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028" r:id="rId2"/>
    <p:sldId id="2065" r:id="rId3"/>
    <p:sldId id="2068" r:id="rId4"/>
    <p:sldId id="2069" r:id="rId5"/>
    <p:sldId id="2070" r:id="rId6"/>
    <p:sldId id="2071" r:id="rId7"/>
    <p:sldId id="2072" r:id="rId8"/>
    <p:sldId id="2073" r:id="rId9"/>
    <p:sldId id="2074" r:id="rId10"/>
    <p:sldId id="2075" r:id="rId11"/>
    <p:sldId id="2076" r:id="rId12"/>
    <p:sldId id="2077" r:id="rId13"/>
    <p:sldId id="2029" r:id="rId14"/>
    <p:sldId id="2030" r:id="rId15"/>
    <p:sldId id="2080" r:id="rId16"/>
    <p:sldId id="2085" r:id="rId17"/>
    <p:sldId id="2086" r:id="rId18"/>
    <p:sldId id="2088" r:id="rId19"/>
    <p:sldId id="2089" r:id="rId20"/>
    <p:sldId id="2090" r:id="rId21"/>
    <p:sldId id="2091" r:id="rId22"/>
    <p:sldId id="2092" r:id="rId23"/>
    <p:sldId id="2093" r:id="rId24"/>
    <p:sldId id="2094" r:id="rId25"/>
    <p:sldId id="2095" r:id="rId26"/>
    <p:sldId id="2096" r:id="rId27"/>
    <p:sldId id="2097" r:id="rId28"/>
    <p:sldId id="2098" r:id="rId29"/>
    <p:sldId id="2099" r:id="rId30"/>
    <p:sldId id="2100" r:id="rId31"/>
    <p:sldId id="2031" r:id="rId32"/>
  </p:sldIdLst>
  <p:sldSz cx="51120675" cy="32399288"/>
  <p:notesSz cx="7315200" cy="9601200"/>
  <p:defaultTextStyle>
    <a:defPPr>
      <a:defRPr lang="en-US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273" userDrawn="1">
          <p15:clr>
            <a:srgbClr val="A4A3A4"/>
          </p15:clr>
        </p15:guide>
        <p15:guide id="2" pos="1616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FF"/>
    <a:srgbClr val="800217"/>
    <a:srgbClr val="70AD47"/>
    <a:srgbClr val="EAEFF7"/>
    <a:srgbClr val="D2DEEF"/>
    <a:srgbClr val="FF0066"/>
    <a:srgbClr val="B3BDCD"/>
    <a:srgbClr val="C9CDD3"/>
    <a:srgbClr val="B686DA"/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08" autoAdjust="0"/>
    <p:restoredTop sz="84560" autoAdjust="0"/>
  </p:normalViewPr>
  <p:slideViewPr>
    <p:cSldViewPr snapToGrid="0">
      <p:cViewPr varScale="1">
        <p:scale>
          <a:sx n="13" d="100"/>
          <a:sy n="13" d="100"/>
        </p:scale>
        <p:origin x="-1386" y="-144"/>
      </p:cViewPr>
      <p:guideLst>
        <p:guide orient="horz" pos="10273"/>
        <p:guide pos="1616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2" d="100"/>
        <a:sy n="42" d="100"/>
      </p:scale>
      <p:origin x="0" y="-8292"/>
    </p:cViewPr>
  </p:sorterViewPr>
  <p:notesViewPr>
    <p:cSldViewPr snapToGrid="0" showGuides="1">
      <p:cViewPr varScale="1">
        <p:scale>
          <a:sx n="51" d="100"/>
          <a:sy n="51" d="100"/>
        </p:scale>
        <p:origin x="2052" y="6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7C4962-8B5F-4F7C-B9D2-403D11926A1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5CD4AC-7254-4B2B-98CD-F276C5F36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3533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992EFAA-5EB6-4FC5-A47F-31237870AE85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00150"/>
            <a:ext cx="51117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EF0649-509D-479C-95E9-D98F3536A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4367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0649-509D-479C-95E9-D98F3536A9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146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0649-509D-479C-95E9-D98F3536A9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32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0649-509D-479C-95E9-D98F3536A9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892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0649-509D-479C-95E9-D98F3536A9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503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5302386"/>
            <a:ext cx="38340506" cy="11279752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7017128"/>
            <a:ext cx="38340506" cy="7822326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1136-9B5E-4197-A5A1-A22B9FDFEE74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562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5280-08FD-4F84-A826-9BFD29840F3D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" y="0"/>
            <a:ext cx="1720473" cy="1724962"/>
          </a:xfrm>
          <a:prstGeom prst="rect">
            <a:avLst/>
          </a:prstGeom>
        </p:spPr>
        <p:txBody>
          <a:bodyPr vert="horz" lIns="92748" tIns="46374" rIns="92748" bIns="46374" rtlCol="0" anchor="ctr"/>
          <a:lstStyle>
            <a:defPPr>
              <a:defRPr lang="en-US"/>
            </a:defPPr>
            <a:lvl1pPr marL="0" algn="r" defTabSz="3628796" rtl="0" eaLnBrk="1" latinLnBrk="0" hangingPunct="1">
              <a:defRPr sz="8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1814398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8796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195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593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1991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389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787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186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14" dirty="0"/>
          </a:p>
        </p:txBody>
      </p:sp>
    </p:spTree>
    <p:extLst>
      <p:ext uri="{BB962C8B-B14F-4D97-AF65-F5344CB8AC3E}">
        <p14:creationId xmlns="" xmlns:p14="http://schemas.microsoft.com/office/powerpoint/2010/main" val="91052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724962"/>
            <a:ext cx="11022896" cy="274568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724962"/>
            <a:ext cx="32429678" cy="274568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591D-7E41-4950-9786-A5B84637418D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48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3344-55CA-406B-8A6A-283B804E067E}" type="datetime1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858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0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8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0337" y="30674326"/>
            <a:ext cx="5835368" cy="1724962"/>
          </a:xfrm>
        </p:spPr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194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8077327"/>
            <a:ext cx="44091582" cy="13477201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21682028"/>
            <a:ext cx="44091582" cy="7087342"/>
          </a:xfrm>
        </p:spPr>
        <p:txBody>
          <a:bodyPr/>
          <a:lstStyle>
            <a:lvl1pPr marL="0" indent="0">
              <a:buNone/>
              <a:defRPr sz="10063">
                <a:solidFill>
                  <a:schemeClr val="accent4">
                    <a:lumMod val="50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2C26-D4A8-4DE6-A383-483DDC298178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19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8624810"/>
            <a:ext cx="21726287" cy="20557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8624810"/>
            <a:ext cx="21726287" cy="20557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BD28-2E4A-4490-84E9-AB1AFAF547BE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921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724964"/>
            <a:ext cx="44091582" cy="6262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942328"/>
            <a:ext cx="21626440" cy="3892412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1834740"/>
            <a:ext cx="21626440" cy="17407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942328"/>
            <a:ext cx="21732945" cy="3892412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1834740"/>
            <a:ext cx="21732945" cy="17407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8214-556D-4323-85B3-6733AFFD37F1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147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9E28-F6B1-48B2-B0D9-9FD42FD961B2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3940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E75E-6FD6-4165-B671-2129FE7CEC60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87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2159952"/>
            <a:ext cx="16487747" cy="7559834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664900"/>
            <a:ext cx="25879842" cy="23024494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9719786"/>
            <a:ext cx="16487747" cy="18007107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C54-B216-4773-84D5-F53EFDFBC78D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979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2159952"/>
            <a:ext cx="16487747" cy="7559834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664900"/>
            <a:ext cx="25879842" cy="23024494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9719786"/>
            <a:ext cx="16487747" cy="18007107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67FB-9101-4052-AB0D-1EF5C2555B9B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620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7000"/>
            <a:lum/>
          </a:blip>
          <a:srcRect/>
          <a:stretch>
            <a:fillRect l="-80000" t="-9000" r="80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337" y="773718"/>
            <a:ext cx="38141059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337" y="7363735"/>
            <a:ext cx="46800000" cy="2260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30674326"/>
            <a:ext cx="6893169" cy="17249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8000">
                <a:solidFill>
                  <a:srgbClr val="FFFF00"/>
                </a:solidFill>
              </a:defRPr>
            </a:lvl1pPr>
          </a:lstStyle>
          <a:p>
            <a:fld id="{A7CAF290-C999-4202-80B3-BF5A0E120071}" type="datetime1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60337" y="30674326"/>
            <a:ext cx="39600000" cy="17249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72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18ECO127T :: 5G Technology – An Overview :: Unit-1 by   Dr. </a:t>
            </a:r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Kachhatiya</a:t>
            </a:r>
            <a:r>
              <a:rPr lang="en-US" dirty="0" smtClean="0"/>
              <a:t> [Ref: ECE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 err="1" smtClean="0"/>
              <a:t>ppt</a:t>
            </a:r>
            <a:r>
              <a:rPr lang="en-US" dirty="0" smtClean="0"/>
              <a:t>]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360337" y="30674326"/>
            <a:ext cx="6018248" cy="17249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0">
                <a:solidFill>
                  <a:srgbClr val="FFFF00"/>
                </a:solidFill>
              </a:defRPr>
            </a:lvl1pPr>
          </a:lstStyle>
          <a:p>
            <a:pPr algn="ctr"/>
            <a:fld id="{62231297-CF50-461C-A890-3A434146D1D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1" y="0"/>
            <a:ext cx="51120674" cy="30674326"/>
          </a:xfrm>
          <a:prstGeom prst="roundRect">
            <a:avLst>
              <a:gd name="adj" fmla="val 2861"/>
            </a:avLst>
          </a:prstGeom>
          <a:noFill/>
          <a:ln w="76200">
            <a:solidFill>
              <a:srgbClr val="158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301396" y="128886"/>
            <a:ext cx="10640394" cy="36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818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3834079" rtl="0" eaLnBrk="1" latinLnBrk="0" hangingPunct="1">
        <a:lnSpc>
          <a:spcPct val="90000"/>
        </a:lnSpc>
        <a:spcBef>
          <a:spcPct val="0"/>
        </a:spcBef>
        <a:buNone/>
        <a:defRPr sz="18000" kern="1200">
          <a:solidFill>
            <a:srgbClr val="7030A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58520" indent="-958520" algn="l" defTabSz="3834079" rtl="0" eaLnBrk="1" latinLnBrk="0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2000" kern="1200">
          <a:solidFill>
            <a:srgbClr val="9933F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75559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1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792599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00" kern="1200">
          <a:solidFill>
            <a:srgbClr val="7030A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6709639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90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8626678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000" kern="1200">
          <a:solidFill>
            <a:srgbClr val="00B0F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0543718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sonal_Communications_Service" TargetMode="External"/><Relationship Id="rId2" Type="http://schemas.openxmlformats.org/officeDocument/2006/relationships/hyperlink" Target="https://en.wikipedia.org/wiki/Frequenc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gital_Cellular_Syste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SM" TargetMode="External"/><Relationship Id="rId2" Type="http://schemas.openxmlformats.org/officeDocument/2006/relationships/hyperlink" Target="https://en.wikipedia.org/wiki/Frequenc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igital_dividend_after_digital_television_transition" TargetMode="External"/><Relationship Id="rId4" Type="http://schemas.openxmlformats.org/officeDocument/2006/relationships/hyperlink" Target="https://en.wikipedia.org/wiki/800_MHz_frequency_ban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er_low_frequency" TargetMode="External"/><Relationship Id="rId7" Type="http://schemas.openxmlformats.org/officeDocument/2006/relationships/hyperlink" Target="https://en.wikipedia.org/wiki/Medium_frequency" TargetMode="External"/><Relationship Id="rId2" Type="http://schemas.openxmlformats.org/officeDocument/2006/relationships/hyperlink" Target="https://en.wikipedia.org/wiki/Extremely_low_frequen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ow_frequency" TargetMode="External"/><Relationship Id="rId5" Type="http://schemas.openxmlformats.org/officeDocument/2006/relationships/hyperlink" Target="https://en.wikipedia.org/wiki/Very_low_frequency" TargetMode="External"/><Relationship Id="rId4" Type="http://schemas.openxmlformats.org/officeDocument/2006/relationships/hyperlink" Target="https://en.wikipedia.org/wiki/Ultra_low_frequenc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emendously_high_frequency" TargetMode="External"/><Relationship Id="rId3" Type="http://schemas.openxmlformats.org/officeDocument/2006/relationships/hyperlink" Target="https://en.wikipedia.org/wiki/Very_high_frequency" TargetMode="External"/><Relationship Id="rId7" Type="http://schemas.openxmlformats.org/officeDocument/2006/relationships/hyperlink" Target="https://en.wikipedia.org/wiki/Terahertz_radiation" TargetMode="External"/><Relationship Id="rId2" Type="http://schemas.openxmlformats.org/officeDocument/2006/relationships/hyperlink" Target="https://en.wikipedia.org/wiki/High_frequen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xtremely_high_frequency" TargetMode="External"/><Relationship Id="rId5" Type="http://schemas.openxmlformats.org/officeDocument/2006/relationships/hyperlink" Target="https://en.wikipedia.org/wiki/Super_high_frequency" TargetMode="External"/><Relationship Id="rId4" Type="http://schemas.openxmlformats.org/officeDocument/2006/relationships/hyperlink" Target="https://en.wikipedia.org/wiki/Ultra_high_frequency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_band_(IEEE)" TargetMode="External"/><Relationship Id="rId13" Type="http://schemas.openxmlformats.org/officeDocument/2006/relationships/hyperlink" Target="https://en.wikipedia.org/wiki/K_band_(IEEE)" TargetMode="External"/><Relationship Id="rId18" Type="http://schemas.openxmlformats.org/officeDocument/2006/relationships/hyperlink" Target="https://en.wikipedia.org/wiki/Alphabet" TargetMode="External"/><Relationship Id="rId3" Type="http://schemas.openxmlformats.org/officeDocument/2006/relationships/hyperlink" Target="https://en.wikipedia.org/wiki/Radio_spectrum" TargetMode="External"/><Relationship Id="rId21" Type="http://schemas.openxmlformats.org/officeDocument/2006/relationships/hyperlink" Target="https://en.wikipedia.org/wiki/G_band_(IEEE)" TargetMode="External"/><Relationship Id="rId7" Type="http://schemas.openxmlformats.org/officeDocument/2006/relationships/hyperlink" Target="https://en.wikipedia.org/wiki/S_band" TargetMode="External"/><Relationship Id="rId12" Type="http://schemas.openxmlformats.org/officeDocument/2006/relationships/hyperlink" Target="https://en.wikipedia.org/wiki/Ku_band" TargetMode="External"/><Relationship Id="rId17" Type="http://schemas.openxmlformats.org/officeDocument/2006/relationships/hyperlink" Target="https://en.wikipedia.org/wiki/W_band" TargetMode="External"/><Relationship Id="rId2" Type="http://schemas.openxmlformats.org/officeDocument/2006/relationships/hyperlink" Target="https://en.wikipedia.org/wiki/High_frequency" TargetMode="External"/><Relationship Id="rId16" Type="http://schemas.openxmlformats.org/officeDocument/2006/relationships/hyperlink" Target="https://en.wikipedia.org/wiki/V_band" TargetMode="External"/><Relationship Id="rId20" Type="http://schemas.openxmlformats.org/officeDocument/2006/relationships/hyperlink" Target="https://en.wikipedia.org/wiki/Millimeter_b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_band" TargetMode="External"/><Relationship Id="rId11" Type="http://schemas.openxmlformats.org/officeDocument/2006/relationships/hyperlink" Target="https://en.wikipedia.org/wiki/Crosshair" TargetMode="External"/><Relationship Id="rId5" Type="http://schemas.openxmlformats.org/officeDocument/2006/relationships/hyperlink" Target="https://en.wikipedia.org/wiki/Ultra_high_frequency" TargetMode="External"/><Relationship Id="rId15" Type="http://schemas.openxmlformats.org/officeDocument/2006/relationships/hyperlink" Target="https://en.wikipedia.org/wiki/Ka_band" TargetMode="External"/><Relationship Id="rId10" Type="http://schemas.openxmlformats.org/officeDocument/2006/relationships/hyperlink" Target="https://en.wikipedia.org/wiki/Fire-control_system" TargetMode="External"/><Relationship Id="rId19" Type="http://schemas.openxmlformats.org/officeDocument/2006/relationships/hyperlink" Target="https://en.wikipedia.org/wiki/Wikipedia:Citation_needed" TargetMode="External"/><Relationship Id="rId4" Type="http://schemas.openxmlformats.org/officeDocument/2006/relationships/hyperlink" Target="https://en.wikipedia.org/wiki/Very_high_frequency" TargetMode="External"/><Relationship Id="rId9" Type="http://schemas.openxmlformats.org/officeDocument/2006/relationships/hyperlink" Target="https://en.wikipedia.org/wiki/X_band" TargetMode="External"/><Relationship Id="rId14" Type="http://schemas.openxmlformats.org/officeDocument/2006/relationships/hyperlink" Target="https://en.wikipedia.org/wiki/German_languag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2220687"/>
            <a:ext cx="44091582" cy="14051188"/>
          </a:xfrm>
        </p:spPr>
        <p:txBody>
          <a:bodyPr>
            <a:normAutofit/>
          </a:bodyPr>
          <a:lstStyle/>
          <a:p>
            <a:r>
              <a:rPr lang="en-US" dirty="0" smtClean="0"/>
              <a:t>MODULE 1: </a:t>
            </a:r>
            <a:br>
              <a:rPr lang="en-US" dirty="0" smtClean="0"/>
            </a:br>
            <a:r>
              <a:rPr lang="en-US" dirty="0"/>
              <a:t>Introduction to Wireless Communication Fundamentals and 5G </a:t>
            </a: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4436" y="21074912"/>
            <a:ext cx="48876239" cy="9599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Frequency Bands and Spectrum Allocation in 5G;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5D9-FEAE-4295-B4AE-CD133AFF77BE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165642" y="17904814"/>
            <a:ext cx="6736138" cy="31700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M1 S2</a:t>
            </a:r>
            <a:endParaRPr lang="en-US" sz="2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49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Spectrum Allocation in 5G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Today’s </a:t>
            </a:r>
            <a:r>
              <a:rPr lang="en-US" dirty="0"/>
              <a:t>3G and 4G cellular and </a:t>
            </a:r>
            <a:r>
              <a:rPr lang="en-US" dirty="0" err="1"/>
              <a:t>WiFi</a:t>
            </a:r>
            <a:r>
              <a:rPr lang="en-US" dirty="0"/>
              <a:t> carrier frequencies are </a:t>
            </a:r>
            <a:r>
              <a:rPr lang="en-US" dirty="0" smtClean="0"/>
              <a:t>mostly in </a:t>
            </a:r>
            <a:r>
              <a:rPr lang="en-US" dirty="0"/>
              <a:t>between 300 MHz and 3000 </a:t>
            </a:r>
            <a:r>
              <a:rPr lang="en-US" dirty="0" err="1" smtClean="0"/>
              <a:t>MHz.</a:t>
            </a:r>
            <a:endParaRPr lang="en-US" dirty="0" smtClean="0"/>
          </a:p>
          <a:p>
            <a:r>
              <a:rPr lang="en-US" dirty="0" smtClean="0"/>
              <a:t>For 5G refer following table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18ECO127T :: 5G Technology – An Overview :: Unit-1 by   Dr. Vivek Kachhatiya [Ref: ECE dept ppt]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7837952"/>
              </p:ext>
            </p:extLst>
          </p:nvPr>
        </p:nvGraphicFramePr>
        <p:xfrm>
          <a:off x="748142" y="13799128"/>
          <a:ext cx="46385022" cy="16834836"/>
        </p:xfrm>
        <a:graphic>
          <a:graphicData uri="http://schemas.openxmlformats.org/drawingml/2006/table">
            <a:tbl>
              <a:tblPr/>
              <a:tblGrid>
                <a:gridCol w="3022398"/>
                <a:gridCol w="4079672"/>
                <a:gridCol w="3795510"/>
                <a:gridCol w="5596948"/>
                <a:gridCol w="4204166"/>
                <a:gridCol w="6989730"/>
                <a:gridCol w="7474416"/>
                <a:gridCol w="4655127"/>
                <a:gridCol w="6567055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Duplex</a:t>
                      </a:r>
                      <a:b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u="none" strike="noStrike" dirty="0">
                          <a:solidFill>
                            <a:srgbClr val="0033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ƒ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MHz)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b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Subset of band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Uplink </a:t>
                      </a: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MHz)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Downlink </a:t>
                      </a: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MHz)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Duplex spacing (MHz)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 bandwidths (MHz)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IMT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n65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1920 – 1980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 – 2170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5, 10, 15, 20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u="none" strike="noStrike">
                          <a:solidFill>
                            <a:srgbClr val="0033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PCS</a:t>
                      </a:r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1850 – 1910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1930 – 1990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5, 10, 15, 20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n3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u="none" strike="noStrike">
                          <a:solidFill>
                            <a:srgbClr val="0033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DCS</a:t>
                      </a:r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 – 1785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1805 – 1880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5, 10, 15, 20, 25, 30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CLR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824 – 849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869 – 894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5, 10, 15, 20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n7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IMT‑E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 – 2570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2620 – 2690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5, 10, 15, 20, 25, 30, 40, 50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995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Spectrum Allocation in 5G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95321" y="28724037"/>
            <a:ext cx="46800000" cy="19502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More refer:  https://www.cablefree.net/wirelesstechnology/4glte/5g-frequency-bands-lte/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438787"/>
              </p:ext>
            </p:extLst>
          </p:nvPr>
        </p:nvGraphicFramePr>
        <p:xfrm>
          <a:off x="331537" y="6400800"/>
          <a:ext cx="46385022" cy="21406836"/>
        </p:xfrm>
        <a:graphic>
          <a:graphicData uri="http://schemas.openxmlformats.org/drawingml/2006/table">
            <a:tbl>
              <a:tblPr/>
              <a:tblGrid>
                <a:gridCol w="3022398"/>
                <a:gridCol w="4079672"/>
                <a:gridCol w="3795510"/>
                <a:gridCol w="5596948"/>
                <a:gridCol w="4204166"/>
                <a:gridCol w="6989730"/>
                <a:gridCol w="7474416"/>
                <a:gridCol w="4655127"/>
                <a:gridCol w="6567055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Duplex</a:t>
                      </a:r>
                      <a:b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u="none" strike="noStrike" dirty="0">
                          <a:solidFill>
                            <a:srgbClr val="0033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ƒ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MHz)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b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Subset of band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Uplink </a:t>
                      </a: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MHz)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Downlink </a:t>
                      </a: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MHz)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Duplex spacing (MHz)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 bandwidths (MHz)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n8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Extended </a:t>
                      </a:r>
                      <a:r>
                        <a:rPr lang="en-US" sz="10000" u="none" strike="noStrike">
                          <a:solidFill>
                            <a:srgbClr val="0033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GSM</a:t>
                      </a:r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880 – 915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 – 960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5, 10, 15, 20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n12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SMH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699 – 716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729 – 746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5, 10, 15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n14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Upper SMH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 – 798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758 – 768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−30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5, 10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n18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800 (Japan)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815 – 830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860 – 875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5, 10, 15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u="none" strike="noStrike">
                          <a:solidFill>
                            <a:srgbClr val="0033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800</a:t>
                      </a:r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u="none" strike="noStrike">
                          <a:solidFill>
                            <a:srgbClr val="0033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Digital Dividend (EU)</a:t>
                      </a:r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832 – 862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791 – 821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−41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5, 10, 15, 20</a:t>
                      </a:r>
                    </a:p>
                  </a:txBody>
                  <a:tcPr marL="11805" marR="11805" marT="5903" marB="5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668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Spectrum Allocation in </a:t>
            </a:r>
            <a:r>
              <a:rPr lang="en-US" dirty="0" smtClean="0"/>
              <a:t>5G (INDIA)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 List of Supported 5G Bands in </a:t>
            </a:r>
            <a:r>
              <a:rPr lang="en-US" b="1" dirty="0" smtClean="0"/>
              <a:t>India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Low-band frequencies include 600 MHz, 700 MHz, 800 MHz, 900 MHz, 1800 MHz, 2100 MHz, 2300 MHz, and 2500 </a:t>
            </a:r>
            <a:r>
              <a:rPr lang="en-US" dirty="0" err="1"/>
              <a:t>MHz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Mid-band frequency is 3300 </a:t>
            </a:r>
            <a:r>
              <a:rPr lang="en-US" dirty="0" err="1"/>
              <a:t>MHz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High-band frequency of up to 26 GHz, known as </a:t>
            </a:r>
            <a:r>
              <a:rPr lang="en-US" dirty="0" err="1"/>
              <a:t>mmWave</a:t>
            </a:r>
            <a:r>
              <a:rPr lang="en-US" dirty="0"/>
              <a:t>. All telecom operators have acquired all kinds of frequency bands.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04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22497" y="3810127"/>
            <a:ext cx="44091582" cy="13477201"/>
          </a:xfrm>
        </p:spPr>
        <p:txBody>
          <a:bodyPr/>
          <a:lstStyle/>
          <a:p>
            <a:pPr algn="ctr"/>
            <a:r>
              <a:rPr lang="en-US" dirty="0" smtClean="0"/>
              <a:t>!!THANK YOU!!</a:t>
            </a:r>
            <a:br>
              <a:rPr lang="en-US" dirty="0" smtClean="0"/>
            </a:br>
            <a:r>
              <a:rPr lang="en-US" dirty="0" smtClean="0"/>
              <a:t>!! Have a Nice Day!!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487921" y="16019463"/>
            <a:ext cx="44091582" cy="14654863"/>
          </a:xfrm>
        </p:spPr>
        <p:txBody>
          <a:bodyPr>
            <a:normAutofit/>
          </a:bodyPr>
          <a:lstStyle/>
          <a:p>
            <a:r>
              <a:rPr lang="en-US" dirty="0" smtClean="0"/>
              <a:t>Today we learned about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Frequency Bands and Spectrum Allocation in 5G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22F6-4AB8-4E08-9ED8-7A8D56ACB691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993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2220687"/>
            <a:ext cx="44091582" cy="14051188"/>
          </a:xfrm>
        </p:spPr>
        <p:txBody>
          <a:bodyPr>
            <a:normAutofit/>
          </a:bodyPr>
          <a:lstStyle/>
          <a:p>
            <a:r>
              <a:rPr lang="en-US" dirty="0" smtClean="0"/>
              <a:t>MODULE 1: </a:t>
            </a:r>
            <a:br>
              <a:rPr lang="en-US" dirty="0" smtClean="0"/>
            </a:br>
            <a:r>
              <a:rPr lang="en-US" dirty="0"/>
              <a:t>Introduction to Wireless Communication Fundamentals and 5G </a:t>
            </a: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4436" y="21074912"/>
            <a:ext cx="48876239" cy="9599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Multiple Access Techniques: FDMA, TDMA, CDMA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F160-E517-4546-A4D4-EE1DEED35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165642" y="17904814"/>
            <a:ext cx="6736138" cy="31700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M1 S3</a:t>
            </a:r>
            <a:endParaRPr lang="en-US" sz="2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1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6800000" cy="2331059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cellular network consists of a number of fixed base stations, one for each cell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total coverage area is divided into cells and a mobile communicates with the </a:t>
            </a:r>
            <a:r>
              <a:rPr lang="en-US" dirty="0" smtClean="0"/>
              <a:t>base station(s</a:t>
            </a:r>
            <a:r>
              <a:rPr lang="en-US" dirty="0"/>
              <a:t>) close to it</a:t>
            </a:r>
            <a:r>
              <a:rPr lang="en-US" dirty="0" smtClean="0"/>
              <a:t>.</a:t>
            </a:r>
          </a:p>
          <a:p>
            <a:r>
              <a:rPr lang="en-US" dirty="0"/>
              <a:t>At the physical and medium access layers</a:t>
            </a:r>
            <a:r>
              <a:rPr lang="en-US" dirty="0" smtClean="0"/>
              <a:t>, there </a:t>
            </a:r>
            <a:r>
              <a:rPr lang="en-US" dirty="0"/>
              <a:t>are two main issues in cellular communication: </a:t>
            </a:r>
            <a:r>
              <a:rPr lang="en-US" b="1" dirty="0"/>
              <a:t>multiple access and </a:t>
            </a:r>
            <a:r>
              <a:rPr lang="en-US" b="1" dirty="0" smtClean="0"/>
              <a:t>interference management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first issue addresses how the overall resource (time, frequency </a:t>
            </a:r>
            <a:r>
              <a:rPr lang="en-US" dirty="0" smtClean="0"/>
              <a:t>and space</a:t>
            </a:r>
            <a:r>
              <a:rPr lang="en-US" dirty="0"/>
              <a:t>) of the system is shared by the users in the same cell (intra-cell) and </a:t>
            </a:r>
            <a:endParaRPr lang="en-US" dirty="0" smtClean="0"/>
          </a:p>
          <a:p>
            <a:r>
              <a:rPr lang="en-US" dirty="0" smtClean="0"/>
              <a:t>the second </a:t>
            </a:r>
            <a:r>
              <a:rPr lang="en-US" dirty="0"/>
              <a:t>issue addresses the interference caused by simultaneous signal transmissions </a:t>
            </a:r>
            <a:r>
              <a:rPr lang="en-US" dirty="0" smtClean="0"/>
              <a:t>in different </a:t>
            </a:r>
            <a:r>
              <a:rPr lang="en-US" dirty="0"/>
              <a:t>cells (inter-cell)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23672" y="-32427"/>
            <a:ext cx="14138062" cy="1134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09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The </a:t>
            </a:r>
            <a:r>
              <a:rPr lang="fr-FR" dirty="0" err="1"/>
              <a:t>frequency</a:t>
            </a:r>
            <a:r>
              <a:rPr lang="fr-FR" dirty="0"/>
              <a:t> </a:t>
            </a:r>
            <a:r>
              <a:rPr lang="fr-FR" dirty="0" err="1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6800000" cy="2331059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49800" y="609600"/>
            <a:ext cx="33756600" cy="30327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1986347" y="3118773"/>
            <a:ext cx="2520000" cy="252000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207793" y="5027997"/>
            <a:ext cx="2520000" cy="252000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033143" y="10129173"/>
            <a:ext cx="2520000" cy="252000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132143" y="18866630"/>
            <a:ext cx="2520000" cy="252000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192833" y="20482890"/>
            <a:ext cx="2520000" cy="252000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123266" y="13599919"/>
            <a:ext cx="2520000" cy="252000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176097" y="11576946"/>
            <a:ext cx="2520000" cy="252000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029" y="18334868"/>
            <a:ext cx="19187672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physical and medium access layers, there are two main issues in cellular communication: </a:t>
            </a:r>
            <a:r>
              <a:rPr lang="en-US" sz="1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access and interference management. </a:t>
            </a:r>
          </a:p>
        </p:txBody>
      </p:sp>
    </p:spTree>
    <p:extLst>
      <p:ext uri="{BB962C8B-B14F-4D97-AF65-F5344CB8AC3E}">
        <p14:creationId xmlns="" xmlns:p14="http://schemas.microsoft.com/office/powerpoint/2010/main" val="119429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6800000" cy="2331059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In addition to resource sharing between different users, there is also an issue of </a:t>
            </a:r>
            <a:r>
              <a:rPr lang="en-US" dirty="0" smtClean="0"/>
              <a:t>how the </a:t>
            </a:r>
            <a:r>
              <a:rPr lang="en-US" dirty="0"/>
              <a:t>resource is allocated between the uplink (the communication from the mobile </a:t>
            </a:r>
            <a:r>
              <a:rPr lang="en-US" dirty="0" smtClean="0"/>
              <a:t>users to </a:t>
            </a:r>
            <a:r>
              <a:rPr lang="en-US" dirty="0"/>
              <a:t>the base station, also called the reverse link) and the downlink (the </a:t>
            </a:r>
            <a:r>
              <a:rPr lang="en-US" dirty="0" smtClean="0"/>
              <a:t>communication from </a:t>
            </a:r>
            <a:r>
              <a:rPr lang="en-US" dirty="0"/>
              <a:t>the base station to the mobile users, also called the forward link). </a:t>
            </a:r>
            <a:endParaRPr lang="en-US" dirty="0" smtClean="0"/>
          </a:p>
          <a:p>
            <a:r>
              <a:rPr lang="en-US" dirty="0" smtClean="0"/>
              <a:t>There are two </a:t>
            </a:r>
            <a:r>
              <a:rPr lang="en-US" dirty="0"/>
              <a:t>natural strategies for separating resources between the uplink and the downlink:</a:t>
            </a:r>
          </a:p>
          <a:p>
            <a:r>
              <a:rPr lang="en-US" dirty="0"/>
              <a:t>time division duplex (TDD) separates the transmissions in time and </a:t>
            </a:r>
            <a:endParaRPr lang="en-US" dirty="0" smtClean="0"/>
          </a:p>
          <a:p>
            <a:r>
              <a:rPr lang="en-US" dirty="0" smtClean="0"/>
              <a:t>frequency division duplex </a:t>
            </a:r>
            <a:r>
              <a:rPr lang="en-US" dirty="0"/>
              <a:t>(FDD) achieves the separation in frequency.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commercial cellular </a:t>
            </a:r>
            <a:r>
              <a:rPr lang="en-US" dirty="0" smtClean="0"/>
              <a:t>systems are </a:t>
            </a:r>
            <a:r>
              <a:rPr lang="en-US" dirty="0"/>
              <a:t>based on FDD.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23672" y="-32427"/>
            <a:ext cx="14138062" cy="1134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14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6800000" cy="2331059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access schemes are used to allow many mobile users to share simultaneously a </a:t>
            </a:r>
            <a:r>
              <a:rPr lang="en-US" dirty="0" smtClean="0"/>
              <a:t>finite </a:t>
            </a:r>
            <a:r>
              <a:rPr lang="en-US" dirty="0"/>
              <a:t>amount of radio spectrum.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sharing of spectrum is required to achieve high capacity by </a:t>
            </a:r>
            <a:r>
              <a:rPr lang="en-US" dirty="0" smtClean="0"/>
              <a:t>simultaneously </a:t>
            </a:r>
            <a:r>
              <a:rPr lang="en-US" dirty="0"/>
              <a:t>allocating the available bandwidth (or the available amount of channels) to </a:t>
            </a:r>
            <a:r>
              <a:rPr lang="en-US" dirty="0" smtClean="0"/>
              <a:t>multiple </a:t>
            </a:r>
            <a:r>
              <a:rPr lang="en-US" dirty="0"/>
              <a:t>users.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high quality communications, this must be done without severe degradation </a:t>
            </a:r>
            <a:r>
              <a:rPr lang="en-US" dirty="0" smtClean="0"/>
              <a:t>in </a:t>
            </a:r>
            <a:r>
              <a:rPr lang="en-US" dirty="0"/>
              <a:t>the performance of the system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58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6800000" cy="2331059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In wireless communications systems, it is often desirable to allow the subscriber to send </a:t>
            </a:r>
            <a:r>
              <a:rPr lang="en-US" dirty="0" smtClean="0"/>
              <a:t>simultaneously </a:t>
            </a:r>
            <a:r>
              <a:rPr lang="en-US" dirty="0"/>
              <a:t>information to the base station while receiving information from the base station. </a:t>
            </a:r>
            <a:endParaRPr lang="en-US" dirty="0" smtClean="0"/>
          </a:p>
          <a:p>
            <a:r>
              <a:rPr lang="en-US" dirty="0" smtClean="0"/>
              <a:t>For example</a:t>
            </a:r>
            <a:r>
              <a:rPr lang="en-US" dirty="0"/>
              <a:t>, in conventional telephone systems, it is possible to talk and listen simultaneously, and </a:t>
            </a:r>
            <a:r>
              <a:rPr lang="en-US" dirty="0" smtClean="0"/>
              <a:t>this </a:t>
            </a:r>
            <a:r>
              <a:rPr lang="en-US" dirty="0"/>
              <a:t>effect, called duplexing, is generally required in wireless telephone systems...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32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Spectrum Allocation in 5G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electromagnetic spectrum is the set of all frequencies and the energy transmitted over electromagnetic waves is highly regulated based on frequency bands.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frequency band can be described as a collection of frequencies ranging from a lower frequency to a higher frequency.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1178"/>
          <a:stretch/>
        </p:blipFill>
        <p:spPr>
          <a:xfrm>
            <a:off x="1534655" y="16274326"/>
            <a:ext cx="45920716" cy="144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24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br>
              <a:rPr lang="fr-FR" dirty="0" smtClean="0"/>
            </a:br>
            <a:r>
              <a:rPr lang="fr-FR" b="1" dirty="0" smtClean="0"/>
              <a:t>FDD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8960338" cy="23310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Duplexing may be done using frequency or time domain techniques. </a:t>
            </a:r>
            <a:endParaRPr lang="en-US" dirty="0" smtClean="0"/>
          </a:p>
          <a:p>
            <a:r>
              <a:rPr lang="en-US" dirty="0" smtClean="0"/>
              <a:t>Frequency </a:t>
            </a:r>
            <a:r>
              <a:rPr lang="en-US" dirty="0"/>
              <a:t>division </a:t>
            </a:r>
            <a:r>
              <a:rPr lang="en-US" dirty="0" smtClean="0"/>
              <a:t>duplexing </a:t>
            </a:r>
            <a:r>
              <a:rPr lang="en-US" dirty="0"/>
              <a:t>(FDD) provides two distinct bands of frequencies for every user.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forward band </a:t>
            </a:r>
            <a:r>
              <a:rPr lang="en-US" dirty="0" smtClean="0"/>
              <a:t>provides </a:t>
            </a:r>
            <a:r>
              <a:rPr lang="en-US" dirty="0"/>
              <a:t>traffic from the base station to the mobile, and the reverse band provides traffic from </a:t>
            </a:r>
            <a:r>
              <a:rPr lang="en-US" dirty="0" smtClean="0"/>
              <a:t>the </a:t>
            </a:r>
            <a:r>
              <a:rPr lang="en-US" dirty="0"/>
              <a:t>mobile to the base station.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FDD, any duplex </a:t>
            </a:r>
            <a:r>
              <a:rPr lang="en-US" dirty="0" smtClean="0"/>
              <a:t>channel actually </a:t>
            </a:r>
            <a:r>
              <a:rPr lang="en-US" dirty="0"/>
              <a:t>consists of two simplex </a:t>
            </a:r>
            <a:r>
              <a:rPr lang="en-US" dirty="0" smtClean="0"/>
              <a:t>channels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 forward and reverse), and a device called a duplexer is used inside each subscriber </a:t>
            </a:r>
            <a:r>
              <a:rPr lang="en-US" dirty="0" smtClean="0"/>
              <a:t>unit </a:t>
            </a:r>
            <a:r>
              <a:rPr lang="en-US" dirty="0"/>
              <a:t>and base station to allow simultaneous bidirectional radio transmission and reception for </a:t>
            </a:r>
            <a:r>
              <a:rPr lang="en-US" dirty="0" smtClean="0"/>
              <a:t>both </a:t>
            </a:r>
            <a:r>
              <a:rPr lang="en-US" dirty="0"/>
              <a:t>the subscriber unit and the base station on the duplex channel pair.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frequency </a:t>
            </a:r>
            <a:r>
              <a:rPr lang="en-US" dirty="0" smtClean="0"/>
              <a:t>separation </a:t>
            </a:r>
            <a:r>
              <a:rPr lang="en-US" dirty="0"/>
              <a:t>between each forward and reverse channel is constant throughout the system, regardless of </a:t>
            </a:r>
            <a:r>
              <a:rPr lang="en-US" dirty="0" smtClean="0"/>
              <a:t>the </a:t>
            </a:r>
            <a:r>
              <a:rPr lang="en-US" dirty="0"/>
              <a:t>particular channel being used....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99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br>
              <a:rPr lang="fr-FR" dirty="0" smtClean="0"/>
            </a:br>
            <a:r>
              <a:rPr lang="fr-FR" b="1" dirty="0" smtClean="0"/>
              <a:t>TDD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8960338" cy="23310591"/>
          </a:xfrm>
        </p:spPr>
        <p:txBody>
          <a:bodyPr>
            <a:normAutofit/>
          </a:bodyPr>
          <a:lstStyle/>
          <a:p>
            <a:r>
              <a:rPr lang="en-US" dirty="0"/>
              <a:t>Time division duplexing (TDD) uses time instead of frequency to provide both a forward and </a:t>
            </a:r>
            <a:r>
              <a:rPr lang="en-US" dirty="0" smtClean="0"/>
              <a:t>reverse </a:t>
            </a:r>
            <a:r>
              <a:rPr lang="en-US" dirty="0"/>
              <a:t>link.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TDD, multiple users share a single radio channel by taking turns in the time </a:t>
            </a:r>
            <a:r>
              <a:rPr lang="en-US" dirty="0" smtClean="0"/>
              <a:t>domain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Individual </a:t>
            </a:r>
            <a:r>
              <a:rPr lang="en-US" dirty="0"/>
              <a:t>users are allowed to access the channel in assigned time slots, and each </a:t>
            </a:r>
            <a:r>
              <a:rPr lang="en-US" dirty="0" smtClean="0"/>
              <a:t>duplex </a:t>
            </a:r>
            <a:r>
              <a:rPr lang="en-US" dirty="0"/>
              <a:t>channel has both a forward time slot and a reverse time slot to facilitate bidirectional </a:t>
            </a:r>
            <a:r>
              <a:rPr lang="en-US" dirty="0" smtClean="0"/>
              <a:t>communication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time separation between the forward and reverse time slot is small, then the transmission and reception of data appears simultaneous to the users at both the subscriber unit and </a:t>
            </a:r>
            <a:r>
              <a:rPr lang="en-US" dirty="0" smtClean="0"/>
              <a:t>on </a:t>
            </a:r>
            <a:r>
              <a:rPr lang="en-US" dirty="0"/>
              <a:t>the base station side.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2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8960338" cy="23310591"/>
          </a:xfrm>
        </p:spPr>
        <p:txBody>
          <a:bodyPr>
            <a:normAutofit/>
          </a:bodyPr>
          <a:lstStyle/>
          <a:p>
            <a:r>
              <a:rPr lang="en-US" dirty="0"/>
              <a:t>Frequency division multiple access (FDMA),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 </a:t>
            </a:r>
            <a:r>
              <a:rPr lang="en-US" dirty="0"/>
              <a:t>division multiple access (TDMA),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division multiple access (CDMA)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/>
              <a:t>the three major access techniques used to share the </a:t>
            </a:r>
            <a:r>
              <a:rPr lang="en-US" dirty="0" smtClean="0"/>
              <a:t>available </a:t>
            </a:r>
            <a:r>
              <a:rPr lang="en-US" dirty="0"/>
              <a:t>bandwidth in a wireless communication system.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techniques can be grouped as </a:t>
            </a:r>
            <a:r>
              <a:rPr lang="en-US" dirty="0" smtClean="0"/>
              <a:t>narrowband </a:t>
            </a:r>
            <a:r>
              <a:rPr lang="en-US" dirty="0"/>
              <a:t>and wideband systems, depending upon how the available bandwidth is allocated to </a:t>
            </a:r>
            <a:r>
              <a:rPr lang="en-US" dirty="0" smtClean="0"/>
              <a:t>the </a:t>
            </a:r>
            <a:r>
              <a:rPr lang="en-US" dirty="0"/>
              <a:t>users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20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8960338" cy="23310591"/>
          </a:xfrm>
        </p:spPr>
        <p:txBody>
          <a:bodyPr>
            <a:normAutofit/>
          </a:bodyPr>
          <a:lstStyle/>
          <a:p>
            <a:r>
              <a:rPr lang="en-US" dirty="0"/>
              <a:t>Frequency division multiple access (FDMA),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 </a:t>
            </a:r>
            <a:r>
              <a:rPr lang="en-US" dirty="0"/>
              <a:t>division multiple access (TDMA),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division multiple access (CDMA)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/>
              <a:t>the three major access techniques used to share the </a:t>
            </a:r>
            <a:r>
              <a:rPr lang="en-US" dirty="0" smtClean="0"/>
              <a:t>available </a:t>
            </a:r>
            <a:r>
              <a:rPr lang="en-US" dirty="0"/>
              <a:t>bandwidth in a wireless communication system.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techniques can be grouped as </a:t>
            </a:r>
            <a:r>
              <a:rPr lang="en-US" dirty="0" smtClean="0"/>
              <a:t>narrowband </a:t>
            </a:r>
            <a:r>
              <a:rPr lang="en-US" dirty="0"/>
              <a:t>and wideband systems, depending upon how the available bandwidth is allocated to </a:t>
            </a:r>
            <a:r>
              <a:rPr lang="en-US" dirty="0" smtClean="0"/>
              <a:t>the </a:t>
            </a:r>
            <a:r>
              <a:rPr lang="en-US" dirty="0"/>
              <a:t>users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1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8960338" cy="23310591"/>
          </a:xfrm>
        </p:spPr>
        <p:txBody>
          <a:bodyPr>
            <a:normAutofit/>
          </a:bodyPr>
          <a:lstStyle/>
          <a:p>
            <a:r>
              <a:rPr lang="en-US" dirty="0"/>
              <a:t>Frequency division multiple access (FDMA), </a:t>
            </a:r>
            <a:endParaRPr lang="en-US" dirty="0" smtClean="0"/>
          </a:p>
          <a:p>
            <a:r>
              <a:rPr lang="en-US" dirty="0"/>
              <a:t>Frequency division multiple access (FDMA)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assigns </a:t>
            </a:r>
            <a:r>
              <a:rPr lang="en-US" dirty="0"/>
              <a:t>individual channels to individual users.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be seen from Figure </a:t>
            </a:r>
            <a:r>
              <a:rPr lang="en-US" dirty="0" smtClean="0"/>
              <a:t>that </a:t>
            </a:r>
            <a:r>
              <a:rPr lang="en-US" dirty="0"/>
              <a:t>each user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allocated </a:t>
            </a:r>
            <a:r>
              <a:rPr lang="en-US" dirty="0"/>
              <a:t>a unique frequency band or channel. </a:t>
            </a:r>
            <a:endParaRPr lang="en-US" dirty="0" smtClean="0"/>
          </a:p>
          <a:p>
            <a:r>
              <a:rPr lang="en-US" dirty="0" smtClean="0"/>
              <a:t>These channels </a:t>
            </a:r>
            <a:r>
              <a:rPr lang="en-US" dirty="0"/>
              <a:t>are assigned on demand to users who request service. 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the period of the call, no </a:t>
            </a:r>
            <a:r>
              <a:rPr lang="en-US" dirty="0" smtClean="0"/>
              <a:t>other </a:t>
            </a:r>
            <a:r>
              <a:rPr lang="en-US" dirty="0"/>
              <a:t>user can share the same channel.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FDD systems, the users are assigned a channel as a </a:t>
            </a:r>
            <a:r>
              <a:rPr lang="en-US" dirty="0" smtClean="0"/>
              <a:t>pair </a:t>
            </a:r>
            <a:r>
              <a:rPr lang="en-US" dirty="0"/>
              <a:t>of frequencies;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frequency is used for the forward channel,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</a:t>
            </a:r>
            <a:r>
              <a:rPr lang="en-US" dirty="0"/>
              <a:t>the other frequency is </a:t>
            </a:r>
            <a:r>
              <a:rPr lang="en-US" dirty="0" smtClean="0"/>
              <a:t>used </a:t>
            </a:r>
            <a:r>
              <a:rPr lang="en-US" dirty="0"/>
              <a:t>for the reverse channel.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71"/>
          <a:stretch/>
        </p:blipFill>
        <p:spPr>
          <a:xfrm>
            <a:off x="29980230" y="662175"/>
            <a:ext cx="24111075" cy="14273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05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28014863" cy="23310591"/>
          </a:xfrm>
        </p:spPr>
        <p:txBody>
          <a:bodyPr>
            <a:normAutofit/>
          </a:bodyPr>
          <a:lstStyle/>
          <a:p>
            <a:r>
              <a:rPr lang="en-US" dirty="0"/>
              <a:t>Frequency division multiple access (FDMA), </a:t>
            </a:r>
            <a:endParaRPr lang="en-US" dirty="0" smtClean="0"/>
          </a:p>
          <a:p>
            <a:r>
              <a:rPr lang="en-US" dirty="0"/>
              <a:t>The features of FDMA are as follows: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FDMA channel carries only one phone circuit at a 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an FDMA channel is not in use, then it sits idle and cannot be used by other users to increase or share capacity. It is essentially a wasted resource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After the assignment of a voice channel, the base station and the mobile transmit </a:t>
            </a:r>
            <a:r>
              <a:rPr lang="en-US" dirty="0" smtClean="0"/>
              <a:t>simultaneously </a:t>
            </a:r>
            <a:r>
              <a:rPr lang="en-US" dirty="0"/>
              <a:t>and </a:t>
            </a:r>
            <a:r>
              <a:rPr lang="en-US" dirty="0" err="1" smtClean="0"/>
              <a:t>continously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71"/>
          <a:stretch/>
        </p:blipFill>
        <p:spPr>
          <a:xfrm>
            <a:off x="23444565" y="5791173"/>
            <a:ext cx="32695640" cy="193548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43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8960338" cy="23310591"/>
          </a:xfrm>
        </p:spPr>
        <p:txBody>
          <a:bodyPr>
            <a:normAutofit/>
          </a:bodyPr>
          <a:lstStyle/>
          <a:p>
            <a:r>
              <a:rPr lang="en-US" dirty="0"/>
              <a:t>Time division multiple access (TDMA) 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division multiple access (TDMA) systems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 </a:t>
            </a:r>
            <a:r>
              <a:rPr lang="en-US" dirty="0"/>
              <a:t>the radio spectrum into time slots,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each slot only one user is allowed to </a:t>
            </a:r>
            <a:r>
              <a:rPr lang="en-US" dirty="0" smtClean="0"/>
              <a:t>either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transmit or receive.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seen from Figure </a:t>
            </a:r>
            <a:r>
              <a:rPr lang="en-US" dirty="0" smtClean="0"/>
              <a:t>that </a:t>
            </a:r>
            <a:r>
              <a:rPr lang="en-US" dirty="0"/>
              <a:t>each user occupies a cyclically repeating time slot, so a channel may be thought of as a </a:t>
            </a:r>
            <a:r>
              <a:rPr lang="en-US" dirty="0" smtClean="0"/>
              <a:t>particular </a:t>
            </a:r>
            <a:r>
              <a:rPr lang="en-US" dirty="0"/>
              <a:t>time slot that reoccurs every frame, where N time slots comprise a frame. </a:t>
            </a:r>
            <a:endParaRPr lang="en-US" dirty="0" smtClean="0"/>
          </a:p>
          <a:p>
            <a:r>
              <a:rPr lang="en-US" dirty="0" smtClean="0"/>
              <a:t>TDMA systems </a:t>
            </a:r>
            <a:r>
              <a:rPr lang="en-US" dirty="0"/>
              <a:t>transmit data in a buffer-and-burst method, thus the transmission for any user is </a:t>
            </a:r>
            <a:r>
              <a:rPr lang="en-US" dirty="0" smtClean="0"/>
              <a:t>non-continuous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implies that, unlike in FDMA systems which accommodate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analog </a:t>
            </a:r>
            <a:r>
              <a:rPr lang="en-US" dirty="0"/>
              <a:t>FM, digital </a:t>
            </a:r>
            <a:r>
              <a:rPr lang="en-US" dirty="0" smtClean="0"/>
              <a:t>data </a:t>
            </a:r>
            <a:r>
              <a:rPr lang="en-US" dirty="0"/>
              <a:t>and digital modulation must be used with TDMA</a:t>
            </a:r>
            <a:r>
              <a:rPr lang="en-US" dirty="0" smtClean="0"/>
              <a:t>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08399" y="773718"/>
            <a:ext cx="21172905" cy="166997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63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37" y="7363735"/>
            <a:ext cx="48960338" cy="23310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division multiple access (TDMA) </a:t>
            </a:r>
            <a:endParaRPr lang="en-US" dirty="0" smtClean="0"/>
          </a:p>
          <a:p>
            <a:r>
              <a:rPr lang="en-US" dirty="0"/>
              <a:t>The transmission from various users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interlaced </a:t>
            </a:r>
            <a:r>
              <a:rPr lang="en-US" dirty="0"/>
              <a:t>into a repeating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frame </a:t>
            </a:r>
            <a:r>
              <a:rPr lang="en-US" dirty="0"/>
              <a:t>structure as shown in </a:t>
            </a:r>
            <a:r>
              <a:rPr lang="en-US" dirty="0" smtClean="0"/>
              <a:t>Figure. </a:t>
            </a:r>
          </a:p>
          <a:p>
            <a:r>
              <a:rPr lang="en-US" dirty="0" smtClean="0"/>
              <a:t>It </a:t>
            </a:r>
            <a:r>
              <a:rPr lang="en-US" dirty="0"/>
              <a:t>can be seen that a frame </a:t>
            </a:r>
            <a:r>
              <a:rPr lang="en-US" dirty="0" smtClean="0"/>
              <a:t>consists </a:t>
            </a:r>
            <a:r>
              <a:rPr lang="en-US" dirty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number of slots.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frame is made up of a preamble,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information message, and </a:t>
            </a:r>
            <a:r>
              <a:rPr lang="en-US" dirty="0" smtClean="0"/>
              <a:t>tail </a:t>
            </a:r>
            <a:r>
              <a:rPr lang="en-US" dirty="0"/>
              <a:t>bits.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TDMA/ TDD, half of the time slots in the frame information message would be used </a:t>
            </a:r>
            <a:r>
              <a:rPr lang="en-US" dirty="0" smtClean="0"/>
              <a:t>for </a:t>
            </a:r>
            <a:r>
              <a:rPr lang="en-US" dirty="0"/>
              <a:t>the forward link channels and half would be used for reverse link channels.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TDMA/FDD </a:t>
            </a:r>
            <a:r>
              <a:rPr lang="en-US" dirty="0" smtClean="0"/>
              <a:t>systems</a:t>
            </a:r>
            <a:r>
              <a:rPr lang="en-US" dirty="0"/>
              <a:t>, an identical or similar frame structure would be used solely for either forward or </a:t>
            </a:r>
            <a:r>
              <a:rPr lang="en-US" dirty="0" smtClean="0"/>
              <a:t>reverse </a:t>
            </a:r>
            <a:r>
              <a:rPr lang="en-US" dirty="0"/>
              <a:t>transmission, but the carrier frequencies would be different for the forward and reverse </a:t>
            </a:r>
            <a:r>
              <a:rPr lang="en-US" dirty="0" smtClean="0"/>
              <a:t>links.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3362" y="228600"/>
            <a:ext cx="24732343" cy="1950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05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37" y="7363735"/>
            <a:ext cx="48960338" cy="23310591"/>
          </a:xfrm>
        </p:spPr>
        <p:txBody>
          <a:bodyPr>
            <a:normAutofit/>
          </a:bodyPr>
          <a:lstStyle/>
          <a:p>
            <a:r>
              <a:rPr lang="en-US" dirty="0"/>
              <a:t>In code division multiple access (CDMA) systems, </a:t>
            </a:r>
            <a:endParaRPr lang="en-US" dirty="0" smtClean="0"/>
          </a:p>
          <a:p>
            <a:r>
              <a:rPr lang="en-US" dirty="0"/>
              <a:t>In code division multiple access (CDMA) systems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narrowband message signal is multiplied </a:t>
            </a:r>
            <a:r>
              <a:rPr lang="en-US" dirty="0" smtClean="0"/>
              <a:t>by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very large bandwidth signal called the spreading signal.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spreading signal is a </a:t>
            </a:r>
            <a:r>
              <a:rPr lang="en-US" dirty="0" err="1" smtClean="0"/>
              <a:t>pseudonoise</a:t>
            </a:r>
            <a:r>
              <a:rPr lang="en-US" dirty="0" smtClean="0"/>
              <a:t> </a:t>
            </a:r>
            <a:r>
              <a:rPr lang="en-US" dirty="0"/>
              <a:t>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sequence </a:t>
            </a:r>
            <a:r>
              <a:rPr lang="en-US" dirty="0"/>
              <a:t>that has a chip rate which is orders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magnitudes </a:t>
            </a:r>
            <a:r>
              <a:rPr lang="en-US" dirty="0"/>
              <a:t>greater than the data rate </a:t>
            </a:r>
            <a:r>
              <a:rPr lang="en-US" dirty="0" smtClean="0"/>
              <a:t>of </a:t>
            </a:r>
            <a:r>
              <a:rPr lang="en-US" dirty="0"/>
              <a:t>the message.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users in a CDMA system, as seen from </a:t>
            </a:r>
            <a:r>
              <a:rPr lang="en-US" dirty="0" smtClean="0"/>
              <a:t>Figure, use </a:t>
            </a:r>
            <a:r>
              <a:rPr lang="en-US" dirty="0"/>
              <a:t>the same carrier </a:t>
            </a:r>
            <a:r>
              <a:rPr lang="en-US" dirty="0" smtClean="0"/>
              <a:t>frequency </a:t>
            </a:r>
            <a:r>
              <a:rPr lang="en-US" dirty="0"/>
              <a:t>and may transmit simultaneously.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user has its own pseudorandom </a:t>
            </a:r>
            <a:r>
              <a:rPr lang="en-US" dirty="0" smtClean="0"/>
              <a:t>code word </a:t>
            </a:r>
            <a:r>
              <a:rPr lang="en-US" dirty="0"/>
              <a:t>which </a:t>
            </a:r>
            <a:r>
              <a:rPr lang="en-US" dirty="0" smtClean="0"/>
              <a:t>is </a:t>
            </a:r>
            <a:r>
              <a:rPr lang="en-US" dirty="0"/>
              <a:t>approximately orthogonal to all other </a:t>
            </a:r>
            <a:r>
              <a:rPr lang="en-US" dirty="0" err="1"/>
              <a:t>codewords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28672" y="-431777"/>
            <a:ext cx="25200000" cy="21179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82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37" y="7363735"/>
            <a:ext cx="48960338" cy="23310591"/>
          </a:xfrm>
        </p:spPr>
        <p:txBody>
          <a:bodyPr>
            <a:normAutofit/>
          </a:bodyPr>
          <a:lstStyle/>
          <a:p>
            <a:r>
              <a:rPr lang="en-US" dirty="0"/>
              <a:t>In code division multiple access (CDMA) systems, </a:t>
            </a:r>
            <a:endParaRPr lang="en-US" dirty="0" smtClean="0"/>
          </a:p>
          <a:p>
            <a:r>
              <a:rPr lang="en-US" dirty="0"/>
              <a:t>The receiver performs a time correlation operation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detect only the specific desired </a:t>
            </a:r>
            <a:r>
              <a:rPr lang="en-US" dirty="0" err="1"/>
              <a:t>codeword</a:t>
            </a:r>
            <a:r>
              <a:rPr lang="en-US" dirty="0"/>
              <a:t>. </a:t>
            </a:r>
          </a:p>
          <a:p>
            <a:r>
              <a:rPr lang="en-US" dirty="0"/>
              <a:t>All other code words appear as noise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due </a:t>
            </a:r>
            <a:r>
              <a:rPr lang="en-US" dirty="0"/>
              <a:t>to de-correlation. </a:t>
            </a:r>
          </a:p>
          <a:p>
            <a:r>
              <a:rPr lang="en-US" dirty="0"/>
              <a:t>For detection of the message signal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receiver needs to know the </a:t>
            </a: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</a:t>
            </a:r>
            <a:r>
              <a:rPr lang="en-US" dirty="0"/>
              <a:t>by the transmitter. </a:t>
            </a:r>
          </a:p>
          <a:p>
            <a:r>
              <a:rPr lang="en-US" dirty="0"/>
              <a:t>Each user operates independently with no knowledge of the other users</a:t>
            </a:r>
            <a:r>
              <a:rPr lang="en-US" dirty="0" smtClean="0"/>
              <a:t>...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28672" y="-431777"/>
            <a:ext cx="25200000" cy="21179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82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Spectrum Allocation in 5G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160337" y="7363735"/>
            <a:ext cx="21376308" cy="22600445"/>
          </a:xfrm>
        </p:spPr>
        <p:txBody>
          <a:bodyPr/>
          <a:lstStyle/>
          <a:p>
            <a:r>
              <a:rPr lang="en-US" b="1" dirty="0"/>
              <a:t>The radio spectrum </a:t>
            </a:r>
            <a:r>
              <a:rPr lang="en-US" dirty="0"/>
              <a:t>is the part of the electromagnetic spectrum with frequencies from 3 Hz to 3,000 GHz. </a:t>
            </a:r>
            <a:endParaRPr lang="en-US" dirty="0" smtClean="0"/>
          </a:p>
          <a:p>
            <a:r>
              <a:rPr lang="en-US" dirty="0" smtClean="0"/>
              <a:t>Electromagnetic </a:t>
            </a:r>
            <a:r>
              <a:rPr lang="en-US" dirty="0"/>
              <a:t>waves in this frequency range, called </a:t>
            </a:r>
            <a:r>
              <a:rPr lang="en-US" b="1" dirty="0"/>
              <a:t>radio waves</a:t>
            </a:r>
            <a:r>
              <a:rPr lang="en-US" dirty="0"/>
              <a:t>, are widely used in modern technology, particularly in telecommunication..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2050" name="Picture 2" descr="Electromagnetic Spectrum and Radio Spectrum Diagra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6645" y="7746229"/>
            <a:ext cx="27659060" cy="1800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061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Multiple Access Techniques: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FDMA</a:t>
            </a:r>
            <a:r>
              <a:rPr lang="fr-FR" dirty="0"/>
              <a:t>, TDMA, </a:t>
            </a:r>
            <a:r>
              <a:rPr lang="fr-FR" dirty="0" smtClean="0"/>
              <a:t>CDMA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37" y="7363735"/>
            <a:ext cx="48960338" cy="23310591"/>
          </a:xfrm>
        </p:spPr>
        <p:txBody>
          <a:bodyPr>
            <a:normAutofit/>
          </a:bodyPr>
          <a:lstStyle/>
          <a:p>
            <a:r>
              <a:rPr lang="en-US" dirty="0"/>
              <a:t>In code division multiple access (CDMA) systems</a:t>
            </a:r>
            <a:r>
              <a:rPr lang="en-US" dirty="0" smtClean="0"/>
              <a:t>,...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26411" y="0"/>
            <a:ext cx="22092201" cy="18567377"/>
          </a:xfrm>
          <a:prstGeom prst="rect">
            <a:avLst/>
          </a:prstGeom>
        </p:spPr>
      </p:pic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30" y="12549373"/>
            <a:ext cx="47753271" cy="170924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22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22497" y="3810127"/>
            <a:ext cx="44091582" cy="13477201"/>
          </a:xfrm>
        </p:spPr>
        <p:txBody>
          <a:bodyPr/>
          <a:lstStyle/>
          <a:p>
            <a:pPr algn="ctr"/>
            <a:r>
              <a:rPr lang="en-US" dirty="0" smtClean="0"/>
              <a:t>!!THANK YOU!!</a:t>
            </a:r>
            <a:br>
              <a:rPr lang="en-US" dirty="0" smtClean="0"/>
            </a:br>
            <a:r>
              <a:rPr lang="en-US" dirty="0" smtClean="0"/>
              <a:t>!! Have a Nice Day!!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487921" y="16019463"/>
            <a:ext cx="44091582" cy="14654863"/>
          </a:xfrm>
        </p:spPr>
        <p:txBody>
          <a:bodyPr>
            <a:normAutofit/>
          </a:bodyPr>
          <a:lstStyle/>
          <a:p>
            <a:r>
              <a:rPr lang="en-US" dirty="0" smtClean="0"/>
              <a:t>Today we learned about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fr-FR" dirty="0"/>
              <a:t>Multiple Access Techniques: FDMA, TDMA, </a:t>
            </a:r>
            <a:r>
              <a:rPr lang="fr-FR" dirty="0" smtClean="0"/>
              <a:t>CDMA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6E84-0997-49CA-9F3F-32318CF6D374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9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Internet Find the Regulated frequency spectrum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12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Spectrum Allocation in 5G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ITU divides the radio spectrum into 12 </a:t>
            </a:r>
            <a:r>
              <a:rPr lang="en-US" dirty="0" smtClean="0"/>
              <a:t>bands with the Spectrum Frequency and wavelength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9016913"/>
              </p:ext>
            </p:extLst>
          </p:nvPr>
        </p:nvGraphicFramePr>
        <p:xfrm>
          <a:off x="5153891" y="11972190"/>
          <a:ext cx="38636256" cy="171499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59064"/>
                <a:gridCol w="8885245"/>
                <a:gridCol w="10432883"/>
                <a:gridCol w="9659064"/>
              </a:tblGrid>
              <a:tr h="303290">
                <a:tc>
                  <a:txBody>
                    <a:bodyPr/>
                    <a:lstStyle/>
                    <a:p>
                      <a:r>
                        <a:rPr lang="en-US" sz="8000" dirty="0" smtClean="0">
                          <a:effectLst/>
                        </a:rPr>
                        <a:t>Band Name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err="1" smtClean="0">
                          <a:effectLst/>
                        </a:rPr>
                        <a:t>Abbrevation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>
                          <a:effectLst/>
                        </a:rPr>
                        <a:t> ITU band Number 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>
                          <a:effectLst/>
                        </a:rPr>
                        <a:t>Frequency and wavelength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303290">
                <a:tc>
                  <a:txBody>
                    <a:bodyPr/>
                    <a:lstStyle/>
                    <a:p>
                      <a:r>
                        <a:rPr lang="en-US" sz="8000" u="none" strike="noStrike" dirty="0">
                          <a:effectLst/>
                          <a:hlinkClick r:id="rId2" tooltip="Extremely low frequency"/>
                        </a:rPr>
                        <a:t>Extremely low frequency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ELF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>
                          <a:effectLst/>
                        </a:rPr>
                        <a:t> 1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3–30 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100,000–10,000 km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303290">
                <a:tc>
                  <a:txBody>
                    <a:bodyPr/>
                    <a:lstStyle/>
                    <a:p>
                      <a:r>
                        <a:rPr lang="en-US" sz="8000" u="none" strike="noStrike" dirty="0">
                          <a:effectLst/>
                          <a:hlinkClick r:id="rId3" tooltip="Super low frequency"/>
                        </a:rPr>
                        <a:t>Super low frequency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SLF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2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30–300 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10,000–1,000 km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1032527">
                <a:tc>
                  <a:txBody>
                    <a:bodyPr/>
                    <a:lstStyle/>
                    <a:p>
                      <a:r>
                        <a:rPr lang="en-US" sz="8000" u="none" strike="noStrike">
                          <a:effectLst/>
                          <a:hlinkClick r:id="rId4" tooltip="Ultra low frequency"/>
                        </a:rPr>
                        <a:t>Ultra low frequency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ULF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300–3,000 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1,000–100 km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1032527">
                <a:tc>
                  <a:txBody>
                    <a:bodyPr/>
                    <a:lstStyle/>
                    <a:p>
                      <a:r>
                        <a:rPr lang="en-US" sz="8000" u="none" strike="noStrike">
                          <a:effectLst/>
                          <a:hlinkClick r:id="rId5" tooltip="Very low frequency"/>
                        </a:rPr>
                        <a:t>Very low frequency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VLF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4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3–30 kHz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100–10 km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886680">
                <a:tc>
                  <a:txBody>
                    <a:bodyPr/>
                    <a:lstStyle/>
                    <a:p>
                      <a:r>
                        <a:rPr lang="en-US" sz="8000" u="none" strike="noStrike">
                          <a:effectLst/>
                          <a:hlinkClick r:id="rId6" tooltip="Low frequency"/>
                        </a:rPr>
                        <a:t>Low frequency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LF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5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30–300 kHz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10–1 km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1615917">
                <a:tc>
                  <a:txBody>
                    <a:bodyPr/>
                    <a:lstStyle/>
                    <a:p>
                      <a:r>
                        <a:rPr lang="en-US" sz="8000" u="none" strike="noStrike">
                          <a:effectLst/>
                          <a:hlinkClick r:id="rId7" tooltip="Medium frequency"/>
                        </a:rPr>
                        <a:t>Medium frequency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MF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6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300–3,000 kHz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1,000–100 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884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Spectrum Allocation in 5G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Remaining are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6237347"/>
              </p:ext>
            </p:extLst>
          </p:nvPr>
        </p:nvGraphicFramePr>
        <p:xfrm>
          <a:off x="5153891" y="9256195"/>
          <a:ext cx="38636256" cy="212518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59064"/>
                <a:gridCol w="9659064"/>
                <a:gridCol w="9659064"/>
                <a:gridCol w="9659064"/>
              </a:tblGrid>
              <a:tr h="303290">
                <a:tc>
                  <a:txBody>
                    <a:bodyPr/>
                    <a:lstStyle/>
                    <a:p>
                      <a:r>
                        <a:rPr lang="en-US" sz="8000" dirty="0" smtClean="0">
                          <a:effectLst/>
                        </a:rPr>
                        <a:t>Band Name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err="1" smtClean="0">
                          <a:effectLst/>
                        </a:rPr>
                        <a:t>Abbrevation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>
                          <a:effectLst/>
                        </a:rPr>
                        <a:t>ITU band Number 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>
                          <a:effectLst/>
                        </a:rPr>
                        <a:t>Frequency and wavelength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2928544">
                <a:tc>
                  <a:txBody>
                    <a:bodyPr/>
                    <a:lstStyle/>
                    <a:p>
                      <a:r>
                        <a:rPr lang="en-US" sz="8000" u="none" strike="noStrike" dirty="0">
                          <a:effectLst/>
                          <a:hlinkClick r:id="rId2" tooltip="High frequency"/>
                        </a:rPr>
                        <a:t>High frequency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HF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7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>
                          <a:effectLst/>
                        </a:rPr>
                        <a:t>3–30 MHz</a:t>
                      </a:r>
                      <a:br>
                        <a:rPr lang="en-US" sz="8000">
                          <a:effectLst/>
                        </a:rPr>
                      </a:br>
                      <a:r>
                        <a:rPr lang="en-US" sz="8000">
                          <a:effectLst/>
                        </a:rPr>
                        <a:t>100–10 m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3657782">
                <a:tc>
                  <a:txBody>
                    <a:bodyPr/>
                    <a:lstStyle/>
                    <a:p>
                      <a:r>
                        <a:rPr lang="en-US" sz="8000" u="none" strike="noStrike">
                          <a:effectLst/>
                          <a:hlinkClick r:id="rId3" tooltip="Very high frequency"/>
                        </a:rPr>
                        <a:t>Very high frequency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VHF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8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30–300 MHz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10–1 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4678714">
                <a:tc>
                  <a:txBody>
                    <a:bodyPr/>
                    <a:lstStyle/>
                    <a:p>
                      <a:r>
                        <a:rPr lang="en-US" sz="8000" u="none" strike="noStrike">
                          <a:effectLst/>
                          <a:hlinkClick r:id="rId4" tooltip="Ultra high frequency"/>
                        </a:rPr>
                        <a:t>Ultra high frequency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>
                          <a:effectLst/>
                        </a:rPr>
                        <a:t>UHF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9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300–3,000 MHz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100–10 cm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2636849">
                <a:tc>
                  <a:txBody>
                    <a:bodyPr/>
                    <a:lstStyle/>
                    <a:p>
                      <a:r>
                        <a:rPr lang="en-US" sz="8000" u="none" strike="noStrike">
                          <a:effectLst/>
                          <a:hlinkClick r:id="rId5" tooltip="Super high frequency"/>
                        </a:rPr>
                        <a:t>Super high frequency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>
                          <a:effectLst/>
                        </a:rPr>
                        <a:t>SHF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>
                          <a:effectLst/>
                        </a:rPr>
                        <a:t>10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3–30 GHz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10–1 cm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1907612">
                <a:tc>
                  <a:txBody>
                    <a:bodyPr/>
                    <a:lstStyle/>
                    <a:p>
                      <a:r>
                        <a:rPr lang="en-US" sz="8000" u="none" strike="noStrike">
                          <a:effectLst/>
                          <a:hlinkClick r:id="rId6" tooltip="Extremely high frequency"/>
                        </a:rPr>
                        <a:t>Extremely high frequency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>
                          <a:effectLst/>
                        </a:rPr>
                        <a:t>EHF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11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30–300 GHz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10–1 mm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  <a:tr h="1615917">
                <a:tc>
                  <a:txBody>
                    <a:bodyPr/>
                    <a:lstStyle/>
                    <a:p>
                      <a:r>
                        <a:rPr lang="en-US" sz="8000" u="none" strike="noStrike">
                          <a:effectLst/>
                          <a:hlinkClick r:id="rId7" tooltip="Terahertz radiation"/>
                        </a:rPr>
                        <a:t>Terahertz</a:t>
                      </a:r>
                      <a:r>
                        <a:rPr lang="en-US" sz="8000">
                          <a:effectLst/>
                        </a:rPr>
                        <a:t> or </a:t>
                      </a:r>
                      <a:r>
                        <a:rPr lang="en-US" sz="8000" u="none" strike="noStrike">
                          <a:effectLst/>
                          <a:hlinkClick r:id="rId8" tooltip="Tremendously high frequency"/>
                        </a:rPr>
                        <a:t>tremendously high frequency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>
                          <a:effectLst/>
                        </a:rPr>
                        <a:t>THF</a:t>
                      </a:r>
                      <a:endParaRPr lang="en-US" sz="8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12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</a:rPr>
                        <a:t>300–3,000 GHz</a:t>
                      </a:r>
                      <a:br>
                        <a:rPr lang="en-US" sz="8000" dirty="0">
                          <a:effectLst/>
                        </a:rPr>
                      </a:br>
                      <a:r>
                        <a:rPr lang="en-US" sz="8000" dirty="0">
                          <a:effectLst/>
                        </a:rPr>
                        <a:t>1–0.1 mm</a:t>
                      </a:r>
                      <a:endParaRPr lang="en-US" sz="8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95" marR="11595" marT="5798" marB="5798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5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Spectrum Allocation in 5G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widely used standard is the IEEE radar bands established by the US Institute of Electrical and Electronics Engineers.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48446424"/>
              </p:ext>
            </p:extLst>
          </p:nvPr>
        </p:nvGraphicFramePr>
        <p:xfrm>
          <a:off x="830552" y="10991352"/>
          <a:ext cx="46799499" cy="19682974"/>
        </p:xfrm>
        <a:graphic>
          <a:graphicData uri="http://schemas.openxmlformats.org/drawingml/2006/table">
            <a:tbl>
              <a:tblPr/>
              <a:tblGrid>
                <a:gridCol w="15599833"/>
                <a:gridCol w="15599833"/>
                <a:gridCol w="155998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Band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designation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Frequency range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Explanation of meaning of letters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2" tooltip="High frequency"/>
                        </a:rPr>
                        <a:t>HF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0.003 to 0.03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High frequency</a:t>
                      </a:r>
                      <a:r>
                        <a:rPr lang="en-US" b="0" i="0" u="none" strike="noStrike" baseline="30000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4" tooltip="Very high frequency"/>
                        </a:rPr>
                        <a:t>VHF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0.03 to 0.3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Very high frequency</a:t>
                      </a:r>
                      <a:r>
                        <a:rPr lang="en-US" b="0" i="0" u="none" strike="noStrike" baseline="30000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5" tooltip="Ultra high frequency"/>
                        </a:rPr>
                        <a:t>UHF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0.3 to 1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Ultra-high frequency</a:t>
                      </a:r>
                      <a:r>
                        <a:rPr lang="en-US" b="0" i="0" u="none" strike="noStrike" baseline="30000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6" tooltip="L band"/>
                        </a:rPr>
                        <a:t>L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 to 2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Long wave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7" tooltip="S band"/>
                        </a:rPr>
                        <a:t>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to 4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Short wave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8" tooltip="C band (IEEE)"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 to 8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Compromise between S and 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9" tooltip="X band"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 to 12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in World War II for </a:t>
                      </a:r>
                      <a:r>
                        <a:rPr lang="en-US" u="none" strike="noStrike">
                          <a:solidFill>
                            <a:srgbClr val="3366CC"/>
                          </a:solidFill>
                          <a:effectLst/>
                          <a:hlinkClick r:id="rId10" tooltip="Fire-control system"/>
                        </a:rPr>
                        <a:t>fire control</a:t>
                      </a:r>
                      <a:r>
                        <a:rPr lang="en-US">
                          <a:effectLst/>
                        </a:rPr>
                        <a:t>, X for cross (as in </a:t>
                      </a:r>
                      <a:r>
                        <a:rPr lang="en-US" u="none" strike="noStrike">
                          <a:solidFill>
                            <a:srgbClr val="3366CC"/>
                          </a:solidFill>
                          <a:effectLst/>
                          <a:hlinkClick r:id="rId11" tooltip="Crosshair"/>
                        </a:rPr>
                        <a:t>crosshair</a:t>
                      </a:r>
                      <a:r>
                        <a:rPr lang="en-US">
                          <a:effectLst/>
                        </a:rPr>
                        <a:t>). Exotic.</a:t>
                      </a:r>
                      <a:r>
                        <a:rPr lang="en-US" b="0" i="0" u="none" strike="noStrike" baseline="30000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[16]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12" tooltip="Ku band"/>
                        </a:rPr>
                        <a:t>K</a:t>
                      </a:r>
                      <a:r>
                        <a:rPr lang="en-US" u="none" strike="noStrike" baseline="-25000" dirty="0">
                          <a:solidFill>
                            <a:srgbClr val="3366CC"/>
                          </a:solidFill>
                          <a:effectLst/>
                          <a:hlinkClick r:id="rId12" tooltip="Ku band"/>
                        </a:rPr>
                        <a:t>u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 to 18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i="1">
                          <a:effectLst/>
                        </a:rPr>
                        <a:t>Kurz</a:t>
                      </a:r>
                      <a:r>
                        <a:rPr lang="de-DE">
                          <a:effectLst/>
                        </a:rPr>
                        <a:t>-under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solidFill>
                            <a:srgbClr val="3366CC"/>
                          </a:solidFill>
                          <a:effectLst/>
                          <a:hlinkClick r:id="rId13" tooltip="K band (IEEE)"/>
                        </a:rPr>
                        <a:t>K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 to 27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3366CC"/>
                          </a:solidFill>
                          <a:effectLst/>
                          <a:hlinkClick r:id="rId14" tooltip="German language"/>
                        </a:rPr>
                        <a:t>German</a:t>
                      </a:r>
                      <a:r>
                        <a:rPr lang="en-US">
                          <a:effectLst/>
                        </a:rPr>
                        <a:t>: </a:t>
                      </a:r>
                      <a:r>
                        <a:rPr lang="en-US" i="1">
                          <a:effectLst/>
                        </a:rPr>
                        <a:t>Kurz</a:t>
                      </a:r>
                      <a:r>
                        <a:rPr lang="en-US">
                          <a:effectLst/>
                        </a:rPr>
                        <a:t> (short)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err="1">
                          <a:solidFill>
                            <a:srgbClr val="3366CC"/>
                          </a:solidFill>
                          <a:effectLst/>
                          <a:hlinkClick r:id="rId15" tooltip="Ka band"/>
                        </a:rPr>
                        <a:t>K</a:t>
                      </a:r>
                      <a:r>
                        <a:rPr lang="en-US" u="none" strike="noStrike" baseline="-25000" dirty="0" err="1">
                          <a:solidFill>
                            <a:srgbClr val="3366CC"/>
                          </a:solidFill>
                          <a:effectLst/>
                          <a:hlinkClick r:id="rId15" tooltip="Ka band"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27 to 40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i="1">
                          <a:effectLst/>
                        </a:rPr>
                        <a:t>Kurz</a:t>
                      </a:r>
                      <a:r>
                        <a:rPr lang="de-DE">
                          <a:effectLst/>
                        </a:rPr>
                        <a:t>-above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16" tooltip="V band"/>
                        </a:rPr>
                        <a:t>V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 to 75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solidFill>
                            <a:srgbClr val="3366CC"/>
                          </a:solidFill>
                          <a:effectLst/>
                          <a:hlinkClick r:id="rId17" tooltip="W band"/>
                        </a:rPr>
                        <a:t>W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75 to 110 GHz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 follows V in the </a:t>
                      </a:r>
                      <a:r>
                        <a:rPr lang="en-US" u="none" strike="noStrike">
                          <a:solidFill>
                            <a:srgbClr val="3366CC"/>
                          </a:solidFill>
                          <a:effectLst/>
                          <a:hlinkClick r:id="rId18" tooltip="Alphabet"/>
                        </a:rPr>
                        <a:t>alphabet</a:t>
                      </a:r>
                      <a:r>
                        <a:rPr lang="en-US" baseline="30000">
                          <a:effectLst/>
                        </a:rPr>
                        <a:t>[</a:t>
                      </a:r>
                      <a:r>
                        <a:rPr lang="en-US" i="1" u="none" strike="noStrike" baseline="30000">
                          <a:solidFill>
                            <a:srgbClr val="3366CC"/>
                          </a:solidFill>
                          <a:effectLst/>
                          <a:hlinkClick r:id="rId19" tooltip="Wikipedia:Citation needed"/>
                        </a:rPr>
                        <a:t>citation needed</a:t>
                      </a:r>
                      <a:r>
                        <a:rPr lang="en-US" baseline="30000">
                          <a:effectLst/>
                        </a:rPr>
                        <a:t>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20" tooltip="Millimeter band"/>
                        </a:rPr>
                        <a:t>mm</a:t>
                      </a:r>
                      <a:r>
                        <a:rPr lang="en-US" dirty="0">
                          <a:effectLst/>
                        </a:rPr>
                        <a:t> or </a:t>
                      </a:r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21" tooltip="G band (IEEE)"/>
                        </a:rPr>
                        <a:t>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110 to 300 GHz</a:t>
                      </a:r>
                      <a:r>
                        <a:rPr lang="en-US" b="0" i="0" u="none" strike="noStrike" baseline="30000" dirty="0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[note 1]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Millimeter</a:t>
                      </a:r>
                      <a:r>
                        <a:rPr lang="en-US" b="0" i="0" u="none" strike="noStrike" baseline="30000" dirty="0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[14]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99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Spectrum Allocation in 5G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8" name="AutoShape 3" descr="U.S. Radio Frequency Allocation Diagram  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20" y="-1295400"/>
            <a:ext cx="49607655" cy="324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3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Spectrum Allocation in 5G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B4D-3090-4B9E-A623-49025405EC6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18ECO127T :: 5G Technology – An Overview :: Unit-1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2231297-CF50-461C-A890-3A434146D1DB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4835" y="6056218"/>
            <a:ext cx="44459553" cy="252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54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31159</TotalTime>
  <Words>1857</Words>
  <Application>Microsoft Office PowerPoint</Application>
  <PresentationFormat>Custom</PresentationFormat>
  <Paragraphs>422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MODULE 1:  Introduction to Wireless Communication Fundamentals and 5G Technology</vt:lpstr>
      <vt:lpstr>Frequency Bands and Spectrum Allocation in 5G</vt:lpstr>
      <vt:lpstr>Frequency Bands and Spectrum Allocation in 5G</vt:lpstr>
      <vt:lpstr>Activity-1</vt:lpstr>
      <vt:lpstr>Frequency Bands and Spectrum Allocation in 5G</vt:lpstr>
      <vt:lpstr>Frequency Bands and Spectrum Allocation in 5G</vt:lpstr>
      <vt:lpstr>Frequency Bands and Spectrum Allocation in 5G</vt:lpstr>
      <vt:lpstr>Frequency Bands and Spectrum Allocation in 5G</vt:lpstr>
      <vt:lpstr>Frequency Bands and Spectrum Allocation in 5G</vt:lpstr>
      <vt:lpstr>Frequency Bands and Spectrum Allocation in 5G</vt:lpstr>
      <vt:lpstr>Frequency Bands and Spectrum Allocation in 5G</vt:lpstr>
      <vt:lpstr>Frequency Bands and Spectrum Allocation in 5G (INDIA)</vt:lpstr>
      <vt:lpstr>!!THANK YOU!! !! Have a Nice Day!! </vt:lpstr>
      <vt:lpstr>MODULE 1:  Introduction to Wireless Communication Fundamentals and 5G Technology</vt:lpstr>
      <vt:lpstr>Multiple Access Techniques:  FDMA, TDMA, CDMA</vt:lpstr>
      <vt:lpstr>Multiple Access Techniques:  FDMA, TDMA, CDMA The frequency reuse</vt:lpstr>
      <vt:lpstr>Multiple Access Techniques:  FDMA, TDMA, CDMA</vt:lpstr>
      <vt:lpstr>Multiple Access Techniques:  FDMA, TDMA, CDMA</vt:lpstr>
      <vt:lpstr>Multiple Access Techniques:  FDMA, TDMA, CDMA</vt:lpstr>
      <vt:lpstr>Multiple Access Techniques:  FDMA, TDMA, CDMA FDD</vt:lpstr>
      <vt:lpstr>Multiple Access Techniques:  FDMA, TDMA, CDMA TDD</vt:lpstr>
      <vt:lpstr>Multiple Access Techniques:  FDMA, TDMA, CDMA</vt:lpstr>
      <vt:lpstr>Multiple Access Techniques:  FDMA, TDMA, CDMA</vt:lpstr>
      <vt:lpstr>Multiple Access Techniques:  FDMA, TDMA, CDMA</vt:lpstr>
      <vt:lpstr>Multiple Access Techniques:  FDMA, TDMA, CDMA</vt:lpstr>
      <vt:lpstr>Multiple Access Techniques:  FDMA, TDMA, CDMA</vt:lpstr>
      <vt:lpstr>Multiple Access Techniques:  FDMA, TDMA, CDMA</vt:lpstr>
      <vt:lpstr>Multiple Access Techniques:  FDMA, TDMA, CDMA</vt:lpstr>
      <vt:lpstr>Multiple Access Techniques:  FDMA, TDMA, CDMA</vt:lpstr>
      <vt:lpstr>Multiple Access Techniques:  FDMA, TDMA, CDMA</vt:lpstr>
      <vt:lpstr>!!THANK YOU!! !! Have a Nice Day!!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hp</cp:lastModifiedBy>
  <cp:revision>3175</cp:revision>
  <cp:lastPrinted>2023-02-06T05:08:34Z</cp:lastPrinted>
  <dcterms:created xsi:type="dcterms:W3CDTF">2016-03-26T10:56:21Z</dcterms:created>
  <dcterms:modified xsi:type="dcterms:W3CDTF">2024-02-01T05:13:03Z</dcterms:modified>
</cp:coreProperties>
</file>