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1"/>
  </p:notesMasterIdLst>
  <p:handoutMasterIdLst>
    <p:handoutMasterId r:id="rId32"/>
  </p:handoutMasterIdLst>
  <p:sldIdLst>
    <p:sldId id="2078" r:id="rId2"/>
    <p:sldId id="2101" r:id="rId3"/>
    <p:sldId id="2102" r:id="rId4"/>
    <p:sldId id="2103" r:id="rId5"/>
    <p:sldId id="2104" r:id="rId6"/>
    <p:sldId id="2105" r:id="rId7"/>
    <p:sldId id="2106" r:id="rId8"/>
    <p:sldId id="2107" r:id="rId9"/>
    <p:sldId id="2108" r:id="rId10"/>
    <p:sldId id="2109" r:id="rId11"/>
    <p:sldId id="2110" r:id="rId12"/>
    <p:sldId id="2111" r:id="rId13"/>
    <p:sldId id="2112" r:id="rId14"/>
    <p:sldId id="2113" r:id="rId15"/>
    <p:sldId id="2114" r:id="rId16"/>
    <p:sldId id="2115" r:id="rId17"/>
    <p:sldId id="2116" r:id="rId18"/>
    <p:sldId id="2117" r:id="rId19"/>
    <p:sldId id="2119" r:id="rId20"/>
    <p:sldId id="2118" r:id="rId21"/>
    <p:sldId id="2120" r:id="rId22"/>
    <p:sldId id="2121" r:id="rId23"/>
    <p:sldId id="2122" r:id="rId24"/>
    <p:sldId id="2123" r:id="rId25"/>
    <p:sldId id="2124" r:id="rId26"/>
    <p:sldId id="2125" r:id="rId27"/>
    <p:sldId id="2126" r:id="rId28"/>
    <p:sldId id="2127" r:id="rId29"/>
    <p:sldId id="2079" r:id="rId30"/>
  </p:sldIdLst>
  <p:sldSz cx="51120675" cy="32399288"/>
  <p:notesSz cx="7315200" cy="9601200"/>
  <p:defaultTextStyle>
    <a:defPPr>
      <a:defRPr lang="en-US"/>
    </a:defPPr>
    <a:lvl1pPr marL="0" algn="l" defTabSz="3628796" rtl="0" eaLnBrk="1" latinLnBrk="0" hangingPunct="1">
      <a:defRPr sz="7143" kern="1200">
        <a:solidFill>
          <a:schemeClr val="tx1"/>
        </a:solidFill>
        <a:latin typeface="+mn-lt"/>
        <a:ea typeface="+mn-ea"/>
        <a:cs typeface="+mn-cs"/>
      </a:defRPr>
    </a:lvl1pPr>
    <a:lvl2pPr marL="1814398" algn="l" defTabSz="3628796" rtl="0" eaLnBrk="1" latinLnBrk="0" hangingPunct="1">
      <a:defRPr sz="7143" kern="1200">
        <a:solidFill>
          <a:schemeClr val="tx1"/>
        </a:solidFill>
        <a:latin typeface="+mn-lt"/>
        <a:ea typeface="+mn-ea"/>
        <a:cs typeface="+mn-cs"/>
      </a:defRPr>
    </a:lvl2pPr>
    <a:lvl3pPr marL="3628796" algn="l" defTabSz="3628796" rtl="0" eaLnBrk="1" latinLnBrk="0" hangingPunct="1">
      <a:defRPr sz="7143" kern="1200">
        <a:solidFill>
          <a:schemeClr val="tx1"/>
        </a:solidFill>
        <a:latin typeface="+mn-lt"/>
        <a:ea typeface="+mn-ea"/>
        <a:cs typeface="+mn-cs"/>
      </a:defRPr>
    </a:lvl3pPr>
    <a:lvl4pPr marL="5443195" algn="l" defTabSz="3628796" rtl="0" eaLnBrk="1" latinLnBrk="0" hangingPunct="1">
      <a:defRPr sz="7143" kern="1200">
        <a:solidFill>
          <a:schemeClr val="tx1"/>
        </a:solidFill>
        <a:latin typeface="+mn-lt"/>
        <a:ea typeface="+mn-ea"/>
        <a:cs typeface="+mn-cs"/>
      </a:defRPr>
    </a:lvl4pPr>
    <a:lvl5pPr marL="7257593" algn="l" defTabSz="3628796" rtl="0" eaLnBrk="1" latinLnBrk="0" hangingPunct="1">
      <a:defRPr sz="7143" kern="1200">
        <a:solidFill>
          <a:schemeClr val="tx1"/>
        </a:solidFill>
        <a:latin typeface="+mn-lt"/>
        <a:ea typeface="+mn-ea"/>
        <a:cs typeface="+mn-cs"/>
      </a:defRPr>
    </a:lvl5pPr>
    <a:lvl6pPr marL="9071991" algn="l" defTabSz="3628796" rtl="0" eaLnBrk="1" latinLnBrk="0" hangingPunct="1">
      <a:defRPr sz="7143" kern="1200">
        <a:solidFill>
          <a:schemeClr val="tx1"/>
        </a:solidFill>
        <a:latin typeface="+mn-lt"/>
        <a:ea typeface="+mn-ea"/>
        <a:cs typeface="+mn-cs"/>
      </a:defRPr>
    </a:lvl6pPr>
    <a:lvl7pPr marL="10886389" algn="l" defTabSz="3628796" rtl="0" eaLnBrk="1" latinLnBrk="0" hangingPunct="1">
      <a:defRPr sz="7143" kern="1200">
        <a:solidFill>
          <a:schemeClr val="tx1"/>
        </a:solidFill>
        <a:latin typeface="+mn-lt"/>
        <a:ea typeface="+mn-ea"/>
        <a:cs typeface="+mn-cs"/>
      </a:defRPr>
    </a:lvl7pPr>
    <a:lvl8pPr marL="12700787" algn="l" defTabSz="3628796" rtl="0" eaLnBrk="1" latinLnBrk="0" hangingPunct="1">
      <a:defRPr sz="7143" kern="1200">
        <a:solidFill>
          <a:schemeClr val="tx1"/>
        </a:solidFill>
        <a:latin typeface="+mn-lt"/>
        <a:ea typeface="+mn-ea"/>
        <a:cs typeface="+mn-cs"/>
      </a:defRPr>
    </a:lvl8pPr>
    <a:lvl9pPr marL="14515186" algn="l" defTabSz="3628796" rtl="0" eaLnBrk="1" latinLnBrk="0" hangingPunct="1">
      <a:defRPr sz="7143"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273" userDrawn="1">
          <p15:clr>
            <a:srgbClr val="A4A3A4"/>
          </p15:clr>
        </p15:guide>
        <p15:guide id="2" pos="16169"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FF00FF"/>
    <a:srgbClr val="800217"/>
    <a:srgbClr val="70AD47"/>
    <a:srgbClr val="EAEFF7"/>
    <a:srgbClr val="D2DEEF"/>
    <a:srgbClr val="FF0066"/>
    <a:srgbClr val="B3BDCD"/>
    <a:srgbClr val="C9CDD3"/>
    <a:srgbClr val="B686DA"/>
    <a:srgbClr val="C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08" autoAdjust="0"/>
    <p:restoredTop sz="84560" autoAdjust="0"/>
  </p:normalViewPr>
  <p:slideViewPr>
    <p:cSldViewPr snapToGrid="0">
      <p:cViewPr varScale="1">
        <p:scale>
          <a:sx n="13" d="100"/>
          <a:sy n="13" d="100"/>
        </p:scale>
        <p:origin x="-1386" y="-144"/>
      </p:cViewPr>
      <p:guideLst>
        <p:guide orient="horz" pos="10273"/>
        <p:guide pos="16169"/>
      </p:guideLst>
    </p:cSldViewPr>
  </p:slideViewPr>
  <p:notesTextViewPr>
    <p:cViewPr>
      <p:scale>
        <a:sx n="3" d="2"/>
        <a:sy n="3" d="2"/>
      </p:scale>
      <p:origin x="0" y="0"/>
    </p:cViewPr>
  </p:notesTextViewPr>
  <p:sorterViewPr>
    <p:cViewPr>
      <p:scale>
        <a:sx n="42" d="100"/>
        <a:sy n="42" d="100"/>
      </p:scale>
      <p:origin x="0" y="-8292"/>
    </p:cViewPr>
  </p:sorterViewPr>
  <p:notesViewPr>
    <p:cSldViewPr snapToGrid="0" showGuides="1">
      <p:cViewPr varScale="1">
        <p:scale>
          <a:sx n="51" d="100"/>
          <a:sy n="51" d="100"/>
        </p:scale>
        <p:origin x="2052" y="66"/>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387C4962-8B5F-4F7C-B9D2-403D11926A17}" type="datetimeFigureOut">
              <a:rPr lang="en-US" smtClean="0"/>
              <a:pPr/>
              <a:t>2/2/2024</a:t>
            </a:fld>
            <a:endParaRPr lang="en-US"/>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4C5CD4AC-7254-4B2B-98CD-F276C5F36276}" type="slidenum">
              <a:rPr lang="en-US" smtClean="0"/>
              <a:pPr/>
              <a:t>‹#›</a:t>
            </a:fld>
            <a:endParaRPr lang="en-US"/>
          </a:p>
        </p:txBody>
      </p:sp>
    </p:spTree>
    <p:extLst>
      <p:ext uri="{BB962C8B-B14F-4D97-AF65-F5344CB8AC3E}">
        <p14:creationId xmlns:p14="http://schemas.microsoft.com/office/powerpoint/2010/main" xmlns="" val="32335335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5992EFAA-5EB6-4FC5-A47F-31237870AE85}" type="datetimeFigureOut">
              <a:rPr lang="en-US" smtClean="0"/>
              <a:pPr/>
              <a:t>2/2/2024</a:t>
            </a:fld>
            <a:endParaRPr lang="en-US"/>
          </a:p>
        </p:txBody>
      </p:sp>
      <p:sp>
        <p:nvSpPr>
          <p:cNvPr id="4" name="Slide Image Placeholder 3"/>
          <p:cNvSpPr>
            <a:spLocks noGrp="1" noRot="1" noChangeAspect="1"/>
          </p:cNvSpPr>
          <p:nvPr>
            <p:ph type="sldImg" idx="2"/>
          </p:nvPr>
        </p:nvSpPr>
        <p:spPr>
          <a:xfrm>
            <a:off x="1101725" y="1200150"/>
            <a:ext cx="51117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35EF0649-509D-479C-95E9-D98F3536A970}" type="slidenum">
              <a:rPr lang="en-US" smtClean="0"/>
              <a:pPr/>
              <a:t>‹#›</a:t>
            </a:fld>
            <a:endParaRPr lang="en-US"/>
          </a:p>
        </p:txBody>
      </p:sp>
    </p:spTree>
    <p:extLst>
      <p:ext uri="{BB962C8B-B14F-4D97-AF65-F5344CB8AC3E}">
        <p14:creationId xmlns:p14="http://schemas.microsoft.com/office/powerpoint/2010/main" xmlns="" val="7043677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EF0649-509D-479C-95E9-D98F3536A970}" type="slidenum">
              <a:rPr lang="en-US" smtClean="0"/>
              <a:pPr/>
              <a:t>1</a:t>
            </a:fld>
            <a:endParaRPr lang="en-US"/>
          </a:p>
        </p:txBody>
      </p:sp>
    </p:spTree>
    <p:extLst>
      <p:ext uri="{BB962C8B-B14F-4D97-AF65-F5344CB8AC3E}">
        <p14:creationId xmlns:p14="http://schemas.microsoft.com/office/powerpoint/2010/main" xmlns="" val="2978351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F0649-509D-479C-95E9-D98F3536A970}" type="slidenum">
              <a:rPr lang="en-US" smtClean="0"/>
              <a:pPr/>
              <a:t>29</a:t>
            </a:fld>
            <a:endParaRPr lang="en-US"/>
          </a:p>
        </p:txBody>
      </p:sp>
    </p:spTree>
    <p:extLst>
      <p:ext uri="{BB962C8B-B14F-4D97-AF65-F5344CB8AC3E}">
        <p14:creationId xmlns:p14="http://schemas.microsoft.com/office/powerpoint/2010/main" xmlns="" val="2712440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390085" y="5302386"/>
            <a:ext cx="38340506" cy="11279752"/>
          </a:xfrm>
        </p:spPr>
        <p:txBody>
          <a:bodyPr anchor="b"/>
          <a:lstStyle>
            <a:lvl1pPr algn="ctr">
              <a:defRPr sz="25158"/>
            </a:lvl1pPr>
          </a:lstStyle>
          <a:p>
            <a:r>
              <a:rPr lang="en-US" dirty="0" smtClean="0"/>
              <a:t>Click to edit Master title style</a:t>
            </a:r>
            <a:endParaRPr lang="en-US" dirty="0"/>
          </a:p>
        </p:txBody>
      </p:sp>
      <p:sp>
        <p:nvSpPr>
          <p:cNvPr id="3" name="Subtitle 2"/>
          <p:cNvSpPr>
            <a:spLocks noGrp="1"/>
          </p:cNvSpPr>
          <p:nvPr>
            <p:ph type="subTitle" idx="1"/>
          </p:nvPr>
        </p:nvSpPr>
        <p:spPr>
          <a:xfrm>
            <a:off x="6390085" y="17017128"/>
            <a:ext cx="38340506" cy="7822326"/>
          </a:xfrm>
        </p:spPr>
        <p:txBody>
          <a:bodyPr/>
          <a:lstStyle>
            <a:lvl1pPr marL="0" indent="0" algn="ctr">
              <a:buNone/>
              <a:defRPr sz="10063"/>
            </a:lvl1pPr>
            <a:lvl2pPr marL="1917040" indent="0" algn="ctr">
              <a:buNone/>
              <a:defRPr sz="8386"/>
            </a:lvl2pPr>
            <a:lvl3pPr marL="3834079" indent="0" algn="ctr">
              <a:buNone/>
              <a:defRPr sz="7547"/>
            </a:lvl3pPr>
            <a:lvl4pPr marL="5751119" indent="0" algn="ctr">
              <a:buNone/>
              <a:defRPr sz="6709"/>
            </a:lvl4pPr>
            <a:lvl5pPr marL="7668158" indent="0" algn="ctr">
              <a:buNone/>
              <a:defRPr sz="6709"/>
            </a:lvl5pPr>
            <a:lvl6pPr marL="9585198" indent="0" algn="ctr">
              <a:buNone/>
              <a:defRPr sz="6709"/>
            </a:lvl6pPr>
            <a:lvl7pPr marL="11502238" indent="0" algn="ctr">
              <a:buNone/>
              <a:defRPr sz="6709"/>
            </a:lvl7pPr>
            <a:lvl8pPr marL="13419277" indent="0" algn="ctr">
              <a:buNone/>
              <a:defRPr sz="6709"/>
            </a:lvl8pPr>
            <a:lvl9pPr marL="15336317" indent="0" algn="ctr">
              <a:buNone/>
              <a:defRPr sz="6709"/>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1B7C1136-9B5E-4197-A5A1-A22B9FDFEE74}"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309562501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985280-08FD-4F84-A826-9BFD29840F3D}"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
        <p:nvSpPr>
          <p:cNvPr id="8" name="Slide Number Placeholder 5"/>
          <p:cNvSpPr txBox="1">
            <a:spLocks/>
          </p:cNvSpPr>
          <p:nvPr userDrawn="1"/>
        </p:nvSpPr>
        <p:spPr>
          <a:xfrm>
            <a:off x="4" y="0"/>
            <a:ext cx="1720473" cy="1724962"/>
          </a:xfrm>
          <a:prstGeom prst="rect">
            <a:avLst/>
          </a:prstGeom>
        </p:spPr>
        <p:txBody>
          <a:bodyPr vert="horz" lIns="92748" tIns="46374" rIns="92748" bIns="46374" rtlCol="0" anchor="ctr"/>
          <a:lstStyle>
            <a:defPPr>
              <a:defRPr lang="en-US"/>
            </a:defPPr>
            <a:lvl1pPr marL="0" algn="r" defTabSz="3628796" rtl="0" eaLnBrk="1" latinLnBrk="0" hangingPunct="1">
              <a:defRPr sz="8000" kern="1200">
                <a:solidFill>
                  <a:srgbClr val="002060"/>
                </a:solidFill>
                <a:latin typeface="+mn-lt"/>
                <a:ea typeface="+mn-ea"/>
                <a:cs typeface="+mn-cs"/>
              </a:defRPr>
            </a:lvl1pPr>
            <a:lvl2pPr marL="1814398" algn="l" defTabSz="3628796" rtl="0" eaLnBrk="1" latinLnBrk="0" hangingPunct="1">
              <a:defRPr sz="7143" kern="1200">
                <a:solidFill>
                  <a:schemeClr val="tx1"/>
                </a:solidFill>
                <a:latin typeface="+mn-lt"/>
                <a:ea typeface="+mn-ea"/>
                <a:cs typeface="+mn-cs"/>
              </a:defRPr>
            </a:lvl2pPr>
            <a:lvl3pPr marL="3628796" algn="l" defTabSz="3628796" rtl="0" eaLnBrk="1" latinLnBrk="0" hangingPunct="1">
              <a:defRPr sz="7143" kern="1200">
                <a:solidFill>
                  <a:schemeClr val="tx1"/>
                </a:solidFill>
                <a:latin typeface="+mn-lt"/>
                <a:ea typeface="+mn-ea"/>
                <a:cs typeface="+mn-cs"/>
              </a:defRPr>
            </a:lvl3pPr>
            <a:lvl4pPr marL="5443195" algn="l" defTabSz="3628796" rtl="0" eaLnBrk="1" latinLnBrk="0" hangingPunct="1">
              <a:defRPr sz="7143" kern="1200">
                <a:solidFill>
                  <a:schemeClr val="tx1"/>
                </a:solidFill>
                <a:latin typeface="+mn-lt"/>
                <a:ea typeface="+mn-ea"/>
                <a:cs typeface="+mn-cs"/>
              </a:defRPr>
            </a:lvl4pPr>
            <a:lvl5pPr marL="7257593" algn="l" defTabSz="3628796" rtl="0" eaLnBrk="1" latinLnBrk="0" hangingPunct="1">
              <a:defRPr sz="7143" kern="1200">
                <a:solidFill>
                  <a:schemeClr val="tx1"/>
                </a:solidFill>
                <a:latin typeface="+mn-lt"/>
                <a:ea typeface="+mn-ea"/>
                <a:cs typeface="+mn-cs"/>
              </a:defRPr>
            </a:lvl5pPr>
            <a:lvl6pPr marL="9071991" algn="l" defTabSz="3628796" rtl="0" eaLnBrk="1" latinLnBrk="0" hangingPunct="1">
              <a:defRPr sz="7143" kern="1200">
                <a:solidFill>
                  <a:schemeClr val="tx1"/>
                </a:solidFill>
                <a:latin typeface="+mn-lt"/>
                <a:ea typeface="+mn-ea"/>
                <a:cs typeface="+mn-cs"/>
              </a:defRPr>
            </a:lvl6pPr>
            <a:lvl7pPr marL="10886389" algn="l" defTabSz="3628796" rtl="0" eaLnBrk="1" latinLnBrk="0" hangingPunct="1">
              <a:defRPr sz="7143" kern="1200">
                <a:solidFill>
                  <a:schemeClr val="tx1"/>
                </a:solidFill>
                <a:latin typeface="+mn-lt"/>
                <a:ea typeface="+mn-ea"/>
                <a:cs typeface="+mn-cs"/>
              </a:defRPr>
            </a:lvl7pPr>
            <a:lvl8pPr marL="12700787" algn="l" defTabSz="3628796" rtl="0" eaLnBrk="1" latinLnBrk="0" hangingPunct="1">
              <a:defRPr sz="7143" kern="1200">
                <a:solidFill>
                  <a:schemeClr val="tx1"/>
                </a:solidFill>
                <a:latin typeface="+mn-lt"/>
                <a:ea typeface="+mn-ea"/>
                <a:cs typeface="+mn-cs"/>
              </a:defRPr>
            </a:lvl8pPr>
            <a:lvl9pPr marL="14515186" algn="l" defTabSz="3628796" rtl="0" eaLnBrk="1" latinLnBrk="0" hangingPunct="1">
              <a:defRPr sz="7143" kern="1200">
                <a:solidFill>
                  <a:schemeClr val="tx1"/>
                </a:solidFill>
                <a:latin typeface="+mn-lt"/>
                <a:ea typeface="+mn-ea"/>
                <a:cs typeface="+mn-cs"/>
              </a:defRPr>
            </a:lvl9pPr>
          </a:lstStyle>
          <a:p>
            <a:endParaRPr lang="en-US" sz="8114" dirty="0"/>
          </a:p>
        </p:txBody>
      </p:sp>
    </p:spTree>
    <p:extLst>
      <p:ext uri="{BB962C8B-B14F-4D97-AF65-F5344CB8AC3E}">
        <p14:creationId xmlns:p14="http://schemas.microsoft.com/office/powerpoint/2010/main" xmlns="" val="91052564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583233" y="1724962"/>
            <a:ext cx="11022896" cy="274568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514547" y="1724962"/>
            <a:ext cx="32429678" cy="274568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35591D-7E41-4950-9786-A5B84637418D}"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3844843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F33344-55CA-406B-8A6A-283B804E067E}" type="datetime1">
              <a:rPr lang="en-US" smtClean="0"/>
              <a:pPr/>
              <a:t>2/2/2024</a:t>
            </a:fld>
            <a:endParaRPr lang="en-US" dirty="0"/>
          </a:p>
        </p:txBody>
      </p:sp>
      <p:sp>
        <p:nvSpPr>
          <p:cNvPr id="4" name="Footer Placeholder 3"/>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5" name="Slide Number Placeholder 4"/>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39985831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rgbClr val="002060"/>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sz="10000">
                <a:solidFill>
                  <a:srgbClr val="7030A0"/>
                </a:solidFill>
                <a:latin typeface="Times New Roman" panose="02020603050405020304" pitchFamily="18" charset="0"/>
                <a:cs typeface="Times New Roman" panose="02020603050405020304" pitchFamily="18" charset="0"/>
              </a:defRPr>
            </a:lvl3pPr>
            <a:lvl4pPr>
              <a:defRPr sz="9000">
                <a:solidFill>
                  <a:srgbClr val="0070C0"/>
                </a:solidFill>
                <a:latin typeface="Times New Roman" panose="02020603050405020304" pitchFamily="18" charset="0"/>
                <a:cs typeface="Times New Roman" panose="02020603050405020304" pitchFamily="18" charset="0"/>
              </a:defRPr>
            </a:lvl4pPr>
            <a:lvl5pPr>
              <a:defRPr sz="8000">
                <a:solidFill>
                  <a:srgbClr val="00B0F0"/>
                </a:solidFill>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a:xfrm>
            <a:off x="45360337" y="30674326"/>
            <a:ext cx="5835368" cy="1724962"/>
          </a:xfrm>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22819473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87921" y="8077327"/>
            <a:ext cx="44091582" cy="13477201"/>
          </a:xfrm>
        </p:spPr>
        <p:txBody>
          <a:bodyPr anchor="b"/>
          <a:lstStyle>
            <a:lvl1pPr>
              <a:defRPr sz="25158"/>
            </a:lvl1pPr>
          </a:lstStyle>
          <a:p>
            <a:r>
              <a:rPr lang="en-US" smtClean="0"/>
              <a:t>Click to edit Master title style</a:t>
            </a:r>
            <a:endParaRPr lang="en-US" dirty="0"/>
          </a:p>
        </p:txBody>
      </p:sp>
      <p:sp>
        <p:nvSpPr>
          <p:cNvPr id="3" name="Text Placeholder 2"/>
          <p:cNvSpPr>
            <a:spLocks noGrp="1"/>
          </p:cNvSpPr>
          <p:nvPr>
            <p:ph type="body" idx="1"/>
          </p:nvPr>
        </p:nvSpPr>
        <p:spPr>
          <a:xfrm>
            <a:off x="3487921" y="21682028"/>
            <a:ext cx="44091582" cy="7087342"/>
          </a:xfrm>
        </p:spPr>
        <p:txBody>
          <a:bodyPr/>
          <a:lstStyle>
            <a:lvl1pPr marL="0" indent="0">
              <a:buNone/>
              <a:defRPr sz="10063">
                <a:solidFill>
                  <a:schemeClr val="accent4">
                    <a:lumMod val="50000"/>
                  </a:schemeClr>
                </a:solidFill>
              </a:defRPr>
            </a:lvl1pPr>
            <a:lvl2pPr marL="1917040" indent="0">
              <a:buNone/>
              <a:defRPr sz="8386">
                <a:solidFill>
                  <a:schemeClr val="tx1">
                    <a:tint val="75000"/>
                  </a:schemeClr>
                </a:solidFill>
              </a:defRPr>
            </a:lvl2pPr>
            <a:lvl3pPr marL="3834079" indent="0">
              <a:buNone/>
              <a:defRPr sz="7547">
                <a:solidFill>
                  <a:schemeClr val="tx1">
                    <a:tint val="75000"/>
                  </a:schemeClr>
                </a:solidFill>
              </a:defRPr>
            </a:lvl3pPr>
            <a:lvl4pPr marL="5751119" indent="0">
              <a:buNone/>
              <a:defRPr sz="6709">
                <a:solidFill>
                  <a:schemeClr val="tx1">
                    <a:tint val="75000"/>
                  </a:schemeClr>
                </a:solidFill>
              </a:defRPr>
            </a:lvl4pPr>
            <a:lvl5pPr marL="7668158" indent="0">
              <a:buNone/>
              <a:defRPr sz="6709">
                <a:solidFill>
                  <a:schemeClr val="tx1">
                    <a:tint val="75000"/>
                  </a:schemeClr>
                </a:solidFill>
              </a:defRPr>
            </a:lvl5pPr>
            <a:lvl6pPr marL="9585198" indent="0">
              <a:buNone/>
              <a:defRPr sz="6709">
                <a:solidFill>
                  <a:schemeClr val="tx1">
                    <a:tint val="75000"/>
                  </a:schemeClr>
                </a:solidFill>
              </a:defRPr>
            </a:lvl6pPr>
            <a:lvl7pPr marL="11502238" indent="0">
              <a:buNone/>
              <a:defRPr sz="6709">
                <a:solidFill>
                  <a:schemeClr val="tx1">
                    <a:tint val="75000"/>
                  </a:schemeClr>
                </a:solidFill>
              </a:defRPr>
            </a:lvl7pPr>
            <a:lvl8pPr marL="13419277" indent="0">
              <a:buNone/>
              <a:defRPr sz="6709">
                <a:solidFill>
                  <a:schemeClr val="tx1">
                    <a:tint val="75000"/>
                  </a:schemeClr>
                </a:solidFill>
              </a:defRPr>
            </a:lvl8pPr>
            <a:lvl9pPr marL="15336317" indent="0">
              <a:buNone/>
              <a:defRPr sz="6709">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E7C32C26-D4A8-4DE6-A383-483DDC298178}"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37319857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514546" y="8624810"/>
            <a:ext cx="21726287" cy="205570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5879842" y="8624810"/>
            <a:ext cx="21726287" cy="205570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F87BD28-2E4A-4490-84E9-AB1AFAF547BE}" type="datetime1">
              <a:rPr lang="en-US" smtClean="0"/>
              <a:pPr/>
              <a:t>2/2/2024</a:t>
            </a:fld>
            <a:endParaRPr lang="en-US"/>
          </a:p>
        </p:txBody>
      </p:sp>
      <p:sp>
        <p:nvSpPr>
          <p:cNvPr id="6" name="Footer Placeholder 5"/>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7" name="Slide Number Placeholder 6"/>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306921497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1205" y="1724964"/>
            <a:ext cx="44091582" cy="626236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521207" y="7942328"/>
            <a:ext cx="21626440" cy="3892412"/>
          </a:xfrm>
        </p:spPr>
        <p:txBody>
          <a:bodyPr anchor="b"/>
          <a:lstStyle>
            <a:lvl1pPr marL="0" indent="0">
              <a:buNone/>
              <a:defRPr sz="10063" b="1"/>
            </a:lvl1pPr>
            <a:lvl2pPr marL="1917040" indent="0">
              <a:buNone/>
              <a:defRPr sz="8386" b="1"/>
            </a:lvl2pPr>
            <a:lvl3pPr marL="3834079" indent="0">
              <a:buNone/>
              <a:defRPr sz="7547" b="1"/>
            </a:lvl3pPr>
            <a:lvl4pPr marL="5751119" indent="0">
              <a:buNone/>
              <a:defRPr sz="6709" b="1"/>
            </a:lvl4pPr>
            <a:lvl5pPr marL="7668158" indent="0">
              <a:buNone/>
              <a:defRPr sz="6709" b="1"/>
            </a:lvl5pPr>
            <a:lvl6pPr marL="9585198" indent="0">
              <a:buNone/>
              <a:defRPr sz="6709" b="1"/>
            </a:lvl6pPr>
            <a:lvl7pPr marL="11502238" indent="0">
              <a:buNone/>
              <a:defRPr sz="6709" b="1"/>
            </a:lvl7pPr>
            <a:lvl8pPr marL="13419277" indent="0">
              <a:buNone/>
              <a:defRPr sz="6709" b="1"/>
            </a:lvl8pPr>
            <a:lvl9pPr marL="15336317" indent="0">
              <a:buNone/>
              <a:defRPr sz="6709" b="1"/>
            </a:lvl9pPr>
          </a:lstStyle>
          <a:p>
            <a:pPr lvl="0"/>
            <a:r>
              <a:rPr lang="en-US" smtClean="0"/>
              <a:t>Click to edit Master text styles</a:t>
            </a:r>
          </a:p>
        </p:txBody>
      </p:sp>
      <p:sp>
        <p:nvSpPr>
          <p:cNvPr id="4" name="Content Placeholder 3"/>
          <p:cNvSpPr>
            <a:spLocks noGrp="1"/>
          </p:cNvSpPr>
          <p:nvPr>
            <p:ph sz="half" idx="2"/>
          </p:nvPr>
        </p:nvSpPr>
        <p:spPr>
          <a:xfrm>
            <a:off x="3521207" y="11834740"/>
            <a:ext cx="21626440" cy="174071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5879842" y="7942328"/>
            <a:ext cx="21732945" cy="3892412"/>
          </a:xfrm>
        </p:spPr>
        <p:txBody>
          <a:bodyPr anchor="b"/>
          <a:lstStyle>
            <a:lvl1pPr marL="0" indent="0">
              <a:buNone/>
              <a:defRPr sz="10063" b="1"/>
            </a:lvl1pPr>
            <a:lvl2pPr marL="1917040" indent="0">
              <a:buNone/>
              <a:defRPr sz="8386" b="1"/>
            </a:lvl2pPr>
            <a:lvl3pPr marL="3834079" indent="0">
              <a:buNone/>
              <a:defRPr sz="7547" b="1"/>
            </a:lvl3pPr>
            <a:lvl4pPr marL="5751119" indent="0">
              <a:buNone/>
              <a:defRPr sz="6709" b="1"/>
            </a:lvl4pPr>
            <a:lvl5pPr marL="7668158" indent="0">
              <a:buNone/>
              <a:defRPr sz="6709" b="1"/>
            </a:lvl5pPr>
            <a:lvl6pPr marL="9585198" indent="0">
              <a:buNone/>
              <a:defRPr sz="6709" b="1"/>
            </a:lvl6pPr>
            <a:lvl7pPr marL="11502238" indent="0">
              <a:buNone/>
              <a:defRPr sz="6709" b="1"/>
            </a:lvl7pPr>
            <a:lvl8pPr marL="13419277" indent="0">
              <a:buNone/>
              <a:defRPr sz="6709" b="1"/>
            </a:lvl8pPr>
            <a:lvl9pPr marL="15336317" indent="0">
              <a:buNone/>
              <a:defRPr sz="6709" b="1"/>
            </a:lvl9pPr>
          </a:lstStyle>
          <a:p>
            <a:pPr lvl="0"/>
            <a:r>
              <a:rPr lang="en-US" smtClean="0"/>
              <a:t>Click to edit Master text styles</a:t>
            </a:r>
          </a:p>
        </p:txBody>
      </p:sp>
      <p:sp>
        <p:nvSpPr>
          <p:cNvPr id="6" name="Content Placeholder 5"/>
          <p:cNvSpPr>
            <a:spLocks noGrp="1"/>
          </p:cNvSpPr>
          <p:nvPr>
            <p:ph sz="quarter" idx="4"/>
          </p:nvPr>
        </p:nvSpPr>
        <p:spPr>
          <a:xfrm>
            <a:off x="25879842" y="11834740"/>
            <a:ext cx="21732945" cy="174071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398214-556D-4323-85B3-6733AFFD37F1}" type="datetime1">
              <a:rPr lang="en-US" smtClean="0"/>
              <a:pPr/>
              <a:t>2/2/2024</a:t>
            </a:fld>
            <a:endParaRPr lang="en-US"/>
          </a:p>
        </p:txBody>
      </p:sp>
      <p:sp>
        <p:nvSpPr>
          <p:cNvPr id="8" name="Footer Placeholder 7"/>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9" name="Slide Number Placeholder 8"/>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90147003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CCB9E28-F6B1-48B2-B0D9-9FD42FD961B2}" type="datetime1">
              <a:rPr lang="en-US" smtClean="0"/>
              <a:pPr/>
              <a:t>2/2/2024</a:t>
            </a:fld>
            <a:endParaRPr lang="en-US"/>
          </a:p>
        </p:txBody>
      </p:sp>
      <p:sp>
        <p:nvSpPr>
          <p:cNvPr id="4" name="Footer Placeholder 3"/>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5" name="Slide Number Placeholder 4"/>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88394068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E8E75E-6FD6-4165-B671-2129FE7CEC60}" type="datetime1">
              <a:rPr lang="en-US" smtClean="0"/>
              <a:pPr/>
              <a:t>2/2/2024</a:t>
            </a:fld>
            <a:endParaRPr lang="en-US"/>
          </a:p>
        </p:txBody>
      </p:sp>
      <p:sp>
        <p:nvSpPr>
          <p:cNvPr id="3" name="Footer Placeholder 2"/>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4" name="Slide Number Placeholder 3"/>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28087832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1207" y="2159952"/>
            <a:ext cx="16487747" cy="7559834"/>
          </a:xfrm>
        </p:spPr>
        <p:txBody>
          <a:bodyPr anchor="b"/>
          <a:lstStyle>
            <a:lvl1pPr>
              <a:defRPr sz="13418"/>
            </a:lvl1pPr>
          </a:lstStyle>
          <a:p>
            <a:r>
              <a:rPr lang="en-US" smtClean="0"/>
              <a:t>Click to edit Master title style</a:t>
            </a:r>
            <a:endParaRPr lang="en-US" dirty="0"/>
          </a:p>
        </p:txBody>
      </p:sp>
      <p:sp>
        <p:nvSpPr>
          <p:cNvPr id="3" name="Content Placeholder 2"/>
          <p:cNvSpPr>
            <a:spLocks noGrp="1"/>
          </p:cNvSpPr>
          <p:nvPr>
            <p:ph idx="1"/>
          </p:nvPr>
        </p:nvSpPr>
        <p:spPr>
          <a:xfrm>
            <a:off x="21732945" y="4664900"/>
            <a:ext cx="25879842" cy="23024494"/>
          </a:xfrm>
        </p:spPr>
        <p:txBody>
          <a:bodyPr/>
          <a:lstStyle>
            <a:lvl1pPr>
              <a:defRPr sz="13418"/>
            </a:lvl1pPr>
            <a:lvl2pPr>
              <a:defRPr sz="11740"/>
            </a:lvl2pPr>
            <a:lvl3pPr>
              <a:defRPr sz="10063"/>
            </a:lvl3pPr>
            <a:lvl4pPr>
              <a:defRPr sz="8386"/>
            </a:lvl4pPr>
            <a:lvl5pPr>
              <a:defRPr sz="8386"/>
            </a:lvl5pPr>
            <a:lvl6pPr>
              <a:defRPr sz="8386"/>
            </a:lvl6pPr>
            <a:lvl7pPr>
              <a:defRPr sz="8386"/>
            </a:lvl7pPr>
            <a:lvl8pPr>
              <a:defRPr sz="8386"/>
            </a:lvl8pPr>
            <a:lvl9pPr>
              <a:defRPr sz="838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521207" y="9719786"/>
            <a:ext cx="16487747" cy="18007107"/>
          </a:xfrm>
        </p:spPr>
        <p:txBody>
          <a:bodyPr/>
          <a:lstStyle>
            <a:lvl1pPr marL="0" indent="0">
              <a:buNone/>
              <a:defRPr sz="6709"/>
            </a:lvl1pPr>
            <a:lvl2pPr marL="1917040" indent="0">
              <a:buNone/>
              <a:defRPr sz="5870"/>
            </a:lvl2pPr>
            <a:lvl3pPr marL="3834079" indent="0">
              <a:buNone/>
              <a:defRPr sz="5032"/>
            </a:lvl3pPr>
            <a:lvl4pPr marL="5751119" indent="0">
              <a:buNone/>
              <a:defRPr sz="4193"/>
            </a:lvl4pPr>
            <a:lvl5pPr marL="7668158" indent="0">
              <a:buNone/>
              <a:defRPr sz="4193"/>
            </a:lvl5pPr>
            <a:lvl6pPr marL="9585198" indent="0">
              <a:buNone/>
              <a:defRPr sz="4193"/>
            </a:lvl6pPr>
            <a:lvl7pPr marL="11502238" indent="0">
              <a:buNone/>
              <a:defRPr sz="4193"/>
            </a:lvl7pPr>
            <a:lvl8pPr marL="13419277" indent="0">
              <a:buNone/>
              <a:defRPr sz="4193"/>
            </a:lvl8pPr>
            <a:lvl9pPr marL="15336317" indent="0">
              <a:buNone/>
              <a:defRPr sz="419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D0DC54-B216-4773-84D5-F53EFDFBC78D}" type="datetime1">
              <a:rPr lang="en-US" smtClean="0"/>
              <a:pPr/>
              <a:t>2/2/2024</a:t>
            </a:fld>
            <a:endParaRPr lang="en-US"/>
          </a:p>
        </p:txBody>
      </p:sp>
      <p:sp>
        <p:nvSpPr>
          <p:cNvPr id="6" name="Footer Placeholder 5"/>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7" name="Slide Number Placeholder 6"/>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41697915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1207" y="2159952"/>
            <a:ext cx="16487747" cy="7559834"/>
          </a:xfrm>
        </p:spPr>
        <p:txBody>
          <a:bodyPr anchor="b"/>
          <a:lstStyle>
            <a:lvl1pPr>
              <a:defRPr sz="13418"/>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1732945" y="4664900"/>
            <a:ext cx="25879842" cy="23024494"/>
          </a:xfrm>
        </p:spPr>
        <p:txBody>
          <a:bodyPr anchor="t"/>
          <a:lstStyle>
            <a:lvl1pPr marL="0" indent="0">
              <a:buNone/>
              <a:defRPr sz="13418"/>
            </a:lvl1pPr>
            <a:lvl2pPr marL="1917040" indent="0">
              <a:buNone/>
              <a:defRPr sz="11740"/>
            </a:lvl2pPr>
            <a:lvl3pPr marL="3834079" indent="0">
              <a:buNone/>
              <a:defRPr sz="10063"/>
            </a:lvl3pPr>
            <a:lvl4pPr marL="5751119" indent="0">
              <a:buNone/>
              <a:defRPr sz="8386"/>
            </a:lvl4pPr>
            <a:lvl5pPr marL="7668158" indent="0">
              <a:buNone/>
              <a:defRPr sz="8386"/>
            </a:lvl5pPr>
            <a:lvl6pPr marL="9585198" indent="0">
              <a:buNone/>
              <a:defRPr sz="8386"/>
            </a:lvl6pPr>
            <a:lvl7pPr marL="11502238" indent="0">
              <a:buNone/>
              <a:defRPr sz="8386"/>
            </a:lvl7pPr>
            <a:lvl8pPr marL="13419277" indent="0">
              <a:buNone/>
              <a:defRPr sz="8386"/>
            </a:lvl8pPr>
            <a:lvl9pPr marL="15336317" indent="0">
              <a:buNone/>
              <a:defRPr sz="8386"/>
            </a:lvl9pPr>
          </a:lstStyle>
          <a:p>
            <a:r>
              <a:rPr lang="en-US" smtClean="0"/>
              <a:t>Click icon to add picture</a:t>
            </a:r>
            <a:endParaRPr lang="en-US" dirty="0"/>
          </a:p>
        </p:txBody>
      </p:sp>
      <p:sp>
        <p:nvSpPr>
          <p:cNvPr id="4" name="Text Placeholder 3"/>
          <p:cNvSpPr>
            <a:spLocks noGrp="1"/>
          </p:cNvSpPr>
          <p:nvPr>
            <p:ph type="body" sz="half" idx="2"/>
          </p:nvPr>
        </p:nvSpPr>
        <p:spPr>
          <a:xfrm>
            <a:off x="3521207" y="9719786"/>
            <a:ext cx="16487747" cy="18007107"/>
          </a:xfrm>
        </p:spPr>
        <p:txBody>
          <a:bodyPr/>
          <a:lstStyle>
            <a:lvl1pPr marL="0" indent="0">
              <a:buNone/>
              <a:defRPr sz="6709"/>
            </a:lvl1pPr>
            <a:lvl2pPr marL="1917040" indent="0">
              <a:buNone/>
              <a:defRPr sz="5870"/>
            </a:lvl2pPr>
            <a:lvl3pPr marL="3834079" indent="0">
              <a:buNone/>
              <a:defRPr sz="5032"/>
            </a:lvl3pPr>
            <a:lvl4pPr marL="5751119" indent="0">
              <a:buNone/>
              <a:defRPr sz="4193"/>
            </a:lvl4pPr>
            <a:lvl5pPr marL="7668158" indent="0">
              <a:buNone/>
              <a:defRPr sz="4193"/>
            </a:lvl5pPr>
            <a:lvl6pPr marL="9585198" indent="0">
              <a:buNone/>
              <a:defRPr sz="4193"/>
            </a:lvl6pPr>
            <a:lvl7pPr marL="11502238" indent="0">
              <a:buNone/>
              <a:defRPr sz="4193"/>
            </a:lvl7pPr>
            <a:lvl8pPr marL="13419277" indent="0">
              <a:buNone/>
              <a:defRPr sz="4193"/>
            </a:lvl8pPr>
            <a:lvl9pPr marL="15336317" indent="0">
              <a:buNone/>
              <a:defRPr sz="419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2167FB-9101-4052-AB0D-1EF5C2555B9B}" type="datetime1">
              <a:rPr lang="en-US" smtClean="0"/>
              <a:pPr/>
              <a:t>2/2/2024</a:t>
            </a:fld>
            <a:endParaRPr lang="en-US"/>
          </a:p>
        </p:txBody>
      </p:sp>
      <p:sp>
        <p:nvSpPr>
          <p:cNvPr id="6" name="Footer Placeholder 5"/>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7" name="Slide Number Placeholder 6"/>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9296204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17000"/>
            <a:lum/>
          </a:blip>
          <a:srcRect/>
          <a:stretch>
            <a:fillRect l="-80000" t="-9000" r="80000" b="-3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60337" y="773718"/>
            <a:ext cx="38141059" cy="6262365"/>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160337" y="7363735"/>
            <a:ext cx="46800000" cy="2260044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 y="30674326"/>
            <a:ext cx="6893169" cy="1724962"/>
          </a:xfrm>
          <a:prstGeom prst="rect">
            <a:avLst/>
          </a:prstGeom>
          <a:solidFill>
            <a:schemeClr val="accent5">
              <a:lumMod val="50000"/>
            </a:schemeClr>
          </a:solidFill>
          <a:ln>
            <a:noFill/>
          </a:ln>
        </p:spPr>
        <p:txBody>
          <a:bodyPr vert="horz" lIns="91440" tIns="45720" rIns="91440" bIns="45720" rtlCol="0" anchor="ctr"/>
          <a:lstStyle>
            <a:lvl1pPr algn="l">
              <a:defRPr sz="8000">
                <a:solidFill>
                  <a:srgbClr val="FFFF00"/>
                </a:solidFill>
              </a:defRPr>
            </a:lvl1pPr>
          </a:lstStyle>
          <a:p>
            <a:fld id="{A7CAF290-C999-4202-80B3-BF5A0E120071}" type="datetime1">
              <a:rPr lang="en-US" smtClean="0"/>
              <a:pPr/>
              <a:t>2/2/2024</a:t>
            </a:fld>
            <a:endParaRPr lang="en-US" dirty="0"/>
          </a:p>
        </p:txBody>
      </p:sp>
      <p:sp>
        <p:nvSpPr>
          <p:cNvPr id="5" name="Footer Placeholder 4"/>
          <p:cNvSpPr>
            <a:spLocks noGrp="1"/>
          </p:cNvSpPr>
          <p:nvPr>
            <p:ph type="ftr" sz="quarter" idx="3"/>
          </p:nvPr>
        </p:nvSpPr>
        <p:spPr>
          <a:xfrm>
            <a:off x="5760337" y="30674326"/>
            <a:ext cx="39600000" cy="1724962"/>
          </a:xfrm>
          <a:prstGeom prst="rect">
            <a:avLst/>
          </a:prstGeom>
          <a:solidFill>
            <a:schemeClr val="accent5">
              <a:lumMod val="50000"/>
            </a:schemeClr>
          </a:solidFill>
          <a:ln>
            <a:noFill/>
          </a:ln>
        </p:spPr>
        <p:txBody>
          <a:bodyPr vert="horz" lIns="91440" tIns="45720" rIns="91440" bIns="45720" rtlCol="0" anchor="ctr"/>
          <a:lstStyle>
            <a:lvl1pPr algn="ctr">
              <a:defRPr sz="7200">
                <a:solidFill>
                  <a:srgbClr val="FFFF00"/>
                </a:solidFill>
              </a:defRPr>
            </a:lvl1pPr>
          </a:lstStyle>
          <a:p>
            <a:r>
              <a:rPr lang="en-US" dirty="0" smtClean="0"/>
              <a:t>18ECO127T :: 5G Technology – An Overview :: Unit-1 by   Dr. </a:t>
            </a:r>
            <a:r>
              <a:rPr lang="en-US" dirty="0" err="1" smtClean="0"/>
              <a:t>Vivek</a:t>
            </a:r>
            <a:r>
              <a:rPr lang="en-US" dirty="0" smtClean="0"/>
              <a:t> </a:t>
            </a:r>
            <a:r>
              <a:rPr lang="en-US" dirty="0" err="1" smtClean="0"/>
              <a:t>Kachhatiya</a:t>
            </a:r>
            <a:r>
              <a:rPr lang="en-US" dirty="0" smtClean="0"/>
              <a:t> [Ref: ECE </a:t>
            </a:r>
            <a:r>
              <a:rPr lang="en-US" dirty="0" err="1" smtClean="0"/>
              <a:t>dept</a:t>
            </a:r>
            <a:r>
              <a:rPr lang="en-US" dirty="0" smtClean="0"/>
              <a:t> </a:t>
            </a:r>
            <a:r>
              <a:rPr lang="en-US" dirty="0" err="1" smtClean="0"/>
              <a:t>ppt</a:t>
            </a:r>
            <a:r>
              <a:rPr lang="en-US" dirty="0" smtClean="0"/>
              <a:t>]</a:t>
            </a:r>
            <a:endParaRPr lang="en-US" b="1" dirty="0"/>
          </a:p>
        </p:txBody>
      </p:sp>
      <p:sp>
        <p:nvSpPr>
          <p:cNvPr id="6" name="Slide Number Placeholder 5"/>
          <p:cNvSpPr>
            <a:spLocks noGrp="1"/>
          </p:cNvSpPr>
          <p:nvPr>
            <p:ph type="sldNum" sz="quarter" idx="4"/>
          </p:nvPr>
        </p:nvSpPr>
        <p:spPr>
          <a:xfrm>
            <a:off x="45360337" y="30674326"/>
            <a:ext cx="6018248" cy="1724962"/>
          </a:xfrm>
          <a:prstGeom prst="rect">
            <a:avLst/>
          </a:prstGeom>
          <a:solidFill>
            <a:schemeClr val="accent5">
              <a:lumMod val="50000"/>
            </a:schemeClr>
          </a:solidFill>
          <a:ln>
            <a:noFill/>
          </a:ln>
        </p:spPr>
        <p:txBody>
          <a:bodyPr vert="horz" lIns="91440" tIns="45720" rIns="91440" bIns="45720" rtlCol="0" anchor="ctr"/>
          <a:lstStyle>
            <a:lvl1pPr algn="r">
              <a:defRPr sz="12000">
                <a:solidFill>
                  <a:srgbClr val="FFFF00"/>
                </a:solidFill>
              </a:defRPr>
            </a:lvl1pPr>
          </a:lstStyle>
          <a:p>
            <a:pPr algn="ctr"/>
            <a:fld id="{62231297-CF50-461C-A890-3A434146D1DB}" type="slidenum">
              <a:rPr lang="en-US" smtClean="0"/>
              <a:pPr algn="ctr"/>
              <a:t>‹#›</a:t>
            </a:fld>
            <a:endParaRPr lang="en-US" dirty="0"/>
          </a:p>
        </p:txBody>
      </p:sp>
      <p:sp>
        <p:nvSpPr>
          <p:cNvPr id="9" name="Rounded Rectangle 8"/>
          <p:cNvSpPr/>
          <p:nvPr userDrawn="1"/>
        </p:nvSpPr>
        <p:spPr>
          <a:xfrm>
            <a:off x="1" y="0"/>
            <a:ext cx="51120674" cy="30674326"/>
          </a:xfrm>
          <a:prstGeom prst="roundRect">
            <a:avLst>
              <a:gd name="adj" fmla="val 2861"/>
            </a:avLst>
          </a:prstGeom>
          <a:noFill/>
          <a:ln w="76200">
            <a:solidFill>
              <a:srgbClr val="1584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userDrawn="1"/>
        </p:nvPicPr>
        <p:blipFill>
          <a:blip r:embed="rId15"/>
          <a:stretch>
            <a:fillRect/>
          </a:stretch>
        </p:blipFill>
        <p:spPr>
          <a:xfrm>
            <a:off x="40301396" y="128886"/>
            <a:ext cx="10640394" cy="3600000"/>
          </a:xfrm>
          <a:prstGeom prst="rect">
            <a:avLst/>
          </a:prstGeom>
        </p:spPr>
      </p:pic>
    </p:spTree>
    <p:extLst>
      <p:ext uri="{BB962C8B-B14F-4D97-AF65-F5344CB8AC3E}">
        <p14:creationId xmlns:p14="http://schemas.microsoft.com/office/powerpoint/2010/main" xmlns="" val="289818760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iming>
    <p:tnLst>
      <p:par>
        <p:cTn id="1" dur="indefinite" restart="never" nodeType="tmRoot"/>
      </p:par>
    </p:tnLst>
  </p:timing>
  <p:hf hdr="0"/>
  <p:txStyles>
    <p:titleStyle>
      <a:lvl1pPr algn="l" defTabSz="3834079" rtl="0" eaLnBrk="1" latinLnBrk="0" hangingPunct="1">
        <a:lnSpc>
          <a:spcPct val="90000"/>
        </a:lnSpc>
        <a:spcBef>
          <a:spcPct val="0"/>
        </a:spcBef>
        <a:buNone/>
        <a:defRPr sz="18000" kern="1200">
          <a:solidFill>
            <a:srgbClr val="7030A0"/>
          </a:solidFill>
          <a:latin typeface="Times New Roman" panose="02020603050405020304" pitchFamily="18" charset="0"/>
          <a:ea typeface="+mj-ea"/>
          <a:cs typeface="Times New Roman" panose="02020603050405020304" pitchFamily="18" charset="0"/>
        </a:defRPr>
      </a:lvl1pPr>
    </p:titleStyle>
    <p:bodyStyle>
      <a:lvl1pPr marL="958520" indent="-958520" algn="l" defTabSz="3834079" rtl="0" eaLnBrk="1" latinLnBrk="0" hangingPunct="1">
        <a:lnSpc>
          <a:spcPct val="90000"/>
        </a:lnSpc>
        <a:spcBef>
          <a:spcPts val="4193"/>
        </a:spcBef>
        <a:buFont typeface="Arial" panose="020B0604020202020204" pitchFamily="34" charset="0"/>
        <a:buChar char="•"/>
        <a:defRPr sz="12000" kern="1200">
          <a:solidFill>
            <a:srgbClr val="9933FF"/>
          </a:solidFill>
          <a:latin typeface="Times New Roman" panose="02020603050405020304" pitchFamily="18" charset="0"/>
          <a:ea typeface="+mn-ea"/>
          <a:cs typeface="Times New Roman" panose="02020603050405020304" pitchFamily="18" charset="0"/>
        </a:defRPr>
      </a:lvl1pPr>
      <a:lvl2pPr marL="2875559" indent="-958520" algn="l" defTabSz="3834079" rtl="0" eaLnBrk="1" latinLnBrk="0" hangingPunct="1">
        <a:lnSpc>
          <a:spcPct val="90000"/>
        </a:lnSpc>
        <a:spcBef>
          <a:spcPts val="2097"/>
        </a:spcBef>
        <a:buFont typeface="Arial" panose="020B0604020202020204" pitchFamily="34" charset="0"/>
        <a:buChar char="•"/>
        <a:defRPr sz="11000" kern="1200">
          <a:solidFill>
            <a:srgbClr val="002060"/>
          </a:solidFill>
          <a:latin typeface="Times New Roman" panose="02020603050405020304" pitchFamily="18" charset="0"/>
          <a:ea typeface="+mn-ea"/>
          <a:cs typeface="Times New Roman" panose="02020603050405020304" pitchFamily="18" charset="0"/>
        </a:defRPr>
      </a:lvl2pPr>
      <a:lvl3pPr marL="4792599" indent="-958520" algn="l" defTabSz="3834079" rtl="0" eaLnBrk="1" latinLnBrk="0" hangingPunct="1">
        <a:lnSpc>
          <a:spcPct val="90000"/>
        </a:lnSpc>
        <a:spcBef>
          <a:spcPts val="2097"/>
        </a:spcBef>
        <a:buFont typeface="Arial" panose="020B0604020202020204" pitchFamily="34" charset="0"/>
        <a:buChar char="•"/>
        <a:defRPr sz="10000" kern="1200">
          <a:solidFill>
            <a:srgbClr val="7030A0"/>
          </a:solidFill>
          <a:latin typeface="Times New Roman" panose="02020603050405020304" pitchFamily="18" charset="0"/>
          <a:ea typeface="+mn-ea"/>
          <a:cs typeface="Times New Roman" panose="02020603050405020304" pitchFamily="18" charset="0"/>
        </a:defRPr>
      </a:lvl3pPr>
      <a:lvl4pPr marL="6709639" indent="-958520" algn="l" defTabSz="3834079" rtl="0" eaLnBrk="1" latinLnBrk="0" hangingPunct="1">
        <a:lnSpc>
          <a:spcPct val="90000"/>
        </a:lnSpc>
        <a:spcBef>
          <a:spcPts val="2097"/>
        </a:spcBef>
        <a:buFont typeface="Arial" panose="020B0604020202020204" pitchFamily="34" charset="0"/>
        <a:buChar char="•"/>
        <a:defRPr sz="9000" kern="1200">
          <a:solidFill>
            <a:srgbClr val="0070C0"/>
          </a:solidFill>
          <a:latin typeface="Times New Roman" panose="02020603050405020304" pitchFamily="18" charset="0"/>
          <a:ea typeface="+mn-ea"/>
          <a:cs typeface="Times New Roman" panose="02020603050405020304" pitchFamily="18" charset="0"/>
        </a:defRPr>
      </a:lvl4pPr>
      <a:lvl5pPr marL="8626678" indent="-958520" algn="l" defTabSz="3834079" rtl="0" eaLnBrk="1" latinLnBrk="0" hangingPunct="1">
        <a:lnSpc>
          <a:spcPct val="90000"/>
        </a:lnSpc>
        <a:spcBef>
          <a:spcPts val="2097"/>
        </a:spcBef>
        <a:buFont typeface="Arial" panose="020B0604020202020204" pitchFamily="34" charset="0"/>
        <a:buChar char="•"/>
        <a:defRPr sz="8000" kern="1200">
          <a:solidFill>
            <a:srgbClr val="00B0F0"/>
          </a:solidFill>
          <a:latin typeface="Times New Roman" panose="02020603050405020304" pitchFamily="18" charset="0"/>
          <a:ea typeface="+mn-ea"/>
          <a:cs typeface="Times New Roman" panose="02020603050405020304" pitchFamily="18" charset="0"/>
        </a:defRPr>
      </a:lvl5pPr>
      <a:lvl6pPr marL="10543718" indent="-958520" algn="l" defTabSz="3834079" rtl="0" eaLnBrk="1" latinLnBrk="0" hangingPunct="1">
        <a:lnSpc>
          <a:spcPct val="90000"/>
        </a:lnSpc>
        <a:spcBef>
          <a:spcPts val="2097"/>
        </a:spcBef>
        <a:buFont typeface="Arial" panose="020B0604020202020204" pitchFamily="34" charset="0"/>
        <a:buChar char="•"/>
        <a:defRPr sz="7547" kern="1200">
          <a:solidFill>
            <a:schemeClr val="tx1"/>
          </a:solidFill>
          <a:latin typeface="+mn-lt"/>
          <a:ea typeface="+mn-ea"/>
          <a:cs typeface="+mn-cs"/>
        </a:defRPr>
      </a:lvl6pPr>
      <a:lvl7pPr marL="12460757" indent="-958520" algn="l" defTabSz="3834079" rtl="0" eaLnBrk="1" latinLnBrk="0" hangingPunct="1">
        <a:lnSpc>
          <a:spcPct val="90000"/>
        </a:lnSpc>
        <a:spcBef>
          <a:spcPts val="2097"/>
        </a:spcBef>
        <a:buFont typeface="Arial" panose="020B0604020202020204" pitchFamily="34" charset="0"/>
        <a:buChar char="•"/>
        <a:defRPr sz="7547" kern="1200">
          <a:solidFill>
            <a:schemeClr val="tx1"/>
          </a:solidFill>
          <a:latin typeface="+mn-lt"/>
          <a:ea typeface="+mn-ea"/>
          <a:cs typeface="+mn-cs"/>
        </a:defRPr>
      </a:lvl7pPr>
      <a:lvl8pPr marL="14377797" indent="-958520" algn="l" defTabSz="3834079" rtl="0" eaLnBrk="1" latinLnBrk="0" hangingPunct="1">
        <a:lnSpc>
          <a:spcPct val="90000"/>
        </a:lnSpc>
        <a:spcBef>
          <a:spcPts val="2097"/>
        </a:spcBef>
        <a:buFont typeface="Arial" panose="020B0604020202020204" pitchFamily="34" charset="0"/>
        <a:buChar char="•"/>
        <a:defRPr sz="7547" kern="1200">
          <a:solidFill>
            <a:schemeClr val="tx1"/>
          </a:solidFill>
          <a:latin typeface="+mn-lt"/>
          <a:ea typeface="+mn-ea"/>
          <a:cs typeface="+mn-cs"/>
        </a:defRPr>
      </a:lvl8pPr>
      <a:lvl9pPr marL="16294837" indent="-958520" algn="l" defTabSz="3834079" rtl="0" eaLnBrk="1" latinLnBrk="0" hangingPunct="1">
        <a:lnSpc>
          <a:spcPct val="90000"/>
        </a:lnSpc>
        <a:spcBef>
          <a:spcPts val="2097"/>
        </a:spcBef>
        <a:buFont typeface="Arial" panose="020B0604020202020204" pitchFamily="34" charset="0"/>
        <a:buChar char="•"/>
        <a:defRPr sz="7547" kern="1200">
          <a:solidFill>
            <a:schemeClr val="tx1"/>
          </a:solidFill>
          <a:latin typeface="+mn-lt"/>
          <a:ea typeface="+mn-ea"/>
          <a:cs typeface="+mn-cs"/>
        </a:defRPr>
      </a:lvl9pPr>
    </p:bodyStyle>
    <p:otherStyle>
      <a:defPPr>
        <a:defRPr lang="en-US"/>
      </a:defPPr>
      <a:lvl1pPr marL="0" algn="l" defTabSz="3834079" rtl="0" eaLnBrk="1" latinLnBrk="0" hangingPunct="1">
        <a:defRPr sz="7547" kern="1200">
          <a:solidFill>
            <a:schemeClr val="tx1"/>
          </a:solidFill>
          <a:latin typeface="+mn-lt"/>
          <a:ea typeface="+mn-ea"/>
          <a:cs typeface="+mn-cs"/>
        </a:defRPr>
      </a:lvl1pPr>
      <a:lvl2pPr marL="1917040" algn="l" defTabSz="3834079" rtl="0" eaLnBrk="1" latinLnBrk="0" hangingPunct="1">
        <a:defRPr sz="7547" kern="1200">
          <a:solidFill>
            <a:schemeClr val="tx1"/>
          </a:solidFill>
          <a:latin typeface="+mn-lt"/>
          <a:ea typeface="+mn-ea"/>
          <a:cs typeface="+mn-cs"/>
        </a:defRPr>
      </a:lvl2pPr>
      <a:lvl3pPr marL="3834079" algn="l" defTabSz="3834079" rtl="0" eaLnBrk="1" latinLnBrk="0" hangingPunct="1">
        <a:defRPr sz="7547" kern="1200">
          <a:solidFill>
            <a:schemeClr val="tx1"/>
          </a:solidFill>
          <a:latin typeface="+mn-lt"/>
          <a:ea typeface="+mn-ea"/>
          <a:cs typeface="+mn-cs"/>
        </a:defRPr>
      </a:lvl3pPr>
      <a:lvl4pPr marL="5751119" algn="l" defTabSz="3834079" rtl="0" eaLnBrk="1" latinLnBrk="0" hangingPunct="1">
        <a:defRPr sz="7547" kern="1200">
          <a:solidFill>
            <a:schemeClr val="tx1"/>
          </a:solidFill>
          <a:latin typeface="+mn-lt"/>
          <a:ea typeface="+mn-ea"/>
          <a:cs typeface="+mn-cs"/>
        </a:defRPr>
      </a:lvl4pPr>
      <a:lvl5pPr marL="7668158" algn="l" defTabSz="3834079" rtl="0" eaLnBrk="1" latinLnBrk="0" hangingPunct="1">
        <a:defRPr sz="7547" kern="1200">
          <a:solidFill>
            <a:schemeClr val="tx1"/>
          </a:solidFill>
          <a:latin typeface="+mn-lt"/>
          <a:ea typeface="+mn-ea"/>
          <a:cs typeface="+mn-cs"/>
        </a:defRPr>
      </a:lvl5pPr>
      <a:lvl6pPr marL="9585198" algn="l" defTabSz="3834079" rtl="0" eaLnBrk="1" latinLnBrk="0" hangingPunct="1">
        <a:defRPr sz="7547" kern="1200">
          <a:solidFill>
            <a:schemeClr val="tx1"/>
          </a:solidFill>
          <a:latin typeface="+mn-lt"/>
          <a:ea typeface="+mn-ea"/>
          <a:cs typeface="+mn-cs"/>
        </a:defRPr>
      </a:lvl6pPr>
      <a:lvl7pPr marL="11502238" algn="l" defTabSz="3834079" rtl="0" eaLnBrk="1" latinLnBrk="0" hangingPunct="1">
        <a:defRPr sz="7547" kern="1200">
          <a:solidFill>
            <a:schemeClr val="tx1"/>
          </a:solidFill>
          <a:latin typeface="+mn-lt"/>
          <a:ea typeface="+mn-ea"/>
          <a:cs typeface="+mn-cs"/>
        </a:defRPr>
      </a:lvl7pPr>
      <a:lvl8pPr marL="13419277" algn="l" defTabSz="3834079" rtl="0" eaLnBrk="1" latinLnBrk="0" hangingPunct="1">
        <a:defRPr sz="7547" kern="1200">
          <a:solidFill>
            <a:schemeClr val="tx1"/>
          </a:solidFill>
          <a:latin typeface="+mn-lt"/>
          <a:ea typeface="+mn-ea"/>
          <a:cs typeface="+mn-cs"/>
        </a:defRPr>
      </a:lvl8pPr>
      <a:lvl9pPr marL="15336317" algn="l" defTabSz="3834079" rtl="0" eaLnBrk="1" latinLnBrk="0" hangingPunct="1">
        <a:defRPr sz="75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7921" y="2220687"/>
            <a:ext cx="44091582" cy="14051188"/>
          </a:xfrm>
        </p:spPr>
        <p:txBody>
          <a:bodyPr>
            <a:normAutofit/>
          </a:bodyPr>
          <a:lstStyle/>
          <a:p>
            <a:r>
              <a:rPr lang="en-US" dirty="0" smtClean="0"/>
              <a:t>MODULE 1: </a:t>
            </a:r>
            <a:br>
              <a:rPr lang="en-US" dirty="0" smtClean="0"/>
            </a:br>
            <a:r>
              <a:rPr lang="en-US" dirty="0"/>
              <a:t>Introduction to Wireless Communication Fundamentals and 5G </a:t>
            </a:r>
            <a:r>
              <a:rPr lang="en-US" dirty="0" smtClean="0"/>
              <a:t>Technology</a:t>
            </a:r>
            <a:endParaRPr lang="en-US" dirty="0"/>
          </a:p>
        </p:txBody>
      </p:sp>
      <p:sp>
        <p:nvSpPr>
          <p:cNvPr id="3" name="Text Placeholder 2"/>
          <p:cNvSpPr>
            <a:spLocks noGrp="1"/>
          </p:cNvSpPr>
          <p:nvPr>
            <p:ph type="body" idx="1"/>
          </p:nvPr>
        </p:nvSpPr>
        <p:spPr>
          <a:xfrm>
            <a:off x="2244436" y="21074912"/>
            <a:ext cx="48876239" cy="9599413"/>
          </a:xfrm>
        </p:spPr>
        <p:txBody>
          <a:bodyPr>
            <a:normAutofit/>
          </a:bodyPr>
          <a:lstStyle/>
          <a:p>
            <a:pPr>
              <a:lnSpc>
                <a:spcPct val="100000"/>
              </a:lnSpc>
            </a:pPr>
            <a:r>
              <a:rPr lang="fr-FR" dirty="0"/>
              <a:t>Modulation Techniques: QPSK, QAM, OFDM</a:t>
            </a:r>
            <a:r>
              <a:rPr lang="en-US" dirty="0" smtClean="0"/>
              <a:t> </a:t>
            </a:r>
            <a:endParaRPr lang="en-US" dirty="0"/>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7" name="Date Placeholder 6"/>
          <p:cNvSpPr>
            <a:spLocks noGrp="1"/>
          </p:cNvSpPr>
          <p:nvPr>
            <p:ph type="dt" sz="half" idx="10"/>
          </p:nvPr>
        </p:nvSpPr>
        <p:spPr/>
        <p:txBody>
          <a:bodyPr/>
          <a:lstStyle/>
          <a:p>
            <a:fld id="{8BA6F160-E517-4546-A4D4-EE1DEED35C6C}" type="datetime1">
              <a:rPr lang="en-US" smtClean="0"/>
              <a:pPr/>
              <a:t>2/2/2024</a:t>
            </a:fld>
            <a:endParaRPr lang="en-US"/>
          </a:p>
        </p:txBody>
      </p:sp>
      <p:sp>
        <p:nvSpPr>
          <p:cNvPr id="8" name="Slide Number Placeholder 7"/>
          <p:cNvSpPr>
            <a:spLocks noGrp="1"/>
          </p:cNvSpPr>
          <p:nvPr>
            <p:ph type="sldNum" sz="quarter" idx="12"/>
          </p:nvPr>
        </p:nvSpPr>
        <p:spPr/>
        <p:txBody>
          <a:bodyPr/>
          <a:lstStyle/>
          <a:p>
            <a:pPr algn="ctr"/>
            <a:fld id="{62231297-CF50-461C-A890-3A434146D1DB}" type="slidenum">
              <a:rPr lang="en-US" smtClean="0"/>
              <a:pPr algn="ctr"/>
              <a:t>1</a:t>
            </a:fld>
            <a:endParaRPr lang="en-US" dirty="0"/>
          </a:p>
        </p:txBody>
      </p:sp>
      <p:sp>
        <p:nvSpPr>
          <p:cNvPr id="9" name="Rectangle 8"/>
          <p:cNvSpPr/>
          <p:nvPr/>
        </p:nvSpPr>
        <p:spPr>
          <a:xfrm>
            <a:off x="22165642" y="17904814"/>
            <a:ext cx="6736139" cy="3170099"/>
          </a:xfrm>
          <a:prstGeom prst="rect">
            <a:avLst/>
          </a:prstGeom>
          <a:noFill/>
          <a:ln>
            <a:solidFill>
              <a:srgbClr val="FFFF00"/>
            </a:solidFill>
          </a:ln>
        </p:spPr>
        <p:txBody>
          <a:bodyPr wrap="none" lIns="91440" tIns="45720" rIns="91440" bIns="45720">
            <a:spAutoFit/>
          </a:bodyPr>
          <a:lstStyle/>
          <a:p>
            <a:pPr algn="ctr"/>
            <a:r>
              <a:rPr lang="en-US" sz="20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M1 S4</a:t>
            </a:r>
            <a:endParaRPr lang="en-US" sz="20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xmlns="" val="138984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Modulation Techniques: </a:t>
            </a:r>
            <a:r>
              <a:rPr lang="fr-FR" dirty="0" smtClean="0"/>
              <a:t/>
            </a:r>
            <a:br>
              <a:rPr lang="fr-FR" dirty="0" smtClean="0"/>
            </a:br>
            <a:r>
              <a:rPr lang="fr-FR" dirty="0" smtClean="0"/>
              <a:t>QPSK</a:t>
            </a:r>
            <a:r>
              <a:rPr lang="fr-FR" dirty="0"/>
              <a:t>, QAM, OFDM </a:t>
            </a:r>
            <a:endParaRPr lang="en-US" b="1" dirty="0"/>
          </a:p>
        </p:txBody>
      </p:sp>
      <p:sp>
        <p:nvSpPr>
          <p:cNvPr id="3" name="Content Placeholder 2"/>
          <p:cNvSpPr>
            <a:spLocks noGrp="1"/>
          </p:cNvSpPr>
          <p:nvPr>
            <p:ph idx="1"/>
          </p:nvPr>
        </p:nvSpPr>
        <p:spPr>
          <a:xfrm>
            <a:off x="179137" y="7363735"/>
            <a:ext cx="50941538" cy="23310591"/>
          </a:xfrm>
        </p:spPr>
        <p:txBody>
          <a:bodyPr>
            <a:normAutofit/>
          </a:bodyPr>
          <a:lstStyle/>
          <a:p>
            <a:r>
              <a:rPr lang="en-US" b="1" dirty="0" smtClean="0"/>
              <a:t>Advantages</a:t>
            </a:r>
            <a:endParaRPr lang="en-US" b="1" dirty="0"/>
          </a:p>
          <a:p>
            <a:r>
              <a:rPr lang="en-US" dirty="0"/>
              <a:t>It provides good noise immunity.</a:t>
            </a:r>
          </a:p>
          <a:p>
            <a:r>
              <a:rPr lang="en-US" dirty="0"/>
              <a:t>Compared to BPSK, bandwidth used by QPSK is reduced to half.</a:t>
            </a:r>
          </a:p>
          <a:p>
            <a:r>
              <a:rPr lang="en-US" dirty="0"/>
              <a:t>The information transmission rate of Quadrature Phase Shift Keying is higher as it transmits two bits per carrier symbol.</a:t>
            </a:r>
          </a:p>
          <a:p>
            <a:r>
              <a:rPr lang="en-US" dirty="0"/>
              <a:t>Carrier power remains constant as the variation in the QPSK amplitude is small.</a:t>
            </a:r>
          </a:p>
          <a:p>
            <a:r>
              <a:rPr lang="en-US" dirty="0"/>
              <a:t>Effective utilization of available transmission bandwidth.</a:t>
            </a:r>
          </a:p>
          <a:p>
            <a:r>
              <a:rPr lang="en-US" dirty="0"/>
              <a:t>Low error probability compared to other methods</a:t>
            </a:r>
            <a:r>
              <a:rPr lang="en-US" dirty="0" smtClean="0"/>
              <a:t>.</a:t>
            </a:r>
          </a:p>
          <a:p>
            <a:r>
              <a:rPr lang="en-US" b="1" dirty="0" smtClean="0"/>
              <a:t>Disadvantages</a:t>
            </a:r>
            <a:endParaRPr lang="en-US" b="1" dirty="0"/>
          </a:p>
          <a:p>
            <a:r>
              <a:rPr lang="en-US" dirty="0"/>
              <a:t>The disadvantage of QPSK compared to BPSK is the circuit complexity.</a:t>
            </a:r>
            <a:r>
              <a:rPr lang="en-US" dirty="0" smtClean="0"/>
              <a:t>...</a:t>
            </a:r>
            <a:endParaRPr lang="en-US" dirty="0"/>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10</a:t>
            </a:fld>
            <a:endParaRPr lang="en-US" dirty="0"/>
          </a:p>
        </p:txBody>
      </p:sp>
    </p:spTree>
    <p:extLst>
      <p:ext uri="{BB962C8B-B14F-4D97-AF65-F5344CB8AC3E}">
        <p14:creationId xmlns:p14="http://schemas.microsoft.com/office/powerpoint/2010/main" xmlns="" val="40633184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Modulation Techniques: </a:t>
            </a:r>
            <a:r>
              <a:rPr lang="fr-FR" dirty="0" smtClean="0"/>
              <a:t/>
            </a:r>
            <a:br>
              <a:rPr lang="fr-FR" dirty="0" smtClean="0"/>
            </a:br>
            <a:r>
              <a:rPr lang="fr-FR" dirty="0" smtClean="0"/>
              <a:t>QPSK</a:t>
            </a:r>
            <a:r>
              <a:rPr lang="fr-FR" dirty="0"/>
              <a:t>, QAM, OFDM </a:t>
            </a:r>
            <a:endParaRPr lang="en-US" b="1" dirty="0"/>
          </a:p>
        </p:txBody>
      </p:sp>
      <p:sp>
        <p:nvSpPr>
          <p:cNvPr id="3" name="Content Placeholder 2"/>
          <p:cNvSpPr>
            <a:spLocks noGrp="1"/>
          </p:cNvSpPr>
          <p:nvPr>
            <p:ph idx="1"/>
          </p:nvPr>
        </p:nvSpPr>
        <p:spPr>
          <a:xfrm>
            <a:off x="179137" y="7363735"/>
            <a:ext cx="50941538" cy="23310591"/>
          </a:xfrm>
        </p:spPr>
        <p:txBody>
          <a:bodyPr>
            <a:normAutofit/>
          </a:bodyPr>
          <a:lstStyle/>
          <a:p>
            <a:r>
              <a:rPr lang="en-US" b="1" dirty="0"/>
              <a:t>What is Quadrature Amplitude Modulation?</a:t>
            </a:r>
          </a:p>
          <a:p>
            <a:r>
              <a:rPr lang="en-US" dirty="0"/>
              <a:t>Quadrature amplitude modulation (QAM) is modulation techniques that we can utilize in analog modulation concept and digital modulation concept. </a:t>
            </a:r>
            <a:endParaRPr lang="en-US" dirty="0" smtClean="0"/>
          </a:p>
          <a:p>
            <a:r>
              <a:rPr lang="en-US" dirty="0" smtClean="0"/>
              <a:t>Depending </a:t>
            </a:r>
            <a:r>
              <a:rPr lang="en-US" dirty="0"/>
              <a:t>upon the input signal form we can use it in either analog or digital modulation schemes. </a:t>
            </a:r>
            <a:endParaRPr lang="en-US" dirty="0" smtClean="0"/>
          </a:p>
          <a:p>
            <a:r>
              <a:rPr lang="en-US" dirty="0" smtClean="0"/>
              <a:t>In </a:t>
            </a:r>
            <a:r>
              <a:rPr lang="en-US" dirty="0"/>
              <a:t>QAM, we can modulate two individual signals and transmitted to the receiver level. </a:t>
            </a:r>
            <a:endParaRPr lang="en-US" dirty="0" smtClean="0"/>
          </a:p>
          <a:p>
            <a:r>
              <a:rPr lang="en-US" dirty="0" smtClean="0"/>
              <a:t>And </a:t>
            </a:r>
            <a:r>
              <a:rPr lang="en-US" dirty="0"/>
              <a:t>by using the two input signals, the channel bandwidth also increases. </a:t>
            </a:r>
            <a:endParaRPr lang="en-US" dirty="0" smtClean="0"/>
          </a:p>
          <a:p>
            <a:r>
              <a:rPr lang="en-US" dirty="0" smtClean="0"/>
              <a:t>QAM </a:t>
            </a:r>
            <a:r>
              <a:rPr lang="en-US" dirty="0"/>
              <a:t>can able to transmit two message signals over the same channel. </a:t>
            </a:r>
            <a:endParaRPr lang="en-US" dirty="0" smtClean="0"/>
          </a:p>
          <a:p>
            <a:r>
              <a:rPr lang="en-US" dirty="0" smtClean="0"/>
              <a:t>This </a:t>
            </a:r>
            <a:r>
              <a:rPr lang="en-US" dirty="0"/>
              <a:t>QAM technique also is known as “quadrature carrier multiplexing”....</a:t>
            </a:r>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11</a:t>
            </a:fld>
            <a:endParaRPr lang="en-US" dirty="0"/>
          </a:p>
        </p:txBody>
      </p:sp>
    </p:spTree>
    <p:extLst>
      <p:ext uri="{BB962C8B-B14F-4D97-AF65-F5344CB8AC3E}">
        <p14:creationId xmlns:p14="http://schemas.microsoft.com/office/powerpoint/2010/main" xmlns="" val="23629239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Modulation Techniques: </a:t>
            </a:r>
            <a:r>
              <a:rPr lang="fr-FR" dirty="0" smtClean="0"/>
              <a:t/>
            </a:r>
            <a:br>
              <a:rPr lang="fr-FR" dirty="0" smtClean="0"/>
            </a:br>
            <a:r>
              <a:rPr lang="fr-FR" dirty="0" smtClean="0"/>
              <a:t>QPSK</a:t>
            </a:r>
            <a:r>
              <a:rPr lang="fr-FR" dirty="0"/>
              <a:t>, QAM, OFDM </a:t>
            </a:r>
            <a:endParaRPr lang="en-US" b="1" dirty="0"/>
          </a:p>
        </p:txBody>
      </p:sp>
      <p:sp>
        <p:nvSpPr>
          <p:cNvPr id="3" name="Content Placeholder 2"/>
          <p:cNvSpPr>
            <a:spLocks noGrp="1"/>
          </p:cNvSpPr>
          <p:nvPr>
            <p:ph idx="1"/>
          </p:nvPr>
        </p:nvSpPr>
        <p:spPr>
          <a:xfrm>
            <a:off x="179137" y="7363735"/>
            <a:ext cx="50941538" cy="23310591"/>
          </a:xfrm>
        </p:spPr>
        <p:txBody>
          <a:bodyPr>
            <a:normAutofit/>
          </a:bodyPr>
          <a:lstStyle/>
          <a:p>
            <a:r>
              <a:rPr lang="en-US" b="1" dirty="0"/>
              <a:t>Quadrature Amplitude Modulation Block </a:t>
            </a:r>
            <a:r>
              <a:rPr lang="en-US" b="1" dirty="0" smtClean="0"/>
              <a:t>Diagram</a:t>
            </a:r>
            <a:endParaRPr lang="en-US" b="1" dirty="0"/>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12</a:t>
            </a:fld>
            <a:endParaRPr lang="en-US" dirty="0"/>
          </a:p>
        </p:txBody>
      </p:sp>
      <p:grpSp>
        <p:nvGrpSpPr>
          <p:cNvPr id="8" name="Group 7"/>
          <p:cNvGrpSpPr/>
          <p:nvPr/>
        </p:nvGrpSpPr>
        <p:grpSpPr>
          <a:xfrm>
            <a:off x="2160337" y="7036083"/>
            <a:ext cx="46008608" cy="23803065"/>
            <a:chOff x="2160337" y="7036083"/>
            <a:chExt cx="46008608" cy="23803065"/>
          </a:xfrm>
        </p:grpSpPr>
        <p:pic>
          <p:nvPicPr>
            <p:cNvPr id="7170" name="Picture 2" descr="qam-modulato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2160337" y="7036083"/>
              <a:ext cx="46008608" cy="23803065"/>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6"/>
            <p:cNvSpPr/>
            <p:nvPr/>
          </p:nvSpPr>
          <p:spPr>
            <a:xfrm>
              <a:off x="40301397" y="27584400"/>
              <a:ext cx="7323604" cy="2133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19752140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Modulation Techniques: </a:t>
            </a:r>
            <a:r>
              <a:rPr lang="fr-FR" dirty="0" smtClean="0"/>
              <a:t/>
            </a:r>
            <a:br>
              <a:rPr lang="fr-FR" dirty="0" smtClean="0"/>
            </a:br>
            <a:r>
              <a:rPr lang="fr-FR" dirty="0" smtClean="0"/>
              <a:t>QPSK</a:t>
            </a:r>
            <a:r>
              <a:rPr lang="fr-FR" dirty="0"/>
              <a:t>, QAM, OFDM </a:t>
            </a:r>
            <a:endParaRPr lang="en-US" b="1" dirty="0"/>
          </a:p>
        </p:txBody>
      </p:sp>
      <p:sp>
        <p:nvSpPr>
          <p:cNvPr id="3" name="Content Placeholder 2"/>
          <p:cNvSpPr>
            <a:spLocks noGrp="1"/>
          </p:cNvSpPr>
          <p:nvPr>
            <p:ph idx="1"/>
          </p:nvPr>
        </p:nvSpPr>
        <p:spPr>
          <a:xfrm>
            <a:off x="179137" y="7363735"/>
            <a:ext cx="50941538" cy="23310591"/>
          </a:xfrm>
        </p:spPr>
        <p:txBody>
          <a:bodyPr>
            <a:normAutofit/>
          </a:bodyPr>
          <a:lstStyle/>
          <a:p>
            <a:r>
              <a:rPr lang="en-US" b="1" dirty="0"/>
              <a:t>Quadrature Amplitude </a:t>
            </a:r>
            <a:r>
              <a:rPr lang="en-US" b="1" dirty="0" smtClean="0"/>
              <a:t>De-Modulation </a:t>
            </a:r>
            <a:r>
              <a:rPr lang="en-US" b="1" dirty="0"/>
              <a:t>Block </a:t>
            </a:r>
            <a:r>
              <a:rPr lang="en-US" b="1" dirty="0" smtClean="0"/>
              <a:t>Diagram</a:t>
            </a:r>
            <a:endParaRPr lang="en-US" b="1" dirty="0"/>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13</a:t>
            </a:fld>
            <a:endParaRPr lang="en-US" dirty="0"/>
          </a:p>
        </p:txBody>
      </p:sp>
      <p:grpSp>
        <p:nvGrpSpPr>
          <p:cNvPr id="9" name="Group 8"/>
          <p:cNvGrpSpPr/>
          <p:nvPr/>
        </p:nvGrpSpPr>
        <p:grpSpPr>
          <a:xfrm>
            <a:off x="-159752" y="7573991"/>
            <a:ext cx="51280427" cy="23962816"/>
            <a:chOff x="-159752" y="7573991"/>
            <a:chExt cx="51280427" cy="23962816"/>
          </a:xfrm>
        </p:grpSpPr>
        <p:pic>
          <p:nvPicPr>
            <p:cNvPr id="13314" name="Picture 2" descr="qam-demodulato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59752" y="7573991"/>
              <a:ext cx="51280427" cy="23962816"/>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Rectangle 10"/>
            <p:cNvSpPr/>
            <p:nvPr/>
          </p:nvSpPr>
          <p:spPr>
            <a:xfrm>
              <a:off x="43617933" y="29565600"/>
              <a:ext cx="7323604" cy="1108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12423777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Modulation Techniques: </a:t>
            </a:r>
            <a:r>
              <a:rPr lang="fr-FR" dirty="0" smtClean="0"/>
              <a:t/>
            </a:r>
            <a:br>
              <a:rPr lang="fr-FR" dirty="0" smtClean="0"/>
            </a:br>
            <a:r>
              <a:rPr lang="fr-FR" dirty="0" smtClean="0"/>
              <a:t>QPSK</a:t>
            </a:r>
            <a:r>
              <a:rPr lang="fr-FR" dirty="0"/>
              <a:t>, QAM, OFDM </a:t>
            </a:r>
            <a:endParaRPr lang="en-US" b="1" dirty="0"/>
          </a:p>
        </p:txBody>
      </p:sp>
      <p:sp>
        <p:nvSpPr>
          <p:cNvPr id="3" name="Content Placeholder 2"/>
          <p:cNvSpPr>
            <a:spLocks noGrp="1"/>
          </p:cNvSpPr>
          <p:nvPr>
            <p:ph idx="1"/>
          </p:nvPr>
        </p:nvSpPr>
        <p:spPr>
          <a:xfrm>
            <a:off x="179137" y="7363735"/>
            <a:ext cx="50941538" cy="23310591"/>
          </a:xfrm>
        </p:spPr>
        <p:txBody>
          <a:bodyPr>
            <a:normAutofit/>
          </a:bodyPr>
          <a:lstStyle/>
          <a:p>
            <a:r>
              <a:rPr lang="en-US" b="1" dirty="0"/>
              <a:t>QAM Working </a:t>
            </a:r>
            <a:r>
              <a:rPr lang="en-US" b="1" dirty="0" smtClean="0"/>
              <a:t>Principle</a:t>
            </a:r>
          </a:p>
          <a:p>
            <a:r>
              <a:rPr lang="en-US" dirty="0" smtClean="0"/>
              <a:t>In </a:t>
            </a:r>
            <a:r>
              <a:rPr lang="en-US" dirty="0"/>
              <a:t>the QAM transmitter, the above section i.e., product modulator1 and local oscillator are called the in-phase channel and product modulator2 and local oscillator are called a quadrature channel. Both output signals of the in-phase channel and quadrature channel are summed so the resultant output will be  QAM</a:t>
            </a:r>
            <a:r>
              <a:rPr lang="en-US" dirty="0" smtClean="0"/>
              <a:t>.</a:t>
            </a:r>
            <a:endParaRPr lang="en-US" dirty="0"/>
          </a:p>
          <a:p>
            <a:endParaRPr lang="en-US" dirty="0" smtClean="0"/>
          </a:p>
          <a:p>
            <a:r>
              <a:rPr lang="en-US" dirty="0" smtClean="0"/>
              <a:t>At </a:t>
            </a:r>
            <a:r>
              <a:rPr lang="en-US" dirty="0"/>
              <a:t>the receiver level, the QAM signal is forwarded from the upper channel of receiver and lower channel, and the resultant signals of product modulators are forwarded from LPF1 and LPF2. These LPF’s are fixed to the cut off frequencies of input 1 and input 2 signals. Then the filtered outputs are the recovered </a:t>
            </a:r>
            <a:r>
              <a:rPr lang="en-US" dirty="0" smtClean="0"/>
              <a:t/>
            </a:r>
            <a:br>
              <a:rPr lang="en-US" dirty="0" smtClean="0"/>
            </a:br>
            <a:r>
              <a:rPr lang="en-US" dirty="0" smtClean="0"/>
              <a:t>original </a:t>
            </a:r>
            <a:r>
              <a:rPr lang="en-US" dirty="0"/>
              <a:t>signals</a:t>
            </a:r>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14</a:t>
            </a:fld>
            <a:endParaRPr lang="en-US" dirty="0"/>
          </a:p>
        </p:txBody>
      </p:sp>
    </p:spTree>
    <p:extLst>
      <p:ext uri="{BB962C8B-B14F-4D97-AF65-F5344CB8AC3E}">
        <p14:creationId xmlns:p14="http://schemas.microsoft.com/office/powerpoint/2010/main" xmlns="" val="1273099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Modulation Techniques: </a:t>
            </a:r>
            <a:r>
              <a:rPr lang="fr-FR" dirty="0" smtClean="0"/>
              <a:t/>
            </a:r>
            <a:br>
              <a:rPr lang="fr-FR" dirty="0" smtClean="0"/>
            </a:br>
            <a:r>
              <a:rPr lang="fr-FR" dirty="0" smtClean="0"/>
              <a:t>QPSK</a:t>
            </a:r>
            <a:r>
              <a:rPr lang="fr-FR" dirty="0"/>
              <a:t>, QAM, OFDM </a:t>
            </a:r>
            <a:endParaRPr lang="en-US" b="1" dirty="0"/>
          </a:p>
        </p:txBody>
      </p:sp>
      <p:sp>
        <p:nvSpPr>
          <p:cNvPr id="3" name="Content Placeholder 2"/>
          <p:cNvSpPr>
            <a:spLocks noGrp="1"/>
          </p:cNvSpPr>
          <p:nvPr>
            <p:ph idx="1"/>
          </p:nvPr>
        </p:nvSpPr>
        <p:spPr>
          <a:xfrm>
            <a:off x="179137" y="7363735"/>
            <a:ext cx="50941538" cy="23310591"/>
          </a:xfrm>
        </p:spPr>
        <p:txBody>
          <a:bodyPr>
            <a:normAutofit/>
          </a:bodyPr>
          <a:lstStyle/>
          <a:p>
            <a:r>
              <a:rPr lang="en-US" b="1" dirty="0"/>
              <a:t>QAM Working </a:t>
            </a:r>
            <a:r>
              <a:rPr lang="en-US" b="1" dirty="0" smtClean="0"/>
              <a:t>Principle</a:t>
            </a:r>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15</a:t>
            </a:fld>
            <a:endParaRPr lang="en-US" dirty="0"/>
          </a:p>
        </p:txBody>
      </p:sp>
      <p:pic>
        <p:nvPicPr>
          <p:cNvPr id="14338" name="Picture 2" descr="input-carriers-of-qam"/>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xmlns="" val="0"/>
              </a:ext>
            </a:extLst>
          </a:blip>
          <a:srcRect b="7514"/>
          <a:stretch/>
        </p:blipFill>
        <p:spPr bwMode="auto">
          <a:xfrm>
            <a:off x="179137" y="8820792"/>
            <a:ext cx="25605488" cy="20211408"/>
          </a:xfrm>
          <a:prstGeom prst="rect">
            <a:avLst/>
          </a:prstGeom>
          <a:noFill/>
          <a:extLst>
            <a:ext uri="{909E8E84-426E-40DD-AFC4-6F175D3DCCD1}">
              <a14:hiddenFill xmlns:a14="http://schemas.microsoft.com/office/drawing/2010/main" xmlns="">
                <a:solidFill>
                  <a:srgbClr val="FFFFFF"/>
                </a:solidFill>
              </a14:hiddenFill>
            </a:ext>
          </a:extLst>
        </p:spPr>
      </p:pic>
      <p:pic>
        <p:nvPicPr>
          <p:cNvPr id="14340" name="Picture 4" descr="quadrature-output-signal-waveform"/>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26336359" y="13097809"/>
            <a:ext cx="24653861" cy="13343591"/>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Rectangle 9"/>
          <p:cNvSpPr/>
          <p:nvPr/>
        </p:nvSpPr>
        <p:spPr>
          <a:xfrm>
            <a:off x="43666616" y="24384000"/>
            <a:ext cx="7323604" cy="1108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8057664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Modulation Techniques: </a:t>
            </a:r>
            <a:r>
              <a:rPr lang="fr-FR" dirty="0" smtClean="0"/>
              <a:t/>
            </a:r>
            <a:br>
              <a:rPr lang="fr-FR" dirty="0" smtClean="0"/>
            </a:br>
            <a:r>
              <a:rPr lang="fr-FR" dirty="0" smtClean="0"/>
              <a:t>QPSK</a:t>
            </a:r>
            <a:r>
              <a:rPr lang="fr-FR" dirty="0"/>
              <a:t>, QAM, OFDM </a:t>
            </a:r>
            <a:endParaRPr lang="en-US" b="1" dirty="0"/>
          </a:p>
        </p:txBody>
      </p:sp>
      <p:sp>
        <p:nvSpPr>
          <p:cNvPr id="3" name="Content Placeholder 2"/>
          <p:cNvSpPr>
            <a:spLocks noGrp="1"/>
          </p:cNvSpPr>
          <p:nvPr>
            <p:ph idx="1"/>
          </p:nvPr>
        </p:nvSpPr>
        <p:spPr>
          <a:xfrm>
            <a:off x="179137" y="7363735"/>
            <a:ext cx="50941538" cy="23310591"/>
          </a:xfrm>
        </p:spPr>
        <p:txBody>
          <a:bodyPr>
            <a:normAutofit/>
          </a:bodyPr>
          <a:lstStyle/>
          <a:p>
            <a:r>
              <a:rPr lang="en-US" b="1" dirty="0"/>
              <a:t>Advantages of </a:t>
            </a:r>
            <a:r>
              <a:rPr lang="en-US" b="1" dirty="0" smtClean="0"/>
              <a:t>QAM</a:t>
            </a:r>
          </a:p>
          <a:p>
            <a:pPr marL="0" indent="0">
              <a:buNone/>
            </a:pPr>
            <a:endParaRPr lang="en-US" b="1" dirty="0" smtClean="0"/>
          </a:p>
          <a:p>
            <a:r>
              <a:rPr lang="en-US" dirty="0"/>
              <a:t>The quadrature amplitude modulation advantages are listed below. </a:t>
            </a:r>
            <a:endParaRPr lang="en-US" dirty="0" smtClean="0"/>
          </a:p>
          <a:p>
            <a:r>
              <a:rPr lang="en-US" dirty="0" smtClean="0"/>
              <a:t>One </a:t>
            </a:r>
            <a:r>
              <a:rPr lang="en-US" dirty="0"/>
              <a:t>of the best advantages of QAM – supports a high data rate. </a:t>
            </a:r>
            <a:r>
              <a:rPr lang="en-US" dirty="0" smtClean="0"/>
              <a:t/>
            </a:r>
            <a:br>
              <a:rPr lang="en-US" dirty="0" smtClean="0"/>
            </a:br>
            <a:r>
              <a:rPr lang="en-US" dirty="0" smtClean="0"/>
              <a:t>So</a:t>
            </a:r>
            <a:r>
              <a:rPr lang="en-US" dirty="0"/>
              <a:t>, the number of bits can be carried by the carrier signal. </a:t>
            </a:r>
            <a:r>
              <a:rPr lang="en-US" dirty="0" smtClean="0"/>
              <a:t/>
            </a:r>
            <a:br>
              <a:rPr lang="en-US" dirty="0" smtClean="0"/>
            </a:br>
            <a:r>
              <a:rPr lang="en-US" dirty="0" smtClean="0"/>
              <a:t>Because </a:t>
            </a:r>
            <a:r>
              <a:rPr lang="en-US" dirty="0"/>
              <a:t>of these advantages it preferable in wireless communication networks.</a:t>
            </a:r>
          </a:p>
          <a:p>
            <a:r>
              <a:rPr lang="en-US" dirty="0" smtClean="0"/>
              <a:t>QAM’s </a:t>
            </a:r>
            <a:r>
              <a:rPr lang="en-US" dirty="0"/>
              <a:t>noise immunity is very high. </a:t>
            </a:r>
            <a:r>
              <a:rPr lang="en-US" dirty="0" smtClean="0"/>
              <a:t>Due </a:t>
            </a:r>
            <a:r>
              <a:rPr lang="en-US" dirty="0"/>
              <a:t>to this noise interference is very less.</a:t>
            </a:r>
          </a:p>
          <a:p>
            <a:r>
              <a:rPr lang="en-US" dirty="0" smtClean="0"/>
              <a:t>It </a:t>
            </a:r>
            <a:r>
              <a:rPr lang="en-US" dirty="0"/>
              <a:t>has a low probability of error value.</a:t>
            </a:r>
          </a:p>
          <a:p>
            <a:r>
              <a:rPr lang="en-US" dirty="0" smtClean="0"/>
              <a:t>QAM </a:t>
            </a:r>
            <a:r>
              <a:rPr lang="en-US" dirty="0"/>
              <a:t>expertly uses channel bandwidth.</a:t>
            </a:r>
            <a:endParaRPr lang="en-US" dirty="0" smtClean="0"/>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16</a:t>
            </a:fld>
            <a:endParaRPr lang="en-US" dirty="0"/>
          </a:p>
        </p:txBody>
      </p:sp>
    </p:spTree>
    <p:extLst>
      <p:ext uri="{BB962C8B-B14F-4D97-AF65-F5344CB8AC3E}">
        <p14:creationId xmlns:p14="http://schemas.microsoft.com/office/powerpoint/2010/main" xmlns="" val="15431108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Modulation Techniques: </a:t>
            </a:r>
            <a:r>
              <a:rPr lang="fr-FR" dirty="0" smtClean="0"/>
              <a:t/>
            </a:r>
            <a:br>
              <a:rPr lang="fr-FR" dirty="0" smtClean="0"/>
            </a:br>
            <a:r>
              <a:rPr lang="fr-FR" dirty="0" smtClean="0"/>
              <a:t>QPSK</a:t>
            </a:r>
            <a:r>
              <a:rPr lang="fr-FR" dirty="0"/>
              <a:t>, QAM, OFDM </a:t>
            </a:r>
            <a:endParaRPr lang="en-US" b="1" dirty="0"/>
          </a:p>
        </p:txBody>
      </p:sp>
      <p:sp>
        <p:nvSpPr>
          <p:cNvPr id="3" name="Content Placeholder 2"/>
          <p:cNvSpPr>
            <a:spLocks noGrp="1"/>
          </p:cNvSpPr>
          <p:nvPr>
            <p:ph idx="1"/>
          </p:nvPr>
        </p:nvSpPr>
        <p:spPr>
          <a:xfrm>
            <a:off x="179137" y="7363735"/>
            <a:ext cx="50941538" cy="23310591"/>
          </a:xfrm>
        </p:spPr>
        <p:txBody>
          <a:bodyPr>
            <a:normAutofit/>
          </a:bodyPr>
          <a:lstStyle/>
          <a:p>
            <a:r>
              <a:rPr lang="en-US" dirty="0" smtClean="0"/>
              <a:t>Orthogonal </a:t>
            </a:r>
            <a:r>
              <a:rPr lang="en-US" dirty="0"/>
              <a:t>frequency-division multiplexing (OFDM) </a:t>
            </a:r>
            <a:endParaRPr lang="en-US" dirty="0" smtClean="0"/>
          </a:p>
          <a:p>
            <a:r>
              <a:rPr lang="en-US" dirty="0"/>
              <a:t>Orthogonal frequency-division multiplexing (OFDM) </a:t>
            </a:r>
            <a:r>
              <a:rPr lang="en-US" dirty="0" smtClean="0"/>
              <a:t>is </a:t>
            </a:r>
            <a:r>
              <a:rPr lang="en-US" dirty="0"/>
              <a:t>a type of digital transmission used in digital modulation for encoding digital (binary) data on multiple carrier frequencies. </a:t>
            </a:r>
            <a:endParaRPr lang="en-US" dirty="0" smtClean="0"/>
          </a:p>
          <a:p>
            <a:r>
              <a:rPr lang="en-US" dirty="0" smtClean="0"/>
              <a:t>OFDM </a:t>
            </a:r>
            <a:r>
              <a:rPr lang="en-US" dirty="0"/>
              <a:t>has developed into a popular scheme for wideband digital communication, used in applications such as digital television and audio broadcasting, DSL internet access, wireless networks, power line networks, and 4G/5G mobile communications</a:t>
            </a:r>
            <a:r>
              <a:rPr lang="en-US" dirty="0" smtClean="0"/>
              <a:t>.</a:t>
            </a:r>
          </a:p>
          <a:p>
            <a:r>
              <a:rPr lang="en-US" dirty="0" smtClean="0"/>
              <a:t>.</a:t>
            </a:r>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17</a:t>
            </a:fld>
            <a:endParaRPr lang="en-US" dirty="0"/>
          </a:p>
        </p:txBody>
      </p:sp>
    </p:spTree>
    <p:extLst>
      <p:ext uri="{BB962C8B-B14F-4D97-AF65-F5344CB8AC3E}">
        <p14:creationId xmlns:p14="http://schemas.microsoft.com/office/powerpoint/2010/main" xmlns="" val="19679356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Modulation Techniques: </a:t>
            </a:r>
            <a:r>
              <a:rPr lang="fr-FR" dirty="0" smtClean="0"/>
              <a:t/>
            </a:r>
            <a:br>
              <a:rPr lang="fr-FR" dirty="0" smtClean="0"/>
            </a:br>
            <a:r>
              <a:rPr lang="fr-FR" dirty="0" smtClean="0"/>
              <a:t>QPSK</a:t>
            </a:r>
            <a:r>
              <a:rPr lang="fr-FR" dirty="0"/>
              <a:t>, QAM, OFDM </a:t>
            </a:r>
            <a:endParaRPr lang="en-US" b="1" dirty="0"/>
          </a:p>
        </p:txBody>
      </p:sp>
      <p:sp>
        <p:nvSpPr>
          <p:cNvPr id="3" name="Content Placeholder 2"/>
          <p:cNvSpPr>
            <a:spLocks noGrp="1"/>
          </p:cNvSpPr>
          <p:nvPr>
            <p:ph idx="1"/>
          </p:nvPr>
        </p:nvSpPr>
        <p:spPr>
          <a:xfrm>
            <a:off x="179137" y="7363735"/>
            <a:ext cx="50941538" cy="23310591"/>
          </a:xfrm>
        </p:spPr>
        <p:txBody>
          <a:bodyPr>
            <a:normAutofit/>
          </a:bodyPr>
          <a:lstStyle/>
          <a:p>
            <a:r>
              <a:rPr lang="en-US" dirty="0"/>
              <a:t>OFDM is a frequency-division multiplexing (FDM) scheme that was introduced by Robert W. Chang of Bell Labs in </a:t>
            </a:r>
            <a:r>
              <a:rPr lang="en-US" dirty="0" smtClean="0"/>
              <a:t>1966</a:t>
            </a:r>
          </a:p>
          <a:p>
            <a:r>
              <a:rPr lang="en-US" dirty="0" smtClean="0"/>
              <a:t>In </a:t>
            </a:r>
            <a:r>
              <a:rPr lang="en-US" dirty="0"/>
              <a:t>OFDM, the incoming </a:t>
            </a:r>
            <a:r>
              <a:rPr lang="en-US" dirty="0" err="1"/>
              <a:t>bitstream</a:t>
            </a:r>
            <a:r>
              <a:rPr lang="en-US" dirty="0"/>
              <a:t> representing the data to be sent is divided into multiple streams. </a:t>
            </a:r>
            <a:endParaRPr lang="en-US" dirty="0" smtClean="0"/>
          </a:p>
          <a:p>
            <a:r>
              <a:rPr lang="en-US" dirty="0" smtClean="0"/>
              <a:t>Multiple </a:t>
            </a:r>
            <a:r>
              <a:rPr lang="en-US" dirty="0"/>
              <a:t>closely spaced orthogonal subcarrier signals with overlapping spectra are transmitted, with each carrier modulated with bits from the incoming stream so multiple bits are being transmitted in parallel</a:t>
            </a:r>
            <a:r>
              <a:rPr lang="en-US" dirty="0" smtClean="0"/>
              <a:t>.</a:t>
            </a:r>
          </a:p>
          <a:p>
            <a:r>
              <a:rPr lang="en-US" dirty="0" smtClean="0"/>
              <a:t>Demodulation </a:t>
            </a:r>
            <a:r>
              <a:rPr lang="en-US" dirty="0"/>
              <a:t>is based on fast Fourier transform algorithms. </a:t>
            </a:r>
            <a:endParaRPr lang="en-US" dirty="0" smtClean="0"/>
          </a:p>
          <a:p>
            <a:r>
              <a:rPr lang="en-US" dirty="0" smtClean="0"/>
              <a:t>OFDM </a:t>
            </a:r>
            <a:r>
              <a:rPr lang="en-US" dirty="0"/>
              <a:t>was improved by Weinstein and Ebert in 1971 with the introduction of a guard interval, providing better </a:t>
            </a:r>
            <a:r>
              <a:rPr lang="en-US" dirty="0" err="1" smtClean="0"/>
              <a:t>orthogonality</a:t>
            </a:r>
            <a:r>
              <a:rPr lang="en-US" dirty="0" smtClean="0"/>
              <a:t> </a:t>
            </a:r>
            <a:r>
              <a:rPr lang="en-US" dirty="0"/>
              <a:t>in transmission channels affected by multipath </a:t>
            </a:r>
            <a:r>
              <a:rPr lang="en-US" dirty="0" smtClean="0"/>
              <a:t>propagation</a:t>
            </a:r>
            <a:r>
              <a:rPr lang="en-US" dirty="0"/>
              <a:t>.</a:t>
            </a:r>
            <a:endParaRPr lang="en-US" dirty="0" smtClean="0"/>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18</a:t>
            </a:fld>
            <a:endParaRPr lang="en-US" dirty="0"/>
          </a:p>
        </p:txBody>
      </p:sp>
    </p:spTree>
    <p:extLst>
      <p:ext uri="{BB962C8B-B14F-4D97-AF65-F5344CB8AC3E}">
        <p14:creationId xmlns:p14="http://schemas.microsoft.com/office/powerpoint/2010/main" xmlns="" val="36203754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Modulation Techniques: </a:t>
            </a:r>
            <a:r>
              <a:rPr lang="fr-FR" dirty="0" smtClean="0"/>
              <a:t/>
            </a:r>
            <a:br>
              <a:rPr lang="fr-FR" dirty="0" smtClean="0"/>
            </a:br>
            <a:r>
              <a:rPr lang="fr-FR" dirty="0" smtClean="0"/>
              <a:t>QPSK</a:t>
            </a:r>
            <a:r>
              <a:rPr lang="fr-FR" dirty="0"/>
              <a:t>, QAM, OFDM </a:t>
            </a:r>
            <a:endParaRPr lang="en-US" b="1" dirty="0"/>
          </a:p>
        </p:txBody>
      </p:sp>
      <p:sp>
        <p:nvSpPr>
          <p:cNvPr id="3" name="Content Placeholder 2"/>
          <p:cNvSpPr>
            <a:spLocks noGrp="1"/>
          </p:cNvSpPr>
          <p:nvPr>
            <p:ph idx="1"/>
          </p:nvPr>
        </p:nvSpPr>
        <p:spPr>
          <a:xfrm>
            <a:off x="179137" y="7363735"/>
            <a:ext cx="50941538" cy="23310591"/>
          </a:xfrm>
        </p:spPr>
        <p:txBody>
          <a:bodyPr>
            <a:normAutofit/>
          </a:bodyPr>
          <a:lstStyle/>
          <a:p>
            <a:endParaRPr lang="en-US" dirty="0" smtClean="0"/>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19</a:t>
            </a:fld>
            <a:endParaRPr lang="en-US" dirty="0"/>
          </a:p>
        </p:txBody>
      </p:sp>
      <p:pic>
        <p:nvPicPr>
          <p:cNvPr id="1026" name="Picture 2" descr="Orthogonal Frequency-Division Multiplexing"/>
          <p:cNvPicPr>
            <a:picLocks noChangeAspect="1" noChangeArrowheads="1"/>
          </p:cNvPicPr>
          <p:nvPr/>
        </p:nvPicPr>
        <p:blipFill>
          <a:blip r:embed="rId2">
            <a:clrChange>
              <a:clrFrom>
                <a:srgbClr val="FFFFFF"/>
              </a:clrFrom>
              <a:clrTo>
                <a:srgbClr val="FFFFFF">
                  <a:alpha val="0"/>
                </a:srgbClr>
              </a:clrTo>
            </a:clrChange>
            <a:duotone>
              <a:prstClr val="black"/>
              <a:schemeClr val="accent5">
                <a:tint val="45000"/>
                <a:satMod val="400000"/>
              </a:schemeClr>
            </a:duotone>
            <a:extLst>
              <a:ext uri="{28A0092B-C50C-407E-A947-70E740481C1C}">
                <a14:useLocalDpi xmlns:a14="http://schemas.microsoft.com/office/drawing/2010/main" xmlns="" val="0"/>
              </a:ext>
            </a:extLst>
          </a:blip>
          <a:srcRect/>
          <a:stretch>
            <a:fillRect/>
          </a:stretch>
        </p:blipFill>
        <p:spPr bwMode="auto">
          <a:xfrm>
            <a:off x="11094680" y="6838329"/>
            <a:ext cx="35283532" cy="2469847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292315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Modulation Techniques: </a:t>
            </a:r>
            <a:r>
              <a:rPr lang="fr-FR" dirty="0" smtClean="0"/>
              <a:t/>
            </a:r>
            <a:br>
              <a:rPr lang="fr-FR" dirty="0" smtClean="0"/>
            </a:br>
            <a:r>
              <a:rPr lang="fr-FR" dirty="0" smtClean="0"/>
              <a:t>QPSK</a:t>
            </a:r>
            <a:r>
              <a:rPr lang="fr-FR" dirty="0"/>
              <a:t>, QAM, OFDM </a:t>
            </a:r>
            <a:endParaRPr lang="en-US" b="1" dirty="0"/>
          </a:p>
        </p:txBody>
      </p:sp>
      <p:sp>
        <p:nvSpPr>
          <p:cNvPr id="3" name="Content Placeholder 2"/>
          <p:cNvSpPr>
            <a:spLocks noGrp="1"/>
          </p:cNvSpPr>
          <p:nvPr>
            <p:ph idx="1"/>
          </p:nvPr>
        </p:nvSpPr>
        <p:spPr>
          <a:xfrm>
            <a:off x="179137" y="7363735"/>
            <a:ext cx="48960338" cy="23310591"/>
          </a:xfrm>
        </p:spPr>
        <p:txBody>
          <a:bodyPr>
            <a:normAutofit/>
          </a:bodyPr>
          <a:lstStyle/>
          <a:p>
            <a:pPr marL="0" indent="0" algn="ctr">
              <a:buNone/>
            </a:pPr>
            <a:r>
              <a:rPr lang="en-US" b="1" dirty="0"/>
              <a:t>What Is Modulation?</a:t>
            </a:r>
          </a:p>
          <a:p>
            <a:r>
              <a:rPr lang="en-US" dirty="0"/>
              <a:t>Modulation is defined as the process of superimposing a low-frequency signal on a high-frequency carrier signal.</a:t>
            </a:r>
          </a:p>
          <a:p>
            <a:pPr marL="0" indent="0" algn="ctr">
              <a:buNone/>
            </a:pPr>
            <a:r>
              <a:rPr lang="en-US" dirty="0" smtClean="0"/>
              <a:t>Or</a:t>
            </a:r>
            <a:endParaRPr lang="en-US" dirty="0"/>
          </a:p>
          <a:p>
            <a:r>
              <a:rPr lang="en-US" dirty="0" smtClean="0"/>
              <a:t>The </a:t>
            </a:r>
            <a:r>
              <a:rPr lang="en-US" dirty="0"/>
              <a:t>process of varying the RF carrier wave in accordance with the information in a low-frequency signal</a:t>
            </a:r>
            <a:r>
              <a:rPr lang="en-US" dirty="0" smtClean="0"/>
              <a:t>.</a:t>
            </a:r>
            <a:endParaRPr lang="en-US" dirty="0"/>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2</a:t>
            </a:fld>
            <a:endParaRPr lang="en-US" dirty="0"/>
          </a:p>
        </p:txBody>
      </p:sp>
    </p:spTree>
    <p:extLst>
      <p:ext uri="{BB962C8B-B14F-4D97-AF65-F5344CB8AC3E}">
        <p14:creationId xmlns:p14="http://schemas.microsoft.com/office/powerpoint/2010/main" xmlns="" val="17807919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Modulation Techniques: </a:t>
            </a:r>
            <a:r>
              <a:rPr lang="fr-FR" dirty="0" smtClean="0"/>
              <a:t/>
            </a:r>
            <a:br>
              <a:rPr lang="fr-FR" dirty="0" smtClean="0"/>
            </a:br>
            <a:r>
              <a:rPr lang="fr-FR" dirty="0" smtClean="0"/>
              <a:t>QPSK</a:t>
            </a:r>
            <a:r>
              <a:rPr lang="fr-FR" dirty="0"/>
              <a:t>, QAM, OFDM </a:t>
            </a:r>
            <a:endParaRPr lang="en-US" b="1" dirty="0"/>
          </a:p>
        </p:txBody>
      </p:sp>
      <p:sp>
        <p:nvSpPr>
          <p:cNvPr id="3" name="Content Placeholder 2"/>
          <p:cNvSpPr>
            <a:spLocks noGrp="1"/>
          </p:cNvSpPr>
          <p:nvPr>
            <p:ph idx="1"/>
          </p:nvPr>
        </p:nvSpPr>
        <p:spPr>
          <a:xfrm>
            <a:off x="179137" y="7363735"/>
            <a:ext cx="50941538" cy="23310591"/>
          </a:xfrm>
        </p:spPr>
        <p:txBody>
          <a:bodyPr>
            <a:normAutofit/>
          </a:bodyPr>
          <a:lstStyle/>
          <a:p>
            <a:r>
              <a:rPr lang="en-US" dirty="0" smtClean="0"/>
              <a:t>Each </a:t>
            </a:r>
            <a:r>
              <a:rPr lang="en-US" dirty="0"/>
              <a:t>subcarrier (signal) is modulated with a conventional modulation scheme (such as quadrature amplitude modulation or phase-shift keying) at a low symbol rate. </a:t>
            </a:r>
            <a:endParaRPr lang="en-US" dirty="0" smtClean="0"/>
          </a:p>
          <a:p>
            <a:r>
              <a:rPr lang="en-US" dirty="0" smtClean="0"/>
              <a:t>This </a:t>
            </a:r>
            <a:r>
              <a:rPr lang="en-US" dirty="0"/>
              <a:t>maintains total data rates similar to conventional single-carrier modulation schemes in the same bandwidth</a:t>
            </a:r>
            <a:r>
              <a:rPr lang="en-US" dirty="0" smtClean="0"/>
              <a:t>.</a:t>
            </a:r>
          </a:p>
          <a:p>
            <a:endParaRPr lang="en-US" dirty="0" smtClean="0"/>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20</a:t>
            </a:fld>
            <a:endParaRPr lang="en-US" dirty="0"/>
          </a:p>
        </p:txBody>
      </p:sp>
      <p:pic>
        <p:nvPicPr>
          <p:cNvPr id="1026" name="Picture 2" descr="undefined"/>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5173075" y="15123729"/>
            <a:ext cx="27956125" cy="1555059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442372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Modulation Techniques: </a:t>
            </a:r>
            <a:r>
              <a:rPr lang="fr-FR" dirty="0" smtClean="0"/>
              <a:t/>
            </a:r>
            <a:br>
              <a:rPr lang="fr-FR" dirty="0" smtClean="0"/>
            </a:br>
            <a:r>
              <a:rPr lang="fr-FR" dirty="0" smtClean="0"/>
              <a:t>QPSK</a:t>
            </a:r>
            <a:r>
              <a:rPr lang="fr-FR" dirty="0"/>
              <a:t>, QAM, OFDM </a:t>
            </a:r>
            <a:endParaRPr lang="en-US" b="1" dirty="0"/>
          </a:p>
        </p:txBody>
      </p:sp>
      <p:sp>
        <p:nvSpPr>
          <p:cNvPr id="3" name="Content Placeholder 2"/>
          <p:cNvSpPr>
            <a:spLocks noGrp="1"/>
          </p:cNvSpPr>
          <p:nvPr>
            <p:ph idx="1"/>
          </p:nvPr>
        </p:nvSpPr>
        <p:spPr>
          <a:xfrm>
            <a:off x="179137" y="7363735"/>
            <a:ext cx="50941538" cy="23310591"/>
          </a:xfrm>
        </p:spPr>
        <p:txBody>
          <a:bodyPr>
            <a:normAutofit/>
          </a:bodyPr>
          <a:lstStyle/>
          <a:p>
            <a:r>
              <a:rPr lang="en-US" b="1" dirty="0"/>
              <a:t>Designing OFDM Transmitter</a:t>
            </a:r>
            <a:r>
              <a:rPr lang="en-US" b="1" dirty="0" smtClean="0"/>
              <a:t>:</a:t>
            </a:r>
          </a:p>
          <a:p>
            <a:endParaRPr lang="en-US" b="1" dirty="0" smtClean="0"/>
          </a:p>
          <a:p>
            <a:r>
              <a:rPr lang="en-US" dirty="0"/>
              <a:t>Consider that we want to send the following data bits using OFDM : </a:t>
            </a:r>
            <a:r>
              <a:rPr lang="en-US" dirty="0" smtClean="0"/>
              <a:t/>
            </a:r>
            <a:br>
              <a:rPr lang="en-US" dirty="0" smtClean="0"/>
            </a:br>
            <a:r>
              <a:rPr lang="en-US" dirty="0" smtClean="0"/>
              <a:t>D </a:t>
            </a:r>
            <a:r>
              <a:rPr lang="en-US" dirty="0"/>
              <a:t>= {d0,d1,d2,…). </a:t>
            </a:r>
            <a:endParaRPr lang="en-US" dirty="0" smtClean="0"/>
          </a:p>
          <a:p>
            <a:r>
              <a:rPr lang="en-US" dirty="0" smtClean="0"/>
              <a:t>The </a:t>
            </a:r>
            <a:r>
              <a:rPr lang="en-US" dirty="0"/>
              <a:t>first thing that should be considered in designing the OFDM transmitter is the number of subcarriers required to send the given data. </a:t>
            </a:r>
            <a:endParaRPr lang="en-US" dirty="0" smtClean="0"/>
          </a:p>
          <a:p>
            <a:r>
              <a:rPr lang="en-US" dirty="0" smtClean="0"/>
              <a:t>As </a:t>
            </a:r>
            <a:r>
              <a:rPr lang="en-US" dirty="0"/>
              <a:t>a generic case, lets assume that we have </a:t>
            </a:r>
            <a:r>
              <a:rPr lang="en-US" dirty="0">
                <a:solidFill>
                  <a:srgbClr val="FF0000"/>
                </a:solidFill>
              </a:rPr>
              <a:t>N</a:t>
            </a:r>
            <a:r>
              <a:rPr lang="en-US" dirty="0"/>
              <a:t> subcarriers. </a:t>
            </a:r>
            <a:endParaRPr lang="en-US" dirty="0" smtClean="0"/>
          </a:p>
          <a:p>
            <a:r>
              <a:rPr lang="en-US" dirty="0" smtClean="0"/>
              <a:t>Each </a:t>
            </a:r>
            <a:r>
              <a:rPr lang="en-US" dirty="0"/>
              <a:t>subcarriers are centered at frequencies that are orthogonal to each other (usually multiples of frequencies).</a:t>
            </a:r>
            <a:endParaRPr lang="en-US" dirty="0" smtClean="0"/>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21</a:t>
            </a:fld>
            <a:endParaRPr lang="en-US" dirty="0"/>
          </a:p>
        </p:txBody>
      </p:sp>
    </p:spTree>
    <p:extLst>
      <p:ext uri="{BB962C8B-B14F-4D97-AF65-F5344CB8AC3E}">
        <p14:creationId xmlns:p14="http://schemas.microsoft.com/office/powerpoint/2010/main" xmlns="" val="13625298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Modulation Techniques: </a:t>
            </a:r>
            <a:r>
              <a:rPr lang="fr-FR" dirty="0" smtClean="0"/>
              <a:t/>
            </a:r>
            <a:br>
              <a:rPr lang="fr-FR" dirty="0" smtClean="0"/>
            </a:br>
            <a:r>
              <a:rPr lang="fr-FR" dirty="0" smtClean="0"/>
              <a:t>QPSK</a:t>
            </a:r>
            <a:r>
              <a:rPr lang="fr-FR" dirty="0"/>
              <a:t>, QAM, OFDM </a:t>
            </a:r>
            <a:endParaRPr lang="en-US" b="1" dirty="0"/>
          </a:p>
        </p:txBody>
      </p:sp>
      <p:sp>
        <p:nvSpPr>
          <p:cNvPr id="3" name="Content Placeholder 2"/>
          <p:cNvSpPr>
            <a:spLocks noGrp="1"/>
          </p:cNvSpPr>
          <p:nvPr>
            <p:ph idx="1"/>
          </p:nvPr>
        </p:nvSpPr>
        <p:spPr>
          <a:xfrm>
            <a:off x="179137" y="7363735"/>
            <a:ext cx="50941538" cy="23310591"/>
          </a:xfrm>
        </p:spPr>
        <p:txBody>
          <a:bodyPr>
            <a:normAutofit/>
          </a:bodyPr>
          <a:lstStyle/>
          <a:p>
            <a:r>
              <a:rPr lang="en-US" b="1" dirty="0"/>
              <a:t>Designing OFDM Transmitter</a:t>
            </a:r>
            <a:r>
              <a:rPr lang="en-US" b="1" dirty="0" smtClean="0"/>
              <a:t>:</a:t>
            </a:r>
          </a:p>
          <a:p>
            <a:endParaRPr lang="en-US" b="1" dirty="0" smtClean="0"/>
          </a:p>
          <a:p>
            <a:r>
              <a:rPr lang="en-US" dirty="0"/>
              <a:t>The second design parameter could be the modulation format that we wish to use</a:t>
            </a:r>
            <a:r>
              <a:rPr lang="en-US" dirty="0" smtClean="0"/>
              <a:t>.</a:t>
            </a:r>
          </a:p>
          <a:p>
            <a:r>
              <a:rPr lang="en-US" dirty="0" smtClean="0"/>
              <a:t> </a:t>
            </a:r>
            <a:r>
              <a:rPr lang="en-US" dirty="0"/>
              <a:t>An OFDM signal can be constructed using anyone of the following digital modulation techniques namely BPSK, QPSK, QAM etc..,</a:t>
            </a:r>
          </a:p>
          <a:p>
            <a:r>
              <a:rPr lang="en-US" dirty="0"/>
              <a:t>The data (D) has to be first converted from serial stream into parallel stream depending on the number of sub-carriers (N). </a:t>
            </a:r>
            <a:endParaRPr lang="en-US" dirty="0" smtClean="0"/>
          </a:p>
          <a:p>
            <a:r>
              <a:rPr lang="en-US" dirty="0" smtClean="0"/>
              <a:t>Since </a:t>
            </a:r>
            <a:r>
              <a:rPr lang="en-US" dirty="0"/>
              <a:t>we assumed that there are N subcarriers allowed for the OFDM transmission, we name the subcarriers from 0 to N-1. </a:t>
            </a:r>
            <a:endParaRPr lang="en-US" dirty="0" smtClean="0"/>
          </a:p>
          <a:p>
            <a:r>
              <a:rPr lang="en-US" dirty="0" smtClean="0"/>
              <a:t>Now, the Serial to Parallel converter takes the serial stream of input bits and outputs N parallel streams (indexed from 0 to N-1). .</a:t>
            </a:r>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22</a:t>
            </a:fld>
            <a:endParaRPr lang="en-US" dirty="0"/>
          </a:p>
        </p:txBody>
      </p:sp>
    </p:spTree>
    <p:extLst>
      <p:ext uri="{BB962C8B-B14F-4D97-AF65-F5344CB8AC3E}">
        <p14:creationId xmlns:p14="http://schemas.microsoft.com/office/powerpoint/2010/main" xmlns="" val="6254116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Modulation Techniques: </a:t>
            </a:r>
            <a:r>
              <a:rPr lang="fr-FR" dirty="0" smtClean="0"/>
              <a:t/>
            </a:r>
            <a:br>
              <a:rPr lang="fr-FR" dirty="0" smtClean="0"/>
            </a:br>
            <a:r>
              <a:rPr lang="fr-FR" dirty="0" smtClean="0"/>
              <a:t>QPSK</a:t>
            </a:r>
            <a:r>
              <a:rPr lang="fr-FR" dirty="0"/>
              <a:t>, QAM, OFDM </a:t>
            </a:r>
            <a:endParaRPr lang="en-US" b="1" dirty="0"/>
          </a:p>
        </p:txBody>
      </p:sp>
      <p:sp>
        <p:nvSpPr>
          <p:cNvPr id="3" name="Content Placeholder 2"/>
          <p:cNvSpPr>
            <a:spLocks noGrp="1"/>
          </p:cNvSpPr>
          <p:nvPr>
            <p:ph idx="1"/>
          </p:nvPr>
        </p:nvSpPr>
        <p:spPr>
          <a:xfrm>
            <a:off x="179137" y="7363735"/>
            <a:ext cx="50941538" cy="23310591"/>
          </a:xfrm>
        </p:spPr>
        <p:txBody>
          <a:bodyPr>
            <a:normAutofit/>
          </a:bodyPr>
          <a:lstStyle/>
          <a:p>
            <a:r>
              <a:rPr lang="en-US" b="1" dirty="0"/>
              <a:t>Designing OFDM Transmitter</a:t>
            </a:r>
            <a:r>
              <a:rPr lang="en-US" b="1" dirty="0" smtClean="0"/>
              <a:t>:</a:t>
            </a:r>
          </a:p>
          <a:p>
            <a:endParaRPr lang="en-US" b="1" dirty="0" smtClean="0"/>
          </a:p>
          <a:p>
            <a:r>
              <a:rPr lang="en-US" dirty="0"/>
              <a:t>These parallel streams are individually converted into the required digital modulation format (BPSK, QPSK, QAM etc..,). </a:t>
            </a:r>
            <a:endParaRPr lang="en-US" dirty="0" smtClean="0"/>
          </a:p>
          <a:p>
            <a:endParaRPr lang="en-US" dirty="0" smtClean="0"/>
          </a:p>
          <a:p>
            <a:r>
              <a:rPr lang="en-US" dirty="0" smtClean="0"/>
              <a:t>Lets </a:t>
            </a:r>
            <a:r>
              <a:rPr lang="en-US" dirty="0"/>
              <a:t>call this output S0,S1,..SN. </a:t>
            </a:r>
            <a:endParaRPr lang="en-US" dirty="0" smtClean="0"/>
          </a:p>
          <a:p>
            <a:endParaRPr lang="en-US" dirty="0" smtClean="0"/>
          </a:p>
          <a:p>
            <a:r>
              <a:rPr lang="en-US" dirty="0" smtClean="0"/>
              <a:t>The </a:t>
            </a:r>
            <a:r>
              <a:rPr lang="en-US" dirty="0"/>
              <a:t>conversion of parallel data </a:t>
            </a:r>
            <a:r>
              <a:rPr lang="en-US" dirty="0" smtClean="0"/>
              <a:t>(D</a:t>
            </a:r>
            <a:r>
              <a:rPr lang="en-US" dirty="0"/>
              <a:t>) into the digitally modulated data (S) is usually achieved by a constellation mapper, which is essentially a look up table (LUT). </a:t>
            </a:r>
            <a:endParaRPr lang="en-US" dirty="0" smtClean="0"/>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23</a:t>
            </a:fld>
            <a:endParaRPr lang="en-US" dirty="0"/>
          </a:p>
        </p:txBody>
      </p:sp>
    </p:spTree>
    <p:extLst>
      <p:ext uri="{BB962C8B-B14F-4D97-AF65-F5344CB8AC3E}">
        <p14:creationId xmlns:p14="http://schemas.microsoft.com/office/powerpoint/2010/main" xmlns="" val="39882916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Modulation Techniques: </a:t>
            </a:r>
            <a:r>
              <a:rPr lang="fr-FR" dirty="0" smtClean="0"/>
              <a:t/>
            </a:r>
            <a:br>
              <a:rPr lang="fr-FR" dirty="0" smtClean="0"/>
            </a:br>
            <a:r>
              <a:rPr lang="fr-FR" dirty="0" smtClean="0"/>
              <a:t>QPSK</a:t>
            </a:r>
            <a:r>
              <a:rPr lang="fr-FR" dirty="0"/>
              <a:t>, QAM, OFDM </a:t>
            </a:r>
            <a:endParaRPr lang="en-US" b="1" dirty="0"/>
          </a:p>
        </p:txBody>
      </p:sp>
      <p:sp>
        <p:nvSpPr>
          <p:cNvPr id="3" name="Content Placeholder 2"/>
          <p:cNvSpPr>
            <a:spLocks noGrp="1"/>
          </p:cNvSpPr>
          <p:nvPr>
            <p:ph idx="1"/>
          </p:nvPr>
        </p:nvSpPr>
        <p:spPr>
          <a:xfrm>
            <a:off x="179137" y="7363735"/>
            <a:ext cx="50941538" cy="23310591"/>
          </a:xfrm>
        </p:spPr>
        <p:txBody>
          <a:bodyPr>
            <a:normAutofit/>
          </a:bodyPr>
          <a:lstStyle/>
          <a:p>
            <a:r>
              <a:rPr lang="en-US" b="1" dirty="0"/>
              <a:t>Designing OFDM Transmitter</a:t>
            </a:r>
            <a:r>
              <a:rPr lang="en-US" b="1" dirty="0" smtClean="0"/>
              <a:t>:</a:t>
            </a:r>
          </a:p>
          <a:p>
            <a:endParaRPr lang="en-US" b="1" dirty="0" smtClean="0"/>
          </a:p>
          <a:p>
            <a:r>
              <a:rPr lang="en-US" dirty="0"/>
              <a:t>Once the data bits are converted to required modulation format, they need to be superimposed on the required orthogonal subcarriers for transmission. </a:t>
            </a:r>
            <a:endParaRPr lang="en-US" dirty="0" smtClean="0"/>
          </a:p>
          <a:p>
            <a:endParaRPr lang="en-US" dirty="0" smtClean="0"/>
          </a:p>
          <a:p>
            <a:r>
              <a:rPr lang="en-US" dirty="0" smtClean="0"/>
              <a:t>This </a:t>
            </a:r>
            <a:r>
              <a:rPr lang="en-US" dirty="0"/>
              <a:t>is achieved by a series of N parallel sinusoidal oscillators tuned to N orthogonal frequencies (f0,f1,…fN-1). </a:t>
            </a:r>
            <a:endParaRPr lang="en-US" dirty="0" smtClean="0"/>
          </a:p>
          <a:p>
            <a:endParaRPr lang="en-US" dirty="0"/>
          </a:p>
          <a:p>
            <a:r>
              <a:rPr lang="en-US" dirty="0" smtClean="0"/>
              <a:t>Finally</a:t>
            </a:r>
            <a:r>
              <a:rPr lang="en-US" dirty="0"/>
              <a:t>, the resultant output from the N parallel arms are summed up together to produce the OFDM signal. .</a:t>
            </a:r>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24</a:t>
            </a:fld>
            <a:endParaRPr lang="en-US" dirty="0"/>
          </a:p>
        </p:txBody>
      </p:sp>
    </p:spTree>
    <p:extLst>
      <p:ext uri="{BB962C8B-B14F-4D97-AF65-F5344CB8AC3E}">
        <p14:creationId xmlns:p14="http://schemas.microsoft.com/office/powerpoint/2010/main" xmlns="" val="26677279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Modulation Techniques: </a:t>
            </a:r>
            <a:r>
              <a:rPr lang="fr-FR" dirty="0" smtClean="0"/>
              <a:t/>
            </a:r>
            <a:br>
              <a:rPr lang="fr-FR" dirty="0" smtClean="0"/>
            </a:br>
            <a:r>
              <a:rPr lang="fr-FR" dirty="0" smtClean="0"/>
              <a:t>QPSK</a:t>
            </a:r>
            <a:r>
              <a:rPr lang="fr-FR" dirty="0"/>
              <a:t>, QAM, OFDM </a:t>
            </a:r>
            <a:endParaRPr lang="en-US" b="1" dirty="0"/>
          </a:p>
        </p:txBody>
      </p:sp>
      <p:sp>
        <p:nvSpPr>
          <p:cNvPr id="3" name="Content Placeholder 2"/>
          <p:cNvSpPr>
            <a:spLocks noGrp="1"/>
          </p:cNvSpPr>
          <p:nvPr>
            <p:ph idx="1"/>
          </p:nvPr>
        </p:nvSpPr>
        <p:spPr>
          <a:xfrm>
            <a:off x="179137" y="7363735"/>
            <a:ext cx="50941538" cy="23310591"/>
          </a:xfrm>
        </p:spPr>
        <p:txBody>
          <a:bodyPr>
            <a:normAutofit/>
          </a:bodyPr>
          <a:lstStyle/>
          <a:p>
            <a:r>
              <a:rPr lang="en-US" b="1" dirty="0"/>
              <a:t>Designing OFDM Transmitter</a:t>
            </a:r>
            <a:r>
              <a:rPr lang="en-US" b="1" dirty="0" smtClean="0"/>
              <a:t>: Try to visualize here</a:t>
            </a:r>
            <a:r>
              <a:rPr lang="en-US" dirty="0" smtClean="0"/>
              <a:t>.</a:t>
            </a:r>
            <a:endParaRPr lang="en-US" dirty="0"/>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25</a:t>
            </a:fld>
            <a:endParaRPr lang="en-US" dirty="0"/>
          </a:p>
        </p:txBody>
      </p:sp>
      <p:pic>
        <p:nvPicPr>
          <p:cNvPr id="2050" name="Picture 2" descr="OFDM Transmitte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2059874" y="9361511"/>
            <a:ext cx="45239897" cy="1869916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599748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Modulation Techniques: </a:t>
            </a:r>
            <a:r>
              <a:rPr lang="fr-FR" dirty="0" smtClean="0"/>
              <a:t/>
            </a:r>
            <a:br>
              <a:rPr lang="fr-FR" dirty="0" smtClean="0"/>
            </a:br>
            <a:r>
              <a:rPr lang="fr-FR" dirty="0" smtClean="0"/>
              <a:t>QPSK</a:t>
            </a:r>
            <a:r>
              <a:rPr lang="fr-FR" dirty="0"/>
              <a:t>, QAM, OFDM </a:t>
            </a:r>
            <a:endParaRPr lang="en-US" b="1" dirty="0"/>
          </a:p>
        </p:txBody>
      </p:sp>
      <p:sp>
        <p:nvSpPr>
          <p:cNvPr id="3" name="Content Placeholder 2"/>
          <p:cNvSpPr>
            <a:spLocks noGrp="1"/>
          </p:cNvSpPr>
          <p:nvPr>
            <p:ph idx="1"/>
          </p:nvPr>
        </p:nvSpPr>
        <p:spPr>
          <a:xfrm>
            <a:off x="179137" y="7363735"/>
            <a:ext cx="50941538" cy="23310591"/>
          </a:xfrm>
        </p:spPr>
        <p:txBody>
          <a:bodyPr>
            <a:normAutofit/>
          </a:bodyPr>
          <a:lstStyle/>
          <a:p>
            <a:r>
              <a:rPr lang="en-US" b="1" dirty="0"/>
              <a:t>Designing OFDM Transmitter</a:t>
            </a:r>
            <a:r>
              <a:rPr lang="en-US" b="1" dirty="0" smtClean="0"/>
              <a:t>: </a:t>
            </a:r>
            <a:br>
              <a:rPr lang="en-US" b="1" dirty="0" smtClean="0"/>
            </a:br>
            <a:r>
              <a:rPr lang="en-US" b="1" dirty="0" smtClean="0"/>
              <a:t>Another Diagram again try to visualize here</a:t>
            </a:r>
            <a:r>
              <a:rPr lang="en-US" dirty="0" smtClean="0"/>
              <a:t>.</a:t>
            </a:r>
            <a:endParaRPr lang="en-US" dirty="0"/>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26</a:t>
            </a:fld>
            <a:endParaRPr lang="en-US" dirty="0"/>
          </a:p>
        </p:txBody>
      </p:sp>
      <p:pic>
        <p:nvPicPr>
          <p:cNvPr id="2050" name="Picture 2" descr="OFDM Transmitte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2033608" y="5766756"/>
            <a:ext cx="39087067" cy="16155992"/>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p:cNvPicPr>
            <a:picLocks noChangeAspect="1"/>
          </p:cNvPicPr>
          <p:nvPr/>
        </p:nvPicPr>
        <p:blipFill>
          <a:blip r:embed="rId3"/>
          <a:stretch>
            <a:fillRect/>
          </a:stretch>
        </p:blipFill>
        <p:spPr>
          <a:xfrm>
            <a:off x="-234570" y="22098000"/>
            <a:ext cx="51355246" cy="8576326"/>
          </a:xfrm>
          <a:prstGeom prst="rect">
            <a:avLst/>
          </a:prstGeom>
        </p:spPr>
      </p:pic>
    </p:spTree>
    <p:extLst>
      <p:ext uri="{BB962C8B-B14F-4D97-AF65-F5344CB8AC3E}">
        <p14:creationId xmlns:p14="http://schemas.microsoft.com/office/powerpoint/2010/main" xmlns="" val="42718124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OFDM Transmitte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28202427" y="7062776"/>
            <a:ext cx="22368392" cy="9245612"/>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normAutofit/>
          </a:bodyPr>
          <a:lstStyle/>
          <a:p>
            <a:r>
              <a:rPr lang="fr-FR" dirty="0"/>
              <a:t>Modulation </a:t>
            </a:r>
            <a:r>
              <a:rPr lang="fr-FR" dirty="0" smtClean="0"/>
              <a:t>Techniques: OFDM</a:t>
            </a:r>
            <a:br>
              <a:rPr lang="fr-FR" dirty="0" smtClean="0"/>
            </a:br>
            <a:r>
              <a:rPr lang="fr-FR" dirty="0" smtClean="0"/>
              <a:t> </a:t>
            </a:r>
            <a:endParaRPr lang="en-US" b="1" dirty="0"/>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27</a:t>
            </a:fld>
            <a:endParaRPr lang="en-US" dirty="0"/>
          </a:p>
        </p:txBody>
      </p:sp>
      <p:pic>
        <p:nvPicPr>
          <p:cNvPr id="8" name="Picture 7"/>
          <p:cNvPicPr>
            <a:picLocks noChangeAspect="1"/>
          </p:cNvPicPr>
          <p:nvPr/>
        </p:nvPicPr>
        <p:blipFill>
          <a:blip r:embed="rId3">
            <a:clrChange>
              <a:clrFrom>
                <a:srgbClr val="FFFFFF"/>
              </a:clrFrom>
              <a:clrTo>
                <a:srgbClr val="FFFFFF">
                  <a:alpha val="0"/>
                </a:srgbClr>
              </a:clrTo>
            </a:clrChange>
          </a:blip>
          <a:stretch>
            <a:fillRect/>
          </a:stretch>
        </p:blipFill>
        <p:spPr>
          <a:xfrm>
            <a:off x="120294" y="3708388"/>
            <a:ext cx="38351556" cy="26965938"/>
          </a:xfrm>
          <a:prstGeom prst="rect">
            <a:avLst/>
          </a:prstGeom>
        </p:spPr>
      </p:pic>
    </p:spTree>
    <p:extLst>
      <p:ext uri="{BB962C8B-B14F-4D97-AF65-F5344CB8AC3E}">
        <p14:creationId xmlns:p14="http://schemas.microsoft.com/office/powerpoint/2010/main" xmlns="" val="7979082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OFDM Transmitte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28202427" y="7062776"/>
            <a:ext cx="22368392" cy="9245612"/>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normAutofit/>
          </a:bodyPr>
          <a:lstStyle/>
          <a:p>
            <a:r>
              <a:rPr lang="fr-FR" dirty="0"/>
              <a:t>Modulation </a:t>
            </a:r>
            <a:r>
              <a:rPr lang="fr-FR" dirty="0" smtClean="0"/>
              <a:t>Techniques: OFDM</a:t>
            </a:r>
            <a:br>
              <a:rPr lang="fr-FR" dirty="0" smtClean="0"/>
            </a:br>
            <a:r>
              <a:rPr lang="fr-FR" dirty="0" smtClean="0"/>
              <a:t> </a:t>
            </a:r>
            <a:endParaRPr lang="en-US" b="1" dirty="0"/>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28</a:t>
            </a:fld>
            <a:endParaRPr lang="en-US" dirty="0"/>
          </a:p>
        </p:txBody>
      </p:sp>
      <p:pic>
        <p:nvPicPr>
          <p:cNvPr id="3074" name="Picture 2" descr="https://i0.wp.com/www.gaussianwaves.com/gaussianwaves/wp-content/uploads/2012/06/QPSK_OFDM_Transmit.jpg?resize=640%2C467&amp;ssl=1"/>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79137" y="3615570"/>
            <a:ext cx="37082663" cy="2705875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52821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622497" y="3810127"/>
            <a:ext cx="44091582" cy="13477201"/>
          </a:xfrm>
        </p:spPr>
        <p:txBody>
          <a:bodyPr/>
          <a:lstStyle/>
          <a:p>
            <a:pPr algn="ctr"/>
            <a:r>
              <a:rPr lang="en-US" dirty="0" smtClean="0"/>
              <a:t>!!THANK YOU!!</a:t>
            </a:r>
            <a:br>
              <a:rPr lang="en-US" dirty="0" smtClean="0"/>
            </a:br>
            <a:r>
              <a:rPr lang="en-US" dirty="0" smtClean="0"/>
              <a:t>!! Have a Nice Day!!</a:t>
            </a:r>
            <a:br>
              <a:rPr lang="en-US" dirty="0" smtClean="0"/>
            </a:br>
            <a:endParaRPr lang="en-US" dirty="0"/>
          </a:p>
        </p:txBody>
      </p:sp>
      <p:sp>
        <p:nvSpPr>
          <p:cNvPr id="10" name="Text Placeholder 9"/>
          <p:cNvSpPr>
            <a:spLocks noGrp="1"/>
          </p:cNvSpPr>
          <p:nvPr>
            <p:ph type="body" idx="1"/>
          </p:nvPr>
        </p:nvSpPr>
        <p:spPr>
          <a:xfrm>
            <a:off x="3487921" y="16019463"/>
            <a:ext cx="44091582" cy="14654863"/>
          </a:xfrm>
        </p:spPr>
        <p:txBody>
          <a:bodyPr>
            <a:normAutofit/>
          </a:bodyPr>
          <a:lstStyle/>
          <a:p>
            <a:r>
              <a:rPr lang="en-US" dirty="0" smtClean="0"/>
              <a:t>Today we learned about </a:t>
            </a:r>
          </a:p>
          <a:p>
            <a:r>
              <a:rPr lang="en-US" dirty="0"/>
              <a:t/>
            </a:r>
            <a:br>
              <a:rPr lang="en-US" dirty="0"/>
            </a:br>
            <a:r>
              <a:rPr lang="fr-FR" dirty="0"/>
              <a:t>Modulation Techniques: QPSK, QAM, OFDM</a:t>
            </a:r>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4" name="Date Placeholder 3"/>
          <p:cNvSpPr>
            <a:spLocks noGrp="1"/>
          </p:cNvSpPr>
          <p:nvPr>
            <p:ph type="dt" sz="half" idx="10"/>
          </p:nvPr>
        </p:nvSpPr>
        <p:spPr/>
        <p:txBody>
          <a:bodyPr/>
          <a:lstStyle/>
          <a:p>
            <a:fld id="{82996E84-0997-49CA-9F3F-32318CF6D374}" type="datetime1">
              <a:rPr lang="en-US" smtClean="0"/>
              <a:pPr/>
              <a:t>2/2/2024</a:t>
            </a:fld>
            <a:endParaRPr lang="en-US"/>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29</a:t>
            </a:fld>
            <a:endParaRPr lang="en-US" dirty="0"/>
          </a:p>
        </p:txBody>
      </p:sp>
    </p:spTree>
    <p:extLst>
      <p:ext uri="{BB962C8B-B14F-4D97-AF65-F5344CB8AC3E}">
        <p14:creationId xmlns:p14="http://schemas.microsoft.com/office/powerpoint/2010/main" xmlns="" val="1370514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wipe(up)">
                                      <p:cBhvr>
                                        <p:cTn id="13" dur="500"/>
                                        <p:tgtEl>
                                          <p:spTgt spid="10">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0">
                                            <p:txEl>
                                              <p:pRg st="1" end="1"/>
                                            </p:txEl>
                                          </p:spTgt>
                                        </p:tgtEl>
                                        <p:attrNameLst>
                                          <p:attrName>style.visibility</p:attrName>
                                        </p:attrNameLst>
                                      </p:cBhvr>
                                      <p:to>
                                        <p:strVal val="visible"/>
                                      </p:to>
                                    </p:set>
                                    <p:animEffect transition="in" filter="wipe(up)">
                                      <p:cBhvr>
                                        <p:cTn id="18"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Modulation Techniques: </a:t>
            </a:r>
            <a:r>
              <a:rPr lang="fr-FR" dirty="0" smtClean="0"/>
              <a:t/>
            </a:r>
            <a:br>
              <a:rPr lang="fr-FR" dirty="0" smtClean="0"/>
            </a:br>
            <a:r>
              <a:rPr lang="fr-FR" dirty="0" smtClean="0"/>
              <a:t>QPSK</a:t>
            </a:r>
            <a:r>
              <a:rPr lang="fr-FR" dirty="0"/>
              <a:t>, QAM, OFDM </a:t>
            </a:r>
            <a:endParaRPr lang="en-US" b="1" dirty="0"/>
          </a:p>
        </p:txBody>
      </p:sp>
      <p:sp>
        <p:nvSpPr>
          <p:cNvPr id="3" name="Content Placeholder 2"/>
          <p:cNvSpPr>
            <a:spLocks noGrp="1"/>
          </p:cNvSpPr>
          <p:nvPr>
            <p:ph idx="1"/>
          </p:nvPr>
        </p:nvSpPr>
        <p:spPr>
          <a:xfrm>
            <a:off x="179137" y="7363735"/>
            <a:ext cx="48960338" cy="23310591"/>
          </a:xfrm>
        </p:spPr>
        <p:txBody>
          <a:bodyPr>
            <a:normAutofit/>
          </a:bodyPr>
          <a:lstStyle/>
          <a:p>
            <a:r>
              <a:rPr lang="en-US" dirty="0" smtClean="0"/>
              <a:t>The </a:t>
            </a:r>
            <a:r>
              <a:rPr lang="en-US" dirty="0"/>
              <a:t>process of varying the RF carrier wave in accordance with the information in a low-frequency signal</a:t>
            </a:r>
            <a:r>
              <a:rPr lang="en-US" dirty="0" smtClean="0"/>
              <a:t>.</a:t>
            </a:r>
            <a:endParaRPr lang="en-US" dirty="0"/>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3</a:t>
            </a:fld>
            <a:endParaRPr lang="en-US" dirty="0"/>
          </a:p>
        </p:txBody>
      </p:sp>
      <p:pic>
        <p:nvPicPr>
          <p:cNvPr id="7" name="Picture 6"/>
          <p:cNvPicPr>
            <a:picLocks noChangeAspect="1"/>
          </p:cNvPicPr>
          <p:nvPr/>
        </p:nvPicPr>
        <p:blipFill rotWithShape="1">
          <a:blip r:embed="rId2">
            <a:clrChange>
              <a:clrFrom>
                <a:srgbClr val="FFFFFF"/>
              </a:clrFrom>
              <a:clrTo>
                <a:srgbClr val="FFFFFF">
                  <a:alpha val="0"/>
                </a:srgbClr>
              </a:clrTo>
            </a:clrChange>
            <a:duotone>
              <a:prstClr val="black"/>
              <a:schemeClr val="accent4">
                <a:tint val="45000"/>
                <a:satMod val="400000"/>
              </a:schemeClr>
            </a:duotone>
          </a:blip>
          <a:srcRect t="6919" b="4781"/>
          <a:stretch/>
        </p:blipFill>
        <p:spPr>
          <a:xfrm>
            <a:off x="-2647671" y="10568948"/>
            <a:ext cx="28774423" cy="19072852"/>
          </a:xfrm>
          <a:prstGeom prst="rect">
            <a:avLst/>
          </a:prstGeom>
        </p:spPr>
      </p:pic>
      <p:pic>
        <p:nvPicPr>
          <p:cNvPr id="2050" name="Picture 2" descr="Types of Modulation And Demodulation"/>
          <p:cNvPicPr>
            <a:picLocks noChangeAspect="1" noChangeArrowheads="1"/>
          </p:cNvPicPr>
          <p:nvPr/>
        </p:nvPicPr>
        <p:blipFill rotWithShape="1">
          <a:blip r:embed="rId3">
            <a:clrChange>
              <a:clrFrom>
                <a:srgbClr val="FFFFFF"/>
              </a:clrFrom>
              <a:clrTo>
                <a:srgbClr val="FFFFFF">
                  <a:alpha val="0"/>
                </a:srgbClr>
              </a:clrTo>
            </a:clrChange>
            <a:duotone>
              <a:prstClr val="black"/>
              <a:schemeClr val="accent4">
                <a:tint val="45000"/>
                <a:satMod val="400000"/>
              </a:schemeClr>
            </a:duotone>
            <a:extLst>
              <a:ext uri="{28A0092B-C50C-407E-A947-70E740481C1C}">
                <a14:useLocalDpi xmlns:a14="http://schemas.microsoft.com/office/drawing/2010/main" xmlns="" val="0"/>
              </a:ext>
            </a:extLst>
          </a:blip>
          <a:srcRect t="7034" b="5411"/>
          <a:stretch/>
        </p:blipFill>
        <p:spPr bwMode="auto">
          <a:xfrm>
            <a:off x="21371633" y="11186820"/>
            <a:ext cx="29032253" cy="1891218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525797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Modulation Techniques: </a:t>
            </a:r>
            <a:r>
              <a:rPr lang="fr-FR" dirty="0" smtClean="0"/>
              <a:t/>
            </a:r>
            <a:br>
              <a:rPr lang="fr-FR" dirty="0" smtClean="0"/>
            </a:br>
            <a:r>
              <a:rPr lang="fr-FR" dirty="0" smtClean="0"/>
              <a:t>QPSK</a:t>
            </a:r>
            <a:r>
              <a:rPr lang="fr-FR" dirty="0"/>
              <a:t>, QAM, OFDM </a:t>
            </a:r>
            <a:endParaRPr lang="en-US" b="1" dirty="0"/>
          </a:p>
        </p:txBody>
      </p:sp>
      <p:sp>
        <p:nvSpPr>
          <p:cNvPr id="3" name="Content Placeholder 2"/>
          <p:cNvSpPr>
            <a:spLocks noGrp="1"/>
          </p:cNvSpPr>
          <p:nvPr>
            <p:ph idx="1"/>
          </p:nvPr>
        </p:nvSpPr>
        <p:spPr>
          <a:xfrm>
            <a:off x="179137" y="7363735"/>
            <a:ext cx="48960338" cy="23310591"/>
          </a:xfrm>
        </p:spPr>
        <p:txBody>
          <a:bodyPr>
            <a:normAutofit/>
          </a:bodyPr>
          <a:lstStyle/>
          <a:p>
            <a:r>
              <a:rPr lang="en-US" dirty="0" smtClean="0"/>
              <a:t>QPSK</a:t>
            </a:r>
          </a:p>
          <a:p>
            <a:r>
              <a:rPr lang="en-US" dirty="0" smtClean="0"/>
              <a:t>.</a:t>
            </a:r>
            <a:endParaRPr lang="en-US" dirty="0"/>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4</a:t>
            </a:fld>
            <a:endParaRPr lang="en-US" dirty="0"/>
          </a:p>
        </p:txBody>
      </p:sp>
      <p:pic>
        <p:nvPicPr>
          <p:cNvPr id="4098" name="Picture 2" descr="Quadrature-Phase-Shift-Keying-Waveform."/>
          <p:cNvPicPr>
            <a:picLocks noChangeAspect="1" noChangeArrowheads="1"/>
          </p:cNvPicPr>
          <p:nvPr/>
        </p:nvPicPr>
        <p:blipFill>
          <a:blip r:embed="rId2">
            <a:clrChange>
              <a:clrFrom>
                <a:srgbClr val="FFFFFF"/>
              </a:clrFrom>
              <a:clrTo>
                <a:srgbClr val="FFFFFF">
                  <a:alpha val="0"/>
                </a:srgbClr>
              </a:clrTo>
            </a:clrChange>
            <a:duotone>
              <a:prstClr val="black"/>
              <a:schemeClr val="accent4">
                <a:tint val="45000"/>
                <a:satMod val="400000"/>
              </a:schemeClr>
            </a:duotone>
            <a:extLst>
              <a:ext uri="{28A0092B-C50C-407E-A947-70E740481C1C}">
                <a14:useLocalDpi xmlns:a14="http://schemas.microsoft.com/office/drawing/2010/main" xmlns="" val="0"/>
              </a:ext>
            </a:extLst>
          </a:blip>
          <a:stretch>
            <a:fillRect/>
          </a:stretch>
        </p:blipFill>
        <p:spPr bwMode="auto">
          <a:xfrm>
            <a:off x="15773401" y="5329608"/>
            <a:ext cx="31476506" cy="2534471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211213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Modulation Techniques: </a:t>
            </a:r>
            <a:r>
              <a:rPr lang="fr-FR" dirty="0" smtClean="0"/>
              <a:t/>
            </a:r>
            <a:br>
              <a:rPr lang="fr-FR" dirty="0" smtClean="0"/>
            </a:br>
            <a:r>
              <a:rPr lang="fr-FR" dirty="0" smtClean="0"/>
              <a:t>QPSK</a:t>
            </a:r>
            <a:r>
              <a:rPr lang="fr-FR" dirty="0"/>
              <a:t>, QAM, OFDM </a:t>
            </a:r>
            <a:endParaRPr lang="en-US" b="1" dirty="0"/>
          </a:p>
        </p:txBody>
      </p:sp>
      <p:sp>
        <p:nvSpPr>
          <p:cNvPr id="3" name="Content Placeholder 2"/>
          <p:cNvSpPr>
            <a:spLocks noGrp="1"/>
          </p:cNvSpPr>
          <p:nvPr>
            <p:ph idx="1"/>
          </p:nvPr>
        </p:nvSpPr>
        <p:spPr>
          <a:xfrm>
            <a:off x="179137" y="7363735"/>
            <a:ext cx="48960338" cy="23310591"/>
          </a:xfrm>
        </p:spPr>
        <p:txBody>
          <a:bodyPr>
            <a:normAutofit/>
          </a:bodyPr>
          <a:lstStyle/>
          <a:p>
            <a:r>
              <a:rPr lang="en-US" b="1" dirty="0"/>
              <a:t>What is Quadrature Phase Shift Keying?</a:t>
            </a:r>
          </a:p>
          <a:p>
            <a:r>
              <a:rPr lang="en-US" dirty="0"/>
              <a:t>Quadrature Phase Shift Keying is a digital modulation method. </a:t>
            </a:r>
            <a:endParaRPr lang="en-US" dirty="0" smtClean="0"/>
          </a:p>
          <a:p>
            <a:r>
              <a:rPr lang="en-US" dirty="0" smtClean="0"/>
              <a:t>In </a:t>
            </a:r>
            <a:r>
              <a:rPr lang="en-US" dirty="0"/>
              <a:t>this method, the phase of the carrier waveform is changed according to the digital baseband signal. </a:t>
            </a:r>
            <a:endParaRPr lang="en-US" dirty="0" smtClean="0"/>
          </a:p>
          <a:p>
            <a:r>
              <a:rPr lang="en-US" dirty="0" smtClean="0"/>
              <a:t>The </a:t>
            </a:r>
            <a:r>
              <a:rPr lang="en-US" dirty="0"/>
              <a:t>phase of the carrier remains the same when the input logic is the 1 but goes a phase shift when the logic is 0. </a:t>
            </a:r>
            <a:endParaRPr lang="en-US" dirty="0" smtClean="0"/>
          </a:p>
          <a:p>
            <a:r>
              <a:rPr lang="en-US" dirty="0" smtClean="0"/>
              <a:t>In </a:t>
            </a:r>
            <a:r>
              <a:rPr lang="en-US" dirty="0"/>
              <a:t>Quadrature Phase Shift Keying, two information bits are modulated at once, unlike Binary Phase Shift Keying where only one bit is passed per symbol. </a:t>
            </a:r>
            <a:endParaRPr lang="en-US" dirty="0" smtClean="0"/>
          </a:p>
          <a:p>
            <a:r>
              <a:rPr lang="en-US" dirty="0" smtClean="0"/>
              <a:t>Here</a:t>
            </a:r>
            <a:r>
              <a:rPr lang="en-US" dirty="0"/>
              <a:t>, there are four carrier phase offsets with a phase difference of ±90° for four possible combinations of two bits( 00, 01, 10, 11). </a:t>
            </a:r>
            <a:endParaRPr lang="en-US" dirty="0" smtClean="0"/>
          </a:p>
          <a:p>
            <a:r>
              <a:rPr lang="en-US" dirty="0" smtClean="0"/>
              <a:t>Symbol </a:t>
            </a:r>
            <a:r>
              <a:rPr lang="en-US" dirty="0"/>
              <a:t>duration in this modulation is twice the bit duration.</a:t>
            </a:r>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5</a:t>
            </a:fld>
            <a:endParaRPr lang="en-US" dirty="0"/>
          </a:p>
        </p:txBody>
      </p:sp>
    </p:spTree>
    <p:extLst>
      <p:ext uri="{BB962C8B-B14F-4D97-AF65-F5344CB8AC3E}">
        <p14:creationId xmlns:p14="http://schemas.microsoft.com/office/powerpoint/2010/main" xmlns="" val="7885456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Modulation Techniques: </a:t>
            </a:r>
            <a:r>
              <a:rPr lang="fr-FR" dirty="0" smtClean="0"/>
              <a:t/>
            </a:r>
            <a:br>
              <a:rPr lang="fr-FR" dirty="0" smtClean="0"/>
            </a:br>
            <a:r>
              <a:rPr lang="fr-FR" dirty="0" smtClean="0"/>
              <a:t>QPSK</a:t>
            </a:r>
            <a:r>
              <a:rPr lang="fr-FR" dirty="0"/>
              <a:t>, QAM, OFDM </a:t>
            </a:r>
            <a:endParaRPr lang="en-US" b="1" dirty="0"/>
          </a:p>
        </p:txBody>
      </p:sp>
      <p:sp>
        <p:nvSpPr>
          <p:cNvPr id="3" name="Content Placeholder 2"/>
          <p:cNvSpPr>
            <a:spLocks noGrp="1"/>
          </p:cNvSpPr>
          <p:nvPr>
            <p:ph idx="1"/>
          </p:nvPr>
        </p:nvSpPr>
        <p:spPr>
          <a:xfrm>
            <a:off x="179137" y="7363735"/>
            <a:ext cx="50941538" cy="23310591"/>
          </a:xfrm>
        </p:spPr>
        <p:txBody>
          <a:bodyPr>
            <a:normAutofit/>
          </a:bodyPr>
          <a:lstStyle/>
          <a:p>
            <a:r>
              <a:rPr lang="en-US" b="1" dirty="0"/>
              <a:t>Circuit </a:t>
            </a:r>
            <a:r>
              <a:rPr lang="en-US" b="1" dirty="0" smtClean="0"/>
              <a:t>Diagram</a:t>
            </a:r>
          </a:p>
          <a:p>
            <a:r>
              <a:rPr lang="en-US" dirty="0"/>
              <a:t>Instead of converting bits into a </a:t>
            </a:r>
            <a:r>
              <a:rPr lang="en-US" dirty="0" smtClean="0"/>
              <a:t/>
            </a:r>
            <a:br>
              <a:rPr lang="en-US" dirty="0" smtClean="0"/>
            </a:br>
            <a:r>
              <a:rPr lang="en-US" dirty="0" smtClean="0"/>
              <a:t>digital </a:t>
            </a:r>
            <a:r>
              <a:rPr lang="en-US" dirty="0"/>
              <a:t>stream, </a:t>
            </a:r>
            <a:r>
              <a:rPr lang="en-US" dirty="0" smtClean="0"/>
              <a:t/>
            </a:r>
            <a:br>
              <a:rPr lang="en-US" dirty="0" smtClean="0"/>
            </a:br>
            <a:r>
              <a:rPr lang="en-US" dirty="0" smtClean="0"/>
              <a:t>QPSK </a:t>
            </a:r>
            <a:r>
              <a:rPr lang="en-US" dirty="0"/>
              <a:t>converts it into bit pairs. </a:t>
            </a:r>
            <a:endParaRPr lang="en-US" dirty="0" smtClean="0"/>
          </a:p>
          <a:p>
            <a:r>
              <a:rPr lang="en-US" dirty="0" smtClean="0"/>
              <a:t>This </a:t>
            </a:r>
            <a:r>
              <a:rPr lang="en-US" dirty="0"/>
              <a:t>method is also known </a:t>
            </a:r>
            <a:r>
              <a:rPr lang="en-US" dirty="0" smtClean="0"/>
              <a:t>as</a:t>
            </a:r>
            <a:br>
              <a:rPr lang="en-US" dirty="0" smtClean="0"/>
            </a:br>
            <a:r>
              <a:rPr lang="en-US" dirty="0" smtClean="0"/>
              <a:t> </a:t>
            </a:r>
            <a:r>
              <a:rPr lang="en-US" dirty="0"/>
              <a:t>the Double Side Band </a:t>
            </a:r>
            <a:r>
              <a:rPr lang="en-US" dirty="0" smtClean="0"/>
              <a:t/>
            </a:r>
            <a:br>
              <a:rPr lang="en-US" dirty="0" smtClean="0"/>
            </a:br>
            <a:r>
              <a:rPr lang="en-US" dirty="0" smtClean="0"/>
              <a:t>Suppressed </a:t>
            </a:r>
            <a:r>
              <a:rPr lang="en-US" dirty="0"/>
              <a:t>Carrier modulation method. </a:t>
            </a:r>
            <a:endParaRPr lang="en-US" dirty="0" smtClean="0"/>
          </a:p>
          <a:p>
            <a:endParaRPr lang="en-US" dirty="0" smtClean="0"/>
          </a:p>
          <a:p>
            <a:r>
              <a:rPr lang="en-US" dirty="0" smtClean="0"/>
              <a:t>QPSK </a:t>
            </a:r>
            <a:r>
              <a:rPr lang="en-US" dirty="0"/>
              <a:t>modulation circuit consists of a bit-splitter, 2-bit serial to parallel converter, two multipliers, a local oscillator, and a summer</a:t>
            </a:r>
            <a:r>
              <a:rPr lang="en-US" dirty="0" smtClean="0"/>
              <a:t>.</a:t>
            </a:r>
            <a:endParaRPr lang="en-US" dirty="0"/>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6</a:t>
            </a:fld>
            <a:endParaRPr lang="en-US" dirty="0"/>
          </a:p>
        </p:txBody>
      </p:sp>
      <p:pic>
        <p:nvPicPr>
          <p:cNvPr id="5122" name="Picture 2" descr="Quadrature-Phase-Shift-Keying-Circuit-Diagram"/>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xmlns="" val="0"/>
              </a:ext>
            </a:extLst>
          </a:blip>
          <a:srcRect b="8717"/>
          <a:stretch/>
        </p:blipFill>
        <p:spPr bwMode="auto">
          <a:xfrm>
            <a:off x="20087866" y="6095973"/>
            <a:ext cx="31371664" cy="1615913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905004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Modulation Techniques: </a:t>
            </a:r>
            <a:r>
              <a:rPr lang="fr-FR" dirty="0" smtClean="0"/>
              <a:t/>
            </a:r>
            <a:br>
              <a:rPr lang="fr-FR" dirty="0" smtClean="0"/>
            </a:br>
            <a:r>
              <a:rPr lang="fr-FR" dirty="0" smtClean="0"/>
              <a:t>QPSK</a:t>
            </a:r>
            <a:r>
              <a:rPr lang="fr-FR" dirty="0"/>
              <a:t>, QAM, OFDM </a:t>
            </a:r>
            <a:endParaRPr lang="en-US" b="1" dirty="0"/>
          </a:p>
        </p:txBody>
      </p:sp>
      <p:sp>
        <p:nvSpPr>
          <p:cNvPr id="3" name="Content Placeholder 2"/>
          <p:cNvSpPr>
            <a:spLocks noGrp="1"/>
          </p:cNvSpPr>
          <p:nvPr>
            <p:ph idx="1"/>
          </p:nvPr>
        </p:nvSpPr>
        <p:spPr>
          <a:xfrm>
            <a:off x="179137" y="7363735"/>
            <a:ext cx="50941538" cy="23310591"/>
          </a:xfrm>
        </p:spPr>
        <p:txBody>
          <a:bodyPr>
            <a:normAutofit/>
          </a:bodyPr>
          <a:lstStyle/>
          <a:p>
            <a:r>
              <a:rPr lang="en-US" b="1" dirty="0"/>
              <a:t>Circuit </a:t>
            </a:r>
            <a:r>
              <a:rPr lang="en-US" b="1" dirty="0" smtClean="0"/>
              <a:t>Diagram</a:t>
            </a:r>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7</a:t>
            </a:fld>
            <a:endParaRPr lang="en-US" dirty="0"/>
          </a:p>
        </p:txBody>
      </p:sp>
      <p:grpSp>
        <p:nvGrpSpPr>
          <p:cNvPr id="8" name="Group 7"/>
          <p:cNvGrpSpPr/>
          <p:nvPr/>
        </p:nvGrpSpPr>
        <p:grpSpPr>
          <a:xfrm>
            <a:off x="3429000" y="6095973"/>
            <a:ext cx="48030530" cy="24739906"/>
            <a:chOff x="3429000" y="6095973"/>
            <a:chExt cx="48030530" cy="24739906"/>
          </a:xfrm>
        </p:grpSpPr>
        <p:pic>
          <p:nvPicPr>
            <p:cNvPr id="5122" name="Picture 2" descr="Quadrature-Phase-Shift-Keying-Circuit-Diagram"/>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xmlns="" val="0"/>
                </a:ext>
              </a:extLst>
            </a:blip>
            <a:srcRect b="8717"/>
            <a:stretch/>
          </p:blipFill>
          <p:spPr bwMode="auto">
            <a:xfrm>
              <a:off x="3429000" y="6095973"/>
              <a:ext cx="48030530" cy="24739906"/>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23038493" y="18465926"/>
              <a:ext cx="2521844" cy="1938992"/>
            </a:xfrm>
            <a:prstGeom prst="rect">
              <a:avLst/>
            </a:prstGeom>
            <a:noFill/>
          </p:spPr>
          <p:txBody>
            <a:bodyPr wrap="none" rtlCol="0">
              <a:spAutoFit/>
            </a:bodyPr>
            <a:lstStyle/>
            <a:p>
              <a:r>
                <a:rPr lang="en-US" sz="12000" b="1" dirty="0" smtClean="0">
                  <a:latin typeface="Times New Roman" panose="02020603050405020304" pitchFamily="18" charset="0"/>
                  <a:cs typeface="Times New Roman" panose="02020603050405020304" pitchFamily="18" charset="0"/>
                </a:rPr>
                <a:t>90</a:t>
              </a:r>
              <a:r>
                <a:rPr lang="en-US" sz="12000" b="1" baseline="30000" dirty="0" smtClean="0">
                  <a:latin typeface="Times New Roman" panose="02020603050405020304" pitchFamily="18" charset="0"/>
                  <a:cs typeface="Times New Roman" panose="02020603050405020304" pitchFamily="18" charset="0"/>
                </a:rPr>
                <a:t>O</a:t>
              </a:r>
              <a:endParaRPr lang="en-US" sz="12000" b="1" baseline="30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xmlns="" val="13822181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Modulation Techniques: </a:t>
            </a:r>
            <a:r>
              <a:rPr lang="fr-FR" dirty="0" smtClean="0"/>
              <a:t/>
            </a:r>
            <a:br>
              <a:rPr lang="fr-FR" dirty="0" smtClean="0"/>
            </a:br>
            <a:r>
              <a:rPr lang="fr-FR" dirty="0" smtClean="0"/>
              <a:t>QPSK</a:t>
            </a:r>
            <a:r>
              <a:rPr lang="fr-FR" dirty="0"/>
              <a:t>, QAM, OFDM </a:t>
            </a:r>
            <a:endParaRPr lang="en-US" b="1" dirty="0"/>
          </a:p>
        </p:txBody>
      </p:sp>
      <p:sp>
        <p:nvSpPr>
          <p:cNvPr id="3" name="Content Placeholder 2"/>
          <p:cNvSpPr>
            <a:spLocks noGrp="1"/>
          </p:cNvSpPr>
          <p:nvPr>
            <p:ph idx="1"/>
          </p:nvPr>
        </p:nvSpPr>
        <p:spPr>
          <a:xfrm>
            <a:off x="179137" y="7363735"/>
            <a:ext cx="50941538" cy="23310591"/>
          </a:xfrm>
        </p:spPr>
        <p:txBody>
          <a:bodyPr>
            <a:normAutofit/>
          </a:bodyPr>
          <a:lstStyle/>
          <a:p>
            <a:r>
              <a:rPr lang="en-US" b="1" dirty="0"/>
              <a:t>Circuit </a:t>
            </a:r>
            <a:r>
              <a:rPr lang="en-US" b="1" dirty="0" smtClean="0"/>
              <a:t>Diagram</a:t>
            </a:r>
          </a:p>
          <a:p>
            <a:r>
              <a:rPr lang="en-US" dirty="0"/>
              <a:t>At the transmitter input, the message signal bits are separated as even bits and odd bits using a bit splitter. </a:t>
            </a:r>
            <a:endParaRPr lang="en-US" dirty="0" smtClean="0"/>
          </a:p>
          <a:p>
            <a:r>
              <a:rPr lang="en-US" dirty="0" smtClean="0"/>
              <a:t>These </a:t>
            </a:r>
            <a:r>
              <a:rPr lang="en-US" dirty="0"/>
              <a:t>bits are then multiplied with the same carrier waveform to generate Even QPSK and Odd QPSK signals. </a:t>
            </a:r>
            <a:endParaRPr lang="en-US" dirty="0" smtClean="0"/>
          </a:p>
          <a:p>
            <a:r>
              <a:rPr lang="en-US" dirty="0" smtClean="0"/>
              <a:t>The </a:t>
            </a:r>
            <a:r>
              <a:rPr lang="en-US" dirty="0"/>
              <a:t>Even QPSK signal is phase shifter by 90°, using a phase shifter, before modulation. </a:t>
            </a:r>
            <a:endParaRPr lang="en-US" dirty="0" smtClean="0"/>
          </a:p>
          <a:p>
            <a:r>
              <a:rPr lang="en-US" dirty="0" smtClean="0"/>
              <a:t>Here</a:t>
            </a:r>
            <a:r>
              <a:rPr lang="en-US" dirty="0"/>
              <a:t>, the Local Oscillator is used for generating the carrier waveform. </a:t>
            </a:r>
            <a:endParaRPr lang="en-US" dirty="0" smtClean="0"/>
          </a:p>
          <a:p>
            <a:r>
              <a:rPr lang="en-US" dirty="0" smtClean="0"/>
              <a:t>After </a:t>
            </a:r>
            <a:r>
              <a:rPr lang="en-US" dirty="0"/>
              <a:t>separation of bits, a 2-bit serial to parallel converter is used. </a:t>
            </a:r>
            <a:endParaRPr lang="en-US" dirty="0" smtClean="0"/>
          </a:p>
          <a:p>
            <a:r>
              <a:rPr lang="en-US" dirty="0" smtClean="0"/>
              <a:t>After </a:t>
            </a:r>
            <a:r>
              <a:rPr lang="en-US" dirty="0"/>
              <a:t>multiplying with the carrier waveform, both </a:t>
            </a:r>
            <a:r>
              <a:rPr lang="en-US" dirty="0" smtClean="0"/>
              <a:t/>
            </a:r>
            <a:br>
              <a:rPr lang="en-US" dirty="0" smtClean="0"/>
            </a:br>
            <a:r>
              <a:rPr lang="en-US" dirty="0" smtClean="0"/>
              <a:t>Even </a:t>
            </a:r>
            <a:r>
              <a:rPr lang="en-US" dirty="0"/>
              <a:t>QPSK and Odd QPSK are given to the summer </a:t>
            </a:r>
            <a:r>
              <a:rPr lang="en-US" dirty="0" smtClean="0"/>
              <a:t/>
            </a:r>
            <a:br>
              <a:rPr lang="en-US" dirty="0" smtClean="0"/>
            </a:br>
            <a:r>
              <a:rPr lang="en-US" dirty="0" smtClean="0"/>
              <a:t>when </a:t>
            </a:r>
            <a:r>
              <a:rPr lang="en-US" dirty="0"/>
              <a:t>modulation output is obtained..</a:t>
            </a:r>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8</a:t>
            </a:fld>
            <a:endParaRPr lang="en-US" dirty="0"/>
          </a:p>
        </p:txBody>
      </p:sp>
    </p:spTree>
    <p:extLst>
      <p:ext uri="{BB962C8B-B14F-4D97-AF65-F5344CB8AC3E}">
        <p14:creationId xmlns:p14="http://schemas.microsoft.com/office/powerpoint/2010/main" xmlns="" val="26492250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Modulation Techniques: </a:t>
            </a:r>
            <a:r>
              <a:rPr lang="fr-FR" dirty="0" smtClean="0"/>
              <a:t/>
            </a:r>
            <a:br>
              <a:rPr lang="fr-FR" dirty="0" smtClean="0"/>
            </a:br>
            <a:r>
              <a:rPr lang="fr-FR" dirty="0" smtClean="0"/>
              <a:t>QPSK</a:t>
            </a:r>
            <a:r>
              <a:rPr lang="fr-FR" dirty="0"/>
              <a:t>, QAM, OFDM </a:t>
            </a:r>
            <a:endParaRPr lang="en-US" b="1" dirty="0"/>
          </a:p>
        </p:txBody>
      </p:sp>
      <p:sp>
        <p:nvSpPr>
          <p:cNvPr id="3" name="Content Placeholder 2"/>
          <p:cNvSpPr>
            <a:spLocks noGrp="1"/>
          </p:cNvSpPr>
          <p:nvPr>
            <p:ph idx="1"/>
          </p:nvPr>
        </p:nvSpPr>
        <p:spPr>
          <a:xfrm>
            <a:off x="179137" y="7363735"/>
            <a:ext cx="50941538" cy="23310591"/>
          </a:xfrm>
        </p:spPr>
        <p:txBody>
          <a:bodyPr>
            <a:normAutofit/>
          </a:bodyPr>
          <a:lstStyle/>
          <a:p>
            <a:r>
              <a:rPr lang="en-US" b="1" dirty="0"/>
              <a:t>Circuit </a:t>
            </a:r>
            <a:r>
              <a:rPr lang="en-US" b="1" dirty="0" smtClean="0"/>
              <a:t>Diagram</a:t>
            </a:r>
          </a:p>
          <a:p>
            <a:r>
              <a:rPr lang="en-US" dirty="0"/>
              <a:t>At the receiver end for demodulation, two product detectors are used. </a:t>
            </a:r>
            <a:endParaRPr lang="en-US" dirty="0" smtClean="0"/>
          </a:p>
          <a:p>
            <a:r>
              <a:rPr lang="en-US" dirty="0" smtClean="0"/>
              <a:t>This </a:t>
            </a:r>
            <a:r>
              <a:rPr lang="en-US" dirty="0"/>
              <a:t>product detectors convert the modulated QPSK signal into Even QPSK and Odd QPSK signals. </a:t>
            </a:r>
            <a:endParaRPr lang="en-US" dirty="0" smtClean="0"/>
          </a:p>
          <a:p>
            <a:r>
              <a:rPr lang="en-US" dirty="0" smtClean="0"/>
              <a:t>Then </a:t>
            </a:r>
            <a:r>
              <a:rPr lang="en-US" dirty="0"/>
              <a:t>the signals are passed through two </a:t>
            </a:r>
            <a:r>
              <a:rPr lang="en-US" dirty="0" err="1"/>
              <a:t>bandpass</a:t>
            </a:r>
            <a:r>
              <a:rPr lang="en-US" dirty="0"/>
              <a:t> filters and two integrators</a:t>
            </a:r>
            <a:r>
              <a:rPr lang="en-US" dirty="0" smtClean="0"/>
              <a:t>.</a:t>
            </a:r>
          </a:p>
          <a:p>
            <a:r>
              <a:rPr lang="en-US" dirty="0" smtClean="0"/>
              <a:t>After </a:t>
            </a:r>
            <a:r>
              <a:rPr lang="en-US" dirty="0"/>
              <a:t>processing the signals are applied to the 2-bit parallel- to-series converter, whose output is the reconstructed signal...</a:t>
            </a:r>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9</a:t>
            </a:fld>
            <a:endParaRPr lang="en-US" dirty="0"/>
          </a:p>
        </p:txBody>
      </p:sp>
    </p:spTree>
    <p:extLst>
      <p:ext uri="{BB962C8B-B14F-4D97-AF65-F5344CB8AC3E}">
        <p14:creationId xmlns:p14="http://schemas.microsoft.com/office/powerpoint/2010/main" xmlns="" val="29665742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31158</TotalTime>
  <Words>1981</Words>
  <Application>Microsoft Office PowerPoint</Application>
  <PresentationFormat>Custom</PresentationFormat>
  <Paragraphs>225</Paragraphs>
  <Slides>29</Slides>
  <Notes>2</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MODULE 1:  Introduction to Wireless Communication Fundamentals and 5G Technology</vt:lpstr>
      <vt:lpstr>Modulation Techniques:  QPSK, QAM, OFDM </vt:lpstr>
      <vt:lpstr>Modulation Techniques:  QPSK, QAM, OFDM </vt:lpstr>
      <vt:lpstr>Modulation Techniques:  QPSK, QAM, OFDM </vt:lpstr>
      <vt:lpstr>Modulation Techniques:  QPSK, QAM, OFDM </vt:lpstr>
      <vt:lpstr>Modulation Techniques:  QPSK, QAM, OFDM </vt:lpstr>
      <vt:lpstr>Modulation Techniques:  QPSK, QAM, OFDM </vt:lpstr>
      <vt:lpstr>Modulation Techniques:  QPSK, QAM, OFDM </vt:lpstr>
      <vt:lpstr>Modulation Techniques:  QPSK, QAM, OFDM </vt:lpstr>
      <vt:lpstr>Modulation Techniques:  QPSK, QAM, OFDM </vt:lpstr>
      <vt:lpstr>Modulation Techniques:  QPSK, QAM, OFDM </vt:lpstr>
      <vt:lpstr>Modulation Techniques:  QPSK, QAM, OFDM </vt:lpstr>
      <vt:lpstr>Modulation Techniques:  QPSK, QAM, OFDM </vt:lpstr>
      <vt:lpstr>Modulation Techniques:  QPSK, QAM, OFDM </vt:lpstr>
      <vt:lpstr>Modulation Techniques:  QPSK, QAM, OFDM </vt:lpstr>
      <vt:lpstr>Modulation Techniques:  QPSK, QAM, OFDM </vt:lpstr>
      <vt:lpstr>Modulation Techniques:  QPSK, QAM, OFDM </vt:lpstr>
      <vt:lpstr>Modulation Techniques:  QPSK, QAM, OFDM </vt:lpstr>
      <vt:lpstr>Modulation Techniques:  QPSK, QAM, OFDM </vt:lpstr>
      <vt:lpstr>Modulation Techniques:  QPSK, QAM, OFDM </vt:lpstr>
      <vt:lpstr>Modulation Techniques:  QPSK, QAM, OFDM </vt:lpstr>
      <vt:lpstr>Modulation Techniques:  QPSK, QAM, OFDM </vt:lpstr>
      <vt:lpstr>Modulation Techniques:  QPSK, QAM, OFDM </vt:lpstr>
      <vt:lpstr>Modulation Techniques:  QPSK, QAM, OFDM </vt:lpstr>
      <vt:lpstr>Modulation Techniques:  QPSK, QAM, OFDM </vt:lpstr>
      <vt:lpstr>Modulation Techniques:  QPSK, QAM, OFDM </vt:lpstr>
      <vt:lpstr>Modulation Techniques: OFDM  </vt:lpstr>
      <vt:lpstr>Modulation Techniques: OFDM  </vt:lpstr>
      <vt:lpstr>!!THANK YOU!! !! Have a Nice Day!!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THINKPAD</dc:creator>
  <cp:lastModifiedBy>hp</cp:lastModifiedBy>
  <cp:revision>3176</cp:revision>
  <cp:lastPrinted>2023-02-06T05:08:34Z</cp:lastPrinted>
  <dcterms:created xsi:type="dcterms:W3CDTF">2016-03-26T10:56:21Z</dcterms:created>
  <dcterms:modified xsi:type="dcterms:W3CDTF">2024-02-02T06:47:18Z</dcterms:modified>
</cp:coreProperties>
</file>