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2128" r:id="rId2"/>
    <p:sldId id="2130" r:id="rId3"/>
    <p:sldId id="2131" r:id="rId4"/>
    <p:sldId id="2132" r:id="rId5"/>
    <p:sldId id="2133" r:id="rId6"/>
    <p:sldId id="2134" r:id="rId7"/>
    <p:sldId id="2135" r:id="rId8"/>
    <p:sldId id="2136" r:id="rId9"/>
    <p:sldId id="2137" r:id="rId10"/>
    <p:sldId id="2138" r:id="rId11"/>
    <p:sldId id="2139" r:id="rId12"/>
    <p:sldId id="2140" r:id="rId13"/>
    <p:sldId id="2141" r:id="rId14"/>
    <p:sldId id="2129" r:id="rId15"/>
    <p:sldId id="2142" r:id="rId16"/>
    <p:sldId id="2144" r:id="rId17"/>
    <p:sldId id="2145" r:id="rId18"/>
    <p:sldId id="2146" r:id="rId19"/>
    <p:sldId id="2147" r:id="rId20"/>
    <p:sldId id="2148" r:id="rId21"/>
    <p:sldId id="2149" r:id="rId22"/>
    <p:sldId id="2150" r:id="rId23"/>
    <p:sldId id="2151" r:id="rId24"/>
    <p:sldId id="2152" r:id="rId25"/>
    <p:sldId id="2143" r:id="rId26"/>
    <p:sldId id="2155" r:id="rId27"/>
    <p:sldId id="2165" r:id="rId28"/>
    <p:sldId id="2164" r:id="rId29"/>
    <p:sldId id="2166" r:id="rId30"/>
    <p:sldId id="2167" r:id="rId31"/>
    <p:sldId id="2168" r:id="rId32"/>
    <p:sldId id="2163" r:id="rId33"/>
    <p:sldId id="2153" r:id="rId34"/>
    <p:sldId id="2156" r:id="rId35"/>
    <p:sldId id="2157" r:id="rId36"/>
    <p:sldId id="2158" r:id="rId37"/>
    <p:sldId id="2159" r:id="rId38"/>
    <p:sldId id="2160" r:id="rId39"/>
    <p:sldId id="2161" r:id="rId40"/>
    <p:sldId id="2162" r:id="rId41"/>
    <p:sldId id="2154" r:id="rId42"/>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273"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FF"/>
    <a:srgbClr val="800217"/>
    <a:srgbClr val="70AD47"/>
    <a:srgbClr val="EAEFF7"/>
    <a:srgbClr val="D2DEEF"/>
    <a:srgbClr val="FF0066"/>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08" autoAdjust="0"/>
    <p:restoredTop sz="84560" autoAdjust="0"/>
  </p:normalViewPr>
  <p:slideViewPr>
    <p:cSldViewPr snapToGrid="0">
      <p:cViewPr varScale="1">
        <p:scale>
          <a:sx n="13" d="100"/>
          <a:sy n="13" d="100"/>
        </p:scale>
        <p:origin x="-1386" y="-144"/>
      </p:cViewPr>
      <p:guideLst>
        <p:guide orient="horz" pos="10273"/>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2/2/2024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2/2/2024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249509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41</a:t>
            </a:fld>
            <a:endParaRPr lang="en-US"/>
          </a:p>
        </p:txBody>
      </p:sp>
    </p:spTree>
    <p:extLst>
      <p:ext uri="{BB962C8B-B14F-4D97-AF65-F5344CB8AC3E}">
        <p14:creationId xmlns:p14="http://schemas.microsoft.com/office/powerpoint/2010/main" xmlns="" val="367005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14</a:t>
            </a:fld>
            <a:endParaRPr lang="en-US"/>
          </a:p>
        </p:txBody>
      </p:sp>
    </p:spTree>
    <p:extLst>
      <p:ext uri="{BB962C8B-B14F-4D97-AF65-F5344CB8AC3E}">
        <p14:creationId xmlns:p14="http://schemas.microsoft.com/office/powerpoint/2010/main" xmlns="" val="273181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15</a:t>
            </a:fld>
            <a:endParaRPr lang="en-US"/>
          </a:p>
        </p:txBody>
      </p:sp>
    </p:spTree>
    <p:extLst>
      <p:ext uri="{BB962C8B-B14F-4D97-AF65-F5344CB8AC3E}">
        <p14:creationId xmlns:p14="http://schemas.microsoft.com/office/powerpoint/2010/main" xmlns="" val="135269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25</a:t>
            </a:fld>
            <a:endParaRPr lang="en-US"/>
          </a:p>
        </p:txBody>
      </p:sp>
    </p:spTree>
    <p:extLst>
      <p:ext uri="{BB962C8B-B14F-4D97-AF65-F5344CB8AC3E}">
        <p14:creationId xmlns:p14="http://schemas.microsoft.com/office/powerpoint/2010/main" xmlns="" val="15396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26</a:t>
            </a:fld>
            <a:endParaRPr lang="en-US"/>
          </a:p>
        </p:txBody>
      </p:sp>
    </p:spTree>
    <p:extLst>
      <p:ext uri="{BB962C8B-B14F-4D97-AF65-F5344CB8AC3E}">
        <p14:creationId xmlns:p14="http://schemas.microsoft.com/office/powerpoint/2010/main" xmlns="" val="37181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28</a:t>
            </a:fld>
            <a:endParaRPr lang="en-US"/>
          </a:p>
        </p:txBody>
      </p:sp>
    </p:spTree>
    <p:extLst>
      <p:ext uri="{BB962C8B-B14F-4D97-AF65-F5344CB8AC3E}">
        <p14:creationId xmlns:p14="http://schemas.microsoft.com/office/powerpoint/2010/main" xmlns="" val="239069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29</a:t>
            </a:fld>
            <a:endParaRPr lang="en-US"/>
          </a:p>
        </p:txBody>
      </p:sp>
    </p:spTree>
    <p:extLst>
      <p:ext uri="{BB962C8B-B14F-4D97-AF65-F5344CB8AC3E}">
        <p14:creationId xmlns:p14="http://schemas.microsoft.com/office/powerpoint/2010/main" xmlns="" val="104298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31</a:t>
            </a:fld>
            <a:endParaRPr lang="en-US"/>
          </a:p>
        </p:txBody>
      </p:sp>
    </p:spTree>
    <p:extLst>
      <p:ext uri="{BB962C8B-B14F-4D97-AF65-F5344CB8AC3E}">
        <p14:creationId xmlns:p14="http://schemas.microsoft.com/office/powerpoint/2010/main" xmlns="" val="66964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32</a:t>
            </a:fld>
            <a:endParaRPr lang="en-US"/>
          </a:p>
        </p:txBody>
      </p:sp>
    </p:spTree>
    <p:extLst>
      <p:ext uri="{BB962C8B-B14F-4D97-AF65-F5344CB8AC3E}">
        <p14:creationId xmlns:p14="http://schemas.microsoft.com/office/powerpoint/2010/main" xmlns="" val="351261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smtClean="0"/>
              <a:t>Click to edit Master title style</a:t>
            </a:r>
            <a:endParaRPr lang="en-US" dirty="0"/>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B7C1136-9B5E-4197-A5A1-A22B9FDFEE74}"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85280-08FD-4F84-A826-9BFD29840F3D}"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5591D-7E41-4950-9786-A5B84637418D}"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33344-55CA-406B-8A6A-283B804E067E}" type="datetime1">
              <a:rPr lang="en-US" smtClean="0"/>
              <a:pPr/>
              <a:t>2/2/2024</a:t>
            </a:fld>
            <a:endParaRPr lang="en-US" dirty="0"/>
          </a:p>
        </p:txBody>
      </p:sp>
      <p:sp>
        <p:nvSpPr>
          <p:cNvPr id="4" name="Footer Placeholder 3"/>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smtClean="0"/>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E7C32C26-D4A8-4DE6-A383-483DDC298178}"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87BD28-2E4A-4490-84E9-AB1AFAF547BE}"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smtClean="0"/>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smtClean="0"/>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398214-556D-4323-85B3-6733AFFD37F1}" type="datetime1">
              <a:rPr lang="en-US" smtClean="0"/>
              <a:pPr/>
              <a:t>2/2/2024</a:t>
            </a:fld>
            <a:endParaRPr lang="en-US"/>
          </a:p>
        </p:txBody>
      </p:sp>
      <p:sp>
        <p:nvSpPr>
          <p:cNvPr id="8" name="Footer Placeholder 7"/>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CB9E28-F6B1-48B2-B0D9-9FD42FD961B2}" type="datetime1">
              <a:rPr lang="en-US" smtClean="0"/>
              <a:pPr/>
              <a:t>2/2/2024</a:t>
            </a:fld>
            <a:endParaRPr lang="en-US"/>
          </a:p>
        </p:txBody>
      </p:sp>
      <p:sp>
        <p:nvSpPr>
          <p:cNvPr id="4" name="Footer Placeholder 3"/>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8E75E-6FD6-4165-B671-2129FE7CEC60}" type="datetime1">
              <a:rPr lang="en-US" smtClean="0"/>
              <a:pPr/>
              <a:t>2/2/2024</a:t>
            </a:fld>
            <a:endParaRPr lang="en-US"/>
          </a:p>
        </p:txBody>
      </p:sp>
      <p:sp>
        <p:nvSpPr>
          <p:cNvPr id="3" name="Footer Placeholder 2"/>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smtClean="0"/>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0DC54-B216-4773-84D5-F53EFDFBC78D}"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smtClean="0"/>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2167FB-9101-4052-AB0D-1EF5C2555B9B}" type="datetime1">
              <a:rPr lang="en-US" smtClean="0"/>
              <a:pPr/>
              <a:t>2/2/2024</a:t>
            </a:fld>
            <a:endParaRPr lang="en-US"/>
          </a:p>
        </p:txBody>
      </p:sp>
      <p:sp>
        <p:nvSpPr>
          <p:cNvPr id="6" name="Footer Placeholder 5"/>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 y="30674326"/>
            <a:ext cx="6893169" cy="1724962"/>
          </a:xfrm>
          <a:prstGeom prst="rect">
            <a:avLst/>
          </a:prstGeom>
          <a:solidFill>
            <a:schemeClr val="accent5">
              <a:lumMod val="50000"/>
            </a:schemeClr>
          </a:solidFill>
          <a:ln>
            <a:noFill/>
          </a:ln>
        </p:spPr>
        <p:txBody>
          <a:bodyPr vert="horz" lIns="91440" tIns="45720" rIns="91440" bIns="45720" rtlCol="0" anchor="ctr"/>
          <a:lstStyle>
            <a:lvl1pPr algn="l">
              <a:defRPr sz="8000">
                <a:solidFill>
                  <a:srgbClr val="FFFF00"/>
                </a:solidFill>
              </a:defRPr>
            </a:lvl1pPr>
          </a:lstStyle>
          <a:p>
            <a:fld id="{A7CAF290-C999-4202-80B3-BF5A0E120071}" type="datetime1">
              <a:rPr lang="en-US" smtClean="0"/>
              <a:pPr/>
              <a:t>2/2/2024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chemeClr val="accent5">
              <a:lumMod val="50000"/>
            </a:schemeClr>
          </a:solidFill>
          <a:ln>
            <a:noFill/>
          </a:ln>
        </p:spPr>
        <p:txBody>
          <a:bodyPr vert="horz" lIns="91440" tIns="45720" rIns="91440" bIns="45720" rtlCol="0" anchor="ctr"/>
          <a:lstStyle>
            <a:lvl1pPr algn="ctr">
              <a:defRPr sz="7200">
                <a:solidFill>
                  <a:srgbClr val="FFFF00"/>
                </a:solidFill>
              </a:defRPr>
            </a:lvl1pPr>
          </a:lstStyle>
          <a:p>
            <a:r>
              <a:rPr lang="en-US" dirty="0" smtClean="0"/>
              <a:t>18ECO127T :: 5G Technology – An Overview :: Unit-1 by   Dr. </a:t>
            </a:r>
            <a:r>
              <a:rPr lang="en-US" dirty="0" err="1" smtClean="0"/>
              <a:t>Vivek</a:t>
            </a:r>
            <a:r>
              <a:rPr lang="en-US" dirty="0" smtClean="0"/>
              <a:t> </a:t>
            </a:r>
            <a:r>
              <a:rPr lang="en-US" dirty="0" err="1" smtClean="0"/>
              <a:t>Kachhatiya</a:t>
            </a:r>
            <a:r>
              <a:rPr lang="en-US" dirty="0" smtClean="0"/>
              <a:t> [Ref: ECE </a:t>
            </a:r>
            <a:r>
              <a:rPr lang="en-US" dirty="0" err="1" smtClean="0"/>
              <a:t>dept</a:t>
            </a:r>
            <a:r>
              <a:rPr lang="en-US" dirty="0" smtClean="0"/>
              <a:t> </a:t>
            </a:r>
            <a:r>
              <a:rPr lang="en-US" dirty="0" err="1" smtClean="0"/>
              <a:t>ppt</a:t>
            </a:r>
            <a:r>
              <a:rPr lang="en-US" dirty="0" smtClean="0"/>
              <a: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chemeClr val="accent5">
              <a:lumMod val="50000"/>
            </a:schemeClr>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5gradar.com/features/what-is-5g-these-use-cases-reveal-a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5gradar.com/features/what-is-5g-these-use-cases-reveal-al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Introduction to 5G Technology: Evolution of </a:t>
            </a:r>
            <a:r>
              <a:rPr lang="en-US" dirty="0" smtClean="0"/>
              <a:t>Cellular </a:t>
            </a:r>
            <a:r>
              <a:rPr lang="en-US" dirty="0"/>
              <a:t>Networks: From 1G to 5G </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S5</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40779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3" name="Content Placeholder 2"/>
          <p:cNvSpPr>
            <a:spLocks noGrp="1"/>
          </p:cNvSpPr>
          <p:nvPr>
            <p:ph idx="1"/>
          </p:nvPr>
        </p:nvSpPr>
        <p:spPr/>
        <p:txBody>
          <a:bodyPr>
            <a:normAutofit/>
          </a:bodyPr>
          <a:lstStyle/>
          <a:p>
            <a:r>
              <a:rPr lang="en-US" dirty="0" smtClean="0"/>
              <a:t>3G to 3.5G &amp; 3.75G</a:t>
            </a:r>
          </a:p>
          <a:p>
            <a:endParaRPr lang="en-US" dirty="0" smtClean="0"/>
          </a:p>
          <a:p>
            <a:r>
              <a:rPr lang="en-US" dirty="0"/>
              <a:t>Both initially enhanced the packet data rate, to 14.6 Mbps in </a:t>
            </a:r>
            <a:r>
              <a:rPr lang="en-US" dirty="0" smtClean="0"/>
              <a:t>the downlink </a:t>
            </a:r>
            <a:r>
              <a:rPr lang="en-US" dirty="0"/>
              <a:t>and to 5.76 Mbps in the uplink, and quickly evolved to handle higher </a:t>
            </a:r>
            <a:r>
              <a:rPr lang="en-US" dirty="0" smtClean="0"/>
              <a:t>data rates </a:t>
            </a:r>
            <a:r>
              <a:rPr lang="en-US" dirty="0"/>
              <a:t>with the introduction of MIMO. </a:t>
            </a:r>
            <a:endParaRPr lang="en-US" dirty="0" smtClean="0"/>
          </a:p>
          <a:p>
            <a:r>
              <a:rPr lang="en-US" dirty="0" err="1" smtClean="0"/>
              <a:t>HSPAwas</a:t>
            </a:r>
            <a:r>
              <a:rPr lang="en-US" dirty="0" smtClean="0"/>
              <a:t> </a:t>
            </a:r>
            <a:r>
              <a:rPr lang="en-US" dirty="0"/>
              <a:t>based on WCDMA and is </a:t>
            </a:r>
            <a:r>
              <a:rPr lang="en-US" dirty="0" smtClean="0"/>
              <a:t>completely backward </a:t>
            </a:r>
            <a:r>
              <a:rPr lang="en-US" dirty="0"/>
              <a:t>compatible with WCDMA. </a:t>
            </a:r>
            <a:endParaRPr lang="en-US" dirty="0" smtClean="0"/>
          </a:p>
          <a:p>
            <a:r>
              <a:rPr lang="en-US" dirty="0" smtClean="0"/>
              <a:t>While </a:t>
            </a:r>
            <a:r>
              <a:rPr lang="en-US" dirty="0"/>
              <a:t>CDMA 1xEV-DO started deployment </a:t>
            </a:r>
            <a:r>
              <a:rPr lang="en-US" dirty="0" smtClean="0"/>
              <a:t>in 2003</a:t>
            </a:r>
            <a:r>
              <a:rPr lang="en-US" dirty="0"/>
              <a:t>, HSPA and CDMA 1xEV-DV entered into service in 2006</a:t>
            </a:r>
            <a:r>
              <a:rPr lang="en-US" dirty="0" smtClean="0"/>
              <a:t>.</a:t>
            </a:r>
          </a:p>
          <a:p>
            <a:r>
              <a:rPr lang="en-US" dirty="0"/>
              <a:t>All 3GPP standards follow the philosophy of adding new features while still </a:t>
            </a:r>
            <a:r>
              <a:rPr lang="en-US" dirty="0" err="1"/>
              <a:t>maintaining</a:t>
            </a:r>
            <a:r>
              <a:rPr lang="en-US" dirty="0"/>
              <a:t> backward compatibility</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Tree>
    <p:extLst>
      <p:ext uri="{BB962C8B-B14F-4D97-AF65-F5344CB8AC3E}">
        <p14:creationId xmlns:p14="http://schemas.microsoft.com/office/powerpoint/2010/main" xmlns="" val="1401657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3" name="Content Placeholder 2"/>
          <p:cNvSpPr>
            <a:spLocks noGrp="1"/>
          </p:cNvSpPr>
          <p:nvPr>
            <p:ph idx="1"/>
          </p:nvPr>
        </p:nvSpPr>
        <p:spPr/>
        <p:txBody>
          <a:bodyPr>
            <a:normAutofit/>
          </a:bodyPr>
          <a:lstStyle/>
          <a:p>
            <a:r>
              <a:rPr lang="en-US" dirty="0" smtClean="0"/>
              <a:t>4G</a:t>
            </a:r>
          </a:p>
          <a:p>
            <a:r>
              <a:rPr lang="en-US" dirty="0"/>
              <a:t>The second UMTS evolution, commercially accepted as 4G, is called Long </a:t>
            </a:r>
            <a:r>
              <a:rPr lang="en-US" dirty="0" smtClean="0"/>
              <a:t>Term Evolution </a:t>
            </a:r>
            <a:r>
              <a:rPr lang="en-US" dirty="0"/>
              <a:t>(LTE) </a:t>
            </a:r>
            <a:r>
              <a:rPr lang="en-US" dirty="0" smtClean="0"/>
              <a:t>, </a:t>
            </a:r>
            <a:r>
              <a:rPr lang="en-US" dirty="0"/>
              <a:t>and is composed of a new air interface based on </a:t>
            </a:r>
            <a:r>
              <a:rPr lang="en-US" dirty="0" smtClean="0"/>
              <a:t>Orthogonal Frequency </a:t>
            </a:r>
            <a:r>
              <a:rPr lang="en-US" dirty="0"/>
              <a:t>Division Multiple Access (OFDMA) and a new architecture and </a:t>
            </a:r>
            <a:r>
              <a:rPr lang="en-US" dirty="0" smtClean="0"/>
              <a:t>Core Network </a:t>
            </a:r>
            <a:r>
              <a:rPr lang="en-US" dirty="0"/>
              <a:t>(CN) called the System Architecture Evolution/Evolved Packet Core (</a:t>
            </a:r>
            <a:r>
              <a:rPr lang="en-US" dirty="0" smtClean="0"/>
              <a:t>SAE/EPC</a:t>
            </a:r>
            <a:r>
              <a:rPr lang="en-US" dirty="0"/>
              <a:t>). </a:t>
            </a:r>
            <a:endParaRPr lang="en-US" dirty="0" smtClean="0"/>
          </a:p>
          <a:p>
            <a:r>
              <a:rPr lang="en-US" dirty="0" smtClean="0"/>
              <a:t>LTE </a:t>
            </a:r>
            <a:r>
              <a:rPr lang="en-US" dirty="0"/>
              <a:t>is not backward compatible with UMTS and was developed in anticipation of higher spectrum block allocations than UMTS during World Radio Conference (WRC</a:t>
            </a:r>
            <a:r>
              <a:rPr lang="en-US" dirty="0" smtClean="0"/>
              <a:t>) 2007</a:t>
            </a:r>
            <a:r>
              <a:rPr lang="en-US" dirty="0"/>
              <a:t>. </a:t>
            </a:r>
            <a:endParaRPr lang="en-US" dirty="0" smtClean="0"/>
          </a:p>
          <a:p>
            <a:r>
              <a:rPr lang="en-US" dirty="0" smtClean="0"/>
              <a:t>The </a:t>
            </a:r>
            <a:r>
              <a:rPr lang="en-US" dirty="0"/>
              <a:t>standard was also designed to operate with component frequency carriers </a:t>
            </a:r>
            <a:r>
              <a:rPr lang="en-US" dirty="0" smtClean="0"/>
              <a:t>that are </a:t>
            </a:r>
            <a:r>
              <a:rPr lang="en-US" dirty="0"/>
              <a:t>very flexible in arrangement, and supports carriers from 1.4 MHz in width </a:t>
            </a:r>
            <a:r>
              <a:rPr lang="en-US" dirty="0" smtClean="0"/>
              <a:t>to 20 </a:t>
            </a:r>
            <a:r>
              <a:rPr lang="en-US" dirty="0" err="1"/>
              <a:t>MHz.</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Tree>
    <p:extLst>
      <p:ext uri="{BB962C8B-B14F-4D97-AF65-F5344CB8AC3E}">
        <p14:creationId xmlns:p14="http://schemas.microsoft.com/office/powerpoint/2010/main" xmlns="" val="2241973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3" name="Content Placeholder 2"/>
          <p:cNvSpPr>
            <a:spLocks noGrp="1"/>
          </p:cNvSpPr>
          <p:nvPr>
            <p:ph idx="1"/>
          </p:nvPr>
        </p:nvSpPr>
        <p:spPr>
          <a:xfrm>
            <a:off x="2160337" y="7363735"/>
            <a:ext cx="46800000" cy="23310591"/>
          </a:xfrm>
        </p:spPr>
        <p:txBody>
          <a:bodyPr>
            <a:normAutofit lnSpcReduction="10000"/>
          </a:bodyPr>
          <a:lstStyle/>
          <a:p>
            <a:r>
              <a:rPr lang="en-US" dirty="0" smtClean="0"/>
              <a:t>4G</a:t>
            </a:r>
          </a:p>
          <a:p>
            <a:r>
              <a:rPr lang="en-US" dirty="0"/>
              <a:t>At the end of 2007, the first </a:t>
            </a:r>
            <a:r>
              <a:rPr lang="en-US" dirty="0" smtClean="0"/>
              <a:t>LTE specifications </a:t>
            </a:r>
            <a:r>
              <a:rPr lang="en-US" dirty="0"/>
              <a:t>were approved in 3GPP as LTE Release 8. </a:t>
            </a:r>
            <a:endParaRPr lang="en-US" dirty="0" smtClean="0"/>
          </a:p>
          <a:p>
            <a:r>
              <a:rPr lang="en-US" dirty="0" smtClean="0"/>
              <a:t>The </a:t>
            </a:r>
            <a:r>
              <a:rPr lang="en-US" dirty="0"/>
              <a:t>LTE Release 8 system </a:t>
            </a:r>
            <a:r>
              <a:rPr lang="en-US" dirty="0" smtClean="0"/>
              <a:t>has peak </a:t>
            </a:r>
            <a:r>
              <a:rPr lang="en-US" dirty="0"/>
              <a:t>data rates of approximately 326 Mbps, increased spectral efficiency and </a:t>
            </a:r>
            <a:r>
              <a:rPr lang="en-US" dirty="0" smtClean="0"/>
              <a:t>significantly </a:t>
            </a:r>
            <a:r>
              <a:rPr lang="en-US" dirty="0"/>
              <a:t>shorter latency (down to 20 </a:t>
            </a:r>
            <a:r>
              <a:rPr lang="en-US" dirty="0" err="1"/>
              <a:t>ms</a:t>
            </a:r>
            <a:r>
              <a:rPr lang="en-US" dirty="0"/>
              <a:t>) than previous systems. </a:t>
            </a:r>
            <a:endParaRPr lang="en-US" dirty="0" smtClean="0"/>
          </a:p>
          <a:p>
            <a:r>
              <a:rPr lang="en-US" dirty="0" smtClean="0"/>
              <a:t>Simultaneously</a:t>
            </a:r>
            <a:r>
              <a:rPr lang="en-US" dirty="0"/>
              <a:t>, the ITUR was developing the requirements for IMT-Advanced, a successor to IMT-2000, </a:t>
            </a:r>
            <a:r>
              <a:rPr lang="en-US" dirty="0" smtClean="0"/>
              <a:t>and nominally </a:t>
            </a:r>
            <a:r>
              <a:rPr lang="en-US" dirty="0"/>
              <a:t>the definition of the fourth generation</a:t>
            </a:r>
            <a:r>
              <a:rPr lang="en-US" dirty="0" smtClean="0"/>
              <a:t>.</a:t>
            </a:r>
          </a:p>
          <a:p>
            <a:r>
              <a:rPr lang="en-US" dirty="0"/>
              <a:t>LTE </a:t>
            </a:r>
            <a:r>
              <a:rPr lang="en-US" dirty="0" smtClean="0"/>
              <a:t>is uniformly </a:t>
            </a:r>
            <a:r>
              <a:rPr lang="en-US" dirty="0"/>
              <a:t>accepted as 4G, 3GPP LTE Release 10 and IEEE 802.16 m (deployed </a:t>
            </a:r>
            <a:r>
              <a:rPr lang="en-US" dirty="0" smtClean="0"/>
              <a:t>as </a:t>
            </a:r>
            <a:r>
              <a:rPr lang="en-US" dirty="0" err="1" smtClean="0"/>
              <a:t>WiMAX</a:t>
            </a:r>
            <a:r>
              <a:rPr lang="en-US" dirty="0"/>
              <a:t>) were technically the first air interfaces developed to fulfill </a:t>
            </a:r>
            <a:r>
              <a:rPr lang="en-US" dirty="0" smtClean="0"/>
              <a:t>IMT-Advanced requirements</a:t>
            </a:r>
            <a:r>
              <a:rPr lang="en-US" dirty="0"/>
              <a:t>. Despite being an approved 4G technology, </a:t>
            </a:r>
            <a:r>
              <a:rPr lang="en-US" dirty="0" err="1"/>
              <a:t>WiMAX</a:t>
            </a:r>
            <a:r>
              <a:rPr lang="en-US" dirty="0"/>
              <a:t> has had difficulties </a:t>
            </a:r>
            <a:r>
              <a:rPr lang="en-US" dirty="0" smtClean="0"/>
              <a:t>in gaining </a:t>
            </a:r>
            <a:r>
              <a:rPr lang="en-US" dirty="0"/>
              <a:t>widespread acceptance and is being supplanted by LTE.</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Tree>
    <p:extLst>
      <p:ext uri="{BB962C8B-B14F-4D97-AF65-F5344CB8AC3E}">
        <p14:creationId xmlns:p14="http://schemas.microsoft.com/office/powerpoint/2010/main" xmlns="" val="59548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pic>
        <p:nvPicPr>
          <p:cNvPr id="7" name="Content Placeholder 6"/>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6463506" y="5245726"/>
            <a:ext cx="29607175" cy="25200000"/>
          </a:xfrm>
          <a:prstGeom prst="rect">
            <a:avLst/>
          </a:prstGeom>
        </p:spPr>
      </p:pic>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p14="http://schemas.microsoft.com/office/powerpoint/2010/main" xmlns="" val="3888694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en-US" dirty="0"/>
              <a:t>Introduction to 5G Technology: Evolution of </a:t>
            </a:r>
            <a:r>
              <a:rPr lang="en-US" dirty="0" smtClean="0"/>
              <a:t> Cellular </a:t>
            </a:r>
            <a:r>
              <a:rPr lang="en-US" dirty="0"/>
              <a:t>Networks: From 1G to 5G </a:t>
            </a:r>
            <a:endParaRPr lang="fr-FR"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Tree>
    <p:extLst>
      <p:ext uri="{BB962C8B-B14F-4D97-AF65-F5344CB8AC3E}">
        <p14:creationId xmlns:p14="http://schemas.microsoft.com/office/powerpoint/2010/main" xmlns="" val="334755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Key Features and Objectives of 5G  </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
        <p:nvSpPr>
          <p:cNvPr id="9" name="Rectangle 8"/>
          <p:cNvSpPr/>
          <p:nvPr/>
        </p:nvSpPr>
        <p:spPr>
          <a:xfrm>
            <a:off x="21875499" y="17904814"/>
            <a:ext cx="7316425"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S6 </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201898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p:txBody>
          <a:bodyPr/>
          <a:lstStyle/>
          <a:p>
            <a:r>
              <a:rPr lang="en-US" dirty="0"/>
              <a:t>Let's take a closer look at some of the features and benefits of 5G for businesses</a:t>
            </a:r>
            <a:r>
              <a:rPr lang="en-US" dirty="0" smtClean="0"/>
              <a:t>.</a:t>
            </a:r>
          </a:p>
          <a:p>
            <a:r>
              <a:rPr lang="en-US" b="1" dirty="0" smtClean="0"/>
              <a:t>Point-1</a:t>
            </a:r>
          </a:p>
          <a:p>
            <a:r>
              <a:rPr lang="en-US" dirty="0"/>
              <a:t>The most-discussed 5G feature is </a:t>
            </a:r>
            <a:r>
              <a:rPr lang="en-US" b="1" dirty="0"/>
              <a:t>increased speed and bandwidth</a:t>
            </a:r>
            <a:r>
              <a:rPr lang="en-US" dirty="0"/>
              <a:t>. </a:t>
            </a:r>
            <a:endParaRPr lang="en-US" dirty="0" smtClean="0"/>
          </a:p>
          <a:p>
            <a:r>
              <a:rPr lang="en-US" dirty="0" smtClean="0"/>
              <a:t>With </a:t>
            </a:r>
            <a:r>
              <a:rPr lang="en-US" dirty="0"/>
              <a:t>a data rate of up to 10 </a:t>
            </a:r>
            <a:r>
              <a:rPr lang="en-US" dirty="0" err="1"/>
              <a:t>Gbps</a:t>
            </a:r>
            <a:r>
              <a:rPr lang="en-US" dirty="0"/>
              <a:t>, 5G will bring a 10 times to 100 times improvement over the existing 4G LTE technology. Cellular is now a potential technology for branch office automation because WAN connections finally have enough bandwidth. </a:t>
            </a:r>
            <a:endParaRPr lang="en-US" dirty="0" smtClean="0"/>
          </a:p>
          <a:p>
            <a:r>
              <a:rPr lang="en-US" dirty="0" smtClean="0"/>
              <a:t>For </a:t>
            </a:r>
            <a:r>
              <a:rPr lang="en-US" dirty="0"/>
              <a:t>businesses, the real benefit of 5G might not be the actual bandwidth, but the pressure that 5G exerts on market prices of incumbent WAN connectivity.</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Tree>
    <p:extLst>
      <p:ext uri="{BB962C8B-B14F-4D97-AF65-F5344CB8AC3E}">
        <p14:creationId xmlns:p14="http://schemas.microsoft.com/office/powerpoint/2010/main" xmlns="" val="3032644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p:txBody>
          <a:bodyPr/>
          <a:lstStyle/>
          <a:p>
            <a:r>
              <a:rPr lang="en-US" b="1" dirty="0" smtClean="0"/>
              <a:t>Point-2</a:t>
            </a:r>
          </a:p>
          <a:p>
            <a:endParaRPr lang="en-US" b="1" dirty="0" smtClean="0"/>
          </a:p>
          <a:p>
            <a:r>
              <a:rPr lang="en-US" b="1" dirty="0"/>
              <a:t>5G's low latency</a:t>
            </a:r>
            <a:r>
              <a:rPr lang="en-US" dirty="0"/>
              <a:t>, under 5 milliseconds, is the other key benefit for WAN usage. </a:t>
            </a:r>
            <a:endParaRPr lang="en-US" dirty="0" smtClean="0"/>
          </a:p>
          <a:p>
            <a:r>
              <a:rPr lang="en-US" dirty="0" smtClean="0"/>
              <a:t>Customers </a:t>
            </a:r>
            <a:r>
              <a:rPr lang="en-US" dirty="0"/>
              <a:t>are using MPLS or dedicated lines today primarily for low latency in line-of-business applications. </a:t>
            </a:r>
            <a:endParaRPr lang="en-US" dirty="0" smtClean="0"/>
          </a:p>
          <a:p>
            <a:r>
              <a:rPr lang="en-US" dirty="0" smtClean="0"/>
              <a:t>5G's </a:t>
            </a:r>
            <a:r>
              <a:rPr lang="en-US" dirty="0"/>
              <a:t>low latency may bring additional flexibility that lets businesses jettison some of their branch office MPLS infrastructure in favor of the less expensive and more flexible 5G connections to branches. </a:t>
            </a:r>
            <a:endParaRPr lang="en-US" dirty="0" smtClean="0"/>
          </a:p>
          <a:p>
            <a:r>
              <a:rPr lang="en-US" dirty="0" smtClean="0"/>
              <a:t>This </a:t>
            </a:r>
            <a:r>
              <a:rPr lang="en-US" dirty="0"/>
              <a:t>is especially true in retail or shared infrastructure or very remote environments..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Tree>
    <p:extLst>
      <p:ext uri="{BB962C8B-B14F-4D97-AF65-F5344CB8AC3E}">
        <p14:creationId xmlns:p14="http://schemas.microsoft.com/office/powerpoint/2010/main" xmlns="" val="51681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363735"/>
            <a:ext cx="46800000" cy="23310591"/>
          </a:xfrm>
        </p:spPr>
        <p:txBody>
          <a:bodyPr/>
          <a:lstStyle/>
          <a:p>
            <a:r>
              <a:rPr lang="en-US" b="1" dirty="0" smtClean="0"/>
              <a:t>Point-3</a:t>
            </a:r>
          </a:p>
          <a:p>
            <a:endParaRPr lang="en-US" b="1" dirty="0" smtClean="0"/>
          </a:p>
          <a:p>
            <a:r>
              <a:rPr lang="en-US" b="1" dirty="0"/>
              <a:t>5G density enables up to 100 times more connected devices </a:t>
            </a:r>
            <a:r>
              <a:rPr lang="en-US" dirty="0"/>
              <a:t>in the same physical area that 4G LTE operates today, while maintaining 99.999% availability. </a:t>
            </a:r>
            <a:endParaRPr lang="en-US" dirty="0" smtClean="0"/>
          </a:p>
          <a:p>
            <a:r>
              <a:rPr lang="en-US" dirty="0" smtClean="0"/>
              <a:t>While </a:t>
            </a:r>
            <a:r>
              <a:rPr lang="en-US" dirty="0"/>
              <a:t>this density may bring business advantages for mobile workforces, the real benefit is increasing the size of the mobile customer market. </a:t>
            </a:r>
            <a:endParaRPr lang="en-US" dirty="0" smtClean="0"/>
          </a:p>
          <a:p>
            <a:r>
              <a:rPr lang="en-US" dirty="0" smtClean="0"/>
              <a:t>Mobile </a:t>
            </a:r>
            <a:r>
              <a:rPr lang="en-US" dirty="0"/>
              <a:t>e-commerce is growing faster than retail and traditional computer-based e-commerce. </a:t>
            </a:r>
            <a:endParaRPr lang="en-US" dirty="0" smtClean="0"/>
          </a:p>
          <a:p>
            <a:r>
              <a:rPr lang="en-US" dirty="0" smtClean="0"/>
              <a:t>More </a:t>
            </a:r>
            <a:r>
              <a:rPr lang="en-US" dirty="0"/>
              <a:t>customers than ever use mobile technologies to shop online, so greater density increases the overall addressable market...</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Tree>
    <p:extLst>
      <p:ext uri="{BB962C8B-B14F-4D97-AF65-F5344CB8AC3E}">
        <p14:creationId xmlns:p14="http://schemas.microsoft.com/office/powerpoint/2010/main" xmlns="" val="495250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363735"/>
            <a:ext cx="46800000" cy="23310591"/>
          </a:xfrm>
        </p:spPr>
        <p:txBody>
          <a:bodyPr>
            <a:normAutofit/>
          </a:bodyPr>
          <a:lstStyle/>
          <a:p>
            <a:r>
              <a:rPr lang="en-US" b="1" dirty="0" smtClean="0"/>
              <a:t>Point-4</a:t>
            </a:r>
          </a:p>
          <a:p>
            <a:r>
              <a:rPr lang="en-US" b="1" dirty="0"/>
              <a:t>An estimated 90% reduction in power consumption </a:t>
            </a:r>
            <a:r>
              <a:rPr lang="en-US" dirty="0"/>
              <a:t>for devices means minor power savings at the smartphone level. </a:t>
            </a:r>
            <a:endParaRPr lang="en-US" dirty="0" smtClean="0"/>
          </a:p>
          <a:p>
            <a:r>
              <a:rPr lang="en-US" dirty="0" smtClean="0"/>
              <a:t>But</a:t>
            </a:r>
            <a:r>
              <a:rPr lang="en-US" dirty="0"/>
              <a:t>, from an infrastructure perspective, especially for </a:t>
            </a:r>
            <a:r>
              <a:rPr lang="en-US" dirty="0" err="1"/>
              <a:t>IoT</a:t>
            </a:r>
            <a:r>
              <a:rPr lang="en-US" dirty="0"/>
              <a:t> devices, the power savings could be significant. </a:t>
            </a:r>
            <a:endParaRPr lang="en-US" dirty="0" smtClean="0"/>
          </a:p>
          <a:p>
            <a:r>
              <a:rPr lang="en-US" dirty="0" smtClean="0"/>
              <a:t>Combining </a:t>
            </a:r>
            <a:r>
              <a:rPr lang="en-US" dirty="0" err="1"/>
              <a:t>IoT</a:t>
            </a:r>
            <a:r>
              <a:rPr lang="en-US" dirty="0"/>
              <a:t> devices with a cellular 5G communication means lower power overhead in design and actual consumption. </a:t>
            </a:r>
            <a:endParaRPr lang="en-US" dirty="0" smtClean="0"/>
          </a:p>
          <a:p>
            <a:r>
              <a:rPr lang="en-US" dirty="0" smtClean="0"/>
              <a:t>Remote </a:t>
            </a:r>
            <a:r>
              <a:rPr lang="en-US" dirty="0"/>
              <a:t>devices can be expected to last significantly longer when running on battery alone. </a:t>
            </a:r>
            <a:endParaRPr lang="en-US" dirty="0" smtClean="0"/>
          </a:p>
          <a:p>
            <a:r>
              <a:rPr lang="en-US" dirty="0" smtClean="0"/>
              <a:t>Some </a:t>
            </a:r>
            <a:r>
              <a:rPr lang="en-US" dirty="0"/>
              <a:t>estimates even show that a 10-year remote battery life may be achievable for </a:t>
            </a:r>
            <a:r>
              <a:rPr lang="en-US" dirty="0" err="1"/>
              <a:t>IoT</a:t>
            </a:r>
            <a:r>
              <a:rPr lang="en-US" dirty="0"/>
              <a:t>-based sensor devices deployed in remote locations....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spTree>
    <p:extLst>
      <p:ext uri="{BB962C8B-B14F-4D97-AF65-F5344CB8AC3E}">
        <p14:creationId xmlns:p14="http://schemas.microsoft.com/office/powerpoint/2010/main" xmlns="" val="276792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pic>
        <p:nvPicPr>
          <p:cNvPr id="7" name="Content Placeholder 6"/>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795705" y="7384273"/>
            <a:ext cx="50400000" cy="17848229"/>
          </a:xfrm>
          <a:prstGeom prst="rect">
            <a:avLst/>
          </a:prstGeom>
        </p:spPr>
      </p:pic>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Tree>
    <p:extLst>
      <p:ext uri="{BB962C8B-B14F-4D97-AF65-F5344CB8AC3E}">
        <p14:creationId xmlns:p14="http://schemas.microsoft.com/office/powerpoint/2010/main" xmlns="" val="293412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363735"/>
            <a:ext cx="46800000" cy="23310591"/>
          </a:xfrm>
        </p:spPr>
        <p:txBody>
          <a:bodyPr>
            <a:normAutofit/>
          </a:bodyPr>
          <a:lstStyle/>
          <a:p>
            <a:r>
              <a:rPr lang="en-US" b="1" dirty="0" smtClean="0"/>
              <a:t>Point-5</a:t>
            </a:r>
          </a:p>
          <a:p>
            <a:r>
              <a:rPr lang="en-US" dirty="0"/>
              <a:t>Security is always a concern for mobile devices and </a:t>
            </a:r>
            <a:r>
              <a:rPr lang="en-US" dirty="0" err="1"/>
              <a:t>IoT</a:t>
            </a:r>
            <a:r>
              <a:rPr lang="en-US" dirty="0"/>
              <a:t> devices because the latter live on the edge of the corporate network. </a:t>
            </a:r>
            <a:endParaRPr lang="en-US" dirty="0" smtClean="0"/>
          </a:p>
          <a:p>
            <a:r>
              <a:rPr lang="en-US" dirty="0" smtClean="0"/>
              <a:t>With </a:t>
            </a:r>
            <a:r>
              <a:rPr lang="en-US" dirty="0"/>
              <a:t>5G, stronger security than 4G LTE is available for designers, including hardware security modules, key management services, over the air, secure element and others. </a:t>
            </a:r>
            <a:endParaRPr lang="en-US" dirty="0" smtClean="0"/>
          </a:p>
          <a:p>
            <a:r>
              <a:rPr lang="en-US" dirty="0" smtClean="0"/>
              <a:t>This </a:t>
            </a:r>
            <a:r>
              <a:rPr lang="en-US" dirty="0"/>
              <a:t>will help ensure that the data transmitted over the 5G network is secure while also hardening network endpoints.....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Tree>
    <p:extLst>
      <p:ext uri="{BB962C8B-B14F-4D97-AF65-F5344CB8AC3E}">
        <p14:creationId xmlns:p14="http://schemas.microsoft.com/office/powerpoint/2010/main" xmlns="" val="3810559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b="1" dirty="0" smtClean="0"/>
              <a:t>Objective</a:t>
            </a:r>
          </a:p>
          <a:p>
            <a:r>
              <a:rPr lang="en-US" dirty="0"/>
              <a:t>The 5G-SOLUTIONS main project objective is to conduct advanced field trials of innovative and thematically diverse digital services that require 5G capabilities and performance in the vertical domains of Factories of the Future, Smart Energy, Smart Cities, Smart Ports and Media &amp; Entertainment, directly engaging with end-user actors, so as to validate the technological performance of 5G technology in successfully serving them, as well as validate the business models and potential of these use cases prior to commercial deployment</a:t>
            </a:r>
            <a:r>
              <a:rPr lang="en-US" dirty="0" smtClean="0"/>
              <a:t>.</a:t>
            </a:r>
          </a:p>
          <a:p>
            <a:r>
              <a:rPr lang="en-US" dirty="0" smtClean="0"/>
              <a:t>The </a:t>
            </a:r>
            <a:r>
              <a:rPr lang="en-US" dirty="0"/>
              <a:t>main project’s aim will be realized through 6 key interdisciplinary objectives, as listed </a:t>
            </a:r>
            <a:r>
              <a:rPr lang="en-US" dirty="0" smtClean="0"/>
              <a:t>in next slide</a:t>
            </a:r>
          </a:p>
          <a:p>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Tree>
    <p:extLst>
      <p:ext uri="{BB962C8B-B14F-4D97-AF65-F5344CB8AC3E}">
        <p14:creationId xmlns:p14="http://schemas.microsoft.com/office/powerpoint/2010/main" xmlns="" val="241892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036083"/>
            <a:ext cx="46800000" cy="23638243"/>
          </a:xfrm>
        </p:spPr>
        <p:txBody>
          <a:bodyPr>
            <a:normAutofit/>
          </a:bodyPr>
          <a:lstStyle/>
          <a:p>
            <a:pPr marL="0" indent="0">
              <a:buNone/>
            </a:pPr>
            <a:r>
              <a:rPr lang="en-US" b="1" dirty="0"/>
              <a:t>Objective 1: Innovation with vertical industry expert users:</a:t>
            </a:r>
          </a:p>
          <a:p>
            <a:pPr marL="0" indent="0">
              <a:buNone/>
            </a:pPr>
            <a:r>
              <a:rPr lang="en-US" dirty="0"/>
              <a:t>To develop realistic, advanced and business relevant innovative use case scenarios in five key vertical industries</a:t>
            </a:r>
            <a:r>
              <a:rPr lang="en-US" dirty="0" smtClean="0"/>
              <a:t>.</a:t>
            </a:r>
          </a:p>
          <a:p>
            <a:pPr marL="0" indent="0">
              <a:buNone/>
            </a:pPr>
            <a:endParaRPr lang="en-US" b="1" dirty="0" smtClean="0"/>
          </a:p>
          <a:p>
            <a:pPr marL="0" indent="0">
              <a:buNone/>
            </a:pPr>
            <a:r>
              <a:rPr lang="en-US" b="1" dirty="0" smtClean="0"/>
              <a:t>Objective </a:t>
            </a:r>
            <a:r>
              <a:rPr lang="en-US" b="1" dirty="0"/>
              <a:t>2: Technology development and readiness:</a:t>
            </a:r>
          </a:p>
          <a:p>
            <a:pPr marL="0" indent="0">
              <a:buNone/>
            </a:pPr>
            <a:r>
              <a:rPr lang="en-US" dirty="0"/>
              <a:t>To interface with key ICT-17 facilities and develop the technological enablers for the </a:t>
            </a:r>
            <a:r>
              <a:rPr lang="en-US" dirty="0" smtClean="0"/>
              <a:t>validation </a:t>
            </a:r>
            <a:r>
              <a:rPr lang="en-US" dirty="0"/>
              <a:t>of the use cases</a:t>
            </a:r>
            <a:r>
              <a:rPr lang="en-US" dirty="0" smtClean="0"/>
              <a:t>.</a:t>
            </a:r>
          </a:p>
          <a:p>
            <a:pPr marL="0" indent="0">
              <a:buNone/>
            </a:pPr>
            <a:endParaRPr lang="en-US" b="1" dirty="0" smtClean="0"/>
          </a:p>
          <a:p>
            <a:pPr marL="0" indent="0">
              <a:buNone/>
            </a:pPr>
            <a:r>
              <a:rPr lang="en-US" b="1" dirty="0" smtClean="0"/>
              <a:t>Objective </a:t>
            </a:r>
            <a:r>
              <a:rPr lang="en-US" b="1" dirty="0"/>
              <a:t>3: Technological validation:</a:t>
            </a:r>
          </a:p>
          <a:p>
            <a:pPr marL="0" indent="0">
              <a:buNone/>
            </a:pPr>
            <a:r>
              <a:rPr lang="en-US" dirty="0"/>
              <a:t>To demonstrate the potential and the user value of advanced 5G solutions through extensive technological validation in field trials directly involving end-users in Living Labs (LLs).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395988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Features and Objectives of 5G </a:t>
            </a:r>
          </a:p>
        </p:txBody>
      </p:sp>
      <p:sp>
        <p:nvSpPr>
          <p:cNvPr id="3" name="Content Placeholder 2"/>
          <p:cNvSpPr>
            <a:spLocks noGrp="1"/>
          </p:cNvSpPr>
          <p:nvPr>
            <p:ph idx="1"/>
          </p:nvPr>
        </p:nvSpPr>
        <p:spPr>
          <a:xfrm>
            <a:off x="2160337" y="7036083"/>
            <a:ext cx="46800000" cy="23638243"/>
          </a:xfrm>
        </p:spPr>
        <p:txBody>
          <a:bodyPr>
            <a:normAutofit lnSpcReduction="10000"/>
          </a:bodyPr>
          <a:lstStyle/>
          <a:p>
            <a:pPr marL="0" indent="0">
              <a:buNone/>
            </a:pPr>
            <a:r>
              <a:rPr lang="en-US" b="1" dirty="0"/>
              <a:t>Objective 4: Business validation and innovation:</a:t>
            </a:r>
          </a:p>
          <a:p>
            <a:pPr marL="0" indent="0">
              <a:buNone/>
            </a:pPr>
            <a:r>
              <a:rPr lang="en-US" dirty="0"/>
              <a:t>To develop and validate the business models of the use cases in 5G-SOLUTIONS LLs, whilst ensuring long-term social acceptance and economic sustainability, extending beyond the lifespan of the project through a joint </a:t>
            </a:r>
            <a:r>
              <a:rPr lang="en-US" dirty="0" smtClean="0"/>
              <a:t>commercialization </a:t>
            </a:r>
            <a:r>
              <a:rPr lang="en-US" dirty="0"/>
              <a:t>plan.</a:t>
            </a:r>
            <a:r>
              <a:rPr lang="en-US" dirty="0" smtClean="0"/>
              <a:t>.</a:t>
            </a:r>
          </a:p>
          <a:p>
            <a:pPr marL="0" indent="0">
              <a:buNone/>
            </a:pPr>
            <a:r>
              <a:rPr lang="en-US" b="1" dirty="0" smtClean="0"/>
              <a:t>Objective </a:t>
            </a:r>
            <a:r>
              <a:rPr lang="en-US" b="1" dirty="0"/>
              <a:t>5: Contribution to </a:t>
            </a:r>
            <a:r>
              <a:rPr lang="en-US" b="1" dirty="0" smtClean="0"/>
              <a:t>standardization, </a:t>
            </a:r>
            <a:r>
              <a:rPr lang="en-US" b="1" dirty="0"/>
              <a:t>open source and communities:</a:t>
            </a:r>
          </a:p>
          <a:p>
            <a:pPr marL="0" indent="0">
              <a:buNone/>
            </a:pPr>
            <a:r>
              <a:rPr lang="en-US" dirty="0"/>
              <a:t>To provide significant contribution to relevant 5G </a:t>
            </a:r>
            <a:r>
              <a:rPr lang="en-US" dirty="0" smtClean="0"/>
              <a:t>standardization </a:t>
            </a:r>
            <a:r>
              <a:rPr lang="en-US" dirty="0"/>
              <a:t>bodies, to relevant open source communities, to relevant industry </a:t>
            </a:r>
            <a:r>
              <a:rPr lang="en-US" dirty="0" smtClean="0"/>
              <a:t>standardization </a:t>
            </a:r>
            <a:r>
              <a:rPr lang="en-US" dirty="0"/>
              <a:t>and user/technology communities.</a:t>
            </a:r>
            <a:endParaRPr lang="en-US" dirty="0" smtClean="0"/>
          </a:p>
          <a:p>
            <a:pPr marL="0" indent="0">
              <a:buNone/>
            </a:pPr>
            <a:r>
              <a:rPr lang="en-US" b="1" dirty="0"/>
              <a:t>Objective 6: Dissemination and outreach:</a:t>
            </a:r>
          </a:p>
          <a:p>
            <a:pPr marL="0" indent="0">
              <a:buNone/>
            </a:pPr>
            <a:r>
              <a:rPr lang="en-US" dirty="0"/>
              <a:t>To disseminate and exploit the project’s results, to </a:t>
            </a:r>
            <a:r>
              <a:rPr lang="en-US" dirty="0" smtClean="0"/>
              <a:t>maximize </a:t>
            </a:r>
            <a:r>
              <a:rPr lang="en-US" dirty="0"/>
              <a:t>the project's visibility and facilitate dissemination and communication activities, and to contribute to the objectives of the European 5G-PPP </a:t>
            </a:r>
            <a:r>
              <a:rPr lang="en-US" dirty="0" err="1"/>
              <a:t>Programme</a:t>
            </a:r>
            <a:r>
              <a:rPr lang="en-US" dirty="0"/>
              <a:t>.</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spTree>
    <p:extLst>
      <p:ext uri="{BB962C8B-B14F-4D97-AF65-F5344CB8AC3E}">
        <p14:creationId xmlns:p14="http://schemas.microsoft.com/office/powerpoint/2010/main" xmlns="" val="2369902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Applications and use </a:t>
            </a:r>
            <a:r>
              <a:rPr lang="en-US" dirty="0" smtClean="0"/>
              <a:t>cases</a:t>
            </a:r>
            <a:endParaRPr lang="en-US" dirty="0"/>
          </a:p>
        </p:txBody>
      </p:sp>
      <p:sp>
        <p:nvSpPr>
          <p:cNvPr id="3" name="Content Placeholder 2"/>
          <p:cNvSpPr>
            <a:spLocks noGrp="1"/>
          </p:cNvSpPr>
          <p:nvPr>
            <p:ph idx="1"/>
          </p:nvPr>
        </p:nvSpPr>
        <p:spPr>
          <a:xfrm>
            <a:off x="2160337" y="7363735"/>
            <a:ext cx="46800000" cy="23310591"/>
          </a:xfrm>
        </p:spPr>
        <p:txBody>
          <a:bodyPr>
            <a:normAutofit lnSpcReduction="10000"/>
          </a:bodyPr>
          <a:lstStyle/>
          <a:p>
            <a:r>
              <a:rPr lang="en-US" dirty="0" smtClean="0"/>
              <a:t>This </a:t>
            </a:r>
            <a:r>
              <a:rPr lang="en-US" dirty="0"/>
              <a:t>next-generation technology will benefit societies and machines in various ways. There are several 5G use cases and 5G applications that can restructure the entire world. The 5G uses range from device communication to business support</a:t>
            </a:r>
            <a:r>
              <a:rPr lang="en-US" dirty="0" smtClean="0"/>
              <a:t>.</a:t>
            </a:r>
            <a:endParaRPr lang="en-US" dirty="0"/>
          </a:p>
          <a:p>
            <a:r>
              <a:rPr lang="en-US" dirty="0"/>
              <a:t>Enhanced mobile services with broadband-like connectivity</a:t>
            </a:r>
          </a:p>
          <a:p>
            <a:r>
              <a:rPr lang="en-US" dirty="0"/>
              <a:t>Using the Internet of Things (</a:t>
            </a:r>
            <a:r>
              <a:rPr lang="en-US" dirty="0" err="1"/>
              <a:t>IoT</a:t>
            </a:r>
            <a:r>
              <a:rPr lang="en-US" dirty="0"/>
              <a:t>) to its optimum capabilities</a:t>
            </a:r>
          </a:p>
          <a:p>
            <a:r>
              <a:rPr lang="en-US" dirty="0"/>
              <a:t>Better business </a:t>
            </a:r>
            <a:r>
              <a:rPr lang="en-US" dirty="0" smtClean="0"/>
              <a:t>management	|    High-quality </a:t>
            </a:r>
            <a:r>
              <a:rPr lang="en-US" dirty="0"/>
              <a:t>streaming and gaming</a:t>
            </a:r>
          </a:p>
          <a:p>
            <a:r>
              <a:rPr lang="en-US" dirty="0"/>
              <a:t>More accurate information regarding location tracking</a:t>
            </a:r>
          </a:p>
          <a:p>
            <a:r>
              <a:rPr lang="en-US" dirty="0"/>
              <a:t>Production of autonomous vehicles</a:t>
            </a:r>
          </a:p>
          <a:p>
            <a:r>
              <a:rPr lang="en-US" dirty="0"/>
              <a:t>Revolutionizing the entertainment and education industries</a:t>
            </a:r>
          </a:p>
          <a:p>
            <a:r>
              <a:rPr lang="en-US" dirty="0"/>
              <a:t>Waste management and water treatment</a:t>
            </a:r>
          </a:p>
          <a:p>
            <a:r>
              <a:rPr lang="en-US" dirty="0"/>
              <a:t>Smart cities infrastructure</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Tree>
    <p:extLst>
      <p:ext uri="{BB962C8B-B14F-4D97-AF65-F5344CB8AC3E}">
        <p14:creationId xmlns:p14="http://schemas.microsoft.com/office/powerpoint/2010/main" xmlns="" val="3293793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en-US" dirty="0"/>
              <a:t>Key Features and Objectives of 5G </a:t>
            </a:r>
            <a:endParaRPr lang="fr-FR"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spTree>
    <p:extLst>
      <p:ext uri="{BB962C8B-B14F-4D97-AF65-F5344CB8AC3E}">
        <p14:creationId xmlns:p14="http://schemas.microsoft.com/office/powerpoint/2010/main" xmlns="" val="4381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5G use cases</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sp>
        <p:nvSpPr>
          <p:cNvPr id="9" name="Rectangle 8"/>
          <p:cNvSpPr/>
          <p:nvPr/>
        </p:nvSpPr>
        <p:spPr>
          <a:xfrm>
            <a:off x="21875500" y="17904814"/>
            <a:ext cx="7316425"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S7 </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230263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use cases</a:t>
            </a:r>
          </a:p>
        </p:txBody>
      </p:sp>
      <p:sp>
        <p:nvSpPr>
          <p:cNvPr id="3" name="Content Placeholder 2"/>
          <p:cNvSpPr>
            <a:spLocks noGrp="1"/>
          </p:cNvSpPr>
          <p:nvPr>
            <p:ph idx="1"/>
          </p:nvPr>
        </p:nvSpPr>
        <p:spPr>
          <a:xfrm>
            <a:off x="2160337" y="7363735"/>
            <a:ext cx="23507951" cy="22600445"/>
          </a:xfrm>
        </p:spPr>
        <p:txBody>
          <a:bodyPr/>
          <a:lstStyle/>
          <a:p>
            <a:r>
              <a:rPr lang="en-US" dirty="0" smtClean="0"/>
              <a:t>THIS TOPIC WE WILL LEARN BY DOING GROUP ACTIVITY</a:t>
            </a:r>
          </a:p>
          <a:p>
            <a:endParaRPr lang="en-US" dirty="0"/>
          </a:p>
          <a:p>
            <a:r>
              <a:rPr lang="en-US" dirty="0" smtClean="0"/>
              <a:t>Divide the Class into (No. of students / 5) Groups </a:t>
            </a:r>
          </a:p>
          <a:p>
            <a:r>
              <a:rPr lang="en-US" dirty="0" smtClean="0"/>
              <a:t> Assign 1 Topic of Case study to each group (From the Following)</a:t>
            </a:r>
          </a:p>
          <a:p>
            <a:endParaRPr lang="en-US" dirty="0"/>
          </a:p>
          <a:p>
            <a:r>
              <a:rPr lang="en-US" dirty="0" smtClean="0"/>
              <a:t>Group has to prepare the topic in 20min for </a:t>
            </a:r>
            <a:br>
              <a:rPr lang="en-US" dirty="0" smtClean="0"/>
            </a:br>
            <a:r>
              <a:rPr lang="en-US" dirty="0" smtClean="0"/>
              <a:t>5min presentation with chalk-board  </a:t>
            </a:r>
          </a:p>
          <a:p>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185501184"/>
              </p:ext>
            </p:extLst>
          </p:nvPr>
        </p:nvGraphicFramePr>
        <p:xfrm>
          <a:off x="26582688" y="7363735"/>
          <a:ext cx="21499512" cy="21724610"/>
        </p:xfrm>
        <a:graphic>
          <a:graphicData uri="http://schemas.openxmlformats.org/drawingml/2006/table">
            <a:tbl>
              <a:tblPr firstRow="1" bandRow="1">
                <a:tableStyleId>{5C22544A-7EE6-4342-B048-85BDC9FD1C3A}</a:tableStyleId>
              </a:tblPr>
              <a:tblGrid>
                <a:gridCol w="4506912"/>
                <a:gridCol w="16992600"/>
              </a:tblGrid>
              <a:tr h="3229354">
                <a:tc>
                  <a:txBody>
                    <a:bodyPr/>
                    <a:lstStyle/>
                    <a:p>
                      <a:r>
                        <a:rPr lang="en-US" sz="12000" dirty="0" smtClean="0"/>
                        <a:t>Sr. No.</a:t>
                      </a:r>
                      <a:endParaRPr lang="en-US" sz="12000" dirty="0"/>
                    </a:p>
                  </a:txBody>
                  <a:tcPr/>
                </a:tc>
                <a:tc>
                  <a:txBody>
                    <a:bodyPr/>
                    <a:lstStyle/>
                    <a:p>
                      <a:pPr algn="ctr"/>
                      <a:r>
                        <a:rPr lang="en-US" sz="12000" dirty="0" smtClean="0"/>
                        <a:t>Case Study Topic</a:t>
                      </a:r>
                      <a:endParaRPr lang="en-US" sz="12000" dirty="0"/>
                    </a:p>
                  </a:txBody>
                  <a:tcPr/>
                </a:tc>
              </a:tr>
              <a:tr h="3229354">
                <a:tc>
                  <a:txBody>
                    <a:bodyPr/>
                    <a:lstStyle/>
                    <a:p>
                      <a:r>
                        <a:rPr lang="en-US" sz="12000" dirty="0" smtClean="0"/>
                        <a:t>1</a:t>
                      </a:r>
                      <a:endParaRPr lang="en-US" sz="12000" dirty="0"/>
                    </a:p>
                  </a:txBody>
                  <a:tcPr/>
                </a:tc>
                <a:tc>
                  <a:txBody>
                    <a:bodyPr/>
                    <a:lstStyle/>
                    <a:p>
                      <a:r>
                        <a:rPr lang="en-US" sz="12000" dirty="0" smtClean="0"/>
                        <a:t>Smart cities</a:t>
                      </a:r>
                      <a:endParaRPr lang="en-US" sz="12000" dirty="0"/>
                    </a:p>
                  </a:txBody>
                  <a:tcPr/>
                </a:tc>
              </a:tr>
              <a:tr h="3229354">
                <a:tc>
                  <a:txBody>
                    <a:bodyPr/>
                    <a:lstStyle/>
                    <a:p>
                      <a:r>
                        <a:rPr lang="en-US" sz="12000" dirty="0" smtClean="0"/>
                        <a:t>2</a:t>
                      </a:r>
                      <a:endParaRPr lang="en-US" sz="12000" dirty="0"/>
                    </a:p>
                  </a:txBody>
                  <a:tcPr/>
                </a:tc>
                <a:tc>
                  <a:txBody>
                    <a:bodyPr/>
                    <a:lstStyle/>
                    <a:p>
                      <a:r>
                        <a:rPr lang="en-US" sz="12000" dirty="0" smtClean="0"/>
                        <a:t>Autonomous vehicles</a:t>
                      </a:r>
                      <a:endParaRPr lang="en-US" sz="12000" dirty="0"/>
                    </a:p>
                  </a:txBody>
                  <a:tcPr/>
                </a:tc>
              </a:tr>
              <a:tr h="3229354">
                <a:tc>
                  <a:txBody>
                    <a:bodyPr/>
                    <a:lstStyle/>
                    <a:p>
                      <a:r>
                        <a:rPr lang="en-US" sz="12000" dirty="0" smtClean="0"/>
                        <a:t>3</a:t>
                      </a:r>
                      <a:endParaRPr lang="en-US" sz="12000" dirty="0"/>
                    </a:p>
                  </a:txBody>
                  <a:tcPr/>
                </a:tc>
                <a:tc>
                  <a:txBody>
                    <a:bodyPr/>
                    <a:lstStyle/>
                    <a:p>
                      <a:r>
                        <a:rPr lang="en-US" sz="12000" dirty="0" smtClean="0"/>
                        <a:t>Improved viewing experience at sporting events</a:t>
                      </a:r>
                      <a:endParaRPr lang="en-US" sz="12000" dirty="0"/>
                    </a:p>
                  </a:txBody>
                  <a:tcPr/>
                </a:tc>
              </a:tr>
              <a:tr h="3229354">
                <a:tc>
                  <a:txBody>
                    <a:bodyPr/>
                    <a:lstStyle/>
                    <a:p>
                      <a:r>
                        <a:rPr lang="en-US" sz="12000" dirty="0" smtClean="0"/>
                        <a:t>4</a:t>
                      </a:r>
                      <a:endParaRPr lang="en-US" sz="12000" dirty="0"/>
                    </a:p>
                  </a:txBody>
                  <a:tcPr/>
                </a:tc>
                <a:tc>
                  <a:txBody>
                    <a:bodyPr/>
                    <a:lstStyle/>
                    <a:p>
                      <a:r>
                        <a:rPr lang="en-US" sz="12000" dirty="0" smtClean="0"/>
                        <a:t> 5G drones</a:t>
                      </a:r>
                      <a:endParaRPr lang="en-US" sz="12000" dirty="0"/>
                    </a:p>
                  </a:txBody>
                  <a:tcPr/>
                </a:tc>
              </a:tr>
              <a:tr h="3229354">
                <a:tc>
                  <a:txBody>
                    <a:bodyPr/>
                    <a:lstStyle/>
                    <a:p>
                      <a:r>
                        <a:rPr lang="en-US" sz="12000" dirty="0" smtClean="0"/>
                        <a:t>5</a:t>
                      </a:r>
                      <a:endParaRPr lang="en-US" sz="12000" dirty="0"/>
                    </a:p>
                  </a:txBody>
                  <a:tcPr/>
                </a:tc>
                <a:tc>
                  <a:txBody>
                    <a:bodyPr/>
                    <a:lstStyle/>
                    <a:p>
                      <a:r>
                        <a:rPr lang="en-US" sz="12000" dirty="0" smtClean="0"/>
                        <a:t>Immersive entertainment</a:t>
                      </a:r>
                      <a:endParaRPr lang="en-US" sz="12000" dirty="0"/>
                    </a:p>
                  </a:txBody>
                  <a:tcPr/>
                </a:tc>
              </a:tr>
            </a:tbl>
          </a:graphicData>
        </a:graphic>
      </p:graphicFrame>
      <p:sp>
        <p:nvSpPr>
          <p:cNvPr id="8" name="Rectangle 7"/>
          <p:cNvSpPr/>
          <p:nvPr/>
        </p:nvSpPr>
        <p:spPr>
          <a:xfrm>
            <a:off x="1647636" y="29482781"/>
            <a:ext cx="39166459" cy="1191545"/>
          </a:xfrm>
          <a:prstGeom prst="rect">
            <a:avLst/>
          </a:prstGeom>
        </p:spPr>
        <p:txBody>
          <a:bodyPr wrap="square">
            <a:spAutoFit/>
          </a:bodyPr>
          <a:lstStyle/>
          <a:p>
            <a:r>
              <a:rPr lang="en-US" dirty="0">
                <a:hlinkClick r:id="rId2"/>
              </a:rPr>
              <a:t>5G use cases: 31 examples that showcase what 5G is capable of | 5Gradar</a:t>
            </a:r>
            <a:endParaRPr lang="en-US" dirty="0"/>
          </a:p>
        </p:txBody>
      </p:sp>
    </p:spTree>
    <p:extLst>
      <p:ext uri="{BB962C8B-B14F-4D97-AF65-F5344CB8AC3E}">
        <p14:creationId xmlns:p14="http://schemas.microsoft.com/office/powerpoint/2010/main" xmlns="" val="1309460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en-US" dirty="0"/>
              <a:t>5G use cases</a:t>
            </a:r>
            <a:endParaRPr lang="fr-FR"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28</a:t>
            </a:fld>
            <a:endParaRPr lang="en-US" dirty="0"/>
          </a:p>
        </p:txBody>
      </p:sp>
    </p:spTree>
    <p:extLst>
      <p:ext uri="{BB962C8B-B14F-4D97-AF65-F5344CB8AC3E}">
        <p14:creationId xmlns:p14="http://schemas.microsoft.com/office/powerpoint/2010/main" xmlns="" val="125376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5G use cases</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29</a:t>
            </a:fld>
            <a:endParaRPr lang="en-US" dirty="0"/>
          </a:p>
        </p:txBody>
      </p:sp>
      <p:sp>
        <p:nvSpPr>
          <p:cNvPr id="9" name="Rectangle 8"/>
          <p:cNvSpPr/>
          <p:nvPr/>
        </p:nvSpPr>
        <p:spPr>
          <a:xfrm>
            <a:off x="22165643"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S8</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206155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
        <p:nvSpPr>
          <p:cNvPr id="3" name="Content Placeholder 2"/>
          <p:cNvSpPr>
            <a:spLocks noGrp="1"/>
          </p:cNvSpPr>
          <p:nvPr>
            <p:ph idx="1"/>
          </p:nvPr>
        </p:nvSpPr>
        <p:spPr/>
        <p:txBody>
          <a:bodyPr/>
          <a:lstStyle/>
          <a:p>
            <a:r>
              <a:rPr lang="en-US" dirty="0"/>
              <a:t>Figure </a:t>
            </a:r>
            <a:r>
              <a:rPr lang="en-US" dirty="0" smtClean="0"/>
              <a:t>illustrates </a:t>
            </a:r>
            <a:r>
              <a:rPr lang="en-US" dirty="0"/>
              <a:t>a short chronological history of the cellular radio systems </a:t>
            </a:r>
            <a:r>
              <a:rPr lang="en-US" dirty="0" smtClean="0"/>
              <a:t>from their </a:t>
            </a:r>
            <a:r>
              <a:rPr lang="en-US" dirty="0"/>
              <a:t>infancy in the 1970s (i.e. 1G, the first generation) till the 2020s (i.e. 5G, the </a:t>
            </a:r>
            <a:r>
              <a:rPr lang="en-US" dirty="0" smtClean="0"/>
              <a:t>fifth generation).</a:t>
            </a:r>
          </a:p>
          <a:p>
            <a:r>
              <a:rPr lang="en-US" dirty="0"/>
              <a:t>The first commercial analog mobile communication systems were deployed in </a:t>
            </a:r>
            <a:r>
              <a:rPr lang="en-US" dirty="0" smtClean="0"/>
              <a:t>the 1950s </a:t>
            </a:r>
            <a:r>
              <a:rPr lang="en-US" dirty="0"/>
              <a:t>and </a:t>
            </a:r>
            <a:r>
              <a:rPr lang="en-US" dirty="0" smtClean="0"/>
              <a:t>1960s, </a:t>
            </a:r>
            <a:r>
              <a:rPr lang="en-US" dirty="0"/>
              <a:t>although with low penetration</a:t>
            </a:r>
            <a:r>
              <a:rPr lang="en-US" dirty="0" smtClean="0"/>
              <a:t>.</a:t>
            </a:r>
          </a:p>
          <a:p>
            <a:endParaRPr lang="en-US" dirty="0"/>
          </a:p>
        </p:txBody>
      </p:sp>
      <p:pic>
        <p:nvPicPr>
          <p:cNvPr id="8" name="Content Placeholder 6"/>
          <p:cNvPicPr>
            <a:picLocks noChangeAspect="1"/>
          </p:cNvPicPr>
          <p:nvPr/>
        </p:nvPicPr>
        <p:blipFill>
          <a:blip r:embed="rId2">
            <a:clrChange>
              <a:clrFrom>
                <a:srgbClr val="FFFFFF"/>
              </a:clrFrom>
              <a:clrTo>
                <a:srgbClr val="FFFFFF">
                  <a:alpha val="0"/>
                </a:srgbClr>
              </a:clrTo>
            </a:clrChange>
          </a:blip>
          <a:stretch>
            <a:fillRect/>
          </a:stretch>
        </p:blipFill>
        <p:spPr>
          <a:xfrm>
            <a:off x="16873906" y="19874326"/>
            <a:ext cx="30497143" cy="10800000"/>
          </a:xfrm>
          <a:prstGeom prst="rect">
            <a:avLst/>
          </a:prstGeom>
        </p:spPr>
      </p:pic>
    </p:spTree>
    <p:extLst>
      <p:ext uri="{BB962C8B-B14F-4D97-AF65-F5344CB8AC3E}">
        <p14:creationId xmlns:p14="http://schemas.microsoft.com/office/powerpoint/2010/main" xmlns="" val="162140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5G use cases</a:t>
            </a:r>
          </a:p>
        </p:txBody>
      </p:sp>
      <p:sp>
        <p:nvSpPr>
          <p:cNvPr id="3" name="Content Placeholder 2"/>
          <p:cNvSpPr>
            <a:spLocks noGrp="1"/>
          </p:cNvSpPr>
          <p:nvPr>
            <p:ph idx="1"/>
          </p:nvPr>
        </p:nvSpPr>
        <p:spPr>
          <a:xfrm>
            <a:off x="2160337" y="7363735"/>
            <a:ext cx="23507951" cy="22600445"/>
          </a:xfrm>
        </p:spPr>
        <p:txBody>
          <a:bodyPr/>
          <a:lstStyle/>
          <a:p>
            <a:r>
              <a:rPr lang="en-US" dirty="0" smtClean="0"/>
              <a:t>THIS TOPIC WE WILL LEARN BY DOING GROUP ACTIVITY</a:t>
            </a:r>
          </a:p>
          <a:p>
            <a:endParaRPr lang="en-US" dirty="0"/>
          </a:p>
          <a:p>
            <a:r>
              <a:rPr lang="en-US" dirty="0" smtClean="0"/>
              <a:t>Divide the Class into (No. of students / 5) Groups </a:t>
            </a:r>
          </a:p>
          <a:p>
            <a:r>
              <a:rPr lang="en-US" dirty="0" smtClean="0"/>
              <a:t> Assign 1 Topic of Case study to each group (From the Following)</a:t>
            </a:r>
          </a:p>
          <a:p>
            <a:endParaRPr lang="en-US" dirty="0"/>
          </a:p>
          <a:p>
            <a:r>
              <a:rPr lang="en-US" dirty="0" smtClean="0"/>
              <a:t>Group has to prepare the topic in 20min for </a:t>
            </a:r>
            <a:br>
              <a:rPr lang="en-US" dirty="0" smtClean="0"/>
            </a:br>
            <a:r>
              <a:rPr lang="en-US" dirty="0" smtClean="0"/>
              <a:t>5min presentation with chalk-board  </a:t>
            </a:r>
          </a:p>
          <a:p>
            <a:endParaRPr lang="en-US"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673593242"/>
              </p:ext>
            </p:extLst>
          </p:nvPr>
        </p:nvGraphicFramePr>
        <p:xfrm>
          <a:off x="26582688" y="7363735"/>
          <a:ext cx="21499512" cy="20935182"/>
        </p:xfrm>
        <a:graphic>
          <a:graphicData uri="http://schemas.openxmlformats.org/drawingml/2006/table">
            <a:tbl>
              <a:tblPr firstRow="1" bandRow="1">
                <a:tableStyleId>{5C22544A-7EE6-4342-B048-85BDC9FD1C3A}</a:tableStyleId>
              </a:tblPr>
              <a:tblGrid>
                <a:gridCol w="4506912"/>
                <a:gridCol w="16992600"/>
              </a:tblGrid>
              <a:tr h="3229354">
                <a:tc>
                  <a:txBody>
                    <a:bodyPr/>
                    <a:lstStyle/>
                    <a:p>
                      <a:r>
                        <a:rPr lang="en-US" sz="12000" dirty="0" smtClean="0"/>
                        <a:t>Sr. No.</a:t>
                      </a:r>
                      <a:endParaRPr lang="en-US" sz="12000" dirty="0"/>
                    </a:p>
                  </a:txBody>
                  <a:tcPr/>
                </a:tc>
                <a:tc>
                  <a:txBody>
                    <a:bodyPr/>
                    <a:lstStyle/>
                    <a:p>
                      <a:pPr algn="ctr"/>
                      <a:r>
                        <a:rPr lang="en-US" sz="12000" dirty="0" smtClean="0"/>
                        <a:t>Case Study Topic</a:t>
                      </a:r>
                      <a:endParaRPr lang="en-US" sz="12000" dirty="0"/>
                    </a:p>
                  </a:txBody>
                  <a:tcPr/>
                </a:tc>
              </a:tr>
              <a:tr h="3229354">
                <a:tc>
                  <a:txBody>
                    <a:bodyPr/>
                    <a:lstStyle/>
                    <a:p>
                      <a:r>
                        <a:rPr lang="en-US" sz="12000" dirty="0" smtClean="0"/>
                        <a:t>1</a:t>
                      </a:r>
                      <a:endParaRPr lang="en-US" sz="12000" dirty="0"/>
                    </a:p>
                  </a:txBody>
                  <a:tcPr/>
                </a:tc>
                <a:tc>
                  <a:txBody>
                    <a:bodyPr/>
                    <a:lstStyle/>
                    <a:p>
                      <a:r>
                        <a:rPr lang="en-US" sz="12000" dirty="0" smtClean="0"/>
                        <a:t>Over ground trains going underground</a:t>
                      </a:r>
                      <a:endParaRPr lang="en-US" sz="12000" dirty="0"/>
                    </a:p>
                  </a:txBody>
                  <a:tcPr/>
                </a:tc>
              </a:tr>
              <a:tr h="3229354">
                <a:tc>
                  <a:txBody>
                    <a:bodyPr/>
                    <a:lstStyle/>
                    <a:p>
                      <a:r>
                        <a:rPr lang="en-US" sz="12000" dirty="0" smtClean="0"/>
                        <a:t>2</a:t>
                      </a:r>
                      <a:endParaRPr lang="en-US" sz="12000" dirty="0"/>
                    </a:p>
                  </a:txBody>
                  <a:tcPr/>
                </a:tc>
                <a:tc>
                  <a:txBody>
                    <a:bodyPr/>
                    <a:lstStyle/>
                    <a:p>
                      <a:r>
                        <a:rPr lang="en-US" sz="12000" dirty="0" smtClean="0"/>
                        <a:t>Connected cows and calving</a:t>
                      </a:r>
                      <a:endParaRPr lang="en-US" sz="12000" dirty="0"/>
                    </a:p>
                  </a:txBody>
                  <a:tcPr/>
                </a:tc>
              </a:tr>
              <a:tr h="3229354">
                <a:tc>
                  <a:txBody>
                    <a:bodyPr/>
                    <a:lstStyle/>
                    <a:p>
                      <a:r>
                        <a:rPr lang="en-US" sz="12000" dirty="0" smtClean="0"/>
                        <a:t>3</a:t>
                      </a:r>
                      <a:endParaRPr lang="en-US" sz="12000" dirty="0"/>
                    </a:p>
                  </a:txBody>
                  <a:tcPr/>
                </a:tc>
                <a:tc>
                  <a:txBody>
                    <a:bodyPr/>
                    <a:lstStyle/>
                    <a:p>
                      <a:r>
                        <a:rPr lang="en-US" sz="12000" dirty="0" smtClean="0"/>
                        <a:t>Healthcare</a:t>
                      </a:r>
                      <a:endParaRPr lang="en-US" sz="12000" dirty="0"/>
                    </a:p>
                  </a:txBody>
                  <a:tcPr/>
                </a:tc>
              </a:tr>
              <a:tr h="3229354">
                <a:tc>
                  <a:txBody>
                    <a:bodyPr/>
                    <a:lstStyle/>
                    <a:p>
                      <a:r>
                        <a:rPr lang="en-US" sz="12000" dirty="0" smtClean="0"/>
                        <a:t>4</a:t>
                      </a:r>
                      <a:endParaRPr lang="en-US" sz="12000" dirty="0"/>
                    </a:p>
                  </a:txBody>
                  <a:tcPr/>
                </a:tc>
                <a:tc>
                  <a:txBody>
                    <a:bodyPr/>
                    <a:lstStyle/>
                    <a:p>
                      <a:r>
                        <a:rPr lang="en-US" sz="12000" dirty="0" smtClean="0"/>
                        <a:t>Construction &amp; Energy preservation</a:t>
                      </a:r>
                      <a:endParaRPr lang="en-US" sz="12000" dirty="0"/>
                    </a:p>
                  </a:txBody>
                  <a:tcPr/>
                </a:tc>
              </a:tr>
              <a:tr h="3229354">
                <a:tc>
                  <a:txBody>
                    <a:bodyPr/>
                    <a:lstStyle/>
                    <a:p>
                      <a:r>
                        <a:rPr lang="en-US" sz="12000" dirty="0" smtClean="0"/>
                        <a:t>5</a:t>
                      </a:r>
                      <a:endParaRPr lang="en-US" sz="12000" dirty="0"/>
                    </a:p>
                  </a:txBody>
                  <a:tcPr/>
                </a:tc>
                <a:tc>
                  <a:txBody>
                    <a:bodyPr/>
                    <a:lstStyle/>
                    <a:p>
                      <a:r>
                        <a:rPr lang="en-US" sz="12000" dirty="0" smtClean="0"/>
                        <a:t>IP broadcasting</a:t>
                      </a:r>
                      <a:endParaRPr lang="en-US" sz="12000" dirty="0"/>
                    </a:p>
                  </a:txBody>
                  <a:tcPr/>
                </a:tc>
              </a:tr>
            </a:tbl>
          </a:graphicData>
        </a:graphic>
      </p:graphicFrame>
      <p:sp>
        <p:nvSpPr>
          <p:cNvPr id="8" name="Rectangle 7"/>
          <p:cNvSpPr/>
          <p:nvPr/>
        </p:nvSpPr>
        <p:spPr>
          <a:xfrm>
            <a:off x="1647636" y="29482781"/>
            <a:ext cx="39166459" cy="1191545"/>
          </a:xfrm>
          <a:prstGeom prst="rect">
            <a:avLst/>
          </a:prstGeom>
        </p:spPr>
        <p:txBody>
          <a:bodyPr wrap="square">
            <a:spAutoFit/>
          </a:bodyPr>
          <a:lstStyle/>
          <a:p>
            <a:r>
              <a:rPr lang="en-US" dirty="0">
                <a:hlinkClick r:id="rId2"/>
              </a:rPr>
              <a:t>5G use cases: 31 examples that showcase what 5G is capable of | 5Gradar</a:t>
            </a:r>
            <a:endParaRPr lang="en-US" dirty="0"/>
          </a:p>
        </p:txBody>
      </p:sp>
    </p:spTree>
    <p:extLst>
      <p:ext uri="{BB962C8B-B14F-4D97-AF65-F5344CB8AC3E}">
        <p14:creationId xmlns:p14="http://schemas.microsoft.com/office/powerpoint/2010/main" xmlns="" val="1866817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en-US" dirty="0"/>
              <a:t>5G use cases</a:t>
            </a:r>
            <a:endParaRPr lang="fr-FR"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31</a:t>
            </a:fld>
            <a:endParaRPr lang="en-US" dirty="0"/>
          </a:p>
        </p:txBody>
      </p:sp>
    </p:spTree>
    <p:extLst>
      <p:ext uri="{BB962C8B-B14F-4D97-AF65-F5344CB8AC3E}">
        <p14:creationId xmlns:p14="http://schemas.microsoft.com/office/powerpoint/2010/main" xmlns="" val="12858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smtClean="0"/>
              <a:t>MODULE 1: </a:t>
            </a:r>
            <a:br>
              <a:rPr lang="en-US" dirty="0" smtClean="0"/>
            </a:br>
            <a:r>
              <a:rPr lang="en-US" dirty="0"/>
              <a:t>Introduction to Wireless Communication Fundamentals and 5G </a:t>
            </a:r>
            <a:r>
              <a:rPr lang="en-US" dirty="0" smtClean="0"/>
              <a:t>Technology</a:t>
            </a:r>
            <a:endParaRPr lang="en-US" dirty="0"/>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Key Features and Objectives of 5G  </a:t>
            </a:r>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7" name="Date Placeholder 6"/>
          <p:cNvSpPr>
            <a:spLocks noGrp="1"/>
          </p:cNvSpPr>
          <p:nvPr>
            <p:ph type="dt" sz="half" idx="10"/>
          </p:nvPr>
        </p:nvSpPr>
        <p:spPr/>
        <p:txBody>
          <a:bodyPr/>
          <a:lstStyle/>
          <a:p>
            <a:fld id="{8BA6F160-E517-4546-A4D4-EE1DEED35C6C}" type="datetime1">
              <a:rPr lang="en-US" smtClean="0"/>
              <a:pPr/>
              <a:t>2/2/2024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32</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M1 S9</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10964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a:t>5G Band selection: </a:t>
            </a:r>
            <a:endParaRPr lang="en-US" b="1" dirty="0" smtClean="0"/>
          </a:p>
          <a:p>
            <a:r>
              <a:rPr lang="en-US" dirty="0" smtClean="0"/>
              <a:t>Wideband </a:t>
            </a:r>
            <a:r>
              <a:rPr lang="en-US" dirty="0"/>
              <a:t>spectrum availability vs. coverage.</a:t>
            </a:r>
          </a:p>
          <a:p>
            <a:r>
              <a:rPr lang="en-US" dirty="0"/>
              <a:t>The availability of the bands below 3 GHz remains limited for </a:t>
            </a:r>
            <a:r>
              <a:rPr lang="en-US" dirty="0" smtClean="0"/>
              <a:t>5G- New Radio </a:t>
            </a:r>
            <a:r>
              <a:rPr lang="en-US" dirty="0"/>
              <a:t>in the near </a:t>
            </a:r>
            <a:r>
              <a:rPr lang="en-US" dirty="0" smtClean="0"/>
              <a:t>future </a:t>
            </a:r>
            <a:r>
              <a:rPr lang="en-US" dirty="0"/>
              <a:t>and the lower bands fail to support high data rates due to their limited </a:t>
            </a:r>
            <a:r>
              <a:rPr lang="en-US" dirty="0" smtClean="0"/>
              <a:t>bandwidth</a:t>
            </a:r>
            <a:r>
              <a:rPr lang="en-US" dirty="0"/>
              <a:t>. </a:t>
            </a:r>
            <a:endParaRPr lang="en-US" dirty="0" smtClean="0"/>
          </a:p>
          <a:p>
            <a:r>
              <a:rPr lang="en-US" dirty="0" smtClean="0"/>
              <a:t>On </a:t>
            </a:r>
            <a:r>
              <a:rPr lang="en-US" dirty="0"/>
              <a:t>the other hand, the wider NR bands above 3  GHz experience </a:t>
            </a:r>
            <a:r>
              <a:rPr lang="en-US" dirty="0" smtClean="0"/>
              <a:t>increased </a:t>
            </a:r>
            <a:r>
              <a:rPr lang="en-US" dirty="0"/>
              <a:t>propagation losses, leading to a limited coverage. </a:t>
            </a:r>
            <a:endParaRPr lang="en-US" dirty="0" smtClean="0"/>
          </a:p>
          <a:p>
            <a:r>
              <a:rPr lang="en-US" dirty="0" smtClean="0"/>
              <a:t>Therefore</a:t>
            </a:r>
            <a:r>
              <a:rPr lang="en-US" dirty="0"/>
              <a:t>, </a:t>
            </a:r>
            <a:r>
              <a:rPr lang="en-US" dirty="0" smtClean="0"/>
              <a:t>independent </a:t>
            </a:r>
            <a:r>
              <a:rPr lang="en-US" dirty="0"/>
              <a:t>usage of the spectrum below and above 3 GHz fails to strike a compelling </a:t>
            </a:r>
            <a:r>
              <a:rPr lang="en-US" b="1" dirty="0" smtClean="0"/>
              <a:t>trade-off </a:t>
            </a:r>
            <a:r>
              <a:rPr lang="en-US" b="1" dirty="0"/>
              <a:t>between a high data rate and large coverage</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33</a:t>
            </a:fld>
            <a:endParaRPr lang="en-US" dirty="0"/>
          </a:p>
        </p:txBody>
      </p:sp>
    </p:spTree>
    <p:extLst>
      <p:ext uri="{BB962C8B-B14F-4D97-AF65-F5344CB8AC3E}">
        <p14:creationId xmlns:p14="http://schemas.microsoft.com/office/powerpoint/2010/main" xmlns="" val="2971290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smtClean="0"/>
              <a:t>DL/UL </a:t>
            </a:r>
            <a:r>
              <a:rPr lang="en-US" b="1" dirty="0"/>
              <a:t>ratio: </a:t>
            </a:r>
            <a:endParaRPr lang="en-US" b="1" dirty="0" smtClean="0"/>
          </a:p>
          <a:p>
            <a:r>
              <a:rPr lang="en-US" dirty="0" smtClean="0"/>
              <a:t>Spectrum </a:t>
            </a:r>
            <a:r>
              <a:rPr lang="en-US" dirty="0"/>
              <a:t>utilization </a:t>
            </a:r>
            <a:r>
              <a:rPr lang="en-US" dirty="0" err="1"/>
              <a:t>effciency</a:t>
            </a:r>
            <a:r>
              <a:rPr lang="en-US" dirty="0"/>
              <a:t> vs. DL/UL coverage </a:t>
            </a:r>
            <a:r>
              <a:rPr lang="en-US" dirty="0" smtClean="0"/>
              <a:t>balance </a:t>
            </a:r>
            <a:r>
              <a:rPr lang="en-US" dirty="0"/>
              <a:t>vs. multi-service operation: </a:t>
            </a:r>
            <a:endParaRPr lang="en-US" dirty="0" smtClean="0"/>
          </a:p>
          <a:p>
            <a:endParaRPr lang="en-US" dirty="0" smtClean="0"/>
          </a:p>
          <a:p>
            <a:endParaRPr lang="en-US" dirty="0" smtClean="0"/>
          </a:p>
          <a:p>
            <a:r>
              <a:rPr lang="en-US" dirty="0" smtClean="0"/>
              <a:t>The </a:t>
            </a:r>
            <a:r>
              <a:rPr lang="en-US" dirty="0"/>
              <a:t>NR TDD operation is usually </a:t>
            </a:r>
            <a:r>
              <a:rPr lang="en-US" dirty="0" smtClean="0"/>
              <a:t>configured </a:t>
            </a:r>
            <a:r>
              <a:rPr lang="en-US" dirty="0"/>
              <a:t>for a limited number </a:t>
            </a:r>
            <a:r>
              <a:rPr lang="en-US" dirty="0" smtClean="0"/>
              <a:t>of </a:t>
            </a:r>
            <a:r>
              <a:rPr lang="en-US" dirty="0"/>
              <a:t>UL transmission slots (e.g., DL:UL = 4:1) in a frame due to the heavy </a:t>
            </a:r>
            <a:r>
              <a:rPr lang="en-US" dirty="0" smtClean="0"/>
              <a:t>DL </a:t>
            </a:r>
            <a:r>
              <a:rPr lang="en-US" dirty="0" err="1" smtClean="0"/>
              <a:t>traffc</a:t>
            </a:r>
            <a:r>
              <a:rPr lang="en-US" dirty="0" smtClean="0"/>
              <a:t> </a:t>
            </a:r>
            <a:r>
              <a:rPr lang="en-US" dirty="0"/>
              <a:t>load, even though more slots should be allocated to the UL for improving </a:t>
            </a:r>
            <a:r>
              <a:rPr lang="en-US" dirty="0" smtClean="0"/>
              <a:t>the </a:t>
            </a:r>
            <a:r>
              <a:rPr lang="en-US" dirty="0"/>
              <a:t>UL coverage. </a:t>
            </a:r>
            <a:endParaRPr lang="en-US" dirty="0" smtClean="0"/>
          </a:p>
          <a:p>
            <a:r>
              <a:rPr lang="en-US" dirty="0" smtClean="0"/>
              <a:t>This </a:t>
            </a:r>
            <a:r>
              <a:rPr lang="en-US" dirty="0"/>
              <a:t>can increase the UL data rates, when the bandwidth </a:t>
            </a:r>
            <a:r>
              <a:rPr lang="en-US" dirty="0" smtClean="0"/>
              <a:t>can not </a:t>
            </a:r>
            <a:r>
              <a:rPr lang="en-US" dirty="0"/>
              <a:t>be further increased due to the maximum transmission power constraint.</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34</a:t>
            </a:fld>
            <a:endParaRPr lang="en-US" dirty="0"/>
          </a:p>
        </p:txBody>
      </p:sp>
      <p:sp>
        <p:nvSpPr>
          <p:cNvPr id="7" name="Cloud Callout 6"/>
          <p:cNvSpPr/>
          <p:nvPr/>
        </p:nvSpPr>
        <p:spPr>
          <a:xfrm>
            <a:off x="35052000" y="13412788"/>
            <a:ext cx="17145000" cy="5791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ultrareliable and low-latency communication (URLLC).</a:t>
            </a:r>
          </a:p>
        </p:txBody>
      </p:sp>
      <p:sp>
        <p:nvSpPr>
          <p:cNvPr id="8" name="Cloud Callout 7"/>
          <p:cNvSpPr/>
          <p:nvPr/>
        </p:nvSpPr>
        <p:spPr>
          <a:xfrm>
            <a:off x="18080737" y="13558499"/>
            <a:ext cx="17145000" cy="5791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massive machine-type communication (mMTC), </a:t>
            </a:r>
          </a:p>
        </p:txBody>
      </p:sp>
      <p:sp>
        <p:nvSpPr>
          <p:cNvPr id="9" name="Cloud Callout 8"/>
          <p:cNvSpPr/>
          <p:nvPr/>
        </p:nvSpPr>
        <p:spPr>
          <a:xfrm>
            <a:off x="4793003" y="14807240"/>
            <a:ext cx="13287734" cy="464309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enhanced mobile broadband (eMBB), </a:t>
            </a:r>
          </a:p>
        </p:txBody>
      </p:sp>
    </p:spTree>
    <p:extLst>
      <p:ext uri="{BB962C8B-B14F-4D97-AF65-F5344CB8AC3E}">
        <p14:creationId xmlns:p14="http://schemas.microsoft.com/office/powerpoint/2010/main" xmlns="" val="30395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7036083"/>
            <a:ext cx="47436337" cy="8356317"/>
          </a:xfrm>
          <a:prstGeom prst="rect">
            <a:avLst/>
          </a:prstGeom>
          <a:solidFill>
            <a:schemeClr val="accent2">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smtClean="0"/>
              <a:t>DL/UL </a:t>
            </a:r>
            <a:r>
              <a:rPr lang="en-US" b="1" dirty="0"/>
              <a:t>ratio: </a:t>
            </a:r>
            <a:endParaRPr lang="en-US" b="1" dirty="0" smtClean="0"/>
          </a:p>
          <a:p>
            <a:r>
              <a:rPr lang="en-US" dirty="0" smtClean="0"/>
              <a:t>Spectrum </a:t>
            </a:r>
            <a:r>
              <a:rPr lang="en-US" dirty="0"/>
              <a:t>utilization </a:t>
            </a:r>
            <a:r>
              <a:rPr lang="en-US" dirty="0" smtClean="0"/>
              <a:t>efficiency </a:t>
            </a:r>
            <a:r>
              <a:rPr lang="en-US" dirty="0"/>
              <a:t>vs. DL/UL coverage </a:t>
            </a:r>
            <a:r>
              <a:rPr lang="en-US" dirty="0" smtClean="0"/>
              <a:t>balance </a:t>
            </a:r>
            <a:r>
              <a:rPr lang="en-US" dirty="0"/>
              <a:t>vs. multi-service operation: </a:t>
            </a:r>
            <a:endParaRPr lang="en-US" dirty="0" smtClean="0"/>
          </a:p>
          <a:p>
            <a:endParaRPr lang="en-US" dirty="0" smtClean="0"/>
          </a:p>
          <a:p>
            <a:r>
              <a:rPr lang="en-US" dirty="0"/>
              <a:t>Since the DL spectral </a:t>
            </a:r>
            <a:r>
              <a:rPr lang="en-US" dirty="0" smtClean="0"/>
              <a:t>efficiency </a:t>
            </a:r>
            <a:r>
              <a:rPr lang="en-US" dirty="0"/>
              <a:t>is usually higher than that of the UL, having </a:t>
            </a:r>
            <a:r>
              <a:rPr lang="en-US" dirty="0" smtClean="0"/>
              <a:t>more </a:t>
            </a:r>
            <a:r>
              <a:rPr lang="en-US" dirty="0"/>
              <a:t>UL slots would, then, further reduce the spectral utilization </a:t>
            </a:r>
            <a:r>
              <a:rPr lang="en-US" dirty="0" smtClean="0"/>
              <a:t>efficiency. </a:t>
            </a:r>
            <a:endParaRPr lang="en-US" dirty="0"/>
          </a:p>
          <a:p>
            <a:r>
              <a:rPr lang="en-US" dirty="0"/>
              <a:t>Therefore, there is a clear </a:t>
            </a:r>
            <a:r>
              <a:rPr lang="en-US" b="1" dirty="0"/>
              <a:t>trade-off between the UL coverage and spectral </a:t>
            </a:r>
            <a:r>
              <a:rPr lang="en-US" b="1" dirty="0" smtClean="0"/>
              <a:t>utilization efficiency.</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35</a:t>
            </a:fld>
            <a:endParaRPr lang="en-US" dirty="0"/>
          </a:p>
        </p:txBody>
      </p:sp>
    </p:spTree>
    <p:extLst>
      <p:ext uri="{BB962C8B-B14F-4D97-AF65-F5344CB8AC3E}">
        <p14:creationId xmlns:p14="http://schemas.microsoft.com/office/powerpoint/2010/main" xmlns="" val="49371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7036083"/>
            <a:ext cx="47436337" cy="7365717"/>
          </a:xfrm>
          <a:prstGeom prst="rect">
            <a:avLst/>
          </a:prstGeom>
          <a:solidFill>
            <a:schemeClr val="accent2">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lnSpcReduction="10000"/>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smtClean="0"/>
              <a:t>DL/UL </a:t>
            </a:r>
            <a:r>
              <a:rPr lang="en-US" b="1" dirty="0"/>
              <a:t>ratio: </a:t>
            </a:r>
            <a:endParaRPr lang="en-US" b="1" dirty="0" smtClean="0"/>
          </a:p>
          <a:p>
            <a:r>
              <a:rPr lang="en-US" dirty="0" smtClean="0"/>
              <a:t>Spectrum </a:t>
            </a:r>
            <a:r>
              <a:rPr lang="en-US" dirty="0"/>
              <a:t>utilization </a:t>
            </a:r>
            <a:r>
              <a:rPr lang="en-US" dirty="0" smtClean="0"/>
              <a:t>efficiency </a:t>
            </a:r>
            <a:r>
              <a:rPr lang="en-US" dirty="0"/>
              <a:t>vs. DL/UL coverage </a:t>
            </a:r>
            <a:r>
              <a:rPr lang="en-US" dirty="0" smtClean="0"/>
              <a:t>balance </a:t>
            </a:r>
            <a:r>
              <a:rPr lang="en-US" dirty="0"/>
              <a:t>vs. multi-service operation: </a:t>
            </a:r>
            <a:endParaRPr lang="en-US" dirty="0" smtClean="0"/>
          </a:p>
          <a:p>
            <a:r>
              <a:rPr lang="en-US" dirty="0" smtClean="0"/>
              <a:t>In </a:t>
            </a:r>
            <a:r>
              <a:rPr lang="en-US" dirty="0"/>
              <a:t>addition, 5G system is required to provide diverse services </a:t>
            </a:r>
            <a:endParaRPr lang="en-US" dirty="0" smtClean="0"/>
          </a:p>
          <a:p>
            <a:r>
              <a:rPr lang="en-US" dirty="0" smtClean="0"/>
              <a:t>It </a:t>
            </a:r>
            <a:r>
              <a:rPr lang="en-US" dirty="0"/>
              <a:t>is hard for a single-network </a:t>
            </a:r>
            <a:r>
              <a:rPr lang="en-US" dirty="0" smtClean="0"/>
              <a:t>TDD configuration </a:t>
            </a:r>
            <a:r>
              <a:rPr lang="en-US" dirty="0"/>
              <a:t>to </a:t>
            </a:r>
            <a:r>
              <a:rPr lang="en-US" dirty="0" smtClean="0"/>
              <a:t>fit </a:t>
            </a:r>
            <a:r>
              <a:rPr lang="en-US" dirty="0"/>
              <a:t>to </a:t>
            </a:r>
            <a:r>
              <a:rPr lang="en-US" dirty="0" smtClean="0"/>
              <a:t>multiple type </a:t>
            </a:r>
            <a:r>
              <a:rPr lang="en-US" dirty="0"/>
              <a:t>of services. </a:t>
            </a:r>
            <a:endParaRPr lang="en-US" dirty="0" smtClean="0"/>
          </a:p>
          <a:p>
            <a:r>
              <a:rPr lang="en-US" dirty="0" smtClean="0"/>
              <a:t>Efficient transmission </a:t>
            </a:r>
            <a:r>
              <a:rPr lang="en-US" dirty="0"/>
              <a:t>requires high DL resource proportion, while </a:t>
            </a:r>
            <a:r>
              <a:rPr lang="en-US" dirty="0" err="1"/>
              <a:t>IoT</a:t>
            </a:r>
            <a:r>
              <a:rPr lang="en-US" dirty="0"/>
              <a:t> services for </a:t>
            </a:r>
            <a:r>
              <a:rPr lang="en-US" dirty="0" smtClean="0"/>
              <a:t>low power </a:t>
            </a:r>
            <a:r>
              <a:rPr lang="en-US" dirty="0"/>
              <a:t>wide-area scenario (LPWA) are highly dependent on the UL coverage and </a:t>
            </a:r>
            <a:r>
              <a:rPr lang="en-US" dirty="0" smtClean="0"/>
              <a:t>thus </a:t>
            </a:r>
            <a:r>
              <a:rPr lang="en-US" dirty="0"/>
              <a:t>need continuous UL transmission and preferably as low path loss as </a:t>
            </a:r>
            <a:r>
              <a:rPr lang="en-US" dirty="0" smtClean="0"/>
              <a:t>possible</a:t>
            </a:r>
            <a:r>
              <a:rPr lang="en-US" dirty="0"/>
              <a:t>. </a:t>
            </a:r>
            <a:endParaRPr lang="en-US" dirty="0" smtClean="0"/>
          </a:p>
          <a:p>
            <a:r>
              <a:rPr lang="en-US" dirty="0" smtClean="0"/>
              <a:t>Therefore</a:t>
            </a:r>
            <a:r>
              <a:rPr lang="en-US" dirty="0"/>
              <a:t>, </a:t>
            </a:r>
            <a:r>
              <a:rPr lang="en-US" b="1" dirty="0" smtClean="0"/>
              <a:t>efficient </a:t>
            </a:r>
            <a:r>
              <a:rPr lang="en-US" b="1" dirty="0"/>
              <a:t>5G spectrum exploitation mechanism is desired to </a:t>
            </a:r>
            <a:r>
              <a:rPr lang="en-US" b="1" dirty="0" smtClean="0"/>
              <a:t>support </a:t>
            </a:r>
            <a:r>
              <a:rPr lang="en-US" b="1" dirty="0"/>
              <a:t>all kinds of services using a </a:t>
            </a:r>
            <a:r>
              <a:rPr lang="en-US" b="1" dirty="0" smtClean="0"/>
              <a:t>unified </a:t>
            </a:r>
            <a:r>
              <a:rPr lang="en-US" b="1" dirty="0"/>
              <a:t>TDD </a:t>
            </a:r>
            <a:r>
              <a:rPr lang="en-US" b="1" dirty="0" smtClean="0"/>
              <a:t>configuration</a:t>
            </a:r>
            <a:r>
              <a:rPr lang="en-US" dirty="0" smtClean="0"/>
              <a:t>.</a:t>
            </a:r>
            <a:r>
              <a:rPr lang="en-US" b="1" dirty="0" smtClean="0"/>
              <a:t>.</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36</a:t>
            </a:fld>
            <a:endParaRPr lang="en-US" dirty="0"/>
          </a:p>
        </p:txBody>
      </p:sp>
    </p:spTree>
    <p:extLst>
      <p:ext uri="{BB962C8B-B14F-4D97-AF65-F5344CB8AC3E}">
        <p14:creationId xmlns:p14="http://schemas.microsoft.com/office/powerpoint/2010/main" xmlns="" val="3619021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9372600"/>
            <a:ext cx="47436337" cy="4191000"/>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smtClean="0"/>
              <a:t>TDD DL/UL </a:t>
            </a:r>
            <a:r>
              <a:rPr lang="en-US" b="1" dirty="0"/>
              <a:t>switching period: </a:t>
            </a:r>
            <a:endParaRPr lang="en-US" b="1" dirty="0" smtClean="0"/>
          </a:p>
          <a:p>
            <a:r>
              <a:rPr lang="en-US" dirty="0" smtClean="0"/>
              <a:t>Transmission efficiency </a:t>
            </a:r>
            <a:r>
              <a:rPr lang="en-US" dirty="0"/>
              <a:t>vs. latency</a:t>
            </a:r>
            <a:r>
              <a:rPr lang="en-US" dirty="0" smtClean="0"/>
              <a:t>.</a:t>
            </a:r>
          </a:p>
          <a:p>
            <a:endParaRPr lang="en-US" dirty="0" smtClean="0"/>
          </a:p>
          <a:p>
            <a:r>
              <a:rPr lang="en-US" dirty="0" smtClean="0"/>
              <a:t>For </a:t>
            </a:r>
            <a:r>
              <a:rPr lang="en-US" dirty="0"/>
              <a:t>the TDD operation, frequent DL/UL switching is required for </a:t>
            </a:r>
            <a:r>
              <a:rPr lang="en-US" dirty="0" smtClean="0"/>
              <a:t>cellular services </a:t>
            </a:r>
            <a:r>
              <a:rPr lang="en-US" dirty="0"/>
              <a:t>to provide very quick DL/UL scheduling and almost immediate </a:t>
            </a:r>
            <a:r>
              <a:rPr lang="en-US" dirty="0" smtClean="0"/>
              <a:t>ACK/NACK </a:t>
            </a:r>
            <a:r>
              <a:rPr lang="en-US" dirty="0"/>
              <a:t>feedback. </a:t>
            </a:r>
            <a:endParaRPr lang="en-US" dirty="0" smtClean="0"/>
          </a:p>
          <a:p>
            <a:r>
              <a:rPr lang="en-US" dirty="0" smtClean="0"/>
              <a:t>However</a:t>
            </a:r>
            <a:r>
              <a:rPr lang="en-US" dirty="0"/>
              <a:t>, a certain guard period is also needed at each DL/UL </a:t>
            </a:r>
            <a:r>
              <a:rPr lang="en-US" dirty="0" smtClean="0"/>
              <a:t>switching </a:t>
            </a:r>
            <a:r>
              <a:rPr lang="en-US" dirty="0"/>
              <a:t>point (e.g., 130μs is used in TD-LTE networks) for avoiding serious </a:t>
            </a:r>
            <a:r>
              <a:rPr lang="en-US" dirty="0" smtClean="0"/>
              <a:t>blocking </a:t>
            </a:r>
            <a:r>
              <a:rPr lang="en-US" dirty="0"/>
              <a:t>of the UL receiver due to the strong DL interference emanating from </a:t>
            </a:r>
            <a:r>
              <a:rPr lang="en-US" dirty="0" smtClean="0"/>
              <a:t>other </a:t>
            </a:r>
            <a:r>
              <a:rPr lang="en-US" dirty="0"/>
              <a:t>cells..</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37</a:t>
            </a:fld>
            <a:endParaRPr lang="en-US" dirty="0"/>
          </a:p>
        </p:txBody>
      </p:sp>
    </p:spTree>
    <p:extLst>
      <p:ext uri="{BB962C8B-B14F-4D97-AF65-F5344CB8AC3E}">
        <p14:creationId xmlns:p14="http://schemas.microsoft.com/office/powerpoint/2010/main" xmlns="" val="2538489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9372600"/>
            <a:ext cx="47436337" cy="4191000"/>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smtClean="0"/>
              <a:t>TDD DL/UL </a:t>
            </a:r>
            <a:r>
              <a:rPr lang="en-US" b="1" dirty="0"/>
              <a:t>switching period: </a:t>
            </a:r>
            <a:endParaRPr lang="en-US" b="1" dirty="0" smtClean="0"/>
          </a:p>
          <a:p>
            <a:r>
              <a:rPr lang="en-US" dirty="0" smtClean="0"/>
              <a:t>Transmission efficiency </a:t>
            </a:r>
            <a:r>
              <a:rPr lang="en-US" dirty="0"/>
              <a:t>vs. latency</a:t>
            </a:r>
            <a:r>
              <a:rPr lang="en-US" dirty="0" smtClean="0"/>
              <a:t>.</a:t>
            </a:r>
          </a:p>
          <a:p>
            <a:endParaRPr lang="en-US" dirty="0" smtClean="0"/>
          </a:p>
          <a:p>
            <a:r>
              <a:rPr lang="en-US" dirty="0" smtClean="0"/>
              <a:t>Frequent </a:t>
            </a:r>
            <a:r>
              <a:rPr lang="en-US" dirty="0"/>
              <a:t>DL/UL switching would lead to a high idle time (14.3% vs. </a:t>
            </a:r>
            <a:r>
              <a:rPr lang="en-US" dirty="0" smtClean="0"/>
              <a:t>2.8</a:t>
            </a:r>
            <a:r>
              <a:rPr lang="en-US" dirty="0"/>
              <a:t>% for 1 </a:t>
            </a:r>
            <a:r>
              <a:rPr lang="en-US" dirty="0" err="1"/>
              <a:t>ms</a:t>
            </a:r>
            <a:r>
              <a:rPr lang="en-US" dirty="0"/>
              <a:t> and 5 </a:t>
            </a:r>
            <a:r>
              <a:rPr lang="en-US" dirty="0" err="1"/>
              <a:t>ms</a:t>
            </a:r>
            <a:r>
              <a:rPr lang="en-US" dirty="0"/>
              <a:t> switch period). </a:t>
            </a:r>
            <a:endParaRPr lang="en-US" dirty="0" smtClean="0"/>
          </a:p>
          <a:p>
            <a:r>
              <a:rPr lang="en-US" dirty="0" smtClean="0"/>
              <a:t>Such </a:t>
            </a:r>
            <a:r>
              <a:rPr lang="en-US" dirty="0"/>
              <a:t>a short DL/UL switching period in </a:t>
            </a:r>
            <a:r>
              <a:rPr lang="en-US" dirty="0" smtClean="0"/>
              <a:t>a </a:t>
            </a:r>
            <a:r>
              <a:rPr lang="en-US" dirty="0"/>
              <a:t>single TDD band network operation will lead to an unacceptable degradation </a:t>
            </a:r>
            <a:r>
              <a:rPr lang="en-US" dirty="0" smtClean="0"/>
              <a:t>of </a:t>
            </a:r>
            <a:r>
              <a:rPr lang="en-US" dirty="0"/>
              <a:t>spectrum </a:t>
            </a:r>
            <a:r>
              <a:rPr lang="en-US" dirty="0" smtClean="0"/>
              <a:t>efficiency </a:t>
            </a:r>
            <a:r>
              <a:rPr lang="en-US" dirty="0"/>
              <a:t>for </a:t>
            </a:r>
            <a:r>
              <a:rPr lang="en-US" dirty="0" err="1"/>
              <a:t>eMBB</a:t>
            </a:r>
            <a:r>
              <a:rPr lang="en-US" dirty="0"/>
              <a:t> transmission, which is generally in favor of </a:t>
            </a:r>
            <a:r>
              <a:rPr lang="en-US" dirty="0" smtClean="0"/>
              <a:t>a larger </a:t>
            </a:r>
            <a:r>
              <a:rPr lang="en-US" dirty="0"/>
              <a:t>DL/UL switching period, e.g., 2.5 </a:t>
            </a:r>
            <a:r>
              <a:rPr lang="en-US" dirty="0" err="1"/>
              <a:t>ms</a:t>
            </a:r>
            <a:r>
              <a:rPr lang="en-US" dirty="0"/>
              <a:t> or 5 </a:t>
            </a:r>
            <a:r>
              <a:rPr lang="en-US" dirty="0" err="1"/>
              <a:t>ms.</a:t>
            </a:r>
            <a:r>
              <a:rPr lang="en-US" dirty="0"/>
              <a:t>.</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38</a:t>
            </a:fld>
            <a:endParaRPr lang="en-US" dirty="0"/>
          </a:p>
        </p:txBody>
      </p:sp>
    </p:spTree>
    <p:extLst>
      <p:ext uri="{BB962C8B-B14F-4D97-AF65-F5344CB8AC3E}">
        <p14:creationId xmlns:p14="http://schemas.microsoft.com/office/powerpoint/2010/main" xmlns="" val="1702538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9372600"/>
            <a:ext cx="47436337" cy="4191000"/>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a:t>Site planning</a:t>
            </a:r>
            <a:r>
              <a:rPr lang="en-US" b="1" dirty="0" smtClean="0"/>
              <a:t>: </a:t>
            </a:r>
          </a:p>
          <a:p>
            <a:r>
              <a:rPr lang="en-US" dirty="0"/>
              <a:t> seamless coverage vs. deployment investment and mobility: </a:t>
            </a:r>
            <a:endParaRPr lang="en-US" dirty="0" smtClean="0"/>
          </a:p>
          <a:p>
            <a:endParaRPr lang="en-US" dirty="0" smtClean="0"/>
          </a:p>
          <a:p>
            <a:r>
              <a:rPr lang="en-US" dirty="0"/>
              <a:t>For early 5G-NR deployment, co-site installation with the existing LTE networks </a:t>
            </a:r>
            <a:r>
              <a:rPr lang="en-US" dirty="0" smtClean="0"/>
              <a:t>would </a:t>
            </a:r>
            <a:r>
              <a:rPr lang="en-US" dirty="0"/>
              <a:t>be cost effective and convenient. </a:t>
            </a:r>
            <a:endParaRPr lang="en-US" dirty="0" smtClean="0"/>
          </a:p>
          <a:p>
            <a:r>
              <a:rPr lang="en-US" dirty="0" smtClean="0"/>
              <a:t>However</a:t>
            </a:r>
            <a:r>
              <a:rPr lang="en-US" dirty="0"/>
              <a:t>, due to the higher propagation </a:t>
            </a:r>
            <a:r>
              <a:rPr lang="en-US" dirty="0" smtClean="0"/>
              <a:t>loss </a:t>
            </a:r>
            <a:r>
              <a:rPr lang="en-US" dirty="0"/>
              <a:t>above 3 GHz, one has to introduce denser cells and new sites. </a:t>
            </a:r>
            <a:endParaRPr lang="en-US" dirty="0" smtClean="0"/>
          </a:p>
          <a:p>
            <a:r>
              <a:rPr lang="en-US" dirty="0" smtClean="0"/>
              <a:t>Otherwise</a:t>
            </a:r>
            <a:r>
              <a:rPr lang="en-US" dirty="0"/>
              <a:t>, </a:t>
            </a:r>
            <a:r>
              <a:rPr lang="en-US" dirty="0" smtClean="0"/>
              <a:t>5G-NR </a:t>
            </a:r>
            <a:r>
              <a:rPr lang="en-US" dirty="0"/>
              <a:t>cannot attain the same </a:t>
            </a:r>
            <a:r>
              <a:rPr lang="en-US" dirty="0" smtClean="0"/>
              <a:t>seamless</a:t>
            </a:r>
            <a:br>
              <a:rPr lang="en-US" dirty="0" smtClean="0"/>
            </a:br>
            <a:r>
              <a:rPr lang="en-US" dirty="0" smtClean="0"/>
              <a:t> </a:t>
            </a:r>
            <a:r>
              <a:rPr lang="en-US" dirty="0"/>
              <a:t>UL coverage as that of LTE. </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39</a:t>
            </a:fld>
            <a:endParaRPr lang="en-US" dirty="0"/>
          </a:p>
        </p:txBody>
      </p:sp>
    </p:spTree>
    <p:extLst>
      <p:ext uri="{BB962C8B-B14F-4D97-AF65-F5344CB8AC3E}">
        <p14:creationId xmlns:p14="http://schemas.microsoft.com/office/powerpoint/2010/main" xmlns="" val="201556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
        <p:nvSpPr>
          <p:cNvPr id="3" name="Content Placeholder 2"/>
          <p:cNvSpPr>
            <a:spLocks noGrp="1"/>
          </p:cNvSpPr>
          <p:nvPr>
            <p:ph idx="1"/>
          </p:nvPr>
        </p:nvSpPr>
        <p:spPr>
          <a:xfrm>
            <a:off x="2160337" y="7363735"/>
            <a:ext cx="46800000" cy="23310591"/>
          </a:xfrm>
        </p:spPr>
        <p:txBody>
          <a:bodyPr>
            <a:normAutofit/>
          </a:bodyPr>
          <a:lstStyle/>
          <a:p>
            <a:r>
              <a:rPr lang="en-US" dirty="0" smtClean="0"/>
              <a:t>1G</a:t>
            </a:r>
          </a:p>
          <a:p>
            <a:r>
              <a:rPr lang="en-US" dirty="0"/>
              <a:t>The year 1981 witnessed the </a:t>
            </a:r>
            <a:r>
              <a:rPr lang="en-US" dirty="0" smtClean="0"/>
              <a:t>birth of </a:t>
            </a:r>
            <a:br>
              <a:rPr lang="en-US" dirty="0" smtClean="0"/>
            </a:br>
            <a:r>
              <a:rPr lang="en-US" dirty="0" smtClean="0"/>
              <a:t>the </a:t>
            </a:r>
            <a:r>
              <a:rPr lang="en-US" dirty="0"/>
              <a:t>first commercial deployments of </a:t>
            </a:r>
            <a:r>
              <a:rPr lang="en-US" dirty="0" smtClean="0"/>
              <a:t/>
            </a:r>
            <a:br>
              <a:rPr lang="en-US" dirty="0" smtClean="0"/>
            </a:br>
            <a:r>
              <a:rPr lang="en-US" dirty="0" smtClean="0"/>
              <a:t>the </a:t>
            </a:r>
            <a:r>
              <a:rPr lang="en-US" dirty="0"/>
              <a:t>First Generation (1G) mobile </a:t>
            </a:r>
            <a:r>
              <a:rPr lang="en-US" dirty="0" smtClean="0"/>
              <a:t/>
            </a:r>
            <a:br>
              <a:rPr lang="en-US" dirty="0" smtClean="0"/>
            </a:br>
            <a:r>
              <a:rPr lang="en-US" dirty="0" smtClean="0"/>
              <a:t>cellular standards </a:t>
            </a:r>
            <a:r>
              <a:rPr lang="en-US" dirty="0"/>
              <a:t>such as </a:t>
            </a:r>
            <a:r>
              <a:rPr lang="en-US" dirty="0" smtClean="0"/>
              <a:t/>
            </a:r>
            <a:br>
              <a:rPr lang="en-US" dirty="0" smtClean="0"/>
            </a:br>
            <a:r>
              <a:rPr lang="en-US" dirty="0" smtClean="0"/>
              <a:t>Nordic </a:t>
            </a:r>
            <a:r>
              <a:rPr lang="en-US" dirty="0"/>
              <a:t>Mobile Telephone (NMT) in Nordic countries; </a:t>
            </a:r>
            <a:r>
              <a:rPr lang="en-US" dirty="0" smtClean="0"/>
              <a:t/>
            </a:r>
            <a:br>
              <a:rPr lang="en-US" dirty="0" smtClean="0"/>
            </a:br>
            <a:r>
              <a:rPr lang="en-US" dirty="0" smtClean="0"/>
              <a:t>C-</a:t>
            </a:r>
            <a:r>
              <a:rPr lang="en-US" dirty="0" err="1" smtClean="0"/>
              <a:t>Netz</a:t>
            </a:r>
            <a:r>
              <a:rPr lang="en-US" dirty="0" smtClean="0"/>
              <a:t> in Germany</a:t>
            </a:r>
            <a:r>
              <a:rPr lang="en-US" dirty="0"/>
              <a:t>, Portugal and South Africa; </a:t>
            </a:r>
            <a:endParaRPr lang="en-US" dirty="0" smtClean="0"/>
          </a:p>
          <a:p>
            <a:r>
              <a:rPr lang="en-US" dirty="0" smtClean="0"/>
              <a:t>Total </a:t>
            </a:r>
            <a:r>
              <a:rPr lang="en-US" dirty="0"/>
              <a:t>Access Communications System (TACS) </a:t>
            </a:r>
            <a:r>
              <a:rPr lang="en-US" dirty="0" smtClean="0"/>
              <a:t>in the </a:t>
            </a:r>
            <a:r>
              <a:rPr lang="en-US" dirty="0"/>
              <a:t>United Kingdom; and Advanced Mobile Phone System (AMPS) in the Americas.</a:t>
            </a:r>
          </a:p>
          <a:p>
            <a:r>
              <a:rPr lang="en-US" dirty="0"/>
              <a:t>The 1G standards are called the analog standards since they utilize analog </a:t>
            </a:r>
            <a:r>
              <a:rPr lang="en-US" dirty="0" smtClean="0"/>
              <a:t>technology, typically </a:t>
            </a:r>
            <a:r>
              <a:rPr lang="en-US" dirty="0"/>
              <a:t>frequency modulated radio signals with a digital signaling channel..</a:t>
            </a:r>
            <a:endParaRPr lang="en-US" dirty="0" smtClean="0"/>
          </a:p>
          <a:p>
            <a:endParaRPr lang="en-US" dirty="0"/>
          </a:p>
        </p:txBody>
      </p:sp>
      <p:pic>
        <p:nvPicPr>
          <p:cNvPr id="7" name="Picture 6"/>
          <p:cNvPicPr>
            <a:picLocks noChangeAspect="1"/>
          </p:cNvPicPr>
          <p:nvPr/>
        </p:nvPicPr>
        <p:blipFill rotWithShape="1">
          <a:blip r:embed="rId2">
            <a:clrChange>
              <a:clrFrom>
                <a:srgbClr val="FFFFFF"/>
              </a:clrFrom>
              <a:clrTo>
                <a:srgbClr val="FFFFFF">
                  <a:alpha val="0"/>
                </a:srgbClr>
              </a:clrTo>
            </a:clrChange>
          </a:blip>
          <a:srcRect b="18314"/>
          <a:stretch/>
        </p:blipFill>
        <p:spPr>
          <a:xfrm>
            <a:off x="27825493" y="3904900"/>
            <a:ext cx="27438550" cy="12600000"/>
          </a:xfrm>
          <a:prstGeom prst="rect">
            <a:avLst/>
          </a:prstGeom>
        </p:spPr>
      </p:pic>
    </p:spTree>
    <p:extLst>
      <p:ext uri="{BB962C8B-B14F-4D97-AF65-F5344CB8AC3E}">
        <p14:creationId xmlns:p14="http://schemas.microsoft.com/office/powerpoint/2010/main" xmlns="" val="849004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9372600"/>
            <a:ext cx="47436337" cy="4191000"/>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 and Opportunities in </a:t>
            </a:r>
            <a:r>
              <a:rPr lang="en-US" dirty="0" smtClean="0"/>
              <a:t/>
            </a:r>
            <a:br>
              <a:rPr lang="en-US" dirty="0" smtClean="0"/>
            </a:br>
            <a:r>
              <a:rPr lang="en-US" dirty="0" smtClean="0"/>
              <a:t>5G </a:t>
            </a:r>
            <a:r>
              <a:rPr lang="en-US" dirty="0"/>
              <a:t>Deployment</a:t>
            </a:r>
          </a:p>
        </p:txBody>
      </p:sp>
      <p:sp>
        <p:nvSpPr>
          <p:cNvPr id="3" name="Content Placeholder 2"/>
          <p:cNvSpPr>
            <a:spLocks noGrp="1"/>
          </p:cNvSpPr>
          <p:nvPr>
            <p:ph idx="1"/>
          </p:nvPr>
        </p:nvSpPr>
        <p:spPr>
          <a:xfrm>
            <a:off x="2160337" y="7363735"/>
            <a:ext cx="46800000" cy="23310591"/>
          </a:xfrm>
        </p:spPr>
        <p:txBody>
          <a:bodyPr>
            <a:normAutofit/>
          </a:bodyPr>
          <a:lstStyle/>
          <a:p>
            <a:pPr marL="0" indent="0">
              <a:buNone/>
            </a:pPr>
            <a:r>
              <a:rPr lang="en-US" dirty="0" smtClean="0"/>
              <a:t>5G-New Radio (NR) </a:t>
            </a:r>
            <a:r>
              <a:rPr lang="en-US" dirty="0"/>
              <a:t>Deployment Challenges </a:t>
            </a:r>
            <a:r>
              <a:rPr lang="en-US" b="1" dirty="0">
                <a:solidFill>
                  <a:srgbClr val="7030A0"/>
                </a:solidFill>
              </a:rPr>
              <a:t>Due to the </a:t>
            </a:r>
            <a:r>
              <a:rPr lang="en-US" b="1" dirty="0" smtClean="0">
                <a:solidFill>
                  <a:srgbClr val="7030A0"/>
                </a:solidFill>
              </a:rPr>
              <a:t>Coverage</a:t>
            </a:r>
          </a:p>
          <a:p>
            <a:pPr>
              <a:buFont typeface="Wingdings" panose="05000000000000000000" pitchFamily="2" charset="2"/>
              <a:buChar char="Ø"/>
            </a:pPr>
            <a:r>
              <a:rPr lang="en-US" b="1" dirty="0"/>
              <a:t>Site planning</a:t>
            </a:r>
            <a:r>
              <a:rPr lang="en-US" b="1" dirty="0" smtClean="0"/>
              <a:t>: </a:t>
            </a:r>
          </a:p>
          <a:p>
            <a:r>
              <a:rPr lang="en-US" dirty="0"/>
              <a:t> seamless coverage vs. deployment investment and mobility: </a:t>
            </a:r>
            <a:endParaRPr lang="en-US" dirty="0" smtClean="0"/>
          </a:p>
          <a:p>
            <a:endParaRPr lang="en-US" dirty="0" smtClean="0"/>
          </a:p>
          <a:p>
            <a:r>
              <a:rPr lang="en-US" dirty="0" smtClean="0"/>
              <a:t>In </a:t>
            </a:r>
            <a:r>
              <a:rPr lang="en-US" dirty="0"/>
              <a:t>summary, for a fast and cost-effective 5G network deployment, </a:t>
            </a:r>
            <a:r>
              <a:rPr lang="en-US" dirty="0" smtClean="0"/>
              <a:t/>
            </a:r>
            <a:br>
              <a:rPr lang="en-US" dirty="0" smtClean="0"/>
            </a:br>
            <a:r>
              <a:rPr lang="en-US" dirty="0" smtClean="0"/>
              <a:t>to accommodate </a:t>
            </a:r>
            <a:r>
              <a:rPr lang="en-US" dirty="0"/>
              <a:t>multi-services of both </a:t>
            </a:r>
            <a:r>
              <a:rPr lang="en-US" dirty="0" err="1"/>
              <a:t>eMBB</a:t>
            </a:r>
            <a:r>
              <a:rPr lang="en-US" dirty="0"/>
              <a:t> and </a:t>
            </a:r>
            <a:r>
              <a:rPr lang="en-US" dirty="0" err="1"/>
              <a:t>IoT</a:t>
            </a:r>
            <a:r>
              <a:rPr lang="en-US" dirty="0"/>
              <a:t> applications </a:t>
            </a:r>
            <a:r>
              <a:rPr lang="en-US" dirty="0" err="1"/>
              <a:t>effciently</a:t>
            </a:r>
            <a:r>
              <a:rPr lang="en-US" dirty="0"/>
              <a:t>, </a:t>
            </a:r>
            <a:r>
              <a:rPr lang="en-US" dirty="0" smtClean="0"/>
              <a:t/>
            </a:r>
            <a:br>
              <a:rPr lang="en-US" dirty="0" smtClean="0"/>
            </a:br>
            <a:r>
              <a:rPr lang="en-US" dirty="0" smtClean="0"/>
              <a:t>and </a:t>
            </a:r>
            <a:r>
              <a:rPr lang="en-US" dirty="0"/>
              <a:t>to </a:t>
            </a:r>
            <a:r>
              <a:rPr lang="en-US" dirty="0" smtClean="0"/>
              <a:t>balance </a:t>
            </a:r>
            <a:r>
              <a:rPr lang="en-US" dirty="0"/>
              <a:t>the spectrum </a:t>
            </a:r>
            <a:r>
              <a:rPr lang="en-US" dirty="0" err="1"/>
              <a:t>effciency</a:t>
            </a:r>
            <a:r>
              <a:rPr lang="en-US" dirty="0"/>
              <a:t>, </a:t>
            </a:r>
            <a:r>
              <a:rPr lang="en-US" dirty="0" smtClean="0"/>
              <a:t>	coverage</a:t>
            </a:r>
            <a:r>
              <a:rPr lang="en-US" dirty="0"/>
              <a:t>, </a:t>
            </a:r>
            <a:r>
              <a:rPr lang="en-US" dirty="0" smtClean="0"/>
              <a:t/>
            </a:r>
            <a:br>
              <a:rPr lang="en-US" dirty="0" smtClean="0"/>
            </a:br>
            <a:r>
              <a:rPr lang="en-US" dirty="0" smtClean="0"/>
              <a:t>as </a:t>
            </a:r>
            <a:r>
              <a:rPr lang="en-US" dirty="0"/>
              <a:t>well as low latency, </a:t>
            </a:r>
            <a:r>
              <a:rPr lang="en-US" dirty="0" smtClean="0"/>
              <a:t/>
            </a:r>
            <a:br>
              <a:rPr lang="en-US" dirty="0" smtClean="0"/>
            </a:br>
            <a:r>
              <a:rPr lang="en-US" dirty="0" smtClean="0"/>
              <a:t>5G </a:t>
            </a:r>
            <a:r>
              <a:rPr lang="en-US" dirty="0"/>
              <a:t>network has to </a:t>
            </a:r>
            <a:r>
              <a:rPr lang="en-US" dirty="0" smtClean="0"/>
              <a:t>operate </a:t>
            </a:r>
            <a:r>
              <a:rPr lang="en-US" dirty="0"/>
              <a:t>on both </a:t>
            </a:r>
            <a:r>
              <a:rPr lang="en-US" dirty="0" smtClean="0"/>
              <a:t>	high-frequency </a:t>
            </a:r>
            <a:r>
              <a:rPr lang="en-US" dirty="0"/>
              <a:t>wideband TDD band for high capacity and </a:t>
            </a:r>
            <a:r>
              <a:rPr lang="en-US" dirty="0" smtClean="0"/>
              <a:t>			low-frequency </a:t>
            </a:r>
            <a:r>
              <a:rPr lang="en-US" dirty="0"/>
              <a:t>band with good coverage</a:t>
            </a:r>
            <a:r>
              <a:rPr lang="en-US" dirty="0" smtClean="0"/>
              <a:t>. </a:t>
            </a:r>
            <a:endParaRPr lang="en-US" b="1" dirty="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40</a:t>
            </a:fld>
            <a:endParaRPr lang="en-US" dirty="0"/>
          </a:p>
        </p:txBody>
      </p:sp>
    </p:spTree>
    <p:extLst>
      <p:ext uri="{BB962C8B-B14F-4D97-AF65-F5344CB8AC3E}">
        <p14:creationId xmlns:p14="http://schemas.microsoft.com/office/powerpoint/2010/main" xmlns="" val="1045734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smtClean="0"/>
              <a:t>!!THANK YOU!!</a:t>
            </a:r>
            <a:br>
              <a:rPr lang="en-US" dirty="0" smtClean="0"/>
            </a:br>
            <a:r>
              <a:rPr lang="en-US" dirty="0" smtClean="0"/>
              <a:t>!! Have a Nice Day!!</a:t>
            </a:r>
            <a:br>
              <a:rPr lang="en-US" dirty="0" smtClean="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smtClean="0"/>
              <a:t>Today we learned about </a:t>
            </a:r>
          </a:p>
          <a:p>
            <a:r>
              <a:rPr lang="en-US" dirty="0"/>
              <a:t/>
            </a:r>
            <a:br>
              <a:rPr lang="en-US" dirty="0"/>
            </a:br>
            <a:r>
              <a:rPr lang="en-US" dirty="0"/>
              <a:t>Challenges and Opportunities in 5G Deployment</a:t>
            </a:r>
            <a:endParaRPr lang="fr-FR" dirty="0"/>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4" name="Date Placeholder 3"/>
          <p:cNvSpPr>
            <a:spLocks noGrp="1"/>
          </p:cNvSpPr>
          <p:nvPr>
            <p:ph type="dt" sz="half" idx="10"/>
          </p:nvPr>
        </p:nvSpPr>
        <p:spPr/>
        <p:txBody>
          <a:bodyPr/>
          <a:lstStyle/>
          <a:p>
            <a:fld id="{82996E84-0997-49CA-9F3F-32318CF6D374}" type="datetime1">
              <a:rPr lang="en-US" smtClean="0"/>
              <a:pPr/>
              <a:t>2/2/2024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41</a:t>
            </a:fld>
            <a:endParaRPr lang="en-US" dirty="0"/>
          </a:p>
        </p:txBody>
      </p:sp>
    </p:spTree>
    <p:extLst>
      <p:ext uri="{BB962C8B-B14F-4D97-AF65-F5344CB8AC3E}">
        <p14:creationId xmlns:p14="http://schemas.microsoft.com/office/powerpoint/2010/main" xmlns="" val="220977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
        <p:nvSpPr>
          <p:cNvPr id="3" name="Content Placeholder 2"/>
          <p:cNvSpPr>
            <a:spLocks noGrp="1"/>
          </p:cNvSpPr>
          <p:nvPr>
            <p:ph idx="1"/>
          </p:nvPr>
        </p:nvSpPr>
        <p:spPr>
          <a:xfrm>
            <a:off x="2160336" y="5867401"/>
            <a:ext cx="48207863" cy="24806926"/>
          </a:xfrm>
        </p:spPr>
        <p:txBody>
          <a:bodyPr>
            <a:normAutofit/>
          </a:bodyPr>
          <a:lstStyle/>
          <a:p>
            <a:r>
              <a:rPr lang="en-US" dirty="0" smtClean="0"/>
              <a:t>2G</a:t>
            </a:r>
          </a:p>
          <a:p>
            <a:r>
              <a:rPr lang="en-US" dirty="0" smtClean="0"/>
              <a:t>The </a:t>
            </a:r>
            <a:r>
              <a:rPr lang="en-US" dirty="0"/>
              <a:t>European Conference of Postal and Telecommunications Administrations (CEPT</a:t>
            </a:r>
            <a:r>
              <a:rPr lang="en-US" dirty="0" smtClean="0"/>
              <a:t>) decided </a:t>
            </a:r>
            <a:r>
              <a:rPr lang="en-US" dirty="0"/>
              <a:t>in 1982 to develop a pan-European 2G mobile communication system. </a:t>
            </a:r>
            <a:endParaRPr lang="en-US" dirty="0" smtClean="0"/>
          </a:p>
          <a:p>
            <a:r>
              <a:rPr lang="en-US" dirty="0" smtClean="0"/>
              <a:t>This was </a:t>
            </a:r>
            <a:r>
              <a:rPr lang="en-US" dirty="0"/>
              <a:t>the starting point of the Global System for Mobile communications (GSM), </a:t>
            </a:r>
            <a:r>
              <a:rPr lang="en-US" dirty="0" smtClean="0"/>
              <a:t>the dominant </a:t>
            </a:r>
            <a:r>
              <a:rPr lang="en-US" dirty="0"/>
              <a:t>2G standard, which was deployed internationally from 1991. </a:t>
            </a:r>
            <a:endParaRPr lang="en-US" dirty="0" smtClean="0"/>
          </a:p>
          <a:p>
            <a:r>
              <a:rPr lang="en-US" dirty="0" smtClean="0"/>
              <a:t>The introduction of </a:t>
            </a:r>
            <a:r>
              <a:rPr lang="en-US" dirty="0"/>
              <a:t>2G was characterized by the adoption of digital transmission and switching </a:t>
            </a:r>
            <a:r>
              <a:rPr lang="en-US" dirty="0" smtClean="0"/>
              <a:t>technology</a:t>
            </a:r>
            <a:r>
              <a:rPr lang="en-US" dirty="0"/>
              <a:t>. </a:t>
            </a:r>
            <a:endParaRPr lang="en-US" dirty="0" smtClean="0"/>
          </a:p>
          <a:p>
            <a:r>
              <a:rPr lang="en-US" dirty="0"/>
              <a:t>Digital communication allowed considerable improvements in voice quality and network capacity, and offered growth in the form of supplementary services and advanced applications such as the Short Message Service (SMS) for storage and forwarding of textual information</a:t>
            </a:r>
            <a:r>
              <a:rPr lang="en-US" dirty="0" smtClean="0"/>
              <a:t>.</a:t>
            </a:r>
            <a:endParaRPr lang="en-US" dirty="0"/>
          </a:p>
        </p:txBody>
      </p:sp>
    </p:spTree>
    <p:extLst>
      <p:ext uri="{BB962C8B-B14F-4D97-AF65-F5344CB8AC3E}">
        <p14:creationId xmlns:p14="http://schemas.microsoft.com/office/powerpoint/2010/main" xmlns="" val="187232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
        <p:nvSpPr>
          <p:cNvPr id="3" name="Content Placeholder 2"/>
          <p:cNvSpPr>
            <a:spLocks noGrp="1"/>
          </p:cNvSpPr>
          <p:nvPr>
            <p:ph idx="1"/>
          </p:nvPr>
        </p:nvSpPr>
        <p:spPr>
          <a:xfrm>
            <a:off x="2160336" y="7363735"/>
            <a:ext cx="48055463" cy="23310591"/>
          </a:xfrm>
        </p:spPr>
        <p:txBody>
          <a:bodyPr>
            <a:normAutofit/>
          </a:bodyPr>
          <a:lstStyle/>
          <a:p>
            <a:r>
              <a:rPr lang="en-US" dirty="0" smtClean="0"/>
              <a:t>2G</a:t>
            </a:r>
          </a:p>
          <a:p>
            <a:endParaRPr lang="en-US" dirty="0" smtClean="0"/>
          </a:p>
          <a:p>
            <a:r>
              <a:rPr lang="en-US" dirty="0"/>
              <a:t>These other main 2G standards include </a:t>
            </a:r>
            <a:r>
              <a:rPr lang="en-US" dirty="0" smtClean="0"/>
              <a:t/>
            </a:r>
            <a:br>
              <a:rPr lang="en-US" dirty="0" smtClean="0"/>
            </a:br>
            <a:r>
              <a:rPr lang="en-US" dirty="0" smtClean="0"/>
              <a:t>(</a:t>
            </a:r>
            <a:r>
              <a:rPr lang="en-US" dirty="0"/>
              <a:t>1) TIA/EIA-136, </a:t>
            </a:r>
            <a:r>
              <a:rPr lang="en-US" dirty="0" smtClean="0"/>
              <a:t>also known </a:t>
            </a:r>
            <a:r>
              <a:rPr lang="en-US" dirty="0"/>
              <a:t>as the North American TDMA (NA-TDMA) </a:t>
            </a:r>
            <a:r>
              <a:rPr lang="en-US" dirty="0" err="1" smtClean="0"/>
              <a:t>std</a:t>
            </a:r>
            <a:r>
              <a:rPr lang="en-US" dirty="0"/>
              <a:t>, </a:t>
            </a:r>
            <a:r>
              <a:rPr lang="en-US" dirty="0" smtClean="0"/>
              <a:t/>
            </a:r>
            <a:br>
              <a:rPr lang="en-US" dirty="0" smtClean="0"/>
            </a:br>
            <a:r>
              <a:rPr lang="en-US" dirty="0" smtClean="0"/>
              <a:t>(</a:t>
            </a:r>
            <a:r>
              <a:rPr lang="en-US" dirty="0"/>
              <a:t>2) TIA/EIA IS-95A</a:t>
            </a:r>
            <a:r>
              <a:rPr lang="en-US" dirty="0" smtClean="0"/>
              <a:t>, also </a:t>
            </a:r>
            <a:r>
              <a:rPr lang="en-US" dirty="0"/>
              <a:t>known as </a:t>
            </a:r>
            <a:r>
              <a:rPr lang="en-US" dirty="0" err="1"/>
              <a:t>CDMAOne</a:t>
            </a:r>
            <a:r>
              <a:rPr lang="en-US" dirty="0"/>
              <a:t> </a:t>
            </a:r>
            <a:r>
              <a:rPr lang="en-US" dirty="0" smtClean="0"/>
              <a:t> </a:t>
            </a:r>
            <a:br>
              <a:rPr lang="en-US" dirty="0" smtClean="0"/>
            </a:br>
            <a:r>
              <a:rPr lang="en-US" dirty="0" smtClean="0"/>
              <a:t>(</a:t>
            </a:r>
            <a:r>
              <a:rPr lang="en-US" dirty="0"/>
              <a:t>3) Personal Digital Cellular (PDC), used </a:t>
            </a:r>
            <a:r>
              <a:rPr lang="en-US" dirty="0" smtClean="0"/>
              <a:t>exclusively in </a:t>
            </a:r>
            <a:r>
              <a:rPr lang="en-US" dirty="0"/>
              <a:t>Japan. </a:t>
            </a:r>
            <a:endParaRPr lang="en-US" dirty="0" smtClean="0"/>
          </a:p>
          <a:p>
            <a:r>
              <a:rPr lang="en-US" dirty="0" smtClean="0"/>
              <a:t>The </a:t>
            </a:r>
            <a:r>
              <a:rPr lang="en-US" dirty="0"/>
              <a:t>evolution of 2G, called 2.5G, introduced packet-switched data services </a:t>
            </a:r>
            <a:r>
              <a:rPr lang="en-US" dirty="0" smtClean="0"/>
              <a:t>in addition </a:t>
            </a:r>
            <a:r>
              <a:rPr lang="en-US" dirty="0"/>
              <a:t>to voice and circuit-switched data. </a:t>
            </a:r>
            <a:endParaRPr lang="en-US" dirty="0" smtClean="0"/>
          </a:p>
          <a:p>
            <a:r>
              <a:rPr lang="en-US" dirty="0" smtClean="0"/>
              <a:t>The </a:t>
            </a:r>
            <a:r>
              <a:rPr lang="en-US" dirty="0"/>
              <a:t>main 2.5G standards, </a:t>
            </a:r>
            <a:r>
              <a:rPr lang="en-US" dirty="0" smtClean="0"/>
              <a:t>General Packet </a:t>
            </a:r>
            <a:r>
              <a:rPr lang="en-US" dirty="0"/>
              <a:t>Radio Service (GPRS) and </a:t>
            </a:r>
            <a:r>
              <a:rPr lang="en-US" dirty="0" smtClean="0"/>
              <a:t>TIA/EIA-951, </a:t>
            </a:r>
            <a:r>
              <a:rPr lang="en-US" dirty="0"/>
              <a:t>were extensions of GSM and </a:t>
            </a:r>
            <a:r>
              <a:rPr lang="en-US" dirty="0" smtClean="0"/>
              <a:t>TIA/EIA </a:t>
            </a:r>
            <a:r>
              <a:rPr lang="en-US" dirty="0"/>
              <a:t>IS-95A, respectively. </a:t>
            </a:r>
            <a:endParaRPr lang="en-US" dirty="0" smtClean="0"/>
          </a:p>
        </p:txBody>
      </p:sp>
    </p:spTree>
    <p:extLst>
      <p:ext uri="{BB962C8B-B14F-4D97-AF65-F5344CB8AC3E}">
        <p14:creationId xmlns:p14="http://schemas.microsoft.com/office/powerpoint/2010/main" xmlns="" val="263523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3" name="Content Placeholder 2"/>
          <p:cNvSpPr>
            <a:spLocks noGrp="1"/>
          </p:cNvSpPr>
          <p:nvPr>
            <p:ph idx="1"/>
          </p:nvPr>
        </p:nvSpPr>
        <p:spPr>
          <a:xfrm>
            <a:off x="2160336" y="7363735"/>
            <a:ext cx="48055463" cy="23310591"/>
          </a:xfrm>
        </p:spPr>
        <p:txBody>
          <a:bodyPr>
            <a:normAutofit/>
          </a:bodyPr>
          <a:lstStyle/>
          <a:p>
            <a:r>
              <a:rPr lang="en-US" dirty="0" smtClean="0"/>
              <a:t>2G to 3G</a:t>
            </a:r>
          </a:p>
          <a:p>
            <a:r>
              <a:rPr lang="en-US" dirty="0" smtClean="0"/>
              <a:t>Soon </a:t>
            </a:r>
            <a:r>
              <a:rPr lang="en-US" dirty="0"/>
              <a:t>afterwards, GSM was evolved further into the Enhanced Data Rates for Global Evolution (EDGE) and its associated packet data component</a:t>
            </a:r>
          </a:p>
          <a:p>
            <a:r>
              <a:rPr lang="en-US" dirty="0"/>
              <a:t>Enhanced General Packet Radio Service (EGPRS), mainly by addition of higher </a:t>
            </a:r>
            <a:r>
              <a:rPr lang="en-US" dirty="0" smtClean="0"/>
              <a:t>order modulation </a:t>
            </a:r>
            <a:r>
              <a:rPr lang="en-US" dirty="0"/>
              <a:t>and coding schemes. </a:t>
            </a:r>
            <a:endParaRPr lang="en-US" dirty="0" smtClean="0"/>
          </a:p>
          <a:p>
            <a:r>
              <a:rPr lang="en-US" dirty="0" smtClean="0"/>
              <a:t>GSM/EDGE </a:t>
            </a:r>
            <a:r>
              <a:rPr lang="en-US" dirty="0"/>
              <a:t>has continued to evolve and the </a:t>
            </a:r>
            <a:r>
              <a:rPr lang="en-US" dirty="0" smtClean="0"/>
              <a:t>latest release </a:t>
            </a:r>
            <a:r>
              <a:rPr lang="en-US" dirty="0"/>
              <a:t>of the 3GPP standard supports wider bandwidths and carrier aggregation for </a:t>
            </a:r>
            <a:r>
              <a:rPr lang="en-US" dirty="0" smtClean="0"/>
              <a:t>the air </a:t>
            </a:r>
            <a:r>
              <a:rPr lang="en-US" dirty="0"/>
              <a:t>interface. </a:t>
            </a:r>
            <a:endParaRPr lang="en-US" dirty="0" smtClean="0"/>
          </a:p>
          <a:p>
            <a:r>
              <a:rPr lang="en-US" dirty="0" smtClean="0"/>
              <a:t>In parallel, the International</a:t>
            </a:r>
          </a:p>
          <a:p>
            <a:r>
              <a:rPr lang="en-US" dirty="0" smtClean="0"/>
              <a:t>Telecommunications Union, Radio Communications (ITU-R) developed the requirements for systems that would qualify for the International Mobile Telecommunications 2000 (IMT-2000) classification. </a:t>
            </a:r>
            <a:endParaRPr lang="en-US" dirty="0"/>
          </a:p>
        </p:txBody>
      </p:sp>
    </p:spTree>
    <p:extLst>
      <p:ext uri="{BB962C8B-B14F-4D97-AF65-F5344CB8AC3E}">
        <p14:creationId xmlns:p14="http://schemas.microsoft.com/office/powerpoint/2010/main" xmlns="" val="196052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3" name="Content Placeholder 2"/>
          <p:cNvSpPr>
            <a:spLocks noGrp="1"/>
          </p:cNvSpPr>
          <p:nvPr>
            <p:ph idx="1"/>
          </p:nvPr>
        </p:nvSpPr>
        <p:spPr/>
        <p:txBody>
          <a:bodyPr>
            <a:normAutofit/>
          </a:bodyPr>
          <a:lstStyle/>
          <a:p>
            <a:r>
              <a:rPr lang="en-US" dirty="0" smtClean="0"/>
              <a:t>3G</a:t>
            </a:r>
          </a:p>
          <a:p>
            <a:endParaRPr lang="en-US" dirty="0" smtClean="0"/>
          </a:p>
          <a:p>
            <a:r>
              <a:rPr lang="en-US" dirty="0" smtClean="0"/>
              <a:t>In </a:t>
            </a:r>
            <a:r>
              <a:rPr lang="en-US" dirty="0"/>
              <a:t>January 1998, CDMA in two variants – </a:t>
            </a:r>
            <a:r>
              <a:rPr lang="en-US" dirty="0" smtClean="0"/>
              <a:t>Wideband Code </a:t>
            </a:r>
            <a:r>
              <a:rPr lang="en-US" dirty="0"/>
              <a:t>Division Multiple Access (WCDMA) and Time Division CDMA (TD-CDMA) </a:t>
            </a:r>
            <a:r>
              <a:rPr lang="en-US" dirty="0" smtClean="0"/>
              <a:t>– was </a:t>
            </a:r>
            <a:r>
              <a:rPr lang="en-US" dirty="0"/>
              <a:t>adopted by the European Telecommunications Standards Institute (ETSI) </a:t>
            </a:r>
            <a:r>
              <a:rPr lang="en-US" dirty="0" smtClean="0"/>
              <a:t>as a </a:t>
            </a:r>
            <a:r>
              <a:rPr lang="en-US" dirty="0"/>
              <a:t>Universal Mobile Telecommunication System (UMTS). </a:t>
            </a:r>
            <a:endParaRPr lang="en-US" dirty="0" smtClean="0"/>
          </a:p>
          <a:p>
            <a:r>
              <a:rPr lang="en-US" dirty="0" smtClean="0"/>
              <a:t>UMTS </a:t>
            </a:r>
            <a:r>
              <a:rPr lang="en-US" dirty="0"/>
              <a:t>was the major </a:t>
            </a:r>
            <a:r>
              <a:rPr lang="en-US" dirty="0" smtClean="0"/>
              <a:t>3G mobile </a:t>
            </a:r>
            <a:r>
              <a:rPr lang="en-US" dirty="0"/>
              <a:t>communication system and was one of the first cellular systems that qualified </a:t>
            </a:r>
            <a:r>
              <a:rPr lang="en-US" dirty="0" smtClean="0"/>
              <a:t>for </a:t>
            </a:r>
            <a:r>
              <a:rPr lang="en-US" dirty="0"/>
              <a:t>IMT-2000. </a:t>
            </a:r>
            <a:endParaRPr lang="en-US" dirty="0" smtClean="0"/>
          </a:p>
          <a:p>
            <a:r>
              <a:rPr lang="en-US" dirty="0" smtClean="0"/>
              <a:t>Six </a:t>
            </a:r>
            <a:r>
              <a:rPr lang="en-US" dirty="0"/>
              <a:t>radio interfaces have been qualified to meet IMT-2000 </a:t>
            </a:r>
            <a:r>
              <a:rPr lang="en-US" dirty="0" smtClean="0"/>
              <a:t>requirements including </a:t>
            </a:r>
            <a:r>
              <a:rPr lang="en-US" dirty="0"/>
              <a:t>three technologies based on CDMA, a version of GSM/EDGE known </a:t>
            </a:r>
            <a:r>
              <a:rPr lang="en-US" dirty="0" smtClean="0"/>
              <a:t>as UWC-1362 and </a:t>
            </a:r>
            <a:r>
              <a:rPr lang="en-US" dirty="0"/>
              <a:t>two technologies based on </a:t>
            </a:r>
            <a:r>
              <a:rPr lang="en-US" dirty="0" smtClean="0"/>
              <a:t>OFDMA. </a:t>
            </a:r>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Tree>
    <p:extLst>
      <p:ext uri="{BB962C8B-B14F-4D97-AF65-F5344CB8AC3E}">
        <p14:creationId xmlns:p14="http://schemas.microsoft.com/office/powerpoint/2010/main" xmlns="" val="24954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5G Technology: Evolution of </a:t>
            </a:r>
            <a:br>
              <a:rPr lang="en-US" dirty="0"/>
            </a:br>
            <a:r>
              <a:rPr lang="en-US" dirty="0"/>
              <a:t>Cellular Networks: From 1G to 5G </a:t>
            </a:r>
          </a:p>
        </p:txBody>
      </p:sp>
      <p:sp>
        <p:nvSpPr>
          <p:cNvPr id="3" name="Content Placeholder 2"/>
          <p:cNvSpPr>
            <a:spLocks noGrp="1"/>
          </p:cNvSpPr>
          <p:nvPr>
            <p:ph idx="1"/>
          </p:nvPr>
        </p:nvSpPr>
        <p:spPr>
          <a:xfrm>
            <a:off x="2160337" y="7363735"/>
            <a:ext cx="46800000" cy="23310591"/>
          </a:xfrm>
        </p:spPr>
        <p:txBody>
          <a:bodyPr>
            <a:normAutofit lnSpcReduction="10000"/>
          </a:bodyPr>
          <a:lstStyle/>
          <a:p>
            <a:r>
              <a:rPr lang="en-US" dirty="0" smtClean="0"/>
              <a:t>3G to 3.5G &amp; 3.75G</a:t>
            </a:r>
          </a:p>
          <a:p>
            <a:r>
              <a:rPr lang="en-US" dirty="0"/>
              <a:t>Within the framework of the 3rd Generation Partnership Project (3GPP), new specifications were developed, together known as 3G Evolution as 3.5G. </a:t>
            </a:r>
          </a:p>
          <a:p>
            <a:r>
              <a:rPr lang="en-US" dirty="0"/>
              <a:t>For this evolution, two Radio Access Network (RAN) approaches and an evolution of the Core Network were suggested.</a:t>
            </a:r>
          </a:p>
          <a:p>
            <a:r>
              <a:rPr lang="en-US" dirty="0" smtClean="0"/>
              <a:t>The </a:t>
            </a:r>
            <a:r>
              <a:rPr lang="en-US" dirty="0"/>
              <a:t>first RAN approach was based on the evolution steps in CDMA 2000 within</a:t>
            </a:r>
          </a:p>
          <a:p>
            <a:r>
              <a:rPr lang="en-US" dirty="0"/>
              <a:t>3GPP2: 1xEV-DO and 1xEV-DV.</a:t>
            </a:r>
          </a:p>
          <a:p>
            <a:r>
              <a:rPr lang="en-US" dirty="0"/>
              <a:t>The second RAN approach was High Speed Packet Access (HSPA). </a:t>
            </a:r>
            <a:endParaRPr lang="en-US" dirty="0" smtClean="0"/>
          </a:p>
          <a:p>
            <a:r>
              <a:rPr lang="en-US" dirty="0" smtClean="0"/>
              <a:t>HSPA was a </a:t>
            </a:r>
            <a:r>
              <a:rPr lang="en-US" dirty="0"/>
              <a:t>combination of High Speed Downlink Packet Access (HSDPA), added in </a:t>
            </a:r>
            <a:r>
              <a:rPr lang="en-US" dirty="0" smtClean="0"/>
              <a:t>3GPP Release </a:t>
            </a:r>
            <a:r>
              <a:rPr lang="en-US" dirty="0"/>
              <a:t>5, and High Speed Uplink Packet Access (HSUPA), added in </a:t>
            </a:r>
            <a:r>
              <a:rPr lang="en-US" dirty="0" smtClean="0"/>
              <a:t>3GPP Release </a:t>
            </a:r>
            <a:r>
              <a:rPr lang="en-US" dirty="0"/>
              <a:t>6 </a:t>
            </a:r>
            <a:endParaRPr lang="en-US" dirty="0" smtClean="0"/>
          </a:p>
        </p:txBody>
      </p:sp>
      <p:sp>
        <p:nvSpPr>
          <p:cNvPr id="4" name="Date Placeholder 3"/>
          <p:cNvSpPr>
            <a:spLocks noGrp="1"/>
          </p:cNvSpPr>
          <p:nvPr>
            <p:ph type="dt" sz="half" idx="10"/>
          </p:nvPr>
        </p:nvSpPr>
        <p:spPr/>
        <p:txBody>
          <a:bodyPr/>
          <a:lstStyle/>
          <a:p>
            <a:fld id="{24589B4D-3090-4B9E-A623-49025405EC6C}" type="datetime1">
              <a:rPr lang="en-US" smtClean="0"/>
              <a:pPr/>
              <a:t>2/2/2024</a:t>
            </a:fld>
            <a:endParaRPr lang="en-US"/>
          </a:p>
        </p:txBody>
      </p:sp>
      <p:sp>
        <p:nvSpPr>
          <p:cNvPr id="5" name="Footer Placeholder 4"/>
          <p:cNvSpPr>
            <a:spLocks noGrp="1"/>
          </p:cNvSpPr>
          <p:nvPr>
            <p:ph type="ftr" sz="quarter" idx="11"/>
          </p:nvPr>
        </p:nvSpPr>
        <p:spPr/>
        <p:txBody>
          <a:bodyPr/>
          <a:lstStyle/>
          <a:p>
            <a:r>
              <a:rPr lang="en-US" smtClean="0"/>
              <a:t>18ECO127T :: 5G Technology – An Overview :: Unit-1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9</a:t>
            </a:fld>
            <a:endParaRPr lang="en-US" dirty="0"/>
          </a:p>
        </p:txBody>
      </p:sp>
    </p:spTree>
    <p:extLst>
      <p:ext uri="{BB962C8B-B14F-4D97-AF65-F5344CB8AC3E}">
        <p14:creationId xmlns:p14="http://schemas.microsoft.com/office/powerpoint/2010/main" xmlns="" val="3132280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31158</TotalTime>
  <Words>3746</Words>
  <Application>Microsoft Office PowerPoint</Application>
  <PresentationFormat>Custom</PresentationFormat>
  <Paragraphs>387</Paragraphs>
  <Slides>41</Slides>
  <Notes>10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MODULE 1:  Introduction to Wireless Communication Fundamentals and 5G Technology</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Introduction to 5G Technology: Evolution of  Cellular Networks: From 1G to 5G </vt:lpstr>
      <vt:lpstr>!!THANK YOU!! !! Have a Nice Day!! </vt:lpstr>
      <vt:lpstr>MODULE 1:  Introduction to Wireless Communication Fundamentals and 5G Technology</vt:lpstr>
      <vt:lpstr>Key Features and Objectives of 5G </vt:lpstr>
      <vt:lpstr>Key Features and Objectives of 5G </vt:lpstr>
      <vt:lpstr>Key Features and Objectives of 5G </vt:lpstr>
      <vt:lpstr>Key Features and Objectives of 5G </vt:lpstr>
      <vt:lpstr>Key Features and Objectives of 5G </vt:lpstr>
      <vt:lpstr>Key Features and Objectives of 5G </vt:lpstr>
      <vt:lpstr>Key Features and Objectives of 5G </vt:lpstr>
      <vt:lpstr>Key Features and Objectives of 5G </vt:lpstr>
      <vt:lpstr>5G Applications and use cases</vt:lpstr>
      <vt:lpstr>!!THANK YOU!! !! Have a Nice Day!! </vt:lpstr>
      <vt:lpstr>MODULE 1:  Introduction to Wireless Communication Fundamentals and 5G Technology</vt:lpstr>
      <vt:lpstr>5G use cases</vt:lpstr>
      <vt:lpstr>!!THANK YOU!! !! Have a Nice Day!! </vt:lpstr>
      <vt:lpstr>MODULE 1:  Introduction to Wireless Communication Fundamentals and 5G Technology</vt:lpstr>
      <vt:lpstr>5G use cases</vt:lpstr>
      <vt:lpstr>!!THANK YOU!! !! Have a Nice Day!! </vt:lpstr>
      <vt:lpstr>MODULE 1:  Introduction to Wireless Communication Fundamentals and 5G Technology</vt:lpstr>
      <vt:lpstr>Challenges and Opportunities in  5G Deployment</vt:lpstr>
      <vt:lpstr>Challenges and Opportunities in  5G Deployment</vt:lpstr>
      <vt:lpstr>Challenges and Opportunities in  5G Deployment</vt:lpstr>
      <vt:lpstr>Challenges and Opportunities in  5G Deployment</vt:lpstr>
      <vt:lpstr>Challenges and Opportunities in  5G Deployment</vt:lpstr>
      <vt:lpstr>Challenges and Opportunities in  5G Deployment</vt:lpstr>
      <vt:lpstr>Challenges and Opportunities in  5G Deployment</vt:lpstr>
      <vt:lpstr>Challenges and Opportunities in  5G Deployment</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3176</cp:revision>
  <cp:lastPrinted>2023-02-06T05:08:34Z</cp:lastPrinted>
  <dcterms:created xsi:type="dcterms:W3CDTF">2016-03-26T10:56:21Z</dcterms:created>
  <dcterms:modified xsi:type="dcterms:W3CDTF">2024-02-02T06:48:00Z</dcterms:modified>
</cp:coreProperties>
</file>