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handoutMasterIdLst>
    <p:handoutMasterId r:id="rId25"/>
  </p:handoutMasterIdLst>
  <p:sldIdLst>
    <p:sldId id="2169" r:id="rId2"/>
    <p:sldId id="2171" r:id="rId3"/>
    <p:sldId id="2172" r:id="rId4"/>
    <p:sldId id="2173" r:id="rId5"/>
    <p:sldId id="2174" r:id="rId6"/>
    <p:sldId id="2170" r:id="rId7"/>
    <p:sldId id="2176" r:id="rId8"/>
    <p:sldId id="2224" r:id="rId9"/>
    <p:sldId id="2225" r:id="rId10"/>
    <p:sldId id="2226" r:id="rId11"/>
    <p:sldId id="2227" r:id="rId12"/>
    <p:sldId id="2222" r:id="rId13"/>
    <p:sldId id="2228" r:id="rId14"/>
    <p:sldId id="2229" r:id="rId15"/>
    <p:sldId id="2230" r:id="rId16"/>
    <p:sldId id="2232" r:id="rId17"/>
    <p:sldId id="2231" r:id="rId18"/>
    <p:sldId id="2233" r:id="rId19"/>
    <p:sldId id="2223" r:id="rId20"/>
    <p:sldId id="2234" r:id="rId21"/>
    <p:sldId id="2235" r:id="rId22"/>
    <p:sldId id="2238" r:id="rId23"/>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182" userDrawn="1">
          <p15:clr>
            <a:srgbClr val="A4A3A4"/>
          </p15:clr>
        </p15:guide>
        <p15:guide id="2" pos="1616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2/23/2024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 xmlns:p14="http://schemas.microsoft.com/office/powerpoint/2010/main"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2/23/2024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 xmlns:p14="http://schemas.microsoft.com/office/powerpoint/2010/main"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 xmlns:p14="http://schemas.microsoft.com/office/powerpoint/2010/main" val="59579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10</a:t>
            </a:fld>
            <a:endParaRPr lang="en-US"/>
          </a:p>
        </p:txBody>
      </p:sp>
    </p:spTree>
    <p:extLst>
      <p:ext uri="{BB962C8B-B14F-4D97-AF65-F5344CB8AC3E}">
        <p14:creationId xmlns="" xmlns:p14="http://schemas.microsoft.com/office/powerpoint/2010/main" val="3793552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11</a:t>
            </a:fld>
            <a:endParaRPr lang="en-US"/>
          </a:p>
        </p:txBody>
      </p:sp>
    </p:spTree>
    <p:extLst>
      <p:ext uri="{BB962C8B-B14F-4D97-AF65-F5344CB8AC3E}">
        <p14:creationId xmlns="" xmlns:p14="http://schemas.microsoft.com/office/powerpoint/2010/main" val="415500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12</a:t>
            </a:fld>
            <a:endParaRPr lang="en-US"/>
          </a:p>
        </p:txBody>
      </p:sp>
    </p:spTree>
    <p:extLst>
      <p:ext uri="{BB962C8B-B14F-4D97-AF65-F5344CB8AC3E}">
        <p14:creationId xmlns="" xmlns:p14="http://schemas.microsoft.com/office/powerpoint/2010/main" val="131598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13</a:t>
            </a:fld>
            <a:endParaRPr lang="en-US"/>
          </a:p>
        </p:txBody>
      </p:sp>
    </p:spTree>
    <p:extLst>
      <p:ext uri="{BB962C8B-B14F-4D97-AF65-F5344CB8AC3E}">
        <p14:creationId xmlns="" xmlns:p14="http://schemas.microsoft.com/office/powerpoint/2010/main" val="429206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14</a:t>
            </a:fld>
            <a:endParaRPr lang="en-US"/>
          </a:p>
        </p:txBody>
      </p:sp>
    </p:spTree>
    <p:extLst>
      <p:ext uri="{BB962C8B-B14F-4D97-AF65-F5344CB8AC3E}">
        <p14:creationId xmlns="" xmlns:p14="http://schemas.microsoft.com/office/powerpoint/2010/main" val="518449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15</a:t>
            </a:fld>
            <a:endParaRPr lang="en-US"/>
          </a:p>
        </p:txBody>
      </p:sp>
    </p:spTree>
    <p:extLst>
      <p:ext uri="{BB962C8B-B14F-4D97-AF65-F5344CB8AC3E}">
        <p14:creationId xmlns="" xmlns:p14="http://schemas.microsoft.com/office/powerpoint/2010/main" val="250496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16</a:t>
            </a:fld>
            <a:endParaRPr lang="en-US"/>
          </a:p>
        </p:txBody>
      </p:sp>
    </p:spTree>
    <p:extLst>
      <p:ext uri="{BB962C8B-B14F-4D97-AF65-F5344CB8AC3E}">
        <p14:creationId xmlns="" xmlns:p14="http://schemas.microsoft.com/office/powerpoint/2010/main" val="2323677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17</a:t>
            </a:fld>
            <a:endParaRPr lang="en-US"/>
          </a:p>
        </p:txBody>
      </p:sp>
    </p:spTree>
    <p:extLst>
      <p:ext uri="{BB962C8B-B14F-4D97-AF65-F5344CB8AC3E}">
        <p14:creationId xmlns="" xmlns:p14="http://schemas.microsoft.com/office/powerpoint/2010/main" val="866063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18</a:t>
            </a:fld>
            <a:endParaRPr lang="en-US"/>
          </a:p>
        </p:txBody>
      </p:sp>
    </p:spTree>
    <p:extLst>
      <p:ext uri="{BB962C8B-B14F-4D97-AF65-F5344CB8AC3E}">
        <p14:creationId xmlns="" xmlns:p14="http://schemas.microsoft.com/office/powerpoint/2010/main" val="280304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19</a:t>
            </a:fld>
            <a:endParaRPr lang="en-US"/>
          </a:p>
        </p:txBody>
      </p:sp>
    </p:spTree>
    <p:extLst>
      <p:ext uri="{BB962C8B-B14F-4D97-AF65-F5344CB8AC3E}">
        <p14:creationId xmlns="" xmlns:p14="http://schemas.microsoft.com/office/powerpoint/2010/main" val="72283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a:t>
            </a:fld>
            <a:endParaRPr lang="en-US"/>
          </a:p>
        </p:txBody>
      </p:sp>
    </p:spTree>
    <p:extLst>
      <p:ext uri="{BB962C8B-B14F-4D97-AF65-F5344CB8AC3E}">
        <p14:creationId xmlns="" xmlns:p14="http://schemas.microsoft.com/office/powerpoint/2010/main" val="578799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20</a:t>
            </a:fld>
            <a:endParaRPr lang="en-US"/>
          </a:p>
        </p:txBody>
      </p:sp>
    </p:spTree>
    <p:extLst>
      <p:ext uri="{BB962C8B-B14F-4D97-AF65-F5344CB8AC3E}">
        <p14:creationId xmlns="" xmlns:p14="http://schemas.microsoft.com/office/powerpoint/2010/main" val="1730797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21</a:t>
            </a:fld>
            <a:endParaRPr lang="en-US"/>
          </a:p>
        </p:txBody>
      </p:sp>
    </p:spTree>
    <p:extLst>
      <p:ext uri="{BB962C8B-B14F-4D97-AF65-F5344CB8AC3E}">
        <p14:creationId xmlns="" xmlns:p14="http://schemas.microsoft.com/office/powerpoint/2010/main" val="2790020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22</a:t>
            </a:fld>
            <a:endParaRPr lang="en-US"/>
          </a:p>
        </p:txBody>
      </p:sp>
    </p:spTree>
    <p:extLst>
      <p:ext uri="{BB962C8B-B14F-4D97-AF65-F5344CB8AC3E}">
        <p14:creationId xmlns="" xmlns:p14="http://schemas.microsoft.com/office/powerpoint/2010/main" val="122401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a:t>
            </a:fld>
            <a:endParaRPr lang="en-US"/>
          </a:p>
        </p:txBody>
      </p:sp>
    </p:spTree>
    <p:extLst>
      <p:ext uri="{BB962C8B-B14F-4D97-AF65-F5344CB8AC3E}">
        <p14:creationId xmlns="" xmlns:p14="http://schemas.microsoft.com/office/powerpoint/2010/main" val="302382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4</a:t>
            </a:fld>
            <a:endParaRPr lang="en-US"/>
          </a:p>
        </p:txBody>
      </p:sp>
    </p:spTree>
    <p:extLst>
      <p:ext uri="{BB962C8B-B14F-4D97-AF65-F5344CB8AC3E}">
        <p14:creationId xmlns="" xmlns:p14="http://schemas.microsoft.com/office/powerpoint/2010/main" val="140330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5</a:t>
            </a:fld>
            <a:endParaRPr lang="en-US"/>
          </a:p>
        </p:txBody>
      </p:sp>
    </p:spTree>
    <p:extLst>
      <p:ext uri="{BB962C8B-B14F-4D97-AF65-F5344CB8AC3E}">
        <p14:creationId xmlns="" xmlns:p14="http://schemas.microsoft.com/office/powerpoint/2010/main" val="180263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6</a:t>
            </a:fld>
            <a:endParaRPr lang="en-US"/>
          </a:p>
        </p:txBody>
      </p:sp>
    </p:spTree>
    <p:extLst>
      <p:ext uri="{BB962C8B-B14F-4D97-AF65-F5344CB8AC3E}">
        <p14:creationId xmlns="" xmlns:p14="http://schemas.microsoft.com/office/powerpoint/2010/main" val="122401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7</a:t>
            </a:fld>
            <a:endParaRPr lang="en-US"/>
          </a:p>
        </p:txBody>
      </p:sp>
    </p:spTree>
    <p:extLst>
      <p:ext uri="{BB962C8B-B14F-4D97-AF65-F5344CB8AC3E}">
        <p14:creationId xmlns="" xmlns:p14="http://schemas.microsoft.com/office/powerpoint/2010/main" val="176246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8</a:t>
            </a:fld>
            <a:endParaRPr lang="en-US"/>
          </a:p>
        </p:txBody>
      </p:sp>
    </p:spTree>
    <p:extLst>
      <p:ext uri="{BB962C8B-B14F-4D97-AF65-F5344CB8AC3E}">
        <p14:creationId xmlns="" xmlns:p14="http://schemas.microsoft.com/office/powerpoint/2010/main" val="2997018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9</a:t>
            </a:fld>
            <a:endParaRPr lang="en-US"/>
          </a:p>
        </p:txBody>
      </p:sp>
    </p:spTree>
    <p:extLst>
      <p:ext uri="{BB962C8B-B14F-4D97-AF65-F5344CB8AC3E}">
        <p14:creationId xmlns="" xmlns:p14="http://schemas.microsoft.com/office/powerpoint/2010/main" val="197544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2/23/2024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2/23/2024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 xmlns:p14="http://schemas.microsoft.com/office/powerpoint/2010/main"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2/23/2024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2/23/2024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2/23/2024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2/23/2024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2/23/2024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2/23/2024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2/23/2024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2/23/2024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2/23/2024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no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Unit-2 by   Dr. Vivek </a:t>
            </a:r>
            <a:r>
              <a:rPr lang="en-US" dirty="0" err="1"/>
              <a:t>Kachhatiya</a:t>
            </a:r>
            <a:r>
              <a:rPr lang="en-US" dirty="0"/>
              <a:t>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 xmlns:p14="http://schemas.microsoft.com/office/powerpoint/2010/main"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5G Core Network (5GC)</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2/23/2024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M2 S2</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5170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DD3A54A5-BFC6-4953-9EB7-EC0F00CF7DBE}"/>
              </a:ext>
            </a:extLst>
          </p:cNvPr>
          <p:cNvSpPr/>
          <p:nvPr/>
        </p:nvSpPr>
        <p:spPr>
          <a:xfrm>
            <a:off x="2491220" y="11139054"/>
            <a:ext cx="47302016" cy="34913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8EBB80A4-80CF-4CA2-88F0-19596EA621ED}"/>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4BBCDD8D-F5BF-4B35-9F6C-A4B58DAB1F1F}"/>
              </a:ext>
            </a:extLst>
          </p:cNvPr>
          <p:cNvSpPr>
            <a:spLocks noGrp="1"/>
          </p:cNvSpPr>
          <p:nvPr>
            <p:ph idx="1"/>
          </p:nvPr>
        </p:nvSpPr>
        <p:spPr>
          <a:xfrm>
            <a:off x="2160336" y="7363735"/>
            <a:ext cx="46469119" cy="23310591"/>
          </a:xfrm>
        </p:spPr>
        <p:txBody>
          <a:bodyPr/>
          <a:lstStyle/>
          <a:p>
            <a:pPr>
              <a:lnSpc>
                <a:spcPct val="100000"/>
              </a:lnSpc>
            </a:pPr>
            <a:r>
              <a:rPr lang="en-IN" dirty="0"/>
              <a:t>The 5G System architecture (5GS) is represented in two ways in the 3GPP standards,</a:t>
            </a:r>
            <a:br>
              <a:rPr lang="en-IN" dirty="0"/>
            </a:br>
            <a:r>
              <a:rPr lang="en-IN" dirty="0"/>
              <a:t>one is a service-based representation </a:t>
            </a:r>
            <a:br>
              <a:rPr lang="en-IN" dirty="0"/>
            </a:br>
            <a:r>
              <a:rPr lang="en-IN" dirty="0"/>
              <a:t>in which the control plane network functions access each other’s services, and </a:t>
            </a:r>
            <a:br>
              <a:rPr lang="en-IN" dirty="0"/>
            </a:br>
            <a:r>
              <a:rPr lang="en-IN" dirty="0"/>
              <a:t>the other is a reference point representation </a:t>
            </a:r>
            <a:br>
              <a:rPr lang="en-IN" dirty="0"/>
            </a:br>
            <a:r>
              <a:rPr lang="en-IN" dirty="0"/>
              <a:t>in which the interaction between the network functions is shown with point-to point reference points. </a:t>
            </a:r>
          </a:p>
          <a:p>
            <a:pPr>
              <a:lnSpc>
                <a:spcPct val="100000"/>
              </a:lnSpc>
            </a:pPr>
            <a:r>
              <a:rPr lang="en-IN" dirty="0"/>
              <a:t>In this unit we use the service-based representation since the 5G architecture is </a:t>
            </a:r>
            <a:r>
              <a:rPr lang="en-IN" dirty="0" err="1"/>
              <a:t>defind</a:t>
            </a:r>
            <a:r>
              <a:rPr lang="en-IN" dirty="0"/>
              <a:t> as service-based architecture</a:t>
            </a:r>
          </a:p>
        </p:txBody>
      </p:sp>
      <p:sp>
        <p:nvSpPr>
          <p:cNvPr id="4" name="Date Placeholder 3">
            <a:extLst>
              <a:ext uri="{FF2B5EF4-FFF2-40B4-BE49-F238E27FC236}">
                <a16:creationId xmlns="" xmlns:a16="http://schemas.microsoft.com/office/drawing/2014/main" id="{3BEE96E2-F883-4774-A76F-CE29B355237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DB568599-60AD-40F7-9059-43D35384E21C}"/>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A35D21BE-C128-4F0F-B9E0-95EACE573944}"/>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Tree>
    <p:extLst>
      <p:ext uri="{BB962C8B-B14F-4D97-AF65-F5344CB8AC3E}">
        <p14:creationId xmlns="" xmlns:p14="http://schemas.microsoft.com/office/powerpoint/2010/main" val="35366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B80A4-80CF-4CA2-88F0-19596EA621ED}"/>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4BBCDD8D-F5BF-4B35-9F6C-A4B58DAB1F1F}"/>
              </a:ext>
            </a:extLst>
          </p:cNvPr>
          <p:cNvSpPr>
            <a:spLocks noGrp="1"/>
          </p:cNvSpPr>
          <p:nvPr>
            <p:ph idx="1"/>
          </p:nvPr>
        </p:nvSpPr>
        <p:spPr>
          <a:xfrm>
            <a:off x="2160337" y="7363735"/>
            <a:ext cx="46800000" cy="23310591"/>
          </a:xfrm>
        </p:spPr>
        <p:txBody>
          <a:bodyPr>
            <a:normAutofit/>
          </a:bodyPr>
          <a:lstStyle/>
          <a:p>
            <a:r>
              <a:rPr lang="en-IN" dirty="0"/>
              <a:t>In current specifications, the Service-based interfaces are </a:t>
            </a:r>
            <a:r>
              <a:rPr lang="en-IN" dirty="0" err="1"/>
              <a:t>defned</a:t>
            </a:r>
            <a:r>
              <a:rPr lang="en-IN" dirty="0"/>
              <a:t> within the Control Plane only. </a:t>
            </a:r>
          </a:p>
          <a:p>
            <a:r>
              <a:rPr lang="en-IN" dirty="0"/>
              <a:t>In 3GPP terminology, “a network function can be implemented either as a network element on a dedicated hardware, as a software instance running on a dedicated hardware, or as a virtualized function instantiated on an appropriate platform, e.g. on a cloud infrastructure.” </a:t>
            </a:r>
          </a:p>
          <a:p>
            <a:r>
              <a:rPr lang="en-IN" dirty="0"/>
              <a:t>The Release 16 specifications add capability for Direct Communication and Indirect Communication between the Network Functions and Network Function services. </a:t>
            </a:r>
          </a:p>
          <a:p>
            <a:r>
              <a:rPr lang="en-IN" dirty="0"/>
              <a:t>The indirect communication is via a Service Communication Proxy (SCP). </a:t>
            </a:r>
          </a:p>
          <a:p>
            <a:r>
              <a:rPr lang="en-IN" dirty="0"/>
              <a:t>The SCP is not used for Direct Communication.</a:t>
            </a:r>
          </a:p>
        </p:txBody>
      </p:sp>
      <p:sp>
        <p:nvSpPr>
          <p:cNvPr id="4" name="Date Placeholder 3">
            <a:extLst>
              <a:ext uri="{FF2B5EF4-FFF2-40B4-BE49-F238E27FC236}">
                <a16:creationId xmlns="" xmlns:a16="http://schemas.microsoft.com/office/drawing/2014/main" id="{3BEE96E2-F883-4774-A76F-CE29B355237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DB568599-60AD-40F7-9059-43D35384E21C}"/>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A35D21BE-C128-4F0F-B9E0-95EACE573944}"/>
              </a:ext>
            </a:extLst>
          </p:cNvPr>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Tree>
    <p:extLst>
      <p:ext uri="{BB962C8B-B14F-4D97-AF65-F5344CB8AC3E}">
        <p14:creationId xmlns="" xmlns:p14="http://schemas.microsoft.com/office/powerpoint/2010/main" val="381621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2C6FCB1-B8FD-4E82-B9E4-BA1183E2060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12194" y="4902426"/>
            <a:ext cx="50400000" cy="16206208"/>
          </a:xfrm>
          <a:prstGeom prst="rect">
            <a:avLst/>
          </a:prstGeom>
        </p:spPr>
      </p:pic>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a:xfrm>
            <a:off x="2160337" y="7363735"/>
            <a:ext cx="46800000" cy="2331059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a:t>
            </a:r>
            <a:r>
              <a:rPr lang="en-IN" dirty="0" err="1"/>
              <a:t>ig</a:t>
            </a:r>
            <a:r>
              <a:rPr lang="en-IN" dirty="0"/>
              <a:t>. 2. 5G System architecture</a:t>
            </a:r>
          </a:p>
          <a:p>
            <a:endParaRPr lang="en-IN" dirty="0"/>
          </a:p>
          <a:p>
            <a:r>
              <a:rPr lang="en-IN" dirty="0"/>
              <a:t>The 3GPP 5GS service based non-roaming reference architecture in shown in Fig.</a:t>
            </a:r>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Tree>
    <p:extLst>
      <p:ext uri="{BB962C8B-B14F-4D97-AF65-F5344CB8AC3E}">
        <p14:creationId xmlns="" xmlns:p14="http://schemas.microsoft.com/office/powerpoint/2010/main" val="47620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wipe(left)">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B80A4-80CF-4CA2-88F0-19596EA621ED}"/>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4BBCDD8D-F5BF-4B35-9F6C-A4B58DAB1F1F}"/>
              </a:ext>
            </a:extLst>
          </p:cNvPr>
          <p:cNvSpPr>
            <a:spLocks noGrp="1"/>
          </p:cNvSpPr>
          <p:nvPr>
            <p:ph idx="1"/>
          </p:nvPr>
        </p:nvSpPr>
        <p:spPr>
          <a:xfrm>
            <a:off x="2160337" y="7363735"/>
            <a:ext cx="46800000" cy="23310591"/>
          </a:xfrm>
        </p:spPr>
        <p:txBody>
          <a:bodyPr>
            <a:normAutofit/>
          </a:bodyPr>
          <a:lstStyle/>
          <a:p>
            <a:r>
              <a:rPr lang="en-IN" dirty="0"/>
              <a:t>in Release-14 (</a:t>
            </a:r>
            <a:r>
              <a:rPr lang="en-IN" b="1" dirty="0"/>
              <a:t>4G</a:t>
            </a:r>
            <a:r>
              <a:rPr lang="en-IN" dirty="0"/>
              <a:t>) was enhanced with an optional feature that allowed separation of control plane and user plane. </a:t>
            </a:r>
          </a:p>
          <a:p>
            <a:r>
              <a:rPr lang="en-IN" dirty="0"/>
              <a:t>In this feature, the Serving Gateway (SGW) and Packet Gateway (PGW) are divided into distinct control plane and user plane functions </a:t>
            </a:r>
            <a:br>
              <a:rPr lang="en-IN" dirty="0"/>
            </a:br>
            <a:r>
              <a:rPr lang="en-IN" dirty="0"/>
              <a:t>(e.g., SGW-C and SGW-U). </a:t>
            </a:r>
          </a:p>
          <a:p>
            <a:r>
              <a:rPr lang="en-IN" dirty="0"/>
              <a:t>This optional feature provided more flexibility and efficiency in network deployment. </a:t>
            </a:r>
          </a:p>
          <a:p>
            <a:r>
              <a:rPr lang="en-IN" dirty="0"/>
              <a:t>In 5G architecture, the separation of control plane and user plane is an inherent capability. </a:t>
            </a:r>
          </a:p>
          <a:p>
            <a:r>
              <a:rPr lang="en-IN" dirty="0"/>
              <a:t>The Session Management Function (SMF) handles the control plane functionality for setup and management of sessions, while the actual user data is routed through the User Plane Function (UPF).</a:t>
            </a:r>
          </a:p>
        </p:txBody>
      </p:sp>
      <p:sp>
        <p:nvSpPr>
          <p:cNvPr id="4" name="Date Placeholder 3">
            <a:extLst>
              <a:ext uri="{FF2B5EF4-FFF2-40B4-BE49-F238E27FC236}">
                <a16:creationId xmlns="" xmlns:a16="http://schemas.microsoft.com/office/drawing/2014/main" id="{3BEE96E2-F883-4774-A76F-CE29B355237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DB568599-60AD-40F7-9059-43D35384E21C}"/>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A35D21BE-C128-4F0F-B9E0-95EACE573944}"/>
              </a:ext>
            </a:extLst>
          </p:cNvPr>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 xmlns:p14="http://schemas.microsoft.com/office/powerpoint/2010/main" val="202937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a:xfrm>
            <a:off x="2160337" y="7363735"/>
            <a:ext cx="46800000" cy="2331059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a:t>
            </a:r>
            <a:r>
              <a:rPr lang="en-IN" dirty="0" err="1"/>
              <a:t>ig</a:t>
            </a:r>
            <a:r>
              <a:rPr lang="en-IN" dirty="0"/>
              <a:t>. 2. 5G System architecture</a:t>
            </a:r>
          </a:p>
          <a:p>
            <a:endParaRPr lang="en-IN" dirty="0"/>
          </a:p>
          <a:p>
            <a:r>
              <a:rPr lang="en-IN" dirty="0"/>
              <a:t>The 3GPP 5GS service based non-roaming reference architecture in shown in Fig.</a:t>
            </a:r>
          </a:p>
        </p:txBody>
      </p:sp>
      <p:sp>
        <p:nvSpPr>
          <p:cNvPr id="7" name="Rectangle 6">
            <a:extLst>
              <a:ext uri="{FF2B5EF4-FFF2-40B4-BE49-F238E27FC236}">
                <a16:creationId xmlns="" xmlns:a16="http://schemas.microsoft.com/office/drawing/2014/main" id="{D9BAAE4C-4FE2-44BB-9C53-4C9823568B00}"/>
              </a:ext>
            </a:extLst>
          </p:cNvPr>
          <p:cNvSpPr/>
          <p:nvPr/>
        </p:nvSpPr>
        <p:spPr>
          <a:xfrm>
            <a:off x="21237718" y="16608339"/>
            <a:ext cx="5030500" cy="384097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
        <p:nvSpPr>
          <p:cNvPr id="10" name="Rectangle 9">
            <a:extLst>
              <a:ext uri="{FF2B5EF4-FFF2-40B4-BE49-F238E27FC236}">
                <a16:creationId xmlns="" xmlns:a16="http://schemas.microsoft.com/office/drawing/2014/main" id="{6E98603C-1B8D-4BCD-A1F6-22F6233181E1}"/>
              </a:ext>
            </a:extLst>
          </p:cNvPr>
          <p:cNvSpPr/>
          <p:nvPr/>
        </p:nvSpPr>
        <p:spPr>
          <a:xfrm>
            <a:off x="36353027" y="16608339"/>
            <a:ext cx="5030500" cy="384097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 xmlns:a16="http://schemas.microsoft.com/office/drawing/2014/main" id="{CAB5495E-F43A-40A1-A3ED-B6D00F3BA5F8}"/>
              </a:ext>
            </a:extLst>
          </p:cNvPr>
          <p:cNvSpPr/>
          <p:nvPr/>
        </p:nvSpPr>
        <p:spPr>
          <a:xfrm>
            <a:off x="24096944" y="11164790"/>
            <a:ext cx="5030500" cy="280059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B2C6FCB1-B8FD-4E82-B9E4-BA1183E2060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12194" y="4902426"/>
            <a:ext cx="50400000" cy="16206208"/>
          </a:xfrm>
          <a:prstGeom prst="rect">
            <a:avLst/>
          </a:prstGeom>
        </p:spPr>
      </p:pic>
    </p:spTree>
    <p:extLst>
      <p:ext uri="{BB962C8B-B14F-4D97-AF65-F5344CB8AC3E}">
        <p14:creationId xmlns="" xmlns:p14="http://schemas.microsoft.com/office/powerpoint/2010/main" val="206681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wipe(left)">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B80A4-80CF-4CA2-88F0-19596EA621ED}"/>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4BBCDD8D-F5BF-4B35-9F6C-A4B58DAB1F1F}"/>
              </a:ext>
            </a:extLst>
          </p:cNvPr>
          <p:cNvSpPr>
            <a:spLocks noGrp="1"/>
          </p:cNvSpPr>
          <p:nvPr>
            <p:ph idx="1"/>
          </p:nvPr>
        </p:nvSpPr>
        <p:spPr>
          <a:xfrm>
            <a:off x="2160337" y="7363735"/>
            <a:ext cx="46800000" cy="23310591"/>
          </a:xfrm>
        </p:spPr>
        <p:txBody>
          <a:bodyPr>
            <a:normAutofit/>
          </a:bodyPr>
          <a:lstStyle/>
          <a:p>
            <a:r>
              <a:rPr lang="en-IN" dirty="0"/>
              <a:t>In 5G architecture, the separation of control plane and user plane is an inherent capability. </a:t>
            </a:r>
          </a:p>
          <a:p>
            <a:r>
              <a:rPr lang="en-IN" dirty="0"/>
              <a:t>The Session Management Function (SMF) handles the control plane functionality for setup and management of sessions, while the actual user data is routed through the User Plane Function (UPF).</a:t>
            </a:r>
          </a:p>
          <a:p>
            <a:r>
              <a:rPr lang="en-IN" dirty="0"/>
              <a:t>The UPF selection (or re-selection) is handled by SMF.  </a:t>
            </a:r>
          </a:p>
          <a:p>
            <a:r>
              <a:rPr lang="en-IN" dirty="0"/>
              <a:t>The deployment options allow for centrally located UPF and/or distributed UPF located close to or at the Access Network</a:t>
            </a:r>
          </a:p>
        </p:txBody>
      </p:sp>
      <p:sp>
        <p:nvSpPr>
          <p:cNvPr id="4" name="Date Placeholder 3">
            <a:extLst>
              <a:ext uri="{FF2B5EF4-FFF2-40B4-BE49-F238E27FC236}">
                <a16:creationId xmlns="" xmlns:a16="http://schemas.microsoft.com/office/drawing/2014/main" id="{3BEE96E2-F883-4774-A76F-CE29B355237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DB568599-60AD-40F7-9059-43D35384E21C}"/>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A35D21BE-C128-4F0F-B9E0-95EACE573944}"/>
              </a:ext>
            </a:extLst>
          </p:cNvPr>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Tree>
    <p:extLst>
      <p:ext uri="{BB962C8B-B14F-4D97-AF65-F5344CB8AC3E}">
        <p14:creationId xmlns="" xmlns:p14="http://schemas.microsoft.com/office/powerpoint/2010/main" val="182465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a:xfrm>
            <a:off x="2160337" y="7363735"/>
            <a:ext cx="46800000" cy="2331059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a:t>
            </a:r>
            <a:r>
              <a:rPr lang="en-IN" dirty="0" err="1"/>
              <a:t>ig</a:t>
            </a:r>
            <a:r>
              <a:rPr lang="en-IN" dirty="0"/>
              <a:t>. 2. 5G System architecture</a:t>
            </a:r>
          </a:p>
          <a:p>
            <a:endParaRPr lang="en-IN" dirty="0"/>
          </a:p>
          <a:p>
            <a:r>
              <a:rPr lang="en-IN" dirty="0"/>
              <a:t>The 3GPP 5GS service based non-roaming reference architecture in shown in Fig.</a:t>
            </a:r>
          </a:p>
        </p:txBody>
      </p:sp>
      <p:sp>
        <p:nvSpPr>
          <p:cNvPr id="10" name="Rectangle 9">
            <a:extLst>
              <a:ext uri="{FF2B5EF4-FFF2-40B4-BE49-F238E27FC236}">
                <a16:creationId xmlns="" xmlns:a16="http://schemas.microsoft.com/office/drawing/2014/main" id="{6E98603C-1B8D-4BCD-A1F6-22F6233181E1}"/>
              </a:ext>
            </a:extLst>
          </p:cNvPr>
          <p:cNvSpPr/>
          <p:nvPr/>
        </p:nvSpPr>
        <p:spPr>
          <a:xfrm>
            <a:off x="10749827" y="16608339"/>
            <a:ext cx="5030500" cy="384097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 xmlns:a16="http://schemas.microsoft.com/office/drawing/2014/main" id="{CAB5495E-F43A-40A1-A3ED-B6D00F3BA5F8}"/>
              </a:ext>
            </a:extLst>
          </p:cNvPr>
          <p:cNvSpPr/>
          <p:nvPr/>
        </p:nvSpPr>
        <p:spPr>
          <a:xfrm>
            <a:off x="19441816" y="11605234"/>
            <a:ext cx="5030500" cy="280059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pic>
        <p:nvPicPr>
          <p:cNvPr id="8" name="Picture 7">
            <a:extLst>
              <a:ext uri="{FF2B5EF4-FFF2-40B4-BE49-F238E27FC236}">
                <a16:creationId xmlns="" xmlns:a16="http://schemas.microsoft.com/office/drawing/2014/main" id="{B2C6FCB1-B8FD-4E82-B9E4-BA1183E2060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12194" y="4902426"/>
            <a:ext cx="50400000" cy="16206208"/>
          </a:xfrm>
          <a:prstGeom prst="rect">
            <a:avLst/>
          </a:prstGeom>
        </p:spPr>
      </p:pic>
    </p:spTree>
    <p:extLst>
      <p:ext uri="{BB962C8B-B14F-4D97-AF65-F5344CB8AC3E}">
        <p14:creationId xmlns="" xmlns:p14="http://schemas.microsoft.com/office/powerpoint/2010/main" val="14248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wipe(left)">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B80A4-80CF-4CA2-88F0-19596EA621ED}"/>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4BBCDD8D-F5BF-4B35-9F6C-A4B58DAB1F1F}"/>
              </a:ext>
            </a:extLst>
          </p:cNvPr>
          <p:cNvSpPr>
            <a:spLocks noGrp="1"/>
          </p:cNvSpPr>
          <p:nvPr>
            <p:ph idx="1"/>
          </p:nvPr>
        </p:nvSpPr>
        <p:spPr>
          <a:xfrm>
            <a:off x="2160337" y="7363735"/>
            <a:ext cx="46800000" cy="23310591"/>
          </a:xfrm>
        </p:spPr>
        <p:txBody>
          <a:bodyPr>
            <a:normAutofit/>
          </a:bodyPr>
          <a:lstStyle/>
          <a:p>
            <a:r>
              <a:rPr lang="en-IN" dirty="0"/>
              <a:t>The Access and Mobility Management function (AMF) handles the mobility management and procedures. </a:t>
            </a:r>
          </a:p>
          <a:p>
            <a:r>
              <a:rPr lang="en-IN" dirty="0"/>
              <a:t>AMF is termination point for control plane connection from (Radio) Access Network ((R)AN) and UE.  </a:t>
            </a:r>
          </a:p>
          <a:p>
            <a:r>
              <a:rPr lang="en-IN" dirty="0"/>
              <a:t>The connection between UE and AMF (which traversed through RAN) is referred to as Non-Access Stratum (NAS). </a:t>
            </a:r>
          </a:p>
          <a:p>
            <a:r>
              <a:rPr lang="en-IN" dirty="0"/>
              <a:t>The Session Management Function (SMF) handles the session management procedures. </a:t>
            </a:r>
          </a:p>
          <a:p>
            <a:r>
              <a:rPr lang="en-IN" dirty="0"/>
              <a:t>The separation of the mobility and session management functionalities allows for one AMF to support different Access Networks </a:t>
            </a:r>
            <a:br>
              <a:rPr lang="en-IN" dirty="0"/>
            </a:br>
            <a:r>
              <a:rPr lang="en-IN" dirty="0"/>
              <a:t>(3GPP and non-3GPP), while SMF can be tailored for specific Accesses</a:t>
            </a:r>
          </a:p>
        </p:txBody>
      </p:sp>
      <p:sp>
        <p:nvSpPr>
          <p:cNvPr id="4" name="Date Placeholder 3">
            <a:extLst>
              <a:ext uri="{FF2B5EF4-FFF2-40B4-BE49-F238E27FC236}">
                <a16:creationId xmlns="" xmlns:a16="http://schemas.microsoft.com/office/drawing/2014/main" id="{3BEE96E2-F883-4774-A76F-CE29B355237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DB568599-60AD-40F7-9059-43D35384E21C}"/>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A35D21BE-C128-4F0F-B9E0-95EACE573944}"/>
              </a:ext>
            </a:extLst>
          </p:cNvPr>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 xmlns:p14="http://schemas.microsoft.com/office/powerpoint/2010/main" val="80656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2C6FCB1-B8FD-4E82-B9E4-BA1183E2060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12194" y="4902426"/>
            <a:ext cx="50400000" cy="16206208"/>
          </a:xfrm>
          <a:prstGeom prst="rect">
            <a:avLst/>
          </a:prstGeom>
        </p:spPr>
      </p:pic>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a:xfrm>
            <a:off x="2160337" y="7363735"/>
            <a:ext cx="46800000" cy="2331059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a:t>
            </a:r>
            <a:r>
              <a:rPr lang="en-IN" dirty="0" err="1"/>
              <a:t>ig</a:t>
            </a:r>
            <a:r>
              <a:rPr lang="en-IN" dirty="0"/>
              <a:t>. 2. 5G System architecture</a:t>
            </a:r>
          </a:p>
          <a:p>
            <a:endParaRPr lang="en-IN" dirty="0"/>
          </a:p>
          <a:p>
            <a:r>
              <a:rPr lang="en-IN" dirty="0"/>
              <a:t>The 3GPP 5GS service based non-roaming reference architecture in shown in Fig.</a:t>
            </a:r>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Tree>
    <p:extLst>
      <p:ext uri="{BB962C8B-B14F-4D97-AF65-F5344CB8AC3E}">
        <p14:creationId xmlns="" xmlns:p14="http://schemas.microsoft.com/office/powerpoint/2010/main" val="324849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wipe(left)">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he 5G Roaming architecture (Transposed and extended from TS 23.501 [12]) |  Download Scientific Diagram">
            <a:extLst>
              <a:ext uri="{FF2B5EF4-FFF2-40B4-BE49-F238E27FC236}">
                <a16:creationId xmlns="" xmlns:a16="http://schemas.microsoft.com/office/drawing/2014/main" id="{1A41EA12-91AF-47E8-907F-4A73F018FF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60337" y="9569662"/>
            <a:ext cx="50400000" cy="2401411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a:xfrm>
            <a:off x="2160337" y="7102479"/>
            <a:ext cx="46800000" cy="22600445"/>
          </a:xfrm>
        </p:spPr>
        <p:txBody>
          <a:bodyPr/>
          <a:lstStyle/>
          <a:p>
            <a:endParaRPr lang="en-US" dirty="0"/>
          </a:p>
          <a:p>
            <a:r>
              <a:rPr lang="en-US" dirty="0"/>
              <a:t>Fig. </a:t>
            </a:r>
            <a:r>
              <a:rPr lang="en-IN" dirty="0"/>
              <a:t>Roaming 5G System architecture—local breakout scenario</a:t>
            </a:r>
            <a:endParaRPr lang="en-US" dirty="0"/>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spTree>
    <p:extLst>
      <p:ext uri="{BB962C8B-B14F-4D97-AF65-F5344CB8AC3E}">
        <p14:creationId xmlns="" xmlns:p14="http://schemas.microsoft.com/office/powerpoint/2010/main" val="272117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Core Network (5GC)</a:t>
            </a:r>
          </a:p>
        </p:txBody>
      </p:sp>
      <p:sp>
        <p:nvSpPr>
          <p:cNvPr id="3" name="Content Placeholder 2"/>
          <p:cNvSpPr>
            <a:spLocks noGrp="1"/>
          </p:cNvSpPr>
          <p:nvPr>
            <p:ph idx="1"/>
          </p:nvPr>
        </p:nvSpPr>
        <p:spPr>
          <a:xfrm>
            <a:off x="2160337" y="7363735"/>
            <a:ext cx="46800000" cy="23310591"/>
          </a:xfrm>
        </p:spPr>
        <p:txBody>
          <a:bodyPr>
            <a:normAutofit fontScale="92500" lnSpcReduction="10000"/>
          </a:bodyPr>
          <a:lstStyle/>
          <a:p>
            <a:r>
              <a:rPr lang="en-US" dirty="0"/>
              <a:t>Core networks traditionally have been designed as a single architecture addressing a range of  requirements and supporting backward compatibility. </a:t>
            </a:r>
          </a:p>
          <a:p>
            <a:r>
              <a:rPr lang="en-US" dirty="0"/>
              <a:t>This one size fits all approach has been successful in keeping the costs down to a reasonable level and by supporting legacy circuit switched and today’s packet switched functionalities.</a:t>
            </a:r>
          </a:p>
          <a:p>
            <a:r>
              <a:rPr lang="en-US" dirty="0"/>
              <a:t>This core network, however, is rigid in the sense that it is not flexible enough to accommodate the customized and variable connectivity needs of individual users and businesses that are expected in the future. </a:t>
            </a:r>
          </a:p>
          <a:p>
            <a:r>
              <a:rPr lang="en-US" dirty="0"/>
              <a:t>However, with virtualization, NFV, SDN, and network slicing, it is possible to make core networks more flexible and scalable. </a:t>
            </a:r>
          </a:p>
          <a:p>
            <a:r>
              <a:rPr lang="en-US" dirty="0"/>
              <a:t>Thus, the next generation core network is expected to exist in a cloud-based environment with a high degree of virtualization and software-based networking. </a:t>
            </a:r>
          </a:p>
          <a:p>
            <a:r>
              <a:rPr lang="en-US" dirty="0"/>
              <a:t>Such flexibility is needed to support a variety of access networks such as 3G, LTE, 4G, </a:t>
            </a:r>
            <a:r>
              <a:rPr lang="en-US" dirty="0" err="1"/>
              <a:t>WiFi</a:t>
            </a:r>
            <a:r>
              <a:rPr lang="en-US" dirty="0"/>
              <a:t>, and tomorrow’s 5G.</a:t>
            </a:r>
          </a:p>
        </p:txBody>
      </p:sp>
      <p:sp>
        <p:nvSpPr>
          <p:cNvPr id="4" name="Date Placeholder 3"/>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dirty="0"/>
              <a:t>18ECO127T :: 5G Technology – An Overview :: Unit-2 </a:t>
            </a:r>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 xmlns:p14="http://schemas.microsoft.com/office/powerpoint/2010/main" val="114008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4C734-5378-42CB-A6C1-A41A7E963A6E}"/>
              </a:ext>
            </a:extLst>
          </p:cNvPr>
          <p:cNvSpPr>
            <a:spLocks noGrp="1"/>
          </p:cNvSpPr>
          <p:nvPr>
            <p:ph idx="4294967295"/>
          </p:nvPr>
        </p:nvSpPr>
        <p:spPr>
          <a:xfrm>
            <a:off x="-1" y="-1496292"/>
            <a:ext cx="50399999" cy="32170617"/>
          </a:xfrm>
        </p:spPr>
        <p:txBody>
          <a:bodyPr>
            <a:normAutofit fontScale="92500"/>
          </a:bodyPr>
          <a:lstStyle/>
          <a:p>
            <a:endParaRPr lang="en-US" dirty="0"/>
          </a:p>
          <a:p>
            <a:r>
              <a:rPr lang="en-US" dirty="0"/>
              <a:t>Fig. </a:t>
            </a:r>
            <a:r>
              <a:rPr lang="en-IN" dirty="0"/>
              <a:t>Roaming 5G System architecture—local breakout scenario</a:t>
            </a:r>
          </a:p>
          <a:p>
            <a:pPr marL="0" indent="0">
              <a:buNone/>
            </a:pPr>
            <a:endParaRPr lang="en-IN" dirty="0"/>
          </a:p>
          <a:p>
            <a:endParaRPr lang="en-US" dirty="0"/>
          </a:p>
          <a:p>
            <a:endParaRPr lang="en-US" dirty="0"/>
          </a:p>
          <a:p>
            <a:endParaRPr lang="en-US" dirty="0"/>
          </a:p>
          <a:p>
            <a:endParaRPr lang="en-US" dirty="0"/>
          </a:p>
          <a:p>
            <a:endParaRPr lang="en-US" dirty="0"/>
          </a:p>
          <a:p>
            <a:endParaRPr lang="en-US" dirty="0"/>
          </a:p>
          <a:p>
            <a:endParaRPr lang="en-US" dirty="0"/>
          </a:p>
          <a:p>
            <a:r>
              <a:rPr lang="en-IN" dirty="0">
                <a:solidFill>
                  <a:srgbClr val="7030A0"/>
                </a:solidFill>
              </a:rPr>
              <a:t>Figure shows a Roaming architecture with local breakout at the Visited Public land mobile network (VPLMN). </a:t>
            </a:r>
          </a:p>
          <a:p>
            <a:r>
              <a:rPr lang="en-IN" dirty="0">
                <a:solidFill>
                  <a:srgbClr val="7030A0"/>
                </a:solidFill>
              </a:rPr>
              <a:t>In this scenario the </a:t>
            </a:r>
            <a:r>
              <a:rPr lang="en-IN" dirty="0" err="1">
                <a:solidFill>
                  <a:srgbClr val="7030A0"/>
                </a:solidFill>
              </a:rPr>
              <a:t>Unifed</a:t>
            </a:r>
            <a:r>
              <a:rPr lang="en-IN" dirty="0">
                <a:solidFill>
                  <a:srgbClr val="7030A0"/>
                </a:solidFill>
              </a:rPr>
              <a:t> Data Management (UDM), which includes the subscription information, Authentication Server Function (AUSF), which includes authentication/authorization data, and Network Slice-</a:t>
            </a:r>
            <a:r>
              <a:rPr lang="en-IN" dirty="0" err="1">
                <a:solidFill>
                  <a:srgbClr val="7030A0"/>
                </a:solidFill>
              </a:rPr>
              <a:t>Specifc</a:t>
            </a:r>
            <a:r>
              <a:rPr lang="en-IN" dirty="0">
                <a:solidFill>
                  <a:srgbClr val="7030A0"/>
                </a:solidFill>
              </a:rPr>
              <a:t> Authentication and Authorization Function (NSSAAF), which support Network Slice-</a:t>
            </a:r>
            <a:r>
              <a:rPr lang="en-IN" dirty="0" err="1">
                <a:solidFill>
                  <a:srgbClr val="7030A0"/>
                </a:solidFill>
              </a:rPr>
              <a:t>Specifc</a:t>
            </a:r>
            <a:r>
              <a:rPr lang="en-IN" dirty="0">
                <a:solidFill>
                  <a:srgbClr val="7030A0"/>
                </a:solidFill>
              </a:rPr>
              <a:t> Authentication and Authorization, are located in the Home PLMN (HPLMN)</a:t>
            </a:r>
            <a:endParaRPr lang="en-US" dirty="0">
              <a:solidFill>
                <a:srgbClr val="7030A0"/>
              </a:solidFill>
            </a:endParaRPr>
          </a:p>
        </p:txBody>
      </p:sp>
      <p:pic>
        <p:nvPicPr>
          <p:cNvPr id="1032" name="Picture 8" descr="The 5G Roaming architecture (Transposed and extended from TS 23.501 [12]) |  Download Scientific Diagram">
            <a:extLst>
              <a:ext uri="{FF2B5EF4-FFF2-40B4-BE49-F238E27FC236}">
                <a16:creationId xmlns="" xmlns:a16="http://schemas.microsoft.com/office/drawing/2014/main" id="{1A41EA12-91AF-47E8-907F-4A73F018FFB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13052" b="15297"/>
          <a:stretch/>
        </p:blipFill>
        <p:spPr bwMode="auto">
          <a:xfrm>
            <a:off x="415635" y="2196813"/>
            <a:ext cx="50400000" cy="172063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Tree>
    <p:extLst>
      <p:ext uri="{BB962C8B-B14F-4D97-AF65-F5344CB8AC3E}">
        <p14:creationId xmlns="" xmlns:p14="http://schemas.microsoft.com/office/powerpoint/2010/main" val="130634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4C734-5378-42CB-A6C1-A41A7E963A6E}"/>
              </a:ext>
            </a:extLst>
          </p:cNvPr>
          <p:cNvSpPr>
            <a:spLocks noGrp="1"/>
          </p:cNvSpPr>
          <p:nvPr>
            <p:ph idx="4294967295"/>
          </p:nvPr>
        </p:nvSpPr>
        <p:spPr>
          <a:xfrm>
            <a:off x="-1" y="-1496292"/>
            <a:ext cx="50399999" cy="32170617"/>
          </a:xfrm>
        </p:spPr>
        <p:txBody>
          <a:bodyPr>
            <a:normAutofit/>
          </a:bodyPr>
          <a:lstStyle/>
          <a:p>
            <a:endParaRPr lang="en-US" dirty="0"/>
          </a:p>
          <a:p>
            <a:pPr marL="0" indent="0">
              <a:buNone/>
            </a:pPr>
            <a:endParaRPr lang="en-IN" dirty="0"/>
          </a:p>
          <a:p>
            <a:endParaRPr lang="en-US" dirty="0"/>
          </a:p>
          <a:p>
            <a:endParaRPr lang="en-US" dirty="0"/>
          </a:p>
          <a:p>
            <a:endParaRPr lang="en-US" dirty="0"/>
          </a:p>
          <a:p>
            <a:endParaRPr lang="en-US" dirty="0"/>
          </a:p>
          <a:p>
            <a:endParaRPr lang="en-US" dirty="0"/>
          </a:p>
          <a:p>
            <a:endParaRPr lang="en-US" dirty="0"/>
          </a:p>
          <a:p>
            <a:r>
              <a:rPr lang="en-IN" dirty="0">
                <a:solidFill>
                  <a:srgbClr val="002060"/>
                </a:solidFill>
              </a:rPr>
              <a:t>There are Security Edge Protection Proxies (SEPP) that protect the communication between the Home and Visited PLMNS.  </a:t>
            </a:r>
          </a:p>
          <a:p>
            <a:r>
              <a:rPr lang="en-IN" dirty="0">
                <a:solidFill>
                  <a:srgbClr val="002060"/>
                </a:solidFill>
              </a:rPr>
              <a:t>UE communicates to Data Network (DN) via the User Plane Functions (UPF) in the VPLMN. </a:t>
            </a:r>
          </a:p>
          <a:p>
            <a:r>
              <a:rPr lang="en-IN" dirty="0">
                <a:solidFill>
                  <a:srgbClr val="002060"/>
                </a:solidFill>
              </a:rPr>
              <a:t>The AMF and the Session Management Function (SMF) which handle the mobility and the session management for the UE are located in the VPLMN </a:t>
            </a:r>
            <a:br>
              <a:rPr lang="en-IN" dirty="0">
                <a:solidFill>
                  <a:srgbClr val="002060"/>
                </a:solidFill>
              </a:rPr>
            </a:br>
            <a:r>
              <a:rPr lang="en-IN" dirty="0">
                <a:solidFill>
                  <a:srgbClr val="002060"/>
                </a:solidFill>
              </a:rPr>
              <a:t>as well</a:t>
            </a:r>
            <a:endParaRPr lang="en-US" dirty="0">
              <a:solidFill>
                <a:srgbClr val="002060"/>
              </a:solidFill>
            </a:endParaRPr>
          </a:p>
        </p:txBody>
      </p:sp>
      <p:pic>
        <p:nvPicPr>
          <p:cNvPr id="1032" name="Picture 8" descr="The 5G Roaming architecture (Transposed and extended from TS 23.501 [12]) |  Download Scientific Diagram">
            <a:extLst>
              <a:ext uri="{FF2B5EF4-FFF2-40B4-BE49-F238E27FC236}">
                <a16:creationId xmlns="" xmlns:a16="http://schemas.microsoft.com/office/drawing/2014/main" id="{1A41EA12-91AF-47E8-907F-4A73F018FFB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13052" b="15297"/>
          <a:stretch/>
        </p:blipFill>
        <p:spPr bwMode="auto">
          <a:xfrm>
            <a:off x="-1" y="0"/>
            <a:ext cx="44072019" cy="1504603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Tree>
    <p:extLst>
      <p:ext uri="{BB962C8B-B14F-4D97-AF65-F5344CB8AC3E}">
        <p14:creationId xmlns="" xmlns:p14="http://schemas.microsoft.com/office/powerpoint/2010/main" val="140606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endParaRPr lang="en-US" dirty="0"/>
          </a:p>
          <a:p>
            <a:r>
              <a:rPr lang="en-US" dirty="0"/>
              <a:t>5G System Architecture</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2/23/2024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 xmlns:p14="http://schemas.microsoft.com/office/powerpoint/2010/main" val="144103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up)">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Core Network (5GC)</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b="1" dirty="0"/>
              <a:t>Components of Core Network/High Level Architecture</a:t>
            </a:r>
            <a:r>
              <a:rPr lang="en-US" dirty="0"/>
              <a:t>.</a:t>
            </a:r>
          </a:p>
          <a:p>
            <a:r>
              <a:rPr lang="en-US" dirty="0"/>
              <a:t>The current EPC will further evolve to support virtualization and network slicing to become NGC applicable for 5G networks.</a:t>
            </a:r>
          </a:p>
          <a:p>
            <a:r>
              <a:rPr lang="en-US" dirty="0"/>
              <a:t>Network slicing is often termed as logical instantiation of a network possibly due to virtualization technologies. </a:t>
            </a:r>
          </a:p>
          <a:p>
            <a:r>
              <a:rPr lang="en-US" dirty="0"/>
              <a:t>The concept is seen as the natural extension/evolution of the current network sharing methodologies. </a:t>
            </a:r>
          </a:p>
          <a:p>
            <a:r>
              <a:rPr lang="en-US" dirty="0"/>
              <a:t>Network slicing is one of the promising techniques that will likely exist in both radio access and core networks. It allows multiple logical networks to be created on top of a common physical infrastructure. </a:t>
            </a:r>
          </a:p>
        </p:txBody>
      </p:sp>
      <p:sp>
        <p:nvSpPr>
          <p:cNvPr id="4" name="Date Placeholder 3"/>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Tree>
    <p:extLst>
      <p:ext uri="{BB962C8B-B14F-4D97-AF65-F5344CB8AC3E}">
        <p14:creationId xmlns="" xmlns:p14="http://schemas.microsoft.com/office/powerpoint/2010/main" val="95049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Core Network (5GC)</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b="1" dirty="0"/>
              <a:t>Components of Core Network/High Level Architecture</a:t>
            </a:r>
            <a:r>
              <a:rPr lang="en-US" dirty="0"/>
              <a:t>.</a:t>
            </a:r>
          </a:p>
          <a:p>
            <a:r>
              <a:rPr lang="en-US" dirty="0"/>
              <a:t>Either DCN (Dedicated Core Network) or a combination of NFV and SDN can be used as a technology to enable network slicing along with orchestration and analytics. </a:t>
            </a:r>
          </a:p>
          <a:p>
            <a:r>
              <a:rPr lang="en-US" dirty="0"/>
              <a:t>DCN or Décor as defined in 3GPP TS 23.401 is a feature that enables an operator to deploy multiple logical mobile core networks connected to the same RAT or multiple RATs (e.g. GERAN, UTRAN, E-UTRAN, WB-E-UTRAN and NB-</a:t>
            </a:r>
            <a:r>
              <a:rPr lang="en-US" dirty="0" err="1"/>
              <a:t>IoT</a:t>
            </a:r>
            <a:r>
              <a:rPr lang="en-US" dirty="0"/>
              <a:t>). </a:t>
            </a:r>
          </a:p>
          <a:p>
            <a:r>
              <a:rPr lang="en-US" dirty="0"/>
              <a:t>A DCN consists of one or more MME/SGSN and it may be comprised of one or more SGW/PGW/PCRF. </a:t>
            </a:r>
          </a:p>
          <a:p>
            <a:r>
              <a:rPr lang="en-US" dirty="0"/>
              <a:t>This feature enables subscribers to be allocated to and served by a DCN based on subscription information  (e.g., “UE Usage Type”). </a:t>
            </a:r>
          </a:p>
        </p:txBody>
      </p:sp>
      <p:sp>
        <p:nvSpPr>
          <p:cNvPr id="4" name="Date Placeholder 3"/>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Tree>
    <p:extLst>
      <p:ext uri="{BB962C8B-B14F-4D97-AF65-F5344CB8AC3E}">
        <p14:creationId xmlns="" xmlns:p14="http://schemas.microsoft.com/office/powerpoint/2010/main" val="414724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Core Network (5GC)</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b="1" dirty="0"/>
              <a:t>Components of Core Network/High Level Architecture</a:t>
            </a:r>
            <a:r>
              <a:rPr lang="en-US" dirty="0"/>
              <a:t>.</a:t>
            </a:r>
          </a:p>
          <a:p>
            <a:r>
              <a:rPr lang="en-US" dirty="0"/>
              <a:t>With 5G, a single terminal can use multiple services with different characteristics almost simultaneously. </a:t>
            </a:r>
          </a:p>
          <a:p>
            <a:r>
              <a:rPr lang="en-US" dirty="0"/>
              <a:t>In such cases, a network slice can be created for each service, requiring all such slices to coordinate control for that particular single terminal. </a:t>
            </a:r>
          </a:p>
          <a:p>
            <a:r>
              <a:rPr lang="en-US" dirty="0"/>
              <a:t>These slices can be mapped to respective radio and core network slices to provide end-to-end connectivity. </a:t>
            </a:r>
          </a:p>
          <a:p>
            <a:r>
              <a:rPr lang="en-US" dirty="0"/>
              <a:t>The methodology is currently being specified for selecting radio/core networks particularities for supporting slicing in existing as well as in future 5G systems.</a:t>
            </a:r>
          </a:p>
        </p:txBody>
      </p:sp>
      <p:sp>
        <p:nvSpPr>
          <p:cNvPr id="4" name="Date Placeholder 3"/>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Tree>
    <p:extLst>
      <p:ext uri="{BB962C8B-B14F-4D97-AF65-F5344CB8AC3E}">
        <p14:creationId xmlns="" xmlns:p14="http://schemas.microsoft.com/office/powerpoint/2010/main" val="229226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r>
              <a:rPr lang="en-US" dirty="0"/>
              <a:t/>
            </a:r>
            <a:br>
              <a:rPr lang="en-US" dirty="0"/>
            </a:br>
            <a:r>
              <a:rPr lang="en-US" dirty="0"/>
              <a:t>5G Core Network (5GC)</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2/23/2024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Tree>
    <p:extLst>
      <p:ext uri="{BB962C8B-B14F-4D97-AF65-F5344CB8AC3E}">
        <p14:creationId xmlns="" xmlns:p14="http://schemas.microsoft.com/office/powerpoint/2010/main" val="290631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5G System Architecture</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2/23/2024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M2 S3</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154986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4A579-56A9-40BF-9181-17C83A043D46}"/>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C544C734-5378-42CB-A6C1-A41A7E963A6E}"/>
              </a:ext>
            </a:extLst>
          </p:cNvPr>
          <p:cNvSpPr>
            <a:spLocks noGrp="1"/>
          </p:cNvSpPr>
          <p:nvPr>
            <p:ph idx="1"/>
          </p:nvPr>
        </p:nvSpPr>
        <p:spPr/>
        <p:txBody>
          <a:bodyPr>
            <a:normAutofit fontScale="92500"/>
          </a:bodyPr>
          <a:lstStyle/>
          <a:p>
            <a:endParaRPr lang="en-US" dirty="0"/>
          </a:p>
          <a:p>
            <a:endParaRPr lang="en-US" dirty="0"/>
          </a:p>
          <a:p>
            <a:r>
              <a:rPr lang="en-IN" dirty="0"/>
              <a:t>Fig. 1. End-to-end architecture</a:t>
            </a:r>
          </a:p>
          <a:p>
            <a:r>
              <a:rPr lang="en-IN" dirty="0"/>
              <a:t>The 3GPP 5G system defines the architecture for communication between a User Equipment (UE) and an end point, such as an Application Server (AS) in the Data Network (DN), or another UE. </a:t>
            </a:r>
          </a:p>
          <a:p>
            <a:r>
              <a:rPr lang="en-IN" dirty="0"/>
              <a:t>The interaction between the UE and the Data Network is via the Access Network and Core Network as defined by 3GPP Standards. </a:t>
            </a:r>
          </a:p>
          <a:p>
            <a:r>
              <a:rPr lang="en-IN" dirty="0"/>
              <a:t>Figure 1 depicts a simple representation of an end-to-end architecture. </a:t>
            </a:r>
          </a:p>
          <a:p>
            <a:r>
              <a:rPr lang="en-IN" dirty="0"/>
              <a:t>In this Unit we will focus on describing the 5G Core as </a:t>
            </a:r>
            <a:r>
              <a:rPr lang="en-IN" dirty="0" err="1"/>
              <a:t>defned</a:t>
            </a:r>
            <a:r>
              <a:rPr lang="en-IN" dirty="0"/>
              <a:t> by 3GPP 5G standards for Public land mobile network (PLMN). </a:t>
            </a:r>
          </a:p>
          <a:p>
            <a:r>
              <a:rPr lang="en-IN" dirty="0"/>
              <a:t>The Access Network in 3GPP is referred to as Radio Access Network (RAN).</a:t>
            </a:r>
          </a:p>
        </p:txBody>
      </p:sp>
      <p:sp>
        <p:nvSpPr>
          <p:cNvPr id="4" name="Date Placeholder 3">
            <a:extLst>
              <a:ext uri="{FF2B5EF4-FFF2-40B4-BE49-F238E27FC236}">
                <a16:creationId xmlns="" xmlns:a16="http://schemas.microsoft.com/office/drawing/2014/main" id="{BAB53104-870F-485C-83E1-47A6989C49DA}"/>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757DE4F-3BB4-4FB0-A579-32E4E58D784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78EBD9D7-7506-4AA0-A042-30F6B8634DD7}"/>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pic>
        <p:nvPicPr>
          <p:cNvPr id="7" name="Picture 6">
            <a:extLst>
              <a:ext uri="{FF2B5EF4-FFF2-40B4-BE49-F238E27FC236}">
                <a16:creationId xmlns="" xmlns:a16="http://schemas.microsoft.com/office/drawing/2014/main" id="{B306F883-3920-4C14-B51C-66C892652916}"/>
              </a:ext>
            </a:extLst>
          </p:cNvPr>
          <p:cNvPicPr>
            <a:picLocks noChangeAspect="1"/>
          </p:cNvPicPr>
          <p:nvPr/>
        </p:nvPicPr>
        <p:blipFill rotWithShape="1">
          <a:blip r:embed="rId3">
            <a:clrChange>
              <a:clrFrom>
                <a:srgbClr val="FFFFFF"/>
              </a:clrFrom>
              <a:clrTo>
                <a:srgbClr val="FFFFFF">
                  <a:alpha val="0"/>
                </a:srgbClr>
              </a:clrTo>
            </a:clrChange>
          </a:blip>
          <a:srcRect t="13293" b="36929"/>
          <a:stretch/>
        </p:blipFill>
        <p:spPr>
          <a:xfrm>
            <a:off x="-1" y="5120639"/>
            <a:ext cx="50400000" cy="6949441"/>
          </a:xfrm>
          <a:prstGeom prst="rect">
            <a:avLst/>
          </a:prstGeom>
        </p:spPr>
      </p:pic>
    </p:spTree>
    <p:extLst>
      <p:ext uri="{BB962C8B-B14F-4D97-AF65-F5344CB8AC3E}">
        <p14:creationId xmlns="" xmlns:p14="http://schemas.microsoft.com/office/powerpoint/2010/main" val="312588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47CD7-A8CE-4BB0-ABE0-79F504A10957}"/>
              </a:ext>
            </a:extLst>
          </p:cNvPr>
          <p:cNvSpPr>
            <a:spLocks noGrp="1"/>
          </p:cNvSpPr>
          <p:nvPr>
            <p:ph type="title"/>
          </p:nvPr>
        </p:nvSpPr>
        <p:spPr/>
        <p:txBody>
          <a:bodyPr/>
          <a:lstStyle/>
          <a:p>
            <a:r>
              <a:rPr lang="en-IN" dirty="0"/>
              <a:t>5G System Architecture</a:t>
            </a:r>
          </a:p>
        </p:txBody>
      </p:sp>
      <p:sp>
        <p:nvSpPr>
          <p:cNvPr id="3" name="Content Placeholder 2">
            <a:extLst>
              <a:ext uri="{FF2B5EF4-FFF2-40B4-BE49-F238E27FC236}">
                <a16:creationId xmlns="" xmlns:a16="http://schemas.microsoft.com/office/drawing/2014/main" id="{EA019650-0FC9-4766-B313-EE46EED1EF68}"/>
              </a:ext>
            </a:extLst>
          </p:cNvPr>
          <p:cNvSpPr>
            <a:spLocks noGrp="1"/>
          </p:cNvSpPr>
          <p:nvPr>
            <p:ph idx="1"/>
          </p:nvPr>
        </p:nvSpPr>
        <p:spPr/>
        <p:txBody>
          <a:bodyPr/>
          <a:lstStyle/>
          <a:p>
            <a:r>
              <a:rPr lang="en-IN" dirty="0"/>
              <a:t>At a very high level, the Core and RAN consist of several Network Functions which are associated with Control Plane and User Plane functionalities. </a:t>
            </a:r>
          </a:p>
          <a:p>
            <a:r>
              <a:rPr lang="en-IN" dirty="0"/>
              <a:t>The actual data (also refer it as user data) is normally transported via a path in the User Plane, while the Control Plane is used to establish the path in the User Plane. </a:t>
            </a:r>
          </a:p>
          <a:p>
            <a:r>
              <a:rPr lang="en-IN" b="1" dirty="0"/>
              <a:t>The Short Message Service (SMS) is an exception in which the data (short message) is communicated via the Control Plane</a:t>
            </a:r>
          </a:p>
        </p:txBody>
      </p:sp>
      <p:sp>
        <p:nvSpPr>
          <p:cNvPr id="4" name="Date Placeholder 3">
            <a:extLst>
              <a:ext uri="{FF2B5EF4-FFF2-40B4-BE49-F238E27FC236}">
                <a16:creationId xmlns="" xmlns:a16="http://schemas.microsoft.com/office/drawing/2014/main" id="{7DDB7EE7-E94B-49D3-ABD5-C2855A3008B1}"/>
              </a:ext>
            </a:extLst>
          </p:cNvPr>
          <p:cNvSpPr>
            <a:spLocks noGrp="1"/>
          </p:cNvSpPr>
          <p:nvPr>
            <p:ph type="dt" sz="half" idx="10"/>
          </p:nvPr>
        </p:nvSpPr>
        <p:spPr/>
        <p:txBody>
          <a:bodyPr/>
          <a:lstStyle/>
          <a:p>
            <a:fld id="{61B83AD1-8BC7-48CA-9663-B5F9BC751A66}" type="datetime1">
              <a:rPr lang="en-US" smtClean="0"/>
              <a:pPr/>
              <a:t>2/23/2024</a:t>
            </a:fld>
            <a:endParaRPr lang="en-US"/>
          </a:p>
        </p:txBody>
      </p:sp>
      <p:sp>
        <p:nvSpPr>
          <p:cNvPr id="5" name="Footer Placeholder 4">
            <a:extLst>
              <a:ext uri="{FF2B5EF4-FFF2-40B4-BE49-F238E27FC236}">
                <a16:creationId xmlns="" xmlns:a16="http://schemas.microsoft.com/office/drawing/2014/main" id="{0CDD5945-3F24-438C-AFAF-B9BDD83A8BF3}"/>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 xmlns:a16="http://schemas.microsoft.com/office/drawing/2014/main" id="{FA7BE030-0974-4FB5-AD2C-B1B9ADD1605D}"/>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Tree>
    <p:extLst>
      <p:ext uri="{BB962C8B-B14F-4D97-AF65-F5344CB8AC3E}">
        <p14:creationId xmlns="" xmlns:p14="http://schemas.microsoft.com/office/powerpoint/2010/main" val="112164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31882</TotalTime>
  <Words>1620</Words>
  <Application>Microsoft Office PowerPoint</Application>
  <PresentationFormat>Custom</PresentationFormat>
  <Paragraphs>235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MODULE 2:  5G Network Architecture</vt:lpstr>
      <vt:lpstr>5G Core Network (5GC)</vt:lpstr>
      <vt:lpstr>5G Core Network (5GC)</vt:lpstr>
      <vt:lpstr>5G Core Network (5GC)</vt:lpstr>
      <vt:lpstr>5G Core Network (5GC)</vt:lpstr>
      <vt:lpstr>!!THANK YOU!! !! Have a Nice Day!! </vt:lpstr>
      <vt:lpstr>MODULE 2:  5G Network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5G System Architecture</vt:lpstr>
      <vt:lpstr>Slide 20</vt:lpstr>
      <vt:lpstr>Slide 21</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3314</cp:revision>
  <cp:lastPrinted>2023-10-07T06:02:38Z</cp:lastPrinted>
  <dcterms:created xsi:type="dcterms:W3CDTF">2016-03-26T10:56:21Z</dcterms:created>
  <dcterms:modified xsi:type="dcterms:W3CDTF">2024-02-23T09:12:59Z</dcterms:modified>
</cp:coreProperties>
</file>