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handoutMasterIdLst>
    <p:handoutMasterId r:id="rId20"/>
  </p:handoutMasterIdLst>
  <p:sldIdLst>
    <p:sldId id="1586" r:id="rId2"/>
    <p:sldId id="1979" r:id="rId3"/>
    <p:sldId id="2155" r:id="rId4"/>
    <p:sldId id="2159" r:id="rId5"/>
    <p:sldId id="2158" r:id="rId6"/>
    <p:sldId id="2160" r:id="rId7"/>
    <p:sldId id="2157" r:id="rId8"/>
    <p:sldId id="2161" r:id="rId9"/>
    <p:sldId id="2162" r:id="rId10"/>
    <p:sldId id="2166" r:id="rId11"/>
    <p:sldId id="2163" r:id="rId12"/>
    <p:sldId id="2164" r:id="rId13"/>
    <p:sldId id="2165" r:id="rId14"/>
    <p:sldId id="2167" r:id="rId15"/>
    <p:sldId id="2156" r:id="rId16"/>
    <p:sldId id="2168" r:id="rId17"/>
    <p:sldId id="2154" r:id="rId18"/>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182" userDrawn="1">
          <p15:clr>
            <a:srgbClr val="A4A3A4"/>
          </p15:clr>
        </p15:guide>
        <p15:guide id="2" pos="1616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2/16/2024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 xmlns:p14="http://schemas.microsoft.com/office/powerpoint/2010/main"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2/16/2024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 xmlns:p14="http://schemas.microsoft.com/office/powerpoint/2010/main"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 xmlns:p14="http://schemas.microsoft.com/office/powerpoint/2010/main" val="29805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10</a:t>
            </a:fld>
            <a:endParaRPr lang="en-US"/>
          </a:p>
        </p:txBody>
      </p:sp>
    </p:spTree>
    <p:extLst>
      <p:ext uri="{BB962C8B-B14F-4D97-AF65-F5344CB8AC3E}">
        <p14:creationId xmlns="" xmlns:p14="http://schemas.microsoft.com/office/powerpoint/2010/main" val="187743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11</a:t>
            </a:fld>
            <a:endParaRPr lang="en-US"/>
          </a:p>
        </p:txBody>
      </p:sp>
    </p:spTree>
    <p:extLst>
      <p:ext uri="{BB962C8B-B14F-4D97-AF65-F5344CB8AC3E}">
        <p14:creationId xmlns="" xmlns:p14="http://schemas.microsoft.com/office/powerpoint/2010/main" val="290370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12</a:t>
            </a:fld>
            <a:endParaRPr lang="en-US"/>
          </a:p>
        </p:txBody>
      </p:sp>
    </p:spTree>
    <p:extLst>
      <p:ext uri="{BB962C8B-B14F-4D97-AF65-F5344CB8AC3E}">
        <p14:creationId xmlns="" xmlns:p14="http://schemas.microsoft.com/office/powerpoint/2010/main" val="25633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13</a:t>
            </a:fld>
            <a:endParaRPr lang="en-US"/>
          </a:p>
        </p:txBody>
      </p:sp>
    </p:spTree>
    <p:extLst>
      <p:ext uri="{BB962C8B-B14F-4D97-AF65-F5344CB8AC3E}">
        <p14:creationId xmlns="" xmlns:p14="http://schemas.microsoft.com/office/powerpoint/2010/main" val="358773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14</a:t>
            </a:fld>
            <a:endParaRPr lang="en-US"/>
          </a:p>
        </p:txBody>
      </p:sp>
    </p:spTree>
    <p:extLst>
      <p:ext uri="{BB962C8B-B14F-4D97-AF65-F5344CB8AC3E}">
        <p14:creationId xmlns="" xmlns:p14="http://schemas.microsoft.com/office/powerpoint/2010/main" val="1931977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15</a:t>
            </a:fld>
            <a:endParaRPr lang="en-US"/>
          </a:p>
        </p:txBody>
      </p:sp>
    </p:spTree>
    <p:extLst>
      <p:ext uri="{BB962C8B-B14F-4D97-AF65-F5344CB8AC3E}">
        <p14:creationId xmlns="" xmlns:p14="http://schemas.microsoft.com/office/powerpoint/2010/main" val="3453718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16</a:t>
            </a:fld>
            <a:endParaRPr lang="en-US"/>
          </a:p>
        </p:txBody>
      </p:sp>
    </p:spTree>
    <p:extLst>
      <p:ext uri="{BB962C8B-B14F-4D97-AF65-F5344CB8AC3E}">
        <p14:creationId xmlns="" xmlns:p14="http://schemas.microsoft.com/office/powerpoint/2010/main" val="3526469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17</a:t>
            </a:fld>
            <a:endParaRPr lang="en-US"/>
          </a:p>
        </p:txBody>
      </p:sp>
    </p:spTree>
    <p:extLst>
      <p:ext uri="{BB962C8B-B14F-4D97-AF65-F5344CB8AC3E}">
        <p14:creationId xmlns="" xmlns:p14="http://schemas.microsoft.com/office/powerpoint/2010/main" val="367005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2</a:t>
            </a:fld>
            <a:endParaRPr lang="en-US"/>
          </a:p>
        </p:txBody>
      </p:sp>
    </p:spTree>
    <p:extLst>
      <p:ext uri="{BB962C8B-B14F-4D97-AF65-F5344CB8AC3E}">
        <p14:creationId xmlns="" xmlns:p14="http://schemas.microsoft.com/office/powerpoint/2010/main" val="224891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3</a:t>
            </a:fld>
            <a:endParaRPr lang="en-US"/>
          </a:p>
        </p:txBody>
      </p:sp>
    </p:spTree>
    <p:extLst>
      <p:ext uri="{BB962C8B-B14F-4D97-AF65-F5344CB8AC3E}">
        <p14:creationId xmlns="" xmlns:p14="http://schemas.microsoft.com/office/powerpoint/2010/main" val="144034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4</a:t>
            </a:fld>
            <a:endParaRPr lang="en-US"/>
          </a:p>
        </p:txBody>
      </p:sp>
    </p:spTree>
    <p:extLst>
      <p:ext uri="{BB962C8B-B14F-4D97-AF65-F5344CB8AC3E}">
        <p14:creationId xmlns="" xmlns:p14="http://schemas.microsoft.com/office/powerpoint/2010/main" val="2003563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5</a:t>
            </a:fld>
            <a:endParaRPr lang="en-US"/>
          </a:p>
        </p:txBody>
      </p:sp>
    </p:spTree>
    <p:extLst>
      <p:ext uri="{BB962C8B-B14F-4D97-AF65-F5344CB8AC3E}">
        <p14:creationId xmlns="" xmlns:p14="http://schemas.microsoft.com/office/powerpoint/2010/main" val="1860042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6</a:t>
            </a:fld>
            <a:endParaRPr lang="en-US"/>
          </a:p>
        </p:txBody>
      </p:sp>
    </p:spTree>
    <p:extLst>
      <p:ext uri="{BB962C8B-B14F-4D97-AF65-F5344CB8AC3E}">
        <p14:creationId xmlns="" xmlns:p14="http://schemas.microsoft.com/office/powerpoint/2010/main" val="524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7</a:t>
            </a:fld>
            <a:endParaRPr lang="en-US"/>
          </a:p>
        </p:txBody>
      </p:sp>
    </p:spTree>
    <p:extLst>
      <p:ext uri="{BB962C8B-B14F-4D97-AF65-F5344CB8AC3E}">
        <p14:creationId xmlns="" xmlns:p14="http://schemas.microsoft.com/office/powerpoint/2010/main" val="416018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8</a:t>
            </a:fld>
            <a:endParaRPr lang="en-US"/>
          </a:p>
        </p:txBody>
      </p:sp>
    </p:spTree>
    <p:extLst>
      <p:ext uri="{BB962C8B-B14F-4D97-AF65-F5344CB8AC3E}">
        <p14:creationId xmlns="" xmlns:p14="http://schemas.microsoft.com/office/powerpoint/2010/main" val="1863005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9</a:t>
            </a:fld>
            <a:endParaRPr lang="en-US"/>
          </a:p>
        </p:txBody>
      </p:sp>
    </p:spTree>
    <p:extLst>
      <p:ext uri="{BB962C8B-B14F-4D97-AF65-F5344CB8AC3E}">
        <p14:creationId xmlns="" xmlns:p14="http://schemas.microsoft.com/office/powerpoint/2010/main" val="314933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 xmlns:p14="http://schemas.microsoft.com/office/powerpoint/2010/main"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2/16/2024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2/16/2024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2/16/2024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2/16/2024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 xmlns:p14="http://schemas.microsoft.com/office/powerpoint/2010/main"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rgbClr val="002060"/>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2/16/2024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rgbClr val="002060"/>
          </a:solidFill>
          <a:ln>
            <a:noFill/>
          </a:ln>
        </p:spPr>
        <p:txBody>
          <a:bodyPr vert="horz" lIns="91440" tIns="45720" rIns="91440" bIns="45720" rtlCol="0" anchor="ctr"/>
          <a:lstStyle>
            <a:lvl1pPr algn="ctr">
              <a:defRPr sz="7200">
                <a:solidFill>
                  <a:srgbClr val="FFFF00"/>
                </a:solidFill>
              </a:defRPr>
            </a:lvl1pPr>
          </a:lstStyle>
          <a:p>
            <a:r>
              <a:rPr lang="en-US" dirty="0"/>
              <a:t>18ECO127T :: 5G Technology – An Overview :: Unit-2 by   Dr. Vivek </a:t>
            </a:r>
            <a:r>
              <a:rPr lang="en-US" dirty="0" err="1"/>
              <a:t>Kachhatiya</a:t>
            </a:r>
            <a:r>
              <a:rPr lang="en-US" dirty="0"/>
              <a:t>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rgbClr val="002060"/>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 xmlns:p14="http://schemas.microsoft.com/office/powerpoint/2010/main"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7" y="17951116"/>
            <a:ext cx="23423852" cy="12723210"/>
          </a:xfrm>
        </p:spPr>
        <p:txBody>
          <a:bodyPr>
            <a:normAutofit/>
          </a:bodyPr>
          <a:lstStyle/>
          <a:p>
            <a:pPr>
              <a:lnSpc>
                <a:spcPct val="100000"/>
              </a:lnSpc>
            </a:pPr>
            <a:r>
              <a:rPr lang="en-US" dirty="0"/>
              <a:t>Introduction to 5G Network Architecture</a:t>
            </a:r>
          </a:p>
          <a:p>
            <a:pPr>
              <a:lnSpc>
                <a:spcPct val="100000"/>
              </a:lnSpc>
            </a:pPr>
            <a:r>
              <a:rPr lang="en-US" dirty="0"/>
              <a:t>5G Core Network (5GC</a:t>
            </a:r>
          </a:p>
          <a:p>
            <a:pPr>
              <a:lnSpc>
                <a:spcPct val="100000"/>
              </a:lnSpc>
            </a:pPr>
            <a:r>
              <a:rPr lang="en-US" dirty="0"/>
              <a:t>Radio Access Network</a:t>
            </a:r>
          </a:p>
          <a:p>
            <a:pPr>
              <a:lnSpc>
                <a:spcPct val="100000"/>
              </a:lnSpc>
            </a:pPr>
            <a:r>
              <a:rPr lang="en-US" dirty="0"/>
              <a:t>Network Slicing: </a:t>
            </a:r>
            <a:br>
              <a:rPr lang="en-US" dirty="0"/>
            </a:br>
            <a:r>
              <a:rPr lang="en-US" dirty="0"/>
              <a:t>Concept and Implementation;</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02A1B0AA-EE4E-435D-9C2B-2A0D6A650BF2}" type="datetime1">
              <a:rPr lang="en-US" smtClean="0"/>
              <a:pPr/>
              <a:t>2/16/2024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Text Placeholder 2"/>
          <p:cNvSpPr txBox="1">
            <a:spLocks/>
          </p:cNvSpPr>
          <p:nvPr/>
        </p:nvSpPr>
        <p:spPr>
          <a:xfrm>
            <a:off x="26430289" y="17951115"/>
            <a:ext cx="23423852" cy="12003905"/>
          </a:xfrm>
          <a:prstGeom prst="rect">
            <a:avLst/>
          </a:prstGeom>
        </p:spPr>
        <p:txBody>
          <a:bodyPr vert="horz" lIns="91440" tIns="45720" rIns="91440" bIns="45720" rtlCol="0">
            <a:normAutofit/>
          </a:bodyPr>
          <a:lstStyle>
            <a:lvl1pPr marL="0" indent="0" algn="l" defTabSz="3834079" rtl="0" eaLnBrk="1" latinLnBrk="0" hangingPunct="1">
              <a:lnSpc>
                <a:spcPct val="90000"/>
              </a:lnSpc>
              <a:spcBef>
                <a:spcPts val="4193"/>
              </a:spcBef>
              <a:buFont typeface="Arial" panose="020B0604020202020204" pitchFamily="34" charset="0"/>
              <a:buNone/>
              <a:defRPr sz="10063" kern="1200">
                <a:solidFill>
                  <a:schemeClr val="accent4">
                    <a:lumMod val="50000"/>
                  </a:schemeClr>
                </a:solidFill>
                <a:latin typeface="Times New Roman" panose="02020603050405020304" pitchFamily="18" charset="0"/>
                <a:ea typeface="+mn-ea"/>
                <a:cs typeface="Times New Roman" panose="02020603050405020304" pitchFamily="18" charset="0"/>
              </a:defRPr>
            </a:lvl1pPr>
            <a:lvl2pPr marL="1917040" indent="0" algn="l" defTabSz="3834079" rtl="0" eaLnBrk="1" latinLnBrk="0" hangingPunct="1">
              <a:lnSpc>
                <a:spcPct val="90000"/>
              </a:lnSpc>
              <a:spcBef>
                <a:spcPts val="2097"/>
              </a:spcBef>
              <a:buFont typeface="Arial" panose="020B0604020202020204" pitchFamily="34" charset="0"/>
              <a:buNone/>
              <a:defRPr sz="8386"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3834079" indent="0" algn="l" defTabSz="3834079" rtl="0" eaLnBrk="1" latinLnBrk="0" hangingPunct="1">
              <a:lnSpc>
                <a:spcPct val="90000"/>
              </a:lnSpc>
              <a:spcBef>
                <a:spcPts val="2097"/>
              </a:spcBef>
              <a:buFont typeface="Arial" panose="020B0604020202020204" pitchFamily="34" charset="0"/>
              <a:buNone/>
              <a:defRPr sz="7547"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5751119"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766815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958519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6pPr>
            <a:lvl7pPr marL="1150223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7pPr>
            <a:lvl8pPr marL="13419277"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8pPr>
            <a:lvl9pPr marL="15336317"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9pPr>
          </a:lstStyle>
          <a:p>
            <a:pPr>
              <a:lnSpc>
                <a:spcPct val="100000"/>
              </a:lnSpc>
            </a:pPr>
            <a:r>
              <a:rPr lang="en-US" dirty="0"/>
              <a:t>Virtualization in 5G</a:t>
            </a:r>
          </a:p>
          <a:p>
            <a:pPr>
              <a:lnSpc>
                <a:spcPct val="100000"/>
              </a:lnSpc>
            </a:pPr>
            <a:r>
              <a:rPr lang="en-US" dirty="0"/>
              <a:t>Software-Defined Networking (SDN) in 5G</a:t>
            </a:r>
          </a:p>
          <a:p>
            <a:pPr>
              <a:lnSpc>
                <a:spcPct val="100000"/>
              </a:lnSpc>
            </a:pPr>
            <a:r>
              <a:rPr lang="en-US" dirty="0"/>
              <a:t>Edge Computing </a:t>
            </a:r>
          </a:p>
          <a:p>
            <a:pPr>
              <a:lnSpc>
                <a:spcPct val="100000"/>
              </a:lnSpc>
            </a:pPr>
            <a:r>
              <a:rPr lang="en-US" dirty="0"/>
              <a:t>Mobile Edge Computing</a:t>
            </a:r>
          </a:p>
          <a:p>
            <a:pPr>
              <a:lnSpc>
                <a:spcPct val="100000"/>
              </a:lnSpc>
            </a:pPr>
            <a:r>
              <a:rPr lang="en-US" dirty="0"/>
              <a:t>Quality of Service requirements.</a:t>
            </a:r>
          </a:p>
        </p:txBody>
      </p:sp>
    </p:spTree>
    <p:extLst>
      <p:ext uri="{BB962C8B-B14F-4D97-AF65-F5344CB8AC3E}">
        <p14:creationId xmlns="" xmlns:p14="http://schemas.microsoft.com/office/powerpoint/2010/main" val="248846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left)">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wipe(left)">
                                      <p:cBhvr>
                                        <p:cTn id="37" dur="500"/>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wipe(left)">
                                      <p:cBhvr>
                                        <p:cTn id="42" dur="500"/>
                                        <p:tgtEl>
                                          <p:spTgt spid="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wipe(left)">
                                      <p:cBhvr>
                                        <p:cTn id="4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C-RAN</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
        <p:nvSpPr>
          <p:cNvPr id="7" name="Content Placeholder 6"/>
          <p:cNvSpPr>
            <a:spLocks noGrp="1"/>
          </p:cNvSpPr>
          <p:nvPr>
            <p:ph idx="1"/>
          </p:nvPr>
        </p:nvSpPr>
        <p:spPr>
          <a:xfrm>
            <a:off x="2160337" y="7363735"/>
            <a:ext cx="45159863" cy="22600445"/>
          </a:xfrm>
        </p:spPr>
        <p:txBody>
          <a:bodyPr/>
          <a:lstStyle/>
          <a:p>
            <a:r>
              <a:rPr lang="en-US" dirty="0"/>
              <a:t>Some key elements and</a:t>
            </a:r>
            <a:br>
              <a:rPr lang="en-US" dirty="0"/>
            </a:br>
            <a:r>
              <a:rPr lang="en-US" dirty="0"/>
              <a:t>functionalities of this architecture</a:t>
            </a:r>
            <a:br>
              <a:rPr lang="en-US" dirty="0"/>
            </a:br>
            <a:r>
              <a:rPr lang="en-US" dirty="0"/>
              <a:t>are</a:t>
            </a:r>
          </a:p>
          <a:p>
            <a:endParaRPr lang="en-US" dirty="0"/>
          </a:p>
          <a:p>
            <a:r>
              <a:rPr lang="en-US" dirty="0"/>
              <a:t>1. Transport</a:t>
            </a:r>
          </a:p>
          <a:p>
            <a:r>
              <a:rPr lang="en-US" dirty="0"/>
              <a:t>2. Interface</a:t>
            </a:r>
          </a:p>
          <a:p>
            <a:r>
              <a:rPr lang="en-US" dirty="0"/>
              <a:t>3. Virtualization</a:t>
            </a:r>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24896737" y="3904900"/>
            <a:ext cx="25200000" cy="13965929"/>
          </a:xfrm>
          <a:prstGeom prst="rect">
            <a:avLst/>
          </a:prstGeom>
        </p:spPr>
      </p:pic>
      <p:sp>
        <p:nvSpPr>
          <p:cNvPr id="9" name="Rectangle 8"/>
          <p:cNvSpPr/>
          <p:nvPr/>
        </p:nvSpPr>
        <p:spPr>
          <a:xfrm>
            <a:off x="26799257" y="17611479"/>
            <a:ext cx="10697480" cy="1938992"/>
          </a:xfrm>
          <a:prstGeom prst="rect">
            <a:avLst/>
          </a:prstGeom>
        </p:spPr>
        <p:txBody>
          <a:bodyPr wrap="none">
            <a:spAutoFit/>
          </a:bodyPr>
          <a:lstStyle/>
          <a:p>
            <a:r>
              <a:rPr lang="en-US" sz="12000" b="1" dirty="0">
                <a:solidFill>
                  <a:srgbClr val="7030A0"/>
                </a:solidFill>
              </a:rPr>
              <a:t>Fully Centralized</a:t>
            </a:r>
          </a:p>
        </p:txBody>
      </p:sp>
      <p:sp>
        <p:nvSpPr>
          <p:cNvPr id="10" name="Rectangle 9"/>
          <p:cNvSpPr/>
          <p:nvPr/>
        </p:nvSpPr>
        <p:spPr>
          <a:xfrm>
            <a:off x="38263254" y="17611479"/>
            <a:ext cx="12932451" cy="1938992"/>
          </a:xfrm>
          <a:prstGeom prst="rect">
            <a:avLst/>
          </a:prstGeom>
        </p:spPr>
        <p:txBody>
          <a:bodyPr wrap="none">
            <a:spAutoFit/>
          </a:bodyPr>
          <a:lstStyle/>
          <a:p>
            <a:r>
              <a:rPr lang="en-US" sz="12000" b="1" dirty="0">
                <a:solidFill>
                  <a:srgbClr val="7030A0"/>
                </a:solidFill>
              </a:rPr>
              <a:t>Partially Centralized</a:t>
            </a:r>
          </a:p>
        </p:txBody>
      </p:sp>
    </p:spTree>
    <p:extLst>
      <p:ext uri="{BB962C8B-B14F-4D97-AF65-F5344CB8AC3E}">
        <p14:creationId xmlns="" xmlns:p14="http://schemas.microsoft.com/office/powerpoint/2010/main" val="112332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C-RAN Architecture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
        <p:nvSpPr>
          <p:cNvPr id="7" name="Content Placeholder 6"/>
          <p:cNvSpPr>
            <a:spLocks noGrp="1"/>
          </p:cNvSpPr>
          <p:nvPr>
            <p:ph idx="1"/>
          </p:nvPr>
        </p:nvSpPr>
        <p:spPr>
          <a:xfrm>
            <a:off x="2160337" y="7363735"/>
            <a:ext cx="46800000" cy="23310591"/>
          </a:xfrm>
        </p:spPr>
        <p:txBody>
          <a:bodyPr>
            <a:normAutofit/>
          </a:bodyPr>
          <a:lstStyle/>
          <a:p>
            <a:r>
              <a:rPr lang="en-US" b="1" dirty="0"/>
              <a:t>Transport:</a:t>
            </a:r>
          </a:p>
          <a:p>
            <a:r>
              <a:rPr lang="en-US" dirty="0"/>
              <a:t>The connectivity between BBUs and RRUs in C-RAN is provided through </a:t>
            </a:r>
            <a:r>
              <a:rPr lang="en-US" dirty="0" err="1"/>
              <a:t>fronthaul</a:t>
            </a:r>
            <a:r>
              <a:rPr lang="en-US" dirty="0"/>
              <a:t> which is for the most part is supported via optical fiber cable, but in some cases, wireless links are also used. </a:t>
            </a:r>
          </a:p>
          <a:p>
            <a:r>
              <a:rPr lang="en-US" dirty="0"/>
              <a:t>Wireless links are essential since it is very difficult to extend fiber to every RRU site. </a:t>
            </a:r>
          </a:p>
          <a:p>
            <a:r>
              <a:rPr lang="en-US" dirty="0"/>
              <a:t>It is pertinent to note that as the distances for BBUs and RRUs run to 10s of kilometers, a mix of wired (fiber, Ethernet) and wireless technology may have to be utilized. </a:t>
            </a:r>
          </a:p>
          <a:p>
            <a:r>
              <a:rPr lang="en-US" dirty="0"/>
              <a:t>Furthermore, in some cases, repeater sites may be placed between RRU sites and pools of BBUs to address terrain, right-of-way, and monetary challenges. </a:t>
            </a:r>
          </a:p>
        </p:txBody>
      </p:sp>
    </p:spTree>
    <p:extLst>
      <p:ext uri="{BB962C8B-B14F-4D97-AF65-F5344CB8AC3E}">
        <p14:creationId xmlns="" xmlns:p14="http://schemas.microsoft.com/office/powerpoint/2010/main" val="55886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C-RAN Architecture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
        <p:nvSpPr>
          <p:cNvPr id="7" name="Content Placeholder 6"/>
          <p:cNvSpPr>
            <a:spLocks noGrp="1"/>
          </p:cNvSpPr>
          <p:nvPr>
            <p:ph idx="1"/>
          </p:nvPr>
        </p:nvSpPr>
        <p:spPr>
          <a:xfrm>
            <a:off x="2160336" y="7363735"/>
            <a:ext cx="47979263" cy="23310591"/>
          </a:xfrm>
        </p:spPr>
        <p:txBody>
          <a:bodyPr>
            <a:normAutofit/>
          </a:bodyPr>
          <a:lstStyle/>
          <a:p>
            <a:r>
              <a:rPr lang="en-US" b="1" dirty="0"/>
              <a:t>Interface(s):</a:t>
            </a:r>
          </a:p>
          <a:p>
            <a:r>
              <a:rPr lang="en-US" dirty="0"/>
              <a:t>C-RAN is primarily supported by CPRI (common protocol radio interface). </a:t>
            </a:r>
          </a:p>
          <a:p>
            <a:r>
              <a:rPr lang="en-US" dirty="0"/>
              <a:t>The CPRI release 7.0 which was published in October 2015, specifies ten-line bit rate options with the lowest at 614.4 Mbps and the highest at 24.3 </a:t>
            </a:r>
            <a:r>
              <a:rPr lang="en-US" dirty="0" err="1"/>
              <a:t>Gbps</a:t>
            </a:r>
            <a:r>
              <a:rPr lang="en-US" dirty="0"/>
              <a:t>. </a:t>
            </a:r>
          </a:p>
          <a:p>
            <a:r>
              <a:rPr lang="en-US" dirty="0"/>
              <a:t>It is essential for BBUs and RRUs to support at least one such bit rate. </a:t>
            </a:r>
          </a:p>
          <a:p>
            <a:r>
              <a:rPr lang="en-US" dirty="0"/>
              <a:t>CPRI protocol is sensitive to latency and the synchronization performance of a transmission system, so in a number of cases, it is limited to a distance of about 40 km. </a:t>
            </a:r>
          </a:p>
        </p:txBody>
      </p:sp>
    </p:spTree>
    <p:extLst>
      <p:ext uri="{BB962C8B-B14F-4D97-AF65-F5344CB8AC3E}">
        <p14:creationId xmlns="" xmlns:p14="http://schemas.microsoft.com/office/powerpoint/2010/main" val="75695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C-RAN Architecture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
        <p:nvSpPr>
          <p:cNvPr id="7" name="Content Placeholder 6"/>
          <p:cNvSpPr>
            <a:spLocks noGrp="1"/>
          </p:cNvSpPr>
          <p:nvPr>
            <p:ph idx="1"/>
          </p:nvPr>
        </p:nvSpPr>
        <p:spPr>
          <a:xfrm>
            <a:off x="2160336" y="7363735"/>
            <a:ext cx="47979263" cy="23310591"/>
          </a:xfrm>
        </p:spPr>
        <p:txBody>
          <a:bodyPr>
            <a:normAutofit/>
          </a:bodyPr>
          <a:lstStyle/>
          <a:p>
            <a:r>
              <a:rPr lang="en-US" b="1" dirty="0"/>
              <a:t>Virtualization:</a:t>
            </a:r>
          </a:p>
          <a:p>
            <a:r>
              <a:rPr lang="en-US" dirty="0"/>
              <a:t>The placement of a number of BBUs in a centralized pool while distributing RRUs according to targeted RF strategies means that operators employ virtualization technology that maps radio signals from/to one RRU to any BBU processing entity in the pool. </a:t>
            </a:r>
          </a:p>
          <a:p>
            <a:r>
              <a:rPr lang="en-US" dirty="0"/>
              <a:t>The functions of BBUs may be realized through software instances making those virtual base stations. </a:t>
            </a:r>
          </a:p>
          <a:p>
            <a:r>
              <a:rPr lang="en-US" dirty="0"/>
              <a:t>However, full virtualization is more of a long-term solution necessitating the use of virtualized BBUs running on commercial servers within an NFV (Network Function Virtualization) platform. </a:t>
            </a:r>
          </a:p>
        </p:txBody>
      </p:sp>
    </p:spTree>
    <p:extLst>
      <p:ext uri="{BB962C8B-B14F-4D97-AF65-F5344CB8AC3E}">
        <p14:creationId xmlns="" xmlns:p14="http://schemas.microsoft.com/office/powerpoint/2010/main" val="1571106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key benefits of C-RAN are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
        <p:nvSpPr>
          <p:cNvPr id="7" name="Content Placeholder 6"/>
          <p:cNvSpPr>
            <a:spLocks noGrp="1"/>
          </p:cNvSpPr>
          <p:nvPr>
            <p:ph idx="1"/>
          </p:nvPr>
        </p:nvSpPr>
        <p:spPr>
          <a:xfrm>
            <a:off x="2160336" y="7363735"/>
            <a:ext cx="47979263" cy="23310591"/>
          </a:xfrm>
        </p:spPr>
        <p:txBody>
          <a:bodyPr>
            <a:normAutofit lnSpcReduction="10000"/>
          </a:bodyPr>
          <a:lstStyle/>
          <a:p>
            <a:r>
              <a:rPr lang="en-US" b="1" dirty="0"/>
              <a:t>Energy Efficient Infrastructure:</a:t>
            </a:r>
          </a:p>
          <a:p>
            <a:r>
              <a:rPr lang="en-US" dirty="0"/>
              <a:t>C-RAN is an eco-friendly and energy efficient concept. </a:t>
            </a:r>
          </a:p>
          <a:p>
            <a:r>
              <a:rPr lang="en-US" dirty="0"/>
              <a:t>The BBU pool in C-RAN is a shared resource, thus low power consumption and better load balancing can be achieved by dynamically allocating processing capability during a 24-hour period. </a:t>
            </a:r>
          </a:p>
          <a:p>
            <a:r>
              <a:rPr lang="en-US" dirty="0"/>
              <a:t>During night time, several BBUs can either be turned off or put on low power to save energy without affecting the 24/7 service commitment. </a:t>
            </a:r>
          </a:p>
          <a:p>
            <a:r>
              <a:rPr lang="en-US" b="1" dirty="0"/>
              <a:t>Cost Savings:</a:t>
            </a:r>
          </a:p>
          <a:p>
            <a:r>
              <a:rPr lang="en-US" dirty="0"/>
              <a:t>The centralization allows placement of BBU pools in a few locations which will save O&amp;M (operations and maintenance) costs. </a:t>
            </a:r>
          </a:p>
          <a:p>
            <a:r>
              <a:rPr lang="en-US" dirty="0"/>
              <a:t>With C-RAN, transmission equipment can be shared as well, reducing CAPEX (Capital Expenditure) as well OPEX (Operational Expenditure) </a:t>
            </a:r>
            <a:br>
              <a:rPr lang="en-US" dirty="0"/>
            </a:br>
            <a:r>
              <a:rPr lang="en-US" dirty="0"/>
              <a:t>to some extent.</a:t>
            </a:r>
          </a:p>
        </p:txBody>
      </p:sp>
    </p:spTree>
    <p:extLst>
      <p:ext uri="{BB962C8B-B14F-4D97-AF65-F5344CB8AC3E}">
        <p14:creationId xmlns="" xmlns:p14="http://schemas.microsoft.com/office/powerpoint/2010/main" val="60006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p>
        </p:txBody>
      </p:sp>
      <p:sp>
        <p:nvSpPr>
          <p:cNvPr id="3" name="Content Placeholder 2"/>
          <p:cNvSpPr>
            <a:spLocks noGrp="1"/>
          </p:cNvSpPr>
          <p:nvPr>
            <p:ph idx="1"/>
          </p:nvPr>
        </p:nvSpPr>
        <p:spPr>
          <a:xfrm>
            <a:off x="2160337" y="7363735"/>
            <a:ext cx="21385463" cy="23310591"/>
          </a:xfrm>
        </p:spPr>
        <p:txBody>
          <a:bodyPr/>
          <a:lstStyle/>
          <a:p>
            <a:endParaRPr lang="en-US" dirty="0"/>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8550698" y="5423809"/>
            <a:ext cx="28255887" cy="25200000"/>
          </a:xfrm>
          <a:prstGeom prst="rect">
            <a:avLst/>
          </a:prstGeom>
        </p:spPr>
      </p:pic>
    </p:spTree>
    <p:extLst>
      <p:ext uri="{BB962C8B-B14F-4D97-AF65-F5344CB8AC3E}">
        <p14:creationId xmlns="" xmlns:p14="http://schemas.microsoft.com/office/powerpoint/2010/main" val="420589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key benefits of C-RAN are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
        <p:nvSpPr>
          <p:cNvPr id="7" name="Content Placeholder 6"/>
          <p:cNvSpPr>
            <a:spLocks noGrp="1"/>
          </p:cNvSpPr>
          <p:nvPr>
            <p:ph idx="1"/>
          </p:nvPr>
        </p:nvSpPr>
        <p:spPr>
          <a:xfrm>
            <a:off x="2160336" y="7363735"/>
            <a:ext cx="47979263" cy="23310591"/>
          </a:xfrm>
        </p:spPr>
        <p:txBody>
          <a:bodyPr>
            <a:normAutofit/>
          </a:bodyPr>
          <a:lstStyle/>
          <a:p>
            <a:r>
              <a:rPr lang="en-US" b="1" dirty="0"/>
              <a:t>Improved Spectrum Utilization::</a:t>
            </a:r>
          </a:p>
          <a:p>
            <a:r>
              <a:rPr lang="en-US" dirty="0"/>
              <a:t>C-RAN allows implementation of joint processing and scheduling to mitigate </a:t>
            </a:r>
            <a:r>
              <a:rPr lang="en-US" dirty="0" err="1"/>
              <a:t>intercell</a:t>
            </a:r>
            <a:r>
              <a:rPr lang="en-US" dirty="0"/>
              <a:t> interference which improves spectral efficiency. </a:t>
            </a:r>
          </a:p>
          <a:p>
            <a:r>
              <a:rPr lang="en-US" dirty="0"/>
              <a:t>For example, </a:t>
            </a:r>
            <a:r>
              <a:rPr lang="en-US" dirty="0" err="1"/>
              <a:t>CoMP</a:t>
            </a:r>
            <a:r>
              <a:rPr lang="en-US" dirty="0"/>
              <a:t> (Cooperative Multi-point Processing) technique of LTE-Advanced, which mitigates </a:t>
            </a:r>
            <a:r>
              <a:rPr lang="en-US" dirty="0" err="1"/>
              <a:t>intercell</a:t>
            </a:r>
            <a:r>
              <a:rPr lang="en-US" dirty="0"/>
              <a:t> interference, can be implemented under the C-RAN infrastructure. </a:t>
            </a:r>
          </a:p>
          <a:p>
            <a:r>
              <a:rPr lang="en-US" b="1" dirty="0"/>
              <a:t>New Business Models:</a:t>
            </a:r>
          </a:p>
          <a:p>
            <a:r>
              <a:rPr lang="en-US" dirty="0"/>
              <a:t>Cloud RAN may bring new as well as enhance existing business models such as base station (BS) pool resource rental system, cellular infrastructure sharing, intellectual property pooling (patent pooling), and so on. </a:t>
            </a:r>
          </a:p>
        </p:txBody>
      </p:sp>
    </p:spTree>
    <p:extLst>
      <p:ext uri="{BB962C8B-B14F-4D97-AF65-F5344CB8AC3E}">
        <p14:creationId xmlns="" xmlns:p14="http://schemas.microsoft.com/office/powerpoint/2010/main" val="2164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r>
              <a:rPr lang="en-US" dirty="0"/>
              <a:t/>
            </a:r>
            <a:br>
              <a:rPr lang="en-US" dirty="0"/>
            </a:br>
            <a:r>
              <a:rPr lang="en-US" dirty="0"/>
              <a:t>Introduction to 5G Network Architecture</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2/16/2024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Tree>
    <p:extLst>
      <p:ext uri="{BB962C8B-B14F-4D97-AF65-F5344CB8AC3E}">
        <p14:creationId xmlns="" xmlns:p14="http://schemas.microsoft.com/office/powerpoint/2010/main" val="220977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Introduction to 5G Network Architecture</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2/16/2024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
        <p:nvSpPr>
          <p:cNvPr id="9" name="Rectangle 8"/>
          <p:cNvSpPr/>
          <p:nvPr/>
        </p:nvSpPr>
        <p:spPr>
          <a:xfrm>
            <a:off x="22165642"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M2 S1</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31862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872545" y="6629401"/>
            <a:ext cx="52547282" cy="23483888"/>
          </a:xfrm>
          <a:prstGeom prst="rect">
            <a:avLst/>
          </a:prstGeom>
        </p:spPr>
      </p:pic>
      <p:sp>
        <p:nvSpPr>
          <p:cNvPr id="9" name="Rectangle 8"/>
          <p:cNvSpPr/>
          <p:nvPr/>
        </p:nvSpPr>
        <p:spPr>
          <a:xfrm>
            <a:off x="1042151" y="28631497"/>
            <a:ext cx="17047937" cy="1938992"/>
          </a:xfrm>
          <a:prstGeom prst="rect">
            <a:avLst/>
          </a:prstGeom>
        </p:spPr>
        <p:txBody>
          <a:bodyPr wrap="none">
            <a:spAutoFit/>
          </a:bodyPr>
          <a:lstStyle/>
          <a:p>
            <a:r>
              <a:rPr lang="en-US" sz="12000" b="1" dirty="0">
                <a:solidFill>
                  <a:srgbClr val="7030A0"/>
                </a:solidFill>
              </a:rPr>
              <a:t>30,000 </a:t>
            </a:r>
            <a:r>
              <a:rPr lang="en-US" sz="12000" b="1" dirty="0" err="1">
                <a:solidFill>
                  <a:srgbClr val="7030A0"/>
                </a:solidFill>
              </a:rPr>
              <a:t>ft</a:t>
            </a:r>
            <a:r>
              <a:rPr lang="en-US" sz="12000" b="1" dirty="0">
                <a:solidFill>
                  <a:srgbClr val="7030A0"/>
                </a:solidFill>
              </a:rPr>
              <a:t> 5G network view</a:t>
            </a:r>
          </a:p>
        </p:txBody>
      </p:sp>
    </p:spTree>
    <p:extLst>
      <p:ext uri="{BB962C8B-B14F-4D97-AF65-F5344CB8AC3E}">
        <p14:creationId xmlns="" xmlns:p14="http://schemas.microsoft.com/office/powerpoint/2010/main" val="82702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p>
        </p:txBody>
      </p:sp>
      <p:sp>
        <p:nvSpPr>
          <p:cNvPr id="3" name="Content Placeholder 2"/>
          <p:cNvSpPr>
            <a:spLocks noGrp="1"/>
          </p:cNvSpPr>
          <p:nvPr>
            <p:ph idx="1"/>
          </p:nvPr>
        </p:nvSpPr>
        <p:spPr/>
        <p:txBody>
          <a:bodyPr>
            <a:normAutofit/>
          </a:bodyPr>
          <a:lstStyle/>
          <a:p>
            <a:endParaRPr lang="en-US" dirty="0"/>
          </a:p>
          <a:p>
            <a:r>
              <a:rPr lang="en-US" dirty="0"/>
              <a:t>The design of 5G network is still evolving and the sector will take some time to thrash out the details. </a:t>
            </a:r>
          </a:p>
          <a:p>
            <a:r>
              <a:rPr lang="en-US" dirty="0"/>
              <a:t>Nevertheless, it is expected that the architecture will utilize the cloud functionality and small cells to the deepest extent. A 30,000 </a:t>
            </a:r>
            <a:r>
              <a:rPr lang="en-US" dirty="0" err="1"/>
              <a:t>ft</a:t>
            </a:r>
            <a:r>
              <a:rPr lang="en-US" dirty="0"/>
              <a:t> bird’s eye view, shown in Figure, highlights the key segments of the architecture. </a:t>
            </a:r>
          </a:p>
          <a:p>
            <a:r>
              <a:rPr lang="en-US" dirty="0"/>
              <a:t>It shows that small cells are connected with either view optical fiber cable or radio waves to the cloud radio access network (BBU pool). </a:t>
            </a:r>
          </a:p>
          <a:p>
            <a:r>
              <a:rPr lang="en-US" dirty="0"/>
              <a:t>The pools of BBU are connected (which is called the </a:t>
            </a:r>
            <a:r>
              <a:rPr lang="en-US" dirty="0" err="1"/>
              <a:t>fronthaul</a:t>
            </a:r>
            <a:r>
              <a:rPr lang="en-US" dirty="0"/>
              <a:t>) to the RRUs (small cells or macro cells) and are backhauled to the core network. </a:t>
            </a:r>
          </a:p>
          <a:p>
            <a:r>
              <a:rPr lang="en-US" dirty="0"/>
              <a:t>5G core network in the form of cloud is integrated with existing 3G/4G core networks and provides connectivity to the Internet</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
        <p:nvSpPr>
          <p:cNvPr id="9" name="Rectangle 8"/>
          <p:cNvSpPr/>
          <p:nvPr/>
        </p:nvSpPr>
        <p:spPr>
          <a:xfrm>
            <a:off x="3446583" y="7036083"/>
            <a:ext cx="17047937" cy="1938992"/>
          </a:xfrm>
          <a:prstGeom prst="rect">
            <a:avLst/>
          </a:prstGeom>
        </p:spPr>
        <p:txBody>
          <a:bodyPr wrap="none">
            <a:spAutoFit/>
          </a:bodyPr>
          <a:lstStyle/>
          <a:p>
            <a:r>
              <a:rPr lang="en-US" sz="12000" b="1" dirty="0">
                <a:solidFill>
                  <a:srgbClr val="7030A0"/>
                </a:solidFill>
              </a:rPr>
              <a:t>30,000 </a:t>
            </a:r>
            <a:r>
              <a:rPr lang="en-US" sz="12000" b="1" dirty="0" err="1">
                <a:solidFill>
                  <a:srgbClr val="7030A0"/>
                </a:solidFill>
              </a:rPr>
              <a:t>ft</a:t>
            </a:r>
            <a:r>
              <a:rPr lang="en-US" sz="12000" b="1" dirty="0">
                <a:solidFill>
                  <a:srgbClr val="7030A0"/>
                </a:solidFill>
              </a:rPr>
              <a:t> 5G network view</a:t>
            </a:r>
          </a:p>
        </p:txBody>
      </p:sp>
    </p:spTree>
    <p:extLst>
      <p:ext uri="{BB962C8B-B14F-4D97-AF65-F5344CB8AC3E}">
        <p14:creationId xmlns="" xmlns:p14="http://schemas.microsoft.com/office/powerpoint/2010/main" val="106946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5</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1" y="5689759"/>
            <a:ext cx="50400000" cy="24273888"/>
          </a:xfrm>
          <a:prstGeom prst="rect">
            <a:avLst/>
          </a:prstGeom>
        </p:spPr>
      </p:pic>
      <p:sp>
        <p:nvSpPr>
          <p:cNvPr id="3" name="Rectangle 2"/>
          <p:cNvSpPr/>
          <p:nvPr/>
        </p:nvSpPr>
        <p:spPr>
          <a:xfrm>
            <a:off x="25560337" y="28024655"/>
            <a:ext cx="8431539" cy="1938992"/>
          </a:xfrm>
          <a:prstGeom prst="rect">
            <a:avLst/>
          </a:prstGeom>
        </p:spPr>
        <p:txBody>
          <a:bodyPr wrap="none">
            <a:spAutoFit/>
          </a:bodyPr>
          <a:lstStyle/>
          <a:p>
            <a:r>
              <a:rPr lang="en-US" sz="12000" b="1" dirty="0">
                <a:solidFill>
                  <a:srgbClr val="7030A0"/>
                </a:solidFill>
              </a:rPr>
              <a:t>Local routing</a:t>
            </a:r>
          </a:p>
        </p:txBody>
      </p:sp>
    </p:spTree>
    <p:extLst>
      <p:ext uri="{BB962C8B-B14F-4D97-AF65-F5344CB8AC3E}">
        <p14:creationId xmlns="" xmlns:p14="http://schemas.microsoft.com/office/powerpoint/2010/main" val="16215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p>
        </p:txBody>
      </p:sp>
      <p:sp>
        <p:nvSpPr>
          <p:cNvPr id="9" name="Content Placeholder 8"/>
          <p:cNvSpPr>
            <a:spLocks noGrp="1"/>
          </p:cNvSpPr>
          <p:nvPr>
            <p:ph idx="1"/>
          </p:nvPr>
        </p:nvSpPr>
        <p:spPr>
          <a:xfrm>
            <a:off x="2160337" y="7363735"/>
            <a:ext cx="46800000" cy="23310591"/>
          </a:xfrm>
        </p:spPr>
        <p:txBody>
          <a:bodyPr>
            <a:normAutofit lnSpcReduction="10000"/>
          </a:bodyPr>
          <a:lstStyle/>
          <a:p>
            <a:r>
              <a:rPr lang="en-US" dirty="0"/>
              <a:t>5G networks will consist of thousands of small cells making networks </a:t>
            </a:r>
            <a:r>
              <a:rPr lang="en-US" dirty="0" err="1"/>
              <a:t>ultradense</a:t>
            </a:r>
            <a:r>
              <a:rPr lang="en-US" dirty="0"/>
              <a:t>. </a:t>
            </a:r>
          </a:p>
          <a:p>
            <a:r>
              <a:rPr lang="en-US" dirty="0"/>
              <a:t>This network densification is required to meet the latency and throughput requirements. </a:t>
            </a:r>
          </a:p>
          <a:p>
            <a:r>
              <a:rPr lang="en-US" dirty="0"/>
              <a:t>Small cells are expected to carry a major portion of traffic with overall data volume expected to grow exponentially as predicted by many studies. </a:t>
            </a:r>
          </a:p>
          <a:p>
            <a:r>
              <a:rPr lang="en-US" dirty="0"/>
              <a:t>Bringing small cells closer to the user will reduce latency and increase overall network efficiency by creating </a:t>
            </a:r>
            <a:r>
              <a:rPr lang="en-US" dirty="0" err="1"/>
              <a:t>subnetworks</a:t>
            </a:r>
            <a:r>
              <a:rPr lang="en-US" dirty="0"/>
              <a:t>. </a:t>
            </a:r>
          </a:p>
          <a:p>
            <a:r>
              <a:rPr lang="en-US" dirty="0"/>
              <a:t>These </a:t>
            </a:r>
            <a:r>
              <a:rPr lang="en-US" dirty="0" err="1"/>
              <a:t>subnetworks</a:t>
            </a:r>
            <a:r>
              <a:rPr lang="en-US" dirty="0"/>
              <a:t> can have the functionality to route data traffic locally for the local users’ calls who are communicating with each other while sending the signaling to the main network as shown in Figure. </a:t>
            </a:r>
          </a:p>
          <a:p>
            <a:r>
              <a:rPr lang="en-US" dirty="0"/>
              <a:t>The net result from local switching is in the savings of network resources and cheaper data plans for the customers</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Tree>
    <p:extLst>
      <p:ext uri="{BB962C8B-B14F-4D97-AF65-F5344CB8AC3E}">
        <p14:creationId xmlns="" xmlns:p14="http://schemas.microsoft.com/office/powerpoint/2010/main" val="141682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7</a:t>
            </a:fld>
            <a:endParaRPr lang="en-US" dirty="0"/>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360337" y="9284489"/>
            <a:ext cx="50400000" cy="20981199"/>
          </a:xfrm>
          <a:prstGeom prst="rect">
            <a:avLst/>
          </a:prstGeom>
        </p:spPr>
      </p:pic>
      <p:sp>
        <p:nvSpPr>
          <p:cNvPr id="10" name="Rectangle 9"/>
          <p:cNvSpPr/>
          <p:nvPr/>
        </p:nvSpPr>
        <p:spPr>
          <a:xfrm>
            <a:off x="22359937" y="28735334"/>
            <a:ext cx="22352209" cy="1938992"/>
          </a:xfrm>
          <a:prstGeom prst="rect">
            <a:avLst/>
          </a:prstGeom>
        </p:spPr>
        <p:txBody>
          <a:bodyPr wrap="none">
            <a:spAutoFit/>
          </a:bodyPr>
          <a:lstStyle/>
          <a:p>
            <a:r>
              <a:rPr lang="en-US" sz="12000" b="1" dirty="0">
                <a:solidFill>
                  <a:srgbClr val="7030A0"/>
                </a:solidFill>
              </a:rPr>
              <a:t>High level 5G network architecture</a:t>
            </a:r>
          </a:p>
        </p:txBody>
      </p:sp>
    </p:spTree>
    <p:extLst>
      <p:ext uri="{BB962C8B-B14F-4D97-AF65-F5344CB8AC3E}">
        <p14:creationId xmlns="" xmlns:p14="http://schemas.microsoft.com/office/powerpoint/2010/main" val="411248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C-RAN</a:t>
            </a:r>
          </a:p>
        </p:txBody>
      </p:sp>
      <p:sp>
        <p:nvSpPr>
          <p:cNvPr id="3" name="Content Placeholder 2"/>
          <p:cNvSpPr>
            <a:spLocks noGrp="1"/>
          </p:cNvSpPr>
          <p:nvPr>
            <p:ph idx="1"/>
          </p:nvPr>
        </p:nvSpPr>
        <p:spPr/>
        <p:txBody>
          <a:bodyPr/>
          <a:lstStyle/>
          <a:p>
            <a:r>
              <a:rPr lang="en-US" dirty="0"/>
              <a:t>Centralized RAN and Cloud RAN</a:t>
            </a:r>
          </a:p>
          <a:p>
            <a:r>
              <a:rPr lang="en-US" dirty="0"/>
              <a:t>C-RAN refers to the non-static relationship between BBUs and RRUs.</a:t>
            </a:r>
          </a:p>
          <a:p>
            <a:r>
              <a:rPr lang="en-US" dirty="0"/>
              <a:t>The name comes from the four “C”s, that is, </a:t>
            </a:r>
          </a:p>
          <a:p>
            <a:r>
              <a:rPr lang="en-US" dirty="0"/>
              <a:t>Centralized processing, </a:t>
            </a:r>
          </a:p>
          <a:p>
            <a:r>
              <a:rPr lang="en-US" dirty="0"/>
              <a:t>Clean (Green), </a:t>
            </a:r>
          </a:p>
          <a:p>
            <a:r>
              <a:rPr lang="en-US" dirty="0"/>
              <a:t>Collaborative radio, and </a:t>
            </a:r>
          </a:p>
          <a:p>
            <a:r>
              <a:rPr lang="en-US" dirty="0"/>
              <a:t>Cloud Radio Access Network.</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Tree>
    <p:extLst>
      <p:ext uri="{BB962C8B-B14F-4D97-AF65-F5344CB8AC3E}">
        <p14:creationId xmlns="" xmlns:p14="http://schemas.microsoft.com/office/powerpoint/2010/main" val="163730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5G Network Architecture</a:t>
            </a:r>
            <a:br>
              <a:rPr lang="en-US" dirty="0"/>
            </a:br>
            <a:r>
              <a:rPr lang="en-US" dirty="0"/>
              <a:t>C-RAN</a:t>
            </a:r>
          </a:p>
        </p:txBody>
      </p:sp>
      <p:sp>
        <p:nvSpPr>
          <p:cNvPr id="4" name="Date Placeholder 3"/>
          <p:cNvSpPr>
            <a:spLocks noGrp="1"/>
          </p:cNvSpPr>
          <p:nvPr>
            <p:ph type="dt" sz="half" idx="10"/>
          </p:nvPr>
        </p:nvSpPr>
        <p:spPr/>
        <p:txBody>
          <a:bodyPr/>
          <a:lstStyle/>
          <a:p>
            <a:fld id="{61B83AD1-8BC7-48CA-9663-B5F9BC751A66}" type="datetime1">
              <a:rPr lang="en-US" smtClean="0"/>
              <a:pPr/>
              <a:t>2/16/2024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360337" y="2742468"/>
            <a:ext cx="50400000" cy="27931858"/>
          </a:xfrm>
          <a:prstGeom prst="rect">
            <a:avLst/>
          </a:prstGeom>
        </p:spPr>
      </p:pic>
      <p:sp>
        <p:nvSpPr>
          <p:cNvPr id="9" name="Rectangle 8"/>
          <p:cNvSpPr/>
          <p:nvPr/>
        </p:nvSpPr>
        <p:spPr>
          <a:xfrm>
            <a:off x="2160337" y="22571261"/>
            <a:ext cx="10697480" cy="1938992"/>
          </a:xfrm>
          <a:prstGeom prst="rect">
            <a:avLst/>
          </a:prstGeom>
        </p:spPr>
        <p:txBody>
          <a:bodyPr wrap="none">
            <a:spAutoFit/>
          </a:bodyPr>
          <a:lstStyle/>
          <a:p>
            <a:r>
              <a:rPr lang="en-US" sz="12000" b="1" dirty="0">
                <a:solidFill>
                  <a:srgbClr val="7030A0"/>
                </a:solidFill>
              </a:rPr>
              <a:t>Fully Centralized</a:t>
            </a:r>
          </a:p>
        </p:txBody>
      </p:sp>
      <p:sp>
        <p:nvSpPr>
          <p:cNvPr id="10" name="Rectangle 9"/>
          <p:cNvSpPr/>
          <p:nvPr/>
        </p:nvSpPr>
        <p:spPr>
          <a:xfrm>
            <a:off x="25668288" y="21601765"/>
            <a:ext cx="12932451" cy="1938992"/>
          </a:xfrm>
          <a:prstGeom prst="rect">
            <a:avLst/>
          </a:prstGeom>
        </p:spPr>
        <p:txBody>
          <a:bodyPr wrap="none">
            <a:spAutoFit/>
          </a:bodyPr>
          <a:lstStyle/>
          <a:p>
            <a:r>
              <a:rPr lang="en-US" sz="12000" b="1" dirty="0">
                <a:solidFill>
                  <a:srgbClr val="7030A0"/>
                </a:solidFill>
              </a:rPr>
              <a:t>Partially Centralized</a:t>
            </a:r>
          </a:p>
        </p:txBody>
      </p:sp>
    </p:spTree>
    <p:extLst>
      <p:ext uri="{BB962C8B-B14F-4D97-AF65-F5344CB8AC3E}">
        <p14:creationId xmlns="" xmlns:p14="http://schemas.microsoft.com/office/powerpoint/2010/main" val="1287086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31875</TotalTime>
  <Words>1215</Words>
  <Application>Microsoft Office PowerPoint</Application>
  <PresentationFormat>Custom</PresentationFormat>
  <Paragraphs>156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MODULE 2:  5G Network Architecture</vt:lpstr>
      <vt:lpstr>MODULE 2:  5G Network Architecture</vt:lpstr>
      <vt:lpstr>Introduction to 5G Network Architecture</vt:lpstr>
      <vt:lpstr>Introduction to 5G Network Architecture</vt:lpstr>
      <vt:lpstr>Introduction to 5G Network Architecture</vt:lpstr>
      <vt:lpstr>Introduction to 5G Network Architecture</vt:lpstr>
      <vt:lpstr>Introduction to 5G Network Architecture</vt:lpstr>
      <vt:lpstr>Introduction to 5G Network Architecture C-RAN</vt:lpstr>
      <vt:lpstr>Introduction to 5G Network Architecture C-RAN</vt:lpstr>
      <vt:lpstr>Introduction to 5G Network Architecture C-RAN</vt:lpstr>
      <vt:lpstr>Introduction to 5G Network Architecture C-RAN Architecture</vt:lpstr>
      <vt:lpstr>Introduction to 5G Network Architecture C-RAN Architecture</vt:lpstr>
      <vt:lpstr>Introduction to 5G Network Architecture C-RAN Architecture</vt:lpstr>
      <vt:lpstr>Introduction to 5G Network Architecture key benefits of C-RAN are</vt:lpstr>
      <vt:lpstr>Introduction to 5G Network Architecture</vt:lpstr>
      <vt:lpstr>Introduction to 5G Network Architecture key benefits of C-RAN are</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3314</cp:revision>
  <cp:lastPrinted>2023-10-07T06:02:38Z</cp:lastPrinted>
  <dcterms:created xsi:type="dcterms:W3CDTF">2016-03-26T10:56:21Z</dcterms:created>
  <dcterms:modified xsi:type="dcterms:W3CDTF">2024-02-16T10:02:36Z</dcterms:modified>
</cp:coreProperties>
</file>