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3"/>
  </p:notesMasterIdLst>
  <p:handoutMasterIdLst>
    <p:handoutMasterId r:id="rId14"/>
  </p:handoutMasterIdLst>
  <p:sldIdLst>
    <p:sldId id="1586" r:id="rId2"/>
    <p:sldId id="2239" r:id="rId3"/>
    <p:sldId id="2236" r:id="rId4"/>
    <p:sldId id="2237" r:id="rId5"/>
    <p:sldId id="2240" r:id="rId6"/>
    <p:sldId id="2242" r:id="rId7"/>
    <p:sldId id="2243" r:id="rId8"/>
    <p:sldId id="2241" r:id="rId9"/>
    <p:sldId id="2244" r:id="rId10"/>
    <p:sldId id="2245" r:id="rId11"/>
    <p:sldId id="2246" r:id="rId12"/>
  </p:sldIdLst>
  <p:sldSz cx="51120675" cy="32399288"/>
  <p:notesSz cx="7315200" cy="9601200"/>
  <p:defaultTextStyle>
    <a:defPPr>
      <a:defRPr lang="en-US"/>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182" userDrawn="1">
          <p15:clr>
            <a:srgbClr val="A4A3A4"/>
          </p15:clr>
        </p15:guide>
        <p15:guide id="2" pos="1616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00FF"/>
    <a:srgbClr val="800217"/>
    <a:srgbClr val="70AD47"/>
    <a:srgbClr val="EAEFF7"/>
    <a:srgbClr val="D2DEEF"/>
    <a:srgbClr val="FF0066"/>
    <a:srgbClr val="B3BDCD"/>
    <a:srgbClr val="C9CDD3"/>
    <a:srgbClr val="B686DA"/>
    <a:srgbClr val="C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08" autoAdjust="0"/>
    <p:restoredTop sz="94206" autoAdjust="0"/>
  </p:normalViewPr>
  <p:slideViewPr>
    <p:cSldViewPr snapToGrid="0">
      <p:cViewPr varScale="1">
        <p:scale>
          <a:sx n="15" d="100"/>
          <a:sy n="15" d="100"/>
        </p:scale>
        <p:origin x="-1050" y="-186"/>
      </p:cViewPr>
      <p:guideLst>
        <p:guide orient="horz" pos="10182"/>
        <p:guide pos="16169"/>
      </p:guideLst>
    </p:cSldViewPr>
  </p:slideViewPr>
  <p:notesTextViewPr>
    <p:cViewPr>
      <p:scale>
        <a:sx n="3" d="2"/>
        <a:sy n="3" d="2"/>
      </p:scale>
      <p:origin x="0" y="0"/>
    </p:cViewPr>
  </p:notesTextViewPr>
  <p:sorterViewPr>
    <p:cViewPr>
      <p:scale>
        <a:sx n="42" d="100"/>
        <a:sy n="42" d="100"/>
      </p:scale>
      <p:origin x="0" y="-8292"/>
    </p:cViewPr>
  </p:sorterViewPr>
  <p:notesViewPr>
    <p:cSldViewPr snapToGrid="0" showGuides="1">
      <p:cViewPr varScale="1">
        <p:scale>
          <a:sx n="51" d="100"/>
          <a:sy n="51" d="100"/>
        </p:scale>
        <p:origin x="2052" y="6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387C4962-8B5F-4F7C-B9D2-403D11926A17}" type="datetimeFigureOut">
              <a:rPr lang="en-US" smtClean="0"/>
              <a:pPr/>
              <a:t>2/25/2024</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C5CD4AC-7254-4B2B-98CD-F276C5F36276}" type="slidenum">
              <a:rPr lang="en-US" smtClean="0"/>
              <a:pPr/>
              <a:t>‹#›</a:t>
            </a:fld>
            <a:endParaRPr lang="en-US"/>
          </a:p>
        </p:txBody>
      </p:sp>
    </p:spTree>
    <p:extLst>
      <p:ext uri="{BB962C8B-B14F-4D97-AF65-F5344CB8AC3E}">
        <p14:creationId xmlns:p14="http://schemas.microsoft.com/office/powerpoint/2010/main" xmlns="" val="3233533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992EFAA-5EB6-4FC5-A47F-31237870AE85}" type="datetimeFigureOut">
              <a:rPr lang="en-US" smtClean="0"/>
              <a:pPr/>
              <a:t>2/25/2024</a:t>
            </a:fld>
            <a:endParaRPr lang="en-US"/>
          </a:p>
        </p:txBody>
      </p:sp>
      <p:sp>
        <p:nvSpPr>
          <p:cNvPr id="4" name="Slide Image Placeholder 3"/>
          <p:cNvSpPr>
            <a:spLocks noGrp="1" noRot="1" noChangeAspect="1"/>
          </p:cNvSpPr>
          <p:nvPr>
            <p:ph type="sldImg" idx="2"/>
          </p:nvPr>
        </p:nvSpPr>
        <p:spPr>
          <a:xfrm>
            <a:off x="1101725" y="1200150"/>
            <a:ext cx="51117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5EF0649-509D-479C-95E9-D98F3536A970}" type="slidenum">
              <a:rPr lang="en-US" smtClean="0"/>
              <a:pPr/>
              <a:t>‹#›</a:t>
            </a:fld>
            <a:endParaRPr lang="en-US"/>
          </a:p>
        </p:txBody>
      </p:sp>
    </p:spTree>
    <p:extLst>
      <p:ext uri="{BB962C8B-B14F-4D97-AF65-F5344CB8AC3E}">
        <p14:creationId xmlns:p14="http://schemas.microsoft.com/office/powerpoint/2010/main" xmlns="" val="7043677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1</a:t>
            </a:fld>
            <a:endParaRPr lang="en-US"/>
          </a:p>
        </p:txBody>
      </p:sp>
    </p:spTree>
    <p:extLst>
      <p:ext uri="{BB962C8B-B14F-4D97-AF65-F5344CB8AC3E}">
        <p14:creationId xmlns:p14="http://schemas.microsoft.com/office/powerpoint/2010/main" xmlns="" val="298059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10</a:t>
            </a:fld>
            <a:endParaRPr lang="en-US"/>
          </a:p>
        </p:txBody>
      </p:sp>
    </p:spTree>
    <p:extLst>
      <p:ext uri="{BB962C8B-B14F-4D97-AF65-F5344CB8AC3E}">
        <p14:creationId xmlns:p14="http://schemas.microsoft.com/office/powerpoint/2010/main" xmlns="" val="4218990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0649-509D-479C-95E9-D98F3536A970}" type="slidenum">
              <a:rPr lang="en-US" smtClean="0"/>
              <a:pPr/>
              <a:t>11</a:t>
            </a:fld>
            <a:endParaRPr lang="en-US"/>
          </a:p>
        </p:txBody>
      </p:sp>
    </p:spTree>
    <p:extLst>
      <p:ext uri="{BB962C8B-B14F-4D97-AF65-F5344CB8AC3E}">
        <p14:creationId xmlns:p14="http://schemas.microsoft.com/office/powerpoint/2010/main" xmlns="" val="2254620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2</a:t>
            </a:fld>
            <a:endParaRPr lang="en-US"/>
          </a:p>
        </p:txBody>
      </p:sp>
    </p:spTree>
    <p:extLst>
      <p:ext uri="{BB962C8B-B14F-4D97-AF65-F5344CB8AC3E}">
        <p14:creationId xmlns:p14="http://schemas.microsoft.com/office/powerpoint/2010/main" xmlns="" val="176246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3</a:t>
            </a:fld>
            <a:endParaRPr lang="en-US"/>
          </a:p>
        </p:txBody>
      </p:sp>
    </p:spTree>
    <p:extLst>
      <p:ext uri="{BB962C8B-B14F-4D97-AF65-F5344CB8AC3E}">
        <p14:creationId xmlns:p14="http://schemas.microsoft.com/office/powerpoint/2010/main" xmlns="" val="1845945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4</a:t>
            </a:fld>
            <a:endParaRPr lang="en-US"/>
          </a:p>
        </p:txBody>
      </p:sp>
    </p:spTree>
    <p:extLst>
      <p:ext uri="{BB962C8B-B14F-4D97-AF65-F5344CB8AC3E}">
        <p14:creationId xmlns:p14="http://schemas.microsoft.com/office/powerpoint/2010/main" xmlns="" val="2196495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5</a:t>
            </a:fld>
            <a:endParaRPr lang="en-US"/>
          </a:p>
        </p:txBody>
      </p:sp>
    </p:spTree>
    <p:extLst>
      <p:ext uri="{BB962C8B-B14F-4D97-AF65-F5344CB8AC3E}">
        <p14:creationId xmlns:p14="http://schemas.microsoft.com/office/powerpoint/2010/main" xmlns="" val="3496939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6</a:t>
            </a:fld>
            <a:endParaRPr lang="en-US"/>
          </a:p>
        </p:txBody>
      </p:sp>
    </p:spTree>
    <p:extLst>
      <p:ext uri="{BB962C8B-B14F-4D97-AF65-F5344CB8AC3E}">
        <p14:creationId xmlns:p14="http://schemas.microsoft.com/office/powerpoint/2010/main" xmlns="" val="3793483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7</a:t>
            </a:fld>
            <a:endParaRPr lang="en-US"/>
          </a:p>
        </p:txBody>
      </p:sp>
    </p:spTree>
    <p:extLst>
      <p:ext uri="{BB962C8B-B14F-4D97-AF65-F5344CB8AC3E}">
        <p14:creationId xmlns:p14="http://schemas.microsoft.com/office/powerpoint/2010/main" xmlns="" val="3887873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8</a:t>
            </a:fld>
            <a:endParaRPr lang="en-US"/>
          </a:p>
        </p:txBody>
      </p:sp>
    </p:spTree>
    <p:extLst>
      <p:ext uri="{BB962C8B-B14F-4D97-AF65-F5344CB8AC3E}">
        <p14:creationId xmlns:p14="http://schemas.microsoft.com/office/powerpoint/2010/main" xmlns="" val="1950685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9</a:t>
            </a:fld>
            <a:endParaRPr lang="en-US"/>
          </a:p>
        </p:txBody>
      </p:sp>
    </p:spTree>
    <p:extLst>
      <p:ext uri="{BB962C8B-B14F-4D97-AF65-F5344CB8AC3E}">
        <p14:creationId xmlns:p14="http://schemas.microsoft.com/office/powerpoint/2010/main" xmlns="" val="323579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90085" y="5302386"/>
            <a:ext cx="38340506" cy="11279752"/>
          </a:xfrm>
        </p:spPr>
        <p:txBody>
          <a:bodyPr anchor="b"/>
          <a:lstStyle>
            <a:lvl1pPr algn="ctr">
              <a:defRPr sz="25158"/>
            </a:lvl1pPr>
          </a:lstStyle>
          <a:p>
            <a:r>
              <a:rPr lang="en-US" dirty="0"/>
              <a:t>Click to edit Master title style</a:t>
            </a:r>
          </a:p>
        </p:txBody>
      </p:sp>
      <p:sp>
        <p:nvSpPr>
          <p:cNvPr id="3" name="Subtitle 2"/>
          <p:cNvSpPr>
            <a:spLocks noGrp="1"/>
          </p:cNvSpPr>
          <p:nvPr>
            <p:ph type="subTitle" idx="1"/>
          </p:nvPr>
        </p:nvSpPr>
        <p:spPr>
          <a:xfrm>
            <a:off x="6390085" y="17017128"/>
            <a:ext cx="38340506" cy="7822326"/>
          </a:xfrm>
        </p:spPr>
        <p:txBody>
          <a:bodyPr/>
          <a:lstStyle>
            <a:lvl1pPr marL="0" indent="0" algn="ctr">
              <a:buNone/>
              <a:defRPr sz="10063"/>
            </a:lvl1pPr>
            <a:lvl2pPr marL="1917040" indent="0" algn="ctr">
              <a:buNone/>
              <a:defRPr sz="8386"/>
            </a:lvl2pPr>
            <a:lvl3pPr marL="3834079" indent="0" algn="ctr">
              <a:buNone/>
              <a:defRPr sz="7547"/>
            </a:lvl3pPr>
            <a:lvl4pPr marL="5751119" indent="0" algn="ctr">
              <a:buNone/>
              <a:defRPr sz="6709"/>
            </a:lvl4pPr>
            <a:lvl5pPr marL="7668158" indent="0" algn="ctr">
              <a:buNone/>
              <a:defRPr sz="6709"/>
            </a:lvl5pPr>
            <a:lvl6pPr marL="9585198" indent="0" algn="ctr">
              <a:buNone/>
              <a:defRPr sz="6709"/>
            </a:lvl6pPr>
            <a:lvl7pPr marL="11502238" indent="0" algn="ctr">
              <a:buNone/>
              <a:defRPr sz="6709"/>
            </a:lvl7pPr>
            <a:lvl8pPr marL="13419277" indent="0" algn="ctr">
              <a:buNone/>
              <a:defRPr sz="6709"/>
            </a:lvl8pPr>
            <a:lvl9pPr marL="15336317" indent="0" algn="ctr">
              <a:buNone/>
              <a:defRPr sz="6709"/>
            </a:lvl9pPr>
          </a:lstStyle>
          <a:p>
            <a:r>
              <a:rPr lang="en-US" dirty="0"/>
              <a:t>Click to edit Master subtitle style</a:t>
            </a:r>
          </a:p>
        </p:txBody>
      </p:sp>
      <p:sp>
        <p:nvSpPr>
          <p:cNvPr id="4" name="Date Placeholder 3"/>
          <p:cNvSpPr>
            <a:spLocks noGrp="1"/>
          </p:cNvSpPr>
          <p:nvPr>
            <p:ph type="dt" sz="half" idx="10"/>
          </p:nvPr>
        </p:nvSpPr>
        <p:spPr/>
        <p:txBody>
          <a:bodyPr/>
          <a:lstStyle/>
          <a:p>
            <a:fld id="{AFC25940-DD0B-457B-865C-302AA750DAD5}" type="datetime1">
              <a:rPr lang="en-US" smtClean="0"/>
              <a:pPr/>
              <a:t>2/25/2024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09562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4AE6-F4ED-4A01-AE0F-E1C9F4471347}" type="datetime1">
              <a:rPr lang="en-US" smtClean="0"/>
              <a:pPr/>
              <a:t>2/25/2024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
        <p:nvSpPr>
          <p:cNvPr id="8" name="Slide Number Placeholder 5"/>
          <p:cNvSpPr txBox="1">
            <a:spLocks/>
          </p:cNvSpPr>
          <p:nvPr userDrawn="1"/>
        </p:nvSpPr>
        <p:spPr>
          <a:xfrm>
            <a:off x="4" y="0"/>
            <a:ext cx="1720473" cy="1724962"/>
          </a:xfrm>
          <a:prstGeom prst="rect">
            <a:avLst/>
          </a:prstGeom>
        </p:spPr>
        <p:txBody>
          <a:bodyPr vert="horz" lIns="92748" tIns="46374" rIns="92748" bIns="46374" rtlCol="0" anchor="ctr"/>
          <a:lstStyle>
            <a:defPPr>
              <a:defRPr lang="en-US"/>
            </a:defPPr>
            <a:lvl1pPr marL="0" algn="r" defTabSz="3628796" rtl="0" eaLnBrk="1" latinLnBrk="0" hangingPunct="1">
              <a:defRPr sz="8000" kern="1200">
                <a:solidFill>
                  <a:srgbClr val="002060"/>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a:lstStyle>
          <a:p>
            <a:endParaRPr lang="en-US" sz="8114" dirty="0"/>
          </a:p>
        </p:txBody>
      </p:sp>
    </p:spTree>
    <p:extLst>
      <p:ext uri="{BB962C8B-B14F-4D97-AF65-F5344CB8AC3E}">
        <p14:creationId xmlns:p14="http://schemas.microsoft.com/office/powerpoint/2010/main" xmlns="" val="91052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583233" y="1724962"/>
            <a:ext cx="11022896" cy="274568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14547" y="1724962"/>
            <a:ext cx="32429678" cy="274568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29525-44A1-4B75-BD67-4F7372986436}" type="datetime1">
              <a:rPr lang="en-US" smtClean="0"/>
              <a:pPr/>
              <a:t>2/25/2024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8448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D3FFFB-C9FF-4EFF-955E-A09340169D11}" type="datetime1">
              <a:rPr lang="en-US" smtClean="0"/>
              <a:pPr/>
              <a:t>2/25/2024</a:t>
            </a:fld>
            <a:endParaRPr lang="en-US" dirty="0"/>
          </a:p>
        </p:txBody>
      </p:sp>
      <p:sp>
        <p:nvSpPr>
          <p:cNvPr id="4" name="Footer Placeholder 3"/>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99858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2060"/>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sz="10000">
                <a:solidFill>
                  <a:srgbClr val="7030A0"/>
                </a:solidFill>
                <a:latin typeface="Times New Roman" panose="02020603050405020304" pitchFamily="18" charset="0"/>
                <a:cs typeface="Times New Roman" panose="02020603050405020304" pitchFamily="18" charset="0"/>
              </a:defRPr>
            </a:lvl3pPr>
            <a:lvl4pPr>
              <a:defRPr sz="9000">
                <a:solidFill>
                  <a:srgbClr val="0070C0"/>
                </a:solidFill>
                <a:latin typeface="Times New Roman" panose="02020603050405020304" pitchFamily="18" charset="0"/>
                <a:cs typeface="Times New Roman" panose="02020603050405020304" pitchFamily="18" charset="0"/>
              </a:defRPr>
            </a:lvl4pPr>
            <a:lvl5pPr>
              <a:defRPr sz="8000">
                <a:solidFill>
                  <a:srgbClr val="00B0F0"/>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1B83AD1-8BC7-48CA-9663-B5F9BC751A66}" type="datetime1">
              <a:rPr lang="en-US" smtClean="0"/>
              <a:pPr/>
              <a:t>2/25/2024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a:xfrm>
            <a:off x="45360337" y="30674326"/>
            <a:ext cx="5835368" cy="1724962"/>
          </a:xfrm>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228194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87921" y="8077327"/>
            <a:ext cx="44091582" cy="13477201"/>
          </a:xfrm>
        </p:spPr>
        <p:txBody>
          <a:bodyPr anchor="b"/>
          <a:lstStyle>
            <a:lvl1pPr>
              <a:defRPr sz="25158"/>
            </a:lvl1pPr>
          </a:lstStyle>
          <a:p>
            <a:r>
              <a:rPr lang="en-US"/>
              <a:t>Click to edit Master title style</a:t>
            </a:r>
            <a:endParaRPr lang="en-US" dirty="0"/>
          </a:p>
        </p:txBody>
      </p:sp>
      <p:sp>
        <p:nvSpPr>
          <p:cNvPr id="3" name="Text Placeholder 2"/>
          <p:cNvSpPr>
            <a:spLocks noGrp="1"/>
          </p:cNvSpPr>
          <p:nvPr>
            <p:ph type="body" idx="1"/>
          </p:nvPr>
        </p:nvSpPr>
        <p:spPr>
          <a:xfrm>
            <a:off x="3487921" y="21682028"/>
            <a:ext cx="44091582" cy="7087342"/>
          </a:xfrm>
        </p:spPr>
        <p:txBody>
          <a:bodyPr/>
          <a:lstStyle>
            <a:lvl1pPr marL="0" indent="0">
              <a:buNone/>
              <a:defRPr sz="10063">
                <a:solidFill>
                  <a:schemeClr val="accent4">
                    <a:lumMod val="50000"/>
                  </a:schemeClr>
                </a:solidFill>
              </a:defRPr>
            </a:lvl1pPr>
            <a:lvl2pPr marL="1917040" indent="0">
              <a:buNone/>
              <a:defRPr sz="8386">
                <a:solidFill>
                  <a:schemeClr val="tx1">
                    <a:tint val="75000"/>
                  </a:schemeClr>
                </a:solidFill>
              </a:defRPr>
            </a:lvl2pPr>
            <a:lvl3pPr marL="3834079" indent="0">
              <a:buNone/>
              <a:defRPr sz="7547">
                <a:solidFill>
                  <a:schemeClr val="tx1">
                    <a:tint val="75000"/>
                  </a:schemeClr>
                </a:solidFill>
              </a:defRPr>
            </a:lvl3pPr>
            <a:lvl4pPr marL="5751119" indent="0">
              <a:buNone/>
              <a:defRPr sz="6709">
                <a:solidFill>
                  <a:schemeClr val="tx1">
                    <a:tint val="75000"/>
                  </a:schemeClr>
                </a:solidFill>
              </a:defRPr>
            </a:lvl4pPr>
            <a:lvl5pPr marL="7668158" indent="0">
              <a:buNone/>
              <a:defRPr sz="6709">
                <a:solidFill>
                  <a:schemeClr val="tx1">
                    <a:tint val="75000"/>
                  </a:schemeClr>
                </a:solidFill>
              </a:defRPr>
            </a:lvl5pPr>
            <a:lvl6pPr marL="9585198" indent="0">
              <a:buNone/>
              <a:defRPr sz="6709">
                <a:solidFill>
                  <a:schemeClr val="tx1">
                    <a:tint val="75000"/>
                  </a:schemeClr>
                </a:solidFill>
              </a:defRPr>
            </a:lvl6pPr>
            <a:lvl7pPr marL="11502238" indent="0">
              <a:buNone/>
              <a:defRPr sz="6709">
                <a:solidFill>
                  <a:schemeClr val="tx1">
                    <a:tint val="75000"/>
                  </a:schemeClr>
                </a:solidFill>
              </a:defRPr>
            </a:lvl7pPr>
            <a:lvl8pPr marL="13419277" indent="0">
              <a:buNone/>
              <a:defRPr sz="6709">
                <a:solidFill>
                  <a:schemeClr val="tx1">
                    <a:tint val="75000"/>
                  </a:schemeClr>
                </a:solidFill>
              </a:defRPr>
            </a:lvl8pPr>
            <a:lvl9pPr marL="15336317" indent="0">
              <a:buNone/>
              <a:defRPr sz="670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591BF68-F2E0-409A-BA79-4D23CE24625D}" type="datetime1">
              <a:rPr lang="en-US" smtClean="0"/>
              <a:pPr/>
              <a:t>2/25/2024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7319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14546" y="8624810"/>
            <a:ext cx="21726287"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879842" y="8624810"/>
            <a:ext cx="21726287"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B0D19E-A2A9-4545-B90D-EA250D45AC4D}" type="datetime1">
              <a:rPr lang="en-US" smtClean="0"/>
              <a:pPr/>
              <a:t>2/25/2024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06921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1205" y="1724964"/>
            <a:ext cx="44091582" cy="6262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1207" y="7942328"/>
            <a:ext cx="21626440"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a:t>Click to edit Master text styles</a:t>
            </a:r>
          </a:p>
        </p:txBody>
      </p:sp>
      <p:sp>
        <p:nvSpPr>
          <p:cNvPr id="4" name="Content Placeholder 3"/>
          <p:cNvSpPr>
            <a:spLocks noGrp="1"/>
          </p:cNvSpPr>
          <p:nvPr>
            <p:ph sz="half" idx="2"/>
          </p:nvPr>
        </p:nvSpPr>
        <p:spPr>
          <a:xfrm>
            <a:off x="3521207" y="11834740"/>
            <a:ext cx="21626440"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879842" y="7942328"/>
            <a:ext cx="21732945"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a:t>Click to edit Master text styles</a:t>
            </a:r>
          </a:p>
        </p:txBody>
      </p:sp>
      <p:sp>
        <p:nvSpPr>
          <p:cNvPr id="6" name="Content Placeholder 5"/>
          <p:cNvSpPr>
            <a:spLocks noGrp="1"/>
          </p:cNvSpPr>
          <p:nvPr>
            <p:ph sz="quarter" idx="4"/>
          </p:nvPr>
        </p:nvSpPr>
        <p:spPr>
          <a:xfrm>
            <a:off x="25879842" y="11834740"/>
            <a:ext cx="21732945"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D64ED-D9F6-4C12-93D7-404C1AE50C38}" type="datetime1">
              <a:rPr lang="en-US" smtClean="0"/>
              <a:pPr/>
              <a:t>2/25/2024</a:t>
            </a:fld>
            <a:endParaRPr lang="en-US"/>
          </a:p>
        </p:txBody>
      </p:sp>
      <p:sp>
        <p:nvSpPr>
          <p:cNvPr id="8" name="Footer Placeholder 7"/>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9" name="Slide Number Placeholder 8"/>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901470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93F558-C179-40A8-99B5-0F5444B638DC}" type="datetime1">
              <a:rPr lang="en-US" smtClean="0"/>
              <a:pPr/>
              <a:t>2/25/2024</a:t>
            </a:fld>
            <a:endParaRPr lang="en-US"/>
          </a:p>
        </p:txBody>
      </p:sp>
      <p:sp>
        <p:nvSpPr>
          <p:cNvPr id="4" name="Footer Placeholder 3"/>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88394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401F9-4791-4EAD-91D6-323398B5CB8B}" type="datetime1">
              <a:rPr lang="en-US" smtClean="0"/>
              <a:pPr/>
              <a:t>2/25/2024</a:t>
            </a:fld>
            <a:endParaRPr lang="en-US"/>
          </a:p>
        </p:txBody>
      </p:sp>
      <p:sp>
        <p:nvSpPr>
          <p:cNvPr id="3" name="Footer Placeholder 2"/>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4" name="Slide Number Placeholder 3"/>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28087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a:t>Click to edit Master title style</a:t>
            </a:r>
            <a:endParaRPr lang="en-US" dirty="0"/>
          </a:p>
        </p:txBody>
      </p:sp>
      <p:sp>
        <p:nvSpPr>
          <p:cNvPr id="3" name="Content Placeholder 2"/>
          <p:cNvSpPr>
            <a:spLocks noGrp="1"/>
          </p:cNvSpPr>
          <p:nvPr>
            <p:ph idx="1"/>
          </p:nvPr>
        </p:nvSpPr>
        <p:spPr>
          <a:xfrm>
            <a:off x="21732945" y="4664900"/>
            <a:ext cx="25879842" cy="23024494"/>
          </a:xfrm>
        </p:spPr>
        <p:txBody>
          <a:bodyPr/>
          <a:lstStyle>
            <a:lvl1pPr>
              <a:defRPr sz="13418"/>
            </a:lvl1pPr>
            <a:lvl2pPr>
              <a:defRPr sz="11740"/>
            </a:lvl2pPr>
            <a:lvl3pPr>
              <a:defRPr sz="10063"/>
            </a:lvl3pPr>
            <a:lvl4pPr>
              <a:defRPr sz="8386"/>
            </a:lvl4pPr>
            <a:lvl5pPr>
              <a:defRPr sz="8386"/>
            </a:lvl5pPr>
            <a:lvl6pPr>
              <a:defRPr sz="8386"/>
            </a:lvl6pPr>
            <a:lvl7pPr>
              <a:defRPr sz="8386"/>
            </a:lvl7pPr>
            <a:lvl8pPr>
              <a:defRPr sz="8386"/>
            </a:lvl8pPr>
            <a:lvl9pPr>
              <a:defRPr sz="83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a:t>Click to edit Master text styles</a:t>
            </a:r>
          </a:p>
        </p:txBody>
      </p:sp>
      <p:sp>
        <p:nvSpPr>
          <p:cNvPr id="5" name="Date Placeholder 4"/>
          <p:cNvSpPr>
            <a:spLocks noGrp="1"/>
          </p:cNvSpPr>
          <p:nvPr>
            <p:ph type="dt" sz="half" idx="10"/>
          </p:nvPr>
        </p:nvSpPr>
        <p:spPr/>
        <p:txBody>
          <a:bodyPr/>
          <a:lstStyle/>
          <a:p>
            <a:fld id="{456EBCDE-8679-472C-B88E-0F45231B75B7}" type="datetime1">
              <a:rPr lang="en-US" smtClean="0"/>
              <a:pPr/>
              <a:t>2/25/2024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416979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32945" y="4664900"/>
            <a:ext cx="25879842" cy="23024494"/>
          </a:xfrm>
        </p:spPr>
        <p:txBody>
          <a:bodyPr anchor="t"/>
          <a:lstStyle>
            <a:lvl1pPr marL="0" indent="0">
              <a:buNone/>
              <a:defRPr sz="13418"/>
            </a:lvl1pPr>
            <a:lvl2pPr marL="1917040" indent="0">
              <a:buNone/>
              <a:defRPr sz="11740"/>
            </a:lvl2pPr>
            <a:lvl3pPr marL="3834079" indent="0">
              <a:buNone/>
              <a:defRPr sz="10063"/>
            </a:lvl3pPr>
            <a:lvl4pPr marL="5751119" indent="0">
              <a:buNone/>
              <a:defRPr sz="8386"/>
            </a:lvl4pPr>
            <a:lvl5pPr marL="7668158" indent="0">
              <a:buNone/>
              <a:defRPr sz="8386"/>
            </a:lvl5pPr>
            <a:lvl6pPr marL="9585198" indent="0">
              <a:buNone/>
              <a:defRPr sz="8386"/>
            </a:lvl6pPr>
            <a:lvl7pPr marL="11502238" indent="0">
              <a:buNone/>
              <a:defRPr sz="8386"/>
            </a:lvl7pPr>
            <a:lvl8pPr marL="13419277" indent="0">
              <a:buNone/>
              <a:defRPr sz="8386"/>
            </a:lvl8pPr>
            <a:lvl9pPr marL="15336317" indent="0">
              <a:buNone/>
              <a:defRPr sz="8386"/>
            </a:lvl9pPr>
          </a:lstStyle>
          <a:p>
            <a:r>
              <a:rPr lang="en-US"/>
              <a:t>Click icon to add picture</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a:t>Click to edit Master text styles</a:t>
            </a:r>
          </a:p>
        </p:txBody>
      </p:sp>
      <p:sp>
        <p:nvSpPr>
          <p:cNvPr id="5" name="Date Placeholder 4"/>
          <p:cNvSpPr>
            <a:spLocks noGrp="1"/>
          </p:cNvSpPr>
          <p:nvPr>
            <p:ph type="dt" sz="half" idx="10"/>
          </p:nvPr>
        </p:nvSpPr>
        <p:spPr/>
        <p:txBody>
          <a:bodyPr/>
          <a:lstStyle/>
          <a:p>
            <a:fld id="{4BBFFFE6-2A80-4A8D-9A42-3E4740ABC84E}" type="datetime1">
              <a:rPr lang="en-US" smtClean="0"/>
              <a:pPr/>
              <a:t>2/25/2024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92962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7000"/>
            <a:lum/>
          </a:blip>
          <a:srcRect/>
          <a:stretch>
            <a:fillRect l="-80000" t="-9000" r="80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0337" y="773718"/>
            <a:ext cx="38141059" cy="626236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160337" y="7363735"/>
            <a:ext cx="46800000" cy="226004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 y="30674326"/>
            <a:ext cx="6893169" cy="1724962"/>
          </a:xfrm>
          <a:prstGeom prst="rect">
            <a:avLst/>
          </a:prstGeom>
          <a:solidFill>
            <a:srgbClr val="002060"/>
          </a:solidFill>
          <a:ln>
            <a:noFill/>
          </a:ln>
        </p:spPr>
        <p:txBody>
          <a:bodyPr vert="horz" lIns="91440" tIns="45720" rIns="91440" bIns="45720" rtlCol="0" anchor="ctr"/>
          <a:lstStyle>
            <a:lvl1pPr algn="l">
              <a:defRPr sz="8000">
                <a:solidFill>
                  <a:srgbClr val="FFFF00"/>
                </a:solidFill>
              </a:defRPr>
            </a:lvl1pPr>
          </a:lstStyle>
          <a:p>
            <a:fld id="{20318548-3B7D-4210-A7BC-260F4146ED1E}" type="datetime1">
              <a:rPr lang="en-US" smtClean="0"/>
              <a:pPr/>
              <a:t>2/25/2024</a:t>
            </a:fld>
            <a:endParaRPr lang="en-US" dirty="0"/>
          </a:p>
        </p:txBody>
      </p:sp>
      <p:sp>
        <p:nvSpPr>
          <p:cNvPr id="5" name="Footer Placeholder 4"/>
          <p:cNvSpPr>
            <a:spLocks noGrp="1"/>
          </p:cNvSpPr>
          <p:nvPr>
            <p:ph type="ftr" sz="quarter" idx="3"/>
          </p:nvPr>
        </p:nvSpPr>
        <p:spPr>
          <a:xfrm>
            <a:off x="5760337" y="30674326"/>
            <a:ext cx="39600000" cy="1724962"/>
          </a:xfrm>
          <a:prstGeom prst="rect">
            <a:avLst/>
          </a:prstGeom>
          <a:solidFill>
            <a:srgbClr val="002060"/>
          </a:solidFill>
          <a:ln>
            <a:noFill/>
          </a:ln>
        </p:spPr>
        <p:txBody>
          <a:bodyPr vert="horz" lIns="91440" tIns="45720" rIns="91440" bIns="45720" rtlCol="0" anchor="ctr"/>
          <a:lstStyle>
            <a:lvl1pPr algn="ctr">
              <a:defRPr sz="7200">
                <a:solidFill>
                  <a:srgbClr val="FFFF00"/>
                </a:solidFill>
              </a:defRPr>
            </a:lvl1pPr>
          </a:lstStyle>
          <a:p>
            <a:r>
              <a:rPr lang="en-US" dirty="0"/>
              <a:t>18ECO127T :: 5G Technology – An Overview :: Unit-2 by   Dr. Vivek </a:t>
            </a:r>
            <a:r>
              <a:rPr lang="en-US" dirty="0" err="1"/>
              <a:t>Kachhatiya</a:t>
            </a:r>
            <a:r>
              <a:rPr lang="en-US" dirty="0"/>
              <a:t> [Ref: ECE dept ppt]</a:t>
            </a:r>
            <a:endParaRPr lang="en-US" b="1" dirty="0"/>
          </a:p>
        </p:txBody>
      </p:sp>
      <p:sp>
        <p:nvSpPr>
          <p:cNvPr id="6" name="Slide Number Placeholder 5"/>
          <p:cNvSpPr>
            <a:spLocks noGrp="1"/>
          </p:cNvSpPr>
          <p:nvPr>
            <p:ph type="sldNum" sz="quarter" idx="4"/>
          </p:nvPr>
        </p:nvSpPr>
        <p:spPr>
          <a:xfrm>
            <a:off x="45360337" y="30674326"/>
            <a:ext cx="6018248" cy="1724962"/>
          </a:xfrm>
          <a:prstGeom prst="rect">
            <a:avLst/>
          </a:prstGeom>
          <a:solidFill>
            <a:srgbClr val="002060"/>
          </a:solidFill>
          <a:ln>
            <a:noFill/>
          </a:ln>
        </p:spPr>
        <p:txBody>
          <a:bodyPr vert="horz" lIns="91440" tIns="45720" rIns="91440" bIns="45720" rtlCol="0" anchor="ctr"/>
          <a:lstStyle>
            <a:lvl1pPr algn="r">
              <a:defRPr sz="12000">
                <a:solidFill>
                  <a:srgbClr val="FFFF00"/>
                </a:solidFill>
              </a:defRPr>
            </a:lvl1pPr>
          </a:lstStyle>
          <a:p>
            <a:pPr algn="ctr"/>
            <a:fld id="{62231297-CF50-461C-A890-3A434146D1DB}" type="slidenum">
              <a:rPr lang="en-US" smtClean="0"/>
              <a:pPr algn="ctr"/>
              <a:t>‹#›</a:t>
            </a:fld>
            <a:endParaRPr lang="en-US" dirty="0"/>
          </a:p>
        </p:txBody>
      </p:sp>
      <p:sp>
        <p:nvSpPr>
          <p:cNvPr id="9" name="Rounded Rectangle 8"/>
          <p:cNvSpPr/>
          <p:nvPr userDrawn="1"/>
        </p:nvSpPr>
        <p:spPr>
          <a:xfrm>
            <a:off x="1" y="0"/>
            <a:ext cx="51120674" cy="30674326"/>
          </a:xfrm>
          <a:prstGeom prst="roundRect">
            <a:avLst>
              <a:gd name="adj" fmla="val 2861"/>
            </a:avLst>
          </a:prstGeom>
          <a:noFill/>
          <a:ln w="76200">
            <a:solidFill>
              <a:srgbClr val="1584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15"/>
          <a:stretch>
            <a:fillRect/>
          </a:stretch>
        </p:blipFill>
        <p:spPr>
          <a:xfrm>
            <a:off x="40301396" y="128886"/>
            <a:ext cx="10640394" cy="3600000"/>
          </a:xfrm>
          <a:prstGeom prst="rect">
            <a:avLst/>
          </a:prstGeom>
        </p:spPr>
      </p:pic>
    </p:spTree>
    <p:extLst>
      <p:ext uri="{BB962C8B-B14F-4D97-AF65-F5344CB8AC3E}">
        <p14:creationId xmlns:p14="http://schemas.microsoft.com/office/powerpoint/2010/main" xmlns="" val="28981876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p:txStyles>
    <p:titleStyle>
      <a:lvl1pPr algn="l" defTabSz="3834079" rtl="0" eaLnBrk="1" latinLnBrk="0" hangingPunct="1">
        <a:lnSpc>
          <a:spcPct val="90000"/>
        </a:lnSpc>
        <a:spcBef>
          <a:spcPct val="0"/>
        </a:spcBef>
        <a:buNone/>
        <a:defRPr sz="18000" kern="1200">
          <a:solidFill>
            <a:srgbClr val="7030A0"/>
          </a:solidFill>
          <a:latin typeface="Times New Roman" panose="02020603050405020304" pitchFamily="18" charset="0"/>
          <a:ea typeface="+mj-ea"/>
          <a:cs typeface="Times New Roman" panose="02020603050405020304" pitchFamily="18" charset="0"/>
        </a:defRPr>
      </a:lvl1pPr>
    </p:titleStyle>
    <p:bodyStyle>
      <a:lvl1pPr marL="958520" indent="-958520" algn="l" defTabSz="3834079" rtl="0" eaLnBrk="1" latinLnBrk="0" hangingPunct="1">
        <a:lnSpc>
          <a:spcPct val="90000"/>
        </a:lnSpc>
        <a:spcBef>
          <a:spcPts val="4193"/>
        </a:spcBef>
        <a:buFont typeface="Arial" panose="020B0604020202020204" pitchFamily="34" charset="0"/>
        <a:buChar char="•"/>
        <a:defRPr sz="12000" kern="1200">
          <a:solidFill>
            <a:srgbClr val="9933FF"/>
          </a:solidFill>
          <a:latin typeface="Times New Roman" panose="02020603050405020304" pitchFamily="18" charset="0"/>
          <a:ea typeface="+mn-ea"/>
          <a:cs typeface="Times New Roman" panose="02020603050405020304" pitchFamily="18" charset="0"/>
        </a:defRPr>
      </a:lvl1pPr>
      <a:lvl2pPr marL="2875559" indent="-958520" algn="l" defTabSz="3834079" rtl="0" eaLnBrk="1" latinLnBrk="0" hangingPunct="1">
        <a:lnSpc>
          <a:spcPct val="90000"/>
        </a:lnSpc>
        <a:spcBef>
          <a:spcPts val="2097"/>
        </a:spcBef>
        <a:buFont typeface="Arial" panose="020B0604020202020204" pitchFamily="34" charset="0"/>
        <a:buChar char="•"/>
        <a:defRPr sz="11000" kern="1200">
          <a:solidFill>
            <a:srgbClr val="002060"/>
          </a:solidFill>
          <a:latin typeface="Times New Roman" panose="02020603050405020304" pitchFamily="18" charset="0"/>
          <a:ea typeface="+mn-ea"/>
          <a:cs typeface="Times New Roman" panose="02020603050405020304" pitchFamily="18" charset="0"/>
        </a:defRPr>
      </a:lvl2pPr>
      <a:lvl3pPr marL="4792599" indent="-958520" algn="l" defTabSz="3834079" rtl="0" eaLnBrk="1" latinLnBrk="0" hangingPunct="1">
        <a:lnSpc>
          <a:spcPct val="90000"/>
        </a:lnSpc>
        <a:spcBef>
          <a:spcPts val="2097"/>
        </a:spcBef>
        <a:buFont typeface="Arial" panose="020B0604020202020204" pitchFamily="34" charset="0"/>
        <a:buChar char="•"/>
        <a:defRPr sz="10000" kern="1200">
          <a:solidFill>
            <a:srgbClr val="7030A0"/>
          </a:solidFill>
          <a:latin typeface="Times New Roman" panose="02020603050405020304" pitchFamily="18" charset="0"/>
          <a:ea typeface="+mn-ea"/>
          <a:cs typeface="Times New Roman" panose="02020603050405020304" pitchFamily="18" charset="0"/>
        </a:defRPr>
      </a:lvl3pPr>
      <a:lvl4pPr marL="6709639" indent="-958520" algn="l" defTabSz="3834079" rtl="0" eaLnBrk="1" latinLnBrk="0" hangingPunct="1">
        <a:lnSpc>
          <a:spcPct val="90000"/>
        </a:lnSpc>
        <a:spcBef>
          <a:spcPts val="2097"/>
        </a:spcBef>
        <a:buFont typeface="Arial" panose="020B0604020202020204" pitchFamily="34" charset="0"/>
        <a:buChar char="•"/>
        <a:defRPr sz="9000" kern="1200">
          <a:solidFill>
            <a:srgbClr val="0070C0"/>
          </a:solidFill>
          <a:latin typeface="Times New Roman" panose="02020603050405020304" pitchFamily="18" charset="0"/>
          <a:ea typeface="+mn-ea"/>
          <a:cs typeface="Times New Roman" panose="02020603050405020304" pitchFamily="18" charset="0"/>
        </a:defRPr>
      </a:lvl4pPr>
      <a:lvl5pPr marL="8626678" indent="-958520" algn="l" defTabSz="3834079" rtl="0" eaLnBrk="1" latinLnBrk="0" hangingPunct="1">
        <a:lnSpc>
          <a:spcPct val="90000"/>
        </a:lnSpc>
        <a:spcBef>
          <a:spcPts val="2097"/>
        </a:spcBef>
        <a:buFont typeface="Arial" panose="020B0604020202020204" pitchFamily="34" charset="0"/>
        <a:buChar char="•"/>
        <a:defRPr sz="8000" kern="1200">
          <a:solidFill>
            <a:srgbClr val="00B0F0"/>
          </a:solidFill>
          <a:latin typeface="Times New Roman" panose="02020603050405020304" pitchFamily="18" charset="0"/>
          <a:ea typeface="+mn-ea"/>
          <a:cs typeface="Times New Roman" panose="02020603050405020304" pitchFamily="18" charset="0"/>
        </a:defRPr>
      </a:lvl5pPr>
      <a:lvl6pPr marL="10543718"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6pPr>
      <a:lvl7pPr marL="1246075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7pPr>
      <a:lvl8pPr marL="1437779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8pPr>
      <a:lvl9pPr marL="1629483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9pPr>
    </p:bodyStyle>
    <p:otherStyle>
      <a:defPPr>
        <a:defRPr lang="en-US"/>
      </a:defPPr>
      <a:lvl1pPr marL="0" algn="l" defTabSz="3834079" rtl="0" eaLnBrk="1" latinLnBrk="0" hangingPunct="1">
        <a:defRPr sz="7547" kern="1200">
          <a:solidFill>
            <a:schemeClr val="tx1"/>
          </a:solidFill>
          <a:latin typeface="+mn-lt"/>
          <a:ea typeface="+mn-ea"/>
          <a:cs typeface="+mn-cs"/>
        </a:defRPr>
      </a:lvl1pPr>
      <a:lvl2pPr marL="1917040" algn="l" defTabSz="3834079" rtl="0" eaLnBrk="1" latinLnBrk="0" hangingPunct="1">
        <a:defRPr sz="7547" kern="1200">
          <a:solidFill>
            <a:schemeClr val="tx1"/>
          </a:solidFill>
          <a:latin typeface="+mn-lt"/>
          <a:ea typeface="+mn-ea"/>
          <a:cs typeface="+mn-cs"/>
        </a:defRPr>
      </a:lvl2pPr>
      <a:lvl3pPr marL="3834079" algn="l" defTabSz="3834079" rtl="0" eaLnBrk="1" latinLnBrk="0" hangingPunct="1">
        <a:defRPr sz="7547" kern="1200">
          <a:solidFill>
            <a:schemeClr val="tx1"/>
          </a:solidFill>
          <a:latin typeface="+mn-lt"/>
          <a:ea typeface="+mn-ea"/>
          <a:cs typeface="+mn-cs"/>
        </a:defRPr>
      </a:lvl3pPr>
      <a:lvl4pPr marL="5751119" algn="l" defTabSz="3834079" rtl="0" eaLnBrk="1" latinLnBrk="0" hangingPunct="1">
        <a:defRPr sz="7547" kern="1200">
          <a:solidFill>
            <a:schemeClr val="tx1"/>
          </a:solidFill>
          <a:latin typeface="+mn-lt"/>
          <a:ea typeface="+mn-ea"/>
          <a:cs typeface="+mn-cs"/>
        </a:defRPr>
      </a:lvl4pPr>
      <a:lvl5pPr marL="7668158" algn="l" defTabSz="3834079" rtl="0" eaLnBrk="1" latinLnBrk="0" hangingPunct="1">
        <a:defRPr sz="7547" kern="1200">
          <a:solidFill>
            <a:schemeClr val="tx1"/>
          </a:solidFill>
          <a:latin typeface="+mn-lt"/>
          <a:ea typeface="+mn-ea"/>
          <a:cs typeface="+mn-cs"/>
        </a:defRPr>
      </a:lvl5pPr>
      <a:lvl6pPr marL="9585198" algn="l" defTabSz="3834079" rtl="0" eaLnBrk="1" latinLnBrk="0" hangingPunct="1">
        <a:defRPr sz="7547" kern="1200">
          <a:solidFill>
            <a:schemeClr val="tx1"/>
          </a:solidFill>
          <a:latin typeface="+mn-lt"/>
          <a:ea typeface="+mn-ea"/>
          <a:cs typeface="+mn-cs"/>
        </a:defRPr>
      </a:lvl6pPr>
      <a:lvl7pPr marL="11502238" algn="l" defTabSz="3834079" rtl="0" eaLnBrk="1" latinLnBrk="0" hangingPunct="1">
        <a:defRPr sz="7547" kern="1200">
          <a:solidFill>
            <a:schemeClr val="tx1"/>
          </a:solidFill>
          <a:latin typeface="+mn-lt"/>
          <a:ea typeface="+mn-ea"/>
          <a:cs typeface="+mn-cs"/>
        </a:defRPr>
      </a:lvl7pPr>
      <a:lvl8pPr marL="13419277" algn="l" defTabSz="3834079" rtl="0" eaLnBrk="1" latinLnBrk="0" hangingPunct="1">
        <a:defRPr sz="7547" kern="1200">
          <a:solidFill>
            <a:schemeClr val="tx1"/>
          </a:solidFill>
          <a:latin typeface="+mn-lt"/>
          <a:ea typeface="+mn-ea"/>
          <a:cs typeface="+mn-cs"/>
        </a:defRPr>
      </a:lvl8pPr>
      <a:lvl9pPr marL="15336317" algn="l" defTabSz="3834079" rtl="0" eaLnBrk="1" latinLnBrk="0" hangingPunct="1">
        <a:defRPr sz="75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a:t>MODULE 2: </a:t>
            </a:r>
            <a:br>
              <a:rPr lang="en-US" dirty="0"/>
            </a:br>
            <a:r>
              <a:rPr lang="en-US" dirty="0"/>
              <a:t>5G Network Architecture</a:t>
            </a:r>
          </a:p>
        </p:txBody>
      </p:sp>
      <p:sp>
        <p:nvSpPr>
          <p:cNvPr id="3" name="Text Placeholder 2"/>
          <p:cNvSpPr>
            <a:spLocks noGrp="1"/>
          </p:cNvSpPr>
          <p:nvPr>
            <p:ph type="body" idx="1"/>
          </p:nvPr>
        </p:nvSpPr>
        <p:spPr>
          <a:xfrm>
            <a:off x="2244437" y="17951116"/>
            <a:ext cx="23423852" cy="12723210"/>
          </a:xfrm>
        </p:spPr>
        <p:txBody>
          <a:bodyPr>
            <a:normAutofit/>
          </a:bodyPr>
          <a:lstStyle/>
          <a:p>
            <a:pPr>
              <a:lnSpc>
                <a:spcPct val="100000"/>
              </a:lnSpc>
            </a:pPr>
            <a:r>
              <a:rPr lang="en-US" dirty="0"/>
              <a:t>Introduction to 5G Network Architecture</a:t>
            </a:r>
          </a:p>
          <a:p>
            <a:pPr>
              <a:lnSpc>
                <a:spcPct val="100000"/>
              </a:lnSpc>
            </a:pPr>
            <a:r>
              <a:rPr lang="en-US" dirty="0"/>
              <a:t>5G Core Network (5GC</a:t>
            </a:r>
          </a:p>
          <a:p>
            <a:pPr>
              <a:lnSpc>
                <a:spcPct val="100000"/>
              </a:lnSpc>
            </a:pPr>
            <a:r>
              <a:rPr lang="en-US" dirty="0"/>
              <a:t>Radio Access Network</a:t>
            </a:r>
          </a:p>
          <a:p>
            <a:pPr>
              <a:lnSpc>
                <a:spcPct val="100000"/>
              </a:lnSpc>
            </a:pPr>
            <a:r>
              <a:rPr lang="en-US" dirty="0"/>
              <a:t>Network Slicing: </a:t>
            </a:r>
            <a:br>
              <a:rPr lang="en-US" dirty="0"/>
            </a:br>
            <a:r>
              <a:rPr lang="en-US" dirty="0"/>
              <a:t>Concept and Implementation;</a:t>
            </a:r>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7" name="Date Placeholder 6"/>
          <p:cNvSpPr>
            <a:spLocks noGrp="1"/>
          </p:cNvSpPr>
          <p:nvPr>
            <p:ph type="dt" sz="half" idx="10"/>
          </p:nvPr>
        </p:nvSpPr>
        <p:spPr/>
        <p:txBody>
          <a:bodyPr/>
          <a:lstStyle/>
          <a:p>
            <a:fld id="{02A1B0AA-EE4E-435D-9C2B-2A0D6A650BF2}" type="datetime1">
              <a:rPr lang="en-US" smtClean="0"/>
              <a:pPr/>
              <a:t>2/25/2024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1</a:t>
            </a:fld>
            <a:endParaRPr lang="en-US" dirty="0"/>
          </a:p>
        </p:txBody>
      </p:sp>
      <p:sp>
        <p:nvSpPr>
          <p:cNvPr id="9" name="Text Placeholder 2"/>
          <p:cNvSpPr txBox="1">
            <a:spLocks/>
          </p:cNvSpPr>
          <p:nvPr/>
        </p:nvSpPr>
        <p:spPr>
          <a:xfrm>
            <a:off x="26430289" y="17951115"/>
            <a:ext cx="23423852" cy="12003905"/>
          </a:xfrm>
          <a:prstGeom prst="rect">
            <a:avLst/>
          </a:prstGeom>
        </p:spPr>
        <p:txBody>
          <a:bodyPr vert="horz" lIns="91440" tIns="45720" rIns="91440" bIns="45720" rtlCol="0">
            <a:normAutofit/>
          </a:bodyPr>
          <a:lstStyle>
            <a:lvl1pPr marL="0" indent="0" algn="l" defTabSz="3834079" rtl="0" eaLnBrk="1" latinLnBrk="0" hangingPunct="1">
              <a:lnSpc>
                <a:spcPct val="90000"/>
              </a:lnSpc>
              <a:spcBef>
                <a:spcPts val="4193"/>
              </a:spcBef>
              <a:buFont typeface="Arial" panose="020B0604020202020204" pitchFamily="34" charset="0"/>
              <a:buNone/>
              <a:defRPr sz="10063" kern="1200">
                <a:solidFill>
                  <a:schemeClr val="accent4">
                    <a:lumMod val="50000"/>
                  </a:schemeClr>
                </a:solidFill>
                <a:latin typeface="Times New Roman" panose="02020603050405020304" pitchFamily="18" charset="0"/>
                <a:ea typeface="+mn-ea"/>
                <a:cs typeface="Times New Roman" panose="02020603050405020304" pitchFamily="18" charset="0"/>
              </a:defRPr>
            </a:lvl1pPr>
            <a:lvl2pPr marL="1917040" indent="0" algn="l" defTabSz="3834079" rtl="0" eaLnBrk="1" latinLnBrk="0" hangingPunct="1">
              <a:lnSpc>
                <a:spcPct val="90000"/>
              </a:lnSpc>
              <a:spcBef>
                <a:spcPts val="2097"/>
              </a:spcBef>
              <a:buFont typeface="Arial" panose="020B0604020202020204" pitchFamily="34" charset="0"/>
              <a:buNone/>
              <a:defRPr sz="8386"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3834079" indent="0" algn="l" defTabSz="3834079" rtl="0" eaLnBrk="1" latinLnBrk="0" hangingPunct="1">
              <a:lnSpc>
                <a:spcPct val="90000"/>
              </a:lnSpc>
              <a:spcBef>
                <a:spcPts val="2097"/>
              </a:spcBef>
              <a:buFont typeface="Arial" panose="020B0604020202020204" pitchFamily="34" charset="0"/>
              <a:buNone/>
              <a:defRPr sz="7547"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5751119"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7668158"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9585198"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mn-lt"/>
                <a:ea typeface="+mn-ea"/>
                <a:cs typeface="+mn-cs"/>
              </a:defRPr>
            </a:lvl6pPr>
            <a:lvl7pPr marL="11502238"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mn-lt"/>
                <a:ea typeface="+mn-ea"/>
                <a:cs typeface="+mn-cs"/>
              </a:defRPr>
            </a:lvl7pPr>
            <a:lvl8pPr marL="13419277"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mn-lt"/>
                <a:ea typeface="+mn-ea"/>
                <a:cs typeface="+mn-cs"/>
              </a:defRPr>
            </a:lvl8pPr>
            <a:lvl9pPr marL="15336317"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mn-lt"/>
                <a:ea typeface="+mn-ea"/>
                <a:cs typeface="+mn-cs"/>
              </a:defRPr>
            </a:lvl9pPr>
          </a:lstStyle>
          <a:p>
            <a:pPr>
              <a:lnSpc>
                <a:spcPct val="100000"/>
              </a:lnSpc>
            </a:pPr>
            <a:r>
              <a:rPr lang="en-US" dirty="0"/>
              <a:t>Virtualization in 5G</a:t>
            </a:r>
          </a:p>
          <a:p>
            <a:pPr>
              <a:lnSpc>
                <a:spcPct val="100000"/>
              </a:lnSpc>
            </a:pPr>
            <a:r>
              <a:rPr lang="en-US" dirty="0"/>
              <a:t>Software-Defined Networking (SDN) in 5G</a:t>
            </a:r>
          </a:p>
          <a:p>
            <a:pPr>
              <a:lnSpc>
                <a:spcPct val="100000"/>
              </a:lnSpc>
            </a:pPr>
            <a:r>
              <a:rPr lang="en-US" dirty="0"/>
              <a:t>Edge Computing </a:t>
            </a:r>
          </a:p>
          <a:p>
            <a:pPr>
              <a:lnSpc>
                <a:spcPct val="100000"/>
              </a:lnSpc>
            </a:pPr>
            <a:r>
              <a:rPr lang="en-US" dirty="0"/>
              <a:t>Mobile Edge Computing</a:t>
            </a:r>
          </a:p>
          <a:p>
            <a:pPr>
              <a:lnSpc>
                <a:spcPct val="100000"/>
              </a:lnSpc>
            </a:pPr>
            <a:r>
              <a:rPr lang="en-US" dirty="0"/>
              <a:t>Quality of Service requirements.</a:t>
            </a:r>
          </a:p>
        </p:txBody>
      </p:sp>
    </p:spTree>
    <p:extLst>
      <p:ext uri="{BB962C8B-B14F-4D97-AF65-F5344CB8AC3E}">
        <p14:creationId xmlns:p14="http://schemas.microsoft.com/office/powerpoint/2010/main" xmlns="" val="248846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wipe(left)">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wipe(left)">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wipe(left)">
                                      <p:cBhvr>
                                        <p:cTn id="37" dur="500"/>
                                        <p:tgtEl>
                                          <p:spTgt spid="9">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xEl>
                                              <p:pRg st="3" end="3"/>
                                            </p:txEl>
                                          </p:spTgt>
                                        </p:tgtEl>
                                        <p:attrNameLst>
                                          <p:attrName>style.visibility</p:attrName>
                                        </p:attrNameLst>
                                      </p:cBhvr>
                                      <p:to>
                                        <p:strVal val="visible"/>
                                      </p:to>
                                    </p:set>
                                    <p:animEffect transition="in" filter="wipe(left)">
                                      <p:cBhvr>
                                        <p:cTn id="42" dur="500"/>
                                        <p:tgtEl>
                                          <p:spTgt spid="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wipe(left)">
                                      <p:cBhvr>
                                        <p:cTn id="4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clrChange>
              <a:clrFrom>
                <a:srgbClr val="FFFFFF"/>
              </a:clrFrom>
              <a:clrTo>
                <a:srgbClr val="FFFFFF">
                  <a:alpha val="0"/>
                </a:srgbClr>
              </a:clrTo>
            </a:clrChange>
          </a:blip>
          <a:stretch>
            <a:fillRect/>
          </a:stretch>
        </p:blipFill>
        <p:spPr>
          <a:xfrm>
            <a:off x="27097706" y="2879636"/>
            <a:ext cx="25749898" cy="14400000"/>
          </a:xfrm>
          <a:prstGeom prst="rect">
            <a:avLst/>
          </a:prstGeom>
        </p:spPr>
      </p:pic>
      <p:sp>
        <p:nvSpPr>
          <p:cNvPr id="2" name="Title 1">
            <a:extLst>
              <a:ext uri="{FF2B5EF4-FFF2-40B4-BE49-F238E27FC236}">
                <a16:creationId xmlns:a16="http://schemas.microsoft.com/office/drawing/2014/main" xmlns="" id="{5FF4D4E9-292A-4675-97F7-16121A92DC40}"/>
              </a:ext>
            </a:extLst>
          </p:cNvPr>
          <p:cNvSpPr>
            <a:spLocks noGrp="1"/>
          </p:cNvSpPr>
          <p:nvPr>
            <p:ph type="title"/>
          </p:nvPr>
        </p:nvSpPr>
        <p:spPr/>
        <p:txBody>
          <a:bodyPr/>
          <a:lstStyle/>
          <a:p>
            <a:r>
              <a:rPr lang="en-IN" dirty="0"/>
              <a:t>5G Core (5GC) Service-Based Architecture</a:t>
            </a:r>
          </a:p>
        </p:txBody>
      </p:sp>
      <p:sp>
        <p:nvSpPr>
          <p:cNvPr id="3" name="Content Placeholder 2">
            <a:extLst>
              <a:ext uri="{FF2B5EF4-FFF2-40B4-BE49-F238E27FC236}">
                <a16:creationId xmlns:a16="http://schemas.microsoft.com/office/drawing/2014/main" xmlns="" id="{3CF2F2A9-397E-4512-BB77-8BEAB89CDA9B}"/>
              </a:ext>
            </a:extLst>
          </p:cNvPr>
          <p:cNvSpPr>
            <a:spLocks noGrp="1"/>
          </p:cNvSpPr>
          <p:nvPr>
            <p:ph idx="1"/>
          </p:nvPr>
        </p:nvSpPr>
        <p:spPr>
          <a:xfrm>
            <a:off x="2160337" y="6324601"/>
            <a:ext cx="48960338" cy="24349726"/>
          </a:xfrm>
        </p:spPr>
        <p:txBody>
          <a:bodyPr>
            <a:normAutofit/>
          </a:bodyPr>
          <a:lstStyle/>
          <a:p>
            <a:pPr marL="0" indent="0">
              <a:buNone/>
            </a:pPr>
            <a:r>
              <a:rPr lang="en-US" b="1" dirty="0"/>
              <a:t>2. Example of NF Service Discovery</a:t>
            </a:r>
          </a:p>
          <a:p>
            <a:r>
              <a:rPr lang="en-US" dirty="0"/>
              <a:t>The AMF as NF service consumer intends to </a:t>
            </a:r>
            <a:br>
              <a:rPr lang="en-US" dirty="0"/>
            </a:br>
            <a:r>
              <a:rPr lang="en-US" dirty="0"/>
              <a:t>discover NF  instances or services available in </a:t>
            </a:r>
            <a:br>
              <a:rPr lang="en-US" dirty="0"/>
            </a:br>
            <a:r>
              <a:rPr lang="en-US" dirty="0"/>
              <a:t>the network for a targeted NF type. </a:t>
            </a:r>
          </a:p>
          <a:p>
            <a:r>
              <a:rPr lang="en-US" dirty="0"/>
              <a:t>The AMF sends HTTP GET request to </a:t>
            </a:r>
            <a:br>
              <a:rPr lang="en-US" dirty="0"/>
            </a:br>
            <a:r>
              <a:rPr lang="en-US" dirty="0"/>
              <a:t>NRF in the same PLMN by invoking </a:t>
            </a:r>
            <a:r>
              <a:rPr lang="en-US" dirty="0" err="1"/>
              <a:t>Nnrf_NFDiscovery_Request</a:t>
            </a:r>
            <a:r>
              <a:rPr lang="en-US" dirty="0"/>
              <a:t>. </a:t>
            </a:r>
          </a:p>
          <a:p>
            <a:r>
              <a:rPr lang="en-US" dirty="0"/>
              <a:t>This request contains Expected NF service Name, NF Type of the expected NF instance, NF type of the NF consumer, and may also include other information/parameters such as Subscription Permanent Identifier (SUPI), AMF Region ID, etc. </a:t>
            </a:r>
          </a:p>
          <a:p>
            <a:r>
              <a:rPr lang="en-US" dirty="0"/>
              <a:t>The NRF authorizes the request, and if allowed the NRF determines the discovered NF instance(s) or NF service instance(s) and provides the search results to the NF service consumer (e.g., AMF) in a HTTP 200 OK.</a:t>
            </a:r>
          </a:p>
        </p:txBody>
      </p:sp>
      <p:sp>
        <p:nvSpPr>
          <p:cNvPr id="4" name="Date Placeholder 3">
            <a:extLst>
              <a:ext uri="{FF2B5EF4-FFF2-40B4-BE49-F238E27FC236}">
                <a16:creationId xmlns:a16="http://schemas.microsoft.com/office/drawing/2014/main" xmlns="" id="{F083FDE6-0C8A-4347-B85C-491FB3A12C2A}"/>
              </a:ext>
            </a:extLst>
          </p:cNvPr>
          <p:cNvSpPr>
            <a:spLocks noGrp="1"/>
          </p:cNvSpPr>
          <p:nvPr>
            <p:ph type="dt" sz="half" idx="10"/>
          </p:nvPr>
        </p:nvSpPr>
        <p:spPr/>
        <p:txBody>
          <a:bodyPr/>
          <a:lstStyle/>
          <a:p>
            <a:fld id="{61B83AD1-8BC7-48CA-9663-B5F9BC751A66}" type="datetime1">
              <a:rPr lang="en-US" smtClean="0"/>
              <a:pPr/>
              <a:t>2/25/2024</a:t>
            </a:fld>
            <a:endParaRPr lang="en-US"/>
          </a:p>
        </p:txBody>
      </p:sp>
      <p:sp>
        <p:nvSpPr>
          <p:cNvPr id="5" name="Footer Placeholder 4">
            <a:extLst>
              <a:ext uri="{FF2B5EF4-FFF2-40B4-BE49-F238E27FC236}">
                <a16:creationId xmlns:a16="http://schemas.microsoft.com/office/drawing/2014/main" xmlns="" id="{8BB19CA9-2A26-422F-8577-FE9F91A5DF12}"/>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A44B423-2FC6-4067-AE11-3B52AC0BC5E3}"/>
              </a:ext>
            </a:extLst>
          </p:cNvPr>
          <p:cNvSpPr>
            <a:spLocks noGrp="1"/>
          </p:cNvSpPr>
          <p:nvPr>
            <p:ph type="sldNum" sz="quarter" idx="12"/>
          </p:nvPr>
        </p:nvSpPr>
        <p:spPr/>
        <p:txBody>
          <a:bodyPr/>
          <a:lstStyle/>
          <a:p>
            <a:pPr algn="ctr"/>
            <a:fld id="{62231297-CF50-461C-A890-3A434146D1DB}" type="slidenum">
              <a:rPr lang="en-US" smtClean="0"/>
              <a:pPr algn="ctr"/>
              <a:t>10</a:t>
            </a:fld>
            <a:endParaRPr lang="en-US" dirty="0"/>
          </a:p>
        </p:txBody>
      </p:sp>
      <p:sp>
        <p:nvSpPr>
          <p:cNvPr id="8" name="Rectangle 7"/>
          <p:cNvSpPr/>
          <p:nvPr/>
        </p:nvSpPr>
        <p:spPr>
          <a:xfrm>
            <a:off x="40204272" y="5685111"/>
            <a:ext cx="25558750" cy="1191545"/>
          </a:xfrm>
          <a:prstGeom prst="rect">
            <a:avLst/>
          </a:prstGeom>
        </p:spPr>
        <p:txBody>
          <a:bodyPr>
            <a:spAutoFit/>
          </a:bodyPr>
          <a:lstStyle/>
          <a:p>
            <a:r>
              <a:rPr lang="en-US" dirty="0"/>
              <a:t> Network Repository Function</a:t>
            </a:r>
          </a:p>
        </p:txBody>
      </p:sp>
      <p:sp>
        <p:nvSpPr>
          <p:cNvPr id="9" name="Rectangle 8"/>
          <p:cNvSpPr/>
          <p:nvPr/>
        </p:nvSpPr>
        <p:spPr>
          <a:xfrm>
            <a:off x="28491753" y="141266"/>
            <a:ext cx="11809643" cy="1191545"/>
          </a:xfrm>
          <a:prstGeom prst="rect">
            <a:avLst/>
          </a:prstGeom>
        </p:spPr>
        <p:txBody>
          <a:bodyPr wrap="none">
            <a:spAutoFit/>
          </a:bodyPr>
          <a:lstStyle/>
          <a:p>
            <a:r>
              <a:rPr lang="en-US" dirty="0"/>
              <a:t> (Fully Qualified Domain Name)</a:t>
            </a:r>
          </a:p>
        </p:txBody>
      </p:sp>
    </p:spTree>
    <p:extLst>
      <p:ext uri="{BB962C8B-B14F-4D97-AF65-F5344CB8AC3E}">
        <p14:creationId xmlns:p14="http://schemas.microsoft.com/office/powerpoint/2010/main" xmlns="" val="176276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22497" y="3810127"/>
            <a:ext cx="44091582" cy="13477201"/>
          </a:xfrm>
        </p:spPr>
        <p:txBody>
          <a:bodyPr/>
          <a:lstStyle/>
          <a:p>
            <a:pPr algn="ctr"/>
            <a:r>
              <a:rPr lang="en-US" dirty="0"/>
              <a:t>!!THANK YOU!!</a:t>
            </a:r>
            <a:br>
              <a:rPr lang="en-US" dirty="0"/>
            </a:br>
            <a:r>
              <a:rPr lang="en-US" dirty="0"/>
              <a:t>!! Have a Nice Day!!</a:t>
            </a:r>
            <a:br>
              <a:rPr lang="en-US" dirty="0"/>
            </a:br>
            <a:endParaRPr lang="en-US" dirty="0"/>
          </a:p>
        </p:txBody>
      </p:sp>
      <p:sp>
        <p:nvSpPr>
          <p:cNvPr id="10" name="Text Placeholder 9"/>
          <p:cNvSpPr>
            <a:spLocks noGrp="1"/>
          </p:cNvSpPr>
          <p:nvPr>
            <p:ph type="body" idx="1"/>
          </p:nvPr>
        </p:nvSpPr>
        <p:spPr>
          <a:xfrm>
            <a:off x="3487921" y="16019463"/>
            <a:ext cx="44091582" cy="14654863"/>
          </a:xfrm>
        </p:spPr>
        <p:txBody>
          <a:bodyPr>
            <a:normAutofit/>
          </a:bodyPr>
          <a:lstStyle/>
          <a:p>
            <a:r>
              <a:rPr lang="en-US" dirty="0"/>
              <a:t>Today we learned about </a:t>
            </a:r>
          </a:p>
          <a:p>
            <a:endParaRPr lang="en-US" dirty="0"/>
          </a:p>
          <a:p>
            <a:r>
              <a:rPr lang="en-US" dirty="0"/>
              <a:t>5G Core Network (5GC)</a:t>
            </a:r>
          </a:p>
          <a:p>
            <a:endParaRPr lang="en-US" dirty="0"/>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4" name="Date Placeholder 3"/>
          <p:cNvSpPr>
            <a:spLocks noGrp="1"/>
          </p:cNvSpPr>
          <p:nvPr>
            <p:ph type="dt" sz="half" idx="10"/>
          </p:nvPr>
        </p:nvSpPr>
        <p:spPr/>
        <p:txBody>
          <a:bodyPr/>
          <a:lstStyle/>
          <a:p>
            <a:fld id="{3744F4E0-F7EC-44A2-BC3D-818F910A532A}" type="datetime1">
              <a:rPr lang="en-US" smtClean="0"/>
              <a:pPr/>
              <a:t>2/25/2024</a:t>
            </a:fld>
            <a:endParaRPr lang="en-US"/>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11</a:t>
            </a:fld>
            <a:endParaRPr lang="en-US" dirty="0"/>
          </a:p>
        </p:txBody>
      </p:sp>
    </p:spTree>
    <p:extLst>
      <p:ext uri="{BB962C8B-B14F-4D97-AF65-F5344CB8AC3E}">
        <p14:creationId xmlns:p14="http://schemas.microsoft.com/office/powerpoint/2010/main" xmlns="" val="41672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up)">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wipe(up)">
                                      <p:cBhvr>
                                        <p:cTn id="1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a:t>MODULE 2: </a:t>
            </a:r>
            <a:br>
              <a:rPr lang="en-US" dirty="0"/>
            </a:br>
            <a:r>
              <a:rPr lang="en-US" dirty="0"/>
              <a:t>5G Network Architecture</a:t>
            </a:r>
          </a:p>
        </p:txBody>
      </p:sp>
      <p:sp>
        <p:nvSpPr>
          <p:cNvPr id="3" name="Text Placeholder 2"/>
          <p:cNvSpPr>
            <a:spLocks noGrp="1"/>
          </p:cNvSpPr>
          <p:nvPr>
            <p:ph type="body" idx="1"/>
          </p:nvPr>
        </p:nvSpPr>
        <p:spPr>
          <a:xfrm>
            <a:off x="2244436" y="21074912"/>
            <a:ext cx="48876239" cy="9599413"/>
          </a:xfrm>
        </p:spPr>
        <p:txBody>
          <a:bodyPr>
            <a:normAutofit/>
          </a:bodyPr>
          <a:lstStyle/>
          <a:p>
            <a:pPr>
              <a:lnSpc>
                <a:spcPct val="100000"/>
              </a:lnSpc>
            </a:pPr>
            <a:r>
              <a:rPr lang="en-US" dirty="0"/>
              <a:t>5G Core Network (5GC)</a:t>
            </a:r>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7" name="Date Placeholder 6"/>
          <p:cNvSpPr>
            <a:spLocks noGrp="1"/>
          </p:cNvSpPr>
          <p:nvPr>
            <p:ph type="dt" sz="half" idx="10"/>
          </p:nvPr>
        </p:nvSpPr>
        <p:spPr/>
        <p:txBody>
          <a:bodyPr/>
          <a:lstStyle/>
          <a:p>
            <a:fld id="{9A473EF9-FF9D-4C96-9B17-FD671BC9EA3C}" type="datetime1">
              <a:rPr lang="en-US" smtClean="0"/>
              <a:pPr/>
              <a:t>2/25/2024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2</a:t>
            </a:fld>
            <a:endParaRPr lang="en-US" dirty="0"/>
          </a:p>
        </p:txBody>
      </p:sp>
      <p:sp>
        <p:nvSpPr>
          <p:cNvPr id="9" name="Rectangle 8"/>
          <p:cNvSpPr/>
          <p:nvPr/>
        </p:nvSpPr>
        <p:spPr>
          <a:xfrm>
            <a:off x="22165642" y="17904814"/>
            <a:ext cx="6736139" cy="3170099"/>
          </a:xfrm>
          <a:prstGeom prst="rect">
            <a:avLst/>
          </a:prstGeom>
          <a:noFill/>
          <a:ln>
            <a:solidFill>
              <a:srgbClr val="FFFF00"/>
            </a:solidFill>
          </a:ln>
        </p:spPr>
        <p:txBody>
          <a:bodyPr wrap="none" lIns="91440" tIns="45720" rIns="91440" bIns="45720">
            <a:spAutoFit/>
          </a:bodyPr>
          <a:lstStyle/>
          <a:p>
            <a:pPr algn="ctr"/>
            <a:r>
              <a:rPr lang="en-US" sz="20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M2 S4</a:t>
            </a:r>
            <a:endPar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384197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4D4E9-292A-4675-97F7-16121A92DC40}"/>
              </a:ext>
            </a:extLst>
          </p:cNvPr>
          <p:cNvSpPr>
            <a:spLocks noGrp="1"/>
          </p:cNvSpPr>
          <p:nvPr>
            <p:ph type="title"/>
          </p:nvPr>
        </p:nvSpPr>
        <p:spPr/>
        <p:txBody>
          <a:bodyPr/>
          <a:lstStyle/>
          <a:p>
            <a:r>
              <a:rPr lang="en-IN" dirty="0"/>
              <a:t>5G Core (5GC) Service-Based Architecture</a:t>
            </a:r>
          </a:p>
        </p:txBody>
      </p:sp>
      <p:sp>
        <p:nvSpPr>
          <p:cNvPr id="3" name="Content Placeholder 2">
            <a:extLst>
              <a:ext uri="{FF2B5EF4-FFF2-40B4-BE49-F238E27FC236}">
                <a16:creationId xmlns:a16="http://schemas.microsoft.com/office/drawing/2014/main" xmlns="" id="{3CF2F2A9-397E-4512-BB77-8BEAB89CDA9B}"/>
              </a:ext>
            </a:extLst>
          </p:cNvPr>
          <p:cNvSpPr>
            <a:spLocks noGrp="1"/>
          </p:cNvSpPr>
          <p:nvPr>
            <p:ph idx="1"/>
          </p:nvPr>
        </p:nvSpPr>
        <p:spPr/>
        <p:txBody>
          <a:bodyPr>
            <a:normAutofit fontScale="92500" lnSpcReduction="10000"/>
          </a:bodyPr>
          <a:lstStyle/>
          <a:p>
            <a:r>
              <a:rPr lang="en-IN" dirty="0"/>
              <a:t>A major change in the </a:t>
            </a:r>
            <a:r>
              <a:rPr lang="en-IN" b="1" dirty="0"/>
              <a:t>5G Core </a:t>
            </a:r>
            <a:r>
              <a:rPr lang="en-IN" dirty="0"/>
              <a:t>(5GC) architecture compared to 4G and the previous generations is the introduction of the service-based architecture. </a:t>
            </a:r>
          </a:p>
          <a:p>
            <a:r>
              <a:rPr lang="en-IN" dirty="0"/>
              <a:t>In 4G architecture, the control plane functions communicate with each other via the direct interfaces (or reference points) with a standardized set of messages. </a:t>
            </a:r>
          </a:p>
          <a:p>
            <a:r>
              <a:rPr lang="en-IN" dirty="0"/>
              <a:t>In the service based architecture, the </a:t>
            </a:r>
            <a:r>
              <a:rPr lang="en-IN" b="1" dirty="0"/>
              <a:t>Network Functions </a:t>
            </a:r>
            <a:r>
              <a:rPr lang="en-IN" dirty="0"/>
              <a:t>(NF), using a common framework, expose their services for use by other network functions. </a:t>
            </a:r>
          </a:p>
          <a:p>
            <a:r>
              <a:rPr lang="en-IN" dirty="0"/>
              <a:t>In the 5GC architecture model, the interfaces between the networks functions are referred to as </a:t>
            </a:r>
            <a:r>
              <a:rPr lang="en-IN" b="1" dirty="0"/>
              <a:t>Service Based Interfaces </a:t>
            </a:r>
            <a:r>
              <a:rPr lang="en-IN" dirty="0"/>
              <a:t>(SBI). </a:t>
            </a:r>
          </a:p>
          <a:p>
            <a:r>
              <a:rPr lang="en-IN" dirty="0"/>
              <a:t>The Service Framework defines the interaction between the NFs over SBI using a Producer–Consumer model. </a:t>
            </a:r>
          </a:p>
          <a:p>
            <a:r>
              <a:rPr lang="en-IN" dirty="0"/>
              <a:t>As such a service offered by a NF (Producer) could be used by another NF (Consumer) that is authorized to use the service. </a:t>
            </a:r>
          </a:p>
          <a:p>
            <a:r>
              <a:rPr lang="en-IN" dirty="0"/>
              <a:t>The services are generally referred to as “NF Service” in 3GPP specifications.</a:t>
            </a:r>
          </a:p>
        </p:txBody>
      </p:sp>
      <p:sp>
        <p:nvSpPr>
          <p:cNvPr id="4" name="Date Placeholder 3">
            <a:extLst>
              <a:ext uri="{FF2B5EF4-FFF2-40B4-BE49-F238E27FC236}">
                <a16:creationId xmlns:a16="http://schemas.microsoft.com/office/drawing/2014/main" xmlns="" id="{F083FDE6-0C8A-4347-B85C-491FB3A12C2A}"/>
              </a:ext>
            </a:extLst>
          </p:cNvPr>
          <p:cNvSpPr>
            <a:spLocks noGrp="1"/>
          </p:cNvSpPr>
          <p:nvPr>
            <p:ph type="dt" sz="half" idx="10"/>
          </p:nvPr>
        </p:nvSpPr>
        <p:spPr/>
        <p:txBody>
          <a:bodyPr/>
          <a:lstStyle/>
          <a:p>
            <a:fld id="{61B83AD1-8BC7-48CA-9663-B5F9BC751A66}" type="datetime1">
              <a:rPr lang="en-US" smtClean="0"/>
              <a:pPr/>
              <a:t>2/25/2024</a:t>
            </a:fld>
            <a:endParaRPr lang="en-US"/>
          </a:p>
        </p:txBody>
      </p:sp>
      <p:sp>
        <p:nvSpPr>
          <p:cNvPr id="5" name="Footer Placeholder 4">
            <a:extLst>
              <a:ext uri="{FF2B5EF4-FFF2-40B4-BE49-F238E27FC236}">
                <a16:creationId xmlns:a16="http://schemas.microsoft.com/office/drawing/2014/main" xmlns="" id="{8BB19CA9-2A26-422F-8577-FE9F91A5DF12}"/>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A44B423-2FC6-4067-AE11-3B52AC0BC5E3}"/>
              </a:ext>
            </a:extLst>
          </p:cNvPr>
          <p:cNvSpPr>
            <a:spLocks noGrp="1"/>
          </p:cNvSpPr>
          <p:nvPr>
            <p:ph type="sldNum" sz="quarter" idx="12"/>
          </p:nvPr>
        </p:nvSpPr>
        <p:spPr/>
        <p:txBody>
          <a:bodyPr/>
          <a:lstStyle/>
          <a:p>
            <a:pPr algn="ctr"/>
            <a:fld id="{62231297-CF50-461C-A890-3A434146D1DB}" type="slidenum">
              <a:rPr lang="en-US" smtClean="0"/>
              <a:pPr algn="ctr"/>
              <a:t>3</a:t>
            </a:fld>
            <a:endParaRPr lang="en-US" dirty="0"/>
          </a:p>
        </p:txBody>
      </p:sp>
    </p:spTree>
    <p:extLst>
      <p:ext uri="{BB962C8B-B14F-4D97-AF65-F5344CB8AC3E}">
        <p14:creationId xmlns:p14="http://schemas.microsoft.com/office/powerpoint/2010/main" xmlns="" val="120355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4D4E9-292A-4675-97F7-16121A92DC40}"/>
              </a:ext>
            </a:extLst>
          </p:cNvPr>
          <p:cNvSpPr>
            <a:spLocks noGrp="1"/>
          </p:cNvSpPr>
          <p:nvPr>
            <p:ph type="title"/>
          </p:nvPr>
        </p:nvSpPr>
        <p:spPr/>
        <p:txBody>
          <a:bodyPr/>
          <a:lstStyle/>
          <a:p>
            <a:r>
              <a:rPr lang="en-IN" dirty="0"/>
              <a:t>5G Core (5GC) Service-Based Architecture</a:t>
            </a:r>
          </a:p>
        </p:txBody>
      </p:sp>
      <p:sp>
        <p:nvSpPr>
          <p:cNvPr id="3" name="Content Placeholder 2">
            <a:extLst>
              <a:ext uri="{FF2B5EF4-FFF2-40B4-BE49-F238E27FC236}">
                <a16:creationId xmlns:a16="http://schemas.microsoft.com/office/drawing/2014/main" xmlns="" id="{3CF2F2A9-397E-4512-BB77-8BEAB89CDA9B}"/>
              </a:ext>
            </a:extLst>
          </p:cNvPr>
          <p:cNvSpPr>
            <a:spLocks noGrp="1"/>
          </p:cNvSpPr>
          <p:nvPr>
            <p:ph idx="1"/>
          </p:nvPr>
        </p:nvSpPr>
        <p:spPr>
          <a:xfrm>
            <a:off x="2160337" y="7363735"/>
            <a:ext cx="28167263" cy="23310591"/>
          </a:xfrm>
        </p:spPr>
        <p:txBody>
          <a:bodyPr>
            <a:normAutofit lnSpcReduction="10000"/>
          </a:bodyPr>
          <a:lstStyle/>
          <a:p>
            <a:r>
              <a:rPr lang="en-US" dirty="0"/>
              <a:t>The interaction between the NFs may be a “Request-response” or a “Subscribe Notify” mechanism. </a:t>
            </a:r>
          </a:p>
          <a:p>
            <a:r>
              <a:rPr lang="en-US" dirty="0"/>
              <a:t>In the “Request-response” model, an NF (consumer) request another NF (producer) to provide a service and/or perform a certain action (see </a:t>
            </a:r>
            <a:r>
              <a:rPr lang="en-US" dirty="0" err="1"/>
              <a:t>Fig.a</a:t>
            </a:r>
            <a:r>
              <a:rPr lang="en-US" dirty="0"/>
              <a:t>) </a:t>
            </a:r>
          </a:p>
          <a:p>
            <a:r>
              <a:rPr lang="en-US" dirty="0"/>
              <a:t>In “Subscribe-Notify” model, an NF (consumer) subscribes to the services offered by another NF (producer) which </a:t>
            </a:r>
            <a:r>
              <a:rPr lang="en-US" dirty="0" err="1"/>
              <a:t>notifes</a:t>
            </a:r>
            <a:r>
              <a:rPr lang="en-US" dirty="0"/>
              <a:t> the subscriber of the result (Fig. b)</a:t>
            </a:r>
          </a:p>
          <a:p>
            <a:r>
              <a:rPr lang="en-US" dirty="0"/>
              <a:t>The communication between the NF Service consumers and NF Service Producers maybe direct or indirect. </a:t>
            </a:r>
            <a:r>
              <a:rPr lang="en-IN" dirty="0"/>
              <a:t>.</a:t>
            </a:r>
          </a:p>
        </p:txBody>
      </p:sp>
      <p:sp>
        <p:nvSpPr>
          <p:cNvPr id="4" name="Date Placeholder 3">
            <a:extLst>
              <a:ext uri="{FF2B5EF4-FFF2-40B4-BE49-F238E27FC236}">
                <a16:creationId xmlns:a16="http://schemas.microsoft.com/office/drawing/2014/main" xmlns="" id="{F083FDE6-0C8A-4347-B85C-491FB3A12C2A}"/>
              </a:ext>
            </a:extLst>
          </p:cNvPr>
          <p:cNvSpPr>
            <a:spLocks noGrp="1"/>
          </p:cNvSpPr>
          <p:nvPr>
            <p:ph type="dt" sz="half" idx="10"/>
          </p:nvPr>
        </p:nvSpPr>
        <p:spPr/>
        <p:txBody>
          <a:bodyPr/>
          <a:lstStyle/>
          <a:p>
            <a:fld id="{61B83AD1-8BC7-48CA-9663-B5F9BC751A66}" type="datetime1">
              <a:rPr lang="en-US" smtClean="0"/>
              <a:pPr/>
              <a:t>2/25/2024</a:t>
            </a:fld>
            <a:endParaRPr lang="en-US"/>
          </a:p>
        </p:txBody>
      </p:sp>
      <p:sp>
        <p:nvSpPr>
          <p:cNvPr id="5" name="Footer Placeholder 4">
            <a:extLst>
              <a:ext uri="{FF2B5EF4-FFF2-40B4-BE49-F238E27FC236}">
                <a16:creationId xmlns:a16="http://schemas.microsoft.com/office/drawing/2014/main" xmlns="" id="{8BB19CA9-2A26-422F-8577-FE9F91A5DF12}"/>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A44B423-2FC6-4067-AE11-3B52AC0BC5E3}"/>
              </a:ext>
            </a:extLst>
          </p:cNvPr>
          <p:cNvSpPr>
            <a:spLocks noGrp="1"/>
          </p:cNvSpPr>
          <p:nvPr>
            <p:ph type="sldNum" sz="quarter" idx="12"/>
          </p:nvPr>
        </p:nvSpPr>
        <p:spPr/>
        <p:txBody>
          <a:bodyPr/>
          <a:lstStyle/>
          <a:p>
            <a:pPr algn="ctr"/>
            <a:fld id="{62231297-CF50-461C-A890-3A434146D1DB}" type="slidenum">
              <a:rPr lang="en-US" smtClean="0"/>
              <a:pPr algn="ctr"/>
              <a:t>4</a:t>
            </a:fld>
            <a:endParaRPr lang="en-US" dirty="0"/>
          </a:p>
        </p:txBody>
      </p: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28789767" y="2648325"/>
            <a:ext cx="23023257" cy="14400000"/>
          </a:xfrm>
          <a:prstGeom prst="rect">
            <a:avLst/>
          </a:prstGeom>
        </p:spPr>
      </p:pic>
      <p:pic>
        <p:nvPicPr>
          <p:cNvPr id="8" name="Picture 7"/>
          <p:cNvPicPr>
            <a:picLocks noChangeAspect="1"/>
          </p:cNvPicPr>
          <p:nvPr/>
        </p:nvPicPr>
        <p:blipFill>
          <a:blip r:embed="rId4">
            <a:clrChange>
              <a:clrFrom>
                <a:srgbClr val="FFFFFF"/>
              </a:clrFrom>
              <a:clrTo>
                <a:srgbClr val="FFFFFF">
                  <a:alpha val="0"/>
                </a:srgbClr>
              </a:clrTo>
            </a:clrChange>
          </a:blip>
          <a:stretch>
            <a:fillRect/>
          </a:stretch>
        </p:blipFill>
        <p:spPr>
          <a:xfrm>
            <a:off x="28338664" y="17048325"/>
            <a:ext cx="23682317" cy="15178795"/>
          </a:xfrm>
          <a:prstGeom prst="rect">
            <a:avLst/>
          </a:prstGeom>
        </p:spPr>
      </p:pic>
    </p:spTree>
    <p:extLst>
      <p:ext uri="{BB962C8B-B14F-4D97-AF65-F5344CB8AC3E}">
        <p14:creationId xmlns:p14="http://schemas.microsoft.com/office/powerpoint/2010/main" xmlns="" val="272694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4D4E9-292A-4675-97F7-16121A92DC40}"/>
              </a:ext>
            </a:extLst>
          </p:cNvPr>
          <p:cNvSpPr>
            <a:spLocks noGrp="1"/>
          </p:cNvSpPr>
          <p:nvPr>
            <p:ph type="title"/>
          </p:nvPr>
        </p:nvSpPr>
        <p:spPr/>
        <p:txBody>
          <a:bodyPr/>
          <a:lstStyle/>
          <a:p>
            <a:r>
              <a:rPr lang="en-IN" dirty="0"/>
              <a:t>5G Core (5GC) Service-Based Architecture</a:t>
            </a:r>
          </a:p>
        </p:txBody>
      </p:sp>
      <p:sp>
        <p:nvSpPr>
          <p:cNvPr id="3" name="Content Placeholder 2">
            <a:extLst>
              <a:ext uri="{FF2B5EF4-FFF2-40B4-BE49-F238E27FC236}">
                <a16:creationId xmlns:a16="http://schemas.microsoft.com/office/drawing/2014/main" xmlns="" id="{3CF2F2A9-397E-4512-BB77-8BEAB89CDA9B}"/>
              </a:ext>
            </a:extLst>
          </p:cNvPr>
          <p:cNvSpPr>
            <a:spLocks noGrp="1"/>
          </p:cNvSpPr>
          <p:nvPr>
            <p:ph idx="1"/>
          </p:nvPr>
        </p:nvSpPr>
        <p:spPr>
          <a:xfrm>
            <a:off x="2160337" y="7363735"/>
            <a:ext cx="45715034" cy="23310591"/>
          </a:xfrm>
        </p:spPr>
        <p:txBody>
          <a:bodyPr>
            <a:normAutofit/>
          </a:bodyPr>
          <a:lstStyle/>
          <a:p>
            <a:r>
              <a:rPr lang="en-US" dirty="0"/>
              <a:t>The indirect communication is via </a:t>
            </a:r>
            <a:br>
              <a:rPr lang="en-US" dirty="0"/>
            </a:br>
            <a:r>
              <a:rPr lang="en-US" dirty="0"/>
              <a:t>a Service Communication Proxy (SCP). </a:t>
            </a:r>
          </a:p>
          <a:p>
            <a:r>
              <a:rPr lang="en-US" dirty="0"/>
              <a:t>The SCP is not used for </a:t>
            </a:r>
            <a:br>
              <a:rPr lang="en-US" dirty="0"/>
            </a:br>
            <a:r>
              <a:rPr lang="en-US" dirty="0"/>
              <a:t>direct Communication. </a:t>
            </a:r>
          </a:p>
          <a:p>
            <a:r>
              <a:rPr lang="en-US" dirty="0"/>
              <a:t>The NF Service Producer/Consumer may include a Binding Indication in the Response/Request, which may be used by the NF Service Consumer to select a NF service producer instance for subsequent requests or used by the NF Service Producer to discover a suitable notification endpoint. </a:t>
            </a:r>
          </a:p>
          <a:p>
            <a:r>
              <a:rPr lang="en-US" dirty="0"/>
              <a:t>For indirect communication, the binding indication is used by the SCP to discover a suitable NF service producer instance or a suitable notification target as appropriate</a:t>
            </a:r>
            <a:endParaRPr lang="en-IN" dirty="0"/>
          </a:p>
        </p:txBody>
      </p:sp>
      <p:sp>
        <p:nvSpPr>
          <p:cNvPr id="4" name="Date Placeholder 3">
            <a:extLst>
              <a:ext uri="{FF2B5EF4-FFF2-40B4-BE49-F238E27FC236}">
                <a16:creationId xmlns:a16="http://schemas.microsoft.com/office/drawing/2014/main" xmlns="" id="{F083FDE6-0C8A-4347-B85C-491FB3A12C2A}"/>
              </a:ext>
            </a:extLst>
          </p:cNvPr>
          <p:cNvSpPr>
            <a:spLocks noGrp="1"/>
          </p:cNvSpPr>
          <p:nvPr>
            <p:ph type="dt" sz="half" idx="10"/>
          </p:nvPr>
        </p:nvSpPr>
        <p:spPr/>
        <p:txBody>
          <a:bodyPr/>
          <a:lstStyle/>
          <a:p>
            <a:fld id="{61B83AD1-8BC7-48CA-9663-B5F9BC751A66}" type="datetime1">
              <a:rPr lang="en-US" smtClean="0"/>
              <a:pPr/>
              <a:t>2/25/2024</a:t>
            </a:fld>
            <a:endParaRPr lang="en-US"/>
          </a:p>
        </p:txBody>
      </p:sp>
      <p:sp>
        <p:nvSpPr>
          <p:cNvPr id="5" name="Footer Placeholder 4">
            <a:extLst>
              <a:ext uri="{FF2B5EF4-FFF2-40B4-BE49-F238E27FC236}">
                <a16:creationId xmlns:a16="http://schemas.microsoft.com/office/drawing/2014/main" xmlns="" id="{8BB19CA9-2A26-422F-8577-FE9F91A5DF12}"/>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A44B423-2FC6-4067-AE11-3B52AC0BC5E3}"/>
              </a:ext>
            </a:extLst>
          </p:cNvPr>
          <p:cNvSpPr>
            <a:spLocks noGrp="1"/>
          </p:cNvSpPr>
          <p:nvPr>
            <p:ph type="sldNum" sz="quarter" idx="12"/>
          </p:nvPr>
        </p:nvSpPr>
        <p:spPr/>
        <p:txBody>
          <a:bodyPr/>
          <a:lstStyle/>
          <a:p>
            <a:pPr algn="ctr"/>
            <a:fld id="{62231297-CF50-461C-A890-3A434146D1DB}" type="slidenum">
              <a:rPr lang="en-US" smtClean="0"/>
              <a:pPr algn="ctr"/>
              <a:t>5</a:t>
            </a:fld>
            <a:endParaRPr lang="en-US" dirty="0"/>
          </a:p>
        </p:txBody>
      </p:sp>
      <p:pic>
        <p:nvPicPr>
          <p:cNvPr id="7" name="Picture 6"/>
          <p:cNvPicPr>
            <a:picLocks noChangeAspect="1"/>
          </p:cNvPicPr>
          <p:nvPr/>
        </p:nvPicPr>
        <p:blipFill rotWithShape="1">
          <a:blip r:embed="rId3">
            <a:clrChange>
              <a:clrFrom>
                <a:srgbClr val="FFFFFF"/>
              </a:clrFrom>
              <a:clrTo>
                <a:srgbClr val="FFFFFF">
                  <a:alpha val="0"/>
                </a:srgbClr>
              </a:clrTo>
            </a:clrChange>
          </a:blip>
          <a:srcRect b="16010"/>
          <a:stretch/>
        </p:blipFill>
        <p:spPr>
          <a:xfrm>
            <a:off x="22743044" y="2862353"/>
            <a:ext cx="26792494" cy="12094618"/>
          </a:xfrm>
          <a:prstGeom prst="rect">
            <a:avLst/>
          </a:prstGeom>
        </p:spPr>
      </p:pic>
    </p:spTree>
    <p:extLst>
      <p:ext uri="{BB962C8B-B14F-4D97-AF65-F5344CB8AC3E}">
        <p14:creationId xmlns:p14="http://schemas.microsoft.com/office/powerpoint/2010/main" xmlns="" val="92132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4D4E9-292A-4675-97F7-16121A92DC40}"/>
              </a:ext>
            </a:extLst>
          </p:cNvPr>
          <p:cNvSpPr>
            <a:spLocks noGrp="1"/>
          </p:cNvSpPr>
          <p:nvPr>
            <p:ph type="title"/>
          </p:nvPr>
        </p:nvSpPr>
        <p:spPr/>
        <p:txBody>
          <a:bodyPr/>
          <a:lstStyle/>
          <a:p>
            <a:r>
              <a:rPr lang="en-IN" dirty="0"/>
              <a:t>5G Core (5GC) Service-Based Architecture</a:t>
            </a:r>
          </a:p>
        </p:txBody>
      </p:sp>
      <p:sp>
        <p:nvSpPr>
          <p:cNvPr id="3" name="Content Placeholder 2">
            <a:extLst>
              <a:ext uri="{FF2B5EF4-FFF2-40B4-BE49-F238E27FC236}">
                <a16:creationId xmlns:a16="http://schemas.microsoft.com/office/drawing/2014/main" xmlns="" id="{3CF2F2A9-397E-4512-BB77-8BEAB89CDA9B}"/>
              </a:ext>
            </a:extLst>
          </p:cNvPr>
          <p:cNvSpPr>
            <a:spLocks noGrp="1"/>
          </p:cNvSpPr>
          <p:nvPr>
            <p:ph idx="1"/>
          </p:nvPr>
        </p:nvSpPr>
        <p:spPr>
          <a:xfrm>
            <a:off x="2160337" y="7363735"/>
            <a:ext cx="45715034" cy="23310591"/>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As can be seen in Fig. in the 5G System Architecture, each network function has an associated service-based interface designation. </a:t>
            </a:r>
          </a:p>
          <a:p>
            <a:r>
              <a:rPr lang="en-US" dirty="0"/>
              <a:t>For example, “</a:t>
            </a:r>
            <a:r>
              <a:rPr lang="en-US" dirty="0" err="1"/>
              <a:t>Namf</a:t>
            </a:r>
            <a:r>
              <a:rPr lang="en-US" dirty="0"/>
              <a:t>” designates the services exhibited by the Access and Mobility Management function (AMF)</a:t>
            </a:r>
            <a:endParaRPr lang="en-IN" dirty="0"/>
          </a:p>
        </p:txBody>
      </p:sp>
      <p:sp>
        <p:nvSpPr>
          <p:cNvPr id="4" name="Date Placeholder 3">
            <a:extLst>
              <a:ext uri="{FF2B5EF4-FFF2-40B4-BE49-F238E27FC236}">
                <a16:creationId xmlns:a16="http://schemas.microsoft.com/office/drawing/2014/main" xmlns="" id="{F083FDE6-0C8A-4347-B85C-491FB3A12C2A}"/>
              </a:ext>
            </a:extLst>
          </p:cNvPr>
          <p:cNvSpPr>
            <a:spLocks noGrp="1"/>
          </p:cNvSpPr>
          <p:nvPr>
            <p:ph type="dt" sz="half" idx="10"/>
          </p:nvPr>
        </p:nvSpPr>
        <p:spPr/>
        <p:txBody>
          <a:bodyPr/>
          <a:lstStyle/>
          <a:p>
            <a:fld id="{61B83AD1-8BC7-48CA-9663-B5F9BC751A66}" type="datetime1">
              <a:rPr lang="en-US" smtClean="0"/>
              <a:pPr/>
              <a:t>2/25/2024</a:t>
            </a:fld>
            <a:endParaRPr lang="en-US"/>
          </a:p>
        </p:txBody>
      </p:sp>
      <p:sp>
        <p:nvSpPr>
          <p:cNvPr id="5" name="Footer Placeholder 4">
            <a:extLst>
              <a:ext uri="{FF2B5EF4-FFF2-40B4-BE49-F238E27FC236}">
                <a16:creationId xmlns:a16="http://schemas.microsoft.com/office/drawing/2014/main" xmlns="" id="{8BB19CA9-2A26-422F-8577-FE9F91A5DF12}"/>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A44B423-2FC6-4067-AE11-3B52AC0BC5E3}"/>
              </a:ext>
            </a:extLst>
          </p:cNvPr>
          <p:cNvSpPr>
            <a:spLocks noGrp="1"/>
          </p:cNvSpPr>
          <p:nvPr>
            <p:ph type="sldNum" sz="quarter" idx="12"/>
          </p:nvPr>
        </p:nvSpPr>
        <p:spPr/>
        <p:txBody>
          <a:bodyPr/>
          <a:lstStyle/>
          <a:p>
            <a:pPr algn="ctr"/>
            <a:fld id="{62231297-CF50-461C-A890-3A434146D1DB}" type="slidenum">
              <a:rPr lang="en-US" smtClean="0"/>
              <a:pPr algn="ctr"/>
              <a:t>6</a:t>
            </a:fld>
            <a:endParaRPr lang="en-US" dirty="0"/>
          </a:p>
        </p:txBody>
      </p: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720675" y="4790724"/>
            <a:ext cx="50400000" cy="16228015"/>
          </a:xfrm>
          <a:prstGeom prst="rect">
            <a:avLst/>
          </a:prstGeom>
        </p:spPr>
      </p:pic>
    </p:spTree>
    <p:extLst>
      <p:ext uri="{BB962C8B-B14F-4D97-AF65-F5344CB8AC3E}">
        <p14:creationId xmlns:p14="http://schemas.microsoft.com/office/powerpoint/2010/main" xmlns="" val="252924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4D4E9-292A-4675-97F7-16121A92DC40}"/>
              </a:ext>
            </a:extLst>
          </p:cNvPr>
          <p:cNvSpPr>
            <a:spLocks noGrp="1"/>
          </p:cNvSpPr>
          <p:nvPr>
            <p:ph type="title"/>
          </p:nvPr>
        </p:nvSpPr>
        <p:spPr/>
        <p:txBody>
          <a:bodyPr/>
          <a:lstStyle/>
          <a:p>
            <a:r>
              <a:rPr lang="en-IN" dirty="0"/>
              <a:t>5G Core (5GC) Service-Based Architecture</a:t>
            </a:r>
          </a:p>
        </p:txBody>
      </p:sp>
      <p:sp>
        <p:nvSpPr>
          <p:cNvPr id="3" name="Content Placeholder 2">
            <a:extLst>
              <a:ext uri="{FF2B5EF4-FFF2-40B4-BE49-F238E27FC236}">
                <a16:creationId xmlns:a16="http://schemas.microsoft.com/office/drawing/2014/main" xmlns="" id="{3CF2F2A9-397E-4512-BB77-8BEAB89CDA9B}"/>
              </a:ext>
            </a:extLst>
          </p:cNvPr>
          <p:cNvSpPr>
            <a:spLocks noGrp="1"/>
          </p:cNvSpPr>
          <p:nvPr>
            <p:ph idx="1"/>
          </p:nvPr>
        </p:nvSpPr>
        <p:spPr>
          <a:xfrm>
            <a:off x="2160337" y="7363735"/>
            <a:ext cx="45715034" cy="23310591"/>
          </a:xfrm>
        </p:spPr>
        <p:txBody>
          <a:bodyPr>
            <a:normAutofit/>
          </a:bodyPr>
          <a:lstStyle/>
          <a:p>
            <a:r>
              <a:rPr lang="en-US" dirty="0"/>
              <a:t>3GPP specifications define a set of Services that are offered/supported by each Network Function. </a:t>
            </a:r>
          </a:p>
          <a:p>
            <a:r>
              <a:rPr lang="en-US" dirty="0"/>
              <a:t>For example, the NF services specified for AMF are shown in Table</a:t>
            </a:r>
          </a:p>
          <a:p>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xmlns="" id="{F083FDE6-0C8A-4347-B85C-491FB3A12C2A}"/>
              </a:ext>
            </a:extLst>
          </p:cNvPr>
          <p:cNvSpPr>
            <a:spLocks noGrp="1"/>
          </p:cNvSpPr>
          <p:nvPr>
            <p:ph type="dt" sz="half" idx="10"/>
          </p:nvPr>
        </p:nvSpPr>
        <p:spPr/>
        <p:txBody>
          <a:bodyPr/>
          <a:lstStyle/>
          <a:p>
            <a:fld id="{61B83AD1-8BC7-48CA-9663-B5F9BC751A66}" type="datetime1">
              <a:rPr lang="en-US" smtClean="0"/>
              <a:pPr/>
              <a:t>2/25/2024</a:t>
            </a:fld>
            <a:endParaRPr lang="en-US"/>
          </a:p>
        </p:txBody>
      </p:sp>
      <p:sp>
        <p:nvSpPr>
          <p:cNvPr id="5" name="Footer Placeholder 4">
            <a:extLst>
              <a:ext uri="{FF2B5EF4-FFF2-40B4-BE49-F238E27FC236}">
                <a16:creationId xmlns:a16="http://schemas.microsoft.com/office/drawing/2014/main" xmlns="" id="{8BB19CA9-2A26-422F-8577-FE9F91A5DF12}"/>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A44B423-2FC6-4067-AE11-3B52AC0BC5E3}"/>
              </a:ext>
            </a:extLst>
          </p:cNvPr>
          <p:cNvSpPr>
            <a:spLocks noGrp="1"/>
          </p:cNvSpPr>
          <p:nvPr>
            <p:ph type="sldNum" sz="quarter" idx="12"/>
          </p:nvPr>
        </p:nvSpPr>
        <p:spPr/>
        <p:txBody>
          <a:bodyPr/>
          <a:lstStyle/>
          <a:p>
            <a:pPr algn="ctr"/>
            <a:fld id="{62231297-CF50-461C-A890-3A434146D1DB}" type="slidenum">
              <a:rPr lang="en-US" smtClean="0"/>
              <a:pPr algn="ctr"/>
              <a:t>7</a:t>
            </a:fld>
            <a:endParaRPr lang="en-US" dirty="0"/>
          </a:p>
        </p:txBody>
      </p:sp>
      <p:sp>
        <p:nvSpPr>
          <p:cNvPr id="8" name="Rectangle 7"/>
          <p:cNvSpPr/>
          <p:nvPr/>
        </p:nvSpPr>
        <p:spPr>
          <a:xfrm>
            <a:off x="22090777" y="9724792"/>
            <a:ext cx="16083121" cy="1191545"/>
          </a:xfrm>
          <a:prstGeom prst="rect">
            <a:avLst/>
          </a:prstGeom>
        </p:spPr>
        <p:txBody>
          <a:bodyPr wrap="none">
            <a:spAutoFit/>
          </a:bodyPr>
          <a:lstStyle/>
          <a:p>
            <a:r>
              <a:rPr lang="en-US" dirty="0"/>
              <a:t>Access and Mobility Management function</a:t>
            </a:r>
          </a:p>
        </p:txBody>
      </p:sp>
      <p:pic>
        <p:nvPicPr>
          <p:cNvPr id="9" name="Picture 8"/>
          <p:cNvPicPr>
            <a:picLocks noChangeAspect="1"/>
          </p:cNvPicPr>
          <p:nvPr/>
        </p:nvPicPr>
        <p:blipFill>
          <a:blip r:embed="rId3">
            <a:clrChange>
              <a:clrFrom>
                <a:srgbClr val="FFFFFF"/>
              </a:clrFrom>
              <a:clrTo>
                <a:srgbClr val="FFFFFF">
                  <a:alpha val="0"/>
                </a:srgbClr>
              </a:clrTo>
            </a:clrChange>
          </a:blip>
          <a:stretch>
            <a:fillRect/>
          </a:stretch>
        </p:blipFill>
        <p:spPr>
          <a:xfrm>
            <a:off x="1075371" y="13277394"/>
            <a:ext cx="46800000" cy="17589564"/>
          </a:xfrm>
          <a:prstGeom prst="rect">
            <a:avLst/>
          </a:prstGeom>
        </p:spPr>
      </p:pic>
    </p:spTree>
    <p:extLst>
      <p:ext uri="{BB962C8B-B14F-4D97-AF65-F5344CB8AC3E}">
        <p14:creationId xmlns:p14="http://schemas.microsoft.com/office/powerpoint/2010/main" xmlns="" val="301974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4D4E9-292A-4675-97F7-16121A92DC40}"/>
              </a:ext>
            </a:extLst>
          </p:cNvPr>
          <p:cNvSpPr>
            <a:spLocks noGrp="1"/>
          </p:cNvSpPr>
          <p:nvPr>
            <p:ph type="title"/>
          </p:nvPr>
        </p:nvSpPr>
        <p:spPr/>
        <p:txBody>
          <a:bodyPr/>
          <a:lstStyle/>
          <a:p>
            <a:r>
              <a:rPr lang="en-IN" dirty="0"/>
              <a:t>5G Core (5GC) Service-Based Architecture</a:t>
            </a:r>
          </a:p>
        </p:txBody>
      </p:sp>
      <p:sp>
        <p:nvSpPr>
          <p:cNvPr id="3" name="Content Placeholder 2">
            <a:extLst>
              <a:ext uri="{FF2B5EF4-FFF2-40B4-BE49-F238E27FC236}">
                <a16:creationId xmlns:a16="http://schemas.microsoft.com/office/drawing/2014/main" xmlns="" id="{3CF2F2A9-397E-4512-BB77-8BEAB89CDA9B}"/>
              </a:ext>
            </a:extLst>
          </p:cNvPr>
          <p:cNvSpPr>
            <a:spLocks noGrp="1"/>
          </p:cNvSpPr>
          <p:nvPr>
            <p:ph idx="1"/>
          </p:nvPr>
        </p:nvSpPr>
        <p:spPr>
          <a:xfrm>
            <a:off x="2160337" y="7363735"/>
            <a:ext cx="45715034" cy="23310591"/>
          </a:xfrm>
        </p:spPr>
        <p:txBody>
          <a:bodyPr>
            <a:normAutofit/>
          </a:bodyPr>
          <a:lstStyle/>
          <a:p>
            <a:pPr marL="0" indent="0">
              <a:buNone/>
            </a:pPr>
            <a:r>
              <a:rPr lang="en-US" dirty="0"/>
              <a:t>There are </a:t>
            </a:r>
            <a:r>
              <a:rPr lang="en-US" b="1" dirty="0"/>
              <a:t>three main procedures </a:t>
            </a:r>
            <a:r>
              <a:rPr lang="en-US" dirty="0"/>
              <a:t>associated with the Service Framework as defined in 3GPP:</a:t>
            </a:r>
          </a:p>
          <a:p>
            <a:pPr marL="1371600" indent="-1371600">
              <a:buFont typeface="+mj-lt"/>
              <a:buAutoNum type="arabicPeriod"/>
            </a:pPr>
            <a:r>
              <a:rPr lang="en-US" b="1" dirty="0"/>
              <a:t>NF service registration and de-registration</a:t>
            </a:r>
            <a:r>
              <a:rPr lang="en-US" dirty="0"/>
              <a:t>: to make the Network Repository Function (NRF) aware of the available NF instances and supported services.</a:t>
            </a:r>
          </a:p>
          <a:p>
            <a:pPr marL="1371600" indent="-1371600">
              <a:buFont typeface="+mj-lt"/>
              <a:buAutoNum type="arabicPeriod"/>
            </a:pPr>
            <a:r>
              <a:rPr lang="en-US" b="1" dirty="0"/>
              <a:t>NF service discovery: </a:t>
            </a:r>
            <a:r>
              <a:rPr lang="en-US" dirty="0"/>
              <a:t>enables a NF (Consumer) to discover NF instance(s) (Producer) that provide the expected NF service(s). A NF typically performs a Services Discovery procedure with NRF for NF and NF service discovery.</a:t>
            </a:r>
          </a:p>
          <a:p>
            <a:pPr marL="1371600" indent="-1371600">
              <a:buFont typeface="+mj-lt"/>
              <a:buAutoNum type="arabicPeriod"/>
            </a:pPr>
            <a:r>
              <a:rPr lang="en-US" b="1" dirty="0"/>
              <a:t>NF service authorization: </a:t>
            </a:r>
            <a:r>
              <a:rPr lang="en-US" dirty="0"/>
              <a:t>to ensure the NF Service Consumer is authorized to access the NF service provided by the NF Service Provider (Producer).</a:t>
            </a:r>
            <a:endParaRPr lang="en-IN" dirty="0"/>
          </a:p>
        </p:txBody>
      </p:sp>
      <p:sp>
        <p:nvSpPr>
          <p:cNvPr id="4" name="Date Placeholder 3">
            <a:extLst>
              <a:ext uri="{FF2B5EF4-FFF2-40B4-BE49-F238E27FC236}">
                <a16:creationId xmlns:a16="http://schemas.microsoft.com/office/drawing/2014/main" xmlns="" id="{F083FDE6-0C8A-4347-B85C-491FB3A12C2A}"/>
              </a:ext>
            </a:extLst>
          </p:cNvPr>
          <p:cNvSpPr>
            <a:spLocks noGrp="1"/>
          </p:cNvSpPr>
          <p:nvPr>
            <p:ph type="dt" sz="half" idx="10"/>
          </p:nvPr>
        </p:nvSpPr>
        <p:spPr/>
        <p:txBody>
          <a:bodyPr/>
          <a:lstStyle/>
          <a:p>
            <a:fld id="{61B83AD1-8BC7-48CA-9663-B5F9BC751A66}" type="datetime1">
              <a:rPr lang="en-US" smtClean="0"/>
              <a:pPr/>
              <a:t>2/25/2024</a:t>
            </a:fld>
            <a:endParaRPr lang="en-US"/>
          </a:p>
        </p:txBody>
      </p:sp>
      <p:sp>
        <p:nvSpPr>
          <p:cNvPr id="5" name="Footer Placeholder 4">
            <a:extLst>
              <a:ext uri="{FF2B5EF4-FFF2-40B4-BE49-F238E27FC236}">
                <a16:creationId xmlns:a16="http://schemas.microsoft.com/office/drawing/2014/main" xmlns="" id="{8BB19CA9-2A26-422F-8577-FE9F91A5DF12}"/>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A44B423-2FC6-4067-AE11-3B52AC0BC5E3}"/>
              </a:ext>
            </a:extLst>
          </p:cNvPr>
          <p:cNvSpPr>
            <a:spLocks noGrp="1"/>
          </p:cNvSpPr>
          <p:nvPr>
            <p:ph type="sldNum" sz="quarter" idx="12"/>
          </p:nvPr>
        </p:nvSpPr>
        <p:spPr/>
        <p:txBody>
          <a:bodyPr/>
          <a:lstStyle/>
          <a:p>
            <a:pPr algn="ctr"/>
            <a:fld id="{62231297-CF50-461C-A890-3A434146D1DB}" type="slidenum">
              <a:rPr lang="en-US" smtClean="0"/>
              <a:pPr algn="ctr"/>
              <a:t>8</a:t>
            </a:fld>
            <a:endParaRPr lang="en-US" dirty="0"/>
          </a:p>
        </p:txBody>
      </p:sp>
    </p:spTree>
    <p:extLst>
      <p:ext uri="{BB962C8B-B14F-4D97-AF65-F5344CB8AC3E}">
        <p14:creationId xmlns:p14="http://schemas.microsoft.com/office/powerpoint/2010/main" xmlns="" val="4056715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4D4E9-292A-4675-97F7-16121A92DC40}"/>
              </a:ext>
            </a:extLst>
          </p:cNvPr>
          <p:cNvSpPr>
            <a:spLocks noGrp="1"/>
          </p:cNvSpPr>
          <p:nvPr>
            <p:ph type="title"/>
          </p:nvPr>
        </p:nvSpPr>
        <p:spPr/>
        <p:txBody>
          <a:bodyPr/>
          <a:lstStyle/>
          <a:p>
            <a:r>
              <a:rPr lang="en-IN" dirty="0"/>
              <a:t>5G Core (5GC) Service-Based Architecture</a:t>
            </a:r>
          </a:p>
        </p:txBody>
      </p:sp>
      <p:sp>
        <p:nvSpPr>
          <p:cNvPr id="3" name="Content Placeholder 2">
            <a:extLst>
              <a:ext uri="{FF2B5EF4-FFF2-40B4-BE49-F238E27FC236}">
                <a16:creationId xmlns:a16="http://schemas.microsoft.com/office/drawing/2014/main" xmlns="" id="{3CF2F2A9-397E-4512-BB77-8BEAB89CDA9B}"/>
              </a:ext>
            </a:extLst>
          </p:cNvPr>
          <p:cNvSpPr>
            <a:spLocks noGrp="1"/>
          </p:cNvSpPr>
          <p:nvPr>
            <p:ph idx="1"/>
          </p:nvPr>
        </p:nvSpPr>
        <p:spPr>
          <a:xfrm>
            <a:off x="2160337" y="7363735"/>
            <a:ext cx="48960338" cy="23310591"/>
          </a:xfrm>
        </p:spPr>
        <p:txBody>
          <a:bodyPr>
            <a:normAutofit/>
          </a:bodyPr>
          <a:lstStyle/>
          <a:p>
            <a:pPr marL="0" indent="0">
              <a:buNone/>
            </a:pPr>
            <a:r>
              <a:rPr lang="en-US" b="1" dirty="0"/>
              <a:t>1. Example of NF Service Registration</a:t>
            </a:r>
          </a:p>
          <a:p>
            <a:r>
              <a:rPr lang="en-US" dirty="0"/>
              <a:t>AMF as the NF service consumer sends </a:t>
            </a:r>
            <a:br>
              <a:rPr lang="en-US" dirty="0"/>
            </a:br>
            <a:r>
              <a:rPr lang="en-US" dirty="0"/>
              <a:t>a HTTP PUT request to NRF with the </a:t>
            </a:r>
            <a:br>
              <a:rPr lang="en-US" dirty="0"/>
            </a:br>
            <a:r>
              <a:rPr lang="en-US" dirty="0"/>
              <a:t>resource URI representing the NF Instance. </a:t>
            </a:r>
          </a:p>
          <a:p>
            <a:r>
              <a:rPr lang="en-US" dirty="0"/>
              <a:t>The request  contains </a:t>
            </a:r>
            <a:br>
              <a:rPr lang="en-US" dirty="0"/>
            </a:br>
            <a:r>
              <a:rPr lang="en-US" dirty="0" err="1"/>
              <a:t>Nnrf_NFManagement_NFRegister</a:t>
            </a:r>
            <a:r>
              <a:rPr lang="en-US" dirty="0"/>
              <a:t> request message </a:t>
            </a:r>
            <a:br>
              <a:rPr lang="en-US" dirty="0"/>
            </a:br>
            <a:r>
              <a:rPr lang="en-US" sz="10000" dirty="0"/>
              <a:t>(the NF profile of NF service consumer)</a:t>
            </a:r>
            <a:r>
              <a:rPr lang="en-US" dirty="0"/>
              <a:t> to NRF to inform the NRF of its NF profile. </a:t>
            </a:r>
          </a:p>
          <a:p>
            <a:r>
              <a:rPr lang="en-US" dirty="0"/>
              <a:t>The NF profile of NF service consumer includes information such as NF type, FQDN or IP address of NF, names of supported services, etc. </a:t>
            </a:r>
          </a:p>
          <a:p>
            <a:r>
              <a:rPr lang="en-US" dirty="0"/>
              <a:t>The NRF authorizes the request and upon success stores the NF profile of </a:t>
            </a:r>
            <a:br>
              <a:rPr lang="en-US" dirty="0"/>
            </a:br>
            <a:r>
              <a:rPr lang="en-US" dirty="0"/>
              <a:t>NF service consumer and marks the NF service consumer available. </a:t>
            </a:r>
          </a:p>
          <a:p>
            <a:r>
              <a:rPr lang="en-US" sz="8600" dirty="0"/>
              <a:t>The NRF acknowledges the success of AMF Registration by returning a HTTP 201Created response containing the </a:t>
            </a:r>
            <a:r>
              <a:rPr lang="en-US" sz="8600" dirty="0" err="1"/>
              <a:t>Nnrf_NFManagement_NF</a:t>
            </a:r>
            <a:r>
              <a:rPr lang="en-US" sz="8600" dirty="0"/>
              <a:t> Register response (including the NF </a:t>
            </a:r>
            <a:r>
              <a:rPr lang="en-US" sz="8600" dirty="0" err="1"/>
              <a:t>profle</a:t>
            </a:r>
            <a:r>
              <a:rPr lang="en-US" sz="8600" dirty="0"/>
              <a:t>). </a:t>
            </a:r>
          </a:p>
        </p:txBody>
      </p:sp>
      <p:sp>
        <p:nvSpPr>
          <p:cNvPr id="4" name="Date Placeholder 3">
            <a:extLst>
              <a:ext uri="{FF2B5EF4-FFF2-40B4-BE49-F238E27FC236}">
                <a16:creationId xmlns:a16="http://schemas.microsoft.com/office/drawing/2014/main" xmlns="" id="{F083FDE6-0C8A-4347-B85C-491FB3A12C2A}"/>
              </a:ext>
            </a:extLst>
          </p:cNvPr>
          <p:cNvSpPr>
            <a:spLocks noGrp="1"/>
          </p:cNvSpPr>
          <p:nvPr>
            <p:ph type="dt" sz="half" idx="10"/>
          </p:nvPr>
        </p:nvSpPr>
        <p:spPr/>
        <p:txBody>
          <a:bodyPr/>
          <a:lstStyle/>
          <a:p>
            <a:fld id="{61B83AD1-8BC7-48CA-9663-B5F9BC751A66}" type="datetime1">
              <a:rPr lang="en-US" smtClean="0"/>
              <a:pPr/>
              <a:t>2/25/2024</a:t>
            </a:fld>
            <a:endParaRPr lang="en-US"/>
          </a:p>
        </p:txBody>
      </p:sp>
      <p:sp>
        <p:nvSpPr>
          <p:cNvPr id="5" name="Footer Placeholder 4">
            <a:extLst>
              <a:ext uri="{FF2B5EF4-FFF2-40B4-BE49-F238E27FC236}">
                <a16:creationId xmlns:a16="http://schemas.microsoft.com/office/drawing/2014/main" xmlns="" id="{8BB19CA9-2A26-422F-8577-FE9F91A5DF12}"/>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A44B423-2FC6-4067-AE11-3B52AC0BC5E3}"/>
              </a:ext>
            </a:extLst>
          </p:cNvPr>
          <p:cNvSpPr>
            <a:spLocks noGrp="1"/>
          </p:cNvSpPr>
          <p:nvPr>
            <p:ph type="sldNum" sz="quarter" idx="12"/>
          </p:nvPr>
        </p:nvSpPr>
        <p:spPr/>
        <p:txBody>
          <a:bodyPr/>
          <a:lstStyle/>
          <a:p>
            <a:pPr algn="ctr"/>
            <a:fld id="{62231297-CF50-461C-A890-3A434146D1DB}" type="slidenum">
              <a:rPr lang="en-US" smtClean="0"/>
              <a:pPr algn="ctr"/>
              <a:t>9</a:t>
            </a:fld>
            <a:endParaRPr lang="en-US" dirty="0"/>
          </a:p>
        </p:txBody>
      </p: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27621963" y="3066700"/>
            <a:ext cx="23573742" cy="14400000"/>
          </a:xfrm>
          <a:prstGeom prst="rect">
            <a:avLst/>
          </a:prstGeom>
        </p:spPr>
      </p:pic>
      <p:sp>
        <p:nvSpPr>
          <p:cNvPr id="8" name="Rectangle 7"/>
          <p:cNvSpPr/>
          <p:nvPr/>
        </p:nvSpPr>
        <p:spPr>
          <a:xfrm>
            <a:off x="40204272" y="5685111"/>
            <a:ext cx="25558750" cy="1191545"/>
          </a:xfrm>
          <a:prstGeom prst="rect">
            <a:avLst/>
          </a:prstGeom>
        </p:spPr>
        <p:txBody>
          <a:bodyPr>
            <a:spAutoFit/>
          </a:bodyPr>
          <a:lstStyle/>
          <a:p>
            <a:r>
              <a:rPr lang="en-US" dirty="0"/>
              <a:t> Network Repository Function</a:t>
            </a:r>
          </a:p>
        </p:txBody>
      </p:sp>
      <p:sp>
        <p:nvSpPr>
          <p:cNvPr id="9" name="Rectangle 8"/>
          <p:cNvSpPr/>
          <p:nvPr/>
        </p:nvSpPr>
        <p:spPr>
          <a:xfrm>
            <a:off x="28491753" y="141266"/>
            <a:ext cx="11809643" cy="1191545"/>
          </a:xfrm>
          <a:prstGeom prst="rect">
            <a:avLst/>
          </a:prstGeom>
        </p:spPr>
        <p:txBody>
          <a:bodyPr wrap="none">
            <a:spAutoFit/>
          </a:bodyPr>
          <a:lstStyle/>
          <a:p>
            <a:r>
              <a:rPr lang="en-US" dirty="0"/>
              <a:t> (Fully Qualified Domain Name)</a:t>
            </a:r>
          </a:p>
        </p:txBody>
      </p:sp>
    </p:spTree>
    <p:extLst>
      <p:ext uri="{BB962C8B-B14F-4D97-AF65-F5344CB8AC3E}">
        <p14:creationId xmlns:p14="http://schemas.microsoft.com/office/powerpoint/2010/main" xmlns="" val="35574422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31958</TotalTime>
  <Words>755</Words>
  <Application>Microsoft Office PowerPoint</Application>
  <PresentationFormat>Custom</PresentationFormat>
  <Paragraphs>119</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MODULE 2:  5G Network Architecture</vt:lpstr>
      <vt:lpstr>MODULE 2:  5G Network Architecture</vt:lpstr>
      <vt:lpstr>5G Core (5GC) Service-Based Architecture</vt:lpstr>
      <vt:lpstr>5G Core (5GC) Service-Based Architecture</vt:lpstr>
      <vt:lpstr>5G Core (5GC) Service-Based Architecture</vt:lpstr>
      <vt:lpstr>5G Core (5GC) Service-Based Architecture</vt:lpstr>
      <vt:lpstr>5G Core (5GC) Service-Based Architecture</vt:lpstr>
      <vt:lpstr>5G Core (5GC) Service-Based Architecture</vt:lpstr>
      <vt:lpstr>5G Core (5GC) Service-Based Architecture</vt:lpstr>
      <vt:lpstr>5G Core (5GC) Service-Based Architecture</vt:lpstr>
      <vt:lpstr>!!THANK YOU!! !! Have a Nice Day!!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THINKPAD</dc:creator>
  <cp:lastModifiedBy>hp</cp:lastModifiedBy>
  <cp:revision>3315</cp:revision>
  <cp:lastPrinted>2023-10-07T06:02:38Z</cp:lastPrinted>
  <dcterms:created xsi:type="dcterms:W3CDTF">2016-03-26T10:56:21Z</dcterms:created>
  <dcterms:modified xsi:type="dcterms:W3CDTF">2024-02-25T19:33:08Z</dcterms:modified>
</cp:coreProperties>
</file>