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2"/>
  </p:notesMasterIdLst>
  <p:handoutMasterIdLst>
    <p:handoutMasterId r:id="rId33"/>
  </p:handoutMasterIdLst>
  <p:sldIdLst>
    <p:sldId id="2247" r:id="rId2"/>
    <p:sldId id="2249" r:id="rId3"/>
    <p:sldId id="2250" r:id="rId4"/>
    <p:sldId id="2251" r:id="rId5"/>
    <p:sldId id="2252" r:id="rId6"/>
    <p:sldId id="2253" r:id="rId7"/>
    <p:sldId id="2254" r:id="rId8"/>
    <p:sldId id="2255" r:id="rId9"/>
    <p:sldId id="2256" r:id="rId10"/>
    <p:sldId id="2257" r:id="rId11"/>
    <p:sldId id="2258" r:id="rId12"/>
    <p:sldId id="2259" r:id="rId13"/>
    <p:sldId id="2260" r:id="rId14"/>
    <p:sldId id="2261" r:id="rId15"/>
    <p:sldId id="2262" r:id="rId16"/>
    <p:sldId id="2263" r:id="rId17"/>
    <p:sldId id="2264" r:id="rId18"/>
    <p:sldId id="2265" r:id="rId19"/>
    <p:sldId id="2266" r:id="rId20"/>
    <p:sldId id="2267" r:id="rId21"/>
    <p:sldId id="2268" r:id="rId22"/>
    <p:sldId id="2269" r:id="rId23"/>
    <p:sldId id="2270" r:id="rId24"/>
    <p:sldId id="2271" r:id="rId25"/>
    <p:sldId id="2272" r:id="rId26"/>
    <p:sldId id="2273" r:id="rId27"/>
    <p:sldId id="2274" r:id="rId28"/>
    <p:sldId id="2275" r:id="rId29"/>
    <p:sldId id="2276" r:id="rId30"/>
    <p:sldId id="2277" r:id="rId31"/>
  </p:sldIdLst>
  <p:sldSz cx="51120675" cy="32399288"/>
  <p:notesSz cx="7315200" cy="9601200"/>
  <p:defaultTextStyle>
    <a:defPPr>
      <a:defRPr lang="en-US"/>
    </a:defPPr>
    <a:lvl1pPr marL="0" algn="l" defTabSz="3628796" rtl="0" eaLnBrk="1" latinLnBrk="0" hangingPunct="1">
      <a:defRPr sz="7143" kern="1200">
        <a:solidFill>
          <a:schemeClr val="tx1"/>
        </a:solidFill>
        <a:latin typeface="+mn-lt"/>
        <a:ea typeface="+mn-ea"/>
        <a:cs typeface="+mn-cs"/>
      </a:defRPr>
    </a:lvl1pPr>
    <a:lvl2pPr marL="1814398" algn="l" defTabSz="3628796" rtl="0" eaLnBrk="1" latinLnBrk="0" hangingPunct="1">
      <a:defRPr sz="7143" kern="1200">
        <a:solidFill>
          <a:schemeClr val="tx1"/>
        </a:solidFill>
        <a:latin typeface="+mn-lt"/>
        <a:ea typeface="+mn-ea"/>
        <a:cs typeface="+mn-cs"/>
      </a:defRPr>
    </a:lvl2pPr>
    <a:lvl3pPr marL="3628796" algn="l" defTabSz="3628796" rtl="0" eaLnBrk="1" latinLnBrk="0" hangingPunct="1">
      <a:defRPr sz="7143" kern="1200">
        <a:solidFill>
          <a:schemeClr val="tx1"/>
        </a:solidFill>
        <a:latin typeface="+mn-lt"/>
        <a:ea typeface="+mn-ea"/>
        <a:cs typeface="+mn-cs"/>
      </a:defRPr>
    </a:lvl3pPr>
    <a:lvl4pPr marL="5443195" algn="l" defTabSz="3628796" rtl="0" eaLnBrk="1" latinLnBrk="0" hangingPunct="1">
      <a:defRPr sz="7143" kern="1200">
        <a:solidFill>
          <a:schemeClr val="tx1"/>
        </a:solidFill>
        <a:latin typeface="+mn-lt"/>
        <a:ea typeface="+mn-ea"/>
        <a:cs typeface="+mn-cs"/>
      </a:defRPr>
    </a:lvl4pPr>
    <a:lvl5pPr marL="7257593" algn="l" defTabSz="3628796" rtl="0" eaLnBrk="1" latinLnBrk="0" hangingPunct="1">
      <a:defRPr sz="7143" kern="1200">
        <a:solidFill>
          <a:schemeClr val="tx1"/>
        </a:solidFill>
        <a:latin typeface="+mn-lt"/>
        <a:ea typeface="+mn-ea"/>
        <a:cs typeface="+mn-cs"/>
      </a:defRPr>
    </a:lvl5pPr>
    <a:lvl6pPr marL="9071991" algn="l" defTabSz="3628796" rtl="0" eaLnBrk="1" latinLnBrk="0" hangingPunct="1">
      <a:defRPr sz="7143" kern="1200">
        <a:solidFill>
          <a:schemeClr val="tx1"/>
        </a:solidFill>
        <a:latin typeface="+mn-lt"/>
        <a:ea typeface="+mn-ea"/>
        <a:cs typeface="+mn-cs"/>
      </a:defRPr>
    </a:lvl6pPr>
    <a:lvl7pPr marL="10886389" algn="l" defTabSz="3628796" rtl="0" eaLnBrk="1" latinLnBrk="0" hangingPunct="1">
      <a:defRPr sz="7143" kern="1200">
        <a:solidFill>
          <a:schemeClr val="tx1"/>
        </a:solidFill>
        <a:latin typeface="+mn-lt"/>
        <a:ea typeface="+mn-ea"/>
        <a:cs typeface="+mn-cs"/>
      </a:defRPr>
    </a:lvl7pPr>
    <a:lvl8pPr marL="12700787" algn="l" defTabSz="3628796" rtl="0" eaLnBrk="1" latinLnBrk="0" hangingPunct="1">
      <a:defRPr sz="7143" kern="1200">
        <a:solidFill>
          <a:schemeClr val="tx1"/>
        </a:solidFill>
        <a:latin typeface="+mn-lt"/>
        <a:ea typeface="+mn-ea"/>
        <a:cs typeface="+mn-cs"/>
      </a:defRPr>
    </a:lvl8pPr>
    <a:lvl9pPr marL="14515186" algn="l" defTabSz="3628796" rtl="0" eaLnBrk="1" latinLnBrk="0" hangingPunct="1">
      <a:defRPr sz="7143"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182" userDrawn="1">
          <p15:clr>
            <a:srgbClr val="A4A3A4"/>
          </p15:clr>
        </p15:guide>
        <p15:guide id="2" pos="16169"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FF00FF"/>
    <a:srgbClr val="800217"/>
    <a:srgbClr val="70AD47"/>
    <a:srgbClr val="EAEFF7"/>
    <a:srgbClr val="D2DEEF"/>
    <a:srgbClr val="FF0066"/>
    <a:srgbClr val="B3BDCD"/>
    <a:srgbClr val="C9CDD3"/>
    <a:srgbClr val="B686DA"/>
    <a:srgbClr val="C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508" autoAdjust="0"/>
    <p:restoredTop sz="94206" autoAdjust="0"/>
  </p:normalViewPr>
  <p:slideViewPr>
    <p:cSldViewPr snapToGrid="0">
      <p:cViewPr varScale="1">
        <p:scale>
          <a:sx n="15" d="100"/>
          <a:sy n="15" d="100"/>
        </p:scale>
        <p:origin x="-1050" y="-186"/>
      </p:cViewPr>
      <p:guideLst>
        <p:guide orient="horz" pos="10182"/>
        <p:guide pos="16169"/>
      </p:guideLst>
    </p:cSldViewPr>
  </p:slideViewPr>
  <p:notesTextViewPr>
    <p:cViewPr>
      <p:scale>
        <a:sx n="3" d="2"/>
        <a:sy n="3" d="2"/>
      </p:scale>
      <p:origin x="0" y="0"/>
    </p:cViewPr>
  </p:notesTextViewPr>
  <p:sorterViewPr>
    <p:cViewPr>
      <p:scale>
        <a:sx n="42" d="100"/>
        <a:sy n="42" d="100"/>
      </p:scale>
      <p:origin x="0" y="-8292"/>
    </p:cViewPr>
  </p:sorterViewPr>
  <p:notesViewPr>
    <p:cSldViewPr snapToGrid="0" showGuides="1">
      <p:cViewPr varScale="1">
        <p:scale>
          <a:sx n="51" d="100"/>
          <a:sy n="51" d="100"/>
        </p:scale>
        <p:origin x="2052" y="66"/>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387C4962-8B5F-4F7C-B9D2-403D11926A17}" type="datetimeFigureOut">
              <a:rPr lang="en-US" smtClean="0"/>
              <a:pPr/>
              <a:t>2/29/2024</a:t>
            </a:fld>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4C5CD4AC-7254-4B2B-98CD-F276C5F36276}" type="slidenum">
              <a:rPr lang="en-US" smtClean="0"/>
              <a:pPr/>
              <a:t>‹#›</a:t>
            </a:fld>
            <a:endParaRPr lang="en-US"/>
          </a:p>
        </p:txBody>
      </p:sp>
    </p:spTree>
    <p:extLst>
      <p:ext uri="{BB962C8B-B14F-4D97-AF65-F5344CB8AC3E}">
        <p14:creationId xmlns:p14="http://schemas.microsoft.com/office/powerpoint/2010/main" xmlns="" val="32335335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992EFAA-5EB6-4FC5-A47F-31237870AE85}" type="datetimeFigureOut">
              <a:rPr lang="en-US" smtClean="0"/>
              <a:pPr/>
              <a:t>2/29/2024</a:t>
            </a:fld>
            <a:endParaRPr lang="en-US"/>
          </a:p>
        </p:txBody>
      </p:sp>
      <p:sp>
        <p:nvSpPr>
          <p:cNvPr id="4" name="Slide Image Placeholder 3"/>
          <p:cNvSpPr>
            <a:spLocks noGrp="1" noRot="1" noChangeAspect="1"/>
          </p:cNvSpPr>
          <p:nvPr>
            <p:ph type="sldImg" idx="2"/>
          </p:nvPr>
        </p:nvSpPr>
        <p:spPr>
          <a:xfrm>
            <a:off x="1101725" y="1200150"/>
            <a:ext cx="51117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35EF0649-509D-479C-95E9-D98F3536A970}" type="slidenum">
              <a:rPr lang="en-US" smtClean="0"/>
              <a:pPr/>
              <a:t>‹#›</a:t>
            </a:fld>
            <a:endParaRPr lang="en-US"/>
          </a:p>
        </p:txBody>
      </p:sp>
    </p:spTree>
    <p:extLst>
      <p:ext uri="{BB962C8B-B14F-4D97-AF65-F5344CB8AC3E}">
        <p14:creationId xmlns:p14="http://schemas.microsoft.com/office/powerpoint/2010/main" xmlns="" val="7043677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EF0649-509D-479C-95E9-D98F3536A970}" type="slidenum">
              <a:rPr lang="en-US" smtClean="0"/>
              <a:pPr/>
              <a:t>1</a:t>
            </a:fld>
            <a:endParaRPr lang="en-US"/>
          </a:p>
        </p:txBody>
      </p:sp>
    </p:spTree>
    <p:extLst>
      <p:ext uri="{BB962C8B-B14F-4D97-AF65-F5344CB8AC3E}">
        <p14:creationId xmlns:p14="http://schemas.microsoft.com/office/powerpoint/2010/main" xmlns="" val="332559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10</a:t>
            </a:fld>
            <a:endParaRPr lang="en-US"/>
          </a:p>
        </p:txBody>
      </p:sp>
    </p:spTree>
    <p:extLst>
      <p:ext uri="{BB962C8B-B14F-4D97-AF65-F5344CB8AC3E}">
        <p14:creationId xmlns:p14="http://schemas.microsoft.com/office/powerpoint/2010/main" xmlns="" val="2088008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11</a:t>
            </a:fld>
            <a:endParaRPr lang="en-US"/>
          </a:p>
        </p:txBody>
      </p:sp>
    </p:spTree>
    <p:extLst>
      <p:ext uri="{BB962C8B-B14F-4D97-AF65-F5344CB8AC3E}">
        <p14:creationId xmlns:p14="http://schemas.microsoft.com/office/powerpoint/2010/main" xmlns="" val="3608501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12</a:t>
            </a:fld>
            <a:endParaRPr lang="en-US"/>
          </a:p>
        </p:txBody>
      </p:sp>
    </p:spTree>
    <p:extLst>
      <p:ext uri="{BB962C8B-B14F-4D97-AF65-F5344CB8AC3E}">
        <p14:creationId xmlns:p14="http://schemas.microsoft.com/office/powerpoint/2010/main" xmlns="" val="320796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13</a:t>
            </a:fld>
            <a:endParaRPr lang="en-US"/>
          </a:p>
        </p:txBody>
      </p:sp>
    </p:spTree>
    <p:extLst>
      <p:ext uri="{BB962C8B-B14F-4D97-AF65-F5344CB8AC3E}">
        <p14:creationId xmlns:p14="http://schemas.microsoft.com/office/powerpoint/2010/main" xmlns="" val="3425934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14</a:t>
            </a:fld>
            <a:endParaRPr lang="en-US"/>
          </a:p>
        </p:txBody>
      </p:sp>
    </p:spTree>
    <p:extLst>
      <p:ext uri="{BB962C8B-B14F-4D97-AF65-F5344CB8AC3E}">
        <p14:creationId xmlns:p14="http://schemas.microsoft.com/office/powerpoint/2010/main" xmlns="" val="3898077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15</a:t>
            </a:fld>
            <a:endParaRPr lang="en-US"/>
          </a:p>
        </p:txBody>
      </p:sp>
    </p:spTree>
    <p:extLst>
      <p:ext uri="{BB962C8B-B14F-4D97-AF65-F5344CB8AC3E}">
        <p14:creationId xmlns:p14="http://schemas.microsoft.com/office/powerpoint/2010/main" xmlns="" val="1158078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16</a:t>
            </a:fld>
            <a:endParaRPr lang="en-US"/>
          </a:p>
        </p:txBody>
      </p:sp>
    </p:spTree>
    <p:extLst>
      <p:ext uri="{BB962C8B-B14F-4D97-AF65-F5344CB8AC3E}">
        <p14:creationId xmlns:p14="http://schemas.microsoft.com/office/powerpoint/2010/main" xmlns="" val="1353877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17</a:t>
            </a:fld>
            <a:endParaRPr lang="en-US"/>
          </a:p>
        </p:txBody>
      </p:sp>
    </p:spTree>
    <p:extLst>
      <p:ext uri="{BB962C8B-B14F-4D97-AF65-F5344CB8AC3E}">
        <p14:creationId xmlns:p14="http://schemas.microsoft.com/office/powerpoint/2010/main" xmlns="" val="11080314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18</a:t>
            </a:fld>
            <a:endParaRPr lang="en-US"/>
          </a:p>
        </p:txBody>
      </p:sp>
    </p:spTree>
    <p:extLst>
      <p:ext uri="{BB962C8B-B14F-4D97-AF65-F5344CB8AC3E}">
        <p14:creationId xmlns:p14="http://schemas.microsoft.com/office/powerpoint/2010/main" xmlns="" val="2532436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19</a:t>
            </a:fld>
            <a:endParaRPr lang="en-US"/>
          </a:p>
        </p:txBody>
      </p:sp>
    </p:spTree>
    <p:extLst>
      <p:ext uri="{BB962C8B-B14F-4D97-AF65-F5344CB8AC3E}">
        <p14:creationId xmlns:p14="http://schemas.microsoft.com/office/powerpoint/2010/main" xmlns="" val="2152529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2</a:t>
            </a:fld>
            <a:endParaRPr lang="en-US"/>
          </a:p>
        </p:txBody>
      </p:sp>
    </p:spTree>
    <p:extLst>
      <p:ext uri="{BB962C8B-B14F-4D97-AF65-F5344CB8AC3E}">
        <p14:creationId xmlns:p14="http://schemas.microsoft.com/office/powerpoint/2010/main" xmlns="" val="1290521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20</a:t>
            </a:fld>
            <a:endParaRPr lang="en-US"/>
          </a:p>
        </p:txBody>
      </p:sp>
    </p:spTree>
    <p:extLst>
      <p:ext uri="{BB962C8B-B14F-4D97-AF65-F5344CB8AC3E}">
        <p14:creationId xmlns:p14="http://schemas.microsoft.com/office/powerpoint/2010/main" xmlns="" val="15451083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21</a:t>
            </a:fld>
            <a:endParaRPr lang="en-US"/>
          </a:p>
        </p:txBody>
      </p:sp>
    </p:spTree>
    <p:extLst>
      <p:ext uri="{BB962C8B-B14F-4D97-AF65-F5344CB8AC3E}">
        <p14:creationId xmlns:p14="http://schemas.microsoft.com/office/powerpoint/2010/main" xmlns="" val="1714482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22</a:t>
            </a:fld>
            <a:endParaRPr lang="en-US"/>
          </a:p>
        </p:txBody>
      </p:sp>
    </p:spTree>
    <p:extLst>
      <p:ext uri="{BB962C8B-B14F-4D97-AF65-F5344CB8AC3E}">
        <p14:creationId xmlns:p14="http://schemas.microsoft.com/office/powerpoint/2010/main" xmlns="" val="3889573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23</a:t>
            </a:fld>
            <a:endParaRPr lang="en-US"/>
          </a:p>
        </p:txBody>
      </p:sp>
    </p:spTree>
    <p:extLst>
      <p:ext uri="{BB962C8B-B14F-4D97-AF65-F5344CB8AC3E}">
        <p14:creationId xmlns:p14="http://schemas.microsoft.com/office/powerpoint/2010/main" xmlns="" val="10004596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24</a:t>
            </a:fld>
            <a:endParaRPr lang="en-US"/>
          </a:p>
        </p:txBody>
      </p:sp>
    </p:spTree>
    <p:extLst>
      <p:ext uri="{BB962C8B-B14F-4D97-AF65-F5344CB8AC3E}">
        <p14:creationId xmlns:p14="http://schemas.microsoft.com/office/powerpoint/2010/main" xmlns="" val="39480991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25</a:t>
            </a:fld>
            <a:endParaRPr lang="en-US"/>
          </a:p>
        </p:txBody>
      </p:sp>
    </p:spTree>
    <p:extLst>
      <p:ext uri="{BB962C8B-B14F-4D97-AF65-F5344CB8AC3E}">
        <p14:creationId xmlns:p14="http://schemas.microsoft.com/office/powerpoint/2010/main" xmlns="" val="36428221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26</a:t>
            </a:fld>
            <a:endParaRPr lang="en-US"/>
          </a:p>
        </p:txBody>
      </p:sp>
    </p:spTree>
    <p:extLst>
      <p:ext uri="{BB962C8B-B14F-4D97-AF65-F5344CB8AC3E}">
        <p14:creationId xmlns:p14="http://schemas.microsoft.com/office/powerpoint/2010/main" xmlns="" val="37514984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27</a:t>
            </a:fld>
            <a:endParaRPr lang="en-US"/>
          </a:p>
        </p:txBody>
      </p:sp>
    </p:spTree>
    <p:extLst>
      <p:ext uri="{BB962C8B-B14F-4D97-AF65-F5344CB8AC3E}">
        <p14:creationId xmlns:p14="http://schemas.microsoft.com/office/powerpoint/2010/main" xmlns="" val="5200125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28</a:t>
            </a:fld>
            <a:endParaRPr lang="en-US"/>
          </a:p>
        </p:txBody>
      </p:sp>
    </p:spTree>
    <p:extLst>
      <p:ext uri="{BB962C8B-B14F-4D97-AF65-F5344CB8AC3E}">
        <p14:creationId xmlns:p14="http://schemas.microsoft.com/office/powerpoint/2010/main" xmlns="" val="12197672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29</a:t>
            </a:fld>
            <a:endParaRPr lang="en-US"/>
          </a:p>
        </p:txBody>
      </p:sp>
    </p:spTree>
    <p:extLst>
      <p:ext uri="{BB962C8B-B14F-4D97-AF65-F5344CB8AC3E}">
        <p14:creationId xmlns:p14="http://schemas.microsoft.com/office/powerpoint/2010/main" xmlns="" val="520830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3</a:t>
            </a:fld>
            <a:endParaRPr lang="en-US"/>
          </a:p>
        </p:txBody>
      </p:sp>
    </p:spTree>
    <p:extLst>
      <p:ext uri="{BB962C8B-B14F-4D97-AF65-F5344CB8AC3E}">
        <p14:creationId xmlns:p14="http://schemas.microsoft.com/office/powerpoint/2010/main" xmlns="" val="29597824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30</a:t>
            </a:fld>
            <a:endParaRPr lang="en-US"/>
          </a:p>
        </p:txBody>
      </p:sp>
    </p:spTree>
    <p:extLst>
      <p:ext uri="{BB962C8B-B14F-4D97-AF65-F5344CB8AC3E}">
        <p14:creationId xmlns:p14="http://schemas.microsoft.com/office/powerpoint/2010/main" xmlns="" val="4191950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4</a:t>
            </a:fld>
            <a:endParaRPr lang="en-US"/>
          </a:p>
        </p:txBody>
      </p:sp>
    </p:spTree>
    <p:extLst>
      <p:ext uri="{BB962C8B-B14F-4D97-AF65-F5344CB8AC3E}">
        <p14:creationId xmlns:p14="http://schemas.microsoft.com/office/powerpoint/2010/main" xmlns="" val="515050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5</a:t>
            </a:fld>
            <a:endParaRPr lang="en-US"/>
          </a:p>
        </p:txBody>
      </p:sp>
    </p:spTree>
    <p:extLst>
      <p:ext uri="{BB962C8B-B14F-4D97-AF65-F5344CB8AC3E}">
        <p14:creationId xmlns:p14="http://schemas.microsoft.com/office/powerpoint/2010/main" xmlns="" val="1878487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6</a:t>
            </a:fld>
            <a:endParaRPr lang="en-US"/>
          </a:p>
        </p:txBody>
      </p:sp>
    </p:spTree>
    <p:extLst>
      <p:ext uri="{BB962C8B-B14F-4D97-AF65-F5344CB8AC3E}">
        <p14:creationId xmlns:p14="http://schemas.microsoft.com/office/powerpoint/2010/main" xmlns="" val="2989306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7</a:t>
            </a:fld>
            <a:endParaRPr lang="en-US"/>
          </a:p>
        </p:txBody>
      </p:sp>
    </p:spTree>
    <p:extLst>
      <p:ext uri="{BB962C8B-B14F-4D97-AF65-F5344CB8AC3E}">
        <p14:creationId xmlns:p14="http://schemas.microsoft.com/office/powerpoint/2010/main" xmlns="" val="392863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8</a:t>
            </a:fld>
            <a:endParaRPr lang="en-US"/>
          </a:p>
        </p:txBody>
      </p:sp>
    </p:spTree>
    <p:extLst>
      <p:ext uri="{BB962C8B-B14F-4D97-AF65-F5344CB8AC3E}">
        <p14:creationId xmlns:p14="http://schemas.microsoft.com/office/powerpoint/2010/main" xmlns="" val="155154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9</a:t>
            </a:fld>
            <a:endParaRPr lang="en-US"/>
          </a:p>
        </p:txBody>
      </p:sp>
    </p:spTree>
    <p:extLst>
      <p:ext uri="{BB962C8B-B14F-4D97-AF65-F5344CB8AC3E}">
        <p14:creationId xmlns:p14="http://schemas.microsoft.com/office/powerpoint/2010/main" xmlns="" val="3045498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390085" y="5302386"/>
            <a:ext cx="38340506" cy="11279752"/>
          </a:xfrm>
        </p:spPr>
        <p:txBody>
          <a:bodyPr anchor="b"/>
          <a:lstStyle>
            <a:lvl1pPr algn="ctr">
              <a:defRPr sz="25158"/>
            </a:lvl1pPr>
          </a:lstStyle>
          <a:p>
            <a:r>
              <a:rPr lang="en-US" dirty="0"/>
              <a:t>Click to edit Master title style</a:t>
            </a:r>
          </a:p>
        </p:txBody>
      </p:sp>
      <p:sp>
        <p:nvSpPr>
          <p:cNvPr id="3" name="Subtitle 2"/>
          <p:cNvSpPr>
            <a:spLocks noGrp="1"/>
          </p:cNvSpPr>
          <p:nvPr>
            <p:ph type="subTitle" idx="1"/>
          </p:nvPr>
        </p:nvSpPr>
        <p:spPr>
          <a:xfrm>
            <a:off x="6390085" y="17017128"/>
            <a:ext cx="38340506" cy="7822326"/>
          </a:xfrm>
        </p:spPr>
        <p:txBody>
          <a:bodyPr/>
          <a:lstStyle>
            <a:lvl1pPr marL="0" indent="0" algn="ctr">
              <a:buNone/>
              <a:defRPr sz="10063"/>
            </a:lvl1pPr>
            <a:lvl2pPr marL="1917040" indent="0" algn="ctr">
              <a:buNone/>
              <a:defRPr sz="8386"/>
            </a:lvl2pPr>
            <a:lvl3pPr marL="3834079" indent="0" algn="ctr">
              <a:buNone/>
              <a:defRPr sz="7547"/>
            </a:lvl3pPr>
            <a:lvl4pPr marL="5751119" indent="0" algn="ctr">
              <a:buNone/>
              <a:defRPr sz="6709"/>
            </a:lvl4pPr>
            <a:lvl5pPr marL="7668158" indent="0" algn="ctr">
              <a:buNone/>
              <a:defRPr sz="6709"/>
            </a:lvl5pPr>
            <a:lvl6pPr marL="9585198" indent="0" algn="ctr">
              <a:buNone/>
              <a:defRPr sz="6709"/>
            </a:lvl6pPr>
            <a:lvl7pPr marL="11502238" indent="0" algn="ctr">
              <a:buNone/>
              <a:defRPr sz="6709"/>
            </a:lvl7pPr>
            <a:lvl8pPr marL="13419277" indent="0" algn="ctr">
              <a:buNone/>
              <a:defRPr sz="6709"/>
            </a:lvl8pPr>
            <a:lvl9pPr marL="15336317" indent="0" algn="ctr">
              <a:buNone/>
              <a:defRPr sz="6709"/>
            </a:lvl9pPr>
          </a:lstStyle>
          <a:p>
            <a:r>
              <a:rPr lang="en-US" dirty="0"/>
              <a:t>Click to edit Master subtitle style</a:t>
            </a:r>
          </a:p>
        </p:txBody>
      </p:sp>
      <p:sp>
        <p:nvSpPr>
          <p:cNvPr id="4" name="Date Placeholder 3"/>
          <p:cNvSpPr>
            <a:spLocks noGrp="1"/>
          </p:cNvSpPr>
          <p:nvPr>
            <p:ph type="dt" sz="half" idx="10"/>
          </p:nvPr>
        </p:nvSpPr>
        <p:spPr/>
        <p:txBody>
          <a:bodyPr/>
          <a:lstStyle/>
          <a:p>
            <a:fld id="{AFC25940-DD0B-457B-865C-302AA750DAD5}" type="datetime1">
              <a:rPr lang="en-US" smtClean="0"/>
              <a:pPr/>
              <a:t>2/29/2024</a:t>
            </a:fld>
            <a:endParaRPr lang="en-US"/>
          </a:p>
        </p:txBody>
      </p:sp>
      <p:sp>
        <p:nvSpPr>
          <p:cNvPr id="5" name="Footer Placeholder 4"/>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3095625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44AE6-F4ED-4A01-AE0F-E1C9F4471347}" type="datetime1">
              <a:rPr lang="en-US" smtClean="0"/>
              <a:pPr/>
              <a:t>2/29/2024</a:t>
            </a:fld>
            <a:endParaRPr lang="en-US"/>
          </a:p>
        </p:txBody>
      </p:sp>
      <p:sp>
        <p:nvSpPr>
          <p:cNvPr id="5" name="Footer Placeholder 4"/>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
        <p:nvSpPr>
          <p:cNvPr id="8" name="Slide Number Placeholder 5"/>
          <p:cNvSpPr txBox="1">
            <a:spLocks/>
          </p:cNvSpPr>
          <p:nvPr userDrawn="1"/>
        </p:nvSpPr>
        <p:spPr>
          <a:xfrm>
            <a:off x="4" y="0"/>
            <a:ext cx="1720473" cy="1724962"/>
          </a:xfrm>
          <a:prstGeom prst="rect">
            <a:avLst/>
          </a:prstGeom>
        </p:spPr>
        <p:txBody>
          <a:bodyPr vert="horz" lIns="92748" tIns="46374" rIns="92748" bIns="46374" rtlCol="0" anchor="ctr"/>
          <a:lstStyle>
            <a:defPPr>
              <a:defRPr lang="en-US"/>
            </a:defPPr>
            <a:lvl1pPr marL="0" algn="r" defTabSz="3628796" rtl="0" eaLnBrk="1" latinLnBrk="0" hangingPunct="1">
              <a:defRPr sz="8000" kern="1200">
                <a:solidFill>
                  <a:srgbClr val="002060"/>
                </a:solidFill>
                <a:latin typeface="+mn-lt"/>
                <a:ea typeface="+mn-ea"/>
                <a:cs typeface="+mn-cs"/>
              </a:defRPr>
            </a:lvl1pPr>
            <a:lvl2pPr marL="1814398" algn="l" defTabSz="3628796" rtl="0" eaLnBrk="1" latinLnBrk="0" hangingPunct="1">
              <a:defRPr sz="7143" kern="1200">
                <a:solidFill>
                  <a:schemeClr val="tx1"/>
                </a:solidFill>
                <a:latin typeface="+mn-lt"/>
                <a:ea typeface="+mn-ea"/>
                <a:cs typeface="+mn-cs"/>
              </a:defRPr>
            </a:lvl2pPr>
            <a:lvl3pPr marL="3628796" algn="l" defTabSz="3628796" rtl="0" eaLnBrk="1" latinLnBrk="0" hangingPunct="1">
              <a:defRPr sz="7143" kern="1200">
                <a:solidFill>
                  <a:schemeClr val="tx1"/>
                </a:solidFill>
                <a:latin typeface="+mn-lt"/>
                <a:ea typeface="+mn-ea"/>
                <a:cs typeface="+mn-cs"/>
              </a:defRPr>
            </a:lvl3pPr>
            <a:lvl4pPr marL="5443195" algn="l" defTabSz="3628796" rtl="0" eaLnBrk="1" latinLnBrk="0" hangingPunct="1">
              <a:defRPr sz="7143" kern="1200">
                <a:solidFill>
                  <a:schemeClr val="tx1"/>
                </a:solidFill>
                <a:latin typeface="+mn-lt"/>
                <a:ea typeface="+mn-ea"/>
                <a:cs typeface="+mn-cs"/>
              </a:defRPr>
            </a:lvl4pPr>
            <a:lvl5pPr marL="7257593" algn="l" defTabSz="3628796" rtl="0" eaLnBrk="1" latinLnBrk="0" hangingPunct="1">
              <a:defRPr sz="7143" kern="1200">
                <a:solidFill>
                  <a:schemeClr val="tx1"/>
                </a:solidFill>
                <a:latin typeface="+mn-lt"/>
                <a:ea typeface="+mn-ea"/>
                <a:cs typeface="+mn-cs"/>
              </a:defRPr>
            </a:lvl5pPr>
            <a:lvl6pPr marL="9071991" algn="l" defTabSz="3628796" rtl="0" eaLnBrk="1" latinLnBrk="0" hangingPunct="1">
              <a:defRPr sz="7143" kern="1200">
                <a:solidFill>
                  <a:schemeClr val="tx1"/>
                </a:solidFill>
                <a:latin typeface="+mn-lt"/>
                <a:ea typeface="+mn-ea"/>
                <a:cs typeface="+mn-cs"/>
              </a:defRPr>
            </a:lvl6pPr>
            <a:lvl7pPr marL="10886389" algn="l" defTabSz="3628796" rtl="0" eaLnBrk="1" latinLnBrk="0" hangingPunct="1">
              <a:defRPr sz="7143" kern="1200">
                <a:solidFill>
                  <a:schemeClr val="tx1"/>
                </a:solidFill>
                <a:latin typeface="+mn-lt"/>
                <a:ea typeface="+mn-ea"/>
                <a:cs typeface="+mn-cs"/>
              </a:defRPr>
            </a:lvl7pPr>
            <a:lvl8pPr marL="12700787" algn="l" defTabSz="3628796" rtl="0" eaLnBrk="1" latinLnBrk="0" hangingPunct="1">
              <a:defRPr sz="7143" kern="1200">
                <a:solidFill>
                  <a:schemeClr val="tx1"/>
                </a:solidFill>
                <a:latin typeface="+mn-lt"/>
                <a:ea typeface="+mn-ea"/>
                <a:cs typeface="+mn-cs"/>
              </a:defRPr>
            </a:lvl8pPr>
            <a:lvl9pPr marL="14515186" algn="l" defTabSz="3628796" rtl="0" eaLnBrk="1" latinLnBrk="0" hangingPunct="1">
              <a:defRPr sz="7143" kern="1200">
                <a:solidFill>
                  <a:schemeClr val="tx1"/>
                </a:solidFill>
                <a:latin typeface="+mn-lt"/>
                <a:ea typeface="+mn-ea"/>
                <a:cs typeface="+mn-cs"/>
              </a:defRPr>
            </a:lvl9pPr>
          </a:lstStyle>
          <a:p>
            <a:endParaRPr lang="en-US" sz="8114" dirty="0"/>
          </a:p>
        </p:txBody>
      </p:sp>
    </p:spTree>
    <p:extLst>
      <p:ext uri="{BB962C8B-B14F-4D97-AF65-F5344CB8AC3E}">
        <p14:creationId xmlns:p14="http://schemas.microsoft.com/office/powerpoint/2010/main" xmlns="" val="91052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583233" y="1724962"/>
            <a:ext cx="11022896" cy="274568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14547" y="1724962"/>
            <a:ext cx="32429678" cy="274568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229525-44A1-4B75-BD67-4F7372986436}" type="datetime1">
              <a:rPr lang="en-US" smtClean="0"/>
              <a:pPr/>
              <a:t>2/29/2024</a:t>
            </a:fld>
            <a:endParaRPr lang="en-US"/>
          </a:p>
        </p:txBody>
      </p:sp>
      <p:sp>
        <p:nvSpPr>
          <p:cNvPr id="5" name="Footer Placeholder 4"/>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384484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D3FFFB-C9FF-4EFF-955E-A09340169D11}" type="datetime1">
              <a:rPr lang="en-US" smtClean="0"/>
              <a:pPr/>
              <a:t>2/29/2024</a:t>
            </a:fld>
            <a:endParaRPr lang="en-US" dirty="0"/>
          </a:p>
        </p:txBody>
      </p:sp>
      <p:sp>
        <p:nvSpPr>
          <p:cNvPr id="4" name="Footer Placeholder 3"/>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5" name="Slide Number Placeholder 4"/>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399858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2060"/>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sz="10000">
                <a:solidFill>
                  <a:srgbClr val="7030A0"/>
                </a:solidFill>
                <a:latin typeface="Times New Roman" panose="02020603050405020304" pitchFamily="18" charset="0"/>
                <a:cs typeface="Times New Roman" panose="02020603050405020304" pitchFamily="18" charset="0"/>
              </a:defRPr>
            </a:lvl3pPr>
            <a:lvl4pPr>
              <a:defRPr sz="9000">
                <a:solidFill>
                  <a:srgbClr val="0070C0"/>
                </a:solidFill>
                <a:latin typeface="Times New Roman" panose="02020603050405020304" pitchFamily="18" charset="0"/>
                <a:cs typeface="Times New Roman" panose="02020603050405020304" pitchFamily="18" charset="0"/>
              </a:defRPr>
            </a:lvl4pPr>
            <a:lvl5pPr>
              <a:defRPr sz="8000">
                <a:solidFill>
                  <a:srgbClr val="00B0F0"/>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1B83AD1-8BC7-48CA-9663-B5F9BC751A66}" type="datetime1">
              <a:rPr lang="en-US" smtClean="0"/>
              <a:pPr/>
              <a:t>2/29/2024</a:t>
            </a:fld>
            <a:endParaRPr lang="en-US"/>
          </a:p>
        </p:txBody>
      </p:sp>
      <p:sp>
        <p:nvSpPr>
          <p:cNvPr id="5" name="Footer Placeholder 4"/>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p:cNvSpPr>
            <a:spLocks noGrp="1"/>
          </p:cNvSpPr>
          <p:nvPr>
            <p:ph type="sldNum" sz="quarter" idx="12"/>
          </p:nvPr>
        </p:nvSpPr>
        <p:spPr>
          <a:xfrm>
            <a:off x="45360337" y="30674326"/>
            <a:ext cx="5835368" cy="1724962"/>
          </a:xfrm>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2281947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87921" y="8077327"/>
            <a:ext cx="44091582" cy="13477201"/>
          </a:xfrm>
        </p:spPr>
        <p:txBody>
          <a:bodyPr anchor="b"/>
          <a:lstStyle>
            <a:lvl1pPr>
              <a:defRPr sz="25158"/>
            </a:lvl1pPr>
          </a:lstStyle>
          <a:p>
            <a:r>
              <a:rPr lang="en-US"/>
              <a:t>Click to edit Master title style</a:t>
            </a:r>
            <a:endParaRPr lang="en-US" dirty="0"/>
          </a:p>
        </p:txBody>
      </p:sp>
      <p:sp>
        <p:nvSpPr>
          <p:cNvPr id="3" name="Text Placeholder 2"/>
          <p:cNvSpPr>
            <a:spLocks noGrp="1"/>
          </p:cNvSpPr>
          <p:nvPr>
            <p:ph type="body" idx="1"/>
          </p:nvPr>
        </p:nvSpPr>
        <p:spPr>
          <a:xfrm>
            <a:off x="3487921" y="21682028"/>
            <a:ext cx="44091582" cy="7087342"/>
          </a:xfrm>
        </p:spPr>
        <p:txBody>
          <a:bodyPr/>
          <a:lstStyle>
            <a:lvl1pPr marL="0" indent="0">
              <a:buNone/>
              <a:defRPr sz="10063">
                <a:solidFill>
                  <a:schemeClr val="accent4">
                    <a:lumMod val="50000"/>
                  </a:schemeClr>
                </a:solidFill>
              </a:defRPr>
            </a:lvl1pPr>
            <a:lvl2pPr marL="1917040" indent="0">
              <a:buNone/>
              <a:defRPr sz="8386">
                <a:solidFill>
                  <a:schemeClr val="tx1">
                    <a:tint val="75000"/>
                  </a:schemeClr>
                </a:solidFill>
              </a:defRPr>
            </a:lvl2pPr>
            <a:lvl3pPr marL="3834079" indent="0">
              <a:buNone/>
              <a:defRPr sz="7547">
                <a:solidFill>
                  <a:schemeClr val="tx1">
                    <a:tint val="75000"/>
                  </a:schemeClr>
                </a:solidFill>
              </a:defRPr>
            </a:lvl3pPr>
            <a:lvl4pPr marL="5751119" indent="0">
              <a:buNone/>
              <a:defRPr sz="6709">
                <a:solidFill>
                  <a:schemeClr val="tx1">
                    <a:tint val="75000"/>
                  </a:schemeClr>
                </a:solidFill>
              </a:defRPr>
            </a:lvl4pPr>
            <a:lvl5pPr marL="7668158" indent="0">
              <a:buNone/>
              <a:defRPr sz="6709">
                <a:solidFill>
                  <a:schemeClr val="tx1">
                    <a:tint val="75000"/>
                  </a:schemeClr>
                </a:solidFill>
              </a:defRPr>
            </a:lvl5pPr>
            <a:lvl6pPr marL="9585198" indent="0">
              <a:buNone/>
              <a:defRPr sz="6709">
                <a:solidFill>
                  <a:schemeClr val="tx1">
                    <a:tint val="75000"/>
                  </a:schemeClr>
                </a:solidFill>
              </a:defRPr>
            </a:lvl6pPr>
            <a:lvl7pPr marL="11502238" indent="0">
              <a:buNone/>
              <a:defRPr sz="6709">
                <a:solidFill>
                  <a:schemeClr val="tx1">
                    <a:tint val="75000"/>
                  </a:schemeClr>
                </a:solidFill>
              </a:defRPr>
            </a:lvl7pPr>
            <a:lvl8pPr marL="13419277" indent="0">
              <a:buNone/>
              <a:defRPr sz="6709">
                <a:solidFill>
                  <a:schemeClr val="tx1">
                    <a:tint val="75000"/>
                  </a:schemeClr>
                </a:solidFill>
              </a:defRPr>
            </a:lvl8pPr>
            <a:lvl9pPr marL="15336317" indent="0">
              <a:buNone/>
              <a:defRPr sz="670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7591BF68-F2E0-409A-BA79-4D23CE24625D}" type="datetime1">
              <a:rPr lang="en-US" smtClean="0"/>
              <a:pPr/>
              <a:t>2/29/2024</a:t>
            </a:fld>
            <a:endParaRPr lang="en-US"/>
          </a:p>
        </p:txBody>
      </p:sp>
      <p:sp>
        <p:nvSpPr>
          <p:cNvPr id="5" name="Footer Placeholder 4"/>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373198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14546" y="8624810"/>
            <a:ext cx="21726287" cy="20557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879842" y="8624810"/>
            <a:ext cx="21726287" cy="20557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B0D19E-A2A9-4545-B90D-EA250D45AC4D}" type="datetime1">
              <a:rPr lang="en-US" smtClean="0"/>
              <a:pPr/>
              <a:t>2/29/2024</a:t>
            </a:fld>
            <a:endParaRPr lang="en-US"/>
          </a:p>
        </p:txBody>
      </p:sp>
      <p:sp>
        <p:nvSpPr>
          <p:cNvPr id="6" name="Footer Placeholder 5"/>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7" name="Slide Number Placeholder 6"/>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3069214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1205" y="1724964"/>
            <a:ext cx="44091582" cy="62623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1207" y="7942328"/>
            <a:ext cx="21626440" cy="3892412"/>
          </a:xfrm>
        </p:spPr>
        <p:txBody>
          <a:bodyPr anchor="b"/>
          <a:lstStyle>
            <a:lvl1pPr marL="0" indent="0">
              <a:buNone/>
              <a:defRPr sz="10063" b="1"/>
            </a:lvl1pPr>
            <a:lvl2pPr marL="1917040" indent="0">
              <a:buNone/>
              <a:defRPr sz="8386" b="1"/>
            </a:lvl2pPr>
            <a:lvl3pPr marL="3834079" indent="0">
              <a:buNone/>
              <a:defRPr sz="7547" b="1"/>
            </a:lvl3pPr>
            <a:lvl4pPr marL="5751119" indent="0">
              <a:buNone/>
              <a:defRPr sz="6709" b="1"/>
            </a:lvl4pPr>
            <a:lvl5pPr marL="7668158" indent="0">
              <a:buNone/>
              <a:defRPr sz="6709" b="1"/>
            </a:lvl5pPr>
            <a:lvl6pPr marL="9585198" indent="0">
              <a:buNone/>
              <a:defRPr sz="6709" b="1"/>
            </a:lvl6pPr>
            <a:lvl7pPr marL="11502238" indent="0">
              <a:buNone/>
              <a:defRPr sz="6709" b="1"/>
            </a:lvl7pPr>
            <a:lvl8pPr marL="13419277" indent="0">
              <a:buNone/>
              <a:defRPr sz="6709" b="1"/>
            </a:lvl8pPr>
            <a:lvl9pPr marL="15336317" indent="0">
              <a:buNone/>
              <a:defRPr sz="6709" b="1"/>
            </a:lvl9pPr>
          </a:lstStyle>
          <a:p>
            <a:pPr lvl="0"/>
            <a:r>
              <a:rPr lang="en-US"/>
              <a:t>Click to edit Master text styles</a:t>
            </a:r>
          </a:p>
        </p:txBody>
      </p:sp>
      <p:sp>
        <p:nvSpPr>
          <p:cNvPr id="4" name="Content Placeholder 3"/>
          <p:cNvSpPr>
            <a:spLocks noGrp="1"/>
          </p:cNvSpPr>
          <p:nvPr>
            <p:ph sz="half" idx="2"/>
          </p:nvPr>
        </p:nvSpPr>
        <p:spPr>
          <a:xfrm>
            <a:off x="3521207" y="11834740"/>
            <a:ext cx="21626440" cy="17407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879842" y="7942328"/>
            <a:ext cx="21732945" cy="3892412"/>
          </a:xfrm>
        </p:spPr>
        <p:txBody>
          <a:bodyPr anchor="b"/>
          <a:lstStyle>
            <a:lvl1pPr marL="0" indent="0">
              <a:buNone/>
              <a:defRPr sz="10063" b="1"/>
            </a:lvl1pPr>
            <a:lvl2pPr marL="1917040" indent="0">
              <a:buNone/>
              <a:defRPr sz="8386" b="1"/>
            </a:lvl2pPr>
            <a:lvl3pPr marL="3834079" indent="0">
              <a:buNone/>
              <a:defRPr sz="7547" b="1"/>
            </a:lvl3pPr>
            <a:lvl4pPr marL="5751119" indent="0">
              <a:buNone/>
              <a:defRPr sz="6709" b="1"/>
            </a:lvl4pPr>
            <a:lvl5pPr marL="7668158" indent="0">
              <a:buNone/>
              <a:defRPr sz="6709" b="1"/>
            </a:lvl5pPr>
            <a:lvl6pPr marL="9585198" indent="0">
              <a:buNone/>
              <a:defRPr sz="6709" b="1"/>
            </a:lvl6pPr>
            <a:lvl7pPr marL="11502238" indent="0">
              <a:buNone/>
              <a:defRPr sz="6709" b="1"/>
            </a:lvl7pPr>
            <a:lvl8pPr marL="13419277" indent="0">
              <a:buNone/>
              <a:defRPr sz="6709" b="1"/>
            </a:lvl8pPr>
            <a:lvl9pPr marL="15336317" indent="0">
              <a:buNone/>
              <a:defRPr sz="6709" b="1"/>
            </a:lvl9pPr>
          </a:lstStyle>
          <a:p>
            <a:pPr lvl="0"/>
            <a:r>
              <a:rPr lang="en-US"/>
              <a:t>Click to edit Master text styles</a:t>
            </a:r>
          </a:p>
        </p:txBody>
      </p:sp>
      <p:sp>
        <p:nvSpPr>
          <p:cNvPr id="6" name="Content Placeholder 5"/>
          <p:cNvSpPr>
            <a:spLocks noGrp="1"/>
          </p:cNvSpPr>
          <p:nvPr>
            <p:ph sz="quarter" idx="4"/>
          </p:nvPr>
        </p:nvSpPr>
        <p:spPr>
          <a:xfrm>
            <a:off x="25879842" y="11834740"/>
            <a:ext cx="21732945" cy="17407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5D64ED-D9F6-4C12-93D7-404C1AE50C38}" type="datetime1">
              <a:rPr lang="en-US" smtClean="0"/>
              <a:pPr/>
              <a:t>2/29/2024</a:t>
            </a:fld>
            <a:endParaRPr lang="en-US"/>
          </a:p>
        </p:txBody>
      </p:sp>
      <p:sp>
        <p:nvSpPr>
          <p:cNvPr id="8" name="Footer Placeholder 7"/>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9" name="Slide Number Placeholder 8"/>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901470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93F558-C179-40A8-99B5-0F5444B638DC}" type="datetime1">
              <a:rPr lang="en-US" smtClean="0"/>
              <a:pPr/>
              <a:t>2/29/2024</a:t>
            </a:fld>
            <a:endParaRPr lang="en-US"/>
          </a:p>
        </p:txBody>
      </p:sp>
      <p:sp>
        <p:nvSpPr>
          <p:cNvPr id="4" name="Footer Placeholder 3"/>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5" name="Slide Number Placeholder 4"/>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883940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F401F9-4791-4EAD-91D6-323398B5CB8B}" type="datetime1">
              <a:rPr lang="en-US" smtClean="0"/>
              <a:pPr/>
              <a:t>2/29/2024</a:t>
            </a:fld>
            <a:endParaRPr lang="en-US"/>
          </a:p>
        </p:txBody>
      </p:sp>
      <p:sp>
        <p:nvSpPr>
          <p:cNvPr id="3" name="Footer Placeholder 2"/>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4" name="Slide Number Placeholder 3"/>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280878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1207" y="2159952"/>
            <a:ext cx="16487747" cy="7559834"/>
          </a:xfrm>
        </p:spPr>
        <p:txBody>
          <a:bodyPr anchor="b"/>
          <a:lstStyle>
            <a:lvl1pPr>
              <a:defRPr sz="13418"/>
            </a:lvl1pPr>
          </a:lstStyle>
          <a:p>
            <a:r>
              <a:rPr lang="en-US"/>
              <a:t>Click to edit Master title style</a:t>
            </a:r>
            <a:endParaRPr lang="en-US" dirty="0"/>
          </a:p>
        </p:txBody>
      </p:sp>
      <p:sp>
        <p:nvSpPr>
          <p:cNvPr id="3" name="Content Placeholder 2"/>
          <p:cNvSpPr>
            <a:spLocks noGrp="1"/>
          </p:cNvSpPr>
          <p:nvPr>
            <p:ph idx="1"/>
          </p:nvPr>
        </p:nvSpPr>
        <p:spPr>
          <a:xfrm>
            <a:off x="21732945" y="4664900"/>
            <a:ext cx="25879842" cy="23024494"/>
          </a:xfrm>
        </p:spPr>
        <p:txBody>
          <a:bodyPr/>
          <a:lstStyle>
            <a:lvl1pPr>
              <a:defRPr sz="13418"/>
            </a:lvl1pPr>
            <a:lvl2pPr>
              <a:defRPr sz="11740"/>
            </a:lvl2pPr>
            <a:lvl3pPr>
              <a:defRPr sz="10063"/>
            </a:lvl3pPr>
            <a:lvl4pPr>
              <a:defRPr sz="8386"/>
            </a:lvl4pPr>
            <a:lvl5pPr>
              <a:defRPr sz="8386"/>
            </a:lvl5pPr>
            <a:lvl6pPr>
              <a:defRPr sz="8386"/>
            </a:lvl6pPr>
            <a:lvl7pPr>
              <a:defRPr sz="8386"/>
            </a:lvl7pPr>
            <a:lvl8pPr>
              <a:defRPr sz="8386"/>
            </a:lvl8pPr>
            <a:lvl9pPr>
              <a:defRPr sz="83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1207" y="9719786"/>
            <a:ext cx="16487747" cy="18007107"/>
          </a:xfrm>
        </p:spPr>
        <p:txBody>
          <a:bodyPr/>
          <a:lstStyle>
            <a:lvl1pPr marL="0" indent="0">
              <a:buNone/>
              <a:defRPr sz="6709"/>
            </a:lvl1pPr>
            <a:lvl2pPr marL="1917040" indent="0">
              <a:buNone/>
              <a:defRPr sz="5870"/>
            </a:lvl2pPr>
            <a:lvl3pPr marL="3834079" indent="0">
              <a:buNone/>
              <a:defRPr sz="5032"/>
            </a:lvl3pPr>
            <a:lvl4pPr marL="5751119" indent="0">
              <a:buNone/>
              <a:defRPr sz="4193"/>
            </a:lvl4pPr>
            <a:lvl5pPr marL="7668158" indent="0">
              <a:buNone/>
              <a:defRPr sz="4193"/>
            </a:lvl5pPr>
            <a:lvl6pPr marL="9585198" indent="0">
              <a:buNone/>
              <a:defRPr sz="4193"/>
            </a:lvl6pPr>
            <a:lvl7pPr marL="11502238" indent="0">
              <a:buNone/>
              <a:defRPr sz="4193"/>
            </a:lvl7pPr>
            <a:lvl8pPr marL="13419277" indent="0">
              <a:buNone/>
              <a:defRPr sz="4193"/>
            </a:lvl8pPr>
            <a:lvl9pPr marL="15336317" indent="0">
              <a:buNone/>
              <a:defRPr sz="4193"/>
            </a:lvl9pPr>
          </a:lstStyle>
          <a:p>
            <a:pPr lvl="0"/>
            <a:r>
              <a:rPr lang="en-US"/>
              <a:t>Click to edit Master text styles</a:t>
            </a:r>
          </a:p>
        </p:txBody>
      </p:sp>
      <p:sp>
        <p:nvSpPr>
          <p:cNvPr id="5" name="Date Placeholder 4"/>
          <p:cNvSpPr>
            <a:spLocks noGrp="1"/>
          </p:cNvSpPr>
          <p:nvPr>
            <p:ph type="dt" sz="half" idx="10"/>
          </p:nvPr>
        </p:nvSpPr>
        <p:spPr/>
        <p:txBody>
          <a:bodyPr/>
          <a:lstStyle/>
          <a:p>
            <a:fld id="{456EBCDE-8679-472C-B88E-0F45231B75B7}" type="datetime1">
              <a:rPr lang="en-US" smtClean="0"/>
              <a:pPr/>
              <a:t>2/29/2024</a:t>
            </a:fld>
            <a:endParaRPr lang="en-US"/>
          </a:p>
        </p:txBody>
      </p:sp>
      <p:sp>
        <p:nvSpPr>
          <p:cNvPr id="6" name="Footer Placeholder 5"/>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7" name="Slide Number Placeholder 6"/>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416979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1207" y="2159952"/>
            <a:ext cx="16487747" cy="7559834"/>
          </a:xfrm>
        </p:spPr>
        <p:txBody>
          <a:bodyPr anchor="b"/>
          <a:lstStyle>
            <a:lvl1pPr>
              <a:defRPr sz="13418"/>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32945" y="4664900"/>
            <a:ext cx="25879842" cy="23024494"/>
          </a:xfrm>
        </p:spPr>
        <p:txBody>
          <a:bodyPr anchor="t"/>
          <a:lstStyle>
            <a:lvl1pPr marL="0" indent="0">
              <a:buNone/>
              <a:defRPr sz="13418"/>
            </a:lvl1pPr>
            <a:lvl2pPr marL="1917040" indent="0">
              <a:buNone/>
              <a:defRPr sz="11740"/>
            </a:lvl2pPr>
            <a:lvl3pPr marL="3834079" indent="0">
              <a:buNone/>
              <a:defRPr sz="10063"/>
            </a:lvl3pPr>
            <a:lvl4pPr marL="5751119" indent="0">
              <a:buNone/>
              <a:defRPr sz="8386"/>
            </a:lvl4pPr>
            <a:lvl5pPr marL="7668158" indent="0">
              <a:buNone/>
              <a:defRPr sz="8386"/>
            </a:lvl5pPr>
            <a:lvl6pPr marL="9585198" indent="0">
              <a:buNone/>
              <a:defRPr sz="8386"/>
            </a:lvl6pPr>
            <a:lvl7pPr marL="11502238" indent="0">
              <a:buNone/>
              <a:defRPr sz="8386"/>
            </a:lvl7pPr>
            <a:lvl8pPr marL="13419277" indent="0">
              <a:buNone/>
              <a:defRPr sz="8386"/>
            </a:lvl8pPr>
            <a:lvl9pPr marL="15336317" indent="0">
              <a:buNone/>
              <a:defRPr sz="8386"/>
            </a:lvl9pPr>
          </a:lstStyle>
          <a:p>
            <a:r>
              <a:rPr lang="en-US"/>
              <a:t>Click icon to add picture</a:t>
            </a:r>
            <a:endParaRPr lang="en-US" dirty="0"/>
          </a:p>
        </p:txBody>
      </p:sp>
      <p:sp>
        <p:nvSpPr>
          <p:cNvPr id="4" name="Text Placeholder 3"/>
          <p:cNvSpPr>
            <a:spLocks noGrp="1"/>
          </p:cNvSpPr>
          <p:nvPr>
            <p:ph type="body" sz="half" idx="2"/>
          </p:nvPr>
        </p:nvSpPr>
        <p:spPr>
          <a:xfrm>
            <a:off x="3521207" y="9719786"/>
            <a:ext cx="16487747" cy="18007107"/>
          </a:xfrm>
        </p:spPr>
        <p:txBody>
          <a:bodyPr/>
          <a:lstStyle>
            <a:lvl1pPr marL="0" indent="0">
              <a:buNone/>
              <a:defRPr sz="6709"/>
            </a:lvl1pPr>
            <a:lvl2pPr marL="1917040" indent="0">
              <a:buNone/>
              <a:defRPr sz="5870"/>
            </a:lvl2pPr>
            <a:lvl3pPr marL="3834079" indent="0">
              <a:buNone/>
              <a:defRPr sz="5032"/>
            </a:lvl3pPr>
            <a:lvl4pPr marL="5751119" indent="0">
              <a:buNone/>
              <a:defRPr sz="4193"/>
            </a:lvl4pPr>
            <a:lvl5pPr marL="7668158" indent="0">
              <a:buNone/>
              <a:defRPr sz="4193"/>
            </a:lvl5pPr>
            <a:lvl6pPr marL="9585198" indent="0">
              <a:buNone/>
              <a:defRPr sz="4193"/>
            </a:lvl6pPr>
            <a:lvl7pPr marL="11502238" indent="0">
              <a:buNone/>
              <a:defRPr sz="4193"/>
            </a:lvl7pPr>
            <a:lvl8pPr marL="13419277" indent="0">
              <a:buNone/>
              <a:defRPr sz="4193"/>
            </a:lvl8pPr>
            <a:lvl9pPr marL="15336317" indent="0">
              <a:buNone/>
              <a:defRPr sz="4193"/>
            </a:lvl9pPr>
          </a:lstStyle>
          <a:p>
            <a:pPr lvl="0"/>
            <a:r>
              <a:rPr lang="en-US"/>
              <a:t>Click to edit Master text styles</a:t>
            </a:r>
          </a:p>
        </p:txBody>
      </p:sp>
      <p:sp>
        <p:nvSpPr>
          <p:cNvPr id="5" name="Date Placeholder 4"/>
          <p:cNvSpPr>
            <a:spLocks noGrp="1"/>
          </p:cNvSpPr>
          <p:nvPr>
            <p:ph type="dt" sz="half" idx="10"/>
          </p:nvPr>
        </p:nvSpPr>
        <p:spPr/>
        <p:txBody>
          <a:bodyPr/>
          <a:lstStyle/>
          <a:p>
            <a:fld id="{4BBFFFE6-2A80-4A8D-9A42-3E4740ABC84E}" type="datetime1">
              <a:rPr lang="en-US" smtClean="0"/>
              <a:pPr/>
              <a:t>2/29/2024</a:t>
            </a:fld>
            <a:endParaRPr lang="en-US"/>
          </a:p>
        </p:txBody>
      </p:sp>
      <p:sp>
        <p:nvSpPr>
          <p:cNvPr id="6" name="Footer Placeholder 5"/>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7" name="Slide Number Placeholder 6"/>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929620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17000"/>
            <a:lum/>
          </a:blip>
          <a:srcRect/>
          <a:stretch>
            <a:fillRect l="-80000" t="-9000" r="80000" b="-3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60337" y="773718"/>
            <a:ext cx="38141059" cy="626236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160337" y="7363735"/>
            <a:ext cx="46800000" cy="2260044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 y="30674326"/>
            <a:ext cx="6893169" cy="1724962"/>
          </a:xfrm>
          <a:prstGeom prst="rect">
            <a:avLst/>
          </a:prstGeom>
          <a:solidFill>
            <a:srgbClr val="002060"/>
          </a:solidFill>
          <a:ln>
            <a:noFill/>
          </a:ln>
        </p:spPr>
        <p:txBody>
          <a:bodyPr vert="horz" lIns="91440" tIns="45720" rIns="91440" bIns="45720" rtlCol="0" anchor="ctr"/>
          <a:lstStyle>
            <a:lvl1pPr algn="l">
              <a:defRPr sz="8000">
                <a:solidFill>
                  <a:srgbClr val="FFFF00"/>
                </a:solidFill>
              </a:defRPr>
            </a:lvl1pPr>
          </a:lstStyle>
          <a:p>
            <a:fld id="{20318548-3B7D-4210-A7BC-260F4146ED1E}" type="datetime1">
              <a:rPr lang="en-US" smtClean="0"/>
              <a:pPr/>
              <a:t>2/29/2024</a:t>
            </a:fld>
            <a:endParaRPr lang="en-US" dirty="0"/>
          </a:p>
        </p:txBody>
      </p:sp>
      <p:sp>
        <p:nvSpPr>
          <p:cNvPr id="5" name="Footer Placeholder 4"/>
          <p:cNvSpPr>
            <a:spLocks noGrp="1"/>
          </p:cNvSpPr>
          <p:nvPr>
            <p:ph type="ftr" sz="quarter" idx="3"/>
          </p:nvPr>
        </p:nvSpPr>
        <p:spPr>
          <a:xfrm>
            <a:off x="5760337" y="30674326"/>
            <a:ext cx="39600000" cy="1724962"/>
          </a:xfrm>
          <a:prstGeom prst="rect">
            <a:avLst/>
          </a:prstGeom>
          <a:solidFill>
            <a:srgbClr val="002060"/>
          </a:solidFill>
          <a:ln>
            <a:noFill/>
          </a:ln>
        </p:spPr>
        <p:txBody>
          <a:bodyPr vert="horz" lIns="91440" tIns="45720" rIns="91440" bIns="45720" rtlCol="0" anchor="ctr"/>
          <a:lstStyle>
            <a:lvl1pPr algn="ctr">
              <a:defRPr sz="7200">
                <a:solidFill>
                  <a:srgbClr val="FFFF00"/>
                </a:solidFill>
              </a:defRPr>
            </a:lvl1pPr>
          </a:lstStyle>
          <a:p>
            <a:r>
              <a:rPr lang="en-US" dirty="0"/>
              <a:t>18ECO127T :: 5G Technology – An Overview :: Unit-2 by   Dr. Vivek </a:t>
            </a:r>
            <a:r>
              <a:rPr lang="en-US" dirty="0" err="1"/>
              <a:t>Kachhatiya</a:t>
            </a:r>
            <a:r>
              <a:rPr lang="en-US" dirty="0"/>
              <a:t> [Ref: ECE dept ppt]</a:t>
            </a:r>
            <a:endParaRPr lang="en-US" b="1" dirty="0"/>
          </a:p>
        </p:txBody>
      </p:sp>
      <p:sp>
        <p:nvSpPr>
          <p:cNvPr id="6" name="Slide Number Placeholder 5"/>
          <p:cNvSpPr>
            <a:spLocks noGrp="1"/>
          </p:cNvSpPr>
          <p:nvPr>
            <p:ph type="sldNum" sz="quarter" idx="4"/>
          </p:nvPr>
        </p:nvSpPr>
        <p:spPr>
          <a:xfrm>
            <a:off x="45360337" y="30674326"/>
            <a:ext cx="6018248" cy="1724962"/>
          </a:xfrm>
          <a:prstGeom prst="rect">
            <a:avLst/>
          </a:prstGeom>
          <a:solidFill>
            <a:srgbClr val="002060"/>
          </a:solidFill>
          <a:ln>
            <a:noFill/>
          </a:ln>
        </p:spPr>
        <p:txBody>
          <a:bodyPr vert="horz" lIns="91440" tIns="45720" rIns="91440" bIns="45720" rtlCol="0" anchor="ctr"/>
          <a:lstStyle>
            <a:lvl1pPr algn="r">
              <a:defRPr sz="12000">
                <a:solidFill>
                  <a:srgbClr val="FFFF00"/>
                </a:solidFill>
              </a:defRPr>
            </a:lvl1pPr>
          </a:lstStyle>
          <a:p>
            <a:pPr algn="ctr"/>
            <a:fld id="{62231297-CF50-461C-A890-3A434146D1DB}" type="slidenum">
              <a:rPr lang="en-US" smtClean="0"/>
              <a:pPr algn="ctr"/>
              <a:t>‹#›</a:t>
            </a:fld>
            <a:endParaRPr lang="en-US" dirty="0"/>
          </a:p>
        </p:txBody>
      </p:sp>
      <p:sp>
        <p:nvSpPr>
          <p:cNvPr id="9" name="Rounded Rectangle 8"/>
          <p:cNvSpPr/>
          <p:nvPr userDrawn="1"/>
        </p:nvSpPr>
        <p:spPr>
          <a:xfrm>
            <a:off x="1" y="0"/>
            <a:ext cx="51120674" cy="30674326"/>
          </a:xfrm>
          <a:prstGeom prst="roundRect">
            <a:avLst>
              <a:gd name="adj" fmla="val 2861"/>
            </a:avLst>
          </a:prstGeom>
          <a:noFill/>
          <a:ln w="76200">
            <a:solidFill>
              <a:srgbClr val="1584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userDrawn="1"/>
        </p:nvPicPr>
        <p:blipFill>
          <a:blip r:embed="rId15"/>
          <a:stretch>
            <a:fillRect/>
          </a:stretch>
        </p:blipFill>
        <p:spPr>
          <a:xfrm>
            <a:off x="40301396" y="128886"/>
            <a:ext cx="10640394" cy="3600000"/>
          </a:xfrm>
          <a:prstGeom prst="rect">
            <a:avLst/>
          </a:prstGeom>
        </p:spPr>
      </p:pic>
    </p:spTree>
    <p:extLst>
      <p:ext uri="{BB962C8B-B14F-4D97-AF65-F5344CB8AC3E}">
        <p14:creationId xmlns:p14="http://schemas.microsoft.com/office/powerpoint/2010/main" xmlns="" val="289818760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p:txStyles>
    <p:titleStyle>
      <a:lvl1pPr algn="l" defTabSz="3834079" rtl="0" eaLnBrk="1" latinLnBrk="0" hangingPunct="1">
        <a:lnSpc>
          <a:spcPct val="90000"/>
        </a:lnSpc>
        <a:spcBef>
          <a:spcPct val="0"/>
        </a:spcBef>
        <a:buNone/>
        <a:defRPr sz="18000" kern="1200">
          <a:solidFill>
            <a:srgbClr val="7030A0"/>
          </a:solidFill>
          <a:latin typeface="Times New Roman" panose="02020603050405020304" pitchFamily="18" charset="0"/>
          <a:ea typeface="+mj-ea"/>
          <a:cs typeface="Times New Roman" panose="02020603050405020304" pitchFamily="18" charset="0"/>
        </a:defRPr>
      </a:lvl1pPr>
    </p:titleStyle>
    <p:bodyStyle>
      <a:lvl1pPr marL="958520" indent="-958520" algn="l" defTabSz="3834079" rtl="0" eaLnBrk="1" latinLnBrk="0" hangingPunct="1">
        <a:lnSpc>
          <a:spcPct val="90000"/>
        </a:lnSpc>
        <a:spcBef>
          <a:spcPts val="4193"/>
        </a:spcBef>
        <a:buFont typeface="Arial" panose="020B0604020202020204" pitchFamily="34" charset="0"/>
        <a:buChar char="•"/>
        <a:defRPr sz="12000" kern="1200">
          <a:solidFill>
            <a:srgbClr val="9933FF"/>
          </a:solidFill>
          <a:latin typeface="Times New Roman" panose="02020603050405020304" pitchFamily="18" charset="0"/>
          <a:ea typeface="+mn-ea"/>
          <a:cs typeface="Times New Roman" panose="02020603050405020304" pitchFamily="18" charset="0"/>
        </a:defRPr>
      </a:lvl1pPr>
      <a:lvl2pPr marL="2875559" indent="-958520" algn="l" defTabSz="3834079" rtl="0" eaLnBrk="1" latinLnBrk="0" hangingPunct="1">
        <a:lnSpc>
          <a:spcPct val="90000"/>
        </a:lnSpc>
        <a:spcBef>
          <a:spcPts val="2097"/>
        </a:spcBef>
        <a:buFont typeface="Arial" panose="020B0604020202020204" pitchFamily="34" charset="0"/>
        <a:buChar char="•"/>
        <a:defRPr sz="11000" kern="1200">
          <a:solidFill>
            <a:srgbClr val="002060"/>
          </a:solidFill>
          <a:latin typeface="Times New Roman" panose="02020603050405020304" pitchFamily="18" charset="0"/>
          <a:ea typeface="+mn-ea"/>
          <a:cs typeface="Times New Roman" panose="02020603050405020304" pitchFamily="18" charset="0"/>
        </a:defRPr>
      </a:lvl2pPr>
      <a:lvl3pPr marL="4792599" indent="-958520" algn="l" defTabSz="3834079" rtl="0" eaLnBrk="1" latinLnBrk="0" hangingPunct="1">
        <a:lnSpc>
          <a:spcPct val="90000"/>
        </a:lnSpc>
        <a:spcBef>
          <a:spcPts val="2097"/>
        </a:spcBef>
        <a:buFont typeface="Arial" panose="020B0604020202020204" pitchFamily="34" charset="0"/>
        <a:buChar char="•"/>
        <a:defRPr sz="10000" kern="1200">
          <a:solidFill>
            <a:srgbClr val="7030A0"/>
          </a:solidFill>
          <a:latin typeface="Times New Roman" panose="02020603050405020304" pitchFamily="18" charset="0"/>
          <a:ea typeface="+mn-ea"/>
          <a:cs typeface="Times New Roman" panose="02020603050405020304" pitchFamily="18" charset="0"/>
        </a:defRPr>
      </a:lvl3pPr>
      <a:lvl4pPr marL="6709639" indent="-958520" algn="l" defTabSz="3834079" rtl="0" eaLnBrk="1" latinLnBrk="0" hangingPunct="1">
        <a:lnSpc>
          <a:spcPct val="90000"/>
        </a:lnSpc>
        <a:spcBef>
          <a:spcPts val="2097"/>
        </a:spcBef>
        <a:buFont typeface="Arial" panose="020B0604020202020204" pitchFamily="34" charset="0"/>
        <a:buChar char="•"/>
        <a:defRPr sz="9000" kern="1200">
          <a:solidFill>
            <a:srgbClr val="0070C0"/>
          </a:solidFill>
          <a:latin typeface="Times New Roman" panose="02020603050405020304" pitchFamily="18" charset="0"/>
          <a:ea typeface="+mn-ea"/>
          <a:cs typeface="Times New Roman" panose="02020603050405020304" pitchFamily="18" charset="0"/>
        </a:defRPr>
      </a:lvl4pPr>
      <a:lvl5pPr marL="8626678" indent="-958520" algn="l" defTabSz="3834079" rtl="0" eaLnBrk="1" latinLnBrk="0" hangingPunct="1">
        <a:lnSpc>
          <a:spcPct val="90000"/>
        </a:lnSpc>
        <a:spcBef>
          <a:spcPts val="2097"/>
        </a:spcBef>
        <a:buFont typeface="Arial" panose="020B0604020202020204" pitchFamily="34" charset="0"/>
        <a:buChar char="•"/>
        <a:defRPr sz="8000" kern="1200">
          <a:solidFill>
            <a:srgbClr val="00B0F0"/>
          </a:solidFill>
          <a:latin typeface="Times New Roman" panose="02020603050405020304" pitchFamily="18" charset="0"/>
          <a:ea typeface="+mn-ea"/>
          <a:cs typeface="Times New Roman" panose="02020603050405020304" pitchFamily="18" charset="0"/>
        </a:defRPr>
      </a:lvl5pPr>
      <a:lvl6pPr marL="10543718" indent="-958520" algn="l" defTabSz="3834079" rtl="0" eaLnBrk="1" latinLnBrk="0" hangingPunct="1">
        <a:lnSpc>
          <a:spcPct val="90000"/>
        </a:lnSpc>
        <a:spcBef>
          <a:spcPts val="2097"/>
        </a:spcBef>
        <a:buFont typeface="Arial" panose="020B0604020202020204" pitchFamily="34" charset="0"/>
        <a:buChar char="•"/>
        <a:defRPr sz="7547" kern="1200">
          <a:solidFill>
            <a:schemeClr val="tx1"/>
          </a:solidFill>
          <a:latin typeface="+mn-lt"/>
          <a:ea typeface="+mn-ea"/>
          <a:cs typeface="+mn-cs"/>
        </a:defRPr>
      </a:lvl6pPr>
      <a:lvl7pPr marL="12460757" indent="-958520" algn="l" defTabSz="3834079" rtl="0" eaLnBrk="1" latinLnBrk="0" hangingPunct="1">
        <a:lnSpc>
          <a:spcPct val="90000"/>
        </a:lnSpc>
        <a:spcBef>
          <a:spcPts val="2097"/>
        </a:spcBef>
        <a:buFont typeface="Arial" panose="020B0604020202020204" pitchFamily="34" charset="0"/>
        <a:buChar char="•"/>
        <a:defRPr sz="7547" kern="1200">
          <a:solidFill>
            <a:schemeClr val="tx1"/>
          </a:solidFill>
          <a:latin typeface="+mn-lt"/>
          <a:ea typeface="+mn-ea"/>
          <a:cs typeface="+mn-cs"/>
        </a:defRPr>
      </a:lvl7pPr>
      <a:lvl8pPr marL="14377797" indent="-958520" algn="l" defTabSz="3834079" rtl="0" eaLnBrk="1" latinLnBrk="0" hangingPunct="1">
        <a:lnSpc>
          <a:spcPct val="90000"/>
        </a:lnSpc>
        <a:spcBef>
          <a:spcPts val="2097"/>
        </a:spcBef>
        <a:buFont typeface="Arial" panose="020B0604020202020204" pitchFamily="34" charset="0"/>
        <a:buChar char="•"/>
        <a:defRPr sz="7547" kern="1200">
          <a:solidFill>
            <a:schemeClr val="tx1"/>
          </a:solidFill>
          <a:latin typeface="+mn-lt"/>
          <a:ea typeface="+mn-ea"/>
          <a:cs typeface="+mn-cs"/>
        </a:defRPr>
      </a:lvl8pPr>
      <a:lvl9pPr marL="16294837" indent="-958520" algn="l" defTabSz="3834079" rtl="0" eaLnBrk="1" latinLnBrk="0" hangingPunct="1">
        <a:lnSpc>
          <a:spcPct val="90000"/>
        </a:lnSpc>
        <a:spcBef>
          <a:spcPts val="2097"/>
        </a:spcBef>
        <a:buFont typeface="Arial" panose="020B0604020202020204" pitchFamily="34" charset="0"/>
        <a:buChar char="•"/>
        <a:defRPr sz="7547" kern="1200">
          <a:solidFill>
            <a:schemeClr val="tx1"/>
          </a:solidFill>
          <a:latin typeface="+mn-lt"/>
          <a:ea typeface="+mn-ea"/>
          <a:cs typeface="+mn-cs"/>
        </a:defRPr>
      </a:lvl9pPr>
    </p:bodyStyle>
    <p:otherStyle>
      <a:defPPr>
        <a:defRPr lang="en-US"/>
      </a:defPPr>
      <a:lvl1pPr marL="0" algn="l" defTabSz="3834079" rtl="0" eaLnBrk="1" latinLnBrk="0" hangingPunct="1">
        <a:defRPr sz="7547" kern="1200">
          <a:solidFill>
            <a:schemeClr val="tx1"/>
          </a:solidFill>
          <a:latin typeface="+mn-lt"/>
          <a:ea typeface="+mn-ea"/>
          <a:cs typeface="+mn-cs"/>
        </a:defRPr>
      </a:lvl1pPr>
      <a:lvl2pPr marL="1917040" algn="l" defTabSz="3834079" rtl="0" eaLnBrk="1" latinLnBrk="0" hangingPunct="1">
        <a:defRPr sz="7547" kern="1200">
          <a:solidFill>
            <a:schemeClr val="tx1"/>
          </a:solidFill>
          <a:latin typeface="+mn-lt"/>
          <a:ea typeface="+mn-ea"/>
          <a:cs typeface="+mn-cs"/>
        </a:defRPr>
      </a:lvl2pPr>
      <a:lvl3pPr marL="3834079" algn="l" defTabSz="3834079" rtl="0" eaLnBrk="1" latinLnBrk="0" hangingPunct="1">
        <a:defRPr sz="7547" kern="1200">
          <a:solidFill>
            <a:schemeClr val="tx1"/>
          </a:solidFill>
          <a:latin typeface="+mn-lt"/>
          <a:ea typeface="+mn-ea"/>
          <a:cs typeface="+mn-cs"/>
        </a:defRPr>
      </a:lvl3pPr>
      <a:lvl4pPr marL="5751119" algn="l" defTabSz="3834079" rtl="0" eaLnBrk="1" latinLnBrk="0" hangingPunct="1">
        <a:defRPr sz="7547" kern="1200">
          <a:solidFill>
            <a:schemeClr val="tx1"/>
          </a:solidFill>
          <a:latin typeface="+mn-lt"/>
          <a:ea typeface="+mn-ea"/>
          <a:cs typeface="+mn-cs"/>
        </a:defRPr>
      </a:lvl4pPr>
      <a:lvl5pPr marL="7668158" algn="l" defTabSz="3834079" rtl="0" eaLnBrk="1" latinLnBrk="0" hangingPunct="1">
        <a:defRPr sz="7547" kern="1200">
          <a:solidFill>
            <a:schemeClr val="tx1"/>
          </a:solidFill>
          <a:latin typeface="+mn-lt"/>
          <a:ea typeface="+mn-ea"/>
          <a:cs typeface="+mn-cs"/>
        </a:defRPr>
      </a:lvl5pPr>
      <a:lvl6pPr marL="9585198" algn="l" defTabSz="3834079" rtl="0" eaLnBrk="1" latinLnBrk="0" hangingPunct="1">
        <a:defRPr sz="7547" kern="1200">
          <a:solidFill>
            <a:schemeClr val="tx1"/>
          </a:solidFill>
          <a:latin typeface="+mn-lt"/>
          <a:ea typeface="+mn-ea"/>
          <a:cs typeface="+mn-cs"/>
        </a:defRPr>
      </a:lvl6pPr>
      <a:lvl7pPr marL="11502238" algn="l" defTabSz="3834079" rtl="0" eaLnBrk="1" latinLnBrk="0" hangingPunct="1">
        <a:defRPr sz="7547" kern="1200">
          <a:solidFill>
            <a:schemeClr val="tx1"/>
          </a:solidFill>
          <a:latin typeface="+mn-lt"/>
          <a:ea typeface="+mn-ea"/>
          <a:cs typeface="+mn-cs"/>
        </a:defRPr>
      </a:lvl7pPr>
      <a:lvl8pPr marL="13419277" algn="l" defTabSz="3834079" rtl="0" eaLnBrk="1" latinLnBrk="0" hangingPunct="1">
        <a:defRPr sz="7547" kern="1200">
          <a:solidFill>
            <a:schemeClr val="tx1"/>
          </a:solidFill>
          <a:latin typeface="+mn-lt"/>
          <a:ea typeface="+mn-ea"/>
          <a:cs typeface="+mn-cs"/>
        </a:defRPr>
      </a:lvl8pPr>
      <a:lvl9pPr marL="15336317" algn="l" defTabSz="3834079" rtl="0" eaLnBrk="1" latinLnBrk="0" hangingPunct="1">
        <a:defRPr sz="75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7921" y="2220687"/>
            <a:ext cx="44091582" cy="14051188"/>
          </a:xfrm>
        </p:spPr>
        <p:txBody>
          <a:bodyPr>
            <a:normAutofit/>
          </a:bodyPr>
          <a:lstStyle/>
          <a:p>
            <a:r>
              <a:rPr lang="en-US" dirty="0"/>
              <a:t>MODULE 2: </a:t>
            </a:r>
            <a:br>
              <a:rPr lang="en-US" dirty="0"/>
            </a:br>
            <a:r>
              <a:rPr lang="en-US" dirty="0"/>
              <a:t>5G Network Architecture</a:t>
            </a:r>
          </a:p>
        </p:txBody>
      </p:sp>
      <p:sp>
        <p:nvSpPr>
          <p:cNvPr id="3" name="Text Placeholder 2"/>
          <p:cNvSpPr>
            <a:spLocks noGrp="1"/>
          </p:cNvSpPr>
          <p:nvPr>
            <p:ph type="body" idx="1"/>
          </p:nvPr>
        </p:nvSpPr>
        <p:spPr>
          <a:xfrm>
            <a:off x="2244436" y="21074912"/>
            <a:ext cx="48876239" cy="9599413"/>
          </a:xfrm>
        </p:spPr>
        <p:txBody>
          <a:bodyPr>
            <a:normAutofit/>
          </a:bodyPr>
          <a:lstStyle/>
          <a:p>
            <a:pPr>
              <a:lnSpc>
                <a:spcPct val="100000"/>
              </a:lnSpc>
            </a:pPr>
            <a:r>
              <a:rPr lang="en-US" dirty="0"/>
              <a:t>Network Slicing: </a:t>
            </a:r>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7" name="Date Placeholder 6"/>
          <p:cNvSpPr>
            <a:spLocks noGrp="1"/>
          </p:cNvSpPr>
          <p:nvPr>
            <p:ph type="dt" sz="half" idx="10"/>
          </p:nvPr>
        </p:nvSpPr>
        <p:spPr/>
        <p:txBody>
          <a:bodyPr/>
          <a:lstStyle/>
          <a:p>
            <a:fld id="{9A473EF9-FF9D-4C96-9B17-FD671BC9EA3C}" type="datetime1">
              <a:rPr lang="en-US" smtClean="0"/>
              <a:pPr/>
              <a:t>2/29/2024</a:t>
            </a:fld>
            <a:endParaRPr lang="en-US"/>
          </a:p>
        </p:txBody>
      </p:sp>
      <p:sp>
        <p:nvSpPr>
          <p:cNvPr id="8" name="Slide Number Placeholder 7"/>
          <p:cNvSpPr>
            <a:spLocks noGrp="1"/>
          </p:cNvSpPr>
          <p:nvPr>
            <p:ph type="sldNum" sz="quarter" idx="12"/>
          </p:nvPr>
        </p:nvSpPr>
        <p:spPr/>
        <p:txBody>
          <a:bodyPr/>
          <a:lstStyle/>
          <a:p>
            <a:pPr algn="ctr"/>
            <a:fld id="{62231297-CF50-461C-A890-3A434146D1DB}" type="slidenum">
              <a:rPr lang="en-US" smtClean="0"/>
              <a:pPr algn="ctr"/>
              <a:t>1</a:t>
            </a:fld>
            <a:endParaRPr lang="en-US" dirty="0"/>
          </a:p>
        </p:txBody>
      </p:sp>
      <p:sp>
        <p:nvSpPr>
          <p:cNvPr id="9" name="Rectangle 8"/>
          <p:cNvSpPr/>
          <p:nvPr/>
        </p:nvSpPr>
        <p:spPr>
          <a:xfrm>
            <a:off x="22165642" y="17904814"/>
            <a:ext cx="6736139" cy="3170099"/>
          </a:xfrm>
          <a:prstGeom prst="rect">
            <a:avLst/>
          </a:prstGeom>
          <a:noFill/>
          <a:ln>
            <a:solidFill>
              <a:srgbClr val="FFFF00"/>
            </a:solidFill>
          </a:ln>
        </p:spPr>
        <p:txBody>
          <a:bodyPr wrap="none" lIns="91440" tIns="45720" rIns="91440" bIns="45720">
            <a:spAutoFit/>
          </a:bodyPr>
          <a:lstStyle/>
          <a:p>
            <a:pPr algn="ctr"/>
            <a:r>
              <a:rPr lang="en-US" sz="20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M2 S5</a:t>
            </a:r>
            <a:endParaRPr lang="en-US" sz="20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xmlns="" val="407884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Slicing</a:t>
            </a:r>
            <a:br>
              <a:rPr lang="en-US" dirty="0"/>
            </a:br>
            <a:endParaRPr lang="en-US" dirty="0"/>
          </a:p>
        </p:txBody>
      </p:sp>
      <p:sp>
        <p:nvSpPr>
          <p:cNvPr id="3" name="Content Placeholder 2"/>
          <p:cNvSpPr>
            <a:spLocks noGrp="1"/>
          </p:cNvSpPr>
          <p:nvPr>
            <p:ph idx="1"/>
          </p:nvPr>
        </p:nvSpPr>
        <p:spPr>
          <a:xfrm>
            <a:off x="1996825" y="13916935"/>
            <a:ext cx="46205118" cy="16757391"/>
          </a:xfrm>
        </p:spPr>
        <p:txBody>
          <a:bodyPr>
            <a:normAutofit/>
          </a:bodyPr>
          <a:lstStyle/>
          <a:p>
            <a:r>
              <a:rPr lang="en-US" dirty="0"/>
              <a:t>The selection of the User Plane Function (UPF) is performed by the SMF. </a:t>
            </a:r>
          </a:p>
          <a:p>
            <a:r>
              <a:rPr lang="en-US" dirty="0"/>
              <a:t>The Network Repository Function (NRF) is used for the discovery of the required Network Functions using the selected Network Slice instance The data transmission can take place after a PDU session to a Data Network is established in a Network Slice. </a:t>
            </a:r>
          </a:p>
          <a:p>
            <a:r>
              <a:rPr lang="en-US" dirty="0"/>
              <a:t>The S-NSSAI associated with a PDU Session is provided to the (R)AN, and to the policy and charging entities, to apply slice-specific policies.....</a:t>
            </a:r>
          </a:p>
        </p:txBody>
      </p:sp>
      <p:sp>
        <p:nvSpPr>
          <p:cNvPr id="4" name="Date Placeholder 3"/>
          <p:cNvSpPr>
            <a:spLocks noGrp="1"/>
          </p:cNvSpPr>
          <p:nvPr>
            <p:ph type="dt" sz="half" idx="10"/>
          </p:nvPr>
        </p:nvSpPr>
        <p:spPr/>
        <p:txBody>
          <a:bodyPr/>
          <a:lstStyle/>
          <a:p>
            <a:fld id="{61B83AD1-8BC7-48CA-9663-B5F9BC751A66}" type="datetime1">
              <a:rPr lang="en-US" smtClean="0"/>
              <a:pPr/>
              <a:t>2/29/2024</a:t>
            </a:fld>
            <a:endParaRPr lang="en-US"/>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10</a:t>
            </a:fld>
            <a:endParaRPr lang="en-US" dirty="0"/>
          </a:p>
        </p:txBody>
      </p:sp>
      <p:sp>
        <p:nvSpPr>
          <p:cNvPr id="7" name="Rectangle 6"/>
          <p:cNvSpPr/>
          <p:nvPr/>
        </p:nvSpPr>
        <p:spPr>
          <a:xfrm>
            <a:off x="41659111" y="4173078"/>
            <a:ext cx="9006312" cy="1191545"/>
          </a:xfrm>
          <a:prstGeom prst="rect">
            <a:avLst/>
          </a:prstGeom>
        </p:spPr>
        <p:txBody>
          <a:bodyPr wrap="none">
            <a:spAutoFit/>
          </a:bodyPr>
          <a:lstStyle/>
          <a:p>
            <a:r>
              <a:rPr lang="en-US" dirty="0"/>
              <a:t>5G System architecture</a:t>
            </a:r>
          </a:p>
        </p:txBody>
      </p:sp>
      <p:pic>
        <p:nvPicPr>
          <p:cNvPr id="9" name="Picture 8"/>
          <p:cNvPicPr>
            <a:picLocks noChangeAspect="1"/>
          </p:cNvPicPr>
          <p:nvPr/>
        </p:nvPicPr>
        <p:blipFill>
          <a:blip r:embed="rId3">
            <a:clrChange>
              <a:clrFrom>
                <a:srgbClr val="FFFFFF"/>
              </a:clrFrom>
              <a:clrTo>
                <a:srgbClr val="FFFFFF">
                  <a:alpha val="0"/>
                </a:srgbClr>
              </a:clrTo>
            </a:clrChange>
          </a:blip>
          <a:stretch>
            <a:fillRect/>
          </a:stretch>
        </p:blipFill>
        <p:spPr>
          <a:xfrm>
            <a:off x="13375595" y="0"/>
            <a:ext cx="26361756" cy="14400000"/>
          </a:xfrm>
          <a:prstGeom prst="rect">
            <a:avLst/>
          </a:prstGeom>
        </p:spPr>
      </p:pic>
    </p:spTree>
    <p:extLst>
      <p:ext uri="{BB962C8B-B14F-4D97-AF65-F5344CB8AC3E}">
        <p14:creationId xmlns:p14="http://schemas.microsoft.com/office/powerpoint/2010/main" xmlns="" val="4251242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Slicing</a:t>
            </a:r>
            <a:br>
              <a:rPr lang="en-US" dirty="0"/>
            </a:br>
            <a:endParaRPr lang="en-US" dirty="0"/>
          </a:p>
        </p:txBody>
      </p:sp>
      <p:sp>
        <p:nvSpPr>
          <p:cNvPr id="3" name="Content Placeholder 2"/>
          <p:cNvSpPr>
            <a:spLocks noGrp="1"/>
          </p:cNvSpPr>
          <p:nvPr>
            <p:ph idx="1"/>
          </p:nvPr>
        </p:nvSpPr>
        <p:spPr>
          <a:xfrm>
            <a:off x="1996825" y="13916935"/>
            <a:ext cx="46205118" cy="16757391"/>
          </a:xfrm>
        </p:spPr>
        <p:txBody>
          <a:bodyPr>
            <a:normAutofit fontScale="92500" lnSpcReduction="10000"/>
          </a:bodyPr>
          <a:lstStyle/>
          <a:p>
            <a:r>
              <a:rPr lang="en-US" dirty="0"/>
              <a:t>For roaming scenarios, S-NSSAI values applicable in the Visited PLMN (VPLMN) depend on if the UE only uses standard S-NSSAI values or not. </a:t>
            </a:r>
          </a:p>
          <a:p>
            <a:r>
              <a:rPr lang="en-US" dirty="0"/>
              <a:t>If UE is using the standard S-NSSAI values, then Home PLMN (HPLMN) S-NSSAI values will be used in Visited PLMN (VPLMN). </a:t>
            </a:r>
          </a:p>
          <a:p>
            <a:r>
              <a:rPr lang="en-US" dirty="0"/>
              <a:t>If there is an SLA between the Visited and Home networks to support non-standard S-NSSAI values, then the NSSF in VPLMN maps the Subscribed S-NSSAIs values to the S-NSSAI values that are to be used in the VPLMN. </a:t>
            </a:r>
          </a:p>
          <a:p>
            <a:r>
              <a:rPr lang="en-US" dirty="0"/>
              <a:t>It is also possible for the visited operator to set policy and the configuration in the AMF, in which case the AMF may decide the S-NSSAI values to be used in the VPLMN and the mapping to the Subscribed S-NSSAIs......</a:t>
            </a:r>
          </a:p>
        </p:txBody>
      </p:sp>
      <p:sp>
        <p:nvSpPr>
          <p:cNvPr id="4" name="Date Placeholder 3"/>
          <p:cNvSpPr>
            <a:spLocks noGrp="1"/>
          </p:cNvSpPr>
          <p:nvPr>
            <p:ph type="dt" sz="half" idx="10"/>
          </p:nvPr>
        </p:nvSpPr>
        <p:spPr/>
        <p:txBody>
          <a:bodyPr/>
          <a:lstStyle/>
          <a:p>
            <a:fld id="{61B83AD1-8BC7-48CA-9663-B5F9BC751A66}" type="datetime1">
              <a:rPr lang="en-US" smtClean="0"/>
              <a:pPr/>
              <a:t>2/29/2024</a:t>
            </a:fld>
            <a:endParaRPr lang="en-US"/>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11</a:t>
            </a:fld>
            <a:endParaRPr lang="en-US" dirty="0"/>
          </a:p>
        </p:txBody>
      </p:sp>
      <p:sp>
        <p:nvSpPr>
          <p:cNvPr id="7" name="Rectangle 6"/>
          <p:cNvSpPr/>
          <p:nvPr/>
        </p:nvSpPr>
        <p:spPr>
          <a:xfrm>
            <a:off x="41659111" y="4173078"/>
            <a:ext cx="9006312" cy="1191545"/>
          </a:xfrm>
          <a:prstGeom prst="rect">
            <a:avLst/>
          </a:prstGeom>
        </p:spPr>
        <p:txBody>
          <a:bodyPr wrap="none">
            <a:spAutoFit/>
          </a:bodyPr>
          <a:lstStyle/>
          <a:p>
            <a:r>
              <a:rPr lang="en-US" dirty="0"/>
              <a:t>5G System architecture</a:t>
            </a:r>
          </a:p>
        </p:txBody>
      </p:sp>
      <p:pic>
        <p:nvPicPr>
          <p:cNvPr id="9" name="Picture 8"/>
          <p:cNvPicPr>
            <a:picLocks noChangeAspect="1"/>
          </p:cNvPicPr>
          <p:nvPr/>
        </p:nvPicPr>
        <p:blipFill>
          <a:blip r:embed="rId3">
            <a:clrChange>
              <a:clrFrom>
                <a:srgbClr val="FFFFFF"/>
              </a:clrFrom>
              <a:clrTo>
                <a:srgbClr val="FFFFFF">
                  <a:alpha val="0"/>
                </a:srgbClr>
              </a:clrTo>
            </a:clrChange>
          </a:blip>
          <a:stretch>
            <a:fillRect/>
          </a:stretch>
        </p:blipFill>
        <p:spPr>
          <a:xfrm>
            <a:off x="13375595" y="0"/>
            <a:ext cx="26361756" cy="14400000"/>
          </a:xfrm>
          <a:prstGeom prst="rect">
            <a:avLst/>
          </a:prstGeom>
        </p:spPr>
      </p:pic>
    </p:spTree>
    <p:extLst>
      <p:ext uri="{BB962C8B-B14F-4D97-AF65-F5344CB8AC3E}">
        <p14:creationId xmlns:p14="http://schemas.microsoft.com/office/powerpoint/2010/main" xmlns="" val="490160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0D6DE7-43FF-4E0A-860A-64ABADD80089}"/>
              </a:ext>
            </a:extLst>
          </p:cNvPr>
          <p:cNvSpPr>
            <a:spLocks noGrp="1"/>
          </p:cNvSpPr>
          <p:nvPr>
            <p:ph type="title"/>
          </p:nvPr>
        </p:nvSpPr>
        <p:spPr/>
        <p:txBody>
          <a:bodyPr/>
          <a:lstStyle/>
          <a:p>
            <a:r>
              <a:rPr lang="en-IN" dirty="0"/>
              <a:t>Network Slicing: Concept and Implementation; </a:t>
            </a:r>
          </a:p>
        </p:txBody>
      </p:sp>
      <p:sp>
        <p:nvSpPr>
          <p:cNvPr id="3" name="Content Placeholder 2">
            <a:extLst>
              <a:ext uri="{FF2B5EF4-FFF2-40B4-BE49-F238E27FC236}">
                <a16:creationId xmlns:a16="http://schemas.microsoft.com/office/drawing/2014/main" xmlns="" id="{83AEEDA5-FEA7-46EC-88AB-69B366EF4D63}"/>
              </a:ext>
            </a:extLst>
          </p:cNvPr>
          <p:cNvSpPr>
            <a:spLocks noGrp="1"/>
          </p:cNvSpPr>
          <p:nvPr>
            <p:ph idx="1"/>
          </p:nvPr>
        </p:nvSpPr>
        <p:spPr/>
        <p:txBody>
          <a:bodyPr/>
          <a:lstStyle/>
          <a:p>
            <a:pPr marL="0" indent="0">
              <a:buNone/>
            </a:pPr>
            <a:r>
              <a:rPr lang="en-IN" b="1" dirty="0"/>
              <a:t>Network slicing is an end-to-end logical instance of a network with at least the following attributes</a:t>
            </a:r>
          </a:p>
          <a:p>
            <a:pPr marL="0" indent="0">
              <a:buNone/>
            </a:pPr>
            <a:endParaRPr lang="en-IN" b="1" dirty="0"/>
          </a:p>
          <a:p>
            <a:pPr marL="1371600" indent="-1371600">
              <a:buFont typeface="+mj-lt"/>
              <a:buAutoNum type="arabicPeriod"/>
            </a:pPr>
            <a:r>
              <a:rPr lang="en-IN" dirty="0"/>
              <a:t> Runs on a physical or virtual network</a:t>
            </a:r>
          </a:p>
          <a:p>
            <a:pPr marL="1371600" indent="-1371600">
              <a:buFont typeface="+mj-lt"/>
              <a:buAutoNum type="arabicPeriod"/>
            </a:pPr>
            <a:r>
              <a:rPr lang="en-IN" dirty="0"/>
              <a:t> Optimizes use of network for each intended usage scenario</a:t>
            </a:r>
          </a:p>
          <a:p>
            <a:pPr marL="1371600" indent="-1371600">
              <a:buFont typeface="+mj-lt"/>
              <a:buAutoNum type="arabicPeriod"/>
            </a:pPr>
            <a:r>
              <a:rPr lang="en-IN" dirty="0"/>
              <a:t> Uses a set of access and core network functions</a:t>
            </a:r>
          </a:p>
          <a:p>
            <a:pPr marL="1371600" indent="-1371600">
              <a:buFont typeface="+mj-lt"/>
              <a:buAutoNum type="arabicPeriod"/>
            </a:pPr>
            <a:r>
              <a:rPr lang="en-IN" dirty="0"/>
              <a:t> Is controlled and managed independently</a:t>
            </a:r>
          </a:p>
          <a:p>
            <a:pPr marL="1371600" indent="-1371600">
              <a:buFont typeface="+mj-lt"/>
              <a:buAutoNum type="arabicPeriod"/>
            </a:pPr>
            <a:r>
              <a:rPr lang="en-IN" dirty="0"/>
              <a:t> Created on demand, and</a:t>
            </a:r>
          </a:p>
          <a:p>
            <a:pPr marL="1371600" indent="-1371600">
              <a:buFont typeface="+mj-lt"/>
              <a:buAutoNum type="arabicPeriod"/>
            </a:pPr>
            <a:r>
              <a:rPr lang="en-IN" dirty="0"/>
              <a:t> Does not interfere with other functions and services on coexisting slices</a:t>
            </a:r>
          </a:p>
        </p:txBody>
      </p:sp>
      <p:sp>
        <p:nvSpPr>
          <p:cNvPr id="4" name="Date Placeholder 3">
            <a:extLst>
              <a:ext uri="{FF2B5EF4-FFF2-40B4-BE49-F238E27FC236}">
                <a16:creationId xmlns:a16="http://schemas.microsoft.com/office/drawing/2014/main" xmlns="" id="{24D1C429-533A-482E-9729-392EA90D8F40}"/>
              </a:ext>
            </a:extLst>
          </p:cNvPr>
          <p:cNvSpPr>
            <a:spLocks noGrp="1"/>
          </p:cNvSpPr>
          <p:nvPr>
            <p:ph type="dt" sz="half" idx="10"/>
          </p:nvPr>
        </p:nvSpPr>
        <p:spPr/>
        <p:txBody>
          <a:bodyPr/>
          <a:lstStyle/>
          <a:p>
            <a:fld id="{61B83AD1-8BC7-48CA-9663-B5F9BC751A66}" type="datetime1">
              <a:rPr lang="en-US" smtClean="0"/>
              <a:pPr/>
              <a:t>2/29/2024</a:t>
            </a:fld>
            <a:endParaRPr lang="en-US"/>
          </a:p>
        </p:txBody>
      </p:sp>
      <p:sp>
        <p:nvSpPr>
          <p:cNvPr id="5" name="Footer Placeholder 4">
            <a:extLst>
              <a:ext uri="{FF2B5EF4-FFF2-40B4-BE49-F238E27FC236}">
                <a16:creationId xmlns:a16="http://schemas.microsoft.com/office/drawing/2014/main" xmlns="" id="{27109AF3-3A74-44DF-8CD5-5649655B150E}"/>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C5320F11-09E7-48DC-AE16-903B7E23AE80}"/>
              </a:ext>
            </a:extLst>
          </p:cNvPr>
          <p:cNvSpPr>
            <a:spLocks noGrp="1"/>
          </p:cNvSpPr>
          <p:nvPr>
            <p:ph type="sldNum" sz="quarter" idx="12"/>
          </p:nvPr>
        </p:nvSpPr>
        <p:spPr/>
        <p:txBody>
          <a:bodyPr/>
          <a:lstStyle/>
          <a:p>
            <a:pPr algn="ctr"/>
            <a:fld id="{62231297-CF50-461C-A890-3A434146D1DB}" type="slidenum">
              <a:rPr lang="en-US" smtClean="0"/>
              <a:pPr algn="ctr"/>
              <a:t>12</a:t>
            </a:fld>
            <a:endParaRPr lang="en-US" dirty="0"/>
          </a:p>
        </p:txBody>
      </p:sp>
    </p:spTree>
    <p:extLst>
      <p:ext uri="{BB962C8B-B14F-4D97-AF65-F5344CB8AC3E}">
        <p14:creationId xmlns:p14="http://schemas.microsoft.com/office/powerpoint/2010/main" xmlns="" val="527249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0D6DE7-43FF-4E0A-860A-64ABADD80089}"/>
              </a:ext>
            </a:extLst>
          </p:cNvPr>
          <p:cNvSpPr>
            <a:spLocks noGrp="1"/>
          </p:cNvSpPr>
          <p:nvPr>
            <p:ph type="title"/>
          </p:nvPr>
        </p:nvSpPr>
        <p:spPr/>
        <p:txBody>
          <a:bodyPr/>
          <a:lstStyle/>
          <a:p>
            <a:r>
              <a:rPr lang="en-IN" dirty="0"/>
              <a:t>Network Slicing: Concept and Implementation; </a:t>
            </a:r>
          </a:p>
        </p:txBody>
      </p:sp>
      <p:sp>
        <p:nvSpPr>
          <p:cNvPr id="3" name="Content Placeholder 2">
            <a:extLst>
              <a:ext uri="{FF2B5EF4-FFF2-40B4-BE49-F238E27FC236}">
                <a16:creationId xmlns:a16="http://schemas.microsoft.com/office/drawing/2014/main" xmlns="" id="{83AEEDA5-FEA7-46EC-88AB-69B366EF4D63}"/>
              </a:ext>
            </a:extLst>
          </p:cNvPr>
          <p:cNvSpPr>
            <a:spLocks noGrp="1"/>
          </p:cNvSpPr>
          <p:nvPr>
            <p:ph idx="1"/>
          </p:nvPr>
        </p:nvSpPr>
        <p:spPr>
          <a:xfrm>
            <a:off x="2160337" y="7363735"/>
            <a:ext cx="46800000" cy="23310591"/>
          </a:xfrm>
        </p:spPr>
        <p:txBody>
          <a:bodyPr>
            <a:normAutofit/>
          </a:bodyPr>
          <a:lstStyle/>
          <a:p>
            <a:r>
              <a:rPr lang="en-IN" dirty="0"/>
              <a:t>Network </a:t>
            </a:r>
            <a:r>
              <a:rPr lang="en-IN" dirty="0" err="1"/>
              <a:t>softwarization</a:t>
            </a:r>
            <a:r>
              <a:rPr lang="en-IN" dirty="0"/>
              <a:t> is an emerging trend that seeks to transform a network’s designing, planning, implementation, and operations through software programming. </a:t>
            </a:r>
          </a:p>
          <a:p>
            <a:r>
              <a:rPr lang="en-IN" dirty="0"/>
              <a:t>Network </a:t>
            </a:r>
            <a:r>
              <a:rPr lang="en-IN" dirty="0" err="1"/>
              <a:t>softwarization</a:t>
            </a:r>
            <a:r>
              <a:rPr lang="en-IN" dirty="0"/>
              <a:t> provides necessary flexibility and modularity to create logical networks (i.e., network slices) through </a:t>
            </a:r>
            <a:br>
              <a:rPr lang="en-IN" dirty="0"/>
            </a:br>
            <a:r>
              <a:rPr lang="en-IN" dirty="0"/>
              <a:t>NFV (Network Functions Virtualization) and </a:t>
            </a:r>
            <a:br>
              <a:rPr lang="en-IN" dirty="0"/>
            </a:br>
            <a:r>
              <a:rPr lang="en-IN" dirty="0"/>
              <a:t>SDN (Software Defined Networking) technologies.</a:t>
            </a:r>
          </a:p>
          <a:p>
            <a:r>
              <a:rPr lang="en-IN" dirty="0"/>
              <a:t>The global standardization efforts are in the early stage and are primarily focused on vertical slicing (defined later). </a:t>
            </a:r>
          </a:p>
          <a:p>
            <a:r>
              <a:rPr lang="en-IN" dirty="0"/>
              <a:t>Network slicing is identified as a key technology for 5G, but a great amount of work is needed to turn it into a successful reality</a:t>
            </a:r>
          </a:p>
        </p:txBody>
      </p:sp>
      <p:sp>
        <p:nvSpPr>
          <p:cNvPr id="4" name="Date Placeholder 3">
            <a:extLst>
              <a:ext uri="{FF2B5EF4-FFF2-40B4-BE49-F238E27FC236}">
                <a16:creationId xmlns:a16="http://schemas.microsoft.com/office/drawing/2014/main" xmlns="" id="{24D1C429-533A-482E-9729-392EA90D8F40}"/>
              </a:ext>
            </a:extLst>
          </p:cNvPr>
          <p:cNvSpPr>
            <a:spLocks noGrp="1"/>
          </p:cNvSpPr>
          <p:nvPr>
            <p:ph type="dt" sz="half" idx="10"/>
          </p:nvPr>
        </p:nvSpPr>
        <p:spPr/>
        <p:txBody>
          <a:bodyPr/>
          <a:lstStyle/>
          <a:p>
            <a:fld id="{61B83AD1-8BC7-48CA-9663-B5F9BC751A66}" type="datetime1">
              <a:rPr lang="en-US" smtClean="0"/>
              <a:pPr/>
              <a:t>2/29/2024</a:t>
            </a:fld>
            <a:endParaRPr lang="en-US"/>
          </a:p>
        </p:txBody>
      </p:sp>
      <p:sp>
        <p:nvSpPr>
          <p:cNvPr id="5" name="Footer Placeholder 4">
            <a:extLst>
              <a:ext uri="{FF2B5EF4-FFF2-40B4-BE49-F238E27FC236}">
                <a16:creationId xmlns:a16="http://schemas.microsoft.com/office/drawing/2014/main" xmlns="" id="{27109AF3-3A74-44DF-8CD5-5649655B150E}"/>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C5320F11-09E7-48DC-AE16-903B7E23AE80}"/>
              </a:ext>
            </a:extLst>
          </p:cNvPr>
          <p:cNvSpPr>
            <a:spLocks noGrp="1"/>
          </p:cNvSpPr>
          <p:nvPr>
            <p:ph type="sldNum" sz="quarter" idx="12"/>
          </p:nvPr>
        </p:nvSpPr>
        <p:spPr/>
        <p:txBody>
          <a:bodyPr/>
          <a:lstStyle/>
          <a:p>
            <a:pPr algn="ctr"/>
            <a:fld id="{62231297-CF50-461C-A890-3A434146D1DB}" type="slidenum">
              <a:rPr lang="en-US" smtClean="0"/>
              <a:pPr algn="ctr"/>
              <a:t>13</a:t>
            </a:fld>
            <a:endParaRPr lang="en-US" dirty="0"/>
          </a:p>
        </p:txBody>
      </p:sp>
    </p:spTree>
    <p:extLst>
      <p:ext uri="{BB962C8B-B14F-4D97-AF65-F5344CB8AC3E}">
        <p14:creationId xmlns:p14="http://schemas.microsoft.com/office/powerpoint/2010/main" xmlns="" val="2148226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0D6DE7-43FF-4E0A-860A-64ABADD80089}"/>
              </a:ext>
            </a:extLst>
          </p:cNvPr>
          <p:cNvSpPr>
            <a:spLocks noGrp="1"/>
          </p:cNvSpPr>
          <p:nvPr>
            <p:ph type="title"/>
          </p:nvPr>
        </p:nvSpPr>
        <p:spPr/>
        <p:txBody>
          <a:bodyPr/>
          <a:lstStyle/>
          <a:p>
            <a:r>
              <a:rPr lang="en-IN" dirty="0"/>
              <a:t>Network Slicing: Concept and Implementation; </a:t>
            </a:r>
          </a:p>
        </p:txBody>
      </p:sp>
      <p:sp>
        <p:nvSpPr>
          <p:cNvPr id="3" name="Content Placeholder 2">
            <a:extLst>
              <a:ext uri="{FF2B5EF4-FFF2-40B4-BE49-F238E27FC236}">
                <a16:creationId xmlns:a16="http://schemas.microsoft.com/office/drawing/2014/main" xmlns="" id="{83AEEDA5-FEA7-46EC-88AB-69B366EF4D63}"/>
              </a:ext>
            </a:extLst>
          </p:cNvPr>
          <p:cNvSpPr>
            <a:spLocks noGrp="1"/>
          </p:cNvSpPr>
          <p:nvPr>
            <p:ph idx="1"/>
          </p:nvPr>
        </p:nvSpPr>
        <p:spPr>
          <a:xfrm>
            <a:off x="2160337" y="7363735"/>
            <a:ext cx="46800000" cy="23310591"/>
          </a:xfrm>
        </p:spPr>
        <p:txBody>
          <a:bodyPr>
            <a:normAutofit/>
          </a:bodyPr>
          <a:lstStyle/>
          <a:p>
            <a:pPr marL="1371600" indent="-1371600">
              <a:buFont typeface="+mj-lt"/>
              <a:buAutoNum type="arabicPeriod"/>
            </a:pPr>
            <a:r>
              <a:rPr lang="en-IN" dirty="0"/>
              <a:t>E2E (end-to-end) slicing </a:t>
            </a:r>
          </a:p>
          <a:p>
            <a:pPr marL="1917039" lvl="1" indent="0">
              <a:buNone/>
            </a:pPr>
            <a:r>
              <a:rPr lang="en-IN" dirty="0"/>
              <a:t>1.1 Slicing in RAN</a:t>
            </a:r>
          </a:p>
          <a:p>
            <a:pPr marL="1917039" lvl="1" indent="0">
              <a:buNone/>
            </a:pPr>
            <a:r>
              <a:rPr lang="en-US" dirty="0"/>
              <a:t>1</a:t>
            </a:r>
            <a:r>
              <a:rPr lang="en-IN" dirty="0"/>
              <a:t>.2 Slicing in Core Network</a:t>
            </a:r>
          </a:p>
          <a:p>
            <a:pPr marL="1917039" lvl="1" indent="0">
              <a:buNone/>
            </a:pPr>
            <a:endParaRPr lang="en-IN" dirty="0"/>
          </a:p>
          <a:p>
            <a:pPr marL="1371600" indent="-1371600">
              <a:buFont typeface="+mj-lt"/>
              <a:buAutoNum type="arabicPeriod"/>
            </a:pPr>
            <a:r>
              <a:rPr lang="en-IN" dirty="0"/>
              <a:t>SDN and NFV in slicing </a:t>
            </a:r>
          </a:p>
          <a:p>
            <a:pPr marL="1917039" lvl="1" indent="0">
              <a:buNone/>
            </a:pPr>
            <a:r>
              <a:rPr lang="en-US" dirty="0"/>
              <a:t>2.1 </a:t>
            </a:r>
            <a:r>
              <a:rPr lang="en-IN" dirty="0"/>
              <a:t>SDN Overview   			SDN (Software Defined Networking)</a:t>
            </a:r>
          </a:p>
          <a:p>
            <a:pPr marL="1917039" lvl="1" indent="0">
              <a:buNone/>
            </a:pPr>
            <a:r>
              <a:rPr lang="en-US" dirty="0"/>
              <a:t>2</a:t>
            </a:r>
            <a:r>
              <a:rPr lang="en-IN" dirty="0"/>
              <a:t>.2 NFV Overview			 NFV (Network Functions Virtualization) </a:t>
            </a:r>
          </a:p>
          <a:p>
            <a:pPr marL="1917039" lvl="1" indent="0">
              <a:buNone/>
            </a:pPr>
            <a:r>
              <a:rPr lang="en-US" dirty="0"/>
              <a:t>2</a:t>
            </a:r>
            <a:r>
              <a:rPr lang="en-IN" dirty="0"/>
              <a:t>.3 SDN+NFV for Slicing</a:t>
            </a:r>
          </a:p>
        </p:txBody>
      </p:sp>
      <p:sp>
        <p:nvSpPr>
          <p:cNvPr id="4" name="Date Placeholder 3">
            <a:extLst>
              <a:ext uri="{FF2B5EF4-FFF2-40B4-BE49-F238E27FC236}">
                <a16:creationId xmlns:a16="http://schemas.microsoft.com/office/drawing/2014/main" xmlns="" id="{24D1C429-533A-482E-9729-392EA90D8F40}"/>
              </a:ext>
            </a:extLst>
          </p:cNvPr>
          <p:cNvSpPr>
            <a:spLocks noGrp="1"/>
          </p:cNvSpPr>
          <p:nvPr>
            <p:ph type="dt" sz="half" idx="10"/>
          </p:nvPr>
        </p:nvSpPr>
        <p:spPr/>
        <p:txBody>
          <a:bodyPr/>
          <a:lstStyle/>
          <a:p>
            <a:fld id="{61B83AD1-8BC7-48CA-9663-B5F9BC751A66}" type="datetime1">
              <a:rPr lang="en-US" smtClean="0"/>
              <a:pPr/>
              <a:t>2/29/2024</a:t>
            </a:fld>
            <a:endParaRPr lang="en-US"/>
          </a:p>
        </p:txBody>
      </p:sp>
      <p:sp>
        <p:nvSpPr>
          <p:cNvPr id="5" name="Footer Placeholder 4">
            <a:extLst>
              <a:ext uri="{FF2B5EF4-FFF2-40B4-BE49-F238E27FC236}">
                <a16:creationId xmlns:a16="http://schemas.microsoft.com/office/drawing/2014/main" xmlns="" id="{27109AF3-3A74-44DF-8CD5-5649655B150E}"/>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C5320F11-09E7-48DC-AE16-903B7E23AE80}"/>
              </a:ext>
            </a:extLst>
          </p:cNvPr>
          <p:cNvSpPr>
            <a:spLocks noGrp="1"/>
          </p:cNvSpPr>
          <p:nvPr>
            <p:ph type="sldNum" sz="quarter" idx="12"/>
          </p:nvPr>
        </p:nvSpPr>
        <p:spPr/>
        <p:txBody>
          <a:bodyPr/>
          <a:lstStyle/>
          <a:p>
            <a:pPr algn="ctr"/>
            <a:fld id="{62231297-CF50-461C-A890-3A434146D1DB}" type="slidenum">
              <a:rPr lang="en-US" smtClean="0"/>
              <a:pPr algn="ctr"/>
              <a:t>14</a:t>
            </a:fld>
            <a:endParaRPr lang="en-US" dirty="0"/>
          </a:p>
        </p:txBody>
      </p:sp>
    </p:spTree>
    <p:extLst>
      <p:ext uri="{BB962C8B-B14F-4D97-AF65-F5344CB8AC3E}">
        <p14:creationId xmlns:p14="http://schemas.microsoft.com/office/powerpoint/2010/main" xmlns="" val="304535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0D6DE7-43FF-4E0A-860A-64ABADD80089}"/>
              </a:ext>
            </a:extLst>
          </p:cNvPr>
          <p:cNvSpPr>
            <a:spLocks noGrp="1"/>
          </p:cNvSpPr>
          <p:nvPr>
            <p:ph type="title"/>
          </p:nvPr>
        </p:nvSpPr>
        <p:spPr/>
        <p:txBody>
          <a:bodyPr/>
          <a:lstStyle/>
          <a:p>
            <a:r>
              <a:rPr lang="en-IN" dirty="0"/>
              <a:t>Network Slicing: Concept and Implementation; </a:t>
            </a:r>
          </a:p>
        </p:txBody>
      </p:sp>
      <p:sp>
        <p:nvSpPr>
          <p:cNvPr id="3" name="Content Placeholder 2">
            <a:extLst>
              <a:ext uri="{FF2B5EF4-FFF2-40B4-BE49-F238E27FC236}">
                <a16:creationId xmlns:a16="http://schemas.microsoft.com/office/drawing/2014/main" xmlns="" id="{83AEEDA5-FEA7-46EC-88AB-69B366EF4D63}"/>
              </a:ext>
            </a:extLst>
          </p:cNvPr>
          <p:cNvSpPr>
            <a:spLocks noGrp="1"/>
          </p:cNvSpPr>
          <p:nvPr>
            <p:ph idx="1"/>
          </p:nvPr>
        </p:nvSpPr>
        <p:spPr>
          <a:xfrm>
            <a:off x="2160337" y="7363735"/>
            <a:ext cx="46800000" cy="23310591"/>
          </a:xfrm>
        </p:spPr>
        <p:txBody>
          <a:bodyPr>
            <a:normAutofit fontScale="92500" lnSpcReduction="10000"/>
          </a:bodyPr>
          <a:lstStyle/>
          <a:p>
            <a:pPr marL="1371600" indent="-1371600">
              <a:buFont typeface="+mj-lt"/>
              <a:buAutoNum type="arabicPeriod"/>
            </a:pPr>
            <a:r>
              <a:rPr lang="en-IN" b="1" dirty="0"/>
              <a:t>E2E (end-to-end) slicing </a:t>
            </a:r>
          </a:p>
          <a:p>
            <a:r>
              <a:rPr lang="en-IN" dirty="0"/>
              <a:t>Network slicing can be considered an evolution of network sharing, which is a proven business model for operators to reduce CAPEX and OPEX. </a:t>
            </a:r>
          </a:p>
          <a:p>
            <a:r>
              <a:rPr lang="en-IN" dirty="0"/>
              <a:t>Network slicing goes beyond sharing and envisions using virtualization and </a:t>
            </a:r>
            <a:r>
              <a:rPr lang="en-IN" dirty="0" err="1"/>
              <a:t>softwarization</a:t>
            </a:r>
            <a:r>
              <a:rPr lang="en-IN" dirty="0"/>
              <a:t> to improve user experience, increase network usage, and add on to operators’ revenues. </a:t>
            </a:r>
          </a:p>
          <a:p>
            <a:r>
              <a:rPr lang="en-IN" dirty="0"/>
              <a:t>The slicing manifests the resolution of many complex issues including slice design, instantiation, implementation, and operations that requires new thinking. </a:t>
            </a:r>
          </a:p>
          <a:p>
            <a:r>
              <a:rPr lang="en-IN" dirty="0"/>
              <a:t>For instance, the design of a slice for a particular case requires enablement of functions in control and data planes, instantiation demands provision mechanisms over infrastructure, implementation seeks availability of all required network elements and the respective functions, while for operations slice configuration and monitoring setups are required in addition to other procedures</a:t>
            </a:r>
          </a:p>
        </p:txBody>
      </p:sp>
      <p:sp>
        <p:nvSpPr>
          <p:cNvPr id="4" name="Date Placeholder 3">
            <a:extLst>
              <a:ext uri="{FF2B5EF4-FFF2-40B4-BE49-F238E27FC236}">
                <a16:creationId xmlns:a16="http://schemas.microsoft.com/office/drawing/2014/main" xmlns="" id="{24D1C429-533A-482E-9729-392EA90D8F40}"/>
              </a:ext>
            </a:extLst>
          </p:cNvPr>
          <p:cNvSpPr>
            <a:spLocks noGrp="1"/>
          </p:cNvSpPr>
          <p:nvPr>
            <p:ph type="dt" sz="half" idx="10"/>
          </p:nvPr>
        </p:nvSpPr>
        <p:spPr/>
        <p:txBody>
          <a:bodyPr/>
          <a:lstStyle/>
          <a:p>
            <a:fld id="{61B83AD1-8BC7-48CA-9663-B5F9BC751A66}" type="datetime1">
              <a:rPr lang="en-US" smtClean="0"/>
              <a:pPr/>
              <a:t>2/29/2024</a:t>
            </a:fld>
            <a:endParaRPr lang="en-US"/>
          </a:p>
        </p:txBody>
      </p:sp>
      <p:sp>
        <p:nvSpPr>
          <p:cNvPr id="5" name="Footer Placeholder 4">
            <a:extLst>
              <a:ext uri="{FF2B5EF4-FFF2-40B4-BE49-F238E27FC236}">
                <a16:creationId xmlns:a16="http://schemas.microsoft.com/office/drawing/2014/main" xmlns="" id="{27109AF3-3A74-44DF-8CD5-5649655B150E}"/>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C5320F11-09E7-48DC-AE16-903B7E23AE80}"/>
              </a:ext>
            </a:extLst>
          </p:cNvPr>
          <p:cNvSpPr>
            <a:spLocks noGrp="1"/>
          </p:cNvSpPr>
          <p:nvPr>
            <p:ph type="sldNum" sz="quarter" idx="12"/>
          </p:nvPr>
        </p:nvSpPr>
        <p:spPr/>
        <p:txBody>
          <a:bodyPr/>
          <a:lstStyle/>
          <a:p>
            <a:pPr algn="ctr"/>
            <a:fld id="{62231297-CF50-461C-A890-3A434146D1DB}" type="slidenum">
              <a:rPr lang="en-US" smtClean="0"/>
              <a:pPr algn="ctr"/>
              <a:t>15</a:t>
            </a:fld>
            <a:endParaRPr lang="en-US" dirty="0"/>
          </a:p>
        </p:txBody>
      </p:sp>
    </p:spTree>
    <p:extLst>
      <p:ext uri="{BB962C8B-B14F-4D97-AF65-F5344CB8AC3E}">
        <p14:creationId xmlns:p14="http://schemas.microsoft.com/office/powerpoint/2010/main" xmlns="" val="1842277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0D6DE7-43FF-4E0A-860A-64ABADD80089}"/>
              </a:ext>
            </a:extLst>
          </p:cNvPr>
          <p:cNvSpPr>
            <a:spLocks noGrp="1"/>
          </p:cNvSpPr>
          <p:nvPr>
            <p:ph type="title"/>
          </p:nvPr>
        </p:nvSpPr>
        <p:spPr/>
        <p:txBody>
          <a:bodyPr/>
          <a:lstStyle/>
          <a:p>
            <a:r>
              <a:rPr lang="en-IN" dirty="0"/>
              <a:t>Network Slicing: Concept and Implementation; </a:t>
            </a:r>
          </a:p>
        </p:txBody>
      </p:sp>
      <p:sp>
        <p:nvSpPr>
          <p:cNvPr id="3" name="Content Placeholder 2">
            <a:extLst>
              <a:ext uri="{FF2B5EF4-FFF2-40B4-BE49-F238E27FC236}">
                <a16:creationId xmlns:a16="http://schemas.microsoft.com/office/drawing/2014/main" xmlns="" id="{83AEEDA5-FEA7-46EC-88AB-69B366EF4D63}"/>
              </a:ext>
            </a:extLst>
          </p:cNvPr>
          <p:cNvSpPr>
            <a:spLocks noGrp="1"/>
          </p:cNvSpPr>
          <p:nvPr>
            <p:ph idx="1"/>
          </p:nvPr>
        </p:nvSpPr>
        <p:spPr>
          <a:xfrm>
            <a:off x="2160336" y="7363735"/>
            <a:ext cx="47882281" cy="23310591"/>
          </a:xfrm>
        </p:spPr>
        <p:txBody>
          <a:bodyPr>
            <a:normAutofit/>
          </a:bodyPr>
          <a:lstStyle/>
          <a:p>
            <a:pPr marL="1371600" indent="-1371600">
              <a:buFont typeface="+mj-lt"/>
              <a:buAutoNum type="arabicPeriod"/>
            </a:pPr>
            <a:r>
              <a:rPr lang="en-IN" b="1" dirty="0"/>
              <a:t>E2E (end-to-end) slicing </a:t>
            </a:r>
            <a:br>
              <a:rPr lang="en-IN" b="1" dirty="0"/>
            </a:br>
            <a:r>
              <a:rPr lang="en-IN" b="1" dirty="0">
                <a:highlight>
                  <a:srgbClr val="FFFF00"/>
                </a:highlight>
              </a:rPr>
              <a:t>1.1 Slicing in RAN</a:t>
            </a:r>
          </a:p>
          <a:p>
            <a:r>
              <a:rPr lang="en-IN" dirty="0"/>
              <a:t>A slice in the RAN relies on Radio Access Technology (RAT) and configuration of radio resources to carry what it is intended to deliver.</a:t>
            </a:r>
          </a:p>
          <a:p>
            <a:r>
              <a:rPr lang="en-IN" dirty="0"/>
              <a:t>There could be separate RATs in 5G designed to address different services. </a:t>
            </a:r>
          </a:p>
          <a:p>
            <a:r>
              <a:rPr lang="en-IN" dirty="0"/>
              <a:t>For example, one RAT could be for IoT and another perhaps for mobile broadband. </a:t>
            </a:r>
          </a:p>
          <a:p>
            <a:r>
              <a:rPr lang="en-IN" dirty="0"/>
              <a:t>RAN related configuration, which is customized to a particular slice, may include access control, load balancing, and resource scheduling. </a:t>
            </a:r>
          </a:p>
          <a:p>
            <a:r>
              <a:rPr lang="en-IN" dirty="0"/>
              <a:t>To activate a slice, an access point/base station may allocate radio resources for the slice and enable all radio and network functions required for the operation of the slice. </a:t>
            </a:r>
          </a:p>
        </p:txBody>
      </p:sp>
      <p:sp>
        <p:nvSpPr>
          <p:cNvPr id="4" name="Date Placeholder 3">
            <a:extLst>
              <a:ext uri="{FF2B5EF4-FFF2-40B4-BE49-F238E27FC236}">
                <a16:creationId xmlns:a16="http://schemas.microsoft.com/office/drawing/2014/main" xmlns="" id="{24D1C429-533A-482E-9729-392EA90D8F40}"/>
              </a:ext>
            </a:extLst>
          </p:cNvPr>
          <p:cNvSpPr>
            <a:spLocks noGrp="1"/>
          </p:cNvSpPr>
          <p:nvPr>
            <p:ph type="dt" sz="half" idx="10"/>
          </p:nvPr>
        </p:nvSpPr>
        <p:spPr/>
        <p:txBody>
          <a:bodyPr/>
          <a:lstStyle/>
          <a:p>
            <a:fld id="{61B83AD1-8BC7-48CA-9663-B5F9BC751A66}" type="datetime1">
              <a:rPr lang="en-US" smtClean="0"/>
              <a:pPr/>
              <a:t>2/29/2024</a:t>
            </a:fld>
            <a:endParaRPr lang="en-US"/>
          </a:p>
        </p:txBody>
      </p:sp>
      <p:sp>
        <p:nvSpPr>
          <p:cNvPr id="5" name="Footer Placeholder 4">
            <a:extLst>
              <a:ext uri="{FF2B5EF4-FFF2-40B4-BE49-F238E27FC236}">
                <a16:creationId xmlns:a16="http://schemas.microsoft.com/office/drawing/2014/main" xmlns="" id="{27109AF3-3A74-44DF-8CD5-5649655B150E}"/>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C5320F11-09E7-48DC-AE16-903B7E23AE80}"/>
              </a:ext>
            </a:extLst>
          </p:cNvPr>
          <p:cNvSpPr>
            <a:spLocks noGrp="1"/>
          </p:cNvSpPr>
          <p:nvPr>
            <p:ph type="sldNum" sz="quarter" idx="12"/>
          </p:nvPr>
        </p:nvSpPr>
        <p:spPr/>
        <p:txBody>
          <a:bodyPr/>
          <a:lstStyle/>
          <a:p>
            <a:pPr algn="ctr"/>
            <a:fld id="{62231297-CF50-461C-A890-3A434146D1DB}" type="slidenum">
              <a:rPr lang="en-US" smtClean="0"/>
              <a:pPr algn="ctr"/>
              <a:t>16</a:t>
            </a:fld>
            <a:endParaRPr lang="en-US" dirty="0"/>
          </a:p>
        </p:txBody>
      </p:sp>
    </p:spTree>
    <p:extLst>
      <p:ext uri="{BB962C8B-B14F-4D97-AF65-F5344CB8AC3E}">
        <p14:creationId xmlns:p14="http://schemas.microsoft.com/office/powerpoint/2010/main" xmlns="" val="2604441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0D6DE7-43FF-4E0A-860A-64ABADD80089}"/>
              </a:ext>
            </a:extLst>
          </p:cNvPr>
          <p:cNvSpPr>
            <a:spLocks noGrp="1"/>
          </p:cNvSpPr>
          <p:nvPr>
            <p:ph type="title"/>
          </p:nvPr>
        </p:nvSpPr>
        <p:spPr/>
        <p:txBody>
          <a:bodyPr/>
          <a:lstStyle/>
          <a:p>
            <a:r>
              <a:rPr lang="en-IN" dirty="0"/>
              <a:t>Network Slicing: Concept and Implementation; </a:t>
            </a:r>
          </a:p>
        </p:txBody>
      </p:sp>
      <p:sp>
        <p:nvSpPr>
          <p:cNvPr id="3" name="Content Placeholder 2">
            <a:extLst>
              <a:ext uri="{FF2B5EF4-FFF2-40B4-BE49-F238E27FC236}">
                <a16:creationId xmlns:a16="http://schemas.microsoft.com/office/drawing/2014/main" xmlns="" id="{83AEEDA5-FEA7-46EC-88AB-69B366EF4D63}"/>
              </a:ext>
            </a:extLst>
          </p:cNvPr>
          <p:cNvSpPr>
            <a:spLocks noGrp="1"/>
          </p:cNvSpPr>
          <p:nvPr>
            <p:ph idx="1"/>
          </p:nvPr>
        </p:nvSpPr>
        <p:spPr>
          <a:xfrm>
            <a:off x="2160336" y="7363735"/>
            <a:ext cx="47882281" cy="23310591"/>
          </a:xfrm>
        </p:spPr>
        <p:txBody>
          <a:bodyPr>
            <a:normAutofit/>
          </a:bodyPr>
          <a:lstStyle/>
          <a:p>
            <a:pPr marL="1371600" indent="-1371600">
              <a:buFont typeface="+mj-lt"/>
              <a:buAutoNum type="arabicPeriod"/>
            </a:pPr>
            <a:r>
              <a:rPr lang="en-IN" b="1" dirty="0"/>
              <a:t>E2E (end-to-end) slicing :-                 </a:t>
            </a:r>
            <a:r>
              <a:rPr lang="en-IN" b="1" dirty="0">
                <a:highlight>
                  <a:srgbClr val="FFFF00"/>
                </a:highlight>
              </a:rPr>
              <a:t>1.1 Slicing in RAN</a:t>
            </a:r>
          </a:p>
          <a:p>
            <a:r>
              <a:rPr lang="en-IN" dirty="0"/>
              <a:t>The slices in RAN may require slice-specific control-plane/user-plane and slice on/off operations. </a:t>
            </a:r>
          </a:p>
        </p:txBody>
      </p:sp>
      <p:sp>
        <p:nvSpPr>
          <p:cNvPr id="4" name="Date Placeholder 3">
            <a:extLst>
              <a:ext uri="{FF2B5EF4-FFF2-40B4-BE49-F238E27FC236}">
                <a16:creationId xmlns:a16="http://schemas.microsoft.com/office/drawing/2014/main" xmlns="" id="{24D1C429-533A-482E-9729-392EA90D8F40}"/>
              </a:ext>
            </a:extLst>
          </p:cNvPr>
          <p:cNvSpPr>
            <a:spLocks noGrp="1"/>
          </p:cNvSpPr>
          <p:nvPr>
            <p:ph type="dt" sz="half" idx="10"/>
          </p:nvPr>
        </p:nvSpPr>
        <p:spPr/>
        <p:txBody>
          <a:bodyPr/>
          <a:lstStyle/>
          <a:p>
            <a:fld id="{61B83AD1-8BC7-48CA-9663-B5F9BC751A66}" type="datetime1">
              <a:rPr lang="en-US" smtClean="0"/>
              <a:pPr/>
              <a:t>2/29/2024</a:t>
            </a:fld>
            <a:endParaRPr lang="en-US"/>
          </a:p>
        </p:txBody>
      </p:sp>
      <p:sp>
        <p:nvSpPr>
          <p:cNvPr id="5" name="Footer Placeholder 4">
            <a:extLst>
              <a:ext uri="{FF2B5EF4-FFF2-40B4-BE49-F238E27FC236}">
                <a16:creationId xmlns:a16="http://schemas.microsoft.com/office/drawing/2014/main" xmlns="" id="{27109AF3-3A74-44DF-8CD5-5649655B150E}"/>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C5320F11-09E7-48DC-AE16-903B7E23AE80}"/>
              </a:ext>
            </a:extLst>
          </p:cNvPr>
          <p:cNvSpPr>
            <a:spLocks noGrp="1"/>
          </p:cNvSpPr>
          <p:nvPr>
            <p:ph type="sldNum" sz="quarter" idx="12"/>
          </p:nvPr>
        </p:nvSpPr>
        <p:spPr/>
        <p:txBody>
          <a:bodyPr/>
          <a:lstStyle/>
          <a:p>
            <a:pPr algn="ctr"/>
            <a:fld id="{62231297-CF50-461C-A890-3A434146D1DB}" type="slidenum">
              <a:rPr lang="en-US" smtClean="0"/>
              <a:pPr algn="ctr"/>
              <a:t>17</a:t>
            </a:fld>
            <a:endParaRPr lang="en-US" dirty="0"/>
          </a:p>
        </p:txBody>
      </p:sp>
      <p:pic>
        <p:nvPicPr>
          <p:cNvPr id="7" name="Picture 6">
            <a:extLst>
              <a:ext uri="{FF2B5EF4-FFF2-40B4-BE49-F238E27FC236}">
                <a16:creationId xmlns:a16="http://schemas.microsoft.com/office/drawing/2014/main" xmlns="" id="{3BA8B84B-E1F9-400F-A63F-6216FEB2B89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2202775" y="12877427"/>
            <a:ext cx="35317899" cy="18000000"/>
          </a:xfrm>
          <a:prstGeom prst="rect">
            <a:avLst/>
          </a:prstGeom>
        </p:spPr>
      </p:pic>
      <p:sp>
        <p:nvSpPr>
          <p:cNvPr id="8" name="Rectangle 7">
            <a:extLst>
              <a:ext uri="{FF2B5EF4-FFF2-40B4-BE49-F238E27FC236}">
                <a16:creationId xmlns:a16="http://schemas.microsoft.com/office/drawing/2014/main" xmlns="" id="{4182A959-7C5F-4E2B-B2E1-FE1C6D8D6BC4}"/>
              </a:ext>
            </a:extLst>
          </p:cNvPr>
          <p:cNvSpPr/>
          <p:nvPr/>
        </p:nvSpPr>
        <p:spPr>
          <a:xfrm>
            <a:off x="1078058" y="13952875"/>
            <a:ext cx="11711219" cy="2246769"/>
          </a:xfrm>
          <a:prstGeom prst="rect">
            <a:avLst/>
          </a:prstGeom>
          <a:noFill/>
        </p:spPr>
        <p:txBody>
          <a:bodyPr wrap="none" lIns="91440" tIns="45720" rIns="91440" bIns="45720">
            <a:spAutoFit/>
          </a:bodyPr>
          <a:lstStyle/>
          <a:p>
            <a:pPr algn="ctr"/>
            <a:r>
              <a:rPr lang="en-US" sz="1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 is eMBB ?</a:t>
            </a:r>
          </a:p>
        </p:txBody>
      </p:sp>
      <p:sp>
        <p:nvSpPr>
          <p:cNvPr id="9" name="Rectangle 8">
            <a:extLst>
              <a:ext uri="{FF2B5EF4-FFF2-40B4-BE49-F238E27FC236}">
                <a16:creationId xmlns:a16="http://schemas.microsoft.com/office/drawing/2014/main" xmlns="" id="{CC3E7937-7B62-425B-B9F3-6D2E917E3062}"/>
              </a:ext>
            </a:extLst>
          </p:cNvPr>
          <p:cNvSpPr/>
          <p:nvPr/>
        </p:nvSpPr>
        <p:spPr>
          <a:xfrm>
            <a:off x="803069" y="20869667"/>
            <a:ext cx="12107096" cy="2246769"/>
          </a:xfrm>
          <a:prstGeom prst="rect">
            <a:avLst/>
          </a:prstGeom>
          <a:noFill/>
        </p:spPr>
        <p:txBody>
          <a:bodyPr wrap="none" lIns="91440" tIns="45720" rIns="91440" bIns="45720">
            <a:spAutoFit/>
          </a:bodyPr>
          <a:lstStyle/>
          <a:p>
            <a:pPr algn="ctr"/>
            <a:r>
              <a:rPr lang="en-US" sz="1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 is URLCC ?</a:t>
            </a:r>
          </a:p>
        </p:txBody>
      </p:sp>
      <p:sp>
        <p:nvSpPr>
          <p:cNvPr id="10" name="Rectangle 9">
            <a:extLst>
              <a:ext uri="{FF2B5EF4-FFF2-40B4-BE49-F238E27FC236}">
                <a16:creationId xmlns:a16="http://schemas.microsoft.com/office/drawing/2014/main" xmlns="" id="{CFB8C68F-C92D-4B1B-BBFD-EE486CA73B32}"/>
              </a:ext>
            </a:extLst>
          </p:cNvPr>
          <p:cNvSpPr/>
          <p:nvPr/>
        </p:nvSpPr>
        <p:spPr>
          <a:xfrm>
            <a:off x="610677" y="26663074"/>
            <a:ext cx="12096004" cy="2246769"/>
          </a:xfrm>
          <a:prstGeom prst="rect">
            <a:avLst/>
          </a:prstGeom>
          <a:noFill/>
        </p:spPr>
        <p:txBody>
          <a:bodyPr wrap="none" lIns="91440" tIns="45720" rIns="91440" bIns="45720">
            <a:spAutoFit/>
          </a:bodyPr>
          <a:lstStyle/>
          <a:p>
            <a:pPr algn="ctr"/>
            <a:r>
              <a:rPr lang="en-US" sz="1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 is </a:t>
            </a:r>
            <a:r>
              <a:rPr lang="en-US" sz="1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a:t>
            </a:r>
            <a:r>
              <a:rPr lang="en-US" sz="14000" b="0" cap="none" spc="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MTC</a:t>
            </a:r>
            <a:r>
              <a:rPr lang="en-US" sz="1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p>
        </p:txBody>
      </p:sp>
    </p:spTree>
    <p:extLst>
      <p:ext uri="{BB962C8B-B14F-4D97-AF65-F5344CB8AC3E}">
        <p14:creationId xmlns:p14="http://schemas.microsoft.com/office/powerpoint/2010/main" xmlns="" val="310550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0D6DE7-43FF-4E0A-860A-64ABADD80089}"/>
              </a:ext>
            </a:extLst>
          </p:cNvPr>
          <p:cNvSpPr>
            <a:spLocks noGrp="1"/>
          </p:cNvSpPr>
          <p:nvPr>
            <p:ph type="title"/>
          </p:nvPr>
        </p:nvSpPr>
        <p:spPr/>
        <p:txBody>
          <a:bodyPr/>
          <a:lstStyle/>
          <a:p>
            <a:r>
              <a:rPr lang="en-IN" dirty="0"/>
              <a:t>Network Slicing: Concept and Implementation; </a:t>
            </a:r>
          </a:p>
        </p:txBody>
      </p:sp>
      <p:sp>
        <p:nvSpPr>
          <p:cNvPr id="3" name="Content Placeholder 2">
            <a:extLst>
              <a:ext uri="{FF2B5EF4-FFF2-40B4-BE49-F238E27FC236}">
                <a16:creationId xmlns:a16="http://schemas.microsoft.com/office/drawing/2014/main" xmlns="" id="{83AEEDA5-FEA7-46EC-88AB-69B366EF4D63}"/>
              </a:ext>
            </a:extLst>
          </p:cNvPr>
          <p:cNvSpPr>
            <a:spLocks noGrp="1"/>
          </p:cNvSpPr>
          <p:nvPr>
            <p:ph idx="1"/>
          </p:nvPr>
        </p:nvSpPr>
        <p:spPr>
          <a:xfrm>
            <a:off x="2160336" y="7363735"/>
            <a:ext cx="47882281" cy="23310591"/>
          </a:xfrm>
        </p:spPr>
        <p:txBody>
          <a:bodyPr>
            <a:normAutofit/>
          </a:bodyPr>
          <a:lstStyle/>
          <a:p>
            <a:pPr marL="1371600" indent="-1371600">
              <a:buFont typeface="+mj-lt"/>
              <a:buAutoNum type="arabicPeriod"/>
            </a:pPr>
            <a:r>
              <a:rPr lang="en-IN" b="1" dirty="0"/>
              <a:t>E2E (end-to-end) slicing :-                 </a:t>
            </a:r>
            <a:r>
              <a:rPr lang="en-IN" b="1" dirty="0">
                <a:highlight>
                  <a:srgbClr val="FFFF00"/>
                </a:highlight>
              </a:rPr>
              <a:t>1.1 Slicing in RAN</a:t>
            </a:r>
          </a:p>
          <a:p>
            <a:r>
              <a:rPr lang="en-IN" dirty="0"/>
              <a:t>The slice in RAN will share radio resources such as time/frequency/space with other slices, along with the corresponding communication hardware either in a dynamic or static fashion according to the configuration rules. </a:t>
            </a:r>
          </a:p>
          <a:p>
            <a:r>
              <a:rPr lang="en-IN" dirty="0"/>
              <a:t>The radio resource sharing is performed by a central scheduler that resides in the 5G base station. </a:t>
            </a:r>
          </a:p>
          <a:p>
            <a:r>
              <a:rPr lang="en-IN" dirty="0"/>
              <a:t>If static resource sharing is used, the slice will get guaranteed resource allocation, while with dynamic resource sharing, usage is optimized. </a:t>
            </a:r>
          </a:p>
          <a:p>
            <a:r>
              <a:rPr lang="en-IN" dirty="0"/>
              <a:t>The type and amount of RAN resources required for a network slice depends on the service such as mobile broadband, IoT, autonomous driving, and their respective QoS requirements, that is, high capacity, massive connections, and ultra-low latency, respectively. </a:t>
            </a:r>
          </a:p>
        </p:txBody>
      </p:sp>
      <p:sp>
        <p:nvSpPr>
          <p:cNvPr id="4" name="Date Placeholder 3">
            <a:extLst>
              <a:ext uri="{FF2B5EF4-FFF2-40B4-BE49-F238E27FC236}">
                <a16:creationId xmlns:a16="http://schemas.microsoft.com/office/drawing/2014/main" xmlns="" id="{24D1C429-533A-482E-9729-392EA90D8F40}"/>
              </a:ext>
            </a:extLst>
          </p:cNvPr>
          <p:cNvSpPr>
            <a:spLocks noGrp="1"/>
          </p:cNvSpPr>
          <p:nvPr>
            <p:ph type="dt" sz="half" idx="10"/>
          </p:nvPr>
        </p:nvSpPr>
        <p:spPr/>
        <p:txBody>
          <a:bodyPr/>
          <a:lstStyle/>
          <a:p>
            <a:fld id="{61B83AD1-8BC7-48CA-9663-B5F9BC751A66}" type="datetime1">
              <a:rPr lang="en-US" smtClean="0"/>
              <a:pPr/>
              <a:t>2/29/2024</a:t>
            </a:fld>
            <a:endParaRPr lang="en-US"/>
          </a:p>
        </p:txBody>
      </p:sp>
      <p:sp>
        <p:nvSpPr>
          <p:cNvPr id="5" name="Footer Placeholder 4">
            <a:extLst>
              <a:ext uri="{FF2B5EF4-FFF2-40B4-BE49-F238E27FC236}">
                <a16:creationId xmlns:a16="http://schemas.microsoft.com/office/drawing/2014/main" xmlns="" id="{27109AF3-3A74-44DF-8CD5-5649655B150E}"/>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C5320F11-09E7-48DC-AE16-903B7E23AE80}"/>
              </a:ext>
            </a:extLst>
          </p:cNvPr>
          <p:cNvSpPr>
            <a:spLocks noGrp="1"/>
          </p:cNvSpPr>
          <p:nvPr>
            <p:ph type="sldNum" sz="quarter" idx="12"/>
          </p:nvPr>
        </p:nvSpPr>
        <p:spPr/>
        <p:txBody>
          <a:bodyPr/>
          <a:lstStyle/>
          <a:p>
            <a:pPr algn="ctr"/>
            <a:fld id="{62231297-CF50-461C-A890-3A434146D1DB}" type="slidenum">
              <a:rPr lang="en-US" smtClean="0"/>
              <a:pPr algn="ctr"/>
              <a:t>18</a:t>
            </a:fld>
            <a:endParaRPr lang="en-US" dirty="0"/>
          </a:p>
        </p:txBody>
      </p:sp>
    </p:spTree>
    <p:extLst>
      <p:ext uri="{BB962C8B-B14F-4D97-AF65-F5344CB8AC3E}">
        <p14:creationId xmlns:p14="http://schemas.microsoft.com/office/powerpoint/2010/main" xmlns="" val="1526117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0D6DE7-43FF-4E0A-860A-64ABADD80089}"/>
              </a:ext>
            </a:extLst>
          </p:cNvPr>
          <p:cNvSpPr>
            <a:spLocks noGrp="1"/>
          </p:cNvSpPr>
          <p:nvPr>
            <p:ph type="title"/>
          </p:nvPr>
        </p:nvSpPr>
        <p:spPr/>
        <p:txBody>
          <a:bodyPr/>
          <a:lstStyle/>
          <a:p>
            <a:r>
              <a:rPr lang="en-IN" dirty="0"/>
              <a:t>Network Slicing: Concept and Implementation; </a:t>
            </a:r>
          </a:p>
        </p:txBody>
      </p:sp>
      <p:sp>
        <p:nvSpPr>
          <p:cNvPr id="3" name="Content Placeholder 2">
            <a:extLst>
              <a:ext uri="{FF2B5EF4-FFF2-40B4-BE49-F238E27FC236}">
                <a16:creationId xmlns:a16="http://schemas.microsoft.com/office/drawing/2014/main" xmlns="" id="{83AEEDA5-FEA7-46EC-88AB-69B366EF4D63}"/>
              </a:ext>
            </a:extLst>
          </p:cNvPr>
          <p:cNvSpPr>
            <a:spLocks noGrp="1"/>
          </p:cNvSpPr>
          <p:nvPr>
            <p:ph idx="1"/>
          </p:nvPr>
        </p:nvSpPr>
        <p:spPr>
          <a:xfrm>
            <a:off x="2160336" y="7363735"/>
            <a:ext cx="47051009" cy="23310591"/>
          </a:xfrm>
        </p:spPr>
        <p:txBody>
          <a:bodyPr>
            <a:normAutofit/>
          </a:bodyPr>
          <a:lstStyle/>
          <a:p>
            <a:pPr marL="1371600" indent="-1371600">
              <a:buFont typeface="+mj-lt"/>
              <a:buAutoNum type="arabicPeriod"/>
            </a:pPr>
            <a:r>
              <a:rPr lang="en-IN" b="1" dirty="0"/>
              <a:t>E2E (end-to-end) slicing :-                 </a:t>
            </a:r>
            <a:r>
              <a:rPr lang="en-IN" b="1" dirty="0">
                <a:highlight>
                  <a:srgbClr val="FFFF00"/>
                </a:highlight>
              </a:rPr>
              <a:t>1.1 Slicing in RAN</a:t>
            </a:r>
          </a:p>
          <a:p>
            <a:r>
              <a:rPr lang="en-IN" dirty="0"/>
              <a:t>As far as C-plane (control plane) and U-plane (user plane) configurations are concerned, three alternatives are possible. </a:t>
            </a:r>
          </a:p>
          <a:p>
            <a:r>
              <a:rPr lang="en-IN" dirty="0"/>
              <a:t>Alternative 1 may allow a common C-plane across all slices and a dedicated U-plane for each slice. </a:t>
            </a:r>
          </a:p>
          <a:p>
            <a:r>
              <a:rPr lang="en-IN" dirty="0"/>
              <a:t>Alternative 2 may provide a dedicated C-plane and U-plane for each of the slices, while the third alternative would be a case with a common U-plane and a dedicated C-plane for each of the slices. </a:t>
            </a:r>
          </a:p>
          <a:p>
            <a:r>
              <a:rPr lang="en-IN" dirty="0"/>
              <a:t>Common C-plane slice functions include functions in idle mode such as paging, cell selection, and so on, while the functions in connected mode such as handover, dedicated bearer setup, and so on, can be categorized into slice-specific control plane functions. </a:t>
            </a:r>
          </a:p>
        </p:txBody>
      </p:sp>
      <p:sp>
        <p:nvSpPr>
          <p:cNvPr id="4" name="Date Placeholder 3">
            <a:extLst>
              <a:ext uri="{FF2B5EF4-FFF2-40B4-BE49-F238E27FC236}">
                <a16:creationId xmlns:a16="http://schemas.microsoft.com/office/drawing/2014/main" xmlns="" id="{24D1C429-533A-482E-9729-392EA90D8F40}"/>
              </a:ext>
            </a:extLst>
          </p:cNvPr>
          <p:cNvSpPr>
            <a:spLocks noGrp="1"/>
          </p:cNvSpPr>
          <p:nvPr>
            <p:ph type="dt" sz="half" idx="10"/>
          </p:nvPr>
        </p:nvSpPr>
        <p:spPr/>
        <p:txBody>
          <a:bodyPr/>
          <a:lstStyle/>
          <a:p>
            <a:fld id="{61B83AD1-8BC7-48CA-9663-B5F9BC751A66}" type="datetime1">
              <a:rPr lang="en-US" smtClean="0"/>
              <a:pPr/>
              <a:t>2/29/2024</a:t>
            </a:fld>
            <a:endParaRPr lang="en-US"/>
          </a:p>
        </p:txBody>
      </p:sp>
      <p:sp>
        <p:nvSpPr>
          <p:cNvPr id="5" name="Footer Placeholder 4">
            <a:extLst>
              <a:ext uri="{FF2B5EF4-FFF2-40B4-BE49-F238E27FC236}">
                <a16:creationId xmlns:a16="http://schemas.microsoft.com/office/drawing/2014/main" xmlns="" id="{27109AF3-3A74-44DF-8CD5-5649655B150E}"/>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C5320F11-09E7-48DC-AE16-903B7E23AE80}"/>
              </a:ext>
            </a:extLst>
          </p:cNvPr>
          <p:cNvSpPr>
            <a:spLocks noGrp="1"/>
          </p:cNvSpPr>
          <p:nvPr>
            <p:ph type="sldNum" sz="quarter" idx="12"/>
          </p:nvPr>
        </p:nvSpPr>
        <p:spPr/>
        <p:txBody>
          <a:bodyPr/>
          <a:lstStyle/>
          <a:p>
            <a:pPr algn="ctr"/>
            <a:fld id="{62231297-CF50-461C-A890-3A434146D1DB}" type="slidenum">
              <a:rPr lang="en-US" smtClean="0"/>
              <a:pPr algn="ctr"/>
              <a:t>19</a:t>
            </a:fld>
            <a:endParaRPr lang="en-US" dirty="0"/>
          </a:p>
        </p:txBody>
      </p:sp>
    </p:spTree>
    <p:extLst>
      <p:ext uri="{BB962C8B-B14F-4D97-AF65-F5344CB8AC3E}">
        <p14:creationId xmlns:p14="http://schemas.microsoft.com/office/powerpoint/2010/main" xmlns="" val="2811495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Slicing</a:t>
            </a:r>
          </a:p>
        </p:txBody>
      </p:sp>
      <p:sp>
        <p:nvSpPr>
          <p:cNvPr id="3" name="Content Placeholder 2"/>
          <p:cNvSpPr>
            <a:spLocks noGrp="1"/>
          </p:cNvSpPr>
          <p:nvPr>
            <p:ph idx="1"/>
          </p:nvPr>
        </p:nvSpPr>
        <p:spPr/>
        <p:txBody>
          <a:bodyPr/>
          <a:lstStyle/>
          <a:p>
            <a:r>
              <a:rPr lang="en-US" dirty="0"/>
              <a:t>From the 3GPP point of view, a 5G network slice is viewed as a logical network with specific functions/elements dedicated for a particular use case, service type, traffic type, or other business arrangements with agreed upon service-level agreement (SLA). </a:t>
            </a:r>
          </a:p>
          <a:p>
            <a:r>
              <a:rPr lang="en-US" dirty="0"/>
              <a:t>It is important to note that 3GPP only defines network slicing for 3GPP defined system architecture and does not address transport network slicing or resource slicing of components.</a:t>
            </a:r>
          </a:p>
        </p:txBody>
      </p:sp>
      <p:sp>
        <p:nvSpPr>
          <p:cNvPr id="4" name="Date Placeholder 3"/>
          <p:cNvSpPr>
            <a:spLocks noGrp="1"/>
          </p:cNvSpPr>
          <p:nvPr>
            <p:ph type="dt" sz="half" idx="10"/>
          </p:nvPr>
        </p:nvSpPr>
        <p:spPr/>
        <p:txBody>
          <a:bodyPr/>
          <a:lstStyle/>
          <a:p>
            <a:fld id="{61B83AD1-8BC7-48CA-9663-B5F9BC751A66}" type="datetime1">
              <a:rPr lang="en-US" smtClean="0"/>
              <a:pPr/>
              <a:t>2/29/2024</a:t>
            </a:fld>
            <a:endParaRPr lang="en-US"/>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2</a:t>
            </a:fld>
            <a:endParaRPr lang="en-US" dirty="0"/>
          </a:p>
        </p:txBody>
      </p:sp>
    </p:spTree>
    <p:extLst>
      <p:ext uri="{BB962C8B-B14F-4D97-AF65-F5344CB8AC3E}">
        <p14:creationId xmlns:p14="http://schemas.microsoft.com/office/powerpoint/2010/main" xmlns="" val="1851124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0D6DE7-43FF-4E0A-860A-64ABADD80089}"/>
              </a:ext>
            </a:extLst>
          </p:cNvPr>
          <p:cNvSpPr>
            <a:spLocks noGrp="1"/>
          </p:cNvSpPr>
          <p:nvPr>
            <p:ph type="title"/>
          </p:nvPr>
        </p:nvSpPr>
        <p:spPr/>
        <p:txBody>
          <a:bodyPr/>
          <a:lstStyle/>
          <a:p>
            <a:r>
              <a:rPr lang="en-IN" dirty="0"/>
              <a:t>Network Slicing: Concept and Implementation; </a:t>
            </a:r>
          </a:p>
        </p:txBody>
      </p:sp>
      <p:sp>
        <p:nvSpPr>
          <p:cNvPr id="3" name="Content Placeholder 2">
            <a:extLst>
              <a:ext uri="{FF2B5EF4-FFF2-40B4-BE49-F238E27FC236}">
                <a16:creationId xmlns:a16="http://schemas.microsoft.com/office/drawing/2014/main" xmlns="" id="{83AEEDA5-FEA7-46EC-88AB-69B366EF4D63}"/>
              </a:ext>
            </a:extLst>
          </p:cNvPr>
          <p:cNvSpPr>
            <a:spLocks noGrp="1"/>
          </p:cNvSpPr>
          <p:nvPr>
            <p:ph idx="1"/>
          </p:nvPr>
        </p:nvSpPr>
        <p:spPr>
          <a:xfrm>
            <a:off x="2160336" y="7363735"/>
            <a:ext cx="47882281" cy="23310591"/>
          </a:xfrm>
        </p:spPr>
        <p:txBody>
          <a:bodyPr>
            <a:normAutofit/>
          </a:bodyPr>
          <a:lstStyle/>
          <a:p>
            <a:pPr marL="1371600" indent="-1371600">
              <a:buFont typeface="+mj-lt"/>
              <a:buAutoNum type="arabicPeriod"/>
            </a:pPr>
            <a:r>
              <a:rPr lang="en-IN" b="1" dirty="0"/>
              <a:t>E2E (end-to-end) slicing </a:t>
            </a:r>
            <a:br>
              <a:rPr lang="en-IN" b="1" dirty="0"/>
            </a:br>
            <a:r>
              <a:rPr lang="en-IN" b="1" dirty="0">
                <a:highlight>
                  <a:srgbClr val="FFFF00"/>
                </a:highlight>
              </a:rPr>
              <a:t>1.2 Slicing in Core Network</a:t>
            </a:r>
          </a:p>
          <a:p>
            <a:pPr marL="0" indent="0">
              <a:buNone/>
            </a:pPr>
            <a:endParaRPr lang="en-IN" b="1" dirty="0"/>
          </a:p>
          <a:p>
            <a:r>
              <a:rPr lang="en-IN" dirty="0"/>
              <a:t>Traditionally, the core networks have been architected as a single network serving multiple purposes and have been tailored to one or more RANs while supporting backward compatibility and interoperability. </a:t>
            </a:r>
          </a:p>
          <a:p>
            <a:r>
              <a:rPr lang="en-IN" dirty="0"/>
              <a:t>Network slicing, if implemented correctly, allows core networks to be logically separated making each core network slice operate independently while likely running on the same shared infrastructure. </a:t>
            </a:r>
          </a:p>
        </p:txBody>
      </p:sp>
      <p:sp>
        <p:nvSpPr>
          <p:cNvPr id="4" name="Date Placeholder 3">
            <a:extLst>
              <a:ext uri="{FF2B5EF4-FFF2-40B4-BE49-F238E27FC236}">
                <a16:creationId xmlns:a16="http://schemas.microsoft.com/office/drawing/2014/main" xmlns="" id="{24D1C429-533A-482E-9729-392EA90D8F40}"/>
              </a:ext>
            </a:extLst>
          </p:cNvPr>
          <p:cNvSpPr>
            <a:spLocks noGrp="1"/>
          </p:cNvSpPr>
          <p:nvPr>
            <p:ph type="dt" sz="half" idx="10"/>
          </p:nvPr>
        </p:nvSpPr>
        <p:spPr/>
        <p:txBody>
          <a:bodyPr/>
          <a:lstStyle/>
          <a:p>
            <a:fld id="{61B83AD1-8BC7-48CA-9663-B5F9BC751A66}" type="datetime1">
              <a:rPr lang="en-US" smtClean="0"/>
              <a:pPr/>
              <a:t>2/29/2024</a:t>
            </a:fld>
            <a:endParaRPr lang="en-US"/>
          </a:p>
        </p:txBody>
      </p:sp>
      <p:sp>
        <p:nvSpPr>
          <p:cNvPr id="5" name="Footer Placeholder 4">
            <a:extLst>
              <a:ext uri="{FF2B5EF4-FFF2-40B4-BE49-F238E27FC236}">
                <a16:creationId xmlns:a16="http://schemas.microsoft.com/office/drawing/2014/main" xmlns="" id="{27109AF3-3A74-44DF-8CD5-5649655B150E}"/>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C5320F11-09E7-48DC-AE16-903B7E23AE80}"/>
              </a:ext>
            </a:extLst>
          </p:cNvPr>
          <p:cNvSpPr>
            <a:spLocks noGrp="1"/>
          </p:cNvSpPr>
          <p:nvPr>
            <p:ph type="sldNum" sz="quarter" idx="12"/>
          </p:nvPr>
        </p:nvSpPr>
        <p:spPr/>
        <p:txBody>
          <a:bodyPr/>
          <a:lstStyle/>
          <a:p>
            <a:pPr algn="ctr"/>
            <a:fld id="{62231297-CF50-461C-A890-3A434146D1DB}" type="slidenum">
              <a:rPr lang="en-US" smtClean="0"/>
              <a:pPr algn="ctr"/>
              <a:t>20</a:t>
            </a:fld>
            <a:endParaRPr lang="en-US" dirty="0"/>
          </a:p>
        </p:txBody>
      </p:sp>
    </p:spTree>
    <p:extLst>
      <p:ext uri="{BB962C8B-B14F-4D97-AF65-F5344CB8AC3E}">
        <p14:creationId xmlns:p14="http://schemas.microsoft.com/office/powerpoint/2010/main" xmlns="" val="727775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0D6DE7-43FF-4E0A-860A-64ABADD80089}"/>
              </a:ext>
            </a:extLst>
          </p:cNvPr>
          <p:cNvSpPr>
            <a:spLocks noGrp="1"/>
          </p:cNvSpPr>
          <p:nvPr>
            <p:ph type="title"/>
          </p:nvPr>
        </p:nvSpPr>
        <p:spPr/>
        <p:txBody>
          <a:bodyPr/>
          <a:lstStyle/>
          <a:p>
            <a:r>
              <a:rPr lang="en-IN" dirty="0"/>
              <a:t>Network Slicing: Concept and Implementation; </a:t>
            </a:r>
          </a:p>
        </p:txBody>
      </p:sp>
      <p:sp>
        <p:nvSpPr>
          <p:cNvPr id="3" name="Content Placeholder 2">
            <a:extLst>
              <a:ext uri="{FF2B5EF4-FFF2-40B4-BE49-F238E27FC236}">
                <a16:creationId xmlns:a16="http://schemas.microsoft.com/office/drawing/2014/main" xmlns="" id="{83AEEDA5-FEA7-46EC-88AB-69B366EF4D63}"/>
              </a:ext>
            </a:extLst>
          </p:cNvPr>
          <p:cNvSpPr>
            <a:spLocks noGrp="1"/>
          </p:cNvSpPr>
          <p:nvPr>
            <p:ph idx="1"/>
          </p:nvPr>
        </p:nvSpPr>
        <p:spPr>
          <a:xfrm>
            <a:off x="2160337" y="7363735"/>
            <a:ext cx="45804100" cy="23310591"/>
          </a:xfrm>
        </p:spPr>
        <p:txBody>
          <a:bodyPr>
            <a:normAutofit/>
          </a:bodyPr>
          <a:lstStyle/>
          <a:p>
            <a:pPr marL="1371600" indent="-1371600">
              <a:buFont typeface="+mj-lt"/>
              <a:buAutoNum type="arabicPeriod"/>
            </a:pPr>
            <a:r>
              <a:rPr lang="en-IN" b="1" dirty="0"/>
              <a:t>E2E (end-to-end) slicing :-   		</a:t>
            </a:r>
            <a:r>
              <a:rPr lang="en-IN" b="1" dirty="0">
                <a:highlight>
                  <a:srgbClr val="FFFF00"/>
                </a:highlight>
              </a:rPr>
              <a:t>1.2 Slicing in Core Network</a:t>
            </a:r>
            <a:endParaRPr lang="en-IN" b="1" dirty="0"/>
          </a:p>
          <a:p>
            <a:r>
              <a:rPr lang="en-IN" dirty="0"/>
              <a:t>A key element of 5G architecture is the separation of control and user planes’ functions in the core network that allows selective choice of the U-plane functions needed for different slices and distribution of U-plane to sites closer to the devices, besides other features. </a:t>
            </a:r>
          </a:p>
          <a:p>
            <a:r>
              <a:rPr lang="en-IN" dirty="0"/>
              <a:t>The C-plane is agnostic to many U-plane functions such as physical deployments and L3 transport specifics. </a:t>
            </a:r>
          </a:p>
          <a:p>
            <a:r>
              <a:rPr lang="en-IN" dirty="0"/>
              <a:t>The control plane, as the name suggests, manages </a:t>
            </a:r>
            <a:r>
              <a:rPr lang="en-IN" dirty="0" err="1"/>
              <a:t>signaling</a:t>
            </a:r>
            <a:r>
              <a:rPr lang="en-IN" dirty="0"/>
              <a:t> messages, location information, cell selection/ reselection, and so on. The C-plane can be placed in a central location, making management and operations less complex, whereas the user plane can be distributed to a number of sites. </a:t>
            </a:r>
          </a:p>
        </p:txBody>
      </p:sp>
      <p:sp>
        <p:nvSpPr>
          <p:cNvPr id="4" name="Date Placeholder 3">
            <a:extLst>
              <a:ext uri="{FF2B5EF4-FFF2-40B4-BE49-F238E27FC236}">
                <a16:creationId xmlns:a16="http://schemas.microsoft.com/office/drawing/2014/main" xmlns="" id="{24D1C429-533A-482E-9729-392EA90D8F40}"/>
              </a:ext>
            </a:extLst>
          </p:cNvPr>
          <p:cNvSpPr>
            <a:spLocks noGrp="1"/>
          </p:cNvSpPr>
          <p:nvPr>
            <p:ph type="dt" sz="half" idx="10"/>
          </p:nvPr>
        </p:nvSpPr>
        <p:spPr/>
        <p:txBody>
          <a:bodyPr/>
          <a:lstStyle/>
          <a:p>
            <a:fld id="{61B83AD1-8BC7-48CA-9663-B5F9BC751A66}" type="datetime1">
              <a:rPr lang="en-US" smtClean="0"/>
              <a:pPr/>
              <a:t>2/29/2024</a:t>
            </a:fld>
            <a:endParaRPr lang="en-US"/>
          </a:p>
        </p:txBody>
      </p:sp>
      <p:sp>
        <p:nvSpPr>
          <p:cNvPr id="5" name="Footer Placeholder 4">
            <a:extLst>
              <a:ext uri="{FF2B5EF4-FFF2-40B4-BE49-F238E27FC236}">
                <a16:creationId xmlns:a16="http://schemas.microsoft.com/office/drawing/2014/main" xmlns="" id="{27109AF3-3A74-44DF-8CD5-5649655B150E}"/>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C5320F11-09E7-48DC-AE16-903B7E23AE80}"/>
              </a:ext>
            </a:extLst>
          </p:cNvPr>
          <p:cNvSpPr>
            <a:spLocks noGrp="1"/>
          </p:cNvSpPr>
          <p:nvPr>
            <p:ph type="sldNum" sz="quarter" idx="12"/>
          </p:nvPr>
        </p:nvSpPr>
        <p:spPr/>
        <p:txBody>
          <a:bodyPr/>
          <a:lstStyle/>
          <a:p>
            <a:pPr algn="ctr"/>
            <a:fld id="{62231297-CF50-461C-A890-3A434146D1DB}" type="slidenum">
              <a:rPr lang="en-US" smtClean="0"/>
              <a:pPr algn="ctr"/>
              <a:t>21</a:t>
            </a:fld>
            <a:endParaRPr lang="en-US" dirty="0"/>
          </a:p>
        </p:txBody>
      </p:sp>
    </p:spTree>
    <p:extLst>
      <p:ext uri="{BB962C8B-B14F-4D97-AF65-F5344CB8AC3E}">
        <p14:creationId xmlns:p14="http://schemas.microsoft.com/office/powerpoint/2010/main" xmlns="" val="1294762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0D6DE7-43FF-4E0A-860A-64ABADD80089}"/>
              </a:ext>
            </a:extLst>
          </p:cNvPr>
          <p:cNvSpPr>
            <a:spLocks noGrp="1"/>
          </p:cNvSpPr>
          <p:nvPr>
            <p:ph type="title"/>
          </p:nvPr>
        </p:nvSpPr>
        <p:spPr/>
        <p:txBody>
          <a:bodyPr/>
          <a:lstStyle/>
          <a:p>
            <a:r>
              <a:rPr lang="en-IN" dirty="0"/>
              <a:t>Network Slicing: Concept and Implementation; </a:t>
            </a:r>
          </a:p>
        </p:txBody>
      </p:sp>
      <p:sp>
        <p:nvSpPr>
          <p:cNvPr id="3" name="Content Placeholder 2">
            <a:extLst>
              <a:ext uri="{FF2B5EF4-FFF2-40B4-BE49-F238E27FC236}">
                <a16:creationId xmlns:a16="http://schemas.microsoft.com/office/drawing/2014/main" xmlns="" id="{83AEEDA5-FEA7-46EC-88AB-69B366EF4D63}"/>
              </a:ext>
            </a:extLst>
          </p:cNvPr>
          <p:cNvSpPr>
            <a:spLocks noGrp="1"/>
          </p:cNvSpPr>
          <p:nvPr>
            <p:ph idx="1"/>
          </p:nvPr>
        </p:nvSpPr>
        <p:spPr>
          <a:xfrm>
            <a:off x="2160337" y="7363735"/>
            <a:ext cx="45804100" cy="23310591"/>
          </a:xfrm>
        </p:spPr>
        <p:txBody>
          <a:bodyPr>
            <a:normAutofit lnSpcReduction="10000"/>
          </a:bodyPr>
          <a:lstStyle/>
          <a:p>
            <a:pPr marL="1371600" indent="-1371600">
              <a:buFont typeface="+mj-lt"/>
              <a:buAutoNum type="arabicPeriod"/>
            </a:pPr>
            <a:r>
              <a:rPr lang="en-IN" b="1" dirty="0"/>
              <a:t>E2E (end-to-end) slicing :-   		</a:t>
            </a:r>
            <a:r>
              <a:rPr lang="en-IN" b="1" dirty="0">
                <a:highlight>
                  <a:srgbClr val="FFFF00"/>
                </a:highlight>
              </a:rPr>
              <a:t>1.2 Slicing in Core Network</a:t>
            </a:r>
            <a:endParaRPr lang="en-IN" b="1" dirty="0"/>
          </a:p>
          <a:p>
            <a:r>
              <a:rPr lang="en-IN" dirty="0"/>
              <a:t>By bringing the U-plane closer to the users, the round-trip time between user and network services can be shortened. U-plane functionality can be deployed to address specific use cases. </a:t>
            </a:r>
          </a:p>
          <a:p>
            <a:r>
              <a:rPr lang="en-IN" dirty="0"/>
              <a:t>For example, an MBB (mobile broadband) service can be divided into video streaming and web browsing subservices which can be implemented by different feature sets within a network slice.  </a:t>
            </a:r>
          </a:p>
          <a:p>
            <a:r>
              <a:rPr lang="en-IN" dirty="0"/>
              <a:t>The slices can be defined to different support services/applications with a targeted set of radio/core network functions. Slice pairing functions are defined to pair RAN and core network (CN) slices to form end-to-end slices.</a:t>
            </a:r>
          </a:p>
          <a:p>
            <a:r>
              <a:rPr lang="en-IN" dirty="0"/>
              <a:t>Mapping among devices, RAN and CN slices, can be 1:1:1 or 1:M:N, for example, a device can have RAN slices while a RAN slice can connect to multiple CN slices</a:t>
            </a:r>
          </a:p>
        </p:txBody>
      </p:sp>
      <p:sp>
        <p:nvSpPr>
          <p:cNvPr id="4" name="Date Placeholder 3">
            <a:extLst>
              <a:ext uri="{FF2B5EF4-FFF2-40B4-BE49-F238E27FC236}">
                <a16:creationId xmlns:a16="http://schemas.microsoft.com/office/drawing/2014/main" xmlns="" id="{24D1C429-533A-482E-9729-392EA90D8F40}"/>
              </a:ext>
            </a:extLst>
          </p:cNvPr>
          <p:cNvSpPr>
            <a:spLocks noGrp="1"/>
          </p:cNvSpPr>
          <p:nvPr>
            <p:ph type="dt" sz="half" idx="10"/>
          </p:nvPr>
        </p:nvSpPr>
        <p:spPr/>
        <p:txBody>
          <a:bodyPr/>
          <a:lstStyle/>
          <a:p>
            <a:fld id="{61B83AD1-8BC7-48CA-9663-B5F9BC751A66}" type="datetime1">
              <a:rPr lang="en-US" smtClean="0"/>
              <a:pPr/>
              <a:t>2/29/2024</a:t>
            </a:fld>
            <a:endParaRPr lang="en-US"/>
          </a:p>
        </p:txBody>
      </p:sp>
      <p:sp>
        <p:nvSpPr>
          <p:cNvPr id="5" name="Footer Placeholder 4">
            <a:extLst>
              <a:ext uri="{FF2B5EF4-FFF2-40B4-BE49-F238E27FC236}">
                <a16:creationId xmlns:a16="http://schemas.microsoft.com/office/drawing/2014/main" xmlns="" id="{27109AF3-3A74-44DF-8CD5-5649655B150E}"/>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C5320F11-09E7-48DC-AE16-903B7E23AE80}"/>
              </a:ext>
            </a:extLst>
          </p:cNvPr>
          <p:cNvSpPr>
            <a:spLocks noGrp="1"/>
          </p:cNvSpPr>
          <p:nvPr>
            <p:ph type="sldNum" sz="quarter" idx="12"/>
          </p:nvPr>
        </p:nvSpPr>
        <p:spPr/>
        <p:txBody>
          <a:bodyPr/>
          <a:lstStyle/>
          <a:p>
            <a:pPr algn="ctr"/>
            <a:fld id="{62231297-CF50-461C-A890-3A434146D1DB}" type="slidenum">
              <a:rPr lang="en-US" smtClean="0"/>
              <a:pPr algn="ctr"/>
              <a:t>22</a:t>
            </a:fld>
            <a:endParaRPr lang="en-US" dirty="0"/>
          </a:p>
        </p:txBody>
      </p:sp>
    </p:spTree>
    <p:extLst>
      <p:ext uri="{BB962C8B-B14F-4D97-AF65-F5344CB8AC3E}">
        <p14:creationId xmlns:p14="http://schemas.microsoft.com/office/powerpoint/2010/main" xmlns="" val="2170244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0D6DE7-43FF-4E0A-860A-64ABADD80089}"/>
              </a:ext>
            </a:extLst>
          </p:cNvPr>
          <p:cNvSpPr>
            <a:spLocks noGrp="1"/>
          </p:cNvSpPr>
          <p:nvPr>
            <p:ph type="title"/>
          </p:nvPr>
        </p:nvSpPr>
        <p:spPr/>
        <p:txBody>
          <a:bodyPr/>
          <a:lstStyle/>
          <a:p>
            <a:r>
              <a:rPr lang="en-IN" dirty="0"/>
              <a:t>Network Slicing: Concept and Implementation; </a:t>
            </a:r>
          </a:p>
        </p:txBody>
      </p:sp>
      <p:sp>
        <p:nvSpPr>
          <p:cNvPr id="3" name="Content Placeholder 2">
            <a:extLst>
              <a:ext uri="{FF2B5EF4-FFF2-40B4-BE49-F238E27FC236}">
                <a16:creationId xmlns:a16="http://schemas.microsoft.com/office/drawing/2014/main" xmlns="" id="{83AEEDA5-FEA7-46EC-88AB-69B366EF4D63}"/>
              </a:ext>
            </a:extLst>
          </p:cNvPr>
          <p:cNvSpPr>
            <a:spLocks noGrp="1"/>
          </p:cNvSpPr>
          <p:nvPr>
            <p:ph idx="1"/>
          </p:nvPr>
        </p:nvSpPr>
        <p:spPr>
          <a:xfrm>
            <a:off x="2160337" y="7363735"/>
            <a:ext cx="45804100" cy="23310591"/>
          </a:xfrm>
        </p:spPr>
        <p:txBody>
          <a:bodyPr>
            <a:normAutofit/>
          </a:bodyPr>
          <a:lstStyle/>
          <a:p>
            <a:pPr marL="0" indent="0">
              <a:buNone/>
            </a:pPr>
            <a:r>
              <a:rPr lang="en-IN" b="1" dirty="0"/>
              <a:t>2. SDN and NFV in Slicing :-   		</a:t>
            </a:r>
          </a:p>
          <a:p>
            <a:r>
              <a:rPr lang="en-IN" dirty="0"/>
              <a:t>SDN and NFV are essential for the effective working of network slicing. </a:t>
            </a:r>
          </a:p>
          <a:p>
            <a:r>
              <a:rPr lang="en-IN" dirty="0"/>
              <a:t>SDN separates the C-plane and U-plane to optimize the performance of the network while NFV enables virtualization of networks</a:t>
            </a:r>
          </a:p>
          <a:p>
            <a:endParaRPr lang="en-IN" dirty="0"/>
          </a:p>
          <a:p>
            <a:pPr marL="0" indent="0">
              <a:buNone/>
            </a:pPr>
            <a:r>
              <a:rPr lang="en-IN" b="1" dirty="0">
                <a:highlight>
                  <a:srgbClr val="FFFF00"/>
                </a:highlight>
              </a:rPr>
              <a:t>2.1 SDN Overview</a:t>
            </a:r>
          </a:p>
          <a:p>
            <a:r>
              <a:rPr lang="en-IN" dirty="0"/>
              <a:t>The SDN architecture defined by Open Networking Foundation (ONF) enables a common architecture to efficiently support diverse slices tailored for different services with different requirements.</a:t>
            </a:r>
          </a:p>
        </p:txBody>
      </p:sp>
      <p:sp>
        <p:nvSpPr>
          <p:cNvPr id="4" name="Date Placeholder 3">
            <a:extLst>
              <a:ext uri="{FF2B5EF4-FFF2-40B4-BE49-F238E27FC236}">
                <a16:creationId xmlns:a16="http://schemas.microsoft.com/office/drawing/2014/main" xmlns="" id="{24D1C429-533A-482E-9729-392EA90D8F40}"/>
              </a:ext>
            </a:extLst>
          </p:cNvPr>
          <p:cNvSpPr>
            <a:spLocks noGrp="1"/>
          </p:cNvSpPr>
          <p:nvPr>
            <p:ph type="dt" sz="half" idx="10"/>
          </p:nvPr>
        </p:nvSpPr>
        <p:spPr/>
        <p:txBody>
          <a:bodyPr/>
          <a:lstStyle/>
          <a:p>
            <a:fld id="{61B83AD1-8BC7-48CA-9663-B5F9BC751A66}" type="datetime1">
              <a:rPr lang="en-US" smtClean="0"/>
              <a:pPr/>
              <a:t>2/29/2024</a:t>
            </a:fld>
            <a:endParaRPr lang="en-US"/>
          </a:p>
        </p:txBody>
      </p:sp>
      <p:sp>
        <p:nvSpPr>
          <p:cNvPr id="5" name="Footer Placeholder 4">
            <a:extLst>
              <a:ext uri="{FF2B5EF4-FFF2-40B4-BE49-F238E27FC236}">
                <a16:creationId xmlns:a16="http://schemas.microsoft.com/office/drawing/2014/main" xmlns="" id="{27109AF3-3A74-44DF-8CD5-5649655B150E}"/>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C5320F11-09E7-48DC-AE16-903B7E23AE80}"/>
              </a:ext>
            </a:extLst>
          </p:cNvPr>
          <p:cNvSpPr>
            <a:spLocks noGrp="1"/>
          </p:cNvSpPr>
          <p:nvPr>
            <p:ph type="sldNum" sz="quarter" idx="12"/>
          </p:nvPr>
        </p:nvSpPr>
        <p:spPr/>
        <p:txBody>
          <a:bodyPr/>
          <a:lstStyle/>
          <a:p>
            <a:pPr algn="ctr"/>
            <a:fld id="{62231297-CF50-461C-A890-3A434146D1DB}" type="slidenum">
              <a:rPr lang="en-US" smtClean="0"/>
              <a:pPr algn="ctr"/>
              <a:t>23</a:t>
            </a:fld>
            <a:endParaRPr lang="en-US" dirty="0"/>
          </a:p>
        </p:txBody>
      </p:sp>
    </p:spTree>
    <p:extLst>
      <p:ext uri="{BB962C8B-B14F-4D97-AF65-F5344CB8AC3E}">
        <p14:creationId xmlns:p14="http://schemas.microsoft.com/office/powerpoint/2010/main" xmlns="" val="1011644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0D6DE7-43FF-4E0A-860A-64ABADD80089}"/>
              </a:ext>
            </a:extLst>
          </p:cNvPr>
          <p:cNvSpPr>
            <a:spLocks noGrp="1"/>
          </p:cNvSpPr>
          <p:nvPr>
            <p:ph type="title"/>
          </p:nvPr>
        </p:nvSpPr>
        <p:spPr/>
        <p:txBody>
          <a:bodyPr/>
          <a:lstStyle/>
          <a:p>
            <a:r>
              <a:rPr lang="en-IN" dirty="0"/>
              <a:t>Network Slicing: Concept and Implementation; </a:t>
            </a:r>
          </a:p>
        </p:txBody>
      </p:sp>
      <p:sp>
        <p:nvSpPr>
          <p:cNvPr id="3" name="Content Placeholder 2">
            <a:extLst>
              <a:ext uri="{FF2B5EF4-FFF2-40B4-BE49-F238E27FC236}">
                <a16:creationId xmlns:a16="http://schemas.microsoft.com/office/drawing/2014/main" xmlns="" id="{83AEEDA5-FEA7-46EC-88AB-69B366EF4D63}"/>
              </a:ext>
            </a:extLst>
          </p:cNvPr>
          <p:cNvSpPr>
            <a:spLocks noGrp="1"/>
          </p:cNvSpPr>
          <p:nvPr>
            <p:ph idx="1"/>
          </p:nvPr>
        </p:nvSpPr>
        <p:spPr>
          <a:xfrm>
            <a:off x="2160337" y="7363735"/>
            <a:ext cx="45804100" cy="23310591"/>
          </a:xfrm>
        </p:spPr>
        <p:txBody>
          <a:bodyPr>
            <a:normAutofit/>
          </a:bodyPr>
          <a:lstStyle/>
          <a:p>
            <a:pPr marL="0" indent="0">
              <a:buNone/>
            </a:pPr>
            <a:r>
              <a:rPr lang="en-IN" b="1" dirty="0"/>
              <a:t>2. SDN and NFV in Slicing :-   	</a:t>
            </a:r>
            <a:r>
              <a:rPr lang="en-IN" b="1" dirty="0">
                <a:highlight>
                  <a:srgbClr val="FFFF00"/>
                </a:highlight>
              </a:rPr>
              <a:t>2.1 SDN Overview</a:t>
            </a:r>
          </a:p>
          <a:p>
            <a:endParaRPr lang="en-IN" dirty="0"/>
          </a:p>
          <a:p>
            <a:r>
              <a:rPr lang="en-IN" dirty="0"/>
              <a:t>The SDN architecture is technology neutral, thus it can support wired, wireless, and mobile technologies. </a:t>
            </a:r>
          </a:p>
          <a:p>
            <a:r>
              <a:rPr lang="en-IN" dirty="0"/>
              <a:t>SDN consists of two key components, namely resources and controllers. </a:t>
            </a:r>
          </a:p>
          <a:p>
            <a:r>
              <a:rPr lang="en-IN" dirty="0"/>
              <a:t>Resources could be anything, but in this case, it could be a physical network function consisting of a piece of hardware and software or a virtual network function (VNF) where the software is decoupled from the hardware for the realization of a particular slice. </a:t>
            </a:r>
          </a:p>
          <a:p>
            <a:r>
              <a:rPr lang="en-IN" dirty="0"/>
              <a:t>Resources are managed through controllers which are central entities in SDN architecture. </a:t>
            </a:r>
          </a:p>
        </p:txBody>
      </p:sp>
      <p:sp>
        <p:nvSpPr>
          <p:cNvPr id="4" name="Date Placeholder 3">
            <a:extLst>
              <a:ext uri="{FF2B5EF4-FFF2-40B4-BE49-F238E27FC236}">
                <a16:creationId xmlns:a16="http://schemas.microsoft.com/office/drawing/2014/main" xmlns="" id="{24D1C429-533A-482E-9729-392EA90D8F40}"/>
              </a:ext>
            </a:extLst>
          </p:cNvPr>
          <p:cNvSpPr>
            <a:spLocks noGrp="1"/>
          </p:cNvSpPr>
          <p:nvPr>
            <p:ph type="dt" sz="half" idx="10"/>
          </p:nvPr>
        </p:nvSpPr>
        <p:spPr/>
        <p:txBody>
          <a:bodyPr/>
          <a:lstStyle/>
          <a:p>
            <a:fld id="{61B83AD1-8BC7-48CA-9663-B5F9BC751A66}" type="datetime1">
              <a:rPr lang="en-US" smtClean="0"/>
              <a:pPr/>
              <a:t>2/29/2024</a:t>
            </a:fld>
            <a:endParaRPr lang="en-US"/>
          </a:p>
        </p:txBody>
      </p:sp>
      <p:sp>
        <p:nvSpPr>
          <p:cNvPr id="5" name="Footer Placeholder 4">
            <a:extLst>
              <a:ext uri="{FF2B5EF4-FFF2-40B4-BE49-F238E27FC236}">
                <a16:creationId xmlns:a16="http://schemas.microsoft.com/office/drawing/2014/main" xmlns="" id="{27109AF3-3A74-44DF-8CD5-5649655B150E}"/>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C5320F11-09E7-48DC-AE16-903B7E23AE80}"/>
              </a:ext>
            </a:extLst>
          </p:cNvPr>
          <p:cNvSpPr>
            <a:spLocks noGrp="1"/>
          </p:cNvSpPr>
          <p:nvPr>
            <p:ph type="sldNum" sz="quarter" idx="12"/>
          </p:nvPr>
        </p:nvSpPr>
        <p:spPr/>
        <p:txBody>
          <a:bodyPr/>
          <a:lstStyle/>
          <a:p>
            <a:pPr algn="ctr"/>
            <a:fld id="{62231297-CF50-461C-A890-3A434146D1DB}" type="slidenum">
              <a:rPr lang="en-US" smtClean="0"/>
              <a:pPr algn="ctr"/>
              <a:t>24</a:t>
            </a:fld>
            <a:endParaRPr lang="en-US" dirty="0"/>
          </a:p>
        </p:txBody>
      </p:sp>
    </p:spTree>
    <p:extLst>
      <p:ext uri="{BB962C8B-B14F-4D97-AF65-F5344CB8AC3E}">
        <p14:creationId xmlns:p14="http://schemas.microsoft.com/office/powerpoint/2010/main" xmlns="" val="4196382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0D6DE7-43FF-4E0A-860A-64ABADD80089}"/>
              </a:ext>
            </a:extLst>
          </p:cNvPr>
          <p:cNvSpPr>
            <a:spLocks noGrp="1"/>
          </p:cNvSpPr>
          <p:nvPr>
            <p:ph type="title"/>
          </p:nvPr>
        </p:nvSpPr>
        <p:spPr/>
        <p:txBody>
          <a:bodyPr/>
          <a:lstStyle/>
          <a:p>
            <a:r>
              <a:rPr lang="en-IN" dirty="0"/>
              <a:t>Network Slicing: Concept and Implementation; </a:t>
            </a:r>
          </a:p>
        </p:txBody>
      </p:sp>
      <p:sp>
        <p:nvSpPr>
          <p:cNvPr id="3" name="Content Placeholder 2">
            <a:extLst>
              <a:ext uri="{FF2B5EF4-FFF2-40B4-BE49-F238E27FC236}">
                <a16:creationId xmlns:a16="http://schemas.microsoft.com/office/drawing/2014/main" xmlns="" id="{83AEEDA5-FEA7-46EC-88AB-69B366EF4D63}"/>
              </a:ext>
            </a:extLst>
          </p:cNvPr>
          <p:cNvSpPr>
            <a:spLocks noGrp="1"/>
          </p:cNvSpPr>
          <p:nvPr>
            <p:ph idx="1"/>
          </p:nvPr>
        </p:nvSpPr>
        <p:spPr>
          <a:xfrm>
            <a:off x="2160337" y="7363735"/>
            <a:ext cx="45804100" cy="23310591"/>
          </a:xfrm>
        </p:spPr>
        <p:txBody>
          <a:bodyPr>
            <a:normAutofit/>
          </a:bodyPr>
          <a:lstStyle/>
          <a:p>
            <a:pPr marL="0" indent="0">
              <a:buNone/>
            </a:pPr>
            <a:r>
              <a:rPr lang="en-IN" b="1" dirty="0"/>
              <a:t>2. SDN and NFV in Slicing :-   	</a:t>
            </a:r>
            <a:r>
              <a:rPr lang="en-IN" b="1" dirty="0">
                <a:highlight>
                  <a:srgbClr val="FFFF00"/>
                </a:highlight>
              </a:rPr>
              <a:t>2.1 SDN Overview</a:t>
            </a:r>
          </a:p>
          <a:p>
            <a:endParaRPr lang="en-IN" dirty="0"/>
          </a:p>
          <a:p>
            <a:r>
              <a:rPr lang="en-IN" dirty="0"/>
              <a:t>Resources are managed through controllers which are central entities in SDN architecture. </a:t>
            </a:r>
          </a:p>
          <a:p>
            <a:r>
              <a:rPr lang="en-IN" dirty="0"/>
              <a:t>A controller maintains isolation in the control and data planes, allowing each network slice instance to be operated as a distinct and logically separate network.</a:t>
            </a:r>
          </a:p>
          <a:p>
            <a:r>
              <a:rPr lang="en-IN" dirty="0"/>
              <a:t> It provides resource isolation as well for a multitude of slices running on a common infrastructure. </a:t>
            </a:r>
          </a:p>
          <a:p>
            <a:r>
              <a:rPr lang="en-IN" dirty="0"/>
              <a:t>In addition to resources and controllers, the following key concepts are critical for the implementation of SDN based networks.</a:t>
            </a:r>
          </a:p>
        </p:txBody>
      </p:sp>
      <p:sp>
        <p:nvSpPr>
          <p:cNvPr id="4" name="Date Placeholder 3">
            <a:extLst>
              <a:ext uri="{FF2B5EF4-FFF2-40B4-BE49-F238E27FC236}">
                <a16:creationId xmlns:a16="http://schemas.microsoft.com/office/drawing/2014/main" xmlns="" id="{24D1C429-533A-482E-9729-392EA90D8F40}"/>
              </a:ext>
            </a:extLst>
          </p:cNvPr>
          <p:cNvSpPr>
            <a:spLocks noGrp="1"/>
          </p:cNvSpPr>
          <p:nvPr>
            <p:ph type="dt" sz="half" idx="10"/>
          </p:nvPr>
        </p:nvSpPr>
        <p:spPr/>
        <p:txBody>
          <a:bodyPr/>
          <a:lstStyle/>
          <a:p>
            <a:fld id="{61B83AD1-8BC7-48CA-9663-B5F9BC751A66}" type="datetime1">
              <a:rPr lang="en-US" smtClean="0"/>
              <a:pPr/>
              <a:t>2/29/2024</a:t>
            </a:fld>
            <a:endParaRPr lang="en-US"/>
          </a:p>
        </p:txBody>
      </p:sp>
      <p:sp>
        <p:nvSpPr>
          <p:cNvPr id="5" name="Footer Placeholder 4">
            <a:extLst>
              <a:ext uri="{FF2B5EF4-FFF2-40B4-BE49-F238E27FC236}">
                <a16:creationId xmlns:a16="http://schemas.microsoft.com/office/drawing/2014/main" xmlns="" id="{27109AF3-3A74-44DF-8CD5-5649655B150E}"/>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C5320F11-09E7-48DC-AE16-903B7E23AE80}"/>
              </a:ext>
            </a:extLst>
          </p:cNvPr>
          <p:cNvSpPr>
            <a:spLocks noGrp="1"/>
          </p:cNvSpPr>
          <p:nvPr>
            <p:ph type="sldNum" sz="quarter" idx="12"/>
          </p:nvPr>
        </p:nvSpPr>
        <p:spPr/>
        <p:txBody>
          <a:bodyPr/>
          <a:lstStyle/>
          <a:p>
            <a:pPr algn="ctr"/>
            <a:fld id="{62231297-CF50-461C-A890-3A434146D1DB}" type="slidenum">
              <a:rPr lang="en-US" smtClean="0"/>
              <a:pPr algn="ctr"/>
              <a:t>25</a:t>
            </a:fld>
            <a:endParaRPr lang="en-US" dirty="0"/>
          </a:p>
        </p:txBody>
      </p:sp>
    </p:spTree>
    <p:extLst>
      <p:ext uri="{BB962C8B-B14F-4D97-AF65-F5344CB8AC3E}">
        <p14:creationId xmlns:p14="http://schemas.microsoft.com/office/powerpoint/2010/main" xmlns="" val="1813903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0D6DE7-43FF-4E0A-860A-64ABADD80089}"/>
              </a:ext>
            </a:extLst>
          </p:cNvPr>
          <p:cNvSpPr>
            <a:spLocks noGrp="1"/>
          </p:cNvSpPr>
          <p:nvPr>
            <p:ph type="title"/>
          </p:nvPr>
        </p:nvSpPr>
        <p:spPr/>
        <p:txBody>
          <a:bodyPr/>
          <a:lstStyle/>
          <a:p>
            <a:r>
              <a:rPr lang="en-IN" dirty="0"/>
              <a:t>Network Slicing: Concept and Implementation; </a:t>
            </a:r>
          </a:p>
        </p:txBody>
      </p:sp>
      <p:sp>
        <p:nvSpPr>
          <p:cNvPr id="3" name="Content Placeholder 2">
            <a:extLst>
              <a:ext uri="{FF2B5EF4-FFF2-40B4-BE49-F238E27FC236}">
                <a16:creationId xmlns:a16="http://schemas.microsoft.com/office/drawing/2014/main" xmlns="" id="{83AEEDA5-FEA7-46EC-88AB-69B366EF4D63}"/>
              </a:ext>
            </a:extLst>
          </p:cNvPr>
          <p:cNvSpPr>
            <a:spLocks noGrp="1"/>
          </p:cNvSpPr>
          <p:nvPr>
            <p:ph idx="1"/>
          </p:nvPr>
        </p:nvSpPr>
        <p:spPr>
          <a:xfrm>
            <a:off x="2160337" y="7363735"/>
            <a:ext cx="45804100" cy="23310591"/>
          </a:xfrm>
        </p:spPr>
        <p:txBody>
          <a:bodyPr>
            <a:normAutofit fontScale="92500"/>
          </a:bodyPr>
          <a:lstStyle/>
          <a:p>
            <a:pPr marL="0" indent="0">
              <a:buNone/>
            </a:pPr>
            <a:r>
              <a:rPr lang="en-IN" b="1" dirty="0"/>
              <a:t>2. SDN and NFV in Slicing :-   	</a:t>
            </a:r>
            <a:r>
              <a:rPr lang="en-IN" b="1" dirty="0">
                <a:highlight>
                  <a:srgbClr val="FFFF00"/>
                </a:highlight>
              </a:rPr>
              <a:t>2.1 SDN Overview</a:t>
            </a:r>
          </a:p>
          <a:p>
            <a:endParaRPr lang="en-IN" dirty="0"/>
          </a:p>
          <a:p>
            <a:pPr marL="0" indent="0">
              <a:buNone/>
            </a:pPr>
            <a:r>
              <a:rPr lang="en-IN" b="1" i="1" dirty="0"/>
              <a:t>• Virtualization is a function</a:t>
            </a:r>
            <a:r>
              <a:rPr lang="en-IN" dirty="0"/>
              <a:t> of a controller to abstract the underlying resources it manages. </a:t>
            </a:r>
          </a:p>
          <a:p>
            <a:r>
              <a:rPr lang="en-IN" dirty="0"/>
              <a:t>Network virtualization assists in the creation of isolated virtual networks that are dissociated from the underlying physical network and run on top of it.</a:t>
            </a:r>
          </a:p>
          <a:p>
            <a:pPr marL="0" indent="0">
              <a:buNone/>
            </a:pPr>
            <a:r>
              <a:rPr lang="en-IN" b="1" i="1" dirty="0"/>
              <a:t>• Orchestration </a:t>
            </a:r>
            <a:r>
              <a:rPr lang="en-IN" dirty="0"/>
              <a:t>by definition brings disparate things into a coherent whole. </a:t>
            </a:r>
          </a:p>
          <a:p>
            <a:r>
              <a:rPr lang="en-IN" dirty="0"/>
              <a:t>Within slicing, it is defined as the responsibility of the controller to dispatch resources to address the demands of the client in an optimal manner.</a:t>
            </a:r>
          </a:p>
          <a:p>
            <a:pPr marL="0" indent="0">
              <a:buNone/>
            </a:pPr>
            <a:r>
              <a:rPr lang="en-IN" b="1" i="1" dirty="0"/>
              <a:t>• Recursion, </a:t>
            </a:r>
            <a:r>
              <a:rPr lang="en-IN" dirty="0"/>
              <a:t>which could be hierarchical or federated, allows the controller to use resources from a lower level controller and provides services to a higher level controller (hierarchical scheme) while federation works on an equal level.</a:t>
            </a:r>
          </a:p>
        </p:txBody>
      </p:sp>
      <p:sp>
        <p:nvSpPr>
          <p:cNvPr id="4" name="Date Placeholder 3">
            <a:extLst>
              <a:ext uri="{FF2B5EF4-FFF2-40B4-BE49-F238E27FC236}">
                <a16:creationId xmlns:a16="http://schemas.microsoft.com/office/drawing/2014/main" xmlns="" id="{24D1C429-533A-482E-9729-392EA90D8F40}"/>
              </a:ext>
            </a:extLst>
          </p:cNvPr>
          <p:cNvSpPr>
            <a:spLocks noGrp="1"/>
          </p:cNvSpPr>
          <p:nvPr>
            <p:ph type="dt" sz="half" idx="10"/>
          </p:nvPr>
        </p:nvSpPr>
        <p:spPr/>
        <p:txBody>
          <a:bodyPr/>
          <a:lstStyle/>
          <a:p>
            <a:fld id="{61B83AD1-8BC7-48CA-9663-B5F9BC751A66}" type="datetime1">
              <a:rPr lang="en-US" smtClean="0"/>
              <a:pPr/>
              <a:t>2/29/2024</a:t>
            </a:fld>
            <a:endParaRPr lang="en-US"/>
          </a:p>
        </p:txBody>
      </p:sp>
      <p:sp>
        <p:nvSpPr>
          <p:cNvPr id="5" name="Footer Placeholder 4">
            <a:extLst>
              <a:ext uri="{FF2B5EF4-FFF2-40B4-BE49-F238E27FC236}">
                <a16:creationId xmlns:a16="http://schemas.microsoft.com/office/drawing/2014/main" xmlns="" id="{27109AF3-3A74-44DF-8CD5-5649655B150E}"/>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C5320F11-09E7-48DC-AE16-903B7E23AE80}"/>
              </a:ext>
            </a:extLst>
          </p:cNvPr>
          <p:cNvSpPr>
            <a:spLocks noGrp="1"/>
          </p:cNvSpPr>
          <p:nvPr>
            <p:ph type="sldNum" sz="quarter" idx="12"/>
          </p:nvPr>
        </p:nvSpPr>
        <p:spPr/>
        <p:txBody>
          <a:bodyPr/>
          <a:lstStyle/>
          <a:p>
            <a:pPr algn="ctr"/>
            <a:fld id="{62231297-CF50-461C-A890-3A434146D1DB}" type="slidenum">
              <a:rPr lang="en-US" smtClean="0"/>
              <a:pPr algn="ctr"/>
              <a:t>26</a:t>
            </a:fld>
            <a:endParaRPr lang="en-US" dirty="0"/>
          </a:p>
        </p:txBody>
      </p:sp>
    </p:spTree>
    <p:extLst>
      <p:ext uri="{BB962C8B-B14F-4D97-AF65-F5344CB8AC3E}">
        <p14:creationId xmlns:p14="http://schemas.microsoft.com/office/powerpoint/2010/main" xmlns="" val="4129359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0D6DE7-43FF-4E0A-860A-64ABADD80089}"/>
              </a:ext>
            </a:extLst>
          </p:cNvPr>
          <p:cNvSpPr>
            <a:spLocks noGrp="1"/>
          </p:cNvSpPr>
          <p:nvPr>
            <p:ph type="title"/>
          </p:nvPr>
        </p:nvSpPr>
        <p:spPr/>
        <p:txBody>
          <a:bodyPr/>
          <a:lstStyle/>
          <a:p>
            <a:r>
              <a:rPr lang="en-IN" dirty="0"/>
              <a:t>Network Slicing: Concept and Implementation; </a:t>
            </a:r>
          </a:p>
        </p:txBody>
      </p:sp>
      <p:sp>
        <p:nvSpPr>
          <p:cNvPr id="3" name="Content Placeholder 2">
            <a:extLst>
              <a:ext uri="{FF2B5EF4-FFF2-40B4-BE49-F238E27FC236}">
                <a16:creationId xmlns:a16="http://schemas.microsoft.com/office/drawing/2014/main" xmlns="" id="{83AEEDA5-FEA7-46EC-88AB-69B366EF4D63}"/>
              </a:ext>
            </a:extLst>
          </p:cNvPr>
          <p:cNvSpPr>
            <a:spLocks noGrp="1"/>
          </p:cNvSpPr>
          <p:nvPr>
            <p:ph idx="1"/>
          </p:nvPr>
        </p:nvSpPr>
        <p:spPr>
          <a:xfrm>
            <a:off x="2160337" y="7363735"/>
            <a:ext cx="45804100" cy="23310591"/>
          </a:xfrm>
        </p:spPr>
        <p:txBody>
          <a:bodyPr>
            <a:normAutofit/>
          </a:bodyPr>
          <a:lstStyle/>
          <a:p>
            <a:pPr marL="0" indent="0">
              <a:buNone/>
            </a:pPr>
            <a:r>
              <a:rPr lang="en-IN" b="1" dirty="0"/>
              <a:t>2. SDN and NFV in Slicing :-   	</a:t>
            </a:r>
            <a:r>
              <a:rPr lang="en-IN" b="1" dirty="0">
                <a:highlight>
                  <a:srgbClr val="FFFF00"/>
                </a:highlight>
              </a:rPr>
              <a:t>2.1 SDN Overview</a:t>
            </a:r>
          </a:p>
          <a:p>
            <a:endParaRPr lang="en-IN" dirty="0"/>
          </a:p>
          <a:p>
            <a:pPr marL="0" indent="0">
              <a:buNone/>
            </a:pPr>
            <a:endParaRPr lang="en-IN" i="1" dirty="0"/>
          </a:p>
          <a:p>
            <a:pPr marL="0" indent="0">
              <a:buNone/>
            </a:pPr>
            <a:r>
              <a:rPr lang="en-IN" sz="17000" i="1" dirty="0"/>
              <a:t>SDN provides extensive control plane functions for </a:t>
            </a:r>
            <a:br>
              <a:rPr lang="en-IN" sz="17000" i="1" dirty="0"/>
            </a:br>
            <a:r>
              <a:rPr lang="en-IN" sz="17000" i="1" dirty="0"/>
              <a:t>enabling network slicing, however, </a:t>
            </a:r>
            <a:br>
              <a:rPr lang="en-IN" sz="17000" i="1" dirty="0"/>
            </a:br>
            <a:r>
              <a:rPr lang="en-IN" sz="17000" i="1" dirty="0"/>
              <a:t>to efficiently manage the lifecycle of slices and their constituent resources, </a:t>
            </a:r>
            <a:br>
              <a:rPr lang="en-IN" sz="17000" i="1" dirty="0"/>
            </a:br>
            <a:r>
              <a:rPr lang="en-IN" sz="17000" i="1" dirty="0"/>
              <a:t>NFV is needed.</a:t>
            </a:r>
            <a:endParaRPr lang="en-IN" sz="17000" dirty="0"/>
          </a:p>
        </p:txBody>
      </p:sp>
      <p:sp>
        <p:nvSpPr>
          <p:cNvPr id="4" name="Date Placeholder 3">
            <a:extLst>
              <a:ext uri="{FF2B5EF4-FFF2-40B4-BE49-F238E27FC236}">
                <a16:creationId xmlns:a16="http://schemas.microsoft.com/office/drawing/2014/main" xmlns="" id="{24D1C429-533A-482E-9729-392EA90D8F40}"/>
              </a:ext>
            </a:extLst>
          </p:cNvPr>
          <p:cNvSpPr>
            <a:spLocks noGrp="1"/>
          </p:cNvSpPr>
          <p:nvPr>
            <p:ph type="dt" sz="half" idx="10"/>
          </p:nvPr>
        </p:nvSpPr>
        <p:spPr/>
        <p:txBody>
          <a:bodyPr/>
          <a:lstStyle/>
          <a:p>
            <a:fld id="{61B83AD1-8BC7-48CA-9663-B5F9BC751A66}" type="datetime1">
              <a:rPr lang="en-US" smtClean="0"/>
              <a:pPr/>
              <a:t>2/29/2024</a:t>
            </a:fld>
            <a:endParaRPr lang="en-US"/>
          </a:p>
        </p:txBody>
      </p:sp>
      <p:sp>
        <p:nvSpPr>
          <p:cNvPr id="5" name="Footer Placeholder 4">
            <a:extLst>
              <a:ext uri="{FF2B5EF4-FFF2-40B4-BE49-F238E27FC236}">
                <a16:creationId xmlns:a16="http://schemas.microsoft.com/office/drawing/2014/main" xmlns="" id="{27109AF3-3A74-44DF-8CD5-5649655B150E}"/>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C5320F11-09E7-48DC-AE16-903B7E23AE80}"/>
              </a:ext>
            </a:extLst>
          </p:cNvPr>
          <p:cNvSpPr>
            <a:spLocks noGrp="1"/>
          </p:cNvSpPr>
          <p:nvPr>
            <p:ph type="sldNum" sz="quarter" idx="12"/>
          </p:nvPr>
        </p:nvSpPr>
        <p:spPr/>
        <p:txBody>
          <a:bodyPr/>
          <a:lstStyle/>
          <a:p>
            <a:pPr algn="ctr"/>
            <a:fld id="{62231297-CF50-461C-A890-3A434146D1DB}" type="slidenum">
              <a:rPr lang="en-US" smtClean="0"/>
              <a:pPr algn="ctr"/>
              <a:t>27</a:t>
            </a:fld>
            <a:endParaRPr lang="en-US" dirty="0"/>
          </a:p>
        </p:txBody>
      </p:sp>
    </p:spTree>
    <p:extLst>
      <p:ext uri="{BB962C8B-B14F-4D97-AF65-F5344CB8AC3E}">
        <p14:creationId xmlns:p14="http://schemas.microsoft.com/office/powerpoint/2010/main" xmlns="" val="11867285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0D6DE7-43FF-4E0A-860A-64ABADD80089}"/>
              </a:ext>
            </a:extLst>
          </p:cNvPr>
          <p:cNvSpPr>
            <a:spLocks noGrp="1"/>
          </p:cNvSpPr>
          <p:nvPr>
            <p:ph type="title"/>
          </p:nvPr>
        </p:nvSpPr>
        <p:spPr/>
        <p:txBody>
          <a:bodyPr/>
          <a:lstStyle/>
          <a:p>
            <a:r>
              <a:rPr lang="en-IN" dirty="0"/>
              <a:t>Network Slicing: Concept and Implementation; </a:t>
            </a:r>
          </a:p>
        </p:txBody>
      </p:sp>
      <p:sp>
        <p:nvSpPr>
          <p:cNvPr id="3" name="Content Placeholder 2">
            <a:extLst>
              <a:ext uri="{FF2B5EF4-FFF2-40B4-BE49-F238E27FC236}">
                <a16:creationId xmlns:a16="http://schemas.microsoft.com/office/drawing/2014/main" xmlns="" id="{83AEEDA5-FEA7-46EC-88AB-69B366EF4D63}"/>
              </a:ext>
            </a:extLst>
          </p:cNvPr>
          <p:cNvSpPr>
            <a:spLocks noGrp="1"/>
          </p:cNvSpPr>
          <p:nvPr>
            <p:ph idx="1"/>
          </p:nvPr>
        </p:nvSpPr>
        <p:spPr>
          <a:xfrm>
            <a:off x="2160337" y="7363735"/>
            <a:ext cx="45804100" cy="23310591"/>
          </a:xfrm>
        </p:spPr>
        <p:txBody>
          <a:bodyPr>
            <a:normAutofit/>
          </a:bodyPr>
          <a:lstStyle/>
          <a:p>
            <a:pPr marL="0" indent="0">
              <a:buNone/>
            </a:pPr>
            <a:r>
              <a:rPr lang="en-IN" b="1" dirty="0"/>
              <a:t>2. SDN and NFV in Slicing :-   	</a:t>
            </a:r>
            <a:r>
              <a:rPr lang="en-IN" b="1" dirty="0">
                <a:highlight>
                  <a:srgbClr val="FFFF00"/>
                </a:highlight>
              </a:rPr>
              <a:t>2.2 NFV Overview</a:t>
            </a:r>
          </a:p>
          <a:p>
            <a:r>
              <a:rPr lang="fr-FR" dirty="0" err="1"/>
              <a:t>European</a:t>
            </a:r>
            <a:r>
              <a:rPr lang="fr-FR" dirty="0"/>
              <a:t> </a:t>
            </a:r>
            <a:r>
              <a:rPr lang="fr-FR" dirty="0" err="1"/>
              <a:t>Telecommunications</a:t>
            </a:r>
            <a:r>
              <a:rPr lang="fr-FR" dirty="0"/>
              <a:t> Standards Institute (ETSI)</a:t>
            </a:r>
            <a:endParaRPr lang="en-IN" dirty="0"/>
          </a:p>
          <a:p>
            <a:r>
              <a:rPr lang="en-IN" dirty="0"/>
              <a:t>ETSI NFV standard GS (Group Specification) NFV 002 defines the lifecycle management of network services. </a:t>
            </a:r>
          </a:p>
          <a:p>
            <a:r>
              <a:rPr lang="en-IN" dirty="0"/>
              <a:t>A network service according to ETSI GS NFV 003 is a composition of  network functions and is defined by its functional and </a:t>
            </a:r>
            <a:r>
              <a:rPr lang="en-IN" dirty="0" err="1"/>
              <a:t>behavioral</a:t>
            </a:r>
            <a:r>
              <a:rPr lang="en-IN" dirty="0"/>
              <a:t> specifications. </a:t>
            </a:r>
          </a:p>
          <a:p>
            <a:r>
              <a:rPr lang="en-IN" dirty="0"/>
              <a:t>Thus, the concept of lifecycle management can be reused for network slicing.</a:t>
            </a:r>
          </a:p>
          <a:p>
            <a:r>
              <a:rPr lang="en-IN" dirty="0"/>
              <a:t>NFV envisions the implementation of network functions as software-only entities (virtualization) that run over the NFV Infrastructure (NFVI). </a:t>
            </a:r>
          </a:p>
        </p:txBody>
      </p:sp>
      <p:sp>
        <p:nvSpPr>
          <p:cNvPr id="4" name="Date Placeholder 3">
            <a:extLst>
              <a:ext uri="{FF2B5EF4-FFF2-40B4-BE49-F238E27FC236}">
                <a16:creationId xmlns:a16="http://schemas.microsoft.com/office/drawing/2014/main" xmlns="" id="{24D1C429-533A-482E-9729-392EA90D8F40}"/>
              </a:ext>
            </a:extLst>
          </p:cNvPr>
          <p:cNvSpPr>
            <a:spLocks noGrp="1"/>
          </p:cNvSpPr>
          <p:nvPr>
            <p:ph type="dt" sz="half" idx="10"/>
          </p:nvPr>
        </p:nvSpPr>
        <p:spPr/>
        <p:txBody>
          <a:bodyPr/>
          <a:lstStyle/>
          <a:p>
            <a:fld id="{61B83AD1-8BC7-48CA-9663-B5F9BC751A66}" type="datetime1">
              <a:rPr lang="en-US" smtClean="0"/>
              <a:pPr/>
              <a:t>2/29/2024</a:t>
            </a:fld>
            <a:endParaRPr lang="en-US"/>
          </a:p>
        </p:txBody>
      </p:sp>
      <p:sp>
        <p:nvSpPr>
          <p:cNvPr id="5" name="Footer Placeholder 4">
            <a:extLst>
              <a:ext uri="{FF2B5EF4-FFF2-40B4-BE49-F238E27FC236}">
                <a16:creationId xmlns:a16="http://schemas.microsoft.com/office/drawing/2014/main" xmlns="" id="{27109AF3-3A74-44DF-8CD5-5649655B150E}"/>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C5320F11-09E7-48DC-AE16-903B7E23AE80}"/>
              </a:ext>
            </a:extLst>
          </p:cNvPr>
          <p:cNvSpPr>
            <a:spLocks noGrp="1"/>
          </p:cNvSpPr>
          <p:nvPr>
            <p:ph type="sldNum" sz="quarter" idx="12"/>
          </p:nvPr>
        </p:nvSpPr>
        <p:spPr/>
        <p:txBody>
          <a:bodyPr/>
          <a:lstStyle/>
          <a:p>
            <a:pPr algn="ctr"/>
            <a:fld id="{62231297-CF50-461C-A890-3A434146D1DB}" type="slidenum">
              <a:rPr lang="en-US" smtClean="0"/>
              <a:pPr algn="ctr"/>
              <a:t>28</a:t>
            </a:fld>
            <a:endParaRPr lang="en-US" dirty="0"/>
          </a:p>
        </p:txBody>
      </p:sp>
      <p:sp>
        <p:nvSpPr>
          <p:cNvPr id="7" name="Rectangle 6">
            <a:extLst>
              <a:ext uri="{FF2B5EF4-FFF2-40B4-BE49-F238E27FC236}">
                <a16:creationId xmlns:a16="http://schemas.microsoft.com/office/drawing/2014/main" xmlns="" id="{473F8024-FE8A-45B5-A55A-621FE9A373C7}"/>
              </a:ext>
            </a:extLst>
          </p:cNvPr>
          <p:cNvSpPr/>
          <p:nvPr/>
        </p:nvSpPr>
        <p:spPr>
          <a:xfrm>
            <a:off x="30969480" y="2781515"/>
            <a:ext cx="10351103" cy="2246769"/>
          </a:xfrm>
          <a:prstGeom prst="rect">
            <a:avLst/>
          </a:prstGeom>
          <a:noFill/>
        </p:spPr>
        <p:txBody>
          <a:bodyPr wrap="none" lIns="91440" tIns="45720" rIns="91440" bIns="45720">
            <a:spAutoFit/>
          </a:bodyPr>
          <a:lstStyle/>
          <a:p>
            <a:pPr algn="ctr"/>
            <a:r>
              <a:rPr lang="en-US" sz="1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 </a:t>
            </a:r>
            <a:r>
              <a:rPr lang="en-US" sz="1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is ETSI </a:t>
            </a:r>
            <a:r>
              <a:rPr lang="en-US" sz="1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
            </a:r>
          </a:p>
        </p:txBody>
      </p:sp>
    </p:spTree>
    <p:extLst>
      <p:ext uri="{BB962C8B-B14F-4D97-AF65-F5344CB8AC3E}">
        <p14:creationId xmlns:p14="http://schemas.microsoft.com/office/powerpoint/2010/main" xmlns="" val="3673346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0D6DE7-43FF-4E0A-860A-64ABADD80089}"/>
              </a:ext>
            </a:extLst>
          </p:cNvPr>
          <p:cNvSpPr>
            <a:spLocks noGrp="1"/>
          </p:cNvSpPr>
          <p:nvPr>
            <p:ph type="title"/>
          </p:nvPr>
        </p:nvSpPr>
        <p:spPr/>
        <p:txBody>
          <a:bodyPr/>
          <a:lstStyle/>
          <a:p>
            <a:r>
              <a:rPr lang="en-IN" dirty="0"/>
              <a:t>Network Slicing: Concept and Implementation; </a:t>
            </a:r>
          </a:p>
        </p:txBody>
      </p:sp>
      <p:sp>
        <p:nvSpPr>
          <p:cNvPr id="3" name="Content Placeholder 2">
            <a:extLst>
              <a:ext uri="{FF2B5EF4-FFF2-40B4-BE49-F238E27FC236}">
                <a16:creationId xmlns:a16="http://schemas.microsoft.com/office/drawing/2014/main" xmlns="" id="{83AEEDA5-FEA7-46EC-88AB-69B366EF4D63}"/>
              </a:ext>
            </a:extLst>
          </p:cNvPr>
          <p:cNvSpPr>
            <a:spLocks noGrp="1"/>
          </p:cNvSpPr>
          <p:nvPr>
            <p:ph idx="1"/>
          </p:nvPr>
        </p:nvSpPr>
        <p:spPr>
          <a:xfrm>
            <a:off x="2160337" y="7363735"/>
            <a:ext cx="45804100" cy="23310591"/>
          </a:xfrm>
        </p:spPr>
        <p:txBody>
          <a:bodyPr>
            <a:normAutofit lnSpcReduction="10000"/>
          </a:bodyPr>
          <a:lstStyle/>
          <a:p>
            <a:pPr marL="0" indent="0">
              <a:buNone/>
            </a:pPr>
            <a:r>
              <a:rPr lang="en-IN" b="1" dirty="0"/>
              <a:t>2. SDN and NFV in Slicing :-   	</a:t>
            </a:r>
            <a:r>
              <a:rPr lang="en-IN" b="1" dirty="0">
                <a:highlight>
                  <a:srgbClr val="FFFF00"/>
                </a:highlight>
              </a:rPr>
              <a:t>2.2 NFV Overview</a:t>
            </a:r>
          </a:p>
          <a:p>
            <a:r>
              <a:rPr lang="en-IN" dirty="0"/>
              <a:t>Virtualization means that the Network Function (NF) and part of the network infrastructure are implemented in software, that is, a decoupling of software from hardware. </a:t>
            </a:r>
          </a:p>
          <a:p>
            <a:r>
              <a:rPr lang="en-IN" dirty="0"/>
              <a:t>This decoupling allows the independent evolution of each. Along the same lines, an end-to-end network service (voice, data, IoT, etc.) can be described by an NF Forwarding Graph* of interconnected NFs and end points. </a:t>
            </a:r>
          </a:p>
          <a:p>
            <a:r>
              <a:rPr lang="en-IN" dirty="0"/>
              <a:t>To facilitate virtualization, the NFV reference architectural framework defined by ETSI can be used. </a:t>
            </a:r>
          </a:p>
          <a:p>
            <a:r>
              <a:rPr lang="en-IN" dirty="0"/>
              <a:t>This framework enables dynamic construction and management of VNF instances. </a:t>
            </a:r>
          </a:p>
          <a:p>
            <a:r>
              <a:rPr lang="en-IN" dirty="0"/>
              <a:t>It also manages the relationships between VNFs related to data, control, and other attributes.. </a:t>
            </a:r>
          </a:p>
        </p:txBody>
      </p:sp>
      <p:sp>
        <p:nvSpPr>
          <p:cNvPr id="4" name="Date Placeholder 3">
            <a:extLst>
              <a:ext uri="{FF2B5EF4-FFF2-40B4-BE49-F238E27FC236}">
                <a16:creationId xmlns:a16="http://schemas.microsoft.com/office/drawing/2014/main" xmlns="" id="{24D1C429-533A-482E-9729-392EA90D8F40}"/>
              </a:ext>
            </a:extLst>
          </p:cNvPr>
          <p:cNvSpPr>
            <a:spLocks noGrp="1"/>
          </p:cNvSpPr>
          <p:nvPr>
            <p:ph type="dt" sz="half" idx="10"/>
          </p:nvPr>
        </p:nvSpPr>
        <p:spPr/>
        <p:txBody>
          <a:bodyPr/>
          <a:lstStyle/>
          <a:p>
            <a:fld id="{61B83AD1-8BC7-48CA-9663-B5F9BC751A66}" type="datetime1">
              <a:rPr lang="en-US" smtClean="0"/>
              <a:pPr/>
              <a:t>2/29/2024</a:t>
            </a:fld>
            <a:endParaRPr lang="en-US"/>
          </a:p>
        </p:txBody>
      </p:sp>
      <p:sp>
        <p:nvSpPr>
          <p:cNvPr id="5" name="Footer Placeholder 4">
            <a:extLst>
              <a:ext uri="{FF2B5EF4-FFF2-40B4-BE49-F238E27FC236}">
                <a16:creationId xmlns:a16="http://schemas.microsoft.com/office/drawing/2014/main" xmlns="" id="{27109AF3-3A74-44DF-8CD5-5649655B150E}"/>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C5320F11-09E7-48DC-AE16-903B7E23AE80}"/>
              </a:ext>
            </a:extLst>
          </p:cNvPr>
          <p:cNvSpPr>
            <a:spLocks noGrp="1"/>
          </p:cNvSpPr>
          <p:nvPr>
            <p:ph type="sldNum" sz="quarter" idx="12"/>
          </p:nvPr>
        </p:nvSpPr>
        <p:spPr/>
        <p:txBody>
          <a:bodyPr/>
          <a:lstStyle/>
          <a:p>
            <a:pPr algn="ctr"/>
            <a:fld id="{62231297-CF50-461C-A890-3A434146D1DB}" type="slidenum">
              <a:rPr lang="en-US" smtClean="0"/>
              <a:pPr algn="ctr"/>
              <a:t>29</a:t>
            </a:fld>
            <a:endParaRPr lang="en-US" dirty="0"/>
          </a:p>
        </p:txBody>
      </p:sp>
    </p:spTree>
    <p:extLst>
      <p:ext uri="{BB962C8B-B14F-4D97-AF65-F5344CB8AC3E}">
        <p14:creationId xmlns:p14="http://schemas.microsoft.com/office/powerpoint/2010/main" xmlns="" val="1087513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Slicing</a:t>
            </a:r>
          </a:p>
        </p:txBody>
      </p:sp>
      <p:sp>
        <p:nvSpPr>
          <p:cNvPr id="3" name="Content Placeholder 2"/>
          <p:cNvSpPr>
            <a:spLocks noGrp="1"/>
          </p:cNvSpPr>
          <p:nvPr>
            <p:ph idx="1"/>
          </p:nvPr>
        </p:nvSpPr>
        <p:spPr/>
        <p:txBody>
          <a:bodyPr>
            <a:normAutofit/>
          </a:bodyPr>
          <a:lstStyle/>
          <a:p>
            <a:r>
              <a:rPr lang="en-US" dirty="0"/>
              <a:t>The most commonly discussed slice types in industry are </a:t>
            </a:r>
            <a:br>
              <a:rPr lang="en-US" dirty="0"/>
            </a:br>
            <a:r>
              <a:rPr lang="en-US" dirty="0"/>
              <a:t>enhanced Mobile Broadband (</a:t>
            </a:r>
            <a:r>
              <a:rPr lang="en-US" dirty="0" err="1"/>
              <a:t>eMBB</a:t>
            </a:r>
            <a:r>
              <a:rPr lang="en-US" dirty="0"/>
              <a:t>), </a:t>
            </a:r>
            <a:br>
              <a:rPr lang="en-US" dirty="0"/>
            </a:br>
            <a:r>
              <a:rPr lang="en-US" dirty="0"/>
              <a:t>Ultra-Reliable Low Latency Communications (URLLC), and </a:t>
            </a:r>
            <a:br>
              <a:rPr lang="en-US" dirty="0"/>
            </a:br>
            <a:r>
              <a:rPr lang="en-US" dirty="0"/>
              <a:t>massive </a:t>
            </a:r>
            <a:r>
              <a:rPr lang="en-US" dirty="0" err="1"/>
              <a:t>IoT</a:t>
            </a:r>
            <a:r>
              <a:rPr lang="en-US" dirty="0"/>
              <a:t> (</a:t>
            </a:r>
            <a:r>
              <a:rPr lang="en-US" dirty="0" err="1"/>
              <a:t>mIoT</a:t>
            </a:r>
            <a:r>
              <a:rPr lang="en-US" dirty="0"/>
              <a:t>). </a:t>
            </a:r>
          </a:p>
          <a:p>
            <a:r>
              <a:rPr lang="en-US" dirty="0"/>
              <a:t>However, there could be many more network slices. </a:t>
            </a:r>
          </a:p>
          <a:p>
            <a:r>
              <a:rPr lang="en-US" dirty="0"/>
              <a:t>In 4G systems there is an optional feature called </a:t>
            </a:r>
            <a:r>
              <a:rPr lang="en-US" dirty="0" err="1"/>
              <a:t>eDecor</a:t>
            </a:r>
            <a:r>
              <a:rPr lang="en-US" dirty="0"/>
              <a:t> to support Dedicated Core Networks (DCNs) to allow selection of the core networks based on UE’s subscription and usage type. </a:t>
            </a:r>
          </a:p>
          <a:p>
            <a:r>
              <a:rPr lang="en-US" dirty="0"/>
              <a:t>The network slicing in 5GS is more complete solution that provides capabilities for composing multiple dedicated end-to-end networks as slices..</a:t>
            </a:r>
          </a:p>
        </p:txBody>
      </p:sp>
      <p:sp>
        <p:nvSpPr>
          <p:cNvPr id="4" name="Date Placeholder 3"/>
          <p:cNvSpPr>
            <a:spLocks noGrp="1"/>
          </p:cNvSpPr>
          <p:nvPr>
            <p:ph type="dt" sz="half" idx="10"/>
          </p:nvPr>
        </p:nvSpPr>
        <p:spPr/>
        <p:txBody>
          <a:bodyPr/>
          <a:lstStyle/>
          <a:p>
            <a:fld id="{61B83AD1-8BC7-48CA-9663-B5F9BC751A66}" type="datetime1">
              <a:rPr lang="en-US" smtClean="0"/>
              <a:pPr/>
              <a:t>2/29/2024</a:t>
            </a:fld>
            <a:endParaRPr lang="en-US"/>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3</a:t>
            </a:fld>
            <a:endParaRPr lang="en-US" dirty="0"/>
          </a:p>
        </p:txBody>
      </p:sp>
      <p:sp>
        <p:nvSpPr>
          <p:cNvPr id="7" name="Rectangle 6"/>
          <p:cNvSpPr/>
          <p:nvPr/>
        </p:nvSpPr>
        <p:spPr>
          <a:xfrm>
            <a:off x="41659111" y="4173078"/>
            <a:ext cx="9006312" cy="1191545"/>
          </a:xfrm>
          <a:prstGeom prst="rect">
            <a:avLst/>
          </a:prstGeom>
        </p:spPr>
        <p:txBody>
          <a:bodyPr wrap="none">
            <a:spAutoFit/>
          </a:bodyPr>
          <a:lstStyle/>
          <a:p>
            <a:r>
              <a:rPr lang="en-US" dirty="0"/>
              <a:t>5G System architecture</a:t>
            </a:r>
          </a:p>
        </p:txBody>
      </p:sp>
    </p:spTree>
    <p:extLst>
      <p:ext uri="{BB962C8B-B14F-4D97-AF65-F5344CB8AC3E}">
        <p14:creationId xmlns:p14="http://schemas.microsoft.com/office/powerpoint/2010/main" xmlns="" val="4074846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0D6DE7-43FF-4E0A-860A-64ABADD80089}"/>
              </a:ext>
            </a:extLst>
          </p:cNvPr>
          <p:cNvSpPr>
            <a:spLocks noGrp="1"/>
          </p:cNvSpPr>
          <p:nvPr>
            <p:ph type="title"/>
          </p:nvPr>
        </p:nvSpPr>
        <p:spPr/>
        <p:txBody>
          <a:bodyPr/>
          <a:lstStyle/>
          <a:p>
            <a:r>
              <a:rPr lang="en-IN" dirty="0"/>
              <a:t>Network Slicing: Concept and Implementation; </a:t>
            </a:r>
          </a:p>
        </p:txBody>
      </p:sp>
      <p:sp>
        <p:nvSpPr>
          <p:cNvPr id="3" name="Content Placeholder 2">
            <a:extLst>
              <a:ext uri="{FF2B5EF4-FFF2-40B4-BE49-F238E27FC236}">
                <a16:creationId xmlns:a16="http://schemas.microsoft.com/office/drawing/2014/main" xmlns="" id="{83AEEDA5-FEA7-46EC-88AB-69B366EF4D63}"/>
              </a:ext>
            </a:extLst>
          </p:cNvPr>
          <p:cNvSpPr>
            <a:spLocks noGrp="1"/>
          </p:cNvSpPr>
          <p:nvPr>
            <p:ph idx="1"/>
          </p:nvPr>
        </p:nvSpPr>
        <p:spPr>
          <a:xfrm>
            <a:off x="2160337" y="7363735"/>
            <a:ext cx="45804100" cy="23310591"/>
          </a:xfrm>
        </p:spPr>
        <p:txBody>
          <a:bodyPr>
            <a:normAutofit lnSpcReduction="10000"/>
          </a:bodyPr>
          <a:lstStyle/>
          <a:p>
            <a:pPr marL="0" indent="0">
              <a:buNone/>
            </a:pPr>
            <a:r>
              <a:rPr lang="en-IN" b="1" dirty="0"/>
              <a:t>2. SDN and NFV in Slicing :-   	</a:t>
            </a:r>
            <a:r>
              <a:rPr lang="en-IN" b="1" dirty="0">
                <a:highlight>
                  <a:srgbClr val="FFFF00"/>
                </a:highlight>
              </a:rPr>
              <a:t>2.3 SDN+NFV for Slicing</a:t>
            </a:r>
          </a:p>
          <a:p>
            <a:r>
              <a:rPr lang="en-IN" dirty="0"/>
              <a:t>To take advantage of the benefits of both SDN and NFV for network slicing, an appropriate cooperation between the two is required. </a:t>
            </a:r>
          </a:p>
          <a:p>
            <a:r>
              <a:rPr lang="en-IN" dirty="0"/>
              <a:t>However, integration of both entities into a common framework is not an easy job.</a:t>
            </a:r>
          </a:p>
          <a:p>
            <a:r>
              <a:rPr lang="en-IN" dirty="0"/>
              <a:t>Consider a slice in LTE that may consist of a radio access component </a:t>
            </a:r>
            <a:r>
              <a:rPr lang="en-IN" dirty="0" err="1"/>
              <a:t>eNB</a:t>
            </a:r>
            <a:r>
              <a:rPr lang="en-IN" dirty="0"/>
              <a:t>, and core network components such as Mobility Management Entity (MME), Serving Gateway (SGW), Packet Gateway (PGW), and so on, to provide broadband to a population of mobile users. </a:t>
            </a:r>
          </a:p>
          <a:p>
            <a:r>
              <a:rPr lang="en-IN" dirty="0"/>
              <a:t>The </a:t>
            </a:r>
            <a:r>
              <a:rPr lang="en-IN" dirty="0" err="1"/>
              <a:t>eNB</a:t>
            </a:r>
            <a:r>
              <a:rPr lang="en-IN" dirty="0"/>
              <a:t> is a PNF (physical network function) while other entities could be either PNF or VNF. </a:t>
            </a:r>
          </a:p>
          <a:p>
            <a:r>
              <a:rPr lang="en-IN" dirty="0"/>
              <a:t>These PNFs and VNFs, which are resources as far as SDN is concerned, can be made part of the end-to-end network. </a:t>
            </a:r>
          </a:p>
        </p:txBody>
      </p:sp>
      <p:sp>
        <p:nvSpPr>
          <p:cNvPr id="4" name="Date Placeholder 3">
            <a:extLst>
              <a:ext uri="{FF2B5EF4-FFF2-40B4-BE49-F238E27FC236}">
                <a16:creationId xmlns:a16="http://schemas.microsoft.com/office/drawing/2014/main" xmlns="" id="{24D1C429-533A-482E-9729-392EA90D8F40}"/>
              </a:ext>
            </a:extLst>
          </p:cNvPr>
          <p:cNvSpPr>
            <a:spLocks noGrp="1"/>
          </p:cNvSpPr>
          <p:nvPr>
            <p:ph type="dt" sz="half" idx="10"/>
          </p:nvPr>
        </p:nvSpPr>
        <p:spPr/>
        <p:txBody>
          <a:bodyPr/>
          <a:lstStyle/>
          <a:p>
            <a:fld id="{61B83AD1-8BC7-48CA-9663-B5F9BC751A66}" type="datetime1">
              <a:rPr lang="en-US" smtClean="0"/>
              <a:pPr/>
              <a:t>2/29/2024</a:t>
            </a:fld>
            <a:endParaRPr lang="en-US"/>
          </a:p>
        </p:txBody>
      </p:sp>
      <p:sp>
        <p:nvSpPr>
          <p:cNvPr id="5" name="Footer Placeholder 4">
            <a:extLst>
              <a:ext uri="{FF2B5EF4-FFF2-40B4-BE49-F238E27FC236}">
                <a16:creationId xmlns:a16="http://schemas.microsoft.com/office/drawing/2014/main" xmlns="" id="{27109AF3-3A74-44DF-8CD5-5649655B150E}"/>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C5320F11-09E7-48DC-AE16-903B7E23AE80}"/>
              </a:ext>
            </a:extLst>
          </p:cNvPr>
          <p:cNvSpPr>
            <a:spLocks noGrp="1"/>
          </p:cNvSpPr>
          <p:nvPr>
            <p:ph type="sldNum" sz="quarter" idx="12"/>
          </p:nvPr>
        </p:nvSpPr>
        <p:spPr/>
        <p:txBody>
          <a:bodyPr/>
          <a:lstStyle/>
          <a:p>
            <a:pPr algn="ctr"/>
            <a:fld id="{62231297-CF50-461C-A890-3A434146D1DB}" type="slidenum">
              <a:rPr lang="en-US" smtClean="0"/>
              <a:pPr algn="ctr"/>
              <a:t>30</a:t>
            </a:fld>
            <a:endParaRPr lang="en-US" dirty="0"/>
          </a:p>
        </p:txBody>
      </p:sp>
    </p:spTree>
    <p:extLst>
      <p:ext uri="{BB962C8B-B14F-4D97-AF65-F5344CB8AC3E}">
        <p14:creationId xmlns:p14="http://schemas.microsoft.com/office/powerpoint/2010/main" xmlns="" val="2204565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Slicing</a:t>
            </a:r>
          </a:p>
        </p:txBody>
      </p:sp>
      <p:sp>
        <p:nvSpPr>
          <p:cNvPr id="3" name="Content Placeholder 2"/>
          <p:cNvSpPr>
            <a:spLocks noGrp="1"/>
          </p:cNvSpPr>
          <p:nvPr>
            <p:ph idx="1"/>
          </p:nvPr>
        </p:nvSpPr>
        <p:spPr>
          <a:xfrm>
            <a:off x="2160337" y="7363735"/>
            <a:ext cx="46800000" cy="23310591"/>
          </a:xfrm>
        </p:spPr>
        <p:txBody>
          <a:bodyPr>
            <a:normAutofit/>
          </a:bodyPr>
          <a:lstStyle/>
          <a:p>
            <a:r>
              <a:rPr lang="en-US" dirty="0"/>
              <a:t>An end-to-end Network Slice includes the Core Network Control Plane and User Plane Network Functions as well as the Access Network (AN). </a:t>
            </a:r>
          </a:p>
          <a:p>
            <a:r>
              <a:rPr lang="en-US" dirty="0"/>
              <a:t>The Access Network could be the Next Generation (NG) Radio Access Network described in 3GPP or the non-3GPP Access Network </a:t>
            </a:r>
            <a:br>
              <a:rPr lang="en-US" dirty="0"/>
            </a:br>
            <a:r>
              <a:rPr lang="en-US" dirty="0"/>
              <a:t>with the Non-3GPP Inter Working Function (N3IWF) or </a:t>
            </a:r>
            <a:br>
              <a:rPr lang="en-US" dirty="0"/>
            </a:br>
            <a:r>
              <a:rPr lang="en-US" dirty="0"/>
              <a:t>Trusted Non-3GPP Gateway Function TNGF, or </a:t>
            </a:r>
            <a:br>
              <a:rPr lang="en-US" dirty="0"/>
            </a:br>
            <a:r>
              <a:rPr lang="en-US" dirty="0"/>
              <a:t>the Trusted WLAN Interworking Function (TWIF) to the trusted WLAN </a:t>
            </a:r>
            <a:br>
              <a:rPr lang="en-US" dirty="0"/>
            </a:br>
            <a:r>
              <a:rPr lang="en-US" dirty="0"/>
              <a:t>(in case of interworking with Wire line Access Network, it will be Wire line Access Gateway Function (W-AGF)). </a:t>
            </a:r>
          </a:p>
          <a:p>
            <a:r>
              <a:rPr lang="en-US" dirty="0"/>
              <a:t>To emphasis that there could be multiple instances of a network slice, the 3GPP 5GS specifications define the term ‘Network Slice instance’ as set of Network Function instances and resources (e.g., compute, storage, and networking resources) which form a Network Slice..</a:t>
            </a:r>
          </a:p>
        </p:txBody>
      </p:sp>
      <p:sp>
        <p:nvSpPr>
          <p:cNvPr id="4" name="Date Placeholder 3"/>
          <p:cNvSpPr>
            <a:spLocks noGrp="1"/>
          </p:cNvSpPr>
          <p:nvPr>
            <p:ph type="dt" sz="half" idx="10"/>
          </p:nvPr>
        </p:nvSpPr>
        <p:spPr/>
        <p:txBody>
          <a:bodyPr/>
          <a:lstStyle/>
          <a:p>
            <a:fld id="{61B83AD1-8BC7-48CA-9663-B5F9BC751A66}" type="datetime1">
              <a:rPr lang="en-US" smtClean="0"/>
              <a:pPr/>
              <a:t>2/29/2024</a:t>
            </a:fld>
            <a:endParaRPr lang="en-US"/>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4</a:t>
            </a:fld>
            <a:endParaRPr lang="en-US" dirty="0"/>
          </a:p>
        </p:txBody>
      </p:sp>
      <p:sp>
        <p:nvSpPr>
          <p:cNvPr id="7" name="Rectangle 6"/>
          <p:cNvSpPr/>
          <p:nvPr/>
        </p:nvSpPr>
        <p:spPr>
          <a:xfrm>
            <a:off x="41659111" y="4173078"/>
            <a:ext cx="9006312" cy="1191545"/>
          </a:xfrm>
          <a:prstGeom prst="rect">
            <a:avLst/>
          </a:prstGeom>
        </p:spPr>
        <p:txBody>
          <a:bodyPr wrap="none">
            <a:spAutoFit/>
          </a:bodyPr>
          <a:lstStyle/>
          <a:p>
            <a:r>
              <a:rPr lang="en-US" dirty="0"/>
              <a:t>5G System architecture</a:t>
            </a:r>
          </a:p>
        </p:txBody>
      </p:sp>
    </p:spTree>
    <p:extLst>
      <p:ext uri="{BB962C8B-B14F-4D97-AF65-F5344CB8AC3E}">
        <p14:creationId xmlns:p14="http://schemas.microsoft.com/office/powerpoint/2010/main" xmlns="" val="2169115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Slicing</a:t>
            </a:r>
          </a:p>
        </p:txBody>
      </p:sp>
      <p:sp>
        <p:nvSpPr>
          <p:cNvPr id="3" name="Content Placeholder 2"/>
          <p:cNvSpPr>
            <a:spLocks noGrp="1"/>
          </p:cNvSpPr>
          <p:nvPr>
            <p:ph idx="1"/>
          </p:nvPr>
        </p:nvSpPr>
        <p:spPr>
          <a:xfrm>
            <a:off x="2160337" y="7363735"/>
            <a:ext cx="46800000" cy="23310591"/>
          </a:xfrm>
        </p:spPr>
        <p:txBody>
          <a:bodyPr>
            <a:normAutofit/>
          </a:bodyPr>
          <a:lstStyle/>
          <a:p>
            <a:r>
              <a:rPr lang="en-US" dirty="0"/>
              <a:t>In 5GS, the Network Slice Selection Assistance Information (NSSAI) is a collection of identifications for network slices. </a:t>
            </a:r>
          </a:p>
          <a:p>
            <a:r>
              <a:rPr lang="en-US" dirty="0"/>
              <a:t>A network slice is identified by a term referred to as Single-NSSAI </a:t>
            </a:r>
            <a:br>
              <a:rPr lang="en-US" dirty="0"/>
            </a:br>
            <a:r>
              <a:rPr lang="en-US" dirty="0"/>
              <a:t>(S-NSSAI). </a:t>
            </a:r>
          </a:p>
          <a:p>
            <a:r>
              <a:rPr lang="en-US" dirty="0"/>
              <a:t>The S-NSSAI signaled by the UE to the network assists the network in selecting a particular Network Slice instance. </a:t>
            </a:r>
          </a:p>
          <a:p>
            <a:r>
              <a:rPr lang="en-US" dirty="0"/>
              <a:t>An S-NSSAI is comprised of a Slice/Service type (SST) and an optional Slice Differentiator (SD) which may be used to differentiate among multiple Network Slices of the same Slice/Service type..</a:t>
            </a:r>
          </a:p>
        </p:txBody>
      </p:sp>
      <p:sp>
        <p:nvSpPr>
          <p:cNvPr id="4" name="Date Placeholder 3"/>
          <p:cNvSpPr>
            <a:spLocks noGrp="1"/>
          </p:cNvSpPr>
          <p:nvPr>
            <p:ph type="dt" sz="half" idx="10"/>
          </p:nvPr>
        </p:nvSpPr>
        <p:spPr/>
        <p:txBody>
          <a:bodyPr/>
          <a:lstStyle/>
          <a:p>
            <a:fld id="{61B83AD1-8BC7-48CA-9663-B5F9BC751A66}" type="datetime1">
              <a:rPr lang="en-US" smtClean="0"/>
              <a:pPr/>
              <a:t>2/29/2024</a:t>
            </a:fld>
            <a:endParaRPr lang="en-US"/>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5</a:t>
            </a:fld>
            <a:endParaRPr lang="en-US" dirty="0"/>
          </a:p>
        </p:txBody>
      </p:sp>
      <p:sp>
        <p:nvSpPr>
          <p:cNvPr id="7" name="Rectangle 6"/>
          <p:cNvSpPr/>
          <p:nvPr/>
        </p:nvSpPr>
        <p:spPr>
          <a:xfrm>
            <a:off x="41659111" y="4173078"/>
            <a:ext cx="9006312" cy="1191545"/>
          </a:xfrm>
          <a:prstGeom prst="rect">
            <a:avLst/>
          </a:prstGeom>
        </p:spPr>
        <p:txBody>
          <a:bodyPr wrap="none">
            <a:spAutoFit/>
          </a:bodyPr>
          <a:lstStyle/>
          <a:p>
            <a:r>
              <a:rPr lang="en-US" dirty="0"/>
              <a:t>5G System architecture</a:t>
            </a:r>
          </a:p>
        </p:txBody>
      </p:sp>
    </p:spTree>
    <p:extLst>
      <p:ext uri="{BB962C8B-B14F-4D97-AF65-F5344CB8AC3E}">
        <p14:creationId xmlns:p14="http://schemas.microsoft.com/office/powerpoint/2010/main" xmlns="" val="3492296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Slicing</a:t>
            </a:r>
          </a:p>
        </p:txBody>
      </p:sp>
      <p:sp>
        <p:nvSpPr>
          <p:cNvPr id="3" name="Content Placeholder 2"/>
          <p:cNvSpPr>
            <a:spLocks noGrp="1"/>
          </p:cNvSpPr>
          <p:nvPr>
            <p:ph idx="1"/>
          </p:nvPr>
        </p:nvSpPr>
        <p:spPr>
          <a:xfrm>
            <a:off x="2160337" y="7363735"/>
            <a:ext cx="46800000" cy="23310591"/>
          </a:xfrm>
        </p:spPr>
        <p:txBody>
          <a:bodyPr>
            <a:normAutofit/>
          </a:bodyPr>
          <a:lstStyle/>
          <a:p>
            <a:r>
              <a:rPr lang="en-US" dirty="0"/>
              <a:t>An S-NSSAI can have standard values or non-standard values. </a:t>
            </a:r>
          </a:p>
          <a:p>
            <a:r>
              <a:rPr lang="en-US" dirty="0"/>
              <a:t>The S-NSSAI with standard value means that it is comprised of an SST with a standardized SST value. </a:t>
            </a:r>
          </a:p>
          <a:p>
            <a:r>
              <a:rPr lang="en-US" dirty="0"/>
              <a:t>An S-NSSAI with a non-standard value identifies a single Network Slice within the PLMN with which it is associated..</a:t>
            </a:r>
          </a:p>
        </p:txBody>
      </p:sp>
      <p:sp>
        <p:nvSpPr>
          <p:cNvPr id="4" name="Date Placeholder 3"/>
          <p:cNvSpPr>
            <a:spLocks noGrp="1"/>
          </p:cNvSpPr>
          <p:nvPr>
            <p:ph type="dt" sz="half" idx="10"/>
          </p:nvPr>
        </p:nvSpPr>
        <p:spPr/>
        <p:txBody>
          <a:bodyPr/>
          <a:lstStyle/>
          <a:p>
            <a:fld id="{61B83AD1-8BC7-48CA-9663-B5F9BC751A66}" type="datetime1">
              <a:rPr lang="en-US" smtClean="0"/>
              <a:pPr/>
              <a:t>2/29/2024</a:t>
            </a:fld>
            <a:endParaRPr lang="en-US"/>
          </a:p>
        </p:txBody>
      </p:sp>
      <p:sp>
        <p:nvSpPr>
          <p:cNvPr id="5" name="Footer Placeholder 4"/>
          <p:cNvSpPr>
            <a:spLocks noGrp="1"/>
          </p:cNvSpPr>
          <p:nvPr>
            <p:ph type="ftr" sz="quarter" idx="11"/>
          </p:nvPr>
        </p:nvSpPr>
        <p:spPr/>
        <p:txBody>
          <a:bodyPr/>
          <a:lstStyle/>
          <a:p>
            <a:r>
              <a:rPr lang="en-US" dirty="0"/>
              <a:t>18ECO127T :: 5G Technology – An Overview :: Unit-2 </a:t>
            </a:r>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6</a:t>
            </a:fld>
            <a:endParaRPr lang="en-US" dirty="0"/>
          </a:p>
        </p:txBody>
      </p:sp>
      <p:sp>
        <p:nvSpPr>
          <p:cNvPr id="7" name="Rectangle 6"/>
          <p:cNvSpPr/>
          <p:nvPr/>
        </p:nvSpPr>
        <p:spPr>
          <a:xfrm>
            <a:off x="41659111" y="4173078"/>
            <a:ext cx="9006312" cy="1191545"/>
          </a:xfrm>
          <a:prstGeom prst="rect">
            <a:avLst/>
          </a:prstGeom>
        </p:spPr>
        <p:txBody>
          <a:bodyPr wrap="none">
            <a:spAutoFit/>
          </a:bodyPr>
          <a:lstStyle/>
          <a:p>
            <a:r>
              <a:rPr lang="en-US" dirty="0"/>
              <a:t>5G System architecture</a:t>
            </a:r>
          </a:p>
        </p:txBody>
      </p:sp>
      <p:pic>
        <p:nvPicPr>
          <p:cNvPr id="8" name="Picture 7"/>
          <p:cNvPicPr>
            <a:picLocks noChangeAspect="1"/>
          </p:cNvPicPr>
          <p:nvPr/>
        </p:nvPicPr>
        <p:blipFill>
          <a:blip r:embed="rId3">
            <a:clrChange>
              <a:clrFrom>
                <a:srgbClr val="FFFFFF"/>
              </a:clrFrom>
              <a:clrTo>
                <a:srgbClr val="FFFFFF">
                  <a:alpha val="0"/>
                </a:srgbClr>
              </a:clrTo>
            </a:clrChange>
          </a:blip>
          <a:stretch>
            <a:fillRect/>
          </a:stretch>
        </p:blipFill>
        <p:spPr>
          <a:xfrm>
            <a:off x="1414738" y="16850782"/>
            <a:ext cx="47545599" cy="12152084"/>
          </a:xfrm>
          <a:prstGeom prst="rect">
            <a:avLst/>
          </a:prstGeom>
        </p:spPr>
      </p:pic>
    </p:spTree>
    <p:extLst>
      <p:ext uri="{BB962C8B-B14F-4D97-AF65-F5344CB8AC3E}">
        <p14:creationId xmlns:p14="http://schemas.microsoft.com/office/powerpoint/2010/main" xmlns="" val="3951345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Slicing</a:t>
            </a:r>
            <a:br>
              <a:rPr lang="en-US" dirty="0"/>
            </a:br>
            <a:endParaRPr lang="en-US" dirty="0"/>
          </a:p>
        </p:txBody>
      </p:sp>
      <p:sp>
        <p:nvSpPr>
          <p:cNvPr id="3" name="Content Placeholder 2"/>
          <p:cNvSpPr>
            <a:spLocks noGrp="1"/>
          </p:cNvSpPr>
          <p:nvPr>
            <p:ph idx="1"/>
          </p:nvPr>
        </p:nvSpPr>
        <p:spPr>
          <a:xfrm>
            <a:off x="1996825" y="13916935"/>
            <a:ext cx="46800000" cy="18482353"/>
          </a:xfrm>
        </p:spPr>
        <p:txBody>
          <a:bodyPr>
            <a:normAutofit lnSpcReduction="10000"/>
          </a:bodyPr>
          <a:lstStyle/>
          <a:p>
            <a:r>
              <a:rPr lang="en-US" dirty="0"/>
              <a:t>A network may serve a single UE with one or more Network Slice instances simultaneously via a 5G-AN. </a:t>
            </a:r>
          </a:p>
          <a:p>
            <a:r>
              <a:rPr lang="en-US" dirty="0"/>
              <a:t>Figure shows an example of three Network Slices in 5GS. </a:t>
            </a:r>
          </a:p>
          <a:p>
            <a:r>
              <a:rPr lang="en-US" dirty="0"/>
              <a:t>For Slice 1 and Slice 2, the Access and Mobility Management Function (AMF) instance that is serving the UE1 and UE2 is common (or logically belongs) to all the Network Slice instances that are serving them. </a:t>
            </a:r>
          </a:p>
          <a:p>
            <a:r>
              <a:rPr lang="en-US" dirty="0"/>
              <a:t>The UE in Slice 3 is served by another AMF. </a:t>
            </a:r>
          </a:p>
          <a:p>
            <a:r>
              <a:rPr lang="en-US" dirty="0"/>
              <a:t>Other network functions, such as the Session Management Function (SMF) or the User Plan Function (UPF), may be specific to each Network Slice..</a:t>
            </a:r>
          </a:p>
        </p:txBody>
      </p:sp>
      <p:sp>
        <p:nvSpPr>
          <p:cNvPr id="4" name="Date Placeholder 3"/>
          <p:cNvSpPr>
            <a:spLocks noGrp="1"/>
          </p:cNvSpPr>
          <p:nvPr>
            <p:ph type="dt" sz="half" idx="10"/>
          </p:nvPr>
        </p:nvSpPr>
        <p:spPr/>
        <p:txBody>
          <a:bodyPr/>
          <a:lstStyle/>
          <a:p>
            <a:fld id="{61B83AD1-8BC7-48CA-9663-B5F9BC751A66}" type="datetime1">
              <a:rPr lang="en-US" smtClean="0"/>
              <a:pPr/>
              <a:t>2/29/2024</a:t>
            </a:fld>
            <a:endParaRPr lang="en-US"/>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7</a:t>
            </a:fld>
            <a:endParaRPr lang="en-US" dirty="0"/>
          </a:p>
        </p:txBody>
      </p:sp>
      <p:sp>
        <p:nvSpPr>
          <p:cNvPr id="7" name="Rectangle 6"/>
          <p:cNvSpPr/>
          <p:nvPr/>
        </p:nvSpPr>
        <p:spPr>
          <a:xfrm>
            <a:off x="41659111" y="4173078"/>
            <a:ext cx="9006312" cy="1191545"/>
          </a:xfrm>
          <a:prstGeom prst="rect">
            <a:avLst/>
          </a:prstGeom>
        </p:spPr>
        <p:txBody>
          <a:bodyPr wrap="none">
            <a:spAutoFit/>
          </a:bodyPr>
          <a:lstStyle/>
          <a:p>
            <a:r>
              <a:rPr lang="en-US" dirty="0"/>
              <a:t>5G System architecture</a:t>
            </a:r>
          </a:p>
        </p:txBody>
      </p:sp>
      <p:pic>
        <p:nvPicPr>
          <p:cNvPr id="9" name="Picture 8"/>
          <p:cNvPicPr>
            <a:picLocks noChangeAspect="1"/>
          </p:cNvPicPr>
          <p:nvPr/>
        </p:nvPicPr>
        <p:blipFill>
          <a:blip r:embed="rId3">
            <a:clrChange>
              <a:clrFrom>
                <a:srgbClr val="FFFFFF"/>
              </a:clrFrom>
              <a:clrTo>
                <a:srgbClr val="FFFFFF">
                  <a:alpha val="0"/>
                </a:srgbClr>
              </a:clrTo>
            </a:clrChange>
          </a:blip>
          <a:stretch>
            <a:fillRect/>
          </a:stretch>
        </p:blipFill>
        <p:spPr>
          <a:xfrm>
            <a:off x="13375595" y="0"/>
            <a:ext cx="26361756" cy="14400000"/>
          </a:xfrm>
          <a:prstGeom prst="rect">
            <a:avLst/>
          </a:prstGeom>
        </p:spPr>
      </p:pic>
    </p:spTree>
    <p:extLst>
      <p:ext uri="{BB962C8B-B14F-4D97-AF65-F5344CB8AC3E}">
        <p14:creationId xmlns:p14="http://schemas.microsoft.com/office/powerpoint/2010/main" xmlns="" val="720871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Slicing</a:t>
            </a:r>
            <a:br>
              <a:rPr lang="en-US" dirty="0"/>
            </a:br>
            <a:endParaRPr lang="en-US" dirty="0"/>
          </a:p>
        </p:txBody>
      </p:sp>
      <p:sp>
        <p:nvSpPr>
          <p:cNvPr id="3" name="Content Placeholder 2"/>
          <p:cNvSpPr>
            <a:spLocks noGrp="1"/>
          </p:cNvSpPr>
          <p:nvPr>
            <p:ph idx="1"/>
          </p:nvPr>
        </p:nvSpPr>
        <p:spPr>
          <a:xfrm>
            <a:off x="1996825" y="13916935"/>
            <a:ext cx="48668598" cy="16757391"/>
          </a:xfrm>
        </p:spPr>
        <p:txBody>
          <a:bodyPr>
            <a:normAutofit fontScale="92500"/>
          </a:bodyPr>
          <a:lstStyle/>
          <a:p>
            <a:r>
              <a:rPr lang="en-US" dirty="0"/>
              <a:t>The Network Slice instance selection for a UE is normally triggered as part of the registration procedure by the first AMF that receives the registration request from the UE. </a:t>
            </a:r>
          </a:p>
          <a:p>
            <a:r>
              <a:rPr lang="en-US" dirty="0"/>
              <a:t>The AMF retrieves the slices that are allowed by the user subscription and may interact with the Network Slice Selection Function (NSSF) to select the appropriate Network Slice instance (e.g., based on Allowed S-NSSAIs, PLMN ID, etc.). </a:t>
            </a:r>
          </a:p>
          <a:p>
            <a:r>
              <a:rPr lang="en-US" dirty="0"/>
              <a:t>The NSSF contains the Operators’ policies for slice selection. Alternatively, the slice selection policies may be configured in the AMF. It is also possible for the Home PLMN to provision the UE with Network Slice selection policy (NSSP) </a:t>
            </a:r>
            <a:br>
              <a:rPr lang="en-US" dirty="0"/>
            </a:br>
            <a:r>
              <a:rPr lang="en-US" dirty="0"/>
              <a:t>as part of the URSP (UE Route Selection Policy) rules...</a:t>
            </a:r>
          </a:p>
        </p:txBody>
      </p:sp>
      <p:sp>
        <p:nvSpPr>
          <p:cNvPr id="4" name="Date Placeholder 3"/>
          <p:cNvSpPr>
            <a:spLocks noGrp="1"/>
          </p:cNvSpPr>
          <p:nvPr>
            <p:ph type="dt" sz="half" idx="10"/>
          </p:nvPr>
        </p:nvSpPr>
        <p:spPr/>
        <p:txBody>
          <a:bodyPr/>
          <a:lstStyle/>
          <a:p>
            <a:fld id="{61B83AD1-8BC7-48CA-9663-B5F9BC751A66}" type="datetime1">
              <a:rPr lang="en-US" smtClean="0"/>
              <a:pPr/>
              <a:t>2/29/2024</a:t>
            </a:fld>
            <a:endParaRPr lang="en-US"/>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8</a:t>
            </a:fld>
            <a:endParaRPr lang="en-US" dirty="0"/>
          </a:p>
        </p:txBody>
      </p:sp>
      <p:sp>
        <p:nvSpPr>
          <p:cNvPr id="7" name="Rectangle 6"/>
          <p:cNvSpPr/>
          <p:nvPr/>
        </p:nvSpPr>
        <p:spPr>
          <a:xfrm>
            <a:off x="41659111" y="4173078"/>
            <a:ext cx="9006312" cy="1191545"/>
          </a:xfrm>
          <a:prstGeom prst="rect">
            <a:avLst/>
          </a:prstGeom>
        </p:spPr>
        <p:txBody>
          <a:bodyPr wrap="none">
            <a:spAutoFit/>
          </a:bodyPr>
          <a:lstStyle/>
          <a:p>
            <a:r>
              <a:rPr lang="en-US" dirty="0"/>
              <a:t>5G System architecture</a:t>
            </a:r>
          </a:p>
        </p:txBody>
      </p:sp>
      <p:pic>
        <p:nvPicPr>
          <p:cNvPr id="9" name="Picture 8"/>
          <p:cNvPicPr>
            <a:picLocks noChangeAspect="1"/>
          </p:cNvPicPr>
          <p:nvPr/>
        </p:nvPicPr>
        <p:blipFill>
          <a:blip r:embed="rId3">
            <a:clrChange>
              <a:clrFrom>
                <a:srgbClr val="FFFFFF"/>
              </a:clrFrom>
              <a:clrTo>
                <a:srgbClr val="FFFFFF">
                  <a:alpha val="0"/>
                </a:srgbClr>
              </a:clrTo>
            </a:clrChange>
          </a:blip>
          <a:stretch>
            <a:fillRect/>
          </a:stretch>
        </p:blipFill>
        <p:spPr>
          <a:xfrm>
            <a:off x="13375595" y="0"/>
            <a:ext cx="26361756" cy="14400000"/>
          </a:xfrm>
          <a:prstGeom prst="rect">
            <a:avLst/>
          </a:prstGeom>
        </p:spPr>
      </p:pic>
    </p:spTree>
    <p:extLst>
      <p:ext uri="{BB962C8B-B14F-4D97-AF65-F5344CB8AC3E}">
        <p14:creationId xmlns:p14="http://schemas.microsoft.com/office/powerpoint/2010/main" xmlns="" val="4200424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Slicing</a:t>
            </a:r>
            <a:br>
              <a:rPr lang="en-US" dirty="0"/>
            </a:br>
            <a:endParaRPr lang="en-US" dirty="0"/>
          </a:p>
        </p:txBody>
      </p:sp>
      <p:sp>
        <p:nvSpPr>
          <p:cNvPr id="3" name="Content Placeholder 2"/>
          <p:cNvSpPr>
            <a:spLocks noGrp="1"/>
          </p:cNvSpPr>
          <p:nvPr>
            <p:ph idx="1"/>
          </p:nvPr>
        </p:nvSpPr>
        <p:spPr>
          <a:xfrm>
            <a:off x="1996825" y="13916935"/>
            <a:ext cx="46205118" cy="16757391"/>
          </a:xfrm>
        </p:spPr>
        <p:txBody>
          <a:bodyPr>
            <a:normAutofit/>
          </a:bodyPr>
          <a:lstStyle/>
          <a:p>
            <a:r>
              <a:rPr lang="en-US" dirty="0"/>
              <a:t>The data connection between the UE and Data Network (DN) is referred to as PDU session in 5GS. </a:t>
            </a:r>
          </a:p>
          <a:p>
            <a:r>
              <a:rPr lang="en-US" dirty="0"/>
              <a:t>In 3GPP standards, a PDU Session is associated to an S-NSSAI and a DNN (Data Network Name). </a:t>
            </a:r>
          </a:p>
          <a:p>
            <a:r>
              <a:rPr lang="en-US" dirty="0"/>
              <a:t>The establishment of a PDU session is triggered when the AMF receives a Session Management message from UE. </a:t>
            </a:r>
          </a:p>
          <a:p>
            <a:r>
              <a:rPr lang="en-US" dirty="0"/>
              <a:t>The AMF discovers candidate Session Management Functions (SMF) using multiple parameters (including the S-NSSAI provided in the UE request) and selects the appropriate SMF....</a:t>
            </a:r>
          </a:p>
        </p:txBody>
      </p:sp>
      <p:sp>
        <p:nvSpPr>
          <p:cNvPr id="4" name="Date Placeholder 3"/>
          <p:cNvSpPr>
            <a:spLocks noGrp="1"/>
          </p:cNvSpPr>
          <p:nvPr>
            <p:ph type="dt" sz="half" idx="10"/>
          </p:nvPr>
        </p:nvSpPr>
        <p:spPr/>
        <p:txBody>
          <a:bodyPr/>
          <a:lstStyle/>
          <a:p>
            <a:fld id="{61B83AD1-8BC7-48CA-9663-B5F9BC751A66}" type="datetime1">
              <a:rPr lang="en-US" smtClean="0"/>
              <a:pPr/>
              <a:t>2/29/2024</a:t>
            </a:fld>
            <a:endParaRPr lang="en-US"/>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9</a:t>
            </a:fld>
            <a:endParaRPr lang="en-US" dirty="0"/>
          </a:p>
        </p:txBody>
      </p:sp>
      <p:sp>
        <p:nvSpPr>
          <p:cNvPr id="7" name="Rectangle 6"/>
          <p:cNvSpPr/>
          <p:nvPr/>
        </p:nvSpPr>
        <p:spPr>
          <a:xfrm>
            <a:off x="41659111" y="4173078"/>
            <a:ext cx="9006312" cy="1191545"/>
          </a:xfrm>
          <a:prstGeom prst="rect">
            <a:avLst/>
          </a:prstGeom>
        </p:spPr>
        <p:txBody>
          <a:bodyPr wrap="none">
            <a:spAutoFit/>
          </a:bodyPr>
          <a:lstStyle/>
          <a:p>
            <a:r>
              <a:rPr lang="en-US" dirty="0"/>
              <a:t>5G System architecture</a:t>
            </a:r>
          </a:p>
        </p:txBody>
      </p:sp>
      <p:pic>
        <p:nvPicPr>
          <p:cNvPr id="9" name="Picture 8"/>
          <p:cNvPicPr>
            <a:picLocks noChangeAspect="1"/>
          </p:cNvPicPr>
          <p:nvPr/>
        </p:nvPicPr>
        <p:blipFill>
          <a:blip r:embed="rId3">
            <a:clrChange>
              <a:clrFrom>
                <a:srgbClr val="FFFFFF"/>
              </a:clrFrom>
              <a:clrTo>
                <a:srgbClr val="FFFFFF">
                  <a:alpha val="0"/>
                </a:srgbClr>
              </a:clrTo>
            </a:clrChange>
          </a:blip>
          <a:stretch>
            <a:fillRect/>
          </a:stretch>
        </p:blipFill>
        <p:spPr>
          <a:xfrm>
            <a:off x="13375595" y="0"/>
            <a:ext cx="26361756" cy="14400000"/>
          </a:xfrm>
          <a:prstGeom prst="rect">
            <a:avLst/>
          </a:prstGeom>
        </p:spPr>
      </p:pic>
    </p:spTree>
    <p:extLst>
      <p:ext uri="{BB962C8B-B14F-4D97-AF65-F5344CB8AC3E}">
        <p14:creationId xmlns:p14="http://schemas.microsoft.com/office/powerpoint/2010/main" xmlns="" val="33595126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31882</TotalTime>
  <Words>1966</Words>
  <Application>Microsoft Office PowerPoint</Application>
  <PresentationFormat>Custom</PresentationFormat>
  <Paragraphs>303</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MODULE 2:  5G Network Architecture</vt:lpstr>
      <vt:lpstr>Network Slicing</vt:lpstr>
      <vt:lpstr>Network Slicing</vt:lpstr>
      <vt:lpstr>Network Slicing</vt:lpstr>
      <vt:lpstr>Network Slicing</vt:lpstr>
      <vt:lpstr>Network Slicing</vt:lpstr>
      <vt:lpstr>Network Slicing </vt:lpstr>
      <vt:lpstr>Network Slicing </vt:lpstr>
      <vt:lpstr>Network Slicing </vt:lpstr>
      <vt:lpstr>Network Slicing </vt:lpstr>
      <vt:lpstr>Network Slicing </vt:lpstr>
      <vt:lpstr>Network Slicing: Concept and Implementation; </vt:lpstr>
      <vt:lpstr>Network Slicing: Concept and Implementation; </vt:lpstr>
      <vt:lpstr>Network Slicing: Concept and Implementation; </vt:lpstr>
      <vt:lpstr>Network Slicing: Concept and Implementation; </vt:lpstr>
      <vt:lpstr>Network Slicing: Concept and Implementation; </vt:lpstr>
      <vt:lpstr>Network Slicing: Concept and Implementation; </vt:lpstr>
      <vt:lpstr>Network Slicing: Concept and Implementation; </vt:lpstr>
      <vt:lpstr>Network Slicing: Concept and Implementation; </vt:lpstr>
      <vt:lpstr>Network Slicing: Concept and Implementation; </vt:lpstr>
      <vt:lpstr>Network Slicing: Concept and Implementation; </vt:lpstr>
      <vt:lpstr>Network Slicing: Concept and Implementation; </vt:lpstr>
      <vt:lpstr>Network Slicing: Concept and Implementation; </vt:lpstr>
      <vt:lpstr>Network Slicing: Concept and Implementation; </vt:lpstr>
      <vt:lpstr>Network Slicing: Concept and Implementation; </vt:lpstr>
      <vt:lpstr>Network Slicing: Concept and Implementation; </vt:lpstr>
      <vt:lpstr>Network Slicing: Concept and Implementation; </vt:lpstr>
      <vt:lpstr>Network Slicing: Concept and Implementation; </vt:lpstr>
      <vt:lpstr>Network Slicing: Concept and Implementation; </vt:lpstr>
      <vt:lpstr>Network Slicing: Concept and Implementation;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THINKPAD</dc:creator>
  <cp:lastModifiedBy>hp</cp:lastModifiedBy>
  <cp:revision>3317</cp:revision>
  <cp:lastPrinted>2023-10-07T06:02:38Z</cp:lastPrinted>
  <dcterms:created xsi:type="dcterms:W3CDTF">2016-03-26T10:56:21Z</dcterms:created>
  <dcterms:modified xsi:type="dcterms:W3CDTF">2024-02-29T17:56:55Z</dcterms:modified>
</cp:coreProperties>
</file>