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handoutMasterIdLst>
    <p:handoutMasterId r:id="rId40"/>
  </p:handoutMasterIdLst>
  <p:sldIdLst>
    <p:sldId id="2253" r:id="rId2"/>
    <p:sldId id="2255" r:id="rId3"/>
    <p:sldId id="2259" r:id="rId4"/>
    <p:sldId id="2260" r:id="rId5"/>
    <p:sldId id="2261" r:id="rId6"/>
    <p:sldId id="2262" r:id="rId7"/>
    <p:sldId id="2263" r:id="rId8"/>
    <p:sldId id="2264" r:id="rId9"/>
    <p:sldId id="2265" r:id="rId10"/>
    <p:sldId id="2266" r:id="rId11"/>
    <p:sldId id="2267" r:id="rId12"/>
    <p:sldId id="2268" r:id="rId13"/>
    <p:sldId id="2269" r:id="rId14"/>
    <p:sldId id="2254" r:id="rId15"/>
    <p:sldId id="1979" r:id="rId16"/>
    <p:sldId id="2272" r:id="rId17"/>
    <p:sldId id="2273" r:id="rId18"/>
    <p:sldId id="2274" r:id="rId19"/>
    <p:sldId id="2275" r:id="rId20"/>
    <p:sldId id="2276" r:id="rId21"/>
    <p:sldId id="2277" r:id="rId22"/>
    <p:sldId id="2278" r:id="rId23"/>
    <p:sldId id="2279" r:id="rId24"/>
    <p:sldId id="2281" r:id="rId25"/>
    <p:sldId id="2280" r:id="rId26"/>
    <p:sldId id="2282" r:id="rId27"/>
    <p:sldId id="2283" r:id="rId28"/>
    <p:sldId id="2284" r:id="rId29"/>
    <p:sldId id="2285" r:id="rId30"/>
    <p:sldId id="2286" r:id="rId31"/>
    <p:sldId id="2287" r:id="rId32"/>
    <p:sldId id="2288" r:id="rId33"/>
    <p:sldId id="2289" r:id="rId34"/>
    <p:sldId id="2290" r:id="rId35"/>
    <p:sldId id="2291" r:id="rId36"/>
    <p:sldId id="2292" r:id="rId37"/>
    <p:sldId id="2271" r:id="rId38"/>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686DA"/>
    <a:srgbClr val="FF00FF"/>
    <a:srgbClr val="800217"/>
    <a:srgbClr val="70AD47"/>
    <a:srgbClr val="EAEFF7"/>
    <a:srgbClr val="D2DEEF"/>
    <a:srgbClr val="FF0066"/>
    <a:srgbClr val="B3BDCD"/>
    <a:srgbClr val="C9CDD3"/>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3/17/2024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3/17/2024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40946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14</a:t>
            </a:fld>
            <a:endParaRPr lang="en-US"/>
          </a:p>
        </p:txBody>
      </p:sp>
    </p:spTree>
    <p:extLst>
      <p:ext uri="{BB962C8B-B14F-4D97-AF65-F5344CB8AC3E}">
        <p14:creationId xmlns:p14="http://schemas.microsoft.com/office/powerpoint/2010/main" xmlns="" val="63099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15</a:t>
            </a:fld>
            <a:endParaRPr lang="en-US"/>
          </a:p>
        </p:txBody>
      </p:sp>
    </p:spTree>
    <p:extLst>
      <p:ext uri="{BB962C8B-B14F-4D97-AF65-F5344CB8AC3E}">
        <p14:creationId xmlns:p14="http://schemas.microsoft.com/office/powerpoint/2010/main" xmlns="" val="224891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37</a:t>
            </a:fld>
            <a:endParaRPr lang="en-US"/>
          </a:p>
        </p:txBody>
      </p:sp>
    </p:spTree>
    <p:extLst>
      <p:ext uri="{BB962C8B-B14F-4D97-AF65-F5344CB8AC3E}">
        <p14:creationId xmlns:p14="http://schemas.microsoft.com/office/powerpoint/2010/main" xmlns="" val="336809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C557EF72-EEBD-4F31-B165-3CBC6ABF5473}" type="datetime1">
              <a:rPr lang="en-US" smtClean="0"/>
              <a:pPr/>
              <a:t>3/17/2024</a:t>
            </a:fld>
            <a:endParaRPr lang="en-US"/>
          </a:p>
        </p:txBody>
      </p:sp>
      <p:sp>
        <p:nvSpPr>
          <p:cNvPr id="5" name="Footer Placeholder 4"/>
          <p:cNvSpPr>
            <a:spLocks noGrp="1"/>
          </p:cNvSpPr>
          <p:nvPr>
            <p:ph type="ftr" sz="quarter" idx="11"/>
          </p:nvPr>
        </p:nvSpPr>
        <p:spPr/>
        <p:txBody>
          <a:bodyPr/>
          <a:lstStyle/>
          <a:p>
            <a:r>
              <a:rPr lang="en-US" dirty="0"/>
              <a:t>18ECO127T :: 5G Technology – An Overview :: Unit-3 by   Dr. Vivek Kachhatiya [Ref: ECE dept ppt]</a:t>
            </a:r>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45BC3-0296-43EF-90CE-E2AEDFB40E5F}" type="datetime1">
              <a:rPr lang="en-US" smtClean="0"/>
              <a:pPr/>
              <a:t>3/17/2024</a:t>
            </a:fld>
            <a:endParaRPr lang="en-US"/>
          </a:p>
        </p:txBody>
      </p:sp>
      <p:sp>
        <p:nvSpPr>
          <p:cNvPr id="5" name="Footer Placeholder 4"/>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BC812-B3B8-4901-8FCE-F76927EB3042}" type="datetime1">
              <a:rPr lang="en-US" smtClean="0"/>
              <a:pPr/>
              <a:t>3/17/2024</a:t>
            </a:fld>
            <a:endParaRPr lang="en-US"/>
          </a:p>
        </p:txBody>
      </p:sp>
      <p:sp>
        <p:nvSpPr>
          <p:cNvPr id="5" name="Footer Placeholder 4"/>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DA7F0-A6D8-4254-9AAA-8C7D117E83B1}" type="datetime1">
              <a:rPr lang="en-US" smtClean="0"/>
              <a:pPr/>
              <a:t>3/17/2024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349ABE5-8239-4103-B026-1BF84A118C4D}" type="datetime1">
              <a:rPr lang="en-US" smtClean="0"/>
              <a:pPr/>
              <a:t>3/17/2024</a:t>
            </a:fld>
            <a:endParaRPr lang="en-US"/>
          </a:p>
        </p:txBody>
      </p:sp>
      <p:sp>
        <p:nvSpPr>
          <p:cNvPr id="5" name="Footer Placeholder 4"/>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7F2F6F-2FA9-4BE4-AFD8-48EE96DB4084}" type="datetime1">
              <a:rPr lang="en-US" smtClean="0"/>
              <a:pPr/>
              <a:t>3/17/2024</a:t>
            </a:fld>
            <a:endParaRPr lang="en-US"/>
          </a:p>
        </p:txBody>
      </p:sp>
      <p:sp>
        <p:nvSpPr>
          <p:cNvPr id="6" name="Footer Placeholder 5"/>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E1A04D-2BC2-402F-B551-AAFA3930D082}" type="datetime1">
              <a:rPr lang="en-US" smtClean="0"/>
              <a:pPr/>
              <a:t>3/17/2024</a:t>
            </a:fld>
            <a:endParaRPr lang="en-US"/>
          </a:p>
        </p:txBody>
      </p:sp>
      <p:sp>
        <p:nvSpPr>
          <p:cNvPr id="8" name="Footer Placeholder 7"/>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0996A9-9C33-4E54-B53F-700405B55D21}" type="datetime1">
              <a:rPr lang="en-US" smtClean="0"/>
              <a:pPr/>
              <a:t>3/17/2024</a:t>
            </a:fld>
            <a:endParaRPr lang="en-US"/>
          </a:p>
        </p:txBody>
      </p:sp>
      <p:sp>
        <p:nvSpPr>
          <p:cNvPr id="4" name="Footer Placeholder 3"/>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3BC33-6B41-45C7-B7DD-DDCA1F5FDE9A}" type="datetime1">
              <a:rPr lang="en-US" smtClean="0"/>
              <a:pPr/>
              <a:t>3/17/2024</a:t>
            </a:fld>
            <a:endParaRPr lang="en-US"/>
          </a:p>
        </p:txBody>
      </p:sp>
      <p:sp>
        <p:nvSpPr>
          <p:cNvPr id="3" name="Footer Placeholder 2"/>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2DED5280-3753-4DE7-B376-5CF9FC07577A}" type="datetime1">
              <a:rPr lang="en-US" smtClean="0"/>
              <a:pPr/>
              <a:t>3/17/2024</a:t>
            </a:fld>
            <a:endParaRPr lang="en-US"/>
          </a:p>
        </p:txBody>
      </p:sp>
      <p:sp>
        <p:nvSpPr>
          <p:cNvPr id="6" name="Footer Placeholder 5"/>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7F0C314A-774D-4F9F-B5F4-688DCA1F9CBD}" type="datetime1">
              <a:rPr lang="en-US" smtClean="0"/>
              <a:pPr/>
              <a:t>3/17/2024</a:t>
            </a:fld>
            <a:endParaRPr lang="en-US"/>
          </a:p>
        </p:txBody>
      </p:sp>
      <p:sp>
        <p:nvSpPr>
          <p:cNvPr id="6" name="Footer Placeholder 5"/>
          <p:cNvSpPr>
            <a:spLocks noGrp="1"/>
          </p:cNvSpPr>
          <p:nvPr>
            <p:ph type="ftr" sz="quarter" idx="11"/>
          </p:nvPr>
        </p:nvSpPr>
        <p:spPr/>
        <p:txBody>
          <a:bodyPr/>
          <a:lstStyle/>
          <a:p>
            <a:r>
              <a:rPr lang="en-US"/>
              <a:t>18ECO127T :: 5G Technology – An Overview :: Unit-3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solidFill>
              <a:schemeClr val="accent1"/>
            </a:solidFill>
          </a:ln>
        </p:spPr>
        <p:txBody>
          <a:bodyPr vert="horz" lIns="91440" tIns="45720" rIns="91440" bIns="45720" rtlCol="0" anchor="ctr"/>
          <a:lstStyle>
            <a:lvl1pPr algn="l">
              <a:defRPr sz="8000">
                <a:solidFill>
                  <a:srgbClr val="FFFF00"/>
                </a:solidFill>
              </a:defRPr>
            </a:lvl1pPr>
          </a:lstStyle>
          <a:p>
            <a:fld id="{DFAA3D67-A992-41AA-96F0-EC8797A9F3B9}" type="datetime1">
              <a:rPr lang="en-US" smtClean="0"/>
              <a:pPr/>
              <a:t>3/17/2024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solidFill>
              <a:schemeClr val="accent1"/>
            </a:solid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Unit-3 by   Dr. Vivek Kachhatiya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solidFill>
              <a:schemeClr val="accent1"/>
            </a:solid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kalingatv.com/business/airtel-xstream-airfiber-5g-all-details-about-its-costs-installation-plans-and-oth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3: </a:t>
            </a:r>
            <a:br>
              <a:rPr lang="en-US" dirty="0"/>
            </a:br>
            <a:r>
              <a:rPr lang="en-IN" dirty="0"/>
              <a:t>Radio Access Technologies in 5G</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Beamforming Types </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7" name="Date Placeholder 6"/>
          <p:cNvSpPr>
            <a:spLocks noGrp="1"/>
          </p:cNvSpPr>
          <p:nvPr>
            <p:ph type="dt" sz="half" idx="10"/>
          </p:nvPr>
        </p:nvSpPr>
        <p:spPr/>
        <p:txBody>
          <a:bodyPr/>
          <a:lstStyle/>
          <a:p>
            <a:fld id="{9F333608-97CA-4A97-9928-C64A62F8A562}" type="datetime1">
              <a:rPr lang="en-US" smtClean="0"/>
              <a:pPr/>
              <a:t>3/17/2024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65644"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M3 S6</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92260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1507197" y="7363735"/>
            <a:ext cx="46800000" cy="23310591"/>
          </a:xfrm>
        </p:spPr>
        <p:txBody>
          <a:bodyPr>
            <a:normAutofit/>
          </a:bodyPr>
          <a:lstStyle/>
          <a:p>
            <a:r>
              <a:rPr lang="en-IN" b="1" dirty="0"/>
              <a:t>There are three methods of implementing antenna beamforming:</a:t>
            </a:r>
            <a:endParaRPr lang="en-US" b="1" dirty="0"/>
          </a:p>
          <a:p>
            <a:pPr marL="0" indent="0">
              <a:buNone/>
            </a:pPr>
            <a:r>
              <a:rPr lang="en-IN" b="1" dirty="0"/>
              <a:t>2. Digital beamforming</a:t>
            </a:r>
          </a:p>
          <a:p>
            <a:r>
              <a:rPr lang="en-IN" dirty="0"/>
              <a:t>Digital beamforming enables several sets of signals to be generated and superimposed onto the antenna array elements, enabling a single antenna array to serve multiple beams, and hence multiple users. </a:t>
            </a:r>
          </a:p>
          <a:p>
            <a:endParaRPr lang="en-US" dirty="0"/>
          </a:p>
          <a:p>
            <a:endParaRPr lang="en-US" dirty="0"/>
          </a:p>
          <a:p>
            <a:endParaRPr lang="en-IN" dirty="0"/>
          </a:p>
          <a:p>
            <a:r>
              <a:rPr lang="en-IN" dirty="0"/>
              <a:t>Although this flexibility is ideal for 5G networks, digital beamforming requires more hardware and signal processing, leading to increased power consumption, particularly at mm Wave frequencies, where several hundred antenna elements are possible..</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pic>
        <p:nvPicPr>
          <p:cNvPr id="33794" name="Picture 2" descr="https://www.avnet.com/wps/wcm/connect/onesite/4fa74c21-5b17-44aa-b0f3-739bd7113d93/Digital-Beamforming-EN-Diagram.jpg?MOD=AJPERES&amp;CACHEID=ROOTWORKSPACE.Z18_NA5A1I41L0ICD0ABNDMDDG0000-4fa74c21-5b17-44aa-b0f3-739bd7113d93-ntIW7b2">
            <a:extLst>
              <a:ext uri="{FF2B5EF4-FFF2-40B4-BE49-F238E27FC236}">
                <a16:creationId xmlns:a16="http://schemas.microsoft.com/office/drawing/2014/main" xmlns="" id="{8D33ABB0-0570-43E1-AAAE-784AD4460EE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0109346" y="16330272"/>
            <a:ext cx="38168675" cy="792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484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1507197" y="7363735"/>
            <a:ext cx="46800000" cy="23310591"/>
          </a:xfrm>
        </p:spPr>
        <p:txBody>
          <a:bodyPr>
            <a:normAutofit/>
          </a:bodyPr>
          <a:lstStyle/>
          <a:p>
            <a:r>
              <a:rPr lang="en-IN" b="1" dirty="0"/>
              <a:t>There are three methods of implementing antenna beamforming:</a:t>
            </a:r>
            <a:endParaRPr lang="en-US" b="1" dirty="0"/>
          </a:p>
          <a:p>
            <a:pPr marL="0" indent="0">
              <a:buNone/>
            </a:pPr>
            <a:r>
              <a:rPr lang="en-IN" b="1" dirty="0"/>
              <a:t>3. Hybrid beamforming </a:t>
            </a:r>
          </a:p>
          <a:p>
            <a:r>
              <a:rPr lang="en-IN" dirty="0"/>
              <a:t>Hybrid beamforming (see Figure below) - where analogue beamforming is carried out in the RF stage, and digital beamforming in the baseband - offers a compromise between the flexibility of digital beamforming and the lower cost and power consumption of analogue...</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pic>
        <p:nvPicPr>
          <p:cNvPr id="40962" name="Picture 2" descr="https://www.avnet.com/wps/wcm/connect/onesite/3a1c9969-f590-4797-ab7c-504f2d7d57d1/Hybrid-Beamforming2-EN-Diagram.jpg?MOD=AJPERES&amp;CACHEID=ROOTWORKSPACE.Z18_NA5A1I41L0ICD0ABNDMDDG0000-3a1c9969-f590-4797-ab7c-504f2d7d57d1-ntIW2x-">
            <a:extLst>
              <a:ext uri="{FF2B5EF4-FFF2-40B4-BE49-F238E27FC236}">
                <a16:creationId xmlns:a16="http://schemas.microsoft.com/office/drawing/2014/main" xmlns="" id="{7B8D08C2-9893-4467-8E46-2DB7AFBC561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064906" y="19874326"/>
            <a:ext cx="47213115" cy="108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936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www.avnet.com/wps/wcm/connect/onesite/3a1c9969-f590-4797-ab7c-504f2d7d57d1/Hybrid-Beamforming2-EN-Diagram.jpg?MOD=AJPERES&amp;CACHEID=ROOTWORKSPACE.Z18_NA5A1I41L0ICD0ABNDMDDG0000-3a1c9969-f590-4797-ab7c-504f2d7d57d1-ntIW2x-">
            <a:extLst>
              <a:ext uri="{FF2B5EF4-FFF2-40B4-BE49-F238E27FC236}">
                <a16:creationId xmlns:a16="http://schemas.microsoft.com/office/drawing/2014/main" xmlns="" id="{B347E901-211A-4520-A610-A67CA15E528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248862" y="16460900"/>
            <a:ext cx="34622951" cy="7920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1507197" y="7363735"/>
            <a:ext cx="46800000" cy="23310591"/>
          </a:xfrm>
        </p:spPr>
        <p:txBody>
          <a:bodyPr>
            <a:normAutofit/>
          </a:bodyPr>
          <a:lstStyle/>
          <a:p>
            <a:r>
              <a:rPr lang="en-IN" b="1" dirty="0"/>
              <a:t>There are three methods of implementing antenna beamforming:</a:t>
            </a:r>
            <a:endParaRPr lang="en-US" b="1" dirty="0"/>
          </a:p>
          <a:p>
            <a:pPr marL="0" indent="0">
              <a:buNone/>
            </a:pPr>
            <a:r>
              <a:rPr lang="en-IN" b="1" dirty="0"/>
              <a:t>3. Hybrid beamforming </a:t>
            </a:r>
          </a:p>
          <a:p>
            <a:r>
              <a:rPr lang="en-IN" dirty="0"/>
              <a:t>Hybrid beamforming is recognised as a cost-effective solution for large-scale, </a:t>
            </a:r>
            <a:r>
              <a:rPr lang="en-IN" dirty="0" err="1"/>
              <a:t>mmWave</a:t>
            </a:r>
            <a:r>
              <a:rPr lang="en-IN" dirty="0"/>
              <a:t> antenna arrays and various architectures are being developed for </a:t>
            </a:r>
            <a:r>
              <a:rPr lang="en-IN" dirty="0" err="1"/>
              <a:t>gNB</a:t>
            </a:r>
            <a:r>
              <a:rPr lang="en-IN" dirty="0"/>
              <a:t>, (5G base station) implementations.</a:t>
            </a:r>
          </a:p>
          <a:p>
            <a:endParaRPr lang="en-IN" dirty="0"/>
          </a:p>
          <a:p>
            <a:endParaRPr lang="en-IN" dirty="0"/>
          </a:p>
          <a:p>
            <a:pPr marL="0" indent="0">
              <a:buNone/>
            </a:pPr>
            <a:r>
              <a:rPr lang="en-IN" dirty="0"/>
              <a:t> </a:t>
            </a:r>
          </a:p>
          <a:p>
            <a:r>
              <a:rPr lang="en-IN" dirty="0"/>
              <a:t>These architectures divide broadly into fully connected, where each RF chain is connected to all antennas; and sub-connected or partially connected, in which each RF chain is connected to a set of antenna elements.....</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Tree>
    <p:extLst>
      <p:ext uri="{BB962C8B-B14F-4D97-AF65-F5344CB8AC3E}">
        <p14:creationId xmlns:p14="http://schemas.microsoft.com/office/powerpoint/2010/main" xmlns="" val="375488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1507197" y="7363735"/>
            <a:ext cx="46800000" cy="23310591"/>
          </a:xfrm>
        </p:spPr>
        <p:txBody>
          <a:bodyPr>
            <a:normAutofit/>
          </a:bodyPr>
          <a:lstStyle/>
          <a:p>
            <a:r>
              <a:rPr lang="en-IN" b="1" dirty="0"/>
              <a:t>There are three methods of implementing antenna beamforming:</a:t>
            </a:r>
            <a:endParaRPr lang="en-US" b="1" dirty="0"/>
          </a:p>
          <a:p>
            <a:pPr marL="0" indent="0">
              <a:buNone/>
            </a:pPr>
            <a:r>
              <a:rPr lang="en-IN" b="1" dirty="0"/>
              <a:t>3. Hybrid beamforming </a:t>
            </a:r>
            <a:endParaRPr lang="en-IN" dirty="0"/>
          </a:p>
          <a:p>
            <a:r>
              <a:rPr lang="en-IN" dirty="0"/>
              <a:t>Each architecture aims to reduce the hardware and signal processing complexity, while providing near optimal performance: the closest to that of pure digital beamforming.....</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pic>
        <p:nvPicPr>
          <p:cNvPr id="7" name="Picture 2" descr="https://www.avnet.com/wps/wcm/connect/onesite/3a1c9969-f590-4797-ab7c-504f2d7d57d1/Hybrid-Beamforming2-EN-Diagram.jpg?MOD=AJPERES&amp;CACHEID=ROOTWORKSPACE.Z18_NA5A1I41L0ICD0ABNDMDDG0000-3a1c9969-f590-4797-ab7c-504f2d7d57d1-ntIW2x-">
            <a:extLst>
              <a:ext uri="{FF2B5EF4-FFF2-40B4-BE49-F238E27FC236}">
                <a16:creationId xmlns:a16="http://schemas.microsoft.com/office/drawing/2014/main" xmlns="" id="{5DF029A1-04F1-4B43-BCBB-F7920F30B78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064906" y="19874326"/>
            <a:ext cx="47213115" cy="108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768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br>
              <a:rPr lang="en-US" dirty="0"/>
            </a:br>
            <a:r>
              <a:rPr lang="en-US" dirty="0"/>
              <a:t/>
            </a:r>
            <a:br>
              <a:rPr lang="en-US" dirty="0"/>
            </a:br>
            <a:r>
              <a:rPr lang="en-US" sz="10100" dirty="0"/>
              <a:t>Beamforming Types </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4" name="Date Placeholder 3"/>
          <p:cNvSpPr>
            <a:spLocks noGrp="1"/>
          </p:cNvSpPr>
          <p:nvPr>
            <p:ph type="dt" sz="half" idx="10"/>
          </p:nvPr>
        </p:nvSpPr>
        <p:spPr/>
        <p:txBody>
          <a:bodyPr/>
          <a:lstStyle/>
          <a:p>
            <a:fld id="{29075DF1-EA0D-49ED-B97F-FF13650478A6}" type="datetime1">
              <a:rPr lang="en-US" smtClean="0"/>
              <a:pPr/>
              <a:t>3/17/2024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Tree>
    <p:extLst>
      <p:ext uri="{BB962C8B-B14F-4D97-AF65-F5344CB8AC3E}">
        <p14:creationId xmlns:p14="http://schemas.microsoft.com/office/powerpoint/2010/main" xmlns="" val="33479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3: </a:t>
            </a:r>
            <a:br>
              <a:rPr lang="en-US" dirty="0"/>
            </a:br>
            <a:r>
              <a:rPr lang="en-IN" dirty="0"/>
              <a:t>Radio Access Technologies in 5G</a:t>
            </a:r>
            <a:endParaRPr lang="en-US" dirty="0"/>
          </a:p>
        </p:txBody>
      </p:sp>
      <p:sp>
        <p:nvSpPr>
          <p:cNvPr id="3" name="Text Placeholder 2"/>
          <p:cNvSpPr>
            <a:spLocks noGrp="1"/>
          </p:cNvSpPr>
          <p:nvPr>
            <p:ph type="body" idx="1"/>
          </p:nvPr>
        </p:nvSpPr>
        <p:spPr>
          <a:xfrm>
            <a:off x="2244436" y="21074912"/>
            <a:ext cx="48876239" cy="9599413"/>
          </a:xfrm>
        </p:spPr>
        <p:txBody>
          <a:bodyPr>
            <a:normAutofit lnSpcReduction="10000"/>
          </a:bodyPr>
          <a:lstStyle/>
          <a:p>
            <a:pPr>
              <a:lnSpc>
                <a:spcPct val="100000"/>
              </a:lnSpc>
            </a:pPr>
            <a:r>
              <a:rPr lang="en-IN" dirty="0"/>
              <a:t>Small Cells in 5G</a:t>
            </a:r>
          </a:p>
          <a:p>
            <a:pPr>
              <a:lnSpc>
                <a:spcPct val="100000"/>
              </a:lnSpc>
            </a:pPr>
            <a:endParaRPr lang="en-IN" dirty="0"/>
          </a:p>
          <a:p>
            <a:pPr>
              <a:lnSpc>
                <a:spcPct val="100000"/>
              </a:lnSpc>
            </a:pPr>
            <a:r>
              <a:rPr lang="en-IN" dirty="0" err="1"/>
              <a:t>HetNets</a:t>
            </a:r>
            <a:r>
              <a:rPr lang="en-IN" dirty="0"/>
              <a:t> in 5G</a:t>
            </a:r>
          </a:p>
          <a:p>
            <a:pPr>
              <a:lnSpc>
                <a:spcPct val="100000"/>
              </a:lnSpc>
            </a:pPr>
            <a:endParaRPr lang="en-IN" dirty="0"/>
          </a:p>
          <a:p>
            <a:pPr>
              <a:lnSpc>
                <a:spcPct val="100000"/>
              </a:lnSpc>
            </a:pPr>
            <a:r>
              <a:rPr lang="en-IN" dirty="0" err="1"/>
              <a:t>Millimeter</a:t>
            </a:r>
            <a:r>
              <a:rPr lang="en-IN" dirty="0"/>
              <a:t> wave Communication</a:t>
            </a:r>
            <a:endParaRPr lang="en-US" dirty="0"/>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7" name="Date Placeholder 6"/>
          <p:cNvSpPr>
            <a:spLocks noGrp="1"/>
          </p:cNvSpPr>
          <p:nvPr>
            <p:ph type="dt" sz="half" idx="10"/>
          </p:nvPr>
        </p:nvSpPr>
        <p:spPr/>
        <p:txBody>
          <a:bodyPr/>
          <a:lstStyle/>
          <a:p>
            <a:fld id="{9F333608-97CA-4A97-9928-C64A62F8A562}" type="datetime1">
              <a:rPr lang="en-US" smtClean="0"/>
              <a:pPr/>
              <a:t>3/17/2024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
        <p:nvSpPr>
          <p:cNvPr id="9" name="Rectangle 8"/>
          <p:cNvSpPr/>
          <p:nvPr/>
        </p:nvSpPr>
        <p:spPr>
          <a:xfrm>
            <a:off x="17267277" y="17904814"/>
            <a:ext cx="16402247"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M3 S7 , S8 &amp; S9</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1862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lstStyle/>
          <a:p>
            <a:r>
              <a:rPr lang="en-IN" b="1" dirty="0"/>
              <a:t>What Is Small Cell Technology?</a:t>
            </a:r>
          </a:p>
          <a:p>
            <a:pPr marL="0" indent="0">
              <a:buNone/>
            </a:pPr>
            <a:endParaRPr lang="en-IN" b="1" dirty="0"/>
          </a:p>
          <a:p>
            <a:r>
              <a:rPr lang="en-IN" dirty="0"/>
              <a:t>Small cells use low-power, short-range wireless transmission systems </a:t>
            </a:r>
            <a:br>
              <a:rPr lang="en-IN" dirty="0"/>
            </a:br>
            <a:r>
              <a:rPr lang="en-IN" dirty="0"/>
              <a:t>(or base stations). </a:t>
            </a:r>
          </a:p>
          <a:p>
            <a:r>
              <a:rPr lang="en-IN" dirty="0"/>
              <a:t>They cover small geographical areas or small-proximity indoor and outdoor spaces.</a:t>
            </a:r>
          </a:p>
          <a:p>
            <a:r>
              <a:rPr lang="en-IN" dirty="0"/>
              <a:t>Small cells have the same characteristics as base stations used by telecom companies for years. </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pic>
        <p:nvPicPr>
          <p:cNvPr id="7" name="Picture 6">
            <a:extLst>
              <a:ext uri="{FF2B5EF4-FFF2-40B4-BE49-F238E27FC236}">
                <a16:creationId xmlns:a16="http://schemas.microsoft.com/office/drawing/2014/main" xmlns="" id="{EFBFEE87-080F-460D-A419-8BAFD8029398}"/>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223077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lstStyle/>
          <a:p>
            <a:r>
              <a:rPr lang="en-IN" b="1" dirty="0"/>
              <a:t>What Is Small Cell Technology?</a:t>
            </a:r>
          </a:p>
          <a:p>
            <a:pPr marL="0" indent="0">
              <a:buNone/>
            </a:pPr>
            <a:endParaRPr lang="en-IN" b="1" dirty="0"/>
          </a:p>
          <a:p>
            <a:r>
              <a:rPr lang="en-IN" dirty="0"/>
              <a:t>Small cell can handle high data rates for mobile broadband and consumers, as well as high densities of low-speed, low-power devices for IoT.</a:t>
            </a:r>
          </a:p>
          <a:p>
            <a:r>
              <a:rPr lang="en-IN" dirty="0"/>
              <a:t>These capabilities make them pivotal for 5G cell planning to deliver:</a:t>
            </a:r>
          </a:p>
          <a:p>
            <a:endParaRPr lang="en-IN" dirty="0"/>
          </a:p>
          <a:p>
            <a:pPr marL="1371600" indent="-1371600">
              <a:buFont typeface="+mj-lt"/>
              <a:buAutoNum type="arabicPeriod"/>
            </a:pPr>
            <a:r>
              <a:rPr lang="en-IN" dirty="0"/>
              <a:t>Ultrahigh speeds</a:t>
            </a:r>
          </a:p>
          <a:p>
            <a:pPr marL="1371600" indent="-1371600">
              <a:buFont typeface="+mj-lt"/>
              <a:buAutoNum type="arabicPeriod"/>
            </a:pPr>
            <a:r>
              <a:rPr lang="en-IN" dirty="0"/>
              <a:t>One million devices per square mile</a:t>
            </a:r>
          </a:p>
          <a:p>
            <a:pPr marL="1371600" indent="-1371600">
              <a:buFont typeface="+mj-lt"/>
              <a:buAutoNum type="arabicPeriod"/>
            </a:pPr>
            <a:r>
              <a:rPr lang="en-IN" dirty="0"/>
              <a:t>Latencies in the millisecond range</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pic>
        <p:nvPicPr>
          <p:cNvPr id="7" name="Picture 6">
            <a:extLst>
              <a:ext uri="{FF2B5EF4-FFF2-40B4-BE49-F238E27FC236}">
                <a16:creationId xmlns:a16="http://schemas.microsoft.com/office/drawing/2014/main" xmlns="" id="{3E9AE292-0E3A-4A06-A6D4-CD482E700140}"/>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32626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normAutofit/>
          </a:bodyPr>
          <a:lstStyle/>
          <a:p>
            <a:r>
              <a:rPr lang="en-IN" b="1" dirty="0"/>
              <a:t>How Small Cell Transceivers Work?</a:t>
            </a:r>
          </a:p>
          <a:p>
            <a:pPr marL="0" indent="0">
              <a:buNone/>
            </a:pPr>
            <a:endParaRPr lang="en-IN" b="1" dirty="0"/>
          </a:p>
          <a:p>
            <a:r>
              <a:rPr lang="en-IN" dirty="0"/>
              <a:t>Small cells improve leveraging of multiple-input, multiple-output (MIMO), beamforming and </a:t>
            </a:r>
            <a:r>
              <a:rPr lang="en-IN" dirty="0" err="1"/>
              <a:t>millimeter</a:t>
            </a:r>
            <a:r>
              <a:rPr lang="en-IN" dirty="0"/>
              <a:t> wave (</a:t>
            </a:r>
            <a:r>
              <a:rPr lang="en-IN" dirty="0" err="1"/>
              <a:t>mmWave</a:t>
            </a:r>
            <a:r>
              <a:rPr lang="en-IN" dirty="0"/>
              <a:t>). </a:t>
            </a:r>
          </a:p>
          <a:p>
            <a:r>
              <a:rPr lang="en-IN" dirty="0"/>
              <a:t>This concept simplifies transmission station deployment and speeds implementation.</a:t>
            </a:r>
          </a:p>
          <a:p>
            <a:r>
              <a:rPr lang="en-IN" dirty="0"/>
              <a:t>In addition, these transceivers can mount to the wall for indoor applications. </a:t>
            </a:r>
          </a:p>
          <a:p>
            <a:r>
              <a:rPr lang="en-IN" dirty="0"/>
              <a:t>For outdoor coverage, small towers and lamp posts are used. </a:t>
            </a:r>
          </a:p>
          <a:p>
            <a:r>
              <a:rPr lang="en-IN" dirty="0"/>
              <a:t>Backhaul connections are less complicated than before and are usually made of </a:t>
            </a:r>
            <a:r>
              <a:rPr lang="en-IN" dirty="0" err="1"/>
              <a:t>fiber</a:t>
            </a:r>
            <a:r>
              <a:rPr lang="en-IN" dirty="0"/>
              <a:t>, wired or microwave connections.</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pic>
        <p:nvPicPr>
          <p:cNvPr id="7" name="Picture 6">
            <a:extLst>
              <a:ext uri="{FF2B5EF4-FFF2-40B4-BE49-F238E27FC236}">
                <a16:creationId xmlns:a16="http://schemas.microsoft.com/office/drawing/2014/main" xmlns="" id="{758AB482-A826-4A71-86BC-BA3A1AAD3A49}"/>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52955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Airtel 5g | Airtel Wifi Hotspot | Airtel My Wifi- Airtel Wifi Router | Airtel  5g Speed Test #Shorts - YouTube">
            <a:extLst>
              <a:ext uri="{FF2B5EF4-FFF2-40B4-BE49-F238E27FC236}">
                <a16:creationId xmlns:a16="http://schemas.microsoft.com/office/drawing/2014/main" xmlns="" id="{1583731E-8130-4A83-8190-ECE50D36D2B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296057" y="4298564"/>
            <a:ext cx="12800000" cy="7200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normAutofit/>
          </a:bodyPr>
          <a:lstStyle/>
          <a:p>
            <a:r>
              <a:rPr lang="en-IN" b="1" dirty="0"/>
              <a:t>How Small Cell Transceivers Work?</a:t>
            </a:r>
          </a:p>
          <a:p>
            <a:pPr marL="0" indent="0">
              <a:buNone/>
            </a:pPr>
            <a:endParaRPr lang="en-IN" b="1" dirty="0"/>
          </a:p>
          <a:p>
            <a:r>
              <a:rPr lang="en-IN" dirty="0"/>
              <a:t>In 3GPP Release (</a:t>
            </a:r>
            <a:r>
              <a:rPr lang="en-IN" dirty="0" err="1"/>
              <a:t>Rel</a:t>
            </a:r>
            <a:r>
              <a:rPr lang="en-IN" dirty="0"/>
              <a:t>) 17 and 18, there is also a concept of integrated access and backhaul for </a:t>
            </a:r>
            <a:r>
              <a:rPr lang="en-IN" dirty="0" err="1"/>
              <a:t>mmWave</a:t>
            </a:r>
            <a:r>
              <a:rPr lang="en-IN" dirty="0"/>
              <a:t> technology. </a:t>
            </a:r>
          </a:p>
          <a:p>
            <a:r>
              <a:rPr lang="en-IN" dirty="0"/>
              <a:t>Instead of </a:t>
            </a:r>
            <a:r>
              <a:rPr lang="en-IN" dirty="0" err="1"/>
              <a:t>fiber</a:t>
            </a:r>
            <a:r>
              <a:rPr lang="en-IN" dirty="0"/>
              <a:t> or other means, ultrahigh-speed </a:t>
            </a:r>
            <a:r>
              <a:rPr lang="en-IN" dirty="0" err="1"/>
              <a:t>mmWave</a:t>
            </a:r>
            <a:r>
              <a:rPr lang="en-IN" dirty="0"/>
              <a:t> signals connect cell sites’ backhaul directly over </a:t>
            </a:r>
            <a:br>
              <a:rPr lang="en-IN" dirty="0"/>
            </a:br>
            <a:r>
              <a:rPr lang="en-IN" dirty="0"/>
              <a:t>a cellular connection. </a:t>
            </a:r>
          </a:p>
          <a:p>
            <a:r>
              <a:rPr lang="en-IN" dirty="0"/>
              <a:t>It requires line of sight between </a:t>
            </a:r>
            <a:br>
              <a:rPr lang="en-IN" dirty="0"/>
            </a:br>
            <a:r>
              <a:rPr lang="en-IN" dirty="0"/>
              <a:t>the sites but saves capital and </a:t>
            </a:r>
            <a:br>
              <a:rPr lang="en-IN" dirty="0"/>
            </a:br>
            <a:r>
              <a:rPr lang="en-IN" dirty="0"/>
              <a:t>operating expenses because </a:t>
            </a:r>
            <a:br>
              <a:rPr lang="en-IN" dirty="0"/>
            </a:br>
            <a:r>
              <a:rPr lang="en-IN" dirty="0"/>
              <a:t>no new </a:t>
            </a:r>
            <a:r>
              <a:rPr lang="en-IN" dirty="0" err="1"/>
              <a:t>fiber</a:t>
            </a:r>
            <a:r>
              <a:rPr lang="en-IN" dirty="0"/>
              <a:t> needs to be installed.</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pic>
        <p:nvPicPr>
          <p:cNvPr id="7" name="Picture 6">
            <a:extLst>
              <a:ext uri="{FF2B5EF4-FFF2-40B4-BE49-F238E27FC236}">
                <a16:creationId xmlns:a16="http://schemas.microsoft.com/office/drawing/2014/main" xmlns="" id="{3C6315F9-8E84-4342-801C-6BA7EC99DA2E}"/>
              </a:ext>
            </a:extLst>
          </p:cNvPr>
          <p:cNvPicPr>
            <a:picLocks noChangeAspect="1"/>
          </p:cNvPicPr>
          <p:nvPr/>
        </p:nvPicPr>
        <p:blipFill>
          <a:blip r:embed="rId3"/>
          <a:stretch>
            <a:fillRect/>
          </a:stretch>
        </p:blipFill>
        <p:spPr>
          <a:xfrm>
            <a:off x="25560337" y="17809113"/>
            <a:ext cx="21442022" cy="12865213"/>
          </a:xfrm>
          <a:prstGeom prst="rect">
            <a:avLst/>
          </a:prstGeom>
        </p:spPr>
      </p:pic>
      <p:sp>
        <p:nvSpPr>
          <p:cNvPr id="8" name="Rectangle 7">
            <a:extLst>
              <a:ext uri="{FF2B5EF4-FFF2-40B4-BE49-F238E27FC236}">
                <a16:creationId xmlns:a16="http://schemas.microsoft.com/office/drawing/2014/main" xmlns="" id="{848EDED7-5A5E-4FB5-BC68-9307D772A96A}"/>
              </a:ext>
            </a:extLst>
          </p:cNvPr>
          <p:cNvSpPr/>
          <p:nvPr/>
        </p:nvSpPr>
        <p:spPr>
          <a:xfrm>
            <a:off x="27787914" y="27037651"/>
            <a:ext cx="15903328" cy="1191545"/>
          </a:xfrm>
          <a:prstGeom prst="rect">
            <a:avLst/>
          </a:prstGeom>
        </p:spPr>
        <p:txBody>
          <a:bodyPr wrap="none">
            <a:spAutoFit/>
          </a:bodyPr>
          <a:lstStyle/>
          <a:p>
            <a:r>
              <a:rPr lang="en-IN" dirty="0">
                <a:highlight>
                  <a:srgbClr val="FFFF00"/>
                </a:highlight>
                <a:latin typeface="Google Sans"/>
                <a:hlinkClick r:id="rId4"/>
              </a:rPr>
              <a:t>Airtel </a:t>
            </a:r>
            <a:r>
              <a:rPr lang="en-IN" dirty="0" err="1">
                <a:highlight>
                  <a:srgbClr val="FFFF00"/>
                </a:highlight>
                <a:latin typeface="Google Sans"/>
                <a:hlinkClick r:id="rId4"/>
              </a:rPr>
              <a:t>Xstream</a:t>
            </a:r>
            <a:r>
              <a:rPr lang="en-IN" dirty="0">
                <a:highlight>
                  <a:srgbClr val="FFFF00"/>
                </a:highlight>
                <a:latin typeface="Google Sans"/>
                <a:hlinkClick r:id="rId4"/>
              </a:rPr>
              <a:t> </a:t>
            </a:r>
            <a:r>
              <a:rPr lang="en-IN" dirty="0" err="1">
                <a:highlight>
                  <a:srgbClr val="FFFF00"/>
                </a:highlight>
                <a:latin typeface="Google Sans"/>
                <a:hlinkClick r:id="rId4"/>
              </a:rPr>
              <a:t>AirFiber</a:t>
            </a:r>
            <a:r>
              <a:rPr lang="en-IN" dirty="0">
                <a:highlight>
                  <a:srgbClr val="FFFF00"/>
                </a:highlight>
                <a:latin typeface="Google Sans"/>
                <a:hlinkClick r:id="rId4"/>
              </a:rPr>
              <a:t> 5G wireless service</a:t>
            </a:r>
            <a:endParaRPr lang="en-IN" b="0" i="0" u="none" strike="noStrike" dirty="0">
              <a:effectLst/>
              <a:highlight>
                <a:srgbClr val="FFFF00"/>
              </a:highlight>
              <a:latin typeface="Google Sans"/>
              <a:hlinkClick r:id="rId4"/>
            </a:endParaRPr>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5"/>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154878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6" y="7363735"/>
            <a:ext cx="22855035" cy="23310591"/>
          </a:xfrm>
        </p:spPr>
        <p:txBody>
          <a:bodyPr/>
          <a:lstStyle/>
          <a:p>
            <a:r>
              <a:rPr lang="en-US" b="1" dirty="0"/>
              <a:t>Working Principle </a:t>
            </a:r>
          </a:p>
          <a:p>
            <a:pPr marL="0" indent="0">
              <a:buNone/>
            </a:pPr>
            <a:endParaRPr lang="en-US" b="1" dirty="0"/>
          </a:p>
          <a:p>
            <a:r>
              <a:rPr lang="en-IN" dirty="0"/>
              <a:t>Beamforming is used with phased array antennae systems to focus the wireless signal in a chosen direction, normally towards a specific receiving device. </a:t>
            </a:r>
          </a:p>
          <a:p>
            <a:r>
              <a:rPr lang="en-IN" dirty="0"/>
              <a:t>This results in an improved signal at the user equipment (UE), and also less interference between the signals of individual UE.</a:t>
            </a:r>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2</a:t>
            </a:fld>
            <a:endParaRPr lang="en-US" dirty="0"/>
          </a:p>
        </p:txBody>
      </p:sp>
      <p:pic>
        <p:nvPicPr>
          <p:cNvPr id="19458" name="Picture 2" descr="https://www.avnet.com/wps/wcm/connect/onesite/1ea1df3f-2469-403c-97b8-94c912cc22d9/Phased-Array-Antenna-Systems-EN-Diagram.jpg?MOD=AJPERES&amp;CACHEID=ROOTWORKSPACE.Z18_NA5A1I41L0ICD0ABNDMDDG0000-1ea1df3f-2469-403c-97b8-94c912cc22d9-ntIVVwI">
            <a:extLst>
              <a:ext uri="{FF2B5EF4-FFF2-40B4-BE49-F238E27FC236}">
                <a16:creationId xmlns:a16="http://schemas.microsoft.com/office/drawing/2014/main" xmlns="" id="{3F84CCFF-23CC-46F2-84A4-C64BB47D89B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4558171" y="3904900"/>
            <a:ext cx="26718750" cy="216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003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Small cell technology is enabling the rollout of 5G.">
            <a:extLst>
              <a:ext uri="{FF2B5EF4-FFF2-40B4-BE49-F238E27FC236}">
                <a16:creationId xmlns:a16="http://schemas.microsoft.com/office/drawing/2014/main" xmlns="" id="{9CB7C66B-B341-4C9E-85B8-0D9DDE22119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76000" y="3825685"/>
            <a:ext cx="14544676" cy="1454467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normAutofit/>
          </a:bodyPr>
          <a:lstStyle/>
          <a:p>
            <a:r>
              <a:rPr lang="en-IN" b="1" dirty="0"/>
              <a:t>Small Cell Types</a:t>
            </a:r>
          </a:p>
          <a:p>
            <a:r>
              <a:rPr lang="en-IN" dirty="0"/>
              <a:t>There are three types of small cells in the industry </a:t>
            </a:r>
            <a:r>
              <a:rPr lang="en-IN" dirty="0">
                <a:highlight>
                  <a:srgbClr val="FFFF00"/>
                </a:highlight>
              </a:rPr>
              <a:t>today:</a:t>
            </a:r>
          </a:p>
          <a:p>
            <a:pPr marL="1371600" indent="-1371600">
              <a:buFont typeface="+mj-lt"/>
              <a:buAutoNum type="arabicPeriod"/>
            </a:pPr>
            <a:r>
              <a:rPr lang="en-IN" dirty="0"/>
              <a:t>Femtocells</a:t>
            </a:r>
          </a:p>
          <a:p>
            <a:pPr marL="1371600" indent="-1371600">
              <a:buFont typeface="+mj-lt"/>
              <a:buAutoNum type="arabicPeriod"/>
            </a:pPr>
            <a:r>
              <a:rPr lang="en-IN" dirty="0"/>
              <a:t>Picocells</a:t>
            </a:r>
          </a:p>
          <a:p>
            <a:pPr marL="1371600" indent="-1371600">
              <a:buFont typeface="+mj-lt"/>
              <a:buAutoNum type="arabicPeriod"/>
            </a:pPr>
            <a:r>
              <a:rPr lang="en-IN" dirty="0"/>
              <a:t>Microcells</a:t>
            </a:r>
          </a:p>
          <a:p>
            <a:r>
              <a:rPr lang="en-IN" dirty="0"/>
              <a:t>Each type has its distinction based on its coverage capability and the number of individual users it can support.</a:t>
            </a:r>
          </a:p>
          <a:p>
            <a:r>
              <a:rPr lang="en-IN" dirty="0"/>
              <a:t>Network cell planners and engineers sometimes consider femtocells in a separate class. </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3"/>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125620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7935720" cy="22600445"/>
          </a:xfrm>
        </p:spPr>
        <p:txBody>
          <a:bodyPr>
            <a:normAutofit/>
          </a:bodyPr>
          <a:lstStyle/>
          <a:p>
            <a:r>
              <a:rPr lang="en-IN" b="1" dirty="0" err="1"/>
              <a:t>Macrocells</a:t>
            </a:r>
            <a:r>
              <a:rPr lang="en-IN" b="1" dirty="0"/>
              <a:t> vs. Small Cells vs. Femtocells </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pic>
        <p:nvPicPr>
          <p:cNvPr id="7" name="Picture 6">
            <a:extLst>
              <a:ext uri="{FF2B5EF4-FFF2-40B4-BE49-F238E27FC236}">
                <a16:creationId xmlns:a16="http://schemas.microsoft.com/office/drawing/2014/main" xmlns="" id="{806F5D4A-516E-4B52-8A96-1AE0F9939F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70797" y="9130534"/>
            <a:ext cx="46800000" cy="21190442"/>
          </a:xfrm>
          <a:prstGeom prst="rect">
            <a:avLst/>
          </a:prstGeom>
        </p:spPr>
      </p:pic>
    </p:spTree>
    <p:extLst>
      <p:ext uri="{BB962C8B-B14F-4D97-AF65-F5344CB8AC3E}">
        <p14:creationId xmlns:p14="http://schemas.microsoft.com/office/powerpoint/2010/main" xmlns="" val="282108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8960338" cy="22600445"/>
          </a:xfrm>
        </p:spPr>
        <p:txBody>
          <a:bodyPr>
            <a:normAutofit/>
          </a:bodyPr>
          <a:lstStyle/>
          <a:p>
            <a:r>
              <a:rPr lang="en-IN" b="1" dirty="0"/>
              <a:t>Small Cell Types</a:t>
            </a:r>
            <a:endParaRPr lang="en-IN" dirty="0">
              <a:highlight>
                <a:srgbClr val="FFFF00"/>
              </a:highlight>
            </a:endParaRPr>
          </a:p>
          <a:p>
            <a:pPr marL="1371600" indent="-1371600">
              <a:buFont typeface="+mj-lt"/>
              <a:buAutoNum type="arabicPeriod"/>
            </a:pPr>
            <a:r>
              <a:rPr lang="en-IN" b="1" dirty="0"/>
              <a:t> Femtocells</a:t>
            </a:r>
          </a:p>
          <a:p>
            <a:r>
              <a:rPr lang="en-IN" dirty="0"/>
              <a:t>Femtocells are small mobile base stations that help extend coverage for residential and enterprise-level applications. </a:t>
            </a:r>
            <a:r>
              <a:rPr lang="en-IN" dirty="0">
                <a:highlight>
                  <a:srgbClr val="B686DA"/>
                </a:highlight>
              </a:rPr>
              <a:t>These are mainly used to offload networks when they become congested. </a:t>
            </a:r>
            <a:r>
              <a:rPr lang="en-IN" dirty="0"/>
              <a:t>Femtocells can extend coverage and enhance building penetration for indoor consumers. </a:t>
            </a:r>
          </a:p>
          <a:p>
            <a:r>
              <a:rPr lang="en-IN" sz="10000" b="1" dirty="0"/>
              <a:t>Femtocell Features:</a:t>
            </a:r>
          </a:p>
          <a:p>
            <a:pPr>
              <a:buFont typeface="Wingdings" panose="05000000000000000000" pitchFamily="2" charset="2"/>
              <a:buChar char="Ø"/>
            </a:pPr>
            <a:r>
              <a:rPr lang="en-IN" sz="10000" dirty="0"/>
              <a:t>Coverage area: 30-165 feet (10-50 meters) (indoor) </a:t>
            </a:r>
          </a:p>
          <a:p>
            <a:pPr>
              <a:buFont typeface="Wingdings" panose="05000000000000000000" pitchFamily="2" charset="2"/>
              <a:buChar char="Ø"/>
            </a:pPr>
            <a:r>
              <a:rPr lang="en-IN" sz="10000" dirty="0"/>
              <a:t>100 milliwatts</a:t>
            </a:r>
          </a:p>
          <a:p>
            <a:pPr>
              <a:buFont typeface="Wingdings" panose="05000000000000000000" pitchFamily="2" charset="2"/>
              <a:buChar char="Ø"/>
            </a:pPr>
            <a:r>
              <a:rPr lang="en-IN" sz="10000" dirty="0"/>
              <a:t>Supports 8-16 users </a:t>
            </a:r>
          </a:p>
          <a:p>
            <a:pPr>
              <a:buFont typeface="Wingdings" panose="05000000000000000000" pitchFamily="2" charset="2"/>
              <a:buChar char="Ø"/>
            </a:pPr>
            <a:r>
              <a:rPr lang="en-IN" sz="10000" dirty="0"/>
              <a:t>Backhaul: home or enterprise Ethernet</a:t>
            </a:r>
          </a:p>
          <a:p>
            <a:pPr>
              <a:buFont typeface="Wingdings" panose="05000000000000000000" pitchFamily="2" charset="2"/>
              <a:buChar char="Ø"/>
            </a:pPr>
            <a:r>
              <a:rPr lang="en-IN" sz="10000" dirty="0"/>
              <a:t>Low cost </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28305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8960338" cy="23310591"/>
          </a:xfrm>
        </p:spPr>
        <p:txBody>
          <a:bodyPr>
            <a:normAutofit/>
          </a:bodyPr>
          <a:lstStyle/>
          <a:p>
            <a:r>
              <a:rPr lang="en-IN" b="1" dirty="0"/>
              <a:t>Small Cell Types</a:t>
            </a:r>
            <a:endParaRPr lang="en-IN" dirty="0">
              <a:highlight>
                <a:srgbClr val="FFFF00"/>
              </a:highlight>
            </a:endParaRPr>
          </a:p>
          <a:p>
            <a:pPr marL="0" indent="0">
              <a:buNone/>
            </a:pPr>
            <a:r>
              <a:rPr lang="en-IN" b="1" dirty="0"/>
              <a:t>2. Picocells</a:t>
            </a:r>
          </a:p>
          <a:p>
            <a:r>
              <a:rPr lang="en-IN" dirty="0"/>
              <a:t>Another type of small cell technology, picocells are small cellular base stations that cover small indoor areas like buildings or aircraft. </a:t>
            </a:r>
          </a:p>
          <a:p>
            <a:r>
              <a:rPr lang="en-IN" dirty="0"/>
              <a:t>Picocells are great for small enterprises to provide extended network coverage and large data throughput. </a:t>
            </a:r>
          </a:p>
          <a:p>
            <a:r>
              <a:rPr lang="en-IN" sz="10000" b="1" dirty="0"/>
              <a:t>Applications include:</a:t>
            </a:r>
          </a:p>
          <a:p>
            <a:pPr>
              <a:buFont typeface="Wingdings" panose="05000000000000000000" pitchFamily="2" charset="2"/>
              <a:buChar char="Ø"/>
            </a:pPr>
            <a:r>
              <a:rPr lang="en-IN" sz="10000" dirty="0"/>
              <a:t>Offices</a:t>
            </a:r>
          </a:p>
          <a:p>
            <a:pPr>
              <a:buFont typeface="Wingdings" panose="05000000000000000000" pitchFamily="2" charset="2"/>
              <a:buChar char="Ø"/>
            </a:pPr>
            <a:r>
              <a:rPr lang="en-IN" sz="10000" dirty="0"/>
              <a:t>Hospitals</a:t>
            </a:r>
          </a:p>
          <a:p>
            <a:pPr>
              <a:buFont typeface="Wingdings" panose="05000000000000000000" pitchFamily="2" charset="2"/>
              <a:buChar char="Ø"/>
            </a:pPr>
            <a:r>
              <a:rPr lang="en-IN" sz="10000" dirty="0"/>
              <a:t>Shopping complexes</a:t>
            </a:r>
          </a:p>
          <a:p>
            <a:pPr>
              <a:buFont typeface="Wingdings" panose="05000000000000000000" pitchFamily="2" charset="2"/>
              <a:buChar char="Ø"/>
            </a:pPr>
            <a:r>
              <a:rPr lang="en-IN" sz="10000" dirty="0"/>
              <a:t>Schools and universities </a:t>
            </a:r>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3136987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8960338" cy="23310591"/>
          </a:xfrm>
        </p:spPr>
        <p:txBody>
          <a:bodyPr>
            <a:normAutofit/>
          </a:bodyPr>
          <a:lstStyle/>
          <a:p>
            <a:r>
              <a:rPr lang="en-IN" b="1" dirty="0"/>
              <a:t>Small Cell Types</a:t>
            </a:r>
            <a:endParaRPr lang="en-IN" dirty="0">
              <a:highlight>
                <a:srgbClr val="FFFF00"/>
              </a:highlight>
            </a:endParaRPr>
          </a:p>
          <a:p>
            <a:pPr marL="0" indent="0">
              <a:buNone/>
            </a:pPr>
            <a:r>
              <a:rPr lang="en-IN" b="1" dirty="0"/>
              <a:t>2. Picocells</a:t>
            </a:r>
          </a:p>
          <a:p>
            <a:pPr marL="0" indent="0">
              <a:buNone/>
            </a:pPr>
            <a:endParaRPr lang="en-IN" b="1" dirty="0"/>
          </a:p>
          <a:p>
            <a:r>
              <a:rPr lang="en-IN" b="1" dirty="0"/>
              <a:t>Picocell Features:</a:t>
            </a:r>
          </a:p>
          <a:p>
            <a:pPr marL="0" indent="0">
              <a:buNone/>
            </a:pPr>
            <a:endParaRPr lang="en-IN" b="1" dirty="0"/>
          </a:p>
          <a:p>
            <a:pPr>
              <a:buFont typeface="Wingdings" panose="05000000000000000000" pitchFamily="2" charset="2"/>
              <a:buChar char="v"/>
            </a:pPr>
            <a:r>
              <a:rPr lang="en-IN" dirty="0"/>
              <a:t>Coverage area (indoor): 330-820 feet (100-250 meters)</a:t>
            </a:r>
          </a:p>
          <a:p>
            <a:pPr>
              <a:buFont typeface="Wingdings" panose="05000000000000000000" pitchFamily="2" charset="2"/>
              <a:buChar char="v"/>
            </a:pPr>
            <a:r>
              <a:rPr lang="en-IN" dirty="0"/>
              <a:t>250 milliwatts </a:t>
            </a:r>
          </a:p>
          <a:p>
            <a:pPr>
              <a:buFont typeface="Wingdings" panose="05000000000000000000" pitchFamily="2" charset="2"/>
              <a:buChar char="v"/>
            </a:pPr>
            <a:r>
              <a:rPr lang="en-IN" dirty="0"/>
              <a:t>Supports 32-64 users </a:t>
            </a:r>
          </a:p>
          <a:p>
            <a:pPr>
              <a:buFont typeface="Wingdings" panose="05000000000000000000" pitchFamily="2" charset="2"/>
              <a:buChar char="v"/>
            </a:pPr>
            <a:r>
              <a:rPr lang="en-IN" dirty="0"/>
              <a:t>Backhaul: wired, </a:t>
            </a:r>
            <a:r>
              <a:rPr lang="en-IN" dirty="0" err="1"/>
              <a:t>fiber</a:t>
            </a:r>
            <a:r>
              <a:rPr lang="en-IN" dirty="0"/>
              <a:t> </a:t>
            </a:r>
          </a:p>
          <a:p>
            <a:pPr>
              <a:buFont typeface="Wingdings" panose="05000000000000000000" pitchFamily="2" charset="2"/>
              <a:buChar char="v"/>
            </a:pPr>
            <a:r>
              <a:rPr lang="en-IN" dirty="0"/>
              <a:t>Low cost </a:t>
            </a:r>
            <a:endParaRPr lang="en-IN" sz="10000" dirty="0"/>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1082785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8960338" cy="23310591"/>
          </a:xfrm>
        </p:spPr>
        <p:txBody>
          <a:bodyPr>
            <a:normAutofit/>
          </a:bodyPr>
          <a:lstStyle/>
          <a:p>
            <a:r>
              <a:rPr lang="en-IN" b="1" dirty="0"/>
              <a:t>Small Cell Types</a:t>
            </a:r>
            <a:endParaRPr lang="en-IN" dirty="0">
              <a:highlight>
                <a:srgbClr val="FFFF00"/>
              </a:highlight>
            </a:endParaRPr>
          </a:p>
          <a:p>
            <a:pPr marL="0" indent="0">
              <a:buNone/>
            </a:pPr>
            <a:r>
              <a:rPr lang="en-IN" b="1" dirty="0"/>
              <a:t>3. Microcells</a:t>
            </a:r>
          </a:p>
          <a:p>
            <a:r>
              <a:rPr lang="en-IN" dirty="0"/>
              <a:t>The microcell is a cell in a mobile network served up by a low-power base station that covers limited areas, such as:</a:t>
            </a:r>
          </a:p>
          <a:p>
            <a:pPr>
              <a:buFont typeface="Wingdings" panose="05000000000000000000" pitchFamily="2" charset="2"/>
              <a:buChar char="Ø"/>
            </a:pPr>
            <a:r>
              <a:rPr lang="en-IN" dirty="0"/>
              <a:t>Malls</a:t>
            </a:r>
          </a:p>
          <a:p>
            <a:pPr>
              <a:buFont typeface="Wingdings" panose="05000000000000000000" pitchFamily="2" charset="2"/>
              <a:buChar char="Ø"/>
            </a:pPr>
            <a:r>
              <a:rPr lang="en-IN" dirty="0"/>
              <a:t>Hotels</a:t>
            </a:r>
          </a:p>
          <a:p>
            <a:pPr>
              <a:buFont typeface="Wingdings" panose="05000000000000000000" pitchFamily="2" charset="2"/>
              <a:buChar char="Ø"/>
            </a:pPr>
            <a:r>
              <a:rPr lang="en-IN" dirty="0"/>
              <a:t>Unique spaces within smart cities or transportation hubs</a:t>
            </a:r>
          </a:p>
          <a:p>
            <a:r>
              <a:rPr lang="en-IN" dirty="0"/>
              <a:t>Microcells are generally more substantial than picocells, though the distinction is not always clear. Moreover, the microcell can support a more significant number of users in unique geographical areas. </a:t>
            </a:r>
            <a:endParaRPr lang="en-IN" sz="10000" dirty="0"/>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286910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D792C8-6CCC-4899-B350-A43853434D54}"/>
              </a:ext>
            </a:extLst>
          </p:cNvPr>
          <p:cNvSpPr>
            <a:spLocks noGrp="1"/>
          </p:cNvSpPr>
          <p:nvPr>
            <p:ph type="title"/>
          </p:nvPr>
        </p:nvSpPr>
        <p:spPr/>
        <p:txBody>
          <a:bodyPr/>
          <a:lstStyle/>
          <a:p>
            <a:r>
              <a:rPr lang="en-IN" dirty="0"/>
              <a:t>Small Cells in 5G</a:t>
            </a:r>
          </a:p>
        </p:txBody>
      </p:sp>
      <p:sp>
        <p:nvSpPr>
          <p:cNvPr id="3" name="Content Placeholder 2">
            <a:extLst>
              <a:ext uri="{FF2B5EF4-FFF2-40B4-BE49-F238E27FC236}">
                <a16:creationId xmlns:a16="http://schemas.microsoft.com/office/drawing/2014/main" xmlns="" id="{F59802FF-8C38-497D-A5AC-73FD5795EBDA}"/>
              </a:ext>
            </a:extLst>
          </p:cNvPr>
          <p:cNvSpPr>
            <a:spLocks noGrp="1"/>
          </p:cNvSpPr>
          <p:nvPr>
            <p:ph idx="1"/>
          </p:nvPr>
        </p:nvSpPr>
        <p:spPr>
          <a:xfrm>
            <a:off x="2160337" y="7363735"/>
            <a:ext cx="48960338" cy="23310591"/>
          </a:xfrm>
        </p:spPr>
        <p:txBody>
          <a:bodyPr>
            <a:normAutofit/>
          </a:bodyPr>
          <a:lstStyle/>
          <a:p>
            <a:r>
              <a:rPr lang="en-IN" b="1" dirty="0"/>
              <a:t>Small Cell Types</a:t>
            </a:r>
            <a:endParaRPr lang="en-IN" dirty="0">
              <a:highlight>
                <a:srgbClr val="FFFF00"/>
              </a:highlight>
            </a:endParaRPr>
          </a:p>
          <a:p>
            <a:pPr marL="0" indent="0">
              <a:buNone/>
            </a:pPr>
            <a:r>
              <a:rPr lang="en-IN" b="1" dirty="0"/>
              <a:t>3. Microcells</a:t>
            </a:r>
          </a:p>
          <a:p>
            <a:pPr marL="0" indent="0">
              <a:buNone/>
            </a:pPr>
            <a:endParaRPr lang="en-IN" b="1" dirty="0"/>
          </a:p>
          <a:p>
            <a:r>
              <a:rPr lang="en-IN" b="1" dirty="0"/>
              <a:t>Microcell Features:</a:t>
            </a:r>
          </a:p>
          <a:p>
            <a:pPr marL="0" indent="0">
              <a:buNone/>
            </a:pPr>
            <a:endParaRPr lang="en-IN" b="1" dirty="0"/>
          </a:p>
          <a:p>
            <a:pPr>
              <a:buFont typeface="Wingdings" panose="05000000000000000000" pitchFamily="2" charset="2"/>
              <a:buChar char="v"/>
            </a:pPr>
            <a:r>
              <a:rPr lang="en-IN" dirty="0"/>
              <a:t>Coverage area: 1,600 feet-1.5 miles (500 meters-2.5 </a:t>
            </a:r>
            <a:r>
              <a:rPr lang="en-IN" dirty="0" err="1"/>
              <a:t>kilometers</a:t>
            </a:r>
            <a:r>
              <a:rPr lang="en-IN" dirty="0"/>
              <a:t>) </a:t>
            </a:r>
          </a:p>
          <a:p>
            <a:pPr>
              <a:buFont typeface="Wingdings" panose="05000000000000000000" pitchFamily="2" charset="2"/>
              <a:buChar char="v"/>
            </a:pPr>
            <a:r>
              <a:rPr lang="en-IN" dirty="0"/>
              <a:t>2-5 watts </a:t>
            </a:r>
          </a:p>
          <a:p>
            <a:pPr>
              <a:buFont typeface="Wingdings" panose="05000000000000000000" pitchFamily="2" charset="2"/>
              <a:buChar char="v"/>
            </a:pPr>
            <a:r>
              <a:rPr lang="en-IN" dirty="0"/>
              <a:t>200 simultaneous users </a:t>
            </a:r>
          </a:p>
          <a:p>
            <a:pPr>
              <a:buFont typeface="Wingdings" panose="05000000000000000000" pitchFamily="2" charset="2"/>
              <a:buChar char="v"/>
            </a:pPr>
            <a:r>
              <a:rPr lang="en-IN" dirty="0"/>
              <a:t>Backhaul: wired, </a:t>
            </a:r>
            <a:r>
              <a:rPr lang="en-IN" dirty="0" err="1"/>
              <a:t>fiber</a:t>
            </a:r>
            <a:r>
              <a:rPr lang="en-IN" dirty="0"/>
              <a:t>, microwave </a:t>
            </a:r>
          </a:p>
          <a:p>
            <a:pPr>
              <a:buFont typeface="Wingdings" panose="05000000000000000000" pitchFamily="2" charset="2"/>
              <a:buChar char="v"/>
            </a:pPr>
            <a:r>
              <a:rPr lang="en-IN" dirty="0"/>
              <a:t>Medium costs (more expensive than femtocells and picocells). </a:t>
            </a:r>
            <a:endParaRPr lang="en-IN" sz="10000" dirty="0"/>
          </a:p>
        </p:txBody>
      </p:sp>
      <p:sp>
        <p:nvSpPr>
          <p:cNvPr id="4" name="Date Placeholder 3">
            <a:extLst>
              <a:ext uri="{FF2B5EF4-FFF2-40B4-BE49-F238E27FC236}">
                <a16:creationId xmlns:a16="http://schemas.microsoft.com/office/drawing/2014/main" xmlns="" id="{13B28E25-1ECA-46C8-A92F-BB98656068E2}"/>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BF2383A7-7C5D-4482-B713-7D9BE8516384}"/>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D1D82CA-E86D-49CA-8A21-3B881B420F24}"/>
              </a:ext>
            </a:extLst>
          </p:cNvPr>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pic>
        <p:nvPicPr>
          <p:cNvPr id="10" name="Picture 9">
            <a:extLst>
              <a:ext uri="{FF2B5EF4-FFF2-40B4-BE49-F238E27FC236}">
                <a16:creationId xmlns:a16="http://schemas.microsoft.com/office/drawing/2014/main" xmlns="" id="{074F6BF4-0A9F-4E8B-B41C-8A98D222CEFC}"/>
              </a:ext>
            </a:extLst>
          </p:cNvPr>
          <p:cNvPicPr>
            <a:picLocks noChangeAspect="1"/>
          </p:cNvPicPr>
          <p:nvPr/>
        </p:nvPicPr>
        <p:blipFill>
          <a:blip r:embed="rId2"/>
          <a:stretch>
            <a:fillRect/>
          </a:stretch>
        </p:blipFill>
        <p:spPr>
          <a:xfrm>
            <a:off x="45981257" y="25459878"/>
            <a:ext cx="5214448" cy="5214448"/>
          </a:xfrm>
          <a:prstGeom prst="rect">
            <a:avLst/>
          </a:prstGeom>
        </p:spPr>
      </p:pic>
    </p:spTree>
    <p:extLst>
      <p:ext uri="{BB962C8B-B14F-4D97-AF65-F5344CB8AC3E}">
        <p14:creationId xmlns:p14="http://schemas.microsoft.com/office/powerpoint/2010/main" xmlns="" val="1093391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HetNets</a:t>
            </a:r>
            <a:r>
              <a:rPr lang="en-IN" dirty="0"/>
              <a:t> in 5G</a:t>
            </a:r>
          </a:p>
        </p:txBody>
      </p:sp>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lstStyle/>
          <a:p>
            <a:r>
              <a:rPr lang="en-IN" b="1" dirty="0"/>
              <a:t>Heterogenous Networks (</a:t>
            </a:r>
            <a:r>
              <a:rPr lang="en-IN" b="1" dirty="0" err="1"/>
              <a:t>HetNet</a:t>
            </a:r>
            <a:r>
              <a:rPr lang="en-IN" b="1" dirty="0"/>
              <a:t>) and their Role in 5G</a:t>
            </a:r>
          </a:p>
          <a:p>
            <a:pPr marL="0" indent="0">
              <a:buNone/>
            </a:pPr>
            <a:endParaRPr lang="en-IN" dirty="0"/>
          </a:p>
          <a:p>
            <a:r>
              <a:rPr lang="en-IN" dirty="0"/>
              <a:t>The term </a:t>
            </a:r>
            <a:r>
              <a:rPr lang="en-IN" dirty="0" err="1"/>
              <a:t>HetNets</a:t>
            </a:r>
            <a:r>
              <a:rPr lang="en-IN" dirty="0"/>
              <a:t>, or heterogeneous networks, describes the inter-working of different radio network layers </a:t>
            </a:r>
            <a:br>
              <a:rPr lang="en-IN" dirty="0"/>
            </a:br>
            <a:r>
              <a:rPr lang="en-IN" dirty="0"/>
              <a:t>(the macro cell layer and one or more small cell layers). </a:t>
            </a:r>
          </a:p>
          <a:p>
            <a:r>
              <a:rPr lang="en-IN" dirty="0" err="1"/>
              <a:t>HetNets</a:t>
            </a:r>
            <a:r>
              <a:rPr lang="en-IN" dirty="0"/>
              <a:t> increase network capacity by adding more cell sites; </a:t>
            </a:r>
            <a:br>
              <a:rPr lang="en-IN" dirty="0"/>
            </a:br>
            <a:r>
              <a:rPr lang="en-IN" dirty="0"/>
              <a:t>i.e., radio access networks, macro sites, </a:t>
            </a:r>
            <a:br>
              <a:rPr lang="en-IN" dirty="0"/>
            </a:br>
            <a:r>
              <a:rPr lang="en-IN" dirty="0"/>
              <a:t>in-building wireless and small cell deployments. </a:t>
            </a:r>
          </a:p>
          <a:p>
            <a:r>
              <a:rPr lang="en-IN" dirty="0"/>
              <a:t>In short, </a:t>
            </a:r>
            <a:r>
              <a:rPr lang="en-IN" dirty="0" err="1"/>
              <a:t>HetNets</a:t>
            </a:r>
            <a:r>
              <a:rPr lang="en-IN" dirty="0"/>
              <a:t> use a combination of macro, </a:t>
            </a:r>
            <a:r>
              <a:rPr lang="en-IN" dirty="0" err="1"/>
              <a:t>pico</a:t>
            </a:r>
            <a:r>
              <a:rPr lang="en-IN" dirty="0"/>
              <a:t>, and </a:t>
            </a:r>
            <a:r>
              <a:rPr lang="en-IN" dirty="0" err="1"/>
              <a:t>femto</a:t>
            </a:r>
            <a:r>
              <a:rPr lang="en-IN" dirty="0"/>
              <a:t> cells to offer network densification. </a:t>
            </a:r>
          </a:p>
          <a:p>
            <a:r>
              <a:rPr lang="en-IN" dirty="0" err="1"/>
              <a:t>HetNets</a:t>
            </a:r>
            <a:r>
              <a:rPr lang="en-IN" dirty="0"/>
              <a:t> appear as one ubiquitous, seamless network that incorporates different access technologies like 4G, 5G, and Wi-Fi. </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pic>
        <p:nvPicPr>
          <p:cNvPr id="7" name="Picture 6">
            <a:extLst>
              <a:ext uri="{FF2B5EF4-FFF2-40B4-BE49-F238E27FC236}">
                <a16:creationId xmlns:a16="http://schemas.microsoft.com/office/drawing/2014/main" xmlns="" id="{511D3FAB-219C-468A-BCB7-13D98DDE8F63}"/>
              </a:ext>
            </a:extLst>
          </p:cNvPr>
          <p:cNvPicPr>
            <a:picLocks noChangeAspect="1"/>
          </p:cNvPicPr>
          <p:nvPr/>
        </p:nvPicPr>
        <p:blipFill>
          <a:blip r:embed="rId2"/>
          <a:stretch>
            <a:fillRect/>
          </a:stretch>
        </p:blipFill>
        <p:spPr>
          <a:xfrm>
            <a:off x="46059265" y="25537886"/>
            <a:ext cx="5136440" cy="5136440"/>
          </a:xfrm>
          <a:prstGeom prst="rect">
            <a:avLst/>
          </a:prstGeom>
        </p:spPr>
      </p:pic>
    </p:spTree>
    <p:extLst>
      <p:ext uri="{BB962C8B-B14F-4D97-AF65-F5344CB8AC3E}">
        <p14:creationId xmlns:p14="http://schemas.microsoft.com/office/powerpoint/2010/main" xmlns="" val="3190768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HetNets</a:t>
            </a:r>
            <a:r>
              <a:rPr lang="en-IN" dirty="0"/>
              <a:t> in 5G</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pic>
        <p:nvPicPr>
          <p:cNvPr id="7" name="Picture 6">
            <a:extLst>
              <a:ext uri="{FF2B5EF4-FFF2-40B4-BE49-F238E27FC236}">
                <a16:creationId xmlns:a16="http://schemas.microsoft.com/office/drawing/2014/main" xmlns="" id="{511D3FAB-219C-468A-BCB7-13D98DDE8F63}"/>
              </a:ext>
            </a:extLst>
          </p:cNvPr>
          <p:cNvPicPr>
            <a:picLocks noChangeAspect="1"/>
          </p:cNvPicPr>
          <p:nvPr/>
        </p:nvPicPr>
        <p:blipFill>
          <a:blip r:embed="rId2"/>
          <a:stretch>
            <a:fillRect/>
          </a:stretch>
        </p:blipFill>
        <p:spPr>
          <a:xfrm>
            <a:off x="46059265" y="25537886"/>
            <a:ext cx="5136440" cy="5136440"/>
          </a:xfrm>
          <a:prstGeom prst="rect">
            <a:avLst/>
          </a:prstGeom>
        </p:spPr>
      </p:pic>
      <p:pic>
        <p:nvPicPr>
          <p:cNvPr id="48130" name="Picture 2">
            <a:extLst>
              <a:ext uri="{FF2B5EF4-FFF2-40B4-BE49-F238E27FC236}">
                <a16:creationId xmlns:a16="http://schemas.microsoft.com/office/drawing/2014/main" xmlns="" id="{21A087F6-0148-44EA-9E59-46ABA30149D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4063918" y="6904925"/>
            <a:ext cx="28767123" cy="18000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normAutofit/>
          </a:bodyPr>
          <a:lstStyle/>
          <a:p>
            <a:r>
              <a:rPr lang="en-IN" b="1" dirty="0"/>
              <a:t>Heterogenous Networks (</a:t>
            </a:r>
            <a:r>
              <a:rPr lang="en-IN" b="1" dirty="0" err="1"/>
              <a:t>HetNet</a:t>
            </a:r>
            <a:r>
              <a:rPr lang="en-IN" b="1" dirty="0"/>
              <a:t>)             and their Role in 5G</a:t>
            </a:r>
          </a:p>
          <a:p>
            <a:pPr marL="0" indent="0">
              <a:buNone/>
            </a:pPr>
            <a:endParaRPr lang="en-US" dirty="0"/>
          </a:p>
          <a:p>
            <a:r>
              <a:rPr lang="en-IN" sz="10000" dirty="0" err="1"/>
              <a:t>HetNets</a:t>
            </a:r>
            <a:r>
              <a:rPr lang="en-IN" sz="10000" dirty="0"/>
              <a:t> significantly </a:t>
            </a:r>
            <a:br>
              <a:rPr lang="en-IN" sz="10000" dirty="0"/>
            </a:br>
            <a:r>
              <a:rPr lang="en-IN" sz="10000" dirty="0"/>
              <a:t>improve network coverage, </a:t>
            </a:r>
            <a:br>
              <a:rPr lang="en-IN" sz="10000" dirty="0"/>
            </a:br>
            <a:r>
              <a:rPr lang="en-IN" sz="10000" dirty="0"/>
              <a:t>they can also reduce </a:t>
            </a:r>
            <a:br>
              <a:rPr lang="en-IN" sz="10000" dirty="0"/>
            </a:br>
            <a:r>
              <a:rPr lang="en-IN" sz="10000" dirty="0"/>
              <a:t>power consumption and </a:t>
            </a:r>
            <a:br>
              <a:rPr lang="en-IN" sz="10000" dirty="0"/>
            </a:br>
            <a:r>
              <a:rPr lang="en-IN" sz="10000" dirty="0"/>
              <a:t>improve overall spectral efficiency.</a:t>
            </a:r>
          </a:p>
          <a:p>
            <a:r>
              <a:rPr lang="en-IN" sz="10000" dirty="0" err="1"/>
              <a:t>HetNets</a:t>
            </a:r>
            <a:r>
              <a:rPr lang="en-IN" sz="10000" dirty="0"/>
              <a:t> offer relief and optimally</a:t>
            </a:r>
            <a:br>
              <a:rPr lang="en-IN" sz="10000" dirty="0"/>
            </a:br>
            <a:r>
              <a:rPr lang="en-IN" sz="10000" dirty="0"/>
              <a:t>benefit operators and users alike, </a:t>
            </a:r>
            <a:br>
              <a:rPr lang="en-IN" sz="10000" dirty="0"/>
            </a:br>
            <a:r>
              <a:rPr lang="en-IN" sz="10000" dirty="0"/>
              <a:t>but only if their installation is </a:t>
            </a:r>
            <a:br>
              <a:rPr lang="en-IN" sz="10000" dirty="0"/>
            </a:br>
            <a:r>
              <a:rPr lang="en-IN" sz="10000" dirty="0"/>
              <a:t>close to where additional capacity is </a:t>
            </a:r>
            <a:br>
              <a:rPr lang="en-IN" sz="10000" dirty="0"/>
            </a:br>
            <a:r>
              <a:rPr lang="en-IN" sz="10000" dirty="0"/>
              <a:t>required (i.e., close to the people) and a higher Signal-to-Interference-and-Noise-Ratio (SINR) can be achieved compared to the existing (macro-cell) deployment. </a:t>
            </a:r>
          </a:p>
          <a:p>
            <a:r>
              <a:rPr lang="en-IN" sz="10000" dirty="0"/>
              <a:t>A high SINR results in high additional indoor capacity created by the new base stations.</a:t>
            </a:r>
          </a:p>
        </p:txBody>
      </p:sp>
    </p:spTree>
    <p:extLst>
      <p:ext uri="{BB962C8B-B14F-4D97-AF65-F5344CB8AC3E}">
        <p14:creationId xmlns:p14="http://schemas.microsoft.com/office/powerpoint/2010/main" xmlns="" val="3878333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Millimeter wave spectrum with applications">
            <a:extLst>
              <a:ext uri="{FF2B5EF4-FFF2-40B4-BE49-F238E27FC236}">
                <a16:creationId xmlns:a16="http://schemas.microsoft.com/office/drawing/2014/main" xmlns="" id="{C6A0D0E2-07F6-4A20-B0E3-033FBF848C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35606" y="19333029"/>
            <a:ext cx="35158345" cy="1127720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lstStyle/>
          <a:p>
            <a:r>
              <a:rPr lang="en-IN" dirty="0" err="1"/>
              <a:t>Millimeter</a:t>
            </a:r>
            <a:r>
              <a:rPr lang="en-IN" dirty="0"/>
              <a:t> waves are also known as extremely high frequency (EHF). </a:t>
            </a:r>
          </a:p>
          <a:p>
            <a:r>
              <a:rPr lang="en-IN" dirty="0"/>
              <a:t>It’s a radio frequency that would allow transmission frequencies between 30 GHz and 300 GHz, compared to 5 GHz frequencies used by previous mobile devices. </a:t>
            </a:r>
          </a:p>
          <a:p>
            <a:r>
              <a:rPr lang="en-IN" dirty="0"/>
              <a:t>It also has wavelengths between 1 mm and 10 mm, compared to the several-dozen </a:t>
            </a:r>
            <a:r>
              <a:rPr lang="en-IN" dirty="0" err="1"/>
              <a:t>centimeter</a:t>
            </a:r>
            <a:r>
              <a:rPr lang="en-IN" dirty="0"/>
              <a:t> wavelengths possessed by smartphones’ current radio waves. </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Unit-3 </a:t>
            </a:r>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pic>
        <p:nvPicPr>
          <p:cNvPr id="8" name="Picture 7">
            <a:extLst>
              <a:ext uri="{FF2B5EF4-FFF2-40B4-BE49-F238E27FC236}">
                <a16:creationId xmlns:a16="http://schemas.microsoft.com/office/drawing/2014/main" xmlns="" id="{20CA7507-8954-476A-8594-1261F88AB5C2}"/>
              </a:ext>
            </a:extLst>
          </p:cNvPr>
          <p:cNvPicPr>
            <a:picLocks noChangeAspect="1"/>
          </p:cNvPicPr>
          <p:nvPr/>
        </p:nvPicPr>
        <p:blipFill>
          <a:blip r:embed="rId3"/>
          <a:stretch>
            <a:fillRect/>
          </a:stretch>
        </p:blipFill>
        <p:spPr>
          <a:xfrm>
            <a:off x="46124579" y="25626076"/>
            <a:ext cx="5048250" cy="5048250"/>
          </a:xfrm>
          <a:prstGeom prst="rect">
            <a:avLst/>
          </a:prstGeom>
        </p:spPr>
      </p:pic>
    </p:spTree>
    <p:extLst>
      <p:ext uri="{BB962C8B-B14F-4D97-AF65-F5344CB8AC3E}">
        <p14:creationId xmlns:p14="http://schemas.microsoft.com/office/powerpoint/2010/main" xmlns="" val="318978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6" y="7363735"/>
            <a:ext cx="22855035" cy="23310591"/>
          </a:xfrm>
        </p:spPr>
        <p:txBody>
          <a:bodyPr>
            <a:normAutofit lnSpcReduction="10000"/>
          </a:bodyPr>
          <a:lstStyle/>
          <a:p>
            <a:r>
              <a:rPr lang="en-US" b="1" dirty="0"/>
              <a:t>Working Principle </a:t>
            </a:r>
          </a:p>
          <a:p>
            <a:r>
              <a:rPr lang="en-IN" dirty="0"/>
              <a:t>Phased antenna arrays are designed so that the radiation patterns from each individual element combine constructively, with those from neighbouring elements forming an effective radiation pattern - the main lobe - which transmits energy in the desired direction.</a:t>
            </a:r>
          </a:p>
          <a:p>
            <a:r>
              <a:rPr lang="en-IN" dirty="0"/>
              <a:t>At the same time, the antenna array is designed so that signals sent in undesired directions destructively interfere with each other, forming nulls and side lobes.</a:t>
            </a:r>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3</a:t>
            </a:fld>
            <a:endParaRPr lang="en-US" dirty="0"/>
          </a:p>
        </p:txBody>
      </p:sp>
      <p:pic>
        <p:nvPicPr>
          <p:cNvPr id="19458" name="Picture 2" descr="https://www.avnet.com/wps/wcm/connect/onesite/1ea1df3f-2469-403c-97b8-94c912cc22d9/Phased-Array-Antenna-Systems-EN-Diagram.jpg?MOD=AJPERES&amp;CACHEID=ROOTWORKSPACE.Z18_NA5A1I41L0ICD0ABNDMDDG0000-1ea1df3f-2469-403c-97b8-94c912cc22d9-ntIVVwI">
            <a:extLst>
              <a:ext uri="{FF2B5EF4-FFF2-40B4-BE49-F238E27FC236}">
                <a16:creationId xmlns:a16="http://schemas.microsoft.com/office/drawing/2014/main" xmlns="" id="{3F84CCFF-23CC-46F2-84A4-C64BB47D89B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4558171" y="3904900"/>
            <a:ext cx="26718750" cy="216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9251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lstStyle/>
          <a:p>
            <a:r>
              <a:rPr lang="en-IN" b="1" dirty="0" err="1"/>
              <a:t>Millimeter</a:t>
            </a:r>
            <a:r>
              <a:rPr lang="en-IN" b="1" dirty="0"/>
              <a:t> Wave Propagation</a:t>
            </a:r>
          </a:p>
          <a:p>
            <a:endParaRPr lang="en-IN" b="1" dirty="0"/>
          </a:p>
          <a:p>
            <a:r>
              <a:rPr lang="en-IN" dirty="0" err="1"/>
              <a:t>Millimeter</a:t>
            </a:r>
            <a:r>
              <a:rPr lang="en-IN" dirty="0"/>
              <a:t> wave signal propagation is characterized by:</a:t>
            </a:r>
          </a:p>
          <a:p>
            <a:endParaRPr lang="en-IN" dirty="0"/>
          </a:p>
          <a:p>
            <a:pPr marL="1371600" indent="-1371600">
              <a:buFont typeface="+mj-lt"/>
              <a:buAutoNum type="arabicPeriod"/>
            </a:pPr>
            <a:r>
              <a:rPr lang="en-IN" dirty="0"/>
              <a:t>High free space path loss</a:t>
            </a:r>
          </a:p>
          <a:p>
            <a:pPr marL="1371600" indent="-1371600">
              <a:buFont typeface="+mj-lt"/>
              <a:buAutoNum type="arabicPeriod"/>
            </a:pPr>
            <a:r>
              <a:rPr lang="en-IN" dirty="0"/>
              <a:t>Significant atmospheric attenuation</a:t>
            </a:r>
          </a:p>
          <a:p>
            <a:pPr marL="1371600" indent="-1371600">
              <a:buFont typeface="+mj-lt"/>
              <a:buAutoNum type="arabicPeriod"/>
            </a:pPr>
            <a:r>
              <a:rPr lang="en-IN" dirty="0"/>
              <a:t>Diffuse reflections</a:t>
            </a:r>
          </a:p>
          <a:p>
            <a:pPr marL="1371600" indent="-1371600">
              <a:buFont typeface="+mj-lt"/>
              <a:buAutoNum type="arabicPeriod"/>
            </a:pPr>
            <a:r>
              <a:rPr lang="en-IN" dirty="0"/>
              <a:t>Limited penetration depth</a:t>
            </a:r>
          </a:p>
        </p:txBody>
      </p:sp>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30</a:t>
            </a:fld>
            <a:endParaRPr lang="en-US" dirty="0"/>
          </a:p>
        </p:txBody>
      </p:sp>
      <p:pic>
        <p:nvPicPr>
          <p:cNvPr id="8" name="Picture 7">
            <a:extLst>
              <a:ext uri="{FF2B5EF4-FFF2-40B4-BE49-F238E27FC236}">
                <a16:creationId xmlns:a16="http://schemas.microsoft.com/office/drawing/2014/main" xmlns="" id="{20CA7507-8954-476A-8594-1261F88AB5C2}"/>
              </a:ext>
            </a:extLst>
          </p:cNvPr>
          <p:cNvPicPr>
            <a:picLocks noChangeAspect="1"/>
          </p:cNvPicPr>
          <p:nvPr/>
        </p:nvPicPr>
        <p:blipFill>
          <a:blip r:embed="rId2"/>
          <a:stretch>
            <a:fillRect/>
          </a:stretch>
        </p:blipFill>
        <p:spPr>
          <a:xfrm>
            <a:off x="46124579" y="25626076"/>
            <a:ext cx="5048250" cy="5048250"/>
          </a:xfrm>
          <a:prstGeom prst="rect">
            <a:avLst/>
          </a:prstGeom>
        </p:spPr>
      </p:pic>
    </p:spTree>
    <p:extLst>
      <p:ext uri="{BB962C8B-B14F-4D97-AF65-F5344CB8AC3E}">
        <p14:creationId xmlns:p14="http://schemas.microsoft.com/office/powerpoint/2010/main" xmlns="" val="2975909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normAutofit lnSpcReduction="10000"/>
          </a:bodyPr>
          <a:lstStyle/>
          <a:p>
            <a:r>
              <a:rPr lang="en-IN" b="1" dirty="0" err="1"/>
              <a:t>Millimeter</a:t>
            </a:r>
            <a:r>
              <a:rPr lang="en-IN" b="1" dirty="0"/>
              <a:t> Wave Propagation</a:t>
            </a:r>
          </a:p>
          <a:p>
            <a:pPr marL="0" indent="0">
              <a:buNone/>
            </a:pPr>
            <a:r>
              <a:rPr lang="en-IN" b="1" dirty="0"/>
              <a:t>1. High free space path loss</a:t>
            </a:r>
          </a:p>
          <a:p>
            <a:r>
              <a:rPr lang="en-IN" dirty="0"/>
              <a:t>One limitation of </a:t>
            </a:r>
            <a:r>
              <a:rPr lang="en-IN" dirty="0" err="1"/>
              <a:t>millimeter</a:t>
            </a:r>
            <a:r>
              <a:rPr lang="en-IN" dirty="0"/>
              <a:t> wave radio frequency (RF) communication is the free space path loss (FSPL) for direct line-of-sight communication between two antennas. </a:t>
            </a:r>
          </a:p>
          <a:p>
            <a:r>
              <a:rPr lang="en-IN" dirty="0"/>
              <a:t>The FSPL is inversely proportional to the square of the wavelength and is given by the following equation:</a:t>
            </a:r>
          </a:p>
          <a:p>
            <a:pPr marL="0" indent="0">
              <a:buNone/>
            </a:pPr>
            <a:r>
              <a:rPr lang="en-IN" b="1" dirty="0"/>
              <a:t>			FSPL (dB) = (4πd / λ)</a:t>
            </a:r>
            <a:r>
              <a:rPr lang="en-IN" b="1" baseline="30000" dirty="0"/>
              <a:t>2</a:t>
            </a:r>
            <a:r>
              <a:rPr lang="en-IN" b="1" dirty="0"/>
              <a:t> </a:t>
            </a:r>
          </a:p>
          <a:p>
            <a:r>
              <a:rPr lang="en-IN" sz="6500" dirty="0"/>
              <a:t>where: 	d is the distance between the two antennas in </a:t>
            </a:r>
            <a:r>
              <a:rPr lang="en-IN" sz="6500" b="1" dirty="0"/>
              <a:t>m    &amp;&amp;   </a:t>
            </a:r>
            <a:r>
              <a:rPr lang="en-IN" sz="6500" dirty="0"/>
              <a:t>λ is the wavelength in </a:t>
            </a:r>
            <a:r>
              <a:rPr lang="en-IN" sz="6500" b="1" dirty="0"/>
              <a:t>m</a:t>
            </a:r>
            <a:r>
              <a:rPr lang="en-IN" sz="6500" dirty="0"/>
              <a:t>.</a:t>
            </a:r>
          </a:p>
          <a:p>
            <a:r>
              <a:rPr lang="en-IN" sz="10000" b="1" dirty="0">
                <a:solidFill>
                  <a:srgbClr val="FF0000"/>
                </a:solidFill>
                <a:highlight>
                  <a:srgbClr val="FFFF00"/>
                </a:highlight>
              </a:rPr>
              <a:t>As can be seen from equation, a 10X decrease in the wavelength results in a 100X increase in the free space path loss. </a:t>
            </a:r>
            <a:br>
              <a:rPr lang="en-IN" sz="10000" b="1" dirty="0">
                <a:solidFill>
                  <a:srgbClr val="FF0000"/>
                </a:solidFill>
                <a:highlight>
                  <a:srgbClr val="FFFF00"/>
                </a:highlight>
              </a:rPr>
            </a:br>
            <a:r>
              <a:rPr lang="en-IN" sz="10000" b="1" dirty="0">
                <a:solidFill>
                  <a:srgbClr val="FF0000"/>
                </a:solidFill>
                <a:highlight>
                  <a:srgbClr val="FFFF00"/>
                </a:highlight>
              </a:rPr>
              <a:t>Thus the attenuation at </a:t>
            </a:r>
            <a:r>
              <a:rPr lang="en-IN" sz="10000" b="1" dirty="0" err="1">
                <a:solidFill>
                  <a:srgbClr val="FF0000"/>
                </a:solidFill>
                <a:highlight>
                  <a:srgbClr val="FFFF00"/>
                </a:highlight>
              </a:rPr>
              <a:t>millimeter</a:t>
            </a:r>
            <a:r>
              <a:rPr lang="en-IN" sz="10000" b="1" dirty="0">
                <a:solidFill>
                  <a:srgbClr val="FF0000"/>
                </a:solidFill>
                <a:highlight>
                  <a:srgbClr val="FFFF00"/>
                </a:highlight>
              </a:rPr>
              <a:t> wavelengths is many orders of magnitude </a:t>
            </a:r>
            <a:br>
              <a:rPr lang="en-IN" sz="10000" b="1" dirty="0">
                <a:solidFill>
                  <a:srgbClr val="FF0000"/>
                </a:solidFill>
                <a:highlight>
                  <a:srgbClr val="FFFF00"/>
                </a:highlight>
              </a:rPr>
            </a:br>
            <a:r>
              <a:rPr lang="en-IN" sz="10000" b="1" dirty="0">
                <a:solidFill>
                  <a:srgbClr val="FF0000"/>
                </a:solidFill>
                <a:highlight>
                  <a:srgbClr val="FFFF00"/>
                </a:highlight>
              </a:rPr>
              <a:t>higher than the attenuation of more traditional communication frequencies </a:t>
            </a:r>
            <a:br>
              <a:rPr lang="en-IN" sz="10000" b="1" dirty="0">
                <a:solidFill>
                  <a:srgbClr val="FF0000"/>
                </a:solidFill>
                <a:highlight>
                  <a:srgbClr val="FFFF00"/>
                </a:highlight>
              </a:rPr>
            </a:br>
            <a:r>
              <a:rPr lang="en-IN" sz="10000" b="1" dirty="0">
                <a:solidFill>
                  <a:srgbClr val="FF0000"/>
                </a:solidFill>
                <a:highlight>
                  <a:srgbClr val="FFFF00"/>
                </a:highlight>
              </a:rPr>
              <a:t>like FM radio or Wi-Fi.</a:t>
            </a:r>
          </a:p>
        </p:txBody>
      </p:sp>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31</a:t>
            </a:fld>
            <a:endParaRPr lang="en-US" dirty="0"/>
          </a:p>
        </p:txBody>
      </p:sp>
      <p:pic>
        <p:nvPicPr>
          <p:cNvPr id="8" name="Picture 7">
            <a:extLst>
              <a:ext uri="{FF2B5EF4-FFF2-40B4-BE49-F238E27FC236}">
                <a16:creationId xmlns:a16="http://schemas.microsoft.com/office/drawing/2014/main" xmlns="" id="{20CA7507-8954-476A-8594-1261F88AB5C2}"/>
              </a:ext>
            </a:extLst>
          </p:cNvPr>
          <p:cNvPicPr>
            <a:picLocks noChangeAspect="1"/>
          </p:cNvPicPr>
          <p:nvPr/>
        </p:nvPicPr>
        <p:blipFill>
          <a:blip r:embed="rId2"/>
          <a:stretch>
            <a:fillRect/>
          </a:stretch>
        </p:blipFill>
        <p:spPr>
          <a:xfrm>
            <a:off x="46124579" y="25626076"/>
            <a:ext cx="5048250" cy="5048250"/>
          </a:xfrm>
          <a:prstGeom prst="rect">
            <a:avLst/>
          </a:prstGeom>
        </p:spPr>
      </p:pic>
    </p:spTree>
    <p:extLst>
      <p:ext uri="{BB962C8B-B14F-4D97-AF65-F5344CB8AC3E}">
        <p14:creationId xmlns:p14="http://schemas.microsoft.com/office/powerpoint/2010/main" xmlns="" val="839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2160337" y="7363735"/>
            <a:ext cx="46800000" cy="23310591"/>
          </a:xfrm>
        </p:spPr>
        <p:txBody>
          <a:bodyPr>
            <a:normAutofit/>
          </a:bodyPr>
          <a:lstStyle/>
          <a:p>
            <a:r>
              <a:rPr lang="en-IN" b="1" dirty="0" err="1"/>
              <a:t>Millimeter</a:t>
            </a:r>
            <a:r>
              <a:rPr lang="en-IN" b="1" dirty="0"/>
              <a:t> Wave Propagation</a:t>
            </a:r>
          </a:p>
          <a:p>
            <a:pPr marL="0" indent="0">
              <a:buNone/>
            </a:pPr>
            <a:r>
              <a:rPr lang="en-IN" b="1" dirty="0"/>
              <a:t>1. High free space path loss</a:t>
            </a:r>
          </a:p>
          <a:p>
            <a:r>
              <a:rPr lang="en-IN" dirty="0"/>
              <a:t>In RF communication calculations, this loss equation is often converted to provide a result in dB, with the frequency measured in GHz and the distance measured in km. After this conversion, the equation becomes:</a:t>
            </a:r>
          </a:p>
          <a:p>
            <a:endParaRPr lang="en-IN" dirty="0"/>
          </a:p>
          <a:p>
            <a:r>
              <a:rPr lang="en-IN" b="1" dirty="0"/>
              <a:t>		FSPL(dB)=20∗log10(d)+20∗log10(f)+92.45</a:t>
            </a:r>
          </a:p>
          <a:p>
            <a:endParaRPr lang="en-IN" dirty="0"/>
          </a:p>
          <a:p>
            <a:r>
              <a:rPr lang="en-IN" dirty="0"/>
              <a:t>A free calculator for evaluating the free space path loss is available here..</a:t>
            </a:r>
          </a:p>
        </p:txBody>
      </p:sp>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32</a:t>
            </a:fld>
            <a:endParaRPr lang="en-US" dirty="0"/>
          </a:p>
        </p:txBody>
      </p:sp>
      <p:pic>
        <p:nvPicPr>
          <p:cNvPr id="8" name="Picture 7">
            <a:extLst>
              <a:ext uri="{FF2B5EF4-FFF2-40B4-BE49-F238E27FC236}">
                <a16:creationId xmlns:a16="http://schemas.microsoft.com/office/drawing/2014/main" xmlns="" id="{20CA7507-8954-476A-8594-1261F88AB5C2}"/>
              </a:ext>
            </a:extLst>
          </p:cNvPr>
          <p:cNvPicPr>
            <a:picLocks noChangeAspect="1"/>
          </p:cNvPicPr>
          <p:nvPr/>
        </p:nvPicPr>
        <p:blipFill>
          <a:blip r:embed="rId2"/>
          <a:stretch>
            <a:fillRect/>
          </a:stretch>
        </p:blipFill>
        <p:spPr>
          <a:xfrm>
            <a:off x="46124579" y="25626076"/>
            <a:ext cx="5048250" cy="5048250"/>
          </a:xfrm>
          <a:prstGeom prst="rect">
            <a:avLst/>
          </a:prstGeom>
        </p:spPr>
      </p:pic>
    </p:spTree>
    <p:extLst>
      <p:ext uri="{BB962C8B-B14F-4D97-AF65-F5344CB8AC3E}">
        <p14:creationId xmlns:p14="http://schemas.microsoft.com/office/powerpoint/2010/main" xmlns="" val="509188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33</a:t>
            </a:fld>
            <a:endParaRPr lang="en-US" dirty="0"/>
          </a:p>
        </p:txBody>
      </p:sp>
      <p:pic>
        <p:nvPicPr>
          <p:cNvPr id="8" name="Picture 7">
            <a:extLst>
              <a:ext uri="{FF2B5EF4-FFF2-40B4-BE49-F238E27FC236}">
                <a16:creationId xmlns:a16="http://schemas.microsoft.com/office/drawing/2014/main" xmlns="" id="{20CA7507-8954-476A-8594-1261F88AB5C2}"/>
              </a:ext>
            </a:extLst>
          </p:cNvPr>
          <p:cNvPicPr>
            <a:picLocks noChangeAspect="1"/>
          </p:cNvPicPr>
          <p:nvPr/>
        </p:nvPicPr>
        <p:blipFill>
          <a:blip r:embed="rId2"/>
          <a:stretch>
            <a:fillRect/>
          </a:stretch>
        </p:blipFill>
        <p:spPr>
          <a:xfrm>
            <a:off x="46124579" y="25626076"/>
            <a:ext cx="5048250" cy="5048250"/>
          </a:xfrm>
          <a:prstGeom prst="rect">
            <a:avLst/>
          </a:prstGeom>
        </p:spPr>
      </p:pic>
      <p:pic>
        <p:nvPicPr>
          <p:cNvPr id="55298" name="Picture 2" descr="https://www.allaboutcircuits.com/uploads/articles/5G_Americas_Understanding_mmWave_Spectrum_for_5G_Networks_atmospheric_attenuation.jpg">
            <a:extLst>
              <a:ext uri="{FF2B5EF4-FFF2-40B4-BE49-F238E27FC236}">
                <a16:creationId xmlns:a16="http://schemas.microsoft.com/office/drawing/2014/main" xmlns="" id="{BF057A70-B04E-4CE5-88AD-05EF042EF74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651541" y="6324212"/>
            <a:ext cx="26423222" cy="1799947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482131" y="7363735"/>
            <a:ext cx="28531767" cy="23310591"/>
          </a:xfrm>
        </p:spPr>
        <p:txBody>
          <a:bodyPr>
            <a:normAutofit lnSpcReduction="10000"/>
          </a:bodyPr>
          <a:lstStyle/>
          <a:p>
            <a:r>
              <a:rPr lang="en-IN" b="1" dirty="0" err="1"/>
              <a:t>Millimeter</a:t>
            </a:r>
            <a:r>
              <a:rPr lang="en-IN" b="1" dirty="0"/>
              <a:t> Wave Propagation</a:t>
            </a:r>
          </a:p>
          <a:p>
            <a:pPr marL="0" indent="0">
              <a:buNone/>
            </a:pPr>
            <a:r>
              <a:rPr lang="en-IN" b="1" dirty="0"/>
              <a:t>2. Significant atmospheric attenuation</a:t>
            </a:r>
          </a:p>
          <a:p>
            <a:r>
              <a:rPr lang="en-IN" dirty="0"/>
              <a:t>Another drawback of </a:t>
            </a:r>
            <a:r>
              <a:rPr lang="en-IN" dirty="0" err="1"/>
              <a:t>millimeter</a:t>
            </a:r>
            <a:r>
              <a:rPr lang="en-IN" dirty="0"/>
              <a:t> wave transmission is </a:t>
            </a:r>
            <a:br>
              <a:rPr lang="en-IN" dirty="0"/>
            </a:br>
            <a:r>
              <a:rPr lang="en-IN" dirty="0"/>
              <a:t>the atmospheric attenuation. </a:t>
            </a:r>
          </a:p>
          <a:p>
            <a:r>
              <a:rPr lang="en-IN" dirty="0"/>
              <a:t>In this range of wavelengths there is additional attenuation caused by the presence of atmospheric gases – </a:t>
            </a:r>
            <a:br>
              <a:rPr lang="en-IN" dirty="0"/>
            </a:br>
            <a:r>
              <a:rPr lang="en-IN" dirty="0"/>
              <a:t>primarily oxygen (O</a:t>
            </a:r>
            <a:r>
              <a:rPr lang="en-IN" baseline="-25000" dirty="0"/>
              <a:t>2</a:t>
            </a:r>
            <a:r>
              <a:rPr lang="en-IN" dirty="0"/>
              <a:t>) and </a:t>
            </a:r>
            <a:br>
              <a:rPr lang="en-IN" dirty="0"/>
            </a:br>
            <a:r>
              <a:rPr lang="en-IN" dirty="0"/>
              <a:t>water vapor (H</a:t>
            </a:r>
            <a:r>
              <a:rPr lang="en-IN" baseline="-25000" dirty="0"/>
              <a:t>2</a:t>
            </a:r>
            <a:r>
              <a:rPr lang="en-IN" dirty="0"/>
              <a:t>O) molecules.</a:t>
            </a:r>
          </a:p>
          <a:p>
            <a:r>
              <a:rPr lang="en-IN" dirty="0"/>
              <a:t>As can be seen in Figure, the atmospheric attenuation can be very severe in certain bands...</a:t>
            </a:r>
          </a:p>
        </p:txBody>
      </p:sp>
    </p:spTree>
    <p:extLst>
      <p:ext uri="{BB962C8B-B14F-4D97-AF65-F5344CB8AC3E}">
        <p14:creationId xmlns:p14="http://schemas.microsoft.com/office/powerpoint/2010/main" xmlns="" val="2446710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34</a:t>
            </a:fld>
            <a:endParaRPr lang="en-US" dirty="0"/>
          </a:p>
        </p:txBody>
      </p:sp>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482131" y="7363735"/>
            <a:ext cx="49156726" cy="23310591"/>
          </a:xfrm>
        </p:spPr>
        <p:txBody>
          <a:bodyPr>
            <a:normAutofit/>
          </a:bodyPr>
          <a:lstStyle/>
          <a:p>
            <a:r>
              <a:rPr lang="en-IN" b="1" dirty="0" err="1"/>
              <a:t>Millimeter</a:t>
            </a:r>
            <a:r>
              <a:rPr lang="en-IN" b="1" dirty="0"/>
              <a:t> Wave Propagation</a:t>
            </a:r>
          </a:p>
          <a:p>
            <a:pPr marL="0" indent="0">
              <a:buNone/>
            </a:pPr>
            <a:r>
              <a:rPr lang="en-IN" b="1" dirty="0"/>
              <a:t>3. Diffuse Reflection</a:t>
            </a:r>
          </a:p>
          <a:p>
            <a:r>
              <a:rPr lang="en-IN" dirty="0"/>
              <a:t>Longer wavelengths often rely on direct (specular) reflected power to assist in transmission around obstacles (think of mirror-like reflection). </a:t>
            </a:r>
          </a:p>
          <a:p>
            <a:r>
              <a:rPr lang="en-IN" dirty="0"/>
              <a:t>However, many surfaces appear “rough” to </a:t>
            </a:r>
            <a:r>
              <a:rPr lang="en-IN" dirty="0" err="1"/>
              <a:t>millimeter</a:t>
            </a:r>
            <a:r>
              <a:rPr lang="en-IN" dirty="0"/>
              <a:t> waves, which results in diffuse reflections that send the energy in many different directions. </a:t>
            </a:r>
          </a:p>
        </p:txBody>
      </p:sp>
      <p:pic>
        <p:nvPicPr>
          <p:cNvPr id="7" name="Picture 6">
            <a:extLst>
              <a:ext uri="{FF2B5EF4-FFF2-40B4-BE49-F238E27FC236}">
                <a16:creationId xmlns:a16="http://schemas.microsoft.com/office/drawing/2014/main" xmlns="" id="{E92BA595-E6E4-4BD1-BA69-C683D6428DC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42594" y="19745594"/>
            <a:ext cx="34835486" cy="10579918"/>
          </a:xfrm>
          <a:prstGeom prst="rect">
            <a:avLst/>
          </a:prstGeom>
        </p:spPr>
      </p:pic>
      <p:pic>
        <p:nvPicPr>
          <p:cNvPr id="9" name="Picture 8">
            <a:extLst>
              <a:ext uri="{FF2B5EF4-FFF2-40B4-BE49-F238E27FC236}">
                <a16:creationId xmlns:a16="http://schemas.microsoft.com/office/drawing/2014/main" xmlns="" id="{E485E582-352F-4EBF-9036-DF237AFD4CF0}"/>
              </a:ext>
            </a:extLst>
          </p:cNvPr>
          <p:cNvPicPr>
            <a:picLocks noChangeAspect="1"/>
          </p:cNvPicPr>
          <p:nvPr/>
        </p:nvPicPr>
        <p:blipFill>
          <a:blip r:embed="rId3"/>
          <a:stretch>
            <a:fillRect/>
          </a:stretch>
        </p:blipFill>
        <p:spPr>
          <a:xfrm>
            <a:off x="46147455" y="25756738"/>
            <a:ext cx="5048250" cy="5048250"/>
          </a:xfrm>
          <a:prstGeom prst="rect">
            <a:avLst/>
          </a:prstGeom>
        </p:spPr>
      </p:pic>
    </p:spTree>
    <p:extLst>
      <p:ext uri="{BB962C8B-B14F-4D97-AF65-F5344CB8AC3E}">
        <p14:creationId xmlns:p14="http://schemas.microsoft.com/office/powerpoint/2010/main" xmlns="" val="289522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35</a:t>
            </a:fld>
            <a:endParaRPr lang="en-US" dirty="0"/>
          </a:p>
        </p:txBody>
      </p:sp>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482131" y="7363735"/>
            <a:ext cx="49156726" cy="23310591"/>
          </a:xfrm>
        </p:spPr>
        <p:txBody>
          <a:bodyPr>
            <a:normAutofit/>
          </a:bodyPr>
          <a:lstStyle/>
          <a:p>
            <a:r>
              <a:rPr lang="en-IN" b="1" dirty="0" err="1"/>
              <a:t>Millimeter</a:t>
            </a:r>
            <a:r>
              <a:rPr lang="en-IN" b="1" dirty="0"/>
              <a:t> Wave Propagation</a:t>
            </a:r>
          </a:p>
          <a:p>
            <a:pPr marL="0" indent="0">
              <a:buNone/>
            </a:pPr>
            <a:r>
              <a:rPr lang="en-IN" b="1" dirty="0"/>
              <a:t>3. Diffuse Reflection</a:t>
            </a:r>
          </a:p>
          <a:p>
            <a:r>
              <a:rPr lang="en-IN" dirty="0"/>
              <a:t>Thus, less reflected energy is likely to reach a receiving antenna. </a:t>
            </a:r>
          </a:p>
          <a:p>
            <a:r>
              <a:rPr lang="en-IN" dirty="0" err="1"/>
              <a:t>Millimeter</a:t>
            </a:r>
            <a:r>
              <a:rPr lang="en-IN" dirty="0"/>
              <a:t> wave transmissions are therefore very susceptible to shadowing by obstacles and are typically limited to line-of-sight transmission.. </a:t>
            </a:r>
          </a:p>
        </p:txBody>
      </p:sp>
      <p:pic>
        <p:nvPicPr>
          <p:cNvPr id="7" name="Picture 6">
            <a:extLst>
              <a:ext uri="{FF2B5EF4-FFF2-40B4-BE49-F238E27FC236}">
                <a16:creationId xmlns:a16="http://schemas.microsoft.com/office/drawing/2014/main" xmlns="" id="{E92BA595-E6E4-4BD1-BA69-C683D6428DC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42594" y="19745594"/>
            <a:ext cx="34835486" cy="10579918"/>
          </a:xfrm>
          <a:prstGeom prst="rect">
            <a:avLst/>
          </a:prstGeom>
        </p:spPr>
      </p:pic>
      <p:pic>
        <p:nvPicPr>
          <p:cNvPr id="9" name="Picture 8">
            <a:extLst>
              <a:ext uri="{FF2B5EF4-FFF2-40B4-BE49-F238E27FC236}">
                <a16:creationId xmlns:a16="http://schemas.microsoft.com/office/drawing/2014/main" xmlns="" id="{E485E582-352F-4EBF-9036-DF237AFD4CF0}"/>
              </a:ext>
            </a:extLst>
          </p:cNvPr>
          <p:cNvPicPr>
            <a:picLocks noChangeAspect="1"/>
          </p:cNvPicPr>
          <p:nvPr/>
        </p:nvPicPr>
        <p:blipFill>
          <a:blip r:embed="rId3"/>
          <a:stretch>
            <a:fillRect/>
          </a:stretch>
        </p:blipFill>
        <p:spPr>
          <a:xfrm>
            <a:off x="46147455" y="25756738"/>
            <a:ext cx="5048250" cy="5048250"/>
          </a:xfrm>
          <a:prstGeom prst="rect">
            <a:avLst/>
          </a:prstGeom>
        </p:spPr>
      </p:pic>
    </p:spTree>
    <p:extLst>
      <p:ext uri="{BB962C8B-B14F-4D97-AF65-F5344CB8AC3E}">
        <p14:creationId xmlns:p14="http://schemas.microsoft.com/office/powerpoint/2010/main" xmlns="" val="2982691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C0EFA-5F73-4E95-A1A8-5E11C71EC912}"/>
              </a:ext>
            </a:extLst>
          </p:cNvPr>
          <p:cNvSpPr>
            <a:spLocks noGrp="1"/>
          </p:cNvSpPr>
          <p:nvPr>
            <p:ph type="title"/>
          </p:nvPr>
        </p:nvSpPr>
        <p:spPr/>
        <p:txBody>
          <a:bodyPr/>
          <a:lstStyle/>
          <a:p>
            <a:r>
              <a:rPr lang="en-IN" dirty="0" err="1"/>
              <a:t>Millimeter</a:t>
            </a:r>
            <a:r>
              <a:rPr lang="en-IN" dirty="0"/>
              <a:t> wave Communication</a:t>
            </a:r>
          </a:p>
        </p:txBody>
      </p:sp>
      <p:sp>
        <p:nvSpPr>
          <p:cNvPr id="4" name="Date Placeholder 3">
            <a:extLst>
              <a:ext uri="{FF2B5EF4-FFF2-40B4-BE49-F238E27FC236}">
                <a16:creationId xmlns:a16="http://schemas.microsoft.com/office/drawing/2014/main" xmlns="" id="{95140954-A84C-4842-A600-34811F640D34}"/>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6357CCCF-0CA9-4EFC-B01C-CD426F37F97C}"/>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7F0F5EBA-EBF6-4634-96C8-14E3821CA229}"/>
              </a:ext>
            </a:extLst>
          </p:cNvPr>
          <p:cNvSpPr>
            <a:spLocks noGrp="1"/>
          </p:cNvSpPr>
          <p:nvPr>
            <p:ph type="sldNum" sz="quarter" idx="12"/>
          </p:nvPr>
        </p:nvSpPr>
        <p:spPr/>
        <p:txBody>
          <a:bodyPr/>
          <a:lstStyle/>
          <a:p>
            <a:pPr algn="ctr"/>
            <a:fld id="{62231297-CF50-461C-A890-3A434146D1DB}" type="slidenum">
              <a:rPr lang="en-US" smtClean="0"/>
              <a:pPr algn="ctr"/>
              <a:t>36</a:t>
            </a:fld>
            <a:endParaRPr lang="en-US" dirty="0"/>
          </a:p>
        </p:txBody>
      </p:sp>
      <p:sp>
        <p:nvSpPr>
          <p:cNvPr id="3" name="Content Placeholder 2">
            <a:extLst>
              <a:ext uri="{FF2B5EF4-FFF2-40B4-BE49-F238E27FC236}">
                <a16:creationId xmlns:a16="http://schemas.microsoft.com/office/drawing/2014/main" xmlns="" id="{D8EF46A4-1D50-4651-89B6-1187712ED7E1}"/>
              </a:ext>
            </a:extLst>
          </p:cNvPr>
          <p:cNvSpPr>
            <a:spLocks noGrp="1"/>
          </p:cNvSpPr>
          <p:nvPr>
            <p:ph idx="1"/>
          </p:nvPr>
        </p:nvSpPr>
        <p:spPr>
          <a:xfrm>
            <a:off x="482131" y="7363735"/>
            <a:ext cx="49156726" cy="23310591"/>
          </a:xfrm>
        </p:spPr>
        <p:txBody>
          <a:bodyPr>
            <a:normAutofit/>
          </a:bodyPr>
          <a:lstStyle/>
          <a:p>
            <a:r>
              <a:rPr lang="en-IN" b="1" dirty="0" err="1"/>
              <a:t>Millimeter</a:t>
            </a:r>
            <a:r>
              <a:rPr lang="en-IN" b="1" dirty="0"/>
              <a:t> Wave Propagation</a:t>
            </a:r>
          </a:p>
          <a:p>
            <a:pPr marL="0" indent="0">
              <a:buNone/>
            </a:pPr>
            <a:r>
              <a:rPr lang="en-IN" b="1" dirty="0"/>
              <a:t>4. Limited penetration depth</a:t>
            </a:r>
          </a:p>
          <a:p>
            <a:r>
              <a:rPr lang="en-IN" dirty="0"/>
              <a:t>Because of their shorter wavelengths, </a:t>
            </a:r>
            <a:r>
              <a:rPr lang="en-IN" dirty="0" err="1"/>
              <a:t>millimeter</a:t>
            </a:r>
            <a:r>
              <a:rPr lang="en-IN" dirty="0"/>
              <a:t> waves do not penetrate deeply into or through most materials. </a:t>
            </a:r>
          </a:p>
          <a:p>
            <a:r>
              <a:rPr lang="en-IN" dirty="0"/>
              <a:t>For example, a study of common building materials found that attenuation ranged from approximately 1 to 6 dB/cm and the penetration losses through a brick wall at 70 GHz may be five times higher than at 1 GHz. </a:t>
            </a:r>
          </a:p>
          <a:p>
            <a:r>
              <a:rPr lang="en-IN" dirty="0"/>
              <a:t>Outdoors, foliage will also block most </a:t>
            </a:r>
            <a:r>
              <a:rPr lang="en-IN" dirty="0" err="1"/>
              <a:t>millimeter</a:t>
            </a:r>
            <a:r>
              <a:rPr lang="en-IN" dirty="0"/>
              <a:t> wavers. </a:t>
            </a:r>
          </a:p>
          <a:p>
            <a:r>
              <a:rPr lang="en-IN" dirty="0"/>
              <a:t>Therefore, most </a:t>
            </a:r>
            <a:r>
              <a:rPr lang="en-IN" dirty="0" err="1"/>
              <a:t>millimeter</a:t>
            </a:r>
            <a:r>
              <a:rPr lang="en-IN" dirty="0"/>
              <a:t> wave communication is limited to line-of-sight operation... </a:t>
            </a:r>
          </a:p>
        </p:txBody>
      </p:sp>
      <p:pic>
        <p:nvPicPr>
          <p:cNvPr id="9" name="Picture 8">
            <a:extLst>
              <a:ext uri="{FF2B5EF4-FFF2-40B4-BE49-F238E27FC236}">
                <a16:creationId xmlns:a16="http://schemas.microsoft.com/office/drawing/2014/main" xmlns="" id="{E485E582-352F-4EBF-9036-DF237AFD4CF0}"/>
              </a:ext>
            </a:extLst>
          </p:cNvPr>
          <p:cNvPicPr>
            <a:picLocks noChangeAspect="1"/>
          </p:cNvPicPr>
          <p:nvPr/>
        </p:nvPicPr>
        <p:blipFill>
          <a:blip r:embed="rId2"/>
          <a:stretch>
            <a:fillRect/>
          </a:stretch>
        </p:blipFill>
        <p:spPr>
          <a:xfrm>
            <a:off x="46147455" y="25756738"/>
            <a:ext cx="5048250" cy="5048250"/>
          </a:xfrm>
          <a:prstGeom prst="rect">
            <a:avLst/>
          </a:prstGeom>
        </p:spPr>
      </p:pic>
    </p:spTree>
    <p:extLst>
      <p:ext uri="{BB962C8B-B14F-4D97-AF65-F5344CB8AC3E}">
        <p14:creationId xmlns:p14="http://schemas.microsoft.com/office/powerpoint/2010/main" xmlns="" val="2078184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br>
              <a:rPr lang="en-US" dirty="0"/>
            </a:br>
            <a:endParaRPr lang="en-US" dirty="0"/>
          </a:p>
          <a:p>
            <a:r>
              <a:rPr lang="en-US" dirty="0"/>
              <a:t/>
            </a:r>
            <a:br>
              <a:rPr lang="en-US" dirty="0"/>
            </a:br>
            <a:r>
              <a:rPr lang="en-IN" sz="10100" dirty="0"/>
              <a:t>Small Cells in 5G</a:t>
            </a:r>
          </a:p>
          <a:p>
            <a:r>
              <a:rPr lang="en-IN" sz="10100" dirty="0" err="1"/>
              <a:t>HetNets</a:t>
            </a:r>
            <a:r>
              <a:rPr lang="en-IN" sz="10100" dirty="0"/>
              <a:t> in 5G</a:t>
            </a:r>
          </a:p>
          <a:p>
            <a:r>
              <a:rPr lang="en-IN" sz="10100" dirty="0" err="1"/>
              <a:t>Millimeter</a:t>
            </a:r>
            <a:r>
              <a:rPr lang="en-IN" sz="10100" dirty="0"/>
              <a:t> wave Communication</a:t>
            </a:r>
            <a:endParaRPr lang="en-US" sz="10100" dirty="0"/>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4" name="Date Placeholder 3"/>
          <p:cNvSpPr>
            <a:spLocks noGrp="1"/>
          </p:cNvSpPr>
          <p:nvPr>
            <p:ph type="dt" sz="half" idx="10"/>
          </p:nvPr>
        </p:nvSpPr>
        <p:spPr/>
        <p:txBody>
          <a:bodyPr/>
          <a:lstStyle/>
          <a:p>
            <a:fld id="{29075DF1-EA0D-49ED-B97F-FF13650478A6}" type="datetime1">
              <a:rPr lang="en-US" smtClean="0"/>
              <a:pPr/>
              <a:t>3/17/2024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37</a:t>
            </a:fld>
            <a:endParaRPr lang="en-US" dirty="0"/>
          </a:p>
        </p:txBody>
      </p:sp>
    </p:spTree>
    <p:extLst>
      <p:ext uri="{BB962C8B-B14F-4D97-AF65-F5344CB8AC3E}">
        <p14:creationId xmlns:p14="http://schemas.microsoft.com/office/powerpoint/2010/main" xmlns="" val="236611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wipe(up)">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wipe(up)">
                                      <p:cBhvr>
                                        <p:cTn id="2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6" y="7363735"/>
            <a:ext cx="22855035" cy="23310591"/>
          </a:xfrm>
        </p:spPr>
        <p:txBody>
          <a:bodyPr>
            <a:normAutofit/>
          </a:bodyPr>
          <a:lstStyle/>
          <a:p>
            <a:r>
              <a:rPr lang="en-US" b="1" dirty="0"/>
              <a:t>Working Principle </a:t>
            </a:r>
          </a:p>
          <a:p>
            <a:r>
              <a:rPr lang="en-IN" dirty="0"/>
              <a:t>The overall antenna array system is designed to maximize the energy radiated in the main lobe, whilst limiting the energy in the side lobes to an acceptable level.</a:t>
            </a:r>
          </a:p>
          <a:p>
            <a:r>
              <a:rPr lang="en-IN" dirty="0"/>
              <a:t>The direction of the main lobe, or beam, is controlled by manipulating the radio signals applied to each of the individual antenna elements in the array.</a:t>
            </a:r>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4</a:t>
            </a:fld>
            <a:endParaRPr lang="en-US" dirty="0"/>
          </a:p>
        </p:txBody>
      </p:sp>
      <p:pic>
        <p:nvPicPr>
          <p:cNvPr id="19458" name="Picture 2" descr="https://www.avnet.com/wps/wcm/connect/onesite/1ea1df3f-2469-403c-97b8-94c912cc22d9/Phased-Array-Antenna-Systems-EN-Diagram.jpg?MOD=AJPERES&amp;CACHEID=ROOTWORKSPACE.Z18_NA5A1I41L0ICD0ABNDMDDG0000-1ea1df3f-2469-403c-97b8-94c912cc22d9-ntIVVwI">
            <a:extLst>
              <a:ext uri="{FF2B5EF4-FFF2-40B4-BE49-F238E27FC236}">
                <a16:creationId xmlns:a16="http://schemas.microsoft.com/office/drawing/2014/main" xmlns="" id="{3F84CCFF-23CC-46F2-84A4-C64BB47D89B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4558171" y="3904900"/>
            <a:ext cx="26718750" cy="216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451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6" y="7363735"/>
            <a:ext cx="22855035" cy="23310591"/>
          </a:xfrm>
        </p:spPr>
        <p:txBody>
          <a:bodyPr>
            <a:normAutofit/>
          </a:bodyPr>
          <a:lstStyle/>
          <a:p>
            <a:r>
              <a:rPr lang="en-US" b="1" dirty="0"/>
              <a:t>Working Principle </a:t>
            </a:r>
          </a:p>
          <a:p>
            <a:r>
              <a:rPr lang="en-IN" dirty="0"/>
              <a:t>Each antenna is fed with the same transmitted signal but the phase and amplitude of the signal fed to each element is adjusted, steering the beam in the desired direction.</a:t>
            </a:r>
          </a:p>
          <a:p>
            <a:r>
              <a:rPr lang="en-IN" dirty="0"/>
              <a:t>Fast steering of the beam is achievable since the phase and amplitude of each signal are controlled electronically, allowing adjustments to be made in nanoseconds</a:t>
            </a:r>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5</a:t>
            </a:fld>
            <a:endParaRPr lang="en-US" dirty="0"/>
          </a:p>
        </p:txBody>
      </p:sp>
      <p:pic>
        <p:nvPicPr>
          <p:cNvPr id="19458" name="Picture 2" descr="https://www.avnet.com/wps/wcm/connect/onesite/1ea1df3f-2469-403c-97b8-94c912cc22d9/Phased-Array-Antenna-Systems-EN-Diagram.jpg?MOD=AJPERES&amp;CACHEID=ROOTWORKSPACE.Z18_NA5A1I41L0ICD0ABNDMDDG0000-1ea1df3f-2469-403c-97b8-94c912cc22d9-ntIVVwI">
            <a:extLst>
              <a:ext uri="{FF2B5EF4-FFF2-40B4-BE49-F238E27FC236}">
                <a16:creationId xmlns:a16="http://schemas.microsoft.com/office/drawing/2014/main" xmlns="" id="{3F84CCFF-23CC-46F2-84A4-C64BB47D89B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4558171" y="3904900"/>
            <a:ext cx="26718750" cy="21600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317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p:txBody>
          <a:bodyPr>
            <a:normAutofit/>
          </a:bodyPr>
          <a:lstStyle/>
          <a:p>
            <a:r>
              <a:rPr lang="en-IN" b="1" dirty="0"/>
              <a:t>There are three methods of implementing antenna beamforming:</a:t>
            </a:r>
            <a:endParaRPr lang="en-US" b="1" dirty="0"/>
          </a:p>
          <a:p>
            <a:pPr marL="1371600" indent="-1371600">
              <a:buFont typeface="+mj-lt"/>
              <a:buAutoNum type="arabicPeriod"/>
            </a:pPr>
            <a:r>
              <a:rPr lang="en-IN" dirty="0"/>
              <a:t>Analogue beamforming</a:t>
            </a:r>
          </a:p>
          <a:p>
            <a:pPr marL="1371600" indent="-1371600">
              <a:buFont typeface="+mj-lt"/>
              <a:buAutoNum type="arabicPeriod"/>
            </a:pPr>
            <a:r>
              <a:rPr lang="en-IN" dirty="0"/>
              <a:t>Digital beamforming</a:t>
            </a:r>
          </a:p>
          <a:p>
            <a:pPr marL="1371600" indent="-1371600">
              <a:buFont typeface="+mj-lt"/>
              <a:buAutoNum type="arabicPeriod"/>
            </a:pPr>
            <a:r>
              <a:rPr lang="en-IN" dirty="0"/>
              <a:t>Hybrid beamforming</a:t>
            </a:r>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Tree>
    <p:extLst>
      <p:ext uri="{BB962C8B-B14F-4D97-AF65-F5344CB8AC3E}">
        <p14:creationId xmlns:p14="http://schemas.microsoft.com/office/powerpoint/2010/main" xmlns="" val="410964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7" y="7363735"/>
            <a:ext cx="46800000" cy="23310591"/>
          </a:xfrm>
        </p:spPr>
        <p:txBody>
          <a:bodyPr>
            <a:normAutofit lnSpcReduction="10000"/>
          </a:bodyPr>
          <a:lstStyle/>
          <a:p>
            <a:r>
              <a:rPr lang="en-IN" b="1" dirty="0"/>
              <a:t>There are three methods of implementing antenna beamforming:</a:t>
            </a:r>
            <a:endParaRPr lang="en-US" b="1" dirty="0"/>
          </a:p>
          <a:p>
            <a:pPr marL="1371600" indent="-1371600">
              <a:buFont typeface="+mj-lt"/>
              <a:buAutoNum type="arabicPeriod"/>
            </a:pPr>
            <a:r>
              <a:rPr lang="en-IN" b="1" dirty="0"/>
              <a:t>Analogue beamforming</a:t>
            </a:r>
          </a:p>
          <a:p>
            <a:r>
              <a:rPr lang="en-IN" dirty="0"/>
              <a:t>Analogue beamforming is the simplest method, with the signal phase being changed in the analogue domain. </a:t>
            </a:r>
          </a:p>
          <a:p>
            <a:endParaRPr lang="en-US" dirty="0"/>
          </a:p>
          <a:p>
            <a:endParaRPr lang="en-US" dirty="0"/>
          </a:p>
          <a:p>
            <a:endParaRPr lang="en-US" dirty="0"/>
          </a:p>
          <a:p>
            <a:pPr marL="0" indent="0">
              <a:buNone/>
            </a:pPr>
            <a:endParaRPr lang="en-IN" dirty="0"/>
          </a:p>
          <a:p>
            <a:r>
              <a:rPr lang="en-IN" dirty="0"/>
              <a:t>The output from a single RF transceiver is split into a number of paths, corresponding to the number of antenna elements in the array. </a:t>
            </a:r>
          </a:p>
          <a:p>
            <a:r>
              <a:rPr lang="en-IN" dirty="0"/>
              <a:t>Each signal path then passes through a phase shifter and is amplified before reaching the antenna element.</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7</a:t>
            </a:fld>
            <a:endParaRPr lang="en-US" dirty="0"/>
          </a:p>
        </p:txBody>
      </p:sp>
      <p:pic>
        <p:nvPicPr>
          <p:cNvPr id="7" name="Picture 6">
            <a:extLst>
              <a:ext uri="{FF2B5EF4-FFF2-40B4-BE49-F238E27FC236}">
                <a16:creationId xmlns:a16="http://schemas.microsoft.com/office/drawing/2014/main" xmlns="" id="{9539475F-FF83-47C7-8729-1162AE263A7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571304" y="13985645"/>
            <a:ext cx="37978066" cy="8640000"/>
          </a:xfrm>
          <a:prstGeom prst="rect">
            <a:avLst/>
          </a:prstGeom>
        </p:spPr>
      </p:pic>
    </p:spTree>
    <p:extLst>
      <p:ext uri="{BB962C8B-B14F-4D97-AF65-F5344CB8AC3E}">
        <p14:creationId xmlns:p14="http://schemas.microsoft.com/office/powerpoint/2010/main" xmlns="" val="16101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7" y="7363735"/>
            <a:ext cx="46800000" cy="23310591"/>
          </a:xfrm>
        </p:spPr>
        <p:txBody>
          <a:bodyPr>
            <a:normAutofit/>
          </a:bodyPr>
          <a:lstStyle/>
          <a:p>
            <a:r>
              <a:rPr lang="en-IN" b="1" dirty="0"/>
              <a:t>There are three methods of implementing antenna beamforming:</a:t>
            </a:r>
            <a:endParaRPr lang="en-US" b="1" dirty="0"/>
          </a:p>
          <a:p>
            <a:pPr marL="1371600" indent="-1371600">
              <a:buFont typeface="+mj-lt"/>
              <a:buAutoNum type="arabicPeriod"/>
            </a:pPr>
            <a:r>
              <a:rPr lang="en-IN" b="1" dirty="0"/>
              <a:t>Analogue beamforming</a:t>
            </a:r>
          </a:p>
          <a:p>
            <a:r>
              <a:rPr lang="en-IN" dirty="0"/>
              <a:t>This is the most cost-effective way of implementing beamforming, since it uses a minimal amount of hardware, however an analogue beamforming system can only handle one data stream and generate one signal beam, limiting its effectiveness in 5G, where multiple beams are required.</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a:t>
            </a:r>
            <a:r>
              <a:rPr lang="en-US" dirty="0" smtClean="0"/>
              <a:t>Unit-3</a:t>
            </a:r>
            <a:endParaRPr lang="en-US" dirty="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pic>
        <p:nvPicPr>
          <p:cNvPr id="7" name="Picture 6">
            <a:extLst>
              <a:ext uri="{FF2B5EF4-FFF2-40B4-BE49-F238E27FC236}">
                <a16:creationId xmlns:a16="http://schemas.microsoft.com/office/drawing/2014/main" xmlns="" id="{9539475F-FF83-47C7-8729-1162AE263A7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82271" y="19019030"/>
            <a:ext cx="37978066" cy="8640000"/>
          </a:xfrm>
          <a:prstGeom prst="rect">
            <a:avLst/>
          </a:prstGeom>
        </p:spPr>
      </p:pic>
    </p:spTree>
    <p:extLst>
      <p:ext uri="{BB962C8B-B14F-4D97-AF65-F5344CB8AC3E}">
        <p14:creationId xmlns:p14="http://schemas.microsoft.com/office/powerpoint/2010/main" xmlns="" val="3145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906E-A5AE-4C04-AF74-2134B4C14938}"/>
              </a:ext>
            </a:extLst>
          </p:cNvPr>
          <p:cNvSpPr>
            <a:spLocks noGrp="1"/>
          </p:cNvSpPr>
          <p:nvPr>
            <p:ph type="title"/>
          </p:nvPr>
        </p:nvSpPr>
        <p:spPr/>
        <p:txBody>
          <a:bodyPr/>
          <a:lstStyle/>
          <a:p>
            <a:r>
              <a:rPr lang="en-IN" dirty="0"/>
              <a:t>Beamforming Types </a:t>
            </a:r>
          </a:p>
        </p:txBody>
      </p:sp>
      <p:sp>
        <p:nvSpPr>
          <p:cNvPr id="3" name="Content Placeholder 2">
            <a:extLst>
              <a:ext uri="{FF2B5EF4-FFF2-40B4-BE49-F238E27FC236}">
                <a16:creationId xmlns:a16="http://schemas.microsoft.com/office/drawing/2014/main" xmlns="" id="{69AE6370-E5F1-4479-A4CE-E00730782B2F}"/>
              </a:ext>
            </a:extLst>
          </p:cNvPr>
          <p:cNvSpPr>
            <a:spLocks noGrp="1"/>
          </p:cNvSpPr>
          <p:nvPr>
            <p:ph idx="1"/>
          </p:nvPr>
        </p:nvSpPr>
        <p:spPr>
          <a:xfrm>
            <a:off x="2160337" y="7363735"/>
            <a:ext cx="46800000" cy="23310591"/>
          </a:xfrm>
        </p:spPr>
        <p:txBody>
          <a:bodyPr>
            <a:normAutofit/>
          </a:bodyPr>
          <a:lstStyle/>
          <a:p>
            <a:r>
              <a:rPr lang="en-IN" b="1" dirty="0"/>
              <a:t>There are three methods of implementing antenna beamforming:</a:t>
            </a:r>
            <a:endParaRPr lang="en-US" b="1" dirty="0"/>
          </a:p>
          <a:p>
            <a:pPr marL="0" indent="0">
              <a:buNone/>
            </a:pPr>
            <a:r>
              <a:rPr lang="en-IN" b="1" dirty="0"/>
              <a:t>2. Digital beamforming</a:t>
            </a:r>
          </a:p>
          <a:p>
            <a:r>
              <a:rPr lang="en-IN" dirty="0"/>
              <a:t>In digital beamforming, each antenna element is fed by its own transceiver and data converters (see Figure below), and each signal is pre-coded </a:t>
            </a:r>
            <a:br>
              <a:rPr lang="en-IN" dirty="0"/>
            </a:br>
            <a:r>
              <a:rPr lang="en-IN" dirty="0"/>
              <a:t>(with amplitude and phase modifications) in baseband processing before RF transmission.</a:t>
            </a:r>
          </a:p>
          <a:p>
            <a:endParaRPr lang="en-IN" dirty="0"/>
          </a:p>
          <a:p>
            <a:endParaRPr lang="en-IN" dirty="0"/>
          </a:p>
        </p:txBody>
      </p:sp>
      <p:sp>
        <p:nvSpPr>
          <p:cNvPr id="4" name="Date Placeholder 3">
            <a:extLst>
              <a:ext uri="{FF2B5EF4-FFF2-40B4-BE49-F238E27FC236}">
                <a16:creationId xmlns:a16="http://schemas.microsoft.com/office/drawing/2014/main" xmlns="" id="{D977A59F-2233-4568-9F6D-15313BD2B657}"/>
              </a:ext>
            </a:extLst>
          </p:cNvPr>
          <p:cNvSpPr>
            <a:spLocks noGrp="1"/>
          </p:cNvSpPr>
          <p:nvPr>
            <p:ph type="dt" sz="half" idx="10"/>
          </p:nvPr>
        </p:nvSpPr>
        <p:spPr/>
        <p:txBody>
          <a:bodyPr/>
          <a:lstStyle/>
          <a:p>
            <a:fld id="{688C5873-4F49-4274-BEC6-5ABD39C6B6DD}" type="datetime1">
              <a:rPr lang="en-US" smtClean="0"/>
              <a:pPr/>
              <a:t>3/17/2024</a:t>
            </a:fld>
            <a:endParaRPr lang="en-US"/>
          </a:p>
        </p:txBody>
      </p:sp>
      <p:sp>
        <p:nvSpPr>
          <p:cNvPr id="5" name="Footer Placeholder 4">
            <a:extLst>
              <a:ext uri="{FF2B5EF4-FFF2-40B4-BE49-F238E27FC236}">
                <a16:creationId xmlns:a16="http://schemas.microsoft.com/office/drawing/2014/main" xmlns="" id="{4DA5D138-FD62-4C07-AE56-ECAAEFDF8AE3}"/>
              </a:ext>
            </a:extLst>
          </p:cNvPr>
          <p:cNvSpPr>
            <a:spLocks noGrp="1"/>
          </p:cNvSpPr>
          <p:nvPr>
            <p:ph type="ftr" sz="quarter" idx="11"/>
          </p:nvPr>
        </p:nvSpPr>
        <p:spPr/>
        <p:txBody>
          <a:bodyPr/>
          <a:lstStyle/>
          <a:p>
            <a:r>
              <a:rPr lang="en-US" dirty="0"/>
              <a:t>18ECO127T :: 5G Technology – An Overview :: Unit-3 </a:t>
            </a:r>
            <a:endParaRPr lang="en-US" dirty="0" smtClean="0"/>
          </a:p>
        </p:txBody>
      </p:sp>
      <p:sp>
        <p:nvSpPr>
          <p:cNvPr id="6" name="Slide Number Placeholder 5">
            <a:extLst>
              <a:ext uri="{FF2B5EF4-FFF2-40B4-BE49-F238E27FC236}">
                <a16:creationId xmlns:a16="http://schemas.microsoft.com/office/drawing/2014/main" xmlns="" id="{5AFC2970-ABEC-4A14-8811-993A93BFD5FB}"/>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pic>
        <p:nvPicPr>
          <p:cNvPr id="33794" name="Picture 2" descr="https://www.avnet.com/wps/wcm/connect/onesite/4fa74c21-5b17-44aa-b0f3-739bd7113d93/Digital-Beamforming-EN-Diagram.jpg?MOD=AJPERES&amp;CACHEID=ROOTWORKSPACE.Z18_NA5A1I41L0ICD0ABNDMDDG0000-4fa74c21-5b17-44aa-b0f3-739bd7113d93-ntIW7b2">
            <a:extLst>
              <a:ext uri="{FF2B5EF4-FFF2-40B4-BE49-F238E27FC236}">
                <a16:creationId xmlns:a16="http://schemas.microsoft.com/office/drawing/2014/main" xmlns="" id="{8D33ABB0-0570-43E1-AAAE-784AD4460EE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53824" y="20180053"/>
            <a:ext cx="46800000" cy="9711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6207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31871</TotalTime>
  <Words>2212</Words>
  <Application>Microsoft Office PowerPoint</Application>
  <PresentationFormat>Custom</PresentationFormat>
  <Paragraphs>351</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MODULE 3:  Radio Access Technologies in 5G</vt:lpstr>
      <vt:lpstr>Beamforming Types </vt:lpstr>
      <vt:lpstr>Beamforming Types </vt:lpstr>
      <vt:lpstr>Beamforming Types </vt:lpstr>
      <vt:lpstr>Beamforming Types </vt:lpstr>
      <vt:lpstr>Beamforming Types </vt:lpstr>
      <vt:lpstr>Beamforming Types </vt:lpstr>
      <vt:lpstr>Beamforming Types </vt:lpstr>
      <vt:lpstr>Beamforming Types </vt:lpstr>
      <vt:lpstr>Beamforming Types </vt:lpstr>
      <vt:lpstr>Beamforming Types </vt:lpstr>
      <vt:lpstr>Beamforming Types </vt:lpstr>
      <vt:lpstr>Beamforming Types </vt:lpstr>
      <vt:lpstr>!!THANK YOU!! !! Have a Nice Day!! </vt:lpstr>
      <vt:lpstr>MODULE 3:  Radio Access Technologies in 5G</vt:lpstr>
      <vt:lpstr>Small Cells in 5G</vt:lpstr>
      <vt:lpstr>Small Cells in 5G</vt:lpstr>
      <vt:lpstr>Small Cells in 5G</vt:lpstr>
      <vt:lpstr>Small Cells in 5G</vt:lpstr>
      <vt:lpstr>Small Cells in 5G</vt:lpstr>
      <vt:lpstr>Small Cells in 5G</vt:lpstr>
      <vt:lpstr>Small Cells in 5G</vt:lpstr>
      <vt:lpstr>Small Cells in 5G</vt:lpstr>
      <vt:lpstr>Small Cells in 5G</vt:lpstr>
      <vt:lpstr>Small Cells in 5G</vt:lpstr>
      <vt:lpstr>Small Cells in 5G</vt:lpstr>
      <vt:lpstr>HetNets in 5G</vt:lpstr>
      <vt:lpstr>HetNets in 5G</vt:lpstr>
      <vt:lpstr>Millimeter wave Communication</vt:lpstr>
      <vt:lpstr>Millimeter wave Communication</vt:lpstr>
      <vt:lpstr>Millimeter wave Communication</vt:lpstr>
      <vt:lpstr>Millimeter wave Communication</vt:lpstr>
      <vt:lpstr>Millimeter wave Communication</vt:lpstr>
      <vt:lpstr>Millimeter wave Communication</vt:lpstr>
      <vt:lpstr>Millimeter wave Communication</vt:lpstr>
      <vt:lpstr>Millimeter wave Communication</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3360</cp:revision>
  <cp:lastPrinted>2023-02-06T05:08:34Z</cp:lastPrinted>
  <dcterms:created xsi:type="dcterms:W3CDTF">2016-03-26T10:56:21Z</dcterms:created>
  <dcterms:modified xsi:type="dcterms:W3CDTF">2024-03-17T17:32:30Z</dcterms:modified>
</cp:coreProperties>
</file>