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6"/>
  </p:notesMasterIdLst>
  <p:handoutMasterIdLst>
    <p:handoutMasterId r:id="rId37"/>
  </p:handoutMasterIdLst>
  <p:sldIdLst>
    <p:sldId id="2237" r:id="rId2"/>
    <p:sldId id="2238" r:id="rId3"/>
    <p:sldId id="2240" r:id="rId4"/>
    <p:sldId id="2241" r:id="rId5"/>
    <p:sldId id="2242" r:id="rId6"/>
    <p:sldId id="2243" r:id="rId7"/>
    <p:sldId id="2244" r:id="rId8"/>
    <p:sldId id="2245" r:id="rId9"/>
    <p:sldId id="2246" r:id="rId10"/>
    <p:sldId id="2247" r:id="rId11"/>
    <p:sldId id="2248" r:id="rId12"/>
    <p:sldId id="2239" r:id="rId13"/>
    <p:sldId id="2249" r:id="rId14"/>
    <p:sldId id="2250" r:id="rId15"/>
    <p:sldId id="2251" r:id="rId16"/>
    <p:sldId id="2252" r:id="rId17"/>
    <p:sldId id="2253" r:id="rId18"/>
    <p:sldId id="2255" r:id="rId19"/>
    <p:sldId id="2258" r:id="rId20"/>
    <p:sldId id="2256" r:id="rId21"/>
    <p:sldId id="2257" r:id="rId22"/>
    <p:sldId id="2260" r:id="rId23"/>
    <p:sldId id="2259" r:id="rId24"/>
    <p:sldId id="2261" r:id="rId25"/>
    <p:sldId id="2263" r:id="rId26"/>
    <p:sldId id="2262" r:id="rId27"/>
    <p:sldId id="2264" r:id="rId28"/>
    <p:sldId id="2265" r:id="rId29"/>
    <p:sldId id="2266" r:id="rId30"/>
    <p:sldId id="2267" r:id="rId31"/>
    <p:sldId id="2268" r:id="rId32"/>
    <p:sldId id="2269" r:id="rId33"/>
    <p:sldId id="2270" r:id="rId34"/>
    <p:sldId id="2254" r:id="rId35"/>
  </p:sldIdLst>
  <p:sldSz cx="51120675" cy="32399288"/>
  <p:notesSz cx="7315200" cy="96012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182" userDrawn="1">
          <p15:clr>
            <a:srgbClr val="A4A3A4"/>
          </p15:clr>
        </p15:guide>
        <p15:guide id="2" pos="1616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FF"/>
    <a:srgbClr val="800217"/>
    <a:srgbClr val="70AD47"/>
    <a:srgbClr val="EAEFF7"/>
    <a:srgbClr val="D2DEEF"/>
    <a:srgbClr val="FF0066"/>
    <a:srgbClr val="B3BDCD"/>
    <a:srgbClr val="C9CDD3"/>
    <a:srgbClr val="B686DA"/>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08" autoAdjust="0"/>
    <p:restoredTop sz="94206" autoAdjust="0"/>
  </p:normalViewPr>
  <p:slideViewPr>
    <p:cSldViewPr snapToGrid="0">
      <p:cViewPr varScale="1">
        <p:scale>
          <a:sx n="15" d="100"/>
          <a:sy n="15" d="100"/>
        </p:scale>
        <p:origin x="-1050" y="-186"/>
      </p:cViewPr>
      <p:guideLst>
        <p:guide orient="horz" pos="10182"/>
        <p:guide pos="16169"/>
      </p:guideLst>
    </p:cSldViewPr>
  </p:slideViewPr>
  <p:notesTextViewPr>
    <p:cViewPr>
      <p:scale>
        <a:sx n="3" d="2"/>
        <a:sy n="3" d="2"/>
      </p:scale>
      <p:origin x="0" y="0"/>
    </p:cViewPr>
  </p:notesTextViewPr>
  <p:sorterViewPr>
    <p:cViewPr>
      <p:scale>
        <a:sx n="42" d="100"/>
        <a:sy n="42" d="100"/>
      </p:scale>
      <p:origin x="0" y="-8292"/>
    </p:cViewPr>
  </p:sorterViewPr>
  <p:notesViewPr>
    <p:cSldViewPr snapToGrid="0" showGuides="1">
      <p:cViewPr varScale="1">
        <p:scale>
          <a:sx n="51" d="100"/>
          <a:sy n="51" d="100"/>
        </p:scale>
        <p:origin x="2052"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87C4962-8B5F-4F7C-B9D2-403D11926A17}" type="datetimeFigureOut">
              <a:rPr lang="en-US" smtClean="0"/>
              <a:pPr/>
              <a:t>4/15/2024</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C5CD4AC-7254-4B2B-98CD-F276C5F36276}" type="slidenum">
              <a:rPr lang="en-US" smtClean="0"/>
              <a:pPr/>
              <a:t>‹#›</a:t>
            </a:fld>
            <a:endParaRPr lang="en-US"/>
          </a:p>
        </p:txBody>
      </p:sp>
    </p:spTree>
    <p:extLst>
      <p:ext uri="{BB962C8B-B14F-4D97-AF65-F5344CB8AC3E}">
        <p14:creationId xmlns:p14="http://schemas.microsoft.com/office/powerpoint/2010/main" xmlns="" val="3233533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992EFAA-5EB6-4FC5-A47F-31237870AE85}" type="datetimeFigureOut">
              <a:rPr lang="en-US" smtClean="0"/>
              <a:pPr/>
              <a:t>4/15/2024</a:t>
            </a:fld>
            <a:endParaRPr lang="en-US"/>
          </a:p>
        </p:txBody>
      </p:sp>
      <p:sp>
        <p:nvSpPr>
          <p:cNvPr id="4" name="Slide Image Placeholder 3"/>
          <p:cNvSpPr>
            <a:spLocks noGrp="1" noRot="1" noChangeAspect="1"/>
          </p:cNvSpPr>
          <p:nvPr>
            <p:ph type="sldImg" idx="2"/>
          </p:nvPr>
        </p:nvSpPr>
        <p:spPr>
          <a:xfrm>
            <a:off x="1101725" y="1200150"/>
            <a:ext cx="51117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5EF0649-509D-479C-95E9-D98F3536A970}" type="slidenum">
              <a:rPr lang="en-US" smtClean="0"/>
              <a:pPr/>
              <a:t>‹#›</a:t>
            </a:fld>
            <a:endParaRPr lang="en-US"/>
          </a:p>
        </p:txBody>
      </p:sp>
    </p:spTree>
    <p:extLst>
      <p:ext uri="{BB962C8B-B14F-4D97-AF65-F5344CB8AC3E}">
        <p14:creationId xmlns:p14="http://schemas.microsoft.com/office/powerpoint/2010/main" xmlns="" val="704367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a:t>
            </a:fld>
            <a:endParaRPr lang="en-US"/>
          </a:p>
        </p:txBody>
      </p:sp>
    </p:spTree>
    <p:extLst>
      <p:ext uri="{BB962C8B-B14F-4D97-AF65-F5344CB8AC3E}">
        <p14:creationId xmlns:p14="http://schemas.microsoft.com/office/powerpoint/2010/main" xmlns="" val="373625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18</a:t>
            </a:fld>
            <a:endParaRPr lang="en-US"/>
          </a:p>
        </p:txBody>
      </p:sp>
    </p:spTree>
    <p:extLst>
      <p:ext uri="{BB962C8B-B14F-4D97-AF65-F5344CB8AC3E}">
        <p14:creationId xmlns:p14="http://schemas.microsoft.com/office/powerpoint/2010/main" xmlns="" val="547653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34</a:t>
            </a:fld>
            <a:endParaRPr lang="en-US"/>
          </a:p>
        </p:txBody>
      </p:sp>
    </p:spTree>
    <p:extLst>
      <p:ext uri="{BB962C8B-B14F-4D97-AF65-F5344CB8AC3E}">
        <p14:creationId xmlns:p14="http://schemas.microsoft.com/office/powerpoint/2010/main" xmlns="" val="72990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90085" y="5302386"/>
            <a:ext cx="38340506" cy="11279752"/>
          </a:xfrm>
        </p:spPr>
        <p:txBody>
          <a:bodyPr anchor="b"/>
          <a:lstStyle>
            <a:lvl1pPr algn="ctr">
              <a:defRPr sz="25158"/>
            </a:lvl1pPr>
          </a:lstStyle>
          <a:p>
            <a:r>
              <a:rPr lang="en-US" dirty="0"/>
              <a:t>Click to edit Master title style</a:t>
            </a:r>
          </a:p>
        </p:txBody>
      </p:sp>
      <p:sp>
        <p:nvSpPr>
          <p:cNvPr id="3" name="Subtitle 2"/>
          <p:cNvSpPr>
            <a:spLocks noGrp="1"/>
          </p:cNvSpPr>
          <p:nvPr>
            <p:ph type="subTitle" idx="1"/>
          </p:nvPr>
        </p:nvSpPr>
        <p:spPr>
          <a:xfrm>
            <a:off x="6390085" y="17017128"/>
            <a:ext cx="38340506" cy="7822326"/>
          </a:xfrm>
        </p:spPr>
        <p:txBody>
          <a:bodyPr/>
          <a:lstStyle>
            <a:lvl1pPr marL="0" indent="0" algn="ctr">
              <a:buNone/>
              <a:defRPr sz="10063"/>
            </a:lvl1pPr>
            <a:lvl2pPr marL="1917040" indent="0" algn="ctr">
              <a:buNone/>
              <a:defRPr sz="8386"/>
            </a:lvl2pPr>
            <a:lvl3pPr marL="3834079" indent="0" algn="ctr">
              <a:buNone/>
              <a:defRPr sz="7547"/>
            </a:lvl3pPr>
            <a:lvl4pPr marL="5751119" indent="0" algn="ctr">
              <a:buNone/>
              <a:defRPr sz="6709"/>
            </a:lvl4pPr>
            <a:lvl5pPr marL="7668158" indent="0" algn="ctr">
              <a:buNone/>
              <a:defRPr sz="6709"/>
            </a:lvl5pPr>
            <a:lvl6pPr marL="9585198" indent="0" algn="ctr">
              <a:buNone/>
              <a:defRPr sz="6709"/>
            </a:lvl6pPr>
            <a:lvl7pPr marL="11502238" indent="0" algn="ctr">
              <a:buNone/>
              <a:defRPr sz="6709"/>
            </a:lvl7pPr>
            <a:lvl8pPr marL="13419277" indent="0" algn="ctr">
              <a:buNone/>
              <a:defRPr sz="6709"/>
            </a:lvl8pPr>
            <a:lvl9pPr marL="15336317" indent="0" algn="ctr">
              <a:buNone/>
              <a:defRPr sz="6709"/>
            </a:lvl9pPr>
          </a:lstStyle>
          <a:p>
            <a:r>
              <a:rPr lang="en-US" dirty="0"/>
              <a:t>Click to edit Master subtitle style</a:t>
            </a:r>
          </a:p>
        </p:txBody>
      </p:sp>
      <p:sp>
        <p:nvSpPr>
          <p:cNvPr id="4" name="Date Placeholder 3"/>
          <p:cNvSpPr>
            <a:spLocks noGrp="1"/>
          </p:cNvSpPr>
          <p:nvPr>
            <p:ph type="dt" sz="half" idx="10"/>
          </p:nvPr>
        </p:nvSpPr>
        <p:spPr/>
        <p:txBody>
          <a:bodyPr/>
          <a:lstStyle/>
          <a:p>
            <a:fld id="{AFC25940-DD0B-457B-865C-302AA750DAD5}" type="datetime1">
              <a:rPr lang="en-US" smtClean="0"/>
              <a:pPr/>
              <a:t>4/15/2024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9562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4AE6-F4ED-4A01-AE0F-E1C9F4471347}" type="datetime1">
              <a:rPr lang="en-US" smtClean="0"/>
              <a:pPr/>
              <a:t>4/15/2024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
        <p:nvSpPr>
          <p:cNvPr id="8" name="Slide Number Placeholder 5"/>
          <p:cNvSpPr txBox="1">
            <a:spLocks/>
          </p:cNvSpPr>
          <p:nvPr userDrawn="1"/>
        </p:nvSpPr>
        <p:spPr>
          <a:xfrm>
            <a:off x="4" y="0"/>
            <a:ext cx="1720473" cy="1724962"/>
          </a:xfrm>
          <a:prstGeom prst="rect">
            <a:avLst/>
          </a:prstGeom>
        </p:spPr>
        <p:txBody>
          <a:bodyPr vert="horz" lIns="92748" tIns="46374" rIns="92748" bIns="46374" rtlCol="0" anchor="ctr"/>
          <a:lstStyle>
            <a:defPPr>
              <a:defRPr lang="en-US"/>
            </a:defPPr>
            <a:lvl1pPr marL="0" algn="r" defTabSz="3628796" rtl="0" eaLnBrk="1" latinLnBrk="0" hangingPunct="1">
              <a:defRPr sz="8000" kern="1200">
                <a:solidFill>
                  <a:srgbClr val="002060"/>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a:lstStyle>
          <a:p>
            <a:endParaRPr lang="en-US" sz="8114" dirty="0"/>
          </a:p>
        </p:txBody>
      </p:sp>
    </p:spTree>
    <p:extLst>
      <p:ext uri="{BB962C8B-B14F-4D97-AF65-F5344CB8AC3E}">
        <p14:creationId xmlns:p14="http://schemas.microsoft.com/office/powerpoint/2010/main" xmlns="" val="91052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3" y="1724962"/>
            <a:ext cx="11022896"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14547" y="1724962"/>
            <a:ext cx="32429678"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29525-44A1-4B75-BD67-4F7372986436}" type="datetime1">
              <a:rPr lang="en-US" smtClean="0"/>
              <a:pPr/>
              <a:t>4/15/2024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844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3FFFB-C9FF-4EFF-955E-A09340169D11}" type="datetime1">
              <a:rPr lang="en-US" smtClean="0"/>
              <a:pPr/>
              <a:t>4/15/2024</a:t>
            </a:fld>
            <a:endParaRPr lang="en-US" dirty="0"/>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99858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2060"/>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sz="10000">
                <a:solidFill>
                  <a:srgbClr val="7030A0"/>
                </a:solidFill>
                <a:latin typeface="Times New Roman" panose="02020603050405020304" pitchFamily="18" charset="0"/>
                <a:cs typeface="Times New Roman" panose="02020603050405020304" pitchFamily="18" charset="0"/>
              </a:defRPr>
            </a:lvl3pPr>
            <a:lvl4pPr>
              <a:defRPr sz="9000">
                <a:solidFill>
                  <a:srgbClr val="0070C0"/>
                </a:solidFill>
                <a:latin typeface="Times New Roman" panose="02020603050405020304" pitchFamily="18" charset="0"/>
                <a:cs typeface="Times New Roman" panose="02020603050405020304" pitchFamily="18" charset="0"/>
              </a:defRPr>
            </a:lvl4pPr>
            <a:lvl5pPr>
              <a:defRPr sz="8000">
                <a:solidFill>
                  <a:srgbClr val="00B0F0"/>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a:xfrm>
            <a:off x="45360337" y="30674326"/>
            <a:ext cx="5835368" cy="1724962"/>
          </a:xfrm>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28194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1" y="8077327"/>
            <a:ext cx="44091582" cy="13477201"/>
          </a:xfrm>
        </p:spPr>
        <p:txBody>
          <a:bodyPr anchor="b"/>
          <a:lstStyle>
            <a:lvl1pPr>
              <a:defRPr sz="25158"/>
            </a:lvl1pPr>
          </a:lstStyle>
          <a:p>
            <a:r>
              <a:rPr lang="en-US"/>
              <a:t>Click to edit Master title style</a:t>
            </a:r>
            <a:endParaRPr lang="en-US" dirty="0"/>
          </a:p>
        </p:txBody>
      </p:sp>
      <p:sp>
        <p:nvSpPr>
          <p:cNvPr id="3" name="Text Placeholder 2"/>
          <p:cNvSpPr>
            <a:spLocks noGrp="1"/>
          </p:cNvSpPr>
          <p:nvPr>
            <p:ph type="body" idx="1"/>
          </p:nvPr>
        </p:nvSpPr>
        <p:spPr>
          <a:xfrm>
            <a:off x="3487921" y="21682028"/>
            <a:ext cx="44091582" cy="7087342"/>
          </a:xfrm>
        </p:spPr>
        <p:txBody>
          <a:bodyPr/>
          <a:lstStyle>
            <a:lvl1pPr marL="0" indent="0">
              <a:buNone/>
              <a:defRPr sz="10063">
                <a:solidFill>
                  <a:schemeClr val="accent4">
                    <a:lumMod val="50000"/>
                  </a:schemeClr>
                </a:solidFill>
              </a:defRPr>
            </a:lvl1pPr>
            <a:lvl2pPr marL="1917040" indent="0">
              <a:buNone/>
              <a:defRPr sz="8386">
                <a:solidFill>
                  <a:schemeClr val="tx1">
                    <a:tint val="75000"/>
                  </a:schemeClr>
                </a:solidFill>
              </a:defRPr>
            </a:lvl2pPr>
            <a:lvl3pPr marL="3834079" indent="0">
              <a:buNone/>
              <a:defRPr sz="7547">
                <a:solidFill>
                  <a:schemeClr val="tx1">
                    <a:tint val="75000"/>
                  </a:schemeClr>
                </a:solidFill>
              </a:defRPr>
            </a:lvl3pPr>
            <a:lvl4pPr marL="5751119" indent="0">
              <a:buNone/>
              <a:defRPr sz="6709">
                <a:solidFill>
                  <a:schemeClr val="tx1">
                    <a:tint val="75000"/>
                  </a:schemeClr>
                </a:solidFill>
              </a:defRPr>
            </a:lvl4pPr>
            <a:lvl5pPr marL="7668158" indent="0">
              <a:buNone/>
              <a:defRPr sz="6709">
                <a:solidFill>
                  <a:schemeClr val="tx1">
                    <a:tint val="75000"/>
                  </a:schemeClr>
                </a:solidFill>
              </a:defRPr>
            </a:lvl5pPr>
            <a:lvl6pPr marL="9585198" indent="0">
              <a:buNone/>
              <a:defRPr sz="6709">
                <a:solidFill>
                  <a:schemeClr val="tx1">
                    <a:tint val="75000"/>
                  </a:schemeClr>
                </a:solidFill>
              </a:defRPr>
            </a:lvl6pPr>
            <a:lvl7pPr marL="11502238" indent="0">
              <a:buNone/>
              <a:defRPr sz="6709">
                <a:solidFill>
                  <a:schemeClr val="tx1">
                    <a:tint val="75000"/>
                  </a:schemeClr>
                </a:solidFill>
              </a:defRPr>
            </a:lvl7pPr>
            <a:lvl8pPr marL="13419277" indent="0">
              <a:buNone/>
              <a:defRPr sz="6709">
                <a:solidFill>
                  <a:schemeClr val="tx1">
                    <a:tint val="75000"/>
                  </a:schemeClr>
                </a:solidFill>
              </a:defRPr>
            </a:lvl8pPr>
            <a:lvl9pPr marL="15336317" indent="0">
              <a:buNone/>
              <a:defRPr sz="670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591BF68-F2E0-409A-BA79-4D23CE24625D}" type="datetime1">
              <a:rPr lang="en-US" smtClean="0"/>
              <a:pPr/>
              <a:t>4/15/2024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7319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14546"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879842"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0D19E-A2A9-4545-B90D-EA250D45AC4D}" type="datetime1">
              <a:rPr lang="en-US" smtClean="0"/>
              <a:pPr/>
              <a:t>4/15/2024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692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1724964"/>
            <a:ext cx="44091582"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1207" y="7942328"/>
            <a:ext cx="21626440"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4" name="Content Placeholder 3"/>
          <p:cNvSpPr>
            <a:spLocks noGrp="1"/>
          </p:cNvSpPr>
          <p:nvPr>
            <p:ph sz="half" idx="2"/>
          </p:nvPr>
        </p:nvSpPr>
        <p:spPr>
          <a:xfrm>
            <a:off x="3521207" y="11834740"/>
            <a:ext cx="21626440"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879842" y="7942328"/>
            <a:ext cx="21732945"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6" name="Content Placeholder 5"/>
          <p:cNvSpPr>
            <a:spLocks noGrp="1"/>
          </p:cNvSpPr>
          <p:nvPr>
            <p:ph sz="quarter" idx="4"/>
          </p:nvPr>
        </p:nvSpPr>
        <p:spPr>
          <a:xfrm>
            <a:off x="25879842" y="11834740"/>
            <a:ext cx="21732945"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D64ED-D9F6-4C12-93D7-404C1AE50C38}" type="datetime1">
              <a:rPr lang="en-US" smtClean="0"/>
              <a:pPr/>
              <a:t>4/15/2024</a:t>
            </a:fld>
            <a:endParaRPr lang="en-US"/>
          </a:p>
        </p:txBody>
      </p:sp>
      <p:sp>
        <p:nvSpPr>
          <p:cNvPr id="8" name="Footer Placeholder 7"/>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9" name="Slide Number Placeholder 8"/>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014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3F558-C179-40A8-99B5-0F5444B638DC}" type="datetime1">
              <a:rPr lang="en-US" smtClean="0"/>
              <a:pPr/>
              <a:t>4/15/2024</a:t>
            </a:fld>
            <a:endParaRPr lang="en-US"/>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8839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401F9-4791-4EAD-91D6-323398B5CB8B}" type="datetime1">
              <a:rPr lang="en-US" smtClean="0"/>
              <a:pPr/>
              <a:t>4/15/2024</a:t>
            </a:fld>
            <a:endParaRPr lang="en-US"/>
          </a:p>
        </p:txBody>
      </p:sp>
      <p:sp>
        <p:nvSpPr>
          <p:cNvPr id="3" name="Footer Placeholder 2"/>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4" name="Slide Number Placeholder 3"/>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8087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Content Placeholder 2"/>
          <p:cNvSpPr>
            <a:spLocks noGrp="1"/>
          </p:cNvSpPr>
          <p:nvPr>
            <p:ph idx="1"/>
          </p:nvPr>
        </p:nvSpPr>
        <p:spPr>
          <a:xfrm>
            <a:off x="21732945" y="4664900"/>
            <a:ext cx="25879842" cy="23024494"/>
          </a:xfrm>
        </p:spPr>
        <p:txBody>
          <a:bodyPr/>
          <a:lstStyle>
            <a:lvl1pPr>
              <a:defRPr sz="13418"/>
            </a:lvl1pPr>
            <a:lvl2pPr>
              <a:defRPr sz="11740"/>
            </a:lvl2pPr>
            <a:lvl3pPr>
              <a:defRPr sz="10063"/>
            </a:lvl3pPr>
            <a:lvl4pPr>
              <a:defRPr sz="8386"/>
            </a:lvl4pPr>
            <a:lvl5pPr>
              <a:defRPr sz="8386"/>
            </a:lvl5pPr>
            <a:lvl6pPr>
              <a:defRPr sz="8386"/>
            </a:lvl6pPr>
            <a:lvl7pPr>
              <a:defRPr sz="8386"/>
            </a:lvl7pPr>
            <a:lvl8pPr>
              <a:defRPr sz="8386"/>
            </a:lvl8pPr>
            <a:lvl9pPr>
              <a:defRPr sz="8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56EBCDE-8679-472C-B88E-0F45231B75B7}" type="datetime1">
              <a:rPr lang="en-US" smtClean="0"/>
              <a:pPr/>
              <a:t>4/15/2024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416979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32945" y="4664900"/>
            <a:ext cx="25879842" cy="23024494"/>
          </a:xfrm>
        </p:spPr>
        <p:txBody>
          <a:bodyPr anchor="t"/>
          <a:lstStyle>
            <a:lvl1pPr marL="0" indent="0">
              <a:buNone/>
              <a:defRPr sz="13418"/>
            </a:lvl1pPr>
            <a:lvl2pPr marL="1917040" indent="0">
              <a:buNone/>
              <a:defRPr sz="11740"/>
            </a:lvl2pPr>
            <a:lvl3pPr marL="3834079" indent="0">
              <a:buNone/>
              <a:defRPr sz="10063"/>
            </a:lvl3pPr>
            <a:lvl4pPr marL="5751119" indent="0">
              <a:buNone/>
              <a:defRPr sz="8386"/>
            </a:lvl4pPr>
            <a:lvl5pPr marL="7668158" indent="0">
              <a:buNone/>
              <a:defRPr sz="8386"/>
            </a:lvl5pPr>
            <a:lvl6pPr marL="9585198" indent="0">
              <a:buNone/>
              <a:defRPr sz="8386"/>
            </a:lvl6pPr>
            <a:lvl7pPr marL="11502238" indent="0">
              <a:buNone/>
              <a:defRPr sz="8386"/>
            </a:lvl7pPr>
            <a:lvl8pPr marL="13419277" indent="0">
              <a:buNone/>
              <a:defRPr sz="8386"/>
            </a:lvl8pPr>
            <a:lvl9pPr marL="15336317" indent="0">
              <a:buNone/>
              <a:defRPr sz="8386"/>
            </a:lvl9pPr>
          </a:lstStyle>
          <a:p>
            <a:r>
              <a:rPr lang="en-US"/>
              <a:t>Click icon to add picture</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BBFFFE6-2A80-4A8D-9A42-3E4740ABC84E}" type="datetime1">
              <a:rPr lang="en-US" smtClean="0"/>
              <a:pPr/>
              <a:t>4/15/2024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2962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80000" t="-9000" r="80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337" y="773718"/>
            <a:ext cx="38141059" cy="626236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160337" y="7363735"/>
            <a:ext cx="46800000" cy="226004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 y="30674326"/>
            <a:ext cx="6893169" cy="1724962"/>
          </a:xfrm>
          <a:prstGeom prst="rect">
            <a:avLst/>
          </a:prstGeom>
          <a:solidFill>
            <a:schemeClr val="tx2"/>
          </a:solidFill>
          <a:ln>
            <a:noFill/>
          </a:ln>
        </p:spPr>
        <p:txBody>
          <a:bodyPr vert="horz" lIns="91440" tIns="45720" rIns="91440" bIns="45720" rtlCol="0" anchor="ctr"/>
          <a:lstStyle>
            <a:lvl1pPr algn="l">
              <a:defRPr sz="8000">
                <a:solidFill>
                  <a:srgbClr val="FFFF00"/>
                </a:solidFill>
              </a:defRPr>
            </a:lvl1pPr>
          </a:lstStyle>
          <a:p>
            <a:fld id="{20318548-3B7D-4210-A7BC-260F4146ED1E}" type="datetime1">
              <a:rPr lang="en-US" smtClean="0"/>
              <a:pPr/>
              <a:t>4/15/2024</a:t>
            </a:fld>
            <a:endParaRPr lang="en-US" dirty="0"/>
          </a:p>
        </p:txBody>
      </p:sp>
      <p:sp>
        <p:nvSpPr>
          <p:cNvPr id="5" name="Footer Placeholder 4"/>
          <p:cNvSpPr>
            <a:spLocks noGrp="1"/>
          </p:cNvSpPr>
          <p:nvPr>
            <p:ph type="ftr" sz="quarter" idx="3"/>
          </p:nvPr>
        </p:nvSpPr>
        <p:spPr>
          <a:xfrm>
            <a:off x="5760337" y="30674326"/>
            <a:ext cx="39600000" cy="1724962"/>
          </a:xfrm>
          <a:prstGeom prst="rect">
            <a:avLst/>
          </a:prstGeom>
          <a:solidFill>
            <a:schemeClr val="tx2"/>
          </a:solidFill>
          <a:ln>
            <a:noFill/>
          </a:ln>
        </p:spPr>
        <p:txBody>
          <a:bodyPr vert="horz" lIns="91440" tIns="45720" rIns="91440" bIns="45720" rtlCol="0" anchor="ctr"/>
          <a:lstStyle>
            <a:lvl1pPr algn="ctr">
              <a:defRPr sz="7200">
                <a:solidFill>
                  <a:srgbClr val="FFFF00"/>
                </a:solidFill>
              </a:defRPr>
            </a:lvl1pPr>
          </a:lstStyle>
          <a:p>
            <a:r>
              <a:rPr lang="en-US"/>
              <a:t>18ECO127T :: 5G Technology – An Overview :: Unit-2 by   Dr. Vivek Kachhatiya [Ref: ECE dept ppt]</a:t>
            </a:r>
            <a:endParaRPr lang="en-US" b="1" dirty="0"/>
          </a:p>
        </p:txBody>
      </p:sp>
      <p:sp>
        <p:nvSpPr>
          <p:cNvPr id="6" name="Slide Number Placeholder 5"/>
          <p:cNvSpPr>
            <a:spLocks noGrp="1"/>
          </p:cNvSpPr>
          <p:nvPr>
            <p:ph type="sldNum" sz="quarter" idx="4"/>
          </p:nvPr>
        </p:nvSpPr>
        <p:spPr>
          <a:xfrm>
            <a:off x="45360337" y="30674326"/>
            <a:ext cx="6018248" cy="1724962"/>
          </a:xfrm>
          <a:prstGeom prst="rect">
            <a:avLst/>
          </a:prstGeom>
          <a:solidFill>
            <a:schemeClr val="tx2"/>
          </a:solidFill>
          <a:ln>
            <a:noFill/>
          </a:ln>
        </p:spPr>
        <p:txBody>
          <a:bodyPr vert="horz" lIns="91440" tIns="45720" rIns="91440" bIns="45720" rtlCol="0" anchor="ctr"/>
          <a:lstStyle>
            <a:lvl1pPr algn="r">
              <a:defRPr sz="12000">
                <a:solidFill>
                  <a:srgbClr val="FFFF00"/>
                </a:solidFill>
              </a:defRPr>
            </a:lvl1pPr>
          </a:lstStyle>
          <a:p>
            <a:pPr algn="ctr"/>
            <a:fld id="{62231297-CF50-461C-A890-3A434146D1DB}" type="slidenum">
              <a:rPr lang="en-US" smtClean="0"/>
              <a:pPr algn="ctr"/>
              <a:t>‹#›</a:t>
            </a:fld>
            <a:endParaRPr lang="en-US" dirty="0"/>
          </a:p>
        </p:txBody>
      </p:sp>
      <p:sp>
        <p:nvSpPr>
          <p:cNvPr id="9" name="Rounded Rectangle 8"/>
          <p:cNvSpPr/>
          <p:nvPr userDrawn="1"/>
        </p:nvSpPr>
        <p:spPr>
          <a:xfrm>
            <a:off x="1" y="0"/>
            <a:ext cx="51120674" cy="30674326"/>
          </a:xfrm>
          <a:prstGeom prst="roundRect">
            <a:avLst>
              <a:gd name="adj" fmla="val 2861"/>
            </a:avLst>
          </a:prstGeom>
          <a:noFill/>
          <a:ln w="76200">
            <a:solidFill>
              <a:srgbClr val="1584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15"/>
          <a:stretch>
            <a:fillRect/>
          </a:stretch>
        </p:blipFill>
        <p:spPr>
          <a:xfrm>
            <a:off x="40301396" y="128886"/>
            <a:ext cx="10640394" cy="3600000"/>
          </a:xfrm>
          <a:prstGeom prst="rect">
            <a:avLst/>
          </a:prstGeom>
        </p:spPr>
      </p:pic>
    </p:spTree>
    <p:extLst>
      <p:ext uri="{BB962C8B-B14F-4D97-AF65-F5344CB8AC3E}">
        <p14:creationId xmlns:p14="http://schemas.microsoft.com/office/powerpoint/2010/main" xmlns="" val="2898187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3834079" rtl="0" eaLnBrk="1" latinLnBrk="0" hangingPunct="1">
        <a:lnSpc>
          <a:spcPct val="90000"/>
        </a:lnSpc>
        <a:spcBef>
          <a:spcPct val="0"/>
        </a:spcBef>
        <a:buNone/>
        <a:defRPr sz="18000"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958520" indent="-958520" algn="l" defTabSz="3834079" rtl="0" eaLnBrk="1" latinLnBrk="0" hangingPunct="1">
        <a:lnSpc>
          <a:spcPct val="90000"/>
        </a:lnSpc>
        <a:spcBef>
          <a:spcPts val="4193"/>
        </a:spcBef>
        <a:buFont typeface="Arial" panose="020B0604020202020204" pitchFamily="34" charset="0"/>
        <a:buChar char="•"/>
        <a:defRPr sz="12000" kern="1200">
          <a:solidFill>
            <a:srgbClr val="9933FF"/>
          </a:solidFill>
          <a:latin typeface="Times New Roman" panose="02020603050405020304" pitchFamily="18" charset="0"/>
          <a:ea typeface="+mn-ea"/>
          <a:cs typeface="Times New Roman" panose="02020603050405020304" pitchFamily="18" charset="0"/>
        </a:defRPr>
      </a:lvl1pPr>
      <a:lvl2pPr marL="2875559" indent="-958520" algn="l" defTabSz="3834079" rtl="0" eaLnBrk="1" latinLnBrk="0" hangingPunct="1">
        <a:lnSpc>
          <a:spcPct val="90000"/>
        </a:lnSpc>
        <a:spcBef>
          <a:spcPts val="2097"/>
        </a:spcBef>
        <a:buFont typeface="Arial" panose="020B0604020202020204" pitchFamily="34" charset="0"/>
        <a:buChar char="•"/>
        <a:defRPr sz="11000" kern="1200">
          <a:solidFill>
            <a:srgbClr val="002060"/>
          </a:solidFill>
          <a:latin typeface="Times New Roman" panose="02020603050405020304" pitchFamily="18" charset="0"/>
          <a:ea typeface="+mn-ea"/>
          <a:cs typeface="Times New Roman" panose="02020603050405020304" pitchFamily="18" charset="0"/>
        </a:defRPr>
      </a:lvl2pPr>
      <a:lvl3pPr marL="4792599" indent="-958520" algn="l" defTabSz="3834079" rtl="0" eaLnBrk="1" latinLnBrk="0" hangingPunct="1">
        <a:lnSpc>
          <a:spcPct val="90000"/>
        </a:lnSpc>
        <a:spcBef>
          <a:spcPts val="2097"/>
        </a:spcBef>
        <a:buFont typeface="Arial" panose="020B0604020202020204" pitchFamily="34" charset="0"/>
        <a:buChar char="•"/>
        <a:defRPr sz="10000" kern="1200">
          <a:solidFill>
            <a:srgbClr val="7030A0"/>
          </a:solidFill>
          <a:latin typeface="Times New Roman" panose="02020603050405020304" pitchFamily="18" charset="0"/>
          <a:ea typeface="+mn-ea"/>
          <a:cs typeface="Times New Roman" panose="02020603050405020304" pitchFamily="18" charset="0"/>
        </a:defRPr>
      </a:lvl3pPr>
      <a:lvl4pPr marL="6709639" indent="-958520" algn="l" defTabSz="3834079" rtl="0" eaLnBrk="1" latinLnBrk="0" hangingPunct="1">
        <a:lnSpc>
          <a:spcPct val="90000"/>
        </a:lnSpc>
        <a:spcBef>
          <a:spcPts val="2097"/>
        </a:spcBef>
        <a:buFont typeface="Arial" panose="020B0604020202020204" pitchFamily="34" charset="0"/>
        <a:buChar char="•"/>
        <a:defRPr sz="9000" kern="1200">
          <a:solidFill>
            <a:srgbClr val="0070C0"/>
          </a:solidFill>
          <a:latin typeface="Times New Roman" panose="02020603050405020304" pitchFamily="18" charset="0"/>
          <a:ea typeface="+mn-ea"/>
          <a:cs typeface="Times New Roman" panose="02020603050405020304" pitchFamily="18" charset="0"/>
        </a:defRPr>
      </a:lvl4pPr>
      <a:lvl5pPr marL="8626678" indent="-958520" algn="l" defTabSz="3834079" rtl="0" eaLnBrk="1" latinLnBrk="0" hangingPunct="1">
        <a:lnSpc>
          <a:spcPct val="90000"/>
        </a:lnSpc>
        <a:spcBef>
          <a:spcPts val="2097"/>
        </a:spcBef>
        <a:buFont typeface="Arial" panose="020B0604020202020204" pitchFamily="34" charset="0"/>
        <a:buChar char="•"/>
        <a:defRPr sz="8000" kern="1200">
          <a:solidFill>
            <a:srgbClr val="00B0F0"/>
          </a:solidFill>
          <a:latin typeface="Times New Roman" panose="02020603050405020304" pitchFamily="18" charset="0"/>
          <a:ea typeface="+mn-ea"/>
          <a:cs typeface="Times New Roman" panose="02020603050405020304" pitchFamily="18" charset="0"/>
        </a:defRPr>
      </a:lvl5pPr>
      <a:lvl6pPr marL="10543718"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6pPr>
      <a:lvl7pPr marL="1246075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7pPr>
      <a:lvl8pPr marL="1437779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8pPr>
      <a:lvl9pPr marL="1629483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9pPr>
    </p:bodyStyle>
    <p:otherStyle>
      <a:defPPr>
        <a:defRPr lang="en-US"/>
      </a:defPPr>
      <a:lvl1pPr marL="0" algn="l" defTabSz="3834079" rtl="0" eaLnBrk="1" latinLnBrk="0" hangingPunct="1">
        <a:defRPr sz="7547" kern="1200">
          <a:solidFill>
            <a:schemeClr val="tx1"/>
          </a:solidFill>
          <a:latin typeface="+mn-lt"/>
          <a:ea typeface="+mn-ea"/>
          <a:cs typeface="+mn-cs"/>
        </a:defRPr>
      </a:lvl1pPr>
      <a:lvl2pPr marL="1917040" algn="l" defTabSz="3834079" rtl="0" eaLnBrk="1" latinLnBrk="0" hangingPunct="1">
        <a:defRPr sz="7547" kern="1200">
          <a:solidFill>
            <a:schemeClr val="tx1"/>
          </a:solidFill>
          <a:latin typeface="+mn-lt"/>
          <a:ea typeface="+mn-ea"/>
          <a:cs typeface="+mn-cs"/>
        </a:defRPr>
      </a:lvl2pPr>
      <a:lvl3pPr marL="3834079" algn="l" defTabSz="3834079" rtl="0" eaLnBrk="1" latinLnBrk="0" hangingPunct="1">
        <a:defRPr sz="7547" kern="1200">
          <a:solidFill>
            <a:schemeClr val="tx1"/>
          </a:solidFill>
          <a:latin typeface="+mn-lt"/>
          <a:ea typeface="+mn-ea"/>
          <a:cs typeface="+mn-cs"/>
        </a:defRPr>
      </a:lvl3pPr>
      <a:lvl4pPr marL="5751119" algn="l" defTabSz="3834079" rtl="0" eaLnBrk="1" latinLnBrk="0" hangingPunct="1">
        <a:defRPr sz="7547" kern="1200">
          <a:solidFill>
            <a:schemeClr val="tx1"/>
          </a:solidFill>
          <a:latin typeface="+mn-lt"/>
          <a:ea typeface="+mn-ea"/>
          <a:cs typeface="+mn-cs"/>
        </a:defRPr>
      </a:lvl4pPr>
      <a:lvl5pPr marL="7668158" algn="l" defTabSz="3834079" rtl="0" eaLnBrk="1" latinLnBrk="0" hangingPunct="1">
        <a:defRPr sz="7547" kern="1200">
          <a:solidFill>
            <a:schemeClr val="tx1"/>
          </a:solidFill>
          <a:latin typeface="+mn-lt"/>
          <a:ea typeface="+mn-ea"/>
          <a:cs typeface="+mn-cs"/>
        </a:defRPr>
      </a:lvl5pPr>
      <a:lvl6pPr marL="9585198" algn="l" defTabSz="3834079" rtl="0" eaLnBrk="1" latinLnBrk="0" hangingPunct="1">
        <a:defRPr sz="7547" kern="1200">
          <a:solidFill>
            <a:schemeClr val="tx1"/>
          </a:solidFill>
          <a:latin typeface="+mn-lt"/>
          <a:ea typeface="+mn-ea"/>
          <a:cs typeface="+mn-cs"/>
        </a:defRPr>
      </a:lvl6pPr>
      <a:lvl7pPr marL="11502238" algn="l" defTabSz="3834079" rtl="0" eaLnBrk="1" latinLnBrk="0" hangingPunct="1">
        <a:defRPr sz="7547" kern="1200">
          <a:solidFill>
            <a:schemeClr val="tx1"/>
          </a:solidFill>
          <a:latin typeface="+mn-lt"/>
          <a:ea typeface="+mn-ea"/>
          <a:cs typeface="+mn-cs"/>
        </a:defRPr>
      </a:lvl7pPr>
      <a:lvl8pPr marL="13419277" algn="l" defTabSz="3834079" rtl="0" eaLnBrk="1" latinLnBrk="0" hangingPunct="1">
        <a:defRPr sz="7547" kern="1200">
          <a:solidFill>
            <a:schemeClr val="tx1"/>
          </a:solidFill>
          <a:latin typeface="+mn-lt"/>
          <a:ea typeface="+mn-ea"/>
          <a:cs typeface="+mn-cs"/>
        </a:defRPr>
      </a:lvl8pPr>
      <a:lvl9pPr marL="15336317" algn="l" defTabSz="3834079" rtl="0" eaLnBrk="1" latinLnBrk="0" hangingPunct="1">
        <a:defRPr sz="75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4: </a:t>
            </a:r>
            <a:br>
              <a:rPr lang="en-US" dirty="0"/>
            </a:br>
            <a:r>
              <a:rPr lang="en-US" dirty="0"/>
              <a:t>5G Security and Privacy</a:t>
            </a:r>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Privacy-Preserving Techniques in 5G</a:t>
            </a:r>
          </a:p>
          <a:p>
            <a:pPr>
              <a:lnSpc>
                <a:spcPct val="100000"/>
              </a:lnSpc>
            </a:pPr>
            <a:endParaRPr lang="en-US" dirty="0"/>
          </a:p>
          <a:p>
            <a:pPr>
              <a:lnSpc>
                <a:spcPct val="100000"/>
              </a:lnSpc>
            </a:pPr>
            <a:r>
              <a:rPr lang="en-US" dirty="0"/>
              <a:t>Threat Detection and Mitigation in 5G Networks</a:t>
            </a:r>
          </a:p>
        </p:txBody>
      </p:sp>
      <p:sp>
        <p:nvSpPr>
          <p:cNvPr id="5" name="Footer Placeholder 4"/>
          <p:cNvSpPr>
            <a:spLocks noGrp="1"/>
          </p:cNvSpPr>
          <p:nvPr>
            <p:ph type="ftr" sz="quarter" idx="11"/>
          </p:nvPr>
        </p:nvSpPr>
        <p:spPr/>
        <p:txBody>
          <a:bodyPr/>
          <a:lstStyle/>
          <a:p>
            <a:r>
              <a:rPr lang="en-US" dirty="0"/>
              <a:t>18ECO127T :: 5G Technology – An Overview </a:t>
            </a:r>
            <a:r>
              <a:rPr lang="en-US" dirty="0" smtClean="0"/>
              <a:t>::</a:t>
            </a:r>
            <a:endParaRPr lang="en-US" dirty="0"/>
          </a:p>
        </p:txBody>
      </p:sp>
      <p:sp>
        <p:nvSpPr>
          <p:cNvPr id="7" name="Date Placeholder 6"/>
          <p:cNvSpPr>
            <a:spLocks noGrp="1"/>
          </p:cNvSpPr>
          <p:nvPr>
            <p:ph type="dt" sz="half" idx="10"/>
          </p:nvPr>
        </p:nvSpPr>
        <p:spPr/>
        <p:txBody>
          <a:bodyPr/>
          <a:lstStyle/>
          <a:p>
            <a:fld id="{9A473EF9-FF9D-4C96-9B17-FD671BC9EA3C}" type="datetime1">
              <a:rPr lang="en-US" smtClean="0"/>
              <a:pPr/>
              <a:t>4/15/2024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a:t>
            </a:fld>
            <a:endParaRPr lang="en-US" dirty="0"/>
          </a:p>
        </p:txBody>
      </p:sp>
      <p:sp>
        <p:nvSpPr>
          <p:cNvPr id="9" name="Rectangle 8"/>
          <p:cNvSpPr/>
          <p:nvPr/>
        </p:nvSpPr>
        <p:spPr>
          <a:xfrm>
            <a:off x="22192268" y="17904813"/>
            <a:ext cx="6736138"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M4 S3</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388842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B46AB-5256-C708-276F-822998987AE4}"/>
              </a:ext>
            </a:extLst>
          </p:cNvPr>
          <p:cNvSpPr>
            <a:spLocks noGrp="1"/>
          </p:cNvSpPr>
          <p:nvPr>
            <p:ph type="title"/>
          </p:nvPr>
        </p:nvSpPr>
        <p:spPr/>
        <p:txBody>
          <a:bodyPr>
            <a:normAutofit/>
          </a:bodyPr>
          <a:lstStyle/>
          <a:p>
            <a:pPr marL="958520" marR="0" lvl="0" indent="-958520" algn="l" defTabSz="3834079" rtl="0" eaLnBrk="1" fontAlgn="auto" latinLnBrk="0" hangingPunct="1">
              <a:lnSpc>
                <a:spcPct val="90000"/>
              </a:lnSpc>
              <a:spcBef>
                <a:spcPts val="4193"/>
              </a:spcBef>
              <a:spcAft>
                <a:spcPts val="0"/>
              </a:spcAft>
              <a:buClrTx/>
              <a:buSzTx/>
              <a:buFont typeface="Arial" panose="020B0604020202020204" pitchFamily="34" charset="0"/>
              <a:buChar char="•"/>
              <a:tabLst/>
              <a:defRPr/>
            </a:pPr>
            <a:r>
              <a:rPr lang="en-US" dirty="0"/>
              <a:t>Privacy-Preserving Techniques in 5G</a:t>
            </a:r>
            <a:br>
              <a:rPr lang="en-US" dirty="0"/>
            </a:br>
            <a:r>
              <a:rPr kumimoji="0" lang="en-US" sz="12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Framework Of The Privacy-preserving Technique </a:t>
            </a:r>
            <a:endParaRPr lang="en-IN" dirty="0"/>
          </a:p>
        </p:txBody>
      </p:sp>
      <p:sp>
        <p:nvSpPr>
          <p:cNvPr id="3" name="Content Placeholder 2">
            <a:extLst>
              <a:ext uri="{FF2B5EF4-FFF2-40B4-BE49-F238E27FC236}">
                <a16:creationId xmlns:a16="http://schemas.microsoft.com/office/drawing/2014/main" xmlns="" id="{5BC04D45-BECA-29F3-1D60-162DAB5D74DC}"/>
              </a:ext>
            </a:extLst>
          </p:cNvPr>
          <p:cNvSpPr>
            <a:spLocks noGrp="1"/>
          </p:cNvSpPr>
          <p:nvPr>
            <p:ph idx="1"/>
          </p:nvPr>
        </p:nvSpPr>
        <p:spPr>
          <a:xfrm>
            <a:off x="2160337" y="7363735"/>
            <a:ext cx="46800000" cy="23310591"/>
          </a:xfrm>
        </p:spPr>
        <p:txBody>
          <a:bodyPr>
            <a:normAutofit/>
          </a:bodyPr>
          <a:lstStyle/>
          <a:p>
            <a:r>
              <a:rPr lang="en-US" b="1" dirty="0">
                <a:solidFill>
                  <a:srgbClr val="FF0000"/>
                </a:solidFill>
              </a:rPr>
              <a:t>The Framework of Advance Privacy-Preserving </a:t>
            </a:r>
            <a:br>
              <a:rPr lang="en-US" b="1" dirty="0">
                <a:solidFill>
                  <a:srgbClr val="FF0000"/>
                </a:solidFill>
              </a:rPr>
            </a:br>
            <a:r>
              <a:rPr lang="en-US" b="1" dirty="0">
                <a:solidFill>
                  <a:srgbClr val="FF0000"/>
                </a:solidFill>
              </a:rPr>
              <a:t>Encryption is Shown in Figure. </a:t>
            </a:r>
          </a:p>
        </p:txBody>
      </p:sp>
      <p:sp>
        <p:nvSpPr>
          <p:cNvPr id="4" name="Date Placeholder 3">
            <a:extLst>
              <a:ext uri="{FF2B5EF4-FFF2-40B4-BE49-F238E27FC236}">
                <a16:creationId xmlns:a16="http://schemas.microsoft.com/office/drawing/2014/main" xmlns="" id="{95846752-C894-E9D0-4596-F1364E07065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3507C53-0FB1-88A9-8DAA-8290ECEFC0F0}"/>
              </a:ext>
            </a:extLst>
          </p:cNvPr>
          <p:cNvSpPr>
            <a:spLocks noGrp="1"/>
          </p:cNvSpPr>
          <p:nvPr>
            <p:ph type="ftr" sz="quarter" idx="11"/>
          </p:nvPr>
        </p:nvSpPr>
        <p:spPr/>
        <p:txBody>
          <a:bodyPr/>
          <a:lstStyle/>
          <a:p>
            <a:r>
              <a:rPr lang="en-US" dirty="0"/>
              <a:t>18ECO127T :: 5G Technology – An Overview </a:t>
            </a:r>
            <a:r>
              <a:rPr lang="en-US" dirty="0" smtClean="0"/>
              <a:t>::</a:t>
            </a:r>
            <a:endParaRPr lang="en-US" dirty="0"/>
          </a:p>
        </p:txBody>
      </p:sp>
      <p:sp>
        <p:nvSpPr>
          <p:cNvPr id="6" name="Slide Number Placeholder 5">
            <a:extLst>
              <a:ext uri="{FF2B5EF4-FFF2-40B4-BE49-F238E27FC236}">
                <a16:creationId xmlns:a16="http://schemas.microsoft.com/office/drawing/2014/main" xmlns="" id="{6CB17092-03A8-46EA-DDB6-A9C5854A38EA}"/>
              </a:ext>
            </a:extLst>
          </p:cNvPr>
          <p:cNvSpPr>
            <a:spLocks noGrp="1"/>
          </p:cNvSpPr>
          <p:nvPr>
            <p:ph type="sldNum" sz="quarter" idx="12"/>
          </p:nvPr>
        </p:nvSpPr>
        <p:spPr/>
        <p:txBody>
          <a:bodyPr/>
          <a:lstStyle/>
          <a:p>
            <a:pPr algn="ctr"/>
            <a:fld id="{62231297-CF50-461C-A890-3A434146D1DB}" type="slidenum">
              <a:rPr lang="en-US" smtClean="0"/>
              <a:pPr algn="ctr"/>
              <a:t>10</a:t>
            </a:fld>
            <a:endParaRPr lang="en-US" dirty="0"/>
          </a:p>
        </p:txBody>
      </p:sp>
      <p:pic>
        <p:nvPicPr>
          <p:cNvPr id="9" name="Picture 8">
            <a:extLst>
              <a:ext uri="{FF2B5EF4-FFF2-40B4-BE49-F238E27FC236}">
                <a16:creationId xmlns:a16="http://schemas.microsoft.com/office/drawing/2014/main" xmlns="" id="{A562D289-E984-0CD0-7C00-90EA5B74944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493168" y="9006925"/>
            <a:ext cx="38467169" cy="21981242"/>
          </a:xfrm>
          <a:prstGeom prst="rect">
            <a:avLst/>
          </a:prstGeom>
        </p:spPr>
      </p:pic>
    </p:spTree>
    <p:extLst>
      <p:ext uri="{BB962C8B-B14F-4D97-AF65-F5344CB8AC3E}">
        <p14:creationId xmlns:p14="http://schemas.microsoft.com/office/powerpoint/2010/main" xmlns="" val="371659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B46AB-5256-C708-276F-822998987AE4}"/>
              </a:ext>
            </a:extLst>
          </p:cNvPr>
          <p:cNvSpPr>
            <a:spLocks noGrp="1"/>
          </p:cNvSpPr>
          <p:nvPr>
            <p:ph type="title"/>
          </p:nvPr>
        </p:nvSpPr>
        <p:spPr/>
        <p:txBody>
          <a:bodyPr>
            <a:normAutofit/>
          </a:bodyPr>
          <a:lstStyle/>
          <a:p>
            <a:pPr marL="958520" marR="0" lvl="0" indent="-958520" algn="l" defTabSz="3834079" rtl="0" eaLnBrk="1" fontAlgn="auto" latinLnBrk="0" hangingPunct="1">
              <a:lnSpc>
                <a:spcPct val="90000"/>
              </a:lnSpc>
              <a:spcBef>
                <a:spcPts val="4193"/>
              </a:spcBef>
              <a:spcAft>
                <a:spcPts val="0"/>
              </a:spcAft>
              <a:buClrTx/>
              <a:buSzTx/>
              <a:buFont typeface="Arial" panose="020B0604020202020204" pitchFamily="34" charset="0"/>
              <a:buChar char="•"/>
              <a:tabLst/>
              <a:defRPr/>
            </a:pPr>
            <a:r>
              <a:rPr lang="en-US" dirty="0"/>
              <a:t>Privacy-Preserving Techniques in 5G</a:t>
            </a:r>
            <a:br>
              <a:rPr lang="en-US" dirty="0"/>
            </a:br>
            <a:r>
              <a:rPr kumimoji="0" lang="en-US" sz="12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Framework Of The Privacy-preserving Technique </a:t>
            </a:r>
            <a:endParaRPr lang="en-IN" dirty="0"/>
          </a:p>
        </p:txBody>
      </p:sp>
      <p:sp>
        <p:nvSpPr>
          <p:cNvPr id="3" name="Content Placeholder 2">
            <a:extLst>
              <a:ext uri="{FF2B5EF4-FFF2-40B4-BE49-F238E27FC236}">
                <a16:creationId xmlns:a16="http://schemas.microsoft.com/office/drawing/2014/main" xmlns="" id="{5BC04D45-BECA-29F3-1D60-162DAB5D74DC}"/>
              </a:ext>
            </a:extLst>
          </p:cNvPr>
          <p:cNvSpPr>
            <a:spLocks noGrp="1"/>
          </p:cNvSpPr>
          <p:nvPr>
            <p:ph idx="1"/>
          </p:nvPr>
        </p:nvSpPr>
        <p:spPr>
          <a:xfrm>
            <a:off x="2160337" y="7363735"/>
            <a:ext cx="46800000" cy="23310591"/>
          </a:xfrm>
        </p:spPr>
        <p:txBody>
          <a:bodyPr>
            <a:normAutofit/>
          </a:bodyPr>
          <a:lstStyle/>
          <a:p>
            <a:r>
              <a:rPr lang="en-US" dirty="0">
                <a:solidFill>
                  <a:schemeClr val="tx1"/>
                </a:solidFill>
              </a:rPr>
              <a:t>Initially, private prediction is introduced </a:t>
            </a:r>
            <a:br>
              <a:rPr lang="en-US" dirty="0">
                <a:solidFill>
                  <a:schemeClr val="tx1"/>
                </a:solidFill>
              </a:rPr>
            </a:br>
            <a:r>
              <a:rPr lang="en-US" dirty="0">
                <a:solidFill>
                  <a:schemeClr val="tx1"/>
                </a:solidFill>
              </a:rPr>
              <a:t>as a service when the data owner outsources </a:t>
            </a:r>
            <a:br>
              <a:rPr lang="en-US" dirty="0">
                <a:solidFill>
                  <a:schemeClr val="tx1"/>
                </a:solidFill>
              </a:rPr>
            </a:br>
            <a:r>
              <a:rPr lang="en-US" dirty="0">
                <a:solidFill>
                  <a:schemeClr val="tx1"/>
                </a:solidFill>
              </a:rPr>
              <a:t>a third party for analytics or </a:t>
            </a:r>
            <a:br>
              <a:rPr lang="en-US" dirty="0">
                <a:solidFill>
                  <a:schemeClr val="tx1"/>
                </a:solidFill>
              </a:rPr>
            </a:br>
            <a:r>
              <a:rPr lang="en-US" dirty="0">
                <a:solidFill>
                  <a:schemeClr val="tx1"/>
                </a:solidFill>
              </a:rPr>
              <a:t>the prediction of private encrypted data. </a:t>
            </a:r>
          </a:p>
          <a:p>
            <a:endParaRPr lang="en-US" dirty="0">
              <a:solidFill>
                <a:schemeClr val="tx1"/>
              </a:solidFill>
            </a:endParaRPr>
          </a:p>
          <a:p>
            <a:r>
              <a:rPr lang="en-US" dirty="0">
                <a:solidFill>
                  <a:schemeClr val="tx1"/>
                </a:solidFill>
              </a:rPr>
              <a:t>For example-1, </a:t>
            </a:r>
            <a:br>
              <a:rPr lang="en-US" dirty="0">
                <a:solidFill>
                  <a:schemeClr val="tx1"/>
                </a:solidFill>
              </a:rPr>
            </a:br>
            <a:r>
              <a:rPr lang="en-US" dirty="0">
                <a:solidFill>
                  <a:schemeClr val="tx1"/>
                </a:solidFill>
              </a:rPr>
              <a:t>consider an untrustworthy </a:t>
            </a:r>
            <a:br>
              <a:rPr lang="en-US" dirty="0">
                <a:solidFill>
                  <a:schemeClr val="tx1"/>
                </a:solidFill>
              </a:rPr>
            </a:br>
            <a:r>
              <a:rPr lang="en-US" dirty="0">
                <a:solidFill>
                  <a:schemeClr val="tx1"/>
                </a:solidFill>
              </a:rPr>
              <a:t>data analyst with a trained model </a:t>
            </a:r>
            <a:br>
              <a:rPr lang="en-US" dirty="0">
                <a:solidFill>
                  <a:schemeClr val="tx1"/>
                </a:solidFill>
              </a:rPr>
            </a:br>
            <a:r>
              <a:rPr lang="en-US" dirty="0">
                <a:solidFill>
                  <a:schemeClr val="tx1"/>
                </a:solidFill>
              </a:rPr>
              <a:t>and perhaps the computational capabilities to perform the analytic tasks.</a:t>
            </a:r>
          </a:p>
          <a:p>
            <a:r>
              <a:rPr lang="en-US" dirty="0">
                <a:solidFill>
                  <a:schemeClr val="tx1"/>
                </a:solidFill>
              </a:rPr>
              <a:t>For example-2, </a:t>
            </a:r>
            <a:br>
              <a:rPr lang="en-US" dirty="0">
                <a:solidFill>
                  <a:schemeClr val="tx1"/>
                </a:solidFill>
              </a:rPr>
            </a:br>
            <a:r>
              <a:rPr lang="en-US" dirty="0">
                <a:solidFill>
                  <a:schemeClr val="tx1"/>
                </a:solidFill>
              </a:rPr>
              <a:t>consider an untrustworthy data analyst with a trained model and perhaps the computational capabilities to perform the prediction challenge.</a:t>
            </a:r>
          </a:p>
        </p:txBody>
      </p:sp>
      <p:sp>
        <p:nvSpPr>
          <p:cNvPr id="4" name="Date Placeholder 3">
            <a:extLst>
              <a:ext uri="{FF2B5EF4-FFF2-40B4-BE49-F238E27FC236}">
                <a16:creationId xmlns:a16="http://schemas.microsoft.com/office/drawing/2014/main" xmlns="" id="{95846752-C894-E9D0-4596-F1364E07065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3507C53-0FB1-88A9-8DAA-8290ECEFC0F0}"/>
              </a:ext>
            </a:extLst>
          </p:cNvPr>
          <p:cNvSpPr>
            <a:spLocks noGrp="1"/>
          </p:cNvSpPr>
          <p:nvPr>
            <p:ph type="ftr" sz="quarter" idx="11"/>
          </p:nvPr>
        </p:nvSpPr>
        <p:spPr/>
        <p:txBody>
          <a:bodyPr/>
          <a:lstStyle/>
          <a:p>
            <a:r>
              <a:rPr lang="en-US" dirty="0"/>
              <a:t>18ECO127T :: 5G Technology – An Overview </a:t>
            </a:r>
            <a:r>
              <a:rPr lang="en-US" dirty="0" smtClean="0"/>
              <a:t>::</a:t>
            </a:r>
            <a:endParaRPr lang="en-US" dirty="0"/>
          </a:p>
        </p:txBody>
      </p:sp>
      <p:sp>
        <p:nvSpPr>
          <p:cNvPr id="6" name="Slide Number Placeholder 5">
            <a:extLst>
              <a:ext uri="{FF2B5EF4-FFF2-40B4-BE49-F238E27FC236}">
                <a16:creationId xmlns:a16="http://schemas.microsoft.com/office/drawing/2014/main" xmlns="" id="{6CB17092-03A8-46EA-DDB6-A9C5854A38EA}"/>
              </a:ext>
            </a:extLst>
          </p:cNvPr>
          <p:cNvSpPr>
            <a:spLocks noGrp="1"/>
          </p:cNvSpPr>
          <p:nvPr>
            <p:ph type="sldNum" sz="quarter" idx="12"/>
          </p:nvPr>
        </p:nvSpPr>
        <p:spPr/>
        <p:txBody>
          <a:bodyPr/>
          <a:lstStyle/>
          <a:p>
            <a:pPr algn="ctr"/>
            <a:fld id="{62231297-CF50-461C-A890-3A434146D1DB}" type="slidenum">
              <a:rPr lang="en-US" smtClean="0"/>
              <a:pPr algn="ctr"/>
              <a:t>11</a:t>
            </a:fld>
            <a:endParaRPr lang="en-US" dirty="0"/>
          </a:p>
        </p:txBody>
      </p:sp>
      <p:pic>
        <p:nvPicPr>
          <p:cNvPr id="9" name="Picture 8">
            <a:extLst>
              <a:ext uri="{FF2B5EF4-FFF2-40B4-BE49-F238E27FC236}">
                <a16:creationId xmlns:a16="http://schemas.microsoft.com/office/drawing/2014/main" xmlns="" id="{A562D289-E984-0CD0-7C00-90EA5B74944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4292560" y="5235860"/>
            <a:ext cx="27000000" cy="15428573"/>
          </a:xfrm>
          <a:prstGeom prst="rect">
            <a:avLst/>
          </a:prstGeom>
        </p:spPr>
      </p:pic>
    </p:spTree>
    <p:extLst>
      <p:ext uri="{BB962C8B-B14F-4D97-AF65-F5344CB8AC3E}">
        <p14:creationId xmlns:p14="http://schemas.microsoft.com/office/powerpoint/2010/main" xmlns="" val="322106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AB8EE-06AD-A506-7611-CD749ACE56C8}"/>
              </a:ext>
            </a:extLst>
          </p:cNvPr>
          <p:cNvSpPr>
            <a:spLocks noGrp="1"/>
          </p:cNvSpPr>
          <p:nvPr>
            <p:ph type="title"/>
          </p:nvPr>
        </p:nvSpPr>
        <p:spPr/>
        <p:txBody>
          <a:bodyPr>
            <a:normAutofit/>
          </a:bodyPr>
          <a:lstStyle/>
          <a:p>
            <a:r>
              <a:rPr lang="en-US" b="1" dirty="0"/>
              <a:t>Threat Detection and Mitigation in 5G Networks</a:t>
            </a:r>
            <a:endParaRPr lang="en-IN" b="1" dirty="0"/>
          </a:p>
        </p:txBody>
      </p:sp>
      <p:sp>
        <p:nvSpPr>
          <p:cNvPr id="3" name="Content Placeholder 2">
            <a:extLst>
              <a:ext uri="{FF2B5EF4-FFF2-40B4-BE49-F238E27FC236}">
                <a16:creationId xmlns:a16="http://schemas.microsoft.com/office/drawing/2014/main" xmlns="" id="{94C1EDF5-747C-ECFC-02DF-4F37D3028D93}"/>
              </a:ext>
            </a:extLst>
          </p:cNvPr>
          <p:cNvSpPr>
            <a:spLocks noGrp="1"/>
          </p:cNvSpPr>
          <p:nvPr>
            <p:ph idx="1"/>
          </p:nvPr>
        </p:nvSpPr>
        <p:spPr>
          <a:xfrm>
            <a:off x="2160337" y="7363735"/>
            <a:ext cx="46800000" cy="23310591"/>
          </a:xfrm>
        </p:spPr>
        <p:txBody>
          <a:bodyPr>
            <a:normAutofit lnSpcReduction="10000"/>
          </a:bodyPr>
          <a:lstStyle/>
          <a:p>
            <a:r>
              <a:rPr lang="en-US" dirty="0"/>
              <a:t>With communications, computation, and storage capabilities, IoT devices in cyberspace could deeply interact with humans in the physical world.</a:t>
            </a:r>
          </a:p>
          <a:p>
            <a:r>
              <a:rPr lang="en-US" dirty="0"/>
              <a:t>The features of high transmission rate, low latency, and ubiquitous connectivity make 5G a promising communication bearer to support applications of </a:t>
            </a:r>
            <a:r>
              <a:rPr lang="en-US" dirty="0" err="1"/>
              <a:t>AIoT</a:t>
            </a:r>
            <a:r>
              <a:rPr lang="en-US" dirty="0"/>
              <a:t> (Artificial Intelligence of Things). </a:t>
            </a:r>
          </a:p>
          <a:p>
            <a:r>
              <a:rPr lang="en-US" dirty="0"/>
              <a:t>For example, an intelligent factory scenario in Non-Public Network (NPN) where </a:t>
            </a:r>
            <a:r>
              <a:rPr lang="en-US" dirty="0" err="1"/>
              <a:t>AIoT</a:t>
            </a:r>
            <a:r>
              <a:rPr lang="en-US" dirty="0"/>
              <a:t> devices with 5G connectivity are deployed in a factory to facilitate the high-precision operations of manufacturing. </a:t>
            </a:r>
          </a:p>
          <a:p>
            <a:r>
              <a:rPr lang="en-US" dirty="0"/>
              <a:t>Moreover, </a:t>
            </a:r>
            <a:r>
              <a:rPr lang="en-US" dirty="0" err="1"/>
              <a:t>AIoT</a:t>
            </a:r>
            <a:r>
              <a:rPr lang="en-US" dirty="0"/>
              <a:t> integrated into a vehicle enables autonomous driving with the assistance of low latency and reliable 5G communications.</a:t>
            </a:r>
          </a:p>
          <a:p>
            <a:r>
              <a:rPr lang="en-US" dirty="0"/>
              <a:t>The combination of core technologies of 5G, AI, and IoT, on the one hand, opens the door to innovation but, on the other hand, amplifies the security threats originating from individual components. </a:t>
            </a:r>
            <a:endParaRPr lang="en-IN" dirty="0"/>
          </a:p>
        </p:txBody>
      </p:sp>
      <p:sp>
        <p:nvSpPr>
          <p:cNvPr id="4" name="Date Placeholder 3">
            <a:extLst>
              <a:ext uri="{FF2B5EF4-FFF2-40B4-BE49-F238E27FC236}">
                <a16:creationId xmlns:a16="http://schemas.microsoft.com/office/drawing/2014/main" xmlns="" id="{74502F11-E650-8DD3-0FBB-6635CF79B0DE}"/>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44879FC-C6B5-B95C-5BAF-6B4706E6236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7116ED2F-C90D-8B66-A758-AEDDF83B5D48}"/>
              </a:ext>
            </a:extLst>
          </p:cNvPr>
          <p:cNvSpPr>
            <a:spLocks noGrp="1"/>
          </p:cNvSpPr>
          <p:nvPr>
            <p:ph type="sldNum" sz="quarter" idx="12"/>
          </p:nvPr>
        </p:nvSpPr>
        <p:spPr/>
        <p:txBody>
          <a:bodyPr/>
          <a:lstStyle/>
          <a:p>
            <a:pPr algn="ctr"/>
            <a:fld id="{62231297-CF50-461C-A890-3A434146D1DB}" type="slidenum">
              <a:rPr lang="en-US" smtClean="0"/>
              <a:pPr algn="ctr"/>
              <a:t>12</a:t>
            </a:fld>
            <a:endParaRPr lang="en-US" dirty="0"/>
          </a:p>
        </p:txBody>
      </p:sp>
    </p:spTree>
    <p:extLst>
      <p:ext uri="{BB962C8B-B14F-4D97-AF65-F5344CB8AC3E}">
        <p14:creationId xmlns:p14="http://schemas.microsoft.com/office/powerpoint/2010/main" xmlns="" val="120030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AB8EE-06AD-A506-7611-CD749ACE56C8}"/>
              </a:ext>
            </a:extLst>
          </p:cNvPr>
          <p:cNvSpPr>
            <a:spLocks noGrp="1"/>
          </p:cNvSpPr>
          <p:nvPr>
            <p:ph type="title"/>
          </p:nvPr>
        </p:nvSpPr>
        <p:spPr/>
        <p:txBody>
          <a:bodyPr>
            <a:normAutofit/>
          </a:bodyPr>
          <a:lstStyle/>
          <a:p>
            <a:r>
              <a:rPr lang="en-US" dirty="0"/>
              <a:t>Threat Detection and Mitigation in 5G Networks</a:t>
            </a:r>
            <a:endParaRPr lang="en-IN" dirty="0"/>
          </a:p>
        </p:txBody>
      </p:sp>
      <p:sp>
        <p:nvSpPr>
          <p:cNvPr id="3" name="Content Placeholder 2">
            <a:extLst>
              <a:ext uri="{FF2B5EF4-FFF2-40B4-BE49-F238E27FC236}">
                <a16:creationId xmlns:a16="http://schemas.microsoft.com/office/drawing/2014/main" xmlns="" id="{94C1EDF5-747C-ECFC-02DF-4F37D3028D93}"/>
              </a:ext>
            </a:extLst>
          </p:cNvPr>
          <p:cNvSpPr>
            <a:spLocks noGrp="1"/>
          </p:cNvSpPr>
          <p:nvPr>
            <p:ph idx="1"/>
          </p:nvPr>
        </p:nvSpPr>
        <p:spPr>
          <a:xfrm>
            <a:off x="2160337" y="7363735"/>
            <a:ext cx="46800000" cy="23310591"/>
          </a:xfrm>
        </p:spPr>
        <p:txBody>
          <a:bodyPr>
            <a:normAutofit/>
          </a:bodyPr>
          <a:lstStyle/>
          <a:p>
            <a:r>
              <a:rPr lang="en-US" dirty="0"/>
              <a:t>The challenges of providing security to </a:t>
            </a:r>
            <a:r>
              <a:rPr lang="en-US" dirty="0" err="1"/>
              <a:t>AIoT</a:t>
            </a:r>
            <a:r>
              <a:rPr lang="en-US" dirty="0"/>
              <a:t> (Artificial Intelligence of Things) in 5G networks originate from the following layers</a:t>
            </a:r>
          </a:p>
          <a:p>
            <a:endParaRPr lang="en-US" dirty="0"/>
          </a:p>
          <a:p>
            <a:pPr marL="1371600" indent="-1371600">
              <a:buFont typeface="+mj-lt"/>
              <a:buAutoNum type="arabicPeriod"/>
            </a:pPr>
            <a:r>
              <a:rPr lang="en-US" b="1" dirty="0"/>
              <a:t>IoT in the service layer. </a:t>
            </a:r>
          </a:p>
          <a:p>
            <a:pPr marL="1371600" indent="-1371600">
              <a:buFont typeface="+mj-lt"/>
              <a:buAutoNum type="arabicPeriod"/>
            </a:pPr>
            <a:r>
              <a:rPr lang="en-US" b="1" dirty="0"/>
              <a:t>AI in the data and model layer.</a:t>
            </a:r>
          </a:p>
          <a:p>
            <a:pPr marL="1371600" indent="-1371600">
              <a:buFont typeface="+mj-lt"/>
              <a:buAutoNum type="arabicPeriod"/>
            </a:pPr>
            <a:r>
              <a:rPr lang="en-US" b="1" dirty="0"/>
              <a:t>5G in the communication layer. </a:t>
            </a:r>
          </a:p>
          <a:p>
            <a:endParaRPr lang="en-IN" dirty="0"/>
          </a:p>
        </p:txBody>
      </p:sp>
      <p:sp>
        <p:nvSpPr>
          <p:cNvPr id="4" name="Date Placeholder 3">
            <a:extLst>
              <a:ext uri="{FF2B5EF4-FFF2-40B4-BE49-F238E27FC236}">
                <a16:creationId xmlns:a16="http://schemas.microsoft.com/office/drawing/2014/main" xmlns="" id="{74502F11-E650-8DD3-0FBB-6635CF79B0DE}"/>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44879FC-C6B5-B95C-5BAF-6B4706E6236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7116ED2F-C90D-8B66-A758-AEDDF83B5D48}"/>
              </a:ext>
            </a:extLst>
          </p:cNvPr>
          <p:cNvSpPr>
            <a:spLocks noGrp="1"/>
          </p:cNvSpPr>
          <p:nvPr>
            <p:ph type="sldNum" sz="quarter" idx="12"/>
          </p:nvPr>
        </p:nvSpPr>
        <p:spPr/>
        <p:txBody>
          <a:bodyPr/>
          <a:lstStyle/>
          <a:p>
            <a:pPr algn="ctr"/>
            <a:fld id="{62231297-CF50-461C-A890-3A434146D1DB}" type="slidenum">
              <a:rPr lang="en-US" smtClean="0"/>
              <a:pPr algn="ctr"/>
              <a:t>13</a:t>
            </a:fld>
            <a:endParaRPr lang="en-US" dirty="0"/>
          </a:p>
        </p:txBody>
      </p:sp>
    </p:spTree>
    <p:extLst>
      <p:ext uri="{BB962C8B-B14F-4D97-AF65-F5344CB8AC3E}">
        <p14:creationId xmlns:p14="http://schemas.microsoft.com/office/powerpoint/2010/main" xmlns="" val="362880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AB8EE-06AD-A506-7611-CD749ACE56C8}"/>
              </a:ext>
            </a:extLst>
          </p:cNvPr>
          <p:cNvSpPr>
            <a:spLocks noGrp="1"/>
          </p:cNvSpPr>
          <p:nvPr>
            <p:ph type="title"/>
          </p:nvPr>
        </p:nvSpPr>
        <p:spPr/>
        <p:txBody>
          <a:bodyPr>
            <a:normAutofit/>
          </a:bodyPr>
          <a:lstStyle/>
          <a:p>
            <a:r>
              <a:rPr lang="en-US" dirty="0"/>
              <a:t>Threat Detection and Mitigation in 5G Networks</a:t>
            </a:r>
            <a:endParaRPr lang="en-IN" dirty="0"/>
          </a:p>
        </p:txBody>
      </p:sp>
      <p:sp>
        <p:nvSpPr>
          <p:cNvPr id="3" name="Content Placeholder 2">
            <a:extLst>
              <a:ext uri="{FF2B5EF4-FFF2-40B4-BE49-F238E27FC236}">
                <a16:creationId xmlns:a16="http://schemas.microsoft.com/office/drawing/2014/main" xmlns="" id="{94C1EDF5-747C-ECFC-02DF-4F37D3028D93}"/>
              </a:ext>
            </a:extLst>
          </p:cNvPr>
          <p:cNvSpPr>
            <a:spLocks noGrp="1"/>
          </p:cNvSpPr>
          <p:nvPr>
            <p:ph idx="1"/>
          </p:nvPr>
        </p:nvSpPr>
        <p:spPr>
          <a:xfrm>
            <a:off x="2160337" y="7363735"/>
            <a:ext cx="46800000" cy="23310591"/>
          </a:xfrm>
        </p:spPr>
        <p:txBody>
          <a:bodyPr>
            <a:normAutofit/>
          </a:bodyPr>
          <a:lstStyle/>
          <a:p>
            <a:pPr marL="1371600" indent="-1371600">
              <a:buFont typeface="+mj-lt"/>
              <a:buAutoNum type="arabicPeriod"/>
            </a:pPr>
            <a:r>
              <a:rPr lang="en-US" b="1" dirty="0"/>
              <a:t>IoT in the service layer. </a:t>
            </a:r>
          </a:p>
          <a:p>
            <a:r>
              <a:rPr lang="en-US" dirty="0"/>
              <a:t>The cruel competition of IoT products forces vendors to neglect security considerations to shorten release time, resulting in common weaknesses such as hard-coded passwords, unsafe random number processing, dangerous process execution, or dangerous memory operations.</a:t>
            </a:r>
          </a:p>
          <a:p>
            <a:r>
              <a:rPr lang="en-US" dirty="0"/>
              <a:t>The heterogeneous designs of firmware, protocols, controllers, peripherals, and chips in IoT devices hinder the development of general cybersecurity solutions. </a:t>
            </a:r>
          </a:p>
          <a:p>
            <a:r>
              <a:rPr lang="en-US" dirty="0"/>
              <a:t>IoT endpoint devices’ constrained resources and inaccessibility make traditional security protections for desktops inapplicable </a:t>
            </a:r>
            <a:endParaRPr lang="en-IN" dirty="0"/>
          </a:p>
        </p:txBody>
      </p:sp>
      <p:sp>
        <p:nvSpPr>
          <p:cNvPr id="4" name="Date Placeholder 3">
            <a:extLst>
              <a:ext uri="{FF2B5EF4-FFF2-40B4-BE49-F238E27FC236}">
                <a16:creationId xmlns:a16="http://schemas.microsoft.com/office/drawing/2014/main" xmlns="" id="{74502F11-E650-8DD3-0FBB-6635CF79B0DE}"/>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44879FC-C6B5-B95C-5BAF-6B4706E6236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7116ED2F-C90D-8B66-A758-AEDDF83B5D48}"/>
              </a:ext>
            </a:extLst>
          </p:cNvPr>
          <p:cNvSpPr>
            <a:spLocks noGrp="1"/>
          </p:cNvSpPr>
          <p:nvPr>
            <p:ph type="sldNum" sz="quarter" idx="12"/>
          </p:nvPr>
        </p:nvSpPr>
        <p:spPr/>
        <p:txBody>
          <a:bodyPr/>
          <a:lstStyle/>
          <a:p>
            <a:pPr algn="ctr"/>
            <a:fld id="{62231297-CF50-461C-A890-3A434146D1DB}" type="slidenum">
              <a:rPr lang="en-US" smtClean="0"/>
              <a:pPr algn="ctr"/>
              <a:t>14</a:t>
            </a:fld>
            <a:endParaRPr lang="en-US" dirty="0"/>
          </a:p>
        </p:txBody>
      </p:sp>
    </p:spTree>
    <p:extLst>
      <p:ext uri="{BB962C8B-B14F-4D97-AF65-F5344CB8AC3E}">
        <p14:creationId xmlns:p14="http://schemas.microsoft.com/office/powerpoint/2010/main" xmlns="" val="424817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AB8EE-06AD-A506-7611-CD749ACE56C8}"/>
              </a:ext>
            </a:extLst>
          </p:cNvPr>
          <p:cNvSpPr>
            <a:spLocks noGrp="1"/>
          </p:cNvSpPr>
          <p:nvPr>
            <p:ph type="title"/>
          </p:nvPr>
        </p:nvSpPr>
        <p:spPr/>
        <p:txBody>
          <a:bodyPr>
            <a:normAutofit/>
          </a:bodyPr>
          <a:lstStyle/>
          <a:p>
            <a:r>
              <a:rPr lang="en-US" dirty="0"/>
              <a:t>Threat Detection and Mitigation in 5G Networks</a:t>
            </a:r>
            <a:endParaRPr lang="en-IN" dirty="0"/>
          </a:p>
        </p:txBody>
      </p:sp>
      <p:sp>
        <p:nvSpPr>
          <p:cNvPr id="3" name="Content Placeholder 2">
            <a:extLst>
              <a:ext uri="{FF2B5EF4-FFF2-40B4-BE49-F238E27FC236}">
                <a16:creationId xmlns:a16="http://schemas.microsoft.com/office/drawing/2014/main" xmlns="" id="{94C1EDF5-747C-ECFC-02DF-4F37D3028D93}"/>
              </a:ext>
            </a:extLst>
          </p:cNvPr>
          <p:cNvSpPr>
            <a:spLocks noGrp="1"/>
          </p:cNvSpPr>
          <p:nvPr>
            <p:ph idx="1"/>
          </p:nvPr>
        </p:nvSpPr>
        <p:spPr>
          <a:xfrm>
            <a:off x="2160337" y="7363735"/>
            <a:ext cx="46800000" cy="23310591"/>
          </a:xfrm>
        </p:spPr>
        <p:txBody>
          <a:bodyPr>
            <a:normAutofit/>
          </a:bodyPr>
          <a:lstStyle/>
          <a:p>
            <a:pPr marL="1371600" indent="-1371600">
              <a:buFont typeface="+mj-lt"/>
              <a:buAutoNum type="arabicPeriod" startAt="2"/>
            </a:pPr>
            <a:r>
              <a:rPr lang="en-US" b="1" dirty="0"/>
              <a:t>AI in the data and model layer.</a:t>
            </a:r>
          </a:p>
          <a:p>
            <a:r>
              <a:rPr lang="en-US" dirty="0"/>
              <a:t>By investigating the massive raw data captured from IoT devices using well-trained models, machine learning (ML) helps understand critical information and knowledge to facilitate </a:t>
            </a:r>
            <a:r>
              <a:rPr lang="en-US" dirty="0" err="1"/>
              <a:t>AIoT</a:t>
            </a:r>
            <a:r>
              <a:rPr lang="en-US" dirty="0"/>
              <a:t> application. </a:t>
            </a:r>
          </a:p>
          <a:p>
            <a:r>
              <a:rPr lang="en-US" dirty="0"/>
              <a:t>Different kinds of ML schemes are built. For example, federated learning is designed for massively distributed training of ML models among </a:t>
            </a:r>
            <a:r>
              <a:rPr lang="en-US" dirty="0" err="1"/>
              <a:t>AIoT</a:t>
            </a:r>
            <a:r>
              <a:rPr lang="en-US" dirty="0"/>
              <a:t> devices without accessing their local training datasets so that privacy is preserved. </a:t>
            </a:r>
          </a:p>
          <a:p>
            <a:r>
              <a:rPr lang="en-US" dirty="0"/>
              <a:t>Moreover, transfer learning provides </a:t>
            </a:r>
            <a:r>
              <a:rPr lang="en-US" dirty="0" err="1"/>
              <a:t>AIoT</a:t>
            </a:r>
            <a:r>
              <a:rPr lang="en-US" dirty="0"/>
              <a:t> application developers without sufficient resources and effective ML models by transferring the learned knowledge of pre-trained models via fine-tuning. </a:t>
            </a:r>
          </a:p>
        </p:txBody>
      </p:sp>
      <p:sp>
        <p:nvSpPr>
          <p:cNvPr id="4" name="Date Placeholder 3">
            <a:extLst>
              <a:ext uri="{FF2B5EF4-FFF2-40B4-BE49-F238E27FC236}">
                <a16:creationId xmlns:a16="http://schemas.microsoft.com/office/drawing/2014/main" xmlns="" id="{74502F11-E650-8DD3-0FBB-6635CF79B0DE}"/>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44879FC-C6B5-B95C-5BAF-6B4706E6236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7116ED2F-C90D-8B66-A758-AEDDF83B5D48}"/>
              </a:ext>
            </a:extLst>
          </p:cNvPr>
          <p:cNvSpPr>
            <a:spLocks noGrp="1"/>
          </p:cNvSpPr>
          <p:nvPr>
            <p:ph type="sldNum" sz="quarter" idx="12"/>
          </p:nvPr>
        </p:nvSpPr>
        <p:spPr/>
        <p:txBody>
          <a:bodyPr/>
          <a:lstStyle/>
          <a:p>
            <a:pPr algn="ctr"/>
            <a:fld id="{62231297-CF50-461C-A890-3A434146D1DB}" type="slidenum">
              <a:rPr lang="en-US" smtClean="0"/>
              <a:pPr algn="ctr"/>
              <a:t>15</a:t>
            </a:fld>
            <a:endParaRPr lang="en-US" dirty="0"/>
          </a:p>
        </p:txBody>
      </p:sp>
    </p:spTree>
    <p:extLst>
      <p:ext uri="{BB962C8B-B14F-4D97-AF65-F5344CB8AC3E}">
        <p14:creationId xmlns:p14="http://schemas.microsoft.com/office/powerpoint/2010/main" xmlns="" val="328804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AB8EE-06AD-A506-7611-CD749ACE56C8}"/>
              </a:ext>
            </a:extLst>
          </p:cNvPr>
          <p:cNvSpPr>
            <a:spLocks noGrp="1"/>
          </p:cNvSpPr>
          <p:nvPr>
            <p:ph type="title"/>
          </p:nvPr>
        </p:nvSpPr>
        <p:spPr/>
        <p:txBody>
          <a:bodyPr>
            <a:normAutofit/>
          </a:bodyPr>
          <a:lstStyle/>
          <a:p>
            <a:r>
              <a:rPr lang="en-US" dirty="0"/>
              <a:t>Threat Detection and Mitigation in 5G Networks</a:t>
            </a:r>
            <a:endParaRPr lang="en-IN" dirty="0"/>
          </a:p>
        </p:txBody>
      </p:sp>
      <p:sp>
        <p:nvSpPr>
          <p:cNvPr id="3" name="Content Placeholder 2">
            <a:extLst>
              <a:ext uri="{FF2B5EF4-FFF2-40B4-BE49-F238E27FC236}">
                <a16:creationId xmlns:a16="http://schemas.microsoft.com/office/drawing/2014/main" xmlns="" id="{94C1EDF5-747C-ECFC-02DF-4F37D3028D93}"/>
              </a:ext>
            </a:extLst>
          </p:cNvPr>
          <p:cNvSpPr>
            <a:spLocks noGrp="1"/>
          </p:cNvSpPr>
          <p:nvPr>
            <p:ph idx="1"/>
          </p:nvPr>
        </p:nvSpPr>
        <p:spPr>
          <a:xfrm>
            <a:off x="2160337" y="7363735"/>
            <a:ext cx="46800000" cy="23310591"/>
          </a:xfrm>
        </p:spPr>
        <p:txBody>
          <a:bodyPr>
            <a:normAutofit/>
          </a:bodyPr>
          <a:lstStyle/>
          <a:p>
            <a:pPr marL="1371600" indent="-1371600">
              <a:buFont typeface="+mj-lt"/>
              <a:buAutoNum type="arabicPeriod" startAt="2"/>
            </a:pPr>
            <a:r>
              <a:rPr lang="en-US" b="1" dirty="0"/>
              <a:t>AI in the data and model layer.</a:t>
            </a:r>
          </a:p>
          <a:p>
            <a:r>
              <a:rPr lang="en-US" dirty="0"/>
              <a:t>Since the accuracy of ML applications is data and model-dependent, adversaries could corrupt the learning model by launching data or model-poisoning attacks to make the model ineffective. </a:t>
            </a:r>
          </a:p>
          <a:p>
            <a:r>
              <a:rPr lang="en-US" dirty="0"/>
              <a:t>In particular, a backdoor is injected into the trained models in the above two scenarios to mislead the poisoned model to misclassify an input with a particular trigger.</a:t>
            </a:r>
          </a:p>
        </p:txBody>
      </p:sp>
      <p:sp>
        <p:nvSpPr>
          <p:cNvPr id="4" name="Date Placeholder 3">
            <a:extLst>
              <a:ext uri="{FF2B5EF4-FFF2-40B4-BE49-F238E27FC236}">
                <a16:creationId xmlns:a16="http://schemas.microsoft.com/office/drawing/2014/main" xmlns="" id="{74502F11-E650-8DD3-0FBB-6635CF79B0DE}"/>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44879FC-C6B5-B95C-5BAF-6B4706E6236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7116ED2F-C90D-8B66-A758-AEDDF83B5D48}"/>
              </a:ext>
            </a:extLst>
          </p:cNvPr>
          <p:cNvSpPr>
            <a:spLocks noGrp="1"/>
          </p:cNvSpPr>
          <p:nvPr>
            <p:ph type="sldNum" sz="quarter" idx="12"/>
          </p:nvPr>
        </p:nvSpPr>
        <p:spPr/>
        <p:txBody>
          <a:bodyPr/>
          <a:lstStyle/>
          <a:p>
            <a:pPr algn="ctr"/>
            <a:fld id="{62231297-CF50-461C-A890-3A434146D1DB}" type="slidenum">
              <a:rPr lang="en-US" smtClean="0"/>
              <a:pPr algn="ctr"/>
              <a:t>16</a:t>
            </a:fld>
            <a:endParaRPr lang="en-US" dirty="0"/>
          </a:p>
        </p:txBody>
      </p:sp>
    </p:spTree>
    <p:extLst>
      <p:ext uri="{BB962C8B-B14F-4D97-AF65-F5344CB8AC3E}">
        <p14:creationId xmlns:p14="http://schemas.microsoft.com/office/powerpoint/2010/main" xmlns="" val="221637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AB8EE-06AD-A506-7611-CD749ACE56C8}"/>
              </a:ext>
            </a:extLst>
          </p:cNvPr>
          <p:cNvSpPr>
            <a:spLocks noGrp="1"/>
          </p:cNvSpPr>
          <p:nvPr>
            <p:ph type="title"/>
          </p:nvPr>
        </p:nvSpPr>
        <p:spPr/>
        <p:txBody>
          <a:bodyPr>
            <a:normAutofit/>
          </a:bodyPr>
          <a:lstStyle/>
          <a:p>
            <a:r>
              <a:rPr lang="en-US" dirty="0"/>
              <a:t>Threat Detection and Mitigation in 5G Networks</a:t>
            </a:r>
            <a:endParaRPr lang="en-IN" dirty="0"/>
          </a:p>
        </p:txBody>
      </p:sp>
      <p:sp>
        <p:nvSpPr>
          <p:cNvPr id="3" name="Content Placeholder 2">
            <a:extLst>
              <a:ext uri="{FF2B5EF4-FFF2-40B4-BE49-F238E27FC236}">
                <a16:creationId xmlns:a16="http://schemas.microsoft.com/office/drawing/2014/main" xmlns="" id="{94C1EDF5-747C-ECFC-02DF-4F37D3028D93}"/>
              </a:ext>
            </a:extLst>
          </p:cNvPr>
          <p:cNvSpPr>
            <a:spLocks noGrp="1"/>
          </p:cNvSpPr>
          <p:nvPr>
            <p:ph idx="1"/>
          </p:nvPr>
        </p:nvSpPr>
        <p:spPr>
          <a:xfrm>
            <a:off x="2160337" y="7363735"/>
            <a:ext cx="46800000" cy="23310591"/>
          </a:xfrm>
        </p:spPr>
        <p:txBody>
          <a:bodyPr>
            <a:normAutofit/>
          </a:bodyPr>
          <a:lstStyle/>
          <a:p>
            <a:pPr marL="1371600" indent="-1371600">
              <a:buFont typeface="+mj-lt"/>
              <a:buAutoNum type="arabicPeriod" startAt="3"/>
            </a:pPr>
            <a:r>
              <a:rPr lang="en-US" b="1" dirty="0"/>
              <a:t>5G in the communication layer. </a:t>
            </a:r>
          </a:p>
          <a:p>
            <a:r>
              <a:rPr lang="en-US" dirty="0"/>
              <a:t>The sophisticated Authentication and Key Agreement (AKA) procedures evolved from each generation of the cellular network provide mutual authentication as well as confidentiality and integrity protection between User Equipment (UE) and Core Network (CN).</a:t>
            </a:r>
          </a:p>
          <a:p>
            <a:r>
              <a:rPr lang="en-US" dirty="0"/>
              <a:t>The public key protection for signaling messages exchanged before AKA make spoofing or relaying of message much more difficult. </a:t>
            </a:r>
          </a:p>
          <a:p>
            <a:r>
              <a:rPr lang="en-US" dirty="0"/>
              <a:t>The appearance of cheap Software-Defined Radio (SDR) and 5G open source enables the attack from rogue/fake Base Station (BS), where experimental 5G BS behaving the same as the operational one misleads victim UE to achieve sensitive information stealing or service disabling.</a:t>
            </a:r>
            <a:endParaRPr lang="en-IN" dirty="0"/>
          </a:p>
        </p:txBody>
      </p:sp>
      <p:sp>
        <p:nvSpPr>
          <p:cNvPr id="4" name="Date Placeholder 3">
            <a:extLst>
              <a:ext uri="{FF2B5EF4-FFF2-40B4-BE49-F238E27FC236}">
                <a16:creationId xmlns:a16="http://schemas.microsoft.com/office/drawing/2014/main" xmlns="" id="{74502F11-E650-8DD3-0FBB-6635CF79B0DE}"/>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44879FC-C6B5-B95C-5BAF-6B4706E6236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7116ED2F-C90D-8B66-A758-AEDDF83B5D48}"/>
              </a:ext>
            </a:extLst>
          </p:cNvPr>
          <p:cNvSpPr>
            <a:spLocks noGrp="1"/>
          </p:cNvSpPr>
          <p:nvPr>
            <p:ph type="sldNum" sz="quarter" idx="12"/>
          </p:nvPr>
        </p:nvSpPr>
        <p:spPr/>
        <p:txBody>
          <a:bodyPr/>
          <a:lstStyle/>
          <a:p>
            <a:pPr algn="ctr"/>
            <a:fld id="{62231297-CF50-461C-A890-3A434146D1DB}" type="slidenum">
              <a:rPr lang="en-US" smtClean="0"/>
              <a:pPr algn="ctr"/>
              <a:t>17</a:t>
            </a:fld>
            <a:endParaRPr lang="en-US" dirty="0"/>
          </a:p>
        </p:txBody>
      </p:sp>
    </p:spTree>
    <p:extLst>
      <p:ext uri="{BB962C8B-B14F-4D97-AF65-F5344CB8AC3E}">
        <p14:creationId xmlns:p14="http://schemas.microsoft.com/office/powerpoint/2010/main" xmlns="" val="3282752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4: </a:t>
            </a:r>
            <a:br>
              <a:rPr lang="en-US" dirty="0"/>
            </a:br>
            <a:r>
              <a:rPr lang="en-US" dirty="0"/>
              <a:t>5G Security and Privacy</a:t>
            </a:r>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Network Slice Isolation</a:t>
            </a:r>
          </a:p>
          <a:p>
            <a:pPr>
              <a:lnSpc>
                <a:spcPct val="100000"/>
              </a:lnSpc>
            </a:pPr>
            <a:r>
              <a:rPr lang="en-US" dirty="0"/>
              <a:t>Virtualized Infrastructure Security</a:t>
            </a:r>
          </a:p>
          <a:p>
            <a:pPr>
              <a:lnSpc>
                <a:spcPct val="100000"/>
              </a:lnSpc>
            </a:pPr>
            <a:r>
              <a:rPr lang="en-US" dirty="0"/>
              <a:t>Network Function Verification</a:t>
            </a:r>
          </a:p>
          <a:p>
            <a:pPr>
              <a:lnSpc>
                <a:spcPct val="100000"/>
              </a:lnSpc>
            </a:pPr>
            <a:r>
              <a:rPr lang="en-US" dirty="0"/>
              <a:t>Secure Over-the-Air (OTA) Updates</a:t>
            </a:r>
          </a:p>
          <a:p>
            <a:pPr>
              <a:lnSpc>
                <a:spcPct val="100000"/>
              </a:lnSpc>
            </a:pPr>
            <a:endParaRPr lang="en-US" dirty="0"/>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Date Placeholder 6"/>
          <p:cNvSpPr>
            <a:spLocks noGrp="1"/>
          </p:cNvSpPr>
          <p:nvPr>
            <p:ph type="dt" sz="half" idx="10"/>
          </p:nvPr>
        </p:nvSpPr>
        <p:spPr/>
        <p:txBody>
          <a:bodyPr/>
          <a:lstStyle/>
          <a:p>
            <a:fld id="{9A473EF9-FF9D-4C96-9B17-FD671BC9EA3C}" type="datetime1">
              <a:rPr lang="en-US" smtClean="0"/>
              <a:pPr/>
              <a:t>4/15/2024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18</a:t>
            </a:fld>
            <a:endParaRPr lang="en-US" dirty="0"/>
          </a:p>
        </p:txBody>
      </p:sp>
      <p:sp>
        <p:nvSpPr>
          <p:cNvPr id="9" name="Rectangle 8"/>
          <p:cNvSpPr/>
          <p:nvPr/>
        </p:nvSpPr>
        <p:spPr>
          <a:xfrm>
            <a:off x="22192268" y="17904813"/>
            <a:ext cx="6736138"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M5 S3</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367187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58D4C-C9B9-3CE4-5D75-FCD769771794}"/>
              </a:ext>
            </a:extLst>
          </p:cNvPr>
          <p:cNvSpPr>
            <a:spLocks noGrp="1"/>
          </p:cNvSpPr>
          <p:nvPr>
            <p:ph type="title"/>
          </p:nvPr>
        </p:nvSpPr>
        <p:spPr/>
        <p:txBody>
          <a:bodyPr>
            <a:normAutofit/>
          </a:bodyPr>
          <a:lstStyle/>
          <a:p>
            <a:r>
              <a:rPr lang="en-US" dirty="0"/>
              <a:t>Network Slice Isolation</a:t>
            </a:r>
            <a:endParaRPr lang="en-IN" dirty="0"/>
          </a:p>
        </p:txBody>
      </p:sp>
      <p:sp>
        <p:nvSpPr>
          <p:cNvPr id="3" name="Content Placeholder 2">
            <a:extLst>
              <a:ext uri="{FF2B5EF4-FFF2-40B4-BE49-F238E27FC236}">
                <a16:creationId xmlns:a16="http://schemas.microsoft.com/office/drawing/2014/main" xmlns="" id="{D70E2C73-F341-F94C-0C44-41940DCDA701}"/>
              </a:ext>
            </a:extLst>
          </p:cNvPr>
          <p:cNvSpPr>
            <a:spLocks noGrp="1"/>
          </p:cNvSpPr>
          <p:nvPr>
            <p:ph idx="1"/>
          </p:nvPr>
        </p:nvSpPr>
        <p:spPr/>
        <p:txBody>
          <a:bodyPr>
            <a:normAutofit/>
          </a:bodyPr>
          <a:lstStyle/>
          <a:p>
            <a:r>
              <a:rPr lang="en-US" dirty="0"/>
              <a:t>Network slicing is a revolutionary concept of enabling mobile networks on-demand. </a:t>
            </a:r>
          </a:p>
          <a:p>
            <a:r>
              <a:rPr lang="en-US" dirty="0"/>
              <a:t>It extends the business model of mobile networking from the traditional tariff subscription to the new cloud computing paradigm: network slice as a service (</a:t>
            </a:r>
            <a:r>
              <a:rPr lang="en-US" dirty="0" err="1"/>
              <a:t>NSaaS</a:t>
            </a:r>
            <a:r>
              <a:rPr lang="en-US" dirty="0"/>
              <a:t>). </a:t>
            </a:r>
          </a:p>
          <a:p>
            <a:r>
              <a:rPr lang="en-US" dirty="0"/>
              <a:t>The basic principles of network security, are authentication, authorization, confidentiality, integrity, and availability. </a:t>
            </a:r>
          </a:p>
          <a:p>
            <a:r>
              <a:rPr lang="en-US" dirty="0"/>
              <a:t>The new business model and service opportunities are motivating vertical industries to join and develop their own mobile networks and specify the network infrastructure capabilities and performance to align with their business and application characteristics.</a:t>
            </a:r>
          </a:p>
        </p:txBody>
      </p:sp>
      <p:sp>
        <p:nvSpPr>
          <p:cNvPr id="4" name="Date Placeholder 3">
            <a:extLst>
              <a:ext uri="{FF2B5EF4-FFF2-40B4-BE49-F238E27FC236}">
                <a16:creationId xmlns:a16="http://schemas.microsoft.com/office/drawing/2014/main" xmlns="" id="{AF94E8E8-5FEB-370B-7974-17ED6E37EA8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04879092-0841-5FEA-1215-FDAD1B19DBE6}"/>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DFF3F211-8A7A-4167-2590-A34991190498}"/>
              </a:ext>
            </a:extLst>
          </p:cNvPr>
          <p:cNvSpPr>
            <a:spLocks noGrp="1"/>
          </p:cNvSpPr>
          <p:nvPr>
            <p:ph type="sldNum" sz="quarter" idx="12"/>
          </p:nvPr>
        </p:nvSpPr>
        <p:spPr/>
        <p:txBody>
          <a:bodyPr/>
          <a:lstStyle/>
          <a:p>
            <a:pPr algn="ctr"/>
            <a:fld id="{62231297-CF50-461C-A890-3A434146D1DB}" type="slidenum">
              <a:rPr lang="en-US" smtClean="0"/>
              <a:pPr algn="ctr"/>
              <a:t>19</a:t>
            </a:fld>
            <a:endParaRPr lang="en-US" dirty="0"/>
          </a:p>
        </p:txBody>
      </p:sp>
    </p:spTree>
    <p:extLst>
      <p:ext uri="{BB962C8B-B14F-4D97-AF65-F5344CB8AC3E}">
        <p14:creationId xmlns:p14="http://schemas.microsoft.com/office/powerpoint/2010/main" xmlns="" val="210150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B46AB-5256-C708-276F-822998987AE4}"/>
              </a:ext>
            </a:extLst>
          </p:cNvPr>
          <p:cNvSpPr>
            <a:spLocks noGrp="1"/>
          </p:cNvSpPr>
          <p:nvPr>
            <p:ph type="title"/>
          </p:nvPr>
        </p:nvSpPr>
        <p:spPr/>
        <p:txBody>
          <a:bodyPr>
            <a:normAutofit/>
          </a:bodyPr>
          <a:lstStyle/>
          <a:p>
            <a:r>
              <a:rPr lang="en-US" dirty="0"/>
              <a:t>Privacy-Preserving Techniques in 5G</a:t>
            </a:r>
            <a:endParaRPr lang="en-IN" dirty="0"/>
          </a:p>
        </p:txBody>
      </p:sp>
      <p:sp>
        <p:nvSpPr>
          <p:cNvPr id="3" name="Content Placeholder 2">
            <a:extLst>
              <a:ext uri="{FF2B5EF4-FFF2-40B4-BE49-F238E27FC236}">
                <a16:creationId xmlns:a16="http://schemas.microsoft.com/office/drawing/2014/main" xmlns="" id="{5BC04D45-BECA-29F3-1D60-162DAB5D74DC}"/>
              </a:ext>
            </a:extLst>
          </p:cNvPr>
          <p:cNvSpPr>
            <a:spLocks noGrp="1"/>
          </p:cNvSpPr>
          <p:nvPr>
            <p:ph idx="1"/>
          </p:nvPr>
        </p:nvSpPr>
        <p:spPr>
          <a:xfrm>
            <a:off x="2160337" y="7363735"/>
            <a:ext cx="46800000" cy="23310591"/>
          </a:xfrm>
        </p:spPr>
        <p:txBody>
          <a:bodyPr>
            <a:normAutofit lnSpcReduction="10000"/>
          </a:bodyPr>
          <a:lstStyle/>
          <a:p>
            <a:r>
              <a:rPr lang="en-US" dirty="0"/>
              <a:t>A critical challenge for </a:t>
            </a:r>
            <a:r>
              <a:rPr lang="en-US" dirty="0">
                <a:solidFill>
                  <a:srgbClr val="FF0000"/>
                </a:solidFill>
              </a:rPr>
              <a:t>the government and enterprises is ensuring data security and privacy when processing huge datasets</a:t>
            </a:r>
            <a:r>
              <a:rPr lang="en-US" dirty="0"/>
              <a:t>. </a:t>
            </a:r>
          </a:p>
          <a:p>
            <a:r>
              <a:rPr lang="en-US" dirty="0"/>
              <a:t>Most IT companies </a:t>
            </a:r>
            <a:r>
              <a:rPr lang="en-US" dirty="0">
                <a:solidFill>
                  <a:srgbClr val="00B050"/>
                </a:solidFill>
              </a:rPr>
              <a:t>collect, transport, store, and analyze large datasets </a:t>
            </a:r>
            <a:r>
              <a:rPr lang="en-US" dirty="0"/>
              <a:t>and face </a:t>
            </a:r>
            <a:r>
              <a:rPr lang="en-US" dirty="0">
                <a:solidFill>
                  <a:srgbClr val="00B0F0"/>
                </a:solidFill>
              </a:rPr>
              <a:t>significant privacy issues </a:t>
            </a:r>
            <a:r>
              <a:rPr lang="en-US" dirty="0"/>
              <a:t>every day. </a:t>
            </a:r>
          </a:p>
          <a:p>
            <a:r>
              <a:rPr lang="en-US" dirty="0"/>
              <a:t>These issues make the realization of the “</a:t>
            </a:r>
            <a:r>
              <a:rPr lang="en-US" dirty="0">
                <a:solidFill>
                  <a:srgbClr val="FF0000"/>
                </a:solidFill>
              </a:rPr>
              <a:t>Society 5.0” </a:t>
            </a:r>
            <a:r>
              <a:rPr lang="en-US" dirty="0"/>
              <a:t>project a challenging issue. </a:t>
            </a:r>
          </a:p>
          <a:p>
            <a:r>
              <a:rPr lang="en-US" dirty="0"/>
              <a:t>The issues of data protection during transmission and at rest have attracted scholarly attention recently. </a:t>
            </a:r>
          </a:p>
          <a:p>
            <a:r>
              <a:rPr lang="en-US" dirty="0">
                <a:solidFill>
                  <a:srgbClr val="FF0000"/>
                </a:solidFill>
              </a:rPr>
              <a:t>Cryptographic-based security mechanisms </a:t>
            </a:r>
            <a:r>
              <a:rPr lang="en-US" dirty="0"/>
              <a:t>propose different solutions to safeguard the security of datasets as they transit across networks or are stored in data warehouses, for example, </a:t>
            </a:r>
            <a:r>
              <a:rPr lang="en-US" dirty="0">
                <a:solidFill>
                  <a:srgbClr val="00B050"/>
                </a:solidFill>
              </a:rPr>
              <a:t>encryption and blockchain technologies. </a:t>
            </a:r>
          </a:p>
          <a:p>
            <a:r>
              <a:rPr lang="en-US" dirty="0"/>
              <a:t>However, the </a:t>
            </a:r>
            <a:r>
              <a:rPr lang="en-US" dirty="0">
                <a:solidFill>
                  <a:srgbClr val="00B050"/>
                </a:solidFill>
              </a:rPr>
              <a:t>unresolved issue is how to preserve the privacy of the collected data effectively and securely while it is being processed</a:t>
            </a:r>
            <a:r>
              <a:rPr lang="en-US" dirty="0"/>
              <a:t>.</a:t>
            </a:r>
            <a:endParaRPr lang="en-IN" dirty="0"/>
          </a:p>
        </p:txBody>
      </p:sp>
      <p:sp>
        <p:nvSpPr>
          <p:cNvPr id="4" name="Date Placeholder 3">
            <a:extLst>
              <a:ext uri="{FF2B5EF4-FFF2-40B4-BE49-F238E27FC236}">
                <a16:creationId xmlns:a16="http://schemas.microsoft.com/office/drawing/2014/main" xmlns="" id="{95846752-C894-E9D0-4596-F1364E07065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3507C53-0FB1-88A9-8DAA-8290ECEFC0F0}"/>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6CB17092-03A8-46EA-DDB6-A9C5854A38EA}"/>
              </a:ext>
            </a:extLst>
          </p:cNvPr>
          <p:cNvSpPr>
            <a:spLocks noGrp="1"/>
          </p:cNvSpPr>
          <p:nvPr>
            <p:ph type="sldNum" sz="quarter" idx="12"/>
          </p:nvPr>
        </p:nvSpPr>
        <p:spPr/>
        <p:txBody>
          <a:bodyPr/>
          <a:lstStyle/>
          <a:p>
            <a:pPr algn="ctr"/>
            <a:fld id="{62231297-CF50-461C-A890-3A434146D1DB}" type="slidenum">
              <a:rPr lang="en-US" smtClean="0"/>
              <a:pPr algn="ctr"/>
              <a:t>2</a:t>
            </a:fld>
            <a:endParaRPr lang="en-US" dirty="0"/>
          </a:p>
        </p:txBody>
      </p:sp>
    </p:spTree>
    <p:extLst>
      <p:ext uri="{BB962C8B-B14F-4D97-AF65-F5344CB8AC3E}">
        <p14:creationId xmlns:p14="http://schemas.microsoft.com/office/powerpoint/2010/main" xmlns="" val="2214817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58D4C-C9B9-3CE4-5D75-FCD769771794}"/>
              </a:ext>
            </a:extLst>
          </p:cNvPr>
          <p:cNvSpPr>
            <a:spLocks noGrp="1"/>
          </p:cNvSpPr>
          <p:nvPr>
            <p:ph type="title"/>
          </p:nvPr>
        </p:nvSpPr>
        <p:spPr/>
        <p:txBody>
          <a:bodyPr>
            <a:normAutofit/>
          </a:bodyPr>
          <a:lstStyle/>
          <a:p>
            <a:r>
              <a:rPr lang="en-US" dirty="0"/>
              <a:t>Network Slice Isolation</a:t>
            </a:r>
            <a:endParaRPr lang="en-IN" dirty="0"/>
          </a:p>
        </p:txBody>
      </p:sp>
      <p:sp>
        <p:nvSpPr>
          <p:cNvPr id="3" name="Content Placeholder 2">
            <a:extLst>
              <a:ext uri="{FF2B5EF4-FFF2-40B4-BE49-F238E27FC236}">
                <a16:creationId xmlns:a16="http://schemas.microsoft.com/office/drawing/2014/main" xmlns="" id="{D70E2C73-F341-F94C-0C44-41940DCDA701}"/>
              </a:ext>
            </a:extLst>
          </p:cNvPr>
          <p:cNvSpPr>
            <a:spLocks noGrp="1"/>
          </p:cNvSpPr>
          <p:nvPr>
            <p:ph idx="1"/>
          </p:nvPr>
        </p:nvSpPr>
        <p:spPr/>
        <p:txBody>
          <a:bodyPr>
            <a:normAutofit/>
          </a:bodyPr>
          <a:lstStyle/>
          <a:p>
            <a:r>
              <a:rPr lang="en-US" dirty="0">
                <a:solidFill>
                  <a:schemeClr val="tx1"/>
                </a:solidFill>
              </a:rPr>
              <a:t>The new business model and service opportunities are motivating vertical industries to join and develop their own mobile networks and specify the network infrastructure capabilities and performance to align with their business and application characteristics. </a:t>
            </a:r>
          </a:p>
          <a:p>
            <a:r>
              <a:rPr lang="en-US" dirty="0"/>
              <a:t>To achieve this aim, it requires adequately defining the defense mechanisms that protect all deployed network slices of various types with different network performance and security requirements.</a:t>
            </a:r>
          </a:p>
          <a:p>
            <a:r>
              <a:rPr lang="en-US" dirty="0"/>
              <a:t>In particular, these defending mechanisms have to be considered not only for the traditional physical network infrastructures but also in a nested virtualized network environment</a:t>
            </a:r>
            <a:endParaRPr lang="en-IN" dirty="0"/>
          </a:p>
        </p:txBody>
      </p:sp>
      <p:sp>
        <p:nvSpPr>
          <p:cNvPr id="4" name="Date Placeholder 3">
            <a:extLst>
              <a:ext uri="{FF2B5EF4-FFF2-40B4-BE49-F238E27FC236}">
                <a16:creationId xmlns:a16="http://schemas.microsoft.com/office/drawing/2014/main" xmlns="" id="{AF94E8E8-5FEB-370B-7974-17ED6E37EA8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04879092-0841-5FEA-1215-FDAD1B19DBE6}"/>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DFF3F211-8A7A-4167-2590-A34991190498}"/>
              </a:ext>
            </a:extLst>
          </p:cNvPr>
          <p:cNvSpPr>
            <a:spLocks noGrp="1"/>
          </p:cNvSpPr>
          <p:nvPr>
            <p:ph type="sldNum" sz="quarter" idx="12"/>
          </p:nvPr>
        </p:nvSpPr>
        <p:spPr/>
        <p:txBody>
          <a:bodyPr/>
          <a:lstStyle/>
          <a:p>
            <a:pPr algn="ctr"/>
            <a:fld id="{62231297-CF50-461C-A890-3A434146D1DB}" type="slidenum">
              <a:rPr lang="en-US" smtClean="0"/>
              <a:pPr algn="ctr"/>
              <a:t>20</a:t>
            </a:fld>
            <a:endParaRPr lang="en-US" dirty="0"/>
          </a:p>
        </p:txBody>
      </p:sp>
    </p:spTree>
    <p:extLst>
      <p:ext uri="{BB962C8B-B14F-4D97-AF65-F5344CB8AC3E}">
        <p14:creationId xmlns:p14="http://schemas.microsoft.com/office/powerpoint/2010/main" xmlns="" val="2631650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58D4C-C9B9-3CE4-5D75-FCD769771794}"/>
              </a:ext>
            </a:extLst>
          </p:cNvPr>
          <p:cNvSpPr>
            <a:spLocks noGrp="1"/>
          </p:cNvSpPr>
          <p:nvPr>
            <p:ph type="title"/>
          </p:nvPr>
        </p:nvSpPr>
        <p:spPr/>
        <p:txBody>
          <a:bodyPr>
            <a:normAutofit/>
          </a:bodyPr>
          <a:lstStyle/>
          <a:p>
            <a:r>
              <a:rPr lang="en-US" dirty="0"/>
              <a:t>Network Slice Isolation</a:t>
            </a:r>
            <a:endParaRPr lang="en-IN" dirty="0"/>
          </a:p>
        </p:txBody>
      </p:sp>
      <p:sp>
        <p:nvSpPr>
          <p:cNvPr id="3" name="Content Placeholder 2">
            <a:extLst>
              <a:ext uri="{FF2B5EF4-FFF2-40B4-BE49-F238E27FC236}">
                <a16:creationId xmlns:a16="http://schemas.microsoft.com/office/drawing/2014/main" xmlns="" id="{D70E2C73-F341-F94C-0C44-41940DCDA701}"/>
              </a:ext>
            </a:extLst>
          </p:cNvPr>
          <p:cNvSpPr>
            <a:spLocks noGrp="1"/>
          </p:cNvSpPr>
          <p:nvPr>
            <p:ph idx="1"/>
          </p:nvPr>
        </p:nvSpPr>
        <p:spPr>
          <a:xfrm>
            <a:off x="2160337" y="7363735"/>
            <a:ext cx="46800000" cy="23310591"/>
          </a:xfrm>
        </p:spPr>
        <p:txBody>
          <a:bodyPr>
            <a:normAutofit/>
          </a:bodyPr>
          <a:lstStyle/>
          <a:p>
            <a:r>
              <a:rPr lang="en-US" dirty="0"/>
              <a:t>Network slicing is a logical network representation, composed with a specific mobile network infrastructure configuration, which consists of various levels and types of isolation in a physical infrastructure. </a:t>
            </a:r>
          </a:p>
          <a:p>
            <a:r>
              <a:rPr lang="en-US" dirty="0"/>
              <a:t>It is basically enabled by virtualization, containerization, software-defined network (SDN), virtual network function (VNF) service chain, network function virtualization (NFV) and flexible transport network technologies. </a:t>
            </a:r>
          </a:p>
          <a:p>
            <a:r>
              <a:rPr lang="en-US" dirty="0"/>
              <a:t>The MNO is expected to utilize those technologies to provide a secure network environment across the radio access network, transport network and core network. </a:t>
            </a:r>
          </a:p>
        </p:txBody>
      </p:sp>
      <p:sp>
        <p:nvSpPr>
          <p:cNvPr id="4" name="Date Placeholder 3">
            <a:extLst>
              <a:ext uri="{FF2B5EF4-FFF2-40B4-BE49-F238E27FC236}">
                <a16:creationId xmlns:a16="http://schemas.microsoft.com/office/drawing/2014/main" xmlns="" id="{AF94E8E8-5FEB-370B-7974-17ED6E37EA8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04879092-0841-5FEA-1215-FDAD1B19DBE6}"/>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DFF3F211-8A7A-4167-2590-A34991190498}"/>
              </a:ext>
            </a:extLst>
          </p:cNvPr>
          <p:cNvSpPr>
            <a:spLocks noGrp="1"/>
          </p:cNvSpPr>
          <p:nvPr>
            <p:ph type="sldNum" sz="quarter" idx="12"/>
          </p:nvPr>
        </p:nvSpPr>
        <p:spPr/>
        <p:txBody>
          <a:bodyPr/>
          <a:lstStyle/>
          <a:p>
            <a:pPr algn="ctr"/>
            <a:fld id="{62231297-CF50-461C-A890-3A434146D1DB}" type="slidenum">
              <a:rPr lang="en-US" smtClean="0"/>
              <a:pPr algn="ctr"/>
              <a:t>21</a:t>
            </a:fld>
            <a:endParaRPr lang="en-US" dirty="0"/>
          </a:p>
        </p:txBody>
      </p:sp>
    </p:spTree>
    <p:extLst>
      <p:ext uri="{BB962C8B-B14F-4D97-AF65-F5344CB8AC3E}">
        <p14:creationId xmlns:p14="http://schemas.microsoft.com/office/powerpoint/2010/main" xmlns="" val="2980612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58D4C-C9B9-3CE4-5D75-FCD769771794}"/>
              </a:ext>
            </a:extLst>
          </p:cNvPr>
          <p:cNvSpPr>
            <a:spLocks noGrp="1"/>
          </p:cNvSpPr>
          <p:nvPr>
            <p:ph type="title"/>
          </p:nvPr>
        </p:nvSpPr>
        <p:spPr/>
        <p:txBody>
          <a:bodyPr>
            <a:normAutofit/>
          </a:bodyPr>
          <a:lstStyle/>
          <a:p>
            <a:r>
              <a:rPr lang="en-US" dirty="0"/>
              <a:t>Network Slice Isolation</a:t>
            </a:r>
          </a:p>
        </p:txBody>
      </p:sp>
      <p:sp>
        <p:nvSpPr>
          <p:cNvPr id="3" name="Content Placeholder 2">
            <a:extLst>
              <a:ext uri="{FF2B5EF4-FFF2-40B4-BE49-F238E27FC236}">
                <a16:creationId xmlns:a16="http://schemas.microsoft.com/office/drawing/2014/main" xmlns="" id="{D70E2C73-F341-F94C-0C44-41940DCDA701}"/>
              </a:ext>
            </a:extLst>
          </p:cNvPr>
          <p:cNvSpPr>
            <a:spLocks noGrp="1"/>
          </p:cNvSpPr>
          <p:nvPr>
            <p:ph idx="1"/>
          </p:nvPr>
        </p:nvSpPr>
        <p:spPr>
          <a:xfrm>
            <a:off x="2160337" y="7363735"/>
            <a:ext cx="46800000" cy="23310591"/>
          </a:xfrm>
        </p:spPr>
        <p:txBody>
          <a:bodyPr>
            <a:normAutofit/>
          </a:bodyPr>
          <a:lstStyle/>
          <a:p>
            <a:r>
              <a:rPr lang="en-US" dirty="0"/>
              <a:t>This secure network environment shall be fully optimized with the coexistence of multiple network slices and their different service characteristics and requirements. </a:t>
            </a:r>
          </a:p>
          <a:p>
            <a:r>
              <a:rPr lang="en-US" dirty="0"/>
              <a:t>On the other hand, the tenant expects their network slices’ structure to be a standalone and fully independent mobile network. </a:t>
            </a:r>
          </a:p>
          <a:p>
            <a:r>
              <a:rPr lang="en-US" dirty="0"/>
              <a:t>Moreover, other tenants shall not have unauthorized access to their network slices nor unauthorized interception with the other tenants’ data.</a:t>
            </a:r>
            <a:endParaRPr lang="en-IN" dirty="0"/>
          </a:p>
        </p:txBody>
      </p:sp>
      <p:sp>
        <p:nvSpPr>
          <p:cNvPr id="4" name="Date Placeholder 3">
            <a:extLst>
              <a:ext uri="{FF2B5EF4-FFF2-40B4-BE49-F238E27FC236}">
                <a16:creationId xmlns:a16="http://schemas.microsoft.com/office/drawing/2014/main" xmlns="" id="{AF94E8E8-5FEB-370B-7974-17ED6E37EA8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04879092-0841-5FEA-1215-FDAD1B19DBE6}"/>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DFF3F211-8A7A-4167-2590-A34991190498}"/>
              </a:ext>
            </a:extLst>
          </p:cNvPr>
          <p:cNvSpPr>
            <a:spLocks noGrp="1"/>
          </p:cNvSpPr>
          <p:nvPr>
            <p:ph type="sldNum" sz="quarter" idx="12"/>
          </p:nvPr>
        </p:nvSpPr>
        <p:spPr/>
        <p:txBody>
          <a:bodyPr/>
          <a:lstStyle/>
          <a:p>
            <a:pPr algn="ctr"/>
            <a:fld id="{62231297-CF50-461C-A890-3A434146D1DB}" type="slidenum">
              <a:rPr lang="en-US" smtClean="0"/>
              <a:pPr algn="ctr"/>
              <a:t>22</a:t>
            </a:fld>
            <a:endParaRPr lang="en-US" dirty="0"/>
          </a:p>
        </p:txBody>
      </p:sp>
    </p:spTree>
    <p:extLst>
      <p:ext uri="{BB962C8B-B14F-4D97-AF65-F5344CB8AC3E}">
        <p14:creationId xmlns:p14="http://schemas.microsoft.com/office/powerpoint/2010/main" xmlns="" val="1938715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58D4C-C9B9-3CE4-5D75-FCD769771794}"/>
              </a:ext>
            </a:extLst>
          </p:cNvPr>
          <p:cNvSpPr>
            <a:spLocks noGrp="1"/>
          </p:cNvSpPr>
          <p:nvPr>
            <p:ph type="title"/>
          </p:nvPr>
        </p:nvSpPr>
        <p:spPr/>
        <p:txBody>
          <a:bodyPr>
            <a:normAutofit/>
          </a:bodyPr>
          <a:lstStyle/>
          <a:p>
            <a:r>
              <a:rPr lang="en-US" dirty="0"/>
              <a:t>Virtualized Infrastructure Security</a:t>
            </a:r>
            <a:endParaRPr lang="en-IN" dirty="0"/>
          </a:p>
        </p:txBody>
      </p:sp>
      <p:sp>
        <p:nvSpPr>
          <p:cNvPr id="3" name="Content Placeholder 2">
            <a:extLst>
              <a:ext uri="{FF2B5EF4-FFF2-40B4-BE49-F238E27FC236}">
                <a16:creationId xmlns:a16="http://schemas.microsoft.com/office/drawing/2014/main" xmlns="" id="{D70E2C73-F341-F94C-0C44-41940DCDA701}"/>
              </a:ext>
            </a:extLst>
          </p:cNvPr>
          <p:cNvSpPr>
            <a:spLocks noGrp="1"/>
          </p:cNvSpPr>
          <p:nvPr>
            <p:ph idx="1"/>
          </p:nvPr>
        </p:nvSpPr>
        <p:spPr>
          <a:xfrm>
            <a:off x="2160337" y="7363735"/>
            <a:ext cx="46800000" cy="23310591"/>
          </a:xfrm>
        </p:spPr>
        <p:txBody>
          <a:bodyPr>
            <a:normAutofit/>
          </a:bodyPr>
          <a:lstStyle/>
          <a:p>
            <a:r>
              <a:rPr lang="en-US" dirty="0"/>
              <a:t>Virtualization is the process of running multiple virtual instances of a device on a single physical hardware resource. </a:t>
            </a:r>
          </a:p>
          <a:p>
            <a:r>
              <a:rPr lang="en-US" dirty="0"/>
              <a:t>Security virtualization is the process, procedure, and policy that ensures that the virtualized hardware infrastructure is secure and protected.</a:t>
            </a:r>
          </a:p>
          <a:p>
            <a:r>
              <a:rPr lang="en-US" dirty="0"/>
              <a:t>Virtualization centralizes administrative tasks while improving scalability and workloads, and leads to the consolidation of network infrastructure, lower OPEX, and ease of management. </a:t>
            </a:r>
          </a:p>
        </p:txBody>
      </p:sp>
      <p:sp>
        <p:nvSpPr>
          <p:cNvPr id="4" name="Date Placeholder 3">
            <a:extLst>
              <a:ext uri="{FF2B5EF4-FFF2-40B4-BE49-F238E27FC236}">
                <a16:creationId xmlns:a16="http://schemas.microsoft.com/office/drawing/2014/main" xmlns="" id="{AF94E8E8-5FEB-370B-7974-17ED6E37EA8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04879092-0841-5FEA-1215-FDAD1B19DBE6}"/>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DFF3F211-8A7A-4167-2590-A34991190498}"/>
              </a:ext>
            </a:extLst>
          </p:cNvPr>
          <p:cNvSpPr>
            <a:spLocks noGrp="1"/>
          </p:cNvSpPr>
          <p:nvPr>
            <p:ph type="sldNum" sz="quarter" idx="12"/>
          </p:nvPr>
        </p:nvSpPr>
        <p:spPr/>
        <p:txBody>
          <a:bodyPr/>
          <a:lstStyle/>
          <a:p>
            <a:pPr algn="ctr"/>
            <a:fld id="{62231297-CF50-461C-A890-3A434146D1DB}" type="slidenum">
              <a:rPr lang="en-US" smtClean="0"/>
              <a:pPr algn="ctr"/>
              <a:t>23</a:t>
            </a:fld>
            <a:endParaRPr lang="en-US" dirty="0"/>
          </a:p>
        </p:txBody>
      </p:sp>
    </p:spTree>
    <p:extLst>
      <p:ext uri="{BB962C8B-B14F-4D97-AF65-F5344CB8AC3E}">
        <p14:creationId xmlns:p14="http://schemas.microsoft.com/office/powerpoint/2010/main" xmlns="" val="1367823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58D4C-C9B9-3CE4-5D75-FCD769771794}"/>
              </a:ext>
            </a:extLst>
          </p:cNvPr>
          <p:cNvSpPr>
            <a:spLocks noGrp="1"/>
          </p:cNvSpPr>
          <p:nvPr>
            <p:ph type="title"/>
          </p:nvPr>
        </p:nvSpPr>
        <p:spPr/>
        <p:txBody>
          <a:bodyPr>
            <a:normAutofit/>
          </a:bodyPr>
          <a:lstStyle/>
          <a:p>
            <a:r>
              <a:rPr lang="en-US" dirty="0"/>
              <a:t>Virtualized Infrastructure Security</a:t>
            </a:r>
            <a:endParaRPr lang="en-IN" dirty="0"/>
          </a:p>
        </p:txBody>
      </p:sp>
      <p:sp>
        <p:nvSpPr>
          <p:cNvPr id="3" name="Content Placeholder 2">
            <a:extLst>
              <a:ext uri="{FF2B5EF4-FFF2-40B4-BE49-F238E27FC236}">
                <a16:creationId xmlns:a16="http://schemas.microsoft.com/office/drawing/2014/main" xmlns="" id="{D70E2C73-F341-F94C-0C44-41940DCDA701}"/>
              </a:ext>
            </a:extLst>
          </p:cNvPr>
          <p:cNvSpPr>
            <a:spLocks noGrp="1"/>
          </p:cNvSpPr>
          <p:nvPr>
            <p:ph idx="1"/>
          </p:nvPr>
        </p:nvSpPr>
        <p:spPr>
          <a:xfrm>
            <a:off x="2160337" y="7363735"/>
            <a:ext cx="46800000" cy="23310591"/>
          </a:xfrm>
        </p:spPr>
        <p:txBody>
          <a:bodyPr>
            <a:normAutofit/>
          </a:bodyPr>
          <a:lstStyle/>
          <a:p>
            <a:r>
              <a:rPr lang="en-US" b="1" dirty="0"/>
              <a:t>Problems with Security Virtualization Addresses</a:t>
            </a:r>
          </a:p>
          <a:p>
            <a:r>
              <a:rPr lang="en-US" dirty="0"/>
              <a:t>Virtualization introduces security challenges that physical security systems cannot adequately protect against:</a:t>
            </a:r>
          </a:p>
          <a:p>
            <a:pPr marL="1371600" indent="-1371600">
              <a:buFont typeface="+mj-lt"/>
              <a:buAutoNum type="arabicPeriod"/>
            </a:pPr>
            <a:r>
              <a:rPr lang="en-US" dirty="0"/>
              <a:t>   File sharing between hosts and guests is not secure.</a:t>
            </a:r>
          </a:p>
          <a:p>
            <a:pPr marL="1371600" indent="-1371600">
              <a:buFont typeface="+mj-lt"/>
              <a:buAutoNum type="arabicPeriod"/>
            </a:pPr>
            <a:r>
              <a:rPr lang="en-US" dirty="0"/>
              <a:t>   Isolation between components such as guest OSs and applications, 	hypervisors, hardware are weakened.</a:t>
            </a:r>
          </a:p>
          <a:p>
            <a:pPr marL="1371600" indent="-1371600">
              <a:buFont typeface="+mj-lt"/>
              <a:buAutoNum type="arabicPeriod"/>
            </a:pPr>
            <a:r>
              <a:rPr lang="en-US" dirty="0"/>
              <a:t>   Multiple servers are consolidated which increases the risk that a 	compromise may spread from applications on the same host.</a:t>
            </a:r>
          </a:p>
          <a:p>
            <a:pPr marL="1371600" indent="-1371600">
              <a:buFont typeface="+mj-lt"/>
              <a:buAutoNum type="arabicPeriod"/>
            </a:pPr>
            <a:r>
              <a:rPr lang="en-US" dirty="0"/>
              <a:t>   For intrusion prevention systems (IPS), malware targeted for physical 	and virtual machines causes infection via the virtual network. Other 	security threats include unauthorized access, denial of service, and 	exploits.</a:t>
            </a:r>
          </a:p>
        </p:txBody>
      </p:sp>
      <p:sp>
        <p:nvSpPr>
          <p:cNvPr id="4" name="Date Placeholder 3">
            <a:extLst>
              <a:ext uri="{FF2B5EF4-FFF2-40B4-BE49-F238E27FC236}">
                <a16:creationId xmlns:a16="http://schemas.microsoft.com/office/drawing/2014/main" xmlns="" id="{AF94E8E8-5FEB-370B-7974-17ED6E37EA8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04879092-0841-5FEA-1215-FDAD1B19DBE6}"/>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DFF3F211-8A7A-4167-2590-A34991190498}"/>
              </a:ext>
            </a:extLst>
          </p:cNvPr>
          <p:cNvSpPr>
            <a:spLocks noGrp="1"/>
          </p:cNvSpPr>
          <p:nvPr>
            <p:ph type="sldNum" sz="quarter" idx="12"/>
          </p:nvPr>
        </p:nvSpPr>
        <p:spPr/>
        <p:txBody>
          <a:bodyPr/>
          <a:lstStyle/>
          <a:p>
            <a:pPr algn="ctr"/>
            <a:fld id="{62231297-CF50-461C-A890-3A434146D1DB}" type="slidenum">
              <a:rPr lang="en-US" smtClean="0"/>
              <a:pPr algn="ctr"/>
              <a:t>24</a:t>
            </a:fld>
            <a:endParaRPr lang="en-US" dirty="0"/>
          </a:p>
        </p:txBody>
      </p:sp>
    </p:spTree>
    <p:extLst>
      <p:ext uri="{BB962C8B-B14F-4D97-AF65-F5344CB8AC3E}">
        <p14:creationId xmlns:p14="http://schemas.microsoft.com/office/powerpoint/2010/main" xmlns="" val="1352663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58D4C-C9B9-3CE4-5D75-FCD769771794}"/>
              </a:ext>
            </a:extLst>
          </p:cNvPr>
          <p:cNvSpPr>
            <a:spLocks noGrp="1"/>
          </p:cNvSpPr>
          <p:nvPr>
            <p:ph type="title"/>
          </p:nvPr>
        </p:nvSpPr>
        <p:spPr/>
        <p:txBody>
          <a:bodyPr>
            <a:normAutofit/>
          </a:bodyPr>
          <a:lstStyle/>
          <a:p>
            <a:r>
              <a:rPr lang="en-US" dirty="0"/>
              <a:t>Virtualized Infrastructure Security</a:t>
            </a:r>
            <a:endParaRPr lang="en-IN" dirty="0"/>
          </a:p>
        </p:txBody>
      </p:sp>
      <p:sp>
        <p:nvSpPr>
          <p:cNvPr id="3" name="Content Placeholder 2">
            <a:extLst>
              <a:ext uri="{FF2B5EF4-FFF2-40B4-BE49-F238E27FC236}">
                <a16:creationId xmlns:a16="http://schemas.microsoft.com/office/drawing/2014/main" xmlns="" id="{D70E2C73-F341-F94C-0C44-41940DCDA701}"/>
              </a:ext>
            </a:extLst>
          </p:cNvPr>
          <p:cNvSpPr>
            <a:spLocks noGrp="1"/>
          </p:cNvSpPr>
          <p:nvPr>
            <p:ph idx="1"/>
          </p:nvPr>
        </p:nvSpPr>
        <p:spPr>
          <a:xfrm>
            <a:off x="2160337" y="7363735"/>
            <a:ext cx="25859492" cy="23310591"/>
          </a:xfrm>
        </p:spPr>
        <p:txBody>
          <a:bodyPr>
            <a:normAutofit/>
          </a:bodyPr>
          <a:lstStyle/>
          <a:p>
            <a:r>
              <a:rPr lang="en-US" dirty="0"/>
              <a:t>Security virtualization acts as a barrier to secure perimeter access to a network. </a:t>
            </a:r>
          </a:p>
          <a:p>
            <a:r>
              <a:rPr lang="en-US" dirty="0"/>
              <a:t>It provides dedicated security services and assured traffic isolation within the cloud, along with customizable firewall controls as an additional managed service. </a:t>
            </a:r>
          </a:p>
          <a:p>
            <a:r>
              <a:rPr lang="en-US" dirty="0"/>
              <a:t>Enterprises and service providers can leverage their virtualization investment to create a granular security perimeter, giving dedicated security resources within a cloud construct to tenants and service subscribers.</a:t>
            </a:r>
          </a:p>
        </p:txBody>
      </p:sp>
      <p:sp>
        <p:nvSpPr>
          <p:cNvPr id="4" name="Date Placeholder 3">
            <a:extLst>
              <a:ext uri="{FF2B5EF4-FFF2-40B4-BE49-F238E27FC236}">
                <a16:creationId xmlns:a16="http://schemas.microsoft.com/office/drawing/2014/main" xmlns="" id="{AF94E8E8-5FEB-370B-7974-17ED6E37EA8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04879092-0841-5FEA-1215-FDAD1B19DBE6}"/>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DFF3F211-8A7A-4167-2590-A34991190498}"/>
              </a:ext>
            </a:extLst>
          </p:cNvPr>
          <p:cNvSpPr>
            <a:spLocks noGrp="1"/>
          </p:cNvSpPr>
          <p:nvPr>
            <p:ph type="sldNum" sz="quarter" idx="12"/>
          </p:nvPr>
        </p:nvSpPr>
        <p:spPr/>
        <p:txBody>
          <a:bodyPr/>
          <a:lstStyle/>
          <a:p>
            <a:pPr algn="ctr"/>
            <a:fld id="{62231297-CF50-461C-A890-3A434146D1DB}" type="slidenum">
              <a:rPr lang="en-US" smtClean="0"/>
              <a:pPr algn="ctr"/>
              <a:t>25</a:t>
            </a:fld>
            <a:endParaRPr lang="en-US" dirty="0"/>
          </a:p>
        </p:txBody>
      </p:sp>
      <p:pic>
        <p:nvPicPr>
          <p:cNvPr id="7" name="Picture 6">
            <a:extLst>
              <a:ext uri="{FF2B5EF4-FFF2-40B4-BE49-F238E27FC236}">
                <a16:creationId xmlns:a16="http://schemas.microsoft.com/office/drawing/2014/main" xmlns="" id="{81EBC37E-34BA-5372-5C77-77C0DEF71BFD}"/>
              </a:ext>
            </a:extLst>
          </p:cNvPr>
          <p:cNvPicPr>
            <a:picLocks noChangeAspect="1"/>
          </p:cNvPicPr>
          <p:nvPr/>
        </p:nvPicPr>
        <p:blipFill rotWithShape="1">
          <a:blip r:embed="rId2"/>
          <a:srcRect l="25642" r="25335"/>
          <a:stretch/>
        </p:blipFill>
        <p:spPr>
          <a:xfrm>
            <a:off x="28150457" y="5200650"/>
            <a:ext cx="22533429" cy="10998994"/>
          </a:xfrm>
          <a:prstGeom prst="rect">
            <a:avLst/>
          </a:prstGeom>
        </p:spPr>
      </p:pic>
    </p:spTree>
    <p:extLst>
      <p:ext uri="{BB962C8B-B14F-4D97-AF65-F5344CB8AC3E}">
        <p14:creationId xmlns:p14="http://schemas.microsoft.com/office/powerpoint/2010/main" xmlns="" val="3571721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78BEF-7F14-A5F3-D65F-5031EEF1D3D5}"/>
              </a:ext>
            </a:extLst>
          </p:cNvPr>
          <p:cNvSpPr>
            <a:spLocks noGrp="1"/>
          </p:cNvSpPr>
          <p:nvPr>
            <p:ph type="title"/>
          </p:nvPr>
        </p:nvSpPr>
        <p:spPr/>
        <p:txBody>
          <a:bodyPr/>
          <a:lstStyle/>
          <a:p>
            <a:r>
              <a:rPr lang="en-IN" dirty="0"/>
              <a:t>Network Function Verification</a:t>
            </a:r>
          </a:p>
        </p:txBody>
      </p:sp>
      <p:sp>
        <p:nvSpPr>
          <p:cNvPr id="3" name="Content Placeholder 2">
            <a:extLst>
              <a:ext uri="{FF2B5EF4-FFF2-40B4-BE49-F238E27FC236}">
                <a16:creationId xmlns:a16="http://schemas.microsoft.com/office/drawing/2014/main" xmlns="" id="{A3E7C914-65DF-8CD3-470E-3B895BFDD8D8}"/>
              </a:ext>
            </a:extLst>
          </p:cNvPr>
          <p:cNvSpPr>
            <a:spLocks noGrp="1"/>
          </p:cNvSpPr>
          <p:nvPr>
            <p:ph idx="1"/>
          </p:nvPr>
        </p:nvSpPr>
        <p:spPr>
          <a:xfrm>
            <a:off x="2160337" y="7363735"/>
            <a:ext cx="46800000" cy="23310591"/>
          </a:xfrm>
        </p:spPr>
        <p:txBody>
          <a:bodyPr/>
          <a:lstStyle/>
          <a:p>
            <a:r>
              <a:rPr lang="en-US" dirty="0"/>
              <a:t>Network function is a term that typically refers to some component of a network infrastructure that provides a well-defined functional behavior, such as routing or switching or intrusion detection or intrusion prevention.</a:t>
            </a:r>
          </a:p>
          <a:p>
            <a:r>
              <a:rPr lang="en-US" dirty="0"/>
              <a:t>Information Technology teams use network verification tools to ensure hardware, software and network configurations will operate error-free and without any unforeseen issues. </a:t>
            </a:r>
          </a:p>
          <a:p>
            <a:r>
              <a:rPr lang="en-US" dirty="0"/>
              <a:t>Other common network verification tests include node and endpoint isolation, routing black holes, load-balanced paths, and device and path fault tolerance.</a:t>
            </a:r>
          </a:p>
          <a:p>
            <a:r>
              <a:rPr lang="en-US" dirty="0"/>
              <a:t>Data verification is a process in which different types of data are checked for accuracy and inconsistencies after data migration is done. In some domains it is referred to Source Data Verification (SDV), such as in clinical trials.</a:t>
            </a:r>
            <a:endParaRPr lang="en-IN" dirty="0"/>
          </a:p>
        </p:txBody>
      </p:sp>
      <p:sp>
        <p:nvSpPr>
          <p:cNvPr id="4" name="Date Placeholder 3">
            <a:extLst>
              <a:ext uri="{FF2B5EF4-FFF2-40B4-BE49-F238E27FC236}">
                <a16:creationId xmlns:a16="http://schemas.microsoft.com/office/drawing/2014/main" xmlns="" id="{A274C9CC-811A-26E5-BE2B-BEC9074297DE}"/>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84CD47F4-2FBB-BEBF-67E1-A74D4A81349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27F3ED28-C2A2-CCEC-E9B6-640B7EEA9FA0}"/>
              </a:ext>
            </a:extLst>
          </p:cNvPr>
          <p:cNvSpPr>
            <a:spLocks noGrp="1"/>
          </p:cNvSpPr>
          <p:nvPr>
            <p:ph type="sldNum" sz="quarter" idx="12"/>
          </p:nvPr>
        </p:nvSpPr>
        <p:spPr/>
        <p:txBody>
          <a:bodyPr/>
          <a:lstStyle/>
          <a:p>
            <a:pPr algn="ctr"/>
            <a:fld id="{62231297-CF50-461C-A890-3A434146D1DB}" type="slidenum">
              <a:rPr lang="en-US" smtClean="0"/>
              <a:pPr algn="ctr"/>
              <a:t>26</a:t>
            </a:fld>
            <a:endParaRPr lang="en-US" dirty="0"/>
          </a:p>
        </p:txBody>
      </p:sp>
    </p:spTree>
    <p:extLst>
      <p:ext uri="{BB962C8B-B14F-4D97-AF65-F5344CB8AC3E}">
        <p14:creationId xmlns:p14="http://schemas.microsoft.com/office/powerpoint/2010/main" xmlns="" val="2768320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78BEF-7F14-A5F3-D65F-5031EEF1D3D5}"/>
              </a:ext>
            </a:extLst>
          </p:cNvPr>
          <p:cNvSpPr>
            <a:spLocks noGrp="1"/>
          </p:cNvSpPr>
          <p:nvPr>
            <p:ph type="title"/>
          </p:nvPr>
        </p:nvSpPr>
        <p:spPr/>
        <p:txBody>
          <a:bodyPr/>
          <a:lstStyle/>
          <a:p>
            <a:r>
              <a:rPr lang="en-IN" dirty="0"/>
              <a:t>Network Function Verification</a:t>
            </a:r>
          </a:p>
        </p:txBody>
      </p:sp>
      <p:sp>
        <p:nvSpPr>
          <p:cNvPr id="3" name="Content Placeholder 2">
            <a:extLst>
              <a:ext uri="{FF2B5EF4-FFF2-40B4-BE49-F238E27FC236}">
                <a16:creationId xmlns:a16="http://schemas.microsoft.com/office/drawing/2014/main" xmlns="" id="{A3E7C914-65DF-8CD3-470E-3B895BFDD8D8}"/>
              </a:ext>
            </a:extLst>
          </p:cNvPr>
          <p:cNvSpPr>
            <a:spLocks noGrp="1"/>
          </p:cNvSpPr>
          <p:nvPr>
            <p:ph idx="1"/>
          </p:nvPr>
        </p:nvSpPr>
        <p:spPr>
          <a:xfrm>
            <a:off x="2160337" y="7363735"/>
            <a:ext cx="46800000" cy="23310591"/>
          </a:xfrm>
        </p:spPr>
        <p:txBody>
          <a:bodyPr>
            <a:normAutofit lnSpcReduction="10000"/>
          </a:bodyPr>
          <a:lstStyle/>
          <a:p>
            <a:r>
              <a:rPr lang="en-US" dirty="0"/>
              <a:t>The ISO is an international nongovernmental organization that develops proprietary, industrial, and commercial standards. </a:t>
            </a:r>
          </a:p>
          <a:p>
            <a:r>
              <a:rPr lang="en-US" dirty="0"/>
              <a:t>Comprised of representatives from various countries and standards organizations, the ISO defines five main types of network management solutions as the following:</a:t>
            </a:r>
          </a:p>
          <a:p>
            <a:r>
              <a:rPr lang="en-US" dirty="0"/>
              <a:t>    Performance Management:</a:t>
            </a:r>
          </a:p>
          <a:p>
            <a:r>
              <a:rPr lang="en-US" dirty="0"/>
              <a:t>    Fault Management:</a:t>
            </a:r>
          </a:p>
          <a:p>
            <a:r>
              <a:rPr lang="en-US" dirty="0"/>
              <a:t>    Configuration Management:</a:t>
            </a:r>
          </a:p>
          <a:p>
            <a:r>
              <a:rPr lang="en-US" dirty="0"/>
              <a:t>    Accounting Management:</a:t>
            </a:r>
          </a:p>
          <a:p>
            <a:r>
              <a:rPr lang="en-US" dirty="0"/>
              <a:t>    Security Management:</a:t>
            </a:r>
          </a:p>
          <a:p>
            <a:r>
              <a:rPr lang="en-US" dirty="0"/>
              <a:t>Each of these five functional areas plays a vital role in successfully implementing and maintaining an effective network management system. </a:t>
            </a:r>
          </a:p>
        </p:txBody>
      </p:sp>
      <p:sp>
        <p:nvSpPr>
          <p:cNvPr id="4" name="Date Placeholder 3">
            <a:extLst>
              <a:ext uri="{FF2B5EF4-FFF2-40B4-BE49-F238E27FC236}">
                <a16:creationId xmlns:a16="http://schemas.microsoft.com/office/drawing/2014/main" xmlns="" id="{A274C9CC-811A-26E5-BE2B-BEC9074297DE}"/>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84CD47F4-2FBB-BEBF-67E1-A74D4A81349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27F3ED28-C2A2-CCEC-E9B6-640B7EEA9FA0}"/>
              </a:ext>
            </a:extLst>
          </p:cNvPr>
          <p:cNvSpPr>
            <a:spLocks noGrp="1"/>
          </p:cNvSpPr>
          <p:nvPr>
            <p:ph type="sldNum" sz="quarter" idx="12"/>
          </p:nvPr>
        </p:nvSpPr>
        <p:spPr/>
        <p:txBody>
          <a:bodyPr/>
          <a:lstStyle/>
          <a:p>
            <a:pPr algn="ctr"/>
            <a:fld id="{62231297-CF50-461C-A890-3A434146D1DB}" type="slidenum">
              <a:rPr lang="en-US" smtClean="0"/>
              <a:pPr algn="ctr"/>
              <a:t>27</a:t>
            </a:fld>
            <a:endParaRPr lang="en-US" dirty="0"/>
          </a:p>
        </p:txBody>
      </p:sp>
    </p:spTree>
    <p:extLst>
      <p:ext uri="{BB962C8B-B14F-4D97-AF65-F5344CB8AC3E}">
        <p14:creationId xmlns:p14="http://schemas.microsoft.com/office/powerpoint/2010/main" xmlns="" val="2461889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78BEF-7F14-A5F3-D65F-5031EEF1D3D5}"/>
              </a:ext>
            </a:extLst>
          </p:cNvPr>
          <p:cNvSpPr>
            <a:spLocks noGrp="1"/>
          </p:cNvSpPr>
          <p:nvPr>
            <p:ph type="title"/>
          </p:nvPr>
        </p:nvSpPr>
        <p:spPr/>
        <p:txBody>
          <a:bodyPr/>
          <a:lstStyle/>
          <a:p>
            <a:r>
              <a:rPr lang="en-IN" dirty="0"/>
              <a:t>Network Function Verification</a:t>
            </a:r>
          </a:p>
        </p:txBody>
      </p:sp>
      <p:sp>
        <p:nvSpPr>
          <p:cNvPr id="3" name="Content Placeholder 2">
            <a:extLst>
              <a:ext uri="{FF2B5EF4-FFF2-40B4-BE49-F238E27FC236}">
                <a16:creationId xmlns:a16="http://schemas.microsoft.com/office/drawing/2014/main" xmlns="" id="{A3E7C914-65DF-8CD3-470E-3B895BFDD8D8}"/>
              </a:ext>
            </a:extLst>
          </p:cNvPr>
          <p:cNvSpPr>
            <a:spLocks noGrp="1"/>
          </p:cNvSpPr>
          <p:nvPr>
            <p:ph idx="1"/>
          </p:nvPr>
        </p:nvSpPr>
        <p:spPr>
          <a:xfrm>
            <a:off x="2160337" y="7363735"/>
            <a:ext cx="46800000" cy="23310591"/>
          </a:xfrm>
        </p:spPr>
        <p:txBody>
          <a:bodyPr>
            <a:normAutofit/>
          </a:bodyPr>
          <a:lstStyle/>
          <a:p>
            <a:r>
              <a:rPr lang="en-US" b="1" dirty="0"/>
              <a:t>Performance Management: </a:t>
            </a:r>
            <a:r>
              <a:rPr lang="en-US" dirty="0"/>
              <a:t>Measure and monitor the different network components that impact the overall performance of your network.</a:t>
            </a:r>
          </a:p>
          <a:p>
            <a:r>
              <a:rPr lang="en-US" b="1" dirty="0"/>
              <a:t>Fault Management: </a:t>
            </a:r>
            <a:r>
              <a:rPr lang="en-US" dirty="0"/>
              <a:t>Detect, isolate, and correct any non-normal network conditions.</a:t>
            </a:r>
          </a:p>
          <a:p>
            <a:r>
              <a:rPr lang="en-US" b="1" dirty="0"/>
              <a:t>Configuration Management: </a:t>
            </a:r>
            <a:r>
              <a:rPr lang="en-US" dirty="0"/>
              <a:t>Monitor network configuration consistency, change control, and generate documentation to create redundancies and backup systems.</a:t>
            </a:r>
          </a:p>
          <a:p>
            <a:r>
              <a:rPr lang="en-US" b="1" dirty="0"/>
              <a:t>Accounting Management: </a:t>
            </a:r>
            <a:r>
              <a:rPr lang="en-US" dirty="0"/>
              <a:t>Regulate network resources and allocate costs by tracking actions on a user-by-user basis.</a:t>
            </a:r>
          </a:p>
          <a:p>
            <a:r>
              <a:rPr lang="en-US" b="1" dirty="0"/>
              <a:t>Security Management: </a:t>
            </a:r>
            <a:r>
              <a:rPr lang="en-US" dirty="0"/>
              <a:t>Prevent security and data breaches by analyzing security policies, security-related events, and access to network resources.</a:t>
            </a:r>
          </a:p>
        </p:txBody>
      </p:sp>
      <p:sp>
        <p:nvSpPr>
          <p:cNvPr id="4" name="Date Placeholder 3">
            <a:extLst>
              <a:ext uri="{FF2B5EF4-FFF2-40B4-BE49-F238E27FC236}">
                <a16:creationId xmlns:a16="http://schemas.microsoft.com/office/drawing/2014/main" xmlns="" id="{A274C9CC-811A-26E5-BE2B-BEC9074297DE}"/>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84CD47F4-2FBB-BEBF-67E1-A74D4A81349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27F3ED28-C2A2-CCEC-E9B6-640B7EEA9FA0}"/>
              </a:ext>
            </a:extLst>
          </p:cNvPr>
          <p:cNvSpPr>
            <a:spLocks noGrp="1"/>
          </p:cNvSpPr>
          <p:nvPr>
            <p:ph type="sldNum" sz="quarter" idx="12"/>
          </p:nvPr>
        </p:nvSpPr>
        <p:spPr/>
        <p:txBody>
          <a:bodyPr/>
          <a:lstStyle/>
          <a:p>
            <a:pPr algn="ctr"/>
            <a:fld id="{62231297-CF50-461C-A890-3A434146D1DB}" type="slidenum">
              <a:rPr lang="en-US" smtClean="0"/>
              <a:pPr algn="ctr"/>
              <a:t>28</a:t>
            </a:fld>
            <a:endParaRPr lang="en-US" dirty="0"/>
          </a:p>
        </p:txBody>
      </p:sp>
    </p:spTree>
    <p:extLst>
      <p:ext uri="{BB962C8B-B14F-4D97-AF65-F5344CB8AC3E}">
        <p14:creationId xmlns:p14="http://schemas.microsoft.com/office/powerpoint/2010/main" xmlns="" val="3984196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C2CBB-F1ED-3DBF-DDFF-B744FA2FB4C4}"/>
              </a:ext>
            </a:extLst>
          </p:cNvPr>
          <p:cNvSpPr>
            <a:spLocks noGrp="1"/>
          </p:cNvSpPr>
          <p:nvPr>
            <p:ph type="title"/>
          </p:nvPr>
        </p:nvSpPr>
        <p:spPr/>
        <p:txBody>
          <a:bodyPr/>
          <a:lstStyle/>
          <a:p>
            <a:r>
              <a:rPr lang="en-IN" dirty="0"/>
              <a:t>Secure Over-the-Air (OTA) Updates</a:t>
            </a:r>
          </a:p>
        </p:txBody>
      </p:sp>
      <p:sp>
        <p:nvSpPr>
          <p:cNvPr id="3" name="Content Placeholder 2">
            <a:extLst>
              <a:ext uri="{FF2B5EF4-FFF2-40B4-BE49-F238E27FC236}">
                <a16:creationId xmlns:a16="http://schemas.microsoft.com/office/drawing/2014/main" xmlns="" id="{A6EDE1A7-DCD5-4F84-5C72-1F203F6FC8CE}"/>
              </a:ext>
            </a:extLst>
          </p:cNvPr>
          <p:cNvSpPr>
            <a:spLocks noGrp="1"/>
          </p:cNvSpPr>
          <p:nvPr>
            <p:ph idx="1"/>
          </p:nvPr>
        </p:nvSpPr>
        <p:spPr>
          <a:xfrm>
            <a:off x="2160337" y="7363735"/>
            <a:ext cx="46800000" cy="23310591"/>
          </a:xfrm>
        </p:spPr>
        <p:txBody>
          <a:bodyPr/>
          <a:lstStyle/>
          <a:p>
            <a:r>
              <a:rPr lang="en-US" dirty="0"/>
              <a:t>An over-the-air (OTA) update is the wireless delivery of new software, firmware or other data to mobile devices. </a:t>
            </a:r>
          </a:p>
          <a:p>
            <a:r>
              <a:rPr lang="en-US" dirty="0"/>
              <a:t>Wireless carriers and original equipment manufacturers (OEMs) typically use over-the-air updates to deploy firmware and configure phones for use on their networks over Wi-Fi or mobile broadband. The initialization of a newly purchased phone, for example, requires an over-the-air update.</a:t>
            </a:r>
          </a:p>
          <a:p>
            <a:r>
              <a:rPr lang="en-US" dirty="0"/>
              <a:t>With the rise of smartphones, tablets, and Internet of Things (IoT) devices, carriers and manufacturers have turned to different over-the-air update architecture methods for deploying new OSes to these devices.</a:t>
            </a:r>
            <a:endParaRPr lang="en-IN" dirty="0"/>
          </a:p>
        </p:txBody>
      </p:sp>
      <p:sp>
        <p:nvSpPr>
          <p:cNvPr id="4" name="Date Placeholder 3">
            <a:extLst>
              <a:ext uri="{FF2B5EF4-FFF2-40B4-BE49-F238E27FC236}">
                <a16:creationId xmlns:a16="http://schemas.microsoft.com/office/drawing/2014/main" xmlns="" id="{8EC3B824-F7BB-A855-70B8-01051BBC80D2}"/>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B94A72C3-32DB-E25D-ABF4-13C8C55785A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1E480664-06BD-6D1F-2C58-51C5AEF1CB01}"/>
              </a:ext>
            </a:extLst>
          </p:cNvPr>
          <p:cNvSpPr>
            <a:spLocks noGrp="1"/>
          </p:cNvSpPr>
          <p:nvPr>
            <p:ph type="sldNum" sz="quarter" idx="12"/>
          </p:nvPr>
        </p:nvSpPr>
        <p:spPr/>
        <p:txBody>
          <a:bodyPr/>
          <a:lstStyle/>
          <a:p>
            <a:pPr algn="ctr"/>
            <a:fld id="{62231297-CF50-461C-A890-3A434146D1DB}" type="slidenum">
              <a:rPr lang="en-US" smtClean="0"/>
              <a:pPr algn="ctr"/>
              <a:t>29</a:t>
            </a:fld>
            <a:endParaRPr lang="en-US" dirty="0"/>
          </a:p>
        </p:txBody>
      </p:sp>
    </p:spTree>
    <p:extLst>
      <p:ext uri="{BB962C8B-B14F-4D97-AF65-F5344CB8AC3E}">
        <p14:creationId xmlns:p14="http://schemas.microsoft.com/office/powerpoint/2010/main" xmlns="" val="3998496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B46AB-5256-C708-276F-822998987AE4}"/>
              </a:ext>
            </a:extLst>
          </p:cNvPr>
          <p:cNvSpPr>
            <a:spLocks noGrp="1"/>
          </p:cNvSpPr>
          <p:nvPr>
            <p:ph type="title"/>
          </p:nvPr>
        </p:nvSpPr>
        <p:spPr/>
        <p:txBody>
          <a:bodyPr>
            <a:normAutofit/>
          </a:bodyPr>
          <a:lstStyle/>
          <a:p>
            <a:r>
              <a:rPr lang="en-US" dirty="0"/>
              <a:t>Privacy-Preserving Techniques in 5G</a:t>
            </a:r>
            <a:endParaRPr lang="en-IN" dirty="0"/>
          </a:p>
        </p:txBody>
      </p:sp>
      <p:sp>
        <p:nvSpPr>
          <p:cNvPr id="3" name="Content Placeholder 2">
            <a:extLst>
              <a:ext uri="{FF2B5EF4-FFF2-40B4-BE49-F238E27FC236}">
                <a16:creationId xmlns:a16="http://schemas.microsoft.com/office/drawing/2014/main" xmlns="" id="{5BC04D45-BECA-29F3-1D60-162DAB5D74DC}"/>
              </a:ext>
            </a:extLst>
          </p:cNvPr>
          <p:cNvSpPr>
            <a:spLocks noGrp="1"/>
          </p:cNvSpPr>
          <p:nvPr>
            <p:ph idx="1"/>
          </p:nvPr>
        </p:nvSpPr>
        <p:spPr>
          <a:xfrm>
            <a:off x="2160337" y="7363735"/>
            <a:ext cx="46800000" cy="23310591"/>
          </a:xfrm>
        </p:spPr>
        <p:txBody>
          <a:bodyPr>
            <a:normAutofit/>
          </a:bodyPr>
          <a:lstStyle/>
          <a:p>
            <a:r>
              <a:rPr lang="en-US" b="1" dirty="0"/>
              <a:t>Security and privacy in wearable sensors in the era of 5G [AR-e.g.]</a:t>
            </a:r>
          </a:p>
          <a:p>
            <a:r>
              <a:rPr lang="en-US" dirty="0"/>
              <a:t>Augmented reality technologies are rapidly developing and becoming commercially available. These innovative mechanisms provide new security and privacy concerns and objections. </a:t>
            </a:r>
          </a:p>
          <a:p>
            <a:r>
              <a:rPr lang="en-US" dirty="0"/>
              <a:t>These </a:t>
            </a:r>
            <a:r>
              <a:rPr lang="en-US" dirty="0">
                <a:solidFill>
                  <a:srgbClr val="00B050"/>
                </a:solidFill>
              </a:rPr>
              <a:t>difficulties</a:t>
            </a:r>
            <a:r>
              <a:rPr lang="en-US" dirty="0"/>
              <a:t> can be divided into two categories: </a:t>
            </a:r>
            <a:r>
              <a:rPr lang="en-US" dirty="0">
                <a:solidFill>
                  <a:srgbClr val="0070C0"/>
                </a:solidFill>
              </a:rPr>
              <a:t>extent and application of the system. </a:t>
            </a:r>
          </a:p>
          <a:p>
            <a:r>
              <a:rPr lang="en-US" dirty="0">
                <a:solidFill>
                  <a:srgbClr val="00B050"/>
                </a:solidFill>
              </a:rPr>
              <a:t>Overlaps among applications </a:t>
            </a:r>
            <a:r>
              <a:rPr lang="en-US" dirty="0"/>
              <a:t>sharing different types of devices and more </a:t>
            </a:r>
            <a:r>
              <a:rPr lang="en-US" dirty="0">
                <a:solidFill>
                  <a:srgbClr val="FF0000"/>
                </a:solidFill>
              </a:rPr>
              <a:t>complicated authentication protocols </a:t>
            </a:r>
            <a:r>
              <a:rPr lang="en-US" dirty="0"/>
              <a:t>for wearable sensors provide security and privacy problems with AR technology. </a:t>
            </a:r>
          </a:p>
          <a:p>
            <a:r>
              <a:rPr lang="en-US" dirty="0"/>
              <a:t>Although some problems may be solved by adapting current solutions to smartphones, others require innovative methods for wearable devices.</a:t>
            </a:r>
          </a:p>
        </p:txBody>
      </p:sp>
      <p:sp>
        <p:nvSpPr>
          <p:cNvPr id="4" name="Date Placeholder 3">
            <a:extLst>
              <a:ext uri="{FF2B5EF4-FFF2-40B4-BE49-F238E27FC236}">
                <a16:creationId xmlns:a16="http://schemas.microsoft.com/office/drawing/2014/main" xmlns="" id="{95846752-C894-E9D0-4596-F1364E07065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3507C53-0FB1-88A9-8DAA-8290ECEFC0F0}"/>
              </a:ext>
            </a:extLst>
          </p:cNvPr>
          <p:cNvSpPr>
            <a:spLocks noGrp="1"/>
          </p:cNvSpPr>
          <p:nvPr>
            <p:ph type="ftr" sz="quarter" idx="11"/>
          </p:nvPr>
        </p:nvSpPr>
        <p:spPr/>
        <p:txBody>
          <a:bodyPr/>
          <a:lstStyle/>
          <a:p>
            <a:r>
              <a:rPr lang="en-US" dirty="0"/>
              <a:t>18ECO127T :: 5G Technology – An Overview </a:t>
            </a:r>
            <a:r>
              <a:rPr lang="en-US" dirty="0" smtClean="0"/>
              <a:t>::</a:t>
            </a:r>
            <a:endParaRPr lang="en-US" dirty="0"/>
          </a:p>
        </p:txBody>
      </p:sp>
      <p:sp>
        <p:nvSpPr>
          <p:cNvPr id="6" name="Slide Number Placeholder 5">
            <a:extLst>
              <a:ext uri="{FF2B5EF4-FFF2-40B4-BE49-F238E27FC236}">
                <a16:creationId xmlns:a16="http://schemas.microsoft.com/office/drawing/2014/main" xmlns="" id="{6CB17092-03A8-46EA-DDB6-A9C5854A38EA}"/>
              </a:ext>
            </a:extLst>
          </p:cNvPr>
          <p:cNvSpPr>
            <a:spLocks noGrp="1"/>
          </p:cNvSpPr>
          <p:nvPr>
            <p:ph type="sldNum" sz="quarter" idx="12"/>
          </p:nvPr>
        </p:nvSpPr>
        <p:spPr/>
        <p:txBody>
          <a:bodyPr/>
          <a:lstStyle/>
          <a:p>
            <a:pPr algn="ctr"/>
            <a:fld id="{62231297-CF50-461C-A890-3A434146D1DB}" type="slidenum">
              <a:rPr lang="en-US" smtClean="0"/>
              <a:pPr algn="ctr"/>
              <a:t>3</a:t>
            </a:fld>
            <a:endParaRPr lang="en-US" dirty="0"/>
          </a:p>
        </p:txBody>
      </p:sp>
    </p:spTree>
    <p:extLst>
      <p:ext uri="{BB962C8B-B14F-4D97-AF65-F5344CB8AC3E}">
        <p14:creationId xmlns:p14="http://schemas.microsoft.com/office/powerpoint/2010/main" xmlns="" val="1559203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FB7A133C-4000-89F7-424A-5E7498BC627D}"/>
              </a:ext>
            </a:extLst>
          </p:cNvPr>
          <p:cNvPicPr>
            <a:picLocks noChangeAspect="1"/>
          </p:cNvPicPr>
          <p:nvPr/>
        </p:nvPicPr>
        <p:blipFill rotWithShape="1">
          <a:blip r:embed="rId2">
            <a:clrChange>
              <a:clrFrom>
                <a:srgbClr val="FFFFFF"/>
              </a:clrFrom>
              <a:clrTo>
                <a:srgbClr val="FFFFFF">
                  <a:alpha val="0"/>
                </a:srgbClr>
              </a:clrTo>
            </a:clrChange>
          </a:blip>
          <a:srcRect l="14998" t="28548" r="13149" b="16108"/>
          <a:stretch/>
        </p:blipFill>
        <p:spPr>
          <a:xfrm>
            <a:off x="20229285" y="3903717"/>
            <a:ext cx="30966420" cy="14951487"/>
          </a:xfrm>
          <a:prstGeom prst="rect">
            <a:avLst/>
          </a:prstGeom>
        </p:spPr>
      </p:pic>
      <p:sp>
        <p:nvSpPr>
          <p:cNvPr id="2" name="Title 1">
            <a:extLst>
              <a:ext uri="{FF2B5EF4-FFF2-40B4-BE49-F238E27FC236}">
                <a16:creationId xmlns:a16="http://schemas.microsoft.com/office/drawing/2014/main" xmlns="" id="{DDDC2CBB-F1ED-3DBF-DDFF-B744FA2FB4C4}"/>
              </a:ext>
            </a:extLst>
          </p:cNvPr>
          <p:cNvSpPr>
            <a:spLocks noGrp="1"/>
          </p:cNvSpPr>
          <p:nvPr>
            <p:ph type="title"/>
          </p:nvPr>
        </p:nvSpPr>
        <p:spPr/>
        <p:txBody>
          <a:bodyPr/>
          <a:lstStyle/>
          <a:p>
            <a:r>
              <a:rPr lang="en-IN" dirty="0"/>
              <a:t>Secure Over-the-Air (OTA) Updates</a:t>
            </a:r>
          </a:p>
        </p:txBody>
      </p:sp>
      <p:sp>
        <p:nvSpPr>
          <p:cNvPr id="3" name="Content Placeholder 2">
            <a:extLst>
              <a:ext uri="{FF2B5EF4-FFF2-40B4-BE49-F238E27FC236}">
                <a16:creationId xmlns:a16="http://schemas.microsoft.com/office/drawing/2014/main" xmlns="" id="{A6EDE1A7-DCD5-4F84-5C72-1F203F6FC8CE}"/>
              </a:ext>
            </a:extLst>
          </p:cNvPr>
          <p:cNvSpPr>
            <a:spLocks noGrp="1"/>
          </p:cNvSpPr>
          <p:nvPr>
            <p:ph idx="1"/>
          </p:nvPr>
        </p:nvSpPr>
        <p:spPr>
          <a:xfrm>
            <a:off x="2160337" y="15218229"/>
            <a:ext cx="44800634" cy="15456097"/>
          </a:xfrm>
        </p:spPr>
        <p:txBody>
          <a:bodyPr/>
          <a:lstStyle/>
          <a:p>
            <a:r>
              <a:rPr lang="en-US" dirty="0"/>
              <a:t> Original equipment manufacturers (OEMs) can deliver </a:t>
            </a:r>
            <a:br>
              <a:rPr lang="en-US" dirty="0"/>
            </a:br>
            <a:r>
              <a:rPr lang="en-US" dirty="0"/>
              <a:t>OTA updates to users in a few ways. </a:t>
            </a:r>
          </a:p>
          <a:p>
            <a:endParaRPr lang="en-US" dirty="0"/>
          </a:p>
          <a:p>
            <a:r>
              <a:rPr lang="en-US" dirty="0"/>
              <a:t>From the end user's perspective, </a:t>
            </a:r>
            <a:br>
              <a:rPr lang="en-US" dirty="0"/>
            </a:br>
            <a:r>
              <a:rPr lang="en-US" dirty="0"/>
              <a:t>the OTA update can either be automatic or manual.</a:t>
            </a:r>
          </a:p>
          <a:p>
            <a:endParaRPr lang="en-IN" dirty="0"/>
          </a:p>
        </p:txBody>
      </p:sp>
      <p:sp>
        <p:nvSpPr>
          <p:cNvPr id="4" name="Date Placeholder 3">
            <a:extLst>
              <a:ext uri="{FF2B5EF4-FFF2-40B4-BE49-F238E27FC236}">
                <a16:creationId xmlns:a16="http://schemas.microsoft.com/office/drawing/2014/main" xmlns="" id="{8EC3B824-F7BB-A855-70B8-01051BBC80D2}"/>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B94A72C3-32DB-E25D-ABF4-13C8C55785A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1E480664-06BD-6D1F-2C58-51C5AEF1CB01}"/>
              </a:ext>
            </a:extLst>
          </p:cNvPr>
          <p:cNvSpPr>
            <a:spLocks noGrp="1"/>
          </p:cNvSpPr>
          <p:nvPr>
            <p:ph type="sldNum" sz="quarter" idx="12"/>
          </p:nvPr>
        </p:nvSpPr>
        <p:spPr/>
        <p:txBody>
          <a:bodyPr/>
          <a:lstStyle/>
          <a:p>
            <a:pPr algn="ctr"/>
            <a:fld id="{62231297-CF50-461C-A890-3A434146D1DB}" type="slidenum">
              <a:rPr lang="en-US" smtClean="0"/>
              <a:pPr algn="ctr"/>
              <a:t>30</a:t>
            </a:fld>
            <a:endParaRPr lang="en-US" dirty="0"/>
          </a:p>
        </p:txBody>
      </p:sp>
    </p:spTree>
    <p:extLst>
      <p:ext uri="{BB962C8B-B14F-4D97-AF65-F5344CB8AC3E}">
        <p14:creationId xmlns:p14="http://schemas.microsoft.com/office/powerpoint/2010/main" xmlns="" val="1334759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C2CBB-F1ED-3DBF-DDFF-B744FA2FB4C4}"/>
              </a:ext>
            </a:extLst>
          </p:cNvPr>
          <p:cNvSpPr>
            <a:spLocks noGrp="1"/>
          </p:cNvSpPr>
          <p:nvPr>
            <p:ph type="title"/>
          </p:nvPr>
        </p:nvSpPr>
        <p:spPr/>
        <p:txBody>
          <a:bodyPr/>
          <a:lstStyle/>
          <a:p>
            <a:r>
              <a:rPr lang="en-IN" dirty="0"/>
              <a:t>Secure Over-the-Air (OTA) Updates</a:t>
            </a:r>
          </a:p>
        </p:txBody>
      </p:sp>
      <p:sp>
        <p:nvSpPr>
          <p:cNvPr id="3" name="Content Placeholder 2">
            <a:extLst>
              <a:ext uri="{FF2B5EF4-FFF2-40B4-BE49-F238E27FC236}">
                <a16:creationId xmlns:a16="http://schemas.microsoft.com/office/drawing/2014/main" xmlns="" id="{A6EDE1A7-DCD5-4F84-5C72-1F203F6FC8CE}"/>
              </a:ext>
            </a:extLst>
          </p:cNvPr>
          <p:cNvSpPr>
            <a:spLocks noGrp="1"/>
          </p:cNvSpPr>
          <p:nvPr>
            <p:ph idx="1"/>
          </p:nvPr>
        </p:nvSpPr>
        <p:spPr>
          <a:xfrm>
            <a:off x="2160337" y="7363735"/>
            <a:ext cx="46800000" cy="23310591"/>
          </a:xfrm>
        </p:spPr>
        <p:txBody>
          <a:bodyPr/>
          <a:lstStyle/>
          <a:p>
            <a:r>
              <a:rPr lang="en-US" dirty="0"/>
              <a:t>With an automatic OTA update, the back-end system of a mobile operator can push a firmware update to the end user's device.</a:t>
            </a:r>
          </a:p>
          <a:p>
            <a:r>
              <a:rPr lang="en-US" dirty="0"/>
              <a:t>OEMs can use products that automate OTA updates, such as platforms from </a:t>
            </a:r>
            <a:r>
              <a:rPr lang="en-US" dirty="0">
                <a:solidFill>
                  <a:schemeClr val="tx1"/>
                </a:solidFill>
              </a:rPr>
              <a:t>Smith Micro and Akamai</a:t>
            </a:r>
            <a:r>
              <a:rPr lang="en-US" dirty="0"/>
              <a:t>, to manage and deploy OTA updates to their end users' devices.</a:t>
            </a:r>
          </a:p>
          <a:p>
            <a:r>
              <a:rPr lang="en-US" dirty="0"/>
              <a:t> Devices that are in remote locations, such as IoT sensors, or devices that don't have frequent human contact, such as an autonomous vehicle, are good contenders for automatic OTA updates.</a:t>
            </a:r>
            <a:endParaRPr lang="en-IN" dirty="0"/>
          </a:p>
        </p:txBody>
      </p:sp>
      <p:sp>
        <p:nvSpPr>
          <p:cNvPr id="4" name="Date Placeholder 3">
            <a:extLst>
              <a:ext uri="{FF2B5EF4-FFF2-40B4-BE49-F238E27FC236}">
                <a16:creationId xmlns:a16="http://schemas.microsoft.com/office/drawing/2014/main" xmlns="" id="{8EC3B824-F7BB-A855-70B8-01051BBC80D2}"/>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B94A72C3-32DB-E25D-ABF4-13C8C55785A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1E480664-06BD-6D1F-2C58-51C5AEF1CB01}"/>
              </a:ext>
            </a:extLst>
          </p:cNvPr>
          <p:cNvSpPr>
            <a:spLocks noGrp="1"/>
          </p:cNvSpPr>
          <p:nvPr>
            <p:ph type="sldNum" sz="quarter" idx="12"/>
          </p:nvPr>
        </p:nvSpPr>
        <p:spPr/>
        <p:txBody>
          <a:bodyPr/>
          <a:lstStyle/>
          <a:p>
            <a:pPr algn="ctr"/>
            <a:fld id="{62231297-CF50-461C-A890-3A434146D1DB}" type="slidenum">
              <a:rPr lang="en-US" smtClean="0"/>
              <a:pPr algn="ctr"/>
              <a:t>31</a:t>
            </a:fld>
            <a:endParaRPr lang="en-US" dirty="0"/>
          </a:p>
        </p:txBody>
      </p:sp>
    </p:spTree>
    <p:extLst>
      <p:ext uri="{BB962C8B-B14F-4D97-AF65-F5344CB8AC3E}">
        <p14:creationId xmlns:p14="http://schemas.microsoft.com/office/powerpoint/2010/main" xmlns="" val="1083988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C2CBB-F1ED-3DBF-DDFF-B744FA2FB4C4}"/>
              </a:ext>
            </a:extLst>
          </p:cNvPr>
          <p:cNvSpPr>
            <a:spLocks noGrp="1"/>
          </p:cNvSpPr>
          <p:nvPr>
            <p:ph type="title"/>
          </p:nvPr>
        </p:nvSpPr>
        <p:spPr/>
        <p:txBody>
          <a:bodyPr/>
          <a:lstStyle/>
          <a:p>
            <a:r>
              <a:rPr lang="en-IN" dirty="0"/>
              <a:t>Secure Over-the-Air (OTA) Updates</a:t>
            </a:r>
          </a:p>
        </p:txBody>
      </p:sp>
      <p:sp>
        <p:nvSpPr>
          <p:cNvPr id="3" name="Content Placeholder 2">
            <a:extLst>
              <a:ext uri="{FF2B5EF4-FFF2-40B4-BE49-F238E27FC236}">
                <a16:creationId xmlns:a16="http://schemas.microsoft.com/office/drawing/2014/main" xmlns="" id="{A6EDE1A7-DCD5-4F84-5C72-1F203F6FC8CE}"/>
              </a:ext>
            </a:extLst>
          </p:cNvPr>
          <p:cNvSpPr>
            <a:spLocks noGrp="1"/>
          </p:cNvSpPr>
          <p:nvPr>
            <p:ph idx="1"/>
          </p:nvPr>
        </p:nvSpPr>
        <p:spPr>
          <a:xfrm>
            <a:off x="2160337" y="7363735"/>
            <a:ext cx="46800000" cy="23310591"/>
          </a:xfrm>
        </p:spPr>
        <p:txBody>
          <a:bodyPr/>
          <a:lstStyle/>
          <a:p>
            <a:r>
              <a:rPr lang="en-US" dirty="0"/>
              <a:t>Manual OTA updates notify a user about an available update, and the user can accept or refuse to download the update on their device. </a:t>
            </a:r>
          </a:p>
          <a:p>
            <a:r>
              <a:rPr lang="en-US" dirty="0"/>
              <a:t>Mobile carriers can also send an SMS message to all users who have a particular device, prompting them to dial a number to receive a software update when it is most convenient.</a:t>
            </a:r>
          </a:p>
          <a:p>
            <a:r>
              <a:rPr lang="en-US" dirty="0"/>
              <a:t>For example, Verizon Wireless subscribers can dial *228 to either configure a 3G mobile device or update the preferred roaming list on the device.</a:t>
            </a:r>
            <a:endParaRPr lang="en-IN" dirty="0"/>
          </a:p>
        </p:txBody>
      </p:sp>
      <p:sp>
        <p:nvSpPr>
          <p:cNvPr id="4" name="Date Placeholder 3">
            <a:extLst>
              <a:ext uri="{FF2B5EF4-FFF2-40B4-BE49-F238E27FC236}">
                <a16:creationId xmlns:a16="http://schemas.microsoft.com/office/drawing/2014/main" xmlns="" id="{8EC3B824-F7BB-A855-70B8-01051BBC80D2}"/>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B94A72C3-32DB-E25D-ABF4-13C8C55785A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1E480664-06BD-6D1F-2C58-51C5AEF1CB01}"/>
              </a:ext>
            </a:extLst>
          </p:cNvPr>
          <p:cNvSpPr>
            <a:spLocks noGrp="1"/>
          </p:cNvSpPr>
          <p:nvPr>
            <p:ph type="sldNum" sz="quarter" idx="12"/>
          </p:nvPr>
        </p:nvSpPr>
        <p:spPr/>
        <p:txBody>
          <a:bodyPr/>
          <a:lstStyle/>
          <a:p>
            <a:pPr algn="ctr"/>
            <a:fld id="{62231297-CF50-461C-A890-3A434146D1DB}" type="slidenum">
              <a:rPr lang="en-US" smtClean="0"/>
              <a:pPr algn="ctr"/>
              <a:t>32</a:t>
            </a:fld>
            <a:endParaRPr lang="en-US" dirty="0"/>
          </a:p>
        </p:txBody>
      </p:sp>
    </p:spTree>
    <p:extLst>
      <p:ext uri="{BB962C8B-B14F-4D97-AF65-F5344CB8AC3E}">
        <p14:creationId xmlns:p14="http://schemas.microsoft.com/office/powerpoint/2010/main" xmlns="" val="3822406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C2CBB-F1ED-3DBF-DDFF-B744FA2FB4C4}"/>
              </a:ext>
            </a:extLst>
          </p:cNvPr>
          <p:cNvSpPr>
            <a:spLocks noGrp="1"/>
          </p:cNvSpPr>
          <p:nvPr>
            <p:ph type="title"/>
          </p:nvPr>
        </p:nvSpPr>
        <p:spPr/>
        <p:txBody>
          <a:bodyPr/>
          <a:lstStyle/>
          <a:p>
            <a:r>
              <a:rPr lang="en-IN" dirty="0"/>
              <a:t>Secure Over-the-Air (OTA) Updates</a:t>
            </a:r>
          </a:p>
        </p:txBody>
      </p:sp>
      <p:sp>
        <p:nvSpPr>
          <p:cNvPr id="3" name="Content Placeholder 2">
            <a:extLst>
              <a:ext uri="{FF2B5EF4-FFF2-40B4-BE49-F238E27FC236}">
                <a16:creationId xmlns:a16="http://schemas.microsoft.com/office/drawing/2014/main" xmlns="" id="{A6EDE1A7-DCD5-4F84-5C72-1F203F6FC8CE}"/>
              </a:ext>
            </a:extLst>
          </p:cNvPr>
          <p:cNvSpPr>
            <a:spLocks noGrp="1"/>
          </p:cNvSpPr>
          <p:nvPr>
            <p:ph idx="1"/>
          </p:nvPr>
        </p:nvSpPr>
        <p:spPr>
          <a:xfrm>
            <a:off x="2160337" y="7363735"/>
            <a:ext cx="46800000" cy="23310591"/>
          </a:xfrm>
        </p:spPr>
        <p:txBody>
          <a:bodyPr/>
          <a:lstStyle/>
          <a:p>
            <a:r>
              <a:rPr lang="en-US" dirty="0"/>
              <a:t>IoT devices can receive OTA updates in a variety of ways. </a:t>
            </a:r>
          </a:p>
          <a:p>
            <a:r>
              <a:rPr lang="en-US" dirty="0"/>
              <a:t>With edge-to-cloud OTA updates, a microcontroller receives firmware images from a remote server to update the underlying hardware or application. </a:t>
            </a:r>
          </a:p>
          <a:p>
            <a:r>
              <a:rPr lang="en-US" dirty="0"/>
              <a:t>Gateway-to-cloud OTA updates use an internet-connected gateway that receives updates from a remote server to update the software app itself, the software app's host environment or the gateway's firmware.</a:t>
            </a:r>
            <a:endParaRPr lang="en-IN" dirty="0"/>
          </a:p>
        </p:txBody>
      </p:sp>
      <p:sp>
        <p:nvSpPr>
          <p:cNvPr id="4" name="Date Placeholder 3">
            <a:extLst>
              <a:ext uri="{FF2B5EF4-FFF2-40B4-BE49-F238E27FC236}">
                <a16:creationId xmlns:a16="http://schemas.microsoft.com/office/drawing/2014/main" xmlns="" id="{8EC3B824-F7BB-A855-70B8-01051BBC80D2}"/>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B94A72C3-32DB-E25D-ABF4-13C8C55785AE}"/>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1E480664-06BD-6D1F-2C58-51C5AEF1CB01}"/>
              </a:ext>
            </a:extLst>
          </p:cNvPr>
          <p:cNvSpPr>
            <a:spLocks noGrp="1"/>
          </p:cNvSpPr>
          <p:nvPr>
            <p:ph type="sldNum" sz="quarter" idx="12"/>
          </p:nvPr>
        </p:nvSpPr>
        <p:spPr/>
        <p:txBody>
          <a:bodyPr/>
          <a:lstStyle/>
          <a:p>
            <a:pPr algn="ctr"/>
            <a:fld id="{62231297-CF50-461C-A890-3A434146D1DB}" type="slidenum">
              <a:rPr lang="en-US" smtClean="0"/>
              <a:pPr algn="ctr"/>
              <a:t>33</a:t>
            </a:fld>
            <a:endParaRPr lang="en-US" dirty="0"/>
          </a:p>
        </p:txBody>
      </p:sp>
    </p:spTree>
    <p:extLst>
      <p:ext uri="{BB962C8B-B14F-4D97-AF65-F5344CB8AC3E}">
        <p14:creationId xmlns:p14="http://schemas.microsoft.com/office/powerpoint/2010/main" xmlns="" val="221029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a:t>!!THANK YOU!!</a:t>
            </a:r>
            <a:br>
              <a:rPr lang="en-US" dirty="0"/>
            </a:br>
            <a:r>
              <a:rPr lang="en-US" dirty="0"/>
              <a:t>!! Have a Nice Day!!</a:t>
            </a:r>
            <a:br>
              <a:rPr lang="en-US" dirty="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a:t>Today we learned about </a:t>
            </a:r>
          </a:p>
          <a:p>
            <a:pPr>
              <a:lnSpc>
                <a:spcPct val="100000"/>
              </a:lnSpc>
            </a:pPr>
            <a:r>
              <a:rPr lang="en-US" dirty="0"/>
              <a:t/>
            </a:r>
            <a:br>
              <a:rPr lang="en-US" dirty="0"/>
            </a:br>
            <a:r>
              <a:rPr lang="en-US" dirty="0"/>
              <a:t>Network Slice Isolation</a:t>
            </a:r>
          </a:p>
          <a:p>
            <a:pPr>
              <a:lnSpc>
                <a:spcPct val="100000"/>
              </a:lnSpc>
            </a:pPr>
            <a:r>
              <a:rPr lang="en-US" dirty="0"/>
              <a:t>Virtualized Infrastructure Security</a:t>
            </a:r>
          </a:p>
          <a:p>
            <a:pPr>
              <a:lnSpc>
                <a:spcPct val="100000"/>
              </a:lnSpc>
            </a:pPr>
            <a:r>
              <a:rPr lang="en-US" dirty="0"/>
              <a:t>Network Function Verification</a:t>
            </a:r>
          </a:p>
          <a:p>
            <a:pPr>
              <a:lnSpc>
                <a:spcPct val="100000"/>
              </a:lnSpc>
            </a:pPr>
            <a:r>
              <a:rPr lang="en-US" dirty="0"/>
              <a:t>Secure Over-the-Air (OTA) Updates</a:t>
            </a:r>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4" name="Date Placeholder 3"/>
          <p:cNvSpPr>
            <a:spLocks noGrp="1"/>
          </p:cNvSpPr>
          <p:nvPr>
            <p:ph type="dt" sz="half" idx="10"/>
          </p:nvPr>
        </p:nvSpPr>
        <p:spPr/>
        <p:txBody>
          <a:bodyPr/>
          <a:lstStyle/>
          <a:p>
            <a:fld id="{3744F4E0-F7EC-44A2-BC3D-818F910A532A}" type="datetime1">
              <a:rPr lang="en-US" smtClean="0"/>
              <a:pPr/>
              <a:t>4/15/2024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34</a:t>
            </a:fld>
            <a:endParaRPr lang="en-US" dirty="0"/>
          </a:p>
        </p:txBody>
      </p:sp>
    </p:spTree>
    <p:extLst>
      <p:ext uri="{BB962C8B-B14F-4D97-AF65-F5344CB8AC3E}">
        <p14:creationId xmlns:p14="http://schemas.microsoft.com/office/powerpoint/2010/main" xmlns="" val="176195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wipe(up)">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wipe(up)">
                                      <p:cBhvr>
                                        <p:cTn id="28" dur="500"/>
                                        <p:tgtEl>
                                          <p:spTgt spid="1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wipe(up)">
                                      <p:cBhvr>
                                        <p:cTn id="3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B46AB-5256-C708-276F-822998987AE4}"/>
              </a:ext>
            </a:extLst>
          </p:cNvPr>
          <p:cNvSpPr>
            <a:spLocks noGrp="1"/>
          </p:cNvSpPr>
          <p:nvPr>
            <p:ph type="title"/>
          </p:nvPr>
        </p:nvSpPr>
        <p:spPr/>
        <p:txBody>
          <a:bodyPr>
            <a:normAutofit/>
          </a:bodyPr>
          <a:lstStyle/>
          <a:p>
            <a:r>
              <a:rPr lang="en-US" dirty="0"/>
              <a:t>Privacy-Preserving Techniques in 5G</a:t>
            </a:r>
            <a:endParaRPr lang="en-IN" dirty="0"/>
          </a:p>
        </p:txBody>
      </p:sp>
      <p:sp>
        <p:nvSpPr>
          <p:cNvPr id="3" name="Content Placeholder 2">
            <a:extLst>
              <a:ext uri="{FF2B5EF4-FFF2-40B4-BE49-F238E27FC236}">
                <a16:creationId xmlns:a16="http://schemas.microsoft.com/office/drawing/2014/main" xmlns="" id="{5BC04D45-BECA-29F3-1D60-162DAB5D74DC}"/>
              </a:ext>
            </a:extLst>
          </p:cNvPr>
          <p:cNvSpPr>
            <a:spLocks noGrp="1"/>
          </p:cNvSpPr>
          <p:nvPr>
            <p:ph idx="1"/>
          </p:nvPr>
        </p:nvSpPr>
        <p:spPr>
          <a:xfrm>
            <a:off x="2160337" y="7363735"/>
            <a:ext cx="46800000" cy="23310591"/>
          </a:xfrm>
        </p:spPr>
        <p:txBody>
          <a:bodyPr>
            <a:normAutofit lnSpcReduction="10000"/>
          </a:bodyPr>
          <a:lstStyle/>
          <a:p>
            <a:r>
              <a:rPr lang="en-US" b="1" dirty="0"/>
              <a:t>Security and privacy in wearable sensors in the era of 5G [AR-e.g.]</a:t>
            </a:r>
          </a:p>
          <a:p>
            <a:r>
              <a:rPr lang="en-US" dirty="0"/>
              <a:t>First, a </a:t>
            </a:r>
            <a:r>
              <a:rPr lang="en-US" dirty="0">
                <a:solidFill>
                  <a:srgbClr val="FF0000"/>
                </a:solidFill>
              </a:rPr>
              <a:t>sophisticated collection of information </a:t>
            </a:r>
            <a:r>
              <a:rPr lang="en-US" dirty="0"/>
              <a:t>is always in most of the </a:t>
            </a:r>
            <a:r>
              <a:rPr lang="en-US" dirty="0">
                <a:solidFill>
                  <a:srgbClr val="FF0000"/>
                </a:solidFill>
              </a:rPr>
              <a:t>devices and sensors </a:t>
            </a:r>
            <a:r>
              <a:rPr lang="en-US" dirty="0"/>
              <a:t>(e.g., GPS and microphones). </a:t>
            </a:r>
          </a:p>
          <a:p>
            <a:r>
              <a:rPr lang="en-US" dirty="0"/>
              <a:t>Second, most innovative wearable sensors have multiple interactive outputs, such as </a:t>
            </a:r>
            <a:r>
              <a:rPr lang="en-US" dirty="0">
                <a:solidFill>
                  <a:srgbClr val="00B0F0"/>
                </a:solidFill>
              </a:rPr>
              <a:t>touchscreens and voice commands</a:t>
            </a:r>
            <a:r>
              <a:rPr lang="en-US" dirty="0"/>
              <a:t>. </a:t>
            </a:r>
          </a:p>
          <a:p>
            <a:r>
              <a:rPr lang="en-US" dirty="0"/>
              <a:t>Majority of the device platforms </a:t>
            </a:r>
            <a:r>
              <a:rPr lang="en-US" dirty="0">
                <a:solidFill>
                  <a:schemeClr val="accent4"/>
                </a:solidFill>
              </a:rPr>
              <a:t>can run several applications </a:t>
            </a:r>
            <a:r>
              <a:rPr lang="en-US" dirty="0"/>
              <a:t>simultaneously and can connect wirelessly with other augmented reality devices. </a:t>
            </a:r>
          </a:p>
          <a:p>
            <a:r>
              <a:rPr lang="en-US" dirty="0"/>
              <a:t>This gives companies an alternative approach to deploying collaboration platforms to enhance the performance of virtual reality and augmented reality applications. </a:t>
            </a:r>
          </a:p>
          <a:p>
            <a:r>
              <a:rPr lang="en-US" dirty="0"/>
              <a:t>The joint effort could produce new innovative ideas, especially with </a:t>
            </a:r>
            <a:br>
              <a:rPr lang="en-US" dirty="0"/>
            </a:br>
            <a:r>
              <a:rPr lang="en-US" dirty="0"/>
              <a:t>on-device AI-enabled technology.</a:t>
            </a:r>
          </a:p>
        </p:txBody>
      </p:sp>
      <p:sp>
        <p:nvSpPr>
          <p:cNvPr id="4" name="Date Placeholder 3">
            <a:extLst>
              <a:ext uri="{FF2B5EF4-FFF2-40B4-BE49-F238E27FC236}">
                <a16:creationId xmlns:a16="http://schemas.microsoft.com/office/drawing/2014/main" xmlns="" id="{95846752-C894-E9D0-4596-F1364E07065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3507C53-0FB1-88A9-8DAA-8290ECEFC0F0}"/>
              </a:ext>
            </a:extLst>
          </p:cNvPr>
          <p:cNvSpPr>
            <a:spLocks noGrp="1"/>
          </p:cNvSpPr>
          <p:nvPr>
            <p:ph type="ftr" sz="quarter" idx="11"/>
          </p:nvPr>
        </p:nvSpPr>
        <p:spPr/>
        <p:txBody>
          <a:bodyPr/>
          <a:lstStyle/>
          <a:p>
            <a:r>
              <a:rPr lang="en-US" dirty="0"/>
              <a:t>18ECO127T :: 5G Technology – An Overview </a:t>
            </a:r>
            <a:r>
              <a:rPr lang="en-US" dirty="0" smtClean="0"/>
              <a:t>::</a:t>
            </a:r>
            <a:endParaRPr lang="en-US" dirty="0"/>
          </a:p>
        </p:txBody>
      </p:sp>
      <p:sp>
        <p:nvSpPr>
          <p:cNvPr id="6" name="Slide Number Placeholder 5">
            <a:extLst>
              <a:ext uri="{FF2B5EF4-FFF2-40B4-BE49-F238E27FC236}">
                <a16:creationId xmlns:a16="http://schemas.microsoft.com/office/drawing/2014/main" xmlns="" id="{6CB17092-03A8-46EA-DDB6-A9C5854A38EA}"/>
              </a:ext>
            </a:extLst>
          </p:cNvPr>
          <p:cNvSpPr>
            <a:spLocks noGrp="1"/>
          </p:cNvSpPr>
          <p:nvPr>
            <p:ph type="sldNum" sz="quarter" idx="12"/>
          </p:nvPr>
        </p:nvSpPr>
        <p:spPr/>
        <p:txBody>
          <a:bodyPr/>
          <a:lstStyle/>
          <a:p>
            <a:pPr algn="ctr"/>
            <a:fld id="{62231297-CF50-461C-A890-3A434146D1DB}" type="slidenum">
              <a:rPr lang="en-US" smtClean="0"/>
              <a:pPr algn="ctr"/>
              <a:t>4</a:t>
            </a:fld>
            <a:endParaRPr lang="en-US" dirty="0"/>
          </a:p>
        </p:txBody>
      </p:sp>
    </p:spTree>
    <p:extLst>
      <p:ext uri="{BB962C8B-B14F-4D97-AF65-F5344CB8AC3E}">
        <p14:creationId xmlns:p14="http://schemas.microsoft.com/office/powerpoint/2010/main" xmlns="" val="103632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B46AB-5256-C708-276F-822998987AE4}"/>
              </a:ext>
            </a:extLst>
          </p:cNvPr>
          <p:cNvSpPr>
            <a:spLocks noGrp="1"/>
          </p:cNvSpPr>
          <p:nvPr>
            <p:ph type="title"/>
          </p:nvPr>
        </p:nvSpPr>
        <p:spPr/>
        <p:txBody>
          <a:bodyPr>
            <a:normAutofit/>
          </a:bodyPr>
          <a:lstStyle/>
          <a:p>
            <a:r>
              <a:rPr lang="en-US" dirty="0"/>
              <a:t>Privacy-Preserving Techniques in 5G</a:t>
            </a:r>
            <a:endParaRPr lang="en-IN" dirty="0"/>
          </a:p>
        </p:txBody>
      </p:sp>
      <p:sp>
        <p:nvSpPr>
          <p:cNvPr id="3" name="Content Placeholder 2">
            <a:extLst>
              <a:ext uri="{FF2B5EF4-FFF2-40B4-BE49-F238E27FC236}">
                <a16:creationId xmlns:a16="http://schemas.microsoft.com/office/drawing/2014/main" xmlns="" id="{5BC04D45-BECA-29F3-1D60-162DAB5D74DC}"/>
              </a:ext>
            </a:extLst>
          </p:cNvPr>
          <p:cNvSpPr>
            <a:spLocks noGrp="1"/>
          </p:cNvSpPr>
          <p:nvPr>
            <p:ph idx="1"/>
          </p:nvPr>
        </p:nvSpPr>
        <p:spPr>
          <a:xfrm>
            <a:off x="2160337" y="7363735"/>
            <a:ext cx="46800000" cy="23310591"/>
          </a:xfrm>
        </p:spPr>
        <p:txBody>
          <a:bodyPr>
            <a:normAutofit lnSpcReduction="10000"/>
          </a:bodyPr>
          <a:lstStyle/>
          <a:p>
            <a:r>
              <a:rPr lang="en-US" b="1" dirty="0"/>
              <a:t>Security and privacy in wearable sensors in the era of 5G [AR-e.g.]</a:t>
            </a:r>
          </a:p>
          <a:p>
            <a:r>
              <a:rPr lang="en-US" dirty="0"/>
              <a:t>Augmented reality applications </a:t>
            </a:r>
            <a:r>
              <a:rPr lang="en-US" dirty="0">
                <a:solidFill>
                  <a:srgbClr val="FF0000"/>
                </a:solidFill>
              </a:rPr>
              <a:t>may require access to various sensor </a:t>
            </a:r>
            <a:r>
              <a:rPr lang="en-US" dirty="0"/>
              <a:t>data to work properly, such as </a:t>
            </a:r>
            <a:r>
              <a:rPr lang="en-US" dirty="0">
                <a:solidFill>
                  <a:srgbClr val="FF0000"/>
                </a:solidFill>
              </a:rPr>
              <a:t>video and audio feeds and GPS data</a:t>
            </a:r>
            <a:r>
              <a:rPr lang="en-US" dirty="0"/>
              <a:t>. </a:t>
            </a:r>
          </a:p>
          <a:p>
            <a:r>
              <a:rPr lang="en-US" dirty="0"/>
              <a:t>A major issue of AR systems (such as desktop and smartphone operating systems) is to balance the access necessary for </a:t>
            </a:r>
            <a:r>
              <a:rPr lang="en-US" dirty="0">
                <a:solidFill>
                  <a:srgbClr val="00B050"/>
                </a:solidFill>
              </a:rPr>
              <a:t>functioning with the danger of an application stealing data or misusing that access</a:t>
            </a:r>
            <a:r>
              <a:rPr lang="en-US" dirty="0"/>
              <a:t>. </a:t>
            </a:r>
          </a:p>
          <a:p>
            <a:r>
              <a:rPr lang="en-US" dirty="0"/>
              <a:t>For example, a rogue program may leak a user's location or video stream to its backend servers. </a:t>
            </a:r>
          </a:p>
          <a:p>
            <a:r>
              <a:rPr lang="en-US" dirty="0"/>
              <a:t>Moreover, VR/AR systems have the capability to record significantly more </a:t>
            </a:r>
            <a:r>
              <a:rPr lang="en-US" dirty="0">
                <a:solidFill>
                  <a:schemeClr val="accent5"/>
                </a:solidFill>
              </a:rPr>
              <a:t>personally identifiable </a:t>
            </a:r>
            <a:r>
              <a:rPr lang="en-US" dirty="0"/>
              <a:t>information than conventional systems. </a:t>
            </a:r>
          </a:p>
          <a:p>
            <a:r>
              <a:rPr lang="en-US" dirty="0"/>
              <a:t>Thus, VR/AR systems can have a significant influence on user privacy, such as </a:t>
            </a:r>
            <a:r>
              <a:rPr lang="en-US" dirty="0">
                <a:solidFill>
                  <a:schemeClr val="accent5"/>
                </a:solidFill>
              </a:rPr>
              <a:t>eye-tracking technology, collecting biometric data, recording microphones, capturing images, location-tracking</a:t>
            </a:r>
            <a:r>
              <a:rPr lang="en-US" dirty="0"/>
              <a:t>, etc.</a:t>
            </a:r>
          </a:p>
        </p:txBody>
      </p:sp>
      <p:sp>
        <p:nvSpPr>
          <p:cNvPr id="4" name="Date Placeholder 3">
            <a:extLst>
              <a:ext uri="{FF2B5EF4-FFF2-40B4-BE49-F238E27FC236}">
                <a16:creationId xmlns:a16="http://schemas.microsoft.com/office/drawing/2014/main" xmlns="" id="{95846752-C894-E9D0-4596-F1364E07065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3507C53-0FB1-88A9-8DAA-8290ECEFC0F0}"/>
              </a:ext>
            </a:extLst>
          </p:cNvPr>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a:extLst>
              <a:ext uri="{FF2B5EF4-FFF2-40B4-BE49-F238E27FC236}">
                <a16:creationId xmlns:a16="http://schemas.microsoft.com/office/drawing/2014/main" xmlns="" id="{6CB17092-03A8-46EA-DDB6-A9C5854A38EA}"/>
              </a:ext>
            </a:extLst>
          </p:cNvPr>
          <p:cNvSpPr>
            <a:spLocks noGrp="1"/>
          </p:cNvSpPr>
          <p:nvPr>
            <p:ph type="sldNum" sz="quarter" idx="12"/>
          </p:nvPr>
        </p:nvSpPr>
        <p:spPr/>
        <p:txBody>
          <a:bodyPr/>
          <a:lstStyle/>
          <a:p>
            <a:pPr algn="ctr"/>
            <a:fld id="{62231297-CF50-461C-A890-3A434146D1DB}" type="slidenum">
              <a:rPr lang="en-US" smtClean="0"/>
              <a:pPr algn="ctr"/>
              <a:t>5</a:t>
            </a:fld>
            <a:endParaRPr lang="en-US" dirty="0"/>
          </a:p>
        </p:txBody>
      </p:sp>
    </p:spTree>
    <p:extLst>
      <p:ext uri="{BB962C8B-B14F-4D97-AF65-F5344CB8AC3E}">
        <p14:creationId xmlns:p14="http://schemas.microsoft.com/office/powerpoint/2010/main" xmlns="" val="316076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B46AB-5256-C708-276F-822998987AE4}"/>
              </a:ext>
            </a:extLst>
          </p:cNvPr>
          <p:cNvSpPr>
            <a:spLocks noGrp="1"/>
          </p:cNvSpPr>
          <p:nvPr>
            <p:ph type="title"/>
          </p:nvPr>
        </p:nvSpPr>
        <p:spPr/>
        <p:txBody>
          <a:bodyPr>
            <a:normAutofit/>
          </a:bodyPr>
          <a:lstStyle/>
          <a:p>
            <a:r>
              <a:rPr lang="en-US" dirty="0"/>
              <a:t>Privacy-Preserving Techniques in 5G</a:t>
            </a:r>
            <a:endParaRPr lang="en-IN" dirty="0"/>
          </a:p>
        </p:txBody>
      </p:sp>
      <p:sp>
        <p:nvSpPr>
          <p:cNvPr id="3" name="Content Placeholder 2">
            <a:extLst>
              <a:ext uri="{FF2B5EF4-FFF2-40B4-BE49-F238E27FC236}">
                <a16:creationId xmlns:a16="http://schemas.microsoft.com/office/drawing/2014/main" xmlns="" id="{5BC04D45-BECA-29F3-1D60-162DAB5D74DC}"/>
              </a:ext>
            </a:extLst>
          </p:cNvPr>
          <p:cNvSpPr>
            <a:spLocks noGrp="1"/>
          </p:cNvSpPr>
          <p:nvPr>
            <p:ph idx="1"/>
          </p:nvPr>
        </p:nvSpPr>
        <p:spPr>
          <a:xfrm>
            <a:off x="2160337" y="7363735"/>
            <a:ext cx="46800000" cy="23310591"/>
          </a:xfrm>
        </p:spPr>
        <p:txBody>
          <a:bodyPr>
            <a:normAutofit fontScale="92500"/>
          </a:bodyPr>
          <a:lstStyle/>
          <a:p>
            <a:r>
              <a:rPr lang="en-US" b="1" dirty="0"/>
              <a:t>Security and privacy in wearable sensors in the era of 5G [AR-e.g.]</a:t>
            </a:r>
          </a:p>
          <a:p>
            <a:r>
              <a:rPr lang="en-US" dirty="0"/>
              <a:t>Augmented reality applications use computer-generated graphics to overlay improvements on the </a:t>
            </a:r>
            <a:r>
              <a:rPr lang="en-US" dirty="0">
                <a:solidFill>
                  <a:schemeClr val="accent5"/>
                </a:solidFill>
              </a:rPr>
              <a:t>user’s perspective of reality using big data and machine learning techniques,</a:t>
            </a:r>
            <a:r>
              <a:rPr lang="en-US" dirty="0"/>
              <a:t> especially with virtual reality industrial applications. </a:t>
            </a:r>
          </a:p>
          <a:p>
            <a:r>
              <a:rPr lang="en-US" dirty="0"/>
              <a:t>These applications quickly develop and become more commercially available, especially considering the expansion of wearable device exploitation.</a:t>
            </a:r>
          </a:p>
          <a:p>
            <a:r>
              <a:rPr lang="en-US" dirty="0"/>
              <a:t>The collected data </a:t>
            </a:r>
            <a:r>
              <a:rPr lang="en-US" dirty="0" smtClean="0"/>
              <a:t>from wearable </a:t>
            </a:r>
            <a:r>
              <a:rPr lang="en-US" dirty="0"/>
              <a:t>devices help further AR applications to enhance the reality for users. </a:t>
            </a:r>
          </a:p>
          <a:p>
            <a:r>
              <a:rPr lang="en-US" dirty="0"/>
              <a:t>However, these developments have resulted in high concerns of privacy and security challenges. </a:t>
            </a:r>
          </a:p>
          <a:p>
            <a:r>
              <a:rPr lang="en-US" dirty="0"/>
              <a:t>For example, regarding health monitoring wearable devices, we can observe some </a:t>
            </a:r>
            <a:r>
              <a:rPr lang="en-US" dirty="0">
                <a:solidFill>
                  <a:schemeClr val="accent5"/>
                </a:solidFill>
              </a:rPr>
              <a:t>techniques for healthcare monitoring based on the wearable sensors for visual reality and mobile AR</a:t>
            </a:r>
          </a:p>
        </p:txBody>
      </p:sp>
      <p:sp>
        <p:nvSpPr>
          <p:cNvPr id="4" name="Date Placeholder 3">
            <a:extLst>
              <a:ext uri="{FF2B5EF4-FFF2-40B4-BE49-F238E27FC236}">
                <a16:creationId xmlns:a16="http://schemas.microsoft.com/office/drawing/2014/main" xmlns="" id="{95846752-C894-E9D0-4596-F1364E07065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3507C53-0FB1-88A9-8DAA-8290ECEFC0F0}"/>
              </a:ext>
            </a:extLst>
          </p:cNvPr>
          <p:cNvSpPr>
            <a:spLocks noGrp="1"/>
          </p:cNvSpPr>
          <p:nvPr>
            <p:ph type="ftr" sz="quarter" idx="11"/>
          </p:nvPr>
        </p:nvSpPr>
        <p:spPr/>
        <p:txBody>
          <a:bodyPr/>
          <a:lstStyle/>
          <a:p>
            <a:r>
              <a:rPr lang="en-US" dirty="0"/>
              <a:t>18ECO127T :: 5G Technology – An Overview </a:t>
            </a:r>
            <a:r>
              <a:rPr lang="en-US" dirty="0" smtClean="0"/>
              <a:t>::</a:t>
            </a:r>
            <a:endParaRPr lang="en-US" dirty="0"/>
          </a:p>
        </p:txBody>
      </p:sp>
      <p:sp>
        <p:nvSpPr>
          <p:cNvPr id="6" name="Slide Number Placeholder 5">
            <a:extLst>
              <a:ext uri="{FF2B5EF4-FFF2-40B4-BE49-F238E27FC236}">
                <a16:creationId xmlns:a16="http://schemas.microsoft.com/office/drawing/2014/main" xmlns="" id="{6CB17092-03A8-46EA-DDB6-A9C5854A38EA}"/>
              </a:ext>
            </a:extLst>
          </p:cNvPr>
          <p:cNvSpPr>
            <a:spLocks noGrp="1"/>
          </p:cNvSpPr>
          <p:nvPr>
            <p:ph type="sldNum" sz="quarter" idx="12"/>
          </p:nvPr>
        </p:nvSpPr>
        <p:spPr/>
        <p:txBody>
          <a:bodyPr/>
          <a:lstStyle/>
          <a:p>
            <a:pPr algn="ctr"/>
            <a:fld id="{62231297-CF50-461C-A890-3A434146D1DB}" type="slidenum">
              <a:rPr lang="en-US" smtClean="0"/>
              <a:pPr algn="ctr"/>
              <a:t>6</a:t>
            </a:fld>
            <a:endParaRPr lang="en-US" dirty="0"/>
          </a:p>
        </p:txBody>
      </p:sp>
    </p:spTree>
    <p:extLst>
      <p:ext uri="{BB962C8B-B14F-4D97-AF65-F5344CB8AC3E}">
        <p14:creationId xmlns:p14="http://schemas.microsoft.com/office/powerpoint/2010/main" xmlns="" val="55645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7D9985D1-6DD7-D00C-238C-F4435D1C66A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1440" y="8486426"/>
            <a:ext cx="26243280" cy="22226008"/>
          </a:xfrm>
          <a:prstGeom prst="rect">
            <a:avLst/>
          </a:prstGeom>
        </p:spPr>
      </p:pic>
      <p:sp>
        <p:nvSpPr>
          <p:cNvPr id="2" name="Title 1">
            <a:extLst>
              <a:ext uri="{FF2B5EF4-FFF2-40B4-BE49-F238E27FC236}">
                <a16:creationId xmlns:a16="http://schemas.microsoft.com/office/drawing/2014/main" xmlns="" id="{8FBB46AB-5256-C708-276F-822998987AE4}"/>
              </a:ext>
            </a:extLst>
          </p:cNvPr>
          <p:cNvSpPr>
            <a:spLocks noGrp="1"/>
          </p:cNvSpPr>
          <p:nvPr>
            <p:ph type="title"/>
          </p:nvPr>
        </p:nvSpPr>
        <p:spPr/>
        <p:txBody>
          <a:bodyPr>
            <a:normAutofit/>
          </a:bodyPr>
          <a:lstStyle/>
          <a:p>
            <a:r>
              <a:rPr lang="en-US" dirty="0"/>
              <a:t>Privacy-Preserving Techniques in 5G</a:t>
            </a:r>
            <a:endParaRPr lang="en-IN" dirty="0"/>
          </a:p>
        </p:txBody>
      </p:sp>
      <p:sp>
        <p:nvSpPr>
          <p:cNvPr id="3" name="Content Placeholder 2">
            <a:extLst>
              <a:ext uri="{FF2B5EF4-FFF2-40B4-BE49-F238E27FC236}">
                <a16:creationId xmlns:a16="http://schemas.microsoft.com/office/drawing/2014/main" xmlns="" id="{5BC04D45-BECA-29F3-1D60-162DAB5D74DC}"/>
              </a:ext>
            </a:extLst>
          </p:cNvPr>
          <p:cNvSpPr>
            <a:spLocks noGrp="1"/>
          </p:cNvSpPr>
          <p:nvPr>
            <p:ph idx="1"/>
          </p:nvPr>
        </p:nvSpPr>
        <p:spPr>
          <a:xfrm>
            <a:off x="2160337" y="6799573"/>
            <a:ext cx="46800000" cy="23874754"/>
          </a:xfrm>
        </p:spPr>
        <p:txBody>
          <a:bodyPr>
            <a:normAutofit/>
          </a:bodyPr>
          <a:lstStyle/>
          <a:p>
            <a:r>
              <a:rPr lang="en-US" b="1" dirty="0"/>
              <a:t>Security and privacy in wearable sensors in the era of 5G [AR-e.g.]</a:t>
            </a:r>
          </a:p>
          <a:p>
            <a:endParaRPr lang="en-US" dirty="0"/>
          </a:p>
        </p:txBody>
      </p:sp>
      <p:sp>
        <p:nvSpPr>
          <p:cNvPr id="4" name="Date Placeholder 3">
            <a:extLst>
              <a:ext uri="{FF2B5EF4-FFF2-40B4-BE49-F238E27FC236}">
                <a16:creationId xmlns:a16="http://schemas.microsoft.com/office/drawing/2014/main" xmlns="" id="{95846752-C894-E9D0-4596-F1364E07065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3507C53-0FB1-88A9-8DAA-8290ECEFC0F0}"/>
              </a:ext>
            </a:extLst>
          </p:cNvPr>
          <p:cNvSpPr>
            <a:spLocks noGrp="1"/>
          </p:cNvSpPr>
          <p:nvPr>
            <p:ph type="ftr" sz="quarter" idx="11"/>
          </p:nvPr>
        </p:nvSpPr>
        <p:spPr/>
        <p:txBody>
          <a:bodyPr/>
          <a:lstStyle/>
          <a:p>
            <a:r>
              <a:rPr lang="en-US" dirty="0"/>
              <a:t>18ECO127T :: 5G Technology – An Overview </a:t>
            </a:r>
            <a:r>
              <a:rPr lang="en-US" dirty="0" smtClean="0"/>
              <a:t>::</a:t>
            </a:r>
            <a:endParaRPr lang="en-US" dirty="0"/>
          </a:p>
        </p:txBody>
      </p:sp>
      <p:sp>
        <p:nvSpPr>
          <p:cNvPr id="6" name="Slide Number Placeholder 5">
            <a:extLst>
              <a:ext uri="{FF2B5EF4-FFF2-40B4-BE49-F238E27FC236}">
                <a16:creationId xmlns:a16="http://schemas.microsoft.com/office/drawing/2014/main" xmlns="" id="{6CB17092-03A8-46EA-DDB6-A9C5854A38EA}"/>
              </a:ext>
            </a:extLst>
          </p:cNvPr>
          <p:cNvSpPr>
            <a:spLocks noGrp="1"/>
          </p:cNvSpPr>
          <p:nvPr>
            <p:ph type="sldNum" sz="quarter" idx="12"/>
          </p:nvPr>
        </p:nvSpPr>
        <p:spPr/>
        <p:txBody>
          <a:bodyPr/>
          <a:lstStyle/>
          <a:p>
            <a:pPr algn="ctr"/>
            <a:fld id="{62231297-CF50-461C-A890-3A434146D1DB}" type="slidenum">
              <a:rPr lang="en-US" smtClean="0"/>
              <a:pPr algn="ctr"/>
              <a:t>7</a:t>
            </a:fld>
            <a:endParaRPr lang="en-US" dirty="0"/>
          </a:p>
        </p:txBody>
      </p:sp>
      <p:sp>
        <p:nvSpPr>
          <p:cNvPr id="10" name="TextBox 9">
            <a:extLst>
              <a:ext uri="{FF2B5EF4-FFF2-40B4-BE49-F238E27FC236}">
                <a16:creationId xmlns:a16="http://schemas.microsoft.com/office/drawing/2014/main" xmlns="" id="{E30F8902-E5DC-303B-A097-B656B400AAE5}"/>
              </a:ext>
            </a:extLst>
          </p:cNvPr>
          <p:cNvSpPr txBox="1"/>
          <p:nvPr/>
        </p:nvSpPr>
        <p:spPr>
          <a:xfrm>
            <a:off x="26334720" y="9748159"/>
            <a:ext cx="25877520" cy="20405586"/>
          </a:xfrm>
          <a:prstGeom prst="rect">
            <a:avLst/>
          </a:prstGeom>
          <a:noFill/>
        </p:spPr>
        <p:txBody>
          <a:bodyPr wrap="square">
            <a:spAutoFit/>
          </a:bodyPr>
          <a:lstStyle/>
          <a:p>
            <a:pPr marL="1143000" indent="-1143000">
              <a:buFont typeface="Arial" panose="020B0604020202020204" pitchFamily="34" charset="0"/>
              <a:buChar char="•"/>
            </a:pPr>
            <a:r>
              <a:rPr lang="en-US" sz="12000" dirty="0">
                <a:latin typeface="Times New Roman" panose="02020603050405020304" pitchFamily="18" charset="0"/>
                <a:cs typeface="Times New Roman" panose="02020603050405020304" pitchFamily="18" charset="0"/>
              </a:rPr>
              <a:t>Figure shows some examples of wearable devices that can be used for AR and VR applications. </a:t>
            </a:r>
          </a:p>
          <a:p>
            <a:pPr marL="1143000" indent="-1143000">
              <a:buFont typeface="Arial" panose="020B0604020202020204" pitchFamily="34" charset="0"/>
              <a:buChar char="•"/>
            </a:pPr>
            <a:r>
              <a:rPr lang="en-US" sz="12000" dirty="0">
                <a:latin typeface="Times New Roman" panose="02020603050405020304" pitchFamily="18" charset="0"/>
                <a:cs typeface="Times New Roman" panose="02020603050405020304" pitchFamily="18" charset="0"/>
              </a:rPr>
              <a:t>There are other security aspects for wearable healthcare sensors. </a:t>
            </a:r>
          </a:p>
          <a:p>
            <a:pPr marL="1143000" indent="-1143000">
              <a:buFont typeface="Arial" panose="020B0604020202020204" pitchFamily="34" charset="0"/>
              <a:buChar char="•"/>
            </a:pPr>
            <a:r>
              <a:rPr lang="en-US" sz="12000" dirty="0">
                <a:latin typeface="Times New Roman" panose="02020603050405020304" pitchFamily="18" charset="0"/>
                <a:cs typeface="Times New Roman" panose="02020603050405020304" pitchFamily="18" charset="0"/>
              </a:rPr>
              <a:t>This may cause some problems by manipulating the physical hardware or some problems when the device is measuring data from several sensors and preserving the privacy for predictive analysis. </a:t>
            </a:r>
            <a:endParaRPr lang="en-IN" sz="1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6952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B46AB-5256-C708-276F-822998987AE4}"/>
              </a:ext>
            </a:extLst>
          </p:cNvPr>
          <p:cNvSpPr>
            <a:spLocks noGrp="1"/>
          </p:cNvSpPr>
          <p:nvPr>
            <p:ph type="title"/>
          </p:nvPr>
        </p:nvSpPr>
        <p:spPr/>
        <p:txBody>
          <a:bodyPr>
            <a:normAutofit/>
          </a:bodyPr>
          <a:lstStyle/>
          <a:p>
            <a:r>
              <a:rPr lang="en-US" dirty="0"/>
              <a:t>Privacy-Preserving Techniques in 5G</a:t>
            </a:r>
            <a:endParaRPr lang="en-IN" dirty="0"/>
          </a:p>
        </p:txBody>
      </p:sp>
      <p:sp>
        <p:nvSpPr>
          <p:cNvPr id="3" name="Content Placeholder 2">
            <a:extLst>
              <a:ext uri="{FF2B5EF4-FFF2-40B4-BE49-F238E27FC236}">
                <a16:creationId xmlns:a16="http://schemas.microsoft.com/office/drawing/2014/main" xmlns="" id="{5BC04D45-BECA-29F3-1D60-162DAB5D74DC}"/>
              </a:ext>
            </a:extLst>
          </p:cNvPr>
          <p:cNvSpPr>
            <a:spLocks noGrp="1"/>
          </p:cNvSpPr>
          <p:nvPr>
            <p:ph idx="1"/>
          </p:nvPr>
        </p:nvSpPr>
        <p:spPr>
          <a:xfrm>
            <a:off x="2160337" y="7363735"/>
            <a:ext cx="46800000" cy="23310591"/>
          </a:xfrm>
        </p:spPr>
        <p:txBody>
          <a:bodyPr>
            <a:normAutofit lnSpcReduction="10000"/>
          </a:bodyPr>
          <a:lstStyle/>
          <a:p>
            <a:r>
              <a:rPr lang="en-US" b="1" dirty="0"/>
              <a:t>Framework Of The Privacy-preserving Technique </a:t>
            </a:r>
          </a:p>
          <a:p>
            <a:r>
              <a:rPr lang="en-US" dirty="0"/>
              <a:t>Our main goal is to assess state-of-the-art </a:t>
            </a:r>
            <a:r>
              <a:rPr lang="en-US" dirty="0">
                <a:solidFill>
                  <a:srgbClr val="00B050"/>
                </a:solidFill>
              </a:rPr>
              <a:t>solutions for the statistical analysis of confidential data and minimize concerns of the user's privacy</a:t>
            </a:r>
            <a:r>
              <a:rPr lang="en-US" dirty="0"/>
              <a:t>. </a:t>
            </a:r>
          </a:p>
          <a:p>
            <a:r>
              <a:rPr lang="en-US" dirty="0"/>
              <a:t>These techniques should enable the </a:t>
            </a:r>
            <a:r>
              <a:rPr lang="en-US" dirty="0">
                <a:solidFill>
                  <a:srgbClr val="FF0000"/>
                </a:solidFill>
              </a:rPr>
              <a:t>use of advanced analytic techniques over encrypted private information sets with very large and diverse big datasets. </a:t>
            </a:r>
          </a:p>
          <a:p>
            <a:r>
              <a:rPr lang="en-US" dirty="0"/>
              <a:t>They can also have the capacity to delegate computations to a </a:t>
            </a:r>
            <a:r>
              <a:rPr lang="en-US" dirty="0">
                <a:solidFill>
                  <a:srgbClr val="FF0000"/>
                </a:solidFill>
              </a:rPr>
              <a:t>third party</a:t>
            </a:r>
            <a:r>
              <a:rPr lang="en-US" dirty="0"/>
              <a:t>, such as </a:t>
            </a:r>
            <a:r>
              <a:rPr lang="en-US" dirty="0">
                <a:solidFill>
                  <a:srgbClr val="00B050"/>
                </a:solidFill>
              </a:rPr>
              <a:t>cloud providers, considering the resources</a:t>
            </a:r>
            <a:r>
              <a:rPr lang="en-US" dirty="0"/>
              <a:t>. </a:t>
            </a:r>
          </a:p>
          <a:p>
            <a:r>
              <a:rPr lang="en-US" dirty="0"/>
              <a:t>In addition, the </a:t>
            </a:r>
            <a:r>
              <a:rPr lang="en-US" dirty="0">
                <a:solidFill>
                  <a:srgbClr val="00B050"/>
                </a:solidFill>
              </a:rPr>
              <a:t>competency of data analysts </a:t>
            </a:r>
            <a:r>
              <a:rPr lang="en-US" dirty="0"/>
              <a:t>has spurred advancements toward efficient privacy-preserving deep learning for big data analysis. </a:t>
            </a:r>
          </a:p>
          <a:p>
            <a:r>
              <a:rPr lang="en-US" dirty="0"/>
              <a:t>Therefore, several techniques have been developed to assess the usability, level of security, and performance of homomorphic encryption when used in big data applications.</a:t>
            </a:r>
          </a:p>
        </p:txBody>
      </p:sp>
      <p:sp>
        <p:nvSpPr>
          <p:cNvPr id="4" name="Date Placeholder 3">
            <a:extLst>
              <a:ext uri="{FF2B5EF4-FFF2-40B4-BE49-F238E27FC236}">
                <a16:creationId xmlns:a16="http://schemas.microsoft.com/office/drawing/2014/main" xmlns="" id="{95846752-C894-E9D0-4596-F1364E07065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3507C53-0FB1-88A9-8DAA-8290ECEFC0F0}"/>
              </a:ext>
            </a:extLst>
          </p:cNvPr>
          <p:cNvSpPr>
            <a:spLocks noGrp="1"/>
          </p:cNvSpPr>
          <p:nvPr>
            <p:ph type="ftr" sz="quarter" idx="11"/>
          </p:nvPr>
        </p:nvSpPr>
        <p:spPr/>
        <p:txBody>
          <a:bodyPr/>
          <a:lstStyle/>
          <a:p>
            <a:r>
              <a:rPr lang="en-US" dirty="0"/>
              <a:t>18ECO127T :: 5G Technology – An </a:t>
            </a:r>
            <a:r>
              <a:rPr lang="en-US" dirty="0" smtClean="0"/>
              <a:t>Overview</a:t>
            </a:r>
            <a:endParaRPr lang="en-US" dirty="0"/>
          </a:p>
        </p:txBody>
      </p:sp>
      <p:sp>
        <p:nvSpPr>
          <p:cNvPr id="6" name="Slide Number Placeholder 5">
            <a:extLst>
              <a:ext uri="{FF2B5EF4-FFF2-40B4-BE49-F238E27FC236}">
                <a16:creationId xmlns:a16="http://schemas.microsoft.com/office/drawing/2014/main" xmlns="" id="{6CB17092-03A8-46EA-DDB6-A9C5854A38EA}"/>
              </a:ext>
            </a:extLst>
          </p:cNvPr>
          <p:cNvSpPr>
            <a:spLocks noGrp="1"/>
          </p:cNvSpPr>
          <p:nvPr>
            <p:ph type="sldNum" sz="quarter" idx="12"/>
          </p:nvPr>
        </p:nvSpPr>
        <p:spPr/>
        <p:txBody>
          <a:bodyPr/>
          <a:lstStyle/>
          <a:p>
            <a:pPr algn="ctr"/>
            <a:fld id="{62231297-CF50-461C-A890-3A434146D1DB}" type="slidenum">
              <a:rPr lang="en-US" smtClean="0"/>
              <a:pPr algn="ctr"/>
              <a:t>8</a:t>
            </a:fld>
            <a:endParaRPr lang="en-US" dirty="0"/>
          </a:p>
        </p:txBody>
      </p:sp>
    </p:spTree>
    <p:extLst>
      <p:ext uri="{BB962C8B-B14F-4D97-AF65-F5344CB8AC3E}">
        <p14:creationId xmlns:p14="http://schemas.microsoft.com/office/powerpoint/2010/main" xmlns="" val="153572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E48DDB50-3F7F-7C2B-E026-03F409F2798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41137" y="6664933"/>
            <a:ext cx="50400000" cy="23501514"/>
          </a:xfrm>
          <a:prstGeom prst="rect">
            <a:avLst/>
          </a:prstGeom>
        </p:spPr>
      </p:pic>
      <p:sp>
        <p:nvSpPr>
          <p:cNvPr id="2" name="Title 1">
            <a:extLst>
              <a:ext uri="{FF2B5EF4-FFF2-40B4-BE49-F238E27FC236}">
                <a16:creationId xmlns:a16="http://schemas.microsoft.com/office/drawing/2014/main" xmlns="" id="{8FBB46AB-5256-C708-276F-822998987AE4}"/>
              </a:ext>
            </a:extLst>
          </p:cNvPr>
          <p:cNvSpPr>
            <a:spLocks noGrp="1"/>
          </p:cNvSpPr>
          <p:nvPr>
            <p:ph type="title"/>
          </p:nvPr>
        </p:nvSpPr>
        <p:spPr/>
        <p:txBody>
          <a:bodyPr>
            <a:normAutofit/>
          </a:bodyPr>
          <a:lstStyle/>
          <a:p>
            <a:pPr marL="958520" marR="0" lvl="0" indent="-958520" algn="l" defTabSz="3834079" rtl="0" eaLnBrk="1" fontAlgn="auto" latinLnBrk="0" hangingPunct="1">
              <a:lnSpc>
                <a:spcPct val="90000"/>
              </a:lnSpc>
              <a:spcBef>
                <a:spcPts val="4193"/>
              </a:spcBef>
              <a:spcAft>
                <a:spcPts val="0"/>
              </a:spcAft>
              <a:buClrTx/>
              <a:buSzTx/>
              <a:buFont typeface="Arial" panose="020B0604020202020204" pitchFamily="34" charset="0"/>
              <a:buChar char="•"/>
              <a:tabLst/>
              <a:defRPr/>
            </a:pPr>
            <a:r>
              <a:rPr lang="en-US" dirty="0"/>
              <a:t>Privacy-Preserving Techniques in 5G</a:t>
            </a:r>
            <a:br>
              <a:rPr lang="en-US" dirty="0"/>
            </a:br>
            <a:r>
              <a:rPr kumimoji="0" lang="en-US" sz="12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Framework Of The Privacy-preserving Technique </a:t>
            </a:r>
            <a:endParaRPr lang="en-IN" dirty="0"/>
          </a:p>
        </p:txBody>
      </p:sp>
      <p:sp>
        <p:nvSpPr>
          <p:cNvPr id="3" name="Content Placeholder 2">
            <a:extLst>
              <a:ext uri="{FF2B5EF4-FFF2-40B4-BE49-F238E27FC236}">
                <a16:creationId xmlns:a16="http://schemas.microsoft.com/office/drawing/2014/main" xmlns="" id="{5BC04D45-BECA-29F3-1D60-162DAB5D74DC}"/>
              </a:ext>
            </a:extLst>
          </p:cNvPr>
          <p:cNvSpPr>
            <a:spLocks noGrp="1"/>
          </p:cNvSpPr>
          <p:nvPr>
            <p:ph idx="1"/>
          </p:nvPr>
        </p:nvSpPr>
        <p:spPr>
          <a:xfrm>
            <a:off x="2160337" y="7363735"/>
            <a:ext cx="46800000" cy="23310591"/>
          </a:xfrm>
        </p:spPr>
        <p:txBody>
          <a:bodyPr>
            <a:normAutofit/>
          </a:bodyPr>
          <a:lstStyle/>
          <a:p>
            <a:r>
              <a:rPr lang="en-US" b="1" dirty="0">
                <a:solidFill>
                  <a:srgbClr val="FF0000"/>
                </a:solidFill>
              </a:rPr>
              <a:t>The Framework of Privacy-Preserving </a:t>
            </a:r>
            <a:br>
              <a:rPr lang="en-US" b="1" dirty="0">
                <a:solidFill>
                  <a:srgbClr val="FF0000"/>
                </a:solidFill>
              </a:rPr>
            </a:br>
            <a:r>
              <a:rPr lang="en-US" b="1" dirty="0">
                <a:solidFill>
                  <a:srgbClr val="FF0000"/>
                </a:solidFill>
              </a:rPr>
              <a:t>Encryption is Shown in Figure. </a:t>
            </a:r>
          </a:p>
          <a:p>
            <a:endParaRPr lang="en-US" dirty="0"/>
          </a:p>
        </p:txBody>
      </p:sp>
      <p:sp>
        <p:nvSpPr>
          <p:cNvPr id="4" name="Date Placeholder 3">
            <a:extLst>
              <a:ext uri="{FF2B5EF4-FFF2-40B4-BE49-F238E27FC236}">
                <a16:creationId xmlns:a16="http://schemas.microsoft.com/office/drawing/2014/main" xmlns="" id="{95846752-C894-E9D0-4596-F1364E070651}"/>
              </a:ext>
            </a:extLst>
          </p:cNvPr>
          <p:cNvSpPr>
            <a:spLocks noGrp="1"/>
          </p:cNvSpPr>
          <p:nvPr>
            <p:ph type="dt" sz="half" idx="10"/>
          </p:nvPr>
        </p:nvSpPr>
        <p:spPr/>
        <p:txBody>
          <a:bodyPr/>
          <a:lstStyle/>
          <a:p>
            <a:fld id="{61B83AD1-8BC7-48CA-9663-B5F9BC751A66}" type="datetime1">
              <a:rPr lang="en-US" smtClean="0"/>
              <a:pPr/>
              <a:t>4/15/2024</a:t>
            </a:fld>
            <a:endParaRPr lang="en-US"/>
          </a:p>
        </p:txBody>
      </p:sp>
      <p:sp>
        <p:nvSpPr>
          <p:cNvPr id="5" name="Footer Placeholder 4">
            <a:extLst>
              <a:ext uri="{FF2B5EF4-FFF2-40B4-BE49-F238E27FC236}">
                <a16:creationId xmlns:a16="http://schemas.microsoft.com/office/drawing/2014/main" xmlns="" id="{E3507C53-0FB1-88A9-8DAA-8290ECEFC0F0}"/>
              </a:ext>
            </a:extLst>
          </p:cNvPr>
          <p:cNvSpPr>
            <a:spLocks noGrp="1"/>
          </p:cNvSpPr>
          <p:nvPr>
            <p:ph type="ftr" sz="quarter" idx="11"/>
          </p:nvPr>
        </p:nvSpPr>
        <p:spPr/>
        <p:txBody>
          <a:bodyPr/>
          <a:lstStyle/>
          <a:p>
            <a:r>
              <a:rPr lang="en-US" dirty="0"/>
              <a:t>18ECO127T :: 5G Technology – An Overview </a:t>
            </a:r>
            <a:r>
              <a:rPr lang="en-US" dirty="0" smtClean="0"/>
              <a:t>::</a:t>
            </a:r>
            <a:endParaRPr lang="en-US" dirty="0"/>
          </a:p>
        </p:txBody>
      </p:sp>
      <p:sp>
        <p:nvSpPr>
          <p:cNvPr id="6" name="Slide Number Placeholder 5">
            <a:extLst>
              <a:ext uri="{FF2B5EF4-FFF2-40B4-BE49-F238E27FC236}">
                <a16:creationId xmlns:a16="http://schemas.microsoft.com/office/drawing/2014/main" xmlns="" id="{6CB17092-03A8-46EA-DDB6-A9C5854A38EA}"/>
              </a:ext>
            </a:extLst>
          </p:cNvPr>
          <p:cNvSpPr>
            <a:spLocks noGrp="1"/>
          </p:cNvSpPr>
          <p:nvPr>
            <p:ph type="sldNum" sz="quarter" idx="12"/>
          </p:nvPr>
        </p:nvSpPr>
        <p:spPr/>
        <p:txBody>
          <a:bodyPr/>
          <a:lstStyle/>
          <a:p>
            <a:pPr algn="ctr"/>
            <a:fld id="{62231297-CF50-461C-A890-3A434146D1DB}" type="slidenum">
              <a:rPr lang="en-US" smtClean="0"/>
              <a:pPr algn="ctr"/>
              <a:t>9</a:t>
            </a:fld>
            <a:endParaRPr lang="en-US" dirty="0"/>
          </a:p>
        </p:txBody>
      </p:sp>
    </p:spTree>
    <p:extLst>
      <p:ext uri="{BB962C8B-B14F-4D97-AF65-F5344CB8AC3E}">
        <p14:creationId xmlns:p14="http://schemas.microsoft.com/office/powerpoint/2010/main" xmlns="" val="3025400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31823</TotalTime>
  <Words>3394</Words>
  <Application>Microsoft Office PowerPoint</Application>
  <PresentationFormat>Custom</PresentationFormat>
  <Paragraphs>280</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MODULE 4:  5G Security and Privacy</vt:lpstr>
      <vt:lpstr>Privacy-Preserving Techniques in 5G</vt:lpstr>
      <vt:lpstr>Privacy-Preserving Techniques in 5G</vt:lpstr>
      <vt:lpstr>Privacy-Preserving Techniques in 5G</vt:lpstr>
      <vt:lpstr>Privacy-Preserving Techniques in 5G</vt:lpstr>
      <vt:lpstr>Privacy-Preserving Techniques in 5G</vt:lpstr>
      <vt:lpstr>Privacy-Preserving Techniques in 5G</vt:lpstr>
      <vt:lpstr>Privacy-Preserving Techniques in 5G</vt:lpstr>
      <vt:lpstr>Privacy-Preserving Techniques in 5G Framework Of The Privacy-preserving Technique </vt:lpstr>
      <vt:lpstr>Privacy-Preserving Techniques in 5G Framework Of The Privacy-preserving Technique </vt:lpstr>
      <vt:lpstr>Privacy-Preserving Techniques in 5G Framework Of The Privacy-preserving Technique </vt:lpstr>
      <vt:lpstr>Threat Detection and Mitigation in 5G Networks</vt:lpstr>
      <vt:lpstr>Threat Detection and Mitigation in 5G Networks</vt:lpstr>
      <vt:lpstr>Threat Detection and Mitigation in 5G Networks</vt:lpstr>
      <vt:lpstr>Threat Detection and Mitigation in 5G Networks</vt:lpstr>
      <vt:lpstr>Threat Detection and Mitigation in 5G Networks</vt:lpstr>
      <vt:lpstr>Threat Detection and Mitigation in 5G Networks</vt:lpstr>
      <vt:lpstr>MODULE 4:  5G Security and Privacy</vt:lpstr>
      <vt:lpstr>Network Slice Isolation</vt:lpstr>
      <vt:lpstr>Network Slice Isolation</vt:lpstr>
      <vt:lpstr>Network Slice Isolation</vt:lpstr>
      <vt:lpstr>Network Slice Isolation</vt:lpstr>
      <vt:lpstr>Virtualized Infrastructure Security</vt:lpstr>
      <vt:lpstr>Virtualized Infrastructure Security</vt:lpstr>
      <vt:lpstr>Virtualized Infrastructure Security</vt:lpstr>
      <vt:lpstr>Network Function Verification</vt:lpstr>
      <vt:lpstr>Network Function Verification</vt:lpstr>
      <vt:lpstr>Network Function Verification</vt:lpstr>
      <vt:lpstr>Secure Over-the-Air (OTA) Updates</vt:lpstr>
      <vt:lpstr>Secure Over-the-Air (OTA) Updates</vt:lpstr>
      <vt:lpstr>Secure Over-the-Air (OTA) Updates</vt:lpstr>
      <vt:lpstr>Secure Over-the-Air (OTA) Updates</vt:lpstr>
      <vt:lpstr>Secure Over-the-Air (OTA) Updates</vt:lpstr>
      <vt:lpstr>!!THANK YOU!! !! Have a Nice Day!!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hp</cp:lastModifiedBy>
  <cp:revision>3303</cp:revision>
  <cp:lastPrinted>2023-02-06T05:08:34Z</cp:lastPrinted>
  <dcterms:created xsi:type="dcterms:W3CDTF">2016-03-26T10:56:21Z</dcterms:created>
  <dcterms:modified xsi:type="dcterms:W3CDTF">2024-04-14T19:28:28Z</dcterms:modified>
</cp:coreProperties>
</file>