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9"/>
  </p:notesMasterIdLst>
  <p:handoutMasterIdLst>
    <p:handoutMasterId r:id="rId30"/>
  </p:handoutMasterIdLst>
  <p:sldIdLst>
    <p:sldId id="1586" r:id="rId2"/>
    <p:sldId id="1979" r:id="rId3"/>
    <p:sldId id="2210" r:id="rId4"/>
    <p:sldId id="2211" r:id="rId5"/>
    <p:sldId id="2212" r:id="rId6"/>
    <p:sldId id="2213" r:id="rId7"/>
    <p:sldId id="2214" r:id="rId8"/>
    <p:sldId id="2215" r:id="rId9"/>
    <p:sldId id="2216" r:id="rId10"/>
    <p:sldId id="2217" r:id="rId11"/>
    <p:sldId id="2218" r:id="rId12"/>
    <p:sldId id="2220" r:id="rId13"/>
    <p:sldId id="2209" r:id="rId14"/>
    <p:sldId id="2221" r:id="rId15"/>
    <p:sldId id="2223" r:id="rId16"/>
    <p:sldId id="2224" r:id="rId17"/>
    <p:sldId id="2225" r:id="rId18"/>
    <p:sldId id="2226" r:id="rId19"/>
    <p:sldId id="2227" r:id="rId20"/>
    <p:sldId id="2228" r:id="rId21"/>
    <p:sldId id="2230" r:id="rId22"/>
    <p:sldId id="2231" r:id="rId23"/>
    <p:sldId id="2232" r:id="rId24"/>
    <p:sldId id="2233" r:id="rId25"/>
    <p:sldId id="2234" r:id="rId26"/>
    <p:sldId id="2235" r:id="rId27"/>
    <p:sldId id="2222" r:id="rId28"/>
  </p:sldIdLst>
  <p:sldSz cx="51120675" cy="32399288"/>
  <p:notesSz cx="7315200" cy="9601200"/>
  <p:defaultTextStyle>
    <a:defPPr>
      <a:defRPr lang="en-US"/>
    </a:defPPr>
    <a:lvl1pPr marL="0" algn="l" defTabSz="3628796" rtl="0" eaLnBrk="1" latinLnBrk="0" hangingPunct="1">
      <a:defRPr sz="7143" kern="1200">
        <a:solidFill>
          <a:schemeClr val="tx1"/>
        </a:solidFill>
        <a:latin typeface="+mn-lt"/>
        <a:ea typeface="+mn-ea"/>
        <a:cs typeface="+mn-cs"/>
      </a:defRPr>
    </a:lvl1pPr>
    <a:lvl2pPr marL="1814398" algn="l" defTabSz="3628796" rtl="0" eaLnBrk="1" latinLnBrk="0" hangingPunct="1">
      <a:defRPr sz="7143" kern="1200">
        <a:solidFill>
          <a:schemeClr val="tx1"/>
        </a:solidFill>
        <a:latin typeface="+mn-lt"/>
        <a:ea typeface="+mn-ea"/>
        <a:cs typeface="+mn-cs"/>
      </a:defRPr>
    </a:lvl2pPr>
    <a:lvl3pPr marL="3628796" algn="l" defTabSz="3628796" rtl="0" eaLnBrk="1" latinLnBrk="0" hangingPunct="1">
      <a:defRPr sz="7143" kern="1200">
        <a:solidFill>
          <a:schemeClr val="tx1"/>
        </a:solidFill>
        <a:latin typeface="+mn-lt"/>
        <a:ea typeface="+mn-ea"/>
        <a:cs typeface="+mn-cs"/>
      </a:defRPr>
    </a:lvl3pPr>
    <a:lvl4pPr marL="5443195" algn="l" defTabSz="3628796" rtl="0" eaLnBrk="1" latinLnBrk="0" hangingPunct="1">
      <a:defRPr sz="7143" kern="1200">
        <a:solidFill>
          <a:schemeClr val="tx1"/>
        </a:solidFill>
        <a:latin typeface="+mn-lt"/>
        <a:ea typeface="+mn-ea"/>
        <a:cs typeface="+mn-cs"/>
      </a:defRPr>
    </a:lvl4pPr>
    <a:lvl5pPr marL="7257593" algn="l" defTabSz="3628796" rtl="0" eaLnBrk="1" latinLnBrk="0" hangingPunct="1">
      <a:defRPr sz="7143" kern="1200">
        <a:solidFill>
          <a:schemeClr val="tx1"/>
        </a:solidFill>
        <a:latin typeface="+mn-lt"/>
        <a:ea typeface="+mn-ea"/>
        <a:cs typeface="+mn-cs"/>
      </a:defRPr>
    </a:lvl5pPr>
    <a:lvl6pPr marL="9071991" algn="l" defTabSz="3628796" rtl="0" eaLnBrk="1" latinLnBrk="0" hangingPunct="1">
      <a:defRPr sz="7143" kern="1200">
        <a:solidFill>
          <a:schemeClr val="tx1"/>
        </a:solidFill>
        <a:latin typeface="+mn-lt"/>
        <a:ea typeface="+mn-ea"/>
        <a:cs typeface="+mn-cs"/>
      </a:defRPr>
    </a:lvl6pPr>
    <a:lvl7pPr marL="10886389" algn="l" defTabSz="3628796" rtl="0" eaLnBrk="1" latinLnBrk="0" hangingPunct="1">
      <a:defRPr sz="7143" kern="1200">
        <a:solidFill>
          <a:schemeClr val="tx1"/>
        </a:solidFill>
        <a:latin typeface="+mn-lt"/>
        <a:ea typeface="+mn-ea"/>
        <a:cs typeface="+mn-cs"/>
      </a:defRPr>
    </a:lvl7pPr>
    <a:lvl8pPr marL="12700787" algn="l" defTabSz="3628796" rtl="0" eaLnBrk="1" latinLnBrk="0" hangingPunct="1">
      <a:defRPr sz="7143" kern="1200">
        <a:solidFill>
          <a:schemeClr val="tx1"/>
        </a:solidFill>
        <a:latin typeface="+mn-lt"/>
        <a:ea typeface="+mn-ea"/>
        <a:cs typeface="+mn-cs"/>
      </a:defRPr>
    </a:lvl8pPr>
    <a:lvl9pPr marL="14515186" algn="l" defTabSz="3628796" rtl="0" eaLnBrk="1" latinLnBrk="0" hangingPunct="1">
      <a:defRPr sz="7143"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182" userDrawn="1">
          <p15:clr>
            <a:srgbClr val="A4A3A4"/>
          </p15:clr>
        </p15:guide>
        <p15:guide id="2" pos="16169"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FF0066"/>
    <a:srgbClr val="FF00FF"/>
    <a:srgbClr val="800217"/>
    <a:srgbClr val="70AD47"/>
    <a:srgbClr val="EAEFF7"/>
    <a:srgbClr val="D2DEEF"/>
    <a:srgbClr val="B3BDCD"/>
    <a:srgbClr val="C9CDD3"/>
    <a:srgbClr val="B686DA"/>
    <a:srgbClr val="C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508" autoAdjust="0"/>
    <p:restoredTop sz="94206" autoAdjust="0"/>
  </p:normalViewPr>
  <p:slideViewPr>
    <p:cSldViewPr snapToGrid="0">
      <p:cViewPr varScale="1">
        <p:scale>
          <a:sx n="15" d="100"/>
          <a:sy n="15" d="100"/>
        </p:scale>
        <p:origin x="-1050" y="-186"/>
      </p:cViewPr>
      <p:guideLst>
        <p:guide orient="horz" pos="10182"/>
        <p:guide pos="16169"/>
      </p:guideLst>
    </p:cSldViewPr>
  </p:slideViewPr>
  <p:notesTextViewPr>
    <p:cViewPr>
      <p:scale>
        <a:sx n="3" d="2"/>
        <a:sy n="3" d="2"/>
      </p:scale>
      <p:origin x="0" y="0"/>
    </p:cViewPr>
  </p:notesTextViewPr>
  <p:sorterViewPr>
    <p:cViewPr>
      <p:scale>
        <a:sx n="42" d="100"/>
        <a:sy n="42" d="100"/>
      </p:scale>
      <p:origin x="0" y="-8292"/>
    </p:cViewPr>
  </p:sorterViewPr>
  <p:notesViewPr>
    <p:cSldViewPr snapToGrid="0" showGuides="1">
      <p:cViewPr varScale="1">
        <p:scale>
          <a:sx n="51" d="100"/>
          <a:sy n="51" d="100"/>
        </p:scale>
        <p:origin x="2052" y="66"/>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387C4962-8B5F-4F7C-B9D2-403D11926A17}" type="datetimeFigureOut">
              <a:rPr lang="en-US" smtClean="0"/>
              <a:pPr/>
              <a:t>3/25/2024</a:t>
            </a:fld>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4C5CD4AC-7254-4B2B-98CD-F276C5F36276}" type="slidenum">
              <a:rPr lang="en-US" smtClean="0"/>
              <a:pPr/>
              <a:t>‹#›</a:t>
            </a:fld>
            <a:endParaRPr lang="en-US"/>
          </a:p>
        </p:txBody>
      </p:sp>
    </p:spTree>
    <p:extLst>
      <p:ext uri="{BB962C8B-B14F-4D97-AF65-F5344CB8AC3E}">
        <p14:creationId xmlns:p14="http://schemas.microsoft.com/office/powerpoint/2010/main" xmlns="" val="32335335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992EFAA-5EB6-4FC5-A47F-31237870AE85}" type="datetimeFigureOut">
              <a:rPr lang="en-US" smtClean="0"/>
              <a:pPr/>
              <a:t>3/25/2024</a:t>
            </a:fld>
            <a:endParaRPr lang="en-US"/>
          </a:p>
        </p:txBody>
      </p:sp>
      <p:sp>
        <p:nvSpPr>
          <p:cNvPr id="4" name="Slide Image Placeholder 3"/>
          <p:cNvSpPr>
            <a:spLocks noGrp="1" noRot="1" noChangeAspect="1"/>
          </p:cNvSpPr>
          <p:nvPr>
            <p:ph type="sldImg" idx="2"/>
          </p:nvPr>
        </p:nvSpPr>
        <p:spPr>
          <a:xfrm>
            <a:off x="1101725" y="1200150"/>
            <a:ext cx="51117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35EF0649-509D-479C-95E9-D98F3536A970}" type="slidenum">
              <a:rPr lang="en-US" smtClean="0"/>
              <a:pPr/>
              <a:t>‹#›</a:t>
            </a:fld>
            <a:endParaRPr lang="en-US"/>
          </a:p>
        </p:txBody>
      </p:sp>
    </p:spTree>
    <p:extLst>
      <p:ext uri="{BB962C8B-B14F-4D97-AF65-F5344CB8AC3E}">
        <p14:creationId xmlns:p14="http://schemas.microsoft.com/office/powerpoint/2010/main" xmlns="" val="7043677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EF0649-509D-479C-95E9-D98F3536A970}" type="slidenum">
              <a:rPr lang="en-US" smtClean="0"/>
              <a:pPr/>
              <a:t>1</a:t>
            </a:fld>
            <a:endParaRPr lang="en-US"/>
          </a:p>
        </p:txBody>
      </p:sp>
    </p:spTree>
    <p:extLst>
      <p:ext uri="{BB962C8B-B14F-4D97-AF65-F5344CB8AC3E}">
        <p14:creationId xmlns:p14="http://schemas.microsoft.com/office/powerpoint/2010/main" xmlns="" val="298059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EF0649-509D-479C-95E9-D98F3536A970}" type="slidenum">
              <a:rPr lang="en-US" smtClean="0"/>
              <a:pPr/>
              <a:t>2</a:t>
            </a:fld>
            <a:endParaRPr lang="en-US"/>
          </a:p>
        </p:txBody>
      </p:sp>
    </p:spTree>
    <p:extLst>
      <p:ext uri="{BB962C8B-B14F-4D97-AF65-F5344CB8AC3E}">
        <p14:creationId xmlns:p14="http://schemas.microsoft.com/office/powerpoint/2010/main" xmlns="" val="2248913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F0649-509D-479C-95E9-D98F3536A970}" type="slidenum">
              <a:rPr lang="en-US" smtClean="0"/>
              <a:pPr/>
              <a:t>13</a:t>
            </a:fld>
            <a:endParaRPr lang="en-US"/>
          </a:p>
        </p:txBody>
      </p:sp>
    </p:spTree>
    <p:extLst>
      <p:ext uri="{BB962C8B-B14F-4D97-AF65-F5344CB8AC3E}">
        <p14:creationId xmlns:p14="http://schemas.microsoft.com/office/powerpoint/2010/main" xmlns="" val="1969285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EF0649-509D-479C-95E9-D98F3536A970}" type="slidenum">
              <a:rPr lang="en-US" smtClean="0"/>
              <a:pPr/>
              <a:t>14</a:t>
            </a:fld>
            <a:endParaRPr lang="en-US"/>
          </a:p>
        </p:txBody>
      </p:sp>
    </p:spTree>
    <p:extLst>
      <p:ext uri="{BB962C8B-B14F-4D97-AF65-F5344CB8AC3E}">
        <p14:creationId xmlns:p14="http://schemas.microsoft.com/office/powerpoint/2010/main" xmlns="" val="609657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EF0649-509D-479C-95E9-D98F3536A970}" type="slidenum">
              <a:rPr lang="en-US" smtClean="0"/>
              <a:pPr/>
              <a:t>27</a:t>
            </a:fld>
            <a:endParaRPr lang="en-US"/>
          </a:p>
        </p:txBody>
      </p:sp>
    </p:spTree>
    <p:extLst>
      <p:ext uri="{BB962C8B-B14F-4D97-AF65-F5344CB8AC3E}">
        <p14:creationId xmlns:p14="http://schemas.microsoft.com/office/powerpoint/2010/main" xmlns="" val="2874634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390085" y="5302386"/>
            <a:ext cx="38340506" cy="11279752"/>
          </a:xfrm>
        </p:spPr>
        <p:txBody>
          <a:bodyPr anchor="b"/>
          <a:lstStyle>
            <a:lvl1pPr algn="ctr">
              <a:defRPr sz="25158"/>
            </a:lvl1pPr>
          </a:lstStyle>
          <a:p>
            <a:r>
              <a:rPr lang="en-US" dirty="0"/>
              <a:t>Click to edit Master title style</a:t>
            </a:r>
          </a:p>
        </p:txBody>
      </p:sp>
      <p:sp>
        <p:nvSpPr>
          <p:cNvPr id="3" name="Subtitle 2"/>
          <p:cNvSpPr>
            <a:spLocks noGrp="1"/>
          </p:cNvSpPr>
          <p:nvPr>
            <p:ph type="subTitle" idx="1"/>
          </p:nvPr>
        </p:nvSpPr>
        <p:spPr>
          <a:xfrm>
            <a:off x="6390085" y="17017128"/>
            <a:ext cx="38340506" cy="7822326"/>
          </a:xfrm>
        </p:spPr>
        <p:txBody>
          <a:bodyPr/>
          <a:lstStyle>
            <a:lvl1pPr marL="0" indent="0" algn="ctr">
              <a:buNone/>
              <a:defRPr sz="10063"/>
            </a:lvl1pPr>
            <a:lvl2pPr marL="1917040" indent="0" algn="ctr">
              <a:buNone/>
              <a:defRPr sz="8386"/>
            </a:lvl2pPr>
            <a:lvl3pPr marL="3834079" indent="0" algn="ctr">
              <a:buNone/>
              <a:defRPr sz="7547"/>
            </a:lvl3pPr>
            <a:lvl4pPr marL="5751119" indent="0" algn="ctr">
              <a:buNone/>
              <a:defRPr sz="6709"/>
            </a:lvl4pPr>
            <a:lvl5pPr marL="7668158" indent="0" algn="ctr">
              <a:buNone/>
              <a:defRPr sz="6709"/>
            </a:lvl5pPr>
            <a:lvl6pPr marL="9585198" indent="0" algn="ctr">
              <a:buNone/>
              <a:defRPr sz="6709"/>
            </a:lvl6pPr>
            <a:lvl7pPr marL="11502238" indent="0" algn="ctr">
              <a:buNone/>
              <a:defRPr sz="6709"/>
            </a:lvl7pPr>
            <a:lvl8pPr marL="13419277" indent="0" algn="ctr">
              <a:buNone/>
              <a:defRPr sz="6709"/>
            </a:lvl8pPr>
            <a:lvl9pPr marL="15336317" indent="0" algn="ctr">
              <a:buNone/>
              <a:defRPr sz="6709"/>
            </a:lvl9pPr>
          </a:lstStyle>
          <a:p>
            <a:r>
              <a:rPr lang="en-US" dirty="0"/>
              <a:t>Click to edit Master subtitle style</a:t>
            </a:r>
          </a:p>
        </p:txBody>
      </p:sp>
      <p:sp>
        <p:nvSpPr>
          <p:cNvPr id="4" name="Date Placeholder 3"/>
          <p:cNvSpPr>
            <a:spLocks noGrp="1"/>
          </p:cNvSpPr>
          <p:nvPr>
            <p:ph type="dt" sz="half" idx="10"/>
          </p:nvPr>
        </p:nvSpPr>
        <p:spPr/>
        <p:txBody>
          <a:bodyPr/>
          <a:lstStyle/>
          <a:p>
            <a:fld id="{AFC25940-DD0B-457B-865C-302AA750DAD5}" type="datetime1">
              <a:rPr lang="en-US" smtClean="0"/>
              <a:pPr/>
              <a:t>3/25/2024</a:t>
            </a:fld>
            <a:endParaRPr lang="en-US"/>
          </a:p>
        </p:txBody>
      </p:sp>
      <p:sp>
        <p:nvSpPr>
          <p:cNvPr id="5" name="Footer Placeholder 4"/>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3095625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44AE6-F4ED-4A01-AE0F-E1C9F4471347}" type="datetime1">
              <a:rPr lang="en-US" smtClean="0"/>
              <a:pPr/>
              <a:t>3/25/2024</a:t>
            </a:fld>
            <a:endParaRPr lang="en-US"/>
          </a:p>
        </p:txBody>
      </p:sp>
      <p:sp>
        <p:nvSpPr>
          <p:cNvPr id="5" name="Footer Placeholder 4"/>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
        <p:nvSpPr>
          <p:cNvPr id="8" name="Slide Number Placeholder 5"/>
          <p:cNvSpPr txBox="1">
            <a:spLocks/>
          </p:cNvSpPr>
          <p:nvPr userDrawn="1"/>
        </p:nvSpPr>
        <p:spPr>
          <a:xfrm>
            <a:off x="4" y="0"/>
            <a:ext cx="1720473" cy="1724962"/>
          </a:xfrm>
          <a:prstGeom prst="rect">
            <a:avLst/>
          </a:prstGeom>
        </p:spPr>
        <p:txBody>
          <a:bodyPr vert="horz" lIns="92748" tIns="46374" rIns="92748" bIns="46374" rtlCol="0" anchor="ctr"/>
          <a:lstStyle>
            <a:defPPr>
              <a:defRPr lang="en-US"/>
            </a:defPPr>
            <a:lvl1pPr marL="0" algn="r" defTabSz="3628796" rtl="0" eaLnBrk="1" latinLnBrk="0" hangingPunct="1">
              <a:defRPr sz="8000" kern="1200">
                <a:solidFill>
                  <a:srgbClr val="002060"/>
                </a:solidFill>
                <a:latin typeface="+mn-lt"/>
                <a:ea typeface="+mn-ea"/>
                <a:cs typeface="+mn-cs"/>
              </a:defRPr>
            </a:lvl1pPr>
            <a:lvl2pPr marL="1814398" algn="l" defTabSz="3628796" rtl="0" eaLnBrk="1" latinLnBrk="0" hangingPunct="1">
              <a:defRPr sz="7143" kern="1200">
                <a:solidFill>
                  <a:schemeClr val="tx1"/>
                </a:solidFill>
                <a:latin typeface="+mn-lt"/>
                <a:ea typeface="+mn-ea"/>
                <a:cs typeface="+mn-cs"/>
              </a:defRPr>
            </a:lvl2pPr>
            <a:lvl3pPr marL="3628796" algn="l" defTabSz="3628796" rtl="0" eaLnBrk="1" latinLnBrk="0" hangingPunct="1">
              <a:defRPr sz="7143" kern="1200">
                <a:solidFill>
                  <a:schemeClr val="tx1"/>
                </a:solidFill>
                <a:latin typeface="+mn-lt"/>
                <a:ea typeface="+mn-ea"/>
                <a:cs typeface="+mn-cs"/>
              </a:defRPr>
            </a:lvl3pPr>
            <a:lvl4pPr marL="5443195" algn="l" defTabSz="3628796" rtl="0" eaLnBrk="1" latinLnBrk="0" hangingPunct="1">
              <a:defRPr sz="7143" kern="1200">
                <a:solidFill>
                  <a:schemeClr val="tx1"/>
                </a:solidFill>
                <a:latin typeface="+mn-lt"/>
                <a:ea typeface="+mn-ea"/>
                <a:cs typeface="+mn-cs"/>
              </a:defRPr>
            </a:lvl4pPr>
            <a:lvl5pPr marL="7257593" algn="l" defTabSz="3628796" rtl="0" eaLnBrk="1" latinLnBrk="0" hangingPunct="1">
              <a:defRPr sz="7143" kern="1200">
                <a:solidFill>
                  <a:schemeClr val="tx1"/>
                </a:solidFill>
                <a:latin typeface="+mn-lt"/>
                <a:ea typeface="+mn-ea"/>
                <a:cs typeface="+mn-cs"/>
              </a:defRPr>
            </a:lvl5pPr>
            <a:lvl6pPr marL="9071991" algn="l" defTabSz="3628796" rtl="0" eaLnBrk="1" latinLnBrk="0" hangingPunct="1">
              <a:defRPr sz="7143" kern="1200">
                <a:solidFill>
                  <a:schemeClr val="tx1"/>
                </a:solidFill>
                <a:latin typeface="+mn-lt"/>
                <a:ea typeface="+mn-ea"/>
                <a:cs typeface="+mn-cs"/>
              </a:defRPr>
            </a:lvl6pPr>
            <a:lvl7pPr marL="10886389" algn="l" defTabSz="3628796" rtl="0" eaLnBrk="1" latinLnBrk="0" hangingPunct="1">
              <a:defRPr sz="7143" kern="1200">
                <a:solidFill>
                  <a:schemeClr val="tx1"/>
                </a:solidFill>
                <a:latin typeface="+mn-lt"/>
                <a:ea typeface="+mn-ea"/>
                <a:cs typeface="+mn-cs"/>
              </a:defRPr>
            </a:lvl7pPr>
            <a:lvl8pPr marL="12700787" algn="l" defTabSz="3628796" rtl="0" eaLnBrk="1" latinLnBrk="0" hangingPunct="1">
              <a:defRPr sz="7143" kern="1200">
                <a:solidFill>
                  <a:schemeClr val="tx1"/>
                </a:solidFill>
                <a:latin typeface="+mn-lt"/>
                <a:ea typeface="+mn-ea"/>
                <a:cs typeface="+mn-cs"/>
              </a:defRPr>
            </a:lvl8pPr>
            <a:lvl9pPr marL="14515186" algn="l" defTabSz="3628796" rtl="0" eaLnBrk="1" latinLnBrk="0" hangingPunct="1">
              <a:defRPr sz="7143" kern="1200">
                <a:solidFill>
                  <a:schemeClr val="tx1"/>
                </a:solidFill>
                <a:latin typeface="+mn-lt"/>
                <a:ea typeface="+mn-ea"/>
                <a:cs typeface="+mn-cs"/>
              </a:defRPr>
            </a:lvl9pPr>
          </a:lstStyle>
          <a:p>
            <a:endParaRPr lang="en-US" sz="8114" dirty="0"/>
          </a:p>
        </p:txBody>
      </p:sp>
    </p:spTree>
    <p:extLst>
      <p:ext uri="{BB962C8B-B14F-4D97-AF65-F5344CB8AC3E}">
        <p14:creationId xmlns:p14="http://schemas.microsoft.com/office/powerpoint/2010/main" xmlns="" val="91052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583233" y="1724962"/>
            <a:ext cx="11022896" cy="274568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14547" y="1724962"/>
            <a:ext cx="32429678" cy="274568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229525-44A1-4B75-BD67-4F7372986436}" type="datetime1">
              <a:rPr lang="en-US" smtClean="0"/>
              <a:pPr/>
              <a:t>3/25/2024</a:t>
            </a:fld>
            <a:endParaRPr lang="en-US"/>
          </a:p>
        </p:txBody>
      </p:sp>
      <p:sp>
        <p:nvSpPr>
          <p:cNvPr id="5" name="Footer Placeholder 4"/>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384484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D3FFFB-C9FF-4EFF-955E-A09340169D11}" type="datetime1">
              <a:rPr lang="en-US" smtClean="0"/>
              <a:pPr/>
              <a:t>3/25/2024</a:t>
            </a:fld>
            <a:endParaRPr lang="en-US" dirty="0"/>
          </a:p>
        </p:txBody>
      </p:sp>
      <p:sp>
        <p:nvSpPr>
          <p:cNvPr id="4" name="Footer Placeholder 3"/>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5" name="Slide Number Placeholder 4"/>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399858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2060"/>
                </a:solidFill>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sz="10000">
                <a:solidFill>
                  <a:srgbClr val="7030A0"/>
                </a:solidFill>
                <a:latin typeface="Times New Roman" panose="02020603050405020304" pitchFamily="18" charset="0"/>
                <a:cs typeface="Times New Roman" panose="02020603050405020304" pitchFamily="18" charset="0"/>
              </a:defRPr>
            </a:lvl3pPr>
            <a:lvl4pPr>
              <a:defRPr sz="9000">
                <a:solidFill>
                  <a:srgbClr val="0070C0"/>
                </a:solidFill>
                <a:latin typeface="Times New Roman" panose="02020603050405020304" pitchFamily="18" charset="0"/>
                <a:cs typeface="Times New Roman" panose="02020603050405020304" pitchFamily="18" charset="0"/>
              </a:defRPr>
            </a:lvl4pPr>
            <a:lvl5pPr>
              <a:defRPr sz="8000">
                <a:solidFill>
                  <a:srgbClr val="00B0F0"/>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1B83AD1-8BC7-48CA-9663-B5F9BC751A66}" type="datetime1">
              <a:rPr lang="en-US" smtClean="0"/>
              <a:pPr/>
              <a:t>3/25/2024</a:t>
            </a:fld>
            <a:endParaRPr lang="en-US"/>
          </a:p>
        </p:txBody>
      </p:sp>
      <p:sp>
        <p:nvSpPr>
          <p:cNvPr id="5" name="Footer Placeholder 4"/>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p:cNvSpPr>
            <a:spLocks noGrp="1"/>
          </p:cNvSpPr>
          <p:nvPr>
            <p:ph type="sldNum" sz="quarter" idx="12"/>
          </p:nvPr>
        </p:nvSpPr>
        <p:spPr>
          <a:xfrm>
            <a:off x="45360337" y="30674326"/>
            <a:ext cx="5835368" cy="1724962"/>
          </a:xfrm>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2281947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87921" y="8077327"/>
            <a:ext cx="44091582" cy="13477201"/>
          </a:xfrm>
        </p:spPr>
        <p:txBody>
          <a:bodyPr anchor="b"/>
          <a:lstStyle>
            <a:lvl1pPr>
              <a:defRPr sz="25158"/>
            </a:lvl1pPr>
          </a:lstStyle>
          <a:p>
            <a:r>
              <a:rPr lang="en-US"/>
              <a:t>Click to edit Master title style</a:t>
            </a:r>
            <a:endParaRPr lang="en-US" dirty="0"/>
          </a:p>
        </p:txBody>
      </p:sp>
      <p:sp>
        <p:nvSpPr>
          <p:cNvPr id="3" name="Text Placeholder 2"/>
          <p:cNvSpPr>
            <a:spLocks noGrp="1"/>
          </p:cNvSpPr>
          <p:nvPr>
            <p:ph type="body" idx="1"/>
          </p:nvPr>
        </p:nvSpPr>
        <p:spPr>
          <a:xfrm>
            <a:off x="3487921" y="21682028"/>
            <a:ext cx="44091582" cy="7087342"/>
          </a:xfrm>
        </p:spPr>
        <p:txBody>
          <a:bodyPr/>
          <a:lstStyle>
            <a:lvl1pPr marL="0" indent="0">
              <a:buNone/>
              <a:defRPr sz="10063">
                <a:solidFill>
                  <a:schemeClr val="accent4">
                    <a:lumMod val="50000"/>
                  </a:schemeClr>
                </a:solidFill>
              </a:defRPr>
            </a:lvl1pPr>
            <a:lvl2pPr marL="1917040" indent="0">
              <a:buNone/>
              <a:defRPr sz="8386">
                <a:solidFill>
                  <a:schemeClr val="tx1">
                    <a:tint val="75000"/>
                  </a:schemeClr>
                </a:solidFill>
              </a:defRPr>
            </a:lvl2pPr>
            <a:lvl3pPr marL="3834079" indent="0">
              <a:buNone/>
              <a:defRPr sz="7547">
                <a:solidFill>
                  <a:schemeClr val="tx1">
                    <a:tint val="75000"/>
                  </a:schemeClr>
                </a:solidFill>
              </a:defRPr>
            </a:lvl3pPr>
            <a:lvl4pPr marL="5751119" indent="0">
              <a:buNone/>
              <a:defRPr sz="6709">
                <a:solidFill>
                  <a:schemeClr val="tx1">
                    <a:tint val="75000"/>
                  </a:schemeClr>
                </a:solidFill>
              </a:defRPr>
            </a:lvl4pPr>
            <a:lvl5pPr marL="7668158" indent="0">
              <a:buNone/>
              <a:defRPr sz="6709">
                <a:solidFill>
                  <a:schemeClr val="tx1">
                    <a:tint val="75000"/>
                  </a:schemeClr>
                </a:solidFill>
              </a:defRPr>
            </a:lvl5pPr>
            <a:lvl6pPr marL="9585198" indent="0">
              <a:buNone/>
              <a:defRPr sz="6709">
                <a:solidFill>
                  <a:schemeClr val="tx1">
                    <a:tint val="75000"/>
                  </a:schemeClr>
                </a:solidFill>
              </a:defRPr>
            </a:lvl6pPr>
            <a:lvl7pPr marL="11502238" indent="0">
              <a:buNone/>
              <a:defRPr sz="6709">
                <a:solidFill>
                  <a:schemeClr val="tx1">
                    <a:tint val="75000"/>
                  </a:schemeClr>
                </a:solidFill>
              </a:defRPr>
            </a:lvl7pPr>
            <a:lvl8pPr marL="13419277" indent="0">
              <a:buNone/>
              <a:defRPr sz="6709">
                <a:solidFill>
                  <a:schemeClr val="tx1">
                    <a:tint val="75000"/>
                  </a:schemeClr>
                </a:solidFill>
              </a:defRPr>
            </a:lvl8pPr>
            <a:lvl9pPr marL="15336317" indent="0">
              <a:buNone/>
              <a:defRPr sz="670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7591BF68-F2E0-409A-BA79-4D23CE24625D}" type="datetime1">
              <a:rPr lang="en-US" smtClean="0"/>
              <a:pPr/>
              <a:t>3/25/2024</a:t>
            </a:fld>
            <a:endParaRPr lang="en-US"/>
          </a:p>
        </p:txBody>
      </p:sp>
      <p:sp>
        <p:nvSpPr>
          <p:cNvPr id="5" name="Footer Placeholder 4"/>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373198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14546" y="8624810"/>
            <a:ext cx="21726287" cy="20557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879842" y="8624810"/>
            <a:ext cx="21726287" cy="20557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B0D19E-A2A9-4545-B90D-EA250D45AC4D}" type="datetime1">
              <a:rPr lang="en-US" smtClean="0"/>
              <a:pPr/>
              <a:t>3/25/2024</a:t>
            </a:fld>
            <a:endParaRPr lang="en-US"/>
          </a:p>
        </p:txBody>
      </p:sp>
      <p:sp>
        <p:nvSpPr>
          <p:cNvPr id="6" name="Footer Placeholder 5"/>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7" name="Slide Number Placeholder 6"/>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3069214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1205" y="1724964"/>
            <a:ext cx="44091582" cy="62623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1207" y="7942328"/>
            <a:ext cx="21626440" cy="3892412"/>
          </a:xfrm>
        </p:spPr>
        <p:txBody>
          <a:bodyPr anchor="b"/>
          <a:lstStyle>
            <a:lvl1pPr marL="0" indent="0">
              <a:buNone/>
              <a:defRPr sz="10063" b="1"/>
            </a:lvl1pPr>
            <a:lvl2pPr marL="1917040" indent="0">
              <a:buNone/>
              <a:defRPr sz="8386" b="1"/>
            </a:lvl2pPr>
            <a:lvl3pPr marL="3834079" indent="0">
              <a:buNone/>
              <a:defRPr sz="7547" b="1"/>
            </a:lvl3pPr>
            <a:lvl4pPr marL="5751119" indent="0">
              <a:buNone/>
              <a:defRPr sz="6709" b="1"/>
            </a:lvl4pPr>
            <a:lvl5pPr marL="7668158" indent="0">
              <a:buNone/>
              <a:defRPr sz="6709" b="1"/>
            </a:lvl5pPr>
            <a:lvl6pPr marL="9585198" indent="0">
              <a:buNone/>
              <a:defRPr sz="6709" b="1"/>
            </a:lvl6pPr>
            <a:lvl7pPr marL="11502238" indent="0">
              <a:buNone/>
              <a:defRPr sz="6709" b="1"/>
            </a:lvl7pPr>
            <a:lvl8pPr marL="13419277" indent="0">
              <a:buNone/>
              <a:defRPr sz="6709" b="1"/>
            </a:lvl8pPr>
            <a:lvl9pPr marL="15336317" indent="0">
              <a:buNone/>
              <a:defRPr sz="6709" b="1"/>
            </a:lvl9pPr>
          </a:lstStyle>
          <a:p>
            <a:pPr lvl="0"/>
            <a:r>
              <a:rPr lang="en-US"/>
              <a:t>Click to edit Master text styles</a:t>
            </a:r>
          </a:p>
        </p:txBody>
      </p:sp>
      <p:sp>
        <p:nvSpPr>
          <p:cNvPr id="4" name="Content Placeholder 3"/>
          <p:cNvSpPr>
            <a:spLocks noGrp="1"/>
          </p:cNvSpPr>
          <p:nvPr>
            <p:ph sz="half" idx="2"/>
          </p:nvPr>
        </p:nvSpPr>
        <p:spPr>
          <a:xfrm>
            <a:off x="3521207" y="11834740"/>
            <a:ext cx="21626440" cy="17407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879842" y="7942328"/>
            <a:ext cx="21732945" cy="3892412"/>
          </a:xfrm>
        </p:spPr>
        <p:txBody>
          <a:bodyPr anchor="b"/>
          <a:lstStyle>
            <a:lvl1pPr marL="0" indent="0">
              <a:buNone/>
              <a:defRPr sz="10063" b="1"/>
            </a:lvl1pPr>
            <a:lvl2pPr marL="1917040" indent="0">
              <a:buNone/>
              <a:defRPr sz="8386" b="1"/>
            </a:lvl2pPr>
            <a:lvl3pPr marL="3834079" indent="0">
              <a:buNone/>
              <a:defRPr sz="7547" b="1"/>
            </a:lvl3pPr>
            <a:lvl4pPr marL="5751119" indent="0">
              <a:buNone/>
              <a:defRPr sz="6709" b="1"/>
            </a:lvl4pPr>
            <a:lvl5pPr marL="7668158" indent="0">
              <a:buNone/>
              <a:defRPr sz="6709" b="1"/>
            </a:lvl5pPr>
            <a:lvl6pPr marL="9585198" indent="0">
              <a:buNone/>
              <a:defRPr sz="6709" b="1"/>
            </a:lvl6pPr>
            <a:lvl7pPr marL="11502238" indent="0">
              <a:buNone/>
              <a:defRPr sz="6709" b="1"/>
            </a:lvl7pPr>
            <a:lvl8pPr marL="13419277" indent="0">
              <a:buNone/>
              <a:defRPr sz="6709" b="1"/>
            </a:lvl8pPr>
            <a:lvl9pPr marL="15336317" indent="0">
              <a:buNone/>
              <a:defRPr sz="6709" b="1"/>
            </a:lvl9pPr>
          </a:lstStyle>
          <a:p>
            <a:pPr lvl="0"/>
            <a:r>
              <a:rPr lang="en-US"/>
              <a:t>Click to edit Master text styles</a:t>
            </a:r>
          </a:p>
        </p:txBody>
      </p:sp>
      <p:sp>
        <p:nvSpPr>
          <p:cNvPr id="6" name="Content Placeholder 5"/>
          <p:cNvSpPr>
            <a:spLocks noGrp="1"/>
          </p:cNvSpPr>
          <p:nvPr>
            <p:ph sz="quarter" idx="4"/>
          </p:nvPr>
        </p:nvSpPr>
        <p:spPr>
          <a:xfrm>
            <a:off x="25879842" y="11834740"/>
            <a:ext cx="21732945" cy="17407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5D64ED-D9F6-4C12-93D7-404C1AE50C38}" type="datetime1">
              <a:rPr lang="en-US" smtClean="0"/>
              <a:pPr/>
              <a:t>3/25/2024</a:t>
            </a:fld>
            <a:endParaRPr lang="en-US"/>
          </a:p>
        </p:txBody>
      </p:sp>
      <p:sp>
        <p:nvSpPr>
          <p:cNvPr id="8" name="Footer Placeholder 7"/>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9" name="Slide Number Placeholder 8"/>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901470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93F558-C179-40A8-99B5-0F5444B638DC}" type="datetime1">
              <a:rPr lang="en-US" smtClean="0"/>
              <a:pPr/>
              <a:t>3/25/2024</a:t>
            </a:fld>
            <a:endParaRPr lang="en-US"/>
          </a:p>
        </p:txBody>
      </p:sp>
      <p:sp>
        <p:nvSpPr>
          <p:cNvPr id="4" name="Footer Placeholder 3"/>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5" name="Slide Number Placeholder 4"/>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883940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F401F9-4791-4EAD-91D6-323398B5CB8B}" type="datetime1">
              <a:rPr lang="en-US" smtClean="0"/>
              <a:pPr/>
              <a:t>3/25/2024</a:t>
            </a:fld>
            <a:endParaRPr lang="en-US"/>
          </a:p>
        </p:txBody>
      </p:sp>
      <p:sp>
        <p:nvSpPr>
          <p:cNvPr id="3" name="Footer Placeholder 2"/>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4" name="Slide Number Placeholder 3"/>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280878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1207" y="2159952"/>
            <a:ext cx="16487747" cy="7559834"/>
          </a:xfrm>
        </p:spPr>
        <p:txBody>
          <a:bodyPr anchor="b"/>
          <a:lstStyle>
            <a:lvl1pPr>
              <a:defRPr sz="13418"/>
            </a:lvl1pPr>
          </a:lstStyle>
          <a:p>
            <a:r>
              <a:rPr lang="en-US"/>
              <a:t>Click to edit Master title style</a:t>
            </a:r>
            <a:endParaRPr lang="en-US" dirty="0"/>
          </a:p>
        </p:txBody>
      </p:sp>
      <p:sp>
        <p:nvSpPr>
          <p:cNvPr id="3" name="Content Placeholder 2"/>
          <p:cNvSpPr>
            <a:spLocks noGrp="1"/>
          </p:cNvSpPr>
          <p:nvPr>
            <p:ph idx="1"/>
          </p:nvPr>
        </p:nvSpPr>
        <p:spPr>
          <a:xfrm>
            <a:off x="21732945" y="4664900"/>
            <a:ext cx="25879842" cy="23024494"/>
          </a:xfrm>
        </p:spPr>
        <p:txBody>
          <a:bodyPr/>
          <a:lstStyle>
            <a:lvl1pPr>
              <a:defRPr sz="13418"/>
            </a:lvl1pPr>
            <a:lvl2pPr>
              <a:defRPr sz="11740"/>
            </a:lvl2pPr>
            <a:lvl3pPr>
              <a:defRPr sz="10063"/>
            </a:lvl3pPr>
            <a:lvl4pPr>
              <a:defRPr sz="8386"/>
            </a:lvl4pPr>
            <a:lvl5pPr>
              <a:defRPr sz="8386"/>
            </a:lvl5pPr>
            <a:lvl6pPr>
              <a:defRPr sz="8386"/>
            </a:lvl6pPr>
            <a:lvl7pPr>
              <a:defRPr sz="8386"/>
            </a:lvl7pPr>
            <a:lvl8pPr>
              <a:defRPr sz="8386"/>
            </a:lvl8pPr>
            <a:lvl9pPr>
              <a:defRPr sz="83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1207" y="9719786"/>
            <a:ext cx="16487747" cy="18007107"/>
          </a:xfrm>
        </p:spPr>
        <p:txBody>
          <a:bodyPr/>
          <a:lstStyle>
            <a:lvl1pPr marL="0" indent="0">
              <a:buNone/>
              <a:defRPr sz="6709"/>
            </a:lvl1pPr>
            <a:lvl2pPr marL="1917040" indent="0">
              <a:buNone/>
              <a:defRPr sz="5870"/>
            </a:lvl2pPr>
            <a:lvl3pPr marL="3834079" indent="0">
              <a:buNone/>
              <a:defRPr sz="5032"/>
            </a:lvl3pPr>
            <a:lvl4pPr marL="5751119" indent="0">
              <a:buNone/>
              <a:defRPr sz="4193"/>
            </a:lvl4pPr>
            <a:lvl5pPr marL="7668158" indent="0">
              <a:buNone/>
              <a:defRPr sz="4193"/>
            </a:lvl5pPr>
            <a:lvl6pPr marL="9585198" indent="0">
              <a:buNone/>
              <a:defRPr sz="4193"/>
            </a:lvl6pPr>
            <a:lvl7pPr marL="11502238" indent="0">
              <a:buNone/>
              <a:defRPr sz="4193"/>
            </a:lvl7pPr>
            <a:lvl8pPr marL="13419277" indent="0">
              <a:buNone/>
              <a:defRPr sz="4193"/>
            </a:lvl8pPr>
            <a:lvl9pPr marL="15336317" indent="0">
              <a:buNone/>
              <a:defRPr sz="4193"/>
            </a:lvl9pPr>
          </a:lstStyle>
          <a:p>
            <a:pPr lvl="0"/>
            <a:r>
              <a:rPr lang="en-US"/>
              <a:t>Click to edit Master text styles</a:t>
            </a:r>
          </a:p>
        </p:txBody>
      </p:sp>
      <p:sp>
        <p:nvSpPr>
          <p:cNvPr id="5" name="Date Placeholder 4"/>
          <p:cNvSpPr>
            <a:spLocks noGrp="1"/>
          </p:cNvSpPr>
          <p:nvPr>
            <p:ph type="dt" sz="half" idx="10"/>
          </p:nvPr>
        </p:nvSpPr>
        <p:spPr/>
        <p:txBody>
          <a:bodyPr/>
          <a:lstStyle/>
          <a:p>
            <a:fld id="{456EBCDE-8679-472C-B88E-0F45231B75B7}" type="datetime1">
              <a:rPr lang="en-US" smtClean="0"/>
              <a:pPr/>
              <a:t>3/25/2024</a:t>
            </a:fld>
            <a:endParaRPr lang="en-US"/>
          </a:p>
        </p:txBody>
      </p:sp>
      <p:sp>
        <p:nvSpPr>
          <p:cNvPr id="6" name="Footer Placeholder 5"/>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7" name="Slide Number Placeholder 6"/>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416979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1207" y="2159952"/>
            <a:ext cx="16487747" cy="7559834"/>
          </a:xfrm>
        </p:spPr>
        <p:txBody>
          <a:bodyPr anchor="b"/>
          <a:lstStyle>
            <a:lvl1pPr>
              <a:defRPr sz="13418"/>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32945" y="4664900"/>
            <a:ext cx="25879842" cy="23024494"/>
          </a:xfrm>
        </p:spPr>
        <p:txBody>
          <a:bodyPr anchor="t"/>
          <a:lstStyle>
            <a:lvl1pPr marL="0" indent="0">
              <a:buNone/>
              <a:defRPr sz="13418"/>
            </a:lvl1pPr>
            <a:lvl2pPr marL="1917040" indent="0">
              <a:buNone/>
              <a:defRPr sz="11740"/>
            </a:lvl2pPr>
            <a:lvl3pPr marL="3834079" indent="0">
              <a:buNone/>
              <a:defRPr sz="10063"/>
            </a:lvl3pPr>
            <a:lvl4pPr marL="5751119" indent="0">
              <a:buNone/>
              <a:defRPr sz="8386"/>
            </a:lvl4pPr>
            <a:lvl5pPr marL="7668158" indent="0">
              <a:buNone/>
              <a:defRPr sz="8386"/>
            </a:lvl5pPr>
            <a:lvl6pPr marL="9585198" indent="0">
              <a:buNone/>
              <a:defRPr sz="8386"/>
            </a:lvl6pPr>
            <a:lvl7pPr marL="11502238" indent="0">
              <a:buNone/>
              <a:defRPr sz="8386"/>
            </a:lvl7pPr>
            <a:lvl8pPr marL="13419277" indent="0">
              <a:buNone/>
              <a:defRPr sz="8386"/>
            </a:lvl8pPr>
            <a:lvl9pPr marL="15336317" indent="0">
              <a:buNone/>
              <a:defRPr sz="8386"/>
            </a:lvl9pPr>
          </a:lstStyle>
          <a:p>
            <a:r>
              <a:rPr lang="en-US"/>
              <a:t>Click icon to add picture</a:t>
            </a:r>
            <a:endParaRPr lang="en-US" dirty="0"/>
          </a:p>
        </p:txBody>
      </p:sp>
      <p:sp>
        <p:nvSpPr>
          <p:cNvPr id="4" name="Text Placeholder 3"/>
          <p:cNvSpPr>
            <a:spLocks noGrp="1"/>
          </p:cNvSpPr>
          <p:nvPr>
            <p:ph type="body" sz="half" idx="2"/>
          </p:nvPr>
        </p:nvSpPr>
        <p:spPr>
          <a:xfrm>
            <a:off x="3521207" y="9719786"/>
            <a:ext cx="16487747" cy="18007107"/>
          </a:xfrm>
        </p:spPr>
        <p:txBody>
          <a:bodyPr/>
          <a:lstStyle>
            <a:lvl1pPr marL="0" indent="0">
              <a:buNone/>
              <a:defRPr sz="6709"/>
            </a:lvl1pPr>
            <a:lvl2pPr marL="1917040" indent="0">
              <a:buNone/>
              <a:defRPr sz="5870"/>
            </a:lvl2pPr>
            <a:lvl3pPr marL="3834079" indent="0">
              <a:buNone/>
              <a:defRPr sz="5032"/>
            </a:lvl3pPr>
            <a:lvl4pPr marL="5751119" indent="0">
              <a:buNone/>
              <a:defRPr sz="4193"/>
            </a:lvl4pPr>
            <a:lvl5pPr marL="7668158" indent="0">
              <a:buNone/>
              <a:defRPr sz="4193"/>
            </a:lvl5pPr>
            <a:lvl6pPr marL="9585198" indent="0">
              <a:buNone/>
              <a:defRPr sz="4193"/>
            </a:lvl6pPr>
            <a:lvl7pPr marL="11502238" indent="0">
              <a:buNone/>
              <a:defRPr sz="4193"/>
            </a:lvl7pPr>
            <a:lvl8pPr marL="13419277" indent="0">
              <a:buNone/>
              <a:defRPr sz="4193"/>
            </a:lvl8pPr>
            <a:lvl9pPr marL="15336317" indent="0">
              <a:buNone/>
              <a:defRPr sz="4193"/>
            </a:lvl9pPr>
          </a:lstStyle>
          <a:p>
            <a:pPr lvl="0"/>
            <a:r>
              <a:rPr lang="en-US"/>
              <a:t>Click to edit Master text styles</a:t>
            </a:r>
          </a:p>
        </p:txBody>
      </p:sp>
      <p:sp>
        <p:nvSpPr>
          <p:cNvPr id="5" name="Date Placeholder 4"/>
          <p:cNvSpPr>
            <a:spLocks noGrp="1"/>
          </p:cNvSpPr>
          <p:nvPr>
            <p:ph type="dt" sz="half" idx="10"/>
          </p:nvPr>
        </p:nvSpPr>
        <p:spPr/>
        <p:txBody>
          <a:bodyPr/>
          <a:lstStyle/>
          <a:p>
            <a:fld id="{4BBFFFE6-2A80-4A8D-9A42-3E4740ABC84E}" type="datetime1">
              <a:rPr lang="en-US" smtClean="0"/>
              <a:pPr/>
              <a:t>3/25/2024</a:t>
            </a:fld>
            <a:endParaRPr lang="en-US"/>
          </a:p>
        </p:txBody>
      </p:sp>
      <p:sp>
        <p:nvSpPr>
          <p:cNvPr id="6" name="Footer Placeholder 5"/>
          <p:cNvSpPr>
            <a:spLocks noGrp="1"/>
          </p:cNvSpPr>
          <p:nvPr>
            <p:ph type="ftr" sz="quarter" idx="11"/>
          </p:nvPr>
        </p:nvSpPr>
        <p:spPr/>
        <p:txBody>
          <a:bodyPr/>
          <a:lstStyle/>
          <a:p>
            <a:r>
              <a:rPr lang="en-US"/>
              <a:t>18ECO127T :: 5G Technology – An Overview :: Unit-2 by   Dr. Vivek Kachhatiya [Ref: ECE dept ppt]</a:t>
            </a:r>
            <a:endParaRPr lang="en-US" dirty="0"/>
          </a:p>
        </p:txBody>
      </p:sp>
      <p:sp>
        <p:nvSpPr>
          <p:cNvPr id="7" name="Slide Number Placeholder 6"/>
          <p:cNvSpPr>
            <a:spLocks noGrp="1"/>
          </p:cNvSpPr>
          <p:nvPr>
            <p:ph type="sldNum" sz="quarter" idx="12"/>
          </p:nvPr>
        </p:nvSpPr>
        <p:spPr/>
        <p:txBody>
          <a:bodyPr/>
          <a:lstStyle/>
          <a:p>
            <a:pPr algn="ctr"/>
            <a:fld id="{62231297-CF50-461C-A890-3A434146D1DB}" type="slidenum">
              <a:rPr lang="en-US" smtClean="0"/>
              <a:pPr algn="ctr"/>
              <a:t>‹#›</a:t>
            </a:fld>
            <a:endParaRPr lang="en-US" dirty="0"/>
          </a:p>
        </p:txBody>
      </p:sp>
    </p:spTree>
    <p:extLst>
      <p:ext uri="{BB962C8B-B14F-4D97-AF65-F5344CB8AC3E}">
        <p14:creationId xmlns:p14="http://schemas.microsoft.com/office/powerpoint/2010/main" xmlns="" val="929620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17000"/>
            <a:lum/>
          </a:blip>
          <a:srcRect/>
          <a:stretch>
            <a:fillRect l="-80000" t="-9000" r="80000" b="-3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60337" y="773718"/>
            <a:ext cx="38141059" cy="626236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160337" y="7363735"/>
            <a:ext cx="46800000" cy="2260044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 y="30674326"/>
            <a:ext cx="6893169" cy="1724962"/>
          </a:xfrm>
          <a:prstGeom prst="rect">
            <a:avLst/>
          </a:prstGeom>
          <a:solidFill>
            <a:schemeClr val="tx2"/>
          </a:solidFill>
          <a:ln>
            <a:noFill/>
          </a:ln>
        </p:spPr>
        <p:txBody>
          <a:bodyPr vert="horz" lIns="91440" tIns="45720" rIns="91440" bIns="45720" rtlCol="0" anchor="ctr"/>
          <a:lstStyle>
            <a:lvl1pPr algn="l">
              <a:defRPr sz="8000">
                <a:solidFill>
                  <a:srgbClr val="FFFF00"/>
                </a:solidFill>
              </a:defRPr>
            </a:lvl1pPr>
          </a:lstStyle>
          <a:p>
            <a:fld id="{20318548-3B7D-4210-A7BC-260F4146ED1E}" type="datetime1">
              <a:rPr lang="en-US" smtClean="0"/>
              <a:pPr/>
              <a:t>3/25/2024</a:t>
            </a:fld>
            <a:endParaRPr lang="en-US" dirty="0"/>
          </a:p>
        </p:txBody>
      </p:sp>
      <p:sp>
        <p:nvSpPr>
          <p:cNvPr id="5" name="Footer Placeholder 4"/>
          <p:cNvSpPr>
            <a:spLocks noGrp="1"/>
          </p:cNvSpPr>
          <p:nvPr>
            <p:ph type="ftr" sz="quarter" idx="3"/>
          </p:nvPr>
        </p:nvSpPr>
        <p:spPr>
          <a:xfrm>
            <a:off x="5760337" y="30674326"/>
            <a:ext cx="39600000" cy="1724962"/>
          </a:xfrm>
          <a:prstGeom prst="rect">
            <a:avLst/>
          </a:prstGeom>
          <a:solidFill>
            <a:schemeClr val="tx2"/>
          </a:solidFill>
          <a:ln>
            <a:noFill/>
          </a:ln>
        </p:spPr>
        <p:txBody>
          <a:bodyPr vert="horz" lIns="91440" tIns="45720" rIns="91440" bIns="45720" rtlCol="0" anchor="ctr"/>
          <a:lstStyle>
            <a:lvl1pPr algn="ctr">
              <a:defRPr sz="7200">
                <a:solidFill>
                  <a:srgbClr val="FFFF00"/>
                </a:solidFill>
              </a:defRPr>
            </a:lvl1pPr>
          </a:lstStyle>
          <a:p>
            <a:r>
              <a:rPr lang="en-US"/>
              <a:t>18ECO127T :: 5G Technology – An Overview :: Unit-2 by   Dr. Vivek Kachhatiya [Ref: ECE dept ppt]</a:t>
            </a:r>
            <a:endParaRPr lang="en-US" b="1" dirty="0"/>
          </a:p>
        </p:txBody>
      </p:sp>
      <p:sp>
        <p:nvSpPr>
          <p:cNvPr id="6" name="Slide Number Placeholder 5"/>
          <p:cNvSpPr>
            <a:spLocks noGrp="1"/>
          </p:cNvSpPr>
          <p:nvPr>
            <p:ph type="sldNum" sz="quarter" idx="4"/>
          </p:nvPr>
        </p:nvSpPr>
        <p:spPr>
          <a:xfrm>
            <a:off x="45360337" y="30674326"/>
            <a:ext cx="6018248" cy="1724962"/>
          </a:xfrm>
          <a:prstGeom prst="rect">
            <a:avLst/>
          </a:prstGeom>
          <a:solidFill>
            <a:schemeClr val="tx2"/>
          </a:solidFill>
          <a:ln>
            <a:noFill/>
          </a:ln>
        </p:spPr>
        <p:txBody>
          <a:bodyPr vert="horz" lIns="91440" tIns="45720" rIns="91440" bIns="45720" rtlCol="0" anchor="ctr"/>
          <a:lstStyle>
            <a:lvl1pPr algn="r">
              <a:defRPr sz="12000">
                <a:solidFill>
                  <a:srgbClr val="FFFF00"/>
                </a:solidFill>
              </a:defRPr>
            </a:lvl1pPr>
          </a:lstStyle>
          <a:p>
            <a:pPr algn="ctr"/>
            <a:fld id="{62231297-CF50-461C-A890-3A434146D1DB}" type="slidenum">
              <a:rPr lang="en-US" smtClean="0"/>
              <a:pPr algn="ctr"/>
              <a:t>‹#›</a:t>
            </a:fld>
            <a:endParaRPr lang="en-US" dirty="0"/>
          </a:p>
        </p:txBody>
      </p:sp>
      <p:sp>
        <p:nvSpPr>
          <p:cNvPr id="9" name="Rounded Rectangle 8"/>
          <p:cNvSpPr/>
          <p:nvPr userDrawn="1"/>
        </p:nvSpPr>
        <p:spPr>
          <a:xfrm>
            <a:off x="1" y="0"/>
            <a:ext cx="51120674" cy="30674326"/>
          </a:xfrm>
          <a:prstGeom prst="roundRect">
            <a:avLst>
              <a:gd name="adj" fmla="val 2861"/>
            </a:avLst>
          </a:prstGeom>
          <a:noFill/>
          <a:ln w="76200">
            <a:solidFill>
              <a:srgbClr val="1584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userDrawn="1"/>
        </p:nvPicPr>
        <p:blipFill>
          <a:blip r:embed="rId15"/>
          <a:stretch>
            <a:fillRect/>
          </a:stretch>
        </p:blipFill>
        <p:spPr>
          <a:xfrm>
            <a:off x="40301396" y="128886"/>
            <a:ext cx="10640394" cy="3600000"/>
          </a:xfrm>
          <a:prstGeom prst="rect">
            <a:avLst/>
          </a:prstGeom>
        </p:spPr>
      </p:pic>
    </p:spTree>
    <p:extLst>
      <p:ext uri="{BB962C8B-B14F-4D97-AF65-F5344CB8AC3E}">
        <p14:creationId xmlns:p14="http://schemas.microsoft.com/office/powerpoint/2010/main" xmlns="" val="289818760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p:txStyles>
    <p:titleStyle>
      <a:lvl1pPr algn="l" defTabSz="3834079" rtl="0" eaLnBrk="1" latinLnBrk="0" hangingPunct="1">
        <a:lnSpc>
          <a:spcPct val="90000"/>
        </a:lnSpc>
        <a:spcBef>
          <a:spcPct val="0"/>
        </a:spcBef>
        <a:buNone/>
        <a:defRPr sz="18000" kern="1200">
          <a:solidFill>
            <a:srgbClr val="7030A0"/>
          </a:solidFill>
          <a:latin typeface="Times New Roman" panose="02020603050405020304" pitchFamily="18" charset="0"/>
          <a:ea typeface="+mj-ea"/>
          <a:cs typeface="Times New Roman" panose="02020603050405020304" pitchFamily="18" charset="0"/>
        </a:defRPr>
      </a:lvl1pPr>
    </p:titleStyle>
    <p:bodyStyle>
      <a:lvl1pPr marL="958520" indent="-958520" algn="l" defTabSz="3834079" rtl="0" eaLnBrk="1" latinLnBrk="0" hangingPunct="1">
        <a:lnSpc>
          <a:spcPct val="90000"/>
        </a:lnSpc>
        <a:spcBef>
          <a:spcPts val="4193"/>
        </a:spcBef>
        <a:buFont typeface="Arial" panose="020B0604020202020204" pitchFamily="34" charset="0"/>
        <a:buChar char="•"/>
        <a:defRPr sz="12000" kern="1200">
          <a:solidFill>
            <a:srgbClr val="9933FF"/>
          </a:solidFill>
          <a:latin typeface="Times New Roman" panose="02020603050405020304" pitchFamily="18" charset="0"/>
          <a:ea typeface="+mn-ea"/>
          <a:cs typeface="Times New Roman" panose="02020603050405020304" pitchFamily="18" charset="0"/>
        </a:defRPr>
      </a:lvl1pPr>
      <a:lvl2pPr marL="2875559" indent="-958520" algn="l" defTabSz="3834079" rtl="0" eaLnBrk="1" latinLnBrk="0" hangingPunct="1">
        <a:lnSpc>
          <a:spcPct val="90000"/>
        </a:lnSpc>
        <a:spcBef>
          <a:spcPts val="2097"/>
        </a:spcBef>
        <a:buFont typeface="Arial" panose="020B0604020202020204" pitchFamily="34" charset="0"/>
        <a:buChar char="•"/>
        <a:defRPr sz="11000" kern="1200">
          <a:solidFill>
            <a:srgbClr val="002060"/>
          </a:solidFill>
          <a:latin typeface="Times New Roman" panose="02020603050405020304" pitchFamily="18" charset="0"/>
          <a:ea typeface="+mn-ea"/>
          <a:cs typeface="Times New Roman" panose="02020603050405020304" pitchFamily="18" charset="0"/>
        </a:defRPr>
      </a:lvl2pPr>
      <a:lvl3pPr marL="4792599" indent="-958520" algn="l" defTabSz="3834079" rtl="0" eaLnBrk="1" latinLnBrk="0" hangingPunct="1">
        <a:lnSpc>
          <a:spcPct val="90000"/>
        </a:lnSpc>
        <a:spcBef>
          <a:spcPts val="2097"/>
        </a:spcBef>
        <a:buFont typeface="Arial" panose="020B0604020202020204" pitchFamily="34" charset="0"/>
        <a:buChar char="•"/>
        <a:defRPr sz="10000" kern="1200">
          <a:solidFill>
            <a:srgbClr val="7030A0"/>
          </a:solidFill>
          <a:latin typeface="Times New Roman" panose="02020603050405020304" pitchFamily="18" charset="0"/>
          <a:ea typeface="+mn-ea"/>
          <a:cs typeface="Times New Roman" panose="02020603050405020304" pitchFamily="18" charset="0"/>
        </a:defRPr>
      </a:lvl3pPr>
      <a:lvl4pPr marL="6709639" indent="-958520" algn="l" defTabSz="3834079" rtl="0" eaLnBrk="1" latinLnBrk="0" hangingPunct="1">
        <a:lnSpc>
          <a:spcPct val="90000"/>
        </a:lnSpc>
        <a:spcBef>
          <a:spcPts val="2097"/>
        </a:spcBef>
        <a:buFont typeface="Arial" panose="020B0604020202020204" pitchFamily="34" charset="0"/>
        <a:buChar char="•"/>
        <a:defRPr sz="9000" kern="1200">
          <a:solidFill>
            <a:srgbClr val="0070C0"/>
          </a:solidFill>
          <a:latin typeface="Times New Roman" panose="02020603050405020304" pitchFamily="18" charset="0"/>
          <a:ea typeface="+mn-ea"/>
          <a:cs typeface="Times New Roman" panose="02020603050405020304" pitchFamily="18" charset="0"/>
        </a:defRPr>
      </a:lvl4pPr>
      <a:lvl5pPr marL="8626678" indent="-958520" algn="l" defTabSz="3834079" rtl="0" eaLnBrk="1" latinLnBrk="0" hangingPunct="1">
        <a:lnSpc>
          <a:spcPct val="90000"/>
        </a:lnSpc>
        <a:spcBef>
          <a:spcPts val="2097"/>
        </a:spcBef>
        <a:buFont typeface="Arial" panose="020B0604020202020204" pitchFamily="34" charset="0"/>
        <a:buChar char="•"/>
        <a:defRPr sz="8000" kern="1200">
          <a:solidFill>
            <a:srgbClr val="00B0F0"/>
          </a:solidFill>
          <a:latin typeface="Times New Roman" panose="02020603050405020304" pitchFamily="18" charset="0"/>
          <a:ea typeface="+mn-ea"/>
          <a:cs typeface="Times New Roman" panose="02020603050405020304" pitchFamily="18" charset="0"/>
        </a:defRPr>
      </a:lvl5pPr>
      <a:lvl6pPr marL="10543718" indent="-958520" algn="l" defTabSz="3834079" rtl="0" eaLnBrk="1" latinLnBrk="0" hangingPunct="1">
        <a:lnSpc>
          <a:spcPct val="90000"/>
        </a:lnSpc>
        <a:spcBef>
          <a:spcPts val="2097"/>
        </a:spcBef>
        <a:buFont typeface="Arial" panose="020B0604020202020204" pitchFamily="34" charset="0"/>
        <a:buChar char="•"/>
        <a:defRPr sz="7547" kern="1200">
          <a:solidFill>
            <a:schemeClr val="tx1"/>
          </a:solidFill>
          <a:latin typeface="+mn-lt"/>
          <a:ea typeface="+mn-ea"/>
          <a:cs typeface="+mn-cs"/>
        </a:defRPr>
      </a:lvl6pPr>
      <a:lvl7pPr marL="12460757" indent="-958520" algn="l" defTabSz="3834079" rtl="0" eaLnBrk="1" latinLnBrk="0" hangingPunct="1">
        <a:lnSpc>
          <a:spcPct val="90000"/>
        </a:lnSpc>
        <a:spcBef>
          <a:spcPts val="2097"/>
        </a:spcBef>
        <a:buFont typeface="Arial" panose="020B0604020202020204" pitchFamily="34" charset="0"/>
        <a:buChar char="•"/>
        <a:defRPr sz="7547" kern="1200">
          <a:solidFill>
            <a:schemeClr val="tx1"/>
          </a:solidFill>
          <a:latin typeface="+mn-lt"/>
          <a:ea typeface="+mn-ea"/>
          <a:cs typeface="+mn-cs"/>
        </a:defRPr>
      </a:lvl7pPr>
      <a:lvl8pPr marL="14377797" indent="-958520" algn="l" defTabSz="3834079" rtl="0" eaLnBrk="1" latinLnBrk="0" hangingPunct="1">
        <a:lnSpc>
          <a:spcPct val="90000"/>
        </a:lnSpc>
        <a:spcBef>
          <a:spcPts val="2097"/>
        </a:spcBef>
        <a:buFont typeface="Arial" panose="020B0604020202020204" pitchFamily="34" charset="0"/>
        <a:buChar char="•"/>
        <a:defRPr sz="7547" kern="1200">
          <a:solidFill>
            <a:schemeClr val="tx1"/>
          </a:solidFill>
          <a:latin typeface="+mn-lt"/>
          <a:ea typeface="+mn-ea"/>
          <a:cs typeface="+mn-cs"/>
        </a:defRPr>
      </a:lvl8pPr>
      <a:lvl9pPr marL="16294837" indent="-958520" algn="l" defTabSz="3834079" rtl="0" eaLnBrk="1" latinLnBrk="0" hangingPunct="1">
        <a:lnSpc>
          <a:spcPct val="90000"/>
        </a:lnSpc>
        <a:spcBef>
          <a:spcPts val="2097"/>
        </a:spcBef>
        <a:buFont typeface="Arial" panose="020B0604020202020204" pitchFamily="34" charset="0"/>
        <a:buChar char="•"/>
        <a:defRPr sz="7547" kern="1200">
          <a:solidFill>
            <a:schemeClr val="tx1"/>
          </a:solidFill>
          <a:latin typeface="+mn-lt"/>
          <a:ea typeface="+mn-ea"/>
          <a:cs typeface="+mn-cs"/>
        </a:defRPr>
      </a:lvl9pPr>
    </p:bodyStyle>
    <p:otherStyle>
      <a:defPPr>
        <a:defRPr lang="en-US"/>
      </a:defPPr>
      <a:lvl1pPr marL="0" algn="l" defTabSz="3834079" rtl="0" eaLnBrk="1" latinLnBrk="0" hangingPunct="1">
        <a:defRPr sz="7547" kern="1200">
          <a:solidFill>
            <a:schemeClr val="tx1"/>
          </a:solidFill>
          <a:latin typeface="+mn-lt"/>
          <a:ea typeface="+mn-ea"/>
          <a:cs typeface="+mn-cs"/>
        </a:defRPr>
      </a:lvl1pPr>
      <a:lvl2pPr marL="1917040" algn="l" defTabSz="3834079" rtl="0" eaLnBrk="1" latinLnBrk="0" hangingPunct="1">
        <a:defRPr sz="7547" kern="1200">
          <a:solidFill>
            <a:schemeClr val="tx1"/>
          </a:solidFill>
          <a:latin typeface="+mn-lt"/>
          <a:ea typeface="+mn-ea"/>
          <a:cs typeface="+mn-cs"/>
        </a:defRPr>
      </a:lvl2pPr>
      <a:lvl3pPr marL="3834079" algn="l" defTabSz="3834079" rtl="0" eaLnBrk="1" latinLnBrk="0" hangingPunct="1">
        <a:defRPr sz="7547" kern="1200">
          <a:solidFill>
            <a:schemeClr val="tx1"/>
          </a:solidFill>
          <a:latin typeface="+mn-lt"/>
          <a:ea typeface="+mn-ea"/>
          <a:cs typeface="+mn-cs"/>
        </a:defRPr>
      </a:lvl3pPr>
      <a:lvl4pPr marL="5751119" algn="l" defTabSz="3834079" rtl="0" eaLnBrk="1" latinLnBrk="0" hangingPunct="1">
        <a:defRPr sz="7547" kern="1200">
          <a:solidFill>
            <a:schemeClr val="tx1"/>
          </a:solidFill>
          <a:latin typeface="+mn-lt"/>
          <a:ea typeface="+mn-ea"/>
          <a:cs typeface="+mn-cs"/>
        </a:defRPr>
      </a:lvl4pPr>
      <a:lvl5pPr marL="7668158" algn="l" defTabSz="3834079" rtl="0" eaLnBrk="1" latinLnBrk="0" hangingPunct="1">
        <a:defRPr sz="7547" kern="1200">
          <a:solidFill>
            <a:schemeClr val="tx1"/>
          </a:solidFill>
          <a:latin typeface="+mn-lt"/>
          <a:ea typeface="+mn-ea"/>
          <a:cs typeface="+mn-cs"/>
        </a:defRPr>
      </a:lvl5pPr>
      <a:lvl6pPr marL="9585198" algn="l" defTabSz="3834079" rtl="0" eaLnBrk="1" latinLnBrk="0" hangingPunct="1">
        <a:defRPr sz="7547" kern="1200">
          <a:solidFill>
            <a:schemeClr val="tx1"/>
          </a:solidFill>
          <a:latin typeface="+mn-lt"/>
          <a:ea typeface="+mn-ea"/>
          <a:cs typeface="+mn-cs"/>
        </a:defRPr>
      </a:lvl6pPr>
      <a:lvl7pPr marL="11502238" algn="l" defTabSz="3834079" rtl="0" eaLnBrk="1" latinLnBrk="0" hangingPunct="1">
        <a:defRPr sz="7547" kern="1200">
          <a:solidFill>
            <a:schemeClr val="tx1"/>
          </a:solidFill>
          <a:latin typeface="+mn-lt"/>
          <a:ea typeface="+mn-ea"/>
          <a:cs typeface="+mn-cs"/>
        </a:defRPr>
      </a:lvl7pPr>
      <a:lvl8pPr marL="13419277" algn="l" defTabSz="3834079" rtl="0" eaLnBrk="1" latinLnBrk="0" hangingPunct="1">
        <a:defRPr sz="7547" kern="1200">
          <a:solidFill>
            <a:schemeClr val="tx1"/>
          </a:solidFill>
          <a:latin typeface="+mn-lt"/>
          <a:ea typeface="+mn-ea"/>
          <a:cs typeface="+mn-cs"/>
        </a:defRPr>
      </a:lvl8pPr>
      <a:lvl9pPr marL="15336317" algn="l" defTabSz="3834079" rtl="0" eaLnBrk="1" latinLnBrk="0" hangingPunct="1">
        <a:defRPr sz="75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doi.org/10.1109/MCOMSTD.2018.1700063"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i.org/10.1109/MCOMSTD.2018.1700063"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i.org/10.1109/MCOMSTD.2018.1700063"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doi.org/10.1109/MCOMSTD.2018.170006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i.org/10.1109/MCOMSTD.2018.170006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i.org/10.1109/MCOMSTD.2018.1700063"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i.org/10.1109/MCOMSTD.2018.170006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i.org/10.1109/MCOMSTD.2018.170006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i.org/10.1109/MCOMSTD.2018.170006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i.org/10.1109/MCOMSTD.2018.1700063"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7921" y="2220687"/>
            <a:ext cx="44091582" cy="14051188"/>
          </a:xfrm>
        </p:spPr>
        <p:txBody>
          <a:bodyPr>
            <a:normAutofit/>
          </a:bodyPr>
          <a:lstStyle/>
          <a:p>
            <a:r>
              <a:rPr lang="en-US" dirty="0"/>
              <a:t>MODULE 4: </a:t>
            </a:r>
            <a:br>
              <a:rPr lang="en-US" dirty="0"/>
            </a:br>
            <a:r>
              <a:rPr lang="en-US" dirty="0"/>
              <a:t>5G Security and Privacy</a:t>
            </a:r>
          </a:p>
        </p:txBody>
      </p:sp>
      <p:sp>
        <p:nvSpPr>
          <p:cNvPr id="3" name="Text Placeholder 2"/>
          <p:cNvSpPr>
            <a:spLocks noGrp="1"/>
          </p:cNvSpPr>
          <p:nvPr>
            <p:ph type="body" idx="1"/>
          </p:nvPr>
        </p:nvSpPr>
        <p:spPr>
          <a:xfrm>
            <a:off x="2244437" y="17951116"/>
            <a:ext cx="23423852" cy="12723210"/>
          </a:xfrm>
        </p:spPr>
        <p:txBody>
          <a:bodyPr>
            <a:normAutofit/>
          </a:bodyPr>
          <a:lstStyle/>
          <a:p>
            <a:pPr>
              <a:lnSpc>
                <a:spcPct val="100000"/>
              </a:lnSpc>
            </a:pPr>
            <a:r>
              <a:rPr lang="en-IN" dirty="0"/>
              <a:t>Security Challenges in 5G Networks</a:t>
            </a:r>
          </a:p>
          <a:p>
            <a:pPr>
              <a:lnSpc>
                <a:spcPct val="100000"/>
              </a:lnSpc>
            </a:pPr>
            <a:r>
              <a:rPr lang="en-IN" dirty="0"/>
              <a:t>Authentication and Access Control in 5G</a:t>
            </a:r>
          </a:p>
          <a:p>
            <a:pPr>
              <a:lnSpc>
                <a:spcPct val="100000"/>
              </a:lnSpc>
            </a:pPr>
            <a:r>
              <a:rPr lang="en-IN" dirty="0"/>
              <a:t>Encryption in 5G</a:t>
            </a:r>
          </a:p>
          <a:p>
            <a:pPr>
              <a:lnSpc>
                <a:spcPct val="100000"/>
              </a:lnSpc>
            </a:pPr>
            <a:r>
              <a:rPr lang="en-IN" dirty="0"/>
              <a:t>Privacy-Preserving Techniques in 5G</a:t>
            </a:r>
          </a:p>
          <a:p>
            <a:pPr>
              <a:lnSpc>
                <a:spcPct val="100000"/>
              </a:lnSpc>
            </a:pPr>
            <a:r>
              <a:rPr lang="en-IN" dirty="0"/>
              <a:t>Threats Detection and Mitigation in 5G Networks</a:t>
            </a:r>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7" name="Date Placeholder 6"/>
          <p:cNvSpPr>
            <a:spLocks noGrp="1"/>
          </p:cNvSpPr>
          <p:nvPr>
            <p:ph type="dt" sz="half" idx="10"/>
          </p:nvPr>
        </p:nvSpPr>
        <p:spPr/>
        <p:txBody>
          <a:bodyPr/>
          <a:lstStyle/>
          <a:p>
            <a:fld id="{02A1B0AA-EE4E-435D-9C2B-2A0D6A650BF2}" type="datetime1">
              <a:rPr lang="en-US" smtClean="0"/>
              <a:pPr/>
              <a:t>3/25/2024</a:t>
            </a:fld>
            <a:endParaRPr lang="en-US"/>
          </a:p>
        </p:txBody>
      </p:sp>
      <p:sp>
        <p:nvSpPr>
          <p:cNvPr id="8" name="Slide Number Placeholder 7"/>
          <p:cNvSpPr>
            <a:spLocks noGrp="1"/>
          </p:cNvSpPr>
          <p:nvPr>
            <p:ph type="sldNum" sz="quarter" idx="12"/>
          </p:nvPr>
        </p:nvSpPr>
        <p:spPr/>
        <p:txBody>
          <a:bodyPr/>
          <a:lstStyle/>
          <a:p>
            <a:pPr algn="ctr"/>
            <a:fld id="{62231297-CF50-461C-A890-3A434146D1DB}" type="slidenum">
              <a:rPr lang="en-US" smtClean="0"/>
              <a:pPr algn="ctr"/>
              <a:t>1</a:t>
            </a:fld>
            <a:endParaRPr lang="en-US" dirty="0"/>
          </a:p>
        </p:txBody>
      </p:sp>
      <p:sp>
        <p:nvSpPr>
          <p:cNvPr id="9" name="Text Placeholder 2"/>
          <p:cNvSpPr txBox="1">
            <a:spLocks/>
          </p:cNvSpPr>
          <p:nvPr/>
        </p:nvSpPr>
        <p:spPr>
          <a:xfrm>
            <a:off x="26430289" y="17951115"/>
            <a:ext cx="23423852" cy="12723210"/>
          </a:xfrm>
          <a:prstGeom prst="rect">
            <a:avLst/>
          </a:prstGeom>
        </p:spPr>
        <p:txBody>
          <a:bodyPr vert="horz" lIns="91440" tIns="45720" rIns="91440" bIns="45720" rtlCol="0">
            <a:normAutofit/>
          </a:bodyPr>
          <a:lstStyle>
            <a:lvl1pPr marL="0" indent="0" algn="l" defTabSz="3834079" rtl="0" eaLnBrk="1" latinLnBrk="0" hangingPunct="1">
              <a:lnSpc>
                <a:spcPct val="90000"/>
              </a:lnSpc>
              <a:spcBef>
                <a:spcPts val="4193"/>
              </a:spcBef>
              <a:buFont typeface="Arial" panose="020B0604020202020204" pitchFamily="34" charset="0"/>
              <a:buNone/>
              <a:defRPr sz="10063" kern="1200">
                <a:solidFill>
                  <a:schemeClr val="accent4">
                    <a:lumMod val="50000"/>
                  </a:schemeClr>
                </a:solidFill>
                <a:latin typeface="Times New Roman" panose="02020603050405020304" pitchFamily="18" charset="0"/>
                <a:ea typeface="+mn-ea"/>
                <a:cs typeface="Times New Roman" panose="02020603050405020304" pitchFamily="18" charset="0"/>
              </a:defRPr>
            </a:lvl1pPr>
            <a:lvl2pPr marL="1917040" indent="0" algn="l" defTabSz="3834079" rtl="0" eaLnBrk="1" latinLnBrk="0" hangingPunct="1">
              <a:lnSpc>
                <a:spcPct val="90000"/>
              </a:lnSpc>
              <a:spcBef>
                <a:spcPts val="2097"/>
              </a:spcBef>
              <a:buFont typeface="Arial" panose="020B0604020202020204" pitchFamily="34" charset="0"/>
              <a:buNone/>
              <a:defRPr sz="8386" kern="1200">
                <a:solidFill>
                  <a:schemeClr val="tx1">
                    <a:tint val="75000"/>
                  </a:schemeClr>
                </a:solidFill>
                <a:latin typeface="Times New Roman" panose="02020603050405020304" pitchFamily="18" charset="0"/>
                <a:ea typeface="+mn-ea"/>
                <a:cs typeface="Times New Roman" panose="02020603050405020304" pitchFamily="18" charset="0"/>
              </a:defRPr>
            </a:lvl2pPr>
            <a:lvl3pPr marL="3834079" indent="0" algn="l" defTabSz="3834079" rtl="0" eaLnBrk="1" latinLnBrk="0" hangingPunct="1">
              <a:lnSpc>
                <a:spcPct val="90000"/>
              </a:lnSpc>
              <a:spcBef>
                <a:spcPts val="2097"/>
              </a:spcBef>
              <a:buFont typeface="Arial" panose="020B0604020202020204" pitchFamily="34" charset="0"/>
              <a:buNone/>
              <a:defRPr sz="7547" kern="1200">
                <a:solidFill>
                  <a:schemeClr val="tx1">
                    <a:tint val="75000"/>
                  </a:schemeClr>
                </a:solidFill>
                <a:latin typeface="Times New Roman" panose="02020603050405020304" pitchFamily="18" charset="0"/>
                <a:ea typeface="+mn-ea"/>
                <a:cs typeface="Times New Roman" panose="02020603050405020304" pitchFamily="18" charset="0"/>
              </a:defRPr>
            </a:lvl3pPr>
            <a:lvl4pPr marL="5751119" indent="0" algn="l" defTabSz="3834079" rtl="0" eaLnBrk="1" latinLnBrk="0" hangingPunct="1">
              <a:lnSpc>
                <a:spcPct val="90000"/>
              </a:lnSpc>
              <a:spcBef>
                <a:spcPts val="2097"/>
              </a:spcBef>
              <a:buFont typeface="Arial" panose="020B0604020202020204" pitchFamily="34" charset="0"/>
              <a:buNone/>
              <a:defRPr sz="6709" kern="1200">
                <a:solidFill>
                  <a:schemeClr val="tx1">
                    <a:tint val="75000"/>
                  </a:schemeClr>
                </a:solidFill>
                <a:latin typeface="Times New Roman" panose="02020603050405020304" pitchFamily="18" charset="0"/>
                <a:ea typeface="+mn-ea"/>
                <a:cs typeface="Times New Roman" panose="02020603050405020304" pitchFamily="18" charset="0"/>
              </a:defRPr>
            </a:lvl4pPr>
            <a:lvl5pPr marL="7668158" indent="0" algn="l" defTabSz="3834079" rtl="0" eaLnBrk="1" latinLnBrk="0" hangingPunct="1">
              <a:lnSpc>
                <a:spcPct val="90000"/>
              </a:lnSpc>
              <a:spcBef>
                <a:spcPts val="2097"/>
              </a:spcBef>
              <a:buFont typeface="Arial" panose="020B0604020202020204" pitchFamily="34" charset="0"/>
              <a:buNone/>
              <a:defRPr sz="6709" kern="1200">
                <a:solidFill>
                  <a:schemeClr val="tx1">
                    <a:tint val="75000"/>
                  </a:schemeClr>
                </a:solidFill>
                <a:latin typeface="Times New Roman" panose="02020603050405020304" pitchFamily="18" charset="0"/>
                <a:ea typeface="+mn-ea"/>
                <a:cs typeface="Times New Roman" panose="02020603050405020304" pitchFamily="18" charset="0"/>
              </a:defRPr>
            </a:lvl5pPr>
            <a:lvl6pPr marL="9585198" indent="0" algn="l" defTabSz="3834079" rtl="0" eaLnBrk="1" latinLnBrk="0" hangingPunct="1">
              <a:lnSpc>
                <a:spcPct val="90000"/>
              </a:lnSpc>
              <a:spcBef>
                <a:spcPts val="2097"/>
              </a:spcBef>
              <a:buFont typeface="Arial" panose="020B0604020202020204" pitchFamily="34" charset="0"/>
              <a:buNone/>
              <a:defRPr sz="6709" kern="1200">
                <a:solidFill>
                  <a:schemeClr val="tx1">
                    <a:tint val="75000"/>
                  </a:schemeClr>
                </a:solidFill>
                <a:latin typeface="+mn-lt"/>
                <a:ea typeface="+mn-ea"/>
                <a:cs typeface="+mn-cs"/>
              </a:defRPr>
            </a:lvl6pPr>
            <a:lvl7pPr marL="11502238" indent="0" algn="l" defTabSz="3834079" rtl="0" eaLnBrk="1" latinLnBrk="0" hangingPunct="1">
              <a:lnSpc>
                <a:spcPct val="90000"/>
              </a:lnSpc>
              <a:spcBef>
                <a:spcPts val="2097"/>
              </a:spcBef>
              <a:buFont typeface="Arial" panose="020B0604020202020204" pitchFamily="34" charset="0"/>
              <a:buNone/>
              <a:defRPr sz="6709" kern="1200">
                <a:solidFill>
                  <a:schemeClr val="tx1">
                    <a:tint val="75000"/>
                  </a:schemeClr>
                </a:solidFill>
                <a:latin typeface="+mn-lt"/>
                <a:ea typeface="+mn-ea"/>
                <a:cs typeface="+mn-cs"/>
              </a:defRPr>
            </a:lvl7pPr>
            <a:lvl8pPr marL="13419277" indent="0" algn="l" defTabSz="3834079" rtl="0" eaLnBrk="1" latinLnBrk="0" hangingPunct="1">
              <a:lnSpc>
                <a:spcPct val="90000"/>
              </a:lnSpc>
              <a:spcBef>
                <a:spcPts val="2097"/>
              </a:spcBef>
              <a:buFont typeface="Arial" panose="020B0604020202020204" pitchFamily="34" charset="0"/>
              <a:buNone/>
              <a:defRPr sz="6709" kern="1200">
                <a:solidFill>
                  <a:schemeClr val="tx1">
                    <a:tint val="75000"/>
                  </a:schemeClr>
                </a:solidFill>
                <a:latin typeface="+mn-lt"/>
                <a:ea typeface="+mn-ea"/>
                <a:cs typeface="+mn-cs"/>
              </a:defRPr>
            </a:lvl8pPr>
            <a:lvl9pPr marL="15336317" indent="0" algn="l" defTabSz="3834079" rtl="0" eaLnBrk="1" latinLnBrk="0" hangingPunct="1">
              <a:lnSpc>
                <a:spcPct val="90000"/>
              </a:lnSpc>
              <a:spcBef>
                <a:spcPts val="2097"/>
              </a:spcBef>
              <a:buFont typeface="Arial" panose="020B0604020202020204" pitchFamily="34" charset="0"/>
              <a:buNone/>
              <a:defRPr sz="6709" kern="1200">
                <a:solidFill>
                  <a:schemeClr val="tx1">
                    <a:tint val="75000"/>
                  </a:schemeClr>
                </a:solidFill>
                <a:latin typeface="+mn-lt"/>
                <a:ea typeface="+mn-ea"/>
                <a:cs typeface="+mn-cs"/>
              </a:defRPr>
            </a:lvl9pPr>
          </a:lstStyle>
          <a:p>
            <a:pPr>
              <a:lnSpc>
                <a:spcPct val="100000"/>
              </a:lnSpc>
            </a:pPr>
            <a:r>
              <a:rPr lang="en-IN" dirty="0"/>
              <a:t>Network Slice Isolation</a:t>
            </a:r>
          </a:p>
          <a:p>
            <a:pPr>
              <a:lnSpc>
                <a:spcPct val="100000"/>
              </a:lnSpc>
            </a:pPr>
            <a:r>
              <a:rPr lang="en-IN" dirty="0"/>
              <a:t>Virtualized Infrastructure Security</a:t>
            </a:r>
          </a:p>
          <a:p>
            <a:pPr>
              <a:lnSpc>
                <a:spcPct val="100000"/>
              </a:lnSpc>
            </a:pPr>
            <a:r>
              <a:rPr lang="en-IN" dirty="0"/>
              <a:t>Network Function Verification</a:t>
            </a:r>
          </a:p>
          <a:p>
            <a:pPr>
              <a:lnSpc>
                <a:spcPct val="100000"/>
              </a:lnSpc>
            </a:pPr>
            <a:r>
              <a:rPr lang="en-IN" dirty="0"/>
              <a:t>Secure Over-the-Air (OTA) Updates</a:t>
            </a:r>
            <a:endParaRPr lang="en-US" dirty="0"/>
          </a:p>
        </p:txBody>
      </p:sp>
    </p:spTree>
    <p:extLst>
      <p:ext uri="{BB962C8B-B14F-4D97-AF65-F5344CB8AC3E}">
        <p14:creationId xmlns:p14="http://schemas.microsoft.com/office/powerpoint/2010/main" xmlns="" val="248846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wipe(left)">
                                      <p:cBhvr>
                                        <p:cTn id="32" dur="500"/>
                                        <p:tgtEl>
                                          <p:spTgt spid="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animEffect transition="in" filter="wipe(left)">
                                      <p:cBhvr>
                                        <p:cTn id="37" dur="500"/>
                                        <p:tgtEl>
                                          <p:spTgt spid="9">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
                                            <p:txEl>
                                              <p:pRg st="2" end="2"/>
                                            </p:txEl>
                                          </p:spTgt>
                                        </p:tgtEl>
                                        <p:attrNameLst>
                                          <p:attrName>style.visibility</p:attrName>
                                        </p:attrNameLst>
                                      </p:cBhvr>
                                      <p:to>
                                        <p:strVal val="visible"/>
                                      </p:to>
                                    </p:set>
                                    <p:animEffect transition="in" filter="wipe(left)">
                                      <p:cBhvr>
                                        <p:cTn id="42" dur="500"/>
                                        <p:tgtEl>
                                          <p:spTgt spid="9">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
                                            <p:txEl>
                                              <p:pRg st="3" end="3"/>
                                            </p:txEl>
                                          </p:spTgt>
                                        </p:tgtEl>
                                        <p:attrNameLst>
                                          <p:attrName>style.visibility</p:attrName>
                                        </p:attrNameLst>
                                      </p:cBhvr>
                                      <p:to>
                                        <p:strVal val="visible"/>
                                      </p:to>
                                    </p:set>
                                    <p:animEffect transition="in" filter="wipe(left)">
                                      <p:cBhvr>
                                        <p:cTn id="47"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F0960C-9A91-457E-8E23-10B4B08AB160}"/>
              </a:ext>
            </a:extLst>
          </p:cNvPr>
          <p:cNvSpPr>
            <a:spLocks noGrp="1"/>
          </p:cNvSpPr>
          <p:nvPr>
            <p:ph type="title"/>
          </p:nvPr>
        </p:nvSpPr>
        <p:spPr/>
        <p:txBody>
          <a:bodyPr/>
          <a:lstStyle/>
          <a:p>
            <a:r>
              <a:rPr lang="en-US" dirty="0"/>
              <a:t>Key Security Challenges in 5G</a:t>
            </a:r>
            <a:endParaRPr lang="en-IN" dirty="0"/>
          </a:p>
        </p:txBody>
      </p:sp>
      <p:sp>
        <p:nvSpPr>
          <p:cNvPr id="3" name="Content Placeholder 2">
            <a:extLst>
              <a:ext uri="{FF2B5EF4-FFF2-40B4-BE49-F238E27FC236}">
                <a16:creationId xmlns:a16="http://schemas.microsoft.com/office/drawing/2014/main" xmlns="" id="{B2B35C4A-249D-4E1C-9358-0B8F32748B9E}"/>
              </a:ext>
            </a:extLst>
          </p:cNvPr>
          <p:cNvSpPr>
            <a:spLocks noGrp="1"/>
          </p:cNvSpPr>
          <p:nvPr>
            <p:ph idx="1"/>
          </p:nvPr>
        </p:nvSpPr>
        <p:spPr>
          <a:xfrm>
            <a:off x="2160337" y="7363735"/>
            <a:ext cx="44735320" cy="22600445"/>
          </a:xfrm>
        </p:spPr>
        <p:txBody>
          <a:bodyPr>
            <a:normAutofit/>
          </a:bodyPr>
          <a:lstStyle/>
          <a:p>
            <a:r>
              <a:rPr lang="en-US" dirty="0"/>
              <a:t>The basic challenges in 5G highlighted by Next Generation Mobile Networks (NGMN) are as follows:</a:t>
            </a:r>
          </a:p>
          <a:p>
            <a:endParaRPr lang="en-US" dirty="0"/>
          </a:p>
          <a:p>
            <a:pPr marL="1371600" indent="-1371600">
              <a:buFont typeface="+mj-lt"/>
              <a:buAutoNum type="arabicPeriod"/>
            </a:pPr>
            <a:r>
              <a:rPr lang="en-US" dirty="0"/>
              <a:t>• Flash network traffic: There will be a high number of end-user devices and new things (IoT).</a:t>
            </a:r>
          </a:p>
          <a:p>
            <a:pPr marL="1371600" indent="-1371600">
              <a:buFont typeface="+mj-lt"/>
              <a:buAutoNum type="arabicPeriod"/>
            </a:pPr>
            <a:r>
              <a:rPr lang="en-US" dirty="0"/>
              <a:t>• Security of radio interfaces: Radio interface encryption keys are sent over insecure channels</a:t>
            </a:r>
          </a:p>
          <a:p>
            <a:pPr marL="1371600" indent="-1371600">
              <a:buFont typeface="+mj-lt"/>
              <a:buAutoNum type="arabicPeriod"/>
            </a:pPr>
            <a:r>
              <a:rPr lang="en-US" dirty="0"/>
              <a:t>• User plane integrity: There is no cryptographic integrity protection for the user data plane</a:t>
            </a:r>
          </a:p>
          <a:p>
            <a:pPr marL="1371600" indent="-1371600">
              <a:buFont typeface="+mj-lt"/>
              <a:buAutoNum type="arabicPeriod"/>
            </a:pPr>
            <a:r>
              <a:rPr lang="en-US" dirty="0"/>
              <a:t>• Mandated security in the network: Service-driven constraints on the security architecture lead to the optional use of security measures.</a:t>
            </a:r>
          </a:p>
        </p:txBody>
      </p:sp>
      <p:sp>
        <p:nvSpPr>
          <p:cNvPr id="4" name="Date Placeholder 3">
            <a:extLst>
              <a:ext uri="{FF2B5EF4-FFF2-40B4-BE49-F238E27FC236}">
                <a16:creationId xmlns:a16="http://schemas.microsoft.com/office/drawing/2014/main" xmlns="" id="{6488CE53-CC8F-4FE6-AA6C-73F02048F430}"/>
              </a:ext>
            </a:extLst>
          </p:cNvPr>
          <p:cNvSpPr>
            <a:spLocks noGrp="1"/>
          </p:cNvSpPr>
          <p:nvPr>
            <p:ph type="dt" sz="half" idx="10"/>
          </p:nvPr>
        </p:nvSpPr>
        <p:spPr/>
        <p:txBody>
          <a:bodyPr/>
          <a:lstStyle/>
          <a:p>
            <a:fld id="{61B83AD1-8BC7-48CA-9663-B5F9BC751A66}" type="datetime1">
              <a:rPr lang="en-US" smtClean="0"/>
              <a:pPr/>
              <a:t>3/25/2024</a:t>
            </a:fld>
            <a:endParaRPr lang="en-US"/>
          </a:p>
        </p:txBody>
      </p:sp>
      <p:sp>
        <p:nvSpPr>
          <p:cNvPr id="5" name="Footer Placeholder 4">
            <a:extLst>
              <a:ext uri="{FF2B5EF4-FFF2-40B4-BE49-F238E27FC236}">
                <a16:creationId xmlns:a16="http://schemas.microsoft.com/office/drawing/2014/main" xmlns="" id="{36F0A4D5-F3C0-4FB6-8ACF-B5D48A452A26}"/>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313CF18A-7CC2-4397-8FB2-25998DD38BF0}"/>
              </a:ext>
            </a:extLst>
          </p:cNvPr>
          <p:cNvSpPr>
            <a:spLocks noGrp="1"/>
          </p:cNvSpPr>
          <p:nvPr>
            <p:ph type="sldNum" sz="quarter" idx="12"/>
          </p:nvPr>
        </p:nvSpPr>
        <p:spPr/>
        <p:txBody>
          <a:bodyPr/>
          <a:lstStyle/>
          <a:p>
            <a:pPr algn="ctr"/>
            <a:fld id="{62231297-CF50-461C-A890-3A434146D1DB}" type="slidenum">
              <a:rPr lang="en-US" smtClean="0"/>
              <a:pPr algn="ctr"/>
              <a:t>10</a:t>
            </a:fld>
            <a:endParaRPr lang="en-US" dirty="0"/>
          </a:p>
        </p:txBody>
      </p:sp>
      <p:sp>
        <p:nvSpPr>
          <p:cNvPr id="9" name="Rectangle 8">
            <a:extLst>
              <a:ext uri="{FF2B5EF4-FFF2-40B4-BE49-F238E27FC236}">
                <a16:creationId xmlns:a16="http://schemas.microsoft.com/office/drawing/2014/main" xmlns="" id="{72E8AA90-2565-67D8-416A-4F5CC4400B74}"/>
              </a:ext>
            </a:extLst>
          </p:cNvPr>
          <p:cNvSpPr/>
          <p:nvPr/>
        </p:nvSpPr>
        <p:spPr>
          <a:xfrm>
            <a:off x="20116800" y="29311037"/>
            <a:ext cx="3348513" cy="136328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1C8B7A3E-F20D-4690-387A-3BF607CD1675}"/>
              </a:ext>
            </a:extLst>
          </p:cNvPr>
          <p:cNvSpPr txBox="1"/>
          <p:nvPr/>
        </p:nvSpPr>
        <p:spPr>
          <a:xfrm>
            <a:off x="17536885" y="533417"/>
            <a:ext cx="25929770" cy="1191545"/>
          </a:xfrm>
          <a:prstGeom prst="rect">
            <a:avLst/>
          </a:prstGeom>
          <a:noFill/>
        </p:spPr>
        <p:txBody>
          <a:bodyPr wrap="square">
            <a:spAutoFit/>
          </a:bodyPr>
          <a:lstStyle/>
          <a:p>
            <a:r>
              <a:rPr lang="en-IN" b="1" dirty="0"/>
              <a:t>DOI: </a:t>
            </a:r>
            <a:r>
              <a:rPr lang="en-IN" dirty="0">
                <a:hlinkClick r:id="rId2"/>
              </a:rPr>
              <a:t>10.1109/MCOMSTD.2018.1700063</a:t>
            </a:r>
            <a:endParaRPr lang="en-IN" dirty="0"/>
          </a:p>
        </p:txBody>
      </p:sp>
    </p:spTree>
    <p:extLst>
      <p:ext uri="{BB962C8B-B14F-4D97-AF65-F5344CB8AC3E}">
        <p14:creationId xmlns:p14="http://schemas.microsoft.com/office/powerpoint/2010/main" xmlns="" val="22524921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F0960C-9A91-457E-8E23-10B4B08AB160}"/>
              </a:ext>
            </a:extLst>
          </p:cNvPr>
          <p:cNvSpPr>
            <a:spLocks noGrp="1"/>
          </p:cNvSpPr>
          <p:nvPr>
            <p:ph type="title"/>
          </p:nvPr>
        </p:nvSpPr>
        <p:spPr/>
        <p:txBody>
          <a:bodyPr/>
          <a:lstStyle/>
          <a:p>
            <a:r>
              <a:rPr lang="en-US" dirty="0"/>
              <a:t>Key Security Challenges in 5G</a:t>
            </a:r>
            <a:endParaRPr lang="en-IN" dirty="0"/>
          </a:p>
        </p:txBody>
      </p:sp>
      <p:sp>
        <p:nvSpPr>
          <p:cNvPr id="3" name="Content Placeholder 2">
            <a:extLst>
              <a:ext uri="{FF2B5EF4-FFF2-40B4-BE49-F238E27FC236}">
                <a16:creationId xmlns:a16="http://schemas.microsoft.com/office/drawing/2014/main" xmlns="" id="{B2B35C4A-249D-4E1C-9358-0B8F32748B9E}"/>
              </a:ext>
            </a:extLst>
          </p:cNvPr>
          <p:cNvSpPr>
            <a:spLocks noGrp="1"/>
          </p:cNvSpPr>
          <p:nvPr>
            <p:ph idx="1"/>
          </p:nvPr>
        </p:nvSpPr>
        <p:spPr>
          <a:xfrm>
            <a:off x="2160336" y="7363735"/>
            <a:ext cx="48196977" cy="22600445"/>
          </a:xfrm>
        </p:spPr>
        <p:txBody>
          <a:bodyPr>
            <a:normAutofit/>
          </a:bodyPr>
          <a:lstStyle/>
          <a:p>
            <a:r>
              <a:rPr lang="en-US" sz="10000" dirty="0"/>
              <a:t>The basic challenges in 5G highlighted by Next Generation Mobile Networks (NGMN) are as follows</a:t>
            </a:r>
            <a:r>
              <a:rPr lang="en-US" dirty="0"/>
              <a:t>: (Cont..)</a:t>
            </a:r>
          </a:p>
          <a:p>
            <a:pPr marL="1371600" indent="-1371600">
              <a:buFont typeface="+mj-lt"/>
              <a:buAutoNum type="arabicPeriod" startAt="5"/>
            </a:pPr>
            <a:r>
              <a:rPr lang="en-US" dirty="0"/>
              <a:t>• Roaming security: User-security parameters are not updated with roaming from one operator network to another, leading to security compromises with roaming.</a:t>
            </a:r>
          </a:p>
          <a:p>
            <a:pPr marL="1371600" indent="-1371600">
              <a:buFont typeface="+mj-lt"/>
              <a:buAutoNum type="arabicPeriod" startAt="5"/>
            </a:pPr>
            <a:r>
              <a:rPr lang="en-US" dirty="0"/>
              <a:t>• Denial of service (DoS) attacks on the infrastructure: There are visible Network control elements and unencrypted control channels.</a:t>
            </a:r>
          </a:p>
          <a:p>
            <a:pPr marL="1371600" indent="-1371600">
              <a:buFont typeface="+mj-lt"/>
              <a:buAutoNum type="arabicPeriod" startAt="5"/>
            </a:pPr>
            <a:r>
              <a:rPr lang="en-US" dirty="0"/>
              <a:t>• Signaling storms: Distributed control systems require coordination, for example, non-access stratum (NAS) layer of Third Generation Partnership Project (3GPP) protocols.</a:t>
            </a:r>
          </a:p>
          <a:p>
            <a:pPr marL="1371600" indent="-1371600">
              <a:buFont typeface="+mj-lt"/>
              <a:buAutoNum type="arabicPeriod" startAt="5"/>
            </a:pPr>
            <a:r>
              <a:rPr lang="en-US" dirty="0"/>
              <a:t>• DoS attacks on end-user devices: There are no security measures for operating systems, applications, and configuration data on user devices..</a:t>
            </a:r>
          </a:p>
        </p:txBody>
      </p:sp>
      <p:sp>
        <p:nvSpPr>
          <p:cNvPr id="4" name="Date Placeholder 3">
            <a:extLst>
              <a:ext uri="{FF2B5EF4-FFF2-40B4-BE49-F238E27FC236}">
                <a16:creationId xmlns:a16="http://schemas.microsoft.com/office/drawing/2014/main" xmlns="" id="{6488CE53-CC8F-4FE6-AA6C-73F02048F430}"/>
              </a:ext>
            </a:extLst>
          </p:cNvPr>
          <p:cNvSpPr>
            <a:spLocks noGrp="1"/>
          </p:cNvSpPr>
          <p:nvPr>
            <p:ph type="dt" sz="half" idx="10"/>
          </p:nvPr>
        </p:nvSpPr>
        <p:spPr/>
        <p:txBody>
          <a:bodyPr/>
          <a:lstStyle/>
          <a:p>
            <a:fld id="{61B83AD1-8BC7-48CA-9663-B5F9BC751A66}" type="datetime1">
              <a:rPr lang="en-US" smtClean="0"/>
              <a:pPr/>
              <a:t>3/25/2024</a:t>
            </a:fld>
            <a:endParaRPr lang="en-US"/>
          </a:p>
        </p:txBody>
      </p:sp>
      <p:sp>
        <p:nvSpPr>
          <p:cNvPr id="5" name="Footer Placeholder 4">
            <a:extLst>
              <a:ext uri="{FF2B5EF4-FFF2-40B4-BE49-F238E27FC236}">
                <a16:creationId xmlns:a16="http://schemas.microsoft.com/office/drawing/2014/main" xmlns="" id="{36F0A4D5-F3C0-4FB6-8ACF-B5D48A452A26}"/>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313CF18A-7CC2-4397-8FB2-25998DD38BF0}"/>
              </a:ext>
            </a:extLst>
          </p:cNvPr>
          <p:cNvSpPr>
            <a:spLocks noGrp="1"/>
          </p:cNvSpPr>
          <p:nvPr>
            <p:ph type="sldNum" sz="quarter" idx="12"/>
          </p:nvPr>
        </p:nvSpPr>
        <p:spPr/>
        <p:txBody>
          <a:bodyPr/>
          <a:lstStyle/>
          <a:p>
            <a:pPr algn="ctr"/>
            <a:fld id="{62231297-CF50-461C-A890-3A434146D1DB}" type="slidenum">
              <a:rPr lang="en-US" smtClean="0"/>
              <a:pPr algn="ctr"/>
              <a:t>11</a:t>
            </a:fld>
            <a:endParaRPr lang="en-US" dirty="0"/>
          </a:p>
        </p:txBody>
      </p:sp>
      <p:sp>
        <p:nvSpPr>
          <p:cNvPr id="9" name="Rectangle 8">
            <a:extLst>
              <a:ext uri="{FF2B5EF4-FFF2-40B4-BE49-F238E27FC236}">
                <a16:creationId xmlns:a16="http://schemas.microsoft.com/office/drawing/2014/main" xmlns="" id="{72E8AA90-2565-67D8-416A-4F5CC4400B74}"/>
              </a:ext>
            </a:extLst>
          </p:cNvPr>
          <p:cNvSpPr/>
          <p:nvPr/>
        </p:nvSpPr>
        <p:spPr>
          <a:xfrm>
            <a:off x="20116800" y="29311037"/>
            <a:ext cx="3348513" cy="136328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6B72C6E7-F8A6-11BB-DF56-661E037EB909}"/>
              </a:ext>
            </a:extLst>
          </p:cNvPr>
          <p:cNvSpPr txBox="1"/>
          <p:nvPr/>
        </p:nvSpPr>
        <p:spPr>
          <a:xfrm>
            <a:off x="17536885" y="533417"/>
            <a:ext cx="25929770" cy="1191545"/>
          </a:xfrm>
          <a:prstGeom prst="rect">
            <a:avLst/>
          </a:prstGeom>
          <a:noFill/>
        </p:spPr>
        <p:txBody>
          <a:bodyPr wrap="square">
            <a:spAutoFit/>
          </a:bodyPr>
          <a:lstStyle/>
          <a:p>
            <a:r>
              <a:rPr lang="en-IN" b="1" dirty="0"/>
              <a:t>DOI: </a:t>
            </a:r>
            <a:r>
              <a:rPr lang="en-IN" dirty="0">
                <a:hlinkClick r:id="rId2"/>
              </a:rPr>
              <a:t>10.1109/MCOMSTD.2018.1700063</a:t>
            </a:r>
            <a:endParaRPr lang="en-IN" dirty="0"/>
          </a:p>
        </p:txBody>
      </p:sp>
    </p:spTree>
    <p:extLst>
      <p:ext uri="{BB962C8B-B14F-4D97-AF65-F5344CB8AC3E}">
        <p14:creationId xmlns:p14="http://schemas.microsoft.com/office/powerpoint/2010/main" xmlns="" val="3228226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F0960C-9A91-457E-8E23-10B4B08AB160}"/>
              </a:ext>
            </a:extLst>
          </p:cNvPr>
          <p:cNvSpPr>
            <a:spLocks noGrp="1"/>
          </p:cNvSpPr>
          <p:nvPr>
            <p:ph type="title"/>
          </p:nvPr>
        </p:nvSpPr>
        <p:spPr/>
        <p:txBody>
          <a:bodyPr/>
          <a:lstStyle/>
          <a:p>
            <a:r>
              <a:rPr lang="en-US" dirty="0"/>
              <a:t>Key Security Challenges in 5G</a:t>
            </a:r>
            <a:endParaRPr lang="en-IN" dirty="0"/>
          </a:p>
        </p:txBody>
      </p:sp>
      <p:sp>
        <p:nvSpPr>
          <p:cNvPr id="3" name="Content Placeholder 2">
            <a:extLst>
              <a:ext uri="{FF2B5EF4-FFF2-40B4-BE49-F238E27FC236}">
                <a16:creationId xmlns:a16="http://schemas.microsoft.com/office/drawing/2014/main" xmlns="" id="{B2B35C4A-249D-4E1C-9358-0B8F32748B9E}"/>
              </a:ext>
            </a:extLst>
          </p:cNvPr>
          <p:cNvSpPr>
            <a:spLocks noGrp="1"/>
          </p:cNvSpPr>
          <p:nvPr>
            <p:ph idx="1"/>
          </p:nvPr>
        </p:nvSpPr>
        <p:spPr>
          <a:xfrm>
            <a:off x="2160336" y="7363735"/>
            <a:ext cx="48196977" cy="22600445"/>
          </a:xfrm>
        </p:spPr>
        <p:txBody>
          <a:bodyPr>
            <a:normAutofit/>
          </a:bodyPr>
          <a:lstStyle/>
          <a:p>
            <a:r>
              <a:rPr lang="en-US" dirty="0"/>
              <a:t>The 5G design principles outlined by NGMN </a:t>
            </a:r>
            <a:r>
              <a:rPr lang="en-US" dirty="0">
                <a:solidFill>
                  <a:srgbClr val="FF0000"/>
                </a:solidFill>
              </a:rPr>
              <a:t>beyond radio efficiency include creating a common composable core and simplified operations and management by embracing new computing and networking technologies. </a:t>
            </a:r>
          </a:p>
          <a:p>
            <a:r>
              <a:rPr lang="en-US" dirty="0"/>
              <a:t>Therefore, we focused on the security of those technologies that will fulfill the design principles outlined by NGMN </a:t>
            </a:r>
            <a:br>
              <a:rPr lang="en-US" dirty="0"/>
            </a:br>
            <a:r>
              <a:rPr lang="en-US" dirty="0"/>
              <a:t>(i.e., mobile clouds, SDN, and NFV). </a:t>
            </a:r>
          </a:p>
          <a:p>
            <a:endParaRPr lang="en-US" dirty="0"/>
          </a:p>
        </p:txBody>
      </p:sp>
      <p:sp>
        <p:nvSpPr>
          <p:cNvPr id="4" name="Date Placeholder 3">
            <a:extLst>
              <a:ext uri="{FF2B5EF4-FFF2-40B4-BE49-F238E27FC236}">
                <a16:creationId xmlns:a16="http://schemas.microsoft.com/office/drawing/2014/main" xmlns="" id="{6488CE53-CC8F-4FE6-AA6C-73F02048F430}"/>
              </a:ext>
            </a:extLst>
          </p:cNvPr>
          <p:cNvSpPr>
            <a:spLocks noGrp="1"/>
          </p:cNvSpPr>
          <p:nvPr>
            <p:ph type="dt" sz="half" idx="10"/>
          </p:nvPr>
        </p:nvSpPr>
        <p:spPr/>
        <p:txBody>
          <a:bodyPr/>
          <a:lstStyle/>
          <a:p>
            <a:fld id="{61B83AD1-8BC7-48CA-9663-B5F9BC751A66}" type="datetime1">
              <a:rPr lang="en-US" smtClean="0"/>
              <a:pPr/>
              <a:t>3/25/2024</a:t>
            </a:fld>
            <a:endParaRPr lang="en-US"/>
          </a:p>
        </p:txBody>
      </p:sp>
      <p:sp>
        <p:nvSpPr>
          <p:cNvPr id="5" name="Footer Placeholder 4">
            <a:extLst>
              <a:ext uri="{FF2B5EF4-FFF2-40B4-BE49-F238E27FC236}">
                <a16:creationId xmlns:a16="http://schemas.microsoft.com/office/drawing/2014/main" xmlns="" id="{36F0A4D5-F3C0-4FB6-8ACF-B5D48A452A26}"/>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313CF18A-7CC2-4397-8FB2-25998DD38BF0}"/>
              </a:ext>
            </a:extLst>
          </p:cNvPr>
          <p:cNvSpPr>
            <a:spLocks noGrp="1"/>
          </p:cNvSpPr>
          <p:nvPr>
            <p:ph type="sldNum" sz="quarter" idx="12"/>
          </p:nvPr>
        </p:nvSpPr>
        <p:spPr/>
        <p:txBody>
          <a:bodyPr/>
          <a:lstStyle/>
          <a:p>
            <a:pPr algn="ctr"/>
            <a:fld id="{62231297-CF50-461C-A890-3A434146D1DB}" type="slidenum">
              <a:rPr lang="en-US" smtClean="0"/>
              <a:pPr algn="ctr"/>
              <a:t>12</a:t>
            </a:fld>
            <a:endParaRPr lang="en-US" dirty="0"/>
          </a:p>
        </p:txBody>
      </p:sp>
      <p:sp>
        <p:nvSpPr>
          <p:cNvPr id="9" name="Rectangle 8">
            <a:extLst>
              <a:ext uri="{FF2B5EF4-FFF2-40B4-BE49-F238E27FC236}">
                <a16:creationId xmlns:a16="http://schemas.microsoft.com/office/drawing/2014/main" xmlns="" id="{72E8AA90-2565-67D8-416A-4F5CC4400B74}"/>
              </a:ext>
            </a:extLst>
          </p:cNvPr>
          <p:cNvSpPr/>
          <p:nvPr/>
        </p:nvSpPr>
        <p:spPr>
          <a:xfrm>
            <a:off x="20116800" y="29311037"/>
            <a:ext cx="3348513" cy="136328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xmlns="" id="{D3B5CDB6-E6BD-1821-F491-51160AE144B9}"/>
              </a:ext>
            </a:extLst>
          </p:cNvPr>
          <p:cNvSpPr txBox="1"/>
          <p:nvPr/>
        </p:nvSpPr>
        <p:spPr>
          <a:xfrm>
            <a:off x="17536885" y="533417"/>
            <a:ext cx="25929770" cy="1191545"/>
          </a:xfrm>
          <a:prstGeom prst="rect">
            <a:avLst/>
          </a:prstGeom>
          <a:noFill/>
        </p:spPr>
        <p:txBody>
          <a:bodyPr wrap="square">
            <a:spAutoFit/>
          </a:bodyPr>
          <a:lstStyle/>
          <a:p>
            <a:r>
              <a:rPr lang="en-IN" b="1" dirty="0"/>
              <a:t>DOI: </a:t>
            </a:r>
            <a:r>
              <a:rPr lang="en-IN" dirty="0">
                <a:hlinkClick r:id="rId2"/>
              </a:rPr>
              <a:t>10.1109/MCOMSTD.2018.1700063</a:t>
            </a:r>
            <a:endParaRPr lang="en-IN" dirty="0"/>
          </a:p>
        </p:txBody>
      </p:sp>
    </p:spTree>
    <p:extLst>
      <p:ext uri="{BB962C8B-B14F-4D97-AF65-F5344CB8AC3E}">
        <p14:creationId xmlns:p14="http://schemas.microsoft.com/office/powerpoint/2010/main" xmlns="" val="1248239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622497" y="3810127"/>
            <a:ext cx="44091582" cy="13477201"/>
          </a:xfrm>
        </p:spPr>
        <p:txBody>
          <a:bodyPr/>
          <a:lstStyle/>
          <a:p>
            <a:pPr algn="ctr"/>
            <a:r>
              <a:rPr lang="en-US" dirty="0"/>
              <a:t>!!THANK YOU!!</a:t>
            </a:r>
            <a:br>
              <a:rPr lang="en-US" dirty="0"/>
            </a:br>
            <a:r>
              <a:rPr lang="en-US" dirty="0"/>
              <a:t>!! Have a Nice Day!!</a:t>
            </a:r>
            <a:br>
              <a:rPr lang="en-US" dirty="0"/>
            </a:br>
            <a:endParaRPr lang="en-US" dirty="0"/>
          </a:p>
        </p:txBody>
      </p:sp>
      <p:sp>
        <p:nvSpPr>
          <p:cNvPr id="10" name="Text Placeholder 9"/>
          <p:cNvSpPr>
            <a:spLocks noGrp="1"/>
          </p:cNvSpPr>
          <p:nvPr>
            <p:ph type="body" idx="1"/>
          </p:nvPr>
        </p:nvSpPr>
        <p:spPr>
          <a:xfrm>
            <a:off x="3487921" y="16019463"/>
            <a:ext cx="44091582" cy="14654863"/>
          </a:xfrm>
        </p:spPr>
        <p:txBody>
          <a:bodyPr>
            <a:normAutofit/>
          </a:bodyPr>
          <a:lstStyle/>
          <a:p>
            <a:r>
              <a:rPr lang="en-US" dirty="0"/>
              <a:t>Today we learned about </a:t>
            </a:r>
          </a:p>
          <a:p>
            <a:pPr>
              <a:lnSpc>
                <a:spcPct val="100000"/>
              </a:lnSpc>
            </a:pPr>
            <a:r>
              <a:rPr lang="en-US" dirty="0"/>
              <a:t/>
            </a:r>
            <a:br>
              <a:rPr lang="en-US" dirty="0"/>
            </a:br>
            <a:r>
              <a:rPr lang="en-IN" dirty="0"/>
              <a:t>Security Challenges in 5G Networks</a:t>
            </a:r>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4" name="Date Placeholder 3"/>
          <p:cNvSpPr>
            <a:spLocks noGrp="1"/>
          </p:cNvSpPr>
          <p:nvPr>
            <p:ph type="dt" sz="half" idx="10"/>
          </p:nvPr>
        </p:nvSpPr>
        <p:spPr/>
        <p:txBody>
          <a:bodyPr/>
          <a:lstStyle/>
          <a:p>
            <a:fld id="{3744F4E0-F7EC-44A2-BC3D-818F910A532A}" type="datetime1">
              <a:rPr lang="en-US" smtClean="0"/>
              <a:pPr/>
              <a:t>3/25/2024</a:t>
            </a:fld>
            <a:endParaRPr lang="en-US"/>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13</a:t>
            </a:fld>
            <a:endParaRPr lang="en-US" dirty="0"/>
          </a:p>
        </p:txBody>
      </p:sp>
    </p:spTree>
    <p:extLst>
      <p:ext uri="{BB962C8B-B14F-4D97-AF65-F5344CB8AC3E}">
        <p14:creationId xmlns:p14="http://schemas.microsoft.com/office/powerpoint/2010/main" xmlns="" val="822823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up)">
                                      <p:cBhvr>
                                        <p:cTn id="13" dur="500"/>
                                        <p:tgtEl>
                                          <p:spTgt spid="1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animEffect transition="in" filter="wipe(up)">
                                      <p:cBhvr>
                                        <p:cTn id="18"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7921" y="2220687"/>
            <a:ext cx="44091582" cy="14051188"/>
          </a:xfrm>
        </p:spPr>
        <p:txBody>
          <a:bodyPr>
            <a:normAutofit/>
          </a:bodyPr>
          <a:lstStyle/>
          <a:p>
            <a:r>
              <a:rPr lang="en-US" dirty="0"/>
              <a:t>MODULE 4: </a:t>
            </a:r>
            <a:br>
              <a:rPr lang="en-US" dirty="0"/>
            </a:br>
            <a:r>
              <a:rPr lang="en-US" dirty="0"/>
              <a:t>5G Security and Privacy</a:t>
            </a:r>
          </a:p>
        </p:txBody>
      </p:sp>
      <p:sp>
        <p:nvSpPr>
          <p:cNvPr id="3" name="Text Placeholder 2"/>
          <p:cNvSpPr>
            <a:spLocks noGrp="1"/>
          </p:cNvSpPr>
          <p:nvPr>
            <p:ph type="body" idx="1"/>
          </p:nvPr>
        </p:nvSpPr>
        <p:spPr>
          <a:xfrm>
            <a:off x="2244436" y="21074912"/>
            <a:ext cx="48876239" cy="9599413"/>
          </a:xfrm>
        </p:spPr>
        <p:txBody>
          <a:bodyPr>
            <a:normAutofit/>
          </a:bodyPr>
          <a:lstStyle/>
          <a:p>
            <a:pPr>
              <a:lnSpc>
                <a:spcPct val="100000"/>
              </a:lnSpc>
            </a:pPr>
            <a:r>
              <a:rPr lang="en-US" dirty="0"/>
              <a:t>Authentication and Access Control in 5G</a:t>
            </a:r>
          </a:p>
          <a:p>
            <a:pPr>
              <a:lnSpc>
                <a:spcPct val="100000"/>
              </a:lnSpc>
            </a:pPr>
            <a:endParaRPr lang="en-US" dirty="0"/>
          </a:p>
          <a:p>
            <a:pPr>
              <a:lnSpc>
                <a:spcPct val="100000"/>
              </a:lnSpc>
            </a:pPr>
            <a:r>
              <a:rPr lang="en-IN" dirty="0"/>
              <a:t>Encryption in 5G</a:t>
            </a:r>
          </a:p>
          <a:p>
            <a:pPr>
              <a:lnSpc>
                <a:spcPct val="100000"/>
              </a:lnSpc>
            </a:pPr>
            <a:endParaRPr lang="en-US" dirty="0"/>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7" name="Date Placeholder 6"/>
          <p:cNvSpPr>
            <a:spLocks noGrp="1"/>
          </p:cNvSpPr>
          <p:nvPr>
            <p:ph type="dt" sz="half" idx="10"/>
          </p:nvPr>
        </p:nvSpPr>
        <p:spPr/>
        <p:txBody>
          <a:bodyPr/>
          <a:lstStyle/>
          <a:p>
            <a:fld id="{9A473EF9-FF9D-4C96-9B17-FD671BC9EA3C}" type="datetime1">
              <a:rPr lang="en-US" smtClean="0"/>
              <a:pPr/>
              <a:t>3/25/2024</a:t>
            </a:fld>
            <a:endParaRPr lang="en-US"/>
          </a:p>
        </p:txBody>
      </p:sp>
      <p:sp>
        <p:nvSpPr>
          <p:cNvPr id="8" name="Slide Number Placeholder 7"/>
          <p:cNvSpPr>
            <a:spLocks noGrp="1"/>
          </p:cNvSpPr>
          <p:nvPr>
            <p:ph type="sldNum" sz="quarter" idx="12"/>
          </p:nvPr>
        </p:nvSpPr>
        <p:spPr/>
        <p:txBody>
          <a:bodyPr/>
          <a:lstStyle/>
          <a:p>
            <a:pPr algn="ctr"/>
            <a:fld id="{62231297-CF50-461C-A890-3A434146D1DB}" type="slidenum">
              <a:rPr lang="en-US" smtClean="0"/>
              <a:pPr algn="ctr"/>
              <a:t>14</a:t>
            </a:fld>
            <a:endParaRPr lang="en-US" dirty="0"/>
          </a:p>
        </p:txBody>
      </p:sp>
      <p:sp>
        <p:nvSpPr>
          <p:cNvPr id="9" name="Rectangle 8"/>
          <p:cNvSpPr/>
          <p:nvPr/>
        </p:nvSpPr>
        <p:spPr>
          <a:xfrm>
            <a:off x="22192268" y="17904813"/>
            <a:ext cx="6736138" cy="3170099"/>
          </a:xfrm>
          <a:prstGeom prst="rect">
            <a:avLst/>
          </a:prstGeom>
          <a:noFill/>
          <a:ln>
            <a:solidFill>
              <a:srgbClr val="FFFF00"/>
            </a:solidFill>
          </a:ln>
        </p:spPr>
        <p:txBody>
          <a:bodyPr wrap="none" lIns="91440" tIns="45720" rIns="91440" bIns="45720">
            <a:spAutoFit/>
          </a:bodyPr>
          <a:lstStyle/>
          <a:p>
            <a:pPr algn="ctr"/>
            <a:r>
              <a:rPr lang="en-US" sz="20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M4 S2</a:t>
            </a:r>
            <a:endParaRPr lang="en-US" sz="20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xmlns="" val="228388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F947F9-BFD9-64E4-1B5F-6D28AC293A66}"/>
              </a:ext>
            </a:extLst>
          </p:cNvPr>
          <p:cNvSpPr>
            <a:spLocks noGrp="1"/>
          </p:cNvSpPr>
          <p:nvPr>
            <p:ph type="title"/>
          </p:nvPr>
        </p:nvSpPr>
        <p:spPr/>
        <p:txBody>
          <a:bodyPr/>
          <a:lstStyle/>
          <a:p>
            <a:r>
              <a:rPr lang="en-US" dirty="0"/>
              <a:t>Authentication and Access Control in 5G</a:t>
            </a:r>
            <a:endParaRPr lang="en-IN" dirty="0"/>
          </a:p>
        </p:txBody>
      </p:sp>
      <p:sp>
        <p:nvSpPr>
          <p:cNvPr id="3" name="Content Placeholder 2">
            <a:extLst>
              <a:ext uri="{FF2B5EF4-FFF2-40B4-BE49-F238E27FC236}">
                <a16:creationId xmlns:a16="http://schemas.microsoft.com/office/drawing/2014/main" xmlns="" id="{58EBCB67-2458-C366-815B-9D60E4604527}"/>
              </a:ext>
            </a:extLst>
          </p:cNvPr>
          <p:cNvSpPr>
            <a:spLocks noGrp="1"/>
          </p:cNvSpPr>
          <p:nvPr>
            <p:ph idx="1"/>
          </p:nvPr>
        </p:nvSpPr>
        <p:spPr>
          <a:xfrm>
            <a:off x="2160337" y="7363735"/>
            <a:ext cx="46800000" cy="23310591"/>
          </a:xfrm>
        </p:spPr>
        <p:txBody>
          <a:bodyPr>
            <a:normAutofit/>
          </a:bodyPr>
          <a:lstStyle/>
          <a:p>
            <a:r>
              <a:rPr lang="en-US" dirty="0"/>
              <a:t>The fifth generation of mobile networks, 5G, is expected to </a:t>
            </a:r>
            <a:r>
              <a:rPr lang="en-US" dirty="0">
                <a:solidFill>
                  <a:srgbClr val="FF0000"/>
                </a:solidFill>
              </a:rPr>
              <a:t>support a set of many requirements and use cases</a:t>
            </a:r>
            <a:r>
              <a:rPr lang="en-US" dirty="0"/>
              <a:t> such as </a:t>
            </a:r>
            <a:r>
              <a:rPr lang="en-US" dirty="0">
                <a:solidFill>
                  <a:srgbClr val="00B050"/>
                </a:solidFill>
              </a:rPr>
              <a:t>handling connectivity for a massive number of IoT (Internet of Things) devices. </a:t>
            </a:r>
          </a:p>
          <a:p>
            <a:r>
              <a:rPr lang="en-US" dirty="0">
                <a:solidFill>
                  <a:srgbClr val="00B050"/>
                </a:solidFill>
              </a:rPr>
              <a:t>Authenticating IoT devices and controlling their access to the network </a:t>
            </a:r>
            <a:r>
              <a:rPr lang="en-US" dirty="0"/>
              <a:t>plays a vital role in the </a:t>
            </a:r>
            <a:r>
              <a:rPr lang="en-US" dirty="0">
                <a:solidFill>
                  <a:srgbClr val="FF0066"/>
                </a:solidFill>
              </a:rPr>
              <a:t>security of these devices </a:t>
            </a:r>
            <a:r>
              <a:rPr lang="en-US" dirty="0"/>
              <a:t>and of the whole cellular system. </a:t>
            </a:r>
          </a:p>
          <a:p>
            <a:r>
              <a:rPr lang="en-US" dirty="0"/>
              <a:t>In current cellular networks, as well as in 3GPP specifications release 16 on 5G, </a:t>
            </a:r>
            <a:r>
              <a:rPr lang="en-US" dirty="0">
                <a:solidFill>
                  <a:srgbClr val="FF0066"/>
                </a:solidFill>
              </a:rPr>
              <a:t>the AAC (</a:t>
            </a:r>
            <a:r>
              <a:rPr lang="en-US" dirty="0"/>
              <a:t>Authentication and Access Control) of IoT devices is done in the same manner as the </a:t>
            </a:r>
            <a:r>
              <a:rPr lang="en-US" dirty="0">
                <a:solidFill>
                  <a:srgbClr val="FF0066"/>
                </a:solidFill>
              </a:rPr>
              <a:t>AAC of MBB </a:t>
            </a:r>
            <a:r>
              <a:rPr lang="en-US" dirty="0"/>
              <a:t>(Mobile Broadband) UE (User Equipment). </a:t>
            </a:r>
          </a:p>
          <a:p>
            <a:r>
              <a:rPr lang="en-US" dirty="0"/>
              <a:t>Considering the expected </a:t>
            </a:r>
            <a:r>
              <a:rPr lang="en-US" dirty="0">
                <a:solidFill>
                  <a:srgbClr val="FF0066"/>
                </a:solidFill>
              </a:rPr>
              <a:t>growth of IoT devices</a:t>
            </a:r>
            <a:r>
              <a:rPr lang="en-US" dirty="0"/>
              <a:t>, this will </a:t>
            </a:r>
            <a:r>
              <a:rPr lang="en-US" dirty="0">
                <a:solidFill>
                  <a:srgbClr val="00B050"/>
                </a:solidFill>
              </a:rPr>
              <a:t>likely induce a very high load </a:t>
            </a:r>
            <a:r>
              <a:rPr lang="en-US" dirty="0"/>
              <a:t>on the </a:t>
            </a:r>
            <a:r>
              <a:rPr lang="en-US" dirty="0">
                <a:solidFill>
                  <a:srgbClr val="FF0066"/>
                </a:solidFill>
              </a:rPr>
              <a:t>connectivity provider’s CN (Core Network) and cause network failures.</a:t>
            </a:r>
            <a:endParaRPr lang="en-IN" dirty="0">
              <a:solidFill>
                <a:srgbClr val="FF0066"/>
              </a:solidFill>
            </a:endParaRPr>
          </a:p>
        </p:txBody>
      </p:sp>
      <p:sp>
        <p:nvSpPr>
          <p:cNvPr id="4" name="Date Placeholder 3">
            <a:extLst>
              <a:ext uri="{FF2B5EF4-FFF2-40B4-BE49-F238E27FC236}">
                <a16:creationId xmlns:a16="http://schemas.microsoft.com/office/drawing/2014/main" xmlns="" id="{6B3EA201-CD1E-3EEB-B094-163687BDCAD8}"/>
              </a:ext>
            </a:extLst>
          </p:cNvPr>
          <p:cNvSpPr>
            <a:spLocks noGrp="1"/>
          </p:cNvSpPr>
          <p:nvPr>
            <p:ph type="dt" sz="half" idx="10"/>
          </p:nvPr>
        </p:nvSpPr>
        <p:spPr/>
        <p:txBody>
          <a:bodyPr/>
          <a:lstStyle/>
          <a:p>
            <a:fld id="{61B83AD1-8BC7-48CA-9663-B5F9BC751A66}" type="datetime1">
              <a:rPr lang="en-US" smtClean="0"/>
              <a:pPr/>
              <a:t>3/25/2024</a:t>
            </a:fld>
            <a:endParaRPr lang="en-US"/>
          </a:p>
        </p:txBody>
      </p:sp>
      <p:sp>
        <p:nvSpPr>
          <p:cNvPr id="5" name="Footer Placeholder 4">
            <a:extLst>
              <a:ext uri="{FF2B5EF4-FFF2-40B4-BE49-F238E27FC236}">
                <a16:creationId xmlns:a16="http://schemas.microsoft.com/office/drawing/2014/main" xmlns="" id="{94170C3A-E225-9498-5448-E732767399EF}"/>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B3DD2717-DEFD-FBE3-35A5-8E4AC5A8B43B}"/>
              </a:ext>
            </a:extLst>
          </p:cNvPr>
          <p:cNvSpPr>
            <a:spLocks noGrp="1"/>
          </p:cNvSpPr>
          <p:nvPr>
            <p:ph type="sldNum" sz="quarter" idx="12"/>
          </p:nvPr>
        </p:nvSpPr>
        <p:spPr/>
        <p:txBody>
          <a:bodyPr/>
          <a:lstStyle/>
          <a:p>
            <a:pPr algn="ctr"/>
            <a:fld id="{62231297-CF50-461C-A890-3A434146D1DB}" type="slidenum">
              <a:rPr lang="en-US" smtClean="0"/>
              <a:pPr algn="ctr"/>
              <a:t>15</a:t>
            </a:fld>
            <a:endParaRPr lang="en-US" dirty="0"/>
          </a:p>
        </p:txBody>
      </p:sp>
      <p:sp>
        <p:nvSpPr>
          <p:cNvPr id="8" name="TextBox 7">
            <a:extLst>
              <a:ext uri="{FF2B5EF4-FFF2-40B4-BE49-F238E27FC236}">
                <a16:creationId xmlns:a16="http://schemas.microsoft.com/office/drawing/2014/main" xmlns="" id="{8DC17F1E-23E9-FBA6-16F1-58A232EC4199}"/>
              </a:ext>
            </a:extLst>
          </p:cNvPr>
          <p:cNvSpPr txBox="1"/>
          <p:nvPr/>
        </p:nvSpPr>
        <p:spPr>
          <a:xfrm>
            <a:off x="16230600" y="177945"/>
            <a:ext cx="25929770" cy="1191545"/>
          </a:xfrm>
          <a:prstGeom prst="rect">
            <a:avLst/>
          </a:prstGeom>
          <a:noFill/>
        </p:spPr>
        <p:txBody>
          <a:bodyPr wrap="square">
            <a:spAutoFit/>
          </a:bodyPr>
          <a:lstStyle/>
          <a:p>
            <a:r>
              <a:rPr lang="en-IN" dirty="0"/>
              <a:t>https://doi.org/10.1016/j.future.2020.02.014.</a:t>
            </a:r>
          </a:p>
        </p:txBody>
      </p:sp>
    </p:spTree>
    <p:extLst>
      <p:ext uri="{BB962C8B-B14F-4D97-AF65-F5344CB8AC3E}">
        <p14:creationId xmlns:p14="http://schemas.microsoft.com/office/powerpoint/2010/main" xmlns="" val="1196925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F947F9-BFD9-64E4-1B5F-6D28AC293A66}"/>
              </a:ext>
            </a:extLst>
          </p:cNvPr>
          <p:cNvSpPr>
            <a:spLocks noGrp="1"/>
          </p:cNvSpPr>
          <p:nvPr>
            <p:ph type="title"/>
          </p:nvPr>
        </p:nvSpPr>
        <p:spPr/>
        <p:txBody>
          <a:bodyPr/>
          <a:lstStyle/>
          <a:p>
            <a:r>
              <a:rPr lang="en-US" dirty="0"/>
              <a:t>Authentication and Access Control in 5G</a:t>
            </a:r>
            <a:endParaRPr lang="en-IN" dirty="0"/>
          </a:p>
        </p:txBody>
      </p:sp>
      <p:sp>
        <p:nvSpPr>
          <p:cNvPr id="3" name="Content Placeholder 2">
            <a:extLst>
              <a:ext uri="{FF2B5EF4-FFF2-40B4-BE49-F238E27FC236}">
                <a16:creationId xmlns:a16="http://schemas.microsoft.com/office/drawing/2014/main" xmlns="" id="{58EBCB67-2458-C366-815B-9D60E4604527}"/>
              </a:ext>
            </a:extLst>
          </p:cNvPr>
          <p:cNvSpPr>
            <a:spLocks noGrp="1"/>
          </p:cNvSpPr>
          <p:nvPr>
            <p:ph idx="1"/>
          </p:nvPr>
        </p:nvSpPr>
        <p:spPr>
          <a:xfrm>
            <a:off x="2160337" y="7363735"/>
            <a:ext cx="46800000" cy="23310591"/>
          </a:xfrm>
        </p:spPr>
        <p:txBody>
          <a:bodyPr>
            <a:normAutofit/>
          </a:bodyPr>
          <a:lstStyle/>
          <a:p>
            <a:r>
              <a:rPr lang="en-US" dirty="0"/>
              <a:t>Along with mobility, </a:t>
            </a:r>
            <a:r>
              <a:rPr lang="en-US" dirty="0">
                <a:solidFill>
                  <a:srgbClr val="00B050"/>
                </a:solidFill>
              </a:rPr>
              <a:t>security is one </a:t>
            </a:r>
            <a:r>
              <a:rPr lang="en-US" dirty="0"/>
              <a:t>of the most important aspects of cellular systems. </a:t>
            </a:r>
          </a:p>
          <a:p>
            <a:r>
              <a:rPr lang="en-US" dirty="0">
                <a:solidFill>
                  <a:srgbClr val="00B050"/>
                </a:solidFill>
              </a:rPr>
              <a:t>AAC</a:t>
            </a:r>
            <a:r>
              <a:rPr lang="en-US" dirty="0"/>
              <a:t> (Authentication and access control) plays a vital role in </a:t>
            </a:r>
            <a:r>
              <a:rPr lang="en-US" dirty="0">
                <a:solidFill>
                  <a:srgbClr val="00B050"/>
                </a:solidFill>
              </a:rPr>
              <a:t>ensuring the expected security level. </a:t>
            </a:r>
          </a:p>
          <a:p>
            <a:r>
              <a:rPr lang="en-US" dirty="0"/>
              <a:t>In 3G and 4G, authentication and access control of subscribers are done through </a:t>
            </a:r>
            <a:r>
              <a:rPr lang="en-US" dirty="0">
                <a:solidFill>
                  <a:srgbClr val="FF0000"/>
                </a:solidFill>
              </a:rPr>
              <a:t>AKA (authentication and key agreement) protocols. </a:t>
            </a:r>
          </a:p>
          <a:p>
            <a:r>
              <a:rPr lang="en-US" dirty="0"/>
              <a:t>These protocols (UMTS-AKA protocol in 3G and EPS-AKA in 4G) are based on the </a:t>
            </a:r>
            <a:r>
              <a:rPr lang="en-US" dirty="0">
                <a:solidFill>
                  <a:srgbClr val="FF0000"/>
                </a:solidFill>
              </a:rPr>
              <a:t>unique identities of subscribers </a:t>
            </a:r>
            <a:r>
              <a:rPr lang="en-US" dirty="0"/>
              <a:t>and </a:t>
            </a:r>
            <a:r>
              <a:rPr lang="en-US" dirty="0">
                <a:solidFill>
                  <a:srgbClr val="00B050"/>
                </a:solidFill>
              </a:rPr>
              <a:t>symmetric cryptographic algorithms </a:t>
            </a:r>
          </a:p>
          <a:p>
            <a:endParaRPr lang="en-US" dirty="0"/>
          </a:p>
        </p:txBody>
      </p:sp>
      <p:sp>
        <p:nvSpPr>
          <p:cNvPr id="4" name="Date Placeholder 3">
            <a:extLst>
              <a:ext uri="{FF2B5EF4-FFF2-40B4-BE49-F238E27FC236}">
                <a16:creationId xmlns:a16="http://schemas.microsoft.com/office/drawing/2014/main" xmlns="" id="{6B3EA201-CD1E-3EEB-B094-163687BDCAD8}"/>
              </a:ext>
            </a:extLst>
          </p:cNvPr>
          <p:cNvSpPr>
            <a:spLocks noGrp="1"/>
          </p:cNvSpPr>
          <p:nvPr>
            <p:ph type="dt" sz="half" idx="10"/>
          </p:nvPr>
        </p:nvSpPr>
        <p:spPr/>
        <p:txBody>
          <a:bodyPr/>
          <a:lstStyle/>
          <a:p>
            <a:fld id="{61B83AD1-8BC7-48CA-9663-B5F9BC751A66}" type="datetime1">
              <a:rPr lang="en-US" smtClean="0"/>
              <a:pPr/>
              <a:t>3/25/2024</a:t>
            </a:fld>
            <a:endParaRPr lang="en-US"/>
          </a:p>
        </p:txBody>
      </p:sp>
      <p:sp>
        <p:nvSpPr>
          <p:cNvPr id="5" name="Footer Placeholder 4">
            <a:extLst>
              <a:ext uri="{FF2B5EF4-FFF2-40B4-BE49-F238E27FC236}">
                <a16:creationId xmlns:a16="http://schemas.microsoft.com/office/drawing/2014/main" xmlns="" id="{94170C3A-E225-9498-5448-E732767399EF}"/>
              </a:ext>
            </a:extLst>
          </p:cNvPr>
          <p:cNvSpPr>
            <a:spLocks noGrp="1"/>
          </p:cNvSpPr>
          <p:nvPr>
            <p:ph type="ftr" sz="quarter" idx="11"/>
          </p:nvPr>
        </p:nvSpPr>
        <p:spPr/>
        <p:txBody>
          <a:bodyPr/>
          <a:lstStyle/>
          <a:p>
            <a:r>
              <a:rPr lang="en-US" dirty="0"/>
              <a:t>18ECO127T :: 5G Technology – An Overview :: Unit-2 by   </a:t>
            </a:r>
          </a:p>
        </p:txBody>
      </p:sp>
      <p:sp>
        <p:nvSpPr>
          <p:cNvPr id="6" name="Slide Number Placeholder 5">
            <a:extLst>
              <a:ext uri="{FF2B5EF4-FFF2-40B4-BE49-F238E27FC236}">
                <a16:creationId xmlns:a16="http://schemas.microsoft.com/office/drawing/2014/main" xmlns="" id="{B3DD2717-DEFD-FBE3-35A5-8E4AC5A8B43B}"/>
              </a:ext>
            </a:extLst>
          </p:cNvPr>
          <p:cNvSpPr>
            <a:spLocks noGrp="1"/>
          </p:cNvSpPr>
          <p:nvPr>
            <p:ph type="sldNum" sz="quarter" idx="12"/>
          </p:nvPr>
        </p:nvSpPr>
        <p:spPr/>
        <p:txBody>
          <a:bodyPr/>
          <a:lstStyle/>
          <a:p>
            <a:pPr algn="ctr"/>
            <a:fld id="{62231297-CF50-461C-A890-3A434146D1DB}" type="slidenum">
              <a:rPr lang="en-US" smtClean="0"/>
              <a:pPr algn="ctr"/>
              <a:t>16</a:t>
            </a:fld>
            <a:endParaRPr lang="en-US" dirty="0"/>
          </a:p>
        </p:txBody>
      </p:sp>
      <p:sp>
        <p:nvSpPr>
          <p:cNvPr id="8" name="TextBox 7">
            <a:extLst>
              <a:ext uri="{FF2B5EF4-FFF2-40B4-BE49-F238E27FC236}">
                <a16:creationId xmlns:a16="http://schemas.microsoft.com/office/drawing/2014/main" xmlns="" id="{8DC17F1E-23E9-FBA6-16F1-58A232EC4199}"/>
              </a:ext>
            </a:extLst>
          </p:cNvPr>
          <p:cNvSpPr txBox="1"/>
          <p:nvPr/>
        </p:nvSpPr>
        <p:spPr>
          <a:xfrm>
            <a:off x="16230600" y="177945"/>
            <a:ext cx="25929770" cy="1191545"/>
          </a:xfrm>
          <a:prstGeom prst="rect">
            <a:avLst/>
          </a:prstGeom>
          <a:noFill/>
        </p:spPr>
        <p:txBody>
          <a:bodyPr wrap="square">
            <a:spAutoFit/>
          </a:bodyPr>
          <a:lstStyle/>
          <a:p>
            <a:r>
              <a:rPr lang="en-IN" dirty="0"/>
              <a:t>https://doi.org/10.1016/j.future.2020.02.014.</a:t>
            </a:r>
          </a:p>
        </p:txBody>
      </p:sp>
    </p:spTree>
    <p:extLst>
      <p:ext uri="{BB962C8B-B14F-4D97-AF65-F5344CB8AC3E}">
        <p14:creationId xmlns:p14="http://schemas.microsoft.com/office/powerpoint/2010/main" xmlns="" val="3790436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F947F9-BFD9-64E4-1B5F-6D28AC293A66}"/>
              </a:ext>
            </a:extLst>
          </p:cNvPr>
          <p:cNvSpPr>
            <a:spLocks noGrp="1"/>
          </p:cNvSpPr>
          <p:nvPr>
            <p:ph type="title"/>
          </p:nvPr>
        </p:nvSpPr>
        <p:spPr/>
        <p:txBody>
          <a:bodyPr/>
          <a:lstStyle/>
          <a:p>
            <a:r>
              <a:rPr lang="en-US" dirty="0"/>
              <a:t>Authentication and Access Control in 5G</a:t>
            </a:r>
            <a:endParaRPr lang="en-IN" dirty="0"/>
          </a:p>
        </p:txBody>
      </p:sp>
      <p:sp>
        <p:nvSpPr>
          <p:cNvPr id="3" name="Content Placeholder 2">
            <a:extLst>
              <a:ext uri="{FF2B5EF4-FFF2-40B4-BE49-F238E27FC236}">
                <a16:creationId xmlns:a16="http://schemas.microsoft.com/office/drawing/2014/main" xmlns="" id="{58EBCB67-2458-C366-815B-9D60E4604527}"/>
              </a:ext>
            </a:extLst>
          </p:cNvPr>
          <p:cNvSpPr>
            <a:spLocks noGrp="1"/>
          </p:cNvSpPr>
          <p:nvPr>
            <p:ph idx="1"/>
          </p:nvPr>
        </p:nvSpPr>
        <p:spPr>
          <a:xfrm>
            <a:off x="2160337" y="7363735"/>
            <a:ext cx="46800000" cy="23310591"/>
          </a:xfrm>
        </p:spPr>
        <p:txBody>
          <a:bodyPr>
            <a:normAutofit lnSpcReduction="10000"/>
          </a:bodyPr>
          <a:lstStyle/>
          <a:p>
            <a:r>
              <a:rPr lang="en-US" dirty="0"/>
              <a:t>The system </a:t>
            </a:r>
            <a:r>
              <a:rPr lang="en-US" dirty="0">
                <a:solidFill>
                  <a:srgbClr val="00B050"/>
                </a:solidFill>
              </a:rPr>
              <a:t>subscribers’ identities </a:t>
            </a:r>
            <a:r>
              <a:rPr lang="en-US" dirty="0"/>
              <a:t>and </a:t>
            </a:r>
            <a:r>
              <a:rPr lang="en-US" dirty="0">
                <a:solidFill>
                  <a:srgbClr val="00B050"/>
                </a:solidFill>
              </a:rPr>
              <a:t>the secret keys </a:t>
            </a:r>
            <a:r>
              <a:rPr lang="en-US" dirty="0"/>
              <a:t>(that are used in symmetric cryptographic algorithms) are provisioned in </a:t>
            </a:r>
            <a:r>
              <a:rPr lang="en-US" dirty="0">
                <a:solidFill>
                  <a:srgbClr val="FF0000"/>
                </a:solidFill>
              </a:rPr>
              <a:t>secured elements (e.g., SIM cards or embedded SIM</a:t>
            </a:r>
            <a:r>
              <a:rPr lang="en-US" dirty="0"/>
              <a:t>) and stored in cellular system’s database as well. </a:t>
            </a:r>
          </a:p>
          <a:p>
            <a:r>
              <a:rPr lang="en-US" dirty="0"/>
              <a:t>Executing these </a:t>
            </a:r>
            <a:r>
              <a:rPr lang="en-US" dirty="0">
                <a:solidFill>
                  <a:srgbClr val="FF0000"/>
                </a:solidFill>
              </a:rPr>
              <a:t>AKA protocols to establish a secure connection </a:t>
            </a:r>
            <a:r>
              <a:rPr lang="en-US" dirty="0"/>
              <a:t>with the cellular system </a:t>
            </a:r>
            <a:r>
              <a:rPr lang="en-US" dirty="0">
                <a:solidFill>
                  <a:srgbClr val="FF0000"/>
                </a:solidFill>
              </a:rPr>
              <a:t>is mandatory </a:t>
            </a:r>
            <a:r>
              <a:rPr lang="en-US" dirty="0"/>
              <a:t>for each UE (composed of a mobile device and a secured element) to obtain its cellular connectivity. </a:t>
            </a:r>
          </a:p>
          <a:p>
            <a:r>
              <a:rPr lang="en-US" dirty="0"/>
              <a:t>However, these well-established principles </a:t>
            </a:r>
            <a:r>
              <a:rPr lang="en-US" dirty="0">
                <a:solidFill>
                  <a:srgbClr val="FF0000"/>
                </a:solidFill>
              </a:rPr>
              <a:t>may prevent </a:t>
            </a:r>
            <a:r>
              <a:rPr lang="en-US" dirty="0"/>
              <a:t>cellular systems from supporting the connectivity of a massive number of devices, in particular when considering the context of the IoT — where a high growth rate of connected devices is anticipated. </a:t>
            </a:r>
          </a:p>
          <a:p>
            <a:r>
              <a:rPr lang="en-US" dirty="0"/>
              <a:t>On one hand, most devices are </a:t>
            </a:r>
            <a:r>
              <a:rPr lang="en-US" dirty="0">
                <a:solidFill>
                  <a:srgbClr val="FF0000"/>
                </a:solidFill>
              </a:rPr>
              <a:t>constrained</a:t>
            </a:r>
            <a:r>
              <a:rPr lang="en-US" dirty="0"/>
              <a:t> in terms of </a:t>
            </a:r>
            <a:r>
              <a:rPr lang="en-US" dirty="0">
                <a:solidFill>
                  <a:srgbClr val="FF0000"/>
                </a:solidFill>
              </a:rPr>
              <a:t>energy supply and computational capacities </a:t>
            </a:r>
            <a:r>
              <a:rPr lang="en-US" dirty="0"/>
              <a:t>preventing them from running complex security protocols like EPS-AKA. </a:t>
            </a:r>
          </a:p>
        </p:txBody>
      </p:sp>
      <p:sp>
        <p:nvSpPr>
          <p:cNvPr id="4" name="Date Placeholder 3">
            <a:extLst>
              <a:ext uri="{FF2B5EF4-FFF2-40B4-BE49-F238E27FC236}">
                <a16:creationId xmlns:a16="http://schemas.microsoft.com/office/drawing/2014/main" xmlns="" id="{6B3EA201-CD1E-3EEB-B094-163687BDCAD8}"/>
              </a:ext>
            </a:extLst>
          </p:cNvPr>
          <p:cNvSpPr>
            <a:spLocks noGrp="1"/>
          </p:cNvSpPr>
          <p:nvPr>
            <p:ph type="dt" sz="half" idx="10"/>
          </p:nvPr>
        </p:nvSpPr>
        <p:spPr/>
        <p:txBody>
          <a:bodyPr/>
          <a:lstStyle/>
          <a:p>
            <a:fld id="{61B83AD1-8BC7-48CA-9663-B5F9BC751A66}" type="datetime1">
              <a:rPr lang="en-US" smtClean="0"/>
              <a:pPr/>
              <a:t>3/25/2024</a:t>
            </a:fld>
            <a:endParaRPr lang="en-US"/>
          </a:p>
        </p:txBody>
      </p:sp>
      <p:sp>
        <p:nvSpPr>
          <p:cNvPr id="5" name="Footer Placeholder 4">
            <a:extLst>
              <a:ext uri="{FF2B5EF4-FFF2-40B4-BE49-F238E27FC236}">
                <a16:creationId xmlns:a16="http://schemas.microsoft.com/office/drawing/2014/main" xmlns="" id="{94170C3A-E225-9498-5448-E732767399EF}"/>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B3DD2717-DEFD-FBE3-35A5-8E4AC5A8B43B}"/>
              </a:ext>
            </a:extLst>
          </p:cNvPr>
          <p:cNvSpPr>
            <a:spLocks noGrp="1"/>
          </p:cNvSpPr>
          <p:nvPr>
            <p:ph type="sldNum" sz="quarter" idx="12"/>
          </p:nvPr>
        </p:nvSpPr>
        <p:spPr/>
        <p:txBody>
          <a:bodyPr/>
          <a:lstStyle/>
          <a:p>
            <a:pPr algn="ctr"/>
            <a:fld id="{62231297-CF50-461C-A890-3A434146D1DB}" type="slidenum">
              <a:rPr lang="en-US" smtClean="0"/>
              <a:pPr algn="ctr"/>
              <a:t>17</a:t>
            </a:fld>
            <a:endParaRPr lang="en-US" dirty="0"/>
          </a:p>
        </p:txBody>
      </p:sp>
      <p:sp>
        <p:nvSpPr>
          <p:cNvPr id="8" name="TextBox 7">
            <a:extLst>
              <a:ext uri="{FF2B5EF4-FFF2-40B4-BE49-F238E27FC236}">
                <a16:creationId xmlns:a16="http://schemas.microsoft.com/office/drawing/2014/main" xmlns="" id="{8DC17F1E-23E9-FBA6-16F1-58A232EC4199}"/>
              </a:ext>
            </a:extLst>
          </p:cNvPr>
          <p:cNvSpPr txBox="1"/>
          <p:nvPr/>
        </p:nvSpPr>
        <p:spPr>
          <a:xfrm>
            <a:off x="16230600" y="177945"/>
            <a:ext cx="25929770" cy="1191545"/>
          </a:xfrm>
          <a:prstGeom prst="rect">
            <a:avLst/>
          </a:prstGeom>
          <a:noFill/>
        </p:spPr>
        <p:txBody>
          <a:bodyPr wrap="square">
            <a:spAutoFit/>
          </a:bodyPr>
          <a:lstStyle/>
          <a:p>
            <a:r>
              <a:rPr lang="en-IN" dirty="0"/>
              <a:t>https://doi.org/10.1016/j.future.2020.02.014.</a:t>
            </a:r>
          </a:p>
        </p:txBody>
      </p:sp>
    </p:spTree>
    <p:extLst>
      <p:ext uri="{BB962C8B-B14F-4D97-AF65-F5344CB8AC3E}">
        <p14:creationId xmlns:p14="http://schemas.microsoft.com/office/powerpoint/2010/main" xmlns="" val="3469544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F947F9-BFD9-64E4-1B5F-6D28AC293A66}"/>
              </a:ext>
            </a:extLst>
          </p:cNvPr>
          <p:cNvSpPr>
            <a:spLocks noGrp="1"/>
          </p:cNvSpPr>
          <p:nvPr>
            <p:ph type="title"/>
          </p:nvPr>
        </p:nvSpPr>
        <p:spPr/>
        <p:txBody>
          <a:bodyPr/>
          <a:lstStyle/>
          <a:p>
            <a:r>
              <a:rPr lang="en-US" dirty="0"/>
              <a:t>Authentication and Access Control in 5G</a:t>
            </a:r>
            <a:endParaRPr lang="en-IN" dirty="0"/>
          </a:p>
        </p:txBody>
      </p:sp>
      <p:sp>
        <p:nvSpPr>
          <p:cNvPr id="3" name="Content Placeholder 2">
            <a:extLst>
              <a:ext uri="{FF2B5EF4-FFF2-40B4-BE49-F238E27FC236}">
                <a16:creationId xmlns:a16="http://schemas.microsoft.com/office/drawing/2014/main" xmlns="" id="{58EBCB67-2458-C366-815B-9D60E4604527}"/>
              </a:ext>
            </a:extLst>
          </p:cNvPr>
          <p:cNvSpPr>
            <a:spLocks noGrp="1"/>
          </p:cNvSpPr>
          <p:nvPr>
            <p:ph idx="1"/>
          </p:nvPr>
        </p:nvSpPr>
        <p:spPr>
          <a:xfrm>
            <a:off x="2160337" y="7363735"/>
            <a:ext cx="46800000" cy="23310591"/>
          </a:xfrm>
        </p:spPr>
        <p:txBody>
          <a:bodyPr>
            <a:normAutofit/>
          </a:bodyPr>
          <a:lstStyle/>
          <a:p>
            <a:r>
              <a:rPr lang="en-US" dirty="0"/>
              <a:t>On the other hand, the tremendous number of attachment requests from these devices may induce signaling congestion by increasing the connectivity provider’s CN (Core Network) load.</a:t>
            </a:r>
          </a:p>
          <a:p>
            <a:r>
              <a:rPr lang="en-US" dirty="0"/>
              <a:t>The “Attach” procedure, that includes AAC, is indeed one of the most expensive procedures in terms of load on the CN (Core Network) .</a:t>
            </a:r>
          </a:p>
          <a:p>
            <a:r>
              <a:rPr lang="en-US" dirty="0"/>
              <a:t>5G defines three authentication methods: </a:t>
            </a:r>
          </a:p>
          <a:p>
            <a:pPr marL="1371600" indent="-1371600">
              <a:buFont typeface="+mj-lt"/>
              <a:buAutoNum type="arabicPeriod"/>
            </a:pPr>
            <a:r>
              <a:rPr lang="en-US" dirty="0"/>
              <a:t>5G-AKA,  (5G-Authentication and Key Management Agreement)</a:t>
            </a:r>
          </a:p>
          <a:p>
            <a:pPr marL="1371600" indent="-1371600">
              <a:buFont typeface="+mj-lt"/>
              <a:buAutoNum type="arabicPeriod"/>
            </a:pPr>
            <a:r>
              <a:rPr lang="en-US" dirty="0"/>
              <a:t>EAP-AKA’, </a:t>
            </a:r>
            <a:br>
              <a:rPr lang="en-US" dirty="0"/>
            </a:br>
            <a:r>
              <a:rPr lang="en-US" dirty="0"/>
              <a:t>(Extensible Authentication Protocol-Authentication and Key Agreement )</a:t>
            </a:r>
          </a:p>
          <a:p>
            <a:pPr marL="1371600" indent="-1371600">
              <a:buFont typeface="+mj-lt"/>
              <a:buAutoNum type="arabicPeriod"/>
            </a:pPr>
            <a:endParaRPr lang="en-US" dirty="0"/>
          </a:p>
          <a:p>
            <a:pPr marL="1371600" indent="-1371600">
              <a:buFont typeface="+mj-lt"/>
              <a:buAutoNum type="arabicPeriod"/>
            </a:pPr>
            <a:r>
              <a:rPr lang="en-US" dirty="0"/>
              <a:t>EAP-TLS. </a:t>
            </a:r>
            <a:br>
              <a:rPr lang="en-US" dirty="0"/>
            </a:br>
            <a:r>
              <a:rPr lang="en-US" dirty="0"/>
              <a:t>(</a:t>
            </a:r>
            <a:r>
              <a:rPr lang="en-IN" dirty="0"/>
              <a:t>Extensible Authentication Protocol – Transport Layer Security</a:t>
            </a:r>
            <a:r>
              <a:rPr lang="en-US" dirty="0"/>
              <a:t>)</a:t>
            </a:r>
          </a:p>
        </p:txBody>
      </p:sp>
      <p:sp>
        <p:nvSpPr>
          <p:cNvPr id="4" name="Date Placeholder 3">
            <a:extLst>
              <a:ext uri="{FF2B5EF4-FFF2-40B4-BE49-F238E27FC236}">
                <a16:creationId xmlns:a16="http://schemas.microsoft.com/office/drawing/2014/main" xmlns="" id="{6B3EA201-CD1E-3EEB-B094-163687BDCAD8}"/>
              </a:ext>
            </a:extLst>
          </p:cNvPr>
          <p:cNvSpPr>
            <a:spLocks noGrp="1"/>
          </p:cNvSpPr>
          <p:nvPr>
            <p:ph type="dt" sz="half" idx="10"/>
          </p:nvPr>
        </p:nvSpPr>
        <p:spPr/>
        <p:txBody>
          <a:bodyPr/>
          <a:lstStyle/>
          <a:p>
            <a:fld id="{61B83AD1-8BC7-48CA-9663-B5F9BC751A66}" type="datetime1">
              <a:rPr lang="en-US" smtClean="0"/>
              <a:pPr/>
              <a:t>3/25/2024</a:t>
            </a:fld>
            <a:endParaRPr lang="en-US"/>
          </a:p>
        </p:txBody>
      </p:sp>
      <p:sp>
        <p:nvSpPr>
          <p:cNvPr id="5" name="Footer Placeholder 4">
            <a:extLst>
              <a:ext uri="{FF2B5EF4-FFF2-40B4-BE49-F238E27FC236}">
                <a16:creationId xmlns:a16="http://schemas.microsoft.com/office/drawing/2014/main" xmlns="" id="{94170C3A-E225-9498-5448-E732767399EF}"/>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B3DD2717-DEFD-FBE3-35A5-8E4AC5A8B43B}"/>
              </a:ext>
            </a:extLst>
          </p:cNvPr>
          <p:cNvSpPr>
            <a:spLocks noGrp="1"/>
          </p:cNvSpPr>
          <p:nvPr>
            <p:ph type="sldNum" sz="quarter" idx="12"/>
          </p:nvPr>
        </p:nvSpPr>
        <p:spPr/>
        <p:txBody>
          <a:bodyPr/>
          <a:lstStyle/>
          <a:p>
            <a:pPr algn="ctr"/>
            <a:fld id="{62231297-CF50-461C-A890-3A434146D1DB}" type="slidenum">
              <a:rPr lang="en-US" smtClean="0"/>
              <a:pPr algn="ctr"/>
              <a:t>18</a:t>
            </a:fld>
            <a:endParaRPr lang="en-US" dirty="0"/>
          </a:p>
        </p:txBody>
      </p:sp>
      <p:sp>
        <p:nvSpPr>
          <p:cNvPr id="8" name="TextBox 7">
            <a:extLst>
              <a:ext uri="{FF2B5EF4-FFF2-40B4-BE49-F238E27FC236}">
                <a16:creationId xmlns:a16="http://schemas.microsoft.com/office/drawing/2014/main" xmlns="" id="{8DC17F1E-23E9-FBA6-16F1-58A232EC4199}"/>
              </a:ext>
            </a:extLst>
          </p:cNvPr>
          <p:cNvSpPr txBox="1"/>
          <p:nvPr/>
        </p:nvSpPr>
        <p:spPr>
          <a:xfrm>
            <a:off x="16230600" y="177945"/>
            <a:ext cx="25929770" cy="1191545"/>
          </a:xfrm>
          <a:prstGeom prst="rect">
            <a:avLst/>
          </a:prstGeom>
          <a:noFill/>
        </p:spPr>
        <p:txBody>
          <a:bodyPr wrap="square">
            <a:spAutoFit/>
          </a:bodyPr>
          <a:lstStyle/>
          <a:p>
            <a:r>
              <a:rPr lang="en-IN" dirty="0"/>
              <a:t>https://doi.org/10.1016/j.future.2020.02.014.</a:t>
            </a:r>
          </a:p>
        </p:txBody>
      </p:sp>
    </p:spTree>
    <p:extLst>
      <p:ext uri="{BB962C8B-B14F-4D97-AF65-F5344CB8AC3E}">
        <p14:creationId xmlns:p14="http://schemas.microsoft.com/office/powerpoint/2010/main" xmlns="" val="1719777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F947F9-BFD9-64E4-1B5F-6D28AC293A66}"/>
              </a:ext>
            </a:extLst>
          </p:cNvPr>
          <p:cNvSpPr>
            <a:spLocks noGrp="1"/>
          </p:cNvSpPr>
          <p:nvPr>
            <p:ph type="title"/>
          </p:nvPr>
        </p:nvSpPr>
        <p:spPr/>
        <p:txBody>
          <a:bodyPr/>
          <a:lstStyle/>
          <a:p>
            <a:r>
              <a:rPr lang="en-US" dirty="0"/>
              <a:t>Authentication and Access Control in 5G</a:t>
            </a:r>
            <a:endParaRPr lang="en-IN" dirty="0"/>
          </a:p>
        </p:txBody>
      </p:sp>
      <p:sp>
        <p:nvSpPr>
          <p:cNvPr id="3" name="Content Placeholder 2">
            <a:extLst>
              <a:ext uri="{FF2B5EF4-FFF2-40B4-BE49-F238E27FC236}">
                <a16:creationId xmlns:a16="http://schemas.microsoft.com/office/drawing/2014/main" xmlns="" id="{58EBCB67-2458-C366-815B-9D60E4604527}"/>
              </a:ext>
            </a:extLst>
          </p:cNvPr>
          <p:cNvSpPr>
            <a:spLocks noGrp="1"/>
          </p:cNvSpPr>
          <p:nvPr>
            <p:ph idx="1"/>
          </p:nvPr>
        </p:nvSpPr>
        <p:spPr>
          <a:xfrm>
            <a:off x="2160337" y="7363735"/>
            <a:ext cx="46800000" cy="23310591"/>
          </a:xfrm>
        </p:spPr>
        <p:txBody>
          <a:bodyPr>
            <a:normAutofit/>
          </a:bodyPr>
          <a:lstStyle/>
          <a:p>
            <a:r>
              <a:rPr lang="en-US" dirty="0"/>
              <a:t>Extensible Authentication Protocol, abbreviated as EAP, is an authentication framework that supports multiple authentication methods.</a:t>
            </a:r>
          </a:p>
          <a:p>
            <a:endParaRPr lang="en-US" dirty="0"/>
          </a:p>
          <a:p>
            <a:r>
              <a:rPr lang="en-US" dirty="0"/>
              <a:t>The EAP-AKA is an EAP method for authentication and session key distribution that uses AKA mechanism. </a:t>
            </a:r>
          </a:p>
          <a:p>
            <a:r>
              <a:rPr lang="en-US" dirty="0"/>
              <a:t>Authentication and Key Agreement (AKA) is based on challenge-response mechanisms and symmetric cryptography. </a:t>
            </a:r>
          </a:p>
          <a:p>
            <a:r>
              <a:rPr lang="en-US" dirty="0"/>
              <a:t>AKA typically runs in a UMTS Subscriber Identity Module (USIM) or a CDMA2000 (Removable) User Identity Module ((R)UIM). </a:t>
            </a:r>
          </a:p>
          <a:p>
            <a:r>
              <a:rPr lang="en-US" dirty="0"/>
              <a:t>Based on EAP-AKA, EAP-AKA' is a new EAP method that binds the derived keys to the name of the access network. </a:t>
            </a:r>
          </a:p>
        </p:txBody>
      </p:sp>
      <p:sp>
        <p:nvSpPr>
          <p:cNvPr id="4" name="Date Placeholder 3">
            <a:extLst>
              <a:ext uri="{FF2B5EF4-FFF2-40B4-BE49-F238E27FC236}">
                <a16:creationId xmlns:a16="http://schemas.microsoft.com/office/drawing/2014/main" xmlns="" id="{6B3EA201-CD1E-3EEB-B094-163687BDCAD8}"/>
              </a:ext>
            </a:extLst>
          </p:cNvPr>
          <p:cNvSpPr>
            <a:spLocks noGrp="1"/>
          </p:cNvSpPr>
          <p:nvPr>
            <p:ph type="dt" sz="half" idx="10"/>
          </p:nvPr>
        </p:nvSpPr>
        <p:spPr/>
        <p:txBody>
          <a:bodyPr/>
          <a:lstStyle/>
          <a:p>
            <a:fld id="{61B83AD1-8BC7-48CA-9663-B5F9BC751A66}" type="datetime1">
              <a:rPr lang="en-US" smtClean="0"/>
              <a:pPr/>
              <a:t>3/25/2024</a:t>
            </a:fld>
            <a:endParaRPr lang="en-US"/>
          </a:p>
        </p:txBody>
      </p:sp>
      <p:sp>
        <p:nvSpPr>
          <p:cNvPr id="5" name="Footer Placeholder 4">
            <a:extLst>
              <a:ext uri="{FF2B5EF4-FFF2-40B4-BE49-F238E27FC236}">
                <a16:creationId xmlns:a16="http://schemas.microsoft.com/office/drawing/2014/main" xmlns="" id="{94170C3A-E225-9498-5448-E732767399EF}"/>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B3DD2717-DEFD-FBE3-35A5-8E4AC5A8B43B}"/>
              </a:ext>
            </a:extLst>
          </p:cNvPr>
          <p:cNvSpPr>
            <a:spLocks noGrp="1"/>
          </p:cNvSpPr>
          <p:nvPr>
            <p:ph type="sldNum" sz="quarter" idx="12"/>
          </p:nvPr>
        </p:nvSpPr>
        <p:spPr/>
        <p:txBody>
          <a:bodyPr/>
          <a:lstStyle/>
          <a:p>
            <a:pPr algn="ctr"/>
            <a:fld id="{62231297-CF50-461C-A890-3A434146D1DB}" type="slidenum">
              <a:rPr lang="en-US" smtClean="0"/>
              <a:pPr algn="ctr"/>
              <a:t>19</a:t>
            </a:fld>
            <a:endParaRPr lang="en-US" dirty="0"/>
          </a:p>
        </p:txBody>
      </p:sp>
      <p:sp>
        <p:nvSpPr>
          <p:cNvPr id="8" name="TextBox 7">
            <a:extLst>
              <a:ext uri="{FF2B5EF4-FFF2-40B4-BE49-F238E27FC236}">
                <a16:creationId xmlns:a16="http://schemas.microsoft.com/office/drawing/2014/main" xmlns="" id="{8DC17F1E-23E9-FBA6-16F1-58A232EC4199}"/>
              </a:ext>
            </a:extLst>
          </p:cNvPr>
          <p:cNvSpPr txBox="1"/>
          <p:nvPr/>
        </p:nvSpPr>
        <p:spPr>
          <a:xfrm>
            <a:off x="16230600" y="177945"/>
            <a:ext cx="25929770" cy="1191545"/>
          </a:xfrm>
          <a:prstGeom prst="rect">
            <a:avLst/>
          </a:prstGeom>
          <a:noFill/>
        </p:spPr>
        <p:txBody>
          <a:bodyPr wrap="square">
            <a:spAutoFit/>
          </a:bodyPr>
          <a:lstStyle/>
          <a:p>
            <a:r>
              <a:rPr lang="en-IN" dirty="0"/>
              <a:t>https://doi.org/10.1016/j.future.2020.02.014.</a:t>
            </a:r>
          </a:p>
        </p:txBody>
      </p:sp>
    </p:spTree>
    <p:extLst>
      <p:ext uri="{BB962C8B-B14F-4D97-AF65-F5344CB8AC3E}">
        <p14:creationId xmlns:p14="http://schemas.microsoft.com/office/powerpoint/2010/main" xmlns="" val="343392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7921" y="2220687"/>
            <a:ext cx="44091582" cy="14051188"/>
          </a:xfrm>
        </p:spPr>
        <p:txBody>
          <a:bodyPr>
            <a:normAutofit/>
          </a:bodyPr>
          <a:lstStyle/>
          <a:p>
            <a:r>
              <a:rPr lang="en-US" dirty="0"/>
              <a:t>MODULE 4: </a:t>
            </a:r>
            <a:br>
              <a:rPr lang="en-US" dirty="0"/>
            </a:br>
            <a:r>
              <a:rPr lang="en-US" dirty="0"/>
              <a:t>5G Security and Privacy</a:t>
            </a:r>
          </a:p>
        </p:txBody>
      </p:sp>
      <p:sp>
        <p:nvSpPr>
          <p:cNvPr id="3" name="Text Placeholder 2"/>
          <p:cNvSpPr>
            <a:spLocks noGrp="1"/>
          </p:cNvSpPr>
          <p:nvPr>
            <p:ph type="body" idx="1"/>
          </p:nvPr>
        </p:nvSpPr>
        <p:spPr>
          <a:xfrm>
            <a:off x="2244436" y="21074912"/>
            <a:ext cx="48876239" cy="9599413"/>
          </a:xfrm>
        </p:spPr>
        <p:txBody>
          <a:bodyPr>
            <a:normAutofit/>
          </a:bodyPr>
          <a:lstStyle/>
          <a:p>
            <a:pPr>
              <a:lnSpc>
                <a:spcPct val="100000"/>
              </a:lnSpc>
            </a:pPr>
            <a:r>
              <a:rPr lang="en-IN" dirty="0"/>
              <a:t>Security Challenges in 5G Networks</a:t>
            </a:r>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7" name="Date Placeholder 6"/>
          <p:cNvSpPr>
            <a:spLocks noGrp="1"/>
          </p:cNvSpPr>
          <p:nvPr>
            <p:ph type="dt" sz="half" idx="10"/>
          </p:nvPr>
        </p:nvSpPr>
        <p:spPr/>
        <p:txBody>
          <a:bodyPr/>
          <a:lstStyle/>
          <a:p>
            <a:fld id="{9A473EF9-FF9D-4C96-9B17-FD671BC9EA3C}" type="datetime1">
              <a:rPr lang="en-US" smtClean="0"/>
              <a:pPr/>
              <a:t>3/25/2024</a:t>
            </a:fld>
            <a:endParaRPr lang="en-US"/>
          </a:p>
        </p:txBody>
      </p:sp>
      <p:sp>
        <p:nvSpPr>
          <p:cNvPr id="8" name="Slide Number Placeholder 7"/>
          <p:cNvSpPr>
            <a:spLocks noGrp="1"/>
          </p:cNvSpPr>
          <p:nvPr>
            <p:ph type="sldNum" sz="quarter" idx="12"/>
          </p:nvPr>
        </p:nvSpPr>
        <p:spPr/>
        <p:txBody>
          <a:bodyPr/>
          <a:lstStyle/>
          <a:p>
            <a:pPr algn="ctr"/>
            <a:fld id="{62231297-CF50-461C-A890-3A434146D1DB}" type="slidenum">
              <a:rPr lang="en-US" smtClean="0"/>
              <a:pPr algn="ctr"/>
              <a:t>2</a:t>
            </a:fld>
            <a:endParaRPr lang="en-US" dirty="0"/>
          </a:p>
        </p:txBody>
      </p:sp>
      <p:sp>
        <p:nvSpPr>
          <p:cNvPr id="9" name="Rectangle 8"/>
          <p:cNvSpPr/>
          <p:nvPr/>
        </p:nvSpPr>
        <p:spPr>
          <a:xfrm>
            <a:off x="22165642" y="17904814"/>
            <a:ext cx="6736138" cy="3170099"/>
          </a:xfrm>
          <a:prstGeom prst="rect">
            <a:avLst/>
          </a:prstGeom>
          <a:noFill/>
          <a:ln>
            <a:solidFill>
              <a:srgbClr val="FFFF00"/>
            </a:solidFill>
          </a:ln>
        </p:spPr>
        <p:txBody>
          <a:bodyPr wrap="none" lIns="91440" tIns="45720" rIns="91440" bIns="45720">
            <a:spAutoFit/>
          </a:bodyPr>
          <a:lstStyle/>
          <a:p>
            <a:pPr algn="ctr"/>
            <a:r>
              <a:rPr lang="en-US" sz="20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M4 S1</a:t>
            </a:r>
            <a:endParaRPr lang="en-US" sz="20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xmlns="" val="318620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F947F9-BFD9-64E4-1B5F-6D28AC293A66}"/>
              </a:ext>
            </a:extLst>
          </p:cNvPr>
          <p:cNvSpPr>
            <a:spLocks noGrp="1"/>
          </p:cNvSpPr>
          <p:nvPr>
            <p:ph type="title"/>
          </p:nvPr>
        </p:nvSpPr>
        <p:spPr/>
        <p:txBody>
          <a:bodyPr/>
          <a:lstStyle/>
          <a:p>
            <a:r>
              <a:rPr lang="en-US" dirty="0"/>
              <a:t>Authentication and Access Control in 5G</a:t>
            </a:r>
            <a:endParaRPr lang="en-IN" dirty="0"/>
          </a:p>
        </p:txBody>
      </p:sp>
      <p:sp>
        <p:nvSpPr>
          <p:cNvPr id="3" name="Content Placeholder 2">
            <a:extLst>
              <a:ext uri="{FF2B5EF4-FFF2-40B4-BE49-F238E27FC236}">
                <a16:creationId xmlns:a16="http://schemas.microsoft.com/office/drawing/2014/main" xmlns="" id="{58EBCB67-2458-C366-815B-9D60E4604527}"/>
              </a:ext>
            </a:extLst>
          </p:cNvPr>
          <p:cNvSpPr>
            <a:spLocks noGrp="1"/>
          </p:cNvSpPr>
          <p:nvPr>
            <p:ph idx="1"/>
          </p:nvPr>
        </p:nvSpPr>
        <p:spPr>
          <a:xfrm>
            <a:off x="2160337" y="7363735"/>
            <a:ext cx="46800000" cy="23310591"/>
          </a:xfrm>
        </p:spPr>
        <p:txBody>
          <a:bodyPr>
            <a:normAutofit lnSpcReduction="10000"/>
          </a:bodyPr>
          <a:lstStyle/>
          <a:p>
            <a:r>
              <a:rPr lang="en-US" b="1" dirty="0"/>
              <a:t> A Basic, Successful Full EAP-AKA' Authentication Procedure</a:t>
            </a:r>
          </a:p>
          <a:p>
            <a:pPr marL="1371600" indent="-1371600">
              <a:buFont typeface="+mj-lt"/>
              <a:buAutoNum type="arabicPeriod"/>
            </a:pPr>
            <a:r>
              <a:rPr lang="en-US" dirty="0"/>
              <a:t>The UE (or the identity module in it) and the test set (as an authentication server) have agreed on a shared authentication key beforehand.</a:t>
            </a:r>
          </a:p>
          <a:p>
            <a:pPr marL="1371600" indent="-1371600">
              <a:buFont typeface="+mj-lt"/>
              <a:buAutoNum type="arabicPeriod"/>
            </a:pPr>
            <a:r>
              <a:rPr lang="en-US" dirty="0"/>
              <a:t>The test set sends an EAP-Request /Identity message to the UE. </a:t>
            </a:r>
            <a:br>
              <a:rPr lang="en-US" dirty="0"/>
            </a:br>
            <a:r>
              <a:rPr lang="en-US" dirty="0"/>
              <a:t>The UE replies with an EAP-Response /Identity message which includes the UE's NAI (Network Access Identifier). </a:t>
            </a:r>
            <a:br>
              <a:rPr lang="en-US" dirty="0"/>
            </a:br>
            <a:r>
              <a:rPr lang="en-US" dirty="0"/>
              <a:t>The NAI will be used in the following step as an input parameter to generate the authentication vector.</a:t>
            </a:r>
          </a:p>
          <a:p>
            <a:pPr marL="1371600" indent="-1371600">
              <a:buFont typeface="+mj-lt"/>
              <a:buAutoNum type="arabicPeriod"/>
            </a:pPr>
            <a:r>
              <a:rPr lang="en-US" dirty="0"/>
              <a:t>The actual authentication process starts. </a:t>
            </a:r>
            <a:br>
              <a:rPr lang="en-US" dirty="0"/>
            </a:br>
            <a:r>
              <a:rPr lang="en-US" dirty="0"/>
              <a:t>The test set produces an authentication vector based on the authentication key, the sequence number and the network name etc. </a:t>
            </a:r>
            <a:br>
              <a:rPr lang="en-US" dirty="0"/>
            </a:br>
            <a:r>
              <a:rPr lang="en-US" dirty="0"/>
              <a:t>The authentication vector contains a random part RAND, an authenticator part AUTN used for authenticating the network to the UE, and other keys including IK' for integrity check, CK' for encryption etc.</a:t>
            </a:r>
          </a:p>
        </p:txBody>
      </p:sp>
      <p:sp>
        <p:nvSpPr>
          <p:cNvPr id="4" name="Date Placeholder 3">
            <a:extLst>
              <a:ext uri="{FF2B5EF4-FFF2-40B4-BE49-F238E27FC236}">
                <a16:creationId xmlns:a16="http://schemas.microsoft.com/office/drawing/2014/main" xmlns="" id="{6B3EA201-CD1E-3EEB-B094-163687BDCAD8}"/>
              </a:ext>
            </a:extLst>
          </p:cNvPr>
          <p:cNvSpPr>
            <a:spLocks noGrp="1"/>
          </p:cNvSpPr>
          <p:nvPr>
            <p:ph type="dt" sz="half" idx="10"/>
          </p:nvPr>
        </p:nvSpPr>
        <p:spPr/>
        <p:txBody>
          <a:bodyPr/>
          <a:lstStyle/>
          <a:p>
            <a:fld id="{61B83AD1-8BC7-48CA-9663-B5F9BC751A66}" type="datetime1">
              <a:rPr lang="en-US" smtClean="0"/>
              <a:pPr/>
              <a:t>3/25/2024</a:t>
            </a:fld>
            <a:endParaRPr lang="en-US"/>
          </a:p>
        </p:txBody>
      </p:sp>
      <p:sp>
        <p:nvSpPr>
          <p:cNvPr id="5" name="Footer Placeholder 4">
            <a:extLst>
              <a:ext uri="{FF2B5EF4-FFF2-40B4-BE49-F238E27FC236}">
                <a16:creationId xmlns:a16="http://schemas.microsoft.com/office/drawing/2014/main" xmlns="" id="{94170C3A-E225-9498-5448-E732767399EF}"/>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B3DD2717-DEFD-FBE3-35A5-8E4AC5A8B43B}"/>
              </a:ext>
            </a:extLst>
          </p:cNvPr>
          <p:cNvSpPr>
            <a:spLocks noGrp="1"/>
          </p:cNvSpPr>
          <p:nvPr>
            <p:ph type="sldNum" sz="quarter" idx="12"/>
          </p:nvPr>
        </p:nvSpPr>
        <p:spPr/>
        <p:txBody>
          <a:bodyPr/>
          <a:lstStyle/>
          <a:p>
            <a:pPr algn="ctr"/>
            <a:fld id="{62231297-CF50-461C-A890-3A434146D1DB}" type="slidenum">
              <a:rPr lang="en-US" smtClean="0"/>
              <a:pPr algn="ctr"/>
              <a:t>20</a:t>
            </a:fld>
            <a:endParaRPr lang="en-US" dirty="0"/>
          </a:p>
        </p:txBody>
      </p:sp>
      <p:sp>
        <p:nvSpPr>
          <p:cNvPr id="8" name="TextBox 7">
            <a:extLst>
              <a:ext uri="{FF2B5EF4-FFF2-40B4-BE49-F238E27FC236}">
                <a16:creationId xmlns:a16="http://schemas.microsoft.com/office/drawing/2014/main" xmlns="" id="{8DC17F1E-23E9-FBA6-16F1-58A232EC4199}"/>
              </a:ext>
            </a:extLst>
          </p:cNvPr>
          <p:cNvSpPr txBox="1"/>
          <p:nvPr/>
        </p:nvSpPr>
        <p:spPr>
          <a:xfrm>
            <a:off x="16230600" y="177945"/>
            <a:ext cx="25929770" cy="1191545"/>
          </a:xfrm>
          <a:prstGeom prst="rect">
            <a:avLst/>
          </a:prstGeom>
          <a:noFill/>
        </p:spPr>
        <p:txBody>
          <a:bodyPr wrap="square">
            <a:spAutoFit/>
          </a:bodyPr>
          <a:lstStyle/>
          <a:p>
            <a:r>
              <a:rPr lang="en-IN" dirty="0"/>
              <a:t>https://doi.org/10.1016/j.future.2020.02.014.</a:t>
            </a:r>
          </a:p>
        </p:txBody>
      </p:sp>
    </p:spTree>
    <p:extLst>
      <p:ext uri="{BB962C8B-B14F-4D97-AF65-F5344CB8AC3E}">
        <p14:creationId xmlns:p14="http://schemas.microsoft.com/office/powerpoint/2010/main" xmlns="" val="1465582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F947F9-BFD9-64E4-1B5F-6D28AC293A66}"/>
              </a:ext>
            </a:extLst>
          </p:cNvPr>
          <p:cNvSpPr>
            <a:spLocks noGrp="1"/>
          </p:cNvSpPr>
          <p:nvPr>
            <p:ph type="title"/>
          </p:nvPr>
        </p:nvSpPr>
        <p:spPr/>
        <p:txBody>
          <a:bodyPr/>
          <a:lstStyle/>
          <a:p>
            <a:r>
              <a:rPr lang="en-US" dirty="0"/>
              <a:t>Authentication and Access Control in 5G</a:t>
            </a:r>
            <a:endParaRPr lang="en-IN" dirty="0"/>
          </a:p>
        </p:txBody>
      </p:sp>
      <p:sp>
        <p:nvSpPr>
          <p:cNvPr id="3" name="Content Placeholder 2">
            <a:extLst>
              <a:ext uri="{FF2B5EF4-FFF2-40B4-BE49-F238E27FC236}">
                <a16:creationId xmlns:a16="http://schemas.microsoft.com/office/drawing/2014/main" xmlns="" id="{58EBCB67-2458-C366-815B-9D60E4604527}"/>
              </a:ext>
            </a:extLst>
          </p:cNvPr>
          <p:cNvSpPr>
            <a:spLocks noGrp="1"/>
          </p:cNvSpPr>
          <p:nvPr>
            <p:ph idx="1"/>
          </p:nvPr>
        </p:nvSpPr>
        <p:spPr>
          <a:xfrm>
            <a:off x="2160337" y="7363735"/>
            <a:ext cx="46800000" cy="23310591"/>
          </a:xfrm>
        </p:spPr>
        <p:txBody>
          <a:bodyPr>
            <a:normAutofit/>
          </a:bodyPr>
          <a:lstStyle/>
          <a:p>
            <a:r>
              <a:rPr lang="en-US" b="1" dirty="0"/>
              <a:t> A Basic, Successful Full EAP-AKA' Authentication Procedure (Cont.)</a:t>
            </a:r>
          </a:p>
          <a:p>
            <a:pPr marL="1371600" indent="-1371600">
              <a:buFont typeface="+mj-lt"/>
              <a:buAutoNum type="arabicPeriod" startAt="4"/>
            </a:pPr>
            <a:r>
              <a:rPr lang="en-US" dirty="0"/>
              <a:t>The RAND, AUTN and the network name are delivered to the UE via EAP-Request/AKA'-Challenge message.</a:t>
            </a:r>
          </a:p>
          <a:p>
            <a:pPr marL="1371600" indent="-1371600">
              <a:buFont typeface="+mj-lt"/>
              <a:buAutoNum type="arabicPeriod" startAt="4"/>
            </a:pPr>
            <a:r>
              <a:rPr lang="en-US" dirty="0"/>
              <a:t>The UE verifies the AUTN, again based on the authentication key and the sequence number. </a:t>
            </a:r>
            <a:br>
              <a:rPr lang="en-US" dirty="0"/>
            </a:br>
            <a:r>
              <a:rPr lang="en-US" dirty="0"/>
              <a:t>If the AUTN is valid and the sequence number used to generate AUTN is within the correct range, the UE produces an authentication result RES and sends it to the test set via EAP-Response/AKA'-</a:t>
            </a:r>
            <a:r>
              <a:rPr lang="en-US" dirty="0" err="1"/>
              <a:t>Channelled</a:t>
            </a:r>
            <a:r>
              <a:rPr lang="en-US" dirty="0"/>
              <a:t> message.</a:t>
            </a:r>
          </a:p>
          <a:p>
            <a:pPr marL="1371600" indent="-1371600">
              <a:buFont typeface="+mj-lt"/>
              <a:buAutoNum type="arabicPeriod" startAt="4"/>
            </a:pPr>
            <a:r>
              <a:rPr lang="en-US" dirty="0"/>
              <a:t>The test set verifies the RES and MAC values received from the UE. </a:t>
            </a:r>
            <a:br>
              <a:rPr lang="en-US" dirty="0"/>
            </a:br>
            <a:r>
              <a:rPr lang="en-US" dirty="0"/>
              <a:t>If the results are correct, the test set sends an EAP success message to the UE. IK', CK' together with other key materials can be used to protect further communications between the UE and the test set.</a:t>
            </a:r>
          </a:p>
        </p:txBody>
      </p:sp>
      <p:sp>
        <p:nvSpPr>
          <p:cNvPr id="4" name="Date Placeholder 3">
            <a:extLst>
              <a:ext uri="{FF2B5EF4-FFF2-40B4-BE49-F238E27FC236}">
                <a16:creationId xmlns:a16="http://schemas.microsoft.com/office/drawing/2014/main" xmlns="" id="{6B3EA201-CD1E-3EEB-B094-163687BDCAD8}"/>
              </a:ext>
            </a:extLst>
          </p:cNvPr>
          <p:cNvSpPr>
            <a:spLocks noGrp="1"/>
          </p:cNvSpPr>
          <p:nvPr>
            <p:ph type="dt" sz="half" idx="10"/>
          </p:nvPr>
        </p:nvSpPr>
        <p:spPr/>
        <p:txBody>
          <a:bodyPr/>
          <a:lstStyle/>
          <a:p>
            <a:fld id="{61B83AD1-8BC7-48CA-9663-B5F9BC751A66}" type="datetime1">
              <a:rPr lang="en-US" smtClean="0"/>
              <a:pPr/>
              <a:t>3/25/2024</a:t>
            </a:fld>
            <a:endParaRPr lang="en-US" dirty="0"/>
          </a:p>
        </p:txBody>
      </p:sp>
      <p:sp>
        <p:nvSpPr>
          <p:cNvPr id="5" name="Footer Placeholder 4">
            <a:extLst>
              <a:ext uri="{FF2B5EF4-FFF2-40B4-BE49-F238E27FC236}">
                <a16:creationId xmlns:a16="http://schemas.microsoft.com/office/drawing/2014/main" xmlns="" id="{94170C3A-E225-9498-5448-E732767399EF}"/>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B3DD2717-DEFD-FBE3-35A5-8E4AC5A8B43B}"/>
              </a:ext>
            </a:extLst>
          </p:cNvPr>
          <p:cNvSpPr>
            <a:spLocks noGrp="1"/>
          </p:cNvSpPr>
          <p:nvPr>
            <p:ph type="sldNum" sz="quarter" idx="12"/>
          </p:nvPr>
        </p:nvSpPr>
        <p:spPr/>
        <p:txBody>
          <a:bodyPr/>
          <a:lstStyle/>
          <a:p>
            <a:pPr algn="ctr"/>
            <a:fld id="{62231297-CF50-461C-A890-3A434146D1DB}" type="slidenum">
              <a:rPr lang="en-US" smtClean="0"/>
              <a:pPr algn="ctr"/>
              <a:t>21</a:t>
            </a:fld>
            <a:endParaRPr lang="en-US" dirty="0"/>
          </a:p>
        </p:txBody>
      </p:sp>
      <p:sp>
        <p:nvSpPr>
          <p:cNvPr id="8" name="TextBox 7">
            <a:extLst>
              <a:ext uri="{FF2B5EF4-FFF2-40B4-BE49-F238E27FC236}">
                <a16:creationId xmlns:a16="http://schemas.microsoft.com/office/drawing/2014/main" xmlns="" id="{8DC17F1E-23E9-FBA6-16F1-58A232EC4199}"/>
              </a:ext>
            </a:extLst>
          </p:cNvPr>
          <p:cNvSpPr txBox="1"/>
          <p:nvPr/>
        </p:nvSpPr>
        <p:spPr>
          <a:xfrm>
            <a:off x="16230600" y="177945"/>
            <a:ext cx="25929770" cy="1191545"/>
          </a:xfrm>
          <a:prstGeom prst="rect">
            <a:avLst/>
          </a:prstGeom>
          <a:noFill/>
        </p:spPr>
        <p:txBody>
          <a:bodyPr wrap="square">
            <a:spAutoFit/>
          </a:bodyPr>
          <a:lstStyle/>
          <a:p>
            <a:r>
              <a:rPr lang="en-IN" dirty="0"/>
              <a:t>https://doi.org/10.1016/j.future.2020.02.014.</a:t>
            </a:r>
          </a:p>
        </p:txBody>
      </p:sp>
    </p:spTree>
    <p:extLst>
      <p:ext uri="{BB962C8B-B14F-4D97-AF65-F5344CB8AC3E}">
        <p14:creationId xmlns:p14="http://schemas.microsoft.com/office/powerpoint/2010/main" xmlns="" val="3124495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6BEBEE-96D5-5A6D-0639-401C8B484056}"/>
              </a:ext>
            </a:extLst>
          </p:cNvPr>
          <p:cNvSpPr>
            <a:spLocks noGrp="1"/>
          </p:cNvSpPr>
          <p:nvPr>
            <p:ph type="title"/>
          </p:nvPr>
        </p:nvSpPr>
        <p:spPr/>
        <p:txBody>
          <a:bodyPr/>
          <a:lstStyle/>
          <a:p>
            <a:r>
              <a:rPr lang="en-IN" dirty="0"/>
              <a:t>Encryption in 5G</a:t>
            </a:r>
          </a:p>
        </p:txBody>
      </p:sp>
      <p:sp>
        <p:nvSpPr>
          <p:cNvPr id="3" name="Content Placeholder 2">
            <a:extLst>
              <a:ext uri="{FF2B5EF4-FFF2-40B4-BE49-F238E27FC236}">
                <a16:creationId xmlns:a16="http://schemas.microsoft.com/office/drawing/2014/main" xmlns="" id="{D6D73B30-C9FB-2392-F73C-5632ED4D2618}"/>
              </a:ext>
            </a:extLst>
          </p:cNvPr>
          <p:cNvSpPr>
            <a:spLocks noGrp="1"/>
          </p:cNvSpPr>
          <p:nvPr>
            <p:ph idx="1"/>
          </p:nvPr>
        </p:nvSpPr>
        <p:spPr/>
        <p:txBody>
          <a:bodyPr>
            <a:normAutofit fontScale="92500"/>
          </a:bodyPr>
          <a:lstStyle/>
          <a:p>
            <a:r>
              <a:rPr lang="en-US" dirty="0"/>
              <a:t>The security of the </a:t>
            </a:r>
            <a:r>
              <a:rPr lang="en-US" dirty="0">
                <a:solidFill>
                  <a:srgbClr val="FF0000"/>
                </a:solidFill>
              </a:rPr>
              <a:t>radio interface keys </a:t>
            </a:r>
            <a:r>
              <a:rPr lang="en-US" dirty="0"/>
              <a:t>is still a </a:t>
            </a:r>
            <a:r>
              <a:rPr lang="en-US" dirty="0">
                <a:solidFill>
                  <a:srgbClr val="00B050"/>
                </a:solidFill>
              </a:rPr>
              <a:t>challenge</a:t>
            </a:r>
            <a:r>
              <a:rPr lang="en-US" dirty="0"/>
              <a:t>, as it needs </a:t>
            </a:r>
            <a:r>
              <a:rPr lang="en-US" dirty="0">
                <a:solidFill>
                  <a:srgbClr val="FF0000"/>
                </a:solidFill>
              </a:rPr>
              <a:t>secure exchange of keys encrypted like the Host Identity Protocol (HIP)-based </a:t>
            </a:r>
            <a:r>
              <a:rPr lang="en-US" dirty="0"/>
              <a:t>schemes. </a:t>
            </a:r>
          </a:p>
          <a:p>
            <a:r>
              <a:rPr lang="en-US" dirty="0"/>
              <a:t>The same </a:t>
            </a:r>
            <a:r>
              <a:rPr lang="en-US" b="1" dirty="0"/>
              <a:t>end-to-end encryption protocol </a:t>
            </a:r>
            <a:r>
              <a:rPr lang="en-US" dirty="0"/>
              <a:t>can be used for user plane integrity. </a:t>
            </a:r>
          </a:p>
          <a:p>
            <a:r>
              <a:rPr lang="en-US" dirty="0">
                <a:solidFill>
                  <a:srgbClr val="FF0000"/>
                </a:solidFill>
              </a:rPr>
              <a:t>Roaming security and network-wide mandated </a:t>
            </a:r>
            <a:r>
              <a:rPr lang="en-US" dirty="0"/>
              <a:t>security policies can be achieved using centralized systems that have a global visibility of the users’ activities and network traffic behavior (e.g., SDN). </a:t>
            </a:r>
          </a:p>
          <a:p>
            <a:r>
              <a:rPr lang="en-US" dirty="0">
                <a:solidFill>
                  <a:srgbClr val="FF0000"/>
                </a:solidFill>
              </a:rPr>
              <a:t>Signaling storms </a:t>
            </a:r>
            <a:r>
              <a:rPr lang="en-US" dirty="0"/>
              <a:t>will be more challenging due to the excessive connectivity of UEs, small base stations, and high user mobility. </a:t>
            </a:r>
          </a:p>
          <a:p>
            <a:r>
              <a:rPr lang="en-US" dirty="0"/>
              <a:t>The cloud radio access network (C-RAN) and edge computing are the potential problem solvers for these challenges, but the design of these technologies must consider the increase in signaling traffic as an important aspect of the future networks as described by NGMN. </a:t>
            </a:r>
            <a:endParaRPr lang="en-IN" dirty="0"/>
          </a:p>
        </p:txBody>
      </p:sp>
      <p:sp>
        <p:nvSpPr>
          <p:cNvPr id="4" name="Date Placeholder 3">
            <a:extLst>
              <a:ext uri="{FF2B5EF4-FFF2-40B4-BE49-F238E27FC236}">
                <a16:creationId xmlns:a16="http://schemas.microsoft.com/office/drawing/2014/main" xmlns="" id="{BB52B467-C516-F92F-4A0F-D2471F821846}"/>
              </a:ext>
            </a:extLst>
          </p:cNvPr>
          <p:cNvSpPr>
            <a:spLocks noGrp="1"/>
          </p:cNvSpPr>
          <p:nvPr>
            <p:ph type="dt" sz="half" idx="10"/>
          </p:nvPr>
        </p:nvSpPr>
        <p:spPr/>
        <p:txBody>
          <a:bodyPr/>
          <a:lstStyle/>
          <a:p>
            <a:fld id="{61B83AD1-8BC7-48CA-9663-B5F9BC751A66}" type="datetime1">
              <a:rPr lang="en-US" smtClean="0"/>
              <a:pPr/>
              <a:t>3/25/2024</a:t>
            </a:fld>
            <a:endParaRPr lang="en-US"/>
          </a:p>
        </p:txBody>
      </p:sp>
      <p:sp>
        <p:nvSpPr>
          <p:cNvPr id="5" name="Footer Placeholder 4">
            <a:extLst>
              <a:ext uri="{FF2B5EF4-FFF2-40B4-BE49-F238E27FC236}">
                <a16:creationId xmlns:a16="http://schemas.microsoft.com/office/drawing/2014/main" xmlns="" id="{E8019F09-5C47-7018-7615-3F5018D3F281}"/>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A8A8759C-0451-85D8-478A-F62034BC5AEB}"/>
              </a:ext>
            </a:extLst>
          </p:cNvPr>
          <p:cNvSpPr>
            <a:spLocks noGrp="1"/>
          </p:cNvSpPr>
          <p:nvPr>
            <p:ph type="sldNum" sz="quarter" idx="12"/>
          </p:nvPr>
        </p:nvSpPr>
        <p:spPr/>
        <p:txBody>
          <a:bodyPr/>
          <a:lstStyle/>
          <a:p>
            <a:pPr algn="ctr"/>
            <a:fld id="{62231297-CF50-461C-A890-3A434146D1DB}" type="slidenum">
              <a:rPr lang="en-US" smtClean="0"/>
              <a:pPr algn="ctr"/>
              <a:t>22</a:t>
            </a:fld>
            <a:endParaRPr lang="en-US" dirty="0"/>
          </a:p>
        </p:txBody>
      </p:sp>
    </p:spTree>
    <p:extLst>
      <p:ext uri="{BB962C8B-B14F-4D97-AF65-F5344CB8AC3E}">
        <p14:creationId xmlns:p14="http://schemas.microsoft.com/office/powerpoint/2010/main" xmlns="" val="1763934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6BEBEE-96D5-5A6D-0639-401C8B484056}"/>
              </a:ext>
            </a:extLst>
          </p:cNvPr>
          <p:cNvSpPr>
            <a:spLocks noGrp="1"/>
          </p:cNvSpPr>
          <p:nvPr>
            <p:ph type="title"/>
          </p:nvPr>
        </p:nvSpPr>
        <p:spPr/>
        <p:txBody>
          <a:bodyPr/>
          <a:lstStyle/>
          <a:p>
            <a:r>
              <a:rPr lang="en-IN" dirty="0"/>
              <a:t>Encryption in 5G</a:t>
            </a:r>
          </a:p>
        </p:txBody>
      </p:sp>
      <p:sp>
        <p:nvSpPr>
          <p:cNvPr id="3" name="Content Placeholder 2">
            <a:extLst>
              <a:ext uri="{FF2B5EF4-FFF2-40B4-BE49-F238E27FC236}">
                <a16:creationId xmlns:a16="http://schemas.microsoft.com/office/drawing/2014/main" xmlns="" id="{D6D73B30-C9FB-2392-F73C-5632ED4D2618}"/>
              </a:ext>
            </a:extLst>
          </p:cNvPr>
          <p:cNvSpPr>
            <a:spLocks noGrp="1"/>
          </p:cNvSpPr>
          <p:nvPr>
            <p:ph idx="1"/>
          </p:nvPr>
        </p:nvSpPr>
        <p:spPr/>
        <p:txBody>
          <a:bodyPr>
            <a:normAutofit/>
          </a:bodyPr>
          <a:lstStyle/>
          <a:p>
            <a:r>
              <a:rPr lang="en-US" b="1" dirty="0"/>
              <a:t>What is end-to-end encryption?</a:t>
            </a:r>
          </a:p>
          <a:p>
            <a:r>
              <a:rPr lang="en-US" dirty="0"/>
              <a:t>End-to-end encryption (E2EE) is a method of secure communication that prevents third parties from accessing data while it's transferred from one end system or device to another.</a:t>
            </a:r>
          </a:p>
          <a:p>
            <a:r>
              <a:rPr lang="en-US" dirty="0"/>
              <a:t>In E2EE, the data is encrypted on the sender's system or device, and only the intended recipient can decrypt it. </a:t>
            </a:r>
            <a:br>
              <a:rPr lang="en-US" dirty="0"/>
            </a:br>
            <a:r>
              <a:rPr lang="en-US" dirty="0"/>
              <a:t>As it travels to its destination, the message cannot be read or tampered with by an internet service provider (ISP), application service provider, hacker or any other entity or service.</a:t>
            </a:r>
            <a:endParaRPr lang="en-IN" dirty="0"/>
          </a:p>
        </p:txBody>
      </p:sp>
      <p:sp>
        <p:nvSpPr>
          <p:cNvPr id="4" name="Date Placeholder 3">
            <a:extLst>
              <a:ext uri="{FF2B5EF4-FFF2-40B4-BE49-F238E27FC236}">
                <a16:creationId xmlns:a16="http://schemas.microsoft.com/office/drawing/2014/main" xmlns="" id="{BB52B467-C516-F92F-4A0F-D2471F821846}"/>
              </a:ext>
            </a:extLst>
          </p:cNvPr>
          <p:cNvSpPr>
            <a:spLocks noGrp="1"/>
          </p:cNvSpPr>
          <p:nvPr>
            <p:ph type="dt" sz="half" idx="10"/>
          </p:nvPr>
        </p:nvSpPr>
        <p:spPr/>
        <p:txBody>
          <a:bodyPr/>
          <a:lstStyle/>
          <a:p>
            <a:fld id="{61B83AD1-8BC7-48CA-9663-B5F9BC751A66}" type="datetime1">
              <a:rPr lang="en-US" smtClean="0"/>
              <a:pPr/>
              <a:t>3/25/2024</a:t>
            </a:fld>
            <a:endParaRPr lang="en-US"/>
          </a:p>
        </p:txBody>
      </p:sp>
      <p:sp>
        <p:nvSpPr>
          <p:cNvPr id="5" name="Footer Placeholder 4">
            <a:extLst>
              <a:ext uri="{FF2B5EF4-FFF2-40B4-BE49-F238E27FC236}">
                <a16:creationId xmlns:a16="http://schemas.microsoft.com/office/drawing/2014/main" xmlns="" id="{E8019F09-5C47-7018-7615-3F5018D3F281}"/>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A8A8759C-0451-85D8-478A-F62034BC5AEB}"/>
              </a:ext>
            </a:extLst>
          </p:cNvPr>
          <p:cNvSpPr>
            <a:spLocks noGrp="1"/>
          </p:cNvSpPr>
          <p:nvPr>
            <p:ph type="sldNum" sz="quarter" idx="12"/>
          </p:nvPr>
        </p:nvSpPr>
        <p:spPr/>
        <p:txBody>
          <a:bodyPr/>
          <a:lstStyle/>
          <a:p>
            <a:pPr algn="ctr"/>
            <a:fld id="{62231297-CF50-461C-A890-3A434146D1DB}" type="slidenum">
              <a:rPr lang="en-US" smtClean="0"/>
              <a:pPr algn="ctr"/>
              <a:t>23</a:t>
            </a:fld>
            <a:endParaRPr lang="en-US" dirty="0"/>
          </a:p>
        </p:txBody>
      </p:sp>
    </p:spTree>
    <p:extLst>
      <p:ext uri="{BB962C8B-B14F-4D97-AF65-F5344CB8AC3E}">
        <p14:creationId xmlns:p14="http://schemas.microsoft.com/office/powerpoint/2010/main" xmlns="" val="745659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6BEBEE-96D5-5A6D-0639-401C8B484056}"/>
              </a:ext>
            </a:extLst>
          </p:cNvPr>
          <p:cNvSpPr>
            <a:spLocks noGrp="1"/>
          </p:cNvSpPr>
          <p:nvPr>
            <p:ph type="title"/>
          </p:nvPr>
        </p:nvSpPr>
        <p:spPr/>
        <p:txBody>
          <a:bodyPr/>
          <a:lstStyle/>
          <a:p>
            <a:r>
              <a:rPr lang="en-IN" dirty="0"/>
              <a:t>Encryption in 5G</a:t>
            </a:r>
          </a:p>
        </p:txBody>
      </p:sp>
      <p:sp>
        <p:nvSpPr>
          <p:cNvPr id="3" name="Content Placeholder 2">
            <a:extLst>
              <a:ext uri="{FF2B5EF4-FFF2-40B4-BE49-F238E27FC236}">
                <a16:creationId xmlns:a16="http://schemas.microsoft.com/office/drawing/2014/main" xmlns="" id="{D6D73B30-C9FB-2392-F73C-5632ED4D2618}"/>
              </a:ext>
            </a:extLst>
          </p:cNvPr>
          <p:cNvSpPr>
            <a:spLocks noGrp="1"/>
          </p:cNvSpPr>
          <p:nvPr>
            <p:ph idx="1"/>
          </p:nvPr>
        </p:nvSpPr>
        <p:spPr>
          <a:xfrm>
            <a:off x="2160337" y="7363735"/>
            <a:ext cx="46800000" cy="23310591"/>
          </a:xfrm>
        </p:spPr>
        <p:txBody>
          <a:bodyPr>
            <a:normAutofit/>
          </a:bodyPr>
          <a:lstStyle/>
          <a:p>
            <a:r>
              <a:rPr lang="en-US" b="1" dirty="0"/>
              <a:t>How does end-to-end encryption work?</a:t>
            </a:r>
          </a:p>
          <a:p>
            <a:r>
              <a:rPr lang="en-US" dirty="0"/>
              <a:t>The cryptographic keys used to encrypt and decrypt the messages are stored on the endpoints. This approach uses public key encryption.</a:t>
            </a:r>
          </a:p>
          <a:p>
            <a:r>
              <a:rPr lang="en-US" dirty="0"/>
              <a:t>Public key, or asymmetric, encryption uses a public key that can be shared with others and a private key. </a:t>
            </a:r>
          </a:p>
          <a:p>
            <a:r>
              <a:rPr lang="en-US" dirty="0"/>
              <a:t>Once shared, others can use the public key to encrypt a message and send it to the owner of the public key. </a:t>
            </a:r>
          </a:p>
          <a:p>
            <a:r>
              <a:rPr lang="en-US" dirty="0"/>
              <a:t>The message can only be decrypted using the corresponding private key, also called the decryption key.</a:t>
            </a:r>
          </a:p>
          <a:p>
            <a:endParaRPr lang="en-US" b="1" dirty="0"/>
          </a:p>
          <a:p>
            <a:endParaRPr lang="en-US" dirty="0"/>
          </a:p>
        </p:txBody>
      </p:sp>
      <p:sp>
        <p:nvSpPr>
          <p:cNvPr id="4" name="Date Placeholder 3">
            <a:extLst>
              <a:ext uri="{FF2B5EF4-FFF2-40B4-BE49-F238E27FC236}">
                <a16:creationId xmlns:a16="http://schemas.microsoft.com/office/drawing/2014/main" xmlns="" id="{BB52B467-C516-F92F-4A0F-D2471F821846}"/>
              </a:ext>
            </a:extLst>
          </p:cNvPr>
          <p:cNvSpPr>
            <a:spLocks noGrp="1"/>
          </p:cNvSpPr>
          <p:nvPr>
            <p:ph type="dt" sz="half" idx="10"/>
          </p:nvPr>
        </p:nvSpPr>
        <p:spPr/>
        <p:txBody>
          <a:bodyPr/>
          <a:lstStyle/>
          <a:p>
            <a:fld id="{61B83AD1-8BC7-48CA-9663-B5F9BC751A66}" type="datetime1">
              <a:rPr lang="en-US" smtClean="0"/>
              <a:pPr/>
              <a:t>3/25/2024</a:t>
            </a:fld>
            <a:endParaRPr lang="en-US"/>
          </a:p>
        </p:txBody>
      </p:sp>
      <p:sp>
        <p:nvSpPr>
          <p:cNvPr id="5" name="Footer Placeholder 4">
            <a:extLst>
              <a:ext uri="{FF2B5EF4-FFF2-40B4-BE49-F238E27FC236}">
                <a16:creationId xmlns:a16="http://schemas.microsoft.com/office/drawing/2014/main" xmlns="" id="{E8019F09-5C47-7018-7615-3F5018D3F281}"/>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A8A8759C-0451-85D8-478A-F62034BC5AEB}"/>
              </a:ext>
            </a:extLst>
          </p:cNvPr>
          <p:cNvSpPr>
            <a:spLocks noGrp="1"/>
          </p:cNvSpPr>
          <p:nvPr>
            <p:ph type="sldNum" sz="quarter" idx="12"/>
          </p:nvPr>
        </p:nvSpPr>
        <p:spPr/>
        <p:txBody>
          <a:bodyPr/>
          <a:lstStyle/>
          <a:p>
            <a:pPr algn="ctr"/>
            <a:fld id="{62231297-CF50-461C-A890-3A434146D1DB}" type="slidenum">
              <a:rPr lang="en-US" smtClean="0"/>
              <a:pPr algn="ctr"/>
              <a:t>24</a:t>
            </a:fld>
            <a:endParaRPr lang="en-US" dirty="0"/>
          </a:p>
        </p:txBody>
      </p:sp>
    </p:spTree>
    <p:extLst>
      <p:ext uri="{BB962C8B-B14F-4D97-AF65-F5344CB8AC3E}">
        <p14:creationId xmlns:p14="http://schemas.microsoft.com/office/powerpoint/2010/main" xmlns="" val="3323878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6BEBEE-96D5-5A6D-0639-401C8B484056}"/>
              </a:ext>
            </a:extLst>
          </p:cNvPr>
          <p:cNvSpPr>
            <a:spLocks noGrp="1"/>
          </p:cNvSpPr>
          <p:nvPr>
            <p:ph type="title"/>
          </p:nvPr>
        </p:nvSpPr>
        <p:spPr/>
        <p:txBody>
          <a:bodyPr/>
          <a:lstStyle/>
          <a:p>
            <a:r>
              <a:rPr lang="en-IN" dirty="0"/>
              <a:t>Encryption in 5G</a:t>
            </a:r>
          </a:p>
        </p:txBody>
      </p:sp>
      <p:sp>
        <p:nvSpPr>
          <p:cNvPr id="3" name="Content Placeholder 2">
            <a:extLst>
              <a:ext uri="{FF2B5EF4-FFF2-40B4-BE49-F238E27FC236}">
                <a16:creationId xmlns:a16="http://schemas.microsoft.com/office/drawing/2014/main" xmlns="" id="{D6D73B30-C9FB-2392-F73C-5632ED4D2618}"/>
              </a:ext>
            </a:extLst>
          </p:cNvPr>
          <p:cNvSpPr>
            <a:spLocks noGrp="1"/>
          </p:cNvSpPr>
          <p:nvPr>
            <p:ph idx="1"/>
          </p:nvPr>
        </p:nvSpPr>
        <p:spPr>
          <a:xfrm>
            <a:off x="2160337" y="7363735"/>
            <a:ext cx="46800000" cy="23310591"/>
          </a:xfrm>
        </p:spPr>
        <p:txBody>
          <a:bodyPr>
            <a:normAutofit/>
          </a:bodyPr>
          <a:lstStyle/>
          <a:p>
            <a:r>
              <a:rPr lang="en-US" b="1" dirty="0"/>
              <a:t>How does end-to-end encryption work?</a:t>
            </a:r>
          </a:p>
          <a:p>
            <a:endParaRPr lang="en-US" b="1" dirty="0"/>
          </a:p>
          <a:p>
            <a:endParaRPr lang="en-US" dirty="0"/>
          </a:p>
        </p:txBody>
      </p:sp>
      <p:sp>
        <p:nvSpPr>
          <p:cNvPr id="4" name="Date Placeholder 3">
            <a:extLst>
              <a:ext uri="{FF2B5EF4-FFF2-40B4-BE49-F238E27FC236}">
                <a16:creationId xmlns:a16="http://schemas.microsoft.com/office/drawing/2014/main" xmlns="" id="{BB52B467-C516-F92F-4A0F-D2471F821846}"/>
              </a:ext>
            </a:extLst>
          </p:cNvPr>
          <p:cNvSpPr>
            <a:spLocks noGrp="1"/>
          </p:cNvSpPr>
          <p:nvPr>
            <p:ph type="dt" sz="half" idx="10"/>
          </p:nvPr>
        </p:nvSpPr>
        <p:spPr/>
        <p:txBody>
          <a:bodyPr/>
          <a:lstStyle/>
          <a:p>
            <a:fld id="{61B83AD1-8BC7-48CA-9663-B5F9BC751A66}" type="datetime1">
              <a:rPr lang="en-US" smtClean="0"/>
              <a:pPr/>
              <a:t>3/25/2024</a:t>
            </a:fld>
            <a:endParaRPr lang="en-US"/>
          </a:p>
        </p:txBody>
      </p:sp>
      <p:sp>
        <p:nvSpPr>
          <p:cNvPr id="5" name="Footer Placeholder 4">
            <a:extLst>
              <a:ext uri="{FF2B5EF4-FFF2-40B4-BE49-F238E27FC236}">
                <a16:creationId xmlns:a16="http://schemas.microsoft.com/office/drawing/2014/main" xmlns="" id="{E8019F09-5C47-7018-7615-3F5018D3F281}"/>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A8A8759C-0451-85D8-478A-F62034BC5AEB}"/>
              </a:ext>
            </a:extLst>
          </p:cNvPr>
          <p:cNvSpPr>
            <a:spLocks noGrp="1"/>
          </p:cNvSpPr>
          <p:nvPr>
            <p:ph type="sldNum" sz="quarter" idx="12"/>
          </p:nvPr>
        </p:nvSpPr>
        <p:spPr/>
        <p:txBody>
          <a:bodyPr/>
          <a:lstStyle/>
          <a:p>
            <a:pPr algn="ctr"/>
            <a:fld id="{62231297-CF50-461C-A890-3A434146D1DB}" type="slidenum">
              <a:rPr lang="en-US" smtClean="0"/>
              <a:pPr algn="ctr"/>
              <a:t>25</a:t>
            </a:fld>
            <a:endParaRPr lang="en-US" dirty="0"/>
          </a:p>
        </p:txBody>
      </p:sp>
      <p:pic>
        <p:nvPicPr>
          <p:cNvPr id="8" name="Picture 7">
            <a:extLst>
              <a:ext uri="{FF2B5EF4-FFF2-40B4-BE49-F238E27FC236}">
                <a16:creationId xmlns:a16="http://schemas.microsoft.com/office/drawing/2014/main" xmlns="" id="{A156B6C1-0749-A50E-C051-781723B79B3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7363735"/>
            <a:ext cx="46800000" cy="23400000"/>
          </a:xfrm>
          <a:prstGeom prst="rect">
            <a:avLst/>
          </a:prstGeom>
        </p:spPr>
      </p:pic>
    </p:spTree>
    <p:extLst>
      <p:ext uri="{BB962C8B-B14F-4D97-AF65-F5344CB8AC3E}">
        <p14:creationId xmlns:p14="http://schemas.microsoft.com/office/powerpoint/2010/main" xmlns="" val="1409398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6BEBEE-96D5-5A6D-0639-401C8B484056}"/>
              </a:ext>
            </a:extLst>
          </p:cNvPr>
          <p:cNvSpPr>
            <a:spLocks noGrp="1"/>
          </p:cNvSpPr>
          <p:nvPr>
            <p:ph type="title"/>
          </p:nvPr>
        </p:nvSpPr>
        <p:spPr/>
        <p:txBody>
          <a:bodyPr/>
          <a:lstStyle/>
          <a:p>
            <a:r>
              <a:rPr lang="en-IN" dirty="0"/>
              <a:t>Encryption in 5G</a:t>
            </a:r>
          </a:p>
        </p:txBody>
      </p:sp>
      <p:sp>
        <p:nvSpPr>
          <p:cNvPr id="3" name="Content Placeholder 2">
            <a:extLst>
              <a:ext uri="{FF2B5EF4-FFF2-40B4-BE49-F238E27FC236}">
                <a16:creationId xmlns:a16="http://schemas.microsoft.com/office/drawing/2014/main" xmlns="" id="{D6D73B30-C9FB-2392-F73C-5632ED4D2618}"/>
              </a:ext>
            </a:extLst>
          </p:cNvPr>
          <p:cNvSpPr>
            <a:spLocks noGrp="1"/>
          </p:cNvSpPr>
          <p:nvPr>
            <p:ph idx="1"/>
          </p:nvPr>
        </p:nvSpPr>
        <p:spPr>
          <a:xfrm>
            <a:off x="2160337" y="7363735"/>
            <a:ext cx="46800000" cy="23310591"/>
          </a:xfrm>
        </p:spPr>
        <p:txBody>
          <a:bodyPr>
            <a:normAutofit/>
          </a:bodyPr>
          <a:lstStyle/>
          <a:p>
            <a:r>
              <a:rPr lang="en-US" b="1" dirty="0"/>
              <a:t>How does end-to-end encryption work?</a:t>
            </a:r>
          </a:p>
          <a:p>
            <a:r>
              <a:rPr lang="en-US" dirty="0"/>
              <a:t>In online communications, there is almost always an intermediary handing off messages between two parties involved in an exchange. </a:t>
            </a:r>
          </a:p>
          <a:p>
            <a:r>
              <a:rPr lang="en-US" dirty="0"/>
              <a:t>That intermediary is usually a server belonging to an ISP, a telecommunications company or a variety of other organizations. </a:t>
            </a:r>
          </a:p>
          <a:p>
            <a:r>
              <a:rPr lang="en-US" dirty="0"/>
              <a:t>The public key infrastructure E2EE uses ensures the intermediaries cannot eavesdrop on the messages that are being sent.</a:t>
            </a:r>
          </a:p>
          <a:p>
            <a:endParaRPr lang="en-US" b="1" dirty="0"/>
          </a:p>
          <a:p>
            <a:endParaRPr lang="en-US" dirty="0"/>
          </a:p>
        </p:txBody>
      </p:sp>
      <p:sp>
        <p:nvSpPr>
          <p:cNvPr id="4" name="Date Placeholder 3">
            <a:extLst>
              <a:ext uri="{FF2B5EF4-FFF2-40B4-BE49-F238E27FC236}">
                <a16:creationId xmlns:a16="http://schemas.microsoft.com/office/drawing/2014/main" xmlns="" id="{BB52B467-C516-F92F-4A0F-D2471F821846}"/>
              </a:ext>
            </a:extLst>
          </p:cNvPr>
          <p:cNvSpPr>
            <a:spLocks noGrp="1"/>
          </p:cNvSpPr>
          <p:nvPr>
            <p:ph type="dt" sz="half" idx="10"/>
          </p:nvPr>
        </p:nvSpPr>
        <p:spPr/>
        <p:txBody>
          <a:bodyPr/>
          <a:lstStyle/>
          <a:p>
            <a:fld id="{61B83AD1-8BC7-48CA-9663-B5F9BC751A66}" type="datetime1">
              <a:rPr lang="en-US" smtClean="0"/>
              <a:pPr/>
              <a:t>3/25/2024</a:t>
            </a:fld>
            <a:endParaRPr lang="en-US"/>
          </a:p>
        </p:txBody>
      </p:sp>
      <p:sp>
        <p:nvSpPr>
          <p:cNvPr id="5" name="Footer Placeholder 4">
            <a:extLst>
              <a:ext uri="{FF2B5EF4-FFF2-40B4-BE49-F238E27FC236}">
                <a16:creationId xmlns:a16="http://schemas.microsoft.com/office/drawing/2014/main" xmlns="" id="{E8019F09-5C47-7018-7615-3F5018D3F281}"/>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A8A8759C-0451-85D8-478A-F62034BC5AEB}"/>
              </a:ext>
            </a:extLst>
          </p:cNvPr>
          <p:cNvSpPr>
            <a:spLocks noGrp="1"/>
          </p:cNvSpPr>
          <p:nvPr>
            <p:ph type="sldNum" sz="quarter" idx="12"/>
          </p:nvPr>
        </p:nvSpPr>
        <p:spPr/>
        <p:txBody>
          <a:bodyPr/>
          <a:lstStyle/>
          <a:p>
            <a:pPr algn="ctr"/>
            <a:fld id="{62231297-CF50-461C-A890-3A434146D1DB}" type="slidenum">
              <a:rPr lang="en-US" smtClean="0"/>
              <a:pPr algn="ctr"/>
              <a:t>26</a:t>
            </a:fld>
            <a:endParaRPr lang="en-US" dirty="0"/>
          </a:p>
        </p:txBody>
      </p:sp>
    </p:spTree>
    <p:extLst>
      <p:ext uri="{BB962C8B-B14F-4D97-AF65-F5344CB8AC3E}">
        <p14:creationId xmlns:p14="http://schemas.microsoft.com/office/powerpoint/2010/main" xmlns="" val="882701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622497" y="3810127"/>
            <a:ext cx="44091582" cy="13477201"/>
          </a:xfrm>
        </p:spPr>
        <p:txBody>
          <a:bodyPr/>
          <a:lstStyle/>
          <a:p>
            <a:pPr algn="ctr"/>
            <a:r>
              <a:rPr lang="en-US" dirty="0"/>
              <a:t>!!THANK YOU!!</a:t>
            </a:r>
            <a:br>
              <a:rPr lang="en-US" dirty="0"/>
            </a:br>
            <a:r>
              <a:rPr lang="en-US" dirty="0"/>
              <a:t>!! Have a Nice Day!!</a:t>
            </a:r>
            <a:br>
              <a:rPr lang="en-US" dirty="0"/>
            </a:br>
            <a:endParaRPr lang="en-US" dirty="0"/>
          </a:p>
        </p:txBody>
      </p:sp>
      <p:sp>
        <p:nvSpPr>
          <p:cNvPr id="10" name="Text Placeholder 9"/>
          <p:cNvSpPr>
            <a:spLocks noGrp="1"/>
          </p:cNvSpPr>
          <p:nvPr>
            <p:ph type="body" idx="1"/>
          </p:nvPr>
        </p:nvSpPr>
        <p:spPr>
          <a:xfrm>
            <a:off x="3487921" y="16019463"/>
            <a:ext cx="44091582" cy="14654863"/>
          </a:xfrm>
        </p:spPr>
        <p:txBody>
          <a:bodyPr>
            <a:normAutofit/>
          </a:bodyPr>
          <a:lstStyle/>
          <a:p>
            <a:r>
              <a:rPr lang="en-US" dirty="0"/>
              <a:t>Today we learned about </a:t>
            </a:r>
          </a:p>
          <a:p>
            <a:pPr>
              <a:lnSpc>
                <a:spcPct val="100000"/>
              </a:lnSpc>
            </a:pPr>
            <a:r>
              <a:rPr lang="en-US" dirty="0"/>
              <a:t/>
            </a:r>
            <a:br>
              <a:rPr lang="en-US" dirty="0"/>
            </a:br>
            <a:r>
              <a:rPr lang="en-US" dirty="0"/>
              <a:t>Authentication and Access Control in 5G</a:t>
            </a:r>
          </a:p>
          <a:p>
            <a:pPr>
              <a:lnSpc>
                <a:spcPct val="100000"/>
              </a:lnSpc>
            </a:pPr>
            <a:endParaRPr lang="en-US" dirty="0"/>
          </a:p>
          <a:p>
            <a:pPr>
              <a:lnSpc>
                <a:spcPct val="100000"/>
              </a:lnSpc>
            </a:pPr>
            <a:r>
              <a:rPr lang="en-IN" dirty="0"/>
              <a:t>Encryption in 5G</a:t>
            </a:r>
          </a:p>
          <a:p>
            <a:pPr>
              <a:lnSpc>
                <a:spcPct val="100000"/>
              </a:lnSpc>
            </a:pPr>
            <a:endParaRPr lang="en-US" dirty="0"/>
          </a:p>
        </p:txBody>
      </p:sp>
      <p:sp>
        <p:nvSpPr>
          <p:cNvPr id="5" name="Footer Placeholder 4"/>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4" name="Date Placeholder 3"/>
          <p:cNvSpPr>
            <a:spLocks noGrp="1"/>
          </p:cNvSpPr>
          <p:nvPr>
            <p:ph type="dt" sz="half" idx="10"/>
          </p:nvPr>
        </p:nvSpPr>
        <p:spPr/>
        <p:txBody>
          <a:bodyPr/>
          <a:lstStyle/>
          <a:p>
            <a:fld id="{3744F4E0-F7EC-44A2-BC3D-818F910A532A}" type="datetime1">
              <a:rPr lang="en-US" smtClean="0"/>
              <a:pPr/>
              <a:t>3/25/2024</a:t>
            </a:fld>
            <a:endParaRPr lang="en-US"/>
          </a:p>
        </p:txBody>
      </p:sp>
      <p:sp>
        <p:nvSpPr>
          <p:cNvPr id="6" name="Slide Number Placeholder 5"/>
          <p:cNvSpPr>
            <a:spLocks noGrp="1"/>
          </p:cNvSpPr>
          <p:nvPr>
            <p:ph type="sldNum" sz="quarter" idx="12"/>
          </p:nvPr>
        </p:nvSpPr>
        <p:spPr/>
        <p:txBody>
          <a:bodyPr/>
          <a:lstStyle/>
          <a:p>
            <a:pPr algn="ctr"/>
            <a:fld id="{62231297-CF50-461C-A890-3A434146D1DB}" type="slidenum">
              <a:rPr lang="en-US" smtClean="0"/>
              <a:pPr algn="ctr"/>
              <a:t>27</a:t>
            </a:fld>
            <a:endParaRPr lang="en-US" dirty="0"/>
          </a:p>
        </p:txBody>
      </p:sp>
    </p:spTree>
    <p:extLst>
      <p:ext uri="{BB962C8B-B14F-4D97-AF65-F5344CB8AC3E}">
        <p14:creationId xmlns:p14="http://schemas.microsoft.com/office/powerpoint/2010/main" xmlns="" val="325760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up)">
                                      <p:cBhvr>
                                        <p:cTn id="13" dur="500"/>
                                        <p:tgtEl>
                                          <p:spTgt spid="1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animEffect transition="in" filter="wipe(up)">
                                      <p:cBhvr>
                                        <p:cTn id="18" dur="500"/>
                                        <p:tgtEl>
                                          <p:spTgt spid="10">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Effect transition="in" filter="wipe(up)">
                                      <p:cBhvr>
                                        <p:cTn id="23"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F0960C-9A91-457E-8E23-10B4B08AB160}"/>
              </a:ext>
            </a:extLst>
          </p:cNvPr>
          <p:cNvSpPr>
            <a:spLocks noGrp="1"/>
          </p:cNvSpPr>
          <p:nvPr>
            <p:ph type="title"/>
          </p:nvPr>
        </p:nvSpPr>
        <p:spPr/>
        <p:txBody>
          <a:bodyPr/>
          <a:lstStyle/>
          <a:p>
            <a:r>
              <a:rPr lang="en-IN" dirty="0"/>
              <a:t>Security Challenges in 5G Networks</a:t>
            </a:r>
          </a:p>
        </p:txBody>
      </p:sp>
      <p:sp>
        <p:nvSpPr>
          <p:cNvPr id="3" name="Content Placeholder 2">
            <a:extLst>
              <a:ext uri="{FF2B5EF4-FFF2-40B4-BE49-F238E27FC236}">
                <a16:creationId xmlns:a16="http://schemas.microsoft.com/office/drawing/2014/main" xmlns="" id="{B2B35C4A-249D-4E1C-9358-0B8F32748B9E}"/>
              </a:ext>
            </a:extLst>
          </p:cNvPr>
          <p:cNvSpPr>
            <a:spLocks noGrp="1"/>
          </p:cNvSpPr>
          <p:nvPr>
            <p:ph idx="1"/>
          </p:nvPr>
        </p:nvSpPr>
        <p:spPr/>
        <p:txBody>
          <a:bodyPr>
            <a:normAutofit/>
          </a:bodyPr>
          <a:lstStyle/>
          <a:p>
            <a:r>
              <a:rPr lang="en-US" dirty="0"/>
              <a:t>According to the 3GPP, 5G will </a:t>
            </a:r>
            <a:r>
              <a:rPr lang="en-US" dirty="0">
                <a:solidFill>
                  <a:srgbClr val="FF0000"/>
                </a:solidFill>
              </a:rPr>
              <a:t>connect about 7 trillion </a:t>
            </a:r>
            <a:r>
              <a:rPr lang="en-US" dirty="0"/>
              <a:t>wireless devices or things, </a:t>
            </a:r>
            <a:r>
              <a:rPr lang="en-US" dirty="0" smtClean="0"/>
              <a:t>shrink </a:t>
            </a:r>
            <a:r>
              <a:rPr lang="en-US" dirty="0"/>
              <a:t>the average </a:t>
            </a:r>
            <a:r>
              <a:rPr lang="en-US" dirty="0">
                <a:solidFill>
                  <a:srgbClr val="FF0000"/>
                </a:solidFill>
              </a:rPr>
              <a:t>service creation time from 90 hours to 90 minutes,</a:t>
            </a:r>
            <a:r>
              <a:rPr lang="en-US" dirty="0"/>
              <a:t> and enable advanced user-controlled privacy.</a:t>
            </a:r>
          </a:p>
          <a:p>
            <a:r>
              <a:rPr lang="en-US" dirty="0"/>
              <a:t>By connecting all aspects of life</a:t>
            </a:r>
            <a:r>
              <a:rPr lang="en-US" dirty="0">
                <a:solidFill>
                  <a:srgbClr val="FF0000"/>
                </a:solidFill>
              </a:rPr>
              <a:t>, 5G aims at a digital society </a:t>
            </a:r>
            <a:r>
              <a:rPr lang="en-US" dirty="0"/>
              <a:t>that requires </a:t>
            </a:r>
            <a:r>
              <a:rPr lang="en-US" dirty="0">
                <a:solidFill>
                  <a:srgbClr val="FF0000"/>
                </a:solidFill>
              </a:rPr>
              <a:t>high service availability and security using a diverse set of technologies</a:t>
            </a:r>
            <a:r>
              <a:rPr lang="en-US" dirty="0"/>
              <a:t>. </a:t>
            </a:r>
          </a:p>
          <a:p>
            <a:r>
              <a:rPr lang="en-US" dirty="0"/>
              <a:t>Therefore, the concepts of </a:t>
            </a:r>
            <a:r>
              <a:rPr lang="en-US" dirty="0">
                <a:solidFill>
                  <a:srgbClr val="00B050"/>
                </a:solidFill>
              </a:rPr>
              <a:t>cloud computing</a:t>
            </a:r>
            <a:r>
              <a:rPr lang="en-US" dirty="0"/>
              <a:t>, software-defined networking (</a:t>
            </a:r>
            <a:r>
              <a:rPr lang="en-US" dirty="0">
                <a:solidFill>
                  <a:srgbClr val="00B050"/>
                </a:solidFill>
              </a:rPr>
              <a:t>SDN), </a:t>
            </a:r>
            <a:r>
              <a:rPr lang="en-US" dirty="0"/>
              <a:t>and network functions virtualization (</a:t>
            </a:r>
            <a:r>
              <a:rPr lang="en-US" dirty="0">
                <a:solidFill>
                  <a:srgbClr val="00B050"/>
                </a:solidFill>
              </a:rPr>
              <a:t>NFV</a:t>
            </a:r>
            <a:r>
              <a:rPr lang="en-US" dirty="0"/>
              <a:t>) are sought out to meet the growing user and service demands within the constraints of </a:t>
            </a:r>
            <a:r>
              <a:rPr lang="en-US" dirty="0">
                <a:solidFill>
                  <a:srgbClr val="0070C0"/>
                </a:solidFill>
              </a:rPr>
              <a:t>capital expenditures (</a:t>
            </a:r>
            <a:r>
              <a:rPr lang="en-US" dirty="0" err="1">
                <a:solidFill>
                  <a:srgbClr val="0070C0"/>
                </a:solidFill>
              </a:rPr>
              <a:t>CapEx</a:t>
            </a:r>
            <a:r>
              <a:rPr lang="en-US" dirty="0">
                <a:solidFill>
                  <a:srgbClr val="0070C0"/>
                </a:solidFill>
              </a:rPr>
              <a:t>) </a:t>
            </a:r>
            <a:r>
              <a:rPr lang="en-US" dirty="0"/>
              <a:t>and </a:t>
            </a:r>
            <a:r>
              <a:rPr lang="en-US" dirty="0">
                <a:solidFill>
                  <a:srgbClr val="0070C0"/>
                </a:solidFill>
              </a:rPr>
              <a:t>operational expenses (</a:t>
            </a:r>
            <a:r>
              <a:rPr lang="en-US" dirty="0" err="1">
                <a:solidFill>
                  <a:srgbClr val="0070C0"/>
                </a:solidFill>
              </a:rPr>
              <a:t>OpEx</a:t>
            </a:r>
            <a:r>
              <a:rPr lang="en-US" dirty="0">
                <a:solidFill>
                  <a:srgbClr val="0070C0"/>
                </a:solidFill>
              </a:rPr>
              <a:t>) </a:t>
            </a:r>
            <a:r>
              <a:rPr lang="en-US" dirty="0"/>
              <a:t>through flexible network operation and management.</a:t>
            </a:r>
            <a:endParaRPr lang="en-IN" dirty="0"/>
          </a:p>
        </p:txBody>
      </p:sp>
      <p:sp>
        <p:nvSpPr>
          <p:cNvPr id="4" name="Date Placeholder 3">
            <a:extLst>
              <a:ext uri="{FF2B5EF4-FFF2-40B4-BE49-F238E27FC236}">
                <a16:creationId xmlns:a16="http://schemas.microsoft.com/office/drawing/2014/main" xmlns="" id="{6488CE53-CC8F-4FE6-AA6C-73F02048F430}"/>
              </a:ext>
            </a:extLst>
          </p:cNvPr>
          <p:cNvSpPr>
            <a:spLocks noGrp="1"/>
          </p:cNvSpPr>
          <p:nvPr>
            <p:ph type="dt" sz="half" idx="10"/>
          </p:nvPr>
        </p:nvSpPr>
        <p:spPr/>
        <p:txBody>
          <a:bodyPr/>
          <a:lstStyle/>
          <a:p>
            <a:fld id="{61B83AD1-8BC7-48CA-9663-B5F9BC751A66}" type="datetime1">
              <a:rPr lang="en-US" smtClean="0"/>
              <a:pPr/>
              <a:t>3/25/2024</a:t>
            </a:fld>
            <a:endParaRPr lang="en-US"/>
          </a:p>
        </p:txBody>
      </p:sp>
      <p:sp>
        <p:nvSpPr>
          <p:cNvPr id="5" name="Footer Placeholder 4">
            <a:extLst>
              <a:ext uri="{FF2B5EF4-FFF2-40B4-BE49-F238E27FC236}">
                <a16:creationId xmlns:a16="http://schemas.microsoft.com/office/drawing/2014/main" xmlns="" id="{36F0A4D5-F3C0-4FB6-8ACF-B5D48A452A26}"/>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313CF18A-7CC2-4397-8FB2-25998DD38BF0}"/>
              </a:ext>
            </a:extLst>
          </p:cNvPr>
          <p:cNvSpPr>
            <a:spLocks noGrp="1"/>
          </p:cNvSpPr>
          <p:nvPr>
            <p:ph type="sldNum" sz="quarter" idx="12"/>
          </p:nvPr>
        </p:nvSpPr>
        <p:spPr/>
        <p:txBody>
          <a:bodyPr/>
          <a:lstStyle/>
          <a:p>
            <a:pPr algn="ctr"/>
            <a:fld id="{62231297-CF50-461C-A890-3A434146D1DB}" type="slidenum">
              <a:rPr lang="en-US" smtClean="0"/>
              <a:pPr algn="ctr"/>
              <a:t>3</a:t>
            </a:fld>
            <a:endParaRPr lang="en-US" dirty="0"/>
          </a:p>
        </p:txBody>
      </p:sp>
      <p:sp>
        <p:nvSpPr>
          <p:cNvPr id="7" name="TextBox 6">
            <a:extLst>
              <a:ext uri="{FF2B5EF4-FFF2-40B4-BE49-F238E27FC236}">
                <a16:creationId xmlns:a16="http://schemas.microsoft.com/office/drawing/2014/main" xmlns="" id="{C1D26897-2A99-DC71-543B-1D9D47060E01}"/>
              </a:ext>
            </a:extLst>
          </p:cNvPr>
          <p:cNvSpPr txBox="1"/>
          <p:nvPr/>
        </p:nvSpPr>
        <p:spPr>
          <a:xfrm>
            <a:off x="17536885" y="533417"/>
            <a:ext cx="25929770" cy="1191545"/>
          </a:xfrm>
          <a:prstGeom prst="rect">
            <a:avLst/>
          </a:prstGeom>
          <a:noFill/>
        </p:spPr>
        <p:txBody>
          <a:bodyPr wrap="square">
            <a:spAutoFit/>
          </a:bodyPr>
          <a:lstStyle/>
          <a:p>
            <a:r>
              <a:rPr lang="en-IN" b="1" dirty="0"/>
              <a:t>DOI: </a:t>
            </a:r>
            <a:r>
              <a:rPr lang="en-IN" dirty="0">
                <a:hlinkClick r:id="rId2"/>
              </a:rPr>
              <a:t>10.1109/MCOMSTD.2018.1700063</a:t>
            </a:r>
            <a:endParaRPr lang="en-IN" dirty="0"/>
          </a:p>
        </p:txBody>
      </p:sp>
    </p:spTree>
    <p:extLst>
      <p:ext uri="{BB962C8B-B14F-4D97-AF65-F5344CB8AC3E}">
        <p14:creationId xmlns:p14="http://schemas.microsoft.com/office/powerpoint/2010/main" xmlns="" val="2023215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F0960C-9A91-457E-8E23-10B4B08AB160}"/>
              </a:ext>
            </a:extLst>
          </p:cNvPr>
          <p:cNvSpPr>
            <a:spLocks noGrp="1"/>
          </p:cNvSpPr>
          <p:nvPr>
            <p:ph type="title"/>
          </p:nvPr>
        </p:nvSpPr>
        <p:spPr/>
        <p:txBody>
          <a:bodyPr/>
          <a:lstStyle/>
          <a:p>
            <a:r>
              <a:rPr lang="en-IN" dirty="0"/>
              <a:t>Security Challenges in 5G Networks</a:t>
            </a:r>
          </a:p>
        </p:txBody>
      </p:sp>
      <p:sp>
        <p:nvSpPr>
          <p:cNvPr id="3" name="Content Placeholder 2">
            <a:extLst>
              <a:ext uri="{FF2B5EF4-FFF2-40B4-BE49-F238E27FC236}">
                <a16:creationId xmlns:a16="http://schemas.microsoft.com/office/drawing/2014/main" xmlns="" id="{B2B35C4A-249D-4E1C-9358-0B8F32748B9E}"/>
              </a:ext>
            </a:extLst>
          </p:cNvPr>
          <p:cNvSpPr>
            <a:spLocks noGrp="1"/>
          </p:cNvSpPr>
          <p:nvPr>
            <p:ph idx="1"/>
          </p:nvPr>
        </p:nvSpPr>
        <p:spPr/>
        <p:txBody>
          <a:bodyPr>
            <a:normAutofit/>
          </a:bodyPr>
          <a:lstStyle/>
          <a:p>
            <a:r>
              <a:rPr lang="en-US" dirty="0"/>
              <a:t>However, recent research in these technologies reveals potential </a:t>
            </a:r>
            <a:r>
              <a:rPr lang="en-US" dirty="0">
                <a:solidFill>
                  <a:srgbClr val="FF0000"/>
                </a:solidFill>
              </a:rPr>
              <a:t>security challenges </a:t>
            </a:r>
            <a:r>
              <a:rPr lang="en-US" dirty="0"/>
              <a:t>that must be </a:t>
            </a:r>
            <a:r>
              <a:rPr lang="en-US" dirty="0">
                <a:solidFill>
                  <a:srgbClr val="00B050"/>
                </a:solidFill>
              </a:rPr>
              <a:t>addressed </a:t>
            </a:r>
            <a:r>
              <a:rPr lang="en-US" dirty="0"/>
              <a:t>in order to ensure the </a:t>
            </a:r>
            <a:r>
              <a:rPr lang="en-US" dirty="0">
                <a:solidFill>
                  <a:srgbClr val="00B050"/>
                </a:solidFill>
              </a:rPr>
              <a:t>security of new 5G services and infrastructures,</a:t>
            </a:r>
            <a:r>
              <a:rPr lang="en-US" dirty="0"/>
              <a:t> and users. </a:t>
            </a:r>
          </a:p>
          <a:p>
            <a:r>
              <a:rPr lang="en-US" dirty="0"/>
              <a:t>For example, multi-tenant shared cloud infrastructures among multiple virtual network operators require strict isolation at multiple levels to avoid illegal resource consumption and maintain the integrity of users’ information of different operators. </a:t>
            </a:r>
          </a:p>
          <a:p>
            <a:r>
              <a:rPr lang="en-US" dirty="0"/>
              <a:t>According to the 3GPP, the security landscape, </a:t>
            </a:r>
            <a:r>
              <a:rPr lang="en-US" dirty="0">
                <a:solidFill>
                  <a:srgbClr val="00B050"/>
                </a:solidFill>
              </a:rPr>
              <a:t>network slicing has several open security challenges</a:t>
            </a:r>
            <a:r>
              <a:rPr lang="en-US" dirty="0"/>
              <a:t> such as </a:t>
            </a:r>
            <a:r>
              <a:rPr lang="en-US" dirty="0">
                <a:solidFill>
                  <a:srgbClr val="FF0000"/>
                </a:solidFill>
              </a:rPr>
              <a:t>security isolation of network </a:t>
            </a:r>
            <a:r>
              <a:rPr lang="en-US" dirty="0"/>
              <a:t>slices and </a:t>
            </a:r>
            <a:r>
              <a:rPr lang="en-US" dirty="0">
                <a:solidFill>
                  <a:srgbClr val="FF0000"/>
                </a:solidFill>
              </a:rPr>
              <a:t>security of inter-slice communications</a:t>
            </a:r>
            <a:r>
              <a:rPr lang="en-US" dirty="0"/>
              <a:t>.</a:t>
            </a:r>
            <a:endParaRPr lang="en-IN" dirty="0"/>
          </a:p>
        </p:txBody>
      </p:sp>
      <p:sp>
        <p:nvSpPr>
          <p:cNvPr id="4" name="Date Placeholder 3">
            <a:extLst>
              <a:ext uri="{FF2B5EF4-FFF2-40B4-BE49-F238E27FC236}">
                <a16:creationId xmlns:a16="http://schemas.microsoft.com/office/drawing/2014/main" xmlns="" id="{6488CE53-CC8F-4FE6-AA6C-73F02048F430}"/>
              </a:ext>
            </a:extLst>
          </p:cNvPr>
          <p:cNvSpPr>
            <a:spLocks noGrp="1"/>
          </p:cNvSpPr>
          <p:nvPr>
            <p:ph type="dt" sz="half" idx="10"/>
          </p:nvPr>
        </p:nvSpPr>
        <p:spPr/>
        <p:txBody>
          <a:bodyPr/>
          <a:lstStyle/>
          <a:p>
            <a:fld id="{61B83AD1-8BC7-48CA-9663-B5F9BC751A66}" type="datetime1">
              <a:rPr lang="en-US" smtClean="0"/>
              <a:pPr/>
              <a:t>3/25/2024</a:t>
            </a:fld>
            <a:endParaRPr lang="en-US"/>
          </a:p>
        </p:txBody>
      </p:sp>
      <p:sp>
        <p:nvSpPr>
          <p:cNvPr id="5" name="Footer Placeholder 4">
            <a:extLst>
              <a:ext uri="{FF2B5EF4-FFF2-40B4-BE49-F238E27FC236}">
                <a16:creationId xmlns:a16="http://schemas.microsoft.com/office/drawing/2014/main" xmlns="" id="{36F0A4D5-F3C0-4FB6-8ACF-B5D48A452A26}"/>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313CF18A-7CC2-4397-8FB2-25998DD38BF0}"/>
              </a:ext>
            </a:extLst>
          </p:cNvPr>
          <p:cNvSpPr>
            <a:spLocks noGrp="1"/>
          </p:cNvSpPr>
          <p:nvPr>
            <p:ph type="sldNum" sz="quarter" idx="12"/>
          </p:nvPr>
        </p:nvSpPr>
        <p:spPr/>
        <p:txBody>
          <a:bodyPr/>
          <a:lstStyle/>
          <a:p>
            <a:pPr algn="ctr"/>
            <a:fld id="{62231297-CF50-461C-A890-3A434146D1DB}" type="slidenum">
              <a:rPr lang="en-US" smtClean="0"/>
              <a:pPr algn="ctr"/>
              <a:t>4</a:t>
            </a:fld>
            <a:endParaRPr lang="en-US" dirty="0"/>
          </a:p>
        </p:txBody>
      </p:sp>
      <p:sp>
        <p:nvSpPr>
          <p:cNvPr id="7" name="TextBox 6">
            <a:extLst>
              <a:ext uri="{FF2B5EF4-FFF2-40B4-BE49-F238E27FC236}">
                <a16:creationId xmlns:a16="http://schemas.microsoft.com/office/drawing/2014/main" xmlns="" id="{952513F7-E6CB-DAC7-D226-CCFBED8F3CD7}"/>
              </a:ext>
            </a:extLst>
          </p:cNvPr>
          <p:cNvSpPr txBox="1"/>
          <p:nvPr/>
        </p:nvSpPr>
        <p:spPr>
          <a:xfrm>
            <a:off x="17536885" y="533417"/>
            <a:ext cx="25929770" cy="1191545"/>
          </a:xfrm>
          <a:prstGeom prst="rect">
            <a:avLst/>
          </a:prstGeom>
          <a:noFill/>
        </p:spPr>
        <p:txBody>
          <a:bodyPr wrap="square">
            <a:spAutoFit/>
          </a:bodyPr>
          <a:lstStyle/>
          <a:p>
            <a:r>
              <a:rPr lang="en-IN" b="1" dirty="0"/>
              <a:t>DOI: </a:t>
            </a:r>
            <a:r>
              <a:rPr lang="en-IN" dirty="0">
                <a:hlinkClick r:id="rId2"/>
              </a:rPr>
              <a:t>10.1109/MCOMSTD.2018.1700063</a:t>
            </a:r>
            <a:endParaRPr lang="en-IN" dirty="0"/>
          </a:p>
        </p:txBody>
      </p:sp>
    </p:spTree>
    <p:extLst>
      <p:ext uri="{BB962C8B-B14F-4D97-AF65-F5344CB8AC3E}">
        <p14:creationId xmlns:p14="http://schemas.microsoft.com/office/powerpoint/2010/main" xmlns="" val="3759350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F0960C-9A91-457E-8E23-10B4B08AB160}"/>
              </a:ext>
            </a:extLst>
          </p:cNvPr>
          <p:cNvSpPr>
            <a:spLocks noGrp="1"/>
          </p:cNvSpPr>
          <p:nvPr>
            <p:ph type="title"/>
          </p:nvPr>
        </p:nvSpPr>
        <p:spPr/>
        <p:txBody>
          <a:bodyPr/>
          <a:lstStyle/>
          <a:p>
            <a:r>
              <a:rPr lang="en-IN" dirty="0"/>
              <a:t>Security Challenges in 5G Networks</a:t>
            </a:r>
          </a:p>
        </p:txBody>
      </p:sp>
      <p:sp>
        <p:nvSpPr>
          <p:cNvPr id="3" name="Content Placeholder 2">
            <a:extLst>
              <a:ext uri="{FF2B5EF4-FFF2-40B4-BE49-F238E27FC236}">
                <a16:creationId xmlns:a16="http://schemas.microsoft.com/office/drawing/2014/main" xmlns="" id="{B2B35C4A-249D-4E1C-9358-0B8F32748B9E}"/>
              </a:ext>
            </a:extLst>
          </p:cNvPr>
          <p:cNvSpPr>
            <a:spLocks noGrp="1"/>
          </p:cNvSpPr>
          <p:nvPr>
            <p:ph idx="1"/>
          </p:nvPr>
        </p:nvSpPr>
        <p:spPr/>
        <p:txBody>
          <a:bodyPr>
            <a:normAutofit/>
          </a:bodyPr>
          <a:lstStyle/>
          <a:p>
            <a:r>
              <a:rPr lang="en-US" dirty="0"/>
              <a:t>Moreover, </a:t>
            </a:r>
            <a:r>
              <a:rPr lang="en-US" dirty="0">
                <a:solidFill>
                  <a:srgbClr val="00B050"/>
                </a:solidFill>
              </a:rPr>
              <a:t>programmable network architectures </a:t>
            </a:r>
            <a:r>
              <a:rPr lang="en-US" dirty="0"/>
              <a:t>like </a:t>
            </a:r>
            <a:r>
              <a:rPr lang="en-US" dirty="0">
                <a:solidFill>
                  <a:srgbClr val="0070C0"/>
                </a:solidFill>
              </a:rPr>
              <a:t>SDN require strong authentication and authorization for applications </a:t>
            </a:r>
            <a:r>
              <a:rPr lang="en-US" dirty="0">
                <a:solidFill>
                  <a:srgbClr val="FF0066"/>
                </a:solidFill>
              </a:rPr>
              <a:t>to avoid misuse of the network resources exposed to applications through the control plane</a:t>
            </a:r>
            <a:r>
              <a:rPr lang="en-US" dirty="0"/>
              <a:t>. </a:t>
            </a:r>
          </a:p>
          <a:p>
            <a:r>
              <a:rPr lang="en-US" dirty="0"/>
              <a:t>Similarly, </a:t>
            </a:r>
            <a:r>
              <a:rPr lang="en-US" dirty="0">
                <a:solidFill>
                  <a:srgbClr val="FF0000"/>
                </a:solidFill>
              </a:rPr>
              <a:t>misconfigurations</a:t>
            </a:r>
            <a:r>
              <a:rPr lang="en-US" dirty="0"/>
              <a:t> of virtual network functions (</a:t>
            </a:r>
            <a:r>
              <a:rPr lang="en-US" dirty="0">
                <a:solidFill>
                  <a:srgbClr val="FF0000"/>
                </a:solidFill>
              </a:rPr>
              <a:t>VNFs</a:t>
            </a:r>
            <a:r>
              <a:rPr lang="en-US" dirty="0"/>
              <a:t>) can lead to inter-federated conflicts creating jeopardy in the whole network. </a:t>
            </a:r>
          </a:p>
          <a:p>
            <a:r>
              <a:rPr lang="en-US" dirty="0"/>
              <a:t>Since 5G will connect every aspect of life to the network, having most users’ information stored and shared online, maintaining </a:t>
            </a:r>
            <a:r>
              <a:rPr lang="en-US" dirty="0">
                <a:solidFill>
                  <a:srgbClr val="FF0000"/>
                </a:solidFill>
              </a:rPr>
              <a:t>user privacy, will be highly challenging.</a:t>
            </a:r>
          </a:p>
        </p:txBody>
      </p:sp>
      <p:sp>
        <p:nvSpPr>
          <p:cNvPr id="4" name="Date Placeholder 3">
            <a:extLst>
              <a:ext uri="{FF2B5EF4-FFF2-40B4-BE49-F238E27FC236}">
                <a16:creationId xmlns:a16="http://schemas.microsoft.com/office/drawing/2014/main" xmlns="" id="{6488CE53-CC8F-4FE6-AA6C-73F02048F430}"/>
              </a:ext>
            </a:extLst>
          </p:cNvPr>
          <p:cNvSpPr>
            <a:spLocks noGrp="1"/>
          </p:cNvSpPr>
          <p:nvPr>
            <p:ph type="dt" sz="half" idx="10"/>
          </p:nvPr>
        </p:nvSpPr>
        <p:spPr/>
        <p:txBody>
          <a:bodyPr/>
          <a:lstStyle/>
          <a:p>
            <a:fld id="{61B83AD1-8BC7-48CA-9663-B5F9BC751A66}" type="datetime1">
              <a:rPr lang="en-US" smtClean="0"/>
              <a:pPr/>
              <a:t>3/25/2024</a:t>
            </a:fld>
            <a:endParaRPr lang="en-US"/>
          </a:p>
        </p:txBody>
      </p:sp>
      <p:sp>
        <p:nvSpPr>
          <p:cNvPr id="5" name="Footer Placeholder 4">
            <a:extLst>
              <a:ext uri="{FF2B5EF4-FFF2-40B4-BE49-F238E27FC236}">
                <a16:creationId xmlns:a16="http://schemas.microsoft.com/office/drawing/2014/main" xmlns="" id="{36F0A4D5-F3C0-4FB6-8ACF-B5D48A452A26}"/>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313CF18A-7CC2-4397-8FB2-25998DD38BF0}"/>
              </a:ext>
            </a:extLst>
          </p:cNvPr>
          <p:cNvSpPr>
            <a:spLocks noGrp="1"/>
          </p:cNvSpPr>
          <p:nvPr>
            <p:ph type="sldNum" sz="quarter" idx="12"/>
          </p:nvPr>
        </p:nvSpPr>
        <p:spPr/>
        <p:txBody>
          <a:bodyPr/>
          <a:lstStyle/>
          <a:p>
            <a:pPr algn="ctr"/>
            <a:fld id="{62231297-CF50-461C-A890-3A434146D1DB}" type="slidenum">
              <a:rPr lang="en-US" smtClean="0"/>
              <a:pPr algn="ctr"/>
              <a:t>5</a:t>
            </a:fld>
            <a:endParaRPr lang="en-US" dirty="0"/>
          </a:p>
        </p:txBody>
      </p:sp>
      <p:sp>
        <p:nvSpPr>
          <p:cNvPr id="7" name="TextBox 6">
            <a:extLst>
              <a:ext uri="{FF2B5EF4-FFF2-40B4-BE49-F238E27FC236}">
                <a16:creationId xmlns:a16="http://schemas.microsoft.com/office/drawing/2014/main" xmlns="" id="{D88D6BBD-87C5-BC4E-D9BB-FF95E839B5C6}"/>
              </a:ext>
            </a:extLst>
          </p:cNvPr>
          <p:cNvSpPr txBox="1"/>
          <p:nvPr/>
        </p:nvSpPr>
        <p:spPr>
          <a:xfrm>
            <a:off x="17536885" y="533417"/>
            <a:ext cx="25929770" cy="1191545"/>
          </a:xfrm>
          <a:prstGeom prst="rect">
            <a:avLst/>
          </a:prstGeom>
          <a:noFill/>
        </p:spPr>
        <p:txBody>
          <a:bodyPr wrap="square">
            <a:spAutoFit/>
          </a:bodyPr>
          <a:lstStyle/>
          <a:p>
            <a:r>
              <a:rPr lang="en-IN" b="1" dirty="0"/>
              <a:t>DOI: </a:t>
            </a:r>
            <a:r>
              <a:rPr lang="en-IN" dirty="0">
                <a:hlinkClick r:id="rId2"/>
              </a:rPr>
              <a:t>10.1109/MCOMSTD.2018.1700063</a:t>
            </a:r>
            <a:endParaRPr lang="en-IN" dirty="0"/>
          </a:p>
        </p:txBody>
      </p:sp>
    </p:spTree>
    <p:extLst>
      <p:ext uri="{BB962C8B-B14F-4D97-AF65-F5344CB8AC3E}">
        <p14:creationId xmlns:p14="http://schemas.microsoft.com/office/powerpoint/2010/main" xmlns="" val="1450493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F0960C-9A91-457E-8E23-10B4B08AB160}"/>
              </a:ext>
            </a:extLst>
          </p:cNvPr>
          <p:cNvSpPr>
            <a:spLocks noGrp="1"/>
          </p:cNvSpPr>
          <p:nvPr>
            <p:ph type="title"/>
          </p:nvPr>
        </p:nvSpPr>
        <p:spPr/>
        <p:txBody>
          <a:bodyPr/>
          <a:lstStyle/>
          <a:p>
            <a:r>
              <a:rPr lang="en-IN" dirty="0"/>
              <a:t>Security Challenges in 5G Networks</a:t>
            </a:r>
          </a:p>
        </p:txBody>
      </p:sp>
      <p:sp>
        <p:nvSpPr>
          <p:cNvPr id="3" name="Content Placeholder 2">
            <a:extLst>
              <a:ext uri="{FF2B5EF4-FFF2-40B4-BE49-F238E27FC236}">
                <a16:creationId xmlns:a16="http://schemas.microsoft.com/office/drawing/2014/main" xmlns="" id="{B2B35C4A-249D-4E1C-9358-0B8F32748B9E}"/>
              </a:ext>
            </a:extLst>
          </p:cNvPr>
          <p:cNvSpPr>
            <a:spLocks noGrp="1"/>
          </p:cNvSpPr>
          <p:nvPr>
            <p:ph idx="1"/>
          </p:nvPr>
        </p:nvSpPr>
        <p:spPr/>
        <p:txBody>
          <a:bodyPr>
            <a:normAutofit/>
          </a:bodyPr>
          <a:lstStyle/>
          <a:p>
            <a:r>
              <a:rPr lang="en-US" dirty="0"/>
              <a:t>1G</a:t>
            </a:r>
          </a:p>
          <a:p>
            <a:r>
              <a:rPr lang="en-US" dirty="0"/>
              <a:t>Wireless communication systems have been prone to </a:t>
            </a:r>
            <a:r>
              <a:rPr lang="en-US" dirty="0">
                <a:solidFill>
                  <a:srgbClr val="FF0000"/>
                </a:solidFill>
              </a:rPr>
              <a:t>security vulnerabilities from the very inception. </a:t>
            </a:r>
          </a:p>
          <a:p>
            <a:r>
              <a:rPr lang="en-US" dirty="0"/>
              <a:t>In 1G wireless networks, mobile phones, and wireless channels were targeted for </a:t>
            </a:r>
            <a:r>
              <a:rPr lang="en-US" dirty="0">
                <a:solidFill>
                  <a:srgbClr val="0070C0"/>
                </a:solidFill>
              </a:rPr>
              <a:t>illegal cloning and masquerading</a:t>
            </a:r>
            <a:r>
              <a:rPr lang="en-US" dirty="0"/>
              <a:t>.</a:t>
            </a:r>
          </a:p>
          <a:p>
            <a:endParaRPr lang="en-US" dirty="0"/>
          </a:p>
          <a:p>
            <a:r>
              <a:rPr lang="en-US" dirty="0"/>
              <a:t>2G</a:t>
            </a:r>
          </a:p>
          <a:p>
            <a:r>
              <a:rPr lang="en-US" dirty="0">
                <a:solidFill>
                  <a:srgbClr val="0070C0"/>
                </a:solidFill>
              </a:rPr>
              <a:t>Wireless networks, message spamming </a:t>
            </a:r>
            <a:r>
              <a:rPr lang="en-US" dirty="0"/>
              <a:t>became common for not only pervasive attacks but injecting false information or broadcasting unwanted marketing information.</a:t>
            </a:r>
          </a:p>
        </p:txBody>
      </p:sp>
      <p:sp>
        <p:nvSpPr>
          <p:cNvPr id="4" name="Date Placeholder 3">
            <a:extLst>
              <a:ext uri="{FF2B5EF4-FFF2-40B4-BE49-F238E27FC236}">
                <a16:creationId xmlns:a16="http://schemas.microsoft.com/office/drawing/2014/main" xmlns="" id="{6488CE53-CC8F-4FE6-AA6C-73F02048F430}"/>
              </a:ext>
            </a:extLst>
          </p:cNvPr>
          <p:cNvSpPr>
            <a:spLocks noGrp="1"/>
          </p:cNvSpPr>
          <p:nvPr>
            <p:ph type="dt" sz="half" idx="10"/>
          </p:nvPr>
        </p:nvSpPr>
        <p:spPr/>
        <p:txBody>
          <a:bodyPr/>
          <a:lstStyle/>
          <a:p>
            <a:fld id="{61B83AD1-8BC7-48CA-9663-B5F9BC751A66}" type="datetime1">
              <a:rPr lang="en-US" smtClean="0"/>
              <a:pPr/>
              <a:t>3/25/2024</a:t>
            </a:fld>
            <a:endParaRPr lang="en-US"/>
          </a:p>
        </p:txBody>
      </p:sp>
      <p:sp>
        <p:nvSpPr>
          <p:cNvPr id="5" name="Footer Placeholder 4">
            <a:extLst>
              <a:ext uri="{FF2B5EF4-FFF2-40B4-BE49-F238E27FC236}">
                <a16:creationId xmlns:a16="http://schemas.microsoft.com/office/drawing/2014/main" xmlns="" id="{36F0A4D5-F3C0-4FB6-8ACF-B5D48A452A26}"/>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313CF18A-7CC2-4397-8FB2-25998DD38BF0}"/>
              </a:ext>
            </a:extLst>
          </p:cNvPr>
          <p:cNvSpPr>
            <a:spLocks noGrp="1"/>
          </p:cNvSpPr>
          <p:nvPr>
            <p:ph type="sldNum" sz="quarter" idx="12"/>
          </p:nvPr>
        </p:nvSpPr>
        <p:spPr/>
        <p:txBody>
          <a:bodyPr/>
          <a:lstStyle/>
          <a:p>
            <a:pPr algn="ctr"/>
            <a:fld id="{62231297-CF50-461C-A890-3A434146D1DB}" type="slidenum">
              <a:rPr lang="en-US" smtClean="0"/>
              <a:pPr algn="ctr"/>
              <a:t>6</a:t>
            </a:fld>
            <a:endParaRPr lang="en-US" dirty="0"/>
          </a:p>
        </p:txBody>
      </p:sp>
      <p:sp>
        <p:nvSpPr>
          <p:cNvPr id="7" name="TextBox 6">
            <a:extLst>
              <a:ext uri="{FF2B5EF4-FFF2-40B4-BE49-F238E27FC236}">
                <a16:creationId xmlns:a16="http://schemas.microsoft.com/office/drawing/2014/main" xmlns="" id="{A770EFB4-DF1F-23ED-75B6-2F4E79F309F8}"/>
              </a:ext>
            </a:extLst>
          </p:cNvPr>
          <p:cNvSpPr txBox="1"/>
          <p:nvPr/>
        </p:nvSpPr>
        <p:spPr>
          <a:xfrm>
            <a:off x="17536885" y="533417"/>
            <a:ext cx="25929770" cy="1191545"/>
          </a:xfrm>
          <a:prstGeom prst="rect">
            <a:avLst/>
          </a:prstGeom>
          <a:noFill/>
        </p:spPr>
        <p:txBody>
          <a:bodyPr wrap="square">
            <a:spAutoFit/>
          </a:bodyPr>
          <a:lstStyle/>
          <a:p>
            <a:r>
              <a:rPr lang="en-IN" b="1" dirty="0"/>
              <a:t>DOI: </a:t>
            </a:r>
            <a:r>
              <a:rPr lang="en-IN" dirty="0">
                <a:hlinkClick r:id="rId2"/>
              </a:rPr>
              <a:t>10.1109/MCOMSTD.2018.1700063</a:t>
            </a:r>
            <a:endParaRPr lang="en-IN" dirty="0"/>
          </a:p>
        </p:txBody>
      </p:sp>
    </p:spTree>
    <p:extLst>
      <p:ext uri="{BB962C8B-B14F-4D97-AF65-F5344CB8AC3E}">
        <p14:creationId xmlns:p14="http://schemas.microsoft.com/office/powerpoint/2010/main" xmlns="" val="1960551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F0960C-9A91-457E-8E23-10B4B08AB160}"/>
              </a:ext>
            </a:extLst>
          </p:cNvPr>
          <p:cNvSpPr>
            <a:spLocks noGrp="1"/>
          </p:cNvSpPr>
          <p:nvPr>
            <p:ph type="title"/>
          </p:nvPr>
        </p:nvSpPr>
        <p:spPr/>
        <p:txBody>
          <a:bodyPr/>
          <a:lstStyle/>
          <a:p>
            <a:r>
              <a:rPr lang="en-IN" dirty="0"/>
              <a:t>Security Challenges in 5G Networks</a:t>
            </a:r>
          </a:p>
        </p:txBody>
      </p:sp>
      <p:sp>
        <p:nvSpPr>
          <p:cNvPr id="3" name="Content Placeholder 2">
            <a:extLst>
              <a:ext uri="{FF2B5EF4-FFF2-40B4-BE49-F238E27FC236}">
                <a16:creationId xmlns:a16="http://schemas.microsoft.com/office/drawing/2014/main" xmlns="" id="{B2B35C4A-249D-4E1C-9358-0B8F32748B9E}"/>
              </a:ext>
            </a:extLst>
          </p:cNvPr>
          <p:cNvSpPr>
            <a:spLocks noGrp="1"/>
          </p:cNvSpPr>
          <p:nvPr>
            <p:ph idx="1"/>
          </p:nvPr>
        </p:nvSpPr>
        <p:spPr/>
        <p:txBody>
          <a:bodyPr>
            <a:normAutofit lnSpcReduction="10000"/>
          </a:bodyPr>
          <a:lstStyle/>
          <a:p>
            <a:r>
              <a:rPr lang="en-US" dirty="0"/>
              <a:t>3G </a:t>
            </a:r>
          </a:p>
          <a:p>
            <a:r>
              <a:rPr lang="en-US" dirty="0"/>
              <a:t>Wireless networks, and IP-based communication enabled the </a:t>
            </a:r>
            <a:r>
              <a:rPr lang="en-US" dirty="0">
                <a:solidFill>
                  <a:srgbClr val="0070C0"/>
                </a:solidFill>
              </a:rPr>
              <a:t>migration of Internet security vulnerabilities and challenges in the wireless domains</a:t>
            </a:r>
            <a:r>
              <a:rPr lang="en-US" dirty="0"/>
              <a:t>. </a:t>
            </a:r>
          </a:p>
          <a:p>
            <a:r>
              <a:rPr lang="en-US" dirty="0"/>
              <a:t>4G</a:t>
            </a:r>
          </a:p>
          <a:p>
            <a:r>
              <a:rPr lang="en-US" dirty="0"/>
              <a:t>With the increased necessity of IP-based communication, 4G mobile networks enabled the proliferation of smart devices, multimedia traffic, and new services in the mobile domain.</a:t>
            </a:r>
          </a:p>
          <a:p>
            <a:r>
              <a:rPr lang="en-US" dirty="0"/>
              <a:t>5G</a:t>
            </a:r>
          </a:p>
          <a:p>
            <a:r>
              <a:rPr lang="en-US" dirty="0"/>
              <a:t>This development led to a more complicated and dynamic threat landscape.</a:t>
            </a:r>
          </a:p>
          <a:p>
            <a:r>
              <a:rPr lang="en-US" dirty="0"/>
              <a:t>With the advent of 5G wireless networks, the security threat vectors will be bigger than even before with greater concern for privacy.</a:t>
            </a:r>
          </a:p>
          <a:p>
            <a:endParaRPr lang="en-US" dirty="0"/>
          </a:p>
        </p:txBody>
      </p:sp>
      <p:sp>
        <p:nvSpPr>
          <p:cNvPr id="4" name="Date Placeholder 3">
            <a:extLst>
              <a:ext uri="{FF2B5EF4-FFF2-40B4-BE49-F238E27FC236}">
                <a16:creationId xmlns:a16="http://schemas.microsoft.com/office/drawing/2014/main" xmlns="" id="{6488CE53-CC8F-4FE6-AA6C-73F02048F430}"/>
              </a:ext>
            </a:extLst>
          </p:cNvPr>
          <p:cNvSpPr>
            <a:spLocks noGrp="1"/>
          </p:cNvSpPr>
          <p:nvPr>
            <p:ph type="dt" sz="half" idx="10"/>
          </p:nvPr>
        </p:nvSpPr>
        <p:spPr/>
        <p:txBody>
          <a:bodyPr/>
          <a:lstStyle/>
          <a:p>
            <a:fld id="{61B83AD1-8BC7-48CA-9663-B5F9BC751A66}" type="datetime1">
              <a:rPr lang="en-US" smtClean="0"/>
              <a:pPr/>
              <a:t>3/25/2024</a:t>
            </a:fld>
            <a:endParaRPr lang="en-US"/>
          </a:p>
        </p:txBody>
      </p:sp>
      <p:sp>
        <p:nvSpPr>
          <p:cNvPr id="5" name="Footer Placeholder 4">
            <a:extLst>
              <a:ext uri="{FF2B5EF4-FFF2-40B4-BE49-F238E27FC236}">
                <a16:creationId xmlns:a16="http://schemas.microsoft.com/office/drawing/2014/main" xmlns="" id="{36F0A4D5-F3C0-4FB6-8ACF-B5D48A452A26}"/>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313CF18A-7CC2-4397-8FB2-25998DD38BF0}"/>
              </a:ext>
            </a:extLst>
          </p:cNvPr>
          <p:cNvSpPr>
            <a:spLocks noGrp="1"/>
          </p:cNvSpPr>
          <p:nvPr>
            <p:ph type="sldNum" sz="quarter" idx="12"/>
          </p:nvPr>
        </p:nvSpPr>
        <p:spPr/>
        <p:txBody>
          <a:bodyPr/>
          <a:lstStyle/>
          <a:p>
            <a:pPr algn="ctr"/>
            <a:fld id="{62231297-CF50-461C-A890-3A434146D1DB}" type="slidenum">
              <a:rPr lang="en-US" smtClean="0"/>
              <a:pPr algn="ctr"/>
              <a:t>7</a:t>
            </a:fld>
            <a:endParaRPr lang="en-US" dirty="0"/>
          </a:p>
        </p:txBody>
      </p:sp>
      <p:sp>
        <p:nvSpPr>
          <p:cNvPr id="7" name="TextBox 6">
            <a:extLst>
              <a:ext uri="{FF2B5EF4-FFF2-40B4-BE49-F238E27FC236}">
                <a16:creationId xmlns:a16="http://schemas.microsoft.com/office/drawing/2014/main" xmlns="" id="{C2585CE1-9D34-5111-544B-7FE096CD8106}"/>
              </a:ext>
            </a:extLst>
          </p:cNvPr>
          <p:cNvSpPr txBox="1"/>
          <p:nvPr/>
        </p:nvSpPr>
        <p:spPr>
          <a:xfrm>
            <a:off x="17536885" y="533417"/>
            <a:ext cx="25929770" cy="1191545"/>
          </a:xfrm>
          <a:prstGeom prst="rect">
            <a:avLst/>
          </a:prstGeom>
          <a:noFill/>
        </p:spPr>
        <p:txBody>
          <a:bodyPr wrap="square">
            <a:spAutoFit/>
          </a:bodyPr>
          <a:lstStyle/>
          <a:p>
            <a:r>
              <a:rPr lang="en-IN" b="1" dirty="0"/>
              <a:t>DOI: </a:t>
            </a:r>
            <a:r>
              <a:rPr lang="en-IN" dirty="0">
                <a:hlinkClick r:id="rId2"/>
              </a:rPr>
              <a:t>10.1109/MCOMSTD.2018.1700063</a:t>
            </a:r>
            <a:endParaRPr lang="en-IN" dirty="0"/>
          </a:p>
        </p:txBody>
      </p:sp>
    </p:spTree>
    <p:extLst>
      <p:ext uri="{BB962C8B-B14F-4D97-AF65-F5344CB8AC3E}">
        <p14:creationId xmlns:p14="http://schemas.microsoft.com/office/powerpoint/2010/main" xmlns="" val="3024289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F0960C-9A91-457E-8E23-10B4B08AB160}"/>
              </a:ext>
            </a:extLst>
          </p:cNvPr>
          <p:cNvSpPr>
            <a:spLocks noGrp="1"/>
          </p:cNvSpPr>
          <p:nvPr>
            <p:ph type="title"/>
          </p:nvPr>
        </p:nvSpPr>
        <p:spPr/>
        <p:txBody>
          <a:bodyPr/>
          <a:lstStyle/>
          <a:p>
            <a:r>
              <a:rPr lang="en-IN" dirty="0"/>
              <a:t>Security Challenges in 5G Networks</a:t>
            </a:r>
          </a:p>
        </p:txBody>
      </p:sp>
      <p:sp>
        <p:nvSpPr>
          <p:cNvPr id="3" name="Content Placeholder 2">
            <a:extLst>
              <a:ext uri="{FF2B5EF4-FFF2-40B4-BE49-F238E27FC236}">
                <a16:creationId xmlns:a16="http://schemas.microsoft.com/office/drawing/2014/main" xmlns="" id="{B2B35C4A-249D-4E1C-9358-0B8F32748B9E}"/>
              </a:ext>
            </a:extLst>
          </p:cNvPr>
          <p:cNvSpPr>
            <a:spLocks noGrp="1"/>
          </p:cNvSpPr>
          <p:nvPr>
            <p:ph idx="1"/>
          </p:nvPr>
        </p:nvSpPr>
        <p:spPr/>
        <p:txBody>
          <a:bodyPr>
            <a:normAutofit/>
          </a:bodyPr>
          <a:lstStyle/>
          <a:p>
            <a:r>
              <a:rPr lang="en-US" dirty="0"/>
              <a:t>5G</a:t>
            </a:r>
          </a:p>
          <a:p>
            <a:r>
              <a:rPr lang="en-US" dirty="0"/>
              <a:t>Therefore, it is crucial to highlight the security challenges that not only are threatening due to the wireless nature of mobile networks, but also exist in the potential technologies that are highly important for 5G. </a:t>
            </a:r>
          </a:p>
          <a:p>
            <a:endParaRPr lang="en-US" dirty="0"/>
          </a:p>
          <a:p>
            <a:endParaRPr lang="en-US" dirty="0"/>
          </a:p>
        </p:txBody>
      </p:sp>
      <p:sp>
        <p:nvSpPr>
          <p:cNvPr id="4" name="Date Placeholder 3">
            <a:extLst>
              <a:ext uri="{FF2B5EF4-FFF2-40B4-BE49-F238E27FC236}">
                <a16:creationId xmlns:a16="http://schemas.microsoft.com/office/drawing/2014/main" xmlns="" id="{6488CE53-CC8F-4FE6-AA6C-73F02048F430}"/>
              </a:ext>
            </a:extLst>
          </p:cNvPr>
          <p:cNvSpPr>
            <a:spLocks noGrp="1"/>
          </p:cNvSpPr>
          <p:nvPr>
            <p:ph type="dt" sz="half" idx="10"/>
          </p:nvPr>
        </p:nvSpPr>
        <p:spPr/>
        <p:txBody>
          <a:bodyPr/>
          <a:lstStyle/>
          <a:p>
            <a:fld id="{61B83AD1-8BC7-48CA-9663-B5F9BC751A66}" type="datetime1">
              <a:rPr lang="en-US" smtClean="0"/>
              <a:pPr/>
              <a:t>3/25/2024</a:t>
            </a:fld>
            <a:endParaRPr lang="en-US"/>
          </a:p>
        </p:txBody>
      </p:sp>
      <p:sp>
        <p:nvSpPr>
          <p:cNvPr id="5" name="Footer Placeholder 4">
            <a:extLst>
              <a:ext uri="{FF2B5EF4-FFF2-40B4-BE49-F238E27FC236}">
                <a16:creationId xmlns:a16="http://schemas.microsoft.com/office/drawing/2014/main" xmlns="" id="{36F0A4D5-F3C0-4FB6-8ACF-B5D48A452A26}"/>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313CF18A-7CC2-4397-8FB2-25998DD38BF0}"/>
              </a:ext>
            </a:extLst>
          </p:cNvPr>
          <p:cNvSpPr>
            <a:spLocks noGrp="1"/>
          </p:cNvSpPr>
          <p:nvPr>
            <p:ph type="sldNum" sz="quarter" idx="12"/>
          </p:nvPr>
        </p:nvSpPr>
        <p:spPr/>
        <p:txBody>
          <a:bodyPr/>
          <a:lstStyle/>
          <a:p>
            <a:pPr algn="ctr"/>
            <a:fld id="{62231297-CF50-461C-A890-3A434146D1DB}" type="slidenum">
              <a:rPr lang="en-US" smtClean="0"/>
              <a:pPr algn="ctr"/>
              <a:t>8</a:t>
            </a:fld>
            <a:endParaRPr lang="en-US" dirty="0"/>
          </a:p>
        </p:txBody>
      </p:sp>
      <p:sp>
        <p:nvSpPr>
          <p:cNvPr id="7" name="TextBox 6">
            <a:extLst>
              <a:ext uri="{FF2B5EF4-FFF2-40B4-BE49-F238E27FC236}">
                <a16:creationId xmlns:a16="http://schemas.microsoft.com/office/drawing/2014/main" xmlns="" id="{295C71F6-086D-DCA1-C66D-26757E0E0592}"/>
              </a:ext>
            </a:extLst>
          </p:cNvPr>
          <p:cNvSpPr txBox="1"/>
          <p:nvPr/>
        </p:nvSpPr>
        <p:spPr>
          <a:xfrm>
            <a:off x="17536885" y="533417"/>
            <a:ext cx="25929770" cy="1191545"/>
          </a:xfrm>
          <a:prstGeom prst="rect">
            <a:avLst/>
          </a:prstGeom>
          <a:noFill/>
        </p:spPr>
        <p:txBody>
          <a:bodyPr wrap="square">
            <a:spAutoFit/>
          </a:bodyPr>
          <a:lstStyle/>
          <a:p>
            <a:r>
              <a:rPr lang="en-IN" b="1" dirty="0"/>
              <a:t>DOI: </a:t>
            </a:r>
            <a:r>
              <a:rPr lang="en-IN" dirty="0">
                <a:hlinkClick r:id="rId2"/>
              </a:rPr>
              <a:t>10.1109/MCOMSTD.2018.1700063</a:t>
            </a:r>
            <a:endParaRPr lang="en-IN" dirty="0"/>
          </a:p>
        </p:txBody>
      </p:sp>
    </p:spTree>
    <p:extLst>
      <p:ext uri="{BB962C8B-B14F-4D97-AF65-F5344CB8AC3E}">
        <p14:creationId xmlns:p14="http://schemas.microsoft.com/office/powerpoint/2010/main" xmlns="" val="3231010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F0960C-9A91-457E-8E23-10B4B08AB160}"/>
              </a:ext>
            </a:extLst>
          </p:cNvPr>
          <p:cNvSpPr>
            <a:spLocks noGrp="1"/>
          </p:cNvSpPr>
          <p:nvPr>
            <p:ph type="title"/>
          </p:nvPr>
        </p:nvSpPr>
        <p:spPr/>
        <p:txBody>
          <a:bodyPr/>
          <a:lstStyle/>
          <a:p>
            <a:r>
              <a:rPr lang="en-US" dirty="0"/>
              <a:t>Key Security Challenges in 5G</a:t>
            </a:r>
            <a:endParaRPr lang="en-IN" dirty="0"/>
          </a:p>
        </p:txBody>
      </p:sp>
      <p:sp>
        <p:nvSpPr>
          <p:cNvPr id="3" name="Content Placeholder 2">
            <a:extLst>
              <a:ext uri="{FF2B5EF4-FFF2-40B4-BE49-F238E27FC236}">
                <a16:creationId xmlns:a16="http://schemas.microsoft.com/office/drawing/2014/main" xmlns="" id="{B2B35C4A-249D-4E1C-9358-0B8F32748B9E}"/>
              </a:ext>
            </a:extLst>
          </p:cNvPr>
          <p:cNvSpPr>
            <a:spLocks noGrp="1"/>
          </p:cNvSpPr>
          <p:nvPr>
            <p:ph idx="1"/>
          </p:nvPr>
        </p:nvSpPr>
        <p:spPr>
          <a:xfrm>
            <a:off x="2160337" y="7363735"/>
            <a:ext cx="17499263" cy="22600445"/>
          </a:xfrm>
        </p:spPr>
        <p:txBody>
          <a:bodyPr>
            <a:normAutofit/>
          </a:bodyPr>
          <a:lstStyle/>
          <a:p>
            <a:r>
              <a:rPr lang="en-US" dirty="0"/>
              <a:t>5G needs </a:t>
            </a:r>
            <a:r>
              <a:rPr lang="en-US" dirty="0">
                <a:solidFill>
                  <a:srgbClr val="FF0000"/>
                </a:solidFill>
              </a:rPr>
              <a:t>robust security architectures and solutions </a:t>
            </a:r>
            <a:r>
              <a:rPr lang="en-US" dirty="0"/>
              <a:t>since it will connect every aspect of life to communication networks. </a:t>
            </a:r>
          </a:p>
          <a:p>
            <a:r>
              <a:rPr lang="en-US" dirty="0"/>
              <a:t>Therefore, we investigate and highlight the important security and privacy challenges in 5G networks (depicted in Fig) and overview the potential solutions that could lead to secure 5G systems</a:t>
            </a:r>
          </a:p>
        </p:txBody>
      </p:sp>
      <p:sp>
        <p:nvSpPr>
          <p:cNvPr id="4" name="Date Placeholder 3">
            <a:extLst>
              <a:ext uri="{FF2B5EF4-FFF2-40B4-BE49-F238E27FC236}">
                <a16:creationId xmlns:a16="http://schemas.microsoft.com/office/drawing/2014/main" xmlns="" id="{6488CE53-CC8F-4FE6-AA6C-73F02048F430}"/>
              </a:ext>
            </a:extLst>
          </p:cNvPr>
          <p:cNvSpPr>
            <a:spLocks noGrp="1"/>
          </p:cNvSpPr>
          <p:nvPr>
            <p:ph type="dt" sz="half" idx="10"/>
          </p:nvPr>
        </p:nvSpPr>
        <p:spPr/>
        <p:txBody>
          <a:bodyPr/>
          <a:lstStyle/>
          <a:p>
            <a:fld id="{61B83AD1-8BC7-48CA-9663-B5F9BC751A66}" type="datetime1">
              <a:rPr lang="en-US" smtClean="0"/>
              <a:pPr/>
              <a:t>3/25/2024</a:t>
            </a:fld>
            <a:endParaRPr lang="en-US"/>
          </a:p>
        </p:txBody>
      </p:sp>
      <p:sp>
        <p:nvSpPr>
          <p:cNvPr id="5" name="Footer Placeholder 4">
            <a:extLst>
              <a:ext uri="{FF2B5EF4-FFF2-40B4-BE49-F238E27FC236}">
                <a16:creationId xmlns:a16="http://schemas.microsoft.com/office/drawing/2014/main" xmlns="" id="{36F0A4D5-F3C0-4FB6-8ACF-B5D48A452A26}"/>
              </a:ext>
            </a:extLst>
          </p:cNvPr>
          <p:cNvSpPr>
            <a:spLocks noGrp="1"/>
          </p:cNvSpPr>
          <p:nvPr>
            <p:ph type="ftr" sz="quarter" idx="11"/>
          </p:nvPr>
        </p:nvSpPr>
        <p:spPr/>
        <p:txBody>
          <a:bodyPr/>
          <a:lstStyle/>
          <a:p>
            <a:r>
              <a:rPr lang="en-US" dirty="0"/>
              <a:t>18ECO127T :: 5G Technology – An Overview :: </a:t>
            </a:r>
            <a:r>
              <a:rPr lang="en-US" dirty="0" smtClean="0"/>
              <a:t>Unit-2</a:t>
            </a:r>
            <a:endParaRPr lang="en-US" dirty="0"/>
          </a:p>
        </p:txBody>
      </p:sp>
      <p:sp>
        <p:nvSpPr>
          <p:cNvPr id="6" name="Slide Number Placeholder 5">
            <a:extLst>
              <a:ext uri="{FF2B5EF4-FFF2-40B4-BE49-F238E27FC236}">
                <a16:creationId xmlns:a16="http://schemas.microsoft.com/office/drawing/2014/main" xmlns="" id="{313CF18A-7CC2-4397-8FB2-25998DD38BF0}"/>
              </a:ext>
            </a:extLst>
          </p:cNvPr>
          <p:cNvSpPr>
            <a:spLocks noGrp="1"/>
          </p:cNvSpPr>
          <p:nvPr>
            <p:ph type="sldNum" sz="quarter" idx="12"/>
          </p:nvPr>
        </p:nvSpPr>
        <p:spPr/>
        <p:txBody>
          <a:bodyPr/>
          <a:lstStyle/>
          <a:p>
            <a:pPr algn="ctr"/>
            <a:fld id="{62231297-CF50-461C-A890-3A434146D1DB}" type="slidenum">
              <a:rPr lang="en-US" smtClean="0"/>
              <a:pPr algn="ctr"/>
              <a:t>9</a:t>
            </a:fld>
            <a:endParaRPr lang="en-US" dirty="0"/>
          </a:p>
        </p:txBody>
      </p:sp>
      <p:pic>
        <p:nvPicPr>
          <p:cNvPr id="8" name="Picture 7">
            <a:extLst>
              <a:ext uri="{FF2B5EF4-FFF2-40B4-BE49-F238E27FC236}">
                <a16:creationId xmlns:a16="http://schemas.microsoft.com/office/drawing/2014/main" xmlns="" id="{6DE47362-6A1E-9709-EE03-FF70647A7ED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9659600" y="5474326"/>
            <a:ext cx="27942857" cy="25200000"/>
          </a:xfrm>
          <a:prstGeom prst="rect">
            <a:avLst/>
          </a:prstGeom>
        </p:spPr>
      </p:pic>
      <p:sp>
        <p:nvSpPr>
          <p:cNvPr id="9" name="Rectangle 8">
            <a:extLst>
              <a:ext uri="{FF2B5EF4-FFF2-40B4-BE49-F238E27FC236}">
                <a16:creationId xmlns:a16="http://schemas.microsoft.com/office/drawing/2014/main" xmlns="" id="{72E8AA90-2565-67D8-416A-4F5CC4400B74}"/>
              </a:ext>
            </a:extLst>
          </p:cNvPr>
          <p:cNvSpPr/>
          <p:nvPr/>
        </p:nvSpPr>
        <p:spPr>
          <a:xfrm>
            <a:off x="20116800" y="29311037"/>
            <a:ext cx="3348513" cy="136328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xmlns="" id="{1F717F50-81C3-0FD2-B646-FEAE848D5BA0}"/>
              </a:ext>
            </a:extLst>
          </p:cNvPr>
          <p:cNvSpPr txBox="1"/>
          <p:nvPr/>
        </p:nvSpPr>
        <p:spPr>
          <a:xfrm>
            <a:off x="17536885" y="533417"/>
            <a:ext cx="25929770" cy="1191545"/>
          </a:xfrm>
          <a:prstGeom prst="rect">
            <a:avLst/>
          </a:prstGeom>
          <a:noFill/>
        </p:spPr>
        <p:txBody>
          <a:bodyPr wrap="square">
            <a:spAutoFit/>
          </a:bodyPr>
          <a:lstStyle/>
          <a:p>
            <a:r>
              <a:rPr lang="en-IN" b="1" dirty="0"/>
              <a:t>DOI: </a:t>
            </a:r>
            <a:r>
              <a:rPr lang="en-IN" dirty="0">
                <a:hlinkClick r:id="rId3"/>
              </a:rPr>
              <a:t>10.1109/MCOMSTD.2018.1700063</a:t>
            </a:r>
            <a:endParaRPr lang="en-IN" dirty="0"/>
          </a:p>
        </p:txBody>
      </p:sp>
    </p:spTree>
    <p:extLst>
      <p:ext uri="{BB962C8B-B14F-4D97-AF65-F5344CB8AC3E}">
        <p14:creationId xmlns:p14="http://schemas.microsoft.com/office/powerpoint/2010/main" xmlns="" val="4028719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31893</TotalTime>
  <Words>2352</Words>
  <Application>Microsoft Office PowerPoint</Application>
  <PresentationFormat>Custom</PresentationFormat>
  <Paragraphs>241</Paragraphs>
  <Slides>27</Slides>
  <Notes>5</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MODULE 4:  5G Security and Privacy</vt:lpstr>
      <vt:lpstr>MODULE 4:  5G Security and Privacy</vt:lpstr>
      <vt:lpstr>Security Challenges in 5G Networks</vt:lpstr>
      <vt:lpstr>Security Challenges in 5G Networks</vt:lpstr>
      <vt:lpstr>Security Challenges in 5G Networks</vt:lpstr>
      <vt:lpstr>Security Challenges in 5G Networks</vt:lpstr>
      <vt:lpstr>Security Challenges in 5G Networks</vt:lpstr>
      <vt:lpstr>Security Challenges in 5G Networks</vt:lpstr>
      <vt:lpstr>Key Security Challenges in 5G</vt:lpstr>
      <vt:lpstr>Key Security Challenges in 5G</vt:lpstr>
      <vt:lpstr>Key Security Challenges in 5G</vt:lpstr>
      <vt:lpstr>Key Security Challenges in 5G</vt:lpstr>
      <vt:lpstr>!!THANK YOU!! !! Have a Nice Day!! </vt:lpstr>
      <vt:lpstr>MODULE 4:  5G Security and Privacy</vt:lpstr>
      <vt:lpstr>Authentication and Access Control in 5G</vt:lpstr>
      <vt:lpstr>Authentication and Access Control in 5G</vt:lpstr>
      <vt:lpstr>Authentication and Access Control in 5G</vt:lpstr>
      <vt:lpstr>Authentication and Access Control in 5G</vt:lpstr>
      <vt:lpstr>Authentication and Access Control in 5G</vt:lpstr>
      <vt:lpstr>Authentication and Access Control in 5G</vt:lpstr>
      <vt:lpstr>Authentication and Access Control in 5G</vt:lpstr>
      <vt:lpstr>Encryption in 5G</vt:lpstr>
      <vt:lpstr>Encryption in 5G</vt:lpstr>
      <vt:lpstr>Encryption in 5G</vt:lpstr>
      <vt:lpstr>Encryption in 5G</vt:lpstr>
      <vt:lpstr>Encryption in 5G</vt:lpstr>
      <vt:lpstr>!!THANK YOU!! !! Have a Nice Day!!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THINKPAD</dc:creator>
  <cp:lastModifiedBy>hp</cp:lastModifiedBy>
  <cp:revision>3312</cp:revision>
  <cp:lastPrinted>2023-02-06T05:08:34Z</cp:lastPrinted>
  <dcterms:created xsi:type="dcterms:W3CDTF">2016-03-26T10:56:21Z</dcterms:created>
  <dcterms:modified xsi:type="dcterms:W3CDTF">2024-03-25T11:11:56Z</dcterms:modified>
</cp:coreProperties>
</file>