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79" r:id="rId41"/>
    <p:sldId id="296" r:id="rId42"/>
    <p:sldId id="298" r:id="rId43"/>
    <p:sldId id="299" r:id="rId44"/>
    <p:sldId id="300" r:id="rId45"/>
    <p:sldId id="297" r:id="rId46"/>
  </p:sldIdLst>
  <p:sldSz cx="51120675" cy="32399288"/>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0182">
          <p15:clr>
            <a:srgbClr val="A4A3A4"/>
          </p15:clr>
        </p15:guide>
        <p15:guide id="2" pos="1616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si64sqryGP8bd8NCDZ6WM8CKr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4" d="100"/>
          <a:sy n="14" d="100"/>
        </p:scale>
        <p:origin x="-1218" y="-180"/>
      </p:cViewPr>
      <p:guideLst>
        <p:guide orient="horz" pos="10182"/>
        <p:guide pos="1616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7" name="Google Shape;257;p19: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2" name="Google Shape;102;p2: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6" name="Google Shape;276;p21: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xmlns="" val="2323669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8171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39010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28784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8016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43102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24458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4558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73712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87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58447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63990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91076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72191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7780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91500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96702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848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6" name="Google Shape;276;p21: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spTree>
    <p:extLst>
      <p:ext uri="{BB962C8B-B14F-4D97-AF65-F5344CB8AC3E}">
        <p14:creationId xmlns:p14="http://schemas.microsoft.com/office/powerpoint/2010/main" xmlns="" val="35296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spTree>
    <p:extLst>
      <p:ext uri="{BB962C8B-B14F-4D97-AF65-F5344CB8AC3E}">
        <p14:creationId xmlns:p14="http://schemas.microsoft.com/office/powerpoint/2010/main" xmlns="" val="25448054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89146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65231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12200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6" name="Google Shape;276;p21:notes"/>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Tree>
    <p:extLst>
      <p:ext uri="{BB962C8B-B14F-4D97-AF65-F5344CB8AC3E}">
        <p14:creationId xmlns:p14="http://schemas.microsoft.com/office/powerpoint/2010/main" xmlns="" val="4167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01725" y="1200150"/>
            <a:ext cx="51117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3"/>
          <p:cNvSpPr txBox="1">
            <a:spLocks noGrp="1"/>
          </p:cNvSpPr>
          <p:nvPr>
            <p:ph type="ctrTitle"/>
          </p:nvPr>
        </p:nvSpPr>
        <p:spPr>
          <a:xfrm>
            <a:off x="6390085" y="5302386"/>
            <a:ext cx="38340506" cy="112797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7030A0"/>
              </a:buClr>
              <a:buSzPts val="25158"/>
              <a:buFont typeface="Times New Roman"/>
              <a:buNone/>
              <a:defRPr sz="251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subTitle" idx="1"/>
          </p:nvPr>
        </p:nvSpPr>
        <p:spPr>
          <a:xfrm>
            <a:off x="6390085" y="17017128"/>
            <a:ext cx="38340506" cy="782232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193"/>
              </a:spcBef>
              <a:spcAft>
                <a:spcPts val="0"/>
              </a:spcAft>
              <a:buClr>
                <a:srgbClr val="9933FF"/>
              </a:buClr>
              <a:buSzPts val="10063"/>
              <a:buNone/>
              <a:defRPr sz="10063"/>
            </a:lvl1pPr>
            <a:lvl2pPr lvl="1" algn="ctr">
              <a:lnSpc>
                <a:spcPct val="90000"/>
              </a:lnSpc>
              <a:spcBef>
                <a:spcPts val="2097"/>
              </a:spcBef>
              <a:spcAft>
                <a:spcPts val="0"/>
              </a:spcAft>
              <a:buClr>
                <a:srgbClr val="002060"/>
              </a:buClr>
              <a:buSzPts val="8386"/>
              <a:buNone/>
              <a:defRPr sz="8386"/>
            </a:lvl2pPr>
            <a:lvl3pPr lvl="2" algn="ctr">
              <a:lnSpc>
                <a:spcPct val="90000"/>
              </a:lnSpc>
              <a:spcBef>
                <a:spcPts val="2097"/>
              </a:spcBef>
              <a:spcAft>
                <a:spcPts val="0"/>
              </a:spcAft>
              <a:buClr>
                <a:srgbClr val="7030A0"/>
              </a:buClr>
              <a:buSzPts val="7547"/>
              <a:buNone/>
              <a:defRPr sz="7547"/>
            </a:lvl3pPr>
            <a:lvl4pPr lvl="3" algn="ctr">
              <a:lnSpc>
                <a:spcPct val="90000"/>
              </a:lnSpc>
              <a:spcBef>
                <a:spcPts val="2097"/>
              </a:spcBef>
              <a:spcAft>
                <a:spcPts val="0"/>
              </a:spcAft>
              <a:buClr>
                <a:srgbClr val="0070C0"/>
              </a:buClr>
              <a:buSzPts val="6709"/>
              <a:buNone/>
              <a:defRPr sz="6708"/>
            </a:lvl4pPr>
            <a:lvl5pPr lvl="4" algn="ctr">
              <a:lnSpc>
                <a:spcPct val="90000"/>
              </a:lnSpc>
              <a:spcBef>
                <a:spcPts val="2097"/>
              </a:spcBef>
              <a:spcAft>
                <a:spcPts val="0"/>
              </a:spcAft>
              <a:buClr>
                <a:srgbClr val="00B0F0"/>
              </a:buClr>
              <a:buSzPts val="6709"/>
              <a:buNone/>
              <a:defRPr sz="6708"/>
            </a:lvl5pPr>
            <a:lvl6pPr lvl="5" algn="ctr">
              <a:lnSpc>
                <a:spcPct val="90000"/>
              </a:lnSpc>
              <a:spcBef>
                <a:spcPts val="2097"/>
              </a:spcBef>
              <a:spcAft>
                <a:spcPts val="0"/>
              </a:spcAft>
              <a:buClr>
                <a:schemeClr val="dk1"/>
              </a:buClr>
              <a:buSzPts val="6709"/>
              <a:buNone/>
              <a:defRPr sz="6708"/>
            </a:lvl6pPr>
            <a:lvl7pPr lvl="6" algn="ctr">
              <a:lnSpc>
                <a:spcPct val="90000"/>
              </a:lnSpc>
              <a:spcBef>
                <a:spcPts val="2097"/>
              </a:spcBef>
              <a:spcAft>
                <a:spcPts val="0"/>
              </a:spcAft>
              <a:buClr>
                <a:schemeClr val="dk1"/>
              </a:buClr>
              <a:buSzPts val="6709"/>
              <a:buNone/>
              <a:defRPr sz="6708"/>
            </a:lvl7pPr>
            <a:lvl8pPr lvl="7" algn="ctr">
              <a:lnSpc>
                <a:spcPct val="90000"/>
              </a:lnSpc>
              <a:spcBef>
                <a:spcPts val="2097"/>
              </a:spcBef>
              <a:spcAft>
                <a:spcPts val="0"/>
              </a:spcAft>
              <a:buClr>
                <a:schemeClr val="dk1"/>
              </a:buClr>
              <a:buSzPts val="6709"/>
              <a:buNone/>
              <a:defRPr sz="6708"/>
            </a:lvl8pPr>
            <a:lvl9pPr lvl="8" algn="ctr">
              <a:lnSpc>
                <a:spcPct val="90000"/>
              </a:lnSpc>
              <a:spcBef>
                <a:spcPts val="2097"/>
              </a:spcBef>
              <a:spcAft>
                <a:spcPts val="0"/>
              </a:spcAft>
              <a:buClr>
                <a:schemeClr val="dk1"/>
              </a:buClr>
              <a:buSzPts val="6709"/>
              <a:buNone/>
              <a:defRPr sz="6708"/>
            </a:lvl9pPr>
          </a:lstStyle>
          <a:p>
            <a:endParaRPr/>
          </a:p>
        </p:txBody>
      </p:sp>
      <p:sp>
        <p:nvSpPr>
          <p:cNvPr id="20" name="Google Shape;20;p23"/>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4260114" y="-4736042"/>
            <a:ext cx="22600445" cy="4680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80" name="Google Shape;80;p32"/>
          <p:cNvSpPr txBox="1"/>
          <p:nvPr/>
        </p:nvSpPr>
        <p:spPr>
          <a:xfrm>
            <a:off x="4" y="0"/>
            <a:ext cx="1720473" cy="1724962"/>
          </a:xfrm>
          <a:prstGeom prst="rect">
            <a:avLst/>
          </a:prstGeom>
          <a:noFill/>
          <a:ln>
            <a:noFill/>
          </a:ln>
        </p:spPr>
        <p:txBody>
          <a:bodyPr spcFirstLastPara="1" wrap="square" lIns="92725" tIns="46350" rIns="92725" bIns="46350" anchor="ctr" anchorCtr="0">
            <a:noAutofit/>
          </a:bodyPr>
          <a:lstStyle/>
          <a:p>
            <a:pPr marL="0" marR="0" lvl="0" indent="0" algn="r" rtl="0">
              <a:spcBef>
                <a:spcPts val="0"/>
              </a:spcBef>
              <a:spcAft>
                <a:spcPts val="0"/>
              </a:spcAft>
              <a:buNone/>
            </a:pPr>
            <a:endParaRPr sz="8114" b="0" i="0" u="none" strike="noStrike" cap="none">
              <a:solidFill>
                <a:srgbClr val="00206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rot="5400000">
            <a:off x="28366232" y="9941963"/>
            <a:ext cx="27456899" cy="11022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3"/>
          <p:cNvSpPr txBox="1">
            <a:spLocks noGrp="1"/>
          </p:cNvSpPr>
          <p:nvPr>
            <p:ph type="body" idx="1"/>
          </p:nvPr>
        </p:nvSpPr>
        <p:spPr>
          <a:xfrm rot="5400000">
            <a:off x="6000936" y="-761428"/>
            <a:ext cx="27456899" cy="324296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84" name="Google Shape;84;p33"/>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3487921" y="8077327"/>
            <a:ext cx="44091582" cy="134772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030A0"/>
              </a:buClr>
              <a:buSzPts val="25158"/>
              <a:buFont typeface="Times New Roman"/>
              <a:buNone/>
              <a:defRPr sz="251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3487921" y="21682028"/>
            <a:ext cx="44091582" cy="708734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193"/>
              </a:spcBef>
              <a:spcAft>
                <a:spcPts val="0"/>
              </a:spcAft>
              <a:buClr>
                <a:srgbClr val="7F6000"/>
              </a:buClr>
              <a:buSzPts val="10063"/>
              <a:buNone/>
              <a:defRPr sz="10063">
                <a:solidFill>
                  <a:srgbClr val="7F6000"/>
                </a:solidFill>
              </a:defRPr>
            </a:lvl1pPr>
            <a:lvl2pPr marL="914400" lvl="1" indent="-228600" algn="l">
              <a:lnSpc>
                <a:spcPct val="90000"/>
              </a:lnSpc>
              <a:spcBef>
                <a:spcPts val="2097"/>
              </a:spcBef>
              <a:spcAft>
                <a:spcPts val="0"/>
              </a:spcAft>
              <a:buClr>
                <a:srgbClr val="888888"/>
              </a:buClr>
              <a:buSzPts val="8386"/>
              <a:buNone/>
              <a:defRPr sz="8386">
                <a:solidFill>
                  <a:srgbClr val="888888"/>
                </a:solidFill>
              </a:defRPr>
            </a:lvl2pPr>
            <a:lvl3pPr marL="1371600" lvl="2" indent="-228600" algn="l">
              <a:lnSpc>
                <a:spcPct val="90000"/>
              </a:lnSpc>
              <a:spcBef>
                <a:spcPts val="2097"/>
              </a:spcBef>
              <a:spcAft>
                <a:spcPts val="0"/>
              </a:spcAft>
              <a:buClr>
                <a:srgbClr val="888888"/>
              </a:buClr>
              <a:buSzPts val="7547"/>
              <a:buNone/>
              <a:defRPr sz="7547">
                <a:solidFill>
                  <a:srgbClr val="888888"/>
                </a:solidFill>
              </a:defRPr>
            </a:lvl3pPr>
            <a:lvl4pPr marL="1828800" lvl="3" indent="-228600" algn="l">
              <a:lnSpc>
                <a:spcPct val="90000"/>
              </a:lnSpc>
              <a:spcBef>
                <a:spcPts val="2097"/>
              </a:spcBef>
              <a:spcAft>
                <a:spcPts val="0"/>
              </a:spcAft>
              <a:buClr>
                <a:srgbClr val="888888"/>
              </a:buClr>
              <a:buSzPts val="6709"/>
              <a:buNone/>
              <a:defRPr sz="6708">
                <a:solidFill>
                  <a:srgbClr val="888888"/>
                </a:solidFill>
              </a:defRPr>
            </a:lvl4pPr>
            <a:lvl5pPr marL="2286000" lvl="4" indent="-228600" algn="l">
              <a:lnSpc>
                <a:spcPct val="90000"/>
              </a:lnSpc>
              <a:spcBef>
                <a:spcPts val="2097"/>
              </a:spcBef>
              <a:spcAft>
                <a:spcPts val="0"/>
              </a:spcAft>
              <a:buClr>
                <a:srgbClr val="888888"/>
              </a:buClr>
              <a:buSzPts val="6709"/>
              <a:buNone/>
              <a:defRPr sz="6708">
                <a:solidFill>
                  <a:srgbClr val="888888"/>
                </a:solidFill>
              </a:defRPr>
            </a:lvl5pPr>
            <a:lvl6pPr marL="2743200" lvl="5" indent="-228600" algn="l">
              <a:lnSpc>
                <a:spcPct val="90000"/>
              </a:lnSpc>
              <a:spcBef>
                <a:spcPts val="2097"/>
              </a:spcBef>
              <a:spcAft>
                <a:spcPts val="0"/>
              </a:spcAft>
              <a:buClr>
                <a:srgbClr val="888888"/>
              </a:buClr>
              <a:buSzPts val="6709"/>
              <a:buNone/>
              <a:defRPr sz="6708">
                <a:solidFill>
                  <a:srgbClr val="888888"/>
                </a:solidFill>
              </a:defRPr>
            </a:lvl6pPr>
            <a:lvl7pPr marL="3200400" lvl="6" indent="-228600" algn="l">
              <a:lnSpc>
                <a:spcPct val="90000"/>
              </a:lnSpc>
              <a:spcBef>
                <a:spcPts val="2097"/>
              </a:spcBef>
              <a:spcAft>
                <a:spcPts val="0"/>
              </a:spcAft>
              <a:buClr>
                <a:srgbClr val="888888"/>
              </a:buClr>
              <a:buSzPts val="6709"/>
              <a:buNone/>
              <a:defRPr sz="6708">
                <a:solidFill>
                  <a:srgbClr val="888888"/>
                </a:solidFill>
              </a:defRPr>
            </a:lvl7pPr>
            <a:lvl8pPr marL="3657600" lvl="7" indent="-228600" algn="l">
              <a:lnSpc>
                <a:spcPct val="90000"/>
              </a:lnSpc>
              <a:spcBef>
                <a:spcPts val="2097"/>
              </a:spcBef>
              <a:spcAft>
                <a:spcPts val="0"/>
              </a:spcAft>
              <a:buClr>
                <a:srgbClr val="888888"/>
              </a:buClr>
              <a:buSzPts val="6709"/>
              <a:buNone/>
              <a:defRPr sz="6708">
                <a:solidFill>
                  <a:srgbClr val="888888"/>
                </a:solidFill>
              </a:defRPr>
            </a:lvl8pPr>
            <a:lvl9pPr marL="4114800" lvl="8" indent="-228600" algn="l">
              <a:lnSpc>
                <a:spcPct val="90000"/>
              </a:lnSpc>
              <a:spcBef>
                <a:spcPts val="2097"/>
              </a:spcBef>
              <a:spcAft>
                <a:spcPts val="0"/>
              </a:spcAft>
              <a:buClr>
                <a:srgbClr val="888888"/>
              </a:buClr>
              <a:buSzPts val="6709"/>
              <a:buNone/>
              <a:defRPr sz="6708">
                <a:solidFill>
                  <a:srgbClr val="888888"/>
                </a:solidFill>
              </a:defRPr>
            </a:lvl9pPr>
          </a:lstStyle>
          <a:p>
            <a:endParaRPr/>
          </a:p>
        </p:txBody>
      </p:sp>
      <p:sp>
        <p:nvSpPr>
          <p:cNvPr id="26" name="Google Shape;26;p2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2160337" y="7363735"/>
            <a:ext cx="46800000" cy="22600445"/>
          </a:xfrm>
          <a:prstGeom prst="rect">
            <a:avLst/>
          </a:prstGeom>
          <a:noFill/>
          <a:ln>
            <a:noFill/>
          </a:ln>
        </p:spPr>
        <p:txBody>
          <a:bodyPr spcFirstLastPara="1" wrap="square" lIns="91425" tIns="45700" rIns="91425" bIns="45700" anchor="t" anchorCtr="0">
            <a:normAutofit/>
          </a:bodyPr>
          <a:lstStyle>
            <a:lvl1pPr marL="457200" lvl="0" indent="-990600" algn="l">
              <a:lnSpc>
                <a:spcPct val="90000"/>
              </a:lnSpc>
              <a:spcBef>
                <a:spcPts val="4193"/>
              </a:spcBef>
              <a:spcAft>
                <a:spcPts val="0"/>
              </a:spcAft>
              <a:buClr>
                <a:srgbClr val="002060"/>
              </a:buClr>
              <a:buSzPts val="12000"/>
              <a:buChar char="•"/>
              <a:defRPr>
                <a:solidFill>
                  <a:srgbClr val="002060"/>
                </a:solidFill>
                <a:latin typeface="Times New Roman"/>
                <a:ea typeface="Times New Roman"/>
                <a:cs typeface="Times New Roman"/>
                <a:sym typeface="Times New Roman"/>
              </a:defRPr>
            </a:lvl1pPr>
            <a:lvl2pPr marL="914400" lvl="1" indent="-927100" algn="l">
              <a:lnSpc>
                <a:spcPct val="90000"/>
              </a:lnSpc>
              <a:spcBef>
                <a:spcPts val="2097"/>
              </a:spcBef>
              <a:spcAft>
                <a:spcPts val="0"/>
              </a:spcAft>
              <a:buClr>
                <a:srgbClr val="002060"/>
              </a:buClr>
              <a:buSzPts val="11000"/>
              <a:buChar char="•"/>
              <a:defRPr>
                <a:latin typeface="Times New Roman"/>
                <a:ea typeface="Times New Roman"/>
                <a:cs typeface="Times New Roman"/>
                <a:sym typeface="Times New Roman"/>
              </a:defRPr>
            </a:lvl2pPr>
            <a:lvl3pPr marL="1371600" lvl="2" indent="-863600" algn="l">
              <a:lnSpc>
                <a:spcPct val="90000"/>
              </a:lnSpc>
              <a:spcBef>
                <a:spcPts val="2097"/>
              </a:spcBef>
              <a:spcAft>
                <a:spcPts val="0"/>
              </a:spcAft>
              <a:buClr>
                <a:srgbClr val="7030A0"/>
              </a:buClr>
              <a:buSzPts val="10000"/>
              <a:buChar char="•"/>
              <a:defRPr sz="10000">
                <a:solidFill>
                  <a:srgbClr val="7030A0"/>
                </a:solidFill>
                <a:latin typeface="Times New Roman"/>
                <a:ea typeface="Times New Roman"/>
                <a:cs typeface="Times New Roman"/>
                <a:sym typeface="Times New Roman"/>
              </a:defRPr>
            </a:lvl3pPr>
            <a:lvl4pPr marL="1828800" lvl="3" indent="-800100" algn="l">
              <a:lnSpc>
                <a:spcPct val="90000"/>
              </a:lnSpc>
              <a:spcBef>
                <a:spcPts val="2097"/>
              </a:spcBef>
              <a:spcAft>
                <a:spcPts val="0"/>
              </a:spcAft>
              <a:buClr>
                <a:srgbClr val="0070C0"/>
              </a:buClr>
              <a:buSzPts val="9000"/>
              <a:buChar char="•"/>
              <a:defRPr sz="9000">
                <a:solidFill>
                  <a:srgbClr val="0070C0"/>
                </a:solidFill>
                <a:latin typeface="Times New Roman"/>
                <a:ea typeface="Times New Roman"/>
                <a:cs typeface="Times New Roman"/>
                <a:sym typeface="Times New Roman"/>
              </a:defRPr>
            </a:lvl4pPr>
            <a:lvl5pPr marL="2286000" lvl="4" indent="-736600" algn="l">
              <a:lnSpc>
                <a:spcPct val="90000"/>
              </a:lnSpc>
              <a:spcBef>
                <a:spcPts val="2097"/>
              </a:spcBef>
              <a:spcAft>
                <a:spcPts val="0"/>
              </a:spcAft>
              <a:buClr>
                <a:srgbClr val="00B0F0"/>
              </a:buClr>
              <a:buSzPts val="8000"/>
              <a:buChar char="•"/>
              <a:defRPr sz="8000">
                <a:solidFill>
                  <a:srgbClr val="00B0F0"/>
                </a:solidFill>
                <a:latin typeface="Times New Roman"/>
                <a:ea typeface="Times New Roman"/>
                <a:cs typeface="Times New Roman"/>
                <a:sym typeface="Times New Roman"/>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32" name="Google Shape;32;p25"/>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3514546" y="8624810"/>
            <a:ext cx="21726287" cy="205570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38" name="Google Shape;38;p26"/>
          <p:cNvSpPr txBox="1">
            <a:spLocks noGrp="1"/>
          </p:cNvSpPr>
          <p:nvPr>
            <p:ph type="body" idx="2"/>
          </p:nvPr>
        </p:nvSpPr>
        <p:spPr>
          <a:xfrm>
            <a:off x="25879842" y="8624810"/>
            <a:ext cx="21726287" cy="205570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39" name="Google Shape;39;p26"/>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7"/>
          <p:cNvSpPr txBox="1">
            <a:spLocks noGrp="1"/>
          </p:cNvSpPr>
          <p:nvPr>
            <p:ph type="title"/>
          </p:nvPr>
        </p:nvSpPr>
        <p:spPr>
          <a:xfrm>
            <a:off x="3521205" y="1724964"/>
            <a:ext cx="44091582"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7"/>
          <p:cNvSpPr txBox="1">
            <a:spLocks noGrp="1"/>
          </p:cNvSpPr>
          <p:nvPr>
            <p:ph type="body" idx="1"/>
          </p:nvPr>
        </p:nvSpPr>
        <p:spPr>
          <a:xfrm>
            <a:off x="3521207" y="7942328"/>
            <a:ext cx="21626440" cy="38924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193"/>
              </a:spcBef>
              <a:spcAft>
                <a:spcPts val="0"/>
              </a:spcAft>
              <a:buClr>
                <a:srgbClr val="9933FF"/>
              </a:buClr>
              <a:buSzPts val="10063"/>
              <a:buNone/>
              <a:defRPr sz="10063" b="1"/>
            </a:lvl1pPr>
            <a:lvl2pPr marL="914400" lvl="1" indent="-228600" algn="l">
              <a:lnSpc>
                <a:spcPct val="90000"/>
              </a:lnSpc>
              <a:spcBef>
                <a:spcPts val="2097"/>
              </a:spcBef>
              <a:spcAft>
                <a:spcPts val="0"/>
              </a:spcAft>
              <a:buClr>
                <a:srgbClr val="002060"/>
              </a:buClr>
              <a:buSzPts val="8386"/>
              <a:buNone/>
              <a:defRPr sz="8386" b="1"/>
            </a:lvl2pPr>
            <a:lvl3pPr marL="1371600" lvl="2" indent="-228600" algn="l">
              <a:lnSpc>
                <a:spcPct val="90000"/>
              </a:lnSpc>
              <a:spcBef>
                <a:spcPts val="2097"/>
              </a:spcBef>
              <a:spcAft>
                <a:spcPts val="0"/>
              </a:spcAft>
              <a:buClr>
                <a:srgbClr val="7030A0"/>
              </a:buClr>
              <a:buSzPts val="7547"/>
              <a:buNone/>
              <a:defRPr sz="7547" b="1"/>
            </a:lvl3pPr>
            <a:lvl4pPr marL="1828800" lvl="3" indent="-228600" algn="l">
              <a:lnSpc>
                <a:spcPct val="90000"/>
              </a:lnSpc>
              <a:spcBef>
                <a:spcPts val="2097"/>
              </a:spcBef>
              <a:spcAft>
                <a:spcPts val="0"/>
              </a:spcAft>
              <a:buClr>
                <a:srgbClr val="0070C0"/>
              </a:buClr>
              <a:buSzPts val="6709"/>
              <a:buNone/>
              <a:defRPr sz="6708" b="1"/>
            </a:lvl4pPr>
            <a:lvl5pPr marL="2286000" lvl="4" indent="-228600" algn="l">
              <a:lnSpc>
                <a:spcPct val="90000"/>
              </a:lnSpc>
              <a:spcBef>
                <a:spcPts val="2097"/>
              </a:spcBef>
              <a:spcAft>
                <a:spcPts val="0"/>
              </a:spcAft>
              <a:buClr>
                <a:srgbClr val="00B0F0"/>
              </a:buClr>
              <a:buSzPts val="6709"/>
              <a:buNone/>
              <a:defRPr sz="6708" b="1"/>
            </a:lvl5pPr>
            <a:lvl6pPr marL="2743200" lvl="5" indent="-228600" algn="l">
              <a:lnSpc>
                <a:spcPct val="90000"/>
              </a:lnSpc>
              <a:spcBef>
                <a:spcPts val="2097"/>
              </a:spcBef>
              <a:spcAft>
                <a:spcPts val="0"/>
              </a:spcAft>
              <a:buClr>
                <a:schemeClr val="dk1"/>
              </a:buClr>
              <a:buSzPts val="6709"/>
              <a:buNone/>
              <a:defRPr sz="6708" b="1"/>
            </a:lvl6pPr>
            <a:lvl7pPr marL="3200400" lvl="6" indent="-228600" algn="l">
              <a:lnSpc>
                <a:spcPct val="90000"/>
              </a:lnSpc>
              <a:spcBef>
                <a:spcPts val="2097"/>
              </a:spcBef>
              <a:spcAft>
                <a:spcPts val="0"/>
              </a:spcAft>
              <a:buClr>
                <a:schemeClr val="dk1"/>
              </a:buClr>
              <a:buSzPts val="6709"/>
              <a:buNone/>
              <a:defRPr sz="6708" b="1"/>
            </a:lvl7pPr>
            <a:lvl8pPr marL="3657600" lvl="7" indent="-228600" algn="l">
              <a:lnSpc>
                <a:spcPct val="90000"/>
              </a:lnSpc>
              <a:spcBef>
                <a:spcPts val="2097"/>
              </a:spcBef>
              <a:spcAft>
                <a:spcPts val="0"/>
              </a:spcAft>
              <a:buClr>
                <a:schemeClr val="dk1"/>
              </a:buClr>
              <a:buSzPts val="6709"/>
              <a:buNone/>
              <a:defRPr sz="6708" b="1"/>
            </a:lvl8pPr>
            <a:lvl9pPr marL="4114800" lvl="8" indent="-228600" algn="l">
              <a:lnSpc>
                <a:spcPct val="90000"/>
              </a:lnSpc>
              <a:spcBef>
                <a:spcPts val="2097"/>
              </a:spcBef>
              <a:spcAft>
                <a:spcPts val="0"/>
              </a:spcAft>
              <a:buClr>
                <a:schemeClr val="dk1"/>
              </a:buClr>
              <a:buSzPts val="6709"/>
              <a:buNone/>
              <a:defRPr sz="6708" b="1"/>
            </a:lvl9pPr>
          </a:lstStyle>
          <a:p>
            <a:endParaRPr/>
          </a:p>
        </p:txBody>
      </p:sp>
      <p:sp>
        <p:nvSpPr>
          <p:cNvPr id="45" name="Google Shape;45;p27"/>
          <p:cNvSpPr txBox="1">
            <a:spLocks noGrp="1"/>
          </p:cNvSpPr>
          <p:nvPr>
            <p:ph type="body" idx="2"/>
          </p:nvPr>
        </p:nvSpPr>
        <p:spPr>
          <a:xfrm>
            <a:off x="3521207" y="11834740"/>
            <a:ext cx="21626440" cy="17407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46" name="Google Shape;46;p27"/>
          <p:cNvSpPr txBox="1">
            <a:spLocks noGrp="1"/>
          </p:cNvSpPr>
          <p:nvPr>
            <p:ph type="body" idx="3"/>
          </p:nvPr>
        </p:nvSpPr>
        <p:spPr>
          <a:xfrm>
            <a:off x="25879842" y="7942328"/>
            <a:ext cx="21732945" cy="38924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193"/>
              </a:spcBef>
              <a:spcAft>
                <a:spcPts val="0"/>
              </a:spcAft>
              <a:buClr>
                <a:srgbClr val="9933FF"/>
              </a:buClr>
              <a:buSzPts val="10063"/>
              <a:buNone/>
              <a:defRPr sz="10063" b="1"/>
            </a:lvl1pPr>
            <a:lvl2pPr marL="914400" lvl="1" indent="-228600" algn="l">
              <a:lnSpc>
                <a:spcPct val="90000"/>
              </a:lnSpc>
              <a:spcBef>
                <a:spcPts val="2097"/>
              </a:spcBef>
              <a:spcAft>
                <a:spcPts val="0"/>
              </a:spcAft>
              <a:buClr>
                <a:srgbClr val="002060"/>
              </a:buClr>
              <a:buSzPts val="8386"/>
              <a:buNone/>
              <a:defRPr sz="8386" b="1"/>
            </a:lvl2pPr>
            <a:lvl3pPr marL="1371600" lvl="2" indent="-228600" algn="l">
              <a:lnSpc>
                <a:spcPct val="90000"/>
              </a:lnSpc>
              <a:spcBef>
                <a:spcPts val="2097"/>
              </a:spcBef>
              <a:spcAft>
                <a:spcPts val="0"/>
              </a:spcAft>
              <a:buClr>
                <a:srgbClr val="7030A0"/>
              </a:buClr>
              <a:buSzPts val="7547"/>
              <a:buNone/>
              <a:defRPr sz="7547" b="1"/>
            </a:lvl3pPr>
            <a:lvl4pPr marL="1828800" lvl="3" indent="-228600" algn="l">
              <a:lnSpc>
                <a:spcPct val="90000"/>
              </a:lnSpc>
              <a:spcBef>
                <a:spcPts val="2097"/>
              </a:spcBef>
              <a:spcAft>
                <a:spcPts val="0"/>
              </a:spcAft>
              <a:buClr>
                <a:srgbClr val="0070C0"/>
              </a:buClr>
              <a:buSzPts val="6709"/>
              <a:buNone/>
              <a:defRPr sz="6708" b="1"/>
            </a:lvl4pPr>
            <a:lvl5pPr marL="2286000" lvl="4" indent="-228600" algn="l">
              <a:lnSpc>
                <a:spcPct val="90000"/>
              </a:lnSpc>
              <a:spcBef>
                <a:spcPts val="2097"/>
              </a:spcBef>
              <a:spcAft>
                <a:spcPts val="0"/>
              </a:spcAft>
              <a:buClr>
                <a:srgbClr val="00B0F0"/>
              </a:buClr>
              <a:buSzPts val="6709"/>
              <a:buNone/>
              <a:defRPr sz="6708" b="1"/>
            </a:lvl5pPr>
            <a:lvl6pPr marL="2743200" lvl="5" indent="-228600" algn="l">
              <a:lnSpc>
                <a:spcPct val="90000"/>
              </a:lnSpc>
              <a:spcBef>
                <a:spcPts val="2097"/>
              </a:spcBef>
              <a:spcAft>
                <a:spcPts val="0"/>
              </a:spcAft>
              <a:buClr>
                <a:schemeClr val="dk1"/>
              </a:buClr>
              <a:buSzPts val="6709"/>
              <a:buNone/>
              <a:defRPr sz="6708" b="1"/>
            </a:lvl6pPr>
            <a:lvl7pPr marL="3200400" lvl="6" indent="-228600" algn="l">
              <a:lnSpc>
                <a:spcPct val="90000"/>
              </a:lnSpc>
              <a:spcBef>
                <a:spcPts val="2097"/>
              </a:spcBef>
              <a:spcAft>
                <a:spcPts val="0"/>
              </a:spcAft>
              <a:buClr>
                <a:schemeClr val="dk1"/>
              </a:buClr>
              <a:buSzPts val="6709"/>
              <a:buNone/>
              <a:defRPr sz="6708" b="1"/>
            </a:lvl7pPr>
            <a:lvl8pPr marL="3657600" lvl="7" indent="-228600" algn="l">
              <a:lnSpc>
                <a:spcPct val="90000"/>
              </a:lnSpc>
              <a:spcBef>
                <a:spcPts val="2097"/>
              </a:spcBef>
              <a:spcAft>
                <a:spcPts val="0"/>
              </a:spcAft>
              <a:buClr>
                <a:schemeClr val="dk1"/>
              </a:buClr>
              <a:buSzPts val="6709"/>
              <a:buNone/>
              <a:defRPr sz="6708" b="1"/>
            </a:lvl8pPr>
            <a:lvl9pPr marL="4114800" lvl="8" indent="-228600" algn="l">
              <a:lnSpc>
                <a:spcPct val="90000"/>
              </a:lnSpc>
              <a:spcBef>
                <a:spcPts val="2097"/>
              </a:spcBef>
              <a:spcAft>
                <a:spcPts val="0"/>
              </a:spcAft>
              <a:buClr>
                <a:schemeClr val="dk1"/>
              </a:buClr>
              <a:buSzPts val="6709"/>
              <a:buNone/>
              <a:defRPr sz="6708" b="1"/>
            </a:lvl9pPr>
          </a:lstStyle>
          <a:p>
            <a:endParaRPr/>
          </a:p>
        </p:txBody>
      </p:sp>
      <p:sp>
        <p:nvSpPr>
          <p:cNvPr id="47" name="Google Shape;47;p27"/>
          <p:cNvSpPr txBox="1">
            <a:spLocks noGrp="1"/>
          </p:cNvSpPr>
          <p:nvPr>
            <p:ph type="body" idx="4"/>
          </p:nvPr>
        </p:nvSpPr>
        <p:spPr>
          <a:xfrm>
            <a:off x="25879842" y="11834740"/>
            <a:ext cx="21732945" cy="17407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193"/>
              </a:spcBef>
              <a:spcAft>
                <a:spcPts val="0"/>
              </a:spcAft>
              <a:buClr>
                <a:srgbClr val="9933FF"/>
              </a:buClr>
              <a:buSzPts val="1800"/>
              <a:buChar char="•"/>
              <a:defRPr/>
            </a:lvl1pPr>
            <a:lvl2pPr marL="914400" lvl="1" indent="-342900" algn="l">
              <a:lnSpc>
                <a:spcPct val="90000"/>
              </a:lnSpc>
              <a:spcBef>
                <a:spcPts val="2097"/>
              </a:spcBef>
              <a:spcAft>
                <a:spcPts val="0"/>
              </a:spcAft>
              <a:buClr>
                <a:srgbClr val="002060"/>
              </a:buClr>
              <a:buSzPts val="1800"/>
              <a:buChar char="•"/>
              <a:defRPr/>
            </a:lvl2pPr>
            <a:lvl3pPr marL="1371600" lvl="2" indent="-342900" algn="l">
              <a:lnSpc>
                <a:spcPct val="90000"/>
              </a:lnSpc>
              <a:spcBef>
                <a:spcPts val="2097"/>
              </a:spcBef>
              <a:spcAft>
                <a:spcPts val="0"/>
              </a:spcAft>
              <a:buClr>
                <a:srgbClr val="7030A0"/>
              </a:buClr>
              <a:buSzPts val="1800"/>
              <a:buChar char="•"/>
              <a:defRPr/>
            </a:lvl3pPr>
            <a:lvl4pPr marL="1828800" lvl="3" indent="-342900" algn="l">
              <a:lnSpc>
                <a:spcPct val="90000"/>
              </a:lnSpc>
              <a:spcBef>
                <a:spcPts val="2097"/>
              </a:spcBef>
              <a:spcAft>
                <a:spcPts val="0"/>
              </a:spcAft>
              <a:buClr>
                <a:srgbClr val="0070C0"/>
              </a:buClr>
              <a:buSzPts val="1800"/>
              <a:buChar char="•"/>
              <a:defRPr/>
            </a:lvl4pPr>
            <a:lvl5pPr marL="2286000" lvl="4" indent="-342900" algn="l">
              <a:lnSpc>
                <a:spcPct val="90000"/>
              </a:lnSpc>
              <a:spcBef>
                <a:spcPts val="2097"/>
              </a:spcBef>
              <a:spcAft>
                <a:spcPts val="0"/>
              </a:spcAft>
              <a:buClr>
                <a:srgbClr val="00B0F0"/>
              </a:buClr>
              <a:buSzPts val="1800"/>
              <a:buChar char="•"/>
              <a:defRPr/>
            </a:lvl5pPr>
            <a:lvl6pPr marL="2743200" lvl="5" indent="-342900" algn="l">
              <a:lnSpc>
                <a:spcPct val="90000"/>
              </a:lnSpc>
              <a:spcBef>
                <a:spcPts val="2097"/>
              </a:spcBef>
              <a:spcAft>
                <a:spcPts val="0"/>
              </a:spcAft>
              <a:buClr>
                <a:schemeClr val="dk1"/>
              </a:buClr>
              <a:buSzPts val="1800"/>
              <a:buChar char="•"/>
              <a:defRPr/>
            </a:lvl6pPr>
            <a:lvl7pPr marL="3200400" lvl="6" indent="-342900" algn="l">
              <a:lnSpc>
                <a:spcPct val="90000"/>
              </a:lnSpc>
              <a:spcBef>
                <a:spcPts val="2097"/>
              </a:spcBef>
              <a:spcAft>
                <a:spcPts val="0"/>
              </a:spcAft>
              <a:buClr>
                <a:schemeClr val="dk1"/>
              </a:buClr>
              <a:buSzPts val="1800"/>
              <a:buChar char="•"/>
              <a:defRPr/>
            </a:lvl7pPr>
            <a:lvl8pPr marL="3657600" lvl="7" indent="-342900" algn="l">
              <a:lnSpc>
                <a:spcPct val="90000"/>
              </a:lnSpc>
              <a:spcBef>
                <a:spcPts val="2097"/>
              </a:spcBef>
              <a:spcAft>
                <a:spcPts val="0"/>
              </a:spcAft>
              <a:buClr>
                <a:schemeClr val="dk1"/>
              </a:buClr>
              <a:buSzPts val="1800"/>
              <a:buChar char="•"/>
              <a:defRPr/>
            </a:lvl8pPr>
            <a:lvl9pPr marL="4114800" lvl="8" indent="-342900" algn="l">
              <a:lnSpc>
                <a:spcPct val="90000"/>
              </a:lnSpc>
              <a:spcBef>
                <a:spcPts val="2097"/>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030A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8"/>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9"/>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3521207" y="2159952"/>
            <a:ext cx="16487747" cy="755983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030A0"/>
              </a:buClr>
              <a:buSzPts val="13418"/>
              <a:buFont typeface="Times New Roman"/>
              <a:buNone/>
              <a:defRPr sz="1341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0"/>
          <p:cNvSpPr txBox="1">
            <a:spLocks noGrp="1"/>
          </p:cNvSpPr>
          <p:nvPr>
            <p:ph type="body" idx="1"/>
          </p:nvPr>
        </p:nvSpPr>
        <p:spPr>
          <a:xfrm>
            <a:off x="21732945" y="4664900"/>
            <a:ext cx="25879842" cy="23024494"/>
          </a:xfrm>
          <a:prstGeom prst="rect">
            <a:avLst/>
          </a:prstGeom>
          <a:noFill/>
          <a:ln>
            <a:noFill/>
          </a:ln>
        </p:spPr>
        <p:txBody>
          <a:bodyPr spcFirstLastPara="1" wrap="square" lIns="91425" tIns="45700" rIns="91425" bIns="45700" anchor="t" anchorCtr="0">
            <a:normAutofit/>
          </a:bodyPr>
          <a:lstStyle>
            <a:lvl1pPr marL="457200" lvl="0" indent="-1080643" algn="l">
              <a:lnSpc>
                <a:spcPct val="90000"/>
              </a:lnSpc>
              <a:spcBef>
                <a:spcPts val="4193"/>
              </a:spcBef>
              <a:spcAft>
                <a:spcPts val="0"/>
              </a:spcAft>
              <a:buClr>
                <a:srgbClr val="9933FF"/>
              </a:buClr>
              <a:buSzPts val="13418"/>
              <a:buChar char="•"/>
              <a:defRPr sz="13417"/>
            </a:lvl1pPr>
            <a:lvl2pPr marL="914400" lvl="1" indent="-974089" algn="l">
              <a:lnSpc>
                <a:spcPct val="90000"/>
              </a:lnSpc>
              <a:spcBef>
                <a:spcPts val="2097"/>
              </a:spcBef>
              <a:spcAft>
                <a:spcPts val="0"/>
              </a:spcAft>
              <a:buClr>
                <a:srgbClr val="002060"/>
              </a:buClr>
              <a:buSzPts val="11740"/>
              <a:buChar char="•"/>
              <a:defRPr sz="11740"/>
            </a:lvl2pPr>
            <a:lvl3pPr marL="1371600" lvl="2" indent="-867600" algn="l">
              <a:lnSpc>
                <a:spcPct val="90000"/>
              </a:lnSpc>
              <a:spcBef>
                <a:spcPts val="2097"/>
              </a:spcBef>
              <a:spcAft>
                <a:spcPts val="0"/>
              </a:spcAft>
              <a:buClr>
                <a:srgbClr val="7030A0"/>
              </a:buClr>
              <a:buSzPts val="10063"/>
              <a:buChar char="•"/>
              <a:defRPr sz="10063"/>
            </a:lvl3pPr>
            <a:lvl4pPr marL="1828800" lvl="3" indent="-761111" algn="l">
              <a:lnSpc>
                <a:spcPct val="90000"/>
              </a:lnSpc>
              <a:spcBef>
                <a:spcPts val="2097"/>
              </a:spcBef>
              <a:spcAft>
                <a:spcPts val="0"/>
              </a:spcAft>
              <a:buClr>
                <a:srgbClr val="0070C0"/>
              </a:buClr>
              <a:buSzPts val="8386"/>
              <a:buChar char="•"/>
              <a:defRPr sz="8386"/>
            </a:lvl4pPr>
            <a:lvl5pPr marL="2286000" lvl="4" indent="-761111" algn="l">
              <a:lnSpc>
                <a:spcPct val="90000"/>
              </a:lnSpc>
              <a:spcBef>
                <a:spcPts val="2097"/>
              </a:spcBef>
              <a:spcAft>
                <a:spcPts val="0"/>
              </a:spcAft>
              <a:buClr>
                <a:srgbClr val="00B0F0"/>
              </a:buClr>
              <a:buSzPts val="8386"/>
              <a:buChar char="•"/>
              <a:defRPr sz="8386"/>
            </a:lvl5pPr>
            <a:lvl6pPr marL="2743200" lvl="5" indent="-761110" algn="l">
              <a:lnSpc>
                <a:spcPct val="90000"/>
              </a:lnSpc>
              <a:spcBef>
                <a:spcPts val="2097"/>
              </a:spcBef>
              <a:spcAft>
                <a:spcPts val="0"/>
              </a:spcAft>
              <a:buClr>
                <a:schemeClr val="dk1"/>
              </a:buClr>
              <a:buSzPts val="8386"/>
              <a:buChar char="•"/>
              <a:defRPr sz="8386"/>
            </a:lvl6pPr>
            <a:lvl7pPr marL="3200400" lvl="6" indent="-761110" algn="l">
              <a:lnSpc>
                <a:spcPct val="90000"/>
              </a:lnSpc>
              <a:spcBef>
                <a:spcPts val="2097"/>
              </a:spcBef>
              <a:spcAft>
                <a:spcPts val="0"/>
              </a:spcAft>
              <a:buClr>
                <a:schemeClr val="dk1"/>
              </a:buClr>
              <a:buSzPts val="8386"/>
              <a:buChar char="•"/>
              <a:defRPr sz="8386"/>
            </a:lvl7pPr>
            <a:lvl8pPr marL="3657600" lvl="7" indent="-761110" algn="l">
              <a:lnSpc>
                <a:spcPct val="90000"/>
              </a:lnSpc>
              <a:spcBef>
                <a:spcPts val="2097"/>
              </a:spcBef>
              <a:spcAft>
                <a:spcPts val="0"/>
              </a:spcAft>
              <a:buClr>
                <a:schemeClr val="dk1"/>
              </a:buClr>
              <a:buSzPts val="8386"/>
              <a:buChar char="•"/>
              <a:defRPr sz="8386"/>
            </a:lvl8pPr>
            <a:lvl9pPr marL="4114800" lvl="8" indent="-761110" algn="l">
              <a:lnSpc>
                <a:spcPct val="90000"/>
              </a:lnSpc>
              <a:spcBef>
                <a:spcPts val="2097"/>
              </a:spcBef>
              <a:spcAft>
                <a:spcPts val="0"/>
              </a:spcAft>
              <a:buClr>
                <a:schemeClr val="dk1"/>
              </a:buClr>
              <a:buSzPts val="8386"/>
              <a:buChar char="•"/>
              <a:defRPr sz="8386"/>
            </a:lvl9pPr>
          </a:lstStyle>
          <a:p>
            <a:endParaRPr/>
          </a:p>
        </p:txBody>
      </p:sp>
      <p:sp>
        <p:nvSpPr>
          <p:cNvPr id="63" name="Google Shape;63;p30"/>
          <p:cNvSpPr txBox="1">
            <a:spLocks noGrp="1"/>
          </p:cNvSpPr>
          <p:nvPr>
            <p:ph type="body" idx="2"/>
          </p:nvPr>
        </p:nvSpPr>
        <p:spPr>
          <a:xfrm>
            <a:off x="3521207" y="9719786"/>
            <a:ext cx="16487747" cy="1800710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193"/>
              </a:spcBef>
              <a:spcAft>
                <a:spcPts val="0"/>
              </a:spcAft>
              <a:buClr>
                <a:srgbClr val="9933FF"/>
              </a:buClr>
              <a:buSzPts val="6709"/>
              <a:buNone/>
              <a:defRPr sz="6708"/>
            </a:lvl1pPr>
            <a:lvl2pPr marL="914400" lvl="1" indent="-228600" algn="l">
              <a:lnSpc>
                <a:spcPct val="90000"/>
              </a:lnSpc>
              <a:spcBef>
                <a:spcPts val="2097"/>
              </a:spcBef>
              <a:spcAft>
                <a:spcPts val="0"/>
              </a:spcAft>
              <a:buClr>
                <a:srgbClr val="002060"/>
              </a:buClr>
              <a:buSzPts val="5870"/>
              <a:buNone/>
              <a:defRPr sz="5870"/>
            </a:lvl2pPr>
            <a:lvl3pPr marL="1371600" lvl="2" indent="-228600" algn="l">
              <a:lnSpc>
                <a:spcPct val="90000"/>
              </a:lnSpc>
              <a:spcBef>
                <a:spcPts val="2097"/>
              </a:spcBef>
              <a:spcAft>
                <a:spcPts val="0"/>
              </a:spcAft>
              <a:buClr>
                <a:srgbClr val="7030A0"/>
              </a:buClr>
              <a:buSzPts val="5032"/>
              <a:buNone/>
              <a:defRPr sz="5032"/>
            </a:lvl3pPr>
            <a:lvl4pPr marL="1828800" lvl="3" indent="-228600" algn="l">
              <a:lnSpc>
                <a:spcPct val="90000"/>
              </a:lnSpc>
              <a:spcBef>
                <a:spcPts val="2097"/>
              </a:spcBef>
              <a:spcAft>
                <a:spcPts val="0"/>
              </a:spcAft>
              <a:buClr>
                <a:srgbClr val="0070C0"/>
              </a:buClr>
              <a:buSzPts val="4193"/>
              <a:buNone/>
              <a:defRPr sz="4193"/>
            </a:lvl4pPr>
            <a:lvl5pPr marL="2286000" lvl="4" indent="-228600" algn="l">
              <a:lnSpc>
                <a:spcPct val="90000"/>
              </a:lnSpc>
              <a:spcBef>
                <a:spcPts val="2097"/>
              </a:spcBef>
              <a:spcAft>
                <a:spcPts val="0"/>
              </a:spcAft>
              <a:buClr>
                <a:srgbClr val="00B0F0"/>
              </a:buClr>
              <a:buSzPts val="4193"/>
              <a:buNone/>
              <a:defRPr sz="4193"/>
            </a:lvl5pPr>
            <a:lvl6pPr marL="2743200" lvl="5" indent="-228600" algn="l">
              <a:lnSpc>
                <a:spcPct val="90000"/>
              </a:lnSpc>
              <a:spcBef>
                <a:spcPts val="2097"/>
              </a:spcBef>
              <a:spcAft>
                <a:spcPts val="0"/>
              </a:spcAft>
              <a:buClr>
                <a:schemeClr val="dk1"/>
              </a:buClr>
              <a:buSzPts val="4193"/>
              <a:buNone/>
              <a:defRPr sz="4193"/>
            </a:lvl6pPr>
            <a:lvl7pPr marL="3200400" lvl="6" indent="-228600" algn="l">
              <a:lnSpc>
                <a:spcPct val="90000"/>
              </a:lnSpc>
              <a:spcBef>
                <a:spcPts val="2097"/>
              </a:spcBef>
              <a:spcAft>
                <a:spcPts val="0"/>
              </a:spcAft>
              <a:buClr>
                <a:schemeClr val="dk1"/>
              </a:buClr>
              <a:buSzPts val="4193"/>
              <a:buNone/>
              <a:defRPr sz="4193"/>
            </a:lvl7pPr>
            <a:lvl8pPr marL="3657600" lvl="7" indent="-228600" algn="l">
              <a:lnSpc>
                <a:spcPct val="90000"/>
              </a:lnSpc>
              <a:spcBef>
                <a:spcPts val="2097"/>
              </a:spcBef>
              <a:spcAft>
                <a:spcPts val="0"/>
              </a:spcAft>
              <a:buClr>
                <a:schemeClr val="dk1"/>
              </a:buClr>
              <a:buSzPts val="4193"/>
              <a:buNone/>
              <a:defRPr sz="4193"/>
            </a:lvl8pPr>
            <a:lvl9pPr marL="4114800" lvl="8" indent="-228600" algn="l">
              <a:lnSpc>
                <a:spcPct val="90000"/>
              </a:lnSpc>
              <a:spcBef>
                <a:spcPts val="2097"/>
              </a:spcBef>
              <a:spcAft>
                <a:spcPts val="0"/>
              </a:spcAft>
              <a:buClr>
                <a:schemeClr val="dk1"/>
              </a:buClr>
              <a:buSzPts val="4193"/>
              <a:buNone/>
              <a:defRPr sz="4193"/>
            </a:lvl9pPr>
          </a:lstStyle>
          <a:p>
            <a:endParaRPr/>
          </a:p>
        </p:txBody>
      </p:sp>
      <p:sp>
        <p:nvSpPr>
          <p:cNvPr id="64" name="Google Shape;64;p3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3521207" y="2159952"/>
            <a:ext cx="16487747" cy="755983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030A0"/>
              </a:buClr>
              <a:buSzPts val="13418"/>
              <a:buFont typeface="Times New Roman"/>
              <a:buNone/>
              <a:defRPr sz="1341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1"/>
          <p:cNvSpPr>
            <a:spLocks noGrp="1"/>
          </p:cNvSpPr>
          <p:nvPr>
            <p:ph type="pic" idx="2"/>
          </p:nvPr>
        </p:nvSpPr>
        <p:spPr>
          <a:xfrm>
            <a:off x="21732945" y="4664900"/>
            <a:ext cx="25879842" cy="23024494"/>
          </a:xfrm>
          <a:prstGeom prst="rect">
            <a:avLst/>
          </a:prstGeom>
          <a:noFill/>
          <a:ln>
            <a:noFill/>
          </a:ln>
        </p:spPr>
      </p:sp>
      <p:sp>
        <p:nvSpPr>
          <p:cNvPr id="70" name="Google Shape;70;p31"/>
          <p:cNvSpPr txBox="1">
            <a:spLocks noGrp="1"/>
          </p:cNvSpPr>
          <p:nvPr>
            <p:ph type="body" idx="1"/>
          </p:nvPr>
        </p:nvSpPr>
        <p:spPr>
          <a:xfrm>
            <a:off x="3521207" y="9719786"/>
            <a:ext cx="16487747" cy="1800710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193"/>
              </a:spcBef>
              <a:spcAft>
                <a:spcPts val="0"/>
              </a:spcAft>
              <a:buClr>
                <a:srgbClr val="9933FF"/>
              </a:buClr>
              <a:buSzPts val="6709"/>
              <a:buNone/>
              <a:defRPr sz="6708"/>
            </a:lvl1pPr>
            <a:lvl2pPr marL="914400" lvl="1" indent="-228600" algn="l">
              <a:lnSpc>
                <a:spcPct val="90000"/>
              </a:lnSpc>
              <a:spcBef>
                <a:spcPts val="2097"/>
              </a:spcBef>
              <a:spcAft>
                <a:spcPts val="0"/>
              </a:spcAft>
              <a:buClr>
                <a:srgbClr val="002060"/>
              </a:buClr>
              <a:buSzPts val="5870"/>
              <a:buNone/>
              <a:defRPr sz="5870"/>
            </a:lvl2pPr>
            <a:lvl3pPr marL="1371600" lvl="2" indent="-228600" algn="l">
              <a:lnSpc>
                <a:spcPct val="90000"/>
              </a:lnSpc>
              <a:spcBef>
                <a:spcPts val="2097"/>
              </a:spcBef>
              <a:spcAft>
                <a:spcPts val="0"/>
              </a:spcAft>
              <a:buClr>
                <a:srgbClr val="7030A0"/>
              </a:buClr>
              <a:buSzPts val="5032"/>
              <a:buNone/>
              <a:defRPr sz="5032"/>
            </a:lvl3pPr>
            <a:lvl4pPr marL="1828800" lvl="3" indent="-228600" algn="l">
              <a:lnSpc>
                <a:spcPct val="90000"/>
              </a:lnSpc>
              <a:spcBef>
                <a:spcPts val="2097"/>
              </a:spcBef>
              <a:spcAft>
                <a:spcPts val="0"/>
              </a:spcAft>
              <a:buClr>
                <a:srgbClr val="0070C0"/>
              </a:buClr>
              <a:buSzPts val="4193"/>
              <a:buNone/>
              <a:defRPr sz="4193"/>
            </a:lvl4pPr>
            <a:lvl5pPr marL="2286000" lvl="4" indent="-228600" algn="l">
              <a:lnSpc>
                <a:spcPct val="90000"/>
              </a:lnSpc>
              <a:spcBef>
                <a:spcPts val="2097"/>
              </a:spcBef>
              <a:spcAft>
                <a:spcPts val="0"/>
              </a:spcAft>
              <a:buClr>
                <a:srgbClr val="00B0F0"/>
              </a:buClr>
              <a:buSzPts val="4193"/>
              <a:buNone/>
              <a:defRPr sz="4193"/>
            </a:lvl5pPr>
            <a:lvl6pPr marL="2743200" lvl="5" indent="-228600" algn="l">
              <a:lnSpc>
                <a:spcPct val="90000"/>
              </a:lnSpc>
              <a:spcBef>
                <a:spcPts val="2097"/>
              </a:spcBef>
              <a:spcAft>
                <a:spcPts val="0"/>
              </a:spcAft>
              <a:buClr>
                <a:schemeClr val="dk1"/>
              </a:buClr>
              <a:buSzPts val="4193"/>
              <a:buNone/>
              <a:defRPr sz="4193"/>
            </a:lvl6pPr>
            <a:lvl7pPr marL="3200400" lvl="6" indent="-228600" algn="l">
              <a:lnSpc>
                <a:spcPct val="90000"/>
              </a:lnSpc>
              <a:spcBef>
                <a:spcPts val="2097"/>
              </a:spcBef>
              <a:spcAft>
                <a:spcPts val="0"/>
              </a:spcAft>
              <a:buClr>
                <a:schemeClr val="dk1"/>
              </a:buClr>
              <a:buSzPts val="4193"/>
              <a:buNone/>
              <a:defRPr sz="4193"/>
            </a:lvl7pPr>
            <a:lvl8pPr marL="3657600" lvl="7" indent="-228600" algn="l">
              <a:lnSpc>
                <a:spcPct val="90000"/>
              </a:lnSpc>
              <a:spcBef>
                <a:spcPts val="2097"/>
              </a:spcBef>
              <a:spcAft>
                <a:spcPts val="0"/>
              </a:spcAft>
              <a:buClr>
                <a:schemeClr val="dk1"/>
              </a:buClr>
              <a:buSzPts val="4193"/>
              <a:buNone/>
              <a:defRPr sz="4193"/>
            </a:lvl8pPr>
            <a:lvl9pPr marL="4114800" lvl="8" indent="-228600" algn="l">
              <a:lnSpc>
                <a:spcPct val="90000"/>
              </a:lnSpc>
              <a:spcBef>
                <a:spcPts val="2097"/>
              </a:spcBef>
              <a:spcAft>
                <a:spcPts val="0"/>
              </a:spcAft>
              <a:buClr>
                <a:schemeClr val="dk1"/>
              </a:buClr>
              <a:buSzPts val="4193"/>
              <a:buNone/>
              <a:defRPr sz="4193"/>
            </a:lvl9pPr>
          </a:lstStyle>
          <a:p>
            <a:endParaRPr/>
          </a:p>
        </p:txBody>
      </p:sp>
      <p:sp>
        <p:nvSpPr>
          <p:cNvPr id="71" name="Google Shape;71;p31"/>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40000" r="80000"/>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7030A0"/>
              </a:buClr>
              <a:buSzPts val="18000"/>
              <a:buFont typeface="Times New Roman"/>
              <a:buNone/>
              <a:defRPr sz="18000" b="0" i="0" u="none" strike="noStrike" cap="none">
                <a:solidFill>
                  <a:srgbClr val="7030A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2160337" y="7363735"/>
            <a:ext cx="46800000" cy="22600445"/>
          </a:xfrm>
          <a:prstGeom prst="rect">
            <a:avLst/>
          </a:prstGeom>
          <a:noFill/>
          <a:ln>
            <a:noFill/>
          </a:ln>
        </p:spPr>
        <p:txBody>
          <a:bodyPr spcFirstLastPara="1" wrap="square" lIns="91425" tIns="45700" rIns="91425" bIns="45700" anchor="t" anchorCtr="0">
            <a:normAutofit/>
          </a:bodyPr>
          <a:lstStyle>
            <a:lvl1pPr marL="457200" marR="0" lvl="0" indent="-990600" algn="l" rtl="0">
              <a:lnSpc>
                <a:spcPct val="90000"/>
              </a:lnSpc>
              <a:spcBef>
                <a:spcPts val="4193"/>
              </a:spcBef>
              <a:spcAft>
                <a:spcPts val="0"/>
              </a:spcAft>
              <a:buClr>
                <a:srgbClr val="9933FF"/>
              </a:buClr>
              <a:buSzPts val="12000"/>
              <a:buFont typeface="Arial"/>
              <a:buChar char="•"/>
              <a:defRPr sz="12000" b="0" i="0" u="none" strike="noStrike" cap="none">
                <a:solidFill>
                  <a:srgbClr val="9933FF"/>
                </a:solidFill>
                <a:latin typeface="Times New Roman"/>
                <a:ea typeface="Times New Roman"/>
                <a:cs typeface="Times New Roman"/>
                <a:sym typeface="Times New Roman"/>
              </a:defRPr>
            </a:lvl1pPr>
            <a:lvl2pPr marL="914400" marR="0" lvl="1" indent="-927100" algn="l" rtl="0">
              <a:lnSpc>
                <a:spcPct val="90000"/>
              </a:lnSpc>
              <a:spcBef>
                <a:spcPts val="2097"/>
              </a:spcBef>
              <a:spcAft>
                <a:spcPts val="0"/>
              </a:spcAft>
              <a:buClr>
                <a:srgbClr val="002060"/>
              </a:buClr>
              <a:buSzPts val="11000"/>
              <a:buFont typeface="Arial"/>
              <a:buChar char="•"/>
              <a:defRPr sz="11000" b="0" i="0" u="none" strike="noStrike" cap="none">
                <a:solidFill>
                  <a:srgbClr val="002060"/>
                </a:solidFill>
                <a:latin typeface="Times New Roman"/>
                <a:ea typeface="Times New Roman"/>
                <a:cs typeface="Times New Roman"/>
                <a:sym typeface="Times New Roman"/>
              </a:defRPr>
            </a:lvl2pPr>
            <a:lvl3pPr marL="1371600" marR="0" lvl="2" indent="-863600" algn="l" rtl="0">
              <a:lnSpc>
                <a:spcPct val="90000"/>
              </a:lnSpc>
              <a:spcBef>
                <a:spcPts val="2097"/>
              </a:spcBef>
              <a:spcAft>
                <a:spcPts val="0"/>
              </a:spcAft>
              <a:buClr>
                <a:srgbClr val="7030A0"/>
              </a:buClr>
              <a:buSzPts val="10000"/>
              <a:buFont typeface="Arial"/>
              <a:buChar char="•"/>
              <a:defRPr sz="10000" b="0" i="0" u="none" strike="noStrike" cap="none">
                <a:solidFill>
                  <a:srgbClr val="7030A0"/>
                </a:solidFill>
                <a:latin typeface="Times New Roman"/>
                <a:ea typeface="Times New Roman"/>
                <a:cs typeface="Times New Roman"/>
                <a:sym typeface="Times New Roman"/>
              </a:defRPr>
            </a:lvl3pPr>
            <a:lvl4pPr marL="1828800" marR="0" lvl="3" indent="-800100" algn="l" rtl="0">
              <a:lnSpc>
                <a:spcPct val="90000"/>
              </a:lnSpc>
              <a:spcBef>
                <a:spcPts val="2097"/>
              </a:spcBef>
              <a:spcAft>
                <a:spcPts val="0"/>
              </a:spcAft>
              <a:buClr>
                <a:srgbClr val="0070C0"/>
              </a:buClr>
              <a:buSzPts val="9000"/>
              <a:buFont typeface="Arial"/>
              <a:buChar char="•"/>
              <a:defRPr sz="9000" b="0" i="0" u="none" strike="noStrike" cap="none">
                <a:solidFill>
                  <a:srgbClr val="0070C0"/>
                </a:solidFill>
                <a:latin typeface="Times New Roman"/>
                <a:ea typeface="Times New Roman"/>
                <a:cs typeface="Times New Roman"/>
                <a:sym typeface="Times New Roman"/>
              </a:defRPr>
            </a:lvl4pPr>
            <a:lvl5pPr marL="2286000" marR="0" lvl="4" indent="-736600" algn="l" rtl="0">
              <a:lnSpc>
                <a:spcPct val="90000"/>
              </a:lnSpc>
              <a:spcBef>
                <a:spcPts val="2097"/>
              </a:spcBef>
              <a:spcAft>
                <a:spcPts val="0"/>
              </a:spcAft>
              <a:buClr>
                <a:srgbClr val="00B0F0"/>
              </a:buClr>
              <a:buSzPts val="8000"/>
              <a:buFont typeface="Arial"/>
              <a:buChar char="•"/>
              <a:defRPr sz="8000" b="0" i="0" u="none" strike="noStrike" cap="none">
                <a:solidFill>
                  <a:srgbClr val="00B0F0"/>
                </a:solidFill>
                <a:latin typeface="Times New Roman"/>
                <a:ea typeface="Times New Roman"/>
                <a:cs typeface="Times New Roman"/>
                <a:sym typeface="Times New Roman"/>
              </a:defRPr>
            </a:lvl5pPr>
            <a:lvl6pPr marL="2743200" marR="0" lvl="5" indent="-707834" algn="l" rtl="0">
              <a:lnSpc>
                <a:spcPct val="90000"/>
              </a:lnSpc>
              <a:spcBef>
                <a:spcPts val="2097"/>
              </a:spcBef>
              <a:spcAft>
                <a:spcPts val="0"/>
              </a:spcAft>
              <a:buClr>
                <a:schemeClr val="dk1"/>
              </a:buClr>
              <a:buSzPts val="7547"/>
              <a:buFont typeface="Arial"/>
              <a:buChar char="•"/>
              <a:defRPr sz="7547" b="0" i="0" u="none" strike="noStrike" cap="none">
                <a:solidFill>
                  <a:schemeClr val="dk1"/>
                </a:solidFill>
                <a:latin typeface="Calibri"/>
                <a:ea typeface="Calibri"/>
                <a:cs typeface="Calibri"/>
                <a:sym typeface="Calibri"/>
              </a:defRPr>
            </a:lvl6pPr>
            <a:lvl7pPr marL="3200400" marR="0" lvl="6" indent="-707834" algn="l" rtl="0">
              <a:lnSpc>
                <a:spcPct val="90000"/>
              </a:lnSpc>
              <a:spcBef>
                <a:spcPts val="2097"/>
              </a:spcBef>
              <a:spcAft>
                <a:spcPts val="0"/>
              </a:spcAft>
              <a:buClr>
                <a:schemeClr val="dk1"/>
              </a:buClr>
              <a:buSzPts val="7547"/>
              <a:buFont typeface="Arial"/>
              <a:buChar char="•"/>
              <a:defRPr sz="7547" b="0" i="0" u="none" strike="noStrike" cap="none">
                <a:solidFill>
                  <a:schemeClr val="dk1"/>
                </a:solidFill>
                <a:latin typeface="Calibri"/>
                <a:ea typeface="Calibri"/>
                <a:cs typeface="Calibri"/>
                <a:sym typeface="Calibri"/>
              </a:defRPr>
            </a:lvl7pPr>
            <a:lvl8pPr marL="3657600" marR="0" lvl="7" indent="-707834" algn="l" rtl="0">
              <a:lnSpc>
                <a:spcPct val="90000"/>
              </a:lnSpc>
              <a:spcBef>
                <a:spcPts val="2097"/>
              </a:spcBef>
              <a:spcAft>
                <a:spcPts val="0"/>
              </a:spcAft>
              <a:buClr>
                <a:schemeClr val="dk1"/>
              </a:buClr>
              <a:buSzPts val="7547"/>
              <a:buFont typeface="Arial"/>
              <a:buChar char="•"/>
              <a:defRPr sz="7547" b="0" i="0" u="none" strike="noStrike" cap="none">
                <a:solidFill>
                  <a:schemeClr val="dk1"/>
                </a:solidFill>
                <a:latin typeface="Calibri"/>
                <a:ea typeface="Calibri"/>
                <a:cs typeface="Calibri"/>
                <a:sym typeface="Calibri"/>
              </a:defRPr>
            </a:lvl8pPr>
            <a:lvl9pPr marL="4114800" marR="0" lvl="8" indent="-707834" algn="l" rtl="0">
              <a:lnSpc>
                <a:spcPct val="90000"/>
              </a:lnSpc>
              <a:spcBef>
                <a:spcPts val="2097"/>
              </a:spcBef>
              <a:spcAft>
                <a:spcPts val="0"/>
              </a:spcAft>
              <a:buClr>
                <a:schemeClr val="dk1"/>
              </a:buClr>
              <a:buSzPts val="7547"/>
              <a:buFont typeface="Arial"/>
              <a:buChar char="•"/>
              <a:defRPr sz="7547"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0" b="0" i="0" u="none" strike="noStrike" cap="none">
                <a:solidFill>
                  <a:srgbClr val="FFFF00"/>
                </a:solidFill>
                <a:latin typeface="Calibri"/>
                <a:ea typeface="Calibri"/>
                <a:cs typeface="Calibri"/>
                <a:sym typeface="Calibri"/>
              </a:defRPr>
            </a:lvl1pPr>
            <a:lvl2pPr marR="0" lvl="1"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7200" b="0" i="0" u="none" strike="noStrike" cap="none">
                <a:solidFill>
                  <a:srgbClr val="FFFF00"/>
                </a:solidFill>
                <a:latin typeface="Calibri"/>
                <a:ea typeface="Calibri"/>
                <a:cs typeface="Calibri"/>
                <a:sym typeface="Calibri"/>
              </a:defRPr>
            </a:lvl1pPr>
            <a:lvl2pPr marR="0" lvl="1"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43"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lvl1pPr marL="0" marR="0" lvl="0" indent="0" algn="ctr" rtl="0">
              <a:spcBef>
                <a:spcPts val="0"/>
              </a:spcBef>
              <a:buNone/>
              <a:defRPr sz="12000" b="0" i="0" u="none" strike="noStrike" cap="none">
                <a:solidFill>
                  <a:srgbClr val="FFFF00"/>
                </a:solidFill>
                <a:latin typeface="Calibri"/>
                <a:ea typeface="Calibri"/>
                <a:cs typeface="Calibri"/>
                <a:sym typeface="Calibri"/>
              </a:defRPr>
            </a:lvl1pPr>
            <a:lvl2pPr marL="0" marR="0" lvl="1" indent="0" algn="ctr" rtl="0">
              <a:spcBef>
                <a:spcPts val="0"/>
              </a:spcBef>
              <a:buNone/>
              <a:defRPr sz="12000" b="0" i="0" u="none" strike="noStrike" cap="none">
                <a:solidFill>
                  <a:srgbClr val="FFFF00"/>
                </a:solidFill>
                <a:latin typeface="Calibri"/>
                <a:ea typeface="Calibri"/>
                <a:cs typeface="Calibri"/>
                <a:sym typeface="Calibri"/>
              </a:defRPr>
            </a:lvl2pPr>
            <a:lvl3pPr marL="0" marR="0" lvl="2" indent="0" algn="ctr" rtl="0">
              <a:spcBef>
                <a:spcPts val="0"/>
              </a:spcBef>
              <a:buNone/>
              <a:defRPr sz="12000" b="0" i="0" u="none" strike="noStrike" cap="none">
                <a:solidFill>
                  <a:srgbClr val="FFFF00"/>
                </a:solidFill>
                <a:latin typeface="Calibri"/>
                <a:ea typeface="Calibri"/>
                <a:cs typeface="Calibri"/>
                <a:sym typeface="Calibri"/>
              </a:defRPr>
            </a:lvl3pPr>
            <a:lvl4pPr marL="0" marR="0" lvl="3" indent="0" algn="ctr" rtl="0">
              <a:spcBef>
                <a:spcPts val="0"/>
              </a:spcBef>
              <a:buNone/>
              <a:defRPr sz="12000" b="0" i="0" u="none" strike="noStrike" cap="none">
                <a:solidFill>
                  <a:srgbClr val="FFFF00"/>
                </a:solidFill>
                <a:latin typeface="Calibri"/>
                <a:ea typeface="Calibri"/>
                <a:cs typeface="Calibri"/>
                <a:sym typeface="Calibri"/>
              </a:defRPr>
            </a:lvl4pPr>
            <a:lvl5pPr marL="0" marR="0" lvl="4" indent="0" algn="ctr" rtl="0">
              <a:spcBef>
                <a:spcPts val="0"/>
              </a:spcBef>
              <a:buNone/>
              <a:defRPr sz="12000" b="0" i="0" u="none" strike="noStrike" cap="none">
                <a:solidFill>
                  <a:srgbClr val="FFFF00"/>
                </a:solidFill>
                <a:latin typeface="Calibri"/>
                <a:ea typeface="Calibri"/>
                <a:cs typeface="Calibri"/>
                <a:sym typeface="Calibri"/>
              </a:defRPr>
            </a:lvl5pPr>
            <a:lvl6pPr marL="0" marR="0" lvl="5" indent="0" algn="ctr" rtl="0">
              <a:spcBef>
                <a:spcPts val="0"/>
              </a:spcBef>
              <a:buNone/>
              <a:defRPr sz="12000" b="0" i="0" u="none" strike="noStrike" cap="none">
                <a:solidFill>
                  <a:srgbClr val="FFFF00"/>
                </a:solidFill>
                <a:latin typeface="Calibri"/>
                <a:ea typeface="Calibri"/>
                <a:cs typeface="Calibri"/>
                <a:sym typeface="Calibri"/>
              </a:defRPr>
            </a:lvl6pPr>
            <a:lvl7pPr marL="0" marR="0" lvl="6" indent="0" algn="ctr" rtl="0">
              <a:spcBef>
                <a:spcPts val="0"/>
              </a:spcBef>
              <a:buNone/>
              <a:defRPr sz="12000" b="0" i="0" u="none" strike="noStrike" cap="none">
                <a:solidFill>
                  <a:srgbClr val="FFFF00"/>
                </a:solidFill>
                <a:latin typeface="Calibri"/>
                <a:ea typeface="Calibri"/>
                <a:cs typeface="Calibri"/>
                <a:sym typeface="Calibri"/>
              </a:defRPr>
            </a:lvl7pPr>
            <a:lvl8pPr marL="0" marR="0" lvl="7" indent="0" algn="ctr" rtl="0">
              <a:spcBef>
                <a:spcPts val="0"/>
              </a:spcBef>
              <a:buNone/>
              <a:defRPr sz="12000" b="0" i="0" u="none" strike="noStrike" cap="none">
                <a:solidFill>
                  <a:srgbClr val="FFFF00"/>
                </a:solidFill>
                <a:latin typeface="Calibri"/>
                <a:ea typeface="Calibri"/>
                <a:cs typeface="Calibri"/>
                <a:sym typeface="Calibri"/>
              </a:defRPr>
            </a:lvl8pPr>
            <a:lvl9pPr marL="0" marR="0" lvl="8" indent="0" algn="ctr" rtl="0">
              <a:spcBef>
                <a:spcPts val="0"/>
              </a:spcBef>
              <a:buNone/>
              <a:defRPr sz="12000" b="0" i="0" u="none" strike="noStrike" cap="none">
                <a:solidFill>
                  <a:srgbClr val="FFFF0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 name="Google Shape;15;p22"/>
          <p:cNvSpPr/>
          <p:nvPr/>
        </p:nvSpPr>
        <p:spPr>
          <a:xfrm>
            <a:off x="1" y="0"/>
            <a:ext cx="51120674" cy="30674326"/>
          </a:xfrm>
          <a:prstGeom prst="roundRect">
            <a:avLst>
              <a:gd name="adj" fmla="val 2861"/>
            </a:avLst>
          </a:prstGeom>
          <a:noFill/>
          <a:ln w="76200" cap="flat" cmpd="sng">
            <a:solidFill>
              <a:srgbClr val="1584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43" b="0" i="0" u="none" strike="noStrike" cap="none">
              <a:solidFill>
                <a:schemeClr val="lt1"/>
              </a:solidFill>
              <a:latin typeface="Calibri"/>
              <a:ea typeface="Calibri"/>
              <a:cs typeface="Calibri"/>
              <a:sym typeface="Calibri"/>
            </a:endParaRPr>
          </a:p>
        </p:txBody>
      </p:sp>
      <p:pic>
        <p:nvPicPr>
          <p:cNvPr id="16" name="Google Shape;16;p22"/>
          <p:cNvPicPr preferRelativeResize="0"/>
          <p:nvPr/>
        </p:nvPicPr>
        <p:blipFill rotWithShape="1">
          <a:blip r:embed="rId15">
            <a:alphaModFix/>
          </a:blip>
          <a:srcRect/>
          <a:stretch/>
        </p:blipFill>
        <p:spPr>
          <a:xfrm>
            <a:off x="40301396" y="128886"/>
            <a:ext cx="10640394" cy="360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2160337" y="4322676"/>
            <a:ext cx="46800000" cy="112797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20000"/>
              <a:buFont typeface="Times New Roman"/>
              <a:buNone/>
            </a:pPr>
            <a:r>
              <a:rPr lang="en-US" sz="20000"/>
              <a:t>Dr. Vivek Kachhatiya</a:t>
            </a:r>
            <a:endParaRPr sz="20000"/>
          </a:p>
        </p:txBody>
      </p:sp>
      <p:sp>
        <p:nvSpPr>
          <p:cNvPr id="98" name="Google Shape;98;p1"/>
          <p:cNvSpPr txBox="1">
            <a:spLocks noGrp="1"/>
          </p:cNvSpPr>
          <p:nvPr>
            <p:ph type="subTitle" idx="1"/>
          </p:nvPr>
        </p:nvSpPr>
        <p:spPr>
          <a:xfrm>
            <a:off x="6390083" y="14630400"/>
            <a:ext cx="40410571" cy="16354188"/>
          </a:xfrm>
          <a:prstGeom prst="rect">
            <a:avLst/>
          </a:prstGeom>
          <a:noFill/>
          <a:ln>
            <a:noFill/>
          </a:ln>
        </p:spPr>
        <p:txBody>
          <a:bodyPr spcFirstLastPara="1" wrap="square" lIns="91425" tIns="45700" rIns="91425" bIns="45700" anchor="t" anchorCtr="0">
            <a:noAutofit/>
          </a:bodyPr>
          <a:lstStyle/>
          <a:p>
            <a:pPr marL="8948738" lvl="0" indent="0" algn="just" rtl="0">
              <a:lnSpc>
                <a:spcPct val="90000"/>
              </a:lnSpc>
              <a:spcBef>
                <a:spcPts val="0"/>
              </a:spcBef>
              <a:spcAft>
                <a:spcPts val="0"/>
              </a:spcAft>
              <a:buClr>
                <a:srgbClr val="002060"/>
              </a:buClr>
              <a:buSzPts val="11000"/>
              <a:buNone/>
            </a:pPr>
            <a:r>
              <a:rPr lang="en-US" sz="11000">
                <a:solidFill>
                  <a:srgbClr val="002060"/>
                </a:solidFill>
              </a:rPr>
              <a:t>Profile		:	Assistant Professor</a:t>
            </a:r>
            <a:endParaRPr/>
          </a:p>
          <a:p>
            <a:pPr marL="8948738" lvl="0" indent="0" algn="l" rtl="0">
              <a:lnSpc>
                <a:spcPct val="90000"/>
              </a:lnSpc>
              <a:spcBef>
                <a:spcPts val="4193"/>
              </a:spcBef>
              <a:spcAft>
                <a:spcPts val="0"/>
              </a:spcAft>
              <a:buClr>
                <a:srgbClr val="002060"/>
              </a:buClr>
              <a:buSzPts val="11000"/>
              <a:buNone/>
            </a:pPr>
            <a:r>
              <a:rPr lang="en-US" sz="11000">
                <a:solidFill>
                  <a:srgbClr val="002060"/>
                </a:solidFill>
              </a:rPr>
              <a:t>Department 	:	Electronics &amp; Communication 				Engineering	</a:t>
            </a:r>
            <a:endParaRPr/>
          </a:p>
          <a:p>
            <a:pPr marL="8948738" lvl="0" indent="0" algn="l" rtl="0">
              <a:lnSpc>
                <a:spcPct val="90000"/>
              </a:lnSpc>
              <a:spcBef>
                <a:spcPts val="4193"/>
              </a:spcBef>
              <a:spcAft>
                <a:spcPts val="0"/>
              </a:spcAft>
              <a:buClr>
                <a:srgbClr val="9933FF"/>
              </a:buClr>
              <a:buSzPts val="11000"/>
              <a:buNone/>
            </a:pPr>
            <a:endParaRPr sz="11000">
              <a:solidFill>
                <a:srgbClr val="002060"/>
              </a:solidFill>
            </a:endParaRPr>
          </a:p>
          <a:p>
            <a:pPr marL="8948738" lvl="0" indent="0" algn="l" rtl="0">
              <a:lnSpc>
                <a:spcPct val="90000"/>
              </a:lnSpc>
              <a:spcBef>
                <a:spcPts val="4193"/>
              </a:spcBef>
              <a:spcAft>
                <a:spcPts val="0"/>
              </a:spcAft>
              <a:buClr>
                <a:srgbClr val="002060"/>
              </a:buClr>
              <a:buSzPts val="11000"/>
              <a:buNone/>
            </a:pPr>
            <a:r>
              <a:rPr lang="en-US" sz="11000">
                <a:solidFill>
                  <a:srgbClr val="002060"/>
                </a:solidFill>
              </a:rPr>
              <a:t>College of Engineering and Technology</a:t>
            </a:r>
            <a:endParaRPr/>
          </a:p>
          <a:p>
            <a:pPr marL="8948738" lvl="0" indent="0" algn="l" rtl="0">
              <a:lnSpc>
                <a:spcPct val="90000"/>
              </a:lnSpc>
              <a:spcBef>
                <a:spcPts val="4193"/>
              </a:spcBef>
              <a:spcAft>
                <a:spcPts val="0"/>
              </a:spcAft>
              <a:buClr>
                <a:srgbClr val="002060"/>
              </a:buClr>
              <a:buSzPts val="11000"/>
              <a:buNone/>
            </a:pPr>
            <a:r>
              <a:rPr lang="en-US" sz="11000">
                <a:solidFill>
                  <a:srgbClr val="002060"/>
                </a:solidFill>
              </a:rPr>
              <a:t>		SRMIST-Chennai</a:t>
            </a:r>
            <a:endParaRPr/>
          </a:p>
          <a:p>
            <a:pPr marL="8948738" lvl="0" indent="0" algn="l" rtl="0">
              <a:lnSpc>
                <a:spcPct val="90000"/>
              </a:lnSpc>
              <a:spcBef>
                <a:spcPts val="4193"/>
              </a:spcBef>
              <a:spcAft>
                <a:spcPts val="0"/>
              </a:spcAft>
              <a:buClr>
                <a:srgbClr val="9933FF"/>
              </a:buClr>
              <a:buSzPts val="11000"/>
              <a:buNone/>
            </a:pPr>
            <a:endParaRPr sz="11000">
              <a:solidFill>
                <a:srgbClr val="002060"/>
              </a:solidFill>
            </a:endParaRPr>
          </a:p>
          <a:p>
            <a:pPr marL="8948738" lvl="0" indent="0" algn="l" rtl="0">
              <a:lnSpc>
                <a:spcPct val="90000"/>
              </a:lnSpc>
              <a:spcBef>
                <a:spcPts val="4193"/>
              </a:spcBef>
              <a:spcAft>
                <a:spcPts val="0"/>
              </a:spcAft>
              <a:buClr>
                <a:srgbClr val="002060"/>
              </a:buClr>
              <a:buSzPts val="11000"/>
              <a:buNone/>
            </a:pPr>
            <a:r>
              <a:rPr lang="en-US" sz="11000">
                <a:solidFill>
                  <a:srgbClr val="002060"/>
                </a:solidFill>
              </a:rPr>
              <a:t>Email		:	vivekdek@srmist.edu.in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79" name="Google Shape;179;p1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0800"/>
              <a:buChar char="•"/>
            </a:pPr>
            <a:r>
              <a:rPr lang="en-US" sz="10800" b="1"/>
              <a:t>A generic architecture for 5G ecosystem must have the following function:</a:t>
            </a:r>
            <a:endParaRPr/>
          </a:p>
          <a:p>
            <a:pPr marL="958520" lvl="0" indent="-196519" algn="l" rtl="0">
              <a:lnSpc>
                <a:spcPct val="90000"/>
              </a:lnSpc>
              <a:spcBef>
                <a:spcPts val="4193"/>
              </a:spcBef>
              <a:spcAft>
                <a:spcPts val="0"/>
              </a:spcAft>
              <a:buClr>
                <a:srgbClr val="002060"/>
              </a:buClr>
              <a:buSzPts val="12000"/>
              <a:buNone/>
            </a:pPr>
            <a:endParaRPr/>
          </a:p>
          <a:p>
            <a:pPr marL="958520" lvl="0" indent="-958520" algn="l" rtl="0">
              <a:lnSpc>
                <a:spcPct val="90000"/>
              </a:lnSpc>
              <a:spcBef>
                <a:spcPts val="4193"/>
              </a:spcBef>
              <a:spcAft>
                <a:spcPts val="0"/>
              </a:spcAft>
              <a:buClr>
                <a:srgbClr val="002060"/>
              </a:buClr>
              <a:buSzPts val="12000"/>
              <a:buChar char="•"/>
            </a:pPr>
            <a:r>
              <a:rPr lang="en-US" b="1"/>
              <a:t>Control Policy: </a:t>
            </a:r>
            <a:r>
              <a:rPr lang="en-US"/>
              <a:t>This function initiates policy frameworks to control network behavior.</a:t>
            </a:r>
            <a:endParaRPr/>
          </a:p>
          <a:p>
            <a:pPr marL="958520" lvl="0" indent="-958520" algn="l" rtl="0">
              <a:lnSpc>
                <a:spcPct val="90000"/>
              </a:lnSpc>
              <a:spcBef>
                <a:spcPts val="4193"/>
              </a:spcBef>
              <a:spcAft>
                <a:spcPts val="0"/>
              </a:spcAft>
              <a:buClr>
                <a:srgbClr val="002060"/>
              </a:buClr>
              <a:buSzPts val="12000"/>
              <a:buChar char="•"/>
            </a:pPr>
            <a:r>
              <a:rPr lang="en-US" b="1"/>
              <a:t>Network Exposure: </a:t>
            </a:r>
            <a:r>
              <a:rPr lang="en-US"/>
              <a:t>It exposes the network application and manages external and internal communication securing information.</a:t>
            </a:r>
            <a:endParaRPr/>
          </a:p>
          <a:p>
            <a:pPr marL="958520" lvl="0" indent="-958520" algn="l" rtl="0">
              <a:lnSpc>
                <a:spcPct val="90000"/>
              </a:lnSpc>
              <a:spcBef>
                <a:spcPts val="4193"/>
              </a:spcBef>
              <a:spcAft>
                <a:spcPts val="0"/>
              </a:spcAft>
              <a:buClr>
                <a:srgbClr val="002060"/>
              </a:buClr>
              <a:buSzPts val="12000"/>
              <a:buChar char="•"/>
            </a:pPr>
            <a:r>
              <a:rPr lang="en-US"/>
              <a:t>There are many more functions of 5G architecture varying from application to application. </a:t>
            </a:r>
            <a:endParaRPr/>
          </a:p>
          <a:p>
            <a:pPr marL="958520" lvl="0" indent="-958520" algn="l" rtl="0">
              <a:lnSpc>
                <a:spcPct val="90000"/>
              </a:lnSpc>
              <a:spcBef>
                <a:spcPts val="4193"/>
              </a:spcBef>
              <a:spcAft>
                <a:spcPts val="0"/>
              </a:spcAft>
              <a:buClr>
                <a:srgbClr val="002060"/>
              </a:buClr>
              <a:buSzPts val="12000"/>
              <a:buChar char="•"/>
            </a:pPr>
            <a:r>
              <a:rPr lang="en-US"/>
              <a:t>However, the basic scenario of every function tends to achieve more speed, low latency, proper management, and security</a:t>
            </a:r>
            <a:endParaRPr/>
          </a:p>
        </p:txBody>
      </p:sp>
      <p:sp>
        <p:nvSpPr>
          <p:cNvPr id="180" name="Google Shape;180;p1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81" name="Google Shape;181;p1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82" name="Google Shape;182;p1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88" name="Google Shape;188;p11"/>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dirty="0"/>
              <a:t>An Insight into IoT</a:t>
            </a:r>
            <a:endParaRPr dirty="0"/>
          </a:p>
          <a:p>
            <a:pPr marL="958520" lvl="0" indent="-958520" algn="l" rtl="0">
              <a:lnSpc>
                <a:spcPct val="90000"/>
              </a:lnSpc>
              <a:spcBef>
                <a:spcPts val="4193"/>
              </a:spcBef>
              <a:spcAft>
                <a:spcPts val="0"/>
              </a:spcAft>
              <a:buClr>
                <a:srgbClr val="002060"/>
              </a:buClr>
              <a:buSzPts val="12000"/>
              <a:buChar char="•"/>
            </a:pPr>
            <a:r>
              <a:rPr lang="en-US" dirty="0"/>
              <a:t>IoT or the Internet of Things is a networked digital system of various electronic devices like sensors, activators, receivers, nodes that compute data, etc. </a:t>
            </a:r>
            <a:endParaRPr dirty="0"/>
          </a:p>
          <a:p>
            <a:pPr marL="958520" lvl="0" indent="-958520" algn="l" rtl="0">
              <a:lnSpc>
                <a:spcPct val="90000"/>
              </a:lnSpc>
              <a:spcBef>
                <a:spcPts val="4193"/>
              </a:spcBef>
              <a:spcAft>
                <a:spcPts val="0"/>
              </a:spcAft>
              <a:buClr>
                <a:srgbClr val="002060"/>
              </a:buClr>
              <a:buSzPts val="12000"/>
              <a:buChar char="•"/>
            </a:pPr>
            <a:r>
              <a:rPr lang="en-US" dirty="0"/>
              <a:t>By eliminating human involvement, IoT devices have transformed the data collecting and processing system. </a:t>
            </a:r>
            <a:endParaRPr dirty="0"/>
          </a:p>
          <a:p>
            <a:pPr marL="958520" lvl="0" indent="-958520" algn="l" rtl="0">
              <a:lnSpc>
                <a:spcPct val="90000"/>
              </a:lnSpc>
              <a:spcBef>
                <a:spcPts val="4193"/>
              </a:spcBef>
              <a:spcAft>
                <a:spcPts val="0"/>
              </a:spcAft>
              <a:buClr>
                <a:srgbClr val="002060"/>
              </a:buClr>
              <a:buSzPts val="12000"/>
              <a:buChar char="•"/>
            </a:pPr>
            <a:r>
              <a:rPr lang="en-US" dirty="0"/>
              <a:t>From top to bottom, IoT devices enhance the development of concepts like smart home, smart vehicle, smart agriculture, smart health care, communication, cybersecurity and many more systems. </a:t>
            </a:r>
            <a:endParaRPr dirty="0"/>
          </a:p>
          <a:p>
            <a:pPr marL="958520" lvl="0" indent="-958520" algn="l" rtl="0">
              <a:lnSpc>
                <a:spcPct val="90000"/>
              </a:lnSpc>
              <a:spcBef>
                <a:spcPts val="4193"/>
              </a:spcBef>
              <a:spcAft>
                <a:spcPts val="0"/>
              </a:spcAft>
              <a:buClr>
                <a:srgbClr val="002060"/>
              </a:buClr>
              <a:buSzPts val="12000"/>
              <a:buChar char="•"/>
            </a:pPr>
            <a:r>
              <a:rPr lang="en-US" dirty="0"/>
              <a:t>They have been used to conduct, monitor, and produce reactions based on the information gathered.</a:t>
            </a:r>
            <a:endParaRPr dirty="0"/>
          </a:p>
        </p:txBody>
      </p:sp>
      <p:sp>
        <p:nvSpPr>
          <p:cNvPr id="189" name="Google Shape;189;p11"/>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90" name="Google Shape;190;p11"/>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91" name="Google Shape;191;p11"/>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97" name="Google Shape;197;p12"/>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An Insight into IoT</a:t>
            </a:r>
            <a:endParaRPr/>
          </a:p>
          <a:p>
            <a:pPr marL="958520" lvl="0" indent="-958520" algn="l" rtl="0">
              <a:lnSpc>
                <a:spcPct val="90000"/>
              </a:lnSpc>
              <a:spcBef>
                <a:spcPts val="4193"/>
              </a:spcBef>
              <a:spcAft>
                <a:spcPts val="0"/>
              </a:spcAft>
              <a:buClr>
                <a:srgbClr val="002060"/>
              </a:buClr>
              <a:buSzPts val="12000"/>
              <a:buChar char="•"/>
            </a:pPr>
            <a:r>
              <a:rPr lang="en-US"/>
              <a:t>People have been thinking of connecting devices to the Internet for a long time. </a:t>
            </a:r>
            <a:endParaRPr/>
          </a:p>
          <a:p>
            <a:pPr marL="958520" lvl="0" indent="-958520" algn="l" rtl="0">
              <a:lnSpc>
                <a:spcPct val="90000"/>
              </a:lnSpc>
              <a:spcBef>
                <a:spcPts val="4193"/>
              </a:spcBef>
              <a:spcAft>
                <a:spcPts val="0"/>
              </a:spcAft>
              <a:buClr>
                <a:srgbClr val="002060"/>
              </a:buClr>
              <a:buSzPts val="12000"/>
              <a:buChar char="•"/>
            </a:pPr>
            <a:r>
              <a:rPr lang="en-US"/>
              <a:t>The Internet of Things, on the other hand, enhances and extends network technology based on existing internet technology, allowing computing and smart objects to connect and communicate with one another. </a:t>
            </a:r>
            <a:endParaRPr/>
          </a:p>
          <a:p>
            <a:pPr marL="958520" lvl="0" indent="-958520" algn="l" rtl="0">
              <a:lnSpc>
                <a:spcPct val="90000"/>
              </a:lnSpc>
              <a:spcBef>
                <a:spcPts val="4193"/>
              </a:spcBef>
              <a:spcAft>
                <a:spcPts val="0"/>
              </a:spcAft>
              <a:buClr>
                <a:srgbClr val="002060"/>
              </a:buClr>
              <a:buSzPts val="12000"/>
              <a:buChar char="•"/>
            </a:pPr>
            <a:r>
              <a:rPr lang="en-US"/>
              <a:t>The IoT can be broadly defined as any object that communicates, produces, and interchanges data with other objects via the Internet to perform orientation tracing, tracking, intelligent recognition, and management. </a:t>
            </a:r>
            <a:endParaRPr/>
          </a:p>
          <a:p>
            <a:pPr marL="958520" lvl="0" indent="-958520" algn="l" rtl="0">
              <a:lnSpc>
                <a:spcPct val="90000"/>
              </a:lnSpc>
              <a:spcBef>
                <a:spcPts val="4193"/>
              </a:spcBef>
              <a:spcAft>
                <a:spcPts val="0"/>
              </a:spcAft>
              <a:buClr>
                <a:srgbClr val="002060"/>
              </a:buClr>
              <a:buSzPts val="12000"/>
              <a:buChar char="•"/>
            </a:pPr>
            <a:r>
              <a:rPr lang="en-US"/>
              <a:t>This process is conducted by various sensors or peripherals such as GPS, thermal sensors, RFID, etc. </a:t>
            </a:r>
            <a:endParaRPr/>
          </a:p>
        </p:txBody>
      </p:sp>
      <p:sp>
        <p:nvSpPr>
          <p:cNvPr id="198" name="Google Shape;198;p12"/>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99" name="Google Shape;199;p12"/>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00" name="Google Shape;200;p12"/>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06" name="Google Shape;206;p13"/>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Characteristics of IoT</a:t>
            </a:r>
            <a:endParaRPr/>
          </a:p>
          <a:p>
            <a:pPr marL="958520" lvl="0" indent="-958520" algn="l" rtl="0">
              <a:lnSpc>
                <a:spcPct val="90000"/>
              </a:lnSpc>
              <a:spcBef>
                <a:spcPts val="4193"/>
              </a:spcBef>
              <a:spcAft>
                <a:spcPts val="0"/>
              </a:spcAft>
              <a:buClr>
                <a:srgbClr val="002060"/>
              </a:buClr>
              <a:buSzPts val="12000"/>
              <a:buChar char="•"/>
            </a:pPr>
            <a:r>
              <a:rPr lang="en-US"/>
              <a:t>There are many functional and non-functional IoT needs for creating the infrastructure. </a:t>
            </a:r>
            <a:endParaRPr/>
          </a:p>
          <a:p>
            <a:pPr marL="958520" lvl="0" indent="-958520" algn="l" rtl="0">
              <a:lnSpc>
                <a:spcPct val="90000"/>
              </a:lnSpc>
              <a:spcBef>
                <a:spcPts val="4193"/>
              </a:spcBef>
              <a:spcAft>
                <a:spcPts val="0"/>
              </a:spcAft>
              <a:buClr>
                <a:srgbClr val="002060"/>
              </a:buClr>
              <a:buSzPts val="12000"/>
              <a:buChar char="•"/>
            </a:pPr>
            <a:r>
              <a:rPr lang="en-US"/>
              <a:t>We will discuss some of the most valuable characteristics of IoT here. </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Availability</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Mobility</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Scalability</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Security and Privacy</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Performance </a:t>
            </a:r>
            <a:endParaRPr/>
          </a:p>
        </p:txBody>
      </p:sp>
      <p:sp>
        <p:nvSpPr>
          <p:cNvPr id="207" name="Google Shape;207;p13"/>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08" name="Google Shape;208;p13"/>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09" name="Google Shape;209;p13"/>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15" name="Google Shape;215;p14"/>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lnSpcReduction="10000"/>
          </a:bodyPr>
          <a:lstStyle/>
          <a:p>
            <a:pPr marL="958520" lvl="0" indent="-958520" algn="l" rtl="0">
              <a:lnSpc>
                <a:spcPct val="90000"/>
              </a:lnSpc>
              <a:spcBef>
                <a:spcPts val="0"/>
              </a:spcBef>
              <a:spcAft>
                <a:spcPts val="0"/>
              </a:spcAft>
              <a:buClr>
                <a:srgbClr val="002060"/>
              </a:buClr>
              <a:buSzPts val="12000"/>
              <a:buChar char="•"/>
            </a:pPr>
            <a:r>
              <a:rPr lang="en-US" b="1"/>
              <a:t>Characteristics of IoT:	1. Availability</a:t>
            </a:r>
            <a:endParaRPr/>
          </a:p>
          <a:p>
            <a:pPr marL="958520" lvl="0" indent="-958520" algn="l" rtl="0">
              <a:lnSpc>
                <a:spcPct val="90000"/>
              </a:lnSpc>
              <a:spcBef>
                <a:spcPts val="4193"/>
              </a:spcBef>
              <a:spcAft>
                <a:spcPts val="0"/>
              </a:spcAft>
              <a:buClr>
                <a:srgbClr val="002060"/>
              </a:buClr>
              <a:buSzPts val="12000"/>
              <a:buChar char="•"/>
            </a:pPr>
            <a:r>
              <a:rPr lang="en-US"/>
              <a:t>To provide customers with facilities wherever and whenever they need them, IoT availability must be implemented at the hardware and software levels. </a:t>
            </a:r>
            <a:endParaRPr/>
          </a:p>
          <a:p>
            <a:pPr marL="958520" lvl="0" indent="-958520" algn="l" rtl="0">
              <a:lnSpc>
                <a:spcPct val="90000"/>
              </a:lnSpc>
              <a:spcBef>
                <a:spcPts val="4193"/>
              </a:spcBef>
              <a:spcAft>
                <a:spcPts val="0"/>
              </a:spcAft>
              <a:buClr>
                <a:srgbClr val="002060"/>
              </a:buClr>
              <a:buSzPts val="12000"/>
              <a:buChar char="•"/>
            </a:pPr>
            <a:r>
              <a:rPr lang="en-US"/>
              <a:t>The capacity of IoT systems to give functionality to anybody in any location is referred to as software availability. </a:t>
            </a:r>
            <a:endParaRPr/>
          </a:p>
          <a:p>
            <a:pPr marL="958520" lvl="0" indent="-958520" algn="l" rtl="0">
              <a:lnSpc>
                <a:spcPct val="90000"/>
              </a:lnSpc>
              <a:spcBef>
                <a:spcPts val="4193"/>
              </a:spcBef>
              <a:spcAft>
                <a:spcPts val="0"/>
              </a:spcAft>
              <a:buClr>
                <a:srgbClr val="002060"/>
              </a:buClr>
              <a:buSzPts val="12000"/>
              <a:buChar char="•"/>
            </a:pPr>
            <a:r>
              <a:rPr lang="en-US"/>
              <a:t>The nature of computers that are always compatible with IoT features and protocols is referred to as hardware availability.</a:t>
            </a:r>
            <a:endParaRPr/>
          </a:p>
          <a:p>
            <a:pPr marL="958520" lvl="0" indent="-958520" algn="l" rtl="0">
              <a:lnSpc>
                <a:spcPct val="90000"/>
              </a:lnSpc>
              <a:spcBef>
                <a:spcPts val="4193"/>
              </a:spcBef>
              <a:spcAft>
                <a:spcPts val="0"/>
              </a:spcAft>
              <a:buClr>
                <a:srgbClr val="002060"/>
              </a:buClr>
              <a:buSzPts val="12000"/>
              <a:buChar char="•"/>
            </a:pPr>
            <a:r>
              <a:rPr lang="en-US"/>
              <a:t>To allow IoT capabilities, protocols like IPv6, 6LoWPAN, RPL, CoAP, and others need to be implemented inside the restricted devices of the single board resource.</a:t>
            </a:r>
            <a:endParaRPr/>
          </a:p>
          <a:p>
            <a:pPr marL="958520" lvl="0" indent="-958520" algn="l" rtl="0">
              <a:lnSpc>
                <a:spcPct val="90000"/>
              </a:lnSpc>
              <a:spcBef>
                <a:spcPts val="4193"/>
              </a:spcBef>
              <a:spcAft>
                <a:spcPts val="0"/>
              </a:spcAft>
              <a:buClr>
                <a:srgbClr val="002060"/>
              </a:buClr>
              <a:buSzPts val="12000"/>
              <a:buChar char="•"/>
            </a:pPr>
            <a:r>
              <a:rPr lang="en-US"/>
              <a:t>One technique for achieving high IoT service availability is to ensure the availability of critical hardware and facilities.</a:t>
            </a:r>
            <a:endParaRPr/>
          </a:p>
        </p:txBody>
      </p:sp>
      <p:sp>
        <p:nvSpPr>
          <p:cNvPr id="216" name="Google Shape;216;p1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17" name="Google Shape;217;p1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18" name="Google Shape;218;p14"/>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24" name="Google Shape;224;p15"/>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Characteristics of IoT:	2. Mobility</a:t>
            </a:r>
            <a:endParaRPr/>
          </a:p>
          <a:p>
            <a:pPr marL="958520" lvl="0" indent="-958520" algn="l" rtl="0">
              <a:lnSpc>
                <a:spcPct val="90000"/>
              </a:lnSpc>
              <a:spcBef>
                <a:spcPts val="4193"/>
              </a:spcBef>
              <a:spcAft>
                <a:spcPts val="0"/>
              </a:spcAft>
              <a:buClr>
                <a:srgbClr val="002060"/>
              </a:buClr>
              <a:buSzPts val="12000"/>
              <a:buChar char="•"/>
            </a:pPr>
            <a:r>
              <a:rPr lang="en-US"/>
              <a:t>Although most utilities are designed to be delivered via Smartphone devices, IoT implementation is hampered by accessibility.</a:t>
            </a:r>
            <a:endParaRPr/>
          </a:p>
          <a:p>
            <a:pPr marL="958520" lvl="0" indent="-958520" algn="l" rtl="0">
              <a:lnSpc>
                <a:spcPct val="90000"/>
              </a:lnSpc>
              <a:spcBef>
                <a:spcPts val="4193"/>
              </a:spcBef>
              <a:spcAft>
                <a:spcPts val="0"/>
              </a:spcAft>
              <a:buClr>
                <a:srgbClr val="002060"/>
              </a:buClr>
              <a:buSzPts val="12000"/>
              <a:buChar char="•"/>
            </a:pPr>
            <a:r>
              <a:rPr lang="en-US"/>
              <a:t>A key IoT premise is to keep customers connected to their preferred resources when moving. </a:t>
            </a:r>
            <a:endParaRPr/>
          </a:p>
          <a:p>
            <a:pPr marL="958520" lvl="0" indent="-958520" algn="l" rtl="0">
              <a:lnSpc>
                <a:spcPct val="90000"/>
              </a:lnSpc>
              <a:spcBef>
                <a:spcPts val="4193"/>
              </a:spcBef>
              <a:spcAft>
                <a:spcPts val="0"/>
              </a:spcAft>
              <a:buClr>
                <a:srgbClr val="002060"/>
              </a:buClr>
              <a:buSzPts val="12000"/>
              <a:buChar char="•"/>
            </a:pPr>
            <a:r>
              <a:rPr lang="en-US"/>
              <a:t>When mobile devices are relocated from one gateway to another, service interruptions may occur. </a:t>
            </a:r>
            <a:endParaRPr/>
          </a:p>
          <a:p>
            <a:pPr marL="958520" lvl="0" indent="-958520" algn="l" rtl="0">
              <a:lnSpc>
                <a:spcPct val="90000"/>
              </a:lnSpc>
              <a:spcBef>
                <a:spcPts val="4193"/>
              </a:spcBef>
              <a:spcAft>
                <a:spcPts val="0"/>
              </a:spcAft>
              <a:buClr>
                <a:srgbClr val="002060"/>
              </a:buClr>
              <a:buSzPts val="12000"/>
              <a:buChar char="•"/>
            </a:pPr>
            <a:r>
              <a:rPr lang="en-US"/>
              <a:t>Caching and tunneling for service continuity allow apps to access IoT data even if the internet is down for a short time. </a:t>
            </a:r>
            <a:endParaRPr/>
          </a:p>
          <a:p>
            <a:pPr marL="958520" lvl="0" indent="-958520" algn="l" rtl="0">
              <a:lnSpc>
                <a:spcPct val="90000"/>
              </a:lnSpc>
              <a:spcBef>
                <a:spcPts val="4193"/>
              </a:spcBef>
              <a:spcAft>
                <a:spcPts val="0"/>
              </a:spcAft>
              <a:buClr>
                <a:srgbClr val="002060"/>
              </a:buClr>
              <a:buSzPts val="12000"/>
              <a:buChar char="•"/>
            </a:pPr>
            <a:r>
              <a:rPr lang="en-US"/>
              <a:t>The vast number of smart devices available in IoT systems is usually included in any solid framework for mobility control..</a:t>
            </a:r>
            <a:endParaRPr/>
          </a:p>
        </p:txBody>
      </p:sp>
      <p:sp>
        <p:nvSpPr>
          <p:cNvPr id="225" name="Google Shape;225;p15"/>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26" name="Google Shape;226;p15"/>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27" name="Google Shape;227;p15"/>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33" name="Google Shape;233;p16"/>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Characteristics of IoT:	3. Scalability</a:t>
            </a:r>
            <a:endParaRPr/>
          </a:p>
          <a:p>
            <a:pPr marL="958520" lvl="0" indent="-958520" algn="l" rtl="0">
              <a:lnSpc>
                <a:spcPct val="90000"/>
              </a:lnSpc>
              <a:spcBef>
                <a:spcPts val="4193"/>
              </a:spcBef>
              <a:spcAft>
                <a:spcPts val="0"/>
              </a:spcAft>
              <a:buClr>
                <a:srgbClr val="002060"/>
              </a:buClr>
              <a:buSzPts val="12000"/>
              <a:buChar char="•"/>
            </a:pPr>
            <a:r>
              <a:rPr lang="en-US"/>
              <a:t>Scalability in the Internet of Things refers to the ability to accept new client equipment, software, and capabilities without compromising the efficiency of existing systems. </a:t>
            </a:r>
            <a:endParaRPr/>
          </a:p>
          <a:p>
            <a:pPr marL="958520" lvl="0" indent="-958520" algn="l" rtl="0">
              <a:lnSpc>
                <a:spcPct val="90000"/>
              </a:lnSpc>
              <a:spcBef>
                <a:spcPts val="4193"/>
              </a:spcBef>
              <a:spcAft>
                <a:spcPts val="0"/>
              </a:spcAft>
              <a:buClr>
                <a:srgbClr val="002060"/>
              </a:buClr>
              <a:buSzPts val="12000"/>
              <a:buChar char="•"/>
            </a:pPr>
            <a:r>
              <a:rPr lang="en-US"/>
              <a:t>It is not straightforward to add new processes and manage extra devices, especially when there are several hardware platforms and communication protocols to contend with. </a:t>
            </a:r>
            <a:endParaRPr/>
          </a:p>
          <a:p>
            <a:pPr marL="958520" lvl="0" indent="-958520" algn="l" rtl="0">
              <a:lnSpc>
                <a:spcPct val="90000"/>
              </a:lnSpc>
              <a:spcBef>
                <a:spcPts val="4193"/>
              </a:spcBef>
              <a:spcAft>
                <a:spcPts val="0"/>
              </a:spcAft>
              <a:buClr>
                <a:srgbClr val="002060"/>
              </a:buClr>
              <a:buSzPts val="12000"/>
              <a:buChar char="•"/>
            </a:pPr>
            <a:r>
              <a:rPr lang="en-US"/>
              <a:t>IoT applications must be built from the ground up to enable extendable services and operations...</a:t>
            </a:r>
            <a:endParaRPr/>
          </a:p>
        </p:txBody>
      </p:sp>
      <p:sp>
        <p:nvSpPr>
          <p:cNvPr id="234" name="Google Shape;234;p16"/>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35" name="Google Shape;235;p16"/>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36" name="Google Shape;236;p16"/>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42" name="Google Shape;242;p17"/>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Characteristics of IoT:	4. Security and Privacy</a:t>
            </a:r>
            <a:endParaRPr/>
          </a:p>
          <a:p>
            <a:pPr marL="958520" lvl="0" indent="-958520" algn="l" rtl="0">
              <a:lnSpc>
                <a:spcPct val="90000"/>
              </a:lnSpc>
              <a:spcBef>
                <a:spcPts val="4193"/>
              </a:spcBef>
              <a:spcAft>
                <a:spcPts val="0"/>
              </a:spcAft>
              <a:buClr>
                <a:srgbClr val="002060"/>
              </a:buClr>
              <a:buSzPts val="12000"/>
              <a:buChar char="•"/>
            </a:pPr>
            <a:r>
              <a:rPr lang="en-US"/>
              <a:t>On diverse networks, such as the Internet of Things, ensuring user security and privacy is strict. </a:t>
            </a:r>
            <a:endParaRPr/>
          </a:p>
          <a:p>
            <a:pPr marL="958520" lvl="0" indent="-958520" algn="l" rtl="0">
              <a:lnSpc>
                <a:spcPct val="90000"/>
              </a:lnSpc>
              <a:spcBef>
                <a:spcPts val="4193"/>
              </a:spcBef>
              <a:spcAft>
                <a:spcPts val="0"/>
              </a:spcAft>
              <a:buClr>
                <a:srgbClr val="002060"/>
              </a:buClr>
              <a:buSzPts val="12000"/>
              <a:buChar char="•"/>
            </a:pPr>
            <a:r>
              <a:rPr lang="en-US"/>
              <a:t>The fundamental functioning of the Internet of Things is built on data transmission between billions, if not trillions, of Internet-connected items. </a:t>
            </a:r>
            <a:endParaRPr/>
          </a:p>
          <a:p>
            <a:pPr marL="958520" lvl="0" indent="-958520" algn="l" rtl="0">
              <a:lnSpc>
                <a:spcPct val="90000"/>
              </a:lnSpc>
              <a:spcBef>
                <a:spcPts val="4193"/>
              </a:spcBef>
              <a:spcAft>
                <a:spcPts val="0"/>
              </a:spcAft>
              <a:buClr>
                <a:srgbClr val="002060"/>
              </a:buClr>
              <a:buSzPts val="12000"/>
              <a:buChar char="•"/>
            </a:pPr>
            <a:r>
              <a:rPr lang="en-US"/>
              <a:t>One great problem in IoT security left out of the standards is the key distribution between devices. </a:t>
            </a:r>
            <a:endParaRPr/>
          </a:p>
          <a:p>
            <a:pPr marL="958520" lvl="0" indent="-958520" algn="l" rtl="0">
              <a:lnSpc>
                <a:spcPct val="90000"/>
              </a:lnSpc>
              <a:spcBef>
                <a:spcPts val="4193"/>
              </a:spcBef>
              <a:spcAft>
                <a:spcPts val="0"/>
              </a:spcAft>
              <a:buClr>
                <a:srgbClr val="002060"/>
              </a:buClr>
              <a:buSzPts val="12000"/>
              <a:buChar char="•"/>
            </a:pPr>
            <a:r>
              <a:rPr lang="en-US"/>
              <a:t>The growing number of intelligent objects around us with sensitive data necessitates transparent and simple access control management, such as enabling one vendor to view the data. </a:t>
            </a:r>
            <a:endParaRPr/>
          </a:p>
        </p:txBody>
      </p:sp>
      <p:sp>
        <p:nvSpPr>
          <p:cNvPr id="243" name="Google Shape;243;p17"/>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44" name="Google Shape;244;p17"/>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45" name="Google Shape;245;p17"/>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51" name="Google Shape;251;p18"/>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Characteristics of IoT:	5. Performance</a:t>
            </a:r>
            <a:endParaRPr/>
          </a:p>
          <a:p>
            <a:pPr marL="958520" lvl="0" indent="-958520" algn="l" rtl="0">
              <a:lnSpc>
                <a:spcPct val="90000"/>
              </a:lnSpc>
              <a:spcBef>
                <a:spcPts val="4193"/>
              </a:spcBef>
              <a:spcAft>
                <a:spcPts val="0"/>
              </a:spcAft>
              <a:buClr>
                <a:srgbClr val="002060"/>
              </a:buClr>
              <a:buSzPts val="12000"/>
              <a:buChar char="•"/>
            </a:pPr>
            <a:r>
              <a:rPr lang="en-US"/>
              <a:t>The performance of IoT services is difficult to evaluate since it is based on the performance of many components and the underlying technology. </a:t>
            </a:r>
            <a:endParaRPr/>
          </a:p>
          <a:p>
            <a:pPr marL="958520" lvl="0" indent="-958520" algn="l" rtl="0">
              <a:lnSpc>
                <a:spcPct val="90000"/>
              </a:lnSpc>
              <a:spcBef>
                <a:spcPts val="4193"/>
              </a:spcBef>
              <a:spcAft>
                <a:spcPts val="0"/>
              </a:spcAft>
              <a:buClr>
                <a:srgbClr val="002060"/>
              </a:buClr>
              <a:buSzPts val="12000"/>
              <a:buChar char="•"/>
            </a:pPr>
            <a:r>
              <a:rPr lang="en-US"/>
              <a:t>The Internet of Things, like other programs, must constantly develop and expand its offerings in order to meet user expectations. </a:t>
            </a:r>
            <a:endParaRPr/>
          </a:p>
          <a:p>
            <a:pPr marL="958520" lvl="0" indent="-958520" algn="l" rtl="0">
              <a:lnSpc>
                <a:spcPct val="90000"/>
              </a:lnSpc>
              <a:spcBef>
                <a:spcPts val="4193"/>
              </a:spcBef>
              <a:spcAft>
                <a:spcPts val="0"/>
              </a:spcAft>
              <a:buClr>
                <a:srgbClr val="002060"/>
              </a:buClr>
              <a:buSzPts val="12000"/>
              <a:buChar char="•"/>
            </a:pPr>
            <a:r>
              <a:rPr lang="en-US"/>
              <a:t>To give the most value at the lowest cost to customers, IoT solutions must be monitored and validated. </a:t>
            </a:r>
            <a:endParaRPr/>
          </a:p>
          <a:p>
            <a:pPr marL="958520" lvl="0" indent="-958520" algn="l" rtl="0">
              <a:lnSpc>
                <a:spcPct val="90000"/>
              </a:lnSpc>
              <a:spcBef>
                <a:spcPts val="4193"/>
              </a:spcBef>
              <a:spcAft>
                <a:spcPts val="0"/>
              </a:spcAft>
              <a:buClr>
                <a:srgbClr val="002060"/>
              </a:buClr>
              <a:buSzPts val="12000"/>
              <a:buChar char="•"/>
            </a:pPr>
            <a:r>
              <a:rPr lang="en-US"/>
              <a:t>IoT performance may be measured using various criteria, including processing speed, connection speed, system form factor, and cost.</a:t>
            </a:r>
            <a:endParaRPr/>
          </a:p>
          <a:p>
            <a:pPr marL="958520" lvl="0" indent="-958520" algn="l" rtl="0">
              <a:lnSpc>
                <a:spcPct val="90000"/>
              </a:lnSpc>
              <a:spcBef>
                <a:spcPts val="4193"/>
              </a:spcBef>
              <a:spcAft>
                <a:spcPts val="0"/>
              </a:spcAft>
              <a:buClr>
                <a:srgbClr val="002060"/>
              </a:buClr>
              <a:buSzPts val="12000"/>
              <a:buChar char="•"/>
            </a:pPr>
            <a:r>
              <a:rPr lang="en-US"/>
              <a:t>IoT also needs to manage the larger amount of information or data created in the ecosystem, ensuring the interoperability and quality of service.. </a:t>
            </a:r>
            <a:endParaRPr/>
          </a:p>
        </p:txBody>
      </p:sp>
      <p:sp>
        <p:nvSpPr>
          <p:cNvPr id="252" name="Google Shape;252;p18"/>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53" name="Google Shape;253;p18"/>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54" name="Google Shape;254;p18"/>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60" name="Google Shape;260;p19"/>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Requirements for 5G Integrated IoT Architecture</a:t>
            </a:r>
            <a:endParaRPr/>
          </a:p>
          <a:p>
            <a:pPr marL="958520" lvl="0" indent="-958520" algn="l" rtl="0">
              <a:lnSpc>
                <a:spcPct val="90000"/>
              </a:lnSpc>
              <a:spcBef>
                <a:spcPts val="4193"/>
              </a:spcBef>
              <a:spcAft>
                <a:spcPts val="0"/>
              </a:spcAft>
              <a:buClr>
                <a:srgbClr val="002060"/>
              </a:buClr>
              <a:buSzPts val="12000"/>
              <a:buChar char="•"/>
            </a:pPr>
            <a:r>
              <a:rPr lang="en-US"/>
              <a:t>5G-enabled IoT needs special attention for its heterogeneity, advancement, and application. </a:t>
            </a:r>
            <a:endParaRPr/>
          </a:p>
          <a:p>
            <a:pPr marL="958520" lvl="0" indent="-958520" algn="l" rtl="0">
              <a:lnSpc>
                <a:spcPct val="90000"/>
              </a:lnSpc>
              <a:spcBef>
                <a:spcPts val="4193"/>
              </a:spcBef>
              <a:spcAft>
                <a:spcPts val="0"/>
              </a:spcAft>
              <a:buClr>
                <a:srgbClr val="002060"/>
              </a:buClr>
              <a:buSzPts val="12000"/>
              <a:buChar char="•"/>
            </a:pPr>
            <a:r>
              <a:rPr lang="en-US"/>
              <a:t>However, there are some requirements that all the architecture should follow:</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5G IoT must ensure a low latency of 1 ms considering the sensitive internet system and medical perspective.</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The architecture must ensure low energy consumption for low-battery life IoT devices but enough for 5G to transfer data.</a:t>
            </a:r>
            <a:endParaRPr/>
          </a:p>
          <a:p>
            <a:pPr marL="1371600" lvl="0" indent="-1371600" algn="l" rtl="0">
              <a:lnSpc>
                <a:spcPct val="90000"/>
              </a:lnSpc>
              <a:spcBef>
                <a:spcPts val="4193"/>
              </a:spcBef>
              <a:spcAft>
                <a:spcPts val="0"/>
              </a:spcAft>
              <a:buClr>
                <a:srgbClr val="002060"/>
              </a:buClr>
              <a:buSzPts val="12000"/>
              <a:buFont typeface="Calibri"/>
              <a:buAutoNum type="arabicPeriod"/>
            </a:pPr>
            <a:r>
              <a:rPr lang="en-US"/>
              <a:t>An advanced application like Virtual Reality or Augmented Reality needs a high speed of 25 Mbps, so the architecture must follow with the future needs... </a:t>
            </a:r>
            <a:endParaRPr/>
          </a:p>
        </p:txBody>
      </p:sp>
      <p:sp>
        <p:nvSpPr>
          <p:cNvPr id="261" name="Google Shape;261;p19"/>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62" name="Google Shape;262;p19"/>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63" name="Google Shape;263;p19"/>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ctrTitle"/>
          </p:nvPr>
        </p:nvSpPr>
        <p:spPr>
          <a:xfrm>
            <a:off x="2278307" y="5302386"/>
            <a:ext cx="46564061" cy="1127975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25100"/>
              <a:buFont typeface="Times New Roman"/>
              <a:buNone/>
            </a:pPr>
            <a:r>
              <a:rPr lang="en-US"/>
              <a:t>18ECO127T</a:t>
            </a:r>
            <a:br>
              <a:rPr lang="en-US"/>
            </a:br>
            <a:r>
              <a:rPr lang="en-US"/>
              <a:t>5G Technology – An Overview</a:t>
            </a:r>
            <a:endParaRPr/>
          </a:p>
        </p:txBody>
      </p:sp>
      <p:sp>
        <p:nvSpPr>
          <p:cNvPr id="105" name="Google Shape;105;p2"/>
          <p:cNvSpPr txBox="1">
            <a:spLocks noGrp="1"/>
          </p:cNvSpPr>
          <p:nvPr>
            <p:ph type="subTitle" idx="1"/>
          </p:nvPr>
        </p:nvSpPr>
        <p:spPr>
          <a:xfrm>
            <a:off x="25668287" y="17017128"/>
            <a:ext cx="19062303" cy="782232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933FF"/>
              </a:buClr>
              <a:buSzPts val="10063"/>
              <a:buNone/>
            </a:pPr>
            <a:endParaRPr/>
          </a:p>
          <a:p>
            <a:pPr marL="0" lvl="0" indent="0" algn="l" rtl="0">
              <a:lnSpc>
                <a:spcPct val="90000"/>
              </a:lnSpc>
              <a:spcBef>
                <a:spcPts val="4193"/>
              </a:spcBef>
              <a:spcAft>
                <a:spcPts val="0"/>
              </a:spcAft>
              <a:buClr>
                <a:srgbClr val="9933FF"/>
              </a:buClr>
              <a:buSzPts val="10000"/>
              <a:buNone/>
            </a:pPr>
            <a:r>
              <a:rPr lang="en-US"/>
              <a:t>OPEN ELECTIVE (by ECE)</a:t>
            </a:r>
            <a:br>
              <a:rPr lang="en-US"/>
            </a:br>
            <a:r>
              <a:rPr lang="en-US"/>
              <a:t>SEM:7</a:t>
            </a:r>
            <a:endParaRPr/>
          </a:p>
          <a:p>
            <a:pPr marL="0" lvl="0" indent="0" algn="l" rtl="0">
              <a:lnSpc>
                <a:spcPct val="90000"/>
              </a:lnSpc>
              <a:spcBef>
                <a:spcPts val="4193"/>
              </a:spcBef>
              <a:spcAft>
                <a:spcPts val="0"/>
              </a:spcAft>
              <a:buClr>
                <a:srgbClr val="9933FF"/>
              </a:buClr>
              <a:buSzPts val="10000"/>
              <a:buNone/>
            </a:pPr>
            <a:r>
              <a:rPr lang="en-US"/>
              <a:t>B.TECH </a:t>
            </a:r>
            <a:endParaRPr/>
          </a:p>
          <a:p>
            <a:pPr marL="0" lvl="0" indent="0" algn="l" rtl="0">
              <a:lnSpc>
                <a:spcPct val="90000"/>
              </a:lnSpc>
              <a:spcBef>
                <a:spcPts val="4193"/>
              </a:spcBef>
              <a:spcAft>
                <a:spcPts val="0"/>
              </a:spcAft>
              <a:buClr>
                <a:srgbClr val="9933FF"/>
              </a:buClr>
              <a:buSzPts val="10063"/>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b="1"/>
              <a:t>Requirements for 5G Integrated IoT Architecture</a:t>
            </a:r>
            <a:endParaRPr/>
          </a:p>
          <a:p>
            <a:pPr marL="1371600" lvl="0" indent="-1371600" algn="l" rtl="0">
              <a:lnSpc>
                <a:spcPct val="90000"/>
              </a:lnSpc>
              <a:spcBef>
                <a:spcPts val="4193"/>
              </a:spcBef>
              <a:spcAft>
                <a:spcPts val="0"/>
              </a:spcAft>
              <a:buClr>
                <a:srgbClr val="002060"/>
              </a:buClr>
              <a:buSzPts val="12000"/>
              <a:buFont typeface="Calibri"/>
              <a:buAutoNum type="arabicPeriod" startAt="4"/>
            </a:pPr>
            <a:r>
              <a:rPr lang="en-US"/>
              <a:t>Security must be top-notch, considering massive data transmission at a very highspeed.</a:t>
            </a:r>
            <a:endParaRPr/>
          </a:p>
          <a:p>
            <a:pPr marL="1371600" lvl="0" indent="-1371600" algn="l" rtl="0">
              <a:lnSpc>
                <a:spcPct val="90000"/>
              </a:lnSpc>
              <a:spcBef>
                <a:spcPts val="4193"/>
              </a:spcBef>
              <a:spcAft>
                <a:spcPts val="0"/>
              </a:spcAft>
              <a:buClr>
                <a:srgbClr val="002060"/>
              </a:buClr>
              <a:buSzPts val="12000"/>
              <a:buFont typeface="Calibri"/>
              <a:buAutoNum type="arabicPeriod" startAt="4"/>
            </a:pPr>
            <a:r>
              <a:rPr lang="en-US"/>
              <a:t>The devices with mobility factors will get priority for the 5G IoT infrastructure.</a:t>
            </a:r>
            <a:endParaRPr/>
          </a:p>
          <a:p>
            <a:pPr marL="958520" lvl="0" indent="-958520" algn="l" rtl="0">
              <a:lnSpc>
                <a:spcPct val="90000"/>
              </a:lnSpc>
              <a:spcBef>
                <a:spcPts val="4193"/>
              </a:spcBef>
              <a:spcAft>
                <a:spcPts val="0"/>
              </a:spcAft>
              <a:buClr>
                <a:srgbClr val="002060"/>
              </a:buClr>
              <a:buSzPts val="12000"/>
              <a:buChar char="•"/>
            </a:pPr>
            <a:r>
              <a:rPr lang="en-US"/>
              <a:t>The fundamental 5G IoT architecture consists of five steps in general:</a:t>
            </a:r>
            <a:endParaRPr/>
          </a:p>
          <a:p>
            <a:pPr marL="958520" lvl="0" indent="-958520" algn="l" rtl="0">
              <a:lnSpc>
                <a:spcPct val="90000"/>
              </a:lnSpc>
              <a:spcBef>
                <a:spcPts val="4193"/>
              </a:spcBef>
              <a:spcAft>
                <a:spcPts val="0"/>
              </a:spcAft>
              <a:buClr>
                <a:srgbClr val="002060"/>
              </a:buClr>
              <a:buSzPts val="12000"/>
              <a:buChar char="•"/>
            </a:pPr>
            <a:r>
              <a:rPr lang="en-US" b="1"/>
              <a:t>sensors, IoT Gateway, 5G-based station, cloud storage, and application</a:t>
            </a:r>
            <a:r>
              <a:rPr lang="en-US"/>
              <a:t>.</a:t>
            </a:r>
            <a:endParaRPr/>
          </a:p>
          <a:p>
            <a:pPr marL="958520" lvl="0" indent="-958520" algn="l" rtl="0">
              <a:lnSpc>
                <a:spcPct val="90000"/>
              </a:lnSpc>
              <a:spcBef>
                <a:spcPts val="4193"/>
              </a:spcBef>
              <a:spcAft>
                <a:spcPts val="0"/>
              </a:spcAft>
              <a:buClr>
                <a:srgbClr val="002060"/>
              </a:buClr>
              <a:buSzPts val="12000"/>
              <a:buChar char="•"/>
            </a:pPr>
            <a:r>
              <a:rPr lang="en-US"/>
              <a:t>These steps can be comprised in IoT layers to bring up a general 5G IoT architecture.... </a:t>
            </a:r>
            <a:endParaRP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3622497" y="3810127"/>
            <a:ext cx="44091582" cy="134772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25100"/>
              <a:buFont typeface="Times New Roman"/>
              <a:buNone/>
            </a:pPr>
            <a:r>
              <a:rPr lang="en-US"/>
              <a:t>!!THANK YOU!!</a:t>
            </a:r>
            <a:br>
              <a:rPr lang="en-US"/>
            </a:br>
            <a:r>
              <a:rPr lang="en-US"/>
              <a:t>!! Have a Nice Day!!</a:t>
            </a:r>
            <a:br>
              <a:rPr lang="en-US"/>
            </a:br>
            <a:endParaRPr/>
          </a:p>
        </p:txBody>
      </p:sp>
      <p:sp>
        <p:nvSpPr>
          <p:cNvPr id="279" name="Google Shape;279;p21"/>
          <p:cNvSpPr txBox="1">
            <a:spLocks noGrp="1"/>
          </p:cNvSpPr>
          <p:nvPr>
            <p:ph type="body" idx="1"/>
          </p:nvPr>
        </p:nvSpPr>
        <p:spPr>
          <a:xfrm>
            <a:off x="3487921" y="16019463"/>
            <a:ext cx="44091582" cy="14654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6000"/>
              </a:buClr>
              <a:buSzPts val="10000"/>
              <a:buNone/>
            </a:pPr>
            <a:r>
              <a:rPr lang="en-US"/>
              <a:t>Today we learned about </a:t>
            </a:r>
            <a:endParaRPr/>
          </a:p>
          <a:p>
            <a:pPr marL="0" lvl="0" indent="0" algn="l" rtl="0">
              <a:lnSpc>
                <a:spcPct val="100000"/>
              </a:lnSpc>
              <a:spcBef>
                <a:spcPts val="4193"/>
              </a:spcBef>
              <a:spcAft>
                <a:spcPts val="0"/>
              </a:spcAft>
              <a:buClr>
                <a:srgbClr val="7F6000"/>
              </a:buClr>
              <a:buSzPts val="10000"/>
              <a:buNone/>
            </a:pPr>
            <a:r>
              <a:rPr lang="en-US"/>
              <a:t/>
            </a:r>
            <a:br>
              <a:rPr lang="en-US"/>
            </a:br>
            <a:r>
              <a:rPr lang="en-US"/>
              <a:t>Internet of Things (IoT) and 5G Integration – Introduction, Role of 5G in Enabling IoT Applications</a:t>
            </a:r>
            <a:endParaRPr/>
          </a:p>
          <a:p>
            <a:pPr marL="0" lvl="0" indent="0" algn="l" rtl="0">
              <a:lnSpc>
                <a:spcPct val="100000"/>
              </a:lnSpc>
              <a:spcBef>
                <a:spcPts val="4193"/>
              </a:spcBef>
              <a:spcAft>
                <a:spcPts val="0"/>
              </a:spcAft>
              <a:buClr>
                <a:srgbClr val="7F6000"/>
              </a:buClr>
              <a:buSzPts val="10000"/>
              <a:buNone/>
            </a:pPr>
            <a:r>
              <a:rPr lang="en-US"/>
              <a:t>Integration of 5G and IoT Networks</a:t>
            </a:r>
            <a:endParaRPr/>
          </a:p>
          <a:p>
            <a:pPr marL="0" lvl="0" indent="0" algn="l" rtl="0">
              <a:lnSpc>
                <a:spcPct val="100000"/>
              </a:lnSpc>
              <a:spcBef>
                <a:spcPts val="4193"/>
              </a:spcBef>
              <a:spcAft>
                <a:spcPts val="0"/>
              </a:spcAft>
              <a:buClr>
                <a:srgbClr val="7F6000"/>
              </a:buClr>
              <a:buSzPts val="10063"/>
              <a:buNone/>
            </a:pPr>
            <a:endParaRPr/>
          </a:p>
        </p:txBody>
      </p:sp>
      <p:sp>
        <p:nvSpPr>
          <p:cNvPr id="280" name="Google Shape;280;p21"/>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81" name="Google Shape;281;p21"/>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82" name="Google Shape;282;p21"/>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base">
                                        <p:cTn id="7" dur="500"/>
                                        <p:tgtEl>
                                          <p:spTgt spid="27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fade">
                                      <p:cBhvr>
                                        <p:cTn id="12" dur="500"/>
                                        <p:tgtEl>
                                          <p:spTgt spid="2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xEl>
                                              <p:pRg st="1" end="1"/>
                                            </p:txEl>
                                          </p:spTgt>
                                        </p:tgtEl>
                                        <p:attrNameLst>
                                          <p:attrName>style.visibility</p:attrName>
                                        </p:attrNameLst>
                                      </p:cBhvr>
                                      <p:to>
                                        <p:strVal val="visible"/>
                                      </p:to>
                                    </p:set>
                                    <p:animEffect transition="in" filter="fade">
                                      <p:cBhvr>
                                        <p:cTn id="17" dur="500"/>
                                        <p:tgtEl>
                                          <p:spTgt spid="2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9">
                                            <p:txEl>
                                              <p:pRg st="2" end="2"/>
                                            </p:txEl>
                                          </p:spTgt>
                                        </p:tgtEl>
                                        <p:attrNameLst>
                                          <p:attrName>style.visibility</p:attrName>
                                        </p:attrNameLst>
                                      </p:cBhvr>
                                      <p:to>
                                        <p:strVal val="visible"/>
                                      </p:to>
                                    </p:set>
                                    <p:animEffect transition="in" filter="fade">
                                      <p:cBhvr>
                                        <p:cTn id="22" dur="500"/>
                                        <p:tgtEl>
                                          <p:spTgt spid="2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9">
                                            <p:txEl>
                                              <p:pRg st="3" end="3"/>
                                            </p:txEl>
                                          </p:spTgt>
                                        </p:tgtEl>
                                        <p:attrNameLst>
                                          <p:attrName>style.visibility</p:attrName>
                                        </p:attrNameLst>
                                      </p:cBhvr>
                                      <p:to>
                                        <p:strVal val="visible"/>
                                      </p:to>
                                    </p:set>
                                    <p:animEffect transition="in" filter="fade">
                                      <p:cBhvr>
                                        <p:cTn id="27" dur="500"/>
                                        <p:tgtEl>
                                          <p:spTgt spid="2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3487921" y="2220687"/>
            <a:ext cx="44091582" cy="140511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7030A0"/>
              </a:buClr>
              <a:buSzPts val="25100"/>
              <a:buFont typeface="Times New Roman"/>
              <a:buNone/>
            </a:pPr>
            <a:r>
              <a:rPr lang="en-US" dirty="0"/>
              <a:t>MODULE 5: </a:t>
            </a:r>
            <a:br>
              <a:rPr lang="en-US" dirty="0"/>
            </a:br>
            <a:r>
              <a:rPr lang="en-US" dirty="0"/>
              <a:t>5G and Internet of Things (IoT)</a:t>
            </a:r>
            <a:endParaRPr dirty="0"/>
          </a:p>
        </p:txBody>
      </p:sp>
      <p:sp>
        <p:nvSpPr>
          <p:cNvPr id="123" name="Google Shape;123;p4"/>
          <p:cNvSpPr txBox="1">
            <a:spLocks noGrp="1"/>
          </p:cNvSpPr>
          <p:nvPr>
            <p:ph type="body" idx="1"/>
          </p:nvPr>
        </p:nvSpPr>
        <p:spPr>
          <a:xfrm>
            <a:off x="2244436" y="21074912"/>
            <a:ext cx="48876239" cy="9599413"/>
          </a:xfrm>
          <a:prstGeom prst="rect">
            <a:avLst/>
          </a:prstGeom>
          <a:noFill/>
          <a:ln>
            <a:noFill/>
          </a:ln>
        </p:spPr>
        <p:txBody>
          <a:bodyPr spcFirstLastPara="1" wrap="square" lIns="91425" tIns="45700" rIns="91425" bIns="45700" anchor="t" anchorCtr="0">
            <a:normAutofit/>
          </a:bodyPr>
          <a:lstStyle/>
          <a:p>
            <a:pPr marL="0" lvl="0" indent="0">
              <a:lnSpc>
                <a:spcPct val="100000"/>
              </a:lnSpc>
              <a:spcBef>
                <a:spcPts val="0"/>
              </a:spcBef>
              <a:buSzPts val="10000"/>
            </a:pPr>
            <a:r>
              <a:rPr lang="en-US" dirty="0"/>
              <a:t>Low Power Wide Area Networks (LPWAN) in 5G </a:t>
            </a:r>
          </a:p>
        </p:txBody>
      </p:sp>
      <p:sp>
        <p:nvSpPr>
          <p:cNvPr id="124" name="Google Shape;124;p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25" name="Google Shape;125;p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26" name="Google Shape;126;p4"/>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22</a:t>
            </a:fld>
            <a:endParaRPr/>
          </a:p>
        </p:txBody>
      </p:sp>
      <p:sp>
        <p:nvSpPr>
          <p:cNvPr id="127" name="Google Shape;127;p4"/>
          <p:cNvSpPr/>
          <p:nvPr/>
        </p:nvSpPr>
        <p:spPr>
          <a:xfrm>
            <a:off x="22165642" y="17904814"/>
            <a:ext cx="6736138" cy="3170058"/>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0" i="0" u="none" strike="noStrike" cap="none" dirty="0">
                <a:solidFill>
                  <a:srgbClr val="1E4E79"/>
                </a:solidFill>
                <a:latin typeface="Calibri"/>
                <a:ea typeface="Calibri"/>
                <a:cs typeface="Calibri"/>
                <a:sym typeface="Calibri"/>
              </a:rPr>
              <a:t>M5 S2</a:t>
            </a:r>
            <a:endParaRPr sz="20000" b="0" i="0" u="none" strike="noStrike" cap="none" dirty="0">
              <a:solidFill>
                <a:srgbClr val="1E4E79"/>
              </a:solidFill>
              <a:latin typeface="Calibri"/>
              <a:ea typeface="Calibri"/>
              <a:cs typeface="Calibri"/>
              <a:sym typeface="Calibri"/>
            </a:endParaRPr>
          </a:p>
        </p:txBody>
      </p:sp>
    </p:spTree>
    <p:extLst>
      <p:ext uri="{BB962C8B-B14F-4D97-AF65-F5344CB8AC3E}">
        <p14:creationId xmlns:p14="http://schemas.microsoft.com/office/powerpoint/2010/main" xmlns="" val="4675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Low Power Wide Area Networks </a:t>
            </a:r>
            <a:br>
              <a:rPr lang="en-US" dirty="0"/>
            </a:br>
            <a:r>
              <a:rPr lang="en-US" dirty="0"/>
              <a:t>(LPWAN) in 5G </a:t>
            </a:r>
            <a:endParaRPr dirty="0"/>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lnSpcReduction="10000"/>
          </a:bodyPr>
          <a:lstStyle/>
          <a:p>
            <a:pPr marL="958520" lvl="0" indent="-958520" algn="l" rtl="0">
              <a:lnSpc>
                <a:spcPct val="90000"/>
              </a:lnSpc>
              <a:spcBef>
                <a:spcPts val="0"/>
              </a:spcBef>
              <a:spcAft>
                <a:spcPts val="0"/>
              </a:spcAft>
              <a:buClr>
                <a:srgbClr val="002060"/>
              </a:buClr>
              <a:buSzPts val="12000"/>
              <a:buChar char="•"/>
            </a:pPr>
            <a:r>
              <a:rPr lang="en-US" dirty="0"/>
              <a:t>Low-power WAN (LPWAN) is a wireless wide-area network technology that interconnects low-bandwidth, battery-powered devices with low bit rates over long ranges.</a:t>
            </a:r>
          </a:p>
          <a:p>
            <a:pPr marL="958520" lvl="0" indent="-958520" algn="l" rtl="0">
              <a:lnSpc>
                <a:spcPct val="90000"/>
              </a:lnSpc>
              <a:spcBef>
                <a:spcPts val="0"/>
              </a:spcBef>
              <a:spcAft>
                <a:spcPts val="0"/>
              </a:spcAft>
              <a:buClr>
                <a:srgbClr val="002060"/>
              </a:buClr>
              <a:buSzPts val="12000"/>
              <a:buChar char="•"/>
            </a:pPr>
            <a:endParaRPr lang="en-US" dirty="0"/>
          </a:p>
          <a:p>
            <a:pPr marL="958520" lvl="0" indent="-958520" algn="l" rtl="0">
              <a:lnSpc>
                <a:spcPct val="90000"/>
              </a:lnSpc>
              <a:spcBef>
                <a:spcPts val="0"/>
              </a:spcBef>
              <a:spcAft>
                <a:spcPts val="0"/>
              </a:spcAft>
              <a:buClr>
                <a:srgbClr val="002060"/>
              </a:buClr>
              <a:buSzPts val="12000"/>
              <a:buChar char="•"/>
            </a:pPr>
            <a:r>
              <a:rPr lang="en-US" dirty="0"/>
              <a:t>Created for machine-to-machine (M2M) and internet of things (IoT) networks, LPWANs operate at a lower cost with greater power efficiency than traditional mobile networks. They are also able to support a greater number of connected devices over a larger area.</a:t>
            </a:r>
          </a:p>
          <a:p>
            <a:pPr marL="958520" lvl="0" indent="-958520" algn="l" rtl="0">
              <a:lnSpc>
                <a:spcPct val="90000"/>
              </a:lnSpc>
              <a:spcBef>
                <a:spcPts val="0"/>
              </a:spcBef>
              <a:spcAft>
                <a:spcPts val="0"/>
              </a:spcAft>
              <a:buClr>
                <a:srgbClr val="002060"/>
              </a:buClr>
              <a:buSzPts val="12000"/>
              <a:buChar char="•"/>
            </a:pPr>
            <a:endParaRPr lang="en-US" dirty="0"/>
          </a:p>
          <a:p>
            <a:pPr marL="958520" lvl="0" indent="-958520" algn="l" rtl="0">
              <a:lnSpc>
                <a:spcPct val="90000"/>
              </a:lnSpc>
              <a:spcBef>
                <a:spcPts val="0"/>
              </a:spcBef>
              <a:spcAft>
                <a:spcPts val="0"/>
              </a:spcAft>
              <a:buClr>
                <a:srgbClr val="002060"/>
              </a:buClr>
              <a:buSzPts val="12000"/>
              <a:buChar char="•"/>
            </a:pPr>
            <a:r>
              <a:rPr lang="en-US" dirty="0"/>
              <a:t>LPWANs can accommodate packet sizes from 10 to 1,000 bytes at uplink speeds up to 200 Kbps. LPWAN's long range varies from 2 km to 1,000 km, depending on the technology.</a:t>
            </a:r>
          </a:p>
          <a:p>
            <a:pPr marL="958520" lvl="0" indent="-958520" algn="l" rtl="0">
              <a:lnSpc>
                <a:spcPct val="90000"/>
              </a:lnSpc>
              <a:spcBef>
                <a:spcPts val="0"/>
              </a:spcBef>
              <a:spcAft>
                <a:spcPts val="0"/>
              </a:spcAft>
              <a:buClr>
                <a:srgbClr val="002060"/>
              </a:buClr>
              <a:buSzPts val="12000"/>
              <a:buChar char="•"/>
            </a:pPr>
            <a:endParaRPr lang="en-US" dirty="0"/>
          </a:p>
          <a:p>
            <a:pPr marL="958520" lvl="0" indent="-958520" algn="l" rtl="0">
              <a:lnSpc>
                <a:spcPct val="90000"/>
              </a:lnSpc>
              <a:spcBef>
                <a:spcPts val="0"/>
              </a:spcBef>
              <a:spcAft>
                <a:spcPts val="0"/>
              </a:spcAft>
              <a:buClr>
                <a:srgbClr val="002060"/>
              </a:buClr>
              <a:buSzPts val="12000"/>
              <a:buChar char="•"/>
            </a:pPr>
            <a:r>
              <a:rPr lang="en-US" dirty="0"/>
              <a:t>Most LPWANs have a star topology where, similar to Wi-Fi, each endpoint connects directly to common central access points.</a:t>
            </a:r>
            <a:endParaRPr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23</a:t>
            </a:fld>
            <a:endParaRPr/>
          </a:p>
        </p:txBody>
      </p:sp>
    </p:spTree>
    <p:extLst>
      <p:ext uri="{BB962C8B-B14F-4D97-AF65-F5344CB8AC3E}">
        <p14:creationId xmlns:p14="http://schemas.microsoft.com/office/powerpoint/2010/main" xmlns="" val="35463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Low Power Wide Area Networks </a:t>
            </a:r>
            <a:br>
              <a:rPr lang="en-US" dirty="0"/>
            </a:br>
            <a:r>
              <a:rPr lang="en-US" dirty="0"/>
              <a:t>(LPWAN) in 5G </a:t>
            </a:r>
            <a:endParaRPr dirty="0"/>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Types of LPWANs</a:t>
            </a:r>
          </a:p>
          <a:p>
            <a:pPr marL="958520" lvl="0" indent="-958520">
              <a:spcBef>
                <a:spcPts val="0"/>
              </a:spcBef>
            </a:pPr>
            <a:r>
              <a:rPr lang="en-US" dirty="0"/>
              <a:t>LPWAN is not a single technology, but a group of various low-power, wide area network technologies that take many shapes and forms.</a:t>
            </a:r>
          </a:p>
          <a:p>
            <a:pPr marL="958520" lvl="0" indent="-958520">
              <a:spcBef>
                <a:spcPts val="0"/>
              </a:spcBef>
            </a:pPr>
            <a:r>
              <a:rPr lang="en-US" dirty="0"/>
              <a:t> LPWANs can use licensed or unlicensed frequencies and include proprietary or open standard options.</a:t>
            </a:r>
          </a:p>
          <a:p>
            <a:pPr marL="958520" lvl="0" indent="-958520">
              <a:spcBef>
                <a:spcPts val="0"/>
              </a:spcBef>
            </a:pPr>
            <a:endParaRPr lang="en-US" dirty="0"/>
          </a:p>
          <a:p>
            <a:pPr marL="958520" lvl="0" indent="-958520">
              <a:spcBef>
                <a:spcPts val="0"/>
              </a:spcBef>
            </a:pPr>
            <a:r>
              <a:rPr lang="en-US" dirty="0"/>
              <a:t>The proprietary, unlicensed Sigfox is one of the most widely deployed LPWANs today. </a:t>
            </a:r>
          </a:p>
          <a:p>
            <a:pPr marL="958520" lvl="0" indent="-958520">
              <a:spcBef>
                <a:spcPts val="0"/>
              </a:spcBef>
            </a:pPr>
            <a:r>
              <a:rPr lang="en-US" dirty="0"/>
              <a:t>Running over a public network in the 868 MHz or 902 MHz bands, the ultra-narrowband technology only allows a single operator per country..</a:t>
            </a:r>
            <a:endParaRPr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24</a:t>
            </a:fld>
            <a:endParaRPr/>
          </a:p>
        </p:txBody>
      </p:sp>
    </p:spTree>
    <p:extLst>
      <p:ext uri="{BB962C8B-B14F-4D97-AF65-F5344CB8AC3E}">
        <p14:creationId xmlns:p14="http://schemas.microsoft.com/office/powerpoint/2010/main" xmlns="" val="22412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Effect transition="in" filter="wipe(left)">
                                      <p:cBhvr>
                                        <p:cTn id="12" dur="500"/>
                                        <p:tgtEl>
                                          <p:spTgt spid="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Effect transition="in" filter="wipe(left)">
                                      <p:cBhvr>
                                        <p:cTn id="17" dur="500"/>
                                        <p:tgtEl>
                                          <p:spTgt spid="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4" end="4"/>
                                            </p:txEl>
                                          </p:spTgt>
                                        </p:tgtEl>
                                        <p:attrNameLst>
                                          <p:attrName>style.visibility</p:attrName>
                                        </p:attrNameLst>
                                      </p:cBhvr>
                                      <p:to>
                                        <p:strVal val="visible"/>
                                      </p:to>
                                    </p:set>
                                    <p:animEffect transition="in" filter="wipe(left)">
                                      <p:cBhvr>
                                        <p:cTn id="22" dur="500"/>
                                        <p:tgtEl>
                                          <p:spTgt spid="26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5" end="5"/>
                                            </p:txEl>
                                          </p:spTgt>
                                        </p:tgtEl>
                                        <p:attrNameLst>
                                          <p:attrName>style.visibility</p:attrName>
                                        </p:attrNameLst>
                                      </p:cBhvr>
                                      <p:to>
                                        <p:strVal val="visible"/>
                                      </p:to>
                                    </p:set>
                                    <p:animEffect transition="in" filter="wipe(left)">
                                      <p:cBhvr>
                                        <p:cTn id="27" dur="500"/>
                                        <p:tgtEl>
                                          <p:spTgt spid="2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Low Power Wide Area Networks </a:t>
            </a:r>
            <a:br>
              <a:rPr lang="en-US" dirty="0"/>
            </a:br>
            <a:r>
              <a:rPr lang="en-US" dirty="0"/>
              <a:t>(LPWAN) in 5G </a:t>
            </a:r>
            <a:endParaRPr dirty="0"/>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dirty="0"/>
              <a:t>Narrowband-IoT (NB-IoT) and LTE-M are both 3rd Generation Partnership Project (3GPP) standards that operate on the licensed spectrum. </a:t>
            </a:r>
          </a:p>
          <a:p>
            <a:pPr marL="958520" lvl="0" indent="-958520">
              <a:spcBef>
                <a:spcPts val="0"/>
              </a:spcBef>
            </a:pPr>
            <a:r>
              <a:rPr lang="en-US" dirty="0"/>
              <a:t>While they have similar performance to other standards, they operate on existing cellular infrastructure, allowing service providers to quickly add cellular IoT connectivity to their service portfolios.</a:t>
            </a:r>
          </a:p>
          <a:p>
            <a:pPr marL="958520" lvl="0" indent="-958520">
              <a:spcBef>
                <a:spcPts val="0"/>
              </a:spcBef>
            </a:pPr>
            <a:r>
              <a:rPr lang="en-US" dirty="0"/>
              <a:t>NB-IoT, also known as CAT-NB1, operates on existing LTE and Global System for Mobile (GSM) infrastructure. It offers uplink and downlink rates of around 200 Kbps, using only 200 kHz of available bandwidth.</a:t>
            </a:r>
          </a:p>
          <a:p>
            <a:pPr marL="958520" lvl="0" indent="-958520">
              <a:spcBef>
                <a:spcPts val="0"/>
              </a:spcBef>
            </a:pPr>
            <a:r>
              <a:rPr lang="en-US" dirty="0"/>
              <a:t>LTE-M, also known as CAT-M1, offers higher bandwidth than NB-IoT, and the highest bandwidth of any LPWAN technology.</a:t>
            </a:r>
          </a:p>
          <a:p>
            <a:pPr marL="958520" lvl="0" indent="-958520">
              <a:spcBef>
                <a:spcPts val="0"/>
              </a:spcBef>
            </a:pPr>
            <a:endParaRPr lang="en-US" dirty="0"/>
          </a:p>
          <a:p>
            <a:pPr marL="958520" lvl="0" indent="-958520">
              <a:spcBef>
                <a:spcPts val="0"/>
              </a:spcBef>
            </a:pPr>
            <a:r>
              <a:rPr lang="en-US" dirty="0"/>
              <a:t>Some vendors, are deploying both licensed and unlicensed technologies to capture both markets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25</a:t>
            </a:fld>
            <a:endParaRPr/>
          </a:p>
        </p:txBody>
      </p:sp>
    </p:spTree>
    <p:extLst>
      <p:ext uri="{BB962C8B-B14F-4D97-AF65-F5344CB8AC3E}">
        <p14:creationId xmlns:p14="http://schemas.microsoft.com/office/powerpoint/2010/main" xmlns="" val="356459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Effect transition="in" filter="wipe(left)">
                                      <p:cBhvr>
                                        <p:cTn id="12" dur="500"/>
                                        <p:tgtEl>
                                          <p:spTgt spid="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Effect transition="in" filter="wipe(left)">
                                      <p:cBhvr>
                                        <p:cTn id="17" dur="500"/>
                                        <p:tgtEl>
                                          <p:spTgt spid="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Effect transition="in" filter="wipe(left)">
                                      <p:cBhvr>
                                        <p:cTn id="22" dur="500"/>
                                        <p:tgtEl>
                                          <p:spTgt spid="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5" end="5"/>
                                            </p:txEl>
                                          </p:spTgt>
                                        </p:tgtEl>
                                        <p:attrNameLst>
                                          <p:attrName>style.visibility</p:attrName>
                                        </p:attrNameLst>
                                      </p:cBhvr>
                                      <p:to>
                                        <p:strVal val="visible"/>
                                      </p:to>
                                    </p:set>
                                    <p:animEffect transition="in" filter="wipe(left)">
                                      <p:cBhvr>
                                        <p:cTn id="27" dur="500"/>
                                        <p:tgtEl>
                                          <p:spTgt spid="2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Low Power Wide Area Networks </a:t>
            </a:r>
            <a:br>
              <a:rPr lang="en-US" dirty="0"/>
            </a:br>
            <a:r>
              <a:rPr lang="en-US" dirty="0"/>
              <a:t>(LPWAN) in 5G </a:t>
            </a:r>
            <a:endParaRPr dirty="0"/>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dirty="0"/>
              <a:t>Other LPWAN technologies include:</a:t>
            </a:r>
          </a:p>
          <a:p>
            <a:pPr marL="958520" lvl="0" indent="-958520">
              <a:spcBef>
                <a:spcPts val="0"/>
              </a:spcBef>
            </a:pPr>
            <a:endParaRPr lang="en-US" dirty="0"/>
          </a:p>
          <a:p>
            <a:pPr marL="958520" lvl="0" indent="-958520">
              <a:spcBef>
                <a:spcPts val="0"/>
              </a:spcBef>
            </a:pPr>
            <a:r>
              <a:rPr lang="en-US" dirty="0" err="1"/>
              <a:t>GreenOFDM</a:t>
            </a:r>
            <a:r>
              <a:rPr lang="en-US" dirty="0"/>
              <a:t> from </a:t>
            </a:r>
            <a:r>
              <a:rPr lang="en-US" dirty="0" err="1"/>
              <a:t>GreenWaves</a:t>
            </a:r>
            <a:r>
              <a:rPr lang="en-US" dirty="0"/>
              <a:t> Technologies</a:t>
            </a:r>
          </a:p>
          <a:p>
            <a:pPr marL="958520" lvl="0" indent="-958520">
              <a:spcBef>
                <a:spcPts val="0"/>
              </a:spcBef>
            </a:pPr>
            <a:r>
              <a:rPr lang="en-US" dirty="0"/>
              <a:t>DASH7 from Haystack Technologies Inc.</a:t>
            </a:r>
          </a:p>
          <a:p>
            <a:pPr marL="958520" lvl="0" indent="-958520">
              <a:spcBef>
                <a:spcPts val="0"/>
              </a:spcBef>
            </a:pPr>
            <a:r>
              <a:rPr lang="en-US" dirty="0"/>
              <a:t>Symphony Link from Link Labs Inc.</a:t>
            </a:r>
          </a:p>
          <a:p>
            <a:pPr marL="958520" lvl="0" indent="-958520">
              <a:spcBef>
                <a:spcPts val="0"/>
              </a:spcBef>
            </a:pPr>
            <a:r>
              <a:rPr lang="en-US" dirty="0" err="1"/>
              <a:t>ThingPark</a:t>
            </a:r>
            <a:r>
              <a:rPr lang="en-US" dirty="0"/>
              <a:t> Wireless from </a:t>
            </a:r>
            <a:r>
              <a:rPr lang="en-US" dirty="0" err="1"/>
              <a:t>Actility</a:t>
            </a:r>
            <a:endParaRPr lang="en-US" dirty="0"/>
          </a:p>
          <a:p>
            <a:pPr marL="958520" lvl="0" indent="-958520">
              <a:spcBef>
                <a:spcPts val="0"/>
              </a:spcBef>
            </a:pPr>
            <a:r>
              <a:rPr lang="en-US" dirty="0"/>
              <a:t>Ultra Narrow Band from various companies including </a:t>
            </a:r>
            <a:r>
              <a:rPr lang="en-US" dirty="0" err="1"/>
              <a:t>Telensa</a:t>
            </a:r>
            <a:r>
              <a:rPr lang="en-US" dirty="0"/>
              <a:t>, </a:t>
            </a:r>
            <a:r>
              <a:rPr lang="en-US" dirty="0" err="1"/>
              <a:t>Nwave</a:t>
            </a:r>
            <a:r>
              <a:rPr lang="en-US" dirty="0"/>
              <a:t> and Sigfox</a:t>
            </a:r>
          </a:p>
          <a:p>
            <a:pPr marL="958520" lvl="0" indent="-958520">
              <a:spcBef>
                <a:spcPts val="0"/>
              </a:spcBef>
            </a:pPr>
            <a:r>
              <a:rPr lang="en-US" dirty="0" err="1"/>
              <a:t>WAVIoT</a:t>
            </a:r>
            <a:r>
              <a:rPr lang="en-US" dirty="0"/>
              <a:t>...</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26</a:t>
            </a:fld>
            <a:endParaRPr/>
          </a:p>
        </p:txBody>
      </p:sp>
    </p:spTree>
    <p:extLst>
      <p:ext uri="{BB962C8B-B14F-4D97-AF65-F5344CB8AC3E}">
        <p14:creationId xmlns:p14="http://schemas.microsoft.com/office/powerpoint/2010/main" xmlns="" val="280107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3" end="3"/>
                                            </p:txEl>
                                          </p:spTgt>
                                        </p:tgtEl>
                                        <p:attrNameLst>
                                          <p:attrName>style.visibility</p:attrName>
                                        </p:attrNameLst>
                                      </p:cBhvr>
                                      <p:to>
                                        <p:strVal val="visible"/>
                                      </p:to>
                                    </p:set>
                                    <p:animEffect transition="in" filter="wipe(left)">
                                      <p:cBhvr>
                                        <p:cTn id="17" dur="500"/>
                                        <p:tgtEl>
                                          <p:spTgt spid="26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4" end="4"/>
                                            </p:txEl>
                                          </p:spTgt>
                                        </p:tgtEl>
                                        <p:attrNameLst>
                                          <p:attrName>style.visibility</p:attrName>
                                        </p:attrNameLst>
                                      </p:cBhvr>
                                      <p:to>
                                        <p:strVal val="visible"/>
                                      </p:to>
                                    </p:set>
                                    <p:animEffect transition="in" filter="wipe(left)">
                                      <p:cBhvr>
                                        <p:cTn id="22" dur="500"/>
                                        <p:tgtEl>
                                          <p:spTgt spid="26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5" end="5"/>
                                            </p:txEl>
                                          </p:spTgt>
                                        </p:tgtEl>
                                        <p:attrNameLst>
                                          <p:attrName>style.visibility</p:attrName>
                                        </p:attrNameLst>
                                      </p:cBhvr>
                                      <p:to>
                                        <p:strVal val="visible"/>
                                      </p:to>
                                    </p:set>
                                    <p:animEffect transition="in" filter="wipe(left)">
                                      <p:cBhvr>
                                        <p:cTn id="27" dur="500"/>
                                        <p:tgtEl>
                                          <p:spTgt spid="26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9">
                                            <p:txEl>
                                              <p:pRg st="6" end="6"/>
                                            </p:txEl>
                                          </p:spTgt>
                                        </p:tgtEl>
                                        <p:attrNameLst>
                                          <p:attrName>style.visibility</p:attrName>
                                        </p:attrNameLst>
                                      </p:cBhvr>
                                      <p:to>
                                        <p:strVal val="visible"/>
                                      </p:to>
                                    </p:set>
                                    <p:animEffect transition="in" filter="wipe(left)">
                                      <p:cBhvr>
                                        <p:cTn id="32" dur="500"/>
                                        <p:tgtEl>
                                          <p:spTgt spid="26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9">
                                            <p:txEl>
                                              <p:pRg st="7" end="7"/>
                                            </p:txEl>
                                          </p:spTgt>
                                        </p:tgtEl>
                                        <p:attrNameLst>
                                          <p:attrName>style.visibility</p:attrName>
                                        </p:attrNameLst>
                                      </p:cBhvr>
                                      <p:to>
                                        <p:strVal val="visible"/>
                                      </p:to>
                                    </p:set>
                                    <p:animEffect transition="in" filter="wipe(left)">
                                      <p:cBhvr>
                                        <p:cTn id="37" dur="500"/>
                                        <p:tgtEl>
                                          <p:spTgt spid="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Low Power Wide Area Networks </a:t>
            </a:r>
            <a:br>
              <a:rPr lang="en-US" dirty="0"/>
            </a:br>
            <a:r>
              <a:rPr lang="en-US" dirty="0"/>
              <a:t>(LPWAN) in 5G </a:t>
            </a:r>
            <a:endParaRPr dirty="0"/>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lnSpcReduction="10000"/>
          </a:bodyPr>
          <a:lstStyle/>
          <a:p>
            <a:pPr marL="958520" lvl="0" indent="-958520">
              <a:spcBef>
                <a:spcPts val="0"/>
              </a:spcBef>
            </a:pPr>
            <a:r>
              <a:rPr lang="en-US" b="1" dirty="0"/>
              <a:t>LPWAN applications</a:t>
            </a:r>
          </a:p>
          <a:p>
            <a:pPr marL="958520" lvl="0" indent="-958520">
              <a:spcBef>
                <a:spcPts val="0"/>
              </a:spcBef>
            </a:pPr>
            <a:r>
              <a:rPr lang="en-US" dirty="0"/>
              <a:t>With decreased power requirements, longer ranges and lower costs than traditional mobile networks, LPWANs enable a number of M2M and IoT applications, many of which were previously constrained by budgets and power issues.</a:t>
            </a:r>
          </a:p>
          <a:p>
            <a:pPr marL="958520" lvl="0" indent="-958520">
              <a:spcBef>
                <a:spcPts val="0"/>
              </a:spcBef>
            </a:pPr>
            <a:endParaRPr lang="en-US" dirty="0"/>
          </a:p>
          <a:p>
            <a:pPr marL="958520" lvl="0" indent="-958520">
              <a:spcBef>
                <a:spcPts val="0"/>
              </a:spcBef>
            </a:pPr>
            <a:r>
              <a:rPr lang="en-US" dirty="0"/>
              <a:t>Choosing an LPWAN depends on the specific application, namely the desired speed, data amounts and area covered. LPWANs are best suited for applications requiring infrequent uplink message delivery of smaller messages. Most LPWAN technologies also have downlink capabilities.</a:t>
            </a:r>
          </a:p>
          <a:p>
            <a:pPr marL="958520" lvl="0" indent="-958520">
              <a:spcBef>
                <a:spcPts val="0"/>
              </a:spcBef>
            </a:pPr>
            <a:endParaRPr lang="en-US" dirty="0"/>
          </a:p>
          <a:p>
            <a:pPr marL="958520" lvl="0" indent="-958520">
              <a:spcBef>
                <a:spcPts val="0"/>
              </a:spcBef>
            </a:pPr>
            <a:r>
              <a:rPr lang="en-US" dirty="0"/>
              <a:t>LPWANs are commonly used in applications including Smart metering, smart lighting, asset monitoring and tracking, smart cities, precision agriculture, livestock monitoring, energy management, manufacturing, and industrial IoT deployments.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27</a:t>
            </a:fld>
            <a:endParaRPr/>
          </a:p>
        </p:txBody>
      </p:sp>
    </p:spTree>
    <p:extLst>
      <p:ext uri="{BB962C8B-B14F-4D97-AF65-F5344CB8AC3E}">
        <p14:creationId xmlns:p14="http://schemas.microsoft.com/office/powerpoint/2010/main" xmlns="" val="125059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5" end="5"/>
                                            </p:txEl>
                                          </p:spTgt>
                                        </p:tgtEl>
                                        <p:attrNameLst>
                                          <p:attrName>style.visibility</p:attrName>
                                        </p:attrNameLst>
                                      </p:cBhvr>
                                      <p:to>
                                        <p:strVal val="visible"/>
                                      </p:to>
                                    </p:set>
                                    <p:animEffect transition="in" filter="wipe(left)">
                                      <p:cBhvr>
                                        <p:cTn id="12" dur="500"/>
                                        <p:tgtEl>
                                          <p:spTgt spid="26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1" end="1"/>
                                            </p:txEl>
                                          </p:spTgt>
                                        </p:tgtEl>
                                        <p:attrNameLst>
                                          <p:attrName>style.visibility</p:attrName>
                                        </p:attrNameLst>
                                      </p:cBhvr>
                                      <p:to>
                                        <p:strVal val="visible"/>
                                      </p:to>
                                    </p:set>
                                    <p:animEffect transition="in" filter="wipe(left)">
                                      <p:cBhvr>
                                        <p:cTn id="17" dur="500"/>
                                        <p:tgtEl>
                                          <p:spTgt spid="2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Effect transition="in" filter="wipe(left)">
                                      <p:cBhvr>
                                        <p:cTn id="22" dur="500"/>
                                        <p:tgtEl>
                                          <p:spTgt spid="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fontScale="92500" lnSpcReduction="20000"/>
          </a:bodyPr>
          <a:lstStyle/>
          <a:p>
            <a:pPr marL="958520" lvl="0" indent="-958520">
              <a:spcBef>
                <a:spcPts val="0"/>
              </a:spcBef>
            </a:pPr>
            <a:r>
              <a:rPr lang="en-US" dirty="0"/>
              <a:t>The adoption of 5G technology has the potential to change numerous industries, including:</a:t>
            </a:r>
          </a:p>
          <a:p>
            <a:pPr marL="958520" lvl="0" indent="-958520">
              <a:spcBef>
                <a:spcPts val="0"/>
              </a:spcBef>
            </a:pPr>
            <a:endParaRPr lang="en-US" dirty="0"/>
          </a:p>
          <a:p>
            <a:pPr marL="0" lvl="0" indent="0">
              <a:spcBef>
                <a:spcPts val="0"/>
              </a:spcBef>
              <a:buNone/>
            </a:pPr>
            <a:r>
              <a:rPr lang="en-US" dirty="0"/>
              <a:t>1. Smart cities: 5G can link millions of devices, including sensors, lighting, and traffic lights, to a network, improving resource management, easing traffic congestion, and enhancing public safety.</a:t>
            </a:r>
          </a:p>
          <a:p>
            <a:pPr marL="0" lvl="0" indent="0">
              <a:spcBef>
                <a:spcPts val="0"/>
              </a:spcBef>
              <a:buNone/>
            </a:pPr>
            <a:endParaRPr lang="en-US" dirty="0"/>
          </a:p>
          <a:p>
            <a:pPr marL="0" lvl="0" indent="0">
              <a:spcBef>
                <a:spcPts val="0"/>
              </a:spcBef>
              <a:buNone/>
            </a:pPr>
            <a:r>
              <a:rPr lang="en-US" dirty="0"/>
              <a:t>2. Industrial automation: By connecting sensors and other equipment in real time, 5G can facilitate quicker decision-making and task automation in industrial settings.</a:t>
            </a:r>
          </a:p>
          <a:p>
            <a:pPr marL="0" lvl="0" indent="0">
              <a:spcBef>
                <a:spcPts val="0"/>
              </a:spcBef>
              <a:buNone/>
            </a:pPr>
            <a:endParaRPr lang="en-US" dirty="0"/>
          </a:p>
          <a:p>
            <a:pPr marL="0" lvl="0" indent="0">
              <a:spcBef>
                <a:spcPts val="0"/>
              </a:spcBef>
              <a:buNone/>
            </a:pPr>
            <a:r>
              <a:rPr lang="en-US" dirty="0"/>
              <a:t>3. Healthcare: Remote patient monitoring and telemedicine made possible by 5G can transform healthcare by enhancing access to treatments, cutting costs, and enhancing patient outcomes.</a:t>
            </a:r>
          </a:p>
          <a:p>
            <a:pPr marL="0" lvl="0" indent="0">
              <a:spcBef>
                <a:spcPts val="0"/>
              </a:spcBef>
              <a:buNone/>
            </a:pPr>
            <a:endParaRPr lang="en-US" dirty="0"/>
          </a:p>
          <a:p>
            <a:pPr marL="0" lvl="0" indent="0">
              <a:spcBef>
                <a:spcPts val="0"/>
              </a:spcBef>
              <a:buNone/>
            </a:pPr>
            <a:r>
              <a:rPr lang="en-US" dirty="0"/>
              <a:t>4. Smart agriculture: By tying sensors and other equipment to a network that can monitor and control crucial agricultural operations, 5G can enable precision agriculture, resulting in higher crop yields and less waste.</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28</a:t>
            </a:fld>
            <a:endParaRPr/>
          </a:p>
        </p:txBody>
      </p:sp>
    </p:spTree>
    <p:extLst>
      <p:ext uri="{BB962C8B-B14F-4D97-AF65-F5344CB8AC3E}">
        <p14:creationId xmlns:p14="http://schemas.microsoft.com/office/powerpoint/2010/main" xmlns="" val="310553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8" end="8"/>
                                            </p:txEl>
                                          </p:spTgt>
                                        </p:tgtEl>
                                        <p:attrNameLst>
                                          <p:attrName>style.visibility</p:attrName>
                                        </p:attrNameLst>
                                      </p:cBhvr>
                                      <p:to>
                                        <p:strVal val="visible"/>
                                      </p:to>
                                    </p:set>
                                    <p:animEffect transition="in" filter="wipe(left)">
                                      <p:cBhvr>
                                        <p:cTn id="27" dur="500"/>
                                        <p:tgtEl>
                                          <p:spTgt spid="2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Smart Cities </a:t>
            </a:r>
          </a:p>
          <a:p>
            <a:pPr marL="958520" lvl="0" indent="-958520">
              <a:spcBef>
                <a:spcPts val="0"/>
              </a:spcBef>
            </a:pPr>
            <a:r>
              <a:rPr lang="en-US" dirty="0"/>
              <a:t>Smart cities are urban areas that use cutting-edge technologies and IoT gadgets to enhance their people’s infrastructure, services, and quality of life. </a:t>
            </a:r>
          </a:p>
          <a:p>
            <a:pPr marL="958520" lvl="0" indent="-958520">
              <a:spcBef>
                <a:spcPts val="0"/>
              </a:spcBef>
            </a:pPr>
            <a:r>
              <a:rPr lang="en-US" dirty="0"/>
              <a:t>Intelligent grids, energy-efficient structures, and intelligent transportation systems are examples of smart city solutions. </a:t>
            </a:r>
          </a:p>
          <a:p>
            <a:pPr marL="958520" lvl="0" indent="-958520">
              <a:spcBef>
                <a:spcPts val="0"/>
              </a:spcBef>
            </a:pPr>
            <a:r>
              <a:rPr lang="en-US" dirty="0"/>
              <a:t>The advantages of smart cities include better resource management, reduced traffic congestion, enhanced energy efficiency, and improved public safety. </a:t>
            </a:r>
          </a:p>
          <a:p>
            <a:pPr marL="958520" lvl="0" indent="-958520">
              <a:spcBef>
                <a:spcPts val="0"/>
              </a:spcBef>
            </a:pPr>
            <a:r>
              <a:rPr lang="en-US" dirty="0"/>
              <a:t>In addition to improving public engagement and quality of life, smart city technologies also make cities more appealing places to live and do business. </a:t>
            </a:r>
          </a:p>
          <a:p>
            <a:pPr marL="958520" lvl="0" indent="-958520">
              <a:spcBef>
                <a:spcPts val="0"/>
              </a:spcBef>
            </a:pPr>
            <a:r>
              <a:rPr lang="en-US" dirty="0"/>
              <a:t>In general, smart cities have the power to change how we live and work in cities..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29</a:t>
            </a:fld>
            <a:endParaRPr/>
          </a:p>
        </p:txBody>
      </p:sp>
    </p:spTree>
    <p:extLst>
      <p:ext uri="{BB962C8B-B14F-4D97-AF65-F5344CB8AC3E}">
        <p14:creationId xmlns:p14="http://schemas.microsoft.com/office/powerpoint/2010/main" xmlns="" val="139740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Effect transition="in" filter="wipe(left)">
                                      <p:cBhvr>
                                        <p:cTn id="12" dur="500"/>
                                        <p:tgtEl>
                                          <p:spTgt spid="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Effect transition="in" filter="wipe(left)">
                                      <p:cBhvr>
                                        <p:cTn id="17" dur="500"/>
                                        <p:tgtEl>
                                          <p:spTgt spid="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Effect transition="in" filter="wipe(left)">
                                      <p:cBhvr>
                                        <p:cTn id="22" dur="500"/>
                                        <p:tgtEl>
                                          <p:spTgt spid="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4" end="4"/>
                                            </p:txEl>
                                          </p:spTgt>
                                        </p:tgtEl>
                                        <p:attrNameLst>
                                          <p:attrName>style.visibility</p:attrName>
                                        </p:attrNameLst>
                                      </p:cBhvr>
                                      <p:to>
                                        <p:strVal val="visible"/>
                                      </p:to>
                                    </p:set>
                                    <p:animEffect transition="in" filter="wipe(left)">
                                      <p:cBhvr>
                                        <p:cTn id="27" dur="500"/>
                                        <p:tgtEl>
                                          <p:spTgt spid="2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9">
                                            <p:txEl>
                                              <p:pRg st="5" end="5"/>
                                            </p:txEl>
                                          </p:spTgt>
                                        </p:tgtEl>
                                        <p:attrNameLst>
                                          <p:attrName>style.visibility</p:attrName>
                                        </p:attrNameLst>
                                      </p:cBhvr>
                                      <p:to>
                                        <p:strVal val="visible"/>
                                      </p:to>
                                    </p:set>
                                    <p:animEffect transition="in" filter="wipe(left)">
                                      <p:cBhvr>
                                        <p:cTn id="32" dur="500"/>
                                        <p:tgtEl>
                                          <p:spTgt spid="2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3487921" y="2220687"/>
            <a:ext cx="44091582" cy="140511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7030A0"/>
              </a:buClr>
              <a:buSzPts val="25100"/>
              <a:buFont typeface="Times New Roman"/>
              <a:buNone/>
            </a:pPr>
            <a:r>
              <a:rPr lang="en-US"/>
              <a:t>MODULE 5: </a:t>
            </a:r>
            <a:br>
              <a:rPr lang="en-US"/>
            </a:br>
            <a:r>
              <a:rPr lang="en-US"/>
              <a:t>5G and Internet of Things (IoT)</a:t>
            </a:r>
            <a:endParaRPr/>
          </a:p>
        </p:txBody>
      </p:sp>
      <p:sp>
        <p:nvSpPr>
          <p:cNvPr id="112" name="Google Shape;112;p3"/>
          <p:cNvSpPr txBox="1">
            <a:spLocks noGrp="1"/>
          </p:cNvSpPr>
          <p:nvPr>
            <p:ph type="body" idx="1"/>
          </p:nvPr>
        </p:nvSpPr>
        <p:spPr>
          <a:xfrm>
            <a:off x="2244437" y="17951116"/>
            <a:ext cx="23423852" cy="1272321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Clr>
                <a:srgbClr val="7F6000"/>
              </a:buClr>
              <a:buSzPct val="99373"/>
              <a:buNone/>
            </a:pPr>
            <a:r>
              <a:rPr lang="en-US" dirty="0"/>
              <a:t>Internet of Things (IoT) and 5G Integration – Introduction, Role of 5G in Enabling IoT Applications</a:t>
            </a:r>
            <a:endParaRPr dirty="0"/>
          </a:p>
          <a:p>
            <a:pPr marL="0" lvl="0" indent="0" algn="l" rtl="0">
              <a:lnSpc>
                <a:spcPct val="100000"/>
              </a:lnSpc>
              <a:spcBef>
                <a:spcPts val="4193"/>
              </a:spcBef>
              <a:spcAft>
                <a:spcPts val="0"/>
              </a:spcAft>
              <a:buClr>
                <a:srgbClr val="7F6000"/>
              </a:buClr>
              <a:buSzPct val="99373"/>
              <a:buNone/>
            </a:pPr>
            <a:r>
              <a:rPr lang="en-US" dirty="0"/>
              <a:t>Integration of 5G and IoT Networks</a:t>
            </a:r>
            <a:endParaRPr dirty="0"/>
          </a:p>
          <a:p>
            <a:pPr marL="0" lvl="0" indent="0" algn="l" rtl="0">
              <a:lnSpc>
                <a:spcPct val="100000"/>
              </a:lnSpc>
              <a:spcBef>
                <a:spcPts val="4193"/>
              </a:spcBef>
              <a:spcAft>
                <a:spcPts val="0"/>
              </a:spcAft>
              <a:buClr>
                <a:srgbClr val="7F6000"/>
              </a:buClr>
              <a:buSzPct val="99373"/>
              <a:buNone/>
            </a:pPr>
            <a:r>
              <a:rPr lang="en-US" dirty="0"/>
              <a:t>Low Power Wide Area Networks (LPWAN) in 5G </a:t>
            </a:r>
            <a:endParaRPr dirty="0"/>
          </a:p>
          <a:p>
            <a:pPr marL="0" lvl="0" indent="0" algn="l" rtl="0">
              <a:lnSpc>
                <a:spcPct val="100000"/>
              </a:lnSpc>
              <a:spcBef>
                <a:spcPts val="4193"/>
              </a:spcBef>
              <a:spcAft>
                <a:spcPts val="0"/>
              </a:spcAft>
              <a:buClr>
                <a:srgbClr val="7F6000"/>
              </a:buClr>
              <a:buSzPct val="99373"/>
              <a:buNone/>
            </a:pPr>
            <a:r>
              <a:rPr lang="en-US" dirty="0"/>
              <a:t>5G-enabled Smart Cities and Industrial Automation</a:t>
            </a:r>
            <a:endParaRPr dirty="0"/>
          </a:p>
          <a:p>
            <a:pPr marL="0" lvl="0" indent="0" algn="l" rtl="0">
              <a:lnSpc>
                <a:spcPct val="100000"/>
              </a:lnSpc>
              <a:spcBef>
                <a:spcPts val="4193"/>
              </a:spcBef>
              <a:spcAft>
                <a:spcPts val="0"/>
              </a:spcAft>
              <a:buClr>
                <a:srgbClr val="7F6000"/>
              </a:buClr>
              <a:buSzPct val="99373"/>
              <a:buNone/>
            </a:pPr>
            <a:r>
              <a:rPr lang="en-US" dirty="0"/>
              <a:t>Future Trends and Applications of 5G: 5G Beyond 2020: 6G and Beyond;</a:t>
            </a:r>
            <a:endParaRPr dirty="0"/>
          </a:p>
          <a:p>
            <a:pPr marL="0" lvl="0" indent="0" algn="l" rtl="0">
              <a:lnSpc>
                <a:spcPct val="100000"/>
              </a:lnSpc>
              <a:spcBef>
                <a:spcPts val="4193"/>
              </a:spcBef>
              <a:spcAft>
                <a:spcPts val="0"/>
              </a:spcAft>
              <a:buClr>
                <a:srgbClr val="7F6000"/>
              </a:buClr>
              <a:buSzPct val="100000"/>
              <a:buNone/>
            </a:pPr>
            <a:endParaRPr dirty="0"/>
          </a:p>
        </p:txBody>
      </p:sp>
      <p:sp>
        <p:nvSpPr>
          <p:cNvPr id="113" name="Google Shape;113;p3"/>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14" name="Google Shape;114;p3"/>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15" name="Google Shape;115;p3"/>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sp>
        <p:nvSpPr>
          <p:cNvPr id="116" name="Google Shape;116;p3"/>
          <p:cNvSpPr txBox="1"/>
          <p:nvPr/>
        </p:nvSpPr>
        <p:spPr>
          <a:xfrm>
            <a:off x="26430289" y="17951115"/>
            <a:ext cx="23423852" cy="1272321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7F6000"/>
              </a:buClr>
              <a:buSzPts val="10063"/>
              <a:buFont typeface="Arial"/>
              <a:buNone/>
            </a:pPr>
            <a:r>
              <a:rPr lang="en-US" sz="10063" b="0" i="0" u="none" strike="noStrike" cap="none" dirty="0">
                <a:solidFill>
                  <a:srgbClr val="7F6000"/>
                </a:solidFill>
                <a:latin typeface="Times New Roman"/>
                <a:ea typeface="Times New Roman"/>
                <a:cs typeface="Times New Roman"/>
                <a:sym typeface="Times New Roman"/>
              </a:rPr>
              <a:t>5G Use Case: Autonomous Vehicles</a:t>
            </a:r>
            <a:endParaRPr dirty="0"/>
          </a:p>
          <a:p>
            <a:pPr marL="0" marR="0" lvl="0" indent="0" algn="l" rtl="0">
              <a:lnSpc>
                <a:spcPct val="100000"/>
              </a:lnSpc>
              <a:spcBef>
                <a:spcPts val="4193"/>
              </a:spcBef>
              <a:spcAft>
                <a:spcPts val="0"/>
              </a:spcAft>
              <a:buClr>
                <a:srgbClr val="7F6000"/>
              </a:buClr>
              <a:buSzPts val="10063"/>
              <a:buFont typeface="Arial"/>
              <a:buNone/>
            </a:pPr>
            <a:r>
              <a:rPr lang="en-US" sz="10063" b="0" i="0" u="none" strike="noStrike" cap="none" dirty="0">
                <a:solidFill>
                  <a:srgbClr val="7F6000"/>
                </a:solidFill>
                <a:latin typeface="Times New Roman"/>
                <a:ea typeface="Times New Roman"/>
                <a:cs typeface="Times New Roman"/>
                <a:sym typeface="Times New Roman"/>
              </a:rPr>
              <a:t>5G Use Case: Augmented Reality/ Virtual Reality.</a:t>
            </a:r>
            <a:endParaRPr dirty="0"/>
          </a:p>
          <a:p>
            <a:pPr marL="0" marR="0" lvl="0" indent="0" algn="l" rtl="0">
              <a:lnSpc>
                <a:spcPct val="100000"/>
              </a:lnSpc>
              <a:spcBef>
                <a:spcPts val="4193"/>
              </a:spcBef>
              <a:spcAft>
                <a:spcPts val="0"/>
              </a:spcAft>
              <a:buClr>
                <a:srgbClr val="7F6000"/>
              </a:buClr>
              <a:buSzPts val="10063"/>
              <a:buFont typeface="Arial"/>
              <a:buNone/>
            </a:pPr>
            <a:r>
              <a:rPr lang="en-US" sz="10063" b="0" i="0" u="none" strike="noStrike" cap="none" dirty="0">
                <a:solidFill>
                  <a:srgbClr val="7F6000"/>
                </a:solidFill>
                <a:latin typeface="Times New Roman"/>
                <a:ea typeface="Times New Roman"/>
                <a:cs typeface="Times New Roman"/>
                <a:sym typeface="Times New Roman"/>
              </a:rPr>
              <a:t>5G Use Case: Smart Cities</a:t>
            </a:r>
            <a:endParaRPr dirty="0"/>
          </a:p>
          <a:p>
            <a:pPr marL="0" marR="0" lvl="0" indent="0" algn="l" rtl="0">
              <a:lnSpc>
                <a:spcPct val="100000"/>
              </a:lnSpc>
              <a:spcBef>
                <a:spcPts val="4193"/>
              </a:spcBef>
              <a:spcAft>
                <a:spcPts val="0"/>
              </a:spcAft>
              <a:buClr>
                <a:srgbClr val="7F6000"/>
              </a:buClr>
              <a:buSzPts val="10063"/>
              <a:buFont typeface="Arial"/>
              <a:buNone/>
            </a:pPr>
            <a:r>
              <a:rPr lang="en-US" sz="10063" b="0" i="0" u="none" strike="noStrike" cap="none" dirty="0">
                <a:solidFill>
                  <a:srgbClr val="7F6000"/>
                </a:solidFill>
                <a:latin typeface="Times New Roman"/>
                <a:ea typeface="Times New Roman"/>
                <a:cs typeface="Times New Roman"/>
                <a:sym typeface="Times New Roman"/>
              </a:rPr>
              <a:t>5G Use Case: Health Care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5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5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5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3" end="3"/>
                                            </p:txEl>
                                          </p:spTgt>
                                        </p:tgtEl>
                                        <p:attrNameLst>
                                          <p:attrName>style.visibility</p:attrName>
                                        </p:attrNameLst>
                                      </p:cBhvr>
                                      <p:to>
                                        <p:strVal val="visible"/>
                                      </p:to>
                                    </p:set>
                                    <p:animEffect transition="in" filter="fade">
                                      <p:cBhvr>
                                        <p:cTn id="22" dur="500"/>
                                        <p:tgtEl>
                                          <p:spTgt spid="1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Effect transition="in" filter="fade">
                                      <p:cBhvr>
                                        <p:cTn id="27" dur="500"/>
                                        <p:tgtEl>
                                          <p:spTgt spid="1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
                                            <p:txEl>
                                              <p:pRg st="5" end="5"/>
                                            </p:txEl>
                                          </p:spTgt>
                                        </p:tgtEl>
                                        <p:attrNameLst>
                                          <p:attrName>style.visibility</p:attrName>
                                        </p:attrNameLst>
                                      </p:cBhvr>
                                      <p:to>
                                        <p:strVal val="visible"/>
                                      </p:to>
                                    </p:set>
                                    <p:animEffect transition="in" filter="fade">
                                      <p:cBhvr>
                                        <p:cTn id="32" dur="500"/>
                                        <p:tgtEl>
                                          <p:spTgt spid="1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xEl>
                                              <p:pRg st="0" end="0"/>
                                            </p:txEl>
                                          </p:spTgt>
                                        </p:tgtEl>
                                        <p:attrNameLst>
                                          <p:attrName>style.visibility</p:attrName>
                                        </p:attrNameLst>
                                      </p:cBhvr>
                                      <p:to>
                                        <p:strVal val="visible"/>
                                      </p:to>
                                    </p:set>
                                    <p:animEffect transition="in" filter="fade">
                                      <p:cBhvr>
                                        <p:cTn id="37" dur="500"/>
                                        <p:tgtEl>
                                          <p:spTgt spid="1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6">
                                            <p:txEl>
                                              <p:pRg st="1" end="1"/>
                                            </p:txEl>
                                          </p:spTgt>
                                        </p:tgtEl>
                                        <p:attrNameLst>
                                          <p:attrName>style.visibility</p:attrName>
                                        </p:attrNameLst>
                                      </p:cBhvr>
                                      <p:to>
                                        <p:strVal val="visible"/>
                                      </p:to>
                                    </p:set>
                                    <p:animEffect transition="in" filter="fade">
                                      <p:cBhvr>
                                        <p:cTn id="42" dur="500"/>
                                        <p:tgtEl>
                                          <p:spTgt spid="1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6">
                                            <p:txEl>
                                              <p:pRg st="2" end="2"/>
                                            </p:txEl>
                                          </p:spTgt>
                                        </p:tgtEl>
                                        <p:attrNameLst>
                                          <p:attrName>style.visibility</p:attrName>
                                        </p:attrNameLst>
                                      </p:cBhvr>
                                      <p:to>
                                        <p:strVal val="visible"/>
                                      </p:to>
                                    </p:set>
                                    <p:animEffect transition="in" filter="fade">
                                      <p:cBhvr>
                                        <p:cTn id="47" dur="500"/>
                                        <p:tgtEl>
                                          <p:spTgt spid="11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6">
                                            <p:txEl>
                                              <p:pRg st="3" end="3"/>
                                            </p:txEl>
                                          </p:spTgt>
                                        </p:tgtEl>
                                        <p:attrNameLst>
                                          <p:attrName>style.visibility</p:attrName>
                                        </p:attrNameLst>
                                      </p:cBhvr>
                                      <p:to>
                                        <p:strVal val="visible"/>
                                      </p:to>
                                    </p:set>
                                    <p:animEffect transition="in" filter="fade">
                                      <p:cBhvr>
                                        <p:cTn id="52" dur="500"/>
                                        <p:tgtEl>
                                          <p:spTgt spid="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Challenges in implementing smart cities</a:t>
            </a:r>
          </a:p>
          <a:p>
            <a:pPr marL="958520" lvl="0" indent="-958520">
              <a:spcBef>
                <a:spcPts val="0"/>
              </a:spcBef>
            </a:pPr>
            <a:endParaRPr lang="en-US" b="1" dirty="0"/>
          </a:p>
          <a:p>
            <a:pPr marL="958520" lvl="0" indent="-958520">
              <a:spcBef>
                <a:spcPts val="0"/>
              </a:spcBef>
            </a:pPr>
            <a:r>
              <a:rPr lang="en-US" dirty="0"/>
              <a:t>Although the idea of “smart cities” is intriguing, putting them into practice presents a number of difficulties:</a:t>
            </a:r>
          </a:p>
          <a:p>
            <a:pPr marL="958520" lvl="0" indent="-958520">
              <a:spcBef>
                <a:spcPts val="0"/>
              </a:spcBef>
            </a:pPr>
            <a:endParaRPr lang="en-US" dirty="0"/>
          </a:p>
          <a:p>
            <a:pPr marL="0" lvl="0" indent="0">
              <a:spcBef>
                <a:spcPts val="0"/>
              </a:spcBef>
              <a:buNone/>
            </a:pPr>
            <a:r>
              <a:rPr lang="en-US" dirty="0"/>
              <a:t>1. High costs: Adopting smart technology like IoT devices and cutting-edge sensors can be expensive, and many communities do not have the financial resources to do so.</a:t>
            </a:r>
          </a:p>
          <a:p>
            <a:pPr marL="0" lvl="0" indent="0">
              <a:spcBef>
                <a:spcPts val="0"/>
              </a:spcBef>
              <a:buNone/>
            </a:pPr>
            <a:endParaRPr lang="en-US" dirty="0"/>
          </a:p>
          <a:p>
            <a:pPr marL="0" lvl="0" indent="0">
              <a:spcBef>
                <a:spcPts val="0"/>
              </a:spcBef>
              <a:buNone/>
            </a:pPr>
            <a:r>
              <a:rPr lang="en-US" dirty="0"/>
              <a:t>2. Data management: It can be difficult to manage and derive insights from the vast amounts of data generated by IoT devices in smart cities.</a:t>
            </a:r>
          </a:p>
          <a:p>
            <a:pPr marL="0" lvl="0" indent="0">
              <a:spcBef>
                <a:spcPts val="0"/>
              </a:spcBef>
              <a:buNone/>
            </a:pPr>
            <a:endParaRPr lang="en-US"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30</a:t>
            </a:fld>
            <a:endParaRPr/>
          </a:p>
        </p:txBody>
      </p:sp>
    </p:spTree>
    <p:extLst>
      <p:ext uri="{BB962C8B-B14F-4D97-AF65-F5344CB8AC3E}">
        <p14:creationId xmlns:p14="http://schemas.microsoft.com/office/powerpoint/2010/main" xmlns="" val="19319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fontScale="92500" lnSpcReduction="10000"/>
          </a:bodyPr>
          <a:lstStyle/>
          <a:p>
            <a:pPr marL="958520" lvl="0" indent="-958520">
              <a:spcBef>
                <a:spcPts val="0"/>
              </a:spcBef>
            </a:pPr>
            <a:r>
              <a:rPr lang="en-US" b="1" dirty="0"/>
              <a:t>Challenges in implementing smart cities</a:t>
            </a:r>
          </a:p>
          <a:p>
            <a:pPr marL="958520" lvl="0" indent="-958520">
              <a:spcBef>
                <a:spcPts val="0"/>
              </a:spcBef>
            </a:pPr>
            <a:endParaRPr lang="en-US" b="1" dirty="0"/>
          </a:p>
          <a:p>
            <a:pPr marL="0" lvl="0" indent="0">
              <a:spcBef>
                <a:spcPts val="0"/>
              </a:spcBef>
              <a:buNone/>
            </a:pPr>
            <a:r>
              <a:rPr lang="en-US" dirty="0"/>
              <a:t>3. Cybersecurity Risks: Smart cities are susceptible to cybersecurity concerns like hacking and data breaches since they include a large number of IoT devices connected to a network.</a:t>
            </a:r>
          </a:p>
          <a:p>
            <a:pPr marL="0" lvl="0" indent="0">
              <a:spcBef>
                <a:spcPts val="0"/>
              </a:spcBef>
              <a:buNone/>
            </a:pPr>
            <a:endParaRPr lang="en-US" dirty="0"/>
          </a:p>
          <a:p>
            <a:pPr marL="0" lvl="0" indent="0">
              <a:spcBef>
                <a:spcPts val="0"/>
              </a:spcBef>
              <a:buNone/>
            </a:pPr>
            <a:r>
              <a:rPr lang="en-US" dirty="0"/>
              <a:t>4. Privacy issues: Concerns concerning people’s privacy and their personal data are raised by the use of IoT devices in public areas.</a:t>
            </a:r>
          </a:p>
          <a:p>
            <a:pPr marL="0" lvl="0" indent="0">
              <a:spcBef>
                <a:spcPts val="0"/>
              </a:spcBef>
              <a:buNone/>
            </a:pPr>
            <a:endParaRPr lang="en-US" dirty="0"/>
          </a:p>
          <a:p>
            <a:pPr marL="0" lvl="0" indent="0">
              <a:spcBef>
                <a:spcPts val="0"/>
              </a:spcBef>
              <a:buNone/>
            </a:pPr>
            <a:r>
              <a:rPr lang="en-US" dirty="0"/>
              <a:t>5. Lack of standardization: The application of smart technologies in cities is currently not standardized, which causes compatibility problems and makes scaling up solutions difficult.</a:t>
            </a:r>
          </a:p>
          <a:p>
            <a:pPr marL="0" lvl="0" indent="0">
              <a:spcBef>
                <a:spcPts val="0"/>
              </a:spcBef>
              <a:buNone/>
            </a:pPr>
            <a:endParaRPr lang="en-US" dirty="0"/>
          </a:p>
          <a:p>
            <a:pPr marL="0" lvl="0" indent="0">
              <a:spcBef>
                <a:spcPts val="0"/>
              </a:spcBef>
              <a:buNone/>
            </a:pPr>
            <a:r>
              <a:rPr lang="en-US" dirty="0"/>
              <a:t>6. Citizen Acceptance: Public participation and acceptance are crucial for the success of smart city initiatives. Making sure that citizens are informed and involved in the development and use of smart technology is crucial....</a:t>
            </a:r>
          </a:p>
          <a:p>
            <a:pPr marL="0" lvl="0" indent="0">
              <a:spcBef>
                <a:spcPts val="0"/>
              </a:spcBef>
              <a:buNone/>
            </a:pPr>
            <a:endParaRPr lang="en-US"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31</a:t>
            </a:fld>
            <a:endParaRPr/>
          </a:p>
        </p:txBody>
      </p:sp>
    </p:spTree>
    <p:extLst>
      <p:ext uri="{BB962C8B-B14F-4D97-AF65-F5344CB8AC3E}">
        <p14:creationId xmlns:p14="http://schemas.microsoft.com/office/powerpoint/2010/main" xmlns="" val="26245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8" end="8"/>
                                            </p:txEl>
                                          </p:spTgt>
                                        </p:tgtEl>
                                        <p:attrNameLst>
                                          <p:attrName>style.visibility</p:attrName>
                                        </p:attrNameLst>
                                      </p:cBhvr>
                                      <p:to>
                                        <p:strVal val="visible"/>
                                      </p:to>
                                    </p:set>
                                    <p:animEffect transition="in" filter="wipe(left)">
                                      <p:cBhvr>
                                        <p:cTn id="27" dur="500"/>
                                        <p:tgtEl>
                                          <p:spTgt spid="2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Potential smart city applications with 5G technology</a:t>
            </a:r>
          </a:p>
          <a:p>
            <a:pPr marL="958520" lvl="0" indent="-958520">
              <a:spcBef>
                <a:spcPts val="0"/>
              </a:spcBef>
            </a:pPr>
            <a:endParaRPr lang="en-US" b="1" dirty="0"/>
          </a:p>
          <a:p>
            <a:pPr marL="0" lvl="0" indent="0">
              <a:spcBef>
                <a:spcPts val="0"/>
              </a:spcBef>
              <a:buNone/>
            </a:pPr>
            <a:r>
              <a:rPr lang="en-US" dirty="0"/>
              <a:t>A vast range of applications for smart cities could be made possible by 5G technology. They consist of:</a:t>
            </a:r>
          </a:p>
          <a:p>
            <a:pPr marL="0" lvl="0" indent="0">
              <a:spcBef>
                <a:spcPts val="0"/>
              </a:spcBef>
              <a:buNone/>
            </a:pPr>
            <a:endParaRPr lang="en-US" dirty="0"/>
          </a:p>
          <a:p>
            <a:pPr marL="1371600" lvl="0" indent="-1371600">
              <a:spcBef>
                <a:spcPts val="0"/>
              </a:spcBef>
              <a:buFont typeface="+mj-lt"/>
              <a:buAutoNum type="arabicPeriod"/>
            </a:pPr>
            <a:r>
              <a:rPr lang="en-US" dirty="0"/>
              <a:t>Smart traffic management: Involves monitoring and controlling traffic flow in real-time with IoT devices and sensors enabled by 5G, increasing efficiency and lowering congestion.</a:t>
            </a:r>
          </a:p>
          <a:p>
            <a:pPr marL="1371600" lvl="0" indent="-1371600">
              <a:spcBef>
                <a:spcPts val="0"/>
              </a:spcBef>
              <a:buFont typeface="+mj-lt"/>
              <a:buAutoNum type="arabicPeriod"/>
            </a:pPr>
            <a:endParaRPr lang="en-US" dirty="0"/>
          </a:p>
          <a:p>
            <a:pPr marL="1371600" lvl="0" indent="-1371600">
              <a:spcBef>
                <a:spcPts val="0"/>
              </a:spcBef>
              <a:buFont typeface="+mj-lt"/>
              <a:buAutoNum type="arabicPeriod"/>
            </a:pPr>
            <a:r>
              <a:rPr lang="en-US" dirty="0"/>
              <a:t>Public safety: Enhancing public safety through real-time danger detection and response using facial recognition and video surveillance driven by 5G.</a:t>
            </a:r>
          </a:p>
          <a:p>
            <a:pPr marL="0" lvl="0" indent="0">
              <a:spcBef>
                <a:spcPts val="0"/>
              </a:spcBef>
              <a:buNone/>
            </a:pPr>
            <a:endParaRPr lang="en-US"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32</a:t>
            </a:fld>
            <a:endParaRPr/>
          </a:p>
        </p:txBody>
      </p:sp>
    </p:spTree>
    <p:extLst>
      <p:ext uri="{BB962C8B-B14F-4D97-AF65-F5344CB8AC3E}">
        <p14:creationId xmlns:p14="http://schemas.microsoft.com/office/powerpoint/2010/main" xmlns="" val="288001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Potential smart city applications with 5G technology</a:t>
            </a:r>
          </a:p>
          <a:p>
            <a:pPr marL="958520" lvl="0" indent="-958520">
              <a:spcBef>
                <a:spcPts val="0"/>
              </a:spcBef>
            </a:pPr>
            <a:endParaRPr lang="en-US" b="1" dirty="0"/>
          </a:p>
          <a:p>
            <a:pPr marL="1371600" lvl="0" indent="-1371600">
              <a:spcBef>
                <a:spcPts val="0"/>
              </a:spcBef>
              <a:buFont typeface="+mj-lt"/>
              <a:buAutoNum type="arabicPeriod" startAt="3"/>
            </a:pPr>
            <a:r>
              <a:rPr lang="en-US" dirty="0"/>
              <a:t>Energy management: Managing energy consumption in real-time while maximizing efficiency and lowering expenses with 5G-enabled smart grid technologies.</a:t>
            </a:r>
          </a:p>
          <a:p>
            <a:pPr marL="1371600" lvl="0" indent="-1371600">
              <a:spcBef>
                <a:spcPts val="0"/>
              </a:spcBef>
              <a:buFont typeface="+mj-lt"/>
              <a:buAutoNum type="arabicPeriod" startAt="3"/>
            </a:pPr>
            <a:endParaRPr lang="en-US" dirty="0"/>
          </a:p>
          <a:p>
            <a:pPr marL="1371600" lvl="0" indent="-1371600">
              <a:spcBef>
                <a:spcPts val="0"/>
              </a:spcBef>
              <a:buFont typeface="+mj-lt"/>
              <a:buAutoNum type="arabicPeriod" startAt="3"/>
            </a:pPr>
            <a:r>
              <a:rPr lang="en-US" dirty="0"/>
              <a:t>Healthcare: Healthcare: Improving patient outcomes through real-time remote health monitoring and diagnosis made possible by 5G-powered telemedicine and remote patient monitoring.</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33</a:t>
            </a:fld>
            <a:endParaRPr/>
          </a:p>
        </p:txBody>
      </p:sp>
    </p:spTree>
    <p:extLst>
      <p:ext uri="{BB962C8B-B14F-4D97-AF65-F5344CB8AC3E}">
        <p14:creationId xmlns:p14="http://schemas.microsoft.com/office/powerpoint/2010/main" xmlns="" val="130354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Conclusion: The transformative potential of 5G technology on IoT and smart cities</a:t>
            </a:r>
          </a:p>
          <a:p>
            <a:pPr marL="958520" lvl="0" indent="-958520">
              <a:spcBef>
                <a:spcPts val="0"/>
              </a:spcBef>
            </a:pPr>
            <a:endParaRPr lang="en-US" b="1" dirty="0"/>
          </a:p>
          <a:p>
            <a:pPr marL="1371600" indent="-1371600">
              <a:spcBef>
                <a:spcPts val="0"/>
              </a:spcBef>
            </a:pPr>
            <a:r>
              <a:rPr lang="en-US" dirty="0"/>
              <a:t>In summary, the adoption of 5G technology has the potential to address the shortcomings of the IoT and smart city networks. </a:t>
            </a:r>
          </a:p>
          <a:p>
            <a:pPr marL="1371600" indent="-1371600">
              <a:spcBef>
                <a:spcPts val="0"/>
              </a:spcBef>
            </a:pPr>
            <a:endParaRPr lang="en-US" dirty="0"/>
          </a:p>
          <a:p>
            <a:pPr marL="1371600" indent="-1371600">
              <a:spcBef>
                <a:spcPts val="0"/>
              </a:spcBef>
            </a:pPr>
            <a:r>
              <a:rPr lang="en-US" dirty="0"/>
              <a:t>Real-time apps can be made possible by 5G networks’ high speed and low latency, which can also ease network congestion and enhance user experience. </a:t>
            </a:r>
          </a:p>
          <a:p>
            <a:pPr marL="1371600" indent="-1371600">
              <a:spcBef>
                <a:spcPts val="0"/>
              </a:spcBef>
            </a:pPr>
            <a:endParaRPr lang="en-US" dirty="0"/>
          </a:p>
          <a:p>
            <a:pPr marL="1371600" indent="-1371600">
              <a:spcBef>
                <a:spcPts val="0"/>
              </a:spcBef>
            </a:pPr>
            <a:r>
              <a:rPr lang="en-US" dirty="0"/>
              <a:t>Moreover, 5G can have a big impact on urban mobility and transportation by enabling autonomous vehicles, enhancing traffic, and consuming less energy. </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34</a:t>
            </a:fld>
            <a:endParaRPr/>
          </a:p>
        </p:txBody>
      </p:sp>
    </p:spTree>
    <p:extLst>
      <p:ext uri="{BB962C8B-B14F-4D97-AF65-F5344CB8AC3E}">
        <p14:creationId xmlns:p14="http://schemas.microsoft.com/office/powerpoint/2010/main" xmlns="" val="97325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Conclusion: The transformative potential of 5G technology on IoT and smart cities</a:t>
            </a:r>
          </a:p>
          <a:p>
            <a:pPr marL="958520" lvl="0" indent="-958520">
              <a:spcBef>
                <a:spcPts val="0"/>
              </a:spcBef>
            </a:pPr>
            <a:endParaRPr lang="en-US" b="1" dirty="0"/>
          </a:p>
          <a:p>
            <a:pPr marL="1371600" indent="-1371600">
              <a:spcBef>
                <a:spcPts val="0"/>
              </a:spcBef>
            </a:pPr>
            <a:r>
              <a:rPr lang="en-US" dirty="0"/>
              <a:t>By enabling more effective surveillance and emergency response, the increased connection and network capacity can also improve public safety and security. </a:t>
            </a:r>
          </a:p>
          <a:p>
            <a:pPr marL="1371600" indent="-1371600">
              <a:spcBef>
                <a:spcPts val="0"/>
              </a:spcBef>
            </a:pPr>
            <a:endParaRPr lang="en-US" dirty="0"/>
          </a:p>
          <a:p>
            <a:pPr marL="1371600" indent="-1371600">
              <a:spcBef>
                <a:spcPts val="0"/>
              </a:spcBef>
            </a:pPr>
            <a:r>
              <a:rPr lang="en-US" dirty="0"/>
              <a:t>Last but not least, 5G-enabled smart cities have immense economic possibilities, from increased production and efficiency to new job prospects and income streams..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35</a:t>
            </a:fld>
            <a:endParaRPr/>
          </a:p>
        </p:txBody>
      </p:sp>
    </p:spTree>
    <p:extLst>
      <p:ext uri="{BB962C8B-B14F-4D97-AF65-F5344CB8AC3E}">
        <p14:creationId xmlns:p14="http://schemas.microsoft.com/office/powerpoint/2010/main" xmlns="" val="56243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5G would enable Industry 4.0 Integration</a:t>
            </a:r>
          </a:p>
          <a:p>
            <a:pPr marL="958520" lvl="0" indent="-958520">
              <a:spcBef>
                <a:spcPts val="0"/>
              </a:spcBef>
            </a:pPr>
            <a:endParaRPr lang="en-US" b="1" dirty="0"/>
          </a:p>
          <a:p>
            <a:pPr marL="1371600" indent="-1371600">
              <a:spcBef>
                <a:spcPts val="0"/>
              </a:spcBef>
            </a:pPr>
            <a:r>
              <a:rPr lang="en-US" dirty="0"/>
              <a:t>Industry 4.0 refers to the integration of the Internet of Things (IOT) and other digital technologies in industrial manufacturing. </a:t>
            </a:r>
          </a:p>
          <a:p>
            <a:pPr marL="1371600" indent="-1371600">
              <a:spcBef>
                <a:spcPts val="0"/>
              </a:spcBef>
            </a:pPr>
            <a:r>
              <a:rPr lang="en-US" dirty="0"/>
              <a:t>This allows for seamless communication and coordination between different levels of the automation process, from individual machines to entire factories.</a:t>
            </a:r>
          </a:p>
          <a:p>
            <a:pPr marL="1371600" indent="-1371600">
              <a:spcBef>
                <a:spcPts val="0"/>
              </a:spcBef>
            </a:pPr>
            <a:endParaRPr lang="en-US" dirty="0"/>
          </a:p>
          <a:p>
            <a:pPr marL="1371600" indent="-1371600">
              <a:spcBef>
                <a:spcPts val="0"/>
              </a:spcBef>
            </a:pPr>
            <a:r>
              <a:rPr lang="en-US" dirty="0"/>
              <a:t>Industrial automation employs control systems to manage various tasks, often with cutting-edge technologies such as IoT sensors, AI vision cameras and autonomous mobile robots. </a:t>
            </a:r>
          </a:p>
          <a:p>
            <a:pPr marL="1371600" indent="-1371600">
              <a:spcBef>
                <a:spcPts val="0"/>
              </a:spcBef>
            </a:pPr>
            <a:r>
              <a:rPr lang="en-US" dirty="0"/>
              <a:t>5G has the potential to revolutionize industrial automation by powering the networking capabilities of its various elements....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36</a:t>
            </a:fld>
            <a:endParaRPr/>
          </a:p>
        </p:txBody>
      </p:sp>
    </p:spTree>
    <p:extLst>
      <p:ext uri="{BB962C8B-B14F-4D97-AF65-F5344CB8AC3E}">
        <p14:creationId xmlns:p14="http://schemas.microsoft.com/office/powerpoint/2010/main" xmlns="" val="18777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9">
                                            <p:txEl>
                                              <p:pRg st="3" end="3"/>
                                            </p:txEl>
                                          </p:spTgt>
                                        </p:tgtEl>
                                        <p:attrNameLst>
                                          <p:attrName>style.visibility</p:attrName>
                                        </p:attrNameLst>
                                      </p:cBhvr>
                                      <p:to>
                                        <p:strVal val="visible"/>
                                      </p:to>
                                    </p:set>
                                    <p:animEffect transition="in" filter="wipe(left)">
                                      <p:cBhvr>
                                        <p:cTn id="16" dur="500"/>
                                        <p:tgtEl>
                                          <p:spTgt spid="26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9">
                                            <p:txEl>
                                              <p:pRg st="5" end="5"/>
                                            </p:txEl>
                                          </p:spTgt>
                                        </p:tgtEl>
                                        <p:attrNameLst>
                                          <p:attrName>style.visibility</p:attrName>
                                        </p:attrNameLst>
                                      </p:cBhvr>
                                      <p:to>
                                        <p:strVal val="visible"/>
                                      </p:to>
                                    </p:set>
                                    <p:animEffect transition="in" filter="wipe(left)">
                                      <p:cBhvr>
                                        <p:cTn id="21" dur="500"/>
                                        <p:tgtEl>
                                          <p:spTgt spid="269">
                                            <p:txEl>
                                              <p:pRg st="5" end="5"/>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69">
                                            <p:txEl>
                                              <p:pRg st="6" end="6"/>
                                            </p:txEl>
                                          </p:spTgt>
                                        </p:tgtEl>
                                        <p:attrNameLst>
                                          <p:attrName>style.visibility</p:attrName>
                                        </p:attrNameLst>
                                      </p:cBhvr>
                                      <p:to>
                                        <p:strVal val="visible"/>
                                      </p:to>
                                    </p:set>
                                    <p:animEffect transition="in" filter="wipe(left)">
                                      <p:cBhvr>
                                        <p:cTn id="25"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5G would enable Industry 4.0 Integration</a:t>
            </a:r>
          </a:p>
          <a:p>
            <a:pPr marL="958520" lvl="0" indent="-958520">
              <a:spcBef>
                <a:spcPts val="0"/>
              </a:spcBef>
            </a:pPr>
            <a:endParaRPr lang="en-US" b="1" dirty="0"/>
          </a:p>
          <a:p>
            <a:pPr marL="1371600" indent="-1371600">
              <a:spcBef>
                <a:spcPts val="0"/>
              </a:spcBef>
            </a:pPr>
            <a:r>
              <a:rPr lang="en-US" dirty="0"/>
              <a:t>Low-latency wireless communications will make it easier to monitor machines in real-time, giving industry leaders more information and better control of their facilities. </a:t>
            </a:r>
          </a:p>
          <a:p>
            <a:pPr marL="1371600" indent="-1371600">
              <a:spcBef>
                <a:spcPts val="0"/>
              </a:spcBef>
            </a:pPr>
            <a:r>
              <a:rPr lang="en-US" dirty="0"/>
              <a:t>The incredible speed of 5G technology will allow for significant advancements in fields like artificial intelligence and virtual reality. </a:t>
            </a:r>
          </a:p>
          <a:p>
            <a:pPr marL="1371600" indent="-1371600">
              <a:spcBef>
                <a:spcPts val="0"/>
              </a:spcBef>
            </a:pPr>
            <a:r>
              <a:rPr lang="en-US" dirty="0"/>
              <a:t>By wearing AI and VR headsets, factory technicians and engineers can get a detailed view of equipment to find components easily, streamline repair processes and instructions, and improve safety. </a:t>
            </a:r>
          </a:p>
          <a:p>
            <a:pPr marL="1371600" indent="-1371600">
              <a:spcBef>
                <a:spcPts val="0"/>
              </a:spcBef>
            </a:pPr>
            <a:r>
              <a:rPr lang="en-US" dirty="0"/>
              <a:t>These devices provide a virtual environment for technicians to handle potentially hazardous parts without being in danger themselves.</a:t>
            </a:r>
          </a:p>
          <a:p>
            <a:pPr marL="1371600" indent="-1371600">
              <a:spcBef>
                <a:spcPts val="0"/>
              </a:spcBef>
            </a:pPr>
            <a:r>
              <a:rPr lang="en-US" dirty="0"/>
              <a:t>5G networks offer up to five times faster latency rates, making it ideal for supporting industry 4.0 business models....</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37</a:t>
            </a:fld>
            <a:endParaRPr/>
          </a:p>
        </p:txBody>
      </p:sp>
    </p:spTree>
    <p:extLst>
      <p:ext uri="{BB962C8B-B14F-4D97-AF65-F5344CB8AC3E}">
        <p14:creationId xmlns:p14="http://schemas.microsoft.com/office/powerpoint/2010/main" xmlns="" val="15829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3" end="3"/>
                                            </p:txEl>
                                          </p:spTgt>
                                        </p:tgtEl>
                                        <p:attrNameLst>
                                          <p:attrName>style.visibility</p:attrName>
                                        </p:attrNameLst>
                                      </p:cBhvr>
                                      <p:to>
                                        <p:strVal val="visible"/>
                                      </p:to>
                                    </p:set>
                                    <p:animEffect transition="in" filter="wipe(left)">
                                      <p:cBhvr>
                                        <p:cTn id="17" dur="500"/>
                                        <p:tgtEl>
                                          <p:spTgt spid="269">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9">
                                            <p:txEl>
                                              <p:pRg st="4" end="4"/>
                                            </p:txEl>
                                          </p:spTgt>
                                        </p:tgtEl>
                                        <p:attrNameLst>
                                          <p:attrName>style.visibility</p:attrName>
                                        </p:attrNameLst>
                                      </p:cBhvr>
                                      <p:to>
                                        <p:strVal val="visible"/>
                                      </p:to>
                                    </p:set>
                                    <p:animEffect transition="in" filter="wipe(left)">
                                      <p:cBhvr>
                                        <p:cTn id="21" dur="500"/>
                                        <p:tgtEl>
                                          <p:spTgt spid="269">
                                            <p:txEl>
                                              <p:pRg st="4" end="4"/>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69">
                                            <p:txEl>
                                              <p:pRg st="5" end="5"/>
                                            </p:txEl>
                                          </p:spTgt>
                                        </p:tgtEl>
                                        <p:attrNameLst>
                                          <p:attrName>style.visibility</p:attrName>
                                        </p:attrNameLst>
                                      </p:cBhvr>
                                      <p:to>
                                        <p:strVal val="visible"/>
                                      </p:to>
                                    </p:set>
                                    <p:animEffect transition="in" filter="wipe(left)">
                                      <p:cBhvr>
                                        <p:cTn id="25" dur="500"/>
                                        <p:tgtEl>
                                          <p:spTgt spid="26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69">
                                            <p:txEl>
                                              <p:pRg st="6" end="6"/>
                                            </p:txEl>
                                          </p:spTgt>
                                        </p:tgtEl>
                                        <p:attrNameLst>
                                          <p:attrName>style.visibility</p:attrName>
                                        </p:attrNameLst>
                                      </p:cBhvr>
                                      <p:to>
                                        <p:strVal val="visible"/>
                                      </p:to>
                                    </p:set>
                                    <p:animEffect transition="in" filter="wipe(left)">
                                      <p:cBhvr>
                                        <p:cTn id="30"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Predictive Maintenance and Device Lifecycle Management</a:t>
            </a:r>
          </a:p>
          <a:p>
            <a:pPr marL="958520" lvl="0" indent="-958520">
              <a:spcBef>
                <a:spcPts val="0"/>
              </a:spcBef>
            </a:pPr>
            <a:endParaRPr lang="en-US" b="1" dirty="0"/>
          </a:p>
          <a:p>
            <a:pPr marL="1371600" indent="-1371600">
              <a:spcBef>
                <a:spcPts val="0"/>
              </a:spcBef>
            </a:pPr>
            <a:r>
              <a:rPr lang="en-US" dirty="0"/>
              <a:t>Automated systems are a big investment, and unplanned repairs can make them even pricier. </a:t>
            </a:r>
          </a:p>
          <a:p>
            <a:pPr marL="1371600" indent="-1371600">
              <a:spcBef>
                <a:spcPts val="0"/>
              </a:spcBef>
            </a:pPr>
            <a:r>
              <a:rPr lang="en-US" dirty="0"/>
              <a:t>Not only does it cost money to fix the machinery but manufactures also suffer losses from not being able to use the machines during downtime. </a:t>
            </a:r>
          </a:p>
          <a:p>
            <a:pPr marL="1371600" indent="-1371600">
              <a:spcBef>
                <a:spcPts val="0"/>
              </a:spcBef>
            </a:pPr>
            <a:r>
              <a:rPr lang="en-US" dirty="0"/>
              <a:t>Manufacturers use predictive maintenance to keep their factory equipment and other assets in safe, working condition. </a:t>
            </a:r>
          </a:p>
          <a:p>
            <a:pPr marL="1371600" indent="-1371600">
              <a:spcBef>
                <a:spcPts val="0"/>
              </a:spcBef>
            </a:pPr>
            <a:r>
              <a:rPr lang="en-US" dirty="0"/>
              <a:t>Real-time machine health data is collected by wireless sensors and sent to cloud-based analytics applications across the network. </a:t>
            </a:r>
          </a:p>
          <a:p>
            <a:pPr marL="1371600" indent="-1371600">
              <a:spcBef>
                <a:spcPts val="0"/>
              </a:spcBef>
            </a:pPr>
            <a:r>
              <a:rPr lang="en-US" dirty="0"/>
              <a:t>Many industrial machines are now equipped with industrial IOT (</a:t>
            </a:r>
            <a:r>
              <a:rPr lang="en-US" dirty="0" err="1"/>
              <a:t>IIoT</a:t>
            </a:r>
            <a:r>
              <a:rPr lang="en-US" dirty="0"/>
              <a:t>) sensors. </a:t>
            </a:r>
          </a:p>
          <a:p>
            <a:pPr marL="1371600" indent="-1371600">
              <a:spcBef>
                <a:spcPts val="0"/>
              </a:spcBef>
            </a:pPr>
            <a:r>
              <a:rPr lang="en-US" dirty="0"/>
              <a:t>These sensors help to monitor equipment status and can send out alerts if a problem is detected or if the equipment is due for routine maintenance. </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38</a:t>
            </a:fld>
            <a:endParaRPr/>
          </a:p>
        </p:txBody>
      </p:sp>
    </p:spTree>
    <p:extLst>
      <p:ext uri="{BB962C8B-B14F-4D97-AF65-F5344CB8AC3E}">
        <p14:creationId xmlns:p14="http://schemas.microsoft.com/office/powerpoint/2010/main" xmlns="" val="1323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3" end="3"/>
                                            </p:txEl>
                                          </p:spTgt>
                                        </p:tgtEl>
                                        <p:attrNameLst>
                                          <p:attrName>style.visibility</p:attrName>
                                        </p:attrNameLst>
                                      </p:cBhvr>
                                      <p:to>
                                        <p:strVal val="visible"/>
                                      </p:to>
                                    </p:set>
                                    <p:animEffect transition="in" filter="wipe(left)">
                                      <p:cBhvr>
                                        <p:cTn id="17" dur="500"/>
                                        <p:tgtEl>
                                          <p:spTgt spid="26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4" end="4"/>
                                            </p:txEl>
                                          </p:spTgt>
                                        </p:tgtEl>
                                        <p:attrNameLst>
                                          <p:attrName>style.visibility</p:attrName>
                                        </p:attrNameLst>
                                      </p:cBhvr>
                                      <p:to>
                                        <p:strVal val="visible"/>
                                      </p:to>
                                    </p:set>
                                    <p:animEffect transition="in" filter="wipe(left)">
                                      <p:cBhvr>
                                        <p:cTn id="22" dur="500"/>
                                        <p:tgtEl>
                                          <p:spTgt spid="26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9">
                                            <p:txEl>
                                              <p:pRg st="5" end="5"/>
                                            </p:txEl>
                                          </p:spTgt>
                                        </p:tgtEl>
                                        <p:attrNameLst>
                                          <p:attrName>style.visibility</p:attrName>
                                        </p:attrNameLst>
                                      </p:cBhvr>
                                      <p:to>
                                        <p:strVal val="visible"/>
                                      </p:to>
                                    </p:set>
                                    <p:animEffect transition="in" filter="wipe(left)">
                                      <p:cBhvr>
                                        <p:cTn id="27" dur="500"/>
                                        <p:tgtEl>
                                          <p:spTgt spid="26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9">
                                            <p:txEl>
                                              <p:pRg st="6" end="6"/>
                                            </p:txEl>
                                          </p:spTgt>
                                        </p:tgtEl>
                                        <p:attrNameLst>
                                          <p:attrName>style.visibility</p:attrName>
                                        </p:attrNameLst>
                                      </p:cBhvr>
                                      <p:to>
                                        <p:strVal val="visible"/>
                                      </p:to>
                                    </p:set>
                                    <p:animEffect transition="in" filter="wipe(left)">
                                      <p:cBhvr>
                                        <p:cTn id="32" dur="500"/>
                                        <p:tgtEl>
                                          <p:spTgt spid="26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9">
                                            <p:txEl>
                                              <p:pRg st="7" end="7"/>
                                            </p:txEl>
                                          </p:spTgt>
                                        </p:tgtEl>
                                        <p:attrNameLst>
                                          <p:attrName>style.visibility</p:attrName>
                                        </p:attrNameLst>
                                      </p:cBhvr>
                                      <p:to>
                                        <p:strVal val="visible"/>
                                      </p:to>
                                    </p:set>
                                    <p:animEffect transition="in" filter="wipe(left)">
                                      <p:cBhvr>
                                        <p:cTn id="37" dur="500"/>
                                        <p:tgtEl>
                                          <p:spTgt spid="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5G-enabled Smart Cities and Industrial Automation</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spcBef>
                <a:spcPts val="0"/>
              </a:spcBef>
            </a:pPr>
            <a:r>
              <a:rPr lang="en-US" b="1" dirty="0"/>
              <a:t>Predictive Maintenance and Device Lifecycle Management</a:t>
            </a:r>
          </a:p>
          <a:p>
            <a:pPr marL="958520" lvl="0" indent="-958520">
              <a:spcBef>
                <a:spcPts val="0"/>
              </a:spcBef>
            </a:pPr>
            <a:endParaRPr lang="en-US" b="1" dirty="0"/>
          </a:p>
          <a:p>
            <a:pPr marL="1371600" indent="-1371600">
              <a:spcBef>
                <a:spcPts val="0"/>
              </a:spcBef>
            </a:pPr>
            <a:r>
              <a:rPr lang="en-US" dirty="0"/>
              <a:t>5G not only provides high data speeds and reliable connectivity, but also allows for more sensors to be deployed to various assets. </a:t>
            </a:r>
          </a:p>
          <a:p>
            <a:pPr marL="1371600" indent="-1371600">
              <a:spcBef>
                <a:spcPts val="0"/>
              </a:spcBef>
            </a:pPr>
            <a:endParaRPr lang="en-US" dirty="0"/>
          </a:p>
          <a:p>
            <a:pPr marL="1371600" indent="-1371600">
              <a:spcBef>
                <a:spcPts val="0"/>
              </a:spcBef>
            </a:pPr>
            <a:r>
              <a:rPr lang="en-US" dirty="0"/>
              <a:t>This in turn provides richer data than ever before. </a:t>
            </a:r>
          </a:p>
          <a:p>
            <a:pPr marL="1371600" indent="-1371600">
              <a:spcBef>
                <a:spcPts val="0"/>
              </a:spcBef>
            </a:pPr>
            <a:endParaRPr lang="en-US" dirty="0"/>
          </a:p>
          <a:p>
            <a:pPr marL="1371600" indent="-1371600">
              <a:spcBef>
                <a:spcPts val="0"/>
              </a:spcBef>
            </a:pPr>
            <a:r>
              <a:rPr lang="en-US" dirty="0"/>
              <a:t>In addition, the low-latency network environment supports innovative vibration and motion sensors..... </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39</a:t>
            </a:fld>
            <a:endParaRPr/>
          </a:p>
        </p:txBody>
      </p:sp>
    </p:spTree>
    <p:extLst>
      <p:ext uri="{BB962C8B-B14F-4D97-AF65-F5344CB8AC3E}">
        <p14:creationId xmlns:p14="http://schemas.microsoft.com/office/powerpoint/2010/main" xmlns="" val="39241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left)">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wipe(left)">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9">
                                            <p:txEl>
                                              <p:pRg st="4" end="4"/>
                                            </p:txEl>
                                          </p:spTgt>
                                        </p:tgtEl>
                                        <p:attrNameLst>
                                          <p:attrName>style.visibility</p:attrName>
                                        </p:attrNameLst>
                                      </p:cBhvr>
                                      <p:to>
                                        <p:strVal val="visible"/>
                                      </p:to>
                                    </p:set>
                                    <p:animEffect transition="in" filter="wipe(left)">
                                      <p:cBhvr>
                                        <p:cTn id="17" dur="500"/>
                                        <p:tgtEl>
                                          <p:spTgt spid="2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9">
                                            <p:txEl>
                                              <p:pRg st="6" end="6"/>
                                            </p:txEl>
                                          </p:spTgt>
                                        </p:tgtEl>
                                        <p:attrNameLst>
                                          <p:attrName>style.visibility</p:attrName>
                                        </p:attrNameLst>
                                      </p:cBhvr>
                                      <p:to>
                                        <p:strVal val="visible"/>
                                      </p:to>
                                    </p:set>
                                    <p:animEffect transition="in" filter="wipe(left)">
                                      <p:cBhvr>
                                        <p:cTn id="22" dur="500"/>
                                        <p:tgtEl>
                                          <p:spTgt spid="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3487921" y="2220687"/>
            <a:ext cx="44091582" cy="140511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7030A0"/>
              </a:buClr>
              <a:buSzPts val="25100"/>
              <a:buFont typeface="Times New Roman"/>
              <a:buNone/>
            </a:pPr>
            <a:r>
              <a:rPr lang="en-US"/>
              <a:t>MODULE 5: </a:t>
            </a:r>
            <a:br>
              <a:rPr lang="en-US"/>
            </a:br>
            <a:r>
              <a:rPr lang="en-US"/>
              <a:t>5G and Internet of Things (IoT)</a:t>
            </a:r>
            <a:endParaRPr/>
          </a:p>
        </p:txBody>
      </p:sp>
      <p:sp>
        <p:nvSpPr>
          <p:cNvPr id="123" name="Google Shape;123;p4"/>
          <p:cNvSpPr txBox="1">
            <a:spLocks noGrp="1"/>
          </p:cNvSpPr>
          <p:nvPr>
            <p:ph type="body" idx="1"/>
          </p:nvPr>
        </p:nvSpPr>
        <p:spPr>
          <a:xfrm>
            <a:off x="2244436" y="21074912"/>
            <a:ext cx="48876239" cy="959941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F6000"/>
              </a:buClr>
              <a:buSzPts val="10000"/>
              <a:buNone/>
            </a:pPr>
            <a:r>
              <a:rPr lang="en-US"/>
              <a:t>Internet of Things (IoT) and 5G Integration – Introduction, Role of 5G in Enabling IoT Applications</a:t>
            </a:r>
            <a:endParaRPr/>
          </a:p>
          <a:p>
            <a:pPr marL="0" lvl="0" indent="0" algn="l" rtl="0">
              <a:lnSpc>
                <a:spcPct val="100000"/>
              </a:lnSpc>
              <a:spcBef>
                <a:spcPts val="4193"/>
              </a:spcBef>
              <a:spcAft>
                <a:spcPts val="0"/>
              </a:spcAft>
              <a:buClr>
                <a:srgbClr val="7F6000"/>
              </a:buClr>
              <a:buSzPts val="10000"/>
              <a:buNone/>
            </a:pPr>
            <a:r>
              <a:rPr lang="en-US"/>
              <a:t>Integration of 5G and IoT Networks</a:t>
            </a:r>
            <a:endParaRPr/>
          </a:p>
          <a:p>
            <a:pPr marL="0" lvl="0" indent="0" algn="l" rtl="0">
              <a:lnSpc>
                <a:spcPct val="100000"/>
              </a:lnSpc>
              <a:spcBef>
                <a:spcPts val="4193"/>
              </a:spcBef>
              <a:spcAft>
                <a:spcPts val="0"/>
              </a:spcAft>
              <a:buClr>
                <a:srgbClr val="7F6000"/>
              </a:buClr>
              <a:buSzPts val="10063"/>
              <a:buNone/>
            </a:pPr>
            <a:endParaRPr/>
          </a:p>
        </p:txBody>
      </p:sp>
      <p:sp>
        <p:nvSpPr>
          <p:cNvPr id="124" name="Google Shape;124;p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25" name="Google Shape;125;p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26" name="Google Shape;126;p4"/>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a:t>
            </a:fld>
            <a:endParaRPr/>
          </a:p>
        </p:txBody>
      </p:sp>
      <p:sp>
        <p:nvSpPr>
          <p:cNvPr id="127" name="Google Shape;127;p4"/>
          <p:cNvSpPr/>
          <p:nvPr/>
        </p:nvSpPr>
        <p:spPr>
          <a:xfrm>
            <a:off x="22165642" y="17904814"/>
            <a:ext cx="6736138" cy="3170099"/>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0" i="0" u="none" strike="noStrike" cap="none">
                <a:solidFill>
                  <a:srgbClr val="1E4E79"/>
                </a:solidFill>
                <a:latin typeface="Calibri"/>
                <a:ea typeface="Calibri"/>
                <a:cs typeface="Calibri"/>
                <a:sym typeface="Calibri"/>
              </a:rPr>
              <a:t>M5 S1</a:t>
            </a:r>
            <a:endParaRPr sz="20000" b="0" i="0" u="none" strike="noStrike" cap="none">
              <a:solidFill>
                <a:srgbClr val="1E4E7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3622497" y="3810127"/>
            <a:ext cx="44091582" cy="134772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25100"/>
              <a:buFont typeface="Times New Roman"/>
              <a:buNone/>
            </a:pPr>
            <a:r>
              <a:rPr lang="en-US"/>
              <a:t>!!THANK YOU!!</a:t>
            </a:r>
            <a:br>
              <a:rPr lang="en-US"/>
            </a:br>
            <a:r>
              <a:rPr lang="en-US"/>
              <a:t>!! Have a Nice Day!!</a:t>
            </a:r>
            <a:br>
              <a:rPr lang="en-US"/>
            </a:br>
            <a:endParaRPr/>
          </a:p>
        </p:txBody>
      </p:sp>
      <p:sp>
        <p:nvSpPr>
          <p:cNvPr id="279" name="Google Shape;279;p21"/>
          <p:cNvSpPr txBox="1">
            <a:spLocks noGrp="1"/>
          </p:cNvSpPr>
          <p:nvPr>
            <p:ph type="body" idx="1"/>
          </p:nvPr>
        </p:nvSpPr>
        <p:spPr>
          <a:xfrm>
            <a:off x="3487921" y="16019463"/>
            <a:ext cx="44091582" cy="14654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6000"/>
              </a:buClr>
              <a:buSzPts val="10000"/>
              <a:buNone/>
            </a:pPr>
            <a:r>
              <a:rPr lang="en-US" dirty="0"/>
              <a:t>Today we learned about </a:t>
            </a:r>
            <a:endParaRPr dirty="0"/>
          </a:p>
          <a:p>
            <a:pPr marL="0" lvl="0" indent="0">
              <a:lnSpc>
                <a:spcPct val="100000"/>
              </a:lnSpc>
              <a:buSzPts val="10000"/>
            </a:pPr>
            <a:r>
              <a:rPr lang="en-US" dirty="0"/>
              <a:t/>
            </a:r>
            <a:br>
              <a:rPr lang="en-US" dirty="0"/>
            </a:br>
            <a:r>
              <a:rPr lang="en-US" dirty="0"/>
              <a:t>Low Power Wide Area Networks </a:t>
            </a:r>
            <a:br>
              <a:rPr lang="en-US" dirty="0"/>
            </a:br>
            <a:r>
              <a:rPr lang="en-US" dirty="0"/>
              <a:t>(LPWAN) in 5G </a:t>
            </a:r>
          </a:p>
          <a:p>
            <a:pPr marL="0" lvl="0" indent="0">
              <a:lnSpc>
                <a:spcPct val="100000"/>
              </a:lnSpc>
              <a:buSzPts val="10000"/>
            </a:pPr>
            <a:endParaRPr lang="en-US" dirty="0"/>
          </a:p>
          <a:p>
            <a:pPr marL="0" lvl="0" indent="0">
              <a:lnSpc>
                <a:spcPct val="100000"/>
              </a:lnSpc>
              <a:buSzPts val="10000"/>
            </a:pPr>
            <a:r>
              <a:rPr lang="en-US" dirty="0"/>
              <a:t>5G-enabled Smart Cities and Industrial Automation</a:t>
            </a:r>
            <a:endParaRPr dirty="0"/>
          </a:p>
          <a:p>
            <a:pPr marL="0" lvl="0" indent="0" algn="l" rtl="0">
              <a:lnSpc>
                <a:spcPct val="100000"/>
              </a:lnSpc>
              <a:spcBef>
                <a:spcPts val="4193"/>
              </a:spcBef>
              <a:spcAft>
                <a:spcPts val="0"/>
              </a:spcAft>
              <a:buClr>
                <a:srgbClr val="7F6000"/>
              </a:buClr>
              <a:buSzPts val="10063"/>
              <a:buNone/>
            </a:pPr>
            <a:endParaRPr dirty="0"/>
          </a:p>
        </p:txBody>
      </p:sp>
      <p:sp>
        <p:nvSpPr>
          <p:cNvPr id="280" name="Google Shape;280;p21"/>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81" name="Google Shape;281;p21"/>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82" name="Google Shape;282;p21"/>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40</a:t>
            </a:fld>
            <a:endParaRPr/>
          </a:p>
        </p:txBody>
      </p:sp>
    </p:spTree>
    <p:extLst>
      <p:ext uri="{BB962C8B-B14F-4D97-AF65-F5344CB8AC3E}">
        <p14:creationId xmlns:p14="http://schemas.microsoft.com/office/powerpoint/2010/main" xmlns="" val="12634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base">
                                        <p:cTn id="7" dur="500"/>
                                        <p:tgtEl>
                                          <p:spTgt spid="27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fade">
                                      <p:cBhvr>
                                        <p:cTn id="12" dur="500"/>
                                        <p:tgtEl>
                                          <p:spTgt spid="2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xEl>
                                              <p:pRg st="1" end="1"/>
                                            </p:txEl>
                                          </p:spTgt>
                                        </p:tgtEl>
                                        <p:attrNameLst>
                                          <p:attrName>style.visibility</p:attrName>
                                        </p:attrNameLst>
                                      </p:cBhvr>
                                      <p:to>
                                        <p:strVal val="visible"/>
                                      </p:to>
                                    </p:set>
                                    <p:animEffect transition="in" filter="fade">
                                      <p:cBhvr>
                                        <p:cTn id="17" dur="500"/>
                                        <p:tgtEl>
                                          <p:spTgt spid="2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9">
                                            <p:txEl>
                                              <p:pRg st="3" end="3"/>
                                            </p:txEl>
                                          </p:spTgt>
                                        </p:tgtEl>
                                        <p:attrNameLst>
                                          <p:attrName>style.visibility</p:attrName>
                                        </p:attrNameLst>
                                      </p:cBhvr>
                                      <p:to>
                                        <p:strVal val="visible"/>
                                      </p:to>
                                    </p:set>
                                    <p:animEffect transition="in" filter="fade">
                                      <p:cBhvr>
                                        <p:cTn id="22" dur="500"/>
                                        <p:tgtEl>
                                          <p:spTgt spid="2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3487921" y="2220687"/>
            <a:ext cx="44091582" cy="140511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7030A0"/>
              </a:buClr>
              <a:buSzPts val="25100"/>
              <a:buFont typeface="Times New Roman"/>
              <a:buNone/>
            </a:pPr>
            <a:r>
              <a:rPr lang="en-US"/>
              <a:t>MODULE 5: </a:t>
            </a:r>
            <a:br>
              <a:rPr lang="en-US"/>
            </a:br>
            <a:r>
              <a:rPr lang="en-US"/>
              <a:t>5G and Internet of Things (IoT)</a:t>
            </a:r>
            <a:endParaRPr/>
          </a:p>
        </p:txBody>
      </p:sp>
      <p:sp>
        <p:nvSpPr>
          <p:cNvPr id="123" name="Google Shape;123;p4"/>
          <p:cNvSpPr txBox="1">
            <a:spLocks noGrp="1"/>
          </p:cNvSpPr>
          <p:nvPr>
            <p:ph type="body" idx="1"/>
          </p:nvPr>
        </p:nvSpPr>
        <p:spPr>
          <a:xfrm>
            <a:off x="2244436" y="21074912"/>
            <a:ext cx="48876239" cy="9599413"/>
          </a:xfrm>
          <a:prstGeom prst="rect">
            <a:avLst/>
          </a:prstGeom>
          <a:noFill/>
          <a:ln>
            <a:noFill/>
          </a:ln>
        </p:spPr>
        <p:txBody>
          <a:bodyPr spcFirstLastPara="1" wrap="square" lIns="91425" tIns="45700" rIns="91425" bIns="45700" anchor="t" anchorCtr="0">
            <a:normAutofit/>
          </a:bodyPr>
          <a:lstStyle/>
          <a:p>
            <a:pPr marL="0" lvl="0" indent="0">
              <a:lnSpc>
                <a:spcPct val="100000"/>
              </a:lnSpc>
              <a:spcBef>
                <a:spcPts val="0"/>
              </a:spcBef>
              <a:buSzPts val="10000"/>
            </a:pPr>
            <a:r>
              <a:rPr lang="en-US" dirty="0"/>
              <a:t>Health Care</a:t>
            </a:r>
          </a:p>
        </p:txBody>
      </p:sp>
      <p:sp>
        <p:nvSpPr>
          <p:cNvPr id="124" name="Google Shape;124;p4"/>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25" name="Google Shape;125;p4"/>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26" name="Google Shape;126;p4"/>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41</a:t>
            </a:fld>
            <a:endParaRPr/>
          </a:p>
        </p:txBody>
      </p:sp>
      <p:sp>
        <p:nvSpPr>
          <p:cNvPr id="127" name="Google Shape;127;p4"/>
          <p:cNvSpPr/>
          <p:nvPr/>
        </p:nvSpPr>
        <p:spPr>
          <a:xfrm>
            <a:off x="22165642" y="17904814"/>
            <a:ext cx="6736138" cy="3170058"/>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0" i="0" u="none" strike="noStrike" cap="none" dirty="0">
                <a:solidFill>
                  <a:srgbClr val="1E4E79"/>
                </a:solidFill>
                <a:latin typeface="Calibri"/>
                <a:ea typeface="Calibri"/>
                <a:cs typeface="Calibri"/>
                <a:sym typeface="Calibri"/>
              </a:rPr>
              <a:t>M5 S3</a:t>
            </a:r>
            <a:endParaRPr sz="20000" b="0" i="0" u="none" strike="noStrike" cap="none" dirty="0">
              <a:solidFill>
                <a:srgbClr val="1E4E79"/>
              </a:solidFill>
              <a:latin typeface="Calibri"/>
              <a:ea typeface="Calibri"/>
              <a:cs typeface="Calibri"/>
              <a:sym typeface="Calibri"/>
            </a:endParaRPr>
          </a:p>
        </p:txBody>
      </p:sp>
    </p:spTree>
    <p:extLst>
      <p:ext uri="{BB962C8B-B14F-4D97-AF65-F5344CB8AC3E}">
        <p14:creationId xmlns:p14="http://schemas.microsoft.com/office/powerpoint/2010/main" xmlns="" val="8826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Health Care</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fontAlgn="base"/>
            <a:r>
              <a:rPr lang="en-US" b="1" dirty="0"/>
              <a:t>5G enabled remote healthcare</a:t>
            </a:r>
          </a:p>
          <a:p>
            <a:pPr fontAlgn="base"/>
            <a:endParaRPr lang="en-US" b="1" dirty="0"/>
          </a:p>
          <a:p>
            <a:pPr marL="838200" indent="-1371600" fontAlgn="base">
              <a:buFont typeface="+mj-lt"/>
              <a:buAutoNum type="arabicPeriod"/>
            </a:pPr>
            <a:r>
              <a:rPr lang="en-US" dirty="0"/>
              <a:t>Remote patient monitoring</a:t>
            </a:r>
          </a:p>
          <a:p>
            <a:pPr marL="838200" indent="-1371600" fontAlgn="base">
              <a:buFont typeface="+mj-lt"/>
              <a:buAutoNum type="arabicPeriod"/>
            </a:pPr>
            <a:endParaRPr lang="en-US" dirty="0"/>
          </a:p>
          <a:p>
            <a:pPr marL="838200" indent="-1371600" fontAlgn="base">
              <a:buFont typeface="+mj-lt"/>
              <a:buAutoNum type="arabicPeriod"/>
            </a:pPr>
            <a:r>
              <a:rPr lang="en-US" dirty="0"/>
              <a:t>Connected ambulance</a:t>
            </a:r>
          </a:p>
          <a:p>
            <a:pPr marL="838200" indent="-1371600" fontAlgn="base">
              <a:buFont typeface="+mj-lt"/>
              <a:buAutoNum type="arabicPeriod"/>
            </a:pPr>
            <a:endParaRPr lang="en-US" dirty="0"/>
          </a:p>
          <a:p>
            <a:pPr marL="838200" indent="-1371600" fontAlgn="base">
              <a:buFont typeface="+mj-lt"/>
              <a:buAutoNum type="arabicPeriod"/>
            </a:pPr>
            <a:r>
              <a:rPr lang="en-US" dirty="0"/>
              <a:t>HD virtual consultations</a:t>
            </a:r>
          </a:p>
          <a:p>
            <a:pPr marL="838200" indent="-1371600" fontAlgn="base">
              <a:buFont typeface="+mj-lt"/>
              <a:buAutoNum type="arabicPeriod"/>
            </a:pPr>
            <a:endParaRPr lang="en-US" dirty="0"/>
          </a:p>
          <a:p>
            <a:pPr marL="838200" indent="-1371600" fontAlgn="base">
              <a:buFont typeface="+mj-lt"/>
              <a:buAutoNum type="arabicPeriod"/>
            </a:pPr>
            <a:r>
              <a:rPr lang="en-US" dirty="0"/>
              <a:t>Video-enabled prescription management</a:t>
            </a:r>
          </a:p>
          <a:p>
            <a:pPr marL="958520" lvl="0" indent="-958520">
              <a:spcBef>
                <a:spcPts val="0"/>
              </a:spcBef>
            </a:pPr>
            <a:endParaRPr lang="en-US" b="1" dirty="0"/>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42</a:t>
            </a:fld>
            <a:endParaRPr/>
          </a:p>
        </p:txBody>
      </p:sp>
    </p:spTree>
    <p:extLst>
      <p:ext uri="{BB962C8B-B14F-4D97-AF65-F5344CB8AC3E}">
        <p14:creationId xmlns:p14="http://schemas.microsoft.com/office/powerpoint/2010/main" xmlns="" val="2535686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Health Care</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fontAlgn="base"/>
            <a:r>
              <a:rPr lang="en-US" b="1" dirty="0"/>
              <a:t>Augmented reality/virtual reality healthcare use cases</a:t>
            </a:r>
          </a:p>
          <a:p>
            <a:pPr fontAlgn="base"/>
            <a:endParaRPr lang="en-US" b="1" dirty="0"/>
          </a:p>
          <a:p>
            <a:pPr marL="838200" indent="-1371600" fontAlgn="base">
              <a:buFont typeface="+mj-lt"/>
              <a:buAutoNum type="arabicPeriod"/>
            </a:pPr>
            <a:r>
              <a:rPr lang="en-US" dirty="0"/>
              <a:t>AR/VR assistance for the blind</a:t>
            </a:r>
          </a:p>
          <a:p>
            <a:pPr marL="838200" indent="-1371600" fontAlgn="base">
              <a:buFont typeface="+mj-lt"/>
              <a:buAutoNum type="arabicPeriod"/>
            </a:pPr>
            <a:endParaRPr lang="en-US" dirty="0"/>
          </a:p>
          <a:p>
            <a:pPr marL="838200" indent="-1371600" fontAlgn="base">
              <a:buFont typeface="+mj-lt"/>
              <a:buAutoNum type="arabicPeriod"/>
            </a:pPr>
            <a:r>
              <a:rPr lang="en-US" dirty="0"/>
              <a:t>Distraction and rehabilitation therapy</a:t>
            </a:r>
          </a:p>
          <a:p>
            <a:pPr marL="838200" indent="-1371600" fontAlgn="base">
              <a:buFont typeface="+mj-lt"/>
              <a:buAutoNum type="arabicPeriod"/>
            </a:pPr>
            <a:endParaRPr lang="en-US" dirty="0"/>
          </a:p>
          <a:p>
            <a:pPr marL="838200" indent="-1371600" fontAlgn="base">
              <a:buFont typeface="+mj-lt"/>
              <a:buAutoNum type="arabicPeriod"/>
            </a:pPr>
            <a:r>
              <a:rPr lang="en-US" dirty="0"/>
              <a:t>Remote expert for collaboration in surgery</a:t>
            </a:r>
          </a:p>
          <a:p>
            <a:pPr marL="838200" indent="-1371600" fontAlgn="base">
              <a:buFont typeface="+mj-lt"/>
              <a:buAutoNum type="arabicPeriod"/>
            </a:pPr>
            <a:endParaRPr lang="en-US" dirty="0"/>
          </a:p>
          <a:p>
            <a:pPr marL="838200" indent="-1371600" fontAlgn="base">
              <a:buFont typeface="+mj-lt"/>
              <a:buAutoNum type="arabicPeriod"/>
            </a:pPr>
            <a:r>
              <a:rPr lang="en-US" dirty="0"/>
              <a:t>AR/VR training and education</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43</a:t>
            </a:fld>
            <a:endParaRPr/>
          </a:p>
        </p:txBody>
      </p:sp>
    </p:spTree>
    <p:extLst>
      <p:ext uri="{BB962C8B-B14F-4D97-AF65-F5344CB8AC3E}">
        <p14:creationId xmlns:p14="http://schemas.microsoft.com/office/powerpoint/2010/main" xmlns="" val="2375830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ct val="100000"/>
              <a:buFont typeface="Times New Roman"/>
              <a:buNone/>
            </a:pPr>
            <a:r>
              <a:rPr lang="en-US" dirty="0"/>
              <a:t>Health Care</a:t>
            </a:r>
          </a:p>
        </p:txBody>
      </p:sp>
      <p:sp>
        <p:nvSpPr>
          <p:cNvPr id="269" name="Google Shape;269;p20"/>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fontAlgn="base"/>
            <a:r>
              <a:rPr lang="en-US" b="1" dirty="0"/>
              <a:t>5G-enabled on-site use cases</a:t>
            </a:r>
          </a:p>
          <a:p>
            <a:pPr fontAlgn="base"/>
            <a:endParaRPr lang="en-US" b="1" dirty="0"/>
          </a:p>
          <a:p>
            <a:pPr marL="838200" indent="-1371600" fontAlgn="base">
              <a:buFont typeface="+mj-lt"/>
              <a:buAutoNum type="arabicPeriod"/>
            </a:pPr>
            <a:r>
              <a:rPr lang="en-US" dirty="0"/>
              <a:t>Real-time, high-throughput computational processing</a:t>
            </a:r>
          </a:p>
          <a:p>
            <a:pPr marL="838200" indent="-1371600" fontAlgn="base">
              <a:buFont typeface="+mj-lt"/>
              <a:buAutoNum type="arabicPeriod"/>
            </a:pPr>
            <a:endParaRPr lang="en-US" dirty="0"/>
          </a:p>
          <a:p>
            <a:pPr marL="838200" indent="-1371600" fontAlgn="base">
              <a:buFont typeface="+mj-lt"/>
              <a:buAutoNum type="arabicPeriod"/>
            </a:pPr>
            <a:r>
              <a:rPr lang="en-US" dirty="0"/>
              <a:t>Video analytics for </a:t>
            </a:r>
            <a:r>
              <a:rPr lang="en-US" dirty="0" err="1"/>
              <a:t>behavioural</a:t>
            </a:r>
            <a:r>
              <a:rPr lang="en-US" dirty="0"/>
              <a:t> recognition</a:t>
            </a:r>
          </a:p>
        </p:txBody>
      </p:sp>
      <p:sp>
        <p:nvSpPr>
          <p:cNvPr id="270" name="Google Shape;270;p20"/>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71" name="Google Shape;271;p20"/>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72" name="Google Shape;272;p20"/>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44</a:t>
            </a:fld>
            <a:endParaRPr/>
          </a:p>
        </p:txBody>
      </p:sp>
    </p:spTree>
    <p:extLst>
      <p:ext uri="{BB962C8B-B14F-4D97-AF65-F5344CB8AC3E}">
        <p14:creationId xmlns:p14="http://schemas.microsoft.com/office/powerpoint/2010/main" xmlns="" val="3197628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3622497" y="3810127"/>
            <a:ext cx="44091582" cy="134772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25100"/>
              <a:buFont typeface="Times New Roman"/>
              <a:buNone/>
            </a:pPr>
            <a:r>
              <a:rPr lang="en-US"/>
              <a:t>!!THANK YOU!!</a:t>
            </a:r>
            <a:br>
              <a:rPr lang="en-US"/>
            </a:br>
            <a:r>
              <a:rPr lang="en-US"/>
              <a:t>!! Have a Nice Day!!</a:t>
            </a:r>
            <a:br>
              <a:rPr lang="en-US"/>
            </a:br>
            <a:endParaRPr/>
          </a:p>
        </p:txBody>
      </p:sp>
      <p:sp>
        <p:nvSpPr>
          <p:cNvPr id="279" name="Google Shape;279;p21"/>
          <p:cNvSpPr txBox="1">
            <a:spLocks noGrp="1"/>
          </p:cNvSpPr>
          <p:nvPr>
            <p:ph type="body" idx="1"/>
          </p:nvPr>
        </p:nvSpPr>
        <p:spPr>
          <a:xfrm>
            <a:off x="3487921" y="16019463"/>
            <a:ext cx="44091582" cy="14654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6000"/>
              </a:buClr>
              <a:buSzPts val="10000"/>
              <a:buNone/>
            </a:pPr>
            <a:r>
              <a:rPr lang="en-US" dirty="0"/>
              <a:t>Today we learned about </a:t>
            </a:r>
            <a:endParaRPr dirty="0"/>
          </a:p>
          <a:p>
            <a:pPr marL="0" lvl="0" indent="0">
              <a:lnSpc>
                <a:spcPct val="100000"/>
              </a:lnSpc>
              <a:buSzPts val="10000"/>
            </a:pPr>
            <a:r>
              <a:rPr lang="en-US" dirty="0"/>
              <a:t/>
            </a:r>
            <a:br>
              <a:rPr lang="en-US" dirty="0"/>
            </a:br>
            <a:r>
              <a:rPr lang="en-US" dirty="0"/>
              <a:t>Health Care</a:t>
            </a:r>
            <a:endParaRPr dirty="0"/>
          </a:p>
        </p:txBody>
      </p:sp>
      <p:sp>
        <p:nvSpPr>
          <p:cNvPr id="280" name="Google Shape;280;p21"/>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281" name="Google Shape;281;p21"/>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282" name="Google Shape;282;p21"/>
          <p:cNvSpPr txBox="1">
            <a:spLocks noGrp="1"/>
          </p:cNvSpPr>
          <p:nvPr>
            <p:ph type="sldNum" idx="12"/>
          </p:nvPr>
        </p:nvSpPr>
        <p:spPr>
          <a:xfrm>
            <a:off x="45360337" y="30674326"/>
            <a:ext cx="601824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45</a:t>
            </a:fld>
            <a:endParaRPr/>
          </a:p>
        </p:txBody>
      </p:sp>
    </p:spTree>
    <p:extLst>
      <p:ext uri="{BB962C8B-B14F-4D97-AF65-F5344CB8AC3E}">
        <p14:creationId xmlns:p14="http://schemas.microsoft.com/office/powerpoint/2010/main" xmlns="" val="42437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base">
                                        <p:cTn id="7" dur="500"/>
                                        <p:tgtEl>
                                          <p:spTgt spid="27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fade">
                                      <p:cBhvr>
                                        <p:cTn id="12" dur="500"/>
                                        <p:tgtEl>
                                          <p:spTgt spid="2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xEl>
                                              <p:pRg st="1" end="1"/>
                                            </p:txEl>
                                          </p:spTgt>
                                        </p:tgtEl>
                                        <p:attrNameLst>
                                          <p:attrName>style.visibility</p:attrName>
                                        </p:attrNameLst>
                                      </p:cBhvr>
                                      <p:to>
                                        <p:strVal val="visible"/>
                                      </p:to>
                                    </p:set>
                                    <p:animEffect transition="in" filter="fade">
                                      <p:cBhvr>
                                        <p:cTn id="17" dur="500"/>
                                        <p:tgtEl>
                                          <p:spTgt spid="2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dirty="0"/>
              <a:t>Internet of Things (IoT) and 5G Integration – Introduction, Role of 5G in Enabling IoT Applications</a:t>
            </a:r>
            <a:endParaRPr dirty="0"/>
          </a:p>
        </p:txBody>
      </p:sp>
      <p:sp>
        <p:nvSpPr>
          <p:cNvPr id="133" name="Google Shape;133;p5"/>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dirty="0"/>
              <a:t>The Fifth Generation Communication System (5G) has revolutionized data (voice, text, and hybrid) transmission and communication. </a:t>
            </a:r>
            <a:endParaRPr dirty="0"/>
          </a:p>
          <a:p>
            <a:pPr marL="958520" lvl="0" indent="-958520" algn="l" rtl="0">
              <a:lnSpc>
                <a:spcPct val="90000"/>
              </a:lnSpc>
              <a:spcBef>
                <a:spcPts val="4193"/>
              </a:spcBef>
              <a:spcAft>
                <a:spcPts val="0"/>
              </a:spcAft>
              <a:buClr>
                <a:srgbClr val="002060"/>
              </a:buClr>
              <a:buSzPts val="12000"/>
              <a:buChar char="•"/>
            </a:pPr>
            <a:r>
              <a:rPr lang="en-US" dirty="0"/>
              <a:t>Advanced communication protocol and sophisticated technology open up the opportunity to integrate 5G with other state-of-the-art technologies. </a:t>
            </a:r>
            <a:endParaRPr dirty="0"/>
          </a:p>
          <a:p>
            <a:pPr marL="958520" lvl="0" indent="-958520" algn="l" rtl="0">
              <a:lnSpc>
                <a:spcPct val="90000"/>
              </a:lnSpc>
              <a:spcBef>
                <a:spcPts val="4193"/>
              </a:spcBef>
              <a:spcAft>
                <a:spcPts val="0"/>
              </a:spcAft>
              <a:buClr>
                <a:srgbClr val="002060"/>
              </a:buClr>
              <a:buSzPts val="12000"/>
              <a:buChar char="•"/>
            </a:pPr>
            <a:r>
              <a:rPr lang="en-US" dirty="0"/>
              <a:t>Similarly, the Internet of Things combines sensors, actuators, and other devices that network together to collect contextual and environmental data for application-specific purposes. </a:t>
            </a:r>
            <a:endParaRPr dirty="0"/>
          </a:p>
          <a:p>
            <a:pPr marL="958520" lvl="0" indent="-958520" algn="l" rtl="0">
              <a:lnSpc>
                <a:spcPct val="90000"/>
              </a:lnSpc>
              <a:spcBef>
                <a:spcPts val="4193"/>
              </a:spcBef>
              <a:spcAft>
                <a:spcPts val="0"/>
              </a:spcAft>
              <a:buClr>
                <a:srgbClr val="002060"/>
              </a:buClr>
              <a:buSzPts val="12000"/>
              <a:buChar char="•"/>
            </a:pPr>
            <a:r>
              <a:rPr lang="en-US" dirty="0"/>
              <a:t>Nowadays, the applications of IoT need a fast data transfer to ensure smooth service. </a:t>
            </a:r>
            <a:endParaRPr dirty="0"/>
          </a:p>
          <a:p>
            <a:pPr marL="958520" lvl="0" indent="-958520" algn="l" rtl="0">
              <a:lnSpc>
                <a:spcPct val="90000"/>
              </a:lnSpc>
              <a:spcBef>
                <a:spcPts val="4193"/>
              </a:spcBef>
              <a:spcAft>
                <a:spcPts val="0"/>
              </a:spcAft>
              <a:buClr>
                <a:srgbClr val="002060"/>
              </a:buClr>
              <a:buSzPts val="12000"/>
              <a:buChar char="•"/>
            </a:pPr>
            <a:r>
              <a:rPr lang="en-US" dirty="0"/>
              <a:t>5G has the potential to achieve this function for IoT. </a:t>
            </a:r>
            <a:endParaRPr dirty="0"/>
          </a:p>
          <a:p>
            <a:pPr marL="958520" lvl="0" indent="-958520" algn="l" rtl="0">
              <a:lnSpc>
                <a:spcPct val="90000"/>
              </a:lnSpc>
              <a:spcBef>
                <a:spcPts val="4193"/>
              </a:spcBef>
              <a:spcAft>
                <a:spcPts val="0"/>
              </a:spcAft>
              <a:buClr>
                <a:srgbClr val="002060"/>
              </a:buClr>
              <a:buSzPts val="12000"/>
              <a:buChar char="•"/>
            </a:pPr>
            <a:r>
              <a:rPr lang="en-US" dirty="0"/>
              <a:t>However, the energy-efficient architecture and easy-to-manage 5G-enabled IoT are still developing. </a:t>
            </a:r>
            <a:endParaRPr dirty="0"/>
          </a:p>
        </p:txBody>
      </p:sp>
      <p:sp>
        <p:nvSpPr>
          <p:cNvPr id="134" name="Google Shape;134;p5"/>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35" name="Google Shape;135;p5"/>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36" name="Google Shape;136;p5"/>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5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5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5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5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500"/>
                                        <p:tgtEl>
                                          <p:spTgt spid="1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42" name="Google Shape;142;p6"/>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2000"/>
              <a:buChar char="•"/>
            </a:pPr>
            <a:r>
              <a:rPr lang="en-US" dirty="0"/>
              <a:t>The Internet of Objects (IoT) is based on the concept of intercommunication amongst heterogeneous things that use a variety of communication standards, stations, sensors, nodes, data centers, and artificial intelligence (AI) capable devices.</a:t>
            </a:r>
            <a:endParaRPr dirty="0"/>
          </a:p>
          <a:p>
            <a:pPr marL="958520" lvl="0" indent="-958520" algn="l" rtl="0">
              <a:lnSpc>
                <a:spcPct val="90000"/>
              </a:lnSpc>
              <a:spcBef>
                <a:spcPts val="4193"/>
              </a:spcBef>
              <a:spcAft>
                <a:spcPts val="0"/>
              </a:spcAft>
              <a:buClr>
                <a:srgbClr val="002060"/>
              </a:buClr>
              <a:buSzPts val="12000"/>
              <a:buChar char="•"/>
            </a:pPr>
            <a:r>
              <a:rPr lang="en-US" dirty="0"/>
              <a:t>As a result, the next generation 5G network will be connected to billions of devices, resulting in a super IoT infrastructure.</a:t>
            </a:r>
            <a:endParaRPr dirty="0"/>
          </a:p>
          <a:p>
            <a:pPr marL="958520" lvl="0" indent="-958520" algn="l" rtl="0">
              <a:lnSpc>
                <a:spcPct val="90000"/>
              </a:lnSpc>
              <a:spcBef>
                <a:spcPts val="4193"/>
              </a:spcBef>
              <a:spcAft>
                <a:spcPts val="0"/>
              </a:spcAft>
              <a:buClr>
                <a:srgbClr val="002060"/>
              </a:buClr>
              <a:buSzPts val="12000"/>
              <a:buChar char="•"/>
            </a:pPr>
            <a:r>
              <a:rPr lang="en-US" dirty="0"/>
              <a:t>5G integrated IoT is an idea to develop the communication and transmission process of data in the IoT environment. </a:t>
            </a:r>
            <a:endParaRPr dirty="0"/>
          </a:p>
          <a:p>
            <a:pPr marL="958520" lvl="0" indent="-958520" algn="l" rtl="0">
              <a:lnSpc>
                <a:spcPct val="90000"/>
              </a:lnSpc>
              <a:spcBef>
                <a:spcPts val="4193"/>
              </a:spcBef>
              <a:spcAft>
                <a:spcPts val="0"/>
              </a:spcAft>
              <a:buClr>
                <a:srgbClr val="002060"/>
              </a:buClr>
              <a:buSzPts val="12000"/>
              <a:buChar char="•"/>
            </a:pPr>
            <a:r>
              <a:rPr lang="en-US" dirty="0"/>
              <a:t>Implementation of 5G in IoT architecture will change tour lifestyle bringing a vast amount of IoT devices in one place within a second. </a:t>
            </a:r>
            <a:endParaRPr dirty="0"/>
          </a:p>
          <a:p>
            <a:pPr marL="958520" lvl="0" indent="-196519" algn="l" rtl="0">
              <a:lnSpc>
                <a:spcPct val="90000"/>
              </a:lnSpc>
              <a:spcBef>
                <a:spcPts val="4193"/>
              </a:spcBef>
              <a:spcAft>
                <a:spcPts val="0"/>
              </a:spcAft>
              <a:buClr>
                <a:srgbClr val="002060"/>
              </a:buClr>
              <a:buSzPts val="12000"/>
              <a:buNone/>
            </a:pPr>
            <a:endParaRPr dirty="0"/>
          </a:p>
        </p:txBody>
      </p:sp>
      <p:sp>
        <p:nvSpPr>
          <p:cNvPr id="143" name="Google Shape;143;p6"/>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44" name="Google Shape;144;p6"/>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45" name="Google Shape;145;p6"/>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5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5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500"/>
                                        <p:tgtEl>
                                          <p:spTgt spid="1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Effect transition="in" filter="fade">
                                      <p:cBhvr>
                                        <p:cTn id="22" dur="500"/>
                                        <p:tgtEl>
                                          <p:spTgt spid="1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Effect transition="in" filter="fade">
                                      <p:cBhvr>
                                        <p:cTn id="27" dur="500"/>
                                        <p:tgtEl>
                                          <p:spTgt spid="1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51" name="Google Shape;151;p7"/>
          <p:cNvSpPr txBox="1">
            <a:spLocks noGrp="1"/>
          </p:cNvSpPr>
          <p:nvPr>
            <p:ph type="body" idx="1"/>
          </p:nvPr>
        </p:nvSpPr>
        <p:spPr>
          <a:xfrm>
            <a:off x="2160337" y="28949364"/>
            <a:ext cx="46800000" cy="1724962"/>
          </a:xfrm>
          <a:prstGeom prst="rect">
            <a:avLst/>
          </a:prstGeom>
          <a:noFill/>
          <a:ln>
            <a:noFill/>
          </a:ln>
        </p:spPr>
        <p:txBody>
          <a:bodyPr spcFirstLastPara="1" wrap="square" lIns="91425" tIns="45700" rIns="91425" bIns="45700" anchor="t" anchorCtr="0">
            <a:normAutofit lnSpcReduction="10000"/>
          </a:bodyPr>
          <a:lstStyle/>
          <a:p>
            <a:pPr marL="958520" lvl="0" indent="-958520" algn="l" rtl="0">
              <a:lnSpc>
                <a:spcPct val="90000"/>
              </a:lnSpc>
              <a:spcBef>
                <a:spcPts val="0"/>
              </a:spcBef>
              <a:spcAft>
                <a:spcPts val="0"/>
              </a:spcAft>
              <a:buClr>
                <a:srgbClr val="FF0000"/>
              </a:buClr>
              <a:buSzPts val="12000"/>
              <a:buChar char="•"/>
            </a:pPr>
            <a:r>
              <a:rPr lang="en-US" b="1">
                <a:solidFill>
                  <a:srgbClr val="FF0000"/>
                </a:solidFill>
              </a:rPr>
              <a:t>A General 5G IoT-layered architecture.</a:t>
            </a:r>
            <a:endParaRPr/>
          </a:p>
        </p:txBody>
      </p:sp>
      <p:sp>
        <p:nvSpPr>
          <p:cNvPr id="152" name="Google Shape;152;p7"/>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53" name="Google Shape;153;p7"/>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54" name="Google Shape;154;p7"/>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pic>
        <p:nvPicPr>
          <p:cNvPr id="155" name="Google Shape;155;p7"/>
          <p:cNvPicPr preferRelativeResize="0"/>
          <p:nvPr/>
        </p:nvPicPr>
        <p:blipFill rotWithShape="1">
          <a:blip r:embed="rId3">
            <a:alphaModFix/>
          </a:blip>
          <a:srcRect/>
          <a:stretch/>
        </p:blipFill>
        <p:spPr>
          <a:xfrm>
            <a:off x="10553647" y="4233360"/>
            <a:ext cx="38207999" cy="252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61" name="Google Shape;161;p8"/>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lnSpcReduction="10000"/>
          </a:bodyPr>
          <a:lstStyle/>
          <a:p>
            <a:pPr marL="958520" lvl="0" indent="-958520" algn="l" rtl="0">
              <a:lnSpc>
                <a:spcPct val="90000"/>
              </a:lnSpc>
              <a:spcBef>
                <a:spcPts val="0"/>
              </a:spcBef>
              <a:spcAft>
                <a:spcPts val="0"/>
              </a:spcAft>
              <a:buClr>
                <a:srgbClr val="002060"/>
              </a:buClr>
              <a:buSzPts val="12000"/>
              <a:buChar char="•"/>
            </a:pPr>
            <a:r>
              <a:rPr lang="en-US" dirty="0"/>
              <a:t>5G Architecture,</a:t>
            </a:r>
            <a:endParaRPr dirty="0"/>
          </a:p>
          <a:p>
            <a:pPr marL="1371600" lvl="0" indent="-1371600" algn="l" rtl="0">
              <a:lnSpc>
                <a:spcPct val="90000"/>
              </a:lnSpc>
              <a:spcBef>
                <a:spcPts val="4193"/>
              </a:spcBef>
              <a:spcAft>
                <a:spcPts val="0"/>
              </a:spcAft>
              <a:buClr>
                <a:srgbClr val="002060"/>
              </a:buClr>
              <a:buSzPts val="12000"/>
              <a:buFont typeface="Calibri"/>
              <a:buAutoNum type="arabicPeriod"/>
            </a:pPr>
            <a:r>
              <a:rPr lang="en-US" dirty="0"/>
              <a:t>The network layer,</a:t>
            </a:r>
            <a:endParaRPr dirty="0"/>
          </a:p>
          <a:p>
            <a:pPr marL="1371600" lvl="0" indent="-1371600" algn="l" rtl="0">
              <a:lnSpc>
                <a:spcPct val="90000"/>
              </a:lnSpc>
              <a:spcBef>
                <a:spcPts val="4193"/>
              </a:spcBef>
              <a:spcAft>
                <a:spcPts val="0"/>
              </a:spcAft>
              <a:buClr>
                <a:srgbClr val="002060"/>
              </a:buClr>
              <a:buSzPts val="12000"/>
              <a:buFont typeface="Calibri"/>
              <a:buAutoNum type="arabicPeriod"/>
            </a:pPr>
            <a:r>
              <a:rPr lang="en-US" dirty="0"/>
              <a:t>controller layer, </a:t>
            </a:r>
            <a:endParaRPr dirty="0"/>
          </a:p>
          <a:p>
            <a:pPr marL="1371600" lvl="0" indent="-1371600" algn="l" rtl="0">
              <a:lnSpc>
                <a:spcPct val="90000"/>
              </a:lnSpc>
              <a:spcBef>
                <a:spcPts val="4193"/>
              </a:spcBef>
              <a:spcAft>
                <a:spcPts val="0"/>
              </a:spcAft>
              <a:buClr>
                <a:srgbClr val="002060"/>
              </a:buClr>
              <a:buSzPts val="12000"/>
              <a:buFont typeface="Calibri"/>
              <a:buAutoNum type="arabicPeriod"/>
            </a:pPr>
            <a:r>
              <a:rPr lang="en-US" dirty="0"/>
              <a:t>management, and </a:t>
            </a:r>
            <a:endParaRPr dirty="0"/>
          </a:p>
          <a:p>
            <a:pPr marL="1371600" lvl="0" indent="-1371600" algn="l" rtl="0">
              <a:lnSpc>
                <a:spcPct val="90000"/>
              </a:lnSpc>
              <a:spcBef>
                <a:spcPts val="4193"/>
              </a:spcBef>
              <a:spcAft>
                <a:spcPts val="0"/>
              </a:spcAft>
              <a:buClr>
                <a:srgbClr val="002060"/>
              </a:buClr>
              <a:buSzPts val="12000"/>
              <a:buFont typeface="Calibri"/>
              <a:buAutoNum type="arabicPeriod"/>
            </a:pPr>
            <a:r>
              <a:rPr lang="en-US" dirty="0"/>
              <a:t>service layer </a:t>
            </a:r>
            <a:endParaRPr dirty="0"/>
          </a:p>
          <a:p>
            <a:pPr marL="958520" lvl="0" indent="-958520" algn="l" rtl="0">
              <a:lnSpc>
                <a:spcPct val="90000"/>
              </a:lnSpc>
              <a:spcBef>
                <a:spcPts val="4193"/>
              </a:spcBef>
              <a:spcAft>
                <a:spcPts val="0"/>
              </a:spcAft>
              <a:buClr>
                <a:srgbClr val="002060"/>
              </a:buClr>
              <a:buSzPts val="12000"/>
              <a:buChar char="•"/>
            </a:pPr>
            <a:r>
              <a:rPr lang="en-US" dirty="0"/>
              <a:t>are the four levels of the 5G architecture paradigm. </a:t>
            </a:r>
            <a:endParaRPr dirty="0"/>
          </a:p>
          <a:p>
            <a:pPr marL="958520" lvl="0" indent="-958520" algn="l" rtl="0">
              <a:lnSpc>
                <a:spcPct val="90000"/>
              </a:lnSpc>
              <a:spcBef>
                <a:spcPts val="4193"/>
              </a:spcBef>
              <a:spcAft>
                <a:spcPts val="0"/>
              </a:spcAft>
              <a:buClr>
                <a:srgbClr val="002060"/>
              </a:buClr>
              <a:buSzPts val="12000"/>
              <a:buChar char="•"/>
            </a:pPr>
            <a:r>
              <a:rPr lang="en-US" dirty="0"/>
              <a:t>The 5G protocol stack has two sublayers: </a:t>
            </a:r>
            <a:br>
              <a:rPr lang="en-US" dirty="0"/>
            </a:br>
            <a:r>
              <a:rPr lang="en-US" dirty="0"/>
              <a:t>Radio Link Control (RLC) and </a:t>
            </a:r>
            <a:br>
              <a:rPr lang="en-US" dirty="0"/>
            </a:br>
            <a:r>
              <a:rPr lang="en-US" dirty="0"/>
              <a:t>Pocket Data Convergence Protocol (PDCP). </a:t>
            </a:r>
            <a:endParaRPr dirty="0"/>
          </a:p>
          <a:p>
            <a:pPr marL="958520" lvl="0" indent="-958520" algn="l" rtl="0">
              <a:lnSpc>
                <a:spcPct val="90000"/>
              </a:lnSpc>
              <a:spcBef>
                <a:spcPts val="4193"/>
              </a:spcBef>
              <a:spcAft>
                <a:spcPts val="0"/>
              </a:spcAft>
              <a:buClr>
                <a:srgbClr val="002060"/>
              </a:buClr>
              <a:buSzPts val="12000"/>
              <a:buChar char="•"/>
            </a:pPr>
            <a:r>
              <a:rPr lang="en-US" dirty="0"/>
              <a:t>Instead of base stations (BS), 5G’s network architecture uses adaptive, virtual, and flexible radio access network (RAN) points and a sophisticated dispersed design. </a:t>
            </a:r>
            <a:endParaRPr dirty="0"/>
          </a:p>
        </p:txBody>
      </p:sp>
      <p:sp>
        <p:nvSpPr>
          <p:cNvPr id="162" name="Google Shape;162;p8"/>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63" name="Google Shape;163;p8"/>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64" name="Google Shape;164;p8"/>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5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5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5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fade">
                                      <p:cBhvr>
                                        <p:cTn id="22" dur="500"/>
                                        <p:tgtEl>
                                          <p:spTgt spid="1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xEl>
                                              <p:pRg st="4" end="4"/>
                                            </p:txEl>
                                          </p:spTgt>
                                        </p:tgtEl>
                                        <p:attrNameLst>
                                          <p:attrName>style.visibility</p:attrName>
                                        </p:attrNameLst>
                                      </p:cBhvr>
                                      <p:to>
                                        <p:strVal val="visible"/>
                                      </p:to>
                                    </p:set>
                                    <p:animEffect transition="in" filter="fade">
                                      <p:cBhvr>
                                        <p:cTn id="27" dur="500"/>
                                        <p:tgtEl>
                                          <p:spTgt spid="1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1">
                                            <p:txEl>
                                              <p:pRg st="5" end="5"/>
                                            </p:txEl>
                                          </p:spTgt>
                                        </p:tgtEl>
                                        <p:attrNameLst>
                                          <p:attrName>style.visibility</p:attrName>
                                        </p:attrNameLst>
                                      </p:cBhvr>
                                      <p:to>
                                        <p:strVal val="visible"/>
                                      </p:to>
                                    </p:set>
                                    <p:animEffect transition="in" filter="fade">
                                      <p:cBhvr>
                                        <p:cTn id="32" dur="500"/>
                                        <p:tgtEl>
                                          <p:spTgt spid="1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1">
                                            <p:txEl>
                                              <p:pRg st="6" end="6"/>
                                            </p:txEl>
                                          </p:spTgt>
                                        </p:tgtEl>
                                        <p:attrNameLst>
                                          <p:attrName>style.visibility</p:attrName>
                                        </p:attrNameLst>
                                      </p:cBhvr>
                                      <p:to>
                                        <p:strVal val="visible"/>
                                      </p:to>
                                    </p:set>
                                    <p:animEffect transition="in" filter="fade">
                                      <p:cBhvr>
                                        <p:cTn id="37" dur="500"/>
                                        <p:tgtEl>
                                          <p:spTgt spid="1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1">
                                            <p:txEl>
                                              <p:pRg st="7" end="7"/>
                                            </p:txEl>
                                          </p:spTgt>
                                        </p:tgtEl>
                                        <p:attrNameLst>
                                          <p:attrName>style.visibility</p:attrName>
                                        </p:attrNameLst>
                                      </p:cBhvr>
                                      <p:to>
                                        <p:strVal val="visible"/>
                                      </p:to>
                                    </p:set>
                                    <p:animEffect transition="in" filter="fade">
                                      <p:cBhvr>
                                        <p:cTn id="42" dur="500"/>
                                        <p:tgtEl>
                                          <p:spTgt spid="1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160337" y="773718"/>
            <a:ext cx="38141059" cy="62623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ct val="100000"/>
              <a:buFont typeface="Times New Roman"/>
              <a:buNone/>
            </a:pPr>
            <a:r>
              <a:rPr lang="en-US"/>
              <a:t>Internet of Things (IoT) and 5G Integration – Introduction, Role of 5G in Enabling IoT Applications</a:t>
            </a:r>
            <a:endParaRPr/>
          </a:p>
        </p:txBody>
      </p:sp>
      <p:sp>
        <p:nvSpPr>
          <p:cNvPr id="170" name="Google Shape;170;p9"/>
          <p:cNvSpPr txBox="1">
            <a:spLocks noGrp="1"/>
          </p:cNvSpPr>
          <p:nvPr>
            <p:ph type="body" idx="1"/>
          </p:nvPr>
        </p:nvSpPr>
        <p:spPr>
          <a:xfrm>
            <a:off x="2160337" y="7363735"/>
            <a:ext cx="46800000" cy="23310591"/>
          </a:xfrm>
          <a:prstGeom prst="rect">
            <a:avLst/>
          </a:prstGeom>
          <a:noFill/>
          <a:ln>
            <a:noFill/>
          </a:ln>
        </p:spPr>
        <p:txBody>
          <a:bodyPr spcFirstLastPara="1" wrap="square" lIns="91425" tIns="45700" rIns="91425" bIns="45700" anchor="t" anchorCtr="0">
            <a:normAutofit/>
          </a:bodyPr>
          <a:lstStyle/>
          <a:p>
            <a:pPr marL="958520" lvl="0" indent="-958520" algn="l" rtl="0">
              <a:lnSpc>
                <a:spcPct val="90000"/>
              </a:lnSpc>
              <a:spcBef>
                <a:spcPts val="0"/>
              </a:spcBef>
              <a:spcAft>
                <a:spcPts val="0"/>
              </a:spcAft>
              <a:buClr>
                <a:srgbClr val="002060"/>
              </a:buClr>
              <a:buSzPts val="10000"/>
              <a:buChar char="•"/>
            </a:pPr>
            <a:r>
              <a:rPr lang="en-US" sz="10000" b="1"/>
              <a:t>A generic architecture for 5G ecosystem must have the following function:</a:t>
            </a:r>
            <a:endParaRPr/>
          </a:p>
          <a:p>
            <a:pPr marL="958520" lvl="0" indent="-958520" algn="l" rtl="0">
              <a:lnSpc>
                <a:spcPct val="90000"/>
              </a:lnSpc>
              <a:spcBef>
                <a:spcPts val="4193"/>
              </a:spcBef>
              <a:spcAft>
                <a:spcPts val="0"/>
              </a:spcAft>
              <a:buClr>
                <a:srgbClr val="002060"/>
              </a:buClr>
              <a:buSzPts val="12000"/>
              <a:buChar char="•"/>
            </a:pPr>
            <a:r>
              <a:rPr lang="en-US" b="1"/>
              <a:t>Radio Access Network (RAN): </a:t>
            </a:r>
            <a:r>
              <a:rPr lang="en-US"/>
              <a:t>5G uses RAN to connect many technologies providing FDD frequency.</a:t>
            </a:r>
            <a:endParaRPr/>
          </a:p>
          <a:p>
            <a:pPr marL="958520" lvl="0" indent="-958520" algn="l" rtl="0">
              <a:lnSpc>
                <a:spcPct val="90000"/>
              </a:lnSpc>
              <a:spcBef>
                <a:spcPts val="4193"/>
              </a:spcBef>
              <a:spcAft>
                <a:spcPts val="0"/>
              </a:spcAft>
              <a:buClr>
                <a:srgbClr val="002060"/>
              </a:buClr>
              <a:buSzPts val="12000"/>
              <a:buChar char="•"/>
            </a:pPr>
            <a:r>
              <a:rPr lang="en-US" b="1"/>
              <a:t>Data Network: </a:t>
            </a:r>
            <a:r>
              <a:rPr lang="en-US"/>
              <a:t>It provides operator services third-party services for internet access.</a:t>
            </a:r>
            <a:endParaRPr/>
          </a:p>
          <a:p>
            <a:pPr marL="958520" lvl="0" indent="-958520" algn="l" rtl="0">
              <a:lnSpc>
                <a:spcPct val="90000"/>
              </a:lnSpc>
              <a:spcBef>
                <a:spcPts val="4193"/>
              </a:spcBef>
              <a:spcAft>
                <a:spcPts val="0"/>
              </a:spcAft>
              <a:buClr>
                <a:srgbClr val="002060"/>
              </a:buClr>
              <a:buSzPts val="12000"/>
              <a:buChar char="•"/>
            </a:pPr>
            <a:r>
              <a:rPr lang="en-US" b="1"/>
              <a:t>Access and Mobility Management: </a:t>
            </a:r>
            <a:r>
              <a:rPr lang="en-US"/>
              <a:t>This function ensures integrity protection, authorizes access, manages mobility, links among devices, connect ability, etc.</a:t>
            </a:r>
            <a:endParaRPr/>
          </a:p>
          <a:p>
            <a:pPr marL="958520" lvl="0" indent="-958520" algn="l" rtl="0">
              <a:lnSpc>
                <a:spcPct val="90000"/>
              </a:lnSpc>
              <a:spcBef>
                <a:spcPts val="4193"/>
              </a:spcBef>
              <a:spcAft>
                <a:spcPts val="0"/>
              </a:spcAft>
              <a:buClr>
                <a:srgbClr val="002060"/>
              </a:buClr>
              <a:buSzPts val="12000"/>
              <a:buChar char="•"/>
            </a:pPr>
            <a:r>
              <a:rPr lang="en-US" b="1"/>
              <a:t>Network Slice Selection: </a:t>
            </a:r>
            <a:r>
              <a:rPr lang="en-US"/>
              <a:t>This function decides instances for user equipment and information for the assistance function.</a:t>
            </a:r>
            <a:endParaRPr/>
          </a:p>
          <a:p>
            <a:pPr marL="958520" lvl="0" indent="-958520" algn="l" rtl="0">
              <a:lnSpc>
                <a:spcPct val="90000"/>
              </a:lnSpc>
              <a:spcBef>
                <a:spcPts val="4193"/>
              </a:spcBef>
              <a:spcAft>
                <a:spcPts val="0"/>
              </a:spcAft>
              <a:buClr>
                <a:srgbClr val="002060"/>
              </a:buClr>
              <a:buSzPts val="12000"/>
              <a:buChar char="•"/>
            </a:pPr>
            <a:r>
              <a:rPr lang="en-US" b="1"/>
              <a:t>Server Authentication Function</a:t>
            </a:r>
            <a:r>
              <a:rPr lang="en-US"/>
              <a:t>: It does the work of authentication for trusted and untrusted 3GPP access.</a:t>
            </a:r>
            <a:endParaRPr/>
          </a:p>
          <a:p>
            <a:pPr marL="958520" lvl="0" indent="-196519" algn="l" rtl="0">
              <a:lnSpc>
                <a:spcPct val="90000"/>
              </a:lnSpc>
              <a:spcBef>
                <a:spcPts val="4193"/>
              </a:spcBef>
              <a:spcAft>
                <a:spcPts val="0"/>
              </a:spcAft>
              <a:buClr>
                <a:srgbClr val="002060"/>
              </a:buClr>
              <a:buSzPts val="12000"/>
              <a:buNone/>
            </a:pPr>
            <a:endParaRPr/>
          </a:p>
          <a:p>
            <a:pPr marL="958520" lvl="0" indent="-196519" algn="l" rtl="0">
              <a:lnSpc>
                <a:spcPct val="90000"/>
              </a:lnSpc>
              <a:spcBef>
                <a:spcPts val="4193"/>
              </a:spcBef>
              <a:spcAft>
                <a:spcPts val="0"/>
              </a:spcAft>
              <a:buClr>
                <a:srgbClr val="002060"/>
              </a:buClr>
              <a:buSzPts val="12000"/>
              <a:buNone/>
            </a:pPr>
            <a:endParaRPr/>
          </a:p>
        </p:txBody>
      </p:sp>
      <p:sp>
        <p:nvSpPr>
          <p:cNvPr id="171" name="Google Shape;171;p9"/>
          <p:cNvSpPr txBox="1">
            <a:spLocks noGrp="1"/>
          </p:cNvSpPr>
          <p:nvPr>
            <p:ph type="dt" idx="10"/>
          </p:nvPr>
        </p:nvSpPr>
        <p:spPr>
          <a:xfrm>
            <a:off x="-1" y="30674326"/>
            <a:ext cx="6893169"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10/30/2023</a:t>
            </a:r>
            <a:endParaRPr/>
          </a:p>
        </p:txBody>
      </p:sp>
      <p:sp>
        <p:nvSpPr>
          <p:cNvPr id="172" name="Google Shape;172;p9"/>
          <p:cNvSpPr txBox="1">
            <a:spLocks noGrp="1"/>
          </p:cNvSpPr>
          <p:nvPr>
            <p:ph type="ftr" idx="11"/>
          </p:nvPr>
        </p:nvSpPr>
        <p:spPr>
          <a:xfrm>
            <a:off x="5760337" y="30674326"/>
            <a:ext cx="39600000"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18ECO127T :: 5G Technology – An Overview :: Unit-5 by   Dr. Vivek Kachhatiya [Ref: ECE dept ppt]</a:t>
            </a:r>
            <a:endParaRPr/>
          </a:p>
        </p:txBody>
      </p:sp>
      <p:sp>
        <p:nvSpPr>
          <p:cNvPr id="173" name="Google Shape;173;p9"/>
          <p:cNvSpPr txBox="1">
            <a:spLocks noGrp="1"/>
          </p:cNvSpPr>
          <p:nvPr>
            <p:ph type="sldNum" idx="12"/>
          </p:nvPr>
        </p:nvSpPr>
        <p:spPr>
          <a:xfrm>
            <a:off x="45360337" y="30674326"/>
            <a:ext cx="5835368" cy="1724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5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5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5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5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500"/>
                                        <p:tgtEl>
                                          <p:spTgt spid="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xEl>
                                              <p:pRg st="5" end="5"/>
                                            </p:txEl>
                                          </p:spTgt>
                                        </p:tgtEl>
                                        <p:attrNameLst>
                                          <p:attrName>style.visibility</p:attrName>
                                        </p:attrNameLst>
                                      </p:cBhvr>
                                      <p:to>
                                        <p:strVal val="visible"/>
                                      </p:to>
                                    </p:set>
                                    <p:animEffect transition="in" filter="fade">
                                      <p:cBhvr>
                                        <p:cTn id="32" dur="500"/>
                                        <p:tgtEl>
                                          <p:spTgt spid="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0">
                                            <p:txEl>
                                              <p:pRg st="6" end="6"/>
                                            </p:txEl>
                                          </p:spTgt>
                                        </p:tgtEl>
                                        <p:attrNameLst>
                                          <p:attrName>style.visibility</p:attrName>
                                        </p:attrNameLst>
                                      </p:cBhvr>
                                      <p:to>
                                        <p:strVal val="visible"/>
                                      </p:to>
                                    </p:set>
                                    <p:animEffect transition="in" filter="fade">
                                      <p:cBhvr>
                                        <p:cTn id="37" dur="500"/>
                                        <p:tgtEl>
                                          <p:spTgt spid="1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0">
                                            <p:txEl>
                                              <p:pRg st="7" end="7"/>
                                            </p:txEl>
                                          </p:spTgt>
                                        </p:tgtEl>
                                        <p:attrNameLst>
                                          <p:attrName>style.visibility</p:attrName>
                                        </p:attrNameLst>
                                      </p:cBhvr>
                                      <p:to>
                                        <p:strVal val="visible"/>
                                      </p:to>
                                    </p:set>
                                    <p:animEffect transition="in" filter="fade">
                                      <p:cBhvr>
                                        <p:cTn id="42" dur="500"/>
                                        <p:tgtEl>
                                          <p:spTgt spid="1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4164</Words>
  <Application>Microsoft Office PowerPoint</Application>
  <PresentationFormat>Custom</PresentationFormat>
  <Paragraphs>446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Dr. Vivek Kachhatiya</vt:lpstr>
      <vt:lpstr>18ECO127T 5G Technology – An Overview</vt:lpstr>
      <vt:lpstr>MODULE 5:  5G and Internet of Things (IoT)</vt:lpstr>
      <vt:lpstr>MODULE 5:  5G and Internet of Things (IoT)</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Internet of Things (IoT) and 5G Integration – Introduction, Role of 5G in Enabling IoT Applications</vt:lpstr>
      <vt:lpstr>!!THANK YOU!! !! Have a Nice Day!! </vt:lpstr>
      <vt:lpstr>MODULE 5:  5G and Internet of Things (IoT)</vt:lpstr>
      <vt:lpstr>Low Power Wide Area Networks  (LPWAN) in 5G </vt:lpstr>
      <vt:lpstr>Low Power Wide Area Networks  (LPWAN) in 5G </vt:lpstr>
      <vt:lpstr>Low Power Wide Area Networks  (LPWAN) in 5G </vt:lpstr>
      <vt:lpstr>Low Power Wide Area Networks  (LPWAN) in 5G </vt:lpstr>
      <vt:lpstr>Low Power Wide Area Networks  (LPWAN) in 5G </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5G-enabled Smart Cities and Industrial Automation</vt:lpstr>
      <vt:lpstr>!!THANK YOU!! !! Have a Nice Day!! </vt:lpstr>
      <vt:lpstr>MODULE 5:  5G and Internet of Things (IoT)</vt:lpstr>
      <vt:lpstr>Health Care</vt:lpstr>
      <vt:lpstr>Health Care</vt:lpstr>
      <vt:lpstr>Health Care</vt:lpstr>
      <vt:lpstr>!!THANK YOU!! !! Have a Nice Day!!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Vivek Kachhatiya</dc:title>
  <dc:creator>THINKPAD</dc:creator>
  <cp:lastModifiedBy>hp</cp:lastModifiedBy>
  <cp:revision>12</cp:revision>
  <dcterms:created xsi:type="dcterms:W3CDTF">2016-03-26T10:56:21Z</dcterms:created>
  <dcterms:modified xsi:type="dcterms:W3CDTF">2024-02-25T13:07:43Z</dcterms:modified>
</cp:coreProperties>
</file>