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 showSpecialPlsOnTitleSld="0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</p:sldIdLst>
  <p:sldSz type="screen4x3" cy="6858000" cx="9144000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318F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2" autoAdjust="0"/>
    <p:restoredTop sz="93325" autoAdjust="0"/>
  </p:normalViewPr>
  <p:slideViewPr>
    <p:cSldViewPr>
      <p:cViewPr varScale="1">
        <p:scale>
          <a:sx n="65" d="100"/>
          <a:sy n="65" d="100"/>
        </p:scale>
        <p:origin x="13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slide" Target="slides/slide100.xml"/><Relationship Id="rId104" Type="http://schemas.openxmlformats.org/officeDocument/2006/relationships/slide" Target="slides/slide101.xml"/><Relationship Id="rId105" Type="http://schemas.openxmlformats.org/officeDocument/2006/relationships/slide" Target="slides/slide102.xml"/><Relationship Id="rId106" Type="http://schemas.openxmlformats.org/officeDocument/2006/relationships/slide" Target="slides/slide103.xml"/><Relationship Id="rId107" Type="http://schemas.openxmlformats.org/officeDocument/2006/relationships/slide" Target="slides/slide104.xml"/><Relationship Id="rId108" Type="http://schemas.openxmlformats.org/officeDocument/2006/relationships/slide" Target="slides/slide105.xml"/><Relationship Id="rId109" Type="http://schemas.openxmlformats.org/officeDocument/2006/relationships/slide" Target="slides/slide106.xml"/><Relationship Id="rId110" Type="http://schemas.openxmlformats.org/officeDocument/2006/relationships/slide" Target="slides/slide107.xml"/><Relationship Id="rId111" Type="http://schemas.openxmlformats.org/officeDocument/2006/relationships/slide" Target="slides/slide108.xml"/><Relationship Id="rId112" Type="http://schemas.openxmlformats.org/officeDocument/2006/relationships/slide" Target="slides/slide109.xml"/><Relationship Id="rId113" Type="http://schemas.openxmlformats.org/officeDocument/2006/relationships/slide" Target="slides/slide110.xml"/><Relationship Id="rId114" Type="http://schemas.openxmlformats.org/officeDocument/2006/relationships/tableStyles" Target="tableStyles.xml"/><Relationship Id="rId115" Type="http://schemas.openxmlformats.org/officeDocument/2006/relationships/presProps" Target="presProps.xml"/><Relationship Id="rId116" Type="http://schemas.openxmlformats.org/officeDocument/2006/relationships/viewProps" Target="viewProps.xml"/><Relationship Id="rId1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99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fld id="{F2FD264F-60FD-40C9-9B1C-7AD5B84BCAA7}" type="datetimeFigureOut">
              <a:rPr lang="en-US"/>
              <a:t>1/25/2023</a:t>
            </a:fld>
            <a:endParaRPr lang="en-US"/>
          </a:p>
        </p:txBody>
      </p:sp>
      <p:sp>
        <p:nvSpPr>
          <p:cNvPr id="104899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pPr lvl="0"/>
            <a:endParaRPr lang="en-US" noProof="0"/>
          </a:p>
        </p:txBody>
      </p:sp>
      <p:sp>
        <p:nvSpPr>
          <p:cNvPr id="104899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99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99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/>
            </a:lvl1pPr>
          </a:lstStyle>
          <a:p>
            <a:fld id="{162C563A-42E5-43B4-A47E-0A4088288265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9455F8C5-FE19-4C12-8A64-ADD9208C80B9}" type="slidenum">
              <a:rPr baseline="0" b="0" cap="none" sz="1200" i="0" kern="120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b="0" cap="none" sz="120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9455F8C5-FE19-4C12-8A64-ADD9208C80B9}" type="slidenum">
              <a:rPr baseline="0" b="0" cap="none" sz="1200" i="0" kern="120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baseline="0" b="0" cap="none" sz="120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94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9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EED7AB-332A-4C2E-9235-C4EAB0467056}" type="datetime1">
              <a:rPr lang="en-US"/>
              <a:t>1/25/2023</a:t>
            </a:fld>
            <a:endParaRPr lang="en-US"/>
          </a:p>
        </p:txBody>
      </p:sp>
      <p:sp>
        <p:nvSpPr>
          <p:cNvPr id="10489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5234A42-65CA-428B-B61B-4DE8811BF224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9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AD48C6-6143-419C-8758-47824D8CE279}" type="datetime1">
              <a:rPr lang="en-US"/>
              <a:t>1/25/2023</a:t>
            </a:fld>
            <a:endParaRPr lang="en-US"/>
          </a:p>
        </p:txBody>
      </p:sp>
      <p:sp>
        <p:nvSpPr>
          <p:cNvPr id="10489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150A860-E4CC-46A6-830D-060350A84A7B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95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1B6AEA-6C96-48A2-A32C-609FE0031E6D}" type="datetime1">
              <a:rPr lang="en-US"/>
              <a:t>1/25/2023</a:t>
            </a:fld>
            <a:endParaRPr lang="en-US"/>
          </a:p>
        </p:txBody>
      </p:sp>
      <p:sp>
        <p:nvSpPr>
          <p:cNvPr id="10489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EB235E-4BB9-4D36-ACAF-175356C8DE39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anchor="b" bIns="0" lIns="45720" rIns="45720" tIns="0" vert="horz">
            <a:normAutofit/>
            <a:scene3d>
              <a:camera prst="orthographicFront"/>
              <a:lightRig dir="t" rig="sof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baseline="0" b="1" cap="all" sz="36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algn="tl" blurRad="127000" dir="2700000" dist="20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896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DFA144-FE33-4CC9-BCCE-99B85BC55FEF}" type="datetime1">
              <a:rPr lang="en-US" smtClean="0"/>
              <a:t>1/25/2023</a:t>
            </a:fld>
            <a:endParaRPr lang="en-US"/>
          </a:p>
        </p:txBody>
      </p:sp>
      <p:sp>
        <p:nvSpPr>
          <p:cNvPr id="104889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Cloud Computing</a:t>
            </a:r>
          </a:p>
        </p:txBody>
      </p:sp>
      <p:sp>
        <p:nvSpPr>
          <p:cNvPr id="1048898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89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342900">
              <a:buNone/>
            </a:lvl2pPr>
            <a:lvl3pPr algn="ctr" indent="0" marL="685800">
              <a:buNone/>
            </a:lvl3pPr>
            <a:lvl4pPr algn="ctr" indent="0" marL="1028700">
              <a:buNone/>
            </a:lvl4pPr>
            <a:lvl5pPr algn="ctr" indent="0" marL="1371600">
              <a:buNone/>
            </a:lvl5pPr>
            <a:lvl6pPr algn="ctr" indent="0" marL="1714500">
              <a:buNone/>
            </a:lvl6pPr>
            <a:lvl7pPr algn="ctr" indent="0" marL="2057400">
              <a:buNone/>
            </a:lvl7pPr>
            <a:lvl8pPr algn="ctr" indent="0" marL="2400300">
              <a:buNone/>
            </a:lvl8pPr>
            <a:lvl9pPr algn="ctr" indent="0" marL="27432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8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8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2C22318-F597-451A-84D7-8A3C681CA0EC}" type="datetime1">
              <a:rPr lang="en-US" smtClean="0"/>
              <a:t>1/25/2023</a:t>
            </a:fld>
            <a:endParaRPr lang="en-US"/>
          </a:p>
        </p:txBody>
      </p:sp>
      <p:sp>
        <p:nvSpPr>
          <p:cNvPr id="10488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Cloud Computing</a:t>
            </a:r>
          </a:p>
        </p:txBody>
      </p:sp>
      <p:sp>
        <p:nvSpPr>
          <p:cNvPr id="10488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anchor="b" bIns="0" vert="horz">
            <a:noAutofit/>
            <a:scene3d>
              <a:camera prst="orthographicFront"/>
              <a:lightRig dir="t" rig="sof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baseline="0" b="1" cap="none" sz="360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algn="tl" blurRad="114300" dir="2700000" dist="1016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92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algn="l" indent="0" marL="54864">
              <a:buNone/>
              <a:defRPr sz="150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9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F7356C-FCC4-49A6-8AB7-05CDC8BE7324}" type="datetime1">
              <a:rPr lang="en-US" smtClean="0"/>
              <a:t>1/25/2023</a:t>
            </a:fld>
            <a:endParaRPr lang="en-US"/>
          </a:p>
        </p:txBody>
      </p:sp>
      <p:sp>
        <p:nvSpPr>
          <p:cNvPr id="10489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Cloud Computing</a:t>
            </a:r>
          </a:p>
        </p:txBody>
      </p:sp>
      <p:sp>
        <p:nvSpPr>
          <p:cNvPr id="10489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7"/>
            <a:ext cx="762000" cy="365125"/>
          </a:xfrm>
        </p:spPr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91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91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9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7779C7C-6A9A-475C-AC0A-A4F89A573DC4}" type="datetime1">
              <a:rPr lang="en-US" smtClean="0"/>
              <a:t>1/25/2023</a:t>
            </a:fld>
            <a:endParaRPr lang="en-US"/>
          </a:p>
        </p:txBody>
      </p:sp>
      <p:sp>
        <p:nvSpPr>
          <p:cNvPr id="10489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Cloud Computing</a:t>
            </a:r>
          </a:p>
        </p:txBody>
      </p:sp>
      <p:sp>
        <p:nvSpPr>
          <p:cNvPr id="10489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en-US"/>
              <a:t>Click to edit Master title style</a:t>
            </a:r>
          </a:p>
        </p:txBody>
      </p:sp>
      <p:sp>
        <p:nvSpPr>
          <p:cNvPr id="104893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750887"/>
          </a:xfrm>
        </p:spPr>
        <p:txBody>
          <a:bodyPr anchor="ctr"/>
          <a:lstStyle>
            <a:lvl1pPr indent="0" marL="0">
              <a:buNone/>
              <a:defRPr baseline="0" b="0" cap="all" sz="1800">
                <a:solidFill>
                  <a:schemeClr val="tx1"/>
                </a:solidFill>
              </a:defRPr>
            </a:lvl1pPr>
            <a:lvl2pPr>
              <a:buNone/>
              <a:defRPr b="1" sz="1500"/>
            </a:lvl2pPr>
            <a:lvl3pPr>
              <a:buNone/>
              <a:defRPr b="1" sz="1350"/>
            </a:lvl3pPr>
            <a:lvl4pPr>
              <a:buNone/>
              <a:defRPr b="1" sz="1200"/>
            </a:lvl4pPr>
            <a:lvl5pPr>
              <a:buNone/>
              <a:defRPr b="1" sz="12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939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35113"/>
            <a:ext cx="4041775" cy="750887"/>
          </a:xfrm>
        </p:spPr>
        <p:txBody>
          <a:bodyPr anchor="ctr"/>
          <a:lstStyle>
            <a:lvl1pPr indent="0" marL="0">
              <a:buNone/>
              <a:defRPr baseline="0" b="0" cap="all" sz="1800">
                <a:solidFill>
                  <a:schemeClr val="tx1"/>
                </a:solidFill>
              </a:defRPr>
            </a:lvl1pPr>
            <a:lvl2pPr>
              <a:buNone/>
              <a:defRPr b="1" sz="1500"/>
            </a:lvl2pPr>
            <a:lvl3pPr>
              <a:buNone/>
              <a:defRPr b="1" sz="1350"/>
            </a:lvl3pPr>
            <a:lvl4pPr>
              <a:buNone/>
              <a:defRPr b="1" sz="1200"/>
            </a:lvl4pPr>
            <a:lvl5pPr>
              <a:buNone/>
              <a:defRPr b="1" sz="12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940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2"/>
            <a:ext cx="4040188" cy="37639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941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362202"/>
            <a:ext cx="4041775" cy="37639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9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F39919-689A-42ED-B258-7EA1E7477442}" type="datetime1">
              <a:rPr lang="en-US" smtClean="0"/>
              <a:t>1/25/2023</a:t>
            </a:fld>
            <a:endParaRPr lang="en-US"/>
          </a:p>
        </p:txBody>
      </p:sp>
      <p:sp>
        <p:nvSpPr>
          <p:cNvPr id="10489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Cloud Computing</a:t>
            </a:r>
          </a:p>
        </p:txBody>
      </p:sp>
      <p:sp>
        <p:nvSpPr>
          <p:cNvPr id="10489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9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137509B-4E78-4FC3-A93A-2A31F43B9553}" type="datetime1">
              <a:rPr lang="en-US" smtClean="0"/>
              <a:t>1/25/2023</a:t>
            </a:fld>
            <a:endParaRPr lang="en-US"/>
          </a:p>
        </p:txBody>
      </p:sp>
      <p:sp>
        <p:nvSpPr>
          <p:cNvPr id="10489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Cloud Computing</a:t>
            </a:r>
          </a:p>
        </p:txBody>
      </p:sp>
      <p:sp>
        <p:nvSpPr>
          <p:cNvPr id="10489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5BEE4F-91E0-44A5-B0A7-A72ACDE16DA1}" type="datetime1">
              <a:rPr lang="en-US" smtClean="0"/>
              <a:t>1/25/2023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Cloud Computing</a:t>
            </a:r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 vert="horz">
            <a:normAutofit/>
            <a:sp3d prstMaterial="softEdge"/>
          </a:bodyPr>
          <a:lstStyle>
            <a:lvl1pPr algn="l">
              <a:buNone/>
              <a:defRPr b="0" sz="165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928" name="Text Placeholder 2"/>
          <p:cNvSpPr>
            <a:spLocks noGrp="1"/>
          </p:cNvSpPr>
          <p:nvPr>
            <p:ph type="body" idx="2"/>
          </p:nvPr>
        </p:nvSpPr>
        <p:spPr>
          <a:xfrm>
            <a:off x="457201" y="1524002"/>
            <a:ext cx="3008313" cy="4602163"/>
          </a:xfrm>
        </p:spPr>
        <p:txBody>
          <a:bodyPr/>
          <a:lstStyle>
            <a:lvl1pPr indent="0" marL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92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650"/>
            </a:lvl3pPr>
            <a:lvl4pPr>
              <a:defRPr sz="1500"/>
            </a:lvl4pPr>
            <a:lvl5pPr>
              <a:defRPr sz="135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9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889FC26-D4F3-4700-8FA2-9EBA94189303}" type="datetime1">
              <a:rPr lang="en-US" smtClean="0"/>
              <a:t>1/25/2023</a:t>
            </a:fld>
            <a:endParaRPr lang="en-US"/>
          </a:p>
        </p:txBody>
      </p:sp>
      <p:sp>
        <p:nvSpPr>
          <p:cNvPr id="10489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Cloud Computing</a:t>
            </a:r>
          </a:p>
        </p:txBody>
      </p:sp>
      <p:sp>
        <p:nvSpPr>
          <p:cNvPr id="10489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0E25D0-DC71-4D42-AE9F-8AB935DA0051}" type="datetime1">
              <a:rPr lang="en-US"/>
              <a:t>1/25/2023</a:t>
            </a:fld>
            <a:endParaRPr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E732945-921D-47B0-BACB-EA9A6A36A101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0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anchor="b" bIns="0" lIns="45720" rIns="45720">
            <a:sp3d prstMaterial="softEdge"/>
          </a:bodyPr>
          <a:lstStyle>
            <a:lvl1pPr algn="ctr">
              <a:buNone/>
              <a:defRPr b="1" sz="15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901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r="2700000" dist="2286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dir="tr" rig="balanced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algn="l" eaLnBrk="1" hangingPunct="1" indent="0" latinLnBrk="0" marL="0" rtl="0">
              <a:buNone/>
              <a:defRPr sz="2400"/>
            </a:lvl1pPr>
          </a:lstStyle>
          <a:p>
            <a:pPr algn="l" eaLnBrk="1" hangingPunct="1" latinLnBrk="0" marL="0" rtl="0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dirty="0" kumimoji="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902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anchor="t" lIns="45720" rIns="45720" tIns="45720"/>
          <a:lstStyle>
            <a:lvl1pPr algn="ctr" indent="0" marL="0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9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CEAA579-5137-48AC-A552-87DA7BE032D8}" type="datetime1">
              <a:rPr lang="en-US" smtClean="0"/>
              <a:t>1/25/2023</a:t>
            </a:fld>
            <a:endParaRPr lang="en-US"/>
          </a:p>
        </p:txBody>
      </p:sp>
      <p:sp>
        <p:nvSpPr>
          <p:cNvPr id="10489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Cloud Computing</a:t>
            </a:r>
          </a:p>
        </p:txBody>
      </p:sp>
      <p:sp>
        <p:nvSpPr>
          <p:cNvPr id="10489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90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9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8D2DBCC-BA19-457B-BEBD-14BE9E8FE0EC}" type="datetime1">
              <a:rPr lang="en-US" smtClean="0"/>
              <a:t>1/25/2023</a:t>
            </a:fld>
            <a:endParaRPr lang="en-US"/>
          </a:p>
        </p:txBody>
      </p:sp>
      <p:sp>
        <p:nvSpPr>
          <p:cNvPr id="10489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Cloud Computing</a:t>
            </a:r>
          </a:p>
        </p:txBody>
      </p:sp>
      <p:sp>
        <p:nvSpPr>
          <p:cNvPr id="10489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9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9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72E89B-4D99-4732-B7E7-888B8F10A0DF}" type="datetime1">
              <a:rPr lang="en-US" smtClean="0"/>
              <a:t>1/25/2023</a:t>
            </a:fld>
            <a:endParaRPr lang="en-US"/>
          </a:p>
        </p:txBody>
      </p:sp>
      <p:sp>
        <p:nvSpPr>
          <p:cNvPr id="10489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Cloud Computing</a:t>
            </a:r>
          </a:p>
        </p:txBody>
      </p:sp>
      <p:sp>
        <p:nvSpPr>
          <p:cNvPr id="10489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6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7F86A89-4950-4797-97E8-BF9BDEE90C8C}" type="datetime1">
              <a:rPr lang="en-US"/>
              <a:t>1/25/2023</a:t>
            </a:fld>
            <a:endParaRPr lang="en-US"/>
          </a:p>
        </p:txBody>
      </p:sp>
      <p:sp>
        <p:nvSpPr>
          <p:cNvPr id="10489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D538E7-3628-4D34-8EC2-F24283939AA9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97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7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9CE7049-614E-458E-A191-36C047DADF48}" type="datetime1">
              <a:rPr lang="en-US"/>
              <a:t>1/25/2023</a:t>
            </a:fld>
            <a:endParaRPr lang="en-US"/>
          </a:p>
        </p:txBody>
      </p:sp>
      <p:sp>
        <p:nvSpPr>
          <p:cNvPr id="10489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C6896-F2FD-438D-A746-EDDCE98FFD8C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97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7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8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8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6597AE-745A-4752-9859-6F628F0F94BD}" type="datetime1">
              <a:rPr lang="en-US"/>
              <a:t>1/25/2023</a:t>
            </a:fld>
            <a:endParaRPr lang="en-US"/>
          </a:p>
        </p:txBody>
      </p:sp>
      <p:sp>
        <p:nvSpPr>
          <p:cNvPr id="10489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2B5C522-8357-4C7C-80F9-AB9581CDF0B8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3BBF0CB-75C1-4E41-9F14-3AB99D547BBD}" type="datetime1">
              <a:rPr lang="en-US"/>
              <a:t>1/25/2023</a:t>
            </a:fld>
            <a:endParaRPr lang="en-US"/>
          </a:p>
        </p:txBody>
      </p:sp>
      <p:sp>
        <p:nvSpPr>
          <p:cNvPr id="10488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B6066E4-503D-464A-BAF6-BF573D1063E1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3D6741-1718-4A0B-99FD-B2D295DDE71C}" type="datetime1">
              <a:rPr lang="en-US"/>
              <a:t>1/25/2023</a:t>
            </a:fld>
            <a:endParaRPr lang="en-US"/>
          </a:p>
        </p:txBody>
      </p:sp>
      <p:sp>
        <p:nvSpPr>
          <p:cNvPr id="10488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B86F1-0F42-4A09-9F76-F83E311D78AB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8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8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BF5F22-3255-4ABD-B846-4A900F7B566A}" type="datetime1">
              <a:rPr lang="en-US"/>
              <a:t>1/25/2023</a:t>
            </a:fld>
            <a:endParaRPr lang="en-US"/>
          </a:p>
        </p:txBody>
      </p:sp>
      <p:sp>
        <p:nvSpPr>
          <p:cNvPr id="10489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EDC7F4-100B-40B6-AEFB-C5981BC148F3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5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4895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668FA5-F487-4CEA-929C-C888A4D6E3F7}" type="datetime1">
              <a:rPr lang="en-US"/>
              <a:t>1/25/2023</a:t>
            </a:fld>
            <a:endParaRPr lang="en-US"/>
          </a:p>
        </p:txBody>
      </p:sp>
      <p:sp>
        <p:nvSpPr>
          <p:cNvPr id="10489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75385F4-8C12-4BCB-B6FD-0FAB61C1F21C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EAC5D38-7782-4E65-845A-0B6C6D935030}" type="datetime1">
              <a:rPr lang="en-US"/>
              <a:t>1/25/2023</a:t>
            </a:fld>
            <a:endParaRPr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77EA8C1-681C-4A1C-9027-A401F0AE853E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lvl1pPr algn="ctr" fontAlgn="base" rtl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>
                <a:rot lat="0" lon="0" rev="16800000"/>
              </a:lightRig>
            </a:scene3d>
            <a:sp3d prstMaterial="softEdge">
              <a:bevelT w="38100" h="38100"/>
            </a:sp3d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7"/>
            <a:ext cx="2133600" cy="365125"/>
          </a:xfrm>
          <a:prstGeom prst="rect"/>
        </p:spPr>
        <p:txBody>
          <a:bodyPr anchor="b" vert="horz"/>
          <a:lstStyle>
            <a:lvl1pPr algn="l" eaLnBrk="1" hangingPunct="1" latinLnBrk="0">
              <a:defRPr sz="900" kumimoji="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C1BD14A-63CB-4CCA-99AD-EC8E5DD33BC6}" type="datetime1">
              <a:rPr lang="en-US" smtClean="0"/>
              <a:t>1/25/2023</a:t>
            </a:fld>
            <a:endParaRPr lang="en-US"/>
          </a:p>
        </p:txBody>
      </p:sp>
      <p:sp>
        <p:nvSpPr>
          <p:cNvPr id="104857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7"/>
            <a:ext cx="2895600" cy="365125"/>
          </a:xfrm>
          <a:prstGeom prst="rect"/>
        </p:spPr>
        <p:txBody>
          <a:bodyPr anchor="b" vert="horz"/>
          <a:lstStyle>
            <a:lvl1pPr algn="ctr" eaLnBrk="1" hangingPunct="1" latinLnBrk="0">
              <a:defRPr sz="900" kumimoji="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/>
              <a:t>Cloud Computing</a:t>
            </a:r>
          </a:p>
        </p:txBody>
      </p:sp>
      <p:sp>
        <p:nvSpPr>
          <p:cNvPr id="104858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7"/>
            <a:ext cx="762000" cy="365125"/>
          </a:xfrm>
          <a:prstGeom prst="rect"/>
        </p:spPr>
        <p:txBody>
          <a:bodyPr anchor="b" lIns="0" rIns="0" vert="horz"/>
          <a:lstStyle>
            <a:lvl1pPr algn="r" eaLnBrk="1" hangingPunct="1" latinLnBrk="0">
              <a:defRPr sz="900" kumimoji="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1" hdr="0" sldNum="1"/>
  <p:txStyles>
    <p:titleStyle>
      <a:lvl1pPr algn="ctr" eaLnBrk="1" hangingPunct="1" latinLnBrk="0" rtl="0">
        <a:spcBef>
          <a:spcPct val="0"/>
        </a:spcBef>
        <a:buNone/>
        <a:defRPr baseline="0" b="1" cap="none" sz="3075" kern="1200" kumimoji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algn="tl" blurRad="114300" dir="2700000" dist="101600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308610" latinLnBrk="0" marL="411480" rtl="0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12598" latinLnBrk="0" marL="651510" rtl="0">
        <a:spcBef>
          <a:spcPct val="20000"/>
        </a:spcBef>
        <a:buClr>
          <a:schemeClr val="tx1"/>
        </a:buClr>
        <a:buSzPct val="80000"/>
        <a:buFont typeface="Wingdings 2"/>
        <a:buChar char="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71450" latinLnBrk="0" marL="850392" rtl="0">
        <a:spcBef>
          <a:spcPct val="20000"/>
        </a:spcBef>
        <a:buClr>
          <a:schemeClr val="tx1"/>
        </a:buClr>
        <a:buSzPct val="95000"/>
        <a:buFont typeface="Wingdings"/>
        <a:buChar char=""/>
        <a:defRPr sz="165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37160" latinLnBrk="0" marL="1014984" rtl="0">
        <a:spcBef>
          <a:spcPct val="20000"/>
        </a:spcBef>
        <a:buClr>
          <a:schemeClr val="tx1"/>
        </a:buClr>
        <a:buSzPct val="100000"/>
        <a:buFont typeface="Wingdings 3"/>
        <a:buChar char=""/>
        <a:defRPr sz="15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37160" latinLnBrk="0" marL="1159002" rtl="0">
        <a:spcBef>
          <a:spcPct val="20000"/>
        </a:spcBef>
        <a:buClr>
          <a:schemeClr val="tx1"/>
        </a:buClr>
        <a:buFont typeface="Wingdings 2"/>
        <a:buChar char=""/>
        <a:defRPr sz="15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37160" latinLnBrk="0" marL="1323594" rtl="0">
        <a:spcBef>
          <a:spcPct val="20000"/>
        </a:spcBef>
        <a:buClr>
          <a:schemeClr val="tx1"/>
        </a:buClr>
        <a:buFont typeface="Wingdings 3"/>
        <a:buChar char=""/>
        <a:defRPr sz="135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37160" latinLnBrk="0" marL="1474470" rtl="0">
        <a:spcBef>
          <a:spcPct val="20000"/>
        </a:spcBef>
        <a:buClr>
          <a:schemeClr val="tx1"/>
        </a:buClr>
        <a:buFont typeface="Wingdings 2"/>
        <a:buChar char=""/>
        <a:defRPr sz="12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37160" latinLnBrk="0" marL="1625346" rtl="0">
        <a:spcBef>
          <a:spcPct val="20000"/>
        </a:spcBef>
        <a:buClr>
          <a:schemeClr val="tx1"/>
        </a:buClr>
        <a:buFont typeface="Wingdings 2"/>
        <a:buChar char=""/>
        <a:defRPr sz="105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37160" latinLnBrk="0" marL="1776222" rtl="0">
        <a:spcBef>
          <a:spcPct val="20000"/>
        </a:spcBef>
        <a:buClr>
          <a:schemeClr val="tx1"/>
        </a:buClr>
        <a:buFont typeface="Wingdings 2"/>
        <a:buChar char=""/>
        <a:defRPr baseline="0" sz="105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3429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685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0287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17145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057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24003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hyperlink" Target="https://en.wikipedia.org/wiki/Sir_William_Herschel,_2nd_Baronet" TargetMode="External"/><Relationship Id="rId2" Type="http://schemas.openxmlformats.org/officeDocument/2006/relationships/hyperlink" Target="https://www.nlm.nih.gov/exhibition/visibleproofs/galleries/technologies/bertillon.html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.xml"/></Relationships>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</Relationships>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.xml"/></Relationships>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2.xml"/></Relationships>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.xml"/></Relationships>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7.xml"/></Relationships>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E:\bala\SRM EVEN Semester 2017-18\SRMIST_S&amp;H_LOGO27DEC2017 (1)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815299" y="145224"/>
            <a:ext cx="2219001" cy="819149"/>
          </a:xfrm>
          <a:prstGeom prst="rect"/>
          <a:noFill/>
        </p:spPr>
      </p:pic>
      <p:sp>
        <p:nvSpPr>
          <p:cNvPr id="1048584" name="object 2"/>
          <p:cNvSpPr txBox="1"/>
          <p:nvPr/>
        </p:nvSpPr>
        <p:spPr>
          <a:xfrm>
            <a:off x="1179122" y="3119438"/>
            <a:ext cx="6785754" cy="619125"/>
          </a:xfrm>
          <a:prstGeom prst="rect"/>
        </p:spPr>
        <p:txBody>
          <a:bodyPr bIns="0" lIns="0" rIns="0" rtlCol="0" tIns="9525" vert="horz" wrap="square">
            <a:spAutoFit/>
          </a:bodyPr>
          <a:p>
            <a:pPr algn="ctr" defTabSz="685800" eaLnBrk="1" fontAlgn="auto" hangingPunct="1" marL="9525">
              <a:spcBef>
                <a:spcPts val="75"/>
              </a:spcBef>
              <a:spcAft>
                <a:spcPts val="0"/>
              </a:spcAft>
            </a:pPr>
            <a:r>
              <a:rPr dirty="0" sz="3600" lang="en-IN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18CSE357E- BIOMETRICS</a:t>
            </a:r>
            <a:endParaRPr dirty="0" sz="36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white">
                    <a:shade val="50000"/>
                  </a:prstClr>
                </a:solidFill>
                <a:latin typeface="Book Antiqua"/>
              </a:rPr>
              <a:t>Cloud Computing</a:t>
            </a:r>
          </a:p>
        </p:txBody>
      </p:sp>
      <p:sp>
        <p:nvSpPr>
          <p:cNvPr id="104858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>
                <a:solidFill>
                  <a:prstClr val="white">
                    <a:shade val="50000"/>
                  </a:prstClr>
                </a:solidFill>
                <a:latin typeface="Book Antiqu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lang="en-US">
              <a:solidFill>
                <a:prstClr val="white">
                  <a:shade val="50000"/>
                </a:prstClr>
              </a:solidFill>
              <a:latin typeface="Book Antiqua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US" smtClean="0">
                <a:solidFill>
                  <a:srgbClr val="FF0000"/>
                </a:solidFill>
              </a:rPr>
              <a:t>History of Biometrics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76200" y="971434"/>
            <a:ext cx="8763000" cy="5689333"/>
          </a:xfrm>
        </p:spPr>
        <p:txBody>
          <a:bodyPr rtlCol="0">
            <a:normAutofit/>
          </a:bodyPr>
          <a:p>
            <a:r>
              <a:rPr dirty="0" sz="2800" lang="en-IN"/>
              <a:t>In the second century B.C., the Chinese emperor </a:t>
            </a:r>
            <a:r>
              <a:rPr dirty="0" sz="2800" lang="en-IN" err="1"/>
              <a:t>Ts'In</a:t>
            </a:r>
            <a:r>
              <a:rPr dirty="0" sz="2800" lang="en-IN"/>
              <a:t> </a:t>
            </a:r>
            <a:r>
              <a:rPr dirty="0" sz="2800" lang="en-IN" smtClean="0"/>
              <a:t>was a </a:t>
            </a:r>
            <a:r>
              <a:rPr dirty="0" sz="2800" lang="en-IN"/>
              <a:t>authenticating specific seals with a fingerprint.</a:t>
            </a:r>
          </a:p>
          <a:p>
            <a:r>
              <a:rPr dirty="0" sz="2800" lang="en-IN"/>
              <a:t>Fingerprints were first used in a commercial setting in 1858 by  </a:t>
            </a:r>
            <a:r>
              <a:rPr dirty="0" sz="2800" lang="en-IN">
                <a:hlinkClick r:id="rId1"/>
              </a:rPr>
              <a:t>William James Herschel</a:t>
            </a:r>
            <a:r>
              <a:rPr dirty="0" sz="2800" lang="en-IN"/>
              <a:t>, a British administrator in </a:t>
            </a:r>
            <a:r>
              <a:rPr dirty="0" sz="2800" lang="en-IN" smtClean="0"/>
              <a:t>India. Having </a:t>
            </a:r>
            <a:r>
              <a:rPr dirty="0" sz="2800" lang="en-IN"/>
              <a:t>been put in charge of building roads in Bengal, he had his subcontractors sign contracts with their fingers.</a:t>
            </a:r>
          </a:p>
          <a:p>
            <a:r>
              <a:rPr dirty="0" sz="2800" lang="en-IN" smtClean="0"/>
              <a:t>At </a:t>
            </a:r>
            <a:r>
              <a:rPr dirty="0" sz="2800" lang="en-IN"/>
              <a:t>the end of the 19th century, </a:t>
            </a:r>
            <a:r>
              <a:rPr dirty="0" sz="2800" lang="en-IN">
                <a:hlinkClick r:id="rId2"/>
              </a:rPr>
              <a:t>Bertillon</a:t>
            </a:r>
            <a:r>
              <a:rPr dirty="0" sz="2800" lang="en-IN"/>
              <a:t>, a French police officer, took the first steps in scientific policing</a:t>
            </a:r>
            <a:r>
              <a:rPr dirty="0" sz="2800" lang="en-IN" smtClean="0"/>
              <a:t>.</a:t>
            </a:r>
            <a:endParaRPr dirty="0" lang="en-US" smtClean="0"/>
          </a:p>
          <a:p>
            <a:pPr fontAlgn="auto">
              <a:spcAft>
                <a:spcPts val="0"/>
              </a:spcAft>
            </a:pPr>
            <a:r>
              <a:rPr dirty="0" sz="2800" lang="en-IN"/>
              <a:t>He used physical measurements of specific anatomical characteristics to identify reoffending criminals</a:t>
            </a:r>
            <a:endParaRPr dirty="0" sz="280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b="1"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dirty="0" lang="en-US"/>
          </a:p>
        </p:txBody>
      </p:sp>
      <p:pic>
        <p:nvPicPr>
          <p:cNvPr id="2097165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Performance measures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869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 fontScale="92500" lnSpcReduction="10000"/>
          </a:bodyPr>
          <a:p>
            <a:r>
              <a:rPr dirty="0" sz="2800" lang="en-IN"/>
              <a:t>we will use the labels ω0 and ω1 </a:t>
            </a:r>
            <a:r>
              <a:rPr dirty="0" sz="2800" lang="en-IN" smtClean="0"/>
              <a:t>to denote </a:t>
            </a:r>
            <a:r>
              <a:rPr dirty="0" sz="2800" lang="en-IN"/>
              <a:t>the impostor and genuine classes, respectively. Let </a:t>
            </a:r>
            <a:r>
              <a:rPr dirty="0" sz="2800" i="1" lang="en-IN"/>
              <a:t>p</a:t>
            </a:r>
            <a:r>
              <a:rPr dirty="0" sz="2800" lang="en-IN"/>
              <a:t>(</a:t>
            </a:r>
            <a:r>
              <a:rPr dirty="0" sz="2800" i="1" lang="en-IN"/>
              <a:t>s|</a:t>
            </a:r>
            <a:r>
              <a:rPr dirty="0" sz="2800" lang="en-IN"/>
              <a:t>ω1) and </a:t>
            </a:r>
            <a:r>
              <a:rPr dirty="0" sz="2800" i="1" lang="en-IN"/>
              <a:t>p</a:t>
            </a:r>
            <a:r>
              <a:rPr dirty="0" sz="2800" lang="en-IN"/>
              <a:t>(</a:t>
            </a:r>
            <a:r>
              <a:rPr dirty="0" sz="2800" i="1" lang="en-IN"/>
              <a:t>s|</a:t>
            </a:r>
            <a:r>
              <a:rPr dirty="0" sz="2800" lang="en-IN"/>
              <a:t>ω0) </a:t>
            </a:r>
            <a:r>
              <a:rPr dirty="0" sz="2800" lang="en-IN" smtClean="0"/>
              <a:t>be the </a:t>
            </a:r>
            <a:r>
              <a:rPr dirty="0" sz="2800" lang="en-IN"/>
              <a:t>probability density functions of the genuine and impostor scores, </a:t>
            </a:r>
            <a:r>
              <a:rPr dirty="0" sz="2800" lang="en-IN" smtClean="0"/>
              <a:t>respectively</a:t>
            </a:r>
          </a:p>
          <a:p>
            <a:r>
              <a:rPr dirty="0" sz="2800" lang="en-IN"/>
              <a:t>The FAR and FRR of the biometric system </a:t>
            </a:r>
            <a:r>
              <a:rPr dirty="0" sz="2800" lang="en-IN" smtClean="0"/>
              <a:t>are given by</a:t>
            </a:r>
          </a:p>
          <a:p>
            <a:endParaRPr dirty="0" sz="2800" lang="en-IN"/>
          </a:p>
          <a:p>
            <a:endParaRPr dirty="0" sz="2800" lang="en-IN" smtClean="0"/>
          </a:p>
          <a:p>
            <a:endParaRPr dirty="0" sz="2800" lang="en-IN"/>
          </a:p>
          <a:p>
            <a:r>
              <a:rPr dirty="0" sz="2800" lang="en-IN"/>
              <a:t>If the threshold </a:t>
            </a:r>
            <a:r>
              <a:rPr dirty="0" sz="2800" lang="en-IN" smtClean="0"/>
              <a:t>is increased</a:t>
            </a:r>
            <a:r>
              <a:rPr dirty="0" sz="2800" lang="en-IN"/>
              <a:t>, FAR will decrease but the FRR will increase and vice versa. </a:t>
            </a:r>
            <a:endParaRPr dirty="0" sz="2800" lang="en-IN" smtClean="0"/>
          </a:p>
          <a:p>
            <a:r>
              <a:rPr dirty="0" sz="2800" lang="en-IN" smtClean="0"/>
              <a:t>Hence</a:t>
            </a:r>
            <a:r>
              <a:rPr dirty="0" sz="2800" lang="en-IN"/>
              <a:t>, </a:t>
            </a:r>
            <a:r>
              <a:rPr dirty="0" sz="2800" lang="en-IN" smtClean="0"/>
              <a:t>for a </a:t>
            </a:r>
            <a:r>
              <a:rPr dirty="0" sz="2800" lang="en-IN"/>
              <a:t>given biometric system, it is not possible to decrease both these errors </a:t>
            </a:r>
            <a:r>
              <a:rPr dirty="0" sz="2800" lang="en-IN" smtClean="0"/>
              <a:t>simultaneously by </a:t>
            </a:r>
            <a:r>
              <a:rPr dirty="0" sz="2800" lang="en-IN"/>
              <a:t>varying the threshold.</a:t>
            </a:r>
            <a:endParaRPr dirty="0" sz="2800" lang="en-US"/>
          </a:p>
        </p:txBody>
      </p:sp>
      <p:pic>
        <p:nvPicPr>
          <p:cNvPr id="2097246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247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85800" y="2971800"/>
            <a:ext cx="7215187" cy="1371600"/>
          </a:xfrm>
          <a:prstGeom prst="rect"/>
        </p:spPr>
      </p:pic>
    </p:spTree>
  </p:cSld>
  <p:clrMapOvr>
    <a:masterClrMapping/>
  </p:clrMapOvr>
  <p:timing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Performance measures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871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dirty="0" sz="2800" lang="en-IN"/>
              <a:t>The </a:t>
            </a:r>
            <a:r>
              <a:rPr b="1" dirty="0" sz="2800" lang="en-IN"/>
              <a:t>Genuine Accept Rate </a:t>
            </a:r>
            <a:r>
              <a:rPr dirty="0" sz="2800" lang="en-IN"/>
              <a:t>(GAR) or </a:t>
            </a:r>
            <a:r>
              <a:rPr b="1" dirty="0" sz="2800" lang="en-IN"/>
              <a:t>True Accept Rate </a:t>
            </a:r>
            <a:r>
              <a:rPr dirty="0" sz="2800" lang="en-IN"/>
              <a:t>(TAR) can be used </a:t>
            </a:r>
            <a:r>
              <a:rPr dirty="0" sz="2800" lang="en-IN" smtClean="0"/>
              <a:t>as an </a:t>
            </a:r>
            <a:r>
              <a:rPr dirty="0" sz="2800" lang="en-IN"/>
              <a:t>alternative to </a:t>
            </a:r>
            <a:r>
              <a:rPr dirty="0" sz="2800" lang="en-IN" smtClean="0"/>
              <a:t>FRR</a:t>
            </a:r>
          </a:p>
          <a:p>
            <a:endParaRPr dirty="0" sz="2800" lang="en-IN"/>
          </a:p>
          <a:p>
            <a:r>
              <a:rPr b="1" dirty="0" sz="2800" lang="en-IN"/>
              <a:t>Four categories of users </a:t>
            </a:r>
            <a:r>
              <a:rPr dirty="0" sz="2800" lang="en-IN" smtClean="0"/>
              <a:t>are usually </a:t>
            </a:r>
            <a:r>
              <a:rPr dirty="0" sz="2800" lang="en-IN"/>
              <a:t>defined in the </a:t>
            </a:r>
            <a:r>
              <a:rPr dirty="0" sz="2800" lang="en-IN" smtClean="0"/>
              <a:t>biometrics (</a:t>
            </a:r>
            <a:r>
              <a:rPr dirty="0" sz="2800" lang="en-IN" err="1"/>
              <a:t>Doddington’s</a:t>
            </a:r>
            <a:r>
              <a:rPr dirty="0" sz="2800" lang="en-IN"/>
              <a:t> </a:t>
            </a:r>
            <a:r>
              <a:rPr dirty="0" sz="2800" lang="en-IN" smtClean="0"/>
              <a:t>zoo)</a:t>
            </a:r>
          </a:p>
          <a:p>
            <a:r>
              <a:rPr b="1" dirty="0" sz="2800" i="1" lang="en-IN"/>
              <a:t>Sheep</a:t>
            </a:r>
            <a:r>
              <a:rPr dirty="0" sz="2800" i="1" lang="en-IN"/>
              <a:t> </a:t>
            </a:r>
            <a:r>
              <a:rPr dirty="0" sz="2800" lang="en-IN"/>
              <a:t>represent users whose biometric feature sets are very distinctive and </a:t>
            </a:r>
            <a:r>
              <a:rPr dirty="0" sz="2800" lang="en-IN" smtClean="0"/>
              <a:t>exhibit low </a:t>
            </a:r>
            <a:r>
              <a:rPr dirty="0" sz="2800" lang="en-IN"/>
              <a:t>intra-class variations. Therefore, these users are expected to have </a:t>
            </a:r>
            <a:r>
              <a:rPr dirty="0" sz="2800" lang="en-IN" smtClean="0"/>
              <a:t>low false </a:t>
            </a:r>
            <a:r>
              <a:rPr dirty="0" sz="2800" lang="en-IN"/>
              <a:t>accept and false reject errors</a:t>
            </a:r>
            <a:r>
              <a:rPr dirty="0" sz="2800" lang="en-IN" smtClean="0"/>
              <a:t>.</a:t>
            </a:r>
          </a:p>
          <a:p>
            <a:r>
              <a:rPr b="1" dirty="0" sz="2800" i="1" lang="en-IN"/>
              <a:t>Goats</a:t>
            </a:r>
            <a:r>
              <a:rPr dirty="0" sz="2800" i="1" lang="en-IN"/>
              <a:t> </a:t>
            </a:r>
            <a:r>
              <a:rPr dirty="0" sz="2800" lang="en-IN"/>
              <a:t>refer to users who are prone to false rejects. The biometric feature sets </a:t>
            </a:r>
            <a:r>
              <a:rPr dirty="0" sz="2800" lang="en-IN" smtClean="0"/>
              <a:t>of such </a:t>
            </a:r>
            <a:r>
              <a:rPr dirty="0" sz="2800" lang="en-IN"/>
              <a:t>users typically exhibit large intra-class variations</a:t>
            </a:r>
            <a:endParaRPr dirty="0" sz="2800" lang="en-IN" smtClean="0"/>
          </a:p>
          <a:p>
            <a:endParaRPr dirty="0" sz="2800" lang="en-US"/>
          </a:p>
        </p:txBody>
      </p:sp>
      <p:pic>
        <p:nvPicPr>
          <p:cNvPr id="2097248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24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362075" y="1981200"/>
            <a:ext cx="6438900" cy="647700"/>
          </a:xfrm>
          <a:prstGeom prst="rect"/>
        </p:spPr>
      </p:pic>
    </p:spTree>
  </p:cSld>
  <p:clrMapOvr>
    <a:masterClrMapping/>
  </p:clrMapOvr>
  <p:timing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Performance measures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873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b="1" dirty="0" sz="2800" i="1" lang="en-IN"/>
              <a:t>Lambs</a:t>
            </a:r>
            <a:r>
              <a:rPr dirty="0" sz="2800" i="1" lang="en-IN"/>
              <a:t> </a:t>
            </a:r>
            <a:r>
              <a:rPr dirty="0" sz="2800" lang="en-IN"/>
              <a:t>are users whose biometric feature set overlaps extensively with those </a:t>
            </a:r>
            <a:r>
              <a:rPr dirty="0" sz="2800" lang="en-IN" smtClean="0"/>
              <a:t>of other </a:t>
            </a:r>
            <a:r>
              <a:rPr dirty="0" sz="2800" lang="en-IN"/>
              <a:t>individuals. </a:t>
            </a:r>
            <a:endParaRPr dirty="0" sz="2800" lang="en-IN" smtClean="0"/>
          </a:p>
          <a:p>
            <a:r>
              <a:rPr dirty="0" sz="2800" lang="en-IN" smtClean="0"/>
              <a:t>The </a:t>
            </a:r>
            <a:r>
              <a:rPr dirty="0" sz="2800" lang="en-IN"/>
              <a:t>biometric feature sets of these users have high </a:t>
            </a:r>
            <a:r>
              <a:rPr dirty="0" sz="2800" lang="en-IN" smtClean="0"/>
              <a:t>inter-user similarity</a:t>
            </a:r>
            <a:r>
              <a:rPr dirty="0" sz="2800" lang="en-IN"/>
              <a:t>. </a:t>
            </a:r>
            <a:endParaRPr dirty="0" sz="2800" lang="en-IN" smtClean="0"/>
          </a:p>
          <a:p>
            <a:r>
              <a:rPr dirty="0" sz="2800" lang="en-IN" smtClean="0"/>
              <a:t>Thus</a:t>
            </a:r>
            <a:r>
              <a:rPr dirty="0" sz="2800" lang="en-IN"/>
              <a:t>, a randomly chosen user (from the target population) has a </a:t>
            </a:r>
            <a:r>
              <a:rPr dirty="0" sz="2800" lang="en-IN" smtClean="0"/>
              <a:t>higher probability </a:t>
            </a:r>
            <a:r>
              <a:rPr dirty="0" sz="2800" lang="en-IN"/>
              <a:t>of being accepted as a lamb than as a sheep. </a:t>
            </a:r>
            <a:endParaRPr dirty="0" sz="2800" lang="en-IN" smtClean="0"/>
          </a:p>
          <a:p>
            <a:r>
              <a:rPr dirty="0" sz="2800" lang="en-IN" smtClean="0"/>
              <a:t>The </a:t>
            </a:r>
            <a:r>
              <a:rPr dirty="0" sz="2800" lang="en-IN"/>
              <a:t>false accept </a:t>
            </a:r>
            <a:r>
              <a:rPr dirty="0" sz="2800" lang="en-IN" smtClean="0"/>
              <a:t>rate associated </a:t>
            </a:r>
            <a:r>
              <a:rPr dirty="0" sz="2800" lang="en-IN"/>
              <a:t>with these users is typically high</a:t>
            </a:r>
            <a:endParaRPr dirty="0" sz="2800" lang="en-US"/>
          </a:p>
        </p:txBody>
      </p:sp>
      <p:pic>
        <p:nvPicPr>
          <p:cNvPr id="2097250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Performance measures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875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b="1" dirty="0" sz="2800" i="1" lang="en-IN"/>
              <a:t>Wolves</a:t>
            </a:r>
            <a:r>
              <a:rPr dirty="0" sz="2800" i="1" lang="en-IN"/>
              <a:t> </a:t>
            </a:r>
            <a:r>
              <a:rPr dirty="0" sz="2800" lang="en-IN"/>
              <a:t>indicate individuals who are successful in deliberately manipulating </a:t>
            </a:r>
            <a:r>
              <a:rPr dirty="0" sz="2800" lang="en-IN" smtClean="0"/>
              <a:t>their biometric </a:t>
            </a:r>
            <a:r>
              <a:rPr dirty="0" sz="2800" lang="en-IN"/>
              <a:t>trait (especially </a:t>
            </a:r>
            <a:r>
              <a:rPr dirty="0" sz="2800" lang="en-IN" smtClean="0"/>
              <a:t>behavioural </a:t>
            </a:r>
            <a:r>
              <a:rPr dirty="0" sz="2800" lang="en-IN"/>
              <a:t>traits) in order to impersonate </a:t>
            </a:r>
            <a:r>
              <a:rPr dirty="0" sz="2800" lang="en-IN" smtClean="0"/>
              <a:t>legitimately enrolled </a:t>
            </a:r>
            <a:r>
              <a:rPr dirty="0" sz="2800" lang="en-IN"/>
              <a:t>users of a system. </a:t>
            </a:r>
            <a:endParaRPr dirty="0" sz="2800" lang="en-IN" smtClean="0"/>
          </a:p>
          <a:p>
            <a:r>
              <a:rPr dirty="0" sz="2800" lang="en-IN" smtClean="0"/>
              <a:t>Since </a:t>
            </a:r>
            <a:r>
              <a:rPr dirty="0" sz="2800" lang="en-IN"/>
              <a:t>the wolves make a concerted effort to </a:t>
            </a:r>
            <a:r>
              <a:rPr dirty="0" sz="2800" lang="en-IN" smtClean="0"/>
              <a:t>adopt the </a:t>
            </a:r>
            <a:r>
              <a:rPr dirty="0" sz="2800" lang="en-IN"/>
              <a:t>identity of another user, such an effort is often referred to as an </a:t>
            </a:r>
            <a:r>
              <a:rPr b="1" dirty="0" sz="2800" i="1" lang="en-IN" smtClean="0"/>
              <a:t>adversary attack </a:t>
            </a:r>
            <a:r>
              <a:rPr dirty="0" sz="2800" lang="en-IN"/>
              <a:t>and it can increase the FAR of a </a:t>
            </a:r>
            <a:r>
              <a:rPr dirty="0" sz="2800" lang="en-IN" smtClean="0"/>
              <a:t>system</a:t>
            </a:r>
          </a:p>
          <a:p>
            <a:r>
              <a:rPr dirty="0" sz="2800" lang="en-IN"/>
              <a:t>Examples include forging </a:t>
            </a:r>
            <a:r>
              <a:rPr dirty="0" sz="2800" lang="en-IN" smtClean="0"/>
              <a:t>the signature </a:t>
            </a:r>
            <a:r>
              <a:rPr dirty="0" sz="2800" lang="en-IN"/>
              <a:t>of another user or mimicking someone else’s voice</a:t>
            </a:r>
            <a:endParaRPr dirty="0" sz="2800" lang="en-US"/>
          </a:p>
        </p:txBody>
      </p:sp>
      <p:pic>
        <p:nvPicPr>
          <p:cNvPr id="2097251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Performance measures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877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dirty="0" sz="2800" lang="en-IN"/>
              <a:t>The </a:t>
            </a:r>
            <a:r>
              <a:rPr b="1" dirty="0" sz="2800" i="1" lang="en-IN"/>
              <a:t>Failure to Enroll </a:t>
            </a:r>
            <a:r>
              <a:rPr dirty="0" sz="2800" i="1" lang="en-IN"/>
              <a:t>(FTE) </a:t>
            </a:r>
            <a:r>
              <a:rPr dirty="0" sz="2800" lang="en-IN"/>
              <a:t>rate denotes the proportion </a:t>
            </a:r>
            <a:r>
              <a:rPr dirty="0" sz="2800" lang="en-IN" smtClean="0"/>
              <a:t>of users </a:t>
            </a:r>
            <a:r>
              <a:rPr dirty="0" sz="2800" lang="en-IN"/>
              <a:t>that cannot be successfully enrolled in a biometric </a:t>
            </a:r>
            <a:r>
              <a:rPr dirty="0" sz="2800" lang="en-IN" smtClean="0"/>
              <a:t>system</a:t>
            </a:r>
          </a:p>
          <a:p>
            <a:r>
              <a:rPr dirty="0" sz="2800" lang="en-IN"/>
              <a:t>This necessitates the design of robust and efficient user interfaces that </a:t>
            </a:r>
            <a:r>
              <a:rPr dirty="0" sz="2800" lang="en-IN" smtClean="0"/>
              <a:t>can assist </a:t>
            </a:r>
            <a:r>
              <a:rPr dirty="0" sz="2800" lang="en-IN"/>
              <a:t>an individual both during enrollment and </a:t>
            </a:r>
            <a:r>
              <a:rPr dirty="0" sz="2800" lang="en-IN" smtClean="0"/>
              <a:t>recognition</a:t>
            </a:r>
          </a:p>
          <a:p>
            <a:r>
              <a:rPr dirty="0" sz="2800" lang="en-IN" smtClean="0"/>
              <a:t>The </a:t>
            </a:r>
            <a:r>
              <a:rPr dirty="0" sz="2800" lang="en-IN"/>
              <a:t>fraction of authentication attempts in which the biometric </a:t>
            </a:r>
            <a:r>
              <a:rPr dirty="0" sz="2800" lang="en-IN" smtClean="0"/>
              <a:t>sensor cannot </a:t>
            </a:r>
            <a:r>
              <a:rPr dirty="0" sz="2800" lang="en-IN"/>
              <a:t>capture the sample presented to it is known as </a:t>
            </a:r>
            <a:r>
              <a:rPr b="1" dirty="0" sz="2800" i="1" lang="en-IN"/>
              <a:t>Failure to Capture </a:t>
            </a:r>
            <a:r>
              <a:rPr dirty="0" sz="2800" lang="en-IN"/>
              <a:t>(FTC) </a:t>
            </a:r>
            <a:r>
              <a:rPr dirty="0" sz="2800" lang="en-IN" smtClean="0"/>
              <a:t>or </a:t>
            </a:r>
            <a:r>
              <a:rPr b="1" dirty="0" sz="2800" i="1" lang="en-IN" smtClean="0"/>
              <a:t>Failure </a:t>
            </a:r>
            <a:r>
              <a:rPr b="1" dirty="0" sz="2800" i="1" lang="en-IN"/>
              <a:t>to Acquire</a:t>
            </a:r>
            <a:r>
              <a:rPr dirty="0" sz="2800" i="1" lang="en-IN"/>
              <a:t> </a:t>
            </a:r>
            <a:r>
              <a:rPr dirty="0" sz="2800" lang="en-IN"/>
              <a:t>(FTA) </a:t>
            </a:r>
            <a:r>
              <a:rPr b="1" dirty="0" sz="2800" lang="en-IN" smtClean="0"/>
              <a:t>rate</a:t>
            </a:r>
          </a:p>
          <a:p>
            <a:r>
              <a:rPr dirty="0" sz="2800" lang="en-IN"/>
              <a:t>Thus, periodic sensor maintenance is instrumental for the efficient </a:t>
            </a:r>
            <a:r>
              <a:rPr dirty="0" sz="2800" lang="en-IN" smtClean="0"/>
              <a:t>functioning of </a:t>
            </a:r>
            <a:r>
              <a:rPr dirty="0" sz="2800" lang="en-IN"/>
              <a:t>a biometric system</a:t>
            </a:r>
            <a:endParaRPr dirty="0" sz="2800" lang="en-US"/>
          </a:p>
        </p:txBody>
      </p:sp>
      <p:pic>
        <p:nvPicPr>
          <p:cNvPr id="2097252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Performance measures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879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dirty="0" sz="2800" lang="en-IN"/>
              <a:t>The performance of a biometric system may also be summarized using </a:t>
            </a:r>
            <a:r>
              <a:rPr dirty="0" sz="2800" lang="en-IN" smtClean="0"/>
              <a:t>other single-valued </a:t>
            </a:r>
            <a:r>
              <a:rPr dirty="0" sz="2800" lang="en-IN"/>
              <a:t>measures such as the </a:t>
            </a:r>
            <a:r>
              <a:rPr b="1" dirty="0" sz="2800" lang="en-IN"/>
              <a:t>Equal Error Rate </a:t>
            </a:r>
            <a:r>
              <a:rPr dirty="0" sz="2800" lang="en-IN"/>
              <a:t>(EER) and the </a:t>
            </a:r>
            <a:r>
              <a:rPr b="1" dirty="0" sz="2800" lang="en-IN"/>
              <a:t>d-prime </a:t>
            </a:r>
            <a:r>
              <a:rPr b="1" dirty="0" sz="2800" lang="en-IN" smtClean="0"/>
              <a:t>value</a:t>
            </a:r>
            <a:endParaRPr dirty="0" sz="2800" lang="en-IN" smtClean="0"/>
          </a:p>
          <a:p>
            <a:r>
              <a:rPr dirty="0" sz="2800" lang="en-IN"/>
              <a:t>The EER refers to that point in a Detection Error </a:t>
            </a:r>
            <a:r>
              <a:rPr dirty="0" sz="2800" lang="en-IN" err="1" smtClean="0"/>
              <a:t>Tradeoff</a:t>
            </a:r>
            <a:r>
              <a:rPr dirty="0" sz="2800" lang="en-IN" smtClean="0"/>
              <a:t>- DET </a:t>
            </a:r>
            <a:r>
              <a:rPr dirty="0" sz="2800" lang="en-IN"/>
              <a:t>(</a:t>
            </a:r>
            <a:r>
              <a:rPr dirty="0" sz="2800" lang="en-IN" smtClean="0"/>
              <a:t>or) </a:t>
            </a:r>
            <a:r>
              <a:rPr dirty="0" sz="2800" lang="en-IN"/>
              <a:t>Receiver Operating </a:t>
            </a:r>
            <a:r>
              <a:rPr dirty="0" sz="2800" lang="en-IN" smtClean="0"/>
              <a:t>Characteristic - ROC curve </a:t>
            </a:r>
            <a:r>
              <a:rPr dirty="0" sz="2800" lang="en-IN"/>
              <a:t>where the FAR equals </a:t>
            </a:r>
            <a:r>
              <a:rPr dirty="0" sz="2800" lang="en-IN" smtClean="0"/>
              <a:t>the FRR</a:t>
            </a:r>
            <a:r>
              <a:rPr dirty="0" sz="2800" lang="en-IN"/>
              <a:t>; a lower EER value, therefore, indicates better performance. </a:t>
            </a:r>
            <a:endParaRPr dirty="0" sz="2800" lang="en-IN" smtClean="0"/>
          </a:p>
          <a:p>
            <a:r>
              <a:rPr dirty="0" sz="2800" lang="en-IN" smtClean="0"/>
              <a:t>The </a:t>
            </a:r>
            <a:r>
              <a:rPr b="1" dirty="0" sz="2800" lang="en-IN"/>
              <a:t>d-prime </a:t>
            </a:r>
            <a:r>
              <a:rPr b="1" dirty="0" sz="2800" lang="en-IN" smtClean="0"/>
              <a:t>value </a:t>
            </a:r>
            <a:r>
              <a:rPr dirty="0" sz="2800" lang="en-IN" smtClean="0"/>
              <a:t>(</a:t>
            </a:r>
            <a:r>
              <a:rPr dirty="0" sz="2800" i="1" lang="en-IN" smtClean="0"/>
              <a:t>d</a:t>
            </a:r>
            <a:r>
              <a:rPr dirty="0" sz="2800" lang="en-IN"/>
              <a:t>) measures the separation between the means of the genuine and impostor </a:t>
            </a:r>
            <a:r>
              <a:rPr dirty="0" sz="2800" lang="en-IN" smtClean="0"/>
              <a:t>probability distributions </a:t>
            </a:r>
            <a:r>
              <a:rPr dirty="0" sz="2800" lang="en-IN"/>
              <a:t>in standard deviation units and is defined as</a:t>
            </a:r>
            <a:endParaRPr b="1" dirty="0" sz="2800" lang="en-US"/>
          </a:p>
        </p:txBody>
      </p:sp>
      <p:pic>
        <p:nvPicPr>
          <p:cNvPr id="2097253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25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048000" y="5562933"/>
            <a:ext cx="3495675" cy="1211647"/>
          </a:xfrm>
          <a:prstGeom prst="rect"/>
        </p:spPr>
      </p:pic>
    </p:spTree>
  </p:cSld>
  <p:clrMapOvr>
    <a:masterClrMapping/>
  </p:clrMapOvr>
  <p:timing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Performance measures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881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dirty="0" sz="2800" lang="en-IN"/>
              <a:t>where μ1 (μ0) and σ1 (σ0) are the mean and standard deviation, respectively, </a:t>
            </a:r>
            <a:r>
              <a:rPr dirty="0" sz="2800" lang="en-IN" smtClean="0"/>
              <a:t>of the </a:t>
            </a:r>
            <a:r>
              <a:rPr dirty="0" sz="2800" lang="en-IN"/>
              <a:t>genuine (impostor) score distributions. </a:t>
            </a:r>
            <a:endParaRPr dirty="0" sz="2800" lang="en-IN" smtClean="0"/>
          </a:p>
          <a:p>
            <a:r>
              <a:rPr dirty="0" sz="2800" lang="en-IN" smtClean="0"/>
              <a:t>A </a:t>
            </a:r>
            <a:r>
              <a:rPr dirty="0" sz="2800" lang="en-IN"/>
              <a:t>higher d-prime value indicates </a:t>
            </a:r>
            <a:r>
              <a:rPr dirty="0" sz="2800" lang="en-IN" smtClean="0"/>
              <a:t>better performance</a:t>
            </a:r>
            <a:r>
              <a:rPr dirty="0" sz="2800" lang="en-IN"/>
              <a:t>. </a:t>
            </a:r>
            <a:endParaRPr dirty="0" sz="2800" lang="en-IN" smtClean="0"/>
          </a:p>
          <a:p>
            <a:r>
              <a:rPr dirty="0" sz="2800" lang="en-IN"/>
              <a:t>Another </a:t>
            </a:r>
            <a:r>
              <a:rPr dirty="0" sz="2800" lang="en-IN" smtClean="0"/>
              <a:t>single valued performance </a:t>
            </a:r>
            <a:r>
              <a:rPr dirty="0" sz="2800" lang="en-IN"/>
              <a:t>measure is known as the F-Ratio, which is defined </a:t>
            </a:r>
            <a:r>
              <a:rPr dirty="0" sz="2800" lang="en-IN" smtClean="0"/>
              <a:t>as</a:t>
            </a:r>
          </a:p>
          <a:p>
            <a:endParaRPr dirty="0" sz="2800" lang="en-IN"/>
          </a:p>
          <a:p>
            <a:r>
              <a:rPr dirty="0" sz="2800" lang="en-IN"/>
              <a:t>If the genuine and impostor distributions are Gaussian, then the EER and F-ratio </a:t>
            </a:r>
            <a:r>
              <a:rPr dirty="0" sz="2800" lang="en-IN" smtClean="0"/>
              <a:t>are related </a:t>
            </a:r>
            <a:r>
              <a:rPr dirty="0" sz="2800" lang="en-IN"/>
              <a:t>according to the following </a:t>
            </a:r>
            <a:r>
              <a:rPr dirty="0" sz="2800" lang="en-IN" smtClean="0"/>
              <a:t>expression                    where</a:t>
            </a:r>
          </a:p>
          <a:p>
            <a:endParaRPr b="1" dirty="0" sz="2800" lang="en-US"/>
          </a:p>
        </p:txBody>
      </p:sp>
      <p:pic>
        <p:nvPicPr>
          <p:cNvPr id="2097255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2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257800" y="3441832"/>
            <a:ext cx="2895600" cy="990600"/>
          </a:xfrm>
          <a:prstGeom prst="rect"/>
        </p:spPr>
      </p:pic>
      <p:pic>
        <p:nvPicPr>
          <p:cNvPr id="209725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57201" y="5731141"/>
            <a:ext cx="4267200" cy="1032534"/>
          </a:xfrm>
          <a:prstGeom prst="rect"/>
        </p:spPr>
      </p:pic>
      <p:pic>
        <p:nvPicPr>
          <p:cNvPr id="2097258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105402" y="5638800"/>
            <a:ext cx="3667125" cy="1066800"/>
          </a:xfrm>
          <a:prstGeom prst="rect"/>
        </p:spPr>
      </p:pic>
    </p:spTree>
  </p:cSld>
  <p:clrMapOvr>
    <a:masterClrMapping/>
  </p:clrMapOvr>
  <p:timing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Performance measures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883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b="1" dirty="0" sz="2800" lang="en-IN"/>
              <a:t>Identification system error </a:t>
            </a:r>
            <a:r>
              <a:rPr b="1" dirty="0" sz="2800" lang="en-IN" smtClean="0"/>
              <a:t>rates</a:t>
            </a:r>
          </a:p>
          <a:p>
            <a:r>
              <a:rPr dirty="0" sz="2800" lang="en-IN"/>
              <a:t>Suppose that a biometric identification system, with </a:t>
            </a:r>
            <a:r>
              <a:rPr dirty="0" sz="2800" i="1" lang="en-IN"/>
              <a:t>N </a:t>
            </a:r>
            <a:r>
              <a:rPr dirty="0" sz="2800" lang="en-IN"/>
              <a:t>identities enrolled, outputs </a:t>
            </a:r>
            <a:r>
              <a:rPr dirty="0" sz="2800" lang="en-IN" smtClean="0"/>
              <a:t>a set </a:t>
            </a:r>
            <a:r>
              <a:rPr dirty="0" sz="2800" lang="en-IN"/>
              <a:t>of identities corresponding to the top </a:t>
            </a:r>
            <a:r>
              <a:rPr dirty="0" sz="2800" i="1" lang="en-IN"/>
              <a:t>t </a:t>
            </a:r>
            <a:r>
              <a:rPr dirty="0" sz="2800" lang="en-IN"/>
              <a:t>matches (1 </a:t>
            </a:r>
            <a:r>
              <a:rPr dirty="0" sz="2800" i="1" lang="en-IN"/>
              <a:t>≤ t N</a:t>
            </a:r>
            <a:r>
              <a:rPr dirty="0" sz="2800" lang="en-IN"/>
              <a:t>). </a:t>
            </a:r>
            <a:endParaRPr dirty="0" sz="2800" lang="en-IN" smtClean="0"/>
          </a:p>
          <a:p>
            <a:r>
              <a:rPr dirty="0" sz="2800" lang="en-IN" smtClean="0"/>
              <a:t>The </a:t>
            </a:r>
            <a:r>
              <a:rPr b="1" dirty="0" sz="2800" lang="en-IN" smtClean="0"/>
              <a:t>identification </a:t>
            </a:r>
            <a:r>
              <a:rPr b="1" dirty="0" sz="2800" lang="en-IN"/>
              <a:t>rank </a:t>
            </a:r>
            <a:r>
              <a:rPr dirty="0" sz="2800" lang="en-IN"/>
              <a:t>is defined as the rank of a user’s correct identity in the top </a:t>
            </a:r>
            <a:r>
              <a:rPr dirty="0" sz="2800" i="1" lang="en-IN"/>
              <a:t>t </a:t>
            </a:r>
            <a:r>
              <a:rPr dirty="0" sz="2800" lang="en-IN"/>
              <a:t>matches </a:t>
            </a:r>
            <a:r>
              <a:rPr dirty="0" sz="2800" lang="en-IN" smtClean="0"/>
              <a:t>returned by </a:t>
            </a:r>
            <a:r>
              <a:rPr dirty="0" sz="2800" lang="en-IN"/>
              <a:t>the identification system</a:t>
            </a:r>
            <a:r>
              <a:rPr dirty="0" sz="2800" lang="en-IN" smtClean="0"/>
              <a:t>.</a:t>
            </a:r>
          </a:p>
          <a:p>
            <a:r>
              <a:rPr dirty="0" sz="2800" lang="en-IN"/>
              <a:t>T</a:t>
            </a:r>
            <a:r>
              <a:rPr dirty="0" sz="2800" lang="en-IN" smtClean="0"/>
              <a:t>here </a:t>
            </a:r>
            <a:r>
              <a:rPr dirty="0" sz="2800" lang="en-IN"/>
              <a:t>are </a:t>
            </a:r>
            <a:r>
              <a:rPr dirty="0" sz="2800" lang="en-IN" smtClean="0"/>
              <a:t>two types </a:t>
            </a:r>
            <a:r>
              <a:rPr dirty="0" sz="2800" lang="en-IN"/>
              <a:t>of identification system errors. A </a:t>
            </a:r>
            <a:r>
              <a:rPr b="1" dirty="0" sz="2800" lang="en-IN"/>
              <a:t>false positive identification </a:t>
            </a:r>
            <a:r>
              <a:rPr dirty="0" sz="2800" lang="en-IN"/>
              <a:t>occurs when </a:t>
            </a:r>
            <a:r>
              <a:rPr dirty="0" sz="2800" lang="en-IN" smtClean="0"/>
              <a:t>an identity </a:t>
            </a:r>
            <a:r>
              <a:rPr dirty="0" sz="2800" lang="en-IN"/>
              <a:t>is returned for a user not enrolled in the system</a:t>
            </a:r>
            <a:r>
              <a:rPr dirty="0" sz="2800" lang="en-IN" smtClean="0"/>
              <a:t>.</a:t>
            </a:r>
          </a:p>
          <a:p>
            <a:r>
              <a:rPr dirty="0" sz="2800" lang="en-IN" smtClean="0"/>
              <a:t>This </a:t>
            </a:r>
            <a:r>
              <a:rPr dirty="0" sz="2800" lang="en-IN"/>
              <a:t>is analogous to </a:t>
            </a:r>
            <a:r>
              <a:rPr dirty="0" sz="2800" lang="en-IN" smtClean="0"/>
              <a:t>the false </a:t>
            </a:r>
            <a:r>
              <a:rPr dirty="0" sz="2800" lang="en-IN"/>
              <a:t>match case in biometric verification</a:t>
            </a:r>
            <a:endParaRPr b="1" dirty="0" sz="2800" lang="en-US"/>
          </a:p>
        </p:txBody>
      </p:sp>
      <p:pic>
        <p:nvPicPr>
          <p:cNvPr id="2097259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Performance measures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885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dirty="0" sz="2800" lang="en-IN"/>
              <a:t>The expected proportion of </a:t>
            </a:r>
            <a:r>
              <a:rPr dirty="0" sz="2800" lang="en-IN" smtClean="0"/>
              <a:t>identification transactions </a:t>
            </a:r>
            <a:r>
              <a:rPr dirty="0" sz="2800" lang="en-IN"/>
              <a:t>by users not enrolled in the system, where an identity is returned, </a:t>
            </a:r>
            <a:r>
              <a:rPr dirty="0" sz="2800" lang="en-IN" smtClean="0"/>
              <a:t>is known </a:t>
            </a:r>
            <a:r>
              <a:rPr dirty="0" sz="2800" lang="en-IN"/>
              <a:t>as </a:t>
            </a:r>
            <a:r>
              <a:rPr b="1" dirty="0" sz="2800" lang="en-IN"/>
              <a:t>the </a:t>
            </a:r>
            <a:r>
              <a:rPr b="1" dirty="0" sz="2800" i="1" lang="en-IN"/>
              <a:t>false positive identification rate </a:t>
            </a:r>
            <a:r>
              <a:rPr dirty="0" sz="2800" lang="en-IN"/>
              <a:t>(FPIR). </a:t>
            </a:r>
            <a:endParaRPr dirty="0" sz="2800" lang="en-IN" smtClean="0"/>
          </a:p>
          <a:p>
            <a:r>
              <a:rPr dirty="0" sz="2800" lang="en-IN" smtClean="0"/>
              <a:t>The </a:t>
            </a:r>
            <a:r>
              <a:rPr dirty="0" sz="2800" lang="en-IN"/>
              <a:t>FPIR depends both </a:t>
            </a:r>
            <a:r>
              <a:rPr dirty="0" sz="2800" lang="en-IN" smtClean="0"/>
              <a:t>on the </a:t>
            </a:r>
            <a:r>
              <a:rPr dirty="0" sz="2800" lang="en-IN"/>
              <a:t>size of the enrollment database (</a:t>
            </a:r>
            <a:r>
              <a:rPr dirty="0" sz="2800" i="1" lang="en-IN"/>
              <a:t>N</a:t>
            </a:r>
            <a:r>
              <a:rPr dirty="0" sz="2800" lang="en-IN"/>
              <a:t>) and the threshold (η</a:t>
            </a:r>
            <a:r>
              <a:rPr dirty="0" sz="2800" lang="en-IN" smtClean="0"/>
              <a:t>)</a:t>
            </a:r>
          </a:p>
          <a:p>
            <a:r>
              <a:rPr b="1" dirty="0" sz="2800" lang="en-IN"/>
              <a:t>False negative identification </a:t>
            </a:r>
            <a:r>
              <a:rPr dirty="0" sz="2800" lang="en-IN"/>
              <a:t>refers to a scenario where the transacting user is </a:t>
            </a:r>
            <a:r>
              <a:rPr dirty="0" sz="2800" lang="en-IN" smtClean="0"/>
              <a:t>enrolled in </a:t>
            </a:r>
            <a:r>
              <a:rPr dirty="0" sz="2800" lang="en-IN"/>
              <a:t>the database, but his correct identity is not among those returned by </a:t>
            </a:r>
            <a:r>
              <a:rPr dirty="0" sz="2800" lang="en-IN" smtClean="0"/>
              <a:t>the system.</a:t>
            </a:r>
          </a:p>
          <a:p>
            <a:endParaRPr b="1" dirty="0" sz="2800" lang="en-US"/>
          </a:p>
        </p:txBody>
      </p:sp>
      <p:pic>
        <p:nvPicPr>
          <p:cNvPr id="2097260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Performance measures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887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 lnSpcReduction="10000"/>
          </a:bodyPr>
          <a:p>
            <a:r>
              <a:rPr dirty="0" sz="2800" lang="en-IN"/>
              <a:t>The expected proportion of identification transactions by users enrolled </a:t>
            </a:r>
            <a:r>
              <a:rPr dirty="0" sz="2800" lang="en-IN" smtClean="0"/>
              <a:t>in the </a:t>
            </a:r>
            <a:r>
              <a:rPr dirty="0" sz="2800" lang="en-IN"/>
              <a:t>system in which the user’s correct identity is not returned is called the </a:t>
            </a:r>
            <a:r>
              <a:rPr b="1" dirty="0" sz="2800" i="1" lang="en-IN" smtClean="0"/>
              <a:t>false negative </a:t>
            </a:r>
            <a:r>
              <a:rPr b="1" dirty="0" sz="2800" i="1" lang="en-IN"/>
              <a:t>identification rate</a:t>
            </a:r>
            <a:r>
              <a:rPr dirty="0" sz="2800" i="1" lang="en-IN"/>
              <a:t> </a:t>
            </a:r>
            <a:r>
              <a:rPr dirty="0" sz="2800" lang="en-IN"/>
              <a:t>(FNIR</a:t>
            </a:r>
            <a:r>
              <a:rPr dirty="0" sz="2800" lang="en-IN" smtClean="0"/>
              <a:t>).</a:t>
            </a:r>
          </a:p>
          <a:p>
            <a:r>
              <a:rPr dirty="0" sz="2800" lang="en-IN"/>
              <a:t>FNIR depends on the size of the </a:t>
            </a:r>
            <a:r>
              <a:rPr dirty="0" sz="2800" lang="en-IN" smtClean="0"/>
              <a:t>enrolment database </a:t>
            </a:r>
            <a:r>
              <a:rPr dirty="0" sz="2800" lang="en-IN"/>
              <a:t>(</a:t>
            </a:r>
            <a:r>
              <a:rPr dirty="0" sz="2800" i="1" lang="en-IN"/>
              <a:t>N</a:t>
            </a:r>
            <a:r>
              <a:rPr dirty="0" sz="2800" lang="en-IN"/>
              <a:t>), the threshold (η) used for the match scores, and the </a:t>
            </a:r>
            <a:r>
              <a:rPr dirty="0" sz="2800" lang="en-IN" smtClean="0"/>
              <a:t>number </a:t>
            </a:r>
            <a:r>
              <a:rPr dirty="0" sz="2800" lang="en-IN"/>
              <a:t>of </a:t>
            </a:r>
            <a:r>
              <a:rPr dirty="0" sz="2800" lang="en-IN" smtClean="0"/>
              <a:t>identities </a:t>
            </a:r>
            <a:r>
              <a:rPr dirty="0" sz="2800" i="1" lang="en-IN" smtClean="0"/>
              <a:t>t </a:t>
            </a:r>
            <a:r>
              <a:rPr dirty="0" sz="2800" lang="en-IN"/>
              <a:t>returned by the identification system</a:t>
            </a:r>
            <a:r>
              <a:rPr dirty="0" sz="2800" lang="en-IN" smtClean="0"/>
              <a:t>.</a:t>
            </a:r>
          </a:p>
          <a:p>
            <a:r>
              <a:rPr dirty="0" sz="2800" lang="en-IN"/>
              <a:t>A quantity related to the FNIR is the </a:t>
            </a:r>
            <a:r>
              <a:rPr b="1" dirty="0" sz="2800" i="1" lang="en-IN" smtClean="0"/>
              <a:t>true positive </a:t>
            </a:r>
            <a:r>
              <a:rPr b="1" dirty="0" sz="2800" i="1" lang="en-IN"/>
              <a:t>identification rate </a:t>
            </a:r>
            <a:r>
              <a:rPr dirty="0" sz="2800" lang="en-IN"/>
              <a:t>(TPIR), which is the expected proportion of </a:t>
            </a:r>
            <a:r>
              <a:rPr dirty="0" sz="2800" lang="en-IN" smtClean="0"/>
              <a:t>identification transactions </a:t>
            </a:r>
            <a:r>
              <a:rPr dirty="0" sz="2800" lang="en-IN"/>
              <a:t>by users enrolled in the system, where the user’s correct identity </a:t>
            </a:r>
            <a:r>
              <a:rPr dirty="0" sz="2800" lang="en-IN" smtClean="0"/>
              <a:t>is among </a:t>
            </a:r>
            <a:r>
              <a:rPr dirty="0" sz="2800" lang="en-IN"/>
              <a:t>the </a:t>
            </a:r>
            <a:r>
              <a:rPr dirty="0" sz="2800" i="1" lang="en-IN"/>
              <a:t>t </a:t>
            </a:r>
            <a:r>
              <a:rPr dirty="0" sz="2800" lang="en-IN"/>
              <a:t>identities returned by the system</a:t>
            </a:r>
            <a:r>
              <a:rPr dirty="0" sz="2800" lang="en-IN" smtClean="0"/>
              <a:t>. </a:t>
            </a:r>
            <a:r>
              <a:rPr dirty="0" sz="2800" lang="en-IN"/>
              <a:t>Therefore, FNIR = 1</a:t>
            </a:r>
            <a:r>
              <a:rPr dirty="0" sz="2800" i="1" lang="en-IN"/>
              <a:t>− </a:t>
            </a:r>
            <a:r>
              <a:rPr dirty="0" sz="2800" lang="en-IN"/>
              <a:t>TPIR</a:t>
            </a:r>
            <a:endParaRPr b="1" dirty="0" sz="2800" lang="en-US"/>
          </a:p>
        </p:txBody>
      </p:sp>
      <p:pic>
        <p:nvPicPr>
          <p:cNvPr id="2097261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US" smtClean="0">
                <a:solidFill>
                  <a:srgbClr val="FF0000"/>
                </a:solidFill>
              </a:rPr>
              <a:t>Types of Biometrics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76200" y="971434"/>
            <a:ext cx="8763000" cy="5689333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dirty="0" lang="en-IN" smtClean="0"/>
              <a:t>There </a:t>
            </a:r>
            <a:r>
              <a:rPr dirty="0" lang="en-IN"/>
              <a:t>are two types of biometrics:</a:t>
            </a:r>
          </a:p>
          <a:p>
            <a:pPr indent="0" marL="0">
              <a:buNone/>
            </a:pPr>
            <a:r>
              <a:rPr dirty="0" lang="en-IN" smtClean="0"/>
              <a:t>#</a:t>
            </a:r>
            <a:r>
              <a:rPr dirty="0" lang="en-IN"/>
              <a:t>1. </a:t>
            </a:r>
            <a:r>
              <a:rPr b="1" dirty="0" lang="en-IN"/>
              <a:t>Physiological measurements </a:t>
            </a:r>
          </a:p>
          <a:p>
            <a:r>
              <a:rPr dirty="0" lang="en-IN"/>
              <a:t>They can be either </a:t>
            </a:r>
            <a:r>
              <a:rPr b="1" dirty="0" lang="en-IN"/>
              <a:t>morphological</a:t>
            </a:r>
            <a:r>
              <a:rPr dirty="0" lang="en-IN"/>
              <a:t> or </a:t>
            </a:r>
            <a:r>
              <a:rPr b="1" dirty="0" lang="en-IN"/>
              <a:t>biological</a:t>
            </a:r>
            <a:r>
              <a:rPr dirty="0" lang="en-IN"/>
              <a:t>.</a:t>
            </a:r>
          </a:p>
          <a:p>
            <a:r>
              <a:rPr b="1" dirty="0" lang="en-IN"/>
              <a:t>Morphological</a:t>
            </a:r>
            <a:r>
              <a:rPr dirty="0" lang="en-IN"/>
              <a:t> identifiers mainly consist of fingerprints, the hand's shape, the finger, vein pattern, the eye (iris and retina), and the face's shape.</a:t>
            </a:r>
          </a:p>
          <a:p>
            <a:r>
              <a:rPr dirty="0" lang="en-IN"/>
              <a:t>For </a:t>
            </a:r>
            <a:r>
              <a:rPr b="1" dirty="0" lang="en-IN"/>
              <a:t>biological </a:t>
            </a:r>
            <a:r>
              <a:rPr dirty="0" lang="en-IN"/>
              <a:t>analyses, DNA, blood, saliva, or urine may be used by medical teams and police forensics.</a:t>
            </a:r>
          </a:p>
          <a:p>
            <a:pPr fontAlgn="auto">
              <a:spcAft>
                <a:spcPts val="0"/>
              </a:spcAft>
            </a:pPr>
            <a:endParaRPr b="1"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dirty="0" lang="en-US"/>
          </a:p>
        </p:txBody>
      </p:sp>
      <p:pic>
        <p:nvPicPr>
          <p:cNvPr id="2097166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Title 1"/>
          <p:cNvSpPr>
            <a:spLocks noGrp="1"/>
          </p:cNvSpPr>
          <p:nvPr>
            <p:ph type="title"/>
          </p:nvPr>
        </p:nvSpPr>
        <p:spPr>
          <a:xfrm>
            <a:off x="1143000" y="327660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 smtClean="0">
                <a:solidFill>
                  <a:srgbClr val="FF0000"/>
                </a:solidFill>
              </a:rPr>
              <a:t>End of Part 1 (UNIT 1)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889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endParaRPr dirty="0" sz="2800" lang="en-IN"/>
          </a:p>
        </p:txBody>
      </p:sp>
      <p:pic>
        <p:nvPicPr>
          <p:cNvPr id="2097262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US" smtClean="0">
                <a:solidFill>
                  <a:srgbClr val="FF0000"/>
                </a:solidFill>
              </a:rPr>
              <a:t>Types of Biometrics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76200" y="971434"/>
            <a:ext cx="8763000" cy="5689333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dirty="0" lang="en-IN"/>
              <a:t>#2. </a:t>
            </a:r>
            <a:r>
              <a:rPr b="1" dirty="0" lang="en-IN"/>
              <a:t>Behavioral measurements</a:t>
            </a:r>
          </a:p>
          <a:p>
            <a:pPr indent="0" marL="0">
              <a:buNone/>
            </a:pPr>
            <a:r>
              <a:rPr dirty="0" lang="en-IN"/>
              <a:t>The most common are:</a:t>
            </a:r>
          </a:p>
          <a:p>
            <a:r>
              <a:rPr dirty="0" lang="en-IN"/>
              <a:t>voice recognition,</a:t>
            </a:r>
          </a:p>
          <a:p>
            <a:r>
              <a:rPr dirty="0" lang="en-IN"/>
              <a:t>signature dynamics (speed of movement of pen, accelerations, pressure exerted, inclination),</a:t>
            </a:r>
          </a:p>
          <a:p>
            <a:r>
              <a:rPr dirty="0" lang="en-IN"/>
              <a:t>keystroke dynamics,</a:t>
            </a:r>
          </a:p>
          <a:p>
            <a:r>
              <a:rPr dirty="0" lang="en-IN"/>
              <a:t>the way we use objects,</a:t>
            </a:r>
          </a:p>
          <a:p>
            <a:r>
              <a:rPr dirty="0" lang="en-IN"/>
              <a:t>gait, the sound of steps,</a:t>
            </a:r>
          </a:p>
          <a:p>
            <a:r>
              <a:rPr dirty="0" lang="en-IN"/>
              <a:t>gestures, etc.</a:t>
            </a:r>
          </a:p>
          <a:p>
            <a:pPr fontAlgn="auto">
              <a:spcAft>
                <a:spcPts val="0"/>
              </a:spcAft>
            </a:pPr>
            <a:endParaRPr b="1"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dirty="0" lang="en-US"/>
          </a:p>
        </p:txBody>
      </p:sp>
      <p:pic>
        <p:nvPicPr>
          <p:cNvPr id="2097167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US" smtClean="0">
                <a:solidFill>
                  <a:srgbClr val="FF0000"/>
                </a:solidFill>
              </a:rPr>
              <a:t>Types of Biometrics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763000" cy="5060567"/>
          </a:xfrm>
        </p:spPr>
        <p:txBody>
          <a:bodyPr rtlCol="0">
            <a:normAutofit/>
          </a:bodyPr>
          <a:p>
            <a:pPr fontAlgn="auto">
              <a:spcAft>
                <a:spcPts val="0"/>
              </a:spcAft>
            </a:pPr>
            <a:endParaRPr b="1"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dirty="0" lang="en-US"/>
          </a:p>
        </p:txBody>
      </p:sp>
      <p:pic>
        <p:nvPicPr>
          <p:cNvPr id="2097168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169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13360" y="1646638"/>
            <a:ext cx="8610600" cy="4259263"/>
          </a:xfrm>
          <a:prstGeom prst="rect"/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US" smtClean="0">
                <a:solidFill>
                  <a:srgbClr val="FF0000"/>
                </a:solidFill>
              </a:rPr>
              <a:t>Traditional Methods </a:t>
            </a:r>
            <a:r>
              <a:rPr dirty="0" sz="3200" lang="en-US">
                <a:solidFill>
                  <a:srgbClr val="FF0000"/>
                </a:solidFill>
              </a:rPr>
              <a:t>and Biometrics</a:t>
            </a:r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228600" y="1092467"/>
            <a:ext cx="8763000" cy="5257800"/>
          </a:xfrm>
        </p:spPr>
        <p:txBody>
          <a:bodyPr rtlCol="0">
            <a:normAutofit/>
          </a:bodyPr>
          <a:p>
            <a:r>
              <a:rPr b="1" dirty="0" sz="2800" lang="en-IN"/>
              <a:t>Traditional methods </a:t>
            </a:r>
            <a:r>
              <a:rPr dirty="0" sz="2800" lang="en-IN"/>
              <a:t>of establishing a person's </a:t>
            </a:r>
            <a:r>
              <a:rPr dirty="0" sz="2800" lang="en-IN" smtClean="0"/>
              <a:t>identity</a:t>
            </a:r>
          </a:p>
          <a:p>
            <a:pPr lvl="1"/>
            <a:r>
              <a:rPr dirty="0" lang="en-IN" smtClean="0"/>
              <a:t>Knowledge- based </a:t>
            </a:r>
            <a:r>
              <a:rPr dirty="0" lang="en-IN"/>
              <a:t>(e.g., passwords</a:t>
            </a:r>
            <a:r>
              <a:rPr dirty="0" lang="en-IN" smtClean="0"/>
              <a:t>) and</a:t>
            </a:r>
          </a:p>
          <a:p>
            <a:pPr lvl="1"/>
            <a:r>
              <a:rPr dirty="0" lang="en-IN"/>
              <a:t>T</a:t>
            </a:r>
            <a:r>
              <a:rPr dirty="0" lang="en-IN" smtClean="0"/>
              <a:t>oken-based </a:t>
            </a:r>
            <a:r>
              <a:rPr dirty="0" lang="en-IN"/>
              <a:t>(e.g., ID cards) </a:t>
            </a:r>
            <a:r>
              <a:rPr dirty="0" lang="en-IN" smtClean="0"/>
              <a:t>mechanisms</a:t>
            </a:r>
            <a:endParaRPr dirty="0" lang="en-US"/>
          </a:p>
          <a:p>
            <a:r>
              <a:rPr b="1" dirty="0" lang="en-US" smtClean="0"/>
              <a:t>Drawbacks</a:t>
            </a:r>
            <a:r>
              <a:rPr dirty="0" lang="en-US" smtClean="0"/>
              <a:t>: </a:t>
            </a:r>
            <a:r>
              <a:rPr dirty="0" lang="en-IN"/>
              <a:t>R</a:t>
            </a:r>
            <a:r>
              <a:rPr dirty="0" lang="en-IN" smtClean="0"/>
              <a:t>epresentations </a:t>
            </a:r>
            <a:r>
              <a:rPr dirty="0" lang="en-IN"/>
              <a:t>of identity can easily be lost, shared, </a:t>
            </a:r>
            <a:r>
              <a:rPr dirty="0" lang="en-IN" smtClean="0"/>
              <a:t>manipulated </a:t>
            </a:r>
            <a:r>
              <a:rPr dirty="0" lang="en-IN"/>
              <a:t>or stolen thereby compromising the intended security</a:t>
            </a:r>
            <a:r>
              <a:rPr dirty="0" lang="en-IN" smtClean="0"/>
              <a:t>.</a:t>
            </a:r>
          </a:p>
          <a:p>
            <a:r>
              <a:rPr b="1" dirty="0" lang="en-IN"/>
              <a:t>D</a:t>
            </a:r>
            <a:r>
              <a:rPr b="1" dirty="0" lang="en-IN" smtClean="0"/>
              <a:t>ual-factor </a:t>
            </a:r>
            <a:r>
              <a:rPr b="1" dirty="0" lang="en-IN"/>
              <a:t>A</a:t>
            </a:r>
            <a:r>
              <a:rPr b="1" dirty="0" lang="en-IN" smtClean="0"/>
              <a:t>uthentication </a:t>
            </a:r>
            <a:r>
              <a:rPr b="1" dirty="0" lang="en-IN"/>
              <a:t>S</a:t>
            </a:r>
            <a:r>
              <a:rPr b="1" dirty="0" lang="en-IN" smtClean="0"/>
              <a:t>cheme: </a:t>
            </a:r>
          </a:p>
          <a:p>
            <a:r>
              <a:rPr dirty="0" lang="en-IN"/>
              <a:t>B</a:t>
            </a:r>
            <a:r>
              <a:rPr dirty="0" lang="en-IN" smtClean="0"/>
              <a:t>iometrics is used </a:t>
            </a:r>
            <a:r>
              <a:rPr dirty="0" lang="en-IN"/>
              <a:t>to supplement ID cards and </a:t>
            </a:r>
            <a:r>
              <a:rPr dirty="0" lang="en-IN" smtClean="0"/>
              <a:t>passwords </a:t>
            </a:r>
            <a:r>
              <a:rPr dirty="0" lang="en-IN"/>
              <a:t>thereby imparting an additional level of security.</a:t>
            </a:r>
            <a:endParaRPr b="1" dirty="0" lang="en-US" smtClean="0"/>
          </a:p>
          <a:p>
            <a:pPr fontAlgn="auto">
              <a:spcAft>
                <a:spcPts val="0"/>
              </a:spcAft>
            </a:pPr>
            <a:endParaRPr dirty="0" lang="en-US" smtClean="0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b="1"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dirty="0" lang="en-US"/>
          </a:p>
        </p:txBody>
      </p:sp>
      <p:pic>
        <p:nvPicPr>
          <p:cNvPr id="2097170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US" smtClean="0">
                <a:solidFill>
                  <a:srgbClr val="FF0000"/>
                </a:solidFill>
              </a:rPr>
              <a:t>Biometrics for Identity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228600" y="1092467"/>
            <a:ext cx="8763000" cy="5257800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b="1" dirty="0" sz="2800" lang="en-IN"/>
              <a:t>Person </a:t>
            </a:r>
            <a:r>
              <a:rPr b="1" dirty="0" sz="2800" lang="en-IN" smtClean="0"/>
              <a:t>Recognition in Identity Management</a:t>
            </a:r>
          </a:p>
          <a:p>
            <a:r>
              <a:rPr dirty="0" lang="en-IN" smtClean="0"/>
              <a:t>The aim </a:t>
            </a:r>
            <a:r>
              <a:rPr dirty="0" lang="en-IN"/>
              <a:t>is to establish the association </a:t>
            </a:r>
            <a:r>
              <a:rPr dirty="0" lang="en-IN" smtClean="0"/>
              <a:t>between an </a:t>
            </a:r>
            <a:r>
              <a:rPr dirty="0" lang="en-IN"/>
              <a:t>individual and his personal identity.</a:t>
            </a:r>
            <a:endParaRPr dirty="0" lang="en-US"/>
          </a:p>
          <a:p>
            <a:r>
              <a:rPr dirty="0" lang="en-IN"/>
              <a:t>One must be able to determine </a:t>
            </a:r>
            <a:r>
              <a:rPr dirty="0" lang="en-IN" smtClean="0"/>
              <a:t>a person’s </a:t>
            </a:r>
            <a:r>
              <a:rPr dirty="0" lang="en-IN"/>
              <a:t>identity or verify the identity claim of an individual whenever </a:t>
            </a:r>
            <a:r>
              <a:rPr dirty="0" lang="en-IN" smtClean="0"/>
              <a:t>required</a:t>
            </a:r>
          </a:p>
          <a:p>
            <a:r>
              <a:rPr dirty="0" lang="en-IN"/>
              <a:t>This process is known as </a:t>
            </a:r>
            <a:r>
              <a:rPr b="1" dirty="0" lang="en-IN" smtClean="0"/>
              <a:t>person </a:t>
            </a:r>
            <a:r>
              <a:rPr b="1" dirty="0" lang="en-IN"/>
              <a:t>recognition</a:t>
            </a:r>
            <a:r>
              <a:rPr dirty="0" lang="en-IN" smtClean="0"/>
              <a:t>.</a:t>
            </a:r>
          </a:p>
          <a:p>
            <a:r>
              <a:rPr dirty="0" lang="en-IN"/>
              <a:t>A person can be recognized based on</a:t>
            </a:r>
          </a:p>
          <a:p>
            <a:pPr indent="0" marL="0">
              <a:buNone/>
            </a:pPr>
            <a:r>
              <a:rPr dirty="0" lang="en-IN" smtClean="0"/>
              <a:t>	(</a:t>
            </a:r>
            <a:r>
              <a:rPr dirty="0" lang="en-IN"/>
              <a:t>a) what he knows, </a:t>
            </a:r>
            <a:endParaRPr dirty="0" lang="en-IN" smtClean="0"/>
          </a:p>
          <a:p>
            <a:pPr indent="0" marL="0">
              <a:buNone/>
            </a:pPr>
            <a:r>
              <a:rPr dirty="0" lang="en-IN"/>
              <a:t>	</a:t>
            </a:r>
            <a:r>
              <a:rPr dirty="0" lang="en-IN" smtClean="0"/>
              <a:t>(</a:t>
            </a:r>
            <a:r>
              <a:rPr dirty="0" lang="en-IN"/>
              <a:t>b) what </a:t>
            </a:r>
            <a:r>
              <a:rPr dirty="0" lang="en-IN" smtClean="0"/>
              <a:t>he possesses </a:t>
            </a:r>
            <a:r>
              <a:rPr dirty="0" lang="en-IN"/>
              <a:t>extrinsically, and </a:t>
            </a:r>
            <a:endParaRPr dirty="0" lang="en-IN" smtClean="0"/>
          </a:p>
          <a:p>
            <a:pPr indent="0" marL="0">
              <a:buNone/>
            </a:pPr>
            <a:r>
              <a:rPr dirty="0" lang="en-IN"/>
              <a:t>	</a:t>
            </a:r>
            <a:r>
              <a:rPr dirty="0" lang="en-IN" smtClean="0"/>
              <a:t>(</a:t>
            </a:r>
            <a:r>
              <a:rPr dirty="0" lang="en-IN"/>
              <a:t>c) who he is </a:t>
            </a:r>
            <a:r>
              <a:rPr dirty="0" lang="en-IN" smtClean="0"/>
              <a:t>intrinsically (</a:t>
            </a:r>
            <a:r>
              <a:rPr dirty="0" lang="en-IN"/>
              <a:t>biometric </a:t>
            </a:r>
            <a:r>
              <a:rPr dirty="0" lang="en-IN" smtClean="0"/>
              <a:t>recognition)</a:t>
            </a:r>
            <a:endParaRPr dirty="0" lang="en-US"/>
          </a:p>
        </p:txBody>
      </p:sp>
      <p:pic>
        <p:nvPicPr>
          <p:cNvPr id="2097171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US">
                <a:solidFill>
                  <a:srgbClr val="FF0000"/>
                </a:solidFill>
              </a:rPr>
              <a:t>Biometrics for Identity</a:t>
            </a:r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>
          <a:xfrm>
            <a:off x="228600" y="1092467"/>
            <a:ext cx="8763000" cy="5257800"/>
          </a:xfrm>
        </p:spPr>
        <p:txBody>
          <a:bodyPr rtlCol="0">
            <a:normAutofit/>
          </a:bodyPr>
          <a:p>
            <a:pPr eaLnBrk="1" hangingPunct="1"/>
            <a:r>
              <a:rPr dirty="0" lang="en-US" smtClean="0"/>
              <a:t>The three </a:t>
            </a:r>
            <a:r>
              <a:rPr dirty="0" lang="en-US"/>
              <a:t>different types of authentication</a:t>
            </a:r>
          </a:p>
          <a:p>
            <a:pPr eaLnBrk="1" hangingPunct="1" lvl="1"/>
            <a:r>
              <a:rPr dirty="0" sz="3200" i="1" lang="en-US" smtClean="0"/>
              <a:t>Something </a:t>
            </a:r>
            <a:r>
              <a:rPr dirty="0" sz="3200" i="1" lang="en-US"/>
              <a:t>you know</a:t>
            </a:r>
            <a:r>
              <a:rPr dirty="0" sz="3200" lang="en-US"/>
              <a:t>  [</a:t>
            </a:r>
            <a:r>
              <a:rPr b="1" dirty="0" sz="3200" lang="en-US"/>
              <a:t>knowledge based system</a:t>
            </a:r>
            <a:r>
              <a:rPr dirty="0" sz="3200" lang="en-US"/>
              <a:t>]</a:t>
            </a:r>
          </a:p>
          <a:p>
            <a:pPr eaLnBrk="1" hangingPunct="1" lvl="2"/>
            <a:r>
              <a:rPr dirty="0" sz="3200" lang="en-US"/>
              <a:t>password, PIN</a:t>
            </a:r>
          </a:p>
          <a:p>
            <a:pPr eaLnBrk="1" hangingPunct="1" lvl="1"/>
            <a:r>
              <a:rPr dirty="0" sz="3200" i="1" lang="en-US" smtClean="0"/>
              <a:t>Something </a:t>
            </a:r>
            <a:r>
              <a:rPr dirty="0" sz="3200" i="1" lang="en-US"/>
              <a:t>you have</a:t>
            </a:r>
            <a:r>
              <a:rPr dirty="0" sz="3200" lang="en-US"/>
              <a:t>  [</a:t>
            </a:r>
            <a:r>
              <a:rPr b="1" dirty="0" sz="3200" lang="en-US"/>
              <a:t>token based system</a:t>
            </a:r>
            <a:r>
              <a:rPr dirty="0" sz="3200" lang="en-US"/>
              <a:t>] </a:t>
            </a:r>
          </a:p>
          <a:p>
            <a:pPr eaLnBrk="1" hangingPunct="1" lvl="2"/>
            <a:r>
              <a:rPr dirty="0" sz="3200" lang="en-US" smtClean="0"/>
              <a:t>Card </a:t>
            </a:r>
            <a:r>
              <a:rPr dirty="0" sz="3200" lang="en-US"/>
              <a:t>key, smart card</a:t>
            </a:r>
          </a:p>
          <a:p>
            <a:pPr eaLnBrk="1" hangingPunct="1" lvl="1"/>
            <a:endParaRPr dirty="0" sz="3200" i="1" lang="en-US" smtClean="0"/>
          </a:p>
          <a:p>
            <a:pPr eaLnBrk="1" hangingPunct="1" lvl="1"/>
            <a:r>
              <a:rPr dirty="0" sz="3200" i="1" lang="en-US" smtClean="0"/>
              <a:t>Something </a:t>
            </a:r>
            <a:r>
              <a:rPr dirty="0" sz="3200" i="1" lang="en-US"/>
              <a:t>you are </a:t>
            </a:r>
            <a:r>
              <a:rPr dirty="0" sz="3200" i="1" lang="en-US" smtClean="0"/>
              <a:t> </a:t>
            </a:r>
            <a:r>
              <a:rPr b="1" dirty="0" sz="3600" lang="en-US" smtClean="0"/>
              <a:t>Biometric</a:t>
            </a:r>
            <a:endParaRPr b="1" dirty="0" sz="3600" lang="en-US"/>
          </a:p>
          <a:p>
            <a:pPr fontAlgn="auto">
              <a:spcAft>
                <a:spcPts val="0"/>
              </a:spcAft>
            </a:pPr>
            <a:endParaRPr dirty="0" lang="en-US" smtClean="0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b="1"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dirty="0" lang="en-US"/>
          </a:p>
        </p:txBody>
      </p:sp>
      <p:pic>
        <p:nvPicPr>
          <p:cNvPr id="2097172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173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5638800" y="2133600"/>
            <a:ext cx="2505075" cy="12192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74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5695950" y="3892223"/>
            <a:ext cx="2447925" cy="1176338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75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 bwMode="auto">
          <a:xfrm>
            <a:off x="6324600" y="5123463"/>
            <a:ext cx="1819275" cy="1343025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2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dur="1000" id="9"/>
                                        <p:tgtEl>
                                          <p:spTgt spid="209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12"/>
                                        <p:tgtEl>
                                          <p:spTgt spid="209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1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8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9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20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21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22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23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24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25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26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27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8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US" smtClean="0">
                <a:solidFill>
                  <a:srgbClr val="FF0000"/>
                </a:solidFill>
              </a:rPr>
              <a:t>Attacks in Authentication Systems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>
          <a:xfrm>
            <a:off x="228600" y="1092467"/>
            <a:ext cx="8763000" cy="5257800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b="1" dirty="0" sz="3300" lang="en-IN" smtClean="0"/>
              <a:t>Various types </a:t>
            </a:r>
            <a:r>
              <a:rPr b="1" dirty="0" sz="3300" lang="en-IN"/>
              <a:t>of M</a:t>
            </a:r>
            <a:r>
              <a:rPr b="1" dirty="0" sz="3300" lang="en-IN" smtClean="0"/>
              <a:t>alicious Attacks on Authentication Systems</a:t>
            </a:r>
            <a:endParaRPr b="1" dirty="0" sz="3300" lang="en-US" smtClean="0"/>
          </a:p>
          <a:p>
            <a:pPr indent="-514350" marL="514350">
              <a:buAutoNum type="alphaLcParenBoth"/>
            </a:pPr>
            <a:r>
              <a:rPr dirty="0" lang="en-IN" smtClean="0"/>
              <a:t>client </a:t>
            </a:r>
            <a:r>
              <a:rPr dirty="0" lang="en-IN"/>
              <a:t>attack (</a:t>
            </a:r>
            <a:r>
              <a:rPr dirty="0" lang="en-IN" smtClean="0"/>
              <a:t>e.g. guessing </a:t>
            </a:r>
            <a:r>
              <a:rPr dirty="0" lang="en-IN"/>
              <a:t>passwords, stealing tokens); </a:t>
            </a:r>
            <a:endParaRPr dirty="0" lang="en-IN" smtClean="0"/>
          </a:p>
          <a:p>
            <a:pPr indent="-514350" marL="514350">
              <a:buAutoNum type="alphaLcParenBoth"/>
            </a:pPr>
            <a:r>
              <a:rPr dirty="0" lang="en-IN" smtClean="0"/>
              <a:t>host attack (e.g.  </a:t>
            </a:r>
            <a:r>
              <a:rPr dirty="0" lang="en-IN"/>
              <a:t>accessing plain text ¯le containing passwords); </a:t>
            </a:r>
            <a:endParaRPr dirty="0" lang="en-IN" smtClean="0"/>
          </a:p>
          <a:p>
            <a:pPr indent="-514350" marL="514350">
              <a:buAutoNum type="alphaLcParenBoth"/>
            </a:pPr>
            <a:r>
              <a:rPr dirty="0" lang="en-IN" smtClean="0"/>
              <a:t>eavesdropping </a:t>
            </a:r>
            <a:r>
              <a:rPr dirty="0" lang="en-IN"/>
              <a:t>(</a:t>
            </a:r>
            <a:r>
              <a:rPr dirty="0" lang="en-IN" smtClean="0"/>
              <a:t>e.g. shoulder surfing for </a:t>
            </a:r>
            <a:r>
              <a:rPr dirty="0" lang="en-IN"/>
              <a:t>passwords); </a:t>
            </a:r>
            <a:endParaRPr dirty="0" lang="en-IN" smtClean="0"/>
          </a:p>
          <a:p>
            <a:pPr indent="-514350" marL="514350">
              <a:buAutoNum type="alphaLcParenBoth"/>
            </a:pPr>
            <a:r>
              <a:rPr dirty="0" lang="en-IN" smtClean="0"/>
              <a:t>repudiation </a:t>
            </a:r>
            <a:r>
              <a:rPr dirty="0" lang="en-IN"/>
              <a:t>(e.g., claiming that </a:t>
            </a:r>
            <a:r>
              <a:rPr dirty="0" lang="en-IN" smtClean="0"/>
              <a:t>token was </a:t>
            </a:r>
            <a:r>
              <a:rPr dirty="0" lang="en-IN"/>
              <a:t>misplaced</a:t>
            </a:r>
            <a:r>
              <a:rPr dirty="0" lang="en-IN" smtClean="0"/>
              <a:t>);</a:t>
            </a:r>
          </a:p>
          <a:p>
            <a:pPr indent="-514350" marL="514350">
              <a:buAutoNum type="alphaLcParenBoth"/>
            </a:pPr>
            <a:r>
              <a:rPr dirty="0" lang="en-IN" err="1" smtClean="0"/>
              <a:t>trojan</a:t>
            </a:r>
            <a:r>
              <a:rPr dirty="0" lang="en-IN" smtClean="0"/>
              <a:t> </a:t>
            </a:r>
            <a:r>
              <a:rPr dirty="0" lang="en-IN"/>
              <a:t>horse attack (e.g., installation of bogus log-in </a:t>
            </a:r>
            <a:r>
              <a:rPr dirty="0" lang="en-IN" smtClean="0"/>
              <a:t>screen to </a:t>
            </a:r>
            <a:r>
              <a:rPr dirty="0" lang="en-IN"/>
              <a:t>steal passwords); </a:t>
            </a:r>
            <a:r>
              <a:rPr dirty="0" lang="en-IN" smtClean="0"/>
              <a:t>and</a:t>
            </a:r>
          </a:p>
          <a:p>
            <a:pPr indent="-514350" marL="514350">
              <a:buAutoNum type="alphaLcParenBoth"/>
            </a:pPr>
            <a:r>
              <a:rPr dirty="0" lang="en-IN" smtClean="0"/>
              <a:t>denial </a:t>
            </a:r>
            <a:r>
              <a:rPr dirty="0" lang="en-IN"/>
              <a:t>of service (e.g., disabling the system by </a:t>
            </a:r>
            <a:r>
              <a:rPr dirty="0" lang="en-IN" smtClean="0"/>
              <a:t>deliberately </a:t>
            </a:r>
            <a:r>
              <a:rPr dirty="0" lang="en-IN"/>
              <a:t>supplying an incorrect password several times).</a:t>
            </a:r>
            <a:endParaRPr dirty="0" lang="en-US"/>
          </a:p>
          <a:p>
            <a:pPr fontAlgn="auto">
              <a:spcAft>
                <a:spcPts val="0"/>
              </a:spcAft>
            </a:pPr>
            <a:endParaRPr b="1"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dirty="0" lang="en-US"/>
          </a:p>
        </p:txBody>
      </p:sp>
      <p:pic>
        <p:nvPicPr>
          <p:cNvPr id="2097176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US" smtClean="0">
                <a:solidFill>
                  <a:srgbClr val="FF0000"/>
                </a:solidFill>
              </a:rPr>
              <a:t>Biometric Systems Advantages and Disadvantages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257800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b="1" dirty="0" sz="2800" lang="en-IN" smtClean="0"/>
              <a:t>Advantages</a:t>
            </a:r>
          </a:p>
          <a:p>
            <a:r>
              <a:rPr dirty="0" lang="en-US"/>
              <a:t>Uniqueness</a:t>
            </a:r>
          </a:p>
          <a:p>
            <a:r>
              <a:rPr dirty="0" lang="en-US"/>
              <a:t>No need to remember password and pin</a:t>
            </a:r>
          </a:p>
          <a:p>
            <a:r>
              <a:rPr dirty="0" lang="en-US"/>
              <a:t>Cannot be lost, stolen or forgotten</a:t>
            </a:r>
          </a:p>
          <a:p>
            <a:r>
              <a:rPr dirty="0" lang="en-US"/>
              <a:t>Difficult to copy, share and distribute</a:t>
            </a:r>
          </a:p>
          <a:p>
            <a:r>
              <a:rPr dirty="0" lang="en-US"/>
              <a:t>Person is required to be present for </a:t>
            </a:r>
            <a:r>
              <a:rPr dirty="0" lang="en-US" smtClean="0"/>
              <a:t>authentication</a:t>
            </a:r>
            <a:endParaRPr dirty="0" lang="en-IN"/>
          </a:p>
          <a:p>
            <a:pPr fontAlgn="auto" indent="0" marL="0">
              <a:spcAft>
                <a:spcPts val="0"/>
              </a:spcAft>
              <a:buNone/>
            </a:pPr>
            <a:endParaRPr b="1" dirty="0" sz="2800" lang="en-US" smtClean="0"/>
          </a:p>
          <a:p>
            <a:pPr fontAlgn="auto" indent="0" marL="0">
              <a:spcAft>
                <a:spcPts val="0"/>
              </a:spcAft>
              <a:buNone/>
            </a:pPr>
            <a:r>
              <a:rPr b="1" dirty="0" sz="2800" lang="en-US" smtClean="0"/>
              <a:t>Disadvantages</a:t>
            </a:r>
            <a:endParaRPr b="1" dirty="0" sz="2800" lang="en-US"/>
          </a:p>
          <a:p>
            <a:r>
              <a:rPr dirty="0" lang="en-US"/>
              <a:t>Violation of Privacy</a:t>
            </a:r>
          </a:p>
          <a:p>
            <a:r>
              <a:rPr dirty="0" lang="en-US"/>
              <a:t>Need of significant computational resources</a:t>
            </a:r>
          </a:p>
          <a:p>
            <a:r>
              <a:rPr dirty="0" lang="en-US"/>
              <a:t>Intra-class variation: Due to change in pose or age</a:t>
            </a:r>
          </a:p>
          <a:p>
            <a:r>
              <a:rPr dirty="0" lang="en-US"/>
              <a:t>Vulnerable to spoof </a:t>
            </a:r>
            <a:r>
              <a:rPr dirty="0" lang="en-US" smtClean="0"/>
              <a:t>attacks</a:t>
            </a:r>
            <a:endParaRPr dirty="0" lang="en-US"/>
          </a:p>
        </p:txBody>
      </p:sp>
      <p:pic>
        <p:nvPicPr>
          <p:cNvPr id="2097177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i="1" lang="en-IN" smtClean="0">
                <a:solidFill>
                  <a:srgbClr val="FF0000"/>
                </a:solidFill>
              </a:rPr>
              <a:t>Traits</a:t>
            </a:r>
            <a:r>
              <a:rPr dirty="0" sz="3200" lang="en-IN">
                <a:solidFill>
                  <a:srgbClr val="FF0000"/>
                </a:solidFill>
              </a:rPr>
              <a:t>, </a:t>
            </a:r>
            <a:r>
              <a:rPr dirty="0" sz="3200" i="1" lang="en-IN">
                <a:solidFill>
                  <a:srgbClr val="FF0000"/>
                </a:solidFill>
              </a:rPr>
              <a:t>indicators</a:t>
            </a:r>
            <a:r>
              <a:rPr dirty="0" sz="3200" lang="en-IN">
                <a:solidFill>
                  <a:srgbClr val="FF0000"/>
                </a:solidFill>
              </a:rPr>
              <a:t>, </a:t>
            </a:r>
            <a:r>
              <a:rPr dirty="0" sz="3200" i="1" lang="en-IN">
                <a:solidFill>
                  <a:srgbClr val="FF0000"/>
                </a:solidFill>
              </a:rPr>
              <a:t>identifiers </a:t>
            </a:r>
            <a:r>
              <a:rPr dirty="0" sz="3200" lang="en-IN">
                <a:solidFill>
                  <a:srgbClr val="FF0000"/>
                </a:solidFill>
              </a:rPr>
              <a:t>or </a:t>
            </a:r>
            <a:r>
              <a:rPr dirty="0" sz="3200" i="1" lang="en-IN">
                <a:solidFill>
                  <a:srgbClr val="FF0000"/>
                </a:solidFill>
              </a:rPr>
              <a:t>modalities</a:t>
            </a:r>
            <a:r>
              <a:rPr dirty="0" sz="3200" lang="en-IN">
                <a:solidFill>
                  <a:srgbClr val="FF0000"/>
                </a:solidFill>
              </a:rPr>
              <a:t>.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228600" y="1092467"/>
            <a:ext cx="8763000" cy="5257800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b="1" dirty="0" sz="2800" lang="en-IN" smtClean="0"/>
              <a:t>Physical/Behavioural Characteristics used in BS</a:t>
            </a:r>
          </a:p>
          <a:p>
            <a:r>
              <a:rPr dirty="0" lang="en-IN" smtClean="0"/>
              <a:t>Fingerprint</a:t>
            </a:r>
            <a:r>
              <a:rPr dirty="0" lang="en-IN"/>
              <a:t>, face, </a:t>
            </a:r>
            <a:r>
              <a:rPr dirty="0" lang="en-IN" smtClean="0"/>
              <a:t>hand/Finger </a:t>
            </a:r>
            <a:r>
              <a:rPr dirty="0" lang="en-IN"/>
              <a:t>geometry, iris, </a:t>
            </a:r>
            <a:r>
              <a:rPr dirty="0" lang="en-IN" smtClean="0"/>
              <a:t>retina, signature</a:t>
            </a:r>
            <a:r>
              <a:rPr dirty="0" lang="en-IN"/>
              <a:t>, gait, </a:t>
            </a:r>
            <a:r>
              <a:rPr dirty="0" lang="en-IN" smtClean="0"/>
              <a:t>palm-print</a:t>
            </a:r>
            <a:r>
              <a:rPr dirty="0" lang="en-IN"/>
              <a:t>, voice pattern, ear, hand vein, </a:t>
            </a:r>
            <a:r>
              <a:rPr dirty="0" lang="en-IN" smtClean="0"/>
              <a:t>odour </a:t>
            </a:r>
            <a:r>
              <a:rPr dirty="0" lang="en-IN"/>
              <a:t>or the </a:t>
            </a:r>
            <a:r>
              <a:rPr dirty="0" lang="en-IN" smtClean="0"/>
              <a:t>DNA information </a:t>
            </a:r>
            <a:r>
              <a:rPr dirty="0" lang="en-IN"/>
              <a:t>of an individual to establish identity</a:t>
            </a:r>
            <a:endParaRPr dirty="0" lang="en-US"/>
          </a:p>
          <a:p>
            <a:r>
              <a:rPr dirty="0" lang="en-IN"/>
              <a:t>T</a:t>
            </a:r>
            <a:r>
              <a:rPr dirty="0" lang="en-IN" smtClean="0"/>
              <a:t>hese </a:t>
            </a:r>
            <a:r>
              <a:rPr b="1" dirty="0" lang="en-IN"/>
              <a:t>characteristics</a:t>
            </a:r>
            <a:r>
              <a:rPr dirty="0" lang="en-IN"/>
              <a:t> are referred to as </a:t>
            </a:r>
            <a:r>
              <a:rPr b="1" dirty="0" i="1" lang="en-IN"/>
              <a:t>traits</a:t>
            </a:r>
            <a:r>
              <a:rPr b="1" dirty="0" lang="en-IN"/>
              <a:t>, </a:t>
            </a:r>
            <a:r>
              <a:rPr b="1" dirty="0" i="1" lang="en-IN"/>
              <a:t>indicators</a:t>
            </a:r>
            <a:r>
              <a:rPr b="1" dirty="0" lang="en-IN"/>
              <a:t>, </a:t>
            </a:r>
            <a:r>
              <a:rPr b="1" dirty="0" i="1" lang="en-IN" smtClean="0"/>
              <a:t>identifiers </a:t>
            </a:r>
            <a:r>
              <a:rPr b="1" dirty="0" lang="en-IN" smtClean="0"/>
              <a:t>or </a:t>
            </a:r>
            <a:r>
              <a:rPr b="1" dirty="0" i="1" lang="en-IN"/>
              <a:t>modalities</a:t>
            </a:r>
            <a:r>
              <a:rPr b="1" dirty="0" lang="en-IN"/>
              <a:t>.</a:t>
            </a:r>
            <a:endParaRPr b="1" dirty="0"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dirty="0" lang="en-US"/>
          </a:p>
        </p:txBody>
      </p:sp>
      <p:pic>
        <p:nvPicPr>
          <p:cNvPr id="2097178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 descr="E:\bala\SRM EVEN Semester 2017-18\SRMIST_S&amp;H_LOGO27DEC2017 (1)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566803" y="-48788"/>
            <a:ext cx="2564766" cy="946789"/>
          </a:xfrm>
          <a:prstGeom prst="rect"/>
          <a:noFill/>
        </p:spPr>
      </p:pic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prstClr val="white">
                    <a:shade val="50000"/>
                  </a:prstClr>
                </a:solidFill>
                <a:latin typeface="Book Antiqua"/>
              </a:rPr>
              <a:t>Cloud Computing</a:t>
            </a:r>
          </a:p>
        </p:txBody>
      </p:sp>
      <p:sp>
        <p:nvSpPr>
          <p:cNvPr id="104861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>
                <a:solidFill>
                  <a:prstClr val="white">
                    <a:shade val="50000"/>
                  </a:prstClr>
                </a:solidFill>
                <a:latin typeface="Book Antiqu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en-US">
              <a:solidFill>
                <a:prstClr val="white">
                  <a:shade val="50000"/>
                </a:prstClr>
              </a:solidFill>
              <a:latin typeface="Book Antiqua"/>
            </a:endParaRPr>
          </a:p>
        </p:txBody>
      </p:sp>
      <p:sp>
        <p:nvSpPr>
          <p:cNvPr id="1048614" name="object 2"/>
          <p:cNvSpPr txBox="1"/>
          <p:nvPr/>
        </p:nvSpPr>
        <p:spPr>
          <a:xfrm>
            <a:off x="134768" y="7767"/>
            <a:ext cx="7790032" cy="555625"/>
          </a:xfrm>
          <a:prstGeom prst="rect"/>
        </p:spPr>
        <p:txBody>
          <a:bodyPr bIns="0" lIns="0" rIns="0" rtlCol="0" tIns="9525" vert="horz" wrap="square">
            <a:spAutoFit/>
          </a:bodyPr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dirty="0" sz="3200" lang="en-IN" smtClean="0">
                <a:solidFill>
                  <a:srgbClr val="990099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Learning Resources</a:t>
            </a:r>
          </a:p>
        </p:txBody>
      </p:sp>
      <p:sp>
        <p:nvSpPr>
          <p:cNvPr id="1048615" name="object 2"/>
          <p:cNvSpPr txBox="1"/>
          <p:nvPr/>
        </p:nvSpPr>
        <p:spPr>
          <a:xfrm>
            <a:off x="-88631" y="1023710"/>
            <a:ext cx="9220200" cy="5114925"/>
          </a:xfrm>
          <a:prstGeom prst="rect"/>
        </p:spPr>
        <p:txBody>
          <a:bodyPr bIns="0" lIns="0" rIns="0" rtlCol="0" tIns="9525" vert="horz" wrap="square">
            <a:spAutoFit/>
          </a:bodyPr>
          <a:p>
            <a:pPr algn="just" defTabSz="685800" eaLnBrk="1" fontAlgn="auto" hangingPunct="1" lvl="1" marL="342900">
              <a:spcBef>
                <a:spcPts val="0"/>
              </a:spcBef>
              <a:spcAft>
                <a:spcPts val="0"/>
              </a:spcAft>
            </a:pPr>
            <a:r>
              <a:rPr b="1" dirty="0" sz="2800" lang="en-IN" smtClean="0">
                <a:solidFill>
                  <a:prstClr val="black"/>
                </a:solidFill>
                <a:latin typeface="Book Antiqua"/>
              </a:rPr>
              <a:t>Reference Books</a:t>
            </a:r>
          </a:p>
          <a:p>
            <a:pPr algn="just" defTabSz="685800" eaLnBrk="1" fontAlgn="auto" hangingPunct="1" lvl="1" marL="342900">
              <a:spcBef>
                <a:spcPts val="0"/>
              </a:spcBef>
              <a:spcAft>
                <a:spcPts val="0"/>
              </a:spcAft>
            </a:pPr>
            <a:endParaRPr b="1" dirty="0" sz="2800" lang="en-IN" smtClean="0">
              <a:solidFill>
                <a:prstClr val="black"/>
              </a:solidFill>
              <a:latin typeface="Book Antiqua"/>
            </a:endParaRPr>
          </a:p>
          <a:p>
            <a:pPr algn="just" defTabSz="685800" eaLnBrk="1" fontAlgn="auto" hangingPunct="1" indent="-257175" lvl="1" marL="6000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b="1" dirty="0" sz="2400" lang="en-IN" smtClean="0">
                <a:solidFill>
                  <a:prstClr val="black"/>
                </a:solidFill>
                <a:latin typeface="Book Antiqua"/>
              </a:rPr>
              <a:t>Introduction to Biometrics </a:t>
            </a:r>
            <a:r>
              <a:rPr dirty="0" sz="2400" lang="en-IN" smtClean="0">
                <a:solidFill>
                  <a:prstClr val="black"/>
                </a:solidFill>
                <a:latin typeface="Book Antiqua"/>
              </a:rPr>
              <a:t>– James </a:t>
            </a:r>
            <a:r>
              <a:rPr dirty="0" sz="2400" lang="en-IN" err="1" smtClean="0">
                <a:solidFill>
                  <a:prstClr val="black"/>
                </a:solidFill>
                <a:latin typeface="Book Antiqua"/>
              </a:rPr>
              <a:t>Wayman</a:t>
            </a:r>
            <a:r>
              <a:rPr dirty="0" sz="2400" lang="en-IN" smtClean="0">
                <a:solidFill>
                  <a:prstClr val="black"/>
                </a:solidFill>
                <a:latin typeface="Book Antiqua"/>
              </a:rPr>
              <a:t>, - Springer </a:t>
            </a:r>
            <a:endParaRPr dirty="0" sz="2400" lang="en-IN">
              <a:solidFill>
                <a:prstClr val="black"/>
              </a:solidFill>
              <a:latin typeface="Book Antiqua"/>
            </a:endParaRPr>
          </a:p>
          <a:p>
            <a:pPr defTabSz="685800" eaLnBrk="1" fontAlgn="auto" hangingPunct="1" indent="-257175" lvl="1" marL="6000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b="1" dirty="0" sz="2800" lang="en-IN" smtClean="0">
                <a:solidFill>
                  <a:prstClr val="black"/>
                </a:solidFill>
                <a:latin typeface="Book Antiqua"/>
              </a:rPr>
              <a:t>Feature Extraction and Image Processing for Computer Vision </a:t>
            </a:r>
            <a:r>
              <a:rPr dirty="0" sz="2800" lang="en-IN" smtClean="0">
                <a:solidFill>
                  <a:prstClr val="black"/>
                </a:solidFill>
                <a:latin typeface="Book Antiqua"/>
              </a:rPr>
              <a:t>– Mark S </a:t>
            </a:r>
            <a:r>
              <a:rPr dirty="0" sz="2800" lang="en-IN" err="1" smtClean="0">
                <a:solidFill>
                  <a:prstClr val="black"/>
                </a:solidFill>
                <a:latin typeface="Book Antiqua"/>
              </a:rPr>
              <a:t>Necon</a:t>
            </a:r>
            <a:r>
              <a:rPr dirty="0" sz="2800" lang="en-IN" smtClean="0">
                <a:solidFill>
                  <a:prstClr val="black"/>
                </a:solidFill>
                <a:latin typeface="Book Antiqua"/>
              </a:rPr>
              <a:t> – </a:t>
            </a:r>
            <a:r>
              <a:rPr dirty="0" sz="2800" lang="en-IN" err="1" smtClean="0">
                <a:solidFill>
                  <a:prstClr val="black"/>
                </a:solidFill>
                <a:latin typeface="Book Antiqua"/>
              </a:rPr>
              <a:t>Elsevir</a:t>
            </a:r>
            <a:endParaRPr dirty="0" sz="2800" lang="en-IN" smtClean="0">
              <a:solidFill>
                <a:prstClr val="black"/>
              </a:solidFill>
              <a:latin typeface="Book Antiqua"/>
            </a:endParaRPr>
          </a:p>
          <a:p>
            <a:pPr defTabSz="685800" eaLnBrk="1" fontAlgn="auto" hangingPunct="1" indent="-257175" lvl="1" marL="6000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b="1" dirty="0" sz="2800" lang="en-IN" smtClean="0">
                <a:solidFill>
                  <a:prstClr val="black"/>
                </a:solidFill>
                <a:latin typeface="Book Antiqua"/>
              </a:rPr>
              <a:t>Digital Image Processing using </a:t>
            </a:r>
            <a:r>
              <a:rPr b="1" dirty="0" sz="2800" lang="en-IN" err="1" smtClean="0">
                <a:solidFill>
                  <a:prstClr val="black"/>
                </a:solidFill>
                <a:latin typeface="Book Antiqua"/>
              </a:rPr>
              <a:t>Mtalab</a:t>
            </a:r>
            <a:r>
              <a:rPr b="1" dirty="0" sz="2800" lang="en-IN" smtClean="0">
                <a:solidFill>
                  <a:prstClr val="black"/>
                </a:solidFill>
                <a:latin typeface="Book Antiqua"/>
              </a:rPr>
              <a:t> </a:t>
            </a:r>
            <a:r>
              <a:rPr dirty="0" sz="2800" lang="en-IN" smtClean="0">
                <a:solidFill>
                  <a:prstClr val="black"/>
                </a:solidFill>
                <a:latin typeface="Book Antiqua"/>
              </a:rPr>
              <a:t>– Rafael C, - Tata MC </a:t>
            </a:r>
            <a:r>
              <a:rPr dirty="0" sz="2800" lang="en-IN" err="1" smtClean="0">
                <a:solidFill>
                  <a:prstClr val="black"/>
                </a:solidFill>
                <a:latin typeface="Book Antiqua"/>
              </a:rPr>
              <a:t>Graw</a:t>
            </a:r>
            <a:r>
              <a:rPr dirty="0" sz="2800" lang="en-IN" smtClean="0">
                <a:solidFill>
                  <a:prstClr val="black"/>
                </a:solidFill>
                <a:latin typeface="Book Antiqua"/>
              </a:rPr>
              <a:t> Hill</a:t>
            </a:r>
          </a:p>
          <a:p>
            <a:pPr algn="just" defTabSz="685800" eaLnBrk="1" fontAlgn="auto" hangingPunct="1" indent="-257175" lvl="1" marL="6000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b="1" dirty="0" sz="2800" lang="en-IN" smtClean="0">
                <a:solidFill>
                  <a:prstClr val="black"/>
                </a:solidFill>
                <a:latin typeface="Book Antiqua"/>
              </a:rPr>
              <a:t>Guide to Biometrics </a:t>
            </a:r>
            <a:r>
              <a:rPr dirty="0" sz="2800" lang="en-IN" smtClean="0">
                <a:solidFill>
                  <a:prstClr val="black"/>
                </a:solidFill>
                <a:latin typeface="Book Antiqua"/>
              </a:rPr>
              <a:t>– Rood M </a:t>
            </a:r>
            <a:r>
              <a:rPr dirty="0" sz="2800" lang="en-IN" err="1" smtClean="0">
                <a:solidFill>
                  <a:prstClr val="black"/>
                </a:solidFill>
                <a:latin typeface="Book Antiqua"/>
              </a:rPr>
              <a:t>Bolie</a:t>
            </a:r>
            <a:r>
              <a:rPr dirty="0" sz="2800" lang="en-IN" smtClean="0">
                <a:solidFill>
                  <a:prstClr val="black"/>
                </a:solidFill>
                <a:latin typeface="Book Antiqua"/>
              </a:rPr>
              <a:t> –Springer</a:t>
            </a:r>
          </a:p>
          <a:p>
            <a:pPr algn="just" defTabSz="685800" eaLnBrk="1" fontAlgn="auto" hangingPunct="1" indent="-257175" lvl="1" marL="6000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b="1" dirty="0" sz="2800" lang="en-IN" smtClean="0">
                <a:solidFill>
                  <a:prstClr val="black"/>
                </a:solidFill>
                <a:latin typeface="Book Antiqua"/>
              </a:rPr>
              <a:t>Pattern Classification </a:t>
            </a:r>
            <a:r>
              <a:rPr dirty="0" sz="2800" lang="en-IN" smtClean="0">
                <a:solidFill>
                  <a:prstClr val="black"/>
                </a:solidFill>
                <a:latin typeface="Book Antiqua"/>
              </a:rPr>
              <a:t>– Richard </a:t>
            </a:r>
            <a:r>
              <a:rPr dirty="0" sz="2800" lang="en-IN" err="1" smtClean="0">
                <a:solidFill>
                  <a:prstClr val="black"/>
                </a:solidFill>
                <a:latin typeface="Book Antiqua"/>
              </a:rPr>
              <a:t>Oduda</a:t>
            </a:r>
            <a:r>
              <a:rPr dirty="0" sz="2800" lang="en-IN" smtClean="0">
                <a:solidFill>
                  <a:prstClr val="black"/>
                </a:solidFill>
                <a:latin typeface="Book Antiqua"/>
              </a:rPr>
              <a:t> – Wiley</a:t>
            </a:r>
          </a:p>
          <a:p>
            <a:pPr algn="just" defTabSz="685800" eaLnBrk="1" fontAlgn="auto" hangingPunct="1" indent="-257175" lvl="1" marL="6000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b="1" dirty="0" sz="2800" lang="en-IN" smtClean="0">
                <a:solidFill>
                  <a:prstClr val="black"/>
                </a:solidFill>
                <a:latin typeface="Book Antiqua"/>
              </a:rPr>
              <a:t>Biometrics in Identity Management: Concepts to Applications </a:t>
            </a:r>
            <a:r>
              <a:rPr dirty="0" sz="2800" lang="en-IN" smtClean="0">
                <a:solidFill>
                  <a:prstClr val="black"/>
                </a:solidFill>
                <a:latin typeface="Book Antiqua"/>
              </a:rPr>
              <a:t>– Shimon K </a:t>
            </a:r>
            <a:r>
              <a:rPr dirty="0" sz="2800" lang="en-IN" err="1" smtClean="0">
                <a:solidFill>
                  <a:prstClr val="black"/>
                </a:solidFill>
                <a:latin typeface="Book Antiqua"/>
              </a:rPr>
              <a:t>Modi</a:t>
            </a:r>
            <a:endParaRPr dirty="0" sz="2800" lang="en-IN" smtClean="0">
              <a:solidFill>
                <a:prstClr val="black"/>
              </a:solidFill>
              <a:latin typeface="Book Antiqua"/>
            </a:endParaRP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i="1" lang="en-IN">
                <a:solidFill>
                  <a:srgbClr val="FF0000"/>
                </a:solidFill>
              </a:rPr>
              <a:t>T</a:t>
            </a:r>
            <a:r>
              <a:rPr dirty="0" sz="3200" i="1" lang="en-IN" smtClean="0">
                <a:solidFill>
                  <a:srgbClr val="FF0000"/>
                </a:solidFill>
              </a:rPr>
              <a:t>raits</a:t>
            </a:r>
            <a:r>
              <a:rPr dirty="0" sz="3200" lang="en-IN">
                <a:solidFill>
                  <a:srgbClr val="FF0000"/>
                </a:solidFill>
              </a:rPr>
              <a:t>, </a:t>
            </a:r>
            <a:r>
              <a:rPr dirty="0" sz="3200" i="1" lang="en-IN">
                <a:solidFill>
                  <a:srgbClr val="FF0000"/>
                </a:solidFill>
              </a:rPr>
              <a:t>indicators</a:t>
            </a:r>
            <a:r>
              <a:rPr dirty="0" sz="3200" lang="en-IN">
                <a:solidFill>
                  <a:srgbClr val="FF0000"/>
                </a:solidFill>
              </a:rPr>
              <a:t>, </a:t>
            </a:r>
            <a:r>
              <a:rPr dirty="0" sz="3200" i="1" lang="en-IN">
                <a:solidFill>
                  <a:srgbClr val="FF0000"/>
                </a:solidFill>
              </a:rPr>
              <a:t>identifiers </a:t>
            </a:r>
            <a:r>
              <a:rPr dirty="0" sz="3200" lang="en-IN">
                <a:solidFill>
                  <a:srgbClr val="FF0000"/>
                </a:solidFill>
              </a:rPr>
              <a:t>or </a:t>
            </a:r>
            <a:r>
              <a:rPr dirty="0" sz="3200" i="1" lang="en-IN">
                <a:solidFill>
                  <a:srgbClr val="FF0000"/>
                </a:solidFill>
              </a:rPr>
              <a:t>modalities</a:t>
            </a:r>
            <a:r>
              <a:rPr dirty="0" sz="3200" lang="en-IN">
                <a:solidFill>
                  <a:srgbClr val="FF0000"/>
                </a:solidFill>
              </a:rPr>
              <a:t>.</a:t>
            </a:r>
            <a:endParaRPr dirty="0" sz="3200" lang="en-US">
              <a:solidFill>
                <a:srgbClr val="FF0000"/>
              </a:solidFill>
            </a:endParaRPr>
          </a:p>
        </p:txBody>
      </p:sp>
      <p:pic>
        <p:nvPicPr>
          <p:cNvPr id="2097179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180" name="Picture 2" descr="D:\July 2020 -Dec 2020\biometrics\images\biometric traits.JPG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762000" y="1421168"/>
            <a:ext cx="8229600" cy="4953000"/>
          </a:xfrm>
          <a:prstGeom prst="rect"/>
          <a:noFill/>
        </p:spPr>
      </p:pic>
      <p:sp>
        <p:nvSpPr>
          <p:cNvPr id="1048665" name="TextBox 1"/>
          <p:cNvSpPr txBox="1"/>
          <p:nvPr/>
        </p:nvSpPr>
        <p:spPr>
          <a:xfrm>
            <a:off x="533400" y="1148834"/>
            <a:ext cx="2655342" cy="58477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3200" lang="en-IN" smtClean="0">
                <a:solidFill>
                  <a:srgbClr val="4318FA"/>
                </a:solidFill>
              </a:rPr>
              <a:t>Different Traits</a:t>
            </a:r>
            <a:endParaRPr dirty="0" sz="3200" lang="en-IN">
              <a:solidFill>
                <a:srgbClr val="4318FA"/>
              </a:solidFill>
            </a:endParaRP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IN">
                <a:solidFill>
                  <a:srgbClr val="FF0000"/>
                </a:solidFill>
              </a:rPr>
              <a:t>Operation of a </a:t>
            </a:r>
            <a:r>
              <a:rPr dirty="0" sz="3200" lang="en-IN" smtClean="0">
                <a:solidFill>
                  <a:srgbClr val="FF0000"/>
                </a:solidFill>
              </a:rPr>
              <a:t>Biometric </a:t>
            </a:r>
            <a:r>
              <a:rPr dirty="0" sz="3200" lang="en-IN">
                <a:solidFill>
                  <a:srgbClr val="FF0000"/>
                </a:solidFill>
              </a:rPr>
              <a:t>S</a:t>
            </a:r>
            <a:r>
              <a:rPr dirty="0" sz="3200" lang="en-IN" smtClean="0">
                <a:solidFill>
                  <a:srgbClr val="FF0000"/>
                </a:solidFill>
              </a:rPr>
              <a:t>ystem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89333"/>
          </a:xfrm>
        </p:spPr>
        <p:txBody>
          <a:bodyPr rtlCol="0">
            <a:normAutofit/>
          </a:bodyPr>
          <a:p>
            <a:pPr algn="just"/>
            <a:r>
              <a:rPr dirty="0" lang="en-IN"/>
              <a:t>A </a:t>
            </a:r>
            <a:r>
              <a:rPr b="1" dirty="0" lang="en-IN" smtClean="0"/>
              <a:t>Biometric System </a:t>
            </a:r>
            <a:r>
              <a:rPr dirty="0" lang="en-IN"/>
              <a:t>is </a:t>
            </a:r>
            <a:r>
              <a:rPr dirty="0" lang="en-IN" smtClean="0"/>
              <a:t>a </a:t>
            </a:r>
            <a:r>
              <a:rPr b="1" dirty="0" lang="en-IN"/>
              <a:t>pattern recognition </a:t>
            </a:r>
            <a:r>
              <a:rPr dirty="0" lang="en-IN"/>
              <a:t>system that </a:t>
            </a:r>
            <a:r>
              <a:rPr b="1" dirty="0" lang="en-IN" smtClean="0"/>
              <a:t>acquires</a:t>
            </a:r>
            <a:r>
              <a:rPr dirty="0" lang="en-IN" smtClean="0"/>
              <a:t> biometric </a:t>
            </a:r>
            <a:r>
              <a:rPr dirty="0" lang="en-IN"/>
              <a:t>data from an individual, </a:t>
            </a:r>
            <a:r>
              <a:rPr b="1" dirty="0" lang="en-IN"/>
              <a:t>extracts</a:t>
            </a:r>
            <a:r>
              <a:rPr dirty="0" lang="en-IN"/>
              <a:t> a salient feature set from the </a:t>
            </a:r>
            <a:r>
              <a:rPr dirty="0" lang="en-IN" smtClean="0"/>
              <a:t>data, </a:t>
            </a:r>
            <a:r>
              <a:rPr b="1" dirty="0" lang="en-IN" smtClean="0"/>
              <a:t>compares</a:t>
            </a:r>
            <a:r>
              <a:rPr dirty="0" lang="en-IN" smtClean="0"/>
              <a:t> </a:t>
            </a:r>
            <a:r>
              <a:rPr dirty="0" lang="en-IN"/>
              <a:t>this feature set against the feature set(s) stored in the database, </a:t>
            </a:r>
            <a:r>
              <a:rPr dirty="0" lang="en-IN" smtClean="0"/>
              <a:t>and </a:t>
            </a:r>
            <a:r>
              <a:rPr b="1" dirty="0" lang="en-IN" smtClean="0"/>
              <a:t>executes</a:t>
            </a:r>
            <a:r>
              <a:rPr dirty="0" lang="en-IN" smtClean="0"/>
              <a:t> </a:t>
            </a:r>
            <a:r>
              <a:rPr dirty="0" lang="en-IN"/>
              <a:t>an action based on the result of the comparison</a:t>
            </a:r>
            <a:r>
              <a:rPr dirty="0" lang="en-IN" smtClean="0"/>
              <a:t>.</a:t>
            </a:r>
          </a:p>
          <a:p>
            <a:pPr indent="0" marL="0">
              <a:buNone/>
            </a:pPr>
            <a:r>
              <a:rPr b="1" dirty="0" lang="en-IN" smtClean="0"/>
              <a:t>The </a:t>
            </a:r>
            <a:r>
              <a:rPr b="1" dirty="0" lang="en-IN"/>
              <a:t>main </a:t>
            </a:r>
            <a:r>
              <a:rPr b="1" dirty="0" lang="en-IN" smtClean="0"/>
              <a:t>modules are</a:t>
            </a:r>
            <a:endParaRPr dirty="0" lang="en-IN" smtClean="0"/>
          </a:p>
          <a:p>
            <a:r>
              <a:rPr dirty="0" lang="en-IN" smtClean="0"/>
              <a:t>a </a:t>
            </a:r>
            <a:r>
              <a:rPr dirty="0" lang="en-IN"/>
              <a:t>sensor </a:t>
            </a:r>
            <a:r>
              <a:rPr dirty="0" lang="en-IN" smtClean="0"/>
              <a:t>module; </a:t>
            </a:r>
          </a:p>
          <a:p>
            <a:r>
              <a:rPr dirty="0" lang="en-IN" smtClean="0"/>
              <a:t>a </a:t>
            </a:r>
            <a:r>
              <a:rPr dirty="0" lang="en-IN"/>
              <a:t>quality assessment </a:t>
            </a:r>
            <a:endParaRPr dirty="0" lang="en-IN" smtClean="0"/>
          </a:p>
          <a:p>
            <a:r>
              <a:rPr dirty="0" lang="en-IN" smtClean="0"/>
              <a:t>feature </a:t>
            </a:r>
            <a:r>
              <a:rPr dirty="0" lang="en-IN"/>
              <a:t>extraction module; </a:t>
            </a:r>
            <a:endParaRPr dirty="0" lang="en-IN" smtClean="0"/>
          </a:p>
          <a:p>
            <a:r>
              <a:rPr dirty="0" lang="en-IN" smtClean="0"/>
              <a:t>a matching </a:t>
            </a:r>
            <a:r>
              <a:rPr dirty="0" lang="en-IN"/>
              <a:t>module; </a:t>
            </a:r>
            <a:r>
              <a:rPr dirty="0" lang="en-IN" smtClean="0"/>
              <a:t>and </a:t>
            </a:r>
          </a:p>
          <a:p>
            <a:r>
              <a:rPr dirty="0" lang="en-IN" smtClean="0"/>
              <a:t>a </a:t>
            </a:r>
            <a:r>
              <a:rPr dirty="0" lang="en-IN"/>
              <a:t>database module.</a:t>
            </a:r>
            <a:endParaRPr dirty="0" lang="en-US"/>
          </a:p>
        </p:txBody>
      </p:sp>
      <p:pic>
        <p:nvPicPr>
          <p:cNvPr id="2097181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IN">
                <a:solidFill>
                  <a:srgbClr val="FF0000"/>
                </a:solidFill>
              </a:rPr>
              <a:t>Operation of a </a:t>
            </a:r>
            <a:r>
              <a:rPr dirty="0" sz="3200" lang="en-IN" smtClean="0">
                <a:solidFill>
                  <a:srgbClr val="FF0000"/>
                </a:solidFill>
              </a:rPr>
              <a:t>Generic Biometric </a:t>
            </a:r>
            <a:r>
              <a:rPr dirty="0" sz="3200" lang="en-IN">
                <a:solidFill>
                  <a:srgbClr val="FF0000"/>
                </a:solidFill>
              </a:rPr>
              <a:t>S</a:t>
            </a:r>
            <a:r>
              <a:rPr dirty="0" sz="3200" lang="en-IN" smtClean="0">
                <a:solidFill>
                  <a:srgbClr val="FF0000"/>
                </a:solidFill>
              </a:rPr>
              <a:t>ystem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76200" y="942558"/>
            <a:ext cx="8763000" cy="5689333"/>
          </a:xfrm>
        </p:spPr>
        <p:txBody>
          <a:bodyPr rtlCol="0">
            <a:normAutofit/>
          </a:bodyPr>
          <a:p>
            <a:pPr algn="just" indent="0" marL="0">
              <a:buNone/>
            </a:pPr>
            <a:r>
              <a:rPr dirty="0" lang="en-IN" smtClean="0"/>
              <a:t>    A generic </a:t>
            </a:r>
            <a:r>
              <a:rPr b="1" dirty="0" lang="en-IN" smtClean="0"/>
              <a:t>biometric </a:t>
            </a:r>
            <a:r>
              <a:rPr b="1" dirty="0" lang="en-IN"/>
              <a:t>system </a:t>
            </a:r>
            <a:r>
              <a:rPr dirty="0" lang="en-IN" smtClean="0"/>
              <a:t> </a:t>
            </a:r>
            <a:endParaRPr dirty="0" lang="en-US"/>
          </a:p>
        </p:txBody>
      </p:sp>
      <p:pic>
        <p:nvPicPr>
          <p:cNvPr id="2097182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grpSp>
        <p:nvGrpSpPr>
          <p:cNvPr id="177" name="Group 19"/>
          <p:cNvGrpSpPr/>
          <p:nvPr/>
        </p:nvGrpSpPr>
        <p:grpSpPr bwMode="auto">
          <a:xfrm>
            <a:off x="359343" y="1495136"/>
            <a:ext cx="8534400" cy="4648200"/>
            <a:chOff x="533400" y="1295400"/>
            <a:chExt cx="8229600" cy="3352800"/>
          </a:xfrm>
        </p:grpSpPr>
        <p:pic>
          <p:nvPicPr>
            <p:cNvPr id="2097183" name="Picture 4" descr="K:\Thesis Material\Tool Images\zf1-2-kl.jpg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2"/>
            <a:srcRect/>
            <a:stretch>
              <a:fillRect/>
            </a:stretch>
          </p:blipFill>
          <p:spPr bwMode="auto">
            <a:xfrm>
              <a:off x="685800" y="2590800"/>
              <a:ext cx="1143000" cy="1519238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145728" name="Straight Arrow Connector 11"/>
            <p:cNvCxnSpPr>
              <a:cxnSpLocks noChangeShapeType="1"/>
            </p:cNvCxnSpPr>
            <p:nvPr/>
          </p:nvCxnSpPr>
          <p:spPr bwMode="auto">
            <a:xfrm>
              <a:off x="1828800" y="3429000"/>
              <a:ext cx="304800" cy="1588"/>
            </a:xfrm>
            <a:prstGeom prst="straightConnector1"/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48670" name="Rectangle 7"/>
            <p:cNvSpPr/>
            <p:nvPr/>
          </p:nvSpPr>
          <p:spPr bwMode="auto">
            <a:xfrm>
              <a:off x="2209800" y="3124200"/>
              <a:ext cx="1447800" cy="609600"/>
            </a:xfrm>
            <a:prstGeom prst="rect"/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wrap="none"/>
            <a:p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r>
                <a:rPr dirty="0" lang="en-US">
                  <a:latin typeface="Calibri" pitchFamily="34" charset="0"/>
                </a:rPr>
                <a:t>Preprocessing</a:t>
              </a:r>
              <a:endParaRPr dirty="0" sz="1600" lang="en-IN">
                <a:latin typeface="Calibri" pitchFamily="34" charset="0"/>
              </a:endParaRPr>
            </a:p>
          </p:txBody>
        </p:sp>
        <p:cxnSp>
          <p:nvCxnSpPr>
            <p:cNvPr id="3145729" name="Straight Arrow Connector 13"/>
            <p:cNvCxnSpPr>
              <a:cxnSpLocks noChangeShapeType="1"/>
            </p:cNvCxnSpPr>
            <p:nvPr/>
          </p:nvCxnSpPr>
          <p:spPr bwMode="auto">
            <a:xfrm>
              <a:off x="3733800" y="3429000"/>
              <a:ext cx="304800" cy="1588"/>
            </a:xfrm>
            <a:prstGeom prst="straightConnector1"/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48671" name="Rectangle 9"/>
            <p:cNvSpPr/>
            <p:nvPr/>
          </p:nvSpPr>
          <p:spPr bwMode="auto">
            <a:xfrm>
              <a:off x="4114800" y="3124200"/>
              <a:ext cx="1371600" cy="609600"/>
            </a:xfrm>
            <a:prstGeom prst="rect"/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wrap="none"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dirty="0" lang="en-US">
                  <a:latin typeface="Calibri" pitchFamily="34" charset="0"/>
                </a:rPr>
                <a:t>Feature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dirty="0" lang="en-US">
                  <a:latin typeface="Calibri" pitchFamily="34" charset="0"/>
                </a:rPr>
                <a:t>Extraction</a:t>
              </a:r>
              <a:endParaRPr dirty="0" lang="en-IN">
                <a:latin typeface="Calibri" pitchFamily="34" charset="0"/>
              </a:endParaRPr>
            </a:p>
          </p:txBody>
        </p:sp>
        <p:cxnSp>
          <p:nvCxnSpPr>
            <p:cNvPr id="3145730" name="Straight Arrow Connector 15"/>
            <p:cNvCxnSpPr>
              <a:cxnSpLocks noChangeShapeType="1"/>
            </p:cNvCxnSpPr>
            <p:nvPr/>
          </p:nvCxnSpPr>
          <p:spPr bwMode="auto">
            <a:xfrm>
              <a:off x="5562600" y="3429000"/>
              <a:ext cx="304800" cy="1588"/>
            </a:xfrm>
            <a:prstGeom prst="straightConnector1"/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48672" name="Diamond 11"/>
            <p:cNvSpPr/>
            <p:nvPr/>
          </p:nvSpPr>
          <p:spPr bwMode="auto">
            <a:xfrm>
              <a:off x="5943600" y="2667000"/>
              <a:ext cx="1371600" cy="1524000"/>
            </a:xfrm>
            <a:prstGeom prst="diamond"/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wrap="none"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dirty="0" lang="en-US">
                  <a:latin typeface="Calibri" pitchFamily="34" charset="0"/>
                </a:rPr>
                <a:t>Enroll/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dirty="0" lang="en-US">
                  <a:latin typeface="Calibri" pitchFamily="34" charset="0"/>
                </a:rPr>
                <a:t>Match</a:t>
              </a:r>
              <a:endParaRPr dirty="0" lang="en-IN">
                <a:latin typeface="Calibri" pitchFamily="34" charset="0"/>
              </a:endParaRPr>
            </a:p>
          </p:txBody>
        </p:sp>
        <p:cxnSp>
          <p:nvCxnSpPr>
            <p:cNvPr id="3145731" name="Straight Connector 21"/>
            <p:cNvCxnSpPr>
              <a:cxnSpLocks noChangeShapeType="1"/>
              <a:stCxn id="1048672" idx="0"/>
            </p:cNvCxnSpPr>
            <p:nvPr/>
          </p:nvCxnSpPr>
          <p:spPr bwMode="auto">
            <a:xfrm rot="5400000" flipH="1" flipV="1">
              <a:off x="6210301" y="2247900"/>
              <a:ext cx="838200" cy="3175"/>
            </a:xfrm>
            <a:prstGeom prst="line"/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32" name="Straight Arrow Connector 23"/>
            <p:cNvCxnSpPr>
              <a:cxnSpLocks noChangeShapeType="1"/>
            </p:cNvCxnSpPr>
            <p:nvPr/>
          </p:nvCxnSpPr>
          <p:spPr bwMode="auto">
            <a:xfrm>
              <a:off x="6629400" y="1828800"/>
              <a:ext cx="457200" cy="1588"/>
            </a:xfrm>
            <a:prstGeom prst="straightConnector1"/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48673" name="Flowchart: Multidocument 14"/>
            <p:cNvSpPr/>
            <p:nvPr/>
          </p:nvSpPr>
          <p:spPr bwMode="auto">
            <a:xfrm>
              <a:off x="7162800" y="1295400"/>
              <a:ext cx="1219200" cy="1066800"/>
            </a:xfrm>
            <a:prstGeom prst="flowChartMultidocument"/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wrap="none"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dirty="0" lang="en-US">
                  <a:latin typeface="Calibri" pitchFamily="34" charset="0"/>
                </a:rPr>
                <a:t>Database</a:t>
              </a:r>
              <a:endParaRPr dirty="0" lang="en-IN">
                <a:latin typeface="Calibri" pitchFamily="34" charset="0"/>
              </a:endParaRPr>
            </a:p>
          </p:txBody>
        </p:sp>
        <p:sp>
          <p:nvSpPr>
            <p:cNvPr id="1048674" name="TextBox 26"/>
            <p:cNvSpPr txBox="1">
              <a:spLocks noChangeArrowheads="1"/>
            </p:cNvSpPr>
            <p:nvPr/>
          </p:nvSpPr>
          <p:spPr bwMode="auto">
            <a:xfrm>
              <a:off x="5638800" y="1978025"/>
              <a:ext cx="1143000" cy="307975"/>
            </a:xfrm>
            <a:prstGeom prst="rect"/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p>
              <a:r>
                <a:rPr sz="1400" lang="en-US">
                  <a:latin typeface="Calibri" pitchFamily="34" charset="0"/>
                </a:rPr>
                <a:t>Enrollment</a:t>
              </a:r>
              <a:endParaRPr sz="1400" lang="en-IN">
                <a:latin typeface="Calibri" pitchFamily="34" charset="0"/>
              </a:endParaRPr>
            </a:p>
          </p:txBody>
        </p:sp>
        <p:cxnSp>
          <p:nvCxnSpPr>
            <p:cNvPr id="3145733" name="Straight Connector 28"/>
            <p:cNvCxnSpPr>
              <a:cxnSpLocks noChangeShapeType="1"/>
              <a:stCxn id="1048672" idx="3"/>
            </p:cNvCxnSpPr>
            <p:nvPr/>
          </p:nvCxnSpPr>
          <p:spPr bwMode="auto">
            <a:xfrm>
              <a:off x="7315200" y="3429000"/>
              <a:ext cx="685800" cy="1588"/>
            </a:xfrm>
            <a:prstGeom prst="line"/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34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7734301" y="3695700"/>
              <a:ext cx="533400" cy="3175"/>
            </a:xfrm>
            <a:prstGeom prst="straightConnector1"/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48675" name="Rectangle 18"/>
            <p:cNvSpPr/>
            <p:nvPr/>
          </p:nvSpPr>
          <p:spPr bwMode="auto">
            <a:xfrm>
              <a:off x="7315200" y="4038600"/>
              <a:ext cx="1447800" cy="609600"/>
            </a:xfrm>
            <a:prstGeom prst="rect"/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wrap="none"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dirty="0" lang="en-US">
                  <a:latin typeface="Calibri" pitchFamily="34" charset="0"/>
                </a:rPr>
                <a:t>Verification/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dirty="0" lang="en-US">
                  <a:latin typeface="Calibri" pitchFamily="34" charset="0"/>
                </a:rPr>
                <a:t>Identification</a:t>
              </a:r>
              <a:endParaRPr dirty="0" lang="en-IN">
                <a:latin typeface="Calibri" pitchFamily="34" charset="0"/>
              </a:endParaRPr>
            </a:p>
          </p:txBody>
        </p:sp>
        <p:sp>
          <p:nvSpPr>
            <p:cNvPr id="1048676" name="TextBox 32"/>
            <p:cNvSpPr txBox="1">
              <a:spLocks noChangeArrowheads="1"/>
            </p:cNvSpPr>
            <p:nvPr/>
          </p:nvSpPr>
          <p:spPr bwMode="auto">
            <a:xfrm>
              <a:off x="7315200" y="3124200"/>
              <a:ext cx="1143000" cy="307975"/>
            </a:xfrm>
            <a:prstGeom prst="rect"/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p>
              <a:r>
                <a:rPr sz="1400" lang="en-US">
                  <a:latin typeface="Calibri" pitchFamily="34" charset="0"/>
                </a:rPr>
                <a:t>Matching</a:t>
              </a:r>
              <a:endParaRPr sz="1400" lang="en-IN">
                <a:latin typeface="Calibri" pitchFamily="34" charset="0"/>
              </a:endParaRPr>
            </a:p>
          </p:txBody>
        </p:sp>
        <p:sp>
          <p:nvSpPr>
            <p:cNvPr id="1048677" name="TextBox 33"/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1752600" cy="307975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p>
              <a:r>
                <a:rPr sz="1400" lang="en-US">
                  <a:latin typeface="Calibri" pitchFamily="34" charset="0"/>
                </a:rPr>
                <a:t>Image Acquisition</a:t>
              </a:r>
              <a:endParaRPr sz="1400" lang="en-IN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IN" smtClean="0"/>
              <a:t>Basic building block of generic Biometric Systems</a:t>
            </a:r>
            <a:endParaRPr dirty="0" lang="en-IN"/>
          </a:p>
        </p:txBody>
      </p:sp>
      <p:pic>
        <p:nvPicPr>
          <p:cNvPr id="2097184" name="Picture 2" descr="D:\July 2020 -Dec 2020\biometrics\images\basic building blocks.JPG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47064" y="1571612"/>
            <a:ext cx="8382654" cy="4772606"/>
          </a:xfrm>
          <a:prstGeom prst="rect"/>
          <a:noFill/>
        </p:spPr>
      </p:pic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IN">
                <a:solidFill>
                  <a:srgbClr val="FF0000"/>
                </a:solidFill>
              </a:rPr>
              <a:t>Operation of a </a:t>
            </a:r>
            <a:r>
              <a:rPr dirty="0" sz="3200" lang="en-IN" smtClean="0">
                <a:solidFill>
                  <a:srgbClr val="FF0000"/>
                </a:solidFill>
              </a:rPr>
              <a:t>Biometric </a:t>
            </a:r>
            <a:r>
              <a:rPr dirty="0" sz="3200" lang="en-IN">
                <a:solidFill>
                  <a:srgbClr val="FF0000"/>
                </a:solidFill>
              </a:rPr>
              <a:t>S</a:t>
            </a:r>
            <a:r>
              <a:rPr dirty="0" sz="3200" lang="en-IN" smtClean="0">
                <a:solidFill>
                  <a:srgbClr val="FF0000"/>
                </a:solidFill>
              </a:rPr>
              <a:t>ystem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>
          <a:xfrm>
            <a:off x="228600" y="1092467"/>
            <a:ext cx="8763000" cy="5257800"/>
          </a:xfrm>
        </p:spPr>
        <p:txBody>
          <a:bodyPr rtlCol="0">
            <a:normAutofit/>
          </a:bodyPr>
          <a:p>
            <a:r>
              <a:rPr dirty="0" sz="2400" lang="en-US"/>
              <a:t>Depending upon the application context, system operates in</a:t>
            </a:r>
          </a:p>
          <a:p>
            <a:pPr lvl="1"/>
            <a:r>
              <a:rPr b="1" dirty="0" sz="2400" lang="en-US" smtClean="0"/>
              <a:t>Verification </a:t>
            </a:r>
            <a:r>
              <a:rPr b="1" dirty="0" sz="2400" lang="en-US"/>
              <a:t>Mode</a:t>
            </a:r>
            <a:r>
              <a:rPr dirty="0" sz="2400" lang="en-US"/>
              <a:t>: (1:1)</a:t>
            </a:r>
          </a:p>
          <a:p>
            <a:pPr lvl="1"/>
            <a:r>
              <a:rPr b="1" dirty="0" sz="2400" lang="en-US"/>
              <a:t>Identification Mode</a:t>
            </a:r>
            <a:r>
              <a:rPr dirty="0" sz="2400" lang="en-US"/>
              <a:t>: (1:N)</a:t>
            </a:r>
          </a:p>
        </p:txBody>
      </p:sp>
      <p:pic>
        <p:nvPicPr>
          <p:cNvPr id="2097185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186" name="Content Placeholder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 t="32762"/>
          <a:stretch>
            <a:fillRect/>
          </a:stretch>
        </p:blipFill>
        <p:spPr bwMode="auto">
          <a:xfrm>
            <a:off x="533400" y="2362200"/>
            <a:ext cx="7929618" cy="4326240"/>
          </a:xfrm>
          <a:prstGeom prst="rect"/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IN">
                <a:solidFill>
                  <a:srgbClr val="FF0000"/>
                </a:solidFill>
              </a:rPr>
              <a:t>Operation of a </a:t>
            </a:r>
            <a:r>
              <a:rPr dirty="0" sz="3200" lang="en-IN" smtClean="0">
                <a:solidFill>
                  <a:srgbClr val="FF0000"/>
                </a:solidFill>
              </a:rPr>
              <a:t>Biometric </a:t>
            </a:r>
            <a:r>
              <a:rPr dirty="0" sz="3200" lang="en-IN">
                <a:solidFill>
                  <a:srgbClr val="FF0000"/>
                </a:solidFill>
              </a:rPr>
              <a:t>S</a:t>
            </a:r>
            <a:r>
              <a:rPr dirty="0" sz="3200" lang="en-IN" smtClean="0">
                <a:solidFill>
                  <a:srgbClr val="FF0000"/>
                </a:solidFill>
              </a:rPr>
              <a:t>ystem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228600" y="1092467"/>
            <a:ext cx="8763000" cy="5257800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b="1" dirty="0" sz="2800" lang="en-US" smtClean="0"/>
              <a:t>Verification Mode</a:t>
            </a:r>
            <a:endParaRPr b="1" dirty="0" sz="2800" lang="en-US"/>
          </a:p>
          <a:p>
            <a:r>
              <a:rPr dirty="0" sz="2800" lang="en-IN"/>
              <a:t>The system validates a </a:t>
            </a:r>
            <a:r>
              <a:rPr b="1" dirty="0" sz="2800" lang="en-IN" smtClean="0"/>
              <a:t>person’s</a:t>
            </a:r>
            <a:r>
              <a:rPr dirty="0" sz="2800" lang="en-IN" smtClean="0"/>
              <a:t> </a:t>
            </a:r>
            <a:r>
              <a:rPr b="1" dirty="0" sz="2800" lang="en-IN"/>
              <a:t>identity</a:t>
            </a:r>
            <a:r>
              <a:rPr dirty="0" sz="2800" lang="en-IN"/>
              <a:t> by comparing the captured biometric data with her own biometric template  stored system database</a:t>
            </a:r>
          </a:p>
          <a:p>
            <a:r>
              <a:rPr dirty="0" sz="2800" lang="en-IN" err="1"/>
              <a:t>Eg</a:t>
            </a:r>
            <a:r>
              <a:rPr dirty="0" sz="2800" lang="en-IN"/>
              <a:t>: Does the biometric data belong to Ajay?</a:t>
            </a:r>
          </a:p>
          <a:p>
            <a:pPr indent="0" marL="0">
              <a:buNone/>
            </a:pPr>
            <a:r>
              <a:rPr b="1" dirty="0" sz="2800" lang="en-IN" smtClean="0"/>
              <a:t>Identification </a:t>
            </a:r>
            <a:r>
              <a:rPr b="1" dirty="0" sz="2800" lang="en-IN"/>
              <a:t>mode</a:t>
            </a:r>
            <a:endParaRPr b="1" dirty="0" sz="2800" lang="en-US" smtClean="0"/>
          </a:p>
          <a:p>
            <a:r>
              <a:rPr dirty="0" sz="2800" lang="en-IN"/>
              <a:t>The system recognizes an individual by searching the template of all the users in the database for a match.</a:t>
            </a:r>
          </a:p>
          <a:p>
            <a:r>
              <a:rPr dirty="0" sz="2800" lang="en-IN" err="1"/>
              <a:t>Eg</a:t>
            </a:r>
            <a:r>
              <a:rPr dirty="0" sz="2800" lang="en-IN"/>
              <a:t>: whose biometric data is this?</a:t>
            </a:r>
          </a:p>
          <a:p>
            <a:pPr indent="0" marL="0">
              <a:buNone/>
            </a:pPr>
            <a:endParaRPr dirty="0" sz="2400" lang="en-US"/>
          </a:p>
        </p:txBody>
      </p:sp>
      <p:pic>
        <p:nvPicPr>
          <p:cNvPr id="2097187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IN" smtClean="0">
                <a:solidFill>
                  <a:srgbClr val="FF0000"/>
                </a:solidFill>
              </a:rPr>
              <a:t>Sensor Module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>
          <a:xfrm>
            <a:off x="228600" y="1092467"/>
            <a:ext cx="8763000" cy="5257800"/>
          </a:xfrm>
        </p:spPr>
        <p:txBody>
          <a:bodyPr rtlCol="0">
            <a:normAutofit/>
          </a:bodyPr>
          <a:p>
            <a:r>
              <a:rPr dirty="0" sz="2800" lang="en-IN"/>
              <a:t>A suitable biometric reader or scanner is required </a:t>
            </a:r>
            <a:r>
              <a:rPr dirty="0" sz="2800" lang="en-IN" smtClean="0"/>
              <a:t>to acquire </a:t>
            </a:r>
            <a:r>
              <a:rPr dirty="0" sz="2800" lang="en-IN"/>
              <a:t>the </a:t>
            </a:r>
            <a:r>
              <a:rPr b="1" dirty="0" sz="2800" lang="en-IN"/>
              <a:t>raw biometric data </a:t>
            </a:r>
            <a:r>
              <a:rPr dirty="0" sz="2800" lang="en-IN"/>
              <a:t>of an individual. </a:t>
            </a:r>
            <a:endParaRPr dirty="0" sz="2800" lang="en-IN" smtClean="0"/>
          </a:p>
          <a:p>
            <a:r>
              <a:rPr dirty="0" sz="2800" lang="en-IN" smtClean="0"/>
              <a:t>To </a:t>
            </a:r>
            <a:r>
              <a:rPr dirty="0" sz="2800" lang="en-IN"/>
              <a:t>obtain </a:t>
            </a:r>
            <a:r>
              <a:rPr dirty="0" sz="2800" lang="en-IN" smtClean="0"/>
              <a:t>Fingerprint images</a:t>
            </a:r>
            <a:r>
              <a:rPr dirty="0" sz="2800" lang="en-IN"/>
              <a:t>, for example, an optical </a:t>
            </a:r>
            <a:r>
              <a:rPr dirty="0" sz="2800" lang="en-IN" smtClean="0"/>
              <a:t>Fingerprint </a:t>
            </a:r>
            <a:r>
              <a:rPr dirty="0" sz="2800" lang="en-IN"/>
              <a:t>sensor may be used to </a:t>
            </a:r>
            <a:r>
              <a:rPr dirty="0" sz="2800" lang="en-IN" smtClean="0"/>
              <a:t>get the friction </a:t>
            </a:r>
            <a:r>
              <a:rPr dirty="0" sz="2800" lang="en-IN"/>
              <a:t>ridge structure of the </a:t>
            </a:r>
            <a:r>
              <a:rPr dirty="0" sz="2800" lang="en-IN" smtClean="0"/>
              <a:t>Fingertip</a:t>
            </a:r>
            <a:r>
              <a:rPr dirty="0" sz="2800" lang="en-IN"/>
              <a:t>. </a:t>
            </a:r>
            <a:endParaRPr dirty="0" sz="2800" lang="en-IN" smtClean="0"/>
          </a:p>
          <a:p>
            <a:r>
              <a:rPr dirty="0" sz="2800" lang="en-IN" smtClean="0"/>
              <a:t>The </a:t>
            </a:r>
            <a:r>
              <a:rPr dirty="0" sz="2800" lang="en-IN"/>
              <a:t>sensor module </a:t>
            </a:r>
            <a:r>
              <a:rPr dirty="0" sz="2800" lang="en-IN" smtClean="0"/>
              <a:t>defines </a:t>
            </a:r>
            <a:r>
              <a:rPr dirty="0" sz="2800" lang="en-IN"/>
              <a:t>the </a:t>
            </a:r>
            <a:r>
              <a:rPr b="1" dirty="0" sz="2800" i="1" lang="en-IN" smtClean="0"/>
              <a:t>human </a:t>
            </a:r>
            <a:r>
              <a:rPr b="1" dirty="0" sz="2800" i="1" lang="en-IN"/>
              <a:t>machine </a:t>
            </a:r>
            <a:r>
              <a:rPr b="1" dirty="0" sz="2800" i="1" lang="en-IN" smtClean="0"/>
              <a:t>interface</a:t>
            </a:r>
          </a:p>
          <a:p>
            <a:endParaRPr dirty="0" sz="2800" lang="en-IN" smtClean="0"/>
          </a:p>
          <a:p>
            <a:endParaRPr dirty="0" sz="2400" lang="en-US"/>
          </a:p>
        </p:txBody>
      </p:sp>
      <p:pic>
        <p:nvPicPr>
          <p:cNvPr id="2097188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189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971800" y="3886200"/>
            <a:ext cx="3043237" cy="2764422"/>
          </a:xfrm>
          <a:prstGeom prst="rect"/>
        </p:spPr>
      </p:pic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IN">
                <a:solidFill>
                  <a:srgbClr val="FF0000"/>
                </a:solidFill>
              </a:rPr>
              <a:t>Quality assessment and feature extraction module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86" name="Content Placeholder 2"/>
          <p:cNvSpPr>
            <a:spLocks noGrp="1"/>
          </p:cNvSpPr>
          <p:nvPr>
            <p:ph idx="1"/>
          </p:nvPr>
        </p:nvSpPr>
        <p:spPr>
          <a:xfrm>
            <a:off x="228600" y="1092467"/>
            <a:ext cx="8763000" cy="5257800"/>
          </a:xfrm>
        </p:spPr>
        <p:txBody>
          <a:bodyPr rtlCol="0">
            <a:normAutofit lnSpcReduction="10000"/>
          </a:bodyPr>
          <a:p>
            <a:r>
              <a:rPr dirty="0" sz="2800" lang="en-IN" smtClean="0"/>
              <a:t>The sensor data is assessed </a:t>
            </a:r>
            <a:r>
              <a:rPr dirty="0" sz="2800" lang="en-IN"/>
              <a:t>in order to </a:t>
            </a:r>
            <a:r>
              <a:rPr dirty="0" sz="2800" lang="en-IN" smtClean="0"/>
              <a:t>determine </a:t>
            </a:r>
            <a:r>
              <a:rPr dirty="0" sz="2800" lang="en-IN"/>
              <a:t>its </a:t>
            </a:r>
            <a:r>
              <a:rPr b="1" dirty="0" sz="2800" lang="en-IN"/>
              <a:t>suitability</a:t>
            </a:r>
            <a:r>
              <a:rPr dirty="0" sz="2800" lang="en-IN"/>
              <a:t> for further </a:t>
            </a:r>
            <a:r>
              <a:rPr dirty="0" sz="2800" lang="en-IN" smtClean="0"/>
              <a:t>processing.</a:t>
            </a:r>
          </a:p>
          <a:p>
            <a:r>
              <a:rPr dirty="0" sz="2800" lang="en-IN" smtClean="0"/>
              <a:t>Typically</a:t>
            </a:r>
            <a:r>
              <a:rPr dirty="0" sz="2800" lang="en-IN"/>
              <a:t>, the acquired data </a:t>
            </a:r>
            <a:r>
              <a:rPr dirty="0" sz="2800" lang="en-IN" smtClean="0"/>
              <a:t>is </a:t>
            </a:r>
            <a:r>
              <a:rPr b="1" dirty="0" sz="2800" lang="en-IN" smtClean="0"/>
              <a:t>subjected </a:t>
            </a:r>
            <a:r>
              <a:rPr b="1" dirty="0" sz="2800" lang="en-IN"/>
              <a:t>to a signal enhancement algorithm</a:t>
            </a:r>
            <a:r>
              <a:rPr dirty="0" sz="2800" lang="en-IN"/>
              <a:t> in order to improve its </a:t>
            </a:r>
            <a:r>
              <a:rPr dirty="0" sz="2800" lang="en-IN" smtClean="0"/>
              <a:t>quality.</a:t>
            </a:r>
          </a:p>
          <a:p>
            <a:r>
              <a:rPr dirty="0" sz="2800" lang="en-IN" smtClean="0"/>
              <a:t>A </a:t>
            </a:r>
            <a:r>
              <a:rPr dirty="0" sz="2800" lang="en-IN"/>
              <a:t>set of salient discriminatory features </a:t>
            </a:r>
            <a:r>
              <a:rPr dirty="0" sz="2800" lang="en-IN" smtClean="0"/>
              <a:t>are extracted to represent </a:t>
            </a:r>
            <a:r>
              <a:rPr dirty="0" sz="2800" lang="en-IN"/>
              <a:t>the underlying trait. For example, the </a:t>
            </a:r>
            <a:r>
              <a:rPr b="1" dirty="0" sz="2800" lang="en-IN"/>
              <a:t>position</a:t>
            </a:r>
            <a:r>
              <a:rPr dirty="0" sz="2800" lang="en-IN"/>
              <a:t> and </a:t>
            </a:r>
            <a:r>
              <a:rPr b="1" dirty="0" sz="2800" lang="en-IN" smtClean="0"/>
              <a:t>orientation</a:t>
            </a:r>
            <a:r>
              <a:rPr dirty="0" sz="2800" lang="en-IN" smtClean="0"/>
              <a:t> of </a:t>
            </a:r>
            <a:r>
              <a:rPr dirty="0" sz="2800" lang="en-IN"/>
              <a:t>minutia points (local ridge and valley anomalies) in a </a:t>
            </a:r>
            <a:r>
              <a:rPr dirty="0" sz="2800" lang="en-IN" smtClean="0"/>
              <a:t>fingerprint image are </a:t>
            </a:r>
            <a:r>
              <a:rPr dirty="0" sz="2800" lang="en-IN"/>
              <a:t>extracted by the feature extraction module in a </a:t>
            </a:r>
            <a:r>
              <a:rPr dirty="0" sz="2800" lang="en-IN" smtClean="0"/>
              <a:t>fingerprint-based bio metric </a:t>
            </a:r>
            <a:r>
              <a:rPr dirty="0" sz="2800" lang="en-IN"/>
              <a:t>system. </a:t>
            </a:r>
            <a:endParaRPr dirty="0" sz="2800" lang="en-IN" smtClean="0"/>
          </a:p>
          <a:p>
            <a:r>
              <a:rPr dirty="0" sz="2800" lang="en-IN" smtClean="0"/>
              <a:t>During enrolment, </a:t>
            </a:r>
            <a:r>
              <a:rPr dirty="0" sz="2800" lang="en-IN"/>
              <a:t>this</a:t>
            </a:r>
            <a:r>
              <a:rPr b="1" dirty="0" sz="2800" lang="en-IN"/>
              <a:t> feature set </a:t>
            </a:r>
            <a:r>
              <a:rPr dirty="0" sz="2800" lang="en-IN"/>
              <a:t>is </a:t>
            </a:r>
            <a:r>
              <a:rPr b="1" dirty="0" sz="2800" lang="en-IN"/>
              <a:t>stored</a:t>
            </a:r>
            <a:r>
              <a:rPr dirty="0" sz="2800" lang="en-IN"/>
              <a:t> in the </a:t>
            </a:r>
            <a:r>
              <a:rPr b="1" dirty="0" sz="2800" lang="en-IN" smtClean="0"/>
              <a:t>database</a:t>
            </a:r>
            <a:r>
              <a:rPr dirty="0" sz="2800" lang="en-IN" smtClean="0"/>
              <a:t> and </a:t>
            </a:r>
            <a:r>
              <a:rPr dirty="0" sz="2800" lang="en-IN"/>
              <a:t>is commonly referred to as a </a:t>
            </a:r>
            <a:r>
              <a:rPr b="1" dirty="0" sz="2800" i="1" lang="en-IN"/>
              <a:t>template</a:t>
            </a:r>
            <a:endParaRPr b="1" dirty="0" sz="2800" lang="en-IN" smtClean="0"/>
          </a:p>
          <a:p>
            <a:endParaRPr dirty="0" sz="2400" lang="en-US"/>
          </a:p>
        </p:txBody>
      </p:sp>
      <p:pic>
        <p:nvPicPr>
          <p:cNvPr id="2097190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IN">
                <a:solidFill>
                  <a:srgbClr val="FF0000"/>
                </a:solidFill>
              </a:rPr>
              <a:t>Quality assessment and feature extraction module</a:t>
            </a:r>
            <a:endParaRPr dirty="0" sz="3200" lang="en-US">
              <a:solidFill>
                <a:srgbClr val="FF0000"/>
              </a:solidFill>
            </a:endParaRPr>
          </a:p>
        </p:txBody>
      </p:sp>
      <p:pic>
        <p:nvPicPr>
          <p:cNvPr id="2097191" name="Content Placeholder 1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" y="1752600"/>
            <a:ext cx="8763000" cy="4495800"/>
          </a:xfrm>
          <a:prstGeom prst="rect"/>
        </p:spPr>
      </p:pic>
      <p:pic>
        <p:nvPicPr>
          <p:cNvPr id="2097192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IN">
                <a:solidFill>
                  <a:srgbClr val="FF0000"/>
                </a:solidFill>
              </a:rPr>
              <a:t>System database module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>
          <a:xfrm>
            <a:off x="228600" y="1092467"/>
            <a:ext cx="8763000" cy="5257800"/>
          </a:xfrm>
        </p:spPr>
        <p:txBody>
          <a:bodyPr rtlCol="0">
            <a:normAutofit lnSpcReduction="10000"/>
          </a:bodyPr>
          <a:p>
            <a:r>
              <a:rPr dirty="0" sz="2800" lang="en-IN"/>
              <a:t>The database acts as the repository of bio-metric information.</a:t>
            </a:r>
          </a:p>
          <a:p>
            <a:r>
              <a:rPr dirty="0" sz="2800" lang="en-IN"/>
              <a:t>R</a:t>
            </a:r>
            <a:r>
              <a:rPr dirty="0" sz="2800" lang="en-IN" smtClean="0"/>
              <a:t>aw </a:t>
            </a:r>
            <a:r>
              <a:rPr dirty="0" sz="2800" lang="en-IN"/>
              <a:t>biometric sample (i.e., the template) is stored </a:t>
            </a:r>
            <a:r>
              <a:rPr dirty="0" sz="2800" lang="en-IN" smtClean="0"/>
              <a:t>in the </a:t>
            </a:r>
            <a:r>
              <a:rPr dirty="0" sz="2800" lang="en-IN"/>
              <a:t>database (possibly) along with some biographic </a:t>
            </a:r>
            <a:r>
              <a:rPr dirty="0" sz="2800" lang="en-IN" smtClean="0"/>
              <a:t>information characterizing the user</a:t>
            </a:r>
          </a:p>
          <a:p>
            <a:r>
              <a:rPr dirty="0" sz="2800" lang="en-IN"/>
              <a:t>Some systems store </a:t>
            </a:r>
            <a:r>
              <a:rPr b="1" dirty="0" sz="2800" lang="en-IN"/>
              <a:t>multiple templates </a:t>
            </a:r>
            <a:r>
              <a:rPr dirty="0" sz="2800" lang="en-IN"/>
              <a:t>in order to account for </a:t>
            </a:r>
            <a:r>
              <a:rPr dirty="0" sz="2800" lang="en-IN" smtClean="0"/>
              <a:t>the intra-class </a:t>
            </a:r>
            <a:r>
              <a:rPr dirty="0" sz="2800" lang="en-IN"/>
              <a:t>variations associated with a user. </a:t>
            </a:r>
            <a:endParaRPr dirty="0" sz="2800" lang="en-IN" smtClean="0"/>
          </a:p>
          <a:p>
            <a:r>
              <a:rPr dirty="0" sz="2800" lang="en-IN" smtClean="0"/>
              <a:t>Face </a:t>
            </a:r>
            <a:r>
              <a:rPr dirty="0" sz="2800" lang="en-IN"/>
              <a:t>recognition systems, </a:t>
            </a:r>
            <a:r>
              <a:rPr dirty="0" sz="2800" lang="en-IN" smtClean="0"/>
              <a:t>for instance</a:t>
            </a:r>
            <a:r>
              <a:rPr dirty="0" sz="2800" lang="en-IN"/>
              <a:t>, may store multiple templates of an individual, with each </a:t>
            </a:r>
            <a:r>
              <a:rPr dirty="0" sz="2800" lang="en-IN" smtClean="0"/>
              <a:t>template corresponding </a:t>
            </a:r>
            <a:r>
              <a:rPr dirty="0" sz="2800" lang="en-IN"/>
              <a:t>to a </a:t>
            </a:r>
            <a:r>
              <a:rPr dirty="0" sz="2800" lang="en-IN" smtClean="0"/>
              <a:t>different </a:t>
            </a:r>
            <a:r>
              <a:rPr dirty="0" sz="2800" lang="en-IN"/>
              <a:t>facial pose with respect to the camera.</a:t>
            </a:r>
            <a:endParaRPr dirty="0" sz="2800" lang="en-IN" smtClean="0"/>
          </a:p>
          <a:p>
            <a:endParaRPr dirty="0" sz="2400" lang="en-US"/>
          </a:p>
        </p:txBody>
      </p:sp>
      <p:pic>
        <p:nvPicPr>
          <p:cNvPr id="2097193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1066800"/>
          </a:xfrm>
        </p:spPr>
        <p:txBody>
          <a:bodyPr/>
          <a:p>
            <a:r>
              <a:rPr altLang="en-US"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altLang="en-US" b="1" dirty="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  </a:t>
            </a:r>
            <a:r>
              <a:rPr altLang="en-US"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534400" cy="5257800"/>
          </a:xfrm>
        </p:spPr>
        <p:txBody>
          <a:bodyPr rtlCol="0">
            <a:normAutofit fontScale="96429"/>
          </a:bodyPr>
          <a:p>
            <a:pPr fontAlgn="auto">
              <a:spcAft>
                <a:spcPts val="0"/>
              </a:spcAft>
            </a:pPr>
            <a:r>
              <a:rPr dirty="0" lang="en-US" smtClean="0"/>
              <a:t>Introduction to Biometric Systems</a:t>
            </a:r>
          </a:p>
          <a:p>
            <a:pPr fontAlgn="auto">
              <a:spcAft>
                <a:spcPts val="0"/>
              </a:spcAft>
            </a:pPr>
            <a:r>
              <a:rPr dirty="0" lang="en-US" smtClean="0"/>
              <a:t>Biometric Functionalities :Verification and Identification</a:t>
            </a:r>
          </a:p>
          <a:p>
            <a:pPr fontAlgn="auto">
              <a:spcAft>
                <a:spcPts val="0"/>
              </a:spcAft>
            </a:pPr>
            <a:r>
              <a:rPr dirty="0" lang="en-US" smtClean="0"/>
              <a:t>The Design Cycle of Biometric Systems</a:t>
            </a:r>
          </a:p>
          <a:p>
            <a:pPr fontAlgn="auto">
              <a:spcAft>
                <a:spcPts val="0"/>
              </a:spcAft>
            </a:pPr>
            <a:r>
              <a:rPr dirty="0" lang="en-US" smtClean="0"/>
              <a:t>Introduction to Unimodel Systems</a:t>
            </a:r>
          </a:p>
          <a:p>
            <a:pPr fontAlgn="auto">
              <a:spcAft>
                <a:spcPts val="0"/>
              </a:spcAft>
            </a:pPr>
            <a:r>
              <a:rPr dirty="0" lang="en-US" smtClean="0"/>
              <a:t>Introduction to multi-model Biometric Systems</a:t>
            </a:r>
          </a:p>
          <a:p>
            <a:pPr fontAlgn="auto">
              <a:spcAft>
                <a:spcPts val="0"/>
              </a:spcAft>
            </a:pPr>
            <a:r>
              <a:rPr dirty="0" lang="en-US" smtClean="0"/>
              <a:t>Biometric System Errors &amp; Performance Measures</a:t>
            </a:r>
          </a:p>
          <a:p>
            <a:pPr fontAlgn="auto" indent="0" marL="0">
              <a:spcAft>
                <a:spcPts val="0"/>
              </a:spcAft>
              <a:buNone/>
            </a:pPr>
            <a:endParaRPr dirty="0" sz="2800" lang="en-US" smtClean="0"/>
          </a:p>
          <a:p>
            <a:pPr fontAlgn="auto">
              <a:spcAft>
                <a:spcPts val="0"/>
              </a:spcAft>
            </a:pPr>
            <a:endParaRPr dirty="0" lang="en-US" smtClean="0"/>
          </a:p>
          <a:p>
            <a:pPr fontAlgn="auto">
              <a:spcAft>
                <a:spcPts val="0"/>
              </a:spcAft>
            </a:pPr>
            <a:endParaRPr dirty="0" lang="en-US" smtClean="0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b="1"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dirty="0" lang="en-US"/>
          </a:p>
        </p:txBody>
      </p:sp>
      <p:pic>
        <p:nvPicPr>
          <p:cNvPr id="2097157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IN">
                <a:solidFill>
                  <a:srgbClr val="FF0000"/>
                </a:solidFill>
              </a:rPr>
              <a:t>System database module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>
          <a:xfrm>
            <a:off x="228600" y="1092467"/>
            <a:ext cx="8763000" cy="5257800"/>
          </a:xfrm>
        </p:spPr>
        <p:txBody>
          <a:bodyPr rtlCol="0">
            <a:normAutofit/>
          </a:bodyPr>
          <a:p>
            <a:r>
              <a:rPr dirty="0" lang="en-IN" smtClean="0"/>
              <a:t>The </a:t>
            </a:r>
            <a:r>
              <a:rPr dirty="0" lang="en-IN"/>
              <a:t>raw biometric images may also be stored in the database along </a:t>
            </a:r>
            <a:r>
              <a:rPr dirty="0" lang="en-IN" smtClean="0"/>
              <a:t>with the </a:t>
            </a:r>
            <a:r>
              <a:rPr dirty="0" lang="en-IN"/>
              <a:t>templates during </a:t>
            </a:r>
            <a:r>
              <a:rPr dirty="0" lang="en-IN" smtClean="0"/>
              <a:t>enrolment. Such </a:t>
            </a:r>
            <a:r>
              <a:rPr dirty="0" lang="en-IN"/>
              <a:t>images are often known as </a:t>
            </a:r>
            <a:r>
              <a:rPr b="1" dirty="0" i="1" lang="en-IN"/>
              <a:t>gallery </a:t>
            </a:r>
            <a:r>
              <a:rPr b="1" dirty="0" i="1" lang="en-IN" smtClean="0"/>
              <a:t>images</a:t>
            </a:r>
            <a:r>
              <a:rPr dirty="0" lang="en-IN" smtClean="0"/>
              <a:t>, </a:t>
            </a:r>
            <a:r>
              <a:rPr b="1" dirty="0" i="1" lang="en-IN" smtClean="0"/>
              <a:t>reference </a:t>
            </a:r>
            <a:r>
              <a:rPr b="1" dirty="0" i="1" lang="en-IN"/>
              <a:t>images</a:t>
            </a:r>
            <a:r>
              <a:rPr dirty="0" lang="en-IN"/>
              <a:t>, </a:t>
            </a:r>
            <a:r>
              <a:rPr b="1" dirty="0" i="1" lang="en-IN"/>
              <a:t>stored images</a:t>
            </a:r>
            <a:r>
              <a:rPr dirty="0" lang="en-IN"/>
              <a:t>, or </a:t>
            </a:r>
            <a:r>
              <a:rPr b="1" dirty="0" i="1" lang="en-IN" smtClean="0"/>
              <a:t>enrolment </a:t>
            </a:r>
            <a:r>
              <a:rPr b="1" dirty="0" i="1" lang="en-IN"/>
              <a:t>images</a:t>
            </a:r>
            <a:r>
              <a:rPr dirty="0" lang="en-IN"/>
              <a:t>. </a:t>
            </a:r>
            <a:endParaRPr dirty="0" lang="en-IN" smtClean="0"/>
          </a:p>
          <a:p>
            <a:r>
              <a:rPr dirty="0" lang="en-IN" smtClean="0"/>
              <a:t>The </a:t>
            </a:r>
            <a:r>
              <a:rPr dirty="0" lang="en-IN"/>
              <a:t>images acquired </a:t>
            </a:r>
            <a:r>
              <a:rPr dirty="0" lang="en-IN" smtClean="0"/>
              <a:t>during recognition </a:t>
            </a:r>
            <a:r>
              <a:rPr dirty="0" lang="en-IN"/>
              <a:t>are known as </a:t>
            </a:r>
            <a:r>
              <a:rPr b="1" dirty="0" i="1" lang="en-IN"/>
              <a:t>probe images</a:t>
            </a:r>
            <a:r>
              <a:rPr dirty="0" lang="en-IN"/>
              <a:t>, </a:t>
            </a:r>
            <a:r>
              <a:rPr b="1" dirty="0" i="1" lang="en-IN"/>
              <a:t>query images</a:t>
            </a:r>
            <a:r>
              <a:rPr dirty="0" lang="en-IN"/>
              <a:t>, or </a:t>
            </a:r>
            <a:r>
              <a:rPr b="1" dirty="0" i="1" lang="en-IN"/>
              <a:t>input images</a:t>
            </a:r>
            <a:endParaRPr b="1" dirty="0" sz="2400" lang="en-US"/>
          </a:p>
        </p:txBody>
      </p:sp>
      <p:pic>
        <p:nvPicPr>
          <p:cNvPr id="2097194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IN">
                <a:solidFill>
                  <a:srgbClr val="FF0000"/>
                </a:solidFill>
              </a:rPr>
              <a:t>Matching and </a:t>
            </a:r>
            <a:r>
              <a:rPr dirty="0" sz="3200" lang="en-IN" smtClean="0">
                <a:solidFill>
                  <a:srgbClr val="FF0000"/>
                </a:solidFill>
              </a:rPr>
              <a:t>Decision-Making Module</a:t>
            </a:r>
            <a:r>
              <a:rPr dirty="0" sz="3200" lang="en-IN">
                <a:solidFill>
                  <a:srgbClr val="FF0000"/>
                </a:solidFill>
              </a:rPr>
              <a:t>: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>
          <a:xfrm>
            <a:off x="228600" y="1092467"/>
            <a:ext cx="8763000" cy="5257800"/>
          </a:xfrm>
        </p:spPr>
        <p:txBody>
          <a:bodyPr rtlCol="0">
            <a:normAutofit/>
          </a:bodyPr>
          <a:p>
            <a:r>
              <a:rPr dirty="0" sz="2800" lang="en-IN"/>
              <a:t>The extracted features </a:t>
            </a:r>
            <a:r>
              <a:rPr dirty="0" sz="2800" lang="en-IN" smtClean="0"/>
              <a:t>are compared </a:t>
            </a:r>
            <a:r>
              <a:rPr dirty="0" sz="2800" lang="en-IN"/>
              <a:t>against the stored templates to generate </a:t>
            </a:r>
            <a:r>
              <a:rPr b="1" dirty="0" sz="2800" lang="en-IN"/>
              <a:t>match scores</a:t>
            </a:r>
            <a:r>
              <a:rPr dirty="0" sz="2800" lang="en-IN"/>
              <a:t>. </a:t>
            </a:r>
            <a:endParaRPr dirty="0" sz="2800" lang="en-IN" smtClean="0"/>
          </a:p>
          <a:p>
            <a:r>
              <a:rPr dirty="0" sz="2800" lang="en-IN" smtClean="0"/>
              <a:t>In a fingerprint-based </a:t>
            </a:r>
            <a:r>
              <a:rPr dirty="0" sz="2800" lang="en-IN"/>
              <a:t>biometric system, the number of matching minutiae </a:t>
            </a:r>
            <a:r>
              <a:rPr dirty="0" sz="2800" lang="en-IN" smtClean="0"/>
              <a:t>between </a:t>
            </a:r>
            <a:r>
              <a:rPr dirty="0" sz="2800" lang="en-IN"/>
              <a:t>the input and the template feature sets is determined and a </a:t>
            </a:r>
            <a:r>
              <a:rPr dirty="0" sz="2800" lang="en-IN" smtClean="0"/>
              <a:t>match score </a:t>
            </a:r>
            <a:r>
              <a:rPr dirty="0" sz="2800" lang="en-IN"/>
              <a:t>reported. </a:t>
            </a:r>
            <a:endParaRPr dirty="0" sz="2800" lang="en-IN" smtClean="0"/>
          </a:p>
          <a:p>
            <a:r>
              <a:rPr dirty="0" sz="2800" lang="en-IN" smtClean="0"/>
              <a:t>The </a:t>
            </a:r>
            <a:r>
              <a:rPr dirty="0" sz="2800" lang="en-IN"/>
              <a:t>match score may be moderated by the quality of </a:t>
            </a:r>
            <a:r>
              <a:rPr dirty="0" sz="2800" lang="en-IN" smtClean="0"/>
              <a:t>the presented </a:t>
            </a:r>
            <a:r>
              <a:rPr dirty="0" sz="2800" lang="en-IN"/>
              <a:t>biometric data. </a:t>
            </a:r>
            <a:endParaRPr dirty="0" sz="2800" lang="en-IN" smtClean="0"/>
          </a:p>
          <a:p>
            <a:r>
              <a:rPr dirty="0" sz="2800" lang="en-IN" smtClean="0"/>
              <a:t>The </a:t>
            </a:r>
            <a:r>
              <a:rPr b="1" dirty="0" sz="2800" lang="en-IN"/>
              <a:t>matcher module </a:t>
            </a:r>
            <a:r>
              <a:rPr dirty="0" sz="2800" lang="en-IN"/>
              <a:t>also </a:t>
            </a:r>
            <a:r>
              <a:rPr dirty="0" sz="2800" lang="en-IN" smtClean="0"/>
              <a:t>encapsulates </a:t>
            </a:r>
            <a:r>
              <a:rPr dirty="0" sz="2800" lang="en-IN"/>
              <a:t>a </a:t>
            </a:r>
            <a:r>
              <a:rPr dirty="0" sz="2800" lang="en-IN" smtClean="0"/>
              <a:t>decision </a:t>
            </a:r>
            <a:r>
              <a:rPr dirty="0" sz="2800" lang="en-IN"/>
              <a:t>making module, in which the match scores are used to either </a:t>
            </a:r>
            <a:r>
              <a:rPr dirty="0" sz="2800" lang="en-IN" smtClean="0"/>
              <a:t>validate a </a:t>
            </a:r>
            <a:r>
              <a:rPr dirty="0" sz="2800" lang="en-IN"/>
              <a:t>claimed identity or provide a ranking of the enrolled identities in </a:t>
            </a:r>
            <a:r>
              <a:rPr dirty="0" sz="2800" lang="en-IN" smtClean="0"/>
              <a:t>order to </a:t>
            </a:r>
            <a:r>
              <a:rPr dirty="0" sz="2800" lang="en-IN"/>
              <a:t>identify an individual.</a:t>
            </a:r>
            <a:endParaRPr dirty="0" sz="2400" lang="en-US"/>
          </a:p>
        </p:txBody>
      </p:sp>
      <p:pic>
        <p:nvPicPr>
          <p:cNvPr id="2097195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Biometric Functionalities</a:t>
            </a:r>
            <a:endParaRPr dirty="0" sz="3200" lang="en-US">
              <a:solidFill>
                <a:srgbClr val="FF0000"/>
              </a:solidFill>
            </a:endParaRPr>
          </a:p>
        </p:txBody>
      </p:sp>
      <p:pic>
        <p:nvPicPr>
          <p:cNvPr id="2097196" name="Content Placeholder 1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9600" y="1092200"/>
            <a:ext cx="8153400" cy="5537200"/>
          </a:xfrm>
          <a:prstGeom prst="rect"/>
        </p:spPr>
      </p:pic>
      <p:pic>
        <p:nvPicPr>
          <p:cNvPr id="2097197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Biometric </a:t>
            </a:r>
            <a:r>
              <a:rPr b="1" dirty="0" sz="3200" lang="en-IN" smtClean="0">
                <a:solidFill>
                  <a:srgbClr val="FF0000"/>
                </a:solidFill>
              </a:rPr>
              <a:t>Functionalities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96" name="Content Placeholder 2"/>
          <p:cNvSpPr>
            <a:spLocks noGrp="1"/>
          </p:cNvSpPr>
          <p:nvPr>
            <p:ph idx="1"/>
          </p:nvPr>
        </p:nvSpPr>
        <p:spPr>
          <a:xfrm>
            <a:off x="228600" y="1092466"/>
            <a:ext cx="8763000" cy="5689333"/>
          </a:xfrm>
        </p:spPr>
        <p:txBody>
          <a:bodyPr rtlCol="0">
            <a:normAutofit/>
          </a:bodyPr>
          <a:p>
            <a:r>
              <a:rPr dirty="0" sz="2400" lang="en-IN"/>
              <a:t>A biometric system can provide two types of identity management </a:t>
            </a:r>
            <a:r>
              <a:rPr dirty="0" sz="2400" lang="en-IN" smtClean="0"/>
              <a:t>functionalities, namely</a:t>
            </a:r>
            <a:r>
              <a:rPr dirty="0" sz="2400" lang="en-IN"/>
              <a:t>, </a:t>
            </a:r>
            <a:r>
              <a:rPr b="1" dirty="0" sz="2400" i="1" lang="en-IN"/>
              <a:t>verification</a:t>
            </a:r>
            <a:r>
              <a:rPr dirty="0" sz="2400" i="1" lang="en-IN"/>
              <a:t> </a:t>
            </a:r>
            <a:r>
              <a:rPr dirty="0" sz="2400" lang="en-IN"/>
              <a:t>and </a:t>
            </a:r>
            <a:r>
              <a:rPr b="1" dirty="0" sz="2400" i="1" lang="en-IN" smtClean="0"/>
              <a:t>identification</a:t>
            </a:r>
          </a:p>
          <a:p>
            <a:pPr indent="0" marL="0">
              <a:buNone/>
            </a:pPr>
            <a:r>
              <a:rPr b="1" dirty="0" sz="2400" i="1" lang="en-IN" smtClean="0"/>
              <a:t>Verification </a:t>
            </a:r>
          </a:p>
          <a:p>
            <a:r>
              <a:rPr dirty="0" sz="2400" lang="en-IN" smtClean="0"/>
              <a:t>Here, </a:t>
            </a:r>
            <a:r>
              <a:rPr dirty="0" sz="2400" lang="en-IN"/>
              <a:t>the user claims an identity and the system verifies whether the </a:t>
            </a:r>
            <a:r>
              <a:rPr dirty="0" sz="2400" lang="en-IN" smtClean="0"/>
              <a:t>claim is </a:t>
            </a:r>
            <a:r>
              <a:rPr dirty="0" sz="2400" lang="en-IN"/>
              <a:t>genuine, i.e., the system answers the question “Are you who you say you are?”.</a:t>
            </a:r>
          </a:p>
          <a:p>
            <a:r>
              <a:rPr dirty="0" sz="2400" lang="en-IN"/>
              <a:t>In this scenario, the query is compared only to the template corresponding to </a:t>
            </a:r>
            <a:r>
              <a:rPr dirty="0" sz="2400" lang="en-IN" smtClean="0"/>
              <a:t>the claimed </a:t>
            </a:r>
            <a:r>
              <a:rPr dirty="0" sz="2400" lang="en-IN"/>
              <a:t>identity (a one-to-one match</a:t>
            </a:r>
            <a:r>
              <a:rPr dirty="0" sz="2400" lang="en-IN" smtClean="0"/>
              <a:t>).</a:t>
            </a:r>
          </a:p>
          <a:p>
            <a:r>
              <a:rPr dirty="0" sz="2400" lang="en-IN"/>
              <a:t>Verification is typically used in applications where the goal is to </a:t>
            </a:r>
            <a:r>
              <a:rPr b="1" dirty="0" sz="2400" lang="en-IN"/>
              <a:t>prevent </a:t>
            </a:r>
            <a:r>
              <a:rPr b="1" dirty="0" sz="2400" lang="en-IN" smtClean="0"/>
              <a:t>unauthorized persons </a:t>
            </a:r>
            <a:r>
              <a:rPr dirty="0" sz="2400" lang="en-IN"/>
              <a:t>from using the </a:t>
            </a:r>
            <a:r>
              <a:rPr dirty="0" sz="2400" lang="en-IN" smtClean="0"/>
              <a:t>services</a:t>
            </a:r>
          </a:p>
          <a:p>
            <a:r>
              <a:rPr dirty="0" sz="2400" lang="en-IN" smtClean="0"/>
              <a:t>Verification as the </a:t>
            </a:r>
            <a:r>
              <a:rPr b="1" dirty="0" sz="2400" lang="en-IN"/>
              <a:t>two-category </a:t>
            </a:r>
            <a:r>
              <a:rPr b="1" dirty="0" sz="2400" lang="en-IN" smtClean="0"/>
              <a:t>classification problem:</a:t>
            </a:r>
          </a:p>
          <a:p>
            <a:r>
              <a:rPr dirty="0" sz="2400" lang="en-IN" smtClean="0"/>
              <a:t>Given </a:t>
            </a:r>
            <a:r>
              <a:rPr dirty="0" sz="2400" lang="en-IN"/>
              <a:t>a claimed identity </a:t>
            </a:r>
            <a:r>
              <a:rPr dirty="0" sz="2400" i="1" lang="en-IN"/>
              <a:t>I </a:t>
            </a:r>
            <a:r>
              <a:rPr dirty="0" sz="2400" lang="en-IN"/>
              <a:t>and a query feature set </a:t>
            </a:r>
            <a:r>
              <a:rPr b="1" dirty="0" sz="2400" lang="en-IN"/>
              <a:t>x</a:t>
            </a:r>
            <a:r>
              <a:rPr baseline="30000" dirty="0" sz="2400" i="1" lang="en-IN"/>
              <a:t>A</a:t>
            </a:r>
            <a:r>
              <a:rPr dirty="0" sz="2400" lang="en-IN"/>
              <a:t>, we need to </a:t>
            </a:r>
            <a:r>
              <a:rPr dirty="0" sz="2400" lang="en-IN" smtClean="0"/>
              <a:t>decide if </a:t>
            </a:r>
            <a:r>
              <a:rPr dirty="0" sz="2400" lang="en-IN"/>
              <a:t>(</a:t>
            </a:r>
            <a:r>
              <a:rPr dirty="0" sz="2400" i="1" lang="en-IN"/>
              <a:t>I,</a:t>
            </a:r>
            <a:r>
              <a:rPr b="1" dirty="0" sz="2400" lang="en-IN"/>
              <a:t>x</a:t>
            </a:r>
            <a:r>
              <a:rPr baseline="30000" dirty="0" sz="2400" i="1" lang="en-IN"/>
              <a:t>A</a:t>
            </a:r>
            <a:r>
              <a:rPr dirty="0" sz="2400" lang="en-IN"/>
              <a:t>) belongs to “genuine” or “impostor” class.</a:t>
            </a:r>
            <a:endParaRPr b="1" dirty="0" sz="2400" lang="en-US"/>
          </a:p>
        </p:txBody>
      </p:sp>
      <p:pic>
        <p:nvPicPr>
          <p:cNvPr id="2097198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Biometric </a:t>
            </a:r>
            <a:r>
              <a:rPr b="1" dirty="0" sz="3200" lang="en-IN" smtClean="0">
                <a:solidFill>
                  <a:srgbClr val="FF0000"/>
                </a:solidFill>
              </a:rPr>
              <a:t>Functionalities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98" name="Content Placeholder 2"/>
          <p:cNvSpPr>
            <a:spLocks noGrp="1"/>
          </p:cNvSpPr>
          <p:nvPr>
            <p:ph idx="1"/>
          </p:nvPr>
        </p:nvSpPr>
        <p:spPr>
          <a:xfrm>
            <a:off x="228600" y="1092466"/>
            <a:ext cx="8763000" cy="5689333"/>
          </a:xfrm>
        </p:spPr>
        <p:txBody>
          <a:bodyPr rtlCol="0">
            <a:normAutofit/>
          </a:bodyPr>
          <a:p>
            <a:r>
              <a:rPr dirty="0" sz="2800" lang="en-IN"/>
              <a:t>Let </a:t>
            </a:r>
            <a:r>
              <a:rPr b="1" dirty="0" sz="2800" lang="en-IN" smtClean="0"/>
              <a:t>x </a:t>
            </a:r>
            <a:r>
              <a:rPr dirty="0" sz="2800" i="1" lang="el-GR" smtClean="0"/>
              <a:t>Ͼ</a:t>
            </a:r>
            <a:r>
              <a:rPr dirty="0" sz="2800" i="1" lang="en-IN" smtClean="0"/>
              <a:t> I </a:t>
            </a:r>
            <a:r>
              <a:rPr dirty="0" sz="2800" lang="en-IN" smtClean="0"/>
              <a:t>be </a:t>
            </a:r>
            <a:r>
              <a:rPr dirty="0" sz="2800" lang="en-IN"/>
              <a:t>the stored </a:t>
            </a:r>
            <a:r>
              <a:rPr dirty="0" sz="2800" lang="en-IN" smtClean="0"/>
              <a:t>template corresponding </a:t>
            </a:r>
            <a:r>
              <a:rPr dirty="0" sz="2800" lang="en-IN"/>
              <a:t>to identity </a:t>
            </a:r>
            <a:r>
              <a:rPr dirty="0" sz="2800" i="1" lang="en-IN"/>
              <a:t>I</a:t>
            </a:r>
            <a:r>
              <a:rPr dirty="0" sz="2800" lang="en-IN"/>
              <a:t>. Typically, </a:t>
            </a:r>
            <a:r>
              <a:rPr b="1" dirty="0" sz="2800" lang="en-IN"/>
              <a:t>x</a:t>
            </a:r>
            <a:r>
              <a:rPr baseline="30000" dirty="0" sz="2800" i="1" lang="en-IN"/>
              <a:t>A</a:t>
            </a:r>
            <a:r>
              <a:rPr dirty="0" sz="2800" i="1" lang="en-IN"/>
              <a:t> </a:t>
            </a:r>
            <a:r>
              <a:rPr dirty="0" sz="2800" lang="en-IN"/>
              <a:t>is compared with </a:t>
            </a:r>
            <a:r>
              <a:rPr b="1" dirty="0" sz="2800" lang="en-IN" smtClean="0"/>
              <a:t>x</a:t>
            </a:r>
            <a:r>
              <a:rPr dirty="0" sz="2800" i="1" lang="en-IN" smtClean="0"/>
              <a:t> </a:t>
            </a:r>
            <a:r>
              <a:rPr dirty="0" sz="2800" i="1" lang="el-GR"/>
              <a:t>Ͼ</a:t>
            </a:r>
            <a:r>
              <a:rPr dirty="0" sz="2800" i="1" lang="en-IN" smtClean="0"/>
              <a:t> I </a:t>
            </a:r>
            <a:r>
              <a:rPr dirty="0" sz="2800" lang="en-IN" smtClean="0"/>
              <a:t>and </a:t>
            </a:r>
            <a:r>
              <a:rPr dirty="0" sz="2800" lang="en-IN"/>
              <a:t>a match score </a:t>
            </a:r>
            <a:r>
              <a:rPr dirty="0" sz="2800" i="1" lang="en-IN" smtClean="0"/>
              <a:t>s</a:t>
            </a:r>
            <a:r>
              <a:rPr dirty="0" sz="2800" lang="en-IN" smtClean="0"/>
              <a:t>, which </a:t>
            </a:r>
            <a:r>
              <a:rPr dirty="0" sz="2800" lang="en-IN"/>
              <a:t>measures the similarity between </a:t>
            </a:r>
            <a:r>
              <a:rPr b="1" dirty="0" sz="2800" lang="en-IN"/>
              <a:t>x</a:t>
            </a:r>
            <a:r>
              <a:rPr baseline="30000" dirty="0" sz="2800" i="1" lang="en-IN"/>
              <a:t>A</a:t>
            </a:r>
            <a:r>
              <a:rPr dirty="0" sz="2800" i="1" lang="en-IN"/>
              <a:t> </a:t>
            </a:r>
            <a:r>
              <a:rPr dirty="0" sz="2800" lang="en-IN"/>
              <a:t>and </a:t>
            </a:r>
            <a:r>
              <a:rPr b="1" dirty="0" sz="2800" lang="en-IN" smtClean="0"/>
              <a:t>x</a:t>
            </a:r>
            <a:r>
              <a:rPr dirty="0" sz="2800" i="1" lang="en-IN" smtClean="0"/>
              <a:t> </a:t>
            </a:r>
            <a:r>
              <a:rPr dirty="0" sz="2800" i="1" lang="el-GR"/>
              <a:t>Ͼ </a:t>
            </a:r>
            <a:r>
              <a:rPr dirty="0" sz="2800" i="1" lang="en-IN" smtClean="0"/>
              <a:t> I </a:t>
            </a:r>
            <a:r>
              <a:rPr dirty="0" sz="2800" lang="en-IN" smtClean="0"/>
              <a:t>, </a:t>
            </a:r>
            <a:r>
              <a:rPr dirty="0" sz="2800" lang="en-IN"/>
              <a:t>is computed. </a:t>
            </a:r>
            <a:endParaRPr dirty="0" sz="2800" lang="en-IN" smtClean="0"/>
          </a:p>
          <a:p>
            <a:r>
              <a:rPr dirty="0" sz="2800" lang="en-IN" smtClean="0"/>
              <a:t>The </a:t>
            </a:r>
            <a:r>
              <a:rPr dirty="0" sz="2800" lang="en-IN"/>
              <a:t>decision rule </a:t>
            </a:r>
            <a:r>
              <a:rPr dirty="0" sz="2800" lang="en-IN" smtClean="0"/>
              <a:t>is given by </a:t>
            </a:r>
          </a:p>
          <a:p>
            <a:endParaRPr dirty="0" sz="2800" lang="en-IN"/>
          </a:p>
          <a:p>
            <a:r>
              <a:rPr dirty="0" sz="2800" lang="en-IN"/>
              <a:t>where η is a pre-defined </a:t>
            </a:r>
            <a:r>
              <a:rPr dirty="0" sz="2800" lang="en-IN" smtClean="0"/>
              <a:t>threshold</a:t>
            </a:r>
          </a:p>
          <a:p>
            <a:r>
              <a:rPr dirty="0" sz="2800" lang="en-IN"/>
              <a:t>When the identity claim is deemed to be “genuine”, the user </a:t>
            </a:r>
            <a:r>
              <a:rPr dirty="0" sz="2800" lang="en-IN" smtClean="0"/>
              <a:t>is allowed </a:t>
            </a:r>
            <a:r>
              <a:rPr dirty="0" sz="2800" lang="en-IN"/>
              <a:t>to access the services provided by the </a:t>
            </a:r>
            <a:r>
              <a:rPr dirty="0" sz="2800" lang="en-IN" smtClean="0"/>
              <a:t>system</a:t>
            </a:r>
          </a:p>
          <a:p>
            <a:endParaRPr dirty="0" sz="2400" lang="en-IN" smtClean="0"/>
          </a:p>
          <a:p>
            <a:endParaRPr dirty="0" sz="2400" lang="en-IN" smtClean="0"/>
          </a:p>
          <a:p>
            <a:endParaRPr b="1" dirty="0" sz="2400" lang="en-US"/>
          </a:p>
        </p:txBody>
      </p:sp>
      <p:pic>
        <p:nvPicPr>
          <p:cNvPr id="2097199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20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00600" y="3117380"/>
            <a:ext cx="3995738" cy="838200"/>
          </a:xfrm>
          <a:prstGeom prst="rect"/>
        </p:spPr>
      </p:pic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Biometric </a:t>
            </a:r>
            <a:r>
              <a:rPr b="1" dirty="0" sz="3200" lang="en-IN" smtClean="0">
                <a:solidFill>
                  <a:srgbClr val="FF0000"/>
                </a:solidFill>
              </a:rPr>
              <a:t>Functionalities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00" name="Content Placeholder 2"/>
          <p:cNvSpPr>
            <a:spLocks noGrp="1"/>
          </p:cNvSpPr>
          <p:nvPr>
            <p:ph idx="1"/>
          </p:nvPr>
        </p:nvSpPr>
        <p:spPr>
          <a:xfrm>
            <a:off x="228600" y="1092466"/>
            <a:ext cx="8763000" cy="5689333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b="1" dirty="0" sz="2400" i="1" lang="en-IN" smtClean="0"/>
              <a:t>Identification</a:t>
            </a:r>
          </a:p>
          <a:p>
            <a:r>
              <a:rPr dirty="0" sz="2400" lang="en-IN"/>
              <a:t>Identification functionality can be further classified into </a:t>
            </a:r>
            <a:r>
              <a:rPr b="1" dirty="0" sz="2400" lang="en-IN"/>
              <a:t>positive</a:t>
            </a:r>
            <a:r>
              <a:rPr dirty="0" sz="2400" lang="en-IN"/>
              <a:t> and </a:t>
            </a:r>
            <a:r>
              <a:rPr b="1" dirty="0" sz="2400" lang="en-IN"/>
              <a:t>negative </a:t>
            </a:r>
            <a:r>
              <a:rPr dirty="0" sz="2400" lang="en-IN"/>
              <a:t>identification.</a:t>
            </a:r>
          </a:p>
          <a:p>
            <a:r>
              <a:rPr dirty="0" sz="2400" lang="en-IN"/>
              <a:t>In </a:t>
            </a:r>
            <a:r>
              <a:rPr b="1" dirty="0" sz="2400" lang="en-IN"/>
              <a:t>positive identification</a:t>
            </a:r>
            <a:r>
              <a:rPr dirty="0" sz="2400" lang="en-IN"/>
              <a:t>, the user attempts to positively identify himself </a:t>
            </a:r>
            <a:r>
              <a:rPr dirty="0" sz="2400" lang="en-IN" smtClean="0"/>
              <a:t>to the </a:t>
            </a:r>
            <a:r>
              <a:rPr dirty="0" sz="2400" lang="en-IN"/>
              <a:t>system without explicitly claiming an identity. </a:t>
            </a:r>
            <a:endParaRPr dirty="0" sz="2400" lang="en-IN" smtClean="0"/>
          </a:p>
          <a:p>
            <a:r>
              <a:rPr dirty="0" sz="2400" lang="en-IN" smtClean="0"/>
              <a:t>A </a:t>
            </a:r>
            <a:r>
              <a:rPr dirty="0" sz="2400" lang="en-IN"/>
              <a:t>positive identification </a:t>
            </a:r>
            <a:r>
              <a:rPr dirty="0" sz="2400" lang="en-IN" smtClean="0"/>
              <a:t>system answers </a:t>
            </a:r>
            <a:r>
              <a:rPr dirty="0" sz="2400" lang="en-IN"/>
              <a:t>the question “Are you someone who is known to the system?” by </a:t>
            </a:r>
            <a:r>
              <a:rPr dirty="0" sz="2400" lang="en-IN" smtClean="0"/>
              <a:t>determining the </a:t>
            </a:r>
            <a:r>
              <a:rPr dirty="0" sz="2400" lang="en-IN"/>
              <a:t>identity of the user from a </a:t>
            </a:r>
            <a:r>
              <a:rPr b="1" dirty="0" sz="2400" lang="en-IN"/>
              <a:t>known set of identities</a:t>
            </a:r>
            <a:r>
              <a:rPr dirty="0" sz="2400" lang="en-IN" smtClean="0"/>
              <a:t>.</a:t>
            </a:r>
          </a:p>
          <a:p>
            <a:r>
              <a:rPr dirty="0" sz="2400" lang="en-IN"/>
              <a:t>In contrast, the </a:t>
            </a:r>
            <a:r>
              <a:rPr dirty="0" sz="2400" lang="en-IN" smtClean="0"/>
              <a:t>user in </a:t>
            </a:r>
            <a:r>
              <a:rPr dirty="0" sz="2400" lang="en-IN"/>
              <a:t>a </a:t>
            </a:r>
            <a:r>
              <a:rPr b="1" dirty="0" sz="2400" lang="en-IN"/>
              <a:t>negative identification </a:t>
            </a:r>
            <a:r>
              <a:rPr dirty="0" sz="2400" lang="en-IN"/>
              <a:t>application is considered to be concealing his true </a:t>
            </a:r>
            <a:r>
              <a:rPr dirty="0" sz="2400" lang="en-IN" smtClean="0"/>
              <a:t>iden</a:t>
            </a:r>
            <a:r>
              <a:rPr dirty="0" sz="2400" lang="en-IN"/>
              <a:t>tity (either explicitly or implicitly) from the system. </a:t>
            </a:r>
            <a:endParaRPr dirty="0" sz="2400" lang="en-IN" smtClean="0"/>
          </a:p>
          <a:p>
            <a:r>
              <a:rPr dirty="0" sz="2400" lang="en-IN" smtClean="0"/>
              <a:t>Negative </a:t>
            </a:r>
            <a:r>
              <a:rPr dirty="0" sz="2400" lang="en-IN"/>
              <a:t>identification is </a:t>
            </a:r>
            <a:r>
              <a:rPr dirty="0" sz="2400" lang="en-IN" smtClean="0"/>
              <a:t>also known </a:t>
            </a:r>
            <a:r>
              <a:rPr dirty="0" sz="2400" lang="en-IN"/>
              <a:t>as </a:t>
            </a:r>
            <a:r>
              <a:rPr b="1" dirty="0" sz="2400" lang="en-IN"/>
              <a:t>screening </a:t>
            </a:r>
            <a:r>
              <a:rPr dirty="0" sz="2400" lang="en-IN"/>
              <a:t>and the objective of such systems is to find out “Are you </a:t>
            </a:r>
            <a:r>
              <a:rPr dirty="0" sz="2400" lang="en-IN" smtClean="0"/>
              <a:t>who you </a:t>
            </a:r>
            <a:r>
              <a:rPr dirty="0" sz="2400" lang="en-IN"/>
              <a:t>say you are not?”.</a:t>
            </a:r>
            <a:endParaRPr dirty="0" sz="2400" lang="en-IN" smtClean="0"/>
          </a:p>
          <a:p>
            <a:endParaRPr dirty="0" sz="2400" lang="en-IN" smtClean="0"/>
          </a:p>
          <a:p>
            <a:endParaRPr b="1" dirty="0" sz="2400" lang="en-US"/>
          </a:p>
        </p:txBody>
      </p:sp>
      <p:pic>
        <p:nvPicPr>
          <p:cNvPr id="2097201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Biometric </a:t>
            </a:r>
            <a:r>
              <a:rPr b="1" dirty="0" sz="3200" lang="en-IN" smtClean="0">
                <a:solidFill>
                  <a:srgbClr val="FF0000"/>
                </a:solidFill>
              </a:rPr>
              <a:t>Functionalities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>
          <a:xfrm>
            <a:off x="228600" y="1092466"/>
            <a:ext cx="8763000" cy="5689333"/>
          </a:xfrm>
        </p:spPr>
        <p:txBody>
          <a:bodyPr rtlCol="0">
            <a:normAutofit/>
          </a:bodyPr>
          <a:p>
            <a:r>
              <a:rPr dirty="0" sz="2800" lang="en-IN"/>
              <a:t>The purpose of negative identification is to prevent a single person from </a:t>
            </a:r>
            <a:r>
              <a:rPr dirty="0" sz="2800" lang="en-IN" smtClean="0"/>
              <a:t>using multiple </a:t>
            </a:r>
            <a:r>
              <a:rPr dirty="0" sz="2800" lang="en-IN"/>
              <a:t>identities. </a:t>
            </a:r>
            <a:endParaRPr dirty="0" sz="2800" lang="en-IN" smtClean="0"/>
          </a:p>
          <a:p>
            <a:r>
              <a:rPr dirty="0" sz="2800" lang="en-IN" smtClean="0"/>
              <a:t>Hence</a:t>
            </a:r>
            <a:r>
              <a:rPr dirty="0" sz="2800" lang="en-IN"/>
              <a:t>, screening can be used to prevent the issue of </a:t>
            </a:r>
            <a:r>
              <a:rPr b="1" dirty="0" sz="2800" lang="en-IN" smtClean="0"/>
              <a:t>multiple credential </a:t>
            </a:r>
            <a:r>
              <a:rPr b="1" dirty="0" sz="2800" lang="en-IN"/>
              <a:t>records </a:t>
            </a:r>
            <a:r>
              <a:rPr dirty="0" sz="2800" lang="en-IN"/>
              <a:t>(e.g., driver’s licence, passport) assigned to the same person or </a:t>
            </a:r>
            <a:r>
              <a:rPr dirty="0" sz="2800" lang="en-IN" smtClean="0"/>
              <a:t>to prevent </a:t>
            </a:r>
            <a:r>
              <a:rPr dirty="0" sz="2800" lang="en-IN"/>
              <a:t>a person from claiming multiple benefits under different </a:t>
            </a:r>
            <a:r>
              <a:rPr dirty="0" sz="2800" lang="en-IN" smtClean="0"/>
              <a:t>names</a:t>
            </a:r>
          </a:p>
          <a:p>
            <a:r>
              <a:rPr dirty="0" sz="2800" lang="en-IN"/>
              <a:t>In both positive and negative identification, the user’s biometric input is </a:t>
            </a:r>
            <a:r>
              <a:rPr dirty="0" sz="2800" lang="en-IN" smtClean="0"/>
              <a:t>compared with </a:t>
            </a:r>
            <a:r>
              <a:rPr dirty="0" sz="2800" lang="en-IN"/>
              <a:t>the templates of all the persons enrolled in the database and the </a:t>
            </a:r>
            <a:r>
              <a:rPr dirty="0" sz="2800" lang="en-IN" smtClean="0"/>
              <a:t>system outputs </a:t>
            </a:r>
            <a:r>
              <a:rPr dirty="0" sz="2800" lang="en-IN"/>
              <a:t>either the identity of the person whose template has the highest degree </a:t>
            </a:r>
            <a:r>
              <a:rPr dirty="0" sz="2800" lang="en-IN" smtClean="0"/>
              <a:t>of similarity </a:t>
            </a:r>
            <a:r>
              <a:rPr dirty="0" sz="2800" lang="en-IN"/>
              <a:t>with the user’s </a:t>
            </a:r>
            <a:r>
              <a:rPr dirty="0" sz="2800" lang="en-IN" smtClean="0"/>
              <a:t>input.</a:t>
            </a:r>
          </a:p>
          <a:p>
            <a:pPr indent="0" marL="0">
              <a:buNone/>
            </a:pPr>
            <a:endParaRPr b="1" dirty="0" sz="2400" lang="en-US"/>
          </a:p>
        </p:txBody>
      </p:sp>
      <p:pic>
        <p:nvPicPr>
          <p:cNvPr id="2097202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Biometric </a:t>
            </a:r>
            <a:r>
              <a:rPr b="1" dirty="0" sz="3200" lang="en-IN" smtClean="0">
                <a:solidFill>
                  <a:srgbClr val="FF0000"/>
                </a:solidFill>
              </a:rPr>
              <a:t>Functionalities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04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689333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b="1" dirty="0" sz="2400" i="1" lang="en-IN" smtClean="0"/>
              <a:t>Differences between “Positive” &amp; “Negative” Identification</a:t>
            </a:r>
          </a:p>
          <a:p>
            <a:endParaRPr dirty="0" sz="2400" lang="en-IN" smtClean="0"/>
          </a:p>
          <a:p>
            <a:endParaRPr b="1" dirty="0" sz="2400" lang="en-US"/>
          </a:p>
        </p:txBody>
      </p:sp>
      <p:pic>
        <p:nvPicPr>
          <p:cNvPr id="2097203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20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27495" y="1447800"/>
            <a:ext cx="8365209" cy="5292846"/>
          </a:xfrm>
          <a:prstGeom prst="rect"/>
        </p:spPr>
      </p:pic>
    </p:spTree>
  </p:cSld>
  <p:clrMapOvr>
    <a:masterClrMapping/>
  </p:clrMapOvr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Biometric </a:t>
            </a:r>
            <a:r>
              <a:rPr b="1" dirty="0" sz="3200" lang="en-IN" smtClean="0">
                <a:solidFill>
                  <a:srgbClr val="FF0000"/>
                </a:solidFill>
              </a:rPr>
              <a:t>Functionalities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06" name="Content Placeholder 2"/>
          <p:cNvSpPr>
            <a:spLocks noGrp="1"/>
          </p:cNvSpPr>
          <p:nvPr>
            <p:ph idx="1"/>
          </p:nvPr>
        </p:nvSpPr>
        <p:spPr>
          <a:xfrm>
            <a:off x="228600" y="1092466"/>
            <a:ext cx="8763000" cy="5689333"/>
          </a:xfrm>
        </p:spPr>
        <p:txBody>
          <a:bodyPr rtlCol="0">
            <a:normAutofit/>
          </a:bodyPr>
          <a:p>
            <a:r>
              <a:rPr dirty="0" sz="2400" lang="en-IN"/>
              <a:t>Formally, the problem of identification can be </a:t>
            </a:r>
            <a:r>
              <a:rPr dirty="0" sz="2400" lang="en-IN" smtClean="0"/>
              <a:t>stated as </a:t>
            </a:r>
            <a:r>
              <a:rPr dirty="0" sz="2400" lang="en-IN"/>
              <a:t>follows: </a:t>
            </a:r>
            <a:endParaRPr dirty="0" sz="2400" lang="en-IN" smtClean="0"/>
          </a:p>
          <a:p>
            <a:r>
              <a:rPr dirty="0" sz="2400" lang="en-IN" smtClean="0"/>
              <a:t>Given </a:t>
            </a:r>
            <a:r>
              <a:rPr dirty="0" sz="2400" lang="en-IN"/>
              <a:t>a </a:t>
            </a:r>
            <a:r>
              <a:rPr b="1" dirty="0" sz="2400" lang="en-IN"/>
              <a:t>query feature set x</a:t>
            </a:r>
            <a:r>
              <a:rPr baseline="30000" dirty="0" sz="2400" i="1" lang="en-IN"/>
              <a:t>A</a:t>
            </a:r>
            <a:r>
              <a:rPr dirty="0" sz="2400" lang="en-IN"/>
              <a:t>, we need to </a:t>
            </a:r>
            <a:r>
              <a:rPr b="1" dirty="0" sz="2400" lang="en-IN"/>
              <a:t>decide </a:t>
            </a:r>
            <a:r>
              <a:rPr dirty="0" sz="2400" lang="en-IN"/>
              <a:t>the </a:t>
            </a:r>
            <a:r>
              <a:rPr b="1" dirty="0" sz="2400" lang="en-IN"/>
              <a:t>identity </a:t>
            </a:r>
            <a:r>
              <a:rPr b="1" dirty="0" sz="2400" i="1" lang="en-IN"/>
              <a:t>I </a:t>
            </a:r>
            <a:r>
              <a:rPr dirty="0" sz="2400" lang="en-IN"/>
              <a:t>of the </a:t>
            </a:r>
            <a:r>
              <a:rPr dirty="0" sz="2400" lang="en-IN" smtClean="0"/>
              <a:t>user, where </a:t>
            </a:r>
            <a:r>
              <a:rPr dirty="0" sz="2400" i="1" lang="en-IN"/>
              <a:t>I ∈ {I</a:t>
            </a:r>
            <a:r>
              <a:rPr dirty="0" sz="2400" lang="en-IN"/>
              <a:t>1</a:t>
            </a:r>
            <a:r>
              <a:rPr dirty="0" sz="2400" i="1" lang="en-IN"/>
              <a:t>, I</a:t>
            </a:r>
            <a:r>
              <a:rPr dirty="0" sz="2400" lang="en-IN"/>
              <a:t>2</a:t>
            </a:r>
            <a:r>
              <a:rPr dirty="0" sz="2400" i="1" lang="en-IN"/>
              <a:t>, · · · , IN, IN</a:t>
            </a:r>
            <a:r>
              <a:rPr dirty="0" sz="2400" lang="en-IN"/>
              <a:t>+1</a:t>
            </a:r>
            <a:r>
              <a:rPr dirty="0" sz="2400" i="1" lang="en-IN"/>
              <a:t>}</a:t>
            </a:r>
            <a:r>
              <a:rPr dirty="0" sz="2400" lang="en-IN"/>
              <a:t>. Here, </a:t>
            </a:r>
            <a:r>
              <a:rPr dirty="0" sz="2400" i="1" lang="en-IN"/>
              <a:t>I</a:t>
            </a:r>
            <a:r>
              <a:rPr dirty="0" sz="2400" lang="en-IN"/>
              <a:t>1</a:t>
            </a:r>
            <a:r>
              <a:rPr dirty="0" sz="2400" i="1" lang="en-IN"/>
              <a:t>, I</a:t>
            </a:r>
            <a:r>
              <a:rPr dirty="0" sz="2400" lang="en-IN"/>
              <a:t>2</a:t>
            </a:r>
            <a:r>
              <a:rPr dirty="0" sz="2400" i="1" lang="en-IN"/>
              <a:t>, · · · , IN </a:t>
            </a:r>
            <a:r>
              <a:rPr dirty="0" sz="2400" lang="en-IN"/>
              <a:t>correspond to the identities of </a:t>
            </a:r>
            <a:r>
              <a:rPr dirty="0" sz="2400" lang="en-IN" smtClean="0"/>
              <a:t>the </a:t>
            </a:r>
            <a:r>
              <a:rPr dirty="0" sz="2400" i="1" lang="en-IN" smtClean="0"/>
              <a:t>N </a:t>
            </a:r>
            <a:r>
              <a:rPr dirty="0" sz="2400" lang="en-IN"/>
              <a:t>users enrolled in the system and </a:t>
            </a:r>
            <a:r>
              <a:rPr dirty="0" sz="2400" i="1" lang="en-IN"/>
              <a:t>IN</a:t>
            </a:r>
            <a:r>
              <a:rPr dirty="0" sz="2400" lang="en-IN"/>
              <a:t>+1 indicates the case where no suitable </a:t>
            </a:r>
            <a:r>
              <a:rPr dirty="0" sz="2400" lang="en-IN" smtClean="0"/>
              <a:t>identity can </a:t>
            </a:r>
            <a:r>
              <a:rPr dirty="0" sz="2400" lang="en-IN"/>
              <a:t>be determined for the given query. If </a:t>
            </a:r>
            <a:r>
              <a:rPr b="1" dirty="0" sz="2400" lang="en-IN" smtClean="0"/>
              <a:t>x</a:t>
            </a:r>
            <a:r>
              <a:rPr dirty="0" sz="2400" i="1" lang="en-IN"/>
              <a:t> </a:t>
            </a:r>
            <a:r>
              <a:rPr dirty="0" sz="2400" i="1" lang="el-GR"/>
              <a:t>Ͼ </a:t>
            </a:r>
            <a:r>
              <a:rPr dirty="0" sz="2400" i="1" lang="en-IN" smtClean="0"/>
              <a:t>In </a:t>
            </a:r>
            <a:r>
              <a:rPr dirty="0" sz="2400" lang="en-IN"/>
              <a:t>is the stored template </a:t>
            </a:r>
            <a:r>
              <a:rPr dirty="0" sz="2400" lang="en-IN" smtClean="0"/>
              <a:t>corresponding to </a:t>
            </a:r>
            <a:r>
              <a:rPr dirty="0" sz="2400" lang="en-IN"/>
              <a:t>identity </a:t>
            </a:r>
            <a:r>
              <a:rPr dirty="0" sz="2400" i="1" lang="en-IN"/>
              <a:t>In </a:t>
            </a:r>
            <a:r>
              <a:rPr dirty="0" sz="2400" lang="en-IN"/>
              <a:t>and </a:t>
            </a:r>
            <a:r>
              <a:rPr dirty="0" sz="2400" i="1" lang="en-IN" err="1"/>
              <a:t>sn</a:t>
            </a:r>
            <a:r>
              <a:rPr dirty="0" sz="2400" i="1" lang="en-IN"/>
              <a:t> </a:t>
            </a:r>
            <a:r>
              <a:rPr dirty="0" sz="2400" lang="en-IN"/>
              <a:t>is the match score between </a:t>
            </a:r>
            <a:r>
              <a:rPr b="1" dirty="0" sz="2400" lang="en-IN"/>
              <a:t>x</a:t>
            </a:r>
            <a:r>
              <a:rPr baseline="30000" dirty="0" sz="2400" i="1" lang="en-IN"/>
              <a:t>A</a:t>
            </a:r>
            <a:r>
              <a:rPr dirty="0" sz="2400" i="1" lang="en-IN"/>
              <a:t> </a:t>
            </a:r>
            <a:r>
              <a:rPr dirty="0" sz="2400" lang="en-IN"/>
              <a:t>and </a:t>
            </a:r>
            <a:r>
              <a:rPr b="1" dirty="0" sz="2400" lang="en-IN" err="1" smtClean="0"/>
              <a:t>x</a:t>
            </a:r>
            <a:r>
              <a:rPr dirty="0" sz="2400" i="1" lang="en-IN" err="1" smtClean="0"/>
              <a:t>EI</a:t>
            </a:r>
            <a:r>
              <a:rPr dirty="0" sz="2400" i="1" lang="pt-BR" smtClean="0"/>
              <a:t>n</a:t>
            </a:r>
            <a:r>
              <a:rPr dirty="0" sz="2400" lang="pt-BR"/>
              <a:t>, for </a:t>
            </a:r>
            <a:r>
              <a:rPr dirty="0" sz="2400" i="1" lang="pt-BR"/>
              <a:t>n </a:t>
            </a:r>
            <a:r>
              <a:rPr dirty="0" sz="2400" lang="pt-BR"/>
              <a:t>= 1</a:t>
            </a:r>
            <a:r>
              <a:rPr dirty="0" sz="2400" i="1" lang="pt-BR"/>
              <a:t>,</a:t>
            </a:r>
            <a:r>
              <a:rPr dirty="0" sz="2400" lang="pt-BR"/>
              <a:t>2</a:t>
            </a:r>
            <a:r>
              <a:rPr dirty="0" sz="2400" i="1" lang="pt-BR"/>
              <a:t>, · · · ,N</a:t>
            </a:r>
            <a:r>
              <a:rPr dirty="0" sz="2400" lang="pt-BR"/>
              <a:t>, </a:t>
            </a:r>
            <a:r>
              <a:rPr dirty="0" sz="2400" lang="pt-BR" smtClean="0"/>
              <a:t>the </a:t>
            </a:r>
            <a:r>
              <a:rPr dirty="0" sz="2400" lang="en-IN" smtClean="0"/>
              <a:t>decision </a:t>
            </a:r>
            <a:r>
              <a:rPr dirty="0" sz="2400" lang="en-IN"/>
              <a:t>rule for identification is</a:t>
            </a:r>
            <a:r>
              <a:rPr dirty="0" sz="2400" lang="en-IN" smtClean="0"/>
              <a:t>,</a:t>
            </a:r>
          </a:p>
          <a:p>
            <a:endParaRPr dirty="0" sz="2400" lang="en-IN"/>
          </a:p>
          <a:p>
            <a:endParaRPr dirty="0" sz="2400" lang="en-IN" smtClean="0"/>
          </a:p>
          <a:p>
            <a:endParaRPr dirty="0" sz="2400" lang="en-IN"/>
          </a:p>
          <a:p>
            <a:r>
              <a:rPr dirty="0" sz="2400" lang="en-IN"/>
              <a:t>where η is a pre-defined threshold. </a:t>
            </a:r>
            <a:endParaRPr dirty="0" sz="2400" lang="en-IN" smtClean="0"/>
          </a:p>
          <a:p>
            <a:r>
              <a:rPr dirty="0" sz="2400" lang="en-IN" smtClean="0"/>
              <a:t>The </a:t>
            </a:r>
            <a:r>
              <a:rPr dirty="0" sz="2400" lang="en-IN"/>
              <a:t>above decision rule is commonly </a:t>
            </a:r>
            <a:r>
              <a:rPr dirty="0" sz="2400" lang="en-IN" smtClean="0"/>
              <a:t>known as </a:t>
            </a:r>
            <a:r>
              <a:rPr b="1" dirty="0" sz="2400" i="1" lang="en-IN"/>
              <a:t>open set identification</a:t>
            </a:r>
            <a:endParaRPr b="1" dirty="0" sz="2400" lang="en-IN" smtClean="0"/>
          </a:p>
          <a:p>
            <a:endParaRPr b="1" dirty="0" sz="2400" lang="en-US"/>
          </a:p>
        </p:txBody>
      </p:sp>
      <p:pic>
        <p:nvPicPr>
          <p:cNvPr id="2097205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20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66800" y="4114800"/>
            <a:ext cx="7286625" cy="1257300"/>
          </a:xfrm>
          <a:prstGeom prst="rect"/>
        </p:spPr>
      </p:pic>
    </p:spTree>
  </p:cSld>
  <p:clrMapOvr>
    <a:masterClrMapping/>
  </p:clrMapOvr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Biometric </a:t>
            </a:r>
            <a:r>
              <a:rPr b="1" dirty="0" sz="3200" lang="en-IN" smtClean="0">
                <a:solidFill>
                  <a:srgbClr val="FF0000"/>
                </a:solidFill>
              </a:rPr>
              <a:t>Functionalities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08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dirty="0" sz="2800" lang="en-IN"/>
              <a:t>It is also possible to </a:t>
            </a:r>
            <a:r>
              <a:rPr b="1" dirty="0" sz="2800" lang="en-IN"/>
              <a:t>force the system to return one among the </a:t>
            </a:r>
            <a:r>
              <a:rPr b="1" dirty="0" sz="2800" lang="en-IN" smtClean="0"/>
              <a:t>N enrolled </a:t>
            </a:r>
            <a:r>
              <a:rPr b="1" dirty="0" sz="2800" lang="en-IN"/>
              <a:t>identities</a:t>
            </a:r>
            <a:r>
              <a:rPr dirty="0" sz="2800" lang="en-IN"/>
              <a:t>, irrespective of the value of sn0 . </a:t>
            </a:r>
            <a:r>
              <a:rPr dirty="0" sz="2800" lang="en-IN" smtClean="0"/>
              <a:t>Such </a:t>
            </a:r>
            <a:r>
              <a:rPr dirty="0" sz="2800" lang="en-IN"/>
              <a:t>a scenario is called </a:t>
            </a:r>
            <a:r>
              <a:rPr b="1" dirty="0" sz="2800" lang="en-IN" smtClean="0"/>
              <a:t>closed set </a:t>
            </a:r>
            <a:r>
              <a:rPr b="1" dirty="0" sz="2800" lang="en-IN"/>
              <a:t>identification</a:t>
            </a:r>
            <a:r>
              <a:rPr dirty="0" sz="2800" lang="en-IN" smtClean="0"/>
              <a:t>.</a:t>
            </a:r>
          </a:p>
          <a:p>
            <a:r>
              <a:rPr dirty="0" sz="2800" lang="en-IN"/>
              <a:t>In some practical biometric identification systems (e.g., latent fingerprint matching</a:t>
            </a:r>
            <a:r>
              <a:rPr dirty="0" sz="2800" lang="en-IN" smtClean="0"/>
              <a:t>), identification </a:t>
            </a:r>
            <a:r>
              <a:rPr dirty="0" sz="2800" lang="en-IN"/>
              <a:t>is </a:t>
            </a:r>
            <a:r>
              <a:rPr b="1" dirty="0" sz="2800" lang="en-IN"/>
              <a:t>semi-automated</a:t>
            </a:r>
            <a:r>
              <a:rPr dirty="0" sz="2800" lang="en-IN"/>
              <a:t>. </a:t>
            </a:r>
            <a:endParaRPr dirty="0" sz="2800" lang="en-IN" smtClean="0"/>
          </a:p>
          <a:p>
            <a:r>
              <a:rPr dirty="0" sz="2800" lang="en-IN" smtClean="0"/>
              <a:t>A </a:t>
            </a:r>
            <a:r>
              <a:rPr dirty="0" sz="2800" lang="en-IN"/>
              <a:t>semi-automated biometric system </a:t>
            </a:r>
            <a:r>
              <a:rPr dirty="0" sz="2800" lang="en-IN" smtClean="0"/>
              <a:t>outputs the </a:t>
            </a:r>
            <a:r>
              <a:rPr dirty="0" sz="2800" lang="en-IN"/>
              <a:t>identities of the </a:t>
            </a:r>
            <a:r>
              <a:rPr b="1" dirty="0" sz="2800" lang="en-IN"/>
              <a:t>top </a:t>
            </a:r>
            <a:r>
              <a:rPr b="1" dirty="0" sz="2800" i="1" lang="en-IN"/>
              <a:t>t </a:t>
            </a:r>
            <a:r>
              <a:rPr b="1" dirty="0" sz="2800" lang="en-IN"/>
              <a:t>matches </a:t>
            </a:r>
            <a:r>
              <a:rPr dirty="0" sz="2800" lang="en-IN"/>
              <a:t>(1 </a:t>
            </a:r>
            <a:r>
              <a:rPr dirty="0" sz="2800" i="1" lang="en-IN"/>
              <a:t>&lt; t </a:t>
            </a:r>
            <a:r>
              <a:rPr dirty="0" sz="2800" i="1" lang="el-GR"/>
              <a:t>Ͼ</a:t>
            </a:r>
            <a:r>
              <a:rPr dirty="0" sz="2800" i="1" lang="en-IN" smtClean="0"/>
              <a:t> </a:t>
            </a:r>
            <a:r>
              <a:rPr dirty="0" sz="2800" i="1" lang="en-IN"/>
              <a:t>N</a:t>
            </a:r>
            <a:r>
              <a:rPr dirty="0" sz="2800" lang="en-IN"/>
              <a:t>) and a human expert </a:t>
            </a:r>
            <a:r>
              <a:rPr b="1" dirty="0" sz="2800" lang="en-IN"/>
              <a:t>manually </a:t>
            </a:r>
            <a:r>
              <a:rPr b="1" dirty="0" sz="2800" lang="en-IN" smtClean="0"/>
              <a:t>determines </a:t>
            </a:r>
            <a:r>
              <a:rPr dirty="0" sz="2800" lang="en-IN" smtClean="0"/>
              <a:t>the </a:t>
            </a:r>
            <a:r>
              <a:rPr dirty="0" sz="2800" lang="en-IN"/>
              <a:t>identity (among the </a:t>
            </a:r>
            <a:r>
              <a:rPr dirty="0" sz="2800" i="1" lang="en-IN"/>
              <a:t>t </a:t>
            </a:r>
            <a:r>
              <a:rPr dirty="0" sz="2800" lang="en-IN"/>
              <a:t>selected identities) that best matches the </a:t>
            </a:r>
            <a:r>
              <a:rPr dirty="0" sz="2800" lang="en-IN" smtClean="0"/>
              <a:t>given query</a:t>
            </a:r>
            <a:r>
              <a:rPr dirty="0" sz="2800" lang="en-IN"/>
              <a:t>. </a:t>
            </a:r>
            <a:endParaRPr dirty="0" sz="2800" lang="en-IN" smtClean="0"/>
          </a:p>
          <a:p>
            <a:r>
              <a:rPr dirty="0" sz="2800" lang="en-IN" smtClean="0"/>
              <a:t>The </a:t>
            </a:r>
            <a:r>
              <a:rPr dirty="0" sz="2800" lang="en-IN"/>
              <a:t>value of </a:t>
            </a:r>
            <a:r>
              <a:rPr dirty="0" sz="2800" i="1" lang="en-IN"/>
              <a:t>t </a:t>
            </a:r>
            <a:r>
              <a:rPr dirty="0" sz="2800" lang="en-IN"/>
              <a:t>could be determined based on the </a:t>
            </a:r>
            <a:r>
              <a:rPr b="1" dirty="0" sz="2800" lang="en-IN"/>
              <a:t>availability </a:t>
            </a:r>
            <a:r>
              <a:rPr dirty="0" sz="2800" lang="en-IN"/>
              <a:t>and </a:t>
            </a:r>
            <a:r>
              <a:rPr b="1" dirty="0" sz="2800" lang="en-IN" smtClean="0"/>
              <a:t>throughput</a:t>
            </a:r>
            <a:r>
              <a:rPr dirty="0" sz="2800" lang="en-IN" smtClean="0"/>
              <a:t> of </a:t>
            </a:r>
            <a:r>
              <a:rPr dirty="0" sz="2800" lang="en-IN"/>
              <a:t>the human expert(s).</a:t>
            </a:r>
            <a:endParaRPr b="1" dirty="0" sz="2800" lang="en-US"/>
          </a:p>
        </p:txBody>
      </p:sp>
      <p:pic>
        <p:nvPicPr>
          <p:cNvPr id="2097207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1066800"/>
          </a:xfrm>
        </p:spPr>
        <p:txBody>
          <a:bodyPr/>
          <a:p>
            <a:r>
              <a:rPr altLang="en-US"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altLang="en-US" b="1" dirty="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  </a:t>
            </a:r>
            <a:r>
              <a:rPr altLang="en-US"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534400" cy="5257800"/>
          </a:xfrm>
        </p:spPr>
        <p:txBody>
          <a:bodyPr rtlCol="0">
            <a:normAutofit fontScale="89286" lnSpcReduction="10000"/>
          </a:bodyPr>
          <a:p>
            <a:pPr fontAlgn="auto">
              <a:spcAft>
                <a:spcPts val="0"/>
              </a:spcAft>
            </a:pPr>
            <a:r>
              <a:rPr dirty="0" sz="3000" lang="en-US"/>
              <a:t>Image Processing Basics</a:t>
            </a:r>
          </a:p>
          <a:p>
            <a:pPr fontAlgn="auto">
              <a:spcAft>
                <a:spcPts val="0"/>
              </a:spcAft>
            </a:pPr>
            <a:r>
              <a:rPr dirty="0" sz="3000" lang="en-US"/>
              <a:t>First &amp; Second Derivatives</a:t>
            </a:r>
          </a:p>
          <a:p>
            <a:pPr fontAlgn="auto">
              <a:spcAft>
                <a:spcPts val="0"/>
              </a:spcAft>
            </a:pPr>
            <a:r>
              <a:rPr dirty="0" sz="3000" lang="en-US"/>
              <a:t>Steps in Edge Detection, Smoothing, enhancement, </a:t>
            </a:r>
            <a:r>
              <a:rPr dirty="0" sz="3000" lang="en-US" err="1"/>
              <a:t>etc</a:t>
            </a:r>
            <a:endParaRPr dirty="0" sz="3000" lang="en-US"/>
          </a:p>
          <a:p>
            <a:pPr fontAlgn="auto">
              <a:spcAft>
                <a:spcPts val="0"/>
              </a:spcAft>
            </a:pPr>
            <a:r>
              <a:rPr dirty="0" sz="3000" lang="en-US"/>
              <a:t>Robert’s method, </a:t>
            </a:r>
            <a:r>
              <a:rPr dirty="0" sz="3000" lang="en-US" err="1"/>
              <a:t>Sobel’s</a:t>
            </a:r>
            <a:r>
              <a:rPr dirty="0" sz="3000" lang="en-US"/>
              <a:t> method and </a:t>
            </a:r>
            <a:r>
              <a:rPr dirty="0" sz="3000" lang="en-US" err="1"/>
              <a:t>Perwits</a:t>
            </a:r>
            <a:r>
              <a:rPr dirty="0" sz="3000" lang="en-US"/>
              <a:t> Method</a:t>
            </a:r>
          </a:p>
          <a:p>
            <a:pPr fontAlgn="auto">
              <a:spcAft>
                <a:spcPts val="0"/>
              </a:spcAft>
            </a:pPr>
            <a:r>
              <a:rPr dirty="0" sz="3000" lang="en-US"/>
              <a:t>Laplacian of Gaussian, Zero Crossing</a:t>
            </a:r>
          </a:p>
          <a:p>
            <a:pPr fontAlgn="auto">
              <a:spcAft>
                <a:spcPts val="0"/>
              </a:spcAft>
            </a:pPr>
            <a:r>
              <a:rPr dirty="0" sz="3000" lang="en-US"/>
              <a:t>Low Level Feature Extraction, Describing Image Motion</a:t>
            </a:r>
          </a:p>
          <a:p>
            <a:pPr fontAlgn="auto">
              <a:spcAft>
                <a:spcPts val="0"/>
              </a:spcAft>
            </a:pPr>
            <a:r>
              <a:rPr dirty="0" sz="3000" lang="en-US"/>
              <a:t>High Level Feature Extraction, Template Matching</a:t>
            </a:r>
          </a:p>
          <a:p>
            <a:pPr fontAlgn="auto">
              <a:spcAft>
                <a:spcPts val="0"/>
              </a:spcAft>
            </a:pPr>
            <a:r>
              <a:rPr dirty="0" sz="3000" lang="en-US"/>
              <a:t>Hough Transforms for Lines, Circles and Ellipses </a:t>
            </a:r>
          </a:p>
          <a:p>
            <a:pPr fontAlgn="auto">
              <a:spcAft>
                <a:spcPts val="0"/>
              </a:spcAft>
            </a:pPr>
            <a:endParaRPr dirty="0" sz="2800" lang="en-US" smtClean="0"/>
          </a:p>
          <a:p>
            <a:pPr fontAlgn="auto">
              <a:spcAft>
                <a:spcPts val="0"/>
              </a:spcAft>
            </a:pPr>
            <a:endParaRPr dirty="0" lang="en-US" smtClean="0"/>
          </a:p>
          <a:p>
            <a:pPr fontAlgn="auto">
              <a:spcAft>
                <a:spcPts val="0"/>
              </a:spcAft>
            </a:pPr>
            <a:endParaRPr dirty="0" lang="en-US" smtClean="0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b="1"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dirty="0" lang="en-US"/>
          </a:p>
        </p:txBody>
      </p:sp>
      <p:pic>
        <p:nvPicPr>
          <p:cNvPr id="2097158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The Design Cycle of Biometric Systems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10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 lnSpcReduction="10000"/>
          </a:bodyPr>
          <a:p>
            <a:pPr indent="0" marL="0">
              <a:buNone/>
            </a:pPr>
            <a:r>
              <a:rPr b="1" dirty="0" lang="en-IN"/>
              <a:t>M</a:t>
            </a:r>
            <a:r>
              <a:rPr b="1" dirty="0" lang="en-IN" smtClean="0"/>
              <a:t>ajor activities </a:t>
            </a:r>
            <a:r>
              <a:rPr dirty="0" lang="en-IN" smtClean="0"/>
              <a:t>in the design of BS (Iterative)</a:t>
            </a:r>
          </a:p>
          <a:p>
            <a:r>
              <a:rPr b="1" dirty="0" lang="en-IN"/>
              <a:t>U</a:t>
            </a:r>
            <a:r>
              <a:rPr b="1" dirty="0" lang="en-IN" smtClean="0"/>
              <a:t>nderstanding</a:t>
            </a:r>
            <a:r>
              <a:rPr dirty="0" lang="en-IN" smtClean="0"/>
              <a:t> </a:t>
            </a:r>
            <a:r>
              <a:rPr dirty="0" lang="en-IN"/>
              <a:t>the </a:t>
            </a:r>
            <a:r>
              <a:rPr b="1" dirty="0" lang="en-IN"/>
              <a:t>nature of the application </a:t>
            </a:r>
            <a:r>
              <a:rPr dirty="0" lang="en-IN"/>
              <a:t>and the </a:t>
            </a:r>
            <a:r>
              <a:rPr b="1" dirty="0" lang="en-IN"/>
              <a:t>performance </a:t>
            </a:r>
            <a:r>
              <a:rPr b="1" dirty="0" lang="en-IN" smtClean="0"/>
              <a:t>requirements</a:t>
            </a:r>
          </a:p>
          <a:p>
            <a:r>
              <a:rPr b="1" dirty="0" lang="en-IN"/>
              <a:t>C</a:t>
            </a:r>
            <a:r>
              <a:rPr b="1" dirty="0" lang="en-IN" smtClean="0"/>
              <a:t>hoosing </a:t>
            </a:r>
            <a:r>
              <a:rPr b="1" dirty="0" lang="en-IN"/>
              <a:t>the right biometric trait(s) </a:t>
            </a:r>
            <a:r>
              <a:rPr dirty="0" lang="en-IN"/>
              <a:t>for the </a:t>
            </a:r>
            <a:r>
              <a:rPr dirty="0" lang="en-IN" smtClean="0"/>
              <a:t>application in hand</a:t>
            </a:r>
          </a:p>
          <a:p>
            <a:r>
              <a:rPr b="1" dirty="0" lang="en-IN"/>
              <a:t>C</a:t>
            </a:r>
            <a:r>
              <a:rPr b="1" dirty="0" lang="en-IN" smtClean="0"/>
              <a:t>ollect</a:t>
            </a:r>
            <a:r>
              <a:rPr dirty="0" lang="en-IN" smtClean="0"/>
              <a:t> </a:t>
            </a:r>
            <a:r>
              <a:rPr b="1" dirty="0" lang="en-IN"/>
              <a:t>biometric data </a:t>
            </a:r>
            <a:r>
              <a:rPr dirty="0" lang="en-IN"/>
              <a:t>from </a:t>
            </a:r>
            <a:r>
              <a:rPr dirty="0" lang="en-IN" smtClean="0"/>
              <a:t>a subset </a:t>
            </a:r>
            <a:r>
              <a:rPr dirty="0" lang="en-IN"/>
              <a:t>of target </a:t>
            </a:r>
            <a:r>
              <a:rPr dirty="0" lang="en-IN" smtClean="0"/>
              <a:t>population</a:t>
            </a:r>
          </a:p>
          <a:p>
            <a:r>
              <a:rPr b="1" dirty="0" lang="en-IN"/>
              <a:t>D</a:t>
            </a:r>
            <a:r>
              <a:rPr b="1" dirty="0" lang="en-IN" smtClean="0"/>
              <a:t>esign</a:t>
            </a:r>
            <a:r>
              <a:rPr dirty="0" lang="en-IN" smtClean="0"/>
              <a:t> </a:t>
            </a:r>
            <a:r>
              <a:rPr dirty="0" lang="en-IN"/>
              <a:t>or </a:t>
            </a:r>
            <a:r>
              <a:rPr b="1" dirty="0" lang="en-IN"/>
              <a:t>train the core biometric modules</a:t>
            </a:r>
            <a:r>
              <a:rPr dirty="0" lang="en-IN"/>
              <a:t>, </a:t>
            </a:r>
            <a:r>
              <a:rPr dirty="0" lang="en-IN" smtClean="0"/>
              <a:t>including the </a:t>
            </a:r>
            <a:r>
              <a:rPr dirty="0" lang="en-IN"/>
              <a:t>feature extractor and the </a:t>
            </a:r>
            <a:r>
              <a:rPr dirty="0" lang="en-IN" smtClean="0"/>
              <a:t>matcher</a:t>
            </a:r>
          </a:p>
          <a:p>
            <a:r>
              <a:rPr b="1" dirty="0" lang="en-IN" smtClean="0"/>
              <a:t>Evaluation </a:t>
            </a:r>
            <a:r>
              <a:rPr b="1" dirty="0" lang="en-IN"/>
              <a:t>procedure </a:t>
            </a:r>
            <a:r>
              <a:rPr dirty="0" lang="en-IN"/>
              <a:t>to ensure that </a:t>
            </a:r>
            <a:r>
              <a:rPr b="1" dirty="0" lang="en-IN"/>
              <a:t>it meets </a:t>
            </a:r>
            <a:r>
              <a:rPr dirty="0" lang="en-IN"/>
              <a:t>the requirements </a:t>
            </a:r>
            <a:r>
              <a:rPr dirty="0" lang="en-IN" smtClean="0"/>
              <a:t>of the </a:t>
            </a:r>
            <a:r>
              <a:rPr dirty="0" lang="en-IN"/>
              <a:t>application</a:t>
            </a:r>
            <a:endParaRPr b="1" dirty="0" lang="en-US"/>
          </a:p>
        </p:txBody>
      </p:sp>
      <p:pic>
        <p:nvPicPr>
          <p:cNvPr id="2097208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The Design Cycle of Biometric Systems</a:t>
            </a:r>
            <a:endParaRPr dirty="0" sz="3200" lang="en-US">
              <a:solidFill>
                <a:srgbClr val="FF0000"/>
              </a:solidFill>
            </a:endParaRPr>
          </a:p>
        </p:txBody>
      </p:sp>
      <p:pic>
        <p:nvPicPr>
          <p:cNvPr id="2097209" name="Content Placeholder 1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9600" y="1092200"/>
            <a:ext cx="8229600" cy="5689600"/>
          </a:xfrm>
          <a:prstGeom prst="rect"/>
        </p:spPr>
      </p:pic>
      <p:pic>
        <p:nvPicPr>
          <p:cNvPr id="2097210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A Taxonomy of Application Environments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13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dirty="0" lang="en-IN" smtClean="0"/>
              <a:t>The </a:t>
            </a:r>
            <a:r>
              <a:rPr b="1" dirty="0" lang="en-IN" smtClean="0"/>
              <a:t>variations</a:t>
            </a:r>
            <a:r>
              <a:rPr dirty="0" lang="en-IN" smtClean="0"/>
              <a:t> </a:t>
            </a:r>
            <a:r>
              <a:rPr dirty="0" lang="en-IN"/>
              <a:t>in the application </a:t>
            </a:r>
            <a:r>
              <a:rPr dirty="0" lang="en-IN" smtClean="0"/>
              <a:t>environment had </a:t>
            </a:r>
            <a:r>
              <a:rPr dirty="0" lang="en-IN"/>
              <a:t>a significant impact on the way the devices performed. </a:t>
            </a:r>
            <a:endParaRPr dirty="0" lang="en-IN" smtClean="0"/>
          </a:p>
          <a:p>
            <a:r>
              <a:rPr dirty="0" lang="en-IN" smtClean="0"/>
              <a:t>In </a:t>
            </a:r>
            <a:r>
              <a:rPr dirty="0" lang="en-IN"/>
              <a:t>fact, </a:t>
            </a:r>
            <a:r>
              <a:rPr dirty="0" lang="en-IN" smtClean="0"/>
              <a:t>accurate characterization </a:t>
            </a:r>
            <a:r>
              <a:rPr dirty="0" lang="en-IN"/>
              <a:t>of the </a:t>
            </a:r>
            <a:r>
              <a:rPr b="1" dirty="0" lang="en-IN"/>
              <a:t>operational environment </a:t>
            </a:r>
            <a:r>
              <a:rPr dirty="0" lang="en-IN"/>
              <a:t>is primary in </a:t>
            </a:r>
            <a:r>
              <a:rPr dirty="0" lang="en-IN" smtClean="0"/>
              <a:t>selecting the </a:t>
            </a:r>
            <a:r>
              <a:rPr b="1" dirty="0" lang="en-IN"/>
              <a:t>best biometric technology </a:t>
            </a:r>
            <a:r>
              <a:rPr dirty="0" lang="en-IN"/>
              <a:t>and in predicting the </a:t>
            </a:r>
            <a:r>
              <a:rPr b="1" dirty="0" lang="en-IN"/>
              <a:t>system’s </a:t>
            </a:r>
            <a:r>
              <a:rPr b="1" dirty="0" lang="en-IN" smtClean="0"/>
              <a:t>operational characteristics</a:t>
            </a:r>
            <a:r>
              <a:rPr dirty="0" lang="en-IN" smtClean="0"/>
              <a:t>.</a:t>
            </a:r>
          </a:p>
          <a:p>
            <a:r>
              <a:rPr dirty="0" lang="en-IN"/>
              <a:t>Depending on the </a:t>
            </a:r>
            <a:r>
              <a:rPr b="1" dirty="0" lang="en-IN"/>
              <a:t>application context</a:t>
            </a:r>
            <a:r>
              <a:rPr dirty="0" lang="en-IN"/>
              <a:t>, we may need to choose between the </a:t>
            </a:r>
            <a:r>
              <a:rPr b="1" dirty="0" lang="en-IN"/>
              <a:t>verification</a:t>
            </a:r>
            <a:r>
              <a:rPr dirty="0" lang="en-IN"/>
              <a:t> and i</a:t>
            </a:r>
            <a:r>
              <a:rPr b="1" dirty="0" lang="en-IN"/>
              <a:t>dentification</a:t>
            </a:r>
            <a:r>
              <a:rPr dirty="0" lang="en-IN"/>
              <a:t> functionalities</a:t>
            </a:r>
          </a:p>
          <a:p>
            <a:endParaRPr b="1" dirty="0" lang="en-IN"/>
          </a:p>
          <a:p>
            <a:pPr lvl="1"/>
            <a:endParaRPr b="1" dirty="0" lang="en-IN" smtClean="0"/>
          </a:p>
          <a:p>
            <a:pPr lvl="1"/>
            <a:endParaRPr b="1" dirty="0" lang="en-IN" smtClean="0"/>
          </a:p>
        </p:txBody>
      </p:sp>
      <p:pic>
        <p:nvPicPr>
          <p:cNvPr id="2097211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 smtClean="0">
                <a:solidFill>
                  <a:srgbClr val="FF0000"/>
                </a:solidFill>
              </a:rPr>
              <a:t>Factors influencing the Nature of the Application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15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b="1" dirty="0" i="1" lang="en-IN" smtClean="0"/>
              <a:t>1. Nature </a:t>
            </a:r>
            <a:r>
              <a:rPr b="1" dirty="0" i="1" lang="en-IN"/>
              <a:t>of the </a:t>
            </a:r>
            <a:r>
              <a:rPr b="1" dirty="0" i="1" lang="en-IN" smtClean="0"/>
              <a:t>application</a:t>
            </a:r>
          </a:p>
          <a:p>
            <a:r>
              <a:rPr dirty="0" sz="2800" lang="en-IN" smtClean="0"/>
              <a:t>Biometric </a:t>
            </a:r>
            <a:r>
              <a:rPr dirty="0" sz="2800" lang="en-IN" smtClean="0"/>
              <a:t>applications can </a:t>
            </a:r>
            <a:r>
              <a:rPr dirty="0" sz="2800" lang="en-IN"/>
              <a:t>also be </a:t>
            </a:r>
            <a:r>
              <a:rPr b="1" dirty="0" sz="2800" lang="en-IN"/>
              <a:t>classified </a:t>
            </a:r>
            <a:r>
              <a:rPr dirty="0" sz="2800" lang="en-IN"/>
              <a:t>based on the following </a:t>
            </a:r>
            <a:r>
              <a:rPr dirty="0" sz="2800" lang="en-IN" smtClean="0"/>
              <a:t>issues (Nature of the App).</a:t>
            </a:r>
            <a:endParaRPr dirty="0" sz="2800" lang="en-IN" smtClean="0"/>
          </a:p>
          <a:p>
            <a:pPr lvl="1"/>
            <a:r>
              <a:rPr b="1" dirty="0" lang="en-IN"/>
              <a:t>Cooperative </a:t>
            </a:r>
            <a:r>
              <a:rPr dirty="0" lang="en-IN"/>
              <a:t>versus </a:t>
            </a:r>
            <a:r>
              <a:rPr b="1" dirty="0" lang="en-IN"/>
              <a:t>non-cooperative </a:t>
            </a:r>
            <a:r>
              <a:rPr b="1" dirty="0" lang="en-IN" smtClean="0"/>
              <a:t>user</a:t>
            </a:r>
          </a:p>
          <a:p>
            <a:pPr lvl="1"/>
            <a:r>
              <a:rPr b="1" dirty="0" lang="en-IN"/>
              <a:t>Overt </a:t>
            </a:r>
            <a:r>
              <a:rPr dirty="0" lang="en-IN"/>
              <a:t>versus </a:t>
            </a:r>
            <a:r>
              <a:rPr b="1" dirty="0" lang="en-IN"/>
              <a:t>covert </a:t>
            </a:r>
            <a:r>
              <a:rPr b="1" dirty="0" lang="en-IN" smtClean="0"/>
              <a:t>deployment</a:t>
            </a:r>
          </a:p>
          <a:p>
            <a:pPr lvl="1"/>
            <a:r>
              <a:rPr b="1" dirty="0" lang="en-IN"/>
              <a:t>Habituated users </a:t>
            </a:r>
            <a:r>
              <a:rPr dirty="0" lang="en-IN"/>
              <a:t>versus </a:t>
            </a:r>
            <a:r>
              <a:rPr b="1" dirty="0" lang="en-IN"/>
              <a:t>non-habituated users</a:t>
            </a:r>
          </a:p>
          <a:p>
            <a:pPr lvl="1"/>
            <a:r>
              <a:rPr b="1" dirty="0" lang="en-IN"/>
              <a:t>Attended </a:t>
            </a:r>
            <a:r>
              <a:rPr dirty="0" lang="en-IN"/>
              <a:t>versus </a:t>
            </a:r>
            <a:r>
              <a:rPr b="1" dirty="0" lang="en-IN"/>
              <a:t>unattended </a:t>
            </a:r>
            <a:r>
              <a:rPr b="1" dirty="0" lang="en-IN" smtClean="0"/>
              <a:t>operation</a:t>
            </a:r>
          </a:p>
          <a:p>
            <a:pPr lvl="1"/>
            <a:r>
              <a:rPr b="1" dirty="0" lang="en-IN"/>
              <a:t>Controlled </a:t>
            </a:r>
            <a:r>
              <a:rPr dirty="0" lang="en-IN"/>
              <a:t>versus </a:t>
            </a:r>
            <a:r>
              <a:rPr b="1" dirty="0" lang="en-IN"/>
              <a:t>uncontrolled </a:t>
            </a:r>
            <a:r>
              <a:rPr b="1" dirty="0" lang="en-IN" smtClean="0"/>
              <a:t>operation</a:t>
            </a:r>
          </a:p>
          <a:p>
            <a:pPr lvl="1"/>
            <a:r>
              <a:rPr b="1" dirty="0" lang="en-IN"/>
              <a:t>Open </a:t>
            </a:r>
            <a:r>
              <a:rPr dirty="0" lang="en-IN"/>
              <a:t>versus </a:t>
            </a:r>
            <a:r>
              <a:rPr b="1" dirty="0" lang="en-IN"/>
              <a:t>closed system</a:t>
            </a:r>
          </a:p>
          <a:p>
            <a:pPr lvl="1"/>
            <a:endParaRPr b="1" dirty="0" lang="en-IN"/>
          </a:p>
          <a:p>
            <a:pPr lvl="1"/>
            <a:endParaRPr b="1" dirty="0" lang="en-IN" smtClean="0"/>
          </a:p>
          <a:p>
            <a:pPr lvl="1"/>
            <a:endParaRPr b="1" dirty="0" lang="en-IN" smtClean="0"/>
          </a:p>
        </p:txBody>
      </p:sp>
      <p:pic>
        <p:nvPicPr>
          <p:cNvPr id="2097212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Factors influencing the Nature of the Application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17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pPr indent="-571500" marL="628650"/>
            <a:r>
              <a:rPr b="1" dirty="0" sz="3600" lang="en-IN"/>
              <a:t>Cooperative versus non-cooperative users</a:t>
            </a:r>
          </a:p>
          <a:p>
            <a:pPr lvl="2"/>
            <a:r>
              <a:rPr dirty="0" lang="en-IN" err="1" smtClean="0"/>
              <a:t>Eg</a:t>
            </a:r>
            <a:r>
              <a:rPr dirty="0" lang="en-IN" smtClean="0"/>
              <a:t>. (Cooperative) - E-Banking</a:t>
            </a:r>
          </a:p>
          <a:p>
            <a:pPr lvl="2"/>
            <a:r>
              <a:rPr dirty="0" lang="en-IN" err="1" smtClean="0"/>
              <a:t>Eg</a:t>
            </a:r>
            <a:r>
              <a:rPr dirty="0" lang="en-IN" smtClean="0"/>
              <a:t>. (Non-cooperative) – Terrorist’s behaviours in </a:t>
            </a:r>
            <a:r>
              <a:rPr dirty="0" lang="en-IN"/>
              <a:t>airport screening </a:t>
            </a:r>
            <a:r>
              <a:rPr dirty="0" lang="en-IN" smtClean="0"/>
              <a:t>application</a:t>
            </a:r>
            <a:endParaRPr dirty="0" lang="en-IN"/>
          </a:p>
          <a:p>
            <a:r>
              <a:rPr b="1" dirty="0" lang="en-IN" smtClean="0"/>
              <a:t>   Overt </a:t>
            </a:r>
            <a:r>
              <a:rPr dirty="0" lang="en-IN"/>
              <a:t>versus </a:t>
            </a:r>
            <a:r>
              <a:rPr b="1" dirty="0" lang="en-IN" smtClean="0"/>
              <a:t>Covert </a:t>
            </a:r>
            <a:r>
              <a:rPr b="1" dirty="0" lang="en-IN"/>
              <a:t>deployment</a:t>
            </a:r>
          </a:p>
          <a:p>
            <a:pPr lvl="1"/>
            <a:r>
              <a:rPr dirty="0" lang="en-IN"/>
              <a:t>If the user is </a:t>
            </a:r>
            <a:r>
              <a:rPr b="1" dirty="0" lang="en-IN"/>
              <a:t>aware</a:t>
            </a:r>
            <a:r>
              <a:rPr dirty="0" lang="en-IN"/>
              <a:t> that he is being </a:t>
            </a:r>
            <a:r>
              <a:rPr b="1" dirty="0" lang="en-IN"/>
              <a:t>subjected</a:t>
            </a:r>
            <a:r>
              <a:rPr dirty="0" lang="en-IN"/>
              <a:t> to biometric recognition, the application is categorized as </a:t>
            </a:r>
            <a:r>
              <a:rPr b="1" dirty="0" lang="en-IN"/>
              <a:t>overt</a:t>
            </a:r>
            <a:r>
              <a:rPr dirty="0" lang="en-IN"/>
              <a:t> (Finger Print Verification System)</a:t>
            </a:r>
            <a:endParaRPr b="1" dirty="0" lang="en-IN"/>
          </a:p>
          <a:p>
            <a:pPr lvl="1"/>
            <a:r>
              <a:rPr dirty="0" lang="en-IN"/>
              <a:t>If the user is </a:t>
            </a:r>
            <a:r>
              <a:rPr b="1" dirty="0" lang="en-IN"/>
              <a:t>unaware</a:t>
            </a:r>
            <a:r>
              <a:rPr dirty="0" lang="en-IN"/>
              <a:t>, the application is called </a:t>
            </a:r>
            <a:r>
              <a:rPr b="1" dirty="0" lang="en-IN"/>
              <a:t>covert </a:t>
            </a:r>
            <a:r>
              <a:rPr dirty="0" lang="en-IN"/>
              <a:t>(Facial Recognition)</a:t>
            </a:r>
          </a:p>
          <a:p>
            <a:pPr lvl="2"/>
            <a:endParaRPr dirty="0" lang="en-IN" smtClean="0"/>
          </a:p>
        </p:txBody>
      </p:sp>
      <p:pic>
        <p:nvPicPr>
          <p:cNvPr id="2097213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Factors influencing the Nature of the Application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19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b="1" dirty="0" lang="en-IN" smtClean="0"/>
              <a:t>Habituated users </a:t>
            </a:r>
            <a:r>
              <a:rPr dirty="0" lang="en-IN" smtClean="0"/>
              <a:t>versus </a:t>
            </a:r>
            <a:r>
              <a:rPr b="1" dirty="0" lang="en-IN" smtClean="0"/>
              <a:t>non-habituated users</a:t>
            </a:r>
          </a:p>
          <a:p>
            <a:pPr lvl="1"/>
            <a:r>
              <a:rPr dirty="0" lang="en-IN" smtClean="0"/>
              <a:t>If </a:t>
            </a:r>
            <a:r>
              <a:rPr dirty="0" lang="en-IN"/>
              <a:t>the enrolled users </a:t>
            </a:r>
            <a:r>
              <a:rPr b="1" dirty="0" lang="en-IN"/>
              <a:t>interact</a:t>
            </a:r>
            <a:r>
              <a:rPr dirty="0" lang="en-IN"/>
              <a:t> with </a:t>
            </a:r>
            <a:r>
              <a:rPr dirty="0" lang="en-IN" smtClean="0"/>
              <a:t>the biometric </a:t>
            </a:r>
            <a:r>
              <a:rPr dirty="0" lang="en-IN"/>
              <a:t>system </a:t>
            </a:r>
            <a:r>
              <a:rPr b="1" dirty="0" lang="en-IN"/>
              <a:t>quite frequently</a:t>
            </a:r>
            <a:r>
              <a:rPr dirty="0" lang="en-IN"/>
              <a:t>, they tend to get habituated in providing </a:t>
            </a:r>
            <a:r>
              <a:rPr dirty="0" lang="en-IN" smtClean="0"/>
              <a:t>their biometric </a:t>
            </a:r>
            <a:r>
              <a:rPr dirty="0" lang="en-IN"/>
              <a:t>data</a:t>
            </a:r>
            <a:r>
              <a:rPr dirty="0" lang="en-IN" smtClean="0"/>
              <a:t>. (Login App in Computer Network</a:t>
            </a:r>
            <a:r>
              <a:rPr dirty="0" lang="en-IN"/>
              <a:t>)</a:t>
            </a:r>
          </a:p>
          <a:p>
            <a:pPr lvl="1"/>
            <a:r>
              <a:rPr dirty="0" lang="en-IN"/>
              <a:t>A driver’s license application typically has </a:t>
            </a:r>
            <a:r>
              <a:rPr b="1" dirty="0" lang="en-IN"/>
              <a:t>non-habituated </a:t>
            </a:r>
            <a:r>
              <a:rPr dirty="0" lang="en-IN"/>
              <a:t>users since a driver’s license is renewed only once in a period of several years.</a:t>
            </a:r>
          </a:p>
          <a:p>
            <a:pPr lvl="1"/>
            <a:r>
              <a:rPr dirty="0" lang="en-IN"/>
              <a:t> The familiarity of users with the system can affect recognition accuracy</a:t>
            </a:r>
          </a:p>
          <a:p>
            <a:pPr indent="0" lvl="1" marL="457200">
              <a:buNone/>
            </a:pPr>
            <a:endParaRPr dirty="0" lang="en-IN" smtClean="0"/>
          </a:p>
        </p:txBody>
      </p:sp>
      <p:pic>
        <p:nvPicPr>
          <p:cNvPr id="2097214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Factors influencing the Nature of the Application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21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b="1" dirty="0" lang="en-IN" smtClean="0"/>
              <a:t>Attended </a:t>
            </a:r>
            <a:r>
              <a:rPr dirty="0" lang="en-IN" smtClean="0"/>
              <a:t>versus </a:t>
            </a:r>
            <a:r>
              <a:rPr b="1" dirty="0" lang="en-IN" smtClean="0"/>
              <a:t>unattended operation</a:t>
            </a:r>
          </a:p>
          <a:p>
            <a:pPr lvl="1"/>
            <a:r>
              <a:rPr dirty="0" lang="en-IN" smtClean="0"/>
              <a:t>It</a:t>
            </a:r>
            <a:r>
              <a:rPr b="1" dirty="0" lang="en-IN" smtClean="0"/>
              <a:t> </a:t>
            </a:r>
            <a:r>
              <a:rPr dirty="0" lang="en-IN"/>
              <a:t>refers to whether the process of biometric data acquisition in an </a:t>
            </a:r>
            <a:r>
              <a:rPr dirty="0" lang="en-IN" smtClean="0"/>
              <a:t>application is </a:t>
            </a:r>
            <a:r>
              <a:rPr b="1" dirty="0" lang="en-IN"/>
              <a:t>observed, guided</a:t>
            </a:r>
            <a:r>
              <a:rPr dirty="0" lang="en-IN"/>
              <a:t>, or </a:t>
            </a:r>
            <a:r>
              <a:rPr b="1" dirty="0" lang="en-IN"/>
              <a:t>supervised</a:t>
            </a:r>
            <a:r>
              <a:rPr dirty="0" lang="en-IN"/>
              <a:t> by a </a:t>
            </a:r>
            <a:r>
              <a:rPr dirty="0" lang="en-IN" smtClean="0"/>
              <a:t>human </a:t>
            </a:r>
            <a:r>
              <a:rPr dirty="0" lang="en-IN"/>
              <a:t>(e.g., a security officer</a:t>
            </a:r>
            <a:r>
              <a:rPr dirty="0" lang="en-IN" smtClean="0"/>
              <a:t>).</a:t>
            </a:r>
          </a:p>
          <a:p>
            <a:pPr lvl="1"/>
            <a:r>
              <a:rPr dirty="0" lang="en-IN"/>
              <a:t>A</a:t>
            </a:r>
            <a:r>
              <a:rPr dirty="0" lang="en-IN" smtClean="0"/>
              <a:t>n </a:t>
            </a:r>
            <a:r>
              <a:rPr dirty="0" lang="en-IN"/>
              <a:t>application may have an </a:t>
            </a:r>
            <a:r>
              <a:rPr b="1" dirty="0" lang="en-IN"/>
              <a:t>attended enrollment </a:t>
            </a:r>
            <a:r>
              <a:rPr dirty="0" lang="en-IN"/>
              <a:t>operation but </a:t>
            </a:r>
            <a:r>
              <a:rPr b="1" dirty="0" lang="en-IN" smtClean="0"/>
              <a:t>unattended recognition </a:t>
            </a:r>
            <a:r>
              <a:rPr dirty="0" lang="en-IN" smtClean="0"/>
              <a:t>operation</a:t>
            </a:r>
          </a:p>
          <a:p>
            <a:pPr lvl="1"/>
            <a:r>
              <a:rPr dirty="0" lang="en-IN"/>
              <a:t>For example, a banking application may have a supervised enrollment when an ATM card is issued to a user, but the subsequent uses of the biometric system for the ATM transaction are not attended</a:t>
            </a:r>
          </a:p>
          <a:p>
            <a:pPr indent="0" lvl="1" marL="457200">
              <a:buNone/>
            </a:pPr>
            <a:endParaRPr dirty="0" lang="en-IN" smtClean="0"/>
          </a:p>
        </p:txBody>
      </p:sp>
      <p:pic>
        <p:nvPicPr>
          <p:cNvPr id="2097215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Factors influencing the Nature of the Application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b="1" dirty="0" lang="en-IN"/>
              <a:t>Controlled </a:t>
            </a:r>
            <a:r>
              <a:rPr dirty="0" lang="en-IN"/>
              <a:t>versus </a:t>
            </a:r>
            <a:r>
              <a:rPr b="1" dirty="0" lang="en-IN"/>
              <a:t>uncontrolled operation</a:t>
            </a:r>
            <a:r>
              <a:rPr dirty="0" lang="en-IN"/>
              <a:t>: In a controlled environment, </a:t>
            </a:r>
            <a:r>
              <a:rPr dirty="0" lang="en-IN" smtClean="0"/>
              <a:t>ambient </a:t>
            </a:r>
            <a:r>
              <a:rPr b="1" dirty="0" lang="en-IN" smtClean="0"/>
              <a:t>environmental </a:t>
            </a:r>
            <a:r>
              <a:rPr b="1" dirty="0" lang="en-IN"/>
              <a:t>conditions</a:t>
            </a:r>
            <a:r>
              <a:rPr dirty="0" lang="en-IN"/>
              <a:t> such as temperature, pressure, moisture, </a:t>
            </a:r>
            <a:r>
              <a:rPr dirty="0" lang="en-IN" smtClean="0"/>
              <a:t>lighting conditions</a:t>
            </a:r>
            <a:r>
              <a:rPr dirty="0" lang="en-IN"/>
              <a:t>, etc. can be moderated during the operation of a biometric system.</a:t>
            </a:r>
          </a:p>
          <a:p>
            <a:r>
              <a:rPr dirty="0" lang="en-IN"/>
              <a:t>Typically, indoor applications such as </a:t>
            </a:r>
            <a:r>
              <a:rPr b="1" dirty="0" lang="en-IN"/>
              <a:t>computer network login</a:t>
            </a:r>
            <a:r>
              <a:rPr dirty="0" lang="en-IN"/>
              <a:t> operate in a </a:t>
            </a:r>
            <a:r>
              <a:rPr dirty="0" lang="en-IN" smtClean="0"/>
              <a:t>controlled environment</a:t>
            </a:r>
            <a:r>
              <a:rPr dirty="0" lang="en-IN"/>
              <a:t>, whereas outdoor applications such as keyless car entry </a:t>
            </a:r>
            <a:r>
              <a:rPr dirty="0" lang="en-IN" smtClean="0"/>
              <a:t>or parking </a:t>
            </a:r>
            <a:r>
              <a:rPr dirty="0" lang="en-IN"/>
              <a:t>lot surveillance operate in an uncontrolled environment. </a:t>
            </a:r>
            <a:endParaRPr dirty="0" lang="en-IN" smtClean="0"/>
          </a:p>
          <a:p>
            <a:r>
              <a:rPr dirty="0" lang="en-IN" smtClean="0"/>
              <a:t>This classification is </a:t>
            </a:r>
            <a:r>
              <a:rPr dirty="0" lang="en-IN"/>
              <a:t>also important for the system designer as a more rugged biometric </a:t>
            </a:r>
            <a:r>
              <a:rPr dirty="0" lang="en-IN" smtClean="0"/>
              <a:t>sensor is </a:t>
            </a:r>
            <a:r>
              <a:rPr dirty="0" lang="en-IN"/>
              <a:t>needed for an uncontrolled environment</a:t>
            </a:r>
            <a:endParaRPr dirty="0" lang="en-IN" smtClean="0"/>
          </a:p>
        </p:txBody>
      </p:sp>
      <p:pic>
        <p:nvPicPr>
          <p:cNvPr id="2097216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Factors influencing the Nature of the Application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25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b="1" dirty="0" lang="en-IN"/>
              <a:t>Open </a:t>
            </a:r>
            <a:r>
              <a:rPr dirty="0" lang="en-IN"/>
              <a:t>versus </a:t>
            </a:r>
            <a:r>
              <a:rPr b="1" dirty="0" lang="en-IN"/>
              <a:t>closed system</a:t>
            </a:r>
            <a:r>
              <a:rPr dirty="0" lang="en-IN"/>
              <a:t>: If a person’s </a:t>
            </a:r>
            <a:r>
              <a:rPr b="1" dirty="0" lang="en-IN"/>
              <a:t>biometric template </a:t>
            </a:r>
            <a:r>
              <a:rPr dirty="0" lang="en-IN"/>
              <a:t>can be used </a:t>
            </a:r>
            <a:r>
              <a:rPr dirty="0" lang="en-IN" smtClean="0"/>
              <a:t>across </a:t>
            </a:r>
            <a:r>
              <a:rPr b="1" dirty="0" lang="en-IN" smtClean="0"/>
              <a:t>multiple </a:t>
            </a:r>
            <a:r>
              <a:rPr b="1" dirty="0" lang="en-IN"/>
              <a:t>applications</a:t>
            </a:r>
            <a:r>
              <a:rPr dirty="0" lang="en-IN"/>
              <a:t>, the biometric system can be considered as </a:t>
            </a:r>
            <a:r>
              <a:rPr b="1" dirty="0" lang="en-IN"/>
              <a:t>open</a:t>
            </a:r>
            <a:r>
              <a:rPr dirty="0" lang="en-IN"/>
              <a:t>. </a:t>
            </a:r>
            <a:endParaRPr dirty="0" lang="en-IN" smtClean="0"/>
          </a:p>
          <a:p>
            <a:r>
              <a:rPr dirty="0" lang="en-IN" smtClean="0"/>
              <a:t>For example, a </a:t>
            </a:r>
            <a:r>
              <a:rPr dirty="0" lang="en-IN"/>
              <a:t>user may use a fingerprint-based recognition system for entering </a:t>
            </a:r>
            <a:r>
              <a:rPr dirty="0" lang="en-IN" smtClean="0"/>
              <a:t>secure facilities</a:t>
            </a:r>
            <a:r>
              <a:rPr dirty="0" lang="en-IN"/>
              <a:t>, computer network login, electronic banking, and bank ATMs. </a:t>
            </a:r>
            <a:endParaRPr dirty="0" lang="en-IN" smtClean="0"/>
          </a:p>
          <a:p>
            <a:r>
              <a:rPr dirty="0" lang="en-IN" smtClean="0"/>
              <a:t>When all </a:t>
            </a:r>
            <a:r>
              <a:rPr dirty="0" lang="en-IN"/>
              <a:t>these applications use </a:t>
            </a:r>
            <a:r>
              <a:rPr b="1" dirty="0" lang="en-IN"/>
              <a:t>separate templates </a:t>
            </a:r>
            <a:r>
              <a:rPr dirty="0" lang="en-IN"/>
              <a:t>(databases) for each application, </a:t>
            </a:r>
            <a:r>
              <a:rPr dirty="0" lang="en-IN" smtClean="0"/>
              <a:t>the system </a:t>
            </a:r>
            <a:r>
              <a:rPr dirty="0" lang="en-IN"/>
              <a:t>is considered </a:t>
            </a:r>
            <a:r>
              <a:rPr b="1" dirty="0" lang="en-IN"/>
              <a:t>closed</a:t>
            </a:r>
            <a:r>
              <a:rPr dirty="0" lang="en-IN"/>
              <a:t>. </a:t>
            </a:r>
            <a:endParaRPr dirty="0" lang="en-IN" smtClean="0"/>
          </a:p>
          <a:p>
            <a:r>
              <a:rPr dirty="0" lang="en-IN" smtClean="0"/>
              <a:t>A </a:t>
            </a:r>
            <a:r>
              <a:rPr dirty="0" lang="en-IN"/>
              <a:t>closed system may be based on a </a:t>
            </a:r>
            <a:r>
              <a:rPr b="1" dirty="0" lang="en-IN"/>
              <a:t>proprietary </a:t>
            </a:r>
            <a:r>
              <a:rPr b="1" dirty="0" lang="en-IN" smtClean="0"/>
              <a:t>template </a:t>
            </a:r>
            <a:r>
              <a:rPr dirty="0" lang="en-IN" smtClean="0"/>
              <a:t>whereas </a:t>
            </a:r>
            <a:r>
              <a:rPr dirty="0" lang="en-IN"/>
              <a:t>an open system will need </a:t>
            </a:r>
            <a:r>
              <a:rPr b="1" dirty="0" lang="en-IN"/>
              <a:t>standard data formats </a:t>
            </a:r>
            <a:r>
              <a:rPr dirty="0" lang="en-IN"/>
              <a:t>and data </a:t>
            </a:r>
            <a:r>
              <a:rPr dirty="0" lang="en-IN" smtClean="0"/>
              <a:t>compression methods </a:t>
            </a:r>
            <a:r>
              <a:rPr dirty="0" lang="en-IN"/>
              <a:t>to exchange and compare information between different </a:t>
            </a:r>
            <a:r>
              <a:rPr dirty="0" lang="en-IN" smtClean="0"/>
              <a:t>systems</a:t>
            </a:r>
          </a:p>
        </p:txBody>
      </p:sp>
      <p:pic>
        <p:nvPicPr>
          <p:cNvPr id="2097217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Factors influencing the </a:t>
            </a:r>
            <a:r>
              <a:rPr b="1" dirty="0" sz="3200" lang="en-IN" smtClean="0">
                <a:solidFill>
                  <a:srgbClr val="FF0000"/>
                </a:solidFill>
              </a:rPr>
              <a:t>Biometric Traits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27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b="1" dirty="0" i="1" lang="en-IN" smtClean="0"/>
              <a:t>2. Choice </a:t>
            </a:r>
            <a:r>
              <a:rPr b="1" dirty="0" i="1" lang="en-IN"/>
              <a:t>of biometric </a:t>
            </a:r>
            <a:r>
              <a:rPr b="1" dirty="0" i="1" lang="en-IN" smtClean="0"/>
              <a:t>trait</a:t>
            </a:r>
          </a:p>
          <a:p>
            <a:r>
              <a:rPr dirty="0" lang="en-IN"/>
              <a:t>Each </a:t>
            </a:r>
            <a:r>
              <a:rPr dirty="0" lang="en-IN" smtClean="0"/>
              <a:t>biometric trait </a:t>
            </a:r>
            <a:r>
              <a:rPr dirty="0" lang="en-IN"/>
              <a:t>has its </a:t>
            </a:r>
            <a:r>
              <a:rPr b="1" dirty="0" lang="en-IN"/>
              <a:t>pros</a:t>
            </a:r>
            <a:r>
              <a:rPr dirty="0" lang="en-IN"/>
              <a:t> and </a:t>
            </a:r>
            <a:r>
              <a:rPr b="1" dirty="0" lang="en-IN"/>
              <a:t>cons</a:t>
            </a:r>
            <a:r>
              <a:rPr dirty="0" lang="en-IN"/>
              <a:t> and, therefore, the choice of a biometric trait for a </a:t>
            </a:r>
            <a:r>
              <a:rPr dirty="0" lang="en-IN" smtClean="0"/>
              <a:t>particular application </a:t>
            </a:r>
            <a:r>
              <a:rPr dirty="0" lang="en-IN"/>
              <a:t>depends on a variety of </a:t>
            </a:r>
            <a:r>
              <a:rPr dirty="0" lang="en-IN" smtClean="0"/>
              <a:t>issues. </a:t>
            </a:r>
          </a:p>
          <a:p>
            <a:r>
              <a:rPr dirty="0" lang="en-IN" smtClean="0"/>
              <a:t>In general</a:t>
            </a:r>
            <a:r>
              <a:rPr dirty="0" lang="en-IN"/>
              <a:t>, </a:t>
            </a:r>
            <a:r>
              <a:rPr b="1" dirty="0" lang="en-IN"/>
              <a:t>seven factors </a:t>
            </a:r>
            <a:r>
              <a:rPr dirty="0" lang="en-IN"/>
              <a:t>must be considered to </a:t>
            </a:r>
            <a:r>
              <a:rPr b="1" dirty="0" lang="en-IN"/>
              <a:t>determine the suitability of a </a:t>
            </a:r>
            <a:r>
              <a:rPr b="1" dirty="0" lang="en-IN" smtClean="0"/>
              <a:t>physical or </a:t>
            </a:r>
            <a:r>
              <a:rPr b="1" dirty="0" lang="en-IN"/>
              <a:t>a </a:t>
            </a:r>
            <a:r>
              <a:rPr b="1" dirty="0" lang="en-IN" smtClean="0"/>
              <a:t>behavioural </a:t>
            </a:r>
            <a:r>
              <a:rPr b="1" dirty="0" lang="en-IN"/>
              <a:t>trait</a:t>
            </a:r>
            <a:r>
              <a:rPr dirty="0" lang="en-IN"/>
              <a:t> to be used in a biometric application.</a:t>
            </a:r>
            <a:endParaRPr dirty="0" lang="en-IN" smtClean="0"/>
          </a:p>
        </p:txBody>
      </p:sp>
      <p:pic>
        <p:nvPicPr>
          <p:cNvPr id="2097218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1066800"/>
          </a:xfrm>
        </p:spPr>
        <p:txBody>
          <a:bodyPr/>
          <a:p>
            <a:r>
              <a:rPr altLang="en-US" b="1" dirty="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– 1 &amp; 2</a:t>
            </a:r>
            <a:endParaRPr altLang="en-US" b="1" dirty="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534400" cy="5257800"/>
          </a:xfrm>
        </p:spPr>
        <p:txBody>
          <a:bodyPr rtlCol="0">
            <a:normAutofit/>
          </a:bodyPr>
          <a:p>
            <a:pPr fontAlgn="auto">
              <a:spcAft>
                <a:spcPts val="0"/>
              </a:spcAft>
            </a:pPr>
            <a:r>
              <a:rPr b="1" dirty="0" lang="en-US"/>
              <a:t>Introduction to Biometric Systems</a:t>
            </a:r>
          </a:p>
          <a:p>
            <a:pPr fontAlgn="auto" lvl="1">
              <a:spcAft>
                <a:spcPts val="0"/>
              </a:spcAft>
            </a:pPr>
            <a:r>
              <a:rPr dirty="0" lang="en-US"/>
              <a:t>Biometric Functionalities :Verification and </a:t>
            </a:r>
            <a:r>
              <a:rPr dirty="0" lang="en-US" smtClean="0"/>
              <a:t>Identification</a:t>
            </a:r>
          </a:p>
          <a:p>
            <a:pPr fontAlgn="auto">
              <a:spcAft>
                <a:spcPts val="0"/>
              </a:spcAft>
            </a:pPr>
            <a:endParaRPr dirty="0" sz="3600" lang="en-US" smtClean="0"/>
          </a:p>
          <a:p>
            <a:pPr fontAlgn="auto">
              <a:spcAft>
                <a:spcPts val="0"/>
              </a:spcAft>
            </a:pPr>
            <a:r>
              <a:rPr b="1" dirty="0" sz="3600" lang="en-US" smtClean="0"/>
              <a:t>The design cycle of biometric systems</a:t>
            </a:r>
          </a:p>
          <a:p>
            <a:pPr fontAlgn="auto" lvl="1">
              <a:spcAft>
                <a:spcPts val="0"/>
              </a:spcAft>
            </a:pPr>
            <a:r>
              <a:rPr dirty="0" lang="en-US" smtClean="0"/>
              <a:t>The building blocks of generic biometric systems</a:t>
            </a:r>
          </a:p>
          <a:p>
            <a:pPr fontAlgn="auto">
              <a:spcAft>
                <a:spcPts val="0"/>
              </a:spcAft>
            </a:pPr>
            <a:endParaRPr dirty="0" lang="en-US" smtClean="0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b="1"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dirty="0" lang="en-US"/>
          </a:p>
        </p:txBody>
      </p:sp>
      <p:pic>
        <p:nvPicPr>
          <p:cNvPr id="2097159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Factors influencing the Biometric Traits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29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pPr indent="-514350" marL="514350">
              <a:buFont typeface="+mj-lt"/>
              <a:buAutoNum type="arabicPeriod"/>
            </a:pPr>
            <a:r>
              <a:rPr b="1" dirty="0" lang="en-IN" smtClean="0"/>
              <a:t>Universality</a:t>
            </a:r>
            <a:r>
              <a:rPr dirty="0" lang="en-IN" smtClean="0"/>
              <a:t>: It determines </a:t>
            </a:r>
            <a:r>
              <a:rPr dirty="0" lang="en-IN"/>
              <a:t>the </a:t>
            </a:r>
            <a:r>
              <a:rPr b="1" dirty="0" lang="en-IN"/>
              <a:t>failure to enroll </a:t>
            </a:r>
            <a:r>
              <a:rPr dirty="0" lang="en-IN"/>
              <a:t>(FTE) rate of the biometric </a:t>
            </a:r>
            <a:r>
              <a:rPr dirty="0" lang="en-IN" smtClean="0"/>
              <a:t>system</a:t>
            </a:r>
          </a:p>
          <a:p>
            <a:pPr indent="-514350" marL="514350">
              <a:buFont typeface="+mj-lt"/>
              <a:buAutoNum type="arabicPeriod"/>
            </a:pPr>
            <a:r>
              <a:rPr b="1" dirty="0" lang="en-IN" smtClean="0"/>
              <a:t>Uniqueness</a:t>
            </a:r>
            <a:r>
              <a:rPr dirty="0" lang="en-IN" smtClean="0"/>
              <a:t>: </a:t>
            </a:r>
            <a:r>
              <a:rPr dirty="0" lang="en-IN"/>
              <a:t>The given trait should be </a:t>
            </a:r>
            <a:r>
              <a:rPr dirty="0" lang="en-IN" smtClean="0"/>
              <a:t>different </a:t>
            </a:r>
            <a:r>
              <a:rPr dirty="0" lang="en-IN"/>
              <a:t>across </a:t>
            </a:r>
            <a:r>
              <a:rPr dirty="0" lang="en-IN" smtClean="0"/>
              <a:t>individuals comprising </a:t>
            </a:r>
            <a:r>
              <a:rPr dirty="0" lang="en-IN"/>
              <a:t>the user population. Otherwise, the </a:t>
            </a:r>
            <a:r>
              <a:rPr b="1" dirty="0" lang="en-IN"/>
              <a:t>false match rate </a:t>
            </a:r>
            <a:r>
              <a:rPr dirty="0" lang="en-IN"/>
              <a:t>(FAR or </a:t>
            </a:r>
            <a:r>
              <a:rPr dirty="0" lang="en-IN" smtClean="0"/>
              <a:t>FPIR) of </a:t>
            </a:r>
            <a:r>
              <a:rPr dirty="0" lang="en-IN"/>
              <a:t>the biometric system would be </a:t>
            </a:r>
            <a:r>
              <a:rPr dirty="0" lang="en-IN" smtClean="0"/>
              <a:t>high</a:t>
            </a:r>
          </a:p>
          <a:p>
            <a:pPr indent="-514350" marL="514350">
              <a:buFont typeface="+mj-lt"/>
              <a:buAutoNum type="arabicPeriod"/>
            </a:pPr>
            <a:r>
              <a:rPr b="1" dirty="0" lang="en-IN" smtClean="0"/>
              <a:t>Permanence</a:t>
            </a:r>
            <a:r>
              <a:rPr dirty="0" lang="en-IN"/>
              <a:t>: The biometric trait of an individual should </a:t>
            </a:r>
            <a:r>
              <a:rPr dirty="0" lang="en-IN" smtClean="0"/>
              <a:t>be invariant </a:t>
            </a:r>
            <a:r>
              <a:rPr b="1" dirty="0" lang="en-IN" smtClean="0"/>
              <a:t>over </a:t>
            </a:r>
            <a:r>
              <a:rPr b="1" dirty="0" lang="en-IN"/>
              <a:t>a period of time </a:t>
            </a:r>
            <a:r>
              <a:rPr dirty="0" lang="en-IN"/>
              <a:t>with respect to the matching </a:t>
            </a:r>
            <a:r>
              <a:rPr dirty="0" lang="en-IN" smtClean="0"/>
              <a:t>algorithm, else, it will </a:t>
            </a:r>
            <a:r>
              <a:rPr dirty="0" lang="en-IN"/>
              <a:t>lead to a </a:t>
            </a:r>
            <a:r>
              <a:rPr b="1" dirty="0" lang="en-IN"/>
              <a:t>high </a:t>
            </a:r>
            <a:r>
              <a:rPr b="1" dirty="0" lang="en-IN" smtClean="0"/>
              <a:t>false non-match </a:t>
            </a:r>
            <a:r>
              <a:rPr b="1" dirty="0" lang="en-IN"/>
              <a:t>rate </a:t>
            </a:r>
            <a:r>
              <a:rPr dirty="0" lang="en-IN"/>
              <a:t>(FRR or FNIR).</a:t>
            </a:r>
            <a:endParaRPr b="1" dirty="0" i="1" lang="en-IN" smtClean="0"/>
          </a:p>
        </p:txBody>
      </p:sp>
      <p:pic>
        <p:nvPicPr>
          <p:cNvPr id="2097219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Factors influencing the Biometric Traits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31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 lnSpcReduction="10000"/>
          </a:bodyPr>
          <a:p>
            <a:pPr indent="0" marL="0">
              <a:buNone/>
            </a:pPr>
            <a:r>
              <a:rPr b="1" dirty="0" lang="en-IN" smtClean="0"/>
              <a:t>4. Measurability: </a:t>
            </a:r>
            <a:r>
              <a:rPr dirty="0" lang="en-IN"/>
              <a:t>It should be possible to acquire and digitize the biometric </a:t>
            </a:r>
            <a:r>
              <a:rPr dirty="0" lang="en-IN" smtClean="0"/>
              <a:t>trait using </a:t>
            </a:r>
            <a:r>
              <a:rPr dirty="0" lang="en-IN"/>
              <a:t>suitable devices that do not cause </a:t>
            </a:r>
            <a:r>
              <a:rPr b="1" dirty="0" lang="en-IN" smtClean="0"/>
              <a:t>inconvenience</a:t>
            </a:r>
            <a:r>
              <a:rPr dirty="0" lang="en-IN" smtClean="0"/>
              <a:t> </a:t>
            </a:r>
            <a:r>
              <a:rPr dirty="0" lang="en-IN"/>
              <a:t>to the individual</a:t>
            </a:r>
            <a:r>
              <a:rPr dirty="0" lang="en-IN" smtClean="0"/>
              <a:t>.</a:t>
            </a:r>
          </a:p>
          <a:p>
            <a:r>
              <a:rPr dirty="0" lang="en-IN"/>
              <a:t>This factor significantly impacts the </a:t>
            </a:r>
            <a:r>
              <a:rPr dirty="0" lang="en-IN" smtClean="0"/>
              <a:t>frequency of </a:t>
            </a:r>
            <a:r>
              <a:rPr dirty="0" lang="en-IN"/>
              <a:t>FTE and FTA failures and the recognition </a:t>
            </a:r>
            <a:r>
              <a:rPr dirty="0" lang="en-IN" smtClean="0"/>
              <a:t>accuracy</a:t>
            </a:r>
          </a:p>
          <a:p>
            <a:pPr indent="0" marL="0">
              <a:buNone/>
            </a:pPr>
            <a:r>
              <a:rPr dirty="0" lang="en-IN" smtClean="0"/>
              <a:t>5. </a:t>
            </a:r>
            <a:r>
              <a:rPr b="1" dirty="0" lang="en-IN" smtClean="0"/>
              <a:t>Performance</a:t>
            </a:r>
            <a:r>
              <a:rPr dirty="0" lang="en-IN" smtClean="0"/>
              <a:t>: The </a:t>
            </a:r>
            <a:r>
              <a:rPr dirty="0" lang="en-IN"/>
              <a:t>computational resources required to achieve that </a:t>
            </a:r>
            <a:r>
              <a:rPr b="1" dirty="0" lang="en-IN"/>
              <a:t>accuracy</a:t>
            </a:r>
            <a:r>
              <a:rPr dirty="0" lang="en-IN"/>
              <a:t> and </a:t>
            </a:r>
            <a:r>
              <a:rPr dirty="0" lang="en-IN" smtClean="0"/>
              <a:t>the </a:t>
            </a:r>
            <a:r>
              <a:rPr b="1" dirty="0" lang="en-IN" smtClean="0"/>
              <a:t>throughput</a:t>
            </a:r>
            <a:r>
              <a:rPr dirty="0" lang="en-IN" smtClean="0"/>
              <a:t> requirements</a:t>
            </a:r>
          </a:p>
          <a:p>
            <a:pPr indent="0" marL="0">
              <a:buNone/>
            </a:pPr>
            <a:r>
              <a:rPr b="1" dirty="0" lang="en-IN" smtClean="0"/>
              <a:t>6. Acceptability</a:t>
            </a:r>
            <a:r>
              <a:rPr dirty="0" lang="en-IN"/>
              <a:t>: Individuals in the target population that will utilize the </a:t>
            </a:r>
            <a:r>
              <a:rPr dirty="0" lang="en-IN" smtClean="0"/>
              <a:t>application should </a:t>
            </a:r>
            <a:r>
              <a:rPr dirty="0" lang="en-IN"/>
              <a:t>be </a:t>
            </a:r>
            <a:r>
              <a:rPr b="1" dirty="0" lang="en-IN"/>
              <a:t>willing to present</a:t>
            </a:r>
            <a:r>
              <a:rPr dirty="0" lang="en-IN"/>
              <a:t> their biometric trait to the system</a:t>
            </a:r>
            <a:endParaRPr b="1" dirty="0" i="1" lang="en-IN" smtClean="0"/>
          </a:p>
        </p:txBody>
      </p:sp>
      <p:pic>
        <p:nvPicPr>
          <p:cNvPr id="2097220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Factors influencing the Biometric Traits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33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b="1" dirty="0" lang="en-IN"/>
              <a:t>7</a:t>
            </a:r>
            <a:r>
              <a:rPr b="1" dirty="0" lang="en-IN" smtClean="0"/>
              <a:t>. </a:t>
            </a:r>
            <a:r>
              <a:rPr b="1" dirty="0" lang="en-IN"/>
              <a:t>Circumvention</a:t>
            </a:r>
            <a:r>
              <a:rPr dirty="0" lang="en-IN"/>
              <a:t>: This refers to the ease with which the trait of an individual </a:t>
            </a:r>
            <a:r>
              <a:rPr dirty="0" lang="en-IN" smtClean="0"/>
              <a:t>can be </a:t>
            </a:r>
            <a:r>
              <a:rPr b="1" dirty="0" lang="en-IN"/>
              <a:t>imitated</a:t>
            </a:r>
            <a:r>
              <a:rPr dirty="0" lang="en-IN"/>
              <a:t> using </a:t>
            </a:r>
            <a:r>
              <a:rPr b="1" dirty="0" lang="en-IN"/>
              <a:t>artifacts</a:t>
            </a:r>
            <a:r>
              <a:rPr dirty="0" lang="en-IN"/>
              <a:t> (e.g., fake fingers), in the case of physical traits, </a:t>
            </a:r>
            <a:r>
              <a:rPr dirty="0" lang="en-IN" smtClean="0"/>
              <a:t>and mimicry</a:t>
            </a:r>
            <a:r>
              <a:rPr dirty="0" lang="en-IN"/>
              <a:t>, in the case of </a:t>
            </a:r>
            <a:r>
              <a:rPr dirty="0" lang="en-IN" smtClean="0"/>
              <a:t>behavioural </a:t>
            </a:r>
            <a:r>
              <a:rPr dirty="0" lang="en-IN"/>
              <a:t>traits. </a:t>
            </a:r>
            <a:endParaRPr dirty="0" lang="en-IN" smtClean="0"/>
          </a:p>
          <a:p>
            <a:r>
              <a:rPr dirty="0" lang="en-IN" smtClean="0"/>
              <a:t>It </a:t>
            </a:r>
            <a:r>
              <a:rPr dirty="0" lang="en-IN"/>
              <a:t>also refers to the process of </a:t>
            </a:r>
            <a:r>
              <a:rPr b="1" dirty="0" lang="en-IN" smtClean="0"/>
              <a:t>obfuscation</a:t>
            </a:r>
            <a:r>
              <a:rPr dirty="0" lang="en-IN" smtClean="0"/>
              <a:t>, where </a:t>
            </a:r>
            <a:r>
              <a:rPr dirty="0" lang="en-IN"/>
              <a:t>a user deliberately alters his biometric trait to evade </a:t>
            </a:r>
            <a:r>
              <a:rPr dirty="0" lang="en-IN" smtClean="0"/>
              <a:t>recognition</a:t>
            </a:r>
          </a:p>
          <a:p>
            <a:r>
              <a:rPr b="1" dirty="0" lang="en-IN"/>
              <a:t>No single biometric is expected to effectively meet all the requirements </a:t>
            </a:r>
            <a:r>
              <a:rPr dirty="0" lang="en-IN"/>
              <a:t>(e.g</a:t>
            </a:r>
            <a:r>
              <a:rPr dirty="0" lang="en-IN" smtClean="0"/>
              <a:t>., accuracy</a:t>
            </a:r>
            <a:r>
              <a:rPr dirty="0" lang="en-IN"/>
              <a:t>, practicality, cost) imposed by all applications (e.g., forensics, access </a:t>
            </a:r>
            <a:r>
              <a:rPr dirty="0" lang="en-IN" smtClean="0"/>
              <a:t>control, </a:t>
            </a:r>
            <a:r>
              <a:rPr dirty="0" lang="en-IN" err="1" smtClean="0"/>
              <a:t>govet</a:t>
            </a:r>
            <a:r>
              <a:rPr dirty="0" lang="en-IN" smtClean="0"/>
              <a:t> benefits, etc.)</a:t>
            </a:r>
            <a:endParaRPr b="1" dirty="0" i="1" lang="en-IN" smtClean="0"/>
          </a:p>
        </p:txBody>
      </p:sp>
      <p:pic>
        <p:nvPicPr>
          <p:cNvPr id="2097221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C</a:t>
            </a:r>
            <a:r>
              <a:rPr b="1" dirty="0" sz="3200" lang="en-IN" smtClean="0">
                <a:solidFill>
                  <a:srgbClr val="FF0000"/>
                </a:solidFill>
              </a:rPr>
              <a:t>ommonly </a:t>
            </a:r>
            <a:r>
              <a:rPr b="1" dirty="0" sz="3200" lang="en-IN">
                <a:solidFill>
                  <a:srgbClr val="FF0000"/>
                </a:solidFill>
              </a:rPr>
              <a:t>used biometric characteristics</a:t>
            </a:r>
            <a:endParaRPr b="1" dirty="0" sz="3200" lang="en-US">
              <a:solidFill>
                <a:srgbClr val="FF0000"/>
              </a:solidFill>
            </a:endParaRPr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b="1" dirty="0" lang="en-IN" smtClean="0"/>
              <a:t>Fingerprint</a:t>
            </a:r>
          </a:p>
          <a:p>
            <a:r>
              <a:rPr b="1" dirty="0" lang="en-IN" smtClean="0"/>
              <a:t>Palm print</a:t>
            </a:r>
          </a:p>
          <a:p>
            <a:r>
              <a:rPr b="1" dirty="0" lang="en-IN" smtClean="0"/>
              <a:t>Iris</a:t>
            </a:r>
          </a:p>
          <a:p>
            <a:r>
              <a:rPr b="1" dirty="0" lang="en-IN" smtClean="0"/>
              <a:t>Face</a:t>
            </a:r>
          </a:p>
          <a:p>
            <a:r>
              <a:rPr b="1" dirty="0" lang="en-IN" smtClean="0"/>
              <a:t>Hand Geometry (Shape</a:t>
            </a:r>
            <a:r>
              <a:rPr dirty="0" lang="en-IN" smtClean="0"/>
              <a:t>)</a:t>
            </a:r>
          </a:p>
          <a:p>
            <a:r>
              <a:rPr b="1" dirty="0" lang="en-IN" smtClean="0"/>
              <a:t>Gait</a:t>
            </a:r>
          </a:p>
          <a:p>
            <a:r>
              <a:rPr b="1" dirty="0" lang="en-IN" smtClean="0"/>
              <a:t>Ear</a:t>
            </a:r>
          </a:p>
          <a:p>
            <a:r>
              <a:rPr b="1" dirty="0" lang="en-IN" smtClean="0"/>
              <a:t>Voice</a:t>
            </a:r>
          </a:p>
          <a:p>
            <a:r>
              <a:rPr b="1" dirty="0" lang="en-IN" smtClean="0"/>
              <a:t>Keystroke</a:t>
            </a:r>
          </a:p>
          <a:p>
            <a:r>
              <a:rPr b="1" dirty="0" lang="en-IN" smtClean="0"/>
              <a:t>Signature</a:t>
            </a:r>
          </a:p>
          <a:p>
            <a:r>
              <a:rPr b="1" dirty="0" lang="en-IN" smtClean="0"/>
              <a:t>DNA</a:t>
            </a:r>
          </a:p>
          <a:p>
            <a:r>
              <a:rPr b="1" dirty="0" lang="en-IN"/>
              <a:t>Facial, hand, and hand vein infrared </a:t>
            </a:r>
            <a:r>
              <a:rPr b="1" dirty="0" lang="en-IN" err="1" smtClean="0"/>
              <a:t>thermograms</a:t>
            </a:r>
            <a:endParaRPr b="1" dirty="0" lang="en-IN" smtClean="0"/>
          </a:p>
          <a:p>
            <a:r>
              <a:rPr b="1" dirty="0" lang="en-IN" smtClean="0"/>
              <a:t>Odour</a:t>
            </a:r>
          </a:p>
          <a:p>
            <a:r>
              <a:rPr b="1" dirty="0" lang="en-IN" smtClean="0"/>
              <a:t>Retinal Scan</a:t>
            </a:r>
          </a:p>
          <a:p>
            <a:endParaRPr b="1" dirty="0" lang="en-IN" smtClean="0"/>
          </a:p>
          <a:p>
            <a:endParaRPr b="1" dirty="0" lang="en-IN"/>
          </a:p>
        </p:txBody>
      </p:sp>
      <p:pic>
        <p:nvPicPr>
          <p:cNvPr id="2097222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IN" smtClean="0">
                <a:solidFill>
                  <a:srgbClr val="FF0000"/>
                </a:solidFill>
              </a:rPr>
              <a:t>Types of Commonly </a:t>
            </a:r>
            <a:r>
              <a:rPr dirty="0" sz="3200" lang="en-IN">
                <a:solidFill>
                  <a:srgbClr val="FF0000"/>
                </a:solidFill>
              </a:rPr>
              <a:t>used </a:t>
            </a:r>
            <a:r>
              <a:rPr dirty="0" sz="3200" lang="en-IN" smtClean="0">
                <a:solidFill>
                  <a:srgbClr val="FF0000"/>
                </a:solidFill>
              </a:rPr>
              <a:t>Biometric Characteristics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37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endParaRPr b="1" dirty="0" lang="en-IN" smtClean="0"/>
          </a:p>
          <a:p>
            <a:endParaRPr b="1" dirty="0" lang="en-IN"/>
          </a:p>
        </p:txBody>
      </p:sp>
      <p:pic>
        <p:nvPicPr>
          <p:cNvPr id="2097223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22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309751"/>
            <a:ext cx="8458200" cy="5472048"/>
          </a:xfrm>
          <a:prstGeom prst="rect"/>
        </p:spPr>
      </p:pic>
    </p:spTree>
  </p:cSld>
  <p:clrMapOvr>
    <a:masterClrMapping/>
  </p:clrMapOvr>
  <p:timing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IN">
                <a:solidFill>
                  <a:srgbClr val="FF0000"/>
                </a:solidFill>
              </a:rPr>
              <a:t>Taxonomy of Commonly used Biometric Characteristics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39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endParaRPr b="1" dirty="0" lang="en-IN" smtClean="0"/>
          </a:p>
          <a:p>
            <a:endParaRPr b="1" dirty="0" lang="en-IN"/>
          </a:p>
        </p:txBody>
      </p:sp>
      <p:pic>
        <p:nvPicPr>
          <p:cNvPr id="2097225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22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2512" y="1176603"/>
            <a:ext cx="6962775" cy="5324475"/>
          </a:xfrm>
          <a:prstGeom prst="rect"/>
        </p:spPr>
      </p:pic>
    </p:spTree>
  </p:cSld>
  <p:clrMapOvr>
    <a:masterClrMapping/>
  </p:clrMapOvr>
  <p:timing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 indent="0" marL="0">
              <a:buNone/>
            </a:pPr>
            <a:r>
              <a:rPr dirty="0" sz="3200" lang="en-IN" smtClean="0">
                <a:solidFill>
                  <a:srgbClr val="FF0000"/>
                </a:solidFill>
              </a:rPr>
              <a:t>The </a:t>
            </a:r>
            <a:r>
              <a:rPr dirty="0" sz="3200" lang="en-IN">
                <a:solidFill>
                  <a:srgbClr val="FF0000"/>
                </a:solidFill>
              </a:rPr>
              <a:t>advantages of </a:t>
            </a:r>
            <a:r>
              <a:rPr dirty="0" sz="3200" lang="en-IN" smtClean="0">
                <a:solidFill>
                  <a:srgbClr val="FF0000"/>
                </a:solidFill>
              </a:rPr>
              <a:t>Physiological based biometric </a:t>
            </a:r>
            <a:r>
              <a:rPr dirty="0" sz="3200" lang="en-IN">
                <a:solidFill>
                  <a:srgbClr val="FF0000"/>
                </a:solidFill>
              </a:rPr>
              <a:t>authentication mechanisms</a:t>
            </a:r>
          </a:p>
        </p:txBody>
      </p:sp>
      <p:sp>
        <p:nvSpPr>
          <p:cNvPr id="104874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lang="en-IN" smtClean="0"/>
              <a:t>Physiological </a:t>
            </a:r>
            <a:r>
              <a:rPr b="1" dirty="0" lang="en-IN"/>
              <a:t>biometrics:</a:t>
            </a:r>
          </a:p>
          <a:p>
            <a:r>
              <a:rPr dirty="0" lang="en-IN" smtClean="0"/>
              <a:t>It </a:t>
            </a:r>
            <a:r>
              <a:rPr dirty="0" lang="en-IN"/>
              <a:t>does not take more than a few seconds to authenticate a person’s identity by </a:t>
            </a:r>
            <a:r>
              <a:rPr dirty="0" lang="en-IN" smtClean="0"/>
              <a:t>fingerprint, face </a:t>
            </a:r>
            <a:r>
              <a:rPr dirty="0" lang="en-IN"/>
              <a:t>or voice. </a:t>
            </a:r>
            <a:endParaRPr dirty="0" lang="en-IN" smtClean="0"/>
          </a:p>
          <a:p>
            <a:r>
              <a:rPr dirty="0" lang="en-IN" smtClean="0"/>
              <a:t>One </a:t>
            </a:r>
            <a:r>
              <a:rPr dirty="0" lang="en-IN"/>
              <a:t>does not need to remember complex passwords, keys, tokens or </a:t>
            </a:r>
            <a:r>
              <a:rPr dirty="0" lang="en-IN" smtClean="0"/>
              <a:t>smart cards </a:t>
            </a:r>
            <a:r>
              <a:rPr dirty="0" lang="en-IN"/>
              <a:t>to validate his identity.</a:t>
            </a:r>
          </a:p>
          <a:p>
            <a:r>
              <a:rPr dirty="0" lang="en-IN" smtClean="0"/>
              <a:t>The </a:t>
            </a:r>
            <a:r>
              <a:rPr dirty="0" lang="en-IN"/>
              <a:t>characteristics of this mechanism do not change e.g. Iris, fingerprint, DNA etc.</a:t>
            </a:r>
          </a:p>
          <a:p>
            <a:r>
              <a:rPr dirty="0" lang="en-IN" smtClean="0"/>
              <a:t>99</a:t>
            </a:r>
            <a:r>
              <a:rPr dirty="0" lang="en-IN"/>
              <a:t>% </a:t>
            </a:r>
            <a:r>
              <a:rPr b="1" dirty="0" lang="en-IN"/>
              <a:t>accuracy and reliability </a:t>
            </a:r>
            <a:r>
              <a:rPr dirty="0" lang="en-IN"/>
              <a:t>are being provided via distinctness in recognition.</a:t>
            </a:r>
          </a:p>
          <a:p>
            <a:r>
              <a:rPr dirty="0" lang="en-IN" smtClean="0"/>
              <a:t>Social </a:t>
            </a:r>
            <a:r>
              <a:rPr dirty="0" lang="en-IN"/>
              <a:t>acceptance of using this mechanism is high.</a:t>
            </a:r>
          </a:p>
          <a:p>
            <a:r>
              <a:rPr dirty="0" lang="en-IN" smtClean="0"/>
              <a:t>Hacking </a:t>
            </a:r>
            <a:r>
              <a:rPr dirty="0" lang="en-IN"/>
              <a:t>chances via using this are very less</a:t>
            </a:r>
            <a:r>
              <a:rPr dirty="0" lang="en-IN" smtClean="0"/>
              <a:t>.</a:t>
            </a:r>
            <a:endParaRPr dirty="0" lang="en-IN"/>
          </a:p>
        </p:txBody>
      </p:sp>
    </p:spTree>
  </p:cSld>
  <p:clrMapOvr>
    <a:masterClrMapping/>
  </p:clrMapOvr>
  <p:timing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 indent="0" marL="0">
              <a:buNone/>
            </a:pPr>
            <a:r>
              <a:rPr dirty="0" sz="3200" lang="en-IN" smtClean="0">
                <a:solidFill>
                  <a:srgbClr val="FF0000"/>
                </a:solidFill>
              </a:rPr>
              <a:t>The </a:t>
            </a:r>
            <a:r>
              <a:rPr dirty="0" sz="3200" lang="en-IN">
                <a:solidFill>
                  <a:srgbClr val="FF0000"/>
                </a:solidFill>
              </a:rPr>
              <a:t>advantages of using </a:t>
            </a:r>
            <a:r>
              <a:rPr dirty="0" sz="3200" lang="en-IN" smtClean="0">
                <a:solidFill>
                  <a:srgbClr val="FF0000"/>
                </a:solidFill>
              </a:rPr>
              <a:t>Behavioral based biometric </a:t>
            </a:r>
            <a:r>
              <a:rPr dirty="0" sz="3200" lang="en-IN">
                <a:solidFill>
                  <a:srgbClr val="FF0000"/>
                </a:solidFill>
              </a:rPr>
              <a:t>authentication mechanisms</a:t>
            </a:r>
          </a:p>
        </p:txBody>
      </p:sp>
      <p:sp>
        <p:nvSpPr>
          <p:cNvPr id="10487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b="1" dirty="0" lang="en-IN"/>
              <a:t>Behavioral biometrics:</a:t>
            </a:r>
          </a:p>
          <a:p>
            <a:r>
              <a:rPr dirty="0" lang="en-IN" smtClean="0"/>
              <a:t>Behavioral </a:t>
            </a:r>
            <a:r>
              <a:rPr dirty="0" lang="en-IN"/>
              <a:t>biometric authenticate the users without the need to do some specific action. </a:t>
            </a:r>
          </a:p>
          <a:p>
            <a:r>
              <a:rPr dirty="0" lang="en-IN"/>
              <a:t>I</a:t>
            </a:r>
            <a:r>
              <a:rPr dirty="0" lang="en-IN" smtClean="0"/>
              <a:t>t </a:t>
            </a:r>
            <a:r>
              <a:rPr dirty="0" lang="en-IN"/>
              <a:t>collects the data for authentication dynamically.</a:t>
            </a:r>
          </a:p>
          <a:p>
            <a:r>
              <a:rPr dirty="0" lang="en-IN" smtClean="0"/>
              <a:t>By </a:t>
            </a:r>
            <a:r>
              <a:rPr dirty="0" lang="en-IN"/>
              <a:t>using </a:t>
            </a:r>
            <a:r>
              <a:rPr dirty="0" lang="en-IN" smtClean="0"/>
              <a:t>it, </a:t>
            </a:r>
            <a:r>
              <a:rPr dirty="0" lang="en-IN"/>
              <a:t>user can maintain privacy and avoid social </a:t>
            </a:r>
            <a:r>
              <a:rPr dirty="0" lang="en-IN" smtClean="0"/>
              <a:t>awkwardness</a:t>
            </a:r>
            <a:r>
              <a:rPr dirty="0" lang="en-IN"/>
              <a:t>.</a:t>
            </a:r>
          </a:p>
          <a:p>
            <a:r>
              <a:rPr dirty="0" lang="en-IN" smtClean="0"/>
              <a:t>It </a:t>
            </a:r>
            <a:r>
              <a:rPr dirty="0" lang="en-IN"/>
              <a:t>prevent identity theft and minimize the risk of online fraud.</a:t>
            </a:r>
          </a:p>
          <a:p>
            <a:r>
              <a:rPr dirty="0" lang="en-IN" smtClean="0"/>
              <a:t>It </a:t>
            </a:r>
            <a:r>
              <a:rPr dirty="0" lang="en-IN"/>
              <a:t>is very authentic scheme and based on the user experience and individual skills.</a:t>
            </a:r>
          </a:p>
          <a:p>
            <a:r>
              <a:rPr dirty="0" lang="en-IN" smtClean="0"/>
              <a:t>90</a:t>
            </a:r>
            <a:r>
              <a:rPr dirty="0" lang="en-IN"/>
              <a:t>% accuracy is provided by this in recognition</a:t>
            </a:r>
          </a:p>
          <a:p>
            <a:endParaRPr dirty="0" lang="en-IN"/>
          </a:p>
        </p:txBody>
      </p:sp>
    </p:spTree>
  </p:cSld>
  <p:clrMapOvr>
    <a:masterClrMapping/>
  </p:clrMapOvr>
  <p:timing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IN" smtClean="0">
                <a:solidFill>
                  <a:srgbClr val="FF0000"/>
                </a:solidFill>
              </a:rPr>
              <a:t>The disadvantages </a:t>
            </a:r>
            <a:r>
              <a:rPr dirty="0" sz="3200" lang="en-IN">
                <a:solidFill>
                  <a:srgbClr val="FF0000"/>
                </a:solidFill>
              </a:rPr>
              <a:t>of using these biometric authentication </a:t>
            </a:r>
            <a:r>
              <a:rPr dirty="0" sz="3200" lang="en-IN" smtClean="0">
                <a:solidFill>
                  <a:srgbClr val="FF0000"/>
                </a:solidFill>
              </a:rPr>
              <a:t>mechanisms</a:t>
            </a:r>
            <a:endParaRPr dirty="0" sz="3200" lang="en-IN"/>
          </a:p>
        </p:txBody>
      </p:sp>
      <p:sp>
        <p:nvSpPr>
          <p:cNvPr id="104874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b="1" dirty="0" lang="en-IN"/>
              <a:t>Physiological biometrics:</a:t>
            </a:r>
          </a:p>
          <a:p>
            <a:r>
              <a:rPr dirty="0" lang="en-IN" smtClean="0"/>
              <a:t>Physiological </a:t>
            </a:r>
            <a:r>
              <a:rPr dirty="0" lang="en-IN"/>
              <a:t>Biometric authentication equipment is costly.</a:t>
            </a:r>
          </a:p>
          <a:p>
            <a:r>
              <a:rPr dirty="0" lang="en-IN" smtClean="0"/>
              <a:t>People </a:t>
            </a:r>
            <a:r>
              <a:rPr dirty="0" lang="en-IN"/>
              <a:t>have to </a:t>
            </a:r>
            <a:r>
              <a:rPr b="1" dirty="0" lang="en-IN"/>
              <a:t>wait in line </a:t>
            </a:r>
            <a:r>
              <a:rPr dirty="0" lang="en-IN"/>
              <a:t>to get scanned to gain access which can </a:t>
            </a:r>
            <a:r>
              <a:rPr dirty="0" lang="en-IN" smtClean="0"/>
              <a:t> cause </a:t>
            </a:r>
            <a:r>
              <a:rPr dirty="0" lang="en-IN"/>
              <a:t>delays. </a:t>
            </a:r>
          </a:p>
          <a:p>
            <a:r>
              <a:rPr dirty="0" lang="en-IN" smtClean="0"/>
              <a:t>Slightly </a:t>
            </a:r>
            <a:r>
              <a:rPr dirty="0" lang="en-IN"/>
              <a:t>change in facial expression or obstruction due to hat, glasses or your finger </a:t>
            </a:r>
            <a:r>
              <a:rPr dirty="0" lang="en-IN" smtClean="0"/>
              <a:t>is hurt </a:t>
            </a:r>
            <a:r>
              <a:rPr dirty="0" lang="en-IN"/>
              <a:t>or the voice is affected by cold couldn’t be recognized by the system.</a:t>
            </a:r>
          </a:p>
          <a:p>
            <a:r>
              <a:rPr dirty="0" lang="en-IN" smtClean="0"/>
              <a:t>Dry</a:t>
            </a:r>
            <a:r>
              <a:rPr dirty="0" lang="en-IN"/>
              <a:t>, wet or dirty fingers can oscillate performance</a:t>
            </a:r>
          </a:p>
          <a:p>
            <a:endParaRPr dirty="0" lang="en-IN"/>
          </a:p>
        </p:txBody>
      </p:sp>
    </p:spTree>
  </p:cSld>
  <p:clrMapOvr>
    <a:masterClrMapping/>
  </p:clrMapOvr>
  <p:timing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IN" smtClean="0">
                <a:solidFill>
                  <a:srgbClr val="FF0000"/>
                </a:solidFill>
              </a:rPr>
              <a:t>The disadvantages </a:t>
            </a:r>
            <a:r>
              <a:rPr dirty="0" sz="3200" lang="en-IN">
                <a:solidFill>
                  <a:srgbClr val="FF0000"/>
                </a:solidFill>
              </a:rPr>
              <a:t>of using these biometric authentication </a:t>
            </a:r>
            <a:r>
              <a:rPr dirty="0" sz="3200" lang="en-IN" smtClean="0">
                <a:solidFill>
                  <a:srgbClr val="FF0000"/>
                </a:solidFill>
              </a:rPr>
              <a:t>mechanisms</a:t>
            </a:r>
            <a:endParaRPr dirty="0" sz="3200" lang="en-IN"/>
          </a:p>
        </p:txBody>
      </p:sp>
      <p:sp>
        <p:nvSpPr>
          <p:cNvPr id="1048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b="1" dirty="0" lang="en-IN"/>
              <a:t>Behavioral biometrics</a:t>
            </a:r>
            <a:r>
              <a:rPr b="1" dirty="0" lang="en-IN" smtClean="0"/>
              <a:t>:</a:t>
            </a:r>
          </a:p>
          <a:p>
            <a:r>
              <a:rPr dirty="0" lang="en-IN" smtClean="0"/>
              <a:t>Behavioral </a:t>
            </a:r>
            <a:r>
              <a:rPr dirty="0" lang="en-IN"/>
              <a:t>biometric data can be used by people who want to steal them</a:t>
            </a:r>
            <a:r>
              <a:rPr dirty="0" lang="en-IN" smtClean="0"/>
              <a:t>.</a:t>
            </a:r>
          </a:p>
          <a:p>
            <a:r>
              <a:rPr dirty="0" lang="en-IN" smtClean="0"/>
              <a:t>It </a:t>
            </a:r>
            <a:r>
              <a:rPr dirty="0" lang="en-IN"/>
              <a:t>has some effects on the privacy of individuals.</a:t>
            </a:r>
          </a:p>
          <a:p>
            <a:r>
              <a:rPr dirty="0" lang="en-IN" smtClean="0"/>
              <a:t>Sometimes </a:t>
            </a:r>
            <a:r>
              <a:rPr dirty="0" lang="en-IN"/>
              <a:t>have problem in input methods such as </a:t>
            </a:r>
            <a:r>
              <a:rPr b="1" dirty="0" i="1" lang="en-IN"/>
              <a:t>phonetic</a:t>
            </a:r>
            <a:r>
              <a:rPr dirty="0" lang="en-IN"/>
              <a:t> may suffer from language problem</a:t>
            </a:r>
            <a:r>
              <a:rPr dirty="0" lang="en-IN" smtClean="0"/>
              <a:t>.</a:t>
            </a:r>
          </a:p>
          <a:p>
            <a:r>
              <a:rPr dirty="0" lang="en-IN" smtClean="0"/>
              <a:t>It </a:t>
            </a:r>
            <a:r>
              <a:rPr dirty="0" lang="en-IN"/>
              <a:t>would be difficult to identify </a:t>
            </a:r>
            <a:r>
              <a:rPr b="1" dirty="0" lang="en-IN"/>
              <a:t>the gesture </a:t>
            </a:r>
            <a:r>
              <a:rPr dirty="0" lang="en-IN"/>
              <a:t>if the movement  slightly varies</a:t>
            </a:r>
            <a:r>
              <a:rPr dirty="0" lang="en-IN" smtClean="0"/>
              <a:t>.</a:t>
            </a:r>
          </a:p>
          <a:p>
            <a:r>
              <a:rPr dirty="0" lang="en-IN" smtClean="0"/>
              <a:t>It </a:t>
            </a:r>
            <a:r>
              <a:rPr dirty="0" lang="en-IN"/>
              <a:t>provides the less reliability than physiological bio metric </a:t>
            </a:r>
            <a:r>
              <a:rPr dirty="0" lang="en-IN" smtClean="0"/>
              <a:t>behavior</a:t>
            </a:r>
            <a:endParaRPr dirty="0" lang="en-IN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US">
                <a:solidFill>
                  <a:srgbClr val="FF0000"/>
                </a:solidFill>
              </a:rPr>
              <a:t>Introduction to Biometric Systems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228600" y="1092466"/>
            <a:ext cx="8763000" cy="5689333"/>
          </a:xfrm>
        </p:spPr>
        <p:txBody>
          <a:bodyPr rtlCol="0">
            <a:normAutofit/>
          </a:bodyPr>
          <a:p>
            <a:pPr fontAlgn="auto">
              <a:spcAft>
                <a:spcPts val="0"/>
              </a:spcAft>
            </a:pPr>
            <a:endParaRPr dirty="0" lang="en-US" smtClean="0"/>
          </a:p>
          <a:p>
            <a:pPr fontAlgn="auto">
              <a:spcAft>
                <a:spcPts val="0"/>
              </a:spcAft>
            </a:pPr>
            <a:endParaRPr dirty="0" lang="en-US" smtClean="0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b="1"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dirty="0" lang="en-US"/>
          </a:p>
        </p:txBody>
      </p:sp>
      <p:pic>
        <p:nvPicPr>
          <p:cNvPr id="2097160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16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66800" y="1295400"/>
            <a:ext cx="7239000" cy="5105400"/>
          </a:xfrm>
          <a:prstGeom prst="rect"/>
        </p:spPr>
      </p:pic>
    </p:spTree>
  </p:cSld>
  <p:clrMapOvr>
    <a:masterClrMapping/>
  </p:clrMapOvr>
  <p:timing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p>
            <a:r>
              <a:rPr dirty="0" sz="3200" lang="en-IN">
                <a:solidFill>
                  <a:srgbClr val="FF0000"/>
                </a:solidFill>
              </a:rPr>
              <a:t>T</a:t>
            </a:r>
            <a:r>
              <a:rPr dirty="0" sz="3200" lang="en-IN" smtClean="0">
                <a:solidFill>
                  <a:srgbClr val="FF0000"/>
                </a:solidFill>
              </a:rPr>
              <a:t>he </a:t>
            </a:r>
            <a:r>
              <a:rPr dirty="0" sz="3200" lang="en-IN">
                <a:solidFill>
                  <a:srgbClr val="FF0000"/>
                </a:solidFill>
              </a:rPr>
              <a:t>rationale for choosing </a:t>
            </a:r>
            <a:r>
              <a:rPr dirty="0" sz="3200" lang="en-IN" smtClean="0">
                <a:solidFill>
                  <a:srgbClr val="FF0000"/>
                </a:solidFill>
              </a:rPr>
              <a:t>Behavioral </a:t>
            </a:r>
            <a:r>
              <a:rPr dirty="0" sz="3200" lang="en-IN" err="1">
                <a:solidFill>
                  <a:srgbClr val="FF0000"/>
                </a:solidFill>
              </a:rPr>
              <a:t>vs</a:t>
            </a:r>
            <a:r>
              <a:rPr dirty="0" sz="3200" lang="en-IN">
                <a:solidFill>
                  <a:srgbClr val="FF0000"/>
                </a:solidFill>
              </a:rPr>
              <a:t> physiological biometric authentication mechanisms</a:t>
            </a:r>
          </a:p>
        </p:txBody>
      </p:sp>
      <p:sp>
        <p:nvSpPr>
          <p:cNvPr id="1048749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5105400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lang="en-IN"/>
              <a:t>Behavioral </a:t>
            </a:r>
            <a:r>
              <a:rPr b="1" dirty="0" lang="en-IN" smtClean="0"/>
              <a:t>biometrics:</a:t>
            </a:r>
            <a:endParaRPr dirty="0" lang="en-IN"/>
          </a:p>
          <a:p>
            <a:r>
              <a:rPr dirty="0" lang="en-IN" smtClean="0"/>
              <a:t>Behavioral </a:t>
            </a:r>
            <a:r>
              <a:rPr dirty="0" lang="en-IN"/>
              <a:t>biometric authentication is preferred because the behavioral biometric </a:t>
            </a:r>
            <a:r>
              <a:rPr dirty="0" lang="en-IN" smtClean="0"/>
              <a:t>system database </a:t>
            </a:r>
            <a:r>
              <a:rPr dirty="0" lang="en-IN"/>
              <a:t>is dynamic, making it more secure. </a:t>
            </a:r>
          </a:p>
          <a:p>
            <a:r>
              <a:rPr dirty="0" lang="en-IN"/>
              <a:t>I</a:t>
            </a:r>
            <a:r>
              <a:rPr dirty="0" lang="en-IN" smtClean="0"/>
              <a:t>t </a:t>
            </a:r>
            <a:r>
              <a:rPr dirty="0" lang="en-IN"/>
              <a:t>has less chance of being copied, stolen or reused by unauthorized personnel, </a:t>
            </a:r>
            <a:r>
              <a:rPr dirty="0" lang="en-IN" smtClean="0"/>
              <a:t>unlike physiological </a:t>
            </a:r>
            <a:r>
              <a:rPr dirty="0" lang="en-IN"/>
              <a:t>biometrics. </a:t>
            </a:r>
          </a:p>
          <a:p>
            <a:r>
              <a:rPr dirty="0" lang="en-IN" smtClean="0"/>
              <a:t>It </a:t>
            </a:r>
            <a:r>
              <a:rPr dirty="0" lang="en-IN"/>
              <a:t>does not require any specialized hardware that makes it economic friendly. </a:t>
            </a:r>
            <a:r>
              <a:rPr dirty="0" lang="en-IN" smtClean="0"/>
              <a:t>These characteristics </a:t>
            </a:r>
            <a:r>
              <a:rPr dirty="0" lang="en-IN"/>
              <a:t>make behavioral biometrics a good option in high-security situation</a:t>
            </a:r>
          </a:p>
          <a:p>
            <a:pPr indent="0" marL="0">
              <a:buNone/>
            </a:pPr>
            <a:endParaRPr b="1" dirty="0" lang="en-IN" smtClean="0"/>
          </a:p>
        </p:txBody>
      </p:sp>
    </p:spTree>
  </p:cSld>
  <p:clrMapOvr>
    <a:masterClrMapping/>
  </p:clrMapOvr>
  <p:timing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p>
            <a:r>
              <a:rPr dirty="0" sz="3200" lang="en-IN">
                <a:solidFill>
                  <a:srgbClr val="FF0000"/>
                </a:solidFill>
              </a:rPr>
              <a:t>The rationale for choosing Behavioral </a:t>
            </a:r>
            <a:r>
              <a:rPr dirty="0" sz="3200" lang="en-IN" err="1">
                <a:solidFill>
                  <a:srgbClr val="FF0000"/>
                </a:solidFill>
              </a:rPr>
              <a:t>vs</a:t>
            </a:r>
            <a:r>
              <a:rPr dirty="0" sz="3200" lang="en-IN">
                <a:solidFill>
                  <a:srgbClr val="FF0000"/>
                </a:solidFill>
              </a:rPr>
              <a:t> physiological biometric authentication mechanisms</a:t>
            </a:r>
          </a:p>
        </p:txBody>
      </p:sp>
      <p:sp>
        <p:nvSpPr>
          <p:cNvPr id="1048751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525963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lang="en-IN"/>
              <a:t>Physiological biometrics:</a:t>
            </a:r>
          </a:p>
          <a:p>
            <a:r>
              <a:rPr dirty="0" lang="en-IN" smtClean="0"/>
              <a:t>Physiological </a:t>
            </a:r>
            <a:r>
              <a:rPr dirty="0" lang="en-IN"/>
              <a:t>biometrics are hardware-dependent, unlike biometric behavior. </a:t>
            </a:r>
          </a:p>
          <a:p>
            <a:r>
              <a:rPr dirty="0" lang="en-IN" smtClean="0"/>
              <a:t>Physiological </a:t>
            </a:r>
            <a:r>
              <a:rPr dirty="0" lang="en-IN"/>
              <a:t>biometric authentication provides accurate results compared to </a:t>
            </a:r>
            <a:r>
              <a:rPr dirty="0" lang="en-IN" smtClean="0"/>
              <a:t>the behavioral </a:t>
            </a:r>
            <a:r>
              <a:rPr dirty="0" lang="en-IN"/>
              <a:t>mechanism. </a:t>
            </a:r>
          </a:p>
          <a:p>
            <a:pPr indent="0" marL="0">
              <a:buNone/>
            </a:pPr>
            <a:r>
              <a:rPr dirty="0" lang="en-IN"/>
              <a:t>Keeping these key points in mind, it is a better alternative to use physiological biometrics if </a:t>
            </a:r>
            <a:r>
              <a:rPr dirty="0" lang="en-IN" smtClean="0"/>
              <a:t>the behavioral </a:t>
            </a:r>
            <a:r>
              <a:rPr dirty="0" lang="en-IN"/>
              <a:t>mechanism does not authenticate the user. </a:t>
            </a:r>
            <a:endParaRPr dirty="0" lang="en-IN" smtClean="0"/>
          </a:p>
          <a:p>
            <a:pPr indent="0" marL="0">
              <a:buNone/>
            </a:pPr>
            <a:r>
              <a:rPr dirty="0" lang="en-IN" smtClean="0"/>
              <a:t>Physiological </a:t>
            </a:r>
            <a:r>
              <a:rPr dirty="0" lang="en-IN"/>
              <a:t>biometrics should </a:t>
            </a:r>
            <a:r>
              <a:rPr dirty="0" lang="en-IN" smtClean="0"/>
              <a:t>be sufficient </a:t>
            </a:r>
            <a:r>
              <a:rPr dirty="0" lang="en-IN"/>
              <a:t>in environments where high protection is not required</a:t>
            </a:r>
          </a:p>
          <a:p>
            <a:pPr indent="0" marL="0">
              <a:buNone/>
            </a:pPr>
            <a:endParaRPr b="1" dirty="0" lang="en-IN" smtClean="0"/>
          </a:p>
        </p:txBody>
      </p:sp>
    </p:spTree>
  </p:cSld>
  <p:clrMapOvr>
    <a:masterClrMapping/>
  </p:clrMapOvr>
  <p:timing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1143000"/>
          </a:xfrm>
        </p:spPr>
        <p:txBody>
          <a:bodyPr/>
          <a:p>
            <a:pPr algn="l"/>
            <a:r>
              <a:rPr dirty="0" sz="3200" lang="en-IN" smtClean="0">
                <a:solidFill>
                  <a:srgbClr val="FF0000"/>
                </a:solidFill>
              </a:rPr>
              <a:t>The </a:t>
            </a:r>
            <a:r>
              <a:rPr dirty="0" sz="3200" lang="en-IN">
                <a:solidFill>
                  <a:srgbClr val="FF0000"/>
                </a:solidFill>
              </a:rPr>
              <a:t>social issues </a:t>
            </a:r>
            <a:r>
              <a:rPr dirty="0" sz="3200" lang="en-IN" smtClean="0">
                <a:solidFill>
                  <a:srgbClr val="FF0000"/>
                </a:solidFill>
              </a:rPr>
              <a:t>in Biometric Authentication </a:t>
            </a:r>
            <a:r>
              <a:rPr dirty="0" sz="3200" lang="en-IN">
                <a:solidFill>
                  <a:srgbClr val="FF0000"/>
                </a:solidFill>
              </a:rPr>
              <a:t>mechanism</a:t>
            </a:r>
          </a:p>
        </p:txBody>
      </p:sp>
      <p:sp>
        <p:nvSpPr>
          <p:cNvPr id="1048753" name="Content Placeholder 2"/>
          <p:cNvSpPr>
            <a:spLocks noGrp="1"/>
          </p:cNvSpPr>
          <p:nvPr>
            <p:ph idx="1"/>
          </p:nvPr>
        </p:nvSpPr>
        <p:spPr>
          <a:xfrm>
            <a:off x="228600" y="1352349"/>
            <a:ext cx="8686800" cy="5353251"/>
          </a:xfrm>
        </p:spPr>
        <p:txBody>
          <a:bodyPr>
            <a:noAutofit/>
          </a:bodyPr>
          <a:p>
            <a:r>
              <a:rPr dirty="0" sz="2800" lang="en-IN"/>
              <a:t>The biometric-based authentication system can be attacked by </a:t>
            </a:r>
            <a:r>
              <a:rPr b="1" dirty="0" sz="2800" lang="en-IN"/>
              <a:t>Insider attacker </a:t>
            </a:r>
            <a:r>
              <a:rPr dirty="0" sz="2800" lang="en-IN"/>
              <a:t>and stranger</a:t>
            </a:r>
          </a:p>
          <a:p>
            <a:r>
              <a:rPr dirty="0" sz="2800" lang="en-IN" smtClean="0"/>
              <a:t>A </a:t>
            </a:r>
            <a:r>
              <a:rPr b="1" dirty="0" sz="2800" lang="en-IN"/>
              <a:t>scammer</a:t>
            </a:r>
            <a:r>
              <a:rPr dirty="0" sz="2800" lang="en-IN"/>
              <a:t> can make various attempts to spoof a legitimate user's biometric trait to bypass </a:t>
            </a:r>
            <a:r>
              <a:rPr dirty="0" sz="2800" lang="en-IN" smtClean="0"/>
              <a:t> system </a:t>
            </a:r>
            <a:r>
              <a:rPr dirty="0" sz="2800" lang="en-IN"/>
              <a:t>security.</a:t>
            </a:r>
          </a:p>
          <a:p>
            <a:r>
              <a:rPr dirty="0" sz="2800" lang="en-IN" smtClean="0"/>
              <a:t>The </a:t>
            </a:r>
            <a:r>
              <a:rPr dirty="0" sz="2800" lang="en-IN"/>
              <a:t>biometric data obtained by a person during the authentication process can </a:t>
            </a:r>
            <a:r>
              <a:rPr dirty="0" sz="2800" lang="en-IN" smtClean="0"/>
              <a:t>vary significantly </a:t>
            </a:r>
            <a:r>
              <a:rPr dirty="0" sz="2800" lang="en-IN"/>
              <a:t>from the data used to produce the template during enrollment. That can have a </a:t>
            </a:r>
            <a:r>
              <a:rPr dirty="0" sz="2800" lang="en-IN" smtClean="0"/>
              <a:t> big </a:t>
            </a:r>
            <a:r>
              <a:rPr dirty="0" sz="2800" lang="en-IN"/>
              <a:t>effect on the matching </a:t>
            </a:r>
            <a:r>
              <a:rPr dirty="0" sz="2800" lang="en-IN" smtClean="0"/>
              <a:t>process.</a:t>
            </a:r>
          </a:p>
        </p:txBody>
      </p:sp>
    </p:spTree>
  </p:cSld>
  <p:clrMapOvr>
    <a:masterClrMapping/>
  </p:clrMapOvr>
  <p:timing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i="1" lang="en-IN" smtClean="0">
                <a:solidFill>
                  <a:srgbClr val="FF0000"/>
                </a:solidFill>
              </a:rPr>
              <a:t>Multi-Biometric Systems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55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 lnSpcReduction="10000"/>
          </a:bodyPr>
          <a:p>
            <a:r>
              <a:rPr dirty="0" lang="en-IN"/>
              <a:t>One way to improve the accuracy of biometric systems is to </a:t>
            </a:r>
            <a:r>
              <a:rPr b="1" dirty="0" lang="en-IN"/>
              <a:t>use more than </a:t>
            </a:r>
            <a:r>
              <a:rPr b="1" dirty="0" lang="en-IN" smtClean="0"/>
              <a:t>one biometric </a:t>
            </a:r>
            <a:r>
              <a:rPr b="1" dirty="0" lang="en-IN"/>
              <a:t>trait </a:t>
            </a:r>
            <a:r>
              <a:rPr dirty="0" lang="en-IN"/>
              <a:t>in a recognition application. </a:t>
            </a:r>
            <a:endParaRPr dirty="0" lang="en-IN" smtClean="0"/>
          </a:p>
          <a:p>
            <a:r>
              <a:rPr dirty="0" lang="en-IN" smtClean="0"/>
              <a:t>For </a:t>
            </a:r>
            <a:r>
              <a:rPr dirty="0" lang="en-IN"/>
              <a:t>example, the </a:t>
            </a:r>
            <a:r>
              <a:rPr b="1" dirty="0" lang="en-IN"/>
              <a:t>face</a:t>
            </a:r>
            <a:r>
              <a:rPr dirty="0" lang="en-IN"/>
              <a:t> and </a:t>
            </a:r>
            <a:r>
              <a:rPr b="1" dirty="0" lang="en-IN"/>
              <a:t>iris</a:t>
            </a:r>
            <a:r>
              <a:rPr dirty="0" lang="en-IN"/>
              <a:t> </a:t>
            </a:r>
            <a:r>
              <a:rPr dirty="0" lang="en-IN" smtClean="0"/>
              <a:t>traits, or </a:t>
            </a:r>
            <a:r>
              <a:rPr dirty="0" lang="en-IN"/>
              <a:t>the </a:t>
            </a:r>
            <a:r>
              <a:rPr b="1" dirty="0" lang="en-IN"/>
              <a:t>fingerprints</a:t>
            </a:r>
            <a:r>
              <a:rPr dirty="0" lang="en-IN"/>
              <a:t> from all the ten fingers of an individual may be used </a:t>
            </a:r>
            <a:r>
              <a:rPr dirty="0" lang="en-IN" smtClean="0"/>
              <a:t>together to </a:t>
            </a:r>
            <a:r>
              <a:rPr dirty="0" lang="en-IN"/>
              <a:t>resolve the identity of an individual. </a:t>
            </a:r>
            <a:endParaRPr dirty="0" lang="en-IN" smtClean="0"/>
          </a:p>
          <a:p>
            <a:r>
              <a:rPr dirty="0" lang="en-IN" smtClean="0"/>
              <a:t>Such </a:t>
            </a:r>
            <a:r>
              <a:rPr dirty="0" lang="en-IN"/>
              <a:t>systems are known as </a:t>
            </a:r>
            <a:r>
              <a:rPr b="1" dirty="0" i="1" lang="en-IN" smtClean="0"/>
              <a:t>multi-biometric systems</a:t>
            </a:r>
            <a:r>
              <a:rPr b="1" dirty="0" lang="en-IN"/>
              <a:t>. </a:t>
            </a:r>
            <a:endParaRPr b="1" dirty="0" lang="en-IN" smtClean="0"/>
          </a:p>
          <a:p>
            <a:r>
              <a:rPr dirty="0" lang="en-IN" smtClean="0"/>
              <a:t>These </a:t>
            </a:r>
            <a:r>
              <a:rPr dirty="0" lang="en-IN"/>
              <a:t>systems are expected to be more accurate and reliable due to </a:t>
            </a:r>
            <a:r>
              <a:rPr dirty="0" lang="en-IN" smtClean="0"/>
              <a:t>the </a:t>
            </a:r>
            <a:r>
              <a:rPr b="1" dirty="0" lang="en-IN" smtClean="0"/>
              <a:t>availability </a:t>
            </a:r>
            <a:r>
              <a:rPr b="1" dirty="0" lang="en-IN"/>
              <a:t>of multiple pieces of evidence</a:t>
            </a:r>
            <a:endParaRPr b="1" dirty="0" lang="en-IN" smtClean="0"/>
          </a:p>
          <a:p>
            <a:endParaRPr b="1" dirty="0" lang="en-IN"/>
          </a:p>
        </p:txBody>
      </p:sp>
      <p:pic>
        <p:nvPicPr>
          <p:cNvPr id="2097227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600" i="1" lang="en-IN">
                <a:solidFill>
                  <a:srgbClr val="FF0000"/>
                </a:solidFill>
              </a:rPr>
              <a:t>Data </a:t>
            </a:r>
            <a:r>
              <a:rPr b="1" dirty="0" sz="3600" i="1" lang="en-IN" smtClean="0">
                <a:solidFill>
                  <a:srgbClr val="FF0000"/>
                </a:solidFill>
              </a:rPr>
              <a:t>Collection</a:t>
            </a:r>
            <a:endParaRPr dirty="0" sz="3600" lang="en-US">
              <a:solidFill>
                <a:srgbClr val="FF0000"/>
              </a:solidFill>
            </a:endParaRPr>
          </a:p>
        </p:txBody>
      </p:sp>
      <p:sp>
        <p:nvSpPr>
          <p:cNvPr id="1048757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 fontScale="92500" lnSpcReduction="10000"/>
          </a:bodyPr>
          <a:p>
            <a:r>
              <a:rPr dirty="0" lang="en-IN"/>
              <a:t>T</a:t>
            </a:r>
            <a:r>
              <a:rPr dirty="0" lang="en-IN" smtClean="0"/>
              <a:t>he </a:t>
            </a:r>
            <a:r>
              <a:rPr dirty="0" lang="en-IN"/>
              <a:t>collection of </a:t>
            </a:r>
            <a:r>
              <a:rPr dirty="0" lang="en-IN" smtClean="0"/>
              <a:t>biometric data </a:t>
            </a:r>
            <a:r>
              <a:rPr dirty="0" lang="en-IN"/>
              <a:t>from a subset of the targeted population</a:t>
            </a:r>
            <a:r>
              <a:rPr dirty="0" lang="en-IN" smtClean="0"/>
              <a:t>.</a:t>
            </a:r>
          </a:p>
          <a:p>
            <a:r>
              <a:rPr dirty="0" lang="en-IN" smtClean="0"/>
              <a:t>This </a:t>
            </a:r>
            <a:r>
              <a:rPr dirty="0" lang="en-IN"/>
              <a:t>data is required both for </a:t>
            </a:r>
            <a:r>
              <a:rPr b="1" dirty="0" lang="en-IN" smtClean="0"/>
              <a:t>designing</a:t>
            </a:r>
            <a:r>
              <a:rPr dirty="0" lang="en-IN" smtClean="0"/>
              <a:t> </a:t>
            </a:r>
            <a:r>
              <a:rPr b="1" dirty="0" lang="en-IN" smtClean="0"/>
              <a:t>the </a:t>
            </a:r>
            <a:r>
              <a:rPr b="1" dirty="0" lang="en-IN"/>
              <a:t>feature extraction and matcher modules </a:t>
            </a:r>
            <a:r>
              <a:rPr dirty="0" lang="en-IN"/>
              <a:t>as well as for the </a:t>
            </a:r>
            <a:r>
              <a:rPr b="1" dirty="0" lang="en-IN"/>
              <a:t>evaluation </a:t>
            </a:r>
            <a:r>
              <a:rPr dirty="0" lang="en-IN"/>
              <a:t>of </a:t>
            </a:r>
            <a:r>
              <a:rPr dirty="0" lang="en-IN" smtClean="0"/>
              <a:t>the designed </a:t>
            </a:r>
            <a:r>
              <a:rPr dirty="0" lang="en-IN"/>
              <a:t>biometric system</a:t>
            </a:r>
            <a:r>
              <a:rPr dirty="0" lang="en-IN" smtClean="0"/>
              <a:t>.</a:t>
            </a:r>
          </a:p>
          <a:p>
            <a:r>
              <a:rPr dirty="0" lang="en-IN"/>
              <a:t>D</a:t>
            </a:r>
            <a:r>
              <a:rPr dirty="0" lang="en-IN" smtClean="0"/>
              <a:t>ue </a:t>
            </a:r>
            <a:r>
              <a:rPr dirty="0" lang="en-IN"/>
              <a:t>to the involvement of human subjects, </a:t>
            </a:r>
            <a:r>
              <a:rPr dirty="0" lang="en-IN" smtClean="0"/>
              <a:t>legal and </a:t>
            </a:r>
            <a:r>
              <a:rPr dirty="0" lang="en-IN"/>
              <a:t>privacy issues must also be considered and approval of organizations </a:t>
            </a:r>
            <a:r>
              <a:rPr dirty="0" lang="en-IN" smtClean="0"/>
              <a:t>like the </a:t>
            </a:r>
            <a:r>
              <a:rPr dirty="0" lang="en-IN"/>
              <a:t>Institutional Review Board (IRB) is mandatory in many countries. </a:t>
            </a:r>
            <a:endParaRPr dirty="0" lang="en-IN" smtClean="0"/>
          </a:p>
          <a:p>
            <a:r>
              <a:rPr dirty="0" lang="en-IN" smtClean="0"/>
              <a:t>This makes biometric </a:t>
            </a:r>
            <a:r>
              <a:rPr dirty="0" lang="en-IN"/>
              <a:t>data collection a time-consuming, relatively expensive, and </a:t>
            </a:r>
            <a:r>
              <a:rPr dirty="0" lang="en-IN" smtClean="0"/>
              <a:t>cumbersome process</a:t>
            </a:r>
            <a:endParaRPr b="1" dirty="0" lang="en-IN"/>
          </a:p>
        </p:txBody>
      </p:sp>
      <p:pic>
        <p:nvPicPr>
          <p:cNvPr id="2097228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i="1" lang="en-IN">
                <a:solidFill>
                  <a:srgbClr val="FF0000"/>
                </a:solidFill>
              </a:rPr>
              <a:t>Data collection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59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b="1" dirty="0" i="1" lang="en-IN"/>
              <a:t>Choice of features and matching </a:t>
            </a:r>
            <a:r>
              <a:rPr b="1" dirty="0" i="1" lang="en-IN" smtClean="0"/>
              <a:t>algorithm</a:t>
            </a:r>
          </a:p>
          <a:p>
            <a:r>
              <a:rPr dirty="0" lang="en-IN"/>
              <a:t>Another important factor affecting the choice of features and matching </a:t>
            </a:r>
            <a:r>
              <a:rPr dirty="0" lang="en-IN" smtClean="0"/>
              <a:t>algorithm is </a:t>
            </a:r>
            <a:r>
              <a:rPr dirty="0" lang="en-IN"/>
              <a:t>the </a:t>
            </a:r>
            <a:r>
              <a:rPr b="1" dirty="0" lang="en-IN"/>
              <a:t>interoperability</a:t>
            </a:r>
            <a:r>
              <a:rPr dirty="0" i="1" lang="en-IN"/>
              <a:t> </a:t>
            </a:r>
            <a:r>
              <a:rPr dirty="0" lang="en-IN"/>
              <a:t>between biometric </a:t>
            </a:r>
            <a:r>
              <a:rPr dirty="0" lang="en-IN" smtClean="0"/>
              <a:t>systems</a:t>
            </a:r>
          </a:p>
          <a:p>
            <a:r>
              <a:rPr dirty="0" lang="en-IN" smtClean="0"/>
              <a:t>For </a:t>
            </a:r>
            <a:r>
              <a:rPr dirty="0" lang="en-IN" err="1" smtClean="0"/>
              <a:t>eg</a:t>
            </a:r>
            <a:r>
              <a:rPr b="1" dirty="0" lang="en-IN" smtClean="0"/>
              <a:t>, </a:t>
            </a:r>
            <a:r>
              <a:rPr dirty="0" lang="en-IN"/>
              <a:t>it challenging to compare voice samples originating from </a:t>
            </a:r>
            <a:r>
              <a:rPr b="1" dirty="0" lang="en-IN"/>
              <a:t>two </a:t>
            </a:r>
            <a:r>
              <a:rPr b="1" dirty="0" lang="en-IN" smtClean="0"/>
              <a:t>different handset</a:t>
            </a:r>
          </a:p>
          <a:p>
            <a:r>
              <a:rPr dirty="0" lang="en-IN" smtClean="0"/>
              <a:t>The </a:t>
            </a:r>
            <a:r>
              <a:rPr b="1" dirty="0" lang="en-IN" smtClean="0"/>
              <a:t>performance</a:t>
            </a:r>
            <a:r>
              <a:rPr dirty="0" lang="en-IN" smtClean="0"/>
              <a:t> </a:t>
            </a:r>
            <a:r>
              <a:rPr dirty="0" lang="en-IN"/>
              <a:t>of face recognition algorithms is severely affected when the </a:t>
            </a:r>
            <a:r>
              <a:rPr dirty="0" lang="en-IN" smtClean="0"/>
              <a:t>images used </a:t>
            </a:r>
            <a:r>
              <a:rPr dirty="0" lang="en-IN"/>
              <a:t>for comparison are captured using </a:t>
            </a:r>
            <a:r>
              <a:rPr b="1" dirty="0" lang="en-IN"/>
              <a:t>different camera types.</a:t>
            </a:r>
          </a:p>
        </p:txBody>
      </p:sp>
      <p:pic>
        <p:nvPicPr>
          <p:cNvPr id="2097229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600" i="1" lang="en-IN">
                <a:solidFill>
                  <a:srgbClr val="FF0000"/>
                </a:solidFill>
              </a:rPr>
              <a:t>Evaluation</a:t>
            </a:r>
            <a:endParaRPr dirty="0" sz="3600" lang="en-US">
              <a:solidFill>
                <a:srgbClr val="FF0000"/>
              </a:solidFill>
            </a:endParaRPr>
          </a:p>
        </p:txBody>
      </p:sp>
      <p:sp>
        <p:nvSpPr>
          <p:cNvPr id="1048761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dirty="0" sz="2800" lang="en-IN"/>
              <a:t>It requires experts from a variety of fields, including statistics, computer science, </a:t>
            </a:r>
            <a:r>
              <a:rPr dirty="0" sz="2800" lang="en-IN" smtClean="0"/>
              <a:t>engineering, business</a:t>
            </a:r>
            <a:r>
              <a:rPr dirty="0" sz="2800" lang="en-IN"/>
              <a:t>, and psychology, as well as system designers and the end </a:t>
            </a:r>
            <a:r>
              <a:rPr dirty="0" sz="2800" lang="en-IN" smtClean="0"/>
              <a:t>user community</a:t>
            </a:r>
          </a:p>
          <a:p>
            <a:r>
              <a:rPr dirty="0" sz="2800" lang="en-IN"/>
              <a:t>In order to </a:t>
            </a:r>
            <a:r>
              <a:rPr dirty="0" sz="2800" lang="en-IN" smtClean="0"/>
              <a:t>understand the </a:t>
            </a:r>
            <a:r>
              <a:rPr dirty="0" sz="2800" lang="en-IN"/>
              <a:t>performance of a </a:t>
            </a:r>
            <a:r>
              <a:rPr dirty="0" sz="2800" lang="en-IN" smtClean="0"/>
              <a:t>biometric system</a:t>
            </a:r>
            <a:r>
              <a:rPr dirty="0" sz="2800" lang="en-IN"/>
              <a:t>, one must address the following </a:t>
            </a:r>
            <a:r>
              <a:rPr dirty="0" sz="2800" lang="en-IN" smtClean="0"/>
              <a:t>questions</a:t>
            </a:r>
          </a:p>
          <a:p>
            <a:pPr lvl="1"/>
            <a:r>
              <a:rPr dirty="0" sz="2400" lang="en-IN" smtClean="0"/>
              <a:t>What are error rates of the given Biometric System for a given application?</a:t>
            </a:r>
          </a:p>
          <a:p>
            <a:pPr lvl="1"/>
            <a:r>
              <a:rPr dirty="0" sz="2400" lang="en-IN" smtClean="0"/>
              <a:t>What is the reliability, availability and maintainability of the system?</a:t>
            </a:r>
          </a:p>
          <a:p>
            <a:pPr lvl="1"/>
            <a:r>
              <a:rPr dirty="0" sz="2400" lang="en-IN"/>
              <a:t>What are the vulnerabilities in the system</a:t>
            </a:r>
            <a:r>
              <a:rPr dirty="0" sz="2400" lang="en-IN" smtClean="0"/>
              <a:t>? And so on</a:t>
            </a:r>
            <a:endParaRPr dirty="0" sz="2400" lang="en-IN"/>
          </a:p>
          <a:p>
            <a:pPr lvl="1"/>
            <a:endParaRPr b="1" dirty="0" sz="2400" i="1" lang="en-IN" smtClean="0"/>
          </a:p>
        </p:txBody>
      </p:sp>
      <p:pic>
        <p:nvPicPr>
          <p:cNvPr id="2097230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600" i="1" lang="en-IN">
                <a:solidFill>
                  <a:srgbClr val="FF0000"/>
                </a:solidFill>
              </a:rPr>
              <a:t>Evaluation</a:t>
            </a:r>
            <a:endParaRPr dirty="0" sz="3600" lang="en-US">
              <a:solidFill>
                <a:srgbClr val="FF0000"/>
              </a:solidFill>
            </a:endParaRPr>
          </a:p>
        </p:txBody>
      </p:sp>
      <p:sp>
        <p:nvSpPr>
          <p:cNvPr id="1048763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 fontScale="92500" lnSpcReduction="10000"/>
          </a:bodyPr>
          <a:p>
            <a:r>
              <a:rPr dirty="0" lang="en-IN"/>
              <a:t>T</a:t>
            </a:r>
            <a:r>
              <a:rPr dirty="0" lang="en-IN" smtClean="0"/>
              <a:t>he </a:t>
            </a:r>
            <a:r>
              <a:rPr dirty="0" lang="en-IN"/>
              <a:t>evaluation requires an independent </a:t>
            </a:r>
            <a:r>
              <a:rPr dirty="0" lang="en-IN" smtClean="0"/>
              <a:t>third party </a:t>
            </a:r>
            <a:r>
              <a:rPr dirty="0" lang="en-IN"/>
              <a:t>to design, administer, and analyze the test</a:t>
            </a:r>
            <a:r>
              <a:rPr dirty="0" lang="en-IN" smtClean="0"/>
              <a:t>.</a:t>
            </a:r>
          </a:p>
          <a:p>
            <a:r>
              <a:rPr dirty="0" lang="en-IN" smtClean="0"/>
              <a:t>We </a:t>
            </a:r>
            <a:r>
              <a:rPr dirty="0" lang="en-IN"/>
              <a:t>can divide </a:t>
            </a:r>
            <a:r>
              <a:rPr b="1" dirty="0" lang="en-IN"/>
              <a:t>the matching </a:t>
            </a:r>
            <a:r>
              <a:rPr b="1" dirty="0" lang="en-IN" smtClean="0"/>
              <a:t>performance </a:t>
            </a:r>
            <a:r>
              <a:rPr dirty="0" lang="en-IN" smtClean="0"/>
              <a:t>evaluation </a:t>
            </a:r>
            <a:r>
              <a:rPr dirty="0" lang="en-IN"/>
              <a:t>of a biometric system into three </a:t>
            </a:r>
            <a:r>
              <a:rPr dirty="0" lang="en-IN" smtClean="0"/>
              <a:t>stages</a:t>
            </a:r>
          </a:p>
          <a:p>
            <a:pPr indent="-514350" marL="514350">
              <a:buAutoNum type="arabicPeriod"/>
            </a:pPr>
            <a:r>
              <a:rPr b="1" dirty="0" lang="en-IN" smtClean="0"/>
              <a:t>Technology </a:t>
            </a:r>
            <a:r>
              <a:rPr b="1" dirty="0" lang="en-IN" smtClean="0"/>
              <a:t>evaluation – </a:t>
            </a:r>
            <a:r>
              <a:rPr dirty="0" lang="en-IN" smtClean="0"/>
              <a:t>Compares different algorithms </a:t>
            </a:r>
            <a:r>
              <a:rPr dirty="0" lang="en-IN" smtClean="0"/>
              <a:t>like Fingerprint </a:t>
            </a:r>
            <a:r>
              <a:rPr dirty="0" lang="en-IN" smtClean="0"/>
              <a:t>Verification Competitions </a:t>
            </a:r>
            <a:r>
              <a:rPr dirty="0" lang="en-IN"/>
              <a:t>(FVC), the Fingerprint Vendor Technology Evaluation (</a:t>
            </a:r>
            <a:r>
              <a:rPr dirty="0" lang="en-IN" err="1"/>
              <a:t>FpVTE</a:t>
            </a:r>
            <a:r>
              <a:rPr dirty="0" lang="en-IN" smtClean="0"/>
              <a:t>), the </a:t>
            </a:r>
            <a:r>
              <a:rPr dirty="0" lang="en-IN"/>
              <a:t>Face Recognition Vendor Tests (FRVT), the Face Recognition </a:t>
            </a:r>
            <a:r>
              <a:rPr dirty="0" lang="en-IN" smtClean="0"/>
              <a:t>Technology (FERET</a:t>
            </a:r>
            <a:r>
              <a:rPr dirty="0" lang="en-IN"/>
              <a:t>) program, and the NIST Speaker Recognition Evaluations (SRE) </a:t>
            </a:r>
            <a:endParaRPr dirty="0" lang="en-IN" smtClean="0"/>
          </a:p>
          <a:p>
            <a:r>
              <a:rPr dirty="0" lang="en-IN" smtClean="0"/>
              <a:t>These algorithms are </a:t>
            </a:r>
            <a:r>
              <a:rPr b="1" dirty="0" lang="en-IN" smtClean="0"/>
              <a:t>examples </a:t>
            </a:r>
            <a:r>
              <a:rPr b="1" dirty="0" lang="en-IN"/>
              <a:t>of biometric technology evaluations</a:t>
            </a:r>
            <a:r>
              <a:rPr dirty="0" lang="en-IN"/>
              <a:t>.</a:t>
            </a:r>
            <a:endParaRPr b="1" dirty="0" i="1" lang="en-IN" smtClean="0"/>
          </a:p>
        </p:txBody>
      </p:sp>
      <p:pic>
        <p:nvPicPr>
          <p:cNvPr id="2097231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600" i="1" lang="en-IN">
                <a:solidFill>
                  <a:srgbClr val="FF0000"/>
                </a:solidFill>
              </a:rPr>
              <a:t>Evaluation</a:t>
            </a:r>
            <a:endParaRPr dirty="0" sz="3600" lang="en-US">
              <a:solidFill>
                <a:srgbClr val="FF0000"/>
              </a:solidFill>
            </a:endParaRPr>
          </a:p>
        </p:txBody>
      </p:sp>
      <p:sp>
        <p:nvSpPr>
          <p:cNvPr id="1048765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b="1" dirty="0" lang="en-IN" smtClean="0"/>
              <a:t>2. Scenario evaluation - </a:t>
            </a:r>
            <a:r>
              <a:rPr dirty="0" lang="en-IN"/>
              <a:t>the </a:t>
            </a:r>
            <a:r>
              <a:rPr b="1" dirty="0" lang="en-IN"/>
              <a:t>testing of the prototype </a:t>
            </a:r>
            <a:r>
              <a:rPr dirty="0" lang="en-IN" smtClean="0"/>
              <a:t>biometric systems </a:t>
            </a:r>
            <a:r>
              <a:rPr dirty="0" lang="en-IN"/>
              <a:t>is carried out in an environment that closely resembles the </a:t>
            </a:r>
            <a:r>
              <a:rPr b="1" dirty="0" lang="en-IN" smtClean="0"/>
              <a:t>real-world</a:t>
            </a:r>
            <a:r>
              <a:rPr dirty="0" lang="en-IN" smtClean="0"/>
              <a:t> application</a:t>
            </a:r>
          </a:p>
          <a:p>
            <a:pPr indent="0" marL="0">
              <a:buNone/>
            </a:pPr>
            <a:r>
              <a:rPr b="1" dirty="0" lang="en-IN" smtClean="0"/>
              <a:t>3</a:t>
            </a:r>
            <a:r>
              <a:rPr dirty="0" lang="en-IN" smtClean="0"/>
              <a:t>. </a:t>
            </a:r>
            <a:r>
              <a:rPr b="1" dirty="0" lang="en-IN"/>
              <a:t>Operational </a:t>
            </a:r>
            <a:r>
              <a:rPr b="1" dirty="0" lang="en-IN" smtClean="0"/>
              <a:t>evaluation - </a:t>
            </a:r>
            <a:r>
              <a:rPr dirty="0" lang="en-IN"/>
              <a:t>is used to ascertain the </a:t>
            </a:r>
            <a:r>
              <a:rPr b="1" dirty="0" lang="en-IN" smtClean="0"/>
              <a:t>performance</a:t>
            </a:r>
            <a:r>
              <a:rPr dirty="0" lang="en-IN" smtClean="0"/>
              <a:t> of </a:t>
            </a:r>
            <a:r>
              <a:rPr dirty="0" lang="en-IN"/>
              <a:t>a complete biometric system in a </a:t>
            </a:r>
            <a:r>
              <a:rPr b="1" dirty="0" lang="en-IN"/>
              <a:t>specific real-world application </a:t>
            </a:r>
            <a:r>
              <a:rPr dirty="0" lang="en-IN" smtClean="0"/>
              <a:t>environment on </a:t>
            </a:r>
            <a:r>
              <a:rPr dirty="0" lang="en-IN"/>
              <a:t>a </a:t>
            </a:r>
            <a:r>
              <a:rPr b="1" dirty="0" lang="en-IN"/>
              <a:t>specific target population</a:t>
            </a:r>
            <a:r>
              <a:rPr dirty="0" lang="en-IN"/>
              <a:t>.</a:t>
            </a:r>
            <a:endParaRPr dirty="0" lang="en-IN" smtClean="0"/>
          </a:p>
          <a:p>
            <a:pPr indent="0" marL="0">
              <a:buNone/>
            </a:pPr>
            <a:endParaRPr b="1" dirty="0" i="1" lang="en-IN" smtClean="0"/>
          </a:p>
        </p:txBody>
      </p:sp>
      <p:pic>
        <p:nvPicPr>
          <p:cNvPr id="2097232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600" lang="en-IN">
                <a:solidFill>
                  <a:srgbClr val="FF0000"/>
                </a:solidFill>
              </a:rPr>
              <a:t>Applications of Biometric Systems</a:t>
            </a:r>
            <a:endParaRPr dirty="0" sz="3600" lang="en-US">
              <a:solidFill>
                <a:srgbClr val="FF0000"/>
              </a:solidFill>
            </a:endParaRPr>
          </a:p>
        </p:txBody>
      </p:sp>
      <p:sp>
        <p:nvSpPr>
          <p:cNvPr id="1048767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b="1" dirty="0" lang="en-IN"/>
              <a:t>Commercial applications </a:t>
            </a:r>
            <a:r>
              <a:rPr dirty="0" lang="en-IN"/>
              <a:t>such as </a:t>
            </a:r>
            <a:endParaRPr dirty="0" lang="en-IN" smtClean="0"/>
          </a:p>
          <a:p>
            <a:r>
              <a:rPr dirty="0" lang="en-IN" smtClean="0"/>
              <a:t>computer </a:t>
            </a:r>
            <a:r>
              <a:rPr dirty="0" lang="en-IN"/>
              <a:t>network login, </a:t>
            </a:r>
            <a:endParaRPr dirty="0" lang="en-IN" smtClean="0"/>
          </a:p>
          <a:p>
            <a:r>
              <a:rPr dirty="0" lang="en-IN" smtClean="0"/>
              <a:t>electronic </a:t>
            </a:r>
            <a:r>
              <a:rPr dirty="0" lang="en-IN"/>
              <a:t>data </a:t>
            </a:r>
            <a:r>
              <a:rPr dirty="0" lang="en-IN" smtClean="0"/>
              <a:t>security, </a:t>
            </a:r>
          </a:p>
          <a:p>
            <a:r>
              <a:rPr dirty="0" lang="en-IN" smtClean="0"/>
              <a:t>e-commerce</a:t>
            </a:r>
            <a:r>
              <a:rPr dirty="0" lang="en-IN"/>
              <a:t>, Internet access, </a:t>
            </a:r>
            <a:endParaRPr dirty="0" lang="en-IN" smtClean="0"/>
          </a:p>
          <a:p>
            <a:r>
              <a:rPr dirty="0" lang="en-IN" smtClean="0"/>
              <a:t>ATM </a:t>
            </a:r>
            <a:r>
              <a:rPr dirty="0" lang="en-IN"/>
              <a:t>or credit card use, </a:t>
            </a:r>
            <a:endParaRPr dirty="0" lang="en-IN" smtClean="0"/>
          </a:p>
          <a:p>
            <a:r>
              <a:rPr dirty="0" lang="en-IN" smtClean="0"/>
              <a:t>physical </a:t>
            </a:r>
            <a:r>
              <a:rPr dirty="0" lang="en-IN"/>
              <a:t>access </a:t>
            </a:r>
            <a:r>
              <a:rPr dirty="0" lang="en-IN" smtClean="0"/>
              <a:t>control, </a:t>
            </a:r>
          </a:p>
          <a:p>
            <a:r>
              <a:rPr dirty="0" lang="en-IN" smtClean="0"/>
              <a:t>mobile </a:t>
            </a:r>
            <a:r>
              <a:rPr dirty="0" lang="en-IN"/>
              <a:t>phone, PDA, </a:t>
            </a:r>
            <a:endParaRPr dirty="0" lang="en-IN" smtClean="0"/>
          </a:p>
          <a:p>
            <a:r>
              <a:rPr dirty="0" lang="en-IN" smtClean="0"/>
              <a:t>health </a:t>
            </a:r>
            <a:r>
              <a:rPr dirty="0" lang="en-IN"/>
              <a:t>record management, </a:t>
            </a:r>
            <a:endParaRPr dirty="0" lang="en-IN" smtClean="0"/>
          </a:p>
          <a:p>
            <a:r>
              <a:rPr dirty="0" lang="en-IN" smtClean="0"/>
              <a:t>distance </a:t>
            </a:r>
            <a:r>
              <a:rPr dirty="0" lang="en-IN"/>
              <a:t>learning, etc.</a:t>
            </a:r>
            <a:endParaRPr b="1" dirty="0" i="1" lang="en-IN" smtClean="0"/>
          </a:p>
        </p:txBody>
      </p:sp>
      <p:pic>
        <p:nvPicPr>
          <p:cNvPr id="2097233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US">
                <a:solidFill>
                  <a:srgbClr val="FF0000"/>
                </a:solidFill>
              </a:rPr>
              <a:t>Introduction to Biometric Systems</a:t>
            </a:r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228600" y="1092466"/>
            <a:ext cx="8763000" cy="5689333"/>
          </a:xfrm>
        </p:spPr>
        <p:txBody>
          <a:bodyPr rtlCol="0">
            <a:normAutofit/>
          </a:bodyPr>
          <a:p>
            <a:pPr fontAlgn="auto">
              <a:spcAft>
                <a:spcPts val="0"/>
              </a:spcAft>
            </a:pPr>
            <a:endParaRPr dirty="0" lang="en-US" smtClean="0"/>
          </a:p>
          <a:p>
            <a:pPr fontAlgn="auto">
              <a:spcAft>
                <a:spcPts val="0"/>
              </a:spcAft>
            </a:pPr>
            <a:endParaRPr dirty="0" lang="en-US" smtClean="0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b="1"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dirty="0" lang="en-US"/>
          </a:p>
        </p:txBody>
      </p:sp>
      <p:pic>
        <p:nvPicPr>
          <p:cNvPr id="2097162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sp>
        <p:nvSpPr>
          <p:cNvPr id="1048639" name="Rectangle 1"/>
          <p:cNvSpPr/>
          <p:nvPr/>
        </p:nvSpPr>
        <p:spPr>
          <a:xfrm>
            <a:off x="533400" y="1371600"/>
            <a:ext cx="8610600" cy="3914140"/>
          </a:xfrm>
          <a:prstGeom prst="rect"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3200" lang="en-IN" smtClean="0">
                <a:solidFill>
                  <a:srgbClr val="5B5B5B"/>
                </a:solidFill>
                <a:cs typeface="Calibri" panose="020F0502020204030204" pitchFamily="34" charset="0"/>
              </a:rPr>
              <a:t> What </a:t>
            </a:r>
            <a:r>
              <a:rPr dirty="0" sz="3200" lang="en-IN">
                <a:solidFill>
                  <a:srgbClr val="5B5B5B"/>
                </a:solidFill>
                <a:cs typeface="Calibri" panose="020F0502020204030204" pitchFamily="34" charset="0"/>
              </a:rPr>
              <a:t>does biometrics mean</a:t>
            </a:r>
            <a:r>
              <a:rPr dirty="0" sz="3200" lang="en-IN" smtClean="0">
                <a:solidFill>
                  <a:srgbClr val="5B5B5B"/>
                </a:solidFill>
                <a:cs typeface="Calibri" panose="020F0502020204030204" pitchFamily="34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3200" lang="en-IN">
                <a:solidFill>
                  <a:srgbClr val="5B5B5B"/>
                </a:solidFill>
                <a:cs typeface="Calibri" panose="020F0502020204030204" pitchFamily="34" charset="0"/>
              </a:rPr>
              <a:t> Why biometrics?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3200" lang="en-IN" smtClean="0">
                <a:solidFill>
                  <a:srgbClr val="5B5B5B"/>
                </a:solidFill>
                <a:cs typeface="Calibri" panose="020F0502020204030204" pitchFamily="34" charset="0"/>
              </a:rPr>
              <a:t> </a:t>
            </a:r>
            <a:r>
              <a:rPr dirty="0" sz="3200" lang="en-IN">
                <a:solidFill>
                  <a:srgbClr val="5B5B5B"/>
                </a:solidFill>
                <a:cs typeface="Calibri" panose="020F0502020204030204" pitchFamily="34" charset="0"/>
              </a:rPr>
              <a:t>What is biometrics used 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3200" lang="en-IN" smtClean="0">
                <a:solidFill>
                  <a:srgbClr val="5B5B5B"/>
                </a:solidFill>
                <a:cs typeface="Calibri" panose="020F0502020204030204" pitchFamily="34" charset="0"/>
              </a:rPr>
              <a:t> What </a:t>
            </a:r>
            <a:r>
              <a:rPr dirty="0" sz="3200" lang="en-IN">
                <a:solidFill>
                  <a:srgbClr val="5B5B5B"/>
                </a:solidFill>
                <a:cs typeface="Calibri" panose="020F0502020204030204" pitchFamily="34" charset="0"/>
              </a:rPr>
              <a:t>are the types of biometrics? </a:t>
            </a:r>
            <a:endParaRPr dirty="0" sz="3200" lang="en-IN" smtClean="0">
              <a:solidFill>
                <a:srgbClr val="5B5B5B"/>
              </a:solidFill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dirty="0" sz="3200" lang="en-IN">
                <a:solidFill>
                  <a:srgbClr val="5B5B5B"/>
                </a:solidFill>
                <a:cs typeface="Calibri" panose="020F0502020204030204" pitchFamily="34" charset="0"/>
              </a:rPr>
              <a:t> </a:t>
            </a:r>
            <a:r>
              <a:rPr dirty="0" sz="3200" lang="en-IN" smtClean="0">
                <a:solidFill>
                  <a:srgbClr val="5B5B5B"/>
                </a:solidFill>
                <a:cs typeface="Calibri" panose="020F0502020204030204" pitchFamily="34" charset="0"/>
              </a:rPr>
              <a:t>Who </a:t>
            </a:r>
            <a:r>
              <a:rPr dirty="0" sz="3200" lang="en-IN">
                <a:solidFill>
                  <a:srgbClr val="5B5B5B"/>
                </a:solidFill>
                <a:cs typeface="Calibri" panose="020F0502020204030204" pitchFamily="34" charset="0"/>
              </a:rPr>
              <a:t>invented biometrics? </a:t>
            </a:r>
            <a:r>
              <a:rPr dirty="0" sz="3200" lang="en-IN" smtClean="0">
                <a:solidFill>
                  <a:srgbClr val="5B5B5B"/>
                </a:solidFill>
                <a:cs typeface="Calibri" panose="020F0502020204030204" pitchFamily="34" charset="0"/>
              </a:rPr>
              <a:t>(History </a:t>
            </a:r>
            <a:r>
              <a:rPr dirty="0" sz="3200" lang="en-IN">
                <a:solidFill>
                  <a:srgbClr val="5B5B5B"/>
                </a:solidFill>
                <a:cs typeface="Calibri" panose="020F0502020204030204" pitchFamily="34" charset="0"/>
              </a:rPr>
              <a:t>of biometrics)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3200" lang="en-IN" smtClean="0">
                <a:solidFill>
                  <a:srgbClr val="5B5B5B"/>
                </a:solidFill>
                <a:cs typeface="Calibri" panose="020F0502020204030204" pitchFamily="34" charset="0"/>
              </a:rPr>
              <a:t> Is </a:t>
            </a:r>
            <a:r>
              <a:rPr dirty="0" sz="3200" lang="en-IN">
                <a:solidFill>
                  <a:srgbClr val="5B5B5B"/>
                </a:solidFill>
                <a:cs typeface="Calibri" panose="020F0502020204030204" pitchFamily="34" charset="0"/>
              </a:rPr>
              <a:t>biometrics accurate and reliable</a:t>
            </a:r>
            <a:endParaRPr b="0" dirty="0" sz="3200" i="0" lang="en-IN">
              <a:solidFill>
                <a:srgbClr val="5B5B5B"/>
              </a:solidFill>
              <a:effectLst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600" lang="en-IN">
                <a:solidFill>
                  <a:srgbClr val="FF0000"/>
                </a:solidFill>
              </a:rPr>
              <a:t>Applications of Biometric Systems</a:t>
            </a:r>
            <a:endParaRPr dirty="0" sz="3600" lang="en-US">
              <a:solidFill>
                <a:srgbClr val="FF0000"/>
              </a:solidFill>
            </a:endParaRPr>
          </a:p>
        </p:txBody>
      </p:sp>
      <p:sp>
        <p:nvSpPr>
          <p:cNvPr id="1048769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b="1" dirty="0" lang="en-IN"/>
              <a:t>Government applications </a:t>
            </a:r>
            <a:r>
              <a:rPr dirty="0" lang="en-IN"/>
              <a:t>such as </a:t>
            </a:r>
            <a:endParaRPr dirty="0" lang="en-IN" smtClean="0"/>
          </a:p>
          <a:p>
            <a:r>
              <a:rPr dirty="0" lang="en-IN" smtClean="0"/>
              <a:t>national </a:t>
            </a:r>
            <a:r>
              <a:rPr dirty="0" lang="en-IN"/>
              <a:t>ID card, </a:t>
            </a:r>
            <a:endParaRPr dirty="0" lang="en-IN" smtClean="0"/>
          </a:p>
          <a:p>
            <a:r>
              <a:rPr dirty="0" lang="en-IN" smtClean="0"/>
              <a:t>managing </a:t>
            </a:r>
            <a:r>
              <a:rPr dirty="0" lang="en-IN"/>
              <a:t>inmates in a </a:t>
            </a:r>
            <a:r>
              <a:rPr dirty="0" lang="en-IN" smtClean="0"/>
              <a:t>correctional facility</a:t>
            </a:r>
            <a:r>
              <a:rPr dirty="0" lang="en-IN"/>
              <a:t>, </a:t>
            </a:r>
            <a:endParaRPr dirty="0" lang="en-IN" smtClean="0"/>
          </a:p>
          <a:p>
            <a:r>
              <a:rPr dirty="0" lang="en-IN" smtClean="0"/>
              <a:t>driver’s </a:t>
            </a:r>
            <a:r>
              <a:rPr dirty="0" lang="en-IN"/>
              <a:t>license, </a:t>
            </a:r>
            <a:endParaRPr dirty="0" lang="en-IN" smtClean="0"/>
          </a:p>
          <a:p>
            <a:r>
              <a:rPr dirty="0" lang="en-IN" smtClean="0"/>
              <a:t>social </a:t>
            </a:r>
            <a:r>
              <a:rPr dirty="0" lang="en-IN"/>
              <a:t>security, </a:t>
            </a:r>
            <a:endParaRPr dirty="0" lang="en-IN" smtClean="0"/>
          </a:p>
          <a:p>
            <a:r>
              <a:rPr dirty="0" lang="en-IN" smtClean="0"/>
              <a:t>welfare-disbursement</a:t>
            </a:r>
            <a:r>
              <a:rPr dirty="0" lang="en-IN"/>
              <a:t>, </a:t>
            </a:r>
            <a:endParaRPr dirty="0" lang="en-IN" smtClean="0"/>
          </a:p>
          <a:p>
            <a:r>
              <a:rPr dirty="0" lang="en-IN" smtClean="0"/>
              <a:t>Border control,</a:t>
            </a:r>
          </a:p>
          <a:p>
            <a:r>
              <a:rPr dirty="0" lang="en-IN" smtClean="0"/>
              <a:t>passport </a:t>
            </a:r>
            <a:r>
              <a:rPr dirty="0" lang="en-IN"/>
              <a:t>control, </a:t>
            </a:r>
            <a:r>
              <a:rPr dirty="0" lang="en-IN" err="1"/>
              <a:t>etc</a:t>
            </a:r>
            <a:endParaRPr b="1" dirty="0" i="1" lang="en-IN" smtClean="0"/>
          </a:p>
        </p:txBody>
      </p:sp>
      <p:pic>
        <p:nvPicPr>
          <p:cNvPr id="2097234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600" lang="en-IN">
                <a:solidFill>
                  <a:srgbClr val="FF0000"/>
                </a:solidFill>
              </a:rPr>
              <a:t>Applications of Biometric Systems</a:t>
            </a:r>
            <a:endParaRPr dirty="0" sz="3600" lang="en-US">
              <a:solidFill>
                <a:srgbClr val="FF0000"/>
              </a:solidFill>
            </a:endParaRPr>
          </a:p>
        </p:txBody>
      </p:sp>
      <p:sp>
        <p:nvSpPr>
          <p:cNvPr id="1048771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pPr indent="0" marL="0">
              <a:buNone/>
            </a:pPr>
            <a:r>
              <a:rPr b="1" dirty="0" lang="en-IN" smtClean="0"/>
              <a:t>Forensic </a:t>
            </a:r>
            <a:r>
              <a:rPr b="1" dirty="0" lang="en-IN"/>
              <a:t>applications </a:t>
            </a:r>
            <a:r>
              <a:rPr dirty="0" lang="en-IN"/>
              <a:t>such as </a:t>
            </a:r>
            <a:endParaRPr dirty="0" lang="en-IN" smtClean="0"/>
          </a:p>
          <a:p>
            <a:r>
              <a:rPr dirty="0" lang="en-IN"/>
              <a:t>C</a:t>
            </a:r>
            <a:r>
              <a:rPr dirty="0" lang="en-IN" smtClean="0"/>
              <a:t>orpse </a:t>
            </a:r>
            <a:r>
              <a:rPr dirty="0" lang="en-IN"/>
              <a:t>identification, </a:t>
            </a:r>
            <a:endParaRPr dirty="0" lang="en-IN" smtClean="0"/>
          </a:p>
          <a:p>
            <a:r>
              <a:rPr dirty="0" lang="en-IN"/>
              <a:t>C</a:t>
            </a:r>
            <a:r>
              <a:rPr dirty="0" lang="en-IN" smtClean="0"/>
              <a:t>riminal </a:t>
            </a:r>
            <a:r>
              <a:rPr dirty="0" lang="en-IN"/>
              <a:t>investigation, </a:t>
            </a:r>
            <a:endParaRPr dirty="0" lang="en-IN" smtClean="0"/>
          </a:p>
          <a:p>
            <a:r>
              <a:rPr dirty="0" lang="en-IN" smtClean="0"/>
              <a:t>Missing children</a:t>
            </a:r>
            <a:r>
              <a:rPr dirty="0" lang="en-IN"/>
              <a:t>, </a:t>
            </a:r>
            <a:endParaRPr dirty="0" lang="en-IN" smtClean="0"/>
          </a:p>
          <a:p>
            <a:r>
              <a:rPr dirty="0" lang="en-IN" smtClean="0"/>
              <a:t>parenthood </a:t>
            </a:r>
            <a:r>
              <a:rPr dirty="0" lang="en-IN"/>
              <a:t>determination, etc.</a:t>
            </a:r>
          </a:p>
        </p:txBody>
      </p:sp>
      <p:pic>
        <p:nvPicPr>
          <p:cNvPr id="2097235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  <p:pic>
        <p:nvPicPr>
          <p:cNvPr id="209723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8131" y="3957987"/>
            <a:ext cx="8491537" cy="2785019"/>
          </a:xfrm>
          <a:prstGeom prst="rect"/>
        </p:spPr>
      </p:pic>
    </p:spTree>
  </p:cSld>
  <p:clrMapOvr>
    <a:masterClrMapping/>
  </p:clrMapOvr>
  <p:timing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 smtClean="0">
                <a:solidFill>
                  <a:srgbClr val="FF0000"/>
                </a:solidFill>
              </a:rPr>
              <a:t>Session 3 and 4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773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b="1" dirty="0" sz="2800" lang="en-IN" smtClean="0"/>
              <a:t>Introduction to </a:t>
            </a:r>
            <a:r>
              <a:rPr b="1" dirty="0" sz="2800" lang="en-IN" err="1" smtClean="0"/>
              <a:t>Uni</a:t>
            </a:r>
            <a:r>
              <a:rPr b="1" dirty="0" sz="2800" lang="en-IN" smtClean="0"/>
              <a:t>-model System</a:t>
            </a:r>
          </a:p>
          <a:p>
            <a:r>
              <a:rPr b="1" dirty="0" sz="2800" lang="en-IN" smtClean="0"/>
              <a:t>Introduction to Multi-model Biometric System</a:t>
            </a:r>
          </a:p>
          <a:p>
            <a:endParaRPr b="1" dirty="0" sz="2800" lang="en-IN" smtClean="0"/>
          </a:p>
          <a:p>
            <a:r>
              <a:rPr b="1" dirty="0" sz="2800" lang="en-IN" smtClean="0"/>
              <a:t>Biometric </a:t>
            </a:r>
            <a:r>
              <a:rPr b="1" dirty="0" sz="2800" lang="en-IN"/>
              <a:t>System Errors</a:t>
            </a:r>
          </a:p>
          <a:p>
            <a:r>
              <a:rPr b="1" dirty="0" sz="2800" lang="en-IN" smtClean="0"/>
              <a:t>Performance Measures</a:t>
            </a:r>
            <a:endParaRPr b="1" dirty="0" sz="2800" lang="en-US"/>
          </a:p>
        </p:txBody>
      </p:sp>
      <p:pic>
        <p:nvPicPr>
          <p:cNvPr id="2097237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3600" lang="en-US" smtClean="0">
                <a:solidFill>
                  <a:srgbClr val="FF0000"/>
                </a:solidFill>
              </a:rPr>
              <a:t>Categories of Biometrics Systems</a:t>
            </a:r>
          </a:p>
        </p:txBody>
      </p:sp>
      <p:sp>
        <p:nvSpPr>
          <p:cNvPr id="104877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Biometric System are basically categorized as</a:t>
            </a:r>
          </a:p>
          <a:p>
            <a:pPr lvl="1"/>
            <a:r>
              <a:rPr dirty="0" sz="3200" lang="en-US" smtClean="0"/>
              <a:t>Unimodal</a:t>
            </a:r>
            <a:endParaRPr dirty="0" sz="3200" lang="en-US" smtClean="0"/>
          </a:p>
          <a:p>
            <a:pPr lvl="1"/>
            <a:r>
              <a:rPr dirty="0" sz="3200" lang="en-US" smtClean="0"/>
              <a:t>Multimodal</a:t>
            </a:r>
          </a:p>
          <a:p>
            <a:endParaRPr dirty="0" lang="en-US" smtClean="0"/>
          </a:p>
          <a:p>
            <a:endParaRPr dirty="0" lang="en-US" smtClean="0"/>
          </a:p>
        </p:txBody>
      </p:sp>
      <p:sp>
        <p:nvSpPr>
          <p:cNvPr id="10487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7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 err="1" smtClean="0">
                <a:solidFill>
                  <a:srgbClr val="FF0000"/>
                </a:solidFill>
              </a:rPr>
              <a:t>Uni</a:t>
            </a:r>
            <a:r>
              <a:rPr dirty="0" sz="3600" lang="en-US" smtClean="0">
                <a:solidFill>
                  <a:srgbClr val="FF0000"/>
                </a:solidFill>
              </a:rPr>
              <a:t>-modal Systems</a:t>
            </a:r>
          </a:p>
        </p:txBody>
      </p:sp>
      <p:sp>
        <p:nvSpPr>
          <p:cNvPr id="104878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Biometric systems that operate using any </a:t>
            </a:r>
            <a:r>
              <a:rPr b="1" dirty="0" lang="en-US" smtClean="0"/>
              <a:t>single biometric </a:t>
            </a:r>
            <a:r>
              <a:rPr dirty="0" lang="en-US" smtClean="0"/>
              <a:t>characteristic</a:t>
            </a:r>
          </a:p>
          <a:p>
            <a:r>
              <a:rPr dirty="0" lang="en-US" smtClean="0"/>
              <a:t>Less expensive and simple</a:t>
            </a:r>
          </a:p>
          <a:p>
            <a:r>
              <a:rPr dirty="0" lang="en-US" smtClean="0"/>
              <a:t>Unimodal Systems</a:t>
            </a:r>
          </a:p>
          <a:p>
            <a:pPr lvl="1"/>
            <a:r>
              <a:rPr dirty="0" sz="2400" lang="en-US" smtClean="0"/>
              <a:t>Face</a:t>
            </a:r>
          </a:p>
          <a:p>
            <a:pPr lvl="1"/>
            <a:r>
              <a:rPr dirty="0" sz="2400" lang="en-US" smtClean="0"/>
              <a:t>Fingerprint</a:t>
            </a:r>
          </a:p>
          <a:p>
            <a:pPr lvl="1"/>
            <a:r>
              <a:rPr dirty="0" sz="2400" lang="en-US" smtClean="0"/>
              <a:t>Iris</a:t>
            </a:r>
          </a:p>
          <a:p>
            <a:pPr lvl="1"/>
            <a:r>
              <a:rPr dirty="0" sz="2400" lang="en-US" smtClean="0"/>
              <a:t>Ear </a:t>
            </a:r>
          </a:p>
          <a:p>
            <a:pPr lvl="1"/>
            <a:r>
              <a:rPr dirty="0" sz="2400" lang="en-US" smtClean="0"/>
              <a:t>Signature</a:t>
            </a:r>
          </a:p>
          <a:p>
            <a:pPr lvl="1"/>
            <a:r>
              <a:rPr dirty="0" sz="2400" lang="en-US" smtClean="0"/>
              <a:t>Gait</a:t>
            </a:r>
          </a:p>
          <a:p>
            <a:endParaRPr dirty="0" sz="2400" lang="en-US" smtClean="0"/>
          </a:p>
          <a:p>
            <a:endParaRPr dirty="0" sz="2400" lang="en-US" smtClean="0"/>
          </a:p>
        </p:txBody>
      </p:sp>
    </p:spTree>
  </p:cSld>
  <p:clrMapOvr>
    <a:masterClrMapping/>
  </p:clrMapOvr>
  <p:timing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152400" y="13636"/>
            <a:ext cx="8229600" cy="1143000"/>
          </a:xfrm>
        </p:spPr>
        <p:txBody>
          <a:bodyPr/>
          <a:p>
            <a:r>
              <a:rPr b="1" dirty="0" lang="en-IN" smtClean="0">
                <a:solidFill>
                  <a:srgbClr val="FF0000"/>
                </a:solidFill>
              </a:rPr>
              <a:t>Unimodal</a:t>
            </a:r>
            <a:endParaRPr b="1" dirty="0" lang="en-IN">
              <a:solidFill>
                <a:srgbClr val="FF0000"/>
              </a:solidFill>
            </a:endParaRPr>
          </a:p>
        </p:txBody>
      </p:sp>
      <p:sp>
        <p:nvSpPr>
          <p:cNvPr id="1048782" name="Content Placeholder 2"/>
          <p:cNvSpPr>
            <a:spLocks noGrp="1"/>
          </p:cNvSpPr>
          <p:nvPr>
            <p:ph idx="1"/>
          </p:nvPr>
        </p:nvSpPr>
        <p:spPr>
          <a:xfrm>
            <a:off x="186447" y="1219200"/>
            <a:ext cx="8763000" cy="5105400"/>
          </a:xfrm>
        </p:spPr>
        <p:txBody>
          <a:bodyPr>
            <a:normAutofit/>
          </a:bodyPr>
          <a:p>
            <a:pPr>
              <a:buNone/>
            </a:pPr>
            <a:r>
              <a:rPr b="1" dirty="0" lang="en-IN" smtClean="0"/>
              <a:t>Limitations of Unimodal Biometric System:</a:t>
            </a:r>
          </a:p>
          <a:p>
            <a:r>
              <a:rPr dirty="0" lang="en-IN" smtClean="0"/>
              <a:t>Susceptibility of biometric sensor to noisy or bad data.</a:t>
            </a:r>
          </a:p>
          <a:p>
            <a:r>
              <a:rPr dirty="0" lang="en-IN" smtClean="0"/>
              <a:t>The captured biometric trait might be distorted due to imperfect acquisition conditions.</a:t>
            </a:r>
          </a:p>
          <a:p>
            <a:r>
              <a:rPr dirty="0" lang="en-IN" smtClean="0"/>
              <a:t>(</a:t>
            </a:r>
            <a:r>
              <a:rPr dirty="0" lang="en-IN" err="1" smtClean="0"/>
              <a:t>Eg</a:t>
            </a:r>
            <a:r>
              <a:rPr dirty="0" lang="en-IN" smtClean="0"/>
              <a:t>: In fingerprint recognition where a scanner is unable to read dirty fingerprints clearly and leads to false database match.)</a:t>
            </a:r>
          </a:p>
        </p:txBody>
      </p:sp>
    </p:spTree>
  </p:cSld>
  <p:clrMapOvr>
    <a:masterClrMapping/>
  </p:clrMapOvr>
  <p:timing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IN" smtClean="0"/>
              <a:t/>
            </a:r>
            <a:br>
              <a:rPr b="1" dirty="0" lang="en-IN" smtClean="0"/>
            </a:br>
            <a:r>
              <a:rPr b="1" dirty="0" lang="en-IN" smtClean="0">
                <a:solidFill>
                  <a:srgbClr val="FF0000"/>
                </a:solidFill>
              </a:rPr>
              <a:t>Limitations</a:t>
            </a:r>
            <a:r>
              <a:rPr b="1" dirty="0" lang="en-IN" smtClean="0"/>
              <a:t/>
            </a:r>
            <a:br>
              <a:rPr b="1" dirty="0" lang="en-IN" smtClean="0"/>
            </a:br>
            <a:endParaRPr dirty="0" lang="en-IN"/>
          </a:p>
        </p:txBody>
      </p:sp>
      <p:sp>
        <p:nvSpPr>
          <p:cNvPr id="104878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 fontScale="92500" lnSpcReduction="20000"/>
          </a:bodyPr>
          <a:p>
            <a:r>
              <a:rPr dirty="0" lang="en-IN" smtClean="0"/>
              <a:t>It might not be compatible with </a:t>
            </a:r>
            <a:r>
              <a:rPr b="1" dirty="0" lang="en-IN" smtClean="0"/>
              <a:t>certain groups </a:t>
            </a:r>
            <a:r>
              <a:rPr dirty="0" lang="en-IN" smtClean="0"/>
              <a:t>of population</a:t>
            </a:r>
          </a:p>
          <a:p>
            <a:r>
              <a:rPr dirty="0" lang="en-IN" smtClean="0"/>
              <a:t>(fingerprint images might not be properly captured for the elderly and young children because of faded fingerprints or underdeveloped fingerprint ridges.)</a:t>
            </a:r>
          </a:p>
          <a:p>
            <a:r>
              <a:rPr dirty="0" lang="en-IN"/>
              <a:t>W</a:t>
            </a:r>
            <a:r>
              <a:rPr dirty="0" lang="en-IN" smtClean="0"/>
              <a:t>ithin a large population ,</a:t>
            </a:r>
            <a:r>
              <a:rPr dirty="0" lang="en-IN" err="1" smtClean="0"/>
              <a:t>uni</a:t>
            </a:r>
            <a:r>
              <a:rPr dirty="0" lang="en-IN" smtClean="0"/>
              <a:t>-modal </a:t>
            </a:r>
            <a:r>
              <a:rPr dirty="0" lang="en-IN" smtClean="0"/>
              <a:t>biometrics is prone to </a:t>
            </a:r>
            <a:r>
              <a:rPr b="1" dirty="0" lang="en-IN" smtClean="0"/>
              <a:t>inner class similarities</a:t>
            </a:r>
          </a:p>
          <a:p>
            <a:r>
              <a:rPr dirty="0" lang="en-IN" smtClean="0"/>
              <a:t>(</a:t>
            </a:r>
            <a:r>
              <a:rPr dirty="0" lang="en-IN" err="1" smtClean="0"/>
              <a:t>eg</a:t>
            </a:r>
            <a:r>
              <a:rPr dirty="0" lang="en-IN" smtClean="0"/>
              <a:t>: </a:t>
            </a:r>
            <a:r>
              <a:rPr b="1" dirty="0" lang="en-IN" smtClean="0"/>
              <a:t>facial recognition </a:t>
            </a:r>
            <a:r>
              <a:rPr dirty="0" lang="en-IN" smtClean="0"/>
              <a:t>may not work correctly for </a:t>
            </a:r>
            <a:r>
              <a:rPr b="1" dirty="0" lang="en-IN" smtClean="0"/>
              <a:t>identical twins </a:t>
            </a:r>
            <a:r>
              <a:rPr dirty="0" lang="en-IN" smtClean="0"/>
              <a:t>as the camera might not be able to distinguish between two subjects leading to inaccurate matching.)</a:t>
            </a:r>
          </a:p>
          <a:p>
            <a:endParaRPr dirty="0" lang="en-IN" smtClean="0"/>
          </a:p>
        </p:txBody>
      </p:sp>
    </p:spTree>
  </p:cSld>
  <p:clrMapOvr>
    <a:masterClrMapping/>
  </p:clrMapOvr>
  <p:timing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IN" smtClean="0">
                <a:solidFill>
                  <a:srgbClr val="FF0000"/>
                </a:solidFill>
              </a:rPr>
              <a:t>Limitations</a:t>
            </a:r>
            <a:endParaRPr dirty="0" lang="en-IN">
              <a:solidFill>
                <a:srgbClr val="FF0000"/>
              </a:solidFill>
            </a:endParaRPr>
          </a:p>
        </p:txBody>
      </p:sp>
      <p:sp>
        <p:nvSpPr>
          <p:cNvPr id="104878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p>
            <a:r>
              <a:rPr dirty="0" lang="en-IN"/>
              <a:t>U</a:t>
            </a:r>
            <a:r>
              <a:rPr dirty="0" lang="en-IN" smtClean="0"/>
              <a:t>nimodal biometrics systems are </a:t>
            </a:r>
            <a:r>
              <a:rPr b="1" dirty="0" lang="en-IN" smtClean="0"/>
              <a:t>vulnerable </a:t>
            </a:r>
            <a:r>
              <a:rPr dirty="0" lang="en-IN" smtClean="0"/>
              <a:t>to </a:t>
            </a:r>
            <a:r>
              <a:rPr b="1" dirty="0" lang="en-IN" smtClean="0"/>
              <a:t>spoof attacks </a:t>
            </a:r>
            <a:r>
              <a:rPr dirty="0" lang="en-IN" smtClean="0"/>
              <a:t>where the data can be imitated or forged.</a:t>
            </a:r>
          </a:p>
          <a:p>
            <a:r>
              <a:rPr dirty="0" lang="en-IN" smtClean="0"/>
              <a:t>(fingerprint recognition systems can be easily spoofed using rubber fingerprints)</a:t>
            </a:r>
            <a:endParaRPr dirty="0" lang="en-IN"/>
          </a:p>
        </p:txBody>
      </p:sp>
    </p:spTree>
  </p:cSld>
  <p:clrMapOvr>
    <a:masterClrMapping/>
  </p:clrMapOvr>
  <p:timing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600" lang="en-US" smtClean="0">
                <a:solidFill>
                  <a:srgbClr val="FF0000"/>
                </a:solidFill>
              </a:rPr>
              <a:t>In a Nutshell, the Limitations are</a:t>
            </a:r>
          </a:p>
        </p:txBody>
      </p:sp>
      <p:sp>
        <p:nvSpPr>
          <p:cNvPr id="10487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dirty="0" sz="2400" lang="en-US" smtClean="0"/>
              <a:t>Noisy Data </a:t>
            </a:r>
          </a:p>
          <a:p>
            <a:pPr lvl="1"/>
            <a:r>
              <a:rPr dirty="0" sz="2400" lang="en-US" smtClean="0"/>
              <a:t>Leads to false rejection</a:t>
            </a:r>
          </a:p>
          <a:p>
            <a:r>
              <a:rPr b="1" dirty="0" sz="2400" lang="en-US" smtClean="0"/>
              <a:t>Inter-class similarity</a:t>
            </a:r>
          </a:p>
          <a:p>
            <a:pPr lvl="1"/>
            <a:r>
              <a:rPr dirty="0" sz="2400" lang="en-US" smtClean="0"/>
              <a:t>For Identical twins face recognition system will not work</a:t>
            </a:r>
          </a:p>
          <a:p>
            <a:r>
              <a:rPr b="1" dirty="0" sz="2400" lang="en-US" smtClean="0"/>
              <a:t>Incompatible for subset of population</a:t>
            </a:r>
          </a:p>
          <a:p>
            <a:pPr lvl="1"/>
            <a:r>
              <a:rPr dirty="0" sz="2400" lang="en-US" smtClean="0"/>
              <a:t>Hard workers have poor fingerprint pattern</a:t>
            </a:r>
          </a:p>
          <a:p>
            <a:r>
              <a:rPr b="1" dirty="0" sz="2400" lang="en-US" smtClean="0"/>
              <a:t>Vulnerable to spoofing</a:t>
            </a:r>
          </a:p>
          <a:p>
            <a:pPr lvl="1"/>
            <a:r>
              <a:rPr dirty="0" sz="2400" lang="en-US" smtClean="0"/>
              <a:t>Data can be imitated or forged</a:t>
            </a:r>
          </a:p>
          <a:p>
            <a:pPr lvl="1"/>
            <a:r>
              <a:rPr dirty="0" sz="2400" lang="en-US" smtClean="0"/>
              <a:t>Example: Latent fingerprints</a:t>
            </a:r>
          </a:p>
          <a:p>
            <a:r>
              <a:rPr b="1" dirty="0" sz="2400" lang="en-US" smtClean="0"/>
              <a:t>Accuracy</a:t>
            </a:r>
          </a:p>
          <a:p>
            <a:endParaRPr dirty="0" lang="en-US" smtClean="0"/>
          </a:p>
        </p:txBody>
      </p:sp>
      <p:sp>
        <p:nvSpPr>
          <p:cNvPr id="10487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90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9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b="1" dirty="0" sz="3600" lang="en-US" smtClean="0">
                <a:solidFill>
                  <a:srgbClr val="FF0000"/>
                </a:solidFill>
              </a:rPr>
              <a:t>Multimodal Biometric System</a:t>
            </a:r>
          </a:p>
        </p:txBody>
      </p:sp>
      <p:sp>
        <p:nvSpPr>
          <p:cNvPr id="104879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p>
            <a:pPr eaLnBrk="1" hangingPunct="1"/>
            <a:r>
              <a:rPr b="1" dirty="0" sz="2800" lang="en-US" smtClean="0"/>
              <a:t>A biometric system that uses more than one</a:t>
            </a:r>
          </a:p>
          <a:p>
            <a:pPr eaLnBrk="1" hangingPunct="1" lvl="1"/>
            <a:r>
              <a:rPr dirty="0" sz="2400" lang="en-US" smtClean="0"/>
              <a:t>Classifier/ Algorithm</a:t>
            </a:r>
          </a:p>
          <a:p>
            <a:pPr eaLnBrk="1" hangingPunct="1" lvl="1"/>
            <a:r>
              <a:rPr dirty="0" sz="2400" lang="en-US" smtClean="0"/>
              <a:t>Sample</a:t>
            </a:r>
          </a:p>
          <a:p>
            <a:pPr eaLnBrk="1" hangingPunct="1" lvl="1"/>
            <a:r>
              <a:rPr dirty="0" sz="2400" lang="en-US" smtClean="0"/>
              <a:t>Sensor</a:t>
            </a:r>
          </a:p>
          <a:p>
            <a:pPr eaLnBrk="1" hangingPunct="1" lvl="1"/>
            <a:r>
              <a:rPr dirty="0" sz="2400" lang="en-US" smtClean="0"/>
              <a:t>Trait</a:t>
            </a:r>
          </a:p>
          <a:p>
            <a:pPr eaLnBrk="1" hangingPunct="1"/>
            <a:endParaRPr dirty="0" lang="en-US" smtClean="0"/>
          </a:p>
          <a:p>
            <a:pPr eaLnBrk="1" hangingPunct="1"/>
            <a:endParaRPr dirty="0" lang="en-US" smtClean="0"/>
          </a:p>
          <a:p>
            <a:pPr eaLnBrk="1" hangingPunct="1"/>
            <a:endParaRPr dirty="0" lang="en-US" smtClean="0"/>
          </a:p>
          <a:p>
            <a:pPr eaLnBrk="1" hangingPunct="1" lvl="1"/>
            <a:endParaRPr dirty="0" lang="en-US" smtClean="0"/>
          </a:p>
        </p:txBody>
      </p:sp>
      <p:cxnSp>
        <p:nvCxnSpPr>
          <p:cNvPr id="3145735" name="Straight Arrow Connector 9"/>
          <p:cNvCxnSpPr>
            <a:cxnSpLocks/>
          </p:cNvCxnSpPr>
          <p:nvPr/>
        </p:nvCxnSpPr>
        <p:spPr>
          <a:xfrm rot="5400000">
            <a:off x="5791200" y="3810000"/>
            <a:ext cx="457200" cy="457200"/>
          </a:xfrm>
          <a:prstGeom prst="straightConnector1"/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Arrow Connector 16"/>
          <p:cNvCxnSpPr>
            <a:cxnSpLocks/>
          </p:cNvCxnSpPr>
          <p:nvPr/>
        </p:nvCxnSpPr>
        <p:spPr>
          <a:xfrm>
            <a:off x="2362200" y="5257800"/>
            <a:ext cx="533400" cy="1588"/>
          </a:xfrm>
          <a:prstGeom prst="straightConnector1"/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94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US">
                <a:solidFill>
                  <a:srgbClr val="FF0000"/>
                </a:solidFill>
              </a:rPr>
              <a:t>Introduction to Biometric Systems</a:t>
            </a:r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228600" y="1092466"/>
            <a:ext cx="8763000" cy="5689333"/>
          </a:xfrm>
        </p:spPr>
        <p:txBody>
          <a:bodyPr rtlCol="0">
            <a:normAutofit fontScale="96875"/>
          </a:bodyPr>
          <a:p>
            <a:r>
              <a:rPr b="1" dirty="0" lang="en-IN"/>
              <a:t>Biometrics</a:t>
            </a:r>
            <a:r>
              <a:rPr dirty="0" lang="en-IN"/>
              <a:t> </a:t>
            </a:r>
            <a:r>
              <a:rPr dirty="0" lang="en-IN" smtClean="0"/>
              <a:t>can </a:t>
            </a:r>
            <a:r>
              <a:rPr dirty="0" lang="en-IN"/>
              <a:t>be defined as the </a:t>
            </a:r>
            <a:r>
              <a:rPr dirty="0" lang="en-IN" smtClean="0"/>
              <a:t>means </a:t>
            </a:r>
            <a:r>
              <a:rPr dirty="0" lang="en-IN"/>
              <a:t>of identifying and authenticating individuals in a reliable and fast way </a:t>
            </a:r>
            <a:r>
              <a:rPr dirty="0" lang="en-IN" smtClean="0"/>
              <a:t>through </a:t>
            </a:r>
            <a:r>
              <a:rPr b="1" dirty="0" lang="en-IN" smtClean="0"/>
              <a:t>unique biological characteristics</a:t>
            </a:r>
            <a:r>
              <a:rPr dirty="0" lang="en-IN" smtClean="0"/>
              <a:t>.</a:t>
            </a:r>
          </a:p>
          <a:p>
            <a:r>
              <a:rPr dirty="0" lang="en-IN" smtClean="0"/>
              <a:t>It is </a:t>
            </a:r>
            <a:r>
              <a:rPr dirty="0" lang="en-IN"/>
              <a:t>the </a:t>
            </a:r>
            <a:r>
              <a:rPr dirty="0" lang="en-IN" smtClean="0"/>
              <a:t>science </a:t>
            </a:r>
            <a:r>
              <a:rPr dirty="0" lang="en-IN"/>
              <a:t>of establishing the </a:t>
            </a:r>
            <a:r>
              <a:rPr b="1" dirty="0" lang="en-IN"/>
              <a:t>identity</a:t>
            </a:r>
            <a:r>
              <a:rPr dirty="0" lang="en-IN"/>
              <a:t> of an individual based </a:t>
            </a:r>
            <a:r>
              <a:rPr dirty="0" lang="en-IN" smtClean="0"/>
              <a:t>on the </a:t>
            </a:r>
            <a:r>
              <a:rPr dirty="0" lang="en-IN"/>
              <a:t>physical, chemical or </a:t>
            </a:r>
            <a:r>
              <a:rPr dirty="0" lang="en-IN" smtClean="0"/>
              <a:t>behavioural </a:t>
            </a:r>
            <a:r>
              <a:rPr dirty="0" lang="en-IN"/>
              <a:t>attributes of the person</a:t>
            </a:r>
            <a:r>
              <a:rPr dirty="0" lang="en-IN" smtClean="0"/>
              <a:t>.</a:t>
            </a:r>
          </a:p>
          <a:p>
            <a:r>
              <a:rPr dirty="0" lang="en-IN"/>
              <a:t>Biometrics allows a person to be </a:t>
            </a:r>
            <a:r>
              <a:rPr b="1" dirty="0" lang="en-IN"/>
              <a:t>identified</a:t>
            </a:r>
            <a:r>
              <a:rPr dirty="0" lang="en-IN"/>
              <a:t> and </a:t>
            </a:r>
            <a:r>
              <a:rPr b="1" dirty="0" lang="en-IN"/>
              <a:t>authenticated</a:t>
            </a:r>
            <a:r>
              <a:rPr dirty="0" lang="en-IN"/>
              <a:t> based on recognizable and verifiable data, unique and specific. </a:t>
            </a:r>
            <a:endParaRPr dirty="0" lang="en-IN" smtClean="0"/>
          </a:p>
          <a:p>
            <a:pPr fontAlgn="auto">
              <a:spcAft>
                <a:spcPts val="0"/>
              </a:spcAft>
            </a:pPr>
            <a:endParaRPr dirty="0" lang="en-US" smtClean="0"/>
          </a:p>
          <a:p>
            <a:pPr fontAlgn="auto">
              <a:spcAft>
                <a:spcPts val="0"/>
              </a:spcAft>
            </a:pPr>
            <a:endParaRPr dirty="0" lang="en-US" smtClean="0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b="1"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dirty="0" lang="en-US"/>
          </a:p>
        </p:txBody>
      </p:sp>
      <p:pic>
        <p:nvPicPr>
          <p:cNvPr id="2097163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 smtClean="0">
                <a:solidFill>
                  <a:srgbClr val="FF0000"/>
                </a:solidFill>
              </a:rPr>
              <a:t>Need of Multimodal Biometrics</a:t>
            </a:r>
          </a:p>
        </p:txBody>
      </p:sp>
      <p:sp>
        <p:nvSpPr>
          <p:cNvPr id="1048796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p>
            <a:r>
              <a:rPr dirty="0" lang="en-US" smtClean="0"/>
              <a:t>Reduces error rates of </a:t>
            </a:r>
            <a:r>
              <a:rPr dirty="0" lang="en-US" smtClean="0"/>
              <a:t>Unimodal</a:t>
            </a:r>
          </a:p>
          <a:p>
            <a:pPr indent="0" marL="0">
              <a:buNone/>
            </a:pPr>
            <a:r>
              <a:rPr dirty="0" lang="en-US"/>
              <a:t> </a:t>
            </a:r>
            <a:r>
              <a:rPr dirty="0" lang="en-US" smtClean="0"/>
              <a:t>   S</a:t>
            </a:r>
            <a:r>
              <a:rPr dirty="0" lang="en-US" smtClean="0"/>
              <a:t>ystem</a:t>
            </a:r>
            <a:endParaRPr dirty="0" lang="en-US" smtClean="0"/>
          </a:p>
          <a:p>
            <a:r>
              <a:rPr dirty="0" lang="en-US" smtClean="0"/>
              <a:t>A secondary means of authentication </a:t>
            </a:r>
          </a:p>
          <a:p>
            <a:pPr lvl="1"/>
            <a:r>
              <a:rPr dirty="0" lang="en-US" smtClean="0"/>
              <a:t>Poor quality sample from the sensor</a:t>
            </a:r>
          </a:p>
          <a:p>
            <a:pPr lvl="1"/>
            <a:r>
              <a:rPr dirty="0" lang="en-US" smtClean="0"/>
              <a:t>Non-availability of data</a:t>
            </a:r>
          </a:p>
          <a:p>
            <a:r>
              <a:rPr dirty="0" lang="en-US" smtClean="0"/>
              <a:t>Combat spoof attacks such as fake fingers</a:t>
            </a:r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</p:txBody>
      </p:sp>
      <p:pic>
        <p:nvPicPr>
          <p:cNvPr id="2097238" name="Picture 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239000" y="1752600"/>
            <a:ext cx="1762125" cy="26670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7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98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9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b="1" dirty="0" sz="3600" lang="en-US" smtClean="0">
                <a:solidFill>
                  <a:srgbClr val="FF0000"/>
                </a:solidFill>
              </a:rPr>
              <a:t>Multimodal Biometric System</a:t>
            </a:r>
          </a:p>
        </p:txBody>
      </p:sp>
      <p:sp>
        <p:nvSpPr>
          <p:cNvPr id="104880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p>
            <a:pPr eaLnBrk="1" hangingPunct="1"/>
            <a:endParaRPr dirty="0" lang="en-US" smtClean="0"/>
          </a:p>
          <a:p>
            <a:pPr eaLnBrk="1" hangingPunct="1"/>
            <a:endParaRPr dirty="0" lang="en-US" smtClean="0"/>
          </a:p>
          <a:p>
            <a:pPr eaLnBrk="1" hangingPunct="1"/>
            <a:endParaRPr dirty="0" lang="en-US" smtClean="0"/>
          </a:p>
          <a:p>
            <a:pPr eaLnBrk="1" hangingPunct="1" lvl="1"/>
            <a:endParaRPr dirty="0" lang="en-US" smtClean="0"/>
          </a:p>
        </p:txBody>
      </p:sp>
      <p:cxnSp>
        <p:nvCxnSpPr>
          <p:cNvPr id="3145737" name="Straight Arrow Connector 9"/>
          <p:cNvCxnSpPr>
            <a:cxnSpLocks/>
          </p:cNvCxnSpPr>
          <p:nvPr/>
        </p:nvCxnSpPr>
        <p:spPr>
          <a:xfrm rot="5400000">
            <a:off x="5791200" y="3810000"/>
            <a:ext cx="457200" cy="457200"/>
          </a:xfrm>
          <a:prstGeom prst="straightConnector1"/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Straight Arrow Connector 16"/>
          <p:cNvCxnSpPr>
            <a:cxnSpLocks/>
          </p:cNvCxnSpPr>
          <p:nvPr/>
        </p:nvCxnSpPr>
        <p:spPr>
          <a:xfrm>
            <a:off x="2362200" y="5257800"/>
            <a:ext cx="533400" cy="1588"/>
          </a:xfrm>
          <a:prstGeom prst="straightConnector1"/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02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dirty="0" lang="en-US"/>
          </a:p>
        </p:txBody>
      </p:sp>
      <p:pic>
        <p:nvPicPr>
          <p:cNvPr id="2097239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1462" y="1555749"/>
            <a:ext cx="8601075" cy="4962525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solidFill>
                  <a:srgbClr val="FF0000"/>
                </a:solidFill>
              </a:rPr>
              <a:t>Multimodal Biometric System</a:t>
            </a:r>
            <a:endParaRPr dirty="0" lang="en-IN">
              <a:solidFill>
                <a:srgbClr val="FF0000"/>
              </a:solidFill>
            </a:endParaRPr>
          </a:p>
        </p:txBody>
      </p:sp>
      <p:sp>
        <p:nvSpPr>
          <p:cNvPr id="10488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p>
            <a:r>
              <a:rPr b="1" dirty="0" lang="en-IN" smtClean="0"/>
              <a:t>Merge two or more</a:t>
            </a:r>
            <a:r>
              <a:rPr dirty="0" lang="en-IN" smtClean="0"/>
              <a:t> biometric technologies such as facial recognition ,fingerprint, iris scanning, hand geometry, voice recognition etc.</a:t>
            </a:r>
          </a:p>
          <a:p>
            <a:r>
              <a:rPr dirty="0" lang="en-IN" smtClean="0"/>
              <a:t>Systems take input from single or multiple sensors for measuring two or more different biometric characteristics.</a:t>
            </a:r>
          </a:p>
          <a:p>
            <a:r>
              <a:rPr dirty="0" lang="en-IN" smtClean="0"/>
              <a:t>Improving recognition rate, combining two or more biometric modalities might be more appropriate for different applications.</a:t>
            </a:r>
            <a:endParaRPr dirty="0" lang="en-IN"/>
          </a:p>
        </p:txBody>
      </p:sp>
    </p:spTree>
  </p:cSld>
  <p:clrMapOvr>
    <a:masterClrMapping/>
  </p:clrMapOvr>
  <p:timing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dirty="0" sz="3600" lang="en-US" smtClean="0">
                <a:solidFill>
                  <a:srgbClr val="FF0000"/>
                </a:solidFill>
              </a:rPr>
              <a:t>Integration Scenarios</a:t>
            </a:r>
          </a:p>
        </p:txBody>
      </p:sp>
      <p:sp>
        <p:nvSpPr>
          <p:cNvPr id="104880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p>
            <a:pPr eaLnBrk="1" hangingPunct="1"/>
            <a:r>
              <a:rPr dirty="0" lang="en-US" smtClean="0"/>
              <a:t>Multiple Sensors</a:t>
            </a:r>
          </a:p>
          <a:p>
            <a:pPr eaLnBrk="1" hangingPunct="1"/>
            <a:r>
              <a:rPr dirty="0" lang="en-US" smtClean="0"/>
              <a:t>Multiple Biometrics</a:t>
            </a:r>
          </a:p>
          <a:p>
            <a:pPr eaLnBrk="1" hangingPunct="1"/>
            <a:r>
              <a:rPr dirty="0" lang="en-US" smtClean="0"/>
              <a:t>Multiple units of same biometrics</a:t>
            </a:r>
          </a:p>
          <a:p>
            <a:pPr eaLnBrk="1" hangingPunct="1"/>
            <a:r>
              <a:rPr dirty="0" lang="en-US" smtClean="0"/>
              <a:t>Multiple snapshots of same biometrics</a:t>
            </a:r>
          </a:p>
          <a:p>
            <a:pPr eaLnBrk="1" hangingPunct="1"/>
            <a:r>
              <a:rPr dirty="0" lang="en-US" smtClean="0"/>
              <a:t>Multiple Classifiers</a:t>
            </a:r>
            <a:endParaRPr dirty="0" sz="4000" lang="en-US" smtClean="0"/>
          </a:p>
        </p:txBody>
      </p:sp>
      <p:sp>
        <p:nvSpPr>
          <p:cNvPr id="104880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08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52400" y="76200"/>
            <a:ext cx="8839200" cy="628332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81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IN" smtClean="0">
                <a:solidFill>
                  <a:srgbClr val="FF0000"/>
                </a:solidFill>
              </a:rPr>
              <a:t>Types of Multimodal Biometric System</a:t>
            </a:r>
            <a:endParaRPr dirty="0" lang="en-IN">
              <a:solidFill>
                <a:srgbClr val="FF0000"/>
              </a:solidFill>
            </a:endParaRPr>
          </a:p>
        </p:txBody>
      </p:sp>
      <p:sp>
        <p:nvSpPr>
          <p:cNvPr id="10488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dirty="0" lang="en-IN" u="sng" smtClean="0"/>
              <a:t>Multi algorithmic biometric system</a:t>
            </a:r>
            <a:r>
              <a:rPr dirty="0" lang="en-IN" smtClean="0"/>
              <a:t>: System take a single  sensor and then process it using two or more different algorithms.</a:t>
            </a:r>
          </a:p>
          <a:p>
            <a:r>
              <a:rPr b="1" dirty="0" lang="en-IN" u="sng" smtClean="0"/>
              <a:t>Multi instance biometric systems</a:t>
            </a:r>
            <a:r>
              <a:rPr dirty="0" lang="en-IN" smtClean="0"/>
              <a:t>: Systems use </a:t>
            </a:r>
            <a:r>
              <a:rPr b="1" dirty="0" lang="en-IN" smtClean="0"/>
              <a:t>one or more sensors </a:t>
            </a:r>
            <a:r>
              <a:rPr dirty="0" lang="en-IN" smtClean="0"/>
              <a:t>to capture samples of two or more different samples of same biometric trait.(Capturing images of multiple fingers)</a:t>
            </a:r>
            <a:endParaRPr dirty="0" lang="en-IN"/>
          </a:p>
        </p:txBody>
      </p:sp>
    </p:spTree>
  </p:cSld>
  <p:clrMapOvr>
    <a:masterClrMapping/>
  </p:clrMapOvr>
  <p:timing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rgbClr val="FF0000"/>
                </a:solidFill>
              </a:rPr>
              <a:t>Multi </a:t>
            </a:r>
            <a:r>
              <a:rPr b="1" dirty="0" lang="en-IN" smtClean="0">
                <a:solidFill>
                  <a:srgbClr val="FF0000"/>
                </a:solidFill>
              </a:rPr>
              <a:t>Sensorial Biometric Systems</a:t>
            </a:r>
            <a:endParaRPr dirty="0" lang="en-IN">
              <a:solidFill>
                <a:srgbClr val="FF0000"/>
              </a:solidFill>
            </a:endParaRPr>
          </a:p>
        </p:txBody>
      </p:sp>
      <p:sp>
        <p:nvSpPr>
          <p:cNvPr id="10488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dirty="0" lang="en-IN" u="sng" smtClean="0"/>
              <a:t>Multi sensorial biometric systems</a:t>
            </a:r>
            <a:r>
              <a:rPr dirty="0" lang="en-IN" smtClean="0"/>
              <a:t>: system use two or more distinctly different sensors to capture the </a:t>
            </a:r>
            <a:r>
              <a:rPr b="1" dirty="0" lang="en-IN" smtClean="0"/>
              <a:t>same instance </a:t>
            </a:r>
            <a:r>
              <a:rPr dirty="0" lang="en-IN" smtClean="0"/>
              <a:t>of a biometric trait.</a:t>
            </a:r>
          </a:p>
          <a:p>
            <a:r>
              <a:rPr dirty="0" lang="en-IN" smtClean="0"/>
              <a:t>Captured samples are then processes using </a:t>
            </a:r>
            <a:r>
              <a:rPr b="1" dirty="0" lang="en-IN" smtClean="0"/>
              <a:t>single algorithm </a:t>
            </a:r>
            <a:r>
              <a:rPr dirty="0" lang="en-IN" smtClean="0"/>
              <a:t>or </a:t>
            </a:r>
            <a:r>
              <a:rPr b="1" dirty="0" lang="en-IN" smtClean="0"/>
              <a:t>combination</a:t>
            </a:r>
            <a:r>
              <a:rPr dirty="0" lang="en-IN" smtClean="0"/>
              <a:t> of algorithm</a:t>
            </a:r>
          </a:p>
          <a:p>
            <a:r>
              <a:rPr dirty="0" lang="en-IN" smtClean="0"/>
              <a:t>( </a:t>
            </a:r>
            <a:r>
              <a:rPr dirty="0" lang="en-IN" err="1" smtClean="0"/>
              <a:t>eg</a:t>
            </a:r>
            <a:r>
              <a:rPr dirty="0" lang="en-IN" smtClean="0"/>
              <a:t>: same facial image is captured using visible light camera and infrared camera fixed with particular frequency)</a:t>
            </a:r>
          </a:p>
        </p:txBody>
      </p:sp>
    </p:spTree>
  </p:cSld>
  <p:clrMapOvr>
    <a:masterClrMapping/>
  </p:clrMapOvr>
  <p:timing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txBody>
          <a:bodyPr/>
          <a:p>
            <a:r>
              <a:rPr b="1" dirty="0" sz="3600" lang="en-US" smtClean="0">
                <a:solidFill>
                  <a:srgbClr val="FF0000"/>
                </a:solidFill>
              </a:rPr>
              <a:t>Fusion Strategies</a:t>
            </a:r>
          </a:p>
        </p:txBody>
      </p:sp>
      <p:sp>
        <p:nvSpPr>
          <p:cNvPr id="104882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27" name="Rectangle 1"/>
          <p:cNvSpPr/>
          <p:nvPr/>
        </p:nvSpPr>
        <p:spPr>
          <a:xfrm>
            <a:off x="457200" y="1905000"/>
            <a:ext cx="8458200" cy="4524315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3200" lang="en-IN">
                <a:solidFill>
                  <a:srgbClr val="202124"/>
                </a:solidFill>
                <a:latin typeface="arial" panose="020B0604020202020204" pitchFamily="34" charset="0"/>
              </a:rPr>
              <a:t>Multimodal biometric system requires integration of data of different modalities like face, fingerprint, retina, voice, iris, </a:t>
            </a:r>
            <a:r>
              <a:rPr dirty="0" sz="3200" lang="en-IN" err="1" smtClean="0">
                <a:solidFill>
                  <a:srgbClr val="202124"/>
                </a:solidFill>
                <a:latin typeface="arial" panose="020B0604020202020204" pitchFamily="34" charset="0"/>
              </a:rPr>
              <a:t>etc</a:t>
            </a:r>
            <a:endParaRPr dirty="0" sz="3200" lang="en-IN" smtClean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3200" lang="en-IN" smtClean="0">
                <a:solidFill>
                  <a:srgbClr val="202124"/>
                </a:solidFill>
                <a:latin typeface="arial" panose="020B0604020202020204" pitchFamily="34" charset="0"/>
              </a:rPr>
              <a:t>It can be done through a process called “</a:t>
            </a:r>
            <a:r>
              <a:rPr b="1" dirty="0" sz="3200" lang="en-IN" smtClean="0">
                <a:solidFill>
                  <a:srgbClr val="202124"/>
                </a:solidFill>
                <a:latin typeface="arial" panose="020B0604020202020204" pitchFamily="34" charset="0"/>
              </a:rPr>
              <a:t>Fusion</a:t>
            </a:r>
            <a:r>
              <a:rPr dirty="0" sz="3200" lang="en-IN" smtClean="0">
                <a:solidFill>
                  <a:srgbClr val="202124"/>
                </a:solidFill>
                <a:latin typeface="arial" panose="020B0604020202020204" pitchFamily="34" charset="0"/>
              </a:rPr>
              <a:t>”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3200" lang="en-IN" smtClean="0">
                <a:solidFill>
                  <a:srgbClr val="202124"/>
                </a:solidFill>
                <a:latin typeface="arial" panose="020B0604020202020204" pitchFamily="34" charset="0"/>
              </a:rPr>
              <a:t>There are different fusion methods or strategies used in the </a:t>
            </a:r>
            <a:r>
              <a:rPr dirty="0" sz="3200" lang="en-IN" err="1" smtClean="0">
                <a:solidFill>
                  <a:srgbClr val="202124"/>
                </a:solidFill>
                <a:latin typeface="arial" panose="020B0604020202020204" pitchFamily="34" charset="0"/>
              </a:rPr>
              <a:t>mult</a:t>
            </a:r>
            <a:r>
              <a:rPr dirty="0" sz="3200" lang="en-IN" smtClean="0">
                <a:solidFill>
                  <a:srgbClr val="202124"/>
                </a:solidFill>
                <a:latin typeface="arial" panose="020B0604020202020204" pitchFamily="34" charset="0"/>
              </a:rPr>
              <a:t>-modal Biometric Systems</a:t>
            </a:r>
          </a:p>
          <a:p>
            <a:endParaRPr dirty="0" sz="3200" lang="en-IN"/>
          </a:p>
        </p:txBody>
      </p:sp>
    </p:spTree>
  </p:cSld>
  <p:clrMapOvr>
    <a:masterClrMapping/>
  </p:clrMapOvr>
  <p:timing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p>
            <a:r>
              <a:rPr dirty="0" sz="3600" lang="en-US" smtClean="0">
                <a:solidFill>
                  <a:srgbClr val="FF0000"/>
                </a:solidFill>
              </a:rPr>
              <a:t>Different Fusion Strategies</a:t>
            </a:r>
          </a:p>
        </p:txBody>
      </p:sp>
      <p:sp>
        <p:nvSpPr>
          <p:cNvPr id="104882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p>
            <a:r>
              <a:rPr b="1" dirty="0" lang="en-US" smtClean="0"/>
              <a:t>Fusion prior to matching</a:t>
            </a:r>
          </a:p>
          <a:p>
            <a:pPr lvl="1"/>
            <a:r>
              <a:rPr dirty="0" sz="3200" lang="en-US" smtClean="0"/>
              <a:t>Sensor level fusion</a:t>
            </a:r>
          </a:p>
          <a:p>
            <a:pPr lvl="1"/>
            <a:r>
              <a:rPr dirty="0" sz="3200" lang="en-US" smtClean="0"/>
              <a:t>Feature level fusion</a:t>
            </a:r>
          </a:p>
          <a:p>
            <a:pPr lvl="1"/>
            <a:endParaRPr dirty="0" sz="3200" lang="en-US" smtClean="0"/>
          </a:p>
          <a:p>
            <a:r>
              <a:rPr b="1" dirty="0" lang="en-US" smtClean="0"/>
              <a:t>Fusion after matching</a:t>
            </a:r>
          </a:p>
          <a:p>
            <a:pPr lvl="1"/>
            <a:r>
              <a:rPr dirty="0" sz="3200" lang="en-US" smtClean="0"/>
              <a:t>Match score fusion</a:t>
            </a:r>
          </a:p>
          <a:p>
            <a:pPr lvl="1"/>
            <a:r>
              <a:rPr dirty="0" sz="3200" lang="en-US" smtClean="0"/>
              <a:t>Rank level fusion</a:t>
            </a:r>
          </a:p>
          <a:p>
            <a:pPr lvl="1"/>
            <a:r>
              <a:rPr dirty="0" sz="3200" lang="en-US" smtClean="0"/>
              <a:t>Decision level fusion</a:t>
            </a:r>
          </a:p>
          <a:p>
            <a:pPr lvl="1"/>
            <a:endParaRPr dirty="0" lang="en-US" smtClean="0"/>
          </a:p>
        </p:txBody>
      </p:sp>
      <p:sp>
        <p:nvSpPr>
          <p:cNvPr id="10488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p>
            <a:r>
              <a:rPr dirty="0" sz="3600" lang="en-US" smtClean="0">
                <a:solidFill>
                  <a:srgbClr val="FF0000"/>
                </a:solidFill>
              </a:rPr>
              <a:t>Different Fusion Strategies (cont.)</a:t>
            </a:r>
          </a:p>
        </p:txBody>
      </p:sp>
      <p:sp>
        <p:nvSpPr>
          <p:cNvPr id="104883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85000" lnSpcReduction="20000"/>
          </a:bodyPr>
          <a:p>
            <a:pPr fontAlgn="auto" indent="-320040" marL="320040">
              <a:spcAft>
                <a:spcPts val="0"/>
              </a:spcAft>
              <a:buNone/>
            </a:pPr>
            <a:r>
              <a:rPr b="1" dirty="0" lang="en-US" smtClean="0"/>
              <a:t>Sensor level fusion</a:t>
            </a:r>
          </a:p>
          <a:p>
            <a:pPr indent="-320040" marL="320040"/>
            <a:r>
              <a:rPr dirty="0" lang="en-US" smtClean="0"/>
              <a:t>We fuse the biometric traits coming from the </a:t>
            </a:r>
            <a:r>
              <a:rPr b="1" dirty="0" lang="en-US" smtClean="0"/>
              <a:t>different sensors </a:t>
            </a:r>
            <a:r>
              <a:rPr dirty="0" lang="en-US" smtClean="0"/>
              <a:t>such as fingerprint scanner, iris scanner, video camera etc. to form a merged biometric trait and process.</a:t>
            </a:r>
          </a:p>
          <a:p>
            <a:pPr indent="-274320" lvl="1" marL="640080"/>
            <a:r>
              <a:rPr dirty="0" lang="en-US" smtClean="0"/>
              <a:t>Raw data from the sensor(s) are combined.</a:t>
            </a:r>
          </a:p>
          <a:p>
            <a:pPr indent="-274320" lvl="1" marL="640080"/>
            <a:r>
              <a:rPr dirty="0" lang="en-US" smtClean="0"/>
              <a:t>This is referred to as image level or pixel level fusion.</a:t>
            </a:r>
          </a:p>
          <a:p>
            <a:pPr indent="-274320" lvl="1" marL="640080"/>
            <a:r>
              <a:rPr dirty="0" lang="en-US" smtClean="0"/>
              <a:t>Sensor level fusion can benefit multi-sample systems which capture multiple snapshots of the same biometrics.</a:t>
            </a:r>
          </a:p>
          <a:p>
            <a:pPr indent="-274320" lvl="1" marL="640080"/>
            <a:r>
              <a:rPr dirty="0" lang="en-US" smtClean="0"/>
              <a:t>For example, 2D face images of an individual obtained from several cameras can be combined to form a 3D model of the face.</a:t>
            </a:r>
          </a:p>
        </p:txBody>
      </p:sp>
      <p:sp>
        <p:nvSpPr>
          <p:cNvPr id="104883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dirty="0" sz="3200" lang="en-US" smtClean="0">
                <a:solidFill>
                  <a:srgbClr val="FF0000"/>
                </a:solidFill>
              </a:rPr>
              <a:t>Why Biometrics?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228600" y="1092466"/>
            <a:ext cx="8763000" cy="5689333"/>
          </a:xfrm>
        </p:spPr>
        <p:txBody>
          <a:bodyPr rtlCol="0">
            <a:normAutofit/>
          </a:bodyPr>
          <a:p>
            <a:r>
              <a:rPr b="1" dirty="0" sz="2800" lang="en-IN" smtClean="0"/>
              <a:t>Needs</a:t>
            </a:r>
            <a:r>
              <a:rPr dirty="0" sz="2800" lang="en-IN" smtClean="0"/>
              <a:t>: </a:t>
            </a:r>
            <a:r>
              <a:rPr dirty="0" sz="2800" lang="en-IN"/>
              <a:t>F</a:t>
            </a:r>
            <a:r>
              <a:rPr dirty="0" sz="2800" lang="en-IN" smtClean="0"/>
              <a:t>or large-scale identity </a:t>
            </a:r>
            <a:r>
              <a:rPr dirty="0" sz="2800" lang="en-IN"/>
              <a:t>management systems whose functionality relies on the accurate </a:t>
            </a:r>
            <a:r>
              <a:rPr dirty="0" sz="2800" lang="en-IN" smtClean="0"/>
              <a:t>determination </a:t>
            </a:r>
            <a:r>
              <a:rPr dirty="0" sz="2800" lang="en-IN"/>
              <a:t>of an individual's identity in the context of several </a:t>
            </a:r>
            <a:r>
              <a:rPr dirty="0" sz="2800" lang="en-IN" smtClean="0"/>
              <a:t>different applications</a:t>
            </a:r>
          </a:p>
          <a:p>
            <a:r>
              <a:rPr dirty="0" sz="2800" lang="en-IN" smtClean="0"/>
              <a:t>The </a:t>
            </a:r>
            <a:r>
              <a:rPr dirty="0" sz="2800" lang="en-IN"/>
              <a:t>proliferation of </a:t>
            </a:r>
            <a:r>
              <a:rPr dirty="0" sz="2800" lang="en-IN" smtClean="0"/>
              <a:t>web-based services </a:t>
            </a:r>
            <a:r>
              <a:rPr dirty="0" sz="2800" lang="en-IN"/>
              <a:t>(e.g., online banking</a:t>
            </a:r>
            <a:r>
              <a:rPr dirty="0" sz="2800" lang="en-IN" smtClean="0"/>
              <a:t>)</a:t>
            </a:r>
          </a:p>
          <a:p>
            <a:r>
              <a:rPr dirty="0" sz="2800" lang="en-IN"/>
              <a:t>T</a:t>
            </a:r>
            <a:r>
              <a:rPr dirty="0" sz="2800" lang="en-IN" smtClean="0"/>
              <a:t>he </a:t>
            </a:r>
            <a:r>
              <a:rPr dirty="0" sz="2800" lang="en-IN"/>
              <a:t>deployment of decentralized </a:t>
            </a:r>
            <a:r>
              <a:rPr dirty="0" sz="2800" lang="en-IN" smtClean="0"/>
              <a:t>customer service centres </a:t>
            </a:r>
            <a:r>
              <a:rPr dirty="0" sz="2800" lang="en-IN"/>
              <a:t>(e.g., credit cards</a:t>
            </a:r>
            <a:r>
              <a:rPr dirty="0" sz="2800" lang="en-IN" smtClean="0"/>
              <a:t>)</a:t>
            </a:r>
          </a:p>
          <a:p>
            <a:r>
              <a:rPr dirty="0" sz="2800" lang="en-IN" smtClean="0"/>
              <a:t>The main aim is </a:t>
            </a:r>
            <a:r>
              <a:rPr dirty="0" sz="2800" lang="en-IN"/>
              <a:t>to prevent impostors from accessing protected resources</a:t>
            </a:r>
            <a:endParaRPr dirty="0" sz="2800" lang="en-US" smtClean="0"/>
          </a:p>
          <a:p>
            <a:pPr fontAlgn="auto">
              <a:spcAft>
                <a:spcPts val="0"/>
              </a:spcAft>
            </a:pPr>
            <a:endParaRPr dirty="0" lang="en-US" smtClean="0"/>
          </a:p>
          <a:p>
            <a:pPr fontAlgn="auto">
              <a:spcAft>
                <a:spcPts val="0"/>
              </a:spcAft>
            </a:pPr>
            <a:endParaRPr dirty="0" lang="en-US" smtClean="0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b="1"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</a:pPr>
            <a:endParaRPr dirty="0"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dirty="0" lang="en-US"/>
          </a:p>
        </p:txBody>
      </p:sp>
      <p:pic>
        <p:nvPicPr>
          <p:cNvPr id="2097164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p>
            <a:r>
              <a:rPr dirty="0" sz="3600" lang="en-US" smtClean="0">
                <a:solidFill>
                  <a:srgbClr val="FF0000"/>
                </a:solidFill>
              </a:rPr>
              <a:t>Different Fusion Strategies (cont.)</a:t>
            </a:r>
          </a:p>
        </p:txBody>
      </p:sp>
      <p:sp>
        <p:nvSpPr>
          <p:cNvPr id="104883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00600"/>
          </a:xfrm>
        </p:spPr>
        <p:txBody>
          <a:bodyPr>
            <a:normAutofit fontScale="92500" lnSpcReduction="10000"/>
          </a:bodyPr>
          <a:p>
            <a:pPr indent="-319088" marL="319088"/>
            <a:r>
              <a:rPr b="1" dirty="0" lang="en-US" smtClean="0"/>
              <a:t>Feature level fusion</a:t>
            </a:r>
            <a:r>
              <a:rPr dirty="0" lang="en-US" smtClean="0"/>
              <a:t>: signals coming from different biometric channels are first processed  after which the feature vectors are extracted separately from each biometric trait.</a:t>
            </a:r>
          </a:p>
          <a:p>
            <a:pPr indent="-273050" lvl="1" marL="639763"/>
            <a:r>
              <a:rPr dirty="0" sz="2400" lang="en-US" smtClean="0"/>
              <a:t>It refers to combine different feature sets extracted from multiple biometric sources.</a:t>
            </a:r>
          </a:p>
          <a:p>
            <a:pPr indent="-273050" lvl="1" marL="639763"/>
            <a:r>
              <a:rPr dirty="0" sz="2400" lang="en-US" smtClean="0"/>
              <a:t>When feature sets are homogeneous,  a single resultant feature vector can be calculated as a weighted average of the individual feature vector</a:t>
            </a:r>
          </a:p>
          <a:p>
            <a:pPr indent="-273050" lvl="1" marL="639763"/>
            <a:r>
              <a:rPr dirty="0" sz="2400" lang="en-US" smtClean="0"/>
              <a:t>When the feature set are non-homogeneous , we can concatenate to form a single feature vector.</a:t>
            </a:r>
          </a:p>
          <a:p>
            <a:pPr indent="-273050" lvl="1" marL="639763">
              <a:buFont typeface="Wingdings 2" pitchFamily="18" charset="2"/>
              <a:buChar char=""/>
            </a:pPr>
            <a:r>
              <a:rPr dirty="0" sz="2400" lang="en-US" smtClean="0"/>
              <a:t> </a:t>
            </a:r>
          </a:p>
        </p:txBody>
      </p:sp>
      <p:sp>
        <p:nvSpPr>
          <p:cNvPr id="10488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p>
            <a:r>
              <a:rPr dirty="0" sz="3600" lang="en-US" smtClean="0">
                <a:solidFill>
                  <a:srgbClr val="FF0000"/>
                </a:solidFill>
              </a:rPr>
              <a:t>Different Fusion Strategies (cont.)</a:t>
            </a:r>
          </a:p>
        </p:txBody>
      </p:sp>
      <p:sp>
        <p:nvSpPr>
          <p:cNvPr id="104884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029200"/>
          </a:xfrm>
        </p:spPr>
        <p:txBody>
          <a:bodyPr>
            <a:normAutofit fontScale="92500" lnSpcReduction="20000"/>
          </a:bodyPr>
          <a:p>
            <a:pPr indent="-320040" marL="320040"/>
            <a:r>
              <a:rPr b="1" dirty="0" lang="en-US" smtClean="0"/>
              <a:t>Match score fusion</a:t>
            </a:r>
            <a:r>
              <a:rPr dirty="0" lang="en-US" smtClean="0"/>
              <a:t>: individual matching score </a:t>
            </a:r>
            <a:r>
              <a:rPr dirty="0" lang="en-US" err="1" smtClean="0"/>
              <a:t>isfound,we</a:t>
            </a:r>
            <a:r>
              <a:rPr dirty="0" lang="en-US" smtClean="0"/>
              <a:t> then fuse the matching level to find composite matching score which will be used for classification.</a:t>
            </a:r>
          </a:p>
          <a:p>
            <a:pPr indent="-274320" lvl="1" marL="640080"/>
            <a:r>
              <a:rPr dirty="0" sz="2400" lang="en-US" smtClean="0"/>
              <a:t>Scores generated from different matching modules are combined to produce a single score. </a:t>
            </a:r>
          </a:p>
          <a:p>
            <a:pPr indent="-274320" lvl="1" marL="640080"/>
            <a:r>
              <a:rPr dirty="0" sz="2400" lang="en-US" smtClean="0"/>
              <a:t>Final decision is taken by considering the fused score. </a:t>
            </a:r>
          </a:p>
          <a:p>
            <a:pPr indent="-274320" lvl="1" marL="640080"/>
            <a:r>
              <a:rPr dirty="0" sz="2400" lang="en-US" smtClean="0"/>
              <a:t>Normalization and Similarity/ Dissimilarity Score</a:t>
            </a:r>
          </a:p>
          <a:p>
            <a:pPr indent="-274320" lvl="1" marL="640080"/>
            <a:r>
              <a:rPr dirty="0" sz="2400" lang="en-US" smtClean="0"/>
              <a:t>There are various approaches possible for combining the individual scores. </a:t>
            </a:r>
          </a:p>
          <a:p>
            <a:pPr fontAlgn="auto" lvl="2">
              <a:spcAft>
                <a:spcPts val="0"/>
              </a:spcAft>
              <a:buFont typeface="Wingdings"/>
              <a:buChar char=""/>
            </a:pPr>
            <a:r>
              <a:rPr dirty="0" lang="en-US" smtClean="0"/>
              <a:t>Product rule</a:t>
            </a:r>
          </a:p>
          <a:p>
            <a:pPr fontAlgn="auto" lvl="2">
              <a:spcAft>
                <a:spcPts val="0"/>
              </a:spcAft>
              <a:buFont typeface="Wingdings"/>
              <a:buChar char=""/>
            </a:pPr>
            <a:r>
              <a:rPr dirty="0" lang="en-US" smtClean="0"/>
              <a:t>Sum rule</a:t>
            </a:r>
          </a:p>
          <a:p>
            <a:pPr fontAlgn="auto" lvl="2">
              <a:spcAft>
                <a:spcPts val="0"/>
              </a:spcAft>
              <a:buFont typeface="Wingdings"/>
              <a:buChar char=""/>
            </a:pPr>
            <a:r>
              <a:rPr dirty="0" lang="en-US" smtClean="0"/>
              <a:t>Weighed sum rule</a:t>
            </a:r>
          </a:p>
          <a:p>
            <a:pPr fontAlgn="auto" lvl="2">
              <a:spcAft>
                <a:spcPts val="0"/>
              </a:spcAft>
              <a:buFont typeface="Wingdings"/>
              <a:buChar char=""/>
            </a:pPr>
            <a:r>
              <a:rPr dirty="0" lang="en-US" smtClean="0"/>
              <a:t>Max rule and median rule</a:t>
            </a:r>
          </a:p>
          <a:p>
            <a:endParaRPr dirty="0" lang="en-US" smtClean="0"/>
          </a:p>
          <a:p>
            <a:pPr fontAlgn="auto" indent="-320040" marL="320040">
              <a:spcAft>
                <a:spcPts val="0"/>
              </a:spcAft>
              <a:buFont typeface="Wingdings"/>
              <a:buChar char=""/>
            </a:pPr>
            <a:endParaRPr dirty="0" lang="en-US"/>
          </a:p>
        </p:txBody>
      </p:sp>
      <p:sp>
        <p:nvSpPr>
          <p:cNvPr id="104884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p>
            <a:r>
              <a:rPr dirty="0" sz="3600" lang="en-US" smtClean="0">
                <a:solidFill>
                  <a:srgbClr val="FF0000"/>
                </a:solidFill>
              </a:rPr>
              <a:t>Different Fusion Strategies (cont.)</a:t>
            </a:r>
          </a:p>
        </p:txBody>
      </p:sp>
      <p:sp>
        <p:nvSpPr>
          <p:cNvPr id="104884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302625" cy="4876800"/>
          </a:xfrm>
        </p:spPr>
        <p:txBody>
          <a:bodyPr>
            <a:normAutofit fontScale="85000" lnSpcReduction="10000"/>
          </a:bodyPr>
          <a:p>
            <a:pPr fontAlgn="auto" indent="-320040" marL="320040">
              <a:spcAft>
                <a:spcPts val="0"/>
              </a:spcAft>
              <a:buNone/>
            </a:pPr>
            <a:r>
              <a:rPr b="1" dirty="0" lang="en-US" smtClean="0"/>
              <a:t>Rank level fusion</a:t>
            </a:r>
          </a:p>
          <a:p>
            <a:pPr fontAlgn="auto" indent="-274320" lvl="1" marL="640080">
              <a:spcAft>
                <a:spcPts val="0"/>
              </a:spcAft>
              <a:buNone/>
            </a:pPr>
            <a:r>
              <a:rPr dirty="0" lang="en-US" smtClean="0"/>
              <a:t>For identification, output  is the ranks of enrolled identities.</a:t>
            </a:r>
          </a:p>
          <a:p>
            <a:pPr fontAlgn="auto" indent="-274320" lvl="1" marL="640080">
              <a:spcAft>
                <a:spcPts val="0"/>
              </a:spcAft>
              <a:buNone/>
            </a:pPr>
            <a:r>
              <a:rPr dirty="0" lang="en-US" smtClean="0"/>
              <a:t>This fusion scheme is to consolidate the ranks of individual biometric systems to derive a fused rank for each identity.</a:t>
            </a:r>
          </a:p>
          <a:p>
            <a:pPr fontAlgn="auto" indent="-274320" lvl="1" marL="640080">
              <a:spcAft>
                <a:spcPts val="0"/>
              </a:spcAft>
              <a:buNone/>
            </a:pPr>
            <a:r>
              <a:rPr dirty="0" lang="en-US" smtClean="0"/>
              <a:t>It reveals less information than match scores. However, unlike match scores, the ranking output by multiple biometric systems are comparable.</a:t>
            </a:r>
          </a:p>
          <a:p>
            <a:pPr fontAlgn="auto" indent="-274320" lvl="1" marL="640080">
              <a:spcAft>
                <a:spcPts val="0"/>
              </a:spcAft>
              <a:buNone/>
            </a:pPr>
            <a:r>
              <a:rPr dirty="0" lang="en-US" smtClean="0"/>
              <a:t>No normalization is needed and this makes the rank level fusion schemes simpler to implement compared to the score level fusion techniques. </a:t>
            </a:r>
          </a:p>
          <a:p>
            <a:pPr fontAlgn="auto" lvl="2">
              <a:spcAft>
                <a:spcPts val="0"/>
              </a:spcAft>
              <a:buFont typeface="Wingdings"/>
              <a:buChar char=""/>
            </a:pPr>
            <a:r>
              <a:rPr dirty="0" lang="en-US" smtClean="0"/>
              <a:t>Highest rank method</a:t>
            </a:r>
          </a:p>
          <a:p>
            <a:pPr fontAlgn="auto" lvl="2">
              <a:spcAft>
                <a:spcPts val="0"/>
              </a:spcAft>
              <a:buFont typeface="Wingdings"/>
              <a:buChar char=""/>
            </a:pPr>
            <a:r>
              <a:rPr dirty="0" lang="en-US" smtClean="0"/>
              <a:t>Logistic regression method</a:t>
            </a:r>
          </a:p>
          <a:p>
            <a:pPr fontAlgn="auto" lvl="2">
              <a:spcAft>
                <a:spcPts val="0"/>
              </a:spcAft>
              <a:buFont typeface="Wingdings"/>
              <a:buChar char=""/>
            </a:pPr>
            <a:endParaRPr dirty="0" lang="en-US"/>
          </a:p>
        </p:txBody>
      </p:sp>
      <p:sp>
        <p:nvSpPr>
          <p:cNvPr id="104884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p>
            <a:r>
              <a:rPr dirty="0" sz="3600" lang="en-US" smtClean="0">
                <a:solidFill>
                  <a:srgbClr val="FF0000"/>
                </a:solidFill>
              </a:rPr>
              <a:t>Different Fusion Strategies (cont.)</a:t>
            </a:r>
          </a:p>
        </p:txBody>
      </p:sp>
      <p:sp>
        <p:nvSpPr>
          <p:cNvPr id="104885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77500" lnSpcReduction="20000"/>
          </a:bodyPr>
          <a:p>
            <a:pPr fontAlgn="auto" indent="-320040" marL="320040">
              <a:spcAft>
                <a:spcPts val="0"/>
              </a:spcAft>
              <a:buNone/>
            </a:pPr>
            <a:r>
              <a:rPr b="1" dirty="0" lang="en-US" smtClean="0"/>
              <a:t>Decision level fusion</a:t>
            </a:r>
            <a:r>
              <a:rPr dirty="0" lang="en-US" smtClean="0"/>
              <a:t>: Each biometric trait is first pre classified separately</a:t>
            </a:r>
          </a:p>
          <a:p>
            <a:pPr fontAlgn="auto" indent="-320040" marL="320040">
              <a:spcAft>
                <a:spcPts val="0"/>
              </a:spcAft>
              <a:buNone/>
            </a:pPr>
            <a:r>
              <a:rPr dirty="0" lang="en-US" smtClean="0"/>
              <a:t>Individual trait is first captured and then features are extracted from the captured trait.</a:t>
            </a:r>
          </a:p>
          <a:p>
            <a:pPr fontAlgn="auto" indent="-274320" lvl="1" marL="640080">
              <a:spcAft>
                <a:spcPts val="0"/>
              </a:spcAft>
              <a:buFont typeface="Wingdings 2"/>
              <a:buChar char=""/>
            </a:pPr>
            <a:r>
              <a:rPr dirty="0" sz="2600" lang="en-US" smtClean="0"/>
              <a:t>Decision level fusion is the highest level fusion of biometric evidences.</a:t>
            </a:r>
          </a:p>
          <a:p>
            <a:pPr fontAlgn="auto" indent="-274320" lvl="1" marL="640080">
              <a:spcAft>
                <a:spcPts val="0"/>
              </a:spcAft>
              <a:buFont typeface="Wingdings 2"/>
              <a:buChar char=""/>
            </a:pPr>
            <a:r>
              <a:rPr dirty="0" sz="2600" lang="en-US" smtClean="0"/>
              <a:t>Fusion is carried out at the abstract or decision level when only the decisions output by the individual biometric matchers are available.</a:t>
            </a:r>
          </a:p>
          <a:p>
            <a:pPr fontAlgn="auto" indent="-274320" lvl="1" marL="640080">
              <a:spcAft>
                <a:spcPts val="0"/>
              </a:spcAft>
              <a:buFont typeface="Wingdings 2"/>
              <a:buChar char=""/>
            </a:pPr>
            <a:r>
              <a:rPr dirty="0" sz="2600" lang="en-US" smtClean="0"/>
              <a:t>It logically combines accept/reject matching decisions of different matchers.</a:t>
            </a:r>
          </a:p>
          <a:p>
            <a:pPr fontAlgn="auto" lvl="2">
              <a:spcAft>
                <a:spcPts val="0"/>
              </a:spcAft>
              <a:buFont typeface="Wingdings"/>
              <a:buChar char=""/>
            </a:pPr>
            <a:r>
              <a:rPr dirty="0" sz="2600" lang="en-US" smtClean="0"/>
              <a:t>“AND” and “OR” rule</a:t>
            </a:r>
          </a:p>
          <a:p>
            <a:pPr fontAlgn="auto" lvl="2">
              <a:spcAft>
                <a:spcPts val="0"/>
              </a:spcAft>
              <a:buFont typeface="Wingdings"/>
              <a:buChar char=""/>
            </a:pPr>
            <a:r>
              <a:rPr dirty="0" sz="2600" lang="en-US" smtClean="0"/>
              <a:t>Majority voting</a:t>
            </a:r>
          </a:p>
          <a:p>
            <a:pPr fontAlgn="auto" lvl="2">
              <a:spcAft>
                <a:spcPts val="0"/>
              </a:spcAft>
              <a:buFont typeface="Wingdings"/>
              <a:buChar char=""/>
            </a:pPr>
            <a:r>
              <a:rPr dirty="0" sz="2600" lang="en-US" smtClean="0"/>
              <a:t>Weighted majority voting</a:t>
            </a:r>
          </a:p>
          <a:p>
            <a:pPr fontAlgn="auto" lvl="2">
              <a:spcAft>
                <a:spcPts val="0"/>
              </a:spcAft>
              <a:buFont typeface="Wingdings"/>
              <a:buChar char=""/>
            </a:pPr>
            <a:r>
              <a:rPr dirty="0" sz="2600" lang="en-US" smtClean="0"/>
              <a:t>Bayesian decision fusion</a:t>
            </a:r>
          </a:p>
          <a:p>
            <a:pPr fontAlgn="auto" indent="-274320" lvl="1" marL="640080">
              <a:spcAft>
                <a:spcPts val="0"/>
              </a:spcAft>
              <a:buFont typeface="Wingdings 2"/>
              <a:buChar char=""/>
            </a:pPr>
            <a:endParaRPr dirty="0" lang="en-US"/>
          </a:p>
        </p:txBody>
      </p:sp>
      <p:sp>
        <p:nvSpPr>
          <p:cNvPr id="104885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IN" smtClean="0">
                <a:solidFill>
                  <a:srgbClr val="FF0000"/>
                </a:solidFill>
              </a:rPr>
              <a:t>Advantages of Multimodal Biometric Systems</a:t>
            </a:r>
            <a:endParaRPr dirty="0" lang="en-IN">
              <a:solidFill>
                <a:srgbClr val="FF0000"/>
              </a:solidFill>
            </a:endParaRPr>
          </a:p>
        </p:txBody>
      </p:sp>
      <p:sp>
        <p:nvSpPr>
          <p:cNvPr id="10488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p>
            <a:r>
              <a:rPr dirty="0" lang="en-IN" smtClean="0"/>
              <a:t>Multimodal biometrics can reduce data distortion.</a:t>
            </a:r>
          </a:p>
          <a:p>
            <a:r>
              <a:rPr dirty="0" lang="en-IN" smtClean="0"/>
              <a:t>Multimodal biometric systems are very difficult to spoof as compared to unimodal systems.</a:t>
            </a:r>
          </a:p>
          <a:p>
            <a:r>
              <a:rPr dirty="0" lang="en-IN" smtClean="0"/>
              <a:t>Multimodal biometric systems are most robust, reliable and accurate as compared to unimodal systems.</a:t>
            </a:r>
          </a:p>
          <a:p>
            <a:r>
              <a:rPr dirty="0" lang="en-IN" smtClean="0"/>
              <a:t>Multimodal systems overcome the various limitations of unimodal systems and hence are suitable to many industries  such as healthcare, civil id and financial industries.</a:t>
            </a:r>
          </a:p>
          <a:p>
            <a:endParaRPr dirty="0" lang="en-IN"/>
          </a:p>
        </p:txBody>
      </p:sp>
    </p:spTree>
  </p:cSld>
  <p:clrMapOvr>
    <a:masterClrMapping/>
  </p:clrMapOvr>
  <p:timing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600" lang="en-IN">
                <a:solidFill>
                  <a:srgbClr val="FF0000"/>
                </a:solidFill>
              </a:rPr>
              <a:t>Biometric System Errors</a:t>
            </a:r>
            <a:endParaRPr dirty="0" sz="3600" lang="en-US">
              <a:solidFill>
                <a:srgbClr val="FF0000"/>
              </a:solidFill>
            </a:endParaRPr>
          </a:p>
        </p:txBody>
      </p:sp>
      <p:sp>
        <p:nvSpPr>
          <p:cNvPr id="1048859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 lnSpcReduction="10000"/>
          </a:bodyPr>
          <a:p>
            <a:r>
              <a:rPr b="1" dirty="0" sz="2800" i="1" lang="en-IN"/>
              <a:t>U</a:t>
            </a:r>
            <a:r>
              <a:rPr b="1" dirty="0" sz="2800" i="1" lang="en-IN" smtClean="0"/>
              <a:t>niqueness </a:t>
            </a:r>
            <a:r>
              <a:rPr dirty="0" sz="2800" lang="en-IN"/>
              <a:t>and </a:t>
            </a:r>
            <a:r>
              <a:rPr b="1" dirty="0" sz="2800" i="1" lang="en-IN"/>
              <a:t>permanence</a:t>
            </a:r>
            <a:r>
              <a:rPr dirty="0" sz="2800" i="1" lang="en-IN"/>
              <a:t> </a:t>
            </a:r>
            <a:r>
              <a:rPr dirty="0" sz="2800" lang="en-IN"/>
              <a:t>of the underlying biometric </a:t>
            </a:r>
            <a:r>
              <a:rPr dirty="0" sz="2800" lang="en-IN" smtClean="0"/>
              <a:t>trait are the fundamental premises of BS</a:t>
            </a:r>
          </a:p>
          <a:p>
            <a:r>
              <a:rPr dirty="0" sz="2800" lang="en-IN"/>
              <a:t>B</a:t>
            </a:r>
            <a:r>
              <a:rPr dirty="0" sz="2800" lang="en-IN" smtClean="0"/>
              <a:t>iometric identifier is </a:t>
            </a:r>
            <a:r>
              <a:rPr dirty="0" sz="2800" lang="en-IN"/>
              <a:t>said to be unique only if any two persons in the world can be differentiated </a:t>
            </a:r>
            <a:r>
              <a:rPr dirty="0" sz="2800" lang="en-IN" smtClean="0"/>
              <a:t>based on </a:t>
            </a:r>
            <a:r>
              <a:rPr dirty="0" sz="2800" lang="en-IN"/>
              <a:t>the given identifier. </a:t>
            </a:r>
            <a:endParaRPr dirty="0" sz="2800" lang="en-IN" smtClean="0"/>
          </a:p>
          <a:p>
            <a:r>
              <a:rPr dirty="0" sz="2800" lang="en-IN" smtClean="0"/>
              <a:t>A </a:t>
            </a:r>
            <a:r>
              <a:rPr dirty="0" sz="2800" lang="en-IN"/>
              <a:t>biometric trait is permanent if it does not change over </a:t>
            </a:r>
            <a:r>
              <a:rPr dirty="0" sz="2800" lang="en-IN" smtClean="0"/>
              <a:t>the lifetime </a:t>
            </a:r>
            <a:r>
              <a:rPr dirty="0" sz="2800" lang="en-IN"/>
              <a:t>of an individual</a:t>
            </a:r>
            <a:r>
              <a:rPr dirty="0" sz="2800" lang="en-IN" smtClean="0"/>
              <a:t>.</a:t>
            </a:r>
          </a:p>
          <a:p>
            <a:r>
              <a:rPr dirty="0" sz="2800" lang="en-IN" smtClean="0"/>
              <a:t>Biometric systems </a:t>
            </a:r>
            <a:r>
              <a:rPr dirty="0" sz="2800" lang="en-IN"/>
              <a:t>rely only on the digital measurements of the body characteristics, </a:t>
            </a:r>
            <a:r>
              <a:rPr dirty="0" sz="2800" lang="en-IN" smtClean="0"/>
              <a:t>and not </a:t>
            </a:r>
            <a:r>
              <a:rPr dirty="0" sz="2800" lang="en-IN"/>
              <a:t>the real physical traits</a:t>
            </a:r>
            <a:r>
              <a:rPr dirty="0" sz="2800" lang="en-IN" smtClean="0"/>
              <a:t>.</a:t>
            </a:r>
          </a:p>
          <a:p>
            <a:r>
              <a:rPr dirty="0" sz="2800" lang="en-IN"/>
              <a:t>This process of measurement (sensing) introduces </a:t>
            </a:r>
            <a:r>
              <a:rPr dirty="0" sz="2800" lang="en-IN" smtClean="0"/>
              <a:t>variations in </a:t>
            </a:r>
            <a:r>
              <a:rPr dirty="0" sz="2800" lang="en-IN"/>
              <a:t>the samples of the same biometric trait of a user obtained over a </a:t>
            </a:r>
            <a:r>
              <a:rPr dirty="0" sz="2800" lang="en-IN" smtClean="0"/>
              <a:t>period of </a:t>
            </a:r>
            <a:r>
              <a:rPr dirty="0" sz="2800" lang="en-IN"/>
              <a:t>time.</a:t>
            </a:r>
            <a:endParaRPr b="1" dirty="0" sz="2800" lang="en-US"/>
          </a:p>
        </p:txBody>
      </p:sp>
      <p:pic>
        <p:nvPicPr>
          <p:cNvPr id="2097241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600" lang="en-IN">
                <a:solidFill>
                  <a:srgbClr val="FF0000"/>
                </a:solidFill>
              </a:rPr>
              <a:t>Biometric System Errors</a:t>
            </a:r>
            <a:endParaRPr dirty="0" sz="3600" lang="en-US">
              <a:solidFill>
                <a:srgbClr val="FF0000"/>
              </a:solidFill>
            </a:endParaRPr>
          </a:p>
        </p:txBody>
      </p:sp>
      <p:sp>
        <p:nvSpPr>
          <p:cNvPr id="1048861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dirty="0" sz="2800" lang="en-IN"/>
              <a:t>The variability observed in the biometric feature set of an individual is known </a:t>
            </a:r>
            <a:r>
              <a:rPr dirty="0" sz="2800" lang="en-IN" smtClean="0"/>
              <a:t>as </a:t>
            </a:r>
            <a:r>
              <a:rPr b="1" dirty="0" sz="2800" i="1" lang="en-IN" smtClean="0"/>
              <a:t>intra-user </a:t>
            </a:r>
            <a:r>
              <a:rPr b="1" dirty="0" sz="2800" i="1" lang="en-IN"/>
              <a:t>variations </a:t>
            </a:r>
            <a:r>
              <a:rPr dirty="0" sz="2800" lang="en-IN"/>
              <a:t>or </a:t>
            </a:r>
            <a:r>
              <a:rPr b="1" dirty="0" sz="2800" i="1" lang="en-IN"/>
              <a:t>intra-class variations</a:t>
            </a:r>
            <a:r>
              <a:rPr dirty="0" sz="2800" lang="en-IN"/>
              <a:t>. </a:t>
            </a:r>
            <a:endParaRPr dirty="0" sz="2800" lang="en-IN" smtClean="0"/>
          </a:p>
          <a:p>
            <a:r>
              <a:rPr dirty="0" sz="2800" lang="en-IN" smtClean="0"/>
              <a:t>This variability may </a:t>
            </a:r>
            <a:r>
              <a:rPr dirty="0" sz="2800" lang="en-IN"/>
              <a:t>be due to </a:t>
            </a:r>
            <a:r>
              <a:rPr dirty="0" sz="2800" lang="en-IN" smtClean="0"/>
              <a:t>reasons like </a:t>
            </a:r>
            <a:r>
              <a:rPr dirty="0" sz="2800" lang="en-IN"/>
              <a:t>imperfect sensing conditions (e.g., noisy fingerprint due to sensor malfunction</a:t>
            </a:r>
            <a:r>
              <a:rPr dirty="0" sz="2800" lang="en-IN" smtClean="0"/>
              <a:t>), alterations </a:t>
            </a:r>
            <a:r>
              <a:rPr dirty="0" sz="2800" lang="en-IN"/>
              <a:t>in the user’s biometric </a:t>
            </a:r>
            <a:r>
              <a:rPr dirty="0" sz="2800" lang="en-IN" smtClean="0"/>
              <a:t>characteristics, </a:t>
            </a:r>
            <a:r>
              <a:rPr dirty="0" sz="2800" lang="fr-FR" smtClean="0"/>
              <a:t>changes </a:t>
            </a:r>
            <a:r>
              <a:rPr dirty="0" sz="2800" lang="fr-FR"/>
              <a:t>in </a:t>
            </a:r>
            <a:r>
              <a:rPr dirty="0" sz="2800" lang="fr-FR" smtClean="0"/>
              <a:t>ambiant </a:t>
            </a:r>
            <a:r>
              <a:rPr dirty="0" sz="2800" lang="fr-FR"/>
              <a:t>conditions (e.g., </a:t>
            </a:r>
            <a:r>
              <a:rPr dirty="0" sz="2800" lang="fr-FR" smtClean="0"/>
              <a:t>inconsistant illumination </a:t>
            </a:r>
            <a:r>
              <a:rPr dirty="0" sz="2800" lang="en-IN" smtClean="0"/>
              <a:t>levels </a:t>
            </a:r>
            <a:r>
              <a:rPr dirty="0" sz="2800" lang="en-IN"/>
              <a:t>in face recognition applications), and variations in the user’s interaction </a:t>
            </a:r>
            <a:r>
              <a:rPr dirty="0" sz="2800" lang="en-IN" smtClean="0"/>
              <a:t>with the </a:t>
            </a:r>
            <a:r>
              <a:rPr dirty="0" sz="2800" lang="en-IN"/>
              <a:t>sensor (e.g., occluded </a:t>
            </a:r>
            <a:r>
              <a:rPr dirty="0" sz="2800" lang="en-IN" smtClean="0"/>
              <a:t>iris)</a:t>
            </a:r>
          </a:p>
          <a:p>
            <a:r>
              <a:rPr dirty="0" sz="2800" lang="en-IN"/>
              <a:t>An ideal biometric feature set must exhibit small inter-user similarity and </a:t>
            </a:r>
            <a:r>
              <a:rPr dirty="0" sz="2800" lang="en-IN" smtClean="0"/>
              <a:t>small intra-user </a:t>
            </a:r>
            <a:r>
              <a:rPr dirty="0" sz="2800" lang="en-IN"/>
              <a:t>variations</a:t>
            </a:r>
            <a:endParaRPr b="1" dirty="0" sz="2800" lang="en-US"/>
          </a:p>
        </p:txBody>
      </p:sp>
      <p:pic>
        <p:nvPicPr>
          <p:cNvPr id="2097242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600" lang="en-IN">
                <a:solidFill>
                  <a:srgbClr val="FF0000"/>
                </a:solidFill>
              </a:rPr>
              <a:t>Biometric System Errors</a:t>
            </a:r>
            <a:endParaRPr dirty="0" sz="3600" lang="en-US">
              <a:solidFill>
                <a:srgbClr val="FF0000"/>
              </a:solidFill>
            </a:endParaRPr>
          </a:p>
        </p:txBody>
      </p:sp>
      <p:sp>
        <p:nvSpPr>
          <p:cNvPr id="1048863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/>
          </a:bodyPr>
          <a:p>
            <a:r>
              <a:rPr dirty="0" sz="2800" lang="en-IN"/>
              <a:t>T</a:t>
            </a:r>
            <a:r>
              <a:rPr dirty="0" sz="2800" lang="en-IN" smtClean="0"/>
              <a:t>wo </a:t>
            </a:r>
            <a:r>
              <a:rPr dirty="0" sz="2800" lang="en-IN"/>
              <a:t>types of errors, namely, </a:t>
            </a:r>
            <a:r>
              <a:rPr b="1" dirty="0" sz="2800" i="1" lang="en-IN"/>
              <a:t>false non-match </a:t>
            </a:r>
            <a:r>
              <a:rPr dirty="0" sz="2800" lang="en-IN"/>
              <a:t>and </a:t>
            </a:r>
            <a:r>
              <a:rPr b="1" dirty="0" sz="2800" i="1" lang="en-IN"/>
              <a:t>false </a:t>
            </a:r>
            <a:r>
              <a:rPr b="1" dirty="0" sz="2800" i="1" lang="en-IN" smtClean="0"/>
              <a:t>match</a:t>
            </a:r>
          </a:p>
          <a:p>
            <a:r>
              <a:rPr dirty="0" sz="2800" lang="en-IN" smtClean="0"/>
              <a:t>When the </a:t>
            </a:r>
            <a:r>
              <a:rPr dirty="0" sz="2800" lang="en-IN"/>
              <a:t>intra-user variation is large, two samples of the same biometric trait of an </a:t>
            </a:r>
            <a:r>
              <a:rPr dirty="0" sz="2800" lang="en-IN" smtClean="0"/>
              <a:t>individual (mate </a:t>
            </a:r>
            <a:r>
              <a:rPr dirty="0" sz="2800" lang="en-IN"/>
              <a:t>samples) may not be recognized as a match, and this leads to a </a:t>
            </a:r>
            <a:r>
              <a:rPr dirty="0" sz="2800" lang="en-IN" smtClean="0"/>
              <a:t>false non-match </a:t>
            </a:r>
            <a:r>
              <a:rPr dirty="0" sz="2800" lang="en-IN"/>
              <a:t>error</a:t>
            </a:r>
            <a:r>
              <a:rPr dirty="0" sz="2800" lang="en-IN" smtClean="0"/>
              <a:t>.</a:t>
            </a:r>
          </a:p>
          <a:p>
            <a:r>
              <a:rPr dirty="0" sz="2800" lang="en-IN"/>
              <a:t>A false match occurs when two samples from different </a:t>
            </a:r>
            <a:r>
              <a:rPr dirty="0" sz="2800" lang="en-IN" smtClean="0"/>
              <a:t>individuals (non-mate </a:t>
            </a:r>
            <a:r>
              <a:rPr dirty="0" sz="2800" lang="en-IN"/>
              <a:t>samples) are incorrectly recognized as a match due to large </a:t>
            </a:r>
            <a:r>
              <a:rPr dirty="0" sz="2800" lang="en-IN" smtClean="0"/>
              <a:t>inter-user similarity</a:t>
            </a:r>
            <a:r>
              <a:rPr dirty="0" sz="2800" lang="en-IN"/>
              <a:t>.</a:t>
            </a:r>
            <a:endParaRPr dirty="0" sz="2800" lang="en-US"/>
          </a:p>
        </p:txBody>
      </p:sp>
      <p:pic>
        <p:nvPicPr>
          <p:cNvPr id="2097243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600" lang="en-IN">
                <a:solidFill>
                  <a:srgbClr val="FF0000"/>
                </a:solidFill>
              </a:rPr>
              <a:t>Performance measures</a:t>
            </a:r>
            <a:endParaRPr dirty="0" sz="3600" lang="en-US">
              <a:solidFill>
                <a:srgbClr val="FF0000"/>
              </a:solidFill>
            </a:endParaRPr>
          </a:p>
        </p:txBody>
      </p:sp>
      <p:sp>
        <p:nvSpPr>
          <p:cNvPr id="1048865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 fontScale="92500"/>
          </a:bodyPr>
          <a:p>
            <a:r>
              <a:rPr dirty="0" sz="2800" lang="en-IN"/>
              <a:t>The basic measures of the accuracy of a biometric system are </a:t>
            </a:r>
            <a:r>
              <a:rPr b="1" dirty="0" sz="2800" i="1" lang="en-IN"/>
              <a:t>False Non-Match </a:t>
            </a:r>
            <a:r>
              <a:rPr b="1" dirty="0" sz="2800" i="1" lang="en-IN" smtClean="0"/>
              <a:t>Rate </a:t>
            </a:r>
            <a:r>
              <a:rPr dirty="0" sz="2800" lang="en-IN" smtClean="0"/>
              <a:t>(FNMR</a:t>
            </a:r>
            <a:r>
              <a:rPr dirty="0" sz="2800" lang="en-IN"/>
              <a:t>) and </a:t>
            </a:r>
            <a:r>
              <a:rPr b="1" dirty="0" sz="2800" i="1" lang="en-IN"/>
              <a:t>False Match Rate </a:t>
            </a:r>
            <a:r>
              <a:rPr b="1" dirty="0" sz="2800" lang="en-IN"/>
              <a:t>(FMR)</a:t>
            </a:r>
            <a:r>
              <a:rPr dirty="0" sz="2800" lang="en-IN"/>
              <a:t>. </a:t>
            </a:r>
            <a:endParaRPr dirty="0" sz="2800" lang="en-IN" smtClean="0"/>
          </a:p>
          <a:p>
            <a:r>
              <a:rPr dirty="0" sz="2800" lang="en-IN" smtClean="0"/>
              <a:t>FNMR </a:t>
            </a:r>
            <a:r>
              <a:rPr dirty="0" sz="2800" lang="en-IN"/>
              <a:t>refers to the expected </a:t>
            </a:r>
            <a:r>
              <a:rPr dirty="0" sz="2800" lang="en-IN" smtClean="0"/>
              <a:t>probability that </a:t>
            </a:r>
            <a:r>
              <a:rPr dirty="0" sz="2800" lang="en-IN"/>
              <a:t>two mate samples (samples of the same biometric trait obtained from the </a:t>
            </a:r>
            <a:r>
              <a:rPr dirty="0" sz="2800" lang="en-IN" smtClean="0"/>
              <a:t>same user</a:t>
            </a:r>
            <a:r>
              <a:rPr dirty="0" sz="2800" lang="en-IN"/>
              <a:t>) will be falsely declared as a non-match. </a:t>
            </a:r>
            <a:endParaRPr dirty="0" sz="2800" lang="en-IN" smtClean="0"/>
          </a:p>
          <a:p>
            <a:r>
              <a:rPr dirty="0" sz="2800" lang="en-IN" smtClean="0"/>
              <a:t>FMR </a:t>
            </a:r>
            <a:r>
              <a:rPr dirty="0" sz="2800" lang="en-IN"/>
              <a:t>is the expected probability </a:t>
            </a:r>
            <a:r>
              <a:rPr dirty="0" sz="2800" lang="en-IN" smtClean="0"/>
              <a:t>that two </a:t>
            </a:r>
            <a:r>
              <a:rPr dirty="0" sz="2800" lang="en-IN"/>
              <a:t>non-mate samples will be incorrectly recognized as a </a:t>
            </a:r>
            <a:r>
              <a:rPr dirty="0" sz="2800" lang="en-IN" smtClean="0"/>
              <a:t>match</a:t>
            </a:r>
          </a:p>
          <a:p>
            <a:r>
              <a:rPr dirty="0" sz="2800" lang="en-IN"/>
              <a:t>A </a:t>
            </a:r>
            <a:r>
              <a:rPr dirty="0" sz="2800" lang="en-IN" smtClean="0"/>
              <a:t>FNMR of </a:t>
            </a:r>
            <a:r>
              <a:rPr dirty="0" sz="2800" lang="en-IN"/>
              <a:t>5% indicates that on average, 5 in 100 </a:t>
            </a:r>
            <a:r>
              <a:rPr dirty="0" sz="2800" lang="en-IN" smtClean="0"/>
              <a:t>authentication attempts </a:t>
            </a:r>
            <a:r>
              <a:rPr dirty="0" sz="2800" lang="en-IN"/>
              <a:t>by genuine users will not succeed</a:t>
            </a:r>
            <a:r>
              <a:rPr dirty="0" sz="2800" lang="en-IN" smtClean="0"/>
              <a:t>.</a:t>
            </a:r>
          </a:p>
          <a:p>
            <a:r>
              <a:rPr dirty="0" sz="2800" lang="en-IN"/>
              <a:t>A False Match Rate of 0</a:t>
            </a:r>
            <a:r>
              <a:rPr dirty="0" sz="2800" i="1" lang="en-IN"/>
              <a:t>.</a:t>
            </a:r>
            <a:r>
              <a:rPr dirty="0" sz="2800" lang="en-IN"/>
              <a:t>02% indicates that on average, 1 in 5</a:t>
            </a:r>
            <a:r>
              <a:rPr dirty="0" sz="2800" i="1" lang="en-IN"/>
              <a:t>,</a:t>
            </a:r>
            <a:r>
              <a:rPr dirty="0" sz="2800" lang="en-IN"/>
              <a:t>000 </a:t>
            </a:r>
            <a:r>
              <a:rPr dirty="0" sz="2800" lang="en-IN" smtClean="0"/>
              <a:t>authentication attempts </a:t>
            </a:r>
            <a:r>
              <a:rPr dirty="0" sz="2800" lang="en-IN"/>
              <a:t>by random impostors are likely to succeed</a:t>
            </a:r>
            <a:endParaRPr dirty="0" sz="2800" lang="en-US"/>
          </a:p>
        </p:txBody>
      </p:sp>
      <p:pic>
        <p:nvPicPr>
          <p:cNvPr id="2097244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57950" cy="1066800"/>
          </a:xfrm>
        </p:spPr>
        <p:txBody>
          <a:bodyPr/>
          <a:p>
            <a:pPr fontAlgn="auto">
              <a:spcAft>
                <a:spcPts val="0"/>
              </a:spcAft>
            </a:pPr>
            <a:r>
              <a:rPr b="1" dirty="0" sz="3200" lang="en-IN">
                <a:solidFill>
                  <a:srgbClr val="FF0000"/>
                </a:solidFill>
              </a:rPr>
              <a:t>Performance measures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867" name="Content Placeholder 2"/>
          <p:cNvSpPr>
            <a:spLocks noGrp="1"/>
          </p:cNvSpPr>
          <p:nvPr>
            <p:ph idx="1"/>
          </p:nvPr>
        </p:nvSpPr>
        <p:spPr>
          <a:xfrm>
            <a:off x="76200" y="1092466"/>
            <a:ext cx="8915400" cy="5689333"/>
          </a:xfrm>
        </p:spPr>
        <p:txBody>
          <a:bodyPr rtlCol="0">
            <a:normAutofit lnSpcReduction="10000"/>
          </a:bodyPr>
          <a:p>
            <a:pPr indent="0" marL="0">
              <a:buNone/>
            </a:pPr>
            <a:r>
              <a:rPr b="1" dirty="0" sz="2800" lang="en-IN"/>
              <a:t>Verification system error </a:t>
            </a:r>
            <a:r>
              <a:rPr b="1" dirty="0" sz="2800" lang="en-IN" smtClean="0"/>
              <a:t>rates</a:t>
            </a:r>
          </a:p>
          <a:p>
            <a:r>
              <a:rPr dirty="0" sz="2800" lang="en-IN"/>
              <a:t>In the context of biometric verification, FNMR and FMR are generally </a:t>
            </a:r>
            <a:r>
              <a:rPr dirty="0" sz="2800" lang="en-IN" smtClean="0"/>
              <a:t>referred to </a:t>
            </a:r>
            <a:r>
              <a:rPr dirty="0" sz="2800" lang="en-IN"/>
              <a:t>as </a:t>
            </a:r>
            <a:r>
              <a:rPr b="1" dirty="0" sz="2800" lang="en-IN" smtClean="0"/>
              <a:t>False </a:t>
            </a:r>
            <a:r>
              <a:rPr b="1" dirty="0" sz="2800" lang="en-IN"/>
              <a:t>Reject Rate </a:t>
            </a:r>
            <a:r>
              <a:rPr dirty="0" sz="2800" lang="en-IN"/>
              <a:t>(FRR) and </a:t>
            </a:r>
            <a:r>
              <a:rPr b="1" dirty="0" sz="2800" lang="en-IN"/>
              <a:t>False Accept Rate </a:t>
            </a:r>
            <a:r>
              <a:rPr dirty="0" sz="2800" lang="en-IN"/>
              <a:t>(FAR), </a:t>
            </a:r>
            <a:r>
              <a:rPr dirty="0" sz="2800" lang="en-IN" smtClean="0"/>
              <a:t>respectively</a:t>
            </a:r>
          </a:p>
          <a:p>
            <a:r>
              <a:rPr dirty="0" sz="2800" lang="en-IN"/>
              <a:t>A </a:t>
            </a:r>
            <a:r>
              <a:rPr b="1" dirty="0" sz="2800" lang="en-IN"/>
              <a:t>match score </a:t>
            </a:r>
            <a:r>
              <a:rPr dirty="0" sz="2800" lang="en-IN"/>
              <a:t>is termed as a </a:t>
            </a:r>
            <a:r>
              <a:rPr dirty="0" sz="2800" i="1" lang="en-IN"/>
              <a:t>genuine </a:t>
            </a:r>
            <a:r>
              <a:rPr dirty="0" sz="2800" lang="en-IN"/>
              <a:t>or </a:t>
            </a:r>
            <a:r>
              <a:rPr dirty="0" sz="2800" i="1" lang="en-IN"/>
              <a:t>authentic </a:t>
            </a:r>
            <a:r>
              <a:rPr dirty="0" sz="2800" lang="en-IN"/>
              <a:t>score if it indicates the </a:t>
            </a:r>
            <a:r>
              <a:rPr dirty="0" sz="2800" lang="en-IN" err="1" smtClean="0"/>
              <a:t>similaritybetween</a:t>
            </a:r>
            <a:r>
              <a:rPr dirty="0" sz="2800" lang="en-IN" smtClean="0"/>
              <a:t> </a:t>
            </a:r>
            <a:r>
              <a:rPr dirty="0" sz="2800" lang="en-IN"/>
              <a:t>two mate samples. </a:t>
            </a:r>
            <a:endParaRPr dirty="0" sz="2800" lang="en-IN" smtClean="0"/>
          </a:p>
          <a:p>
            <a:r>
              <a:rPr dirty="0" sz="2800" lang="en-IN" smtClean="0"/>
              <a:t>An </a:t>
            </a:r>
            <a:r>
              <a:rPr b="1" dirty="0" sz="2800" i="1" lang="en-IN"/>
              <a:t>impostor </a:t>
            </a:r>
            <a:r>
              <a:rPr b="1" dirty="0" sz="2800" lang="en-IN"/>
              <a:t>score </a:t>
            </a:r>
            <a:r>
              <a:rPr dirty="0" sz="2800" lang="en-IN"/>
              <a:t>measures the similarity </a:t>
            </a:r>
            <a:r>
              <a:rPr dirty="0" sz="2800" lang="en-IN" smtClean="0"/>
              <a:t>between two </a:t>
            </a:r>
            <a:r>
              <a:rPr dirty="0" sz="2800" lang="en-IN"/>
              <a:t>non-mate </a:t>
            </a:r>
            <a:r>
              <a:rPr dirty="0" sz="2800" lang="en-IN" smtClean="0"/>
              <a:t>samples</a:t>
            </a:r>
          </a:p>
          <a:p>
            <a:r>
              <a:rPr dirty="0" sz="2800" lang="en-IN"/>
              <a:t>G</a:t>
            </a:r>
            <a:r>
              <a:rPr dirty="0" sz="2800" lang="en-IN" smtClean="0"/>
              <a:t>iven </a:t>
            </a:r>
            <a:r>
              <a:rPr dirty="0" sz="2800" lang="en-IN"/>
              <a:t>a set </a:t>
            </a:r>
            <a:r>
              <a:rPr dirty="0" sz="2800" lang="en-IN" smtClean="0"/>
              <a:t>of genuine </a:t>
            </a:r>
            <a:r>
              <a:rPr dirty="0" sz="2800" lang="en-IN"/>
              <a:t>and impostor match scores, FRR can be defined as the proportion of </a:t>
            </a:r>
            <a:r>
              <a:rPr dirty="0" sz="2800" lang="en-IN" smtClean="0"/>
              <a:t>genuine scores </a:t>
            </a:r>
            <a:r>
              <a:rPr dirty="0" sz="2800" lang="en-IN"/>
              <a:t>that are less than the threshold η and </a:t>
            </a:r>
            <a:endParaRPr dirty="0" sz="2800" lang="en-IN" smtClean="0"/>
          </a:p>
          <a:p>
            <a:r>
              <a:rPr dirty="0" sz="2800" lang="en-IN" smtClean="0"/>
              <a:t>FAR </a:t>
            </a:r>
            <a:r>
              <a:rPr dirty="0" sz="2800" lang="en-IN"/>
              <a:t>can be defined as the </a:t>
            </a:r>
            <a:r>
              <a:rPr dirty="0" sz="2800" lang="en-IN" smtClean="0"/>
              <a:t>fraction of </a:t>
            </a:r>
            <a:r>
              <a:rPr dirty="0" sz="2800" lang="en-IN"/>
              <a:t>impostor scores that are greater than or equal to η.</a:t>
            </a:r>
            <a:endParaRPr dirty="0" sz="2800" lang="en-US"/>
          </a:p>
        </p:txBody>
      </p:sp>
      <p:pic>
        <p:nvPicPr>
          <p:cNvPr id="2097245" name="Picture 3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7950" y="0"/>
            <a:ext cx="2686050" cy="98266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theme/_rels/them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Apex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tl" blurRad="130000" dir="2700000" dist="1016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r="2700000" dist="228600" rotWithShape="0" sy="90000">
              <a:srgbClr val="000000">
                <a:alpha val="25500"/>
              </a:srgbClr>
            </a:outerShdw>
          </a:effectLst>
        </a:effectStyle>
        <a:effectStyle>
          <a:effectLst>
            <a:outerShdw blurRad="190500" dir="2700000" dist="228600" rotWithShape="0" sy="9000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dir="tl" rig="soft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18CSS202J- COMPUTER COMMUNICATION</dc:title>
  <dc:creator>Admin</dc:creator>
  <cp:lastModifiedBy>Microsoft account</cp:lastModifiedBy>
  <dcterms:created xsi:type="dcterms:W3CDTF">2019-12-16T17:15:46Z</dcterms:created>
  <dcterms:modified xsi:type="dcterms:W3CDTF">2024-02-05T03:27:22Z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cf2ef55d8b104e1f89eec6715f57f7bf</vt:lpwstr>
  </property>
</Properties>
</file>