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76" r:id="rId15"/>
    <p:sldId id="278" r:id="rId16"/>
    <p:sldId id="279" r:id="rId17"/>
    <p:sldId id="281" r:id="rId18"/>
    <p:sldId id="284" r:id="rId19"/>
    <p:sldId id="285" r:id="rId20"/>
    <p:sldId id="286" r:id="rId21"/>
    <p:sldId id="287" r:id="rId22"/>
    <p:sldId id="290" r:id="rId23"/>
    <p:sldId id="291" r:id="rId24"/>
    <p:sldId id="292" r:id="rId25"/>
    <p:sldId id="293" r:id="rId26"/>
    <p:sldId id="296" r:id="rId27"/>
    <p:sldId id="297" r:id="rId28"/>
    <p:sldId id="298" r:id="rId29"/>
    <p:sldId id="299" r:id="rId30"/>
    <p:sldId id="301" r:id="rId31"/>
    <p:sldId id="305" r:id="rId32"/>
    <p:sldId id="312" r:id="rId33"/>
    <p:sldId id="313" r:id="rId34"/>
    <p:sldId id="314" r:id="rId35"/>
    <p:sldId id="315" r:id="rId36"/>
    <p:sldId id="317" r:id="rId37"/>
    <p:sldId id="433" r:id="rId38"/>
    <p:sldId id="328" r:id="rId39"/>
    <p:sldId id="333" r:id="rId40"/>
    <p:sldId id="334" r:id="rId41"/>
    <p:sldId id="335" r:id="rId42"/>
    <p:sldId id="336" r:id="rId43"/>
    <p:sldId id="341" r:id="rId44"/>
    <p:sldId id="342" r:id="rId45"/>
    <p:sldId id="343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83" r:id="rId81"/>
    <p:sldId id="384" r:id="rId82"/>
    <p:sldId id="385" r:id="rId83"/>
    <p:sldId id="386" r:id="rId84"/>
    <p:sldId id="387" r:id="rId85"/>
    <p:sldId id="388" r:id="rId86"/>
    <p:sldId id="389" r:id="rId87"/>
    <p:sldId id="390" r:id="rId88"/>
    <p:sldId id="391" r:id="rId89"/>
    <p:sldId id="392" r:id="rId90"/>
    <p:sldId id="393" r:id="rId91"/>
    <p:sldId id="394" r:id="rId92"/>
    <p:sldId id="395" r:id="rId93"/>
    <p:sldId id="396" r:id="rId94"/>
    <p:sldId id="397" r:id="rId95"/>
    <p:sldId id="398" r:id="rId96"/>
    <p:sldId id="399" r:id="rId97"/>
    <p:sldId id="400" r:id="rId98"/>
    <p:sldId id="401" r:id="rId99"/>
    <p:sldId id="402" r:id="rId100"/>
    <p:sldId id="403" r:id="rId101"/>
    <p:sldId id="404" r:id="rId102"/>
    <p:sldId id="405" r:id="rId103"/>
    <p:sldId id="406" r:id="rId104"/>
    <p:sldId id="407" r:id="rId105"/>
    <p:sldId id="408" r:id="rId106"/>
    <p:sldId id="409" r:id="rId107"/>
    <p:sldId id="410" r:id="rId108"/>
    <p:sldId id="411" r:id="rId109"/>
    <p:sldId id="412" r:id="rId110"/>
    <p:sldId id="413" r:id="rId111"/>
    <p:sldId id="414" r:id="rId112"/>
    <p:sldId id="415" r:id="rId113"/>
    <p:sldId id="416" r:id="rId114"/>
    <p:sldId id="417" r:id="rId115"/>
    <p:sldId id="418" r:id="rId116"/>
    <p:sldId id="419" r:id="rId117"/>
    <p:sldId id="420" r:id="rId118"/>
    <p:sldId id="421" r:id="rId119"/>
    <p:sldId id="422" r:id="rId120"/>
    <p:sldId id="423" r:id="rId121"/>
    <p:sldId id="424" r:id="rId122"/>
    <p:sldId id="425" r:id="rId123"/>
    <p:sldId id="426" r:id="rId124"/>
    <p:sldId id="427" r:id="rId125"/>
    <p:sldId id="428" r:id="rId126"/>
    <p:sldId id="429" r:id="rId127"/>
    <p:sldId id="430" r:id="rId128"/>
    <p:sldId id="431" r:id="rId129"/>
    <p:sldId id="432" r:id="rId1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5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8494" y="2497010"/>
            <a:ext cx="156701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7662" y="416686"/>
            <a:ext cx="65086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413" y="1610563"/>
            <a:ext cx="7979172" cy="413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4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gent_(economics)" TargetMode="External"/><Relationship Id="rId2" Type="http://schemas.openxmlformats.org/officeDocument/2006/relationships/hyperlink" Target="https://en.wikipedia.org/wiki/Rational_choice_theor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n.wikipedia.org/wiki/Norm_(philosophy)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timal_decision" TargetMode="External"/><Relationship Id="rId2" Type="http://schemas.openxmlformats.org/officeDocument/2006/relationships/hyperlink" Target="https://en.wikipedia.org/wiki/Norm_(philosophy)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8494" y="2497010"/>
            <a:ext cx="1564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libri"/>
                <a:cs typeface="Calibri"/>
              </a:rPr>
              <a:t>UNIT</a:t>
            </a:r>
            <a:r>
              <a:rPr sz="4400" spc="-9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3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8455" y="3895344"/>
            <a:ext cx="3162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MULTIBIOMETRICS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775" y="477711"/>
            <a:ext cx="4450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MULTI</a:t>
            </a:r>
            <a:r>
              <a:rPr sz="4400" spc="-90" dirty="0"/>
              <a:t> </a:t>
            </a:r>
            <a:r>
              <a:rPr sz="4400" spc="-5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637780" cy="24561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9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main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limitation</a:t>
            </a:r>
            <a:r>
              <a:rPr sz="32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multi-algorithm </a:t>
            </a:r>
            <a:r>
              <a:rPr sz="3200" spc="-5" dirty="0">
                <a:latin typeface="Calibri"/>
                <a:cs typeface="Calibri"/>
              </a:rPr>
              <a:t> systems is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since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different sources 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evidence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obtained from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 raw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data (e.g., right index fingerprint image),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multiple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sources</a:t>
            </a:r>
            <a:r>
              <a:rPr sz="3200" spc="-10" dirty="0">
                <a:latin typeface="Calibri"/>
                <a:cs typeface="Calibri"/>
              </a:rPr>
              <a:t> tend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correlated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0236" y="4221088"/>
            <a:ext cx="4304711" cy="2287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984" y="477711"/>
            <a:ext cx="6216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Times New Roman"/>
                <a:cs typeface="Times New Roman"/>
              </a:rPr>
              <a:t>Dimensionality</a:t>
            </a:r>
            <a:r>
              <a:rPr sz="4400" b="1" spc="-9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Reduction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574474"/>
            <a:ext cx="7789545" cy="43154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383540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techniques</a:t>
            </a:r>
            <a:r>
              <a:rPr sz="295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95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dimensionality</a:t>
            </a:r>
            <a:r>
              <a:rPr sz="295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reduction</a:t>
            </a:r>
            <a:r>
              <a:rPr sz="295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sz="2950" spc="-7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important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applications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95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Machine</a:t>
            </a:r>
            <a:r>
              <a:rPr sz="295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Learning, </a:t>
            </a:r>
            <a:r>
              <a:rPr sz="2950" spc="-7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Mining,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-10" dirty="0">
                <a:solidFill>
                  <a:srgbClr val="444444"/>
                </a:solidFill>
                <a:latin typeface="Times New Roman"/>
                <a:cs typeface="Times New Roman"/>
              </a:rPr>
              <a:t>Bioinformatics,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 and Information 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-10" dirty="0">
                <a:solidFill>
                  <a:srgbClr val="444444"/>
                </a:solidFill>
                <a:latin typeface="Times New Roman"/>
                <a:cs typeface="Times New Roman"/>
              </a:rPr>
              <a:t>Retrieval.</a:t>
            </a:r>
            <a:endParaRPr sz="29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91200"/>
              </a:lnSpc>
              <a:spcBef>
                <a:spcPts val="51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The main agenda is to 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remove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the redundant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 dependent features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by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changing the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dataset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onto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a </a:t>
            </a:r>
            <a:r>
              <a:rPr sz="2950" spc="-7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lower-dimensional space.</a:t>
            </a:r>
            <a:endParaRPr sz="2950">
              <a:latin typeface="Times New Roman"/>
              <a:cs typeface="Times New Roman"/>
            </a:endParaRPr>
          </a:p>
          <a:p>
            <a:pPr marL="299085" marR="183515" indent="-287020">
              <a:lnSpc>
                <a:spcPct val="91200"/>
              </a:lnSpc>
              <a:spcBef>
                <a:spcPts val="59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In simple terms, they reduce the dimensions (i.e. </a:t>
            </a:r>
            <a:r>
              <a:rPr sz="2950" spc="-7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variables)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in a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particular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dataset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while</a:t>
            </a:r>
            <a:r>
              <a:rPr sz="295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retaining 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most</a:t>
            </a:r>
            <a:r>
              <a:rPr sz="295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of the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data.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831" y="513283"/>
            <a:ext cx="73971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>
                <a:latin typeface="Times New Roman"/>
                <a:cs typeface="Times New Roman"/>
              </a:rPr>
              <a:t>Practical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approach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to</a:t>
            </a:r>
            <a:r>
              <a:rPr sz="3950" spc="-15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an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LDA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model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02895" marR="5080" indent="-281940">
              <a:lnSpc>
                <a:spcPts val="3829"/>
              </a:lnSpc>
              <a:spcBef>
                <a:spcPts val="195"/>
              </a:spcBef>
              <a:buFont typeface="Arial MT"/>
              <a:buChar char="•"/>
              <a:tabLst>
                <a:tab pos="303530" algn="l"/>
              </a:tabLst>
            </a:pPr>
            <a:r>
              <a:rPr spc="-10" dirty="0"/>
              <a:t>Consider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spc="-5" dirty="0"/>
              <a:t>situation</a:t>
            </a:r>
            <a:r>
              <a:rPr spc="50" dirty="0"/>
              <a:t> </a:t>
            </a:r>
            <a:r>
              <a:rPr spc="-5" dirty="0"/>
              <a:t>where</a:t>
            </a:r>
            <a:r>
              <a:rPr spc="50" dirty="0"/>
              <a:t> </a:t>
            </a:r>
            <a:r>
              <a:rPr dirty="0"/>
              <a:t>you</a:t>
            </a:r>
            <a:r>
              <a:rPr spc="50" dirty="0"/>
              <a:t> </a:t>
            </a:r>
            <a:r>
              <a:rPr dirty="0"/>
              <a:t>have</a:t>
            </a:r>
            <a:r>
              <a:rPr spc="55" dirty="0"/>
              <a:t> </a:t>
            </a:r>
            <a:r>
              <a:rPr dirty="0"/>
              <a:t>plotted </a:t>
            </a:r>
            <a:r>
              <a:rPr spc="5" dirty="0"/>
              <a:t> </a:t>
            </a:r>
            <a:r>
              <a:rPr spc="-10" dirty="0"/>
              <a:t>the </a:t>
            </a:r>
            <a:r>
              <a:rPr spc="-5" dirty="0"/>
              <a:t>relationship </a:t>
            </a:r>
            <a:r>
              <a:rPr dirty="0"/>
              <a:t>between </a:t>
            </a:r>
            <a:r>
              <a:rPr spc="-10" dirty="0"/>
              <a:t>two </a:t>
            </a:r>
            <a:r>
              <a:rPr dirty="0"/>
              <a:t>variables </a:t>
            </a:r>
            <a:r>
              <a:rPr spc="-5" dirty="0"/>
              <a:t>where </a:t>
            </a:r>
            <a:r>
              <a:rPr dirty="0"/>
              <a:t> </a:t>
            </a:r>
            <a:r>
              <a:rPr spc="-10" dirty="0"/>
              <a:t>each color </a:t>
            </a:r>
            <a:r>
              <a:rPr spc="-5" dirty="0"/>
              <a:t>represents </a:t>
            </a:r>
            <a:r>
              <a:rPr dirty="0"/>
              <a:t>a different </a:t>
            </a:r>
            <a:r>
              <a:rPr spc="-10" dirty="0"/>
              <a:t>class. </a:t>
            </a:r>
            <a:r>
              <a:rPr spc="-5" dirty="0"/>
              <a:t>One </a:t>
            </a:r>
            <a:r>
              <a:rPr spc="-10" dirty="0"/>
              <a:t>is </a:t>
            </a:r>
            <a:r>
              <a:rPr spc="-5" dirty="0"/>
              <a:t> shown</a:t>
            </a:r>
            <a:r>
              <a:rPr spc="-15"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red </a:t>
            </a:r>
            <a:r>
              <a:rPr spc="-10" dirty="0"/>
              <a:t>color</a:t>
            </a:r>
            <a:r>
              <a:rPr spc="-15" dirty="0"/>
              <a:t> </a:t>
            </a:r>
            <a:r>
              <a:rPr spc="-10" dirty="0"/>
              <a:t>and</a:t>
            </a:r>
            <a:r>
              <a:rPr spc="-15" dirty="0"/>
              <a:t> </a:t>
            </a:r>
            <a:r>
              <a:rPr spc="-10" dirty="0"/>
              <a:t>the</a:t>
            </a:r>
            <a:r>
              <a:rPr spc="-15" dirty="0"/>
              <a:t> </a:t>
            </a:r>
            <a:r>
              <a:rPr dirty="0"/>
              <a:t>other</a:t>
            </a:r>
            <a:r>
              <a:rPr spc="-5" dirty="0"/>
              <a:t> with</a:t>
            </a:r>
            <a:r>
              <a:rPr spc="-10" dirty="0"/>
              <a:t> </a:t>
            </a:r>
            <a:r>
              <a:rPr dirty="0"/>
              <a:t>blue.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61" y="4310072"/>
            <a:ext cx="2019403" cy="2038454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831" y="513283"/>
            <a:ext cx="73971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>
                <a:latin typeface="Times New Roman"/>
                <a:cs typeface="Times New Roman"/>
              </a:rPr>
              <a:t>Practical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approach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to</a:t>
            </a:r>
            <a:r>
              <a:rPr sz="3950" spc="-15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an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LDA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model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460" y="1770883"/>
            <a:ext cx="7298690" cy="11068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03530" marR="5080" indent="-291465">
              <a:lnSpc>
                <a:spcPts val="2630"/>
              </a:lnSpc>
              <a:spcBef>
                <a:spcPts val="71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If </a:t>
            </a:r>
            <a:r>
              <a:rPr sz="2700" spc="10" dirty="0">
                <a:solidFill>
                  <a:srgbClr val="444444"/>
                </a:solidFill>
                <a:latin typeface="Times New Roman"/>
                <a:cs typeface="Times New Roman"/>
              </a:rPr>
              <a:t>you 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are willing 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to reduce 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2700" spc="10" dirty="0">
                <a:solidFill>
                  <a:srgbClr val="444444"/>
                </a:solidFill>
                <a:latin typeface="Times New Roman"/>
                <a:cs typeface="Times New Roman"/>
              </a:rPr>
              <a:t>number 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27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dimensions to 1,</a:t>
            </a:r>
            <a:r>
              <a:rPr sz="2700" spc="10" dirty="0">
                <a:solidFill>
                  <a:srgbClr val="444444"/>
                </a:solidFill>
                <a:latin typeface="Times New Roman"/>
                <a:cs typeface="Times New Roman"/>
              </a:rPr>
              <a:t> you 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can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 just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 project</a:t>
            </a:r>
            <a:r>
              <a:rPr sz="27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everything to </a:t>
            </a:r>
            <a:r>
              <a:rPr sz="2700" spc="-6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7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x-axis as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shown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below: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460" y="5240395"/>
            <a:ext cx="7265670" cy="11042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03530" marR="5080" indent="-291465">
              <a:lnSpc>
                <a:spcPct val="80700"/>
              </a:lnSpc>
              <a:spcBef>
                <a:spcPts val="74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 approach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 neglects any helpful</a:t>
            </a:r>
            <a:r>
              <a:rPr sz="27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information 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 provided </a:t>
            </a:r>
            <a:r>
              <a:rPr sz="2700" spc="10" dirty="0">
                <a:solidFill>
                  <a:srgbClr val="444444"/>
                </a:solidFill>
                <a:latin typeface="Times New Roman"/>
                <a:cs typeface="Times New Roman"/>
              </a:rPr>
              <a:t>by 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second feature. However, </a:t>
            </a:r>
            <a:r>
              <a:rPr sz="2700" spc="10" dirty="0">
                <a:solidFill>
                  <a:srgbClr val="444444"/>
                </a:solidFill>
                <a:latin typeface="Times New Roman"/>
                <a:cs typeface="Times New Roman"/>
              </a:rPr>
              <a:t>you 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can </a:t>
            </a:r>
            <a:r>
              <a:rPr sz="2700" spc="-6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use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700" spc="10" dirty="0">
                <a:solidFill>
                  <a:srgbClr val="444444"/>
                </a:solidFill>
                <a:latin typeface="Times New Roman"/>
                <a:cs typeface="Times New Roman"/>
              </a:rPr>
              <a:t>LDA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444444"/>
                </a:solidFill>
                <a:latin typeface="Times New Roman"/>
                <a:cs typeface="Times New Roman"/>
              </a:rPr>
              <a:t>plot</a:t>
            </a:r>
            <a:r>
              <a:rPr sz="2700" dirty="0">
                <a:solidFill>
                  <a:srgbClr val="444444"/>
                </a:solidFill>
                <a:latin typeface="Times New Roman"/>
                <a:cs typeface="Times New Roman"/>
              </a:rPr>
              <a:t> it.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590" y="3110324"/>
            <a:ext cx="3415224" cy="2041263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831" y="513283"/>
            <a:ext cx="73971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>
                <a:latin typeface="Times New Roman"/>
                <a:cs typeface="Times New Roman"/>
              </a:rPr>
              <a:t>Practical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approach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to</a:t>
            </a:r>
            <a:r>
              <a:rPr sz="3950" spc="-15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an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LDA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model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8007984" cy="24561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4640" marR="5080" indent="-281940" algn="just">
              <a:lnSpc>
                <a:spcPts val="3829"/>
              </a:lnSpc>
              <a:spcBef>
                <a:spcPts val="19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advantage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3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LDA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is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that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it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 uses </a:t>
            </a:r>
            <a:r>
              <a:rPr sz="3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information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from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both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features to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create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a </a:t>
            </a:r>
            <a:r>
              <a:rPr sz="3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new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axis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which in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turn minimizes the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variance </a:t>
            </a:r>
            <a:r>
              <a:rPr sz="3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maximizes the class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distance of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two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variables.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662" y="4000504"/>
            <a:ext cx="2298183" cy="24686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4138" y="4389381"/>
            <a:ext cx="2314330" cy="23451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6951" y="5581672"/>
            <a:ext cx="2043216" cy="40642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614" y="477711"/>
            <a:ext cx="2994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How</a:t>
            </a:r>
            <a:r>
              <a:rPr sz="4400" spc="-50" dirty="0"/>
              <a:t> </a:t>
            </a:r>
            <a:r>
              <a:rPr sz="4400" spc="-5" dirty="0"/>
              <a:t>it</a:t>
            </a:r>
            <a:r>
              <a:rPr sz="4400" spc="-45" dirty="0"/>
              <a:t> </a:t>
            </a:r>
            <a:r>
              <a:rPr sz="4400" spc="-5" dirty="0"/>
              <a:t>works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48902" y="1571580"/>
            <a:ext cx="7488555" cy="36233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354965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5" dirty="0">
                <a:solidFill>
                  <a:srgbClr val="444444"/>
                </a:solidFill>
                <a:latin typeface="Times New Roman"/>
                <a:cs typeface="Times New Roman"/>
              </a:rPr>
              <a:t>LDA </a:t>
            </a:r>
            <a:r>
              <a:rPr sz="2450" spc="10" dirty="0">
                <a:solidFill>
                  <a:srgbClr val="444444"/>
                </a:solidFill>
                <a:latin typeface="Times New Roman"/>
                <a:cs typeface="Times New Roman"/>
              </a:rPr>
              <a:t>focuses primarily </a:t>
            </a:r>
            <a:r>
              <a:rPr sz="2450" spc="15" dirty="0">
                <a:solidFill>
                  <a:srgbClr val="444444"/>
                </a:solidFill>
                <a:latin typeface="Times New Roman"/>
                <a:cs typeface="Times New Roman"/>
              </a:rPr>
              <a:t>on </a:t>
            </a:r>
            <a:r>
              <a:rPr sz="2450" spc="10" dirty="0">
                <a:solidFill>
                  <a:srgbClr val="444444"/>
                </a:solidFill>
                <a:latin typeface="Times New Roman"/>
                <a:cs typeface="Times New Roman"/>
              </a:rPr>
              <a:t>projecting </a:t>
            </a:r>
            <a:r>
              <a:rPr sz="2450" spc="5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2450" spc="10" dirty="0">
                <a:solidFill>
                  <a:srgbClr val="444444"/>
                </a:solidFill>
                <a:latin typeface="Times New Roman"/>
                <a:cs typeface="Times New Roman"/>
              </a:rPr>
              <a:t>features </a:t>
            </a:r>
            <a:r>
              <a:rPr sz="2450" spc="5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2450" spc="10" dirty="0">
                <a:solidFill>
                  <a:srgbClr val="444444"/>
                </a:solidFill>
                <a:latin typeface="Times New Roman"/>
                <a:cs typeface="Times New Roman"/>
              </a:rPr>
              <a:t> higher dimension</a:t>
            </a:r>
            <a:r>
              <a:rPr sz="245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444444"/>
                </a:solidFill>
                <a:latin typeface="Times New Roman"/>
                <a:cs typeface="Times New Roman"/>
              </a:rPr>
              <a:t>space</a:t>
            </a:r>
            <a:r>
              <a:rPr sz="245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444444"/>
                </a:solidFill>
                <a:latin typeface="Times New Roman"/>
                <a:cs typeface="Times New Roman"/>
              </a:rPr>
              <a:t>to lower</a:t>
            </a:r>
            <a:r>
              <a:rPr sz="2450" spc="10" dirty="0">
                <a:solidFill>
                  <a:srgbClr val="444444"/>
                </a:solidFill>
                <a:latin typeface="Times New Roman"/>
                <a:cs typeface="Times New Roman"/>
              </a:rPr>
              <a:t> dimensions.</a:t>
            </a:r>
            <a:r>
              <a:rPr sz="245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444444"/>
                </a:solidFill>
                <a:latin typeface="Times New Roman"/>
                <a:cs typeface="Times New Roman"/>
              </a:rPr>
              <a:t>You</a:t>
            </a:r>
            <a:r>
              <a:rPr sz="245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444444"/>
                </a:solidFill>
                <a:latin typeface="Times New Roman"/>
                <a:cs typeface="Times New Roman"/>
              </a:rPr>
              <a:t>can </a:t>
            </a:r>
            <a:r>
              <a:rPr sz="2450" spc="-6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444444"/>
                </a:solidFill>
                <a:latin typeface="Times New Roman"/>
                <a:cs typeface="Times New Roman"/>
              </a:rPr>
              <a:t>achieve</a:t>
            </a:r>
            <a:r>
              <a:rPr sz="245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sz="24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4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444444"/>
                </a:solidFill>
                <a:latin typeface="Times New Roman"/>
                <a:cs typeface="Times New Roman"/>
              </a:rPr>
              <a:t>three</a:t>
            </a:r>
            <a:r>
              <a:rPr sz="24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444444"/>
                </a:solidFill>
                <a:latin typeface="Times New Roman"/>
                <a:cs typeface="Times New Roman"/>
              </a:rPr>
              <a:t>steps:</a:t>
            </a:r>
            <a:endParaRPr sz="2450">
              <a:latin typeface="Times New Roman"/>
              <a:cs typeface="Times New Roman"/>
            </a:endParaRPr>
          </a:p>
          <a:p>
            <a:pPr marL="307975" marR="53975" indent="-295910">
              <a:lnSpc>
                <a:spcPct val="80900"/>
              </a:lnSpc>
              <a:spcBef>
                <a:spcPts val="525"/>
              </a:spcBef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solidFill>
                  <a:srgbClr val="444444"/>
                </a:solidFill>
                <a:latin typeface="Arial MT"/>
                <a:cs typeface="Arial MT"/>
              </a:rPr>
              <a:t>Firstly, </a:t>
            </a:r>
            <a:r>
              <a:rPr sz="2450" spc="15" dirty="0">
                <a:solidFill>
                  <a:srgbClr val="444444"/>
                </a:solidFill>
                <a:latin typeface="Arial MT"/>
                <a:cs typeface="Arial MT"/>
              </a:rPr>
              <a:t>you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need to calculate the separability </a:t>
            </a:r>
            <a:r>
              <a:rPr sz="2450" spc="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between classes which </a:t>
            </a:r>
            <a:r>
              <a:rPr sz="2450" spc="5" dirty="0">
                <a:solidFill>
                  <a:srgbClr val="444444"/>
                </a:solidFill>
                <a:latin typeface="Arial MT"/>
                <a:cs typeface="Arial MT"/>
              </a:rPr>
              <a:t>is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the </a:t>
            </a:r>
            <a:r>
              <a:rPr sz="2450" spc="5" dirty="0">
                <a:solidFill>
                  <a:srgbClr val="444444"/>
                </a:solidFill>
                <a:latin typeface="Arial MT"/>
                <a:cs typeface="Arial MT"/>
              </a:rPr>
              <a:t>distance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between </a:t>
            </a:r>
            <a:r>
              <a:rPr sz="2450" spc="5" dirty="0">
                <a:solidFill>
                  <a:srgbClr val="444444"/>
                </a:solidFill>
                <a:latin typeface="Arial MT"/>
                <a:cs typeface="Arial MT"/>
              </a:rPr>
              <a:t>the </a:t>
            </a:r>
            <a:r>
              <a:rPr sz="2450" spc="-67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2450" spc="15" dirty="0">
                <a:solidFill>
                  <a:srgbClr val="444444"/>
                </a:solidFill>
                <a:latin typeface="Arial MT"/>
                <a:cs typeface="Arial MT"/>
              </a:rPr>
              <a:t>mean</a:t>
            </a:r>
            <a:r>
              <a:rPr sz="24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of</a:t>
            </a:r>
            <a:r>
              <a:rPr sz="2450" spc="5" dirty="0">
                <a:solidFill>
                  <a:srgbClr val="444444"/>
                </a:solidFill>
                <a:latin typeface="Arial MT"/>
                <a:cs typeface="Arial MT"/>
              </a:rPr>
              <a:t> different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classes.</a:t>
            </a:r>
            <a:r>
              <a:rPr sz="2450" spc="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This</a:t>
            </a:r>
            <a:r>
              <a:rPr sz="24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2450" spc="5" dirty="0">
                <a:solidFill>
                  <a:srgbClr val="444444"/>
                </a:solidFill>
                <a:latin typeface="Arial MT"/>
                <a:cs typeface="Arial MT"/>
              </a:rPr>
              <a:t>is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called</a:t>
            </a:r>
            <a:endParaRPr sz="2450">
              <a:latin typeface="Arial MT"/>
              <a:cs typeface="Arial MT"/>
            </a:endParaRPr>
          </a:p>
          <a:p>
            <a:pPr marL="307975">
              <a:lnSpc>
                <a:spcPts val="2400"/>
              </a:lnSpc>
            </a:pP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245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2450" i="1" spc="10" dirty="0">
                <a:solidFill>
                  <a:srgbClr val="444444"/>
                </a:solidFill>
                <a:latin typeface="Arial"/>
                <a:cs typeface="Arial"/>
              </a:rPr>
              <a:t>between-class</a:t>
            </a:r>
            <a:r>
              <a:rPr sz="2450" i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i="1" spc="10" dirty="0">
                <a:solidFill>
                  <a:srgbClr val="444444"/>
                </a:solidFill>
                <a:latin typeface="Arial"/>
                <a:cs typeface="Arial"/>
              </a:rPr>
              <a:t>variance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 MT"/>
              <a:cs typeface="Arial MT"/>
            </a:endParaRPr>
          </a:p>
          <a:p>
            <a:pPr marL="307975" marR="5080" indent="-295910">
              <a:lnSpc>
                <a:spcPct val="80900"/>
              </a:lnSpc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Secondly, calculate the </a:t>
            </a:r>
            <a:r>
              <a:rPr sz="2450" spc="5" dirty="0">
                <a:solidFill>
                  <a:srgbClr val="444444"/>
                </a:solidFill>
                <a:latin typeface="Arial MT"/>
                <a:cs typeface="Arial MT"/>
              </a:rPr>
              <a:t>distance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between the </a:t>
            </a:r>
            <a:r>
              <a:rPr sz="2450" spc="15" dirty="0">
                <a:solidFill>
                  <a:srgbClr val="444444"/>
                </a:solidFill>
                <a:latin typeface="Arial MT"/>
                <a:cs typeface="Arial MT"/>
              </a:rPr>
              <a:t>mean </a:t>
            </a:r>
            <a:r>
              <a:rPr sz="2450" spc="-67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and </a:t>
            </a:r>
            <a:r>
              <a:rPr sz="2450" spc="15" dirty="0">
                <a:solidFill>
                  <a:srgbClr val="444444"/>
                </a:solidFill>
                <a:latin typeface="Arial MT"/>
                <a:cs typeface="Arial MT"/>
              </a:rPr>
              <a:t>sample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of each class. </a:t>
            </a:r>
            <a:r>
              <a:rPr sz="2450" spc="5" dirty="0">
                <a:solidFill>
                  <a:srgbClr val="444444"/>
                </a:solidFill>
                <a:latin typeface="Arial MT"/>
                <a:cs typeface="Arial MT"/>
              </a:rPr>
              <a:t>It is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also called </a:t>
            </a:r>
            <a:r>
              <a:rPr sz="2450" spc="5" dirty="0">
                <a:solidFill>
                  <a:srgbClr val="444444"/>
                </a:solidFill>
                <a:latin typeface="Arial MT"/>
                <a:cs typeface="Arial MT"/>
              </a:rPr>
              <a:t>the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2450" spc="5" dirty="0">
                <a:solidFill>
                  <a:srgbClr val="444444"/>
                </a:solidFill>
                <a:latin typeface="Arial MT"/>
                <a:cs typeface="Arial MT"/>
              </a:rPr>
              <a:t>within-class</a:t>
            </a:r>
            <a:r>
              <a:rPr sz="24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2450" spc="10" dirty="0">
                <a:solidFill>
                  <a:srgbClr val="444444"/>
                </a:solidFill>
                <a:latin typeface="Arial MT"/>
                <a:cs typeface="Arial MT"/>
              </a:rPr>
              <a:t>variance.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7426" y="3501008"/>
            <a:ext cx="1621144" cy="5909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1174" y="5463778"/>
            <a:ext cx="3078940" cy="746409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614" y="477711"/>
            <a:ext cx="2994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How</a:t>
            </a:r>
            <a:r>
              <a:rPr sz="4400" spc="-50" dirty="0"/>
              <a:t> </a:t>
            </a:r>
            <a:r>
              <a:rPr sz="4400" spc="-5" dirty="0"/>
              <a:t>it</a:t>
            </a:r>
            <a:r>
              <a:rPr sz="4400" spc="-45" dirty="0"/>
              <a:t> </a:t>
            </a:r>
            <a:r>
              <a:rPr sz="4400" spc="-5" dirty="0"/>
              <a:t>works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75330" y="1628395"/>
            <a:ext cx="7386320" cy="39947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81940" indent="-281940">
              <a:lnSpc>
                <a:spcPts val="3829"/>
              </a:lnSpc>
              <a:spcBef>
                <a:spcPts val="235"/>
              </a:spcBef>
              <a:buChar char="•"/>
              <a:tabLst>
                <a:tab pos="281940" algn="l"/>
              </a:tabLst>
            </a:pPr>
            <a:r>
              <a:rPr sz="3200" spc="-10" dirty="0">
                <a:solidFill>
                  <a:srgbClr val="444444"/>
                </a:solidFill>
                <a:latin typeface="Arial MT"/>
                <a:cs typeface="Arial MT"/>
              </a:rPr>
              <a:t>Finally, </a:t>
            </a:r>
            <a:r>
              <a:rPr sz="3200" dirty="0">
                <a:solidFill>
                  <a:srgbClr val="444444"/>
                </a:solidFill>
                <a:latin typeface="Arial MT"/>
                <a:cs typeface="Arial MT"/>
              </a:rPr>
              <a:t>construct </a:t>
            </a:r>
            <a:r>
              <a:rPr sz="3200" spc="-10" dirty="0">
                <a:solidFill>
                  <a:srgbClr val="444444"/>
                </a:solidFill>
                <a:latin typeface="Arial MT"/>
                <a:cs typeface="Arial MT"/>
              </a:rPr>
              <a:t>the </a:t>
            </a:r>
            <a:r>
              <a:rPr sz="3200" spc="-5" dirty="0">
                <a:solidFill>
                  <a:srgbClr val="444444"/>
                </a:solidFill>
                <a:latin typeface="Arial MT"/>
                <a:cs typeface="Arial MT"/>
              </a:rPr>
              <a:t>lower-dimensional </a:t>
            </a:r>
            <a:r>
              <a:rPr sz="3200" spc="-87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44444"/>
                </a:solidFill>
                <a:latin typeface="Arial MT"/>
                <a:cs typeface="Arial MT"/>
              </a:rPr>
              <a:t>space</a:t>
            </a:r>
            <a:r>
              <a:rPr sz="32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Arial MT"/>
                <a:cs typeface="Arial MT"/>
              </a:rPr>
              <a:t>which</a:t>
            </a:r>
            <a:r>
              <a:rPr sz="32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Arial MT"/>
                <a:cs typeface="Arial MT"/>
              </a:rPr>
              <a:t>maximizes</a:t>
            </a:r>
            <a:r>
              <a:rPr sz="3200" spc="-10" dirty="0">
                <a:solidFill>
                  <a:srgbClr val="444444"/>
                </a:solidFill>
                <a:latin typeface="Arial MT"/>
                <a:cs typeface="Arial MT"/>
              </a:rPr>
              <a:t> the</a:t>
            </a:r>
            <a:endParaRPr sz="3200">
              <a:latin typeface="Arial MT"/>
              <a:cs typeface="Arial MT"/>
            </a:endParaRPr>
          </a:p>
          <a:p>
            <a:pPr marL="281940">
              <a:lnSpc>
                <a:spcPts val="3685"/>
              </a:lnSpc>
            </a:pPr>
            <a:r>
              <a:rPr sz="3200" spc="-5" dirty="0">
                <a:solidFill>
                  <a:srgbClr val="444444"/>
                </a:solidFill>
                <a:latin typeface="Arial MT"/>
                <a:cs typeface="Arial MT"/>
              </a:rPr>
              <a:t>between-class</a:t>
            </a:r>
            <a:r>
              <a:rPr sz="32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44444"/>
                </a:solidFill>
                <a:latin typeface="Arial MT"/>
                <a:cs typeface="Arial MT"/>
              </a:rPr>
              <a:t>variance</a:t>
            </a:r>
            <a:r>
              <a:rPr sz="32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Arial MT"/>
                <a:cs typeface="Arial MT"/>
              </a:rPr>
              <a:t>and</a:t>
            </a:r>
            <a:r>
              <a:rPr sz="32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Arial MT"/>
                <a:cs typeface="Arial MT"/>
              </a:rPr>
              <a:t>minimizes</a:t>
            </a:r>
            <a:endParaRPr sz="3200">
              <a:latin typeface="Arial MT"/>
              <a:cs typeface="Arial MT"/>
            </a:endParaRPr>
          </a:p>
          <a:p>
            <a:pPr marL="281940" marR="464184">
              <a:lnSpc>
                <a:spcPts val="3829"/>
              </a:lnSpc>
              <a:spcBef>
                <a:spcPts val="130"/>
              </a:spcBef>
            </a:pPr>
            <a:r>
              <a:rPr sz="3200" spc="-10" dirty="0">
                <a:solidFill>
                  <a:srgbClr val="444444"/>
                </a:solidFill>
                <a:latin typeface="Arial MT"/>
                <a:cs typeface="Arial MT"/>
              </a:rPr>
              <a:t>the </a:t>
            </a:r>
            <a:r>
              <a:rPr sz="3200" spc="-5" dirty="0">
                <a:solidFill>
                  <a:srgbClr val="444444"/>
                </a:solidFill>
                <a:latin typeface="Arial MT"/>
                <a:cs typeface="Arial MT"/>
              </a:rPr>
              <a:t>within-class </a:t>
            </a:r>
            <a:r>
              <a:rPr sz="3200" dirty="0">
                <a:solidFill>
                  <a:srgbClr val="444444"/>
                </a:solidFill>
                <a:latin typeface="Arial MT"/>
                <a:cs typeface="Arial MT"/>
              </a:rPr>
              <a:t>variance. P </a:t>
            </a:r>
            <a:r>
              <a:rPr sz="3200" spc="-5" dirty="0">
                <a:solidFill>
                  <a:srgbClr val="444444"/>
                </a:solidFill>
                <a:latin typeface="Arial MT"/>
                <a:cs typeface="Arial MT"/>
              </a:rPr>
              <a:t>is </a:t>
            </a:r>
            <a:r>
              <a:rPr sz="3200" dirty="0">
                <a:solidFill>
                  <a:srgbClr val="444444"/>
                </a:solidFill>
                <a:latin typeface="Arial MT"/>
                <a:cs typeface="Arial MT"/>
              </a:rPr>
              <a:t> considered </a:t>
            </a:r>
            <a:r>
              <a:rPr sz="3200" spc="-5" dirty="0">
                <a:solidFill>
                  <a:srgbClr val="444444"/>
                </a:solidFill>
                <a:latin typeface="Arial MT"/>
                <a:cs typeface="Arial MT"/>
              </a:rPr>
              <a:t>as </a:t>
            </a:r>
            <a:r>
              <a:rPr sz="3200" spc="-10" dirty="0">
                <a:solidFill>
                  <a:srgbClr val="444444"/>
                </a:solidFill>
                <a:latin typeface="Arial MT"/>
                <a:cs typeface="Arial MT"/>
              </a:rPr>
              <a:t>the </a:t>
            </a:r>
            <a:r>
              <a:rPr sz="3200" spc="-5" dirty="0">
                <a:solidFill>
                  <a:srgbClr val="444444"/>
                </a:solidFill>
                <a:latin typeface="Arial MT"/>
                <a:cs typeface="Arial MT"/>
              </a:rPr>
              <a:t>lower-dimensional </a:t>
            </a:r>
            <a:r>
              <a:rPr sz="3200" spc="-87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44444"/>
                </a:solidFill>
                <a:latin typeface="Arial MT"/>
                <a:cs typeface="Arial MT"/>
              </a:rPr>
              <a:t>space</a:t>
            </a:r>
            <a:r>
              <a:rPr sz="32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Arial MT"/>
                <a:cs typeface="Arial MT"/>
              </a:rPr>
              <a:t>projection,</a:t>
            </a:r>
            <a:r>
              <a:rPr sz="32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Arial MT"/>
                <a:cs typeface="Arial MT"/>
              </a:rPr>
              <a:t>also</a:t>
            </a:r>
            <a:r>
              <a:rPr sz="32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44444"/>
                </a:solidFill>
                <a:latin typeface="Arial MT"/>
                <a:cs typeface="Arial MT"/>
              </a:rPr>
              <a:t>called</a:t>
            </a:r>
            <a:r>
              <a:rPr sz="32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Arial MT"/>
                <a:cs typeface="Arial MT"/>
              </a:rPr>
              <a:t>Fisher’s </a:t>
            </a:r>
            <a:r>
              <a:rPr sz="3200" spc="-87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44444"/>
                </a:solidFill>
                <a:latin typeface="Arial MT"/>
                <a:cs typeface="Arial MT"/>
              </a:rPr>
              <a:t>criterion.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3200" dirty="0">
                <a:latin typeface="Arial MT"/>
                <a:cs typeface="Arial MT"/>
              </a:rPr>
              <a:t>•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6096" y="4309397"/>
            <a:ext cx="3097778" cy="1423858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106" y="213246"/>
            <a:ext cx="6396355" cy="12293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974850" marR="5080" indent="-1962785">
              <a:lnSpc>
                <a:spcPts val="4730"/>
              </a:lnSpc>
              <a:spcBef>
                <a:spcPts val="215"/>
              </a:spcBef>
            </a:pPr>
            <a:r>
              <a:rPr sz="3950" dirty="0">
                <a:latin typeface="Times New Roman"/>
                <a:cs typeface="Times New Roman"/>
              </a:rPr>
              <a:t>How does </a:t>
            </a:r>
            <a:r>
              <a:rPr sz="3950" spc="-5" dirty="0">
                <a:latin typeface="Times New Roman"/>
                <a:cs typeface="Times New Roman"/>
              </a:rPr>
              <a:t>an </a:t>
            </a:r>
            <a:r>
              <a:rPr sz="3950" dirty="0">
                <a:latin typeface="Times New Roman"/>
                <a:cs typeface="Times New Roman"/>
              </a:rPr>
              <a:t>LDA </a:t>
            </a:r>
            <a:r>
              <a:rPr sz="3950" spc="-5" dirty="0">
                <a:latin typeface="Times New Roman"/>
                <a:cs typeface="Times New Roman"/>
              </a:rPr>
              <a:t>model make </a:t>
            </a:r>
            <a:r>
              <a:rPr sz="3950" spc="-98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predictions?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538386"/>
            <a:ext cx="7999095" cy="39630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704850" indent="-287020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LDA</a:t>
            </a:r>
            <a:r>
              <a:rPr sz="295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models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use</a:t>
            </a:r>
            <a:r>
              <a:rPr sz="2950" spc="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Bayes’ Theorem</a:t>
            </a:r>
            <a:r>
              <a:rPr sz="2950" b="1" spc="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estimate </a:t>
            </a:r>
            <a:r>
              <a:rPr sz="2950" spc="-7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probabilities.</a:t>
            </a:r>
            <a:endParaRPr sz="2950">
              <a:latin typeface="Times New Roman"/>
              <a:cs typeface="Times New Roman"/>
            </a:endParaRPr>
          </a:p>
          <a:p>
            <a:pPr marL="299085" marR="161290" indent="-287020">
              <a:lnSpc>
                <a:spcPts val="2860"/>
              </a:lnSpc>
              <a:spcBef>
                <a:spcPts val="58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They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make predictions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based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upon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the probability </a:t>
            </a:r>
            <a:r>
              <a:rPr sz="2950" spc="-7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that</a:t>
            </a:r>
            <a:r>
              <a:rPr sz="295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new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 input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dataset belongs to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each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class.</a:t>
            </a:r>
            <a:endParaRPr sz="2950">
              <a:latin typeface="Times New Roman"/>
              <a:cs typeface="Times New Roman"/>
            </a:endParaRPr>
          </a:p>
          <a:p>
            <a:pPr marL="299085" marR="852805" indent="-287020" algn="just">
              <a:lnSpc>
                <a:spcPct val="806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class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which has the highest probability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sz="2950" spc="-7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considered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the output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class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and then the LDA </a:t>
            </a:r>
            <a:r>
              <a:rPr sz="2950" spc="-7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makes</a:t>
            </a:r>
            <a:r>
              <a:rPr sz="295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prediction.</a:t>
            </a:r>
            <a:endParaRPr sz="29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80600"/>
              </a:lnSpc>
              <a:spcBef>
                <a:spcPts val="59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950" spc="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prediction</a:t>
            </a:r>
            <a:r>
              <a:rPr sz="2950" spc="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sz="2950" spc="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made</a:t>
            </a:r>
            <a:r>
              <a:rPr sz="2950" spc="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simply</a:t>
            </a:r>
            <a:r>
              <a:rPr sz="2950" spc="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by</a:t>
            </a:r>
            <a:r>
              <a:rPr sz="2950" spc="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950" spc="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use</a:t>
            </a:r>
            <a:r>
              <a:rPr sz="2950" spc="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Bayes’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Theorem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which</a:t>
            </a:r>
            <a:r>
              <a:rPr sz="29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estimates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the probability of </a:t>
            </a:r>
            <a:r>
              <a:rPr sz="2950" spc="-7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output 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class </a:t>
            </a:r>
            <a:r>
              <a:rPr sz="2950" dirty="0">
                <a:solidFill>
                  <a:srgbClr val="444444"/>
                </a:solidFill>
                <a:latin typeface="Times New Roman"/>
                <a:cs typeface="Times New Roman"/>
              </a:rPr>
              <a:t>given the</a:t>
            </a:r>
            <a:r>
              <a:rPr sz="2950" spc="-5" dirty="0">
                <a:solidFill>
                  <a:srgbClr val="444444"/>
                </a:solidFill>
                <a:latin typeface="Times New Roman"/>
                <a:cs typeface="Times New Roman"/>
              </a:rPr>
              <a:t> input.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770" y="105836"/>
            <a:ext cx="7314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does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LDA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make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predictions</a:t>
            </a:r>
            <a:r>
              <a:rPr sz="4000" spc="5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529" y="847344"/>
            <a:ext cx="8700135" cy="57137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378460">
              <a:lnSpc>
                <a:spcPts val="3829"/>
              </a:lnSpc>
              <a:spcBef>
                <a:spcPts val="235"/>
              </a:spcBef>
            </a:pP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They also make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use of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probability of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each class </a:t>
            </a:r>
            <a:r>
              <a:rPr sz="3200" spc="-7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the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probability of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data belonging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each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class:</a:t>
            </a:r>
            <a:endParaRPr sz="3200">
              <a:latin typeface="Times New Roman"/>
              <a:cs typeface="Times New Roman"/>
            </a:endParaRPr>
          </a:p>
          <a:p>
            <a:pPr marL="12700" marR="85090" indent="457200">
              <a:lnSpc>
                <a:spcPct val="100499"/>
              </a:lnSpc>
              <a:spcBef>
                <a:spcPts val="470"/>
              </a:spcBef>
              <a:tabLst>
                <a:tab pos="2701290" algn="l"/>
              </a:tabLst>
            </a:pP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P(Y=x|X=x)	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= </a:t>
            </a:r>
            <a:r>
              <a:rPr sz="3200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[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(Plk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*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fk(x))</a:t>
            </a:r>
            <a:r>
              <a:rPr sz="3200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]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/ </a:t>
            </a:r>
            <a:r>
              <a:rPr sz="3200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[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(sum(PlI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*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fl(x))</a:t>
            </a:r>
            <a:r>
              <a:rPr sz="3200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] </a:t>
            </a:r>
            <a:r>
              <a:rPr sz="3200" b="1" spc="-7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Where</a:t>
            </a:r>
            <a:r>
              <a:rPr sz="3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x =</a:t>
            </a:r>
            <a:r>
              <a:rPr sz="3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input,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output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class.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829"/>
              </a:lnSpc>
            </a:pP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Plk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Nk/n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or base probability of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each class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observed </a:t>
            </a:r>
            <a:r>
              <a:rPr sz="3200" spc="-79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3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training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data.</a:t>
            </a:r>
            <a:endParaRPr sz="3200">
              <a:latin typeface="Times New Roman"/>
              <a:cs typeface="Times New Roman"/>
            </a:endParaRPr>
          </a:p>
          <a:p>
            <a:pPr marL="12700" marR="153035" algn="just">
              <a:lnSpc>
                <a:spcPct val="108900"/>
              </a:lnSpc>
              <a:spcBef>
                <a:spcPts val="155"/>
              </a:spcBef>
            </a:pP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It is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also called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prior probability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Bayes’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Theorem. </a:t>
            </a:r>
            <a:r>
              <a:rPr sz="3200" spc="-7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fk(x)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=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estimated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probability of x belonging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class </a:t>
            </a:r>
            <a:r>
              <a:rPr sz="3200" spc="-7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k.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770" y="105836"/>
            <a:ext cx="7314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does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LDA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make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predictions</a:t>
            </a:r>
            <a:r>
              <a:rPr sz="4000" spc="5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508" y="847344"/>
            <a:ext cx="8208645" cy="50565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45085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f(x) is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plotted using a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Gaussian Distribution </a:t>
            </a:r>
            <a:r>
              <a:rPr sz="3200" spc="-7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function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then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it is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plugged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into the equation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above and the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result we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get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equation as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follows:</a:t>
            </a:r>
            <a:endParaRPr sz="32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Dk(x)</a:t>
            </a:r>
            <a:r>
              <a:rPr sz="3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444444"/>
                </a:solidFill>
                <a:latin typeface="MS UI Gothic"/>
                <a:cs typeface="MS UI Gothic"/>
              </a:rPr>
              <a:t>∗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(mean/Σ²)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(mean²/(2*Σ²))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ln(PIk)</a:t>
            </a:r>
            <a:endParaRPr sz="3200">
              <a:latin typeface="Times New Roman"/>
              <a:cs typeface="Times New Roman"/>
            </a:endParaRPr>
          </a:p>
          <a:p>
            <a:pPr marL="294640" marR="5080" indent="-281940">
              <a:lnSpc>
                <a:spcPct val="99800"/>
              </a:lnSpc>
              <a:spcBef>
                <a:spcPts val="665"/>
              </a:spcBef>
              <a:buFont typeface="Arial MT"/>
              <a:buChar char="•"/>
              <a:tabLst>
                <a:tab pos="294640" algn="l"/>
                <a:tab pos="5013325" algn="l"/>
              </a:tabLst>
            </a:pP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Dk(x) is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called the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discriminant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function for </a:t>
            </a:r>
            <a:r>
              <a:rPr sz="3200" spc="-7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class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k</a:t>
            </a:r>
            <a:r>
              <a:rPr sz="3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given</a:t>
            </a:r>
            <a:r>
              <a:rPr sz="3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input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x,</a:t>
            </a:r>
            <a:r>
              <a:rPr sz="3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mean,	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Σ²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Plk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are all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estimated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from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data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 the class is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calculated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as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having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largest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value,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will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be </a:t>
            </a:r>
            <a:r>
              <a:rPr sz="32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considered</a:t>
            </a:r>
            <a:r>
              <a:rPr sz="3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3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32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44444"/>
                </a:solidFill>
                <a:latin typeface="Times New Roman"/>
                <a:cs typeface="Times New Roman"/>
              </a:rPr>
              <a:t>output</a:t>
            </a:r>
            <a:r>
              <a:rPr sz="32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44444"/>
                </a:solidFill>
                <a:latin typeface="Times New Roman"/>
                <a:cs typeface="Times New Roman"/>
              </a:rPr>
              <a:t>classification.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430" y="477711"/>
            <a:ext cx="5617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What</a:t>
            </a:r>
            <a:r>
              <a:rPr sz="4400" spc="-40" dirty="0"/>
              <a:t> </a:t>
            </a:r>
            <a:r>
              <a:rPr sz="4400" spc="-5" dirty="0"/>
              <a:t>is</a:t>
            </a:r>
            <a:r>
              <a:rPr sz="4400" spc="-30" dirty="0"/>
              <a:t> </a:t>
            </a:r>
            <a:r>
              <a:rPr sz="4400" spc="-5" dirty="0"/>
              <a:t>decision</a:t>
            </a:r>
            <a:r>
              <a:rPr sz="4400" spc="-30" dirty="0"/>
              <a:t> </a:t>
            </a:r>
            <a:r>
              <a:rPr sz="4400" spc="-5" dirty="0"/>
              <a:t>theory?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538579"/>
            <a:ext cx="7785734" cy="47453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Decision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theory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theory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decisions.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subject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very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unified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one.</a:t>
            </a:r>
            <a:endParaRPr sz="3200">
              <a:latin typeface="Calibri"/>
              <a:cs typeface="Calibri"/>
            </a:endParaRPr>
          </a:p>
          <a:p>
            <a:pPr marL="294640" marR="685165" indent="-281940">
              <a:lnSpc>
                <a:spcPct val="90100"/>
              </a:lnSpc>
              <a:spcBef>
                <a:spcPts val="66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the contrary, there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many </a:t>
            </a:r>
            <a:r>
              <a:rPr sz="3200" spc="-5" dirty="0">
                <a:latin typeface="Calibri"/>
                <a:cs typeface="Calibri"/>
              </a:rPr>
              <a:t>different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ways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theorize </a:t>
            </a:r>
            <a:r>
              <a:rPr sz="3200" dirty="0">
                <a:latin typeface="Calibri"/>
                <a:cs typeface="Calibri"/>
              </a:rPr>
              <a:t>about </a:t>
            </a:r>
            <a:r>
              <a:rPr sz="3200" spc="-5" dirty="0">
                <a:latin typeface="Calibri"/>
                <a:cs typeface="Calibri"/>
              </a:rPr>
              <a:t>decisions,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therefore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10" dirty="0">
                <a:latin typeface="Calibri"/>
                <a:cs typeface="Calibri"/>
              </a:rPr>
              <a:t>many </a:t>
            </a:r>
            <a:r>
              <a:rPr sz="3200" spc="-5" dirty="0">
                <a:latin typeface="Calibri"/>
                <a:cs typeface="Calibri"/>
              </a:rPr>
              <a:t>different research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traditions.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90100"/>
              </a:lnSpc>
              <a:spcBef>
                <a:spcPts val="630"/>
              </a:spcBef>
              <a:buFont typeface="Arial MT"/>
              <a:buChar char="•"/>
              <a:tabLst>
                <a:tab pos="386080" algn="l"/>
                <a:tab pos="38671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text </a:t>
            </a:r>
            <a:r>
              <a:rPr sz="3200" dirty="0">
                <a:latin typeface="Calibri"/>
                <a:cs typeface="Calibri"/>
              </a:rPr>
              <a:t>attempts </a:t>
            </a:r>
            <a:r>
              <a:rPr sz="3200" spc="-5" dirty="0">
                <a:latin typeface="Calibri"/>
                <a:cs typeface="Calibri"/>
              </a:rPr>
              <a:t>to reflect some 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diversity 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subject. </a:t>
            </a:r>
            <a:r>
              <a:rPr sz="3200" spc="-10" dirty="0">
                <a:latin typeface="Calibri"/>
                <a:cs typeface="Calibri"/>
              </a:rPr>
              <a:t>Its </a:t>
            </a:r>
            <a:r>
              <a:rPr sz="3200" spc="-5" dirty="0">
                <a:latin typeface="Calibri"/>
                <a:cs typeface="Calibri"/>
              </a:rPr>
              <a:t>emphasis lies on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less (mathematically) </a:t>
            </a:r>
            <a:r>
              <a:rPr sz="3200" spc="-10" dirty="0">
                <a:latin typeface="Calibri"/>
                <a:cs typeface="Calibri"/>
              </a:rPr>
              <a:t>technical </a:t>
            </a:r>
            <a:r>
              <a:rPr sz="3200" dirty="0">
                <a:latin typeface="Calibri"/>
                <a:cs typeface="Calibri"/>
              </a:rPr>
              <a:t>aspects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decision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theory.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010" y="1578620"/>
            <a:ext cx="7734934" cy="391667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3530" marR="34925" indent="-291465">
              <a:lnSpc>
                <a:spcPts val="2930"/>
              </a:lnSpc>
              <a:spcBef>
                <a:spcPts val="47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multi-algorithm </a:t>
            </a:r>
            <a:r>
              <a:rPr sz="2700" spc="5" dirty="0">
                <a:latin typeface="Calibri"/>
                <a:cs typeface="Calibri"/>
              </a:rPr>
              <a:t>system can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use</a:t>
            </a:r>
            <a:r>
              <a:rPr sz="2700" spc="100" dirty="0"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multiple feature</a:t>
            </a:r>
            <a:r>
              <a:rPr sz="27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sets </a:t>
            </a:r>
            <a:r>
              <a:rPr sz="2700" spc="-5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(i.e.,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multiple representations)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extracted</a:t>
            </a:r>
            <a:r>
              <a:rPr sz="2700" spc="5" dirty="0">
                <a:latin typeface="Calibri"/>
                <a:cs typeface="Calibri"/>
              </a:rPr>
              <a:t> from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biometric </a:t>
            </a:r>
            <a:r>
              <a:rPr sz="2700" spc="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700" spc="5" dirty="0">
                <a:latin typeface="Calibri"/>
                <a:cs typeface="Calibri"/>
              </a:rPr>
              <a:t>or </a:t>
            </a:r>
            <a:r>
              <a:rPr sz="2700" dirty="0">
                <a:latin typeface="Calibri"/>
                <a:cs typeface="Calibri"/>
              </a:rPr>
              <a:t>multiple </a:t>
            </a:r>
            <a:r>
              <a:rPr sz="2700" spc="5" dirty="0">
                <a:latin typeface="Calibri"/>
                <a:cs typeface="Calibri"/>
              </a:rPr>
              <a:t>matching schemes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operating </a:t>
            </a:r>
            <a:r>
              <a:rPr sz="2700" spc="5" dirty="0">
                <a:latin typeface="Calibri"/>
                <a:cs typeface="Calibri"/>
              </a:rPr>
              <a:t>on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 single feature set.</a:t>
            </a:r>
            <a:endParaRPr sz="2700">
              <a:latin typeface="Calibri"/>
              <a:cs typeface="Calibri"/>
            </a:endParaRPr>
          </a:p>
          <a:p>
            <a:pPr marL="303530" marR="13970" indent="-291465">
              <a:lnSpc>
                <a:spcPct val="90100"/>
              </a:lnSpc>
              <a:spcBef>
                <a:spcPts val="489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Another example of a system </a:t>
            </a:r>
            <a:r>
              <a:rPr sz="2700" dirty="0">
                <a:latin typeface="Calibri"/>
                <a:cs typeface="Calibri"/>
              </a:rPr>
              <a:t>using multiple feature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sets is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dirty="0">
                <a:latin typeface="Calibri"/>
                <a:cs typeface="Calibri"/>
              </a:rPr>
              <a:t>face recognition </a:t>
            </a:r>
            <a:r>
              <a:rPr sz="2700" spc="5" dirty="0">
                <a:latin typeface="Calibri"/>
                <a:cs typeface="Calibri"/>
              </a:rPr>
              <a:t>system </a:t>
            </a:r>
            <a:r>
              <a:rPr sz="2700" dirty="0">
                <a:latin typeface="Calibri"/>
                <a:cs typeface="Calibri"/>
              </a:rPr>
              <a:t>that employs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different feature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extraction</a:t>
            </a:r>
            <a:r>
              <a:rPr sz="2700" spc="5" dirty="0">
                <a:latin typeface="Calibri"/>
                <a:cs typeface="Calibri"/>
              </a:rPr>
              <a:t> schemes </a:t>
            </a:r>
            <a:r>
              <a:rPr sz="2700" dirty="0">
                <a:latin typeface="Calibri"/>
                <a:cs typeface="Calibri"/>
              </a:rPr>
              <a:t>like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Principal </a:t>
            </a:r>
            <a:r>
              <a:rPr sz="2700" spc="5" dirty="0">
                <a:latin typeface="Calibri"/>
                <a:cs typeface="Calibri"/>
              </a:rPr>
              <a:t> Component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Analysis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(PCA),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Independent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Component</a:t>
            </a:r>
            <a:endParaRPr sz="2700">
              <a:latin typeface="Calibri"/>
              <a:cs typeface="Calibri"/>
            </a:endParaRPr>
          </a:p>
          <a:p>
            <a:pPr marL="303530" marR="5080" indent="-291465">
              <a:lnSpc>
                <a:spcPts val="2910"/>
              </a:lnSpc>
              <a:spcBef>
                <a:spcPts val="600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Analysis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(ICA),</a:t>
            </a:r>
            <a:r>
              <a:rPr sz="2700" spc="10" dirty="0">
                <a:latin typeface="Calibri"/>
                <a:cs typeface="Calibri"/>
              </a:rPr>
              <a:t> and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Linear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Discriminant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Analysis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(LDA)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encode</a:t>
            </a:r>
            <a:r>
              <a:rPr sz="2700" dirty="0">
                <a:latin typeface="Calibri"/>
                <a:cs typeface="Calibri"/>
              </a:rPr>
              <a:t> (i.e.,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represent)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 single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face image.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638415" cy="36804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Decision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theory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theory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of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choice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confused with</a:t>
            </a:r>
            <a:r>
              <a:rPr sz="3200" spc="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choice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theory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 is</a:t>
            </a:r>
            <a:r>
              <a:rPr sz="3200" spc="-10" dirty="0">
                <a:latin typeface="Calibri"/>
                <a:cs typeface="Calibri"/>
              </a:rPr>
              <a:t> the </a:t>
            </a:r>
            <a:r>
              <a:rPr sz="3200" spc="-5" dirty="0">
                <a:latin typeface="Calibri"/>
                <a:cs typeface="Calibri"/>
              </a:rPr>
              <a:t> study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agent's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3200" spc="-5" dirty="0">
                <a:latin typeface="Calibri"/>
                <a:cs typeface="Calibri"/>
              </a:rPr>
              <a:t>choices.</a:t>
            </a:r>
            <a:endParaRPr sz="3200">
              <a:latin typeface="Calibri"/>
              <a:cs typeface="Calibri"/>
            </a:endParaRPr>
          </a:p>
          <a:p>
            <a:pPr marL="294640" marR="846455" indent="-281940">
              <a:lnSpc>
                <a:spcPct val="100499"/>
              </a:lnSpc>
              <a:spcBef>
                <a:spcPts val="47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Decision </a:t>
            </a:r>
            <a:r>
              <a:rPr sz="3200" spc="-10" dirty="0">
                <a:latin typeface="Calibri"/>
                <a:cs typeface="Calibri"/>
              </a:rPr>
              <a:t>theory can </a:t>
            </a:r>
            <a:r>
              <a:rPr sz="3200" spc="-5" dirty="0">
                <a:latin typeface="Calibri"/>
                <a:cs typeface="Calibri"/>
              </a:rPr>
              <a:t>be broken into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branches: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Font typeface="Arial MT"/>
              <a:buChar char="•"/>
              <a:tabLst>
                <a:tab pos="294640" algn="l"/>
              </a:tabLst>
            </a:pP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normative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descriptive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977" y="477711"/>
            <a:ext cx="2345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Two</a:t>
            </a:r>
            <a:r>
              <a:rPr sz="4400" spc="-95" dirty="0"/>
              <a:t> </a:t>
            </a:r>
            <a:r>
              <a:rPr sz="4400" spc="-5" dirty="0"/>
              <a:t>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47025" cy="35134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Clr>
                <a:srgbClr val="000000"/>
              </a:buClr>
              <a:buFont typeface="Arial MT"/>
              <a:buChar char="•"/>
              <a:tabLst>
                <a:tab pos="294640" algn="l"/>
              </a:tabLst>
            </a:pP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normative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200" spc="-5" dirty="0">
                <a:latin typeface="Calibri"/>
                <a:cs typeface="Calibri"/>
              </a:rPr>
              <a:t>decision </a:t>
            </a:r>
            <a:r>
              <a:rPr sz="3200" spc="-10" dirty="0">
                <a:latin typeface="Calibri"/>
                <a:cs typeface="Calibri"/>
              </a:rPr>
              <a:t>theory, which </a:t>
            </a:r>
            <a:r>
              <a:rPr sz="3200" dirty="0">
                <a:latin typeface="Calibri"/>
                <a:cs typeface="Calibri"/>
              </a:rPr>
              <a:t>analyzes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outcomes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decisions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determines</a:t>
            </a:r>
            <a:endParaRPr sz="3200">
              <a:latin typeface="Calibri"/>
              <a:cs typeface="Calibri"/>
            </a:endParaRPr>
          </a:p>
          <a:p>
            <a:pPr marL="294640">
              <a:lnSpc>
                <a:spcPts val="3685"/>
              </a:lnSpc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optimal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decisions</a:t>
            </a:r>
            <a:r>
              <a:rPr sz="3200" spc="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3200" spc="-5" dirty="0">
                <a:latin typeface="Calibri"/>
                <a:cs typeface="Calibri"/>
              </a:rPr>
              <a:t>given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constraints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294640">
              <a:lnSpc>
                <a:spcPts val="3829"/>
              </a:lnSpc>
            </a:pPr>
            <a:r>
              <a:rPr sz="3200" dirty="0">
                <a:latin typeface="Calibri"/>
                <a:cs typeface="Calibri"/>
              </a:rPr>
              <a:t>assumptions</a:t>
            </a:r>
            <a:endParaRPr sz="3200">
              <a:latin typeface="Calibri"/>
              <a:cs typeface="Calibri"/>
            </a:endParaRPr>
          </a:p>
          <a:p>
            <a:pPr marL="294640" marR="1244600" indent="-281940">
              <a:lnSpc>
                <a:spcPct val="100099"/>
              </a:lnSpc>
              <a:spcBef>
                <a:spcPts val="62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descriptive decision </a:t>
            </a:r>
            <a:r>
              <a:rPr sz="3200" spc="-10" dirty="0">
                <a:latin typeface="Calibri"/>
                <a:cs typeface="Calibri"/>
              </a:rPr>
              <a:t>theory, which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analyzes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how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agents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actually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make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decisions</a:t>
            </a:r>
            <a:r>
              <a:rPr sz="3200" spc="-10" dirty="0">
                <a:latin typeface="Calibri"/>
                <a:cs typeface="Calibri"/>
              </a:rPr>
              <a:t> they </a:t>
            </a:r>
            <a:r>
              <a:rPr sz="3200" spc="-5" dirty="0">
                <a:latin typeface="Calibri"/>
                <a:cs typeface="Calibri"/>
              </a:rPr>
              <a:t>do.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58858"/>
            <a:ext cx="8229599" cy="4208645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91797"/>
            <a:ext cx="8229599" cy="3942767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56548"/>
            <a:ext cx="8229599" cy="3813263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025" y="1600200"/>
            <a:ext cx="8167949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812" y="1600200"/>
            <a:ext cx="6494376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59086"/>
            <a:ext cx="8229599" cy="4408189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18386"/>
            <a:ext cx="8229599" cy="4289587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3" y="692695"/>
            <a:ext cx="7859215" cy="53285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104" y="477711"/>
            <a:ext cx="5354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Calibri"/>
                <a:cs typeface="Calibri"/>
              </a:rPr>
              <a:t>Multi-instance</a:t>
            </a:r>
            <a:r>
              <a:rPr sz="4400" b="1" i="1" spc="-85" dirty="0">
                <a:latin typeface="Calibri"/>
                <a:cs typeface="Calibri"/>
              </a:rPr>
              <a:t> </a:t>
            </a:r>
            <a:r>
              <a:rPr sz="4400" b="1" i="1" spc="-5" dirty="0">
                <a:latin typeface="Calibri"/>
                <a:cs typeface="Calibri"/>
              </a:rPr>
              <a:t>systems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538386"/>
            <a:ext cx="7882890" cy="42487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5080" indent="-287020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These systems use</a:t>
            </a:r>
            <a:r>
              <a:rPr sz="2950" spc="-5" dirty="0">
                <a:latin typeface="Calibri"/>
                <a:cs typeface="Calibri"/>
              </a:rPr>
              <a:t> multiple instances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same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body </a:t>
            </a:r>
            <a:r>
              <a:rPr sz="2950" spc="-5" dirty="0">
                <a:latin typeface="Calibri"/>
                <a:cs typeface="Calibri"/>
              </a:rPr>
              <a:t>trait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dirty="0">
                <a:latin typeface="Calibri"/>
                <a:cs typeface="Calibri"/>
              </a:rPr>
              <a:t>are also sometimes </a:t>
            </a:r>
            <a:r>
              <a:rPr sz="2950" spc="-5" dirty="0">
                <a:latin typeface="Calibri"/>
                <a:cs typeface="Calibri"/>
              </a:rPr>
              <a:t>referred to </a:t>
            </a:r>
            <a:r>
              <a:rPr sz="2950" dirty="0">
                <a:latin typeface="Calibri"/>
                <a:cs typeface="Calibri"/>
              </a:rPr>
              <a:t>as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multi-unit</a:t>
            </a:r>
            <a:r>
              <a:rPr sz="2950" b="1" spc="-10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systems</a:t>
            </a:r>
            <a:endParaRPr sz="2950">
              <a:latin typeface="Calibri"/>
              <a:cs typeface="Calibri"/>
            </a:endParaRPr>
          </a:p>
          <a:p>
            <a:pPr marL="299085" marR="401320" indent="-287020" algn="just">
              <a:lnSpc>
                <a:spcPct val="806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For example, </a:t>
            </a:r>
            <a:r>
              <a:rPr sz="2950" spc="-5" dirty="0">
                <a:latin typeface="Calibri"/>
                <a:cs typeface="Calibri"/>
              </a:rPr>
              <a:t>the left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right </a:t>
            </a:r>
            <a:r>
              <a:rPr sz="2950" dirty="0">
                <a:latin typeface="Calibri"/>
                <a:cs typeface="Calibri"/>
              </a:rPr>
              <a:t>index </a:t>
            </a:r>
            <a:r>
              <a:rPr sz="2950" spc="-5" dirty="0">
                <a:latin typeface="Calibri"/>
                <a:cs typeface="Calibri"/>
              </a:rPr>
              <a:t>fingers, or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 left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right irides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5" dirty="0">
                <a:latin typeface="Calibri"/>
                <a:cs typeface="Calibri"/>
              </a:rPr>
              <a:t>an </a:t>
            </a:r>
            <a:r>
              <a:rPr sz="2950" spc="-5" dirty="0">
                <a:latin typeface="Calibri"/>
                <a:cs typeface="Calibri"/>
              </a:rPr>
              <a:t>individual </a:t>
            </a:r>
            <a:r>
              <a:rPr sz="2950" dirty="0">
                <a:latin typeface="Calibri"/>
                <a:cs typeface="Calibri"/>
              </a:rPr>
              <a:t>may be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used</a:t>
            </a:r>
            <a:r>
              <a:rPr sz="2950" spc="-5" dirty="0">
                <a:latin typeface="Calibri"/>
                <a:cs typeface="Calibri"/>
              </a:rPr>
              <a:t> to verify </a:t>
            </a:r>
            <a:r>
              <a:rPr sz="2950" spc="5" dirty="0">
                <a:latin typeface="Calibri"/>
                <a:cs typeface="Calibri"/>
              </a:rPr>
              <a:t>an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individual’s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identity.</a:t>
            </a:r>
            <a:endParaRPr sz="2950">
              <a:latin typeface="Calibri"/>
              <a:cs typeface="Calibri"/>
            </a:endParaRPr>
          </a:p>
          <a:p>
            <a:pPr marL="299085" marR="74295" indent="-287020">
              <a:lnSpc>
                <a:spcPct val="80600"/>
              </a:lnSpc>
              <a:spcBef>
                <a:spcPts val="59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Automated </a:t>
            </a:r>
            <a:r>
              <a:rPr sz="2950" spc="-5" dirty="0">
                <a:latin typeface="Calibri"/>
                <a:cs typeface="Calibri"/>
              </a:rPr>
              <a:t>Fingerprint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Identification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Systems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(AFIS),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obtain </a:t>
            </a:r>
            <a:r>
              <a:rPr sz="2950" spc="-5" dirty="0">
                <a:latin typeface="Calibri"/>
                <a:cs typeface="Calibri"/>
              </a:rPr>
              <a:t>tenprint information </a:t>
            </a:r>
            <a:r>
              <a:rPr sz="2950" dirty="0">
                <a:latin typeface="Calibri"/>
                <a:cs typeface="Calibri"/>
              </a:rPr>
              <a:t>from a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subject,</a:t>
            </a:r>
            <a:r>
              <a:rPr sz="2950" dirty="0">
                <a:latin typeface="Calibri"/>
                <a:cs typeface="Calibri"/>
              </a:rPr>
              <a:t> can </a:t>
            </a:r>
            <a:r>
              <a:rPr sz="2950" spc="-5" dirty="0">
                <a:latin typeface="Calibri"/>
                <a:cs typeface="Calibri"/>
              </a:rPr>
              <a:t>benefit </a:t>
            </a:r>
            <a:r>
              <a:rPr sz="2950" dirty="0">
                <a:latin typeface="Calibri"/>
                <a:cs typeface="Calibri"/>
              </a:rPr>
              <a:t>from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sensors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are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able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to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rapidly</a:t>
            </a:r>
            <a:r>
              <a:rPr sz="2950" dirty="0">
                <a:latin typeface="Calibri"/>
                <a:cs typeface="Calibri"/>
              </a:rPr>
              <a:t> acquire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impressions</a:t>
            </a:r>
            <a:r>
              <a:rPr sz="2950" dirty="0">
                <a:latin typeface="Calibri"/>
                <a:cs typeface="Calibri"/>
              </a:rPr>
              <a:t> of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all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ten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fingers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three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stages as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shown in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Figure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6.6.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274638"/>
            <a:ext cx="8003231" cy="5962673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721" y="548680"/>
            <a:ext cx="8129724" cy="5760639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704" y="274638"/>
            <a:ext cx="8114742" cy="6034681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8640"/>
            <a:ext cx="8229599" cy="6120679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74638"/>
            <a:ext cx="8229599" cy="6034681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88640"/>
            <a:ext cx="8212303" cy="6192687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274638"/>
            <a:ext cx="8229599" cy="6250705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1" y="251710"/>
            <a:ext cx="7721275" cy="6129616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74638"/>
            <a:ext cx="8135484" cy="6034681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1" y="116632"/>
            <a:ext cx="8352927" cy="61206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818" y="1940834"/>
            <a:ext cx="6474038" cy="3616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596" y="477711"/>
            <a:ext cx="5085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Calibri"/>
                <a:cs typeface="Calibri"/>
              </a:rPr>
              <a:t>Multi-sample</a:t>
            </a:r>
            <a:r>
              <a:rPr sz="4400" b="1" i="1" spc="-85" dirty="0">
                <a:latin typeface="Calibri"/>
                <a:cs typeface="Calibri"/>
              </a:rPr>
              <a:t> </a:t>
            </a:r>
            <a:r>
              <a:rPr sz="4400" b="1" i="1" spc="-5" dirty="0">
                <a:latin typeface="Calibri"/>
                <a:cs typeface="Calibri"/>
              </a:rPr>
              <a:t>systems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21" y="1610563"/>
            <a:ext cx="7983855" cy="41344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9085" marR="5080" indent="-287020">
              <a:lnSpc>
                <a:spcPts val="3529"/>
              </a:lnSpc>
              <a:spcBef>
                <a:spcPts val="23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5" dirty="0">
                <a:latin typeface="Calibri"/>
                <a:cs typeface="Calibri"/>
              </a:rPr>
              <a:t>A</a:t>
            </a:r>
            <a:r>
              <a:rPr sz="2950" spc="-5" dirty="0">
                <a:latin typeface="Calibri"/>
                <a:cs typeface="Calibri"/>
              </a:rPr>
              <a:t> single</a:t>
            </a:r>
            <a:r>
              <a:rPr sz="2950" dirty="0">
                <a:latin typeface="Calibri"/>
                <a:cs typeface="Calibri"/>
              </a:rPr>
              <a:t> sensor may be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used</a:t>
            </a:r>
            <a:r>
              <a:rPr sz="2950" spc="-5" dirty="0">
                <a:latin typeface="Calibri"/>
                <a:cs typeface="Calibri"/>
              </a:rPr>
              <a:t> to</a:t>
            </a:r>
            <a:r>
              <a:rPr sz="2950" spc="40" dirty="0"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acquire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multiple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samples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biometric</a:t>
            </a:r>
            <a:r>
              <a:rPr sz="29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trait</a:t>
            </a:r>
            <a:r>
              <a:rPr sz="295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order </a:t>
            </a:r>
            <a:r>
              <a:rPr sz="2950" spc="-10" dirty="0">
                <a:latin typeface="Calibri"/>
                <a:cs typeface="Calibri"/>
              </a:rPr>
              <a:t>to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account for </a:t>
            </a:r>
            <a:r>
              <a:rPr sz="2950" spc="-5" dirty="0">
                <a:latin typeface="Calibri"/>
                <a:cs typeface="Calibri"/>
              </a:rPr>
              <a:t>the variations that </a:t>
            </a:r>
            <a:r>
              <a:rPr sz="2950" dirty="0">
                <a:latin typeface="Calibri"/>
                <a:cs typeface="Calibri"/>
              </a:rPr>
              <a:t>can occur in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trait, </a:t>
            </a:r>
            <a:r>
              <a:rPr sz="2950" dirty="0">
                <a:latin typeface="Calibri"/>
                <a:cs typeface="Calibri"/>
              </a:rPr>
              <a:t>or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obtain a more complete </a:t>
            </a:r>
            <a:r>
              <a:rPr sz="2950" spc="-5" dirty="0">
                <a:latin typeface="Calibri"/>
                <a:cs typeface="Calibri"/>
              </a:rPr>
              <a:t>representation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5" dirty="0">
                <a:latin typeface="Calibri"/>
                <a:cs typeface="Calibri"/>
              </a:rPr>
              <a:t> the underlying </a:t>
            </a:r>
            <a:r>
              <a:rPr sz="2950" spc="-10" dirty="0">
                <a:latin typeface="Calibri"/>
                <a:cs typeface="Calibri"/>
              </a:rPr>
              <a:t>trait.</a:t>
            </a:r>
            <a:endParaRPr sz="2950">
              <a:latin typeface="Calibri"/>
              <a:cs typeface="Calibri"/>
            </a:endParaRPr>
          </a:p>
          <a:p>
            <a:pPr marL="299085" marR="193040" indent="-287020">
              <a:lnSpc>
                <a:spcPct val="99700"/>
              </a:lnSpc>
              <a:spcBef>
                <a:spcPts val="45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5" dirty="0">
                <a:latin typeface="Calibri"/>
                <a:cs typeface="Calibri"/>
              </a:rPr>
              <a:t>A </a:t>
            </a:r>
            <a:r>
              <a:rPr sz="2950" dirty="0">
                <a:latin typeface="Calibri"/>
                <a:cs typeface="Calibri"/>
              </a:rPr>
              <a:t>face system, for example, may capture </a:t>
            </a:r>
            <a:r>
              <a:rPr sz="2950" spc="-5" dirty="0">
                <a:latin typeface="Calibri"/>
                <a:cs typeface="Calibri"/>
              </a:rPr>
              <a:t>(and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store)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and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profile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images along</a:t>
            </a:r>
            <a:r>
              <a:rPr sz="29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2950" spc="-6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the frontal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image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of a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person’s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face</a:t>
            </a:r>
            <a:r>
              <a:rPr sz="295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 order </a:t>
            </a:r>
            <a:r>
              <a:rPr sz="2950" spc="-10" dirty="0">
                <a:latin typeface="Calibri"/>
                <a:cs typeface="Calibri"/>
              </a:rPr>
              <a:t>to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account for </a:t>
            </a:r>
            <a:r>
              <a:rPr sz="2950" spc="-5" dirty="0">
                <a:latin typeface="Calibri"/>
                <a:cs typeface="Calibri"/>
              </a:rPr>
              <a:t>variations </a:t>
            </a:r>
            <a:r>
              <a:rPr sz="2950" dirty="0">
                <a:latin typeface="Calibri"/>
                <a:cs typeface="Calibri"/>
              </a:rPr>
              <a:t>in </a:t>
            </a:r>
            <a:r>
              <a:rPr sz="2950" spc="-5" dirty="0">
                <a:latin typeface="Calibri"/>
                <a:cs typeface="Calibri"/>
              </a:rPr>
              <a:t>the facial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pose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818" y="477711"/>
            <a:ext cx="5438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MULTIMODAL</a:t>
            </a:r>
            <a:r>
              <a:rPr sz="4400" spc="-90" dirty="0"/>
              <a:t> </a:t>
            </a:r>
            <a:r>
              <a:rPr sz="4400" spc="-5" dirty="0"/>
              <a:t>SYSTEMS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6621" y="1574474"/>
            <a:ext cx="7914640" cy="42392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5080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Multimodal </a:t>
            </a:r>
            <a:r>
              <a:rPr sz="2950" dirty="0">
                <a:latin typeface="Calibri"/>
                <a:cs typeface="Calibri"/>
              </a:rPr>
              <a:t>systems combine </a:t>
            </a:r>
            <a:r>
              <a:rPr sz="2950" spc="-5" dirty="0">
                <a:latin typeface="Calibri"/>
                <a:cs typeface="Calibri"/>
              </a:rPr>
              <a:t>the evidence </a:t>
            </a:r>
            <a:r>
              <a:rPr sz="2950" dirty="0">
                <a:latin typeface="Calibri"/>
                <a:cs typeface="Calibri"/>
              </a:rPr>
              <a:t> presented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by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different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body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 traits</a:t>
            </a:r>
            <a:r>
              <a:rPr sz="295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for </a:t>
            </a:r>
            <a:r>
              <a:rPr sz="2950" spc="-5" dirty="0">
                <a:latin typeface="Calibri"/>
                <a:cs typeface="Calibri"/>
              </a:rPr>
              <a:t>establishing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identity. </a:t>
            </a:r>
            <a:r>
              <a:rPr sz="2950" dirty="0">
                <a:latin typeface="Calibri"/>
                <a:cs typeface="Calibri"/>
              </a:rPr>
              <a:t>Some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 earliest multimodal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 </a:t>
            </a:r>
            <a:r>
              <a:rPr sz="2950" dirty="0">
                <a:latin typeface="Calibri"/>
                <a:cs typeface="Calibri"/>
              </a:rPr>
              <a:t>systems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utilized</a:t>
            </a:r>
            <a:r>
              <a:rPr sz="2950" spc="30" dirty="0"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face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and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voice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 features </a:t>
            </a:r>
            <a:r>
              <a:rPr sz="2950" spc="-6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 establish 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identity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5" dirty="0">
                <a:latin typeface="Calibri"/>
                <a:cs typeface="Calibri"/>
              </a:rPr>
              <a:t>an </a:t>
            </a:r>
            <a:r>
              <a:rPr sz="2950" spc="-5" dirty="0">
                <a:latin typeface="Calibri"/>
                <a:cs typeface="Calibri"/>
              </a:rPr>
              <a:t>individual.</a:t>
            </a:r>
            <a:endParaRPr sz="2950">
              <a:latin typeface="Calibri"/>
              <a:cs typeface="Calibri"/>
            </a:endParaRPr>
          </a:p>
          <a:p>
            <a:pPr marL="299085" marR="467359" indent="-287020">
              <a:lnSpc>
                <a:spcPct val="91200"/>
              </a:lnSpc>
              <a:spcBef>
                <a:spcPts val="509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 cost of deploying multimodal </a:t>
            </a:r>
            <a:r>
              <a:rPr sz="2950" spc="-5" dirty="0">
                <a:latin typeface="Calibri"/>
                <a:cs typeface="Calibri"/>
              </a:rPr>
              <a:t>biometric </a:t>
            </a:r>
            <a:r>
              <a:rPr sz="2950" dirty="0">
                <a:latin typeface="Calibri"/>
                <a:cs typeface="Calibri"/>
              </a:rPr>
              <a:t> systems is </a:t>
            </a:r>
            <a:r>
              <a:rPr sz="2950" spc="-5" dirty="0">
                <a:latin typeface="Calibri"/>
                <a:cs typeface="Calibri"/>
              </a:rPr>
              <a:t>substantially </a:t>
            </a:r>
            <a:r>
              <a:rPr sz="2950" dirty="0">
                <a:latin typeface="Calibri"/>
                <a:cs typeface="Calibri"/>
              </a:rPr>
              <a:t>more due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requirement of </a:t>
            </a:r>
            <a:r>
              <a:rPr sz="2950" spc="-5" dirty="0">
                <a:latin typeface="Calibri"/>
                <a:cs typeface="Calibri"/>
              </a:rPr>
              <a:t>multiple </a:t>
            </a:r>
            <a:r>
              <a:rPr sz="2950" dirty="0">
                <a:latin typeface="Calibri"/>
                <a:cs typeface="Calibri"/>
              </a:rPr>
              <a:t>sensors and,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consequently,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development of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appropriate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user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interfaces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56" y="33683"/>
            <a:ext cx="7928914" cy="634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942" y="477711"/>
            <a:ext cx="4871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10" dirty="0">
                <a:latin typeface="Calibri"/>
                <a:cs typeface="Calibri"/>
              </a:rPr>
              <a:t>Acquisition</a:t>
            </a:r>
            <a:r>
              <a:rPr sz="4400" b="1" i="1" spc="-90" dirty="0">
                <a:latin typeface="Calibri"/>
                <a:cs typeface="Calibri"/>
              </a:rPr>
              <a:t> </a:t>
            </a:r>
            <a:r>
              <a:rPr sz="4400" b="1" i="1" spc="-5" dirty="0">
                <a:latin typeface="Calibri"/>
                <a:cs typeface="Calibri"/>
              </a:rPr>
              <a:t>sequence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19084" cy="342772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8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acquisition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sequence</a:t>
            </a:r>
            <a:r>
              <a:rPr sz="3200" b="1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multibiometric </a:t>
            </a:r>
            <a:r>
              <a:rPr sz="3200" spc="-5" dirty="0">
                <a:latin typeface="Calibri"/>
                <a:cs typeface="Calibri"/>
              </a:rPr>
              <a:t> system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refers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order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which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various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sources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evidence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acquired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from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individual (in </a:t>
            </a:r>
            <a:r>
              <a:rPr sz="3200" spc="-10" dirty="0">
                <a:latin typeface="Calibri"/>
                <a:cs typeface="Calibri"/>
              </a:rPr>
              <a:t>the case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multi-algorithm </a:t>
            </a:r>
            <a:r>
              <a:rPr sz="3200" spc="-5" dirty="0">
                <a:latin typeface="Calibri"/>
                <a:cs typeface="Calibri"/>
              </a:rPr>
              <a:t> systems, only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single biometric sample is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required </a:t>
            </a:r>
            <a:r>
              <a:rPr sz="3200" dirty="0">
                <a:latin typeface="Calibri"/>
                <a:cs typeface="Calibri"/>
              </a:rPr>
              <a:t>and, </a:t>
            </a:r>
            <a:r>
              <a:rPr sz="3200" spc="-10" dirty="0">
                <a:latin typeface="Calibri"/>
                <a:cs typeface="Calibri"/>
              </a:rPr>
              <a:t>therefore, the </a:t>
            </a:r>
            <a:r>
              <a:rPr sz="3200" dirty="0">
                <a:latin typeface="Calibri"/>
                <a:cs typeface="Calibri"/>
              </a:rPr>
              <a:t>acquisition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methodology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not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issue).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153" y="477711"/>
            <a:ext cx="2713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Serial</a:t>
            </a:r>
            <a:r>
              <a:rPr sz="4400" spc="-95" dirty="0"/>
              <a:t> </a:t>
            </a:r>
            <a:r>
              <a:rPr sz="4400" spc="-5" dirty="0"/>
              <a:t>mode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48930" cy="342772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18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b="1" spc="-10" dirty="0">
                <a:latin typeface="Calibri"/>
                <a:cs typeface="Calibri"/>
              </a:rPr>
              <a:t>serial </a:t>
            </a:r>
            <a:r>
              <a:rPr sz="3200" b="1" spc="-5" dirty="0">
                <a:latin typeface="Calibri"/>
                <a:cs typeface="Calibri"/>
              </a:rPr>
              <a:t>or cascade </a:t>
            </a:r>
            <a:r>
              <a:rPr sz="3200" b="1" spc="5" dirty="0">
                <a:latin typeface="Calibri"/>
                <a:cs typeface="Calibri"/>
              </a:rPr>
              <a:t>mode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processing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information </a:t>
            </a:r>
            <a:r>
              <a:rPr sz="3200" spc="-10" dirty="0">
                <a:latin typeface="Calibri"/>
                <a:cs typeface="Calibri"/>
              </a:rPr>
              <a:t>takes </a:t>
            </a:r>
            <a:r>
              <a:rPr sz="3200" spc="-5" dirty="0">
                <a:latin typeface="Calibri"/>
                <a:cs typeface="Calibri"/>
              </a:rPr>
              <a:t>place sequentially.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 Figure,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fingerprint information 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user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first processed; if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fingerprint sub-system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unable to determine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user’s identity,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then the </a:t>
            </a:r>
            <a:r>
              <a:rPr sz="3200" spc="-5" dirty="0">
                <a:latin typeface="Calibri"/>
                <a:cs typeface="Calibri"/>
              </a:rPr>
              <a:t>data </a:t>
            </a:r>
            <a:r>
              <a:rPr sz="3200" spc="-10" dirty="0">
                <a:latin typeface="Calibri"/>
                <a:cs typeface="Calibri"/>
              </a:rPr>
              <a:t>corresponding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face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processed.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048" y="0"/>
            <a:ext cx="50958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/>
              <a:t>Serial</a:t>
            </a:r>
            <a:r>
              <a:rPr sz="3950" spc="-10" dirty="0"/>
              <a:t> </a:t>
            </a:r>
            <a:r>
              <a:rPr sz="3950" spc="-5" dirty="0"/>
              <a:t>mode</a:t>
            </a:r>
            <a:r>
              <a:rPr sz="3950" spc="-10" dirty="0"/>
              <a:t> </a:t>
            </a:r>
            <a:r>
              <a:rPr sz="3950" dirty="0"/>
              <a:t>of</a:t>
            </a:r>
            <a:r>
              <a:rPr sz="3950" spc="-10" dirty="0"/>
              <a:t> </a:t>
            </a:r>
            <a:r>
              <a:rPr sz="3950" spc="-5" dirty="0"/>
              <a:t>operation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430" y="620688"/>
            <a:ext cx="8335511" cy="6048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114" y="477711"/>
            <a:ext cx="3638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Multibiometrics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513320" cy="35134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174625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Calibri"/>
                <a:cs typeface="Calibri"/>
              </a:rPr>
              <a:t>Biometric </a:t>
            </a:r>
            <a:r>
              <a:rPr sz="3200" spc="-5" dirty="0">
                <a:latin typeface="Calibri"/>
                <a:cs typeface="Calibri"/>
              </a:rPr>
              <a:t>systems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5" dirty="0">
                <a:latin typeface="Calibri"/>
                <a:cs typeface="Calibri"/>
              </a:rPr>
              <a:t>be designed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recognize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person based on information </a:t>
            </a:r>
            <a:r>
              <a:rPr sz="3200" dirty="0">
                <a:latin typeface="Calibri"/>
                <a:cs typeface="Calibri"/>
              </a:rPr>
              <a:t> acquired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from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multiple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biometric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sources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99900"/>
              </a:lnSpc>
              <a:spcBef>
                <a:spcPts val="49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Such systems, known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i="1" spc="-5" dirty="0">
                <a:latin typeface="Calibri"/>
                <a:cs typeface="Calibri"/>
              </a:rPr>
              <a:t>multibiometric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systems</a:t>
            </a:r>
            <a:r>
              <a:rPr sz="3200" spc="-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expected to be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dirty="0">
                <a:latin typeface="Calibri"/>
                <a:cs typeface="Calibri"/>
              </a:rPr>
              <a:t>accurate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compared </a:t>
            </a:r>
            <a:r>
              <a:rPr sz="3200" spc="-5" dirty="0">
                <a:latin typeface="Calibri"/>
                <a:cs typeface="Calibri"/>
              </a:rPr>
              <a:t>to unibiometric systems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rely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piece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biometric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evidence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2631" y="0"/>
            <a:ext cx="15367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/>
              <a:t>Parallel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86621" y="738978"/>
            <a:ext cx="8397875" cy="55441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73660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In 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parallel</a:t>
            </a:r>
            <a:r>
              <a:rPr sz="2950" dirty="0">
                <a:latin typeface="Calibri"/>
                <a:cs typeface="Calibri"/>
              </a:rPr>
              <a:t> mode,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each </a:t>
            </a:r>
            <a:r>
              <a:rPr sz="2950" spc="-5" dirty="0">
                <a:latin typeface="Calibri"/>
                <a:cs typeface="Calibri"/>
              </a:rPr>
              <a:t>uni-biometric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system </a:t>
            </a:r>
            <a:r>
              <a:rPr sz="2950" dirty="0">
                <a:latin typeface="Calibri"/>
                <a:cs typeface="Calibri"/>
              </a:rPr>
              <a:t> processes </a:t>
            </a:r>
            <a:r>
              <a:rPr sz="2950" spc="-5" dirty="0">
                <a:latin typeface="Calibri"/>
                <a:cs typeface="Calibri"/>
              </a:rPr>
              <a:t>its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information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independently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at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same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time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processed </a:t>
            </a:r>
            <a:r>
              <a:rPr sz="2950" spc="-5" dirty="0">
                <a:latin typeface="Calibri"/>
                <a:cs typeface="Calibri"/>
              </a:rPr>
              <a:t>information </a:t>
            </a:r>
            <a:r>
              <a:rPr sz="2950" dirty="0">
                <a:latin typeface="Calibri"/>
                <a:cs typeface="Calibri"/>
              </a:rPr>
              <a:t>is combined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using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</a:t>
            </a:r>
            <a:r>
              <a:rPr sz="2950" dirty="0">
                <a:latin typeface="Calibri"/>
                <a:cs typeface="Calibri"/>
              </a:rPr>
              <a:t> appropriate fusion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scheme</a:t>
            </a:r>
            <a:endParaRPr sz="2950">
              <a:latin typeface="Calibri"/>
              <a:cs typeface="Calibri"/>
            </a:endParaRPr>
          </a:p>
          <a:p>
            <a:pPr marL="299085" marR="134620" indent="-287020">
              <a:lnSpc>
                <a:spcPct val="91200"/>
              </a:lnSpc>
              <a:spcBef>
                <a:spcPts val="51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5" dirty="0">
                <a:latin typeface="Calibri"/>
                <a:cs typeface="Calibri"/>
              </a:rPr>
              <a:t>A </a:t>
            </a:r>
            <a:r>
              <a:rPr sz="2950" spc="-5" dirty="0">
                <a:latin typeface="Calibri"/>
                <a:cs typeface="Calibri"/>
              </a:rPr>
              <a:t>multi-biometric </a:t>
            </a:r>
            <a:r>
              <a:rPr sz="2950" dirty="0">
                <a:latin typeface="Calibri"/>
                <a:cs typeface="Calibri"/>
              </a:rPr>
              <a:t>system designed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operate in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parallel </a:t>
            </a:r>
            <a:r>
              <a:rPr sz="2950" dirty="0">
                <a:latin typeface="Calibri"/>
                <a:cs typeface="Calibri"/>
              </a:rPr>
              <a:t>mode </a:t>
            </a:r>
            <a:r>
              <a:rPr sz="2950" spc="-5" dirty="0">
                <a:latin typeface="Calibri"/>
                <a:cs typeface="Calibri"/>
              </a:rPr>
              <a:t>generally </a:t>
            </a:r>
            <a:r>
              <a:rPr sz="2950" dirty="0">
                <a:latin typeface="Calibri"/>
                <a:cs typeface="Calibri"/>
              </a:rPr>
              <a:t>has a higher accuracy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because it </a:t>
            </a:r>
            <a:r>
              <a:rPr sz="2950" spc="-5" dirty="0">
                <a:latin typeface="Calibri"/>
                <a:cs typeface="Calibri"/>
              </a:rPr>
              <a:t>utilizes </a:t>
            </a:r>
            <a:r>
              <a:rPr sz="2950" dirty="0">
                <a:latin typeface="Calibri"/>
                <a:cs typeface="Calibri"/>
              </a:rPr>
              <a:t>more evidence about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user </a:t>
            </a:r>
            <a:r>
              <a:rPr sz="2950" spc="-5" dirty="0">
                <a:latin typeface="Calibri"/>
                <a:cs typeface="Calibri"/>
              </a:rPr>
              <a:t>for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recognition.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91200"/>
              </a:lnSpc>
              <a:spcBef>
                <a:spcPts val="59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Most practical multi-biometric</a:t>
            </a:r>
            <a:r>
              <a:rPr sz="2950" dirty="0">
                <a:latin typeface="Calibri"/>
                <a:cs typeface="Calibri"/>
              </a:rPr>
              <a:t> systems have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parallel </a:t>
            </a:r>
            <a:r>
              <a:rPr sz="2950" dirty="0">
                <a:latin typeface="Calibri"/>
                <a:cs typeface="Calibri"/>
              </a:rPr>
              <a:t>architecture because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primary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goal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 of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multi-biometric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9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designers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been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reduce </a:t>
            </a:r>
            <a:r>
              <a:rPr sz="2950" spc="-6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error rates of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biometric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systems 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necessarily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throughput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and/or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processing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time.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002" y="0"/>
            <a:ext cx="66655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PARALLEL</a:t>
            </a:r>
            <a:r>
              <a:rPr sz="3950" spc="-30" dirty="0"/>
              <a:t> </a:t>
            </a:r>
            <a:r>
              <a:rPr sz="3950" spc="-5" dirty="0"/>
              <a:t>MODE</a:t>
            </a:r>
            <a:r>
              <a:rPr sz="3950" spc="-30" dirty="0"/>
              <a:t> </a:t>
            </a:r>
            <a:r>
              <a:rPr sz="3950" dirty="0"/>
              <a:t>OF</a:t>
            </a:r>
            <a:r>
              <a:rPr sz="3950" spc="-25" dirty="0"/>
              <a:t> </a:t>
            </a:r>
            <a:r>
              <a:rPr sz="3950" dirty="0"/>
              <a:t>OPERATION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714" y="824323"/>
            <a:ext cx="7915437" cy="5939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001" y="477711"/>
            <a:ext cx="3480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FUSION</a:t>
            </a:r>
            <a:r>
              <a:rPr sz="4400" spc="-90" dirty="0"/>
              <a:t> </a:t>
            </a:r>
            <a:r>
              <a:rPr sz="4400" spc="-5" dirty="0"/>
              <a:t>LEVELS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578725" cy="399922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197485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fundamental issue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design 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multi-biometric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determine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32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information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consolidated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fusion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module</a:t>
            </a:r>
            <a:r>
              <a:rPr sz="3200" spc="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99900"/>
              </a:lnSpc>
              <a:spcBef>
                <a:spcPts val="484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typical </a:t>
            </a:r>
            <a:r>
              <a:rPr sz="3200" spc="-5" dirty="0">
                <a:latin typeface="Calibri"/>
                <a:cs typeface="Calibri"/>
              </a:rPr>
              <a:t>biometric system,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amount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information </a:t>
            </a:r>
            <a:r>
              <a:rPr sz="3200" dirty="0">
                <a:latin typeface="Calibri"/>
                <a:cs typeface="Calibri"/>
              </a:rPr>
              <a:t>available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system gets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compressed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we proceed from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sensor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module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decision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module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(see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Figure).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5869" y="0"/>
            <a:ext cx="512635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10" dirty="0"/>
              <a:t>SIZE</a:t>
            </a:r>
            <a:r>
              <a:rPr sz="3200" spc="-5" dirty="0"/>
              <a:t> </a:t>
            </a:r>
            <a:r>
              <a:rPr sz="3200" spc="15" dirty="0"/>
              <a:t>OF</a:t>
            </a:r>
            <a:r>
              <a:rPr sz="3200" dirty="0"/>
              <a:t> </a:t>
            </a:r>
            <a:r>
              <a:rPr sz="3200" spc="15" dirty="0"/>
              <a:t>THE</a:t>
            </a:r>
            <a:r>
              <a:rPr sz="3200" dirty="0"/>
              <a:t> </a:t>
            </a:r>
            <a:r>
              <a:rPr sz="3200" spc="15" dirty="0"/>
              <a:t>DATA</a:t>
            </a:r>
            <a:r>
              <a:rPr sz="3200" dirty="0"/>
              <a:t> </a:t>
            </a:r>
            <a:r>
              <a:rPr sz="3200" spc="5" dirty="0"/>
              <a:t>IS</a:t>
            </a:r>
            <a:r>
              <a:rPr sz="3200" spc="-5" dirty="0"/>
              <a:t> </a:t>
            </a:r>
            <a:r>
              <a:rPr sz="3200" spc="15" dirty="0"/>
              <a:t>REDUCED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978" y="999593"/>
            <a:ext cx="7614017" cy="523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4863" y="477711"/>
            <a:ext cx="4464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BIOMETRIC</a:t>
            </a:r>
            <a:r>
              <a:rPr sz="4400" spc="-90" dirty="0"/>
              <a:t> </a:t>
            </a:r>
            <a:r>
              <a:rPr sz="4400" spc="-5" dirty="0"/>
              <a:t>FUSION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3492" y="1570329"/>
            <a:ext cx="8389620" cy="479488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27940" indent="-281940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Calibri"/>
                <a:cs typeface="Calibri"/>
              </a:rPr>
              <a:t>Multi-biometric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system,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fusion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 accomplished </a:t>
            </a:r>
            <a:r>
              <a:rPr sz="3200" spc="-5" dirty="0">
                <a:latin typeface="Calibri"/>
                <a:cs typeface="Calibri"/>
              </a:rPr>
              <a:t>by utilizing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information </a:t>
            </a:r>
            <a:r>
              <a:rPr sz="3200" dirty="0">
                <a:latin typeface="Calibri"/>
                <a:cs typeface="Calibri"/>
              </a:rPr>
              <a:t> available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any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four biometric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modules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sensor, feature extractor,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matcher,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decision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modules</a:t>
            </a:r>
            <a:r>
              <a:rPr sz="3200" spc="-5" dirty="0">
                <a:latin typeface="Calibri"/>
                <a:cs typeface="Calibri"/>
              </a:rPr>
              <a:t>).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ts val="3479"/>
              </a:lnSpc>
              <a:spcBef>
                <a:spcPts val="61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Figure shows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various levels of fusion possible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multi-biometric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Calibri"/>
                <a:cs typeface="Calibri"/>
              </a:rPr>
              <a:t>Biometric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fusion</a:t>
            </a:r>
            <a:r>
              <a:rPr sz="3200" spc="-10" dirty="0">
                <a:latin typeface="Calibri"/>
                <a:cs typeface="Calibri"/>
              </a:rPr>
              <a:t> can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broadly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classified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into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(a)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fusion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prior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matching,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(b)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fusion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matching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207" y="0"/>
            <a:ext cx="4464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BIOMETRIC</a:t>
            </a:r>
            <a:r>
              <a:rPr sz="4400" spc="-90" dirty="0"/>
              <a:t> </a:t>
            </a:r>
            <a:r>
              <a:rPr sz="4400" spc="-5" dirty="0"/>
              <a:t>FUSION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130" y="743178"/>
            <a:ext cx="8449271" cy="5782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925" y="416686"/>
            <a:ext cx="4962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Different</a:t>
            </a:r>
            <a:r>
              <a:rPr spc="-50" dirty="0"/>
              <a:t> </a:t>
            </a:r>
            <a:r>
              <a:rPr spc="-5" dirty="0"/>
              <a:t>Fusion</a:t>
            </a:r>
            <a:r>
              <a:rPr spc="-45" dirty="0"/>
              <a:t> </a:t>
            </a:r>
            <a:r>
              <a:rPr spc="-5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22" y="1538350"/>
            <a:ext cx="3851275" cy="39966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Fusion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prior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matching</a:t>
            </a:r>
            <a:endParaRPr sz="2800">
              <a:latin typeface="Calibri"/>
              <a:cs typeface="Calibri"/>
            </a:endParaRPr>
          </a:p>
          <a:p>
            <a:pPr marL="702310" lvl="1" indent="-30670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02945" algn="l"/>
              </a:tabLst>
            </a:pPr>
            <a:r>
              <a:rPr sz="2800" spc="-5" dirty="0">
                <a:latin typeface="Calibri"/>
                <a:cs typeface="Calibri"/>
              </a:rPr>
              <a:t>Sensor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level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fusion</a:t>
            </a:r>
            <a:endParaRPr sz="2800">
              <a:latin typeface="Calibri"/>
              <a:cs typeface="Calibri"/>
            </a:endParaRPr>
          </a:p>
          <a:p>
            <a:pPr marL="702310" lvl="1" indent="-306705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702945" algn="l"/>
              </a:tabLst>
            </a:pPr>
            <a:r>
              <a:rPr sz="2800" spc="-5" dirty="0">
                <a:latin typeface="Calibri"/>
                <a:cs typeface="Calibri"/>
              </a:rPr>
              <a:t>Feature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level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fusion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3600">
              <a:latin typeface="Calibri"/>
              <a:cs typeface="Calibri"/>
            </a:endParaRPr>
          </a:p>
          <a:p>
            <a:pPr marL="288925" marR="394335" indent="-288925" algn="r">
              <a:lnSpc>
                <a:spcPct val="100000"/>
              </a:lnSpc>
              <a:buFont typeface="Arial MT"/>
              <a:buChar char="•"/>
              <a:tabLst>
                <a:tab pos="2889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Fusion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matching</a:t>
            </a:r>
            <a:endParaRPr sz="2800">
              <a:latin typeface="Calibri"/>
              <a:cs typeface="Calibri"/>
            </a:endParaRPr>
          </a:p>
          <a:p>
            <a:pPr marL="306070" marR="385445" lvl="1" indent="-306070" algn="r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306070" algn="l"/>
              </a:tabLst>
            </a:pPr>
            <a:r>
              <a:rPr sz="2800" spc="-10" dirty="0">
                <a:latin typeface="Calibri"/>
                <a:cs typeface="Calibri"/>
              </a:rPr>
              <a:t>Match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score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fusion</a:t>
            </a:r>
            <a:endParaRPr sz="2800">
              <a:latin typeface="Calibri"/>
              <a:cs typeface="Calibri"/>
            </a:endParaRPr>
          </a:p>
          <a:p>
            <a:pPr marL="702310" lvl="1" indent="-306705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702945" algn="l"/>
              </a:tabLst>
            </a:pPr>
            <a:r>
              <a:rPr sz="2800" spc="-10" dirty="0">
                <a:latin typeface="Calibri"/>
                <a:cs typeface="Calibri"/>
              </a:rPr>
              <a:t>Rank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level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fusion</a:t>
            </a:r>
            <a:endParaRPr sz="2800">
              <a:latin typeface="Calibri"/>
              <a:cs typeface="Calibri"/>
            </a:endParaRPr>
          </a:p>
          <a:p>
            <a:pPr marL="702310" lvl="1" indent="-306705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702945" algn="l"/>
              </a:tabLst>
            </a:pPr>
            <a:r>
              <a:rPr sz="2800" spc="-5" dirty="0">
                <a:latin typeface="Calibri"/>
                <a:cs typeface="Calibri"/>
              </a:rPr>
              <a:t>Decision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level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6429628"/>
            <a:ext cx="605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9/3/2010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891" y="6429628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1799" y="6429628"/>
            <a:ext cx="265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Phalguni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Gupta,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Biometrics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Lab,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IIT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Kanpur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Different</a:t>
            </a:r>
            <a:r>
              <a:rPr spc="-35" dirty="0"/>
              <a:t> </a:t>
            </a:r>
            <a:r>
              <a:rPr spc="-5" dirty="0"/>
              <a:t>Fusion</a:t>
            </a:r>
            <a:r>
              <a:rPr spc="-30" dirty="0"/>
              <a:t> </a:t>
            </a:r>
            <a:r>
              <a:rPr spc="-5" dirty="0"/>
              <a:t>Strategies</a:t>
            </a:r>
            <a:r>
              <a:rPr spc="-3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878" y="1552023"/>
            <a:ext cx="8002270" cy="404050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330"/>
              </a:spcBef>
              <a:buFont typeface="Cambria"/>
              <a:buChar char="◻"/>
              <a:tabLst>
                <a:tab pos="368300" algn="l"/>
                <a:tab pos="368935" algn="l"/>
              </a:tabLst>
            </a:pPr>
            <a:r>
              <a:rPr sz="2700" b="1" spc="5" dirty="0">
                <a:latin typeface="Calibri"/>
                <a:cs typeface="Calibri"/>
              </a:rPr>
              <a:t>Sensor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level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fusion</a:t>
            </a:r>
            <a:endParaRPr sz="2700">
              <a:latin typeface="Calibri"/>
              <a:cs typeface="Calibri"/>
            </a:endParaRPr>
          </a:p>
          <a:p>
            <a:pPr marL="756920" lvl="1" indent="-373380">
              <a:lnSpc>
                <a:spcPct val="100000"/>
              </a:lnSpc>
              <a:spcBef>
                <a:spcPts val="215"/>
              </a:spcBef>
              <a:buFont typeface="Cambria"/>
              <a:buChar char="□"/>
              <a:tabLst>
                <a:tab pos="756920" algn="l"/>
                <a:tab pos="757555" algn="l"/>
              </a:tabLst>
            </a:pPr>
            <a:r>
              <a:rPr sz="2350" spc="10" dirty="0">
                <a:latin typeface="Calibri"/>
                <a:cs typeface="Calibri"/>
              </a:rPr>
              <a:t>Raw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data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from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</a:t>
            </a:r>
            <a:r>
              <a:rPr sz="2350" spc="5" dirty="0">
                <a:latin typeface="Calibri"/>
                <a:cs typeface="Calibri"/>
              </a:rPr>
              <a:t> sensor(s) </a:t>
            </a:r>
            <a:r>
              <a:rPr sz="2350" spc="10" dirty="0">
                <a:latin typeface="Calibri"/>
                <a:cs typeface="Calibri"/>
              </a:rPr>
              <a:t>are</a:t>
            </a:r>
            <a:r>
              <a:rPr sz="2350" spc="5" dirty="0">
                <a:latin typeface="Calibri"/>
                <a:cs typeface="Calibri"/>
              </a:rPr>
              <a:t> combined.</a:t>
            </a:r>
            <a:endParaRPr sz="2350">
              <a:latin typeface="Calibri"/>
              <a:cs typeface="Calibri"/>
            </a:endParaRPr>
          </a:p>
          <a:p>
            <a:pPr marL="756920" lvl="1" indent="-373380">
              <a:lnSpc>
                <a:spcPct val="100000"/>
              </a:lnSpc>
              <a:spcBef>
                <a:spcPts val="254"/>
              </a:spcBef>
              <a:buFont typeface="Cambria"/>
              <a:buChar char="□"/>
              <a:tabLst>
                <a:tab pos="756920" algn="l"/>
                <a:tab pos="757555" algn="l"/>
              </a:tabLst>
            </a:pPr>
            <a:r>
              <a:rPr sz="2350" spc="5" dirty="0">
                <a:latin typeface="Calibri"/>
                <a:cs typeface="Calibri"/>
              </a:rPr>
              <a:t>This is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referred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to</a:t>
            </a:r>
            <a:r>
              <a:rPr sz="2350" spc="35" dirty="0">
                <a:latin typeface="Calibri"/>
                <a:cs typeface="Calibri"/>
              </a:rPr>
              <a:t> </a:t>
            </a:r>
            <a:r>
              <a:rPr sz="2350" b="1" spc="10" dirty="0">
                <a:latin typeface="Calibri"/>
                <a:cs typeface="Calibri"/>
              </a:rPr>
              <a:t>as</a:t>
            </a:r>
            <a:r>
              <a:rPr sz="2350" b="1" spc="5" dirty="0">
                <a:latin typeface="Calibri"/>
                <a:cs typeface="Calibri"/>
              </a:rPr>
              <a:t> </a:t>
            </a:r>
            <a:r>
              <a:rPr sz="2350" b="1" spc="10" dirty="0">
                <a:latin typeface="Calibri"/>
                <a:cs typeface="Calibri"/>
              </a:rPr>
              <a:t>image</a:t>
            </a:r>
            <a:r>
              <a:rPr sz="2350" b="1" dirty="0">
                <a:latin typeface="Calibri"/>
                <a:cs typeface="Calibri"/>
              </a:rPr>
              <a:t> </a:t>
            </a:r>
            <a:r>
              <a:rPr sz="2350" b="1" spc="5" dirty="0">
                <a:latin typeface="Calibri"/>
                <a:cs typeface="Calibri"/>
              </a:rPr>
              <a:t>level</a:t>
            </a:r>
            <a:r>
              <a:rPr sz="2350" b="1" dirty="0">
                <a:latin typeface="Calibri"/>
                <a:cs typeface="Calibri"/>
              </a:rPr>
              <a:t> </a:t>
            </a:r>
            <a:r>
              <a:rPr sz="2350" b="1" spc="10" dirty="0">
                <a:latin typeface="Calibri"/>
                <a:cs typeface="Calibri"/>
              </a:rPr>
              <a:t>or</a:t>
            </a:r>
            <a:r>
              <a:rPr sz="2350" b="1" dirty="0">
                <a:latin typeface="Calibri"/>
                <a:cs typeface="Calibri"/>
              </a:rPr>
              <a:t> </a:t>
            </a:r>
            <a:r>
              <a:rPr sz="2350" b="1" spc="5" dirty="0">
                <a:latin typeface="Calibri"/>
                <a:cs typeface="Calibri"/>
              </a:rPr>
              <a:t>pixel</a:t>
            </a:r>
            <a:r>
              <a:rPr sz="2350" b="1" dirty="0">
                <a:latin typeface="Calibri"/>
                <a:cs typeface="Calibri"/>
              </a:rPr>
              <a:t> </a:t>
            </a:r>
            <a:r>
              <a:rPr sz="2350" b="1" spc="5" dirty="0">
                <a:latin typeface="Calibri"/>
                <a:cs typeface="Calibri"/>
              </a:rPr>
              <a:t>level </a:t>
            </a:r>
            <a:r>
              <a:rPr sz="2350" b="1" spc="15" dirty="0">
                <a:latin typeface="Calibri"/>
                <a:cs typeface="Calibri"/>
              </a:rPr>
              <a:t>fusion</a:t>
            </a:r>
            <a:r>
              <a:rPr sz="2350" spc="15" dirty="0">
                <a:latin typeface="Calibri"/>
                <a:cs typeface="Calibri"/>
              </a:rPr>
              <a:t>.</a:t>
            </a:r>
            <a:endParaRPr sz="2350">
              <a:latin typeface="Calibri"/>
              <a:cs typeface="Calibri"/>
            </a:endParaRPr>
          </a:p>
          <a:p>
            <a:pPr marL="688340" marR="213995" lvl="1" indent="-304800">
              <a:lnSpc>
                <a:spcPts val="2600"/>
              </a:lnSpc>
              <a:spcBef>
                <a:spcPts val="525"/>
              </a:spcBef>
              <a:buFont typeface="Cambria"/>
              <a:buChar char="□"/>
              <a:tabLst>
                <a:tab pos="756920" algn="l"/>
                <a:tab pos="757555" algn="l"/>
              </a:tabLst>
            </a:pPr>
            <a:r>
              <a:rPr dirty="0"/>
              <a:t>	</a:t>
            </a:r>
            <a:r>
              <a:rPr sz="2350" spc="5" dirty="0">
                <a:latin typeface="Calibri"/>
                <a:cs typeface="Calibri"/>
              </a:rPr>
              <a:t>Sensor level fusion </a:t>
            </a:r>
            <a:r>
              <a:rPr sz="2350" spc="10" dirty="0">
                <a:latin typeface="Calibri"/>
                <a:cs typeface="Calibri"/>
              </a:rPr>
              <a:t>can </a:t>
            </a:r>
            <a:r>
              <a:rPr sz="2350" spc="5" dirty="0">
                <a:latin typeface="Calibri"/>
                <a:cs typeface="Calibri"/>
              </a:rPr>
              <a:t>benefit multi-sample systems </a:t>
            </a:r>
            <a:r>
              <a:rPr sz="2350" spc="10" dirty="0">
                <a:latin typeface="Calibri"/>
                <a:cs typeface="Calibri"/>
              </a:rPr>
              <a:t> which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capture multiple snapshots</a:t>
            </a:r>
            <a:r>
              <a:rPr sz="2350" spc="10" dirty="0">
                <a:latin typeface="Calibri"/>
                <a:cs typeface="Calibri"/>
              </a:rPr>
              <a:t> of the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same </a:t>
            </a:r>
            <a:r>
              <a:rPr sz="2350" spc="5" dirty="0">
                <a:latin typeface="Calibri"/>
                <a:cs typeface="Calibri"/>
              </a:rPr>
              <a:t>biometrics.</a:t>
            </a:r>
            <a:endParaRPr sz="2350">
              <a:latin typeface="Calibri"/>
              <a:cs typeface="Calibri"/>
            </a:endParaRPr>
          </a:p>
          <a:p>
            <a:pPr marL="688340" marR="5080" lvl="1" indent="-304800">
              <a:lnSpc>
                <a:spcPct val="91300"/>
              </a:lnSpc>
              <a:spcBef>
                <a:spcPts val="400"/>
              </a:spcBef>
              <a:buFont typeface="Cambria"/>
              <a:buChar char="□"/>
              <a:tabLst>
                <a:tab pos="688975" algn="l"/>
              </a:tabLst>
            </a:pPr>
            <a:r>
              <a:rPr sz="2350" spc="10" dirty="0">
                <a:latin typeface="Calibri"/>
                <a:cs typeface="Calibri"/>
              </a:rPr>
              <a:t>For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example,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Calibri"/>
                <a:cs typeface="Calibri"/>
              </a:rPr>
              <a:t>2D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 face</a:t>
            </a:r>
            <a:r>
              <a:rPr sz="2350" spc="10" dirty="0">
                <a:solidFill>
                  <a:srgbClr val="FF0000"/>
                </a:solidFill>
                <a:latin typeface="Calibri"/>
                <a:cs typeface="Calibri"/>
              </a:rPr>
              <a:t> images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spc="1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350" spc="1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3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individual</a:t>
            </a: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obtained</a:t>
            </a:r>
            <a:r>
              <a:rPr sz="23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2350" spc="-5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several </a:t>
            </a:r>
            <a:r>
              <a:rPr sz="2350" spc="10" dirty="0">
                <a:solidFill>
                  <a:srgbClr val="FF0000"/>
                </a:solidFill>
                <a:latin typeface="Calibri"/>
                <a:cs typeface="Calibri"/>
              </a:rPr>
              <a:t>cameras can be combined to form a 3D model 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350" spc="10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23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face.</a:t>
            </a:r>
            <a:endParaRPr sz="2350">
              <a:latin typeface="Calibri"/>
              <a:cs typeface="Calibri"/>
            </a:endParaRPr>
          </a:p>
          <a:p>
            <a:pPr marL="688340" marR="174625" lvl="1" indent="-304800">
              <a:lnSpc>
                <a:spcPct val="91300"/>
              </a:lnSpc>
              <a:spcBef>
                <a:spcPts val="450"/>
              </a:spcBef>
              <a:buFont typeface="Cambria"/>
              <a:buChar char="□"/>
              <a:tabLst>
                <a:tab pos="688975" algn="l"/>
              </a:tabLst>
            </a:pPr>
            <a:r>
              <a:rPr sz="2350" spc="10" dirty="0">
                <a:latin typeface="Calibri"/>
                <a:cs typeface="Calibri"/>
              </a:rPr>
              <a:t>Another example of </a:t>
            </a:r>
            <a:r>
              <a:rPr sz="2350" spc="5" dirty="0">
                <a:latin typeface="Calibri"/>
                <a:cs typeface="Calibri"/>
              </a:rPr>
              <a:t>sensor level fusion is </a:t>
            </a:r>
            <a:r>
              <a:rPr sz="2350" spc="10" dirty="0">
                <a:latin typeface="Calibri"/>
                <a:cs typeface="Calibri"/>
              </a:rPr>
              <a:t>the </a:t>
            </a:r>
            <a:r>
              <a:rPr sz="2350" spc="5" dirty="0">
                <a:latin typeface="Calibri"/>
                <a:cs typeface="Calibri"/>
              </a:rPr>
              <a:t>mosaicing of </a:t>
            </a:r>
            <a:r>
              <a:rPr sz="2350" spc="-52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multiple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fingerprint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impressions </a:t>
            </a:r>
            <a:r>
              <a:rPr sz="2350" spc="10" dirty="0">
                <a:latin typeface="Calibri"/>
                <a:cs typeface="Calibri"/>
              </a:rPr>
              <a:t>of a </a:t>
            </a:r>
            <a:r>
              <a:rPr sz="2350" spc="5" dirty="0">
                <a:latin typeface="Calibri"/>
                <a:cs typeface="Calibri"/>
              </a:rPr>
              <a:t>subject in order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to 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construct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more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elaborate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fingerprint image.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6429628"/>
            <a:ext cx="605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9/3/2010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891" y="6429628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1799" y="6429628"/>
            <a:ext cx="265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Phalguni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Gupta,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Biometrics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Lab,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IIT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Kanpur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790" y="12013"/>
            <a:ext cx="39401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1" spc="-5" dirty="0">
                <a:latin typeface="Calibri"/>
                <a:cs typeface="Calibri"/>
              </a:rPr>
              <a:t>Sensor</a:t>
            </a:r>
            <a:r>
              <a:rPr sz="3950" b="1" spc="-25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level</a:t>
            </a:r>
            <a:r>
              <a:rPr sz="3950" b="1" spc="-25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fusion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895" y="918914"/>
            <a:ext cx="8614410" cy="50488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200660" indent="-287020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Sensor</a:t>
            </a:r>
            <a:r>
              <a:rPr sz="2950" spc="-5" dirty="0">
                <a:latin typeface="Calibri"/>
                <a:cs typeface="Calibri"/>
              </a:rPr>
              <a:t> level </a:t>
            </a:r>
            <a:r>
              <a:rPr sz="2950" dirty="0">
                <a:latin typeface="Calibri"/>
                <a:cs typeface="Calibri"/>
              </a:rPr>
              <a:t>fusion can </a:t>
            </a:r>
            <a:r>
              <a:rPr sz="2950" spc="-5" dirty="0">
                <a:latin typeface="Calibri"/>
                <a:cs typeface="Calibri"/>
              </a:rPr>
              <a:t>benefit</a:t>
            </a:r>
            <a:r>
              <a:rPr sz="2950" spc="5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multi</a:t>
            </a:r>
            <a:r>
              <a:rPr sz="2950" b="1" spc="-5" dirty="0">
                <a:latin typeface="Calibri"/>
                <a:cs typeface="Calibri"/>
              </a:rPr>
              <a:t> sample </a:t>
            </a:r>
            <a:r>
              <a:rPr sz="2950" b="1" spc="-10" dirty="0">
                <a:latin typeface="Calibri"/>
                <a:cs typeface="Calibri"/>
              </a:rPr>
              <a:t>systems </a:t>
            </a:r>
            <a:r>
              <a:rPr sz="2950" b="1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which capture </a:t>
            </a:r>
            <a:r>
              <a:rPr sz="2950" spc="-5" dirty="0">
                <a:latin typeface="Calibri"/>
                <a:cs typeface="Calibri"/>
              </a:rPr>
              <a:t>multiple </a:t>
            </a:r>
            <a:r>
              <a:rPr sz="2950" dirty="0">
                <a:latin typeface="Calibri"/>
                <a:cs typeface="Calibri"/>
              </a:rPr>
              <a:t>snapshots of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same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biometric.</a:t>
            </a:r>
            <a:endParaRPr sz="2950">
              <a:latin typeface="Calibri"/>
              <a:cs typeface="Calibri"/>
            </a:endParaRPr>
          </a:p>
          <a:p>
            <a:pPr marL="299085" marR="447040" indent="-287020">
              <a:lnSpc>
                <a:spcPct val="806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Small </a:t>
            </a:r>
            <a:r>
              <a:rPr sz="2950" spc="-5" dirty="0">
                <a:latin typeface="Calibri"/>
                <a:cs typeface="Calibri"/>
              </a:rPr>
              <a:t>fingerprint </a:t>
            </a:r>
            <a:r>
              <a:rPr sz="2950" dirty="0">
                <a:latin typeface="Calibri"/>
                <a:cs typeface="Calibri"/>
              </a:rPr>
              <a:t>sensor may capture </a:t>
            </a:r>
            <a:r>
              <a:rPr sz="2950" spc="-5" dirty="0">
                <a:latin typeface="Calibri"/>
                <a:cs typeface="Calibri"/>
              </a:rPr>
              <a:t>two </a:t>
            </a:r>
            <a:r>
              <a:rPr sz="2950" dirty="0">
                <a:latin typeface="Calibri"/>
                <a:cs typeface="Calibri"/>
              </a:rPr>
              <a:t>or more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impressions</a:t>
            </a:r>
            <a:r>
              <a:rPr sz="2950" dirty="0">
                <a:latin typeface="Calibri"/>
                <a:cs typeface="Calibri"/>
              </a:rPr>
              <a:t> 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person’s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fingerprint</a:t>
            </a:r>
            <a:r>
              <a:rPr sz="2950" spc="5" dirty="0">
                <a:latin typeface="Calibri"/>
                <a:cs typeface="Calibri"/>
              </a:rPr>
              <a:t> and </a:t>
            </a:r>
            <a:r>
              <a:rPr sz="2950" dirty="0">
                <a:latin typeface="Calibri"/>
                <a:cs typeface="Calibri"/>
              </a:rPr>
              <a:t>create a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composite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 fingerprint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image</a:t>
            </a:r>
            <a:r>
              <a:rPr sz="295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 reveals</a:t>
            </a:r>
            <a:r>
              <a:rPr sz="2950" dirty="0">
                <a:latin typeface="Calibri"/>
                <a:cs typeface="Calibri"/>
              </a:rPr>
              <a:t> more</a:t>
            </a:r>
            <a:r>
              <a:rPr sz="2950" spc="-5" dirty="0">
                <a:latin typeface="Calibri"/>
                <a:cs typeface="Calibri"/>
              </a:rPr>
              <a:t> of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underlying </a:t>
            </a:r>
            <a:r>
              <a:rPr sz="2950" dirty="0">
                <a:latin typeface="Calibri"/>
                <a:cs typeface="Calibri"/>
              </a:rPr>
              <a:t>ridge </a:t>
            </a:r>
            <a:r>
              <a:rPr sz="2950" spc="-5" dirty="0">
                <a:latin typeface="Calibri"/>
                <a:cs typeface="Calibri"/>
              </a:rPr>
              <a:t>structure. </a:t>
            </a:r>
            <a:r>
              <a:rPr sz="2950" dirty="0">
                <a:latin typeface="Calibri"/>
                <a:cs typeface="Calibri"/>
              </a:rPr>
              <a:t>This process is known as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mosaicing.</a:t>
            </a:r>
            <a:endParaRPr sz="2950">
              <a:latin typeface="Calibri"/>
              <a:cs typeface="Calibri"/>
            </a:endParaRPr>
          </a:p>
          <a:p>
            <a:pPr marL="299085" marR="746125" indent="-287020">
              <a:lnSpc>
                <a:spcPts val="2860"/>
              </a:lnSpc>
              <a:spcBef>
                <a:spcPts val="56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Stiching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algorithm</a:t>
            </a:r>
            <a:r>
              <a:rPr sz="295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required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integrate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various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slices.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806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Mosaicing</a:t>
            </a:r>
            <a:r>
              <a:rPr sz="295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has been attempted by </a:t>
            </a:r>
            <a:r>
              <a:rPr sz="2950" spc="-5" dirty="0">
                <a:latin typeface="Calibri"/>
                <a:cs typeface="Calibri"/>
              </a:rPr>
              <a:t>researchers</a:t>
            </a:r>
            <a:r>
              <a:rPr sz="2950" dirty="0">
                <a:latin typeface="Calibri"/>
                <a:cs typeface="Calibri"/>
              </a:rPr>
              <a:t> in</a:t>
            </a:r>
            <a:r>
              <a:rPr sz="2950" spc="-5" dirty="0">
                <a:latin typeface="Calibri"/>
                <a:cs typeface="Calibri"/>
              </a:rPr>
              <a:t> face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recognition</a:t>
            </a:r>
            <a:r>
              <a:rPr sz="2950" dirty="0">
                <a:latin typeface="Calibri"/>
                <a:cs typeface="Calibri"/>
              </a:rPr>
              <a:t> where </a:t>
            </a:r>
            <a:r>
              <a:rPr sz="2950" spc="-5" dirty="0">
                <a:latin typeface="Calibri"/>
                <a:cs typeface="Calibri"/>
              </a:rPr>
              <a:t>multiple</a:t>
            </a:r>
            <a:r>
              <a:rPr sz="2950" dirty="0">
                <a:latin typeface="Calibri"/>
                <a:cs typeface="Calibri"/>
              </a:rPr>
              <a:t> 2D images </a:t>
            </a:r>
            <a:r>
              <a:rPr sz="2950" spc="-5" dirty="0">
                <a:latin typeface="Calibri"/>
                <a:cs typeface="Calibri"/>
              </a:rPr>
              <a:t>representing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different </a:t>
            </a:r>
            <a:r>
              <a:rPr sz="2950" dirty="0">
                <a:latin typeface="Calibri"/>
                <a:cs typeface="Calibri"/>
              </a:rPr>
              <a:t>poses are</a:t>
            </a:r>
            <a:r>
              <a:rPr sz="2950" spc="30" dirty="0"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stitched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generate a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image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7015" y="17007"/>
            <a:ext cx="39243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Sensor</a:t>
            </a:r>
            <a:r>
              <a:rPr sz="3950" spc="-30" dirty="0"/>
              <a:t> </a:t>
            </a:r>
            <a:r>
              <a:rPr sz="3950" spc="-5" dirty="0"/>
              <a:t>level</a:t>
            </a:r>
            <a:r>
              <a:rPr sz="3950" spc="-25" dirty="0"/>
              <a:t> </a:t>
            </a:r>
            <a:r>
              <a:rPr sz="3950" spc="-5" dirty="0"/>
              <a:t>Fusion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37" y="635352"/>
            <a:ext cx="9015812" cy="6093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029" y="23501"/>
            <a:ext cx="28543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ADVANTAGES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86621" y="702890"/>
            <a:ext cx="7996555" cy="53346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76200" indent="-287020" algn="just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Availability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-5" dirty="0">
                <a:latin typeface="Calibri"/>
                <a:cs typeface="Calibri"/>
              </a:rPr>
              <a:t>multiple biometric </a:t>
            </a:r>
            <a:r>
              <a:rPr sz="2950" dirty="0">
                <a:latin typeface="Calibri"/>
                <a:cs typeface="Calibri"/>
              </a:rPr>
              <a:t>sources </a:t>
            </a:r>
            <a:r>
              <a:rPr sz="2950" spc="-5" dirty="0">
                <a:latin typeface="Calibri"/>
                <a:cs typeface="Calibri"/>
              </a:rPr>
              <a:t>provides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redundancy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f</a:t>
            </a:r>
            <a:r>
              <a:rPr sz="2950" b="1" spc="-5" dirty="0">
                <a:latin typeface="Calibri"/>
                <a:cs typeface="Calibri"/>
              </a:rPr>
              <a:t>ault-tolerance </a:t>
            </a:r>
            <a:r>
              <a:rPr sz="2950" dirty="0">
                <a:latin typeface="Calibri"/>
                <a:cs typeface="Calibri"/>
              </a:rPr>
              <a:t>in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sense </a:t>
            </a:r>
            <a:r>
              <a:rPr sz="2950" spc="-10" dirty="0">
                <a:latin typeface="Calibri"/>
                <a:cs typeface="Calibri"/>
              </a:rPr>
              <a:t>that </a:t>
            </a:r>
            <a:r>
              <a:rPr sz="2950" spc="-5" dirty="0">
                <a:latin typeface="Calibri"/>
                <a:cs typeface="Calibri"/>
              </a:rPr>
              <a:t> the recognition </a:t>
            </a:r>
            <a:r>
              <a:rPr sz="2950" dirty="0">
                <a:latin typeface="Calibri"/>
                <a:cs typeface="Calibri"/>
              </a:rPr>
              <a:t>system continues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operate </a:t>
            </a:r>
            <a:r>
              <a:rPr sz="2950" spc="-5" dirty="0">
                <a:latin typeface="Calibri"/>
                <a:cs typeface="Calibri"/>
              </a:rPr>
              <a:t>even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when </a:t>
            </a:r>
            <a:r>
              <a:rPr sz="2950" spc="-5" dirty="0">
                <a:latin typeface="Calibri"/>
                <a:cs typeface="Calibri"/>
              </a:rPr>
              <a:t>certain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dirty="0">
                <a:latin typeface="Calibri"/>
                <a:cs typeface="Calibri"/>
              </a:rPr>
              <a:t> acquisition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modules </a:t>
            </a:r>
            <a:r>
              <a:rPr sz="2950" spc="-5" dirty="0">
                <a:latin typeface="Calibri"/>
                <a:cs typeface="Calibri"/>
              </a:rPr>
              <a:t>fail.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806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Alleviate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non-universality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problem</a:t>
            </a:r>
            <a:r>
              <a:rPr sz="2950" spc="5" dirty="0">
                <a:latin typeface="Calibri"/>
                <a:cs typeface="Calibri"/>
              </a:rPr>
              <a:t> and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reduce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 failure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 enroll errors. </a:t>
            </a:r>
            <a:r>
              <a:rPr sz="2950" dirty="0">
                <a:latin typeface="Calibri"/>
                <a:cs typeface="Calibri"/>
              </a:rPr>
              <a:t>(For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example,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if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person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cannot be </a:t>
            </a:r>
            <a:r>
              <a:rPr sz="2950" spc="-5" dirty="0">
                <a:latin typeface="Calibri"/>
                <a:cs typeface="Calibri"/>
              </a:rPr>
              <a:t>enrolled</a:t>
            </a:r>
            <a:r>
              <a:rPr sz="2950" dirty="0">
                <a:latin typeface="Calibri"/>
                <a:cs typeface="Calibri"/>
              </a:rPr>
              <a:t> in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fingerprint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system </a:t>
            </a:r>
            <a:r>
              <a:rPr sz="2950" dirty="0">
                <a:latin typeface="Calibri"/>
                <a:cs typeface="Calibri"/>
              </a:rPr>
              <a:t> due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worn-out ridge </a:t>
            </a:r>
            <a:r>
              <a:rPr sz="2950" spc="-5" dirty="0">
                <a:latin typeface="Calibri"/>
                <a:cs typeface="Calibri"/>
              </a:rPr>
              <a:t>details </a:t>
            </a:r>
            <a:r>
              <a:rPr sz="2950" dirty="0">
                <a:latin typeface="Calibri"/>
                <a:cs typeface="Calibri"/>
              </a:rPr>
              <a:t>or missing </a:t>
            </a:r>
            <a:r>
              <a:rPr sz="2950" spc="-5" dirty="0">
                <a:latin typeface="Calibri"/>
                <a:cs typeface="Calibri"/>
              </a:rPr>
              <a:t>fingers </a:t>
            </a:r>
            <a:r>
              <a:rPr sz="2950" dirty="0">
                <a:latin typeface="Calibri"/>
                <a:cs typeface="Calibri"/>
              </a:rPr>
              <a:t>he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can</a:t>
            </a:r>
            <a:r>
              <a:rPr sz="2950" spc="8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still</a:t>
            </a:r>
            <a:r>
              <a:rPr sz="2950" spc="9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</a:t>
            </a:r>
            <a:r>
              <a:rPr sz="2950" spc="8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identified</a:t>
            </a:r>
            <a:r>
              <a:rPr sz="2950" spc="8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using</a:t>
            </a:r>
            <a:r>
              <a:rPr sz="2950" spc="8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his</a:t>
            </a:r>
            <a:r>
              <a:rPr sz="2950" spc="8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other</a:t>
            </a:r>
            <a:r>
              <a:rPr sz="2950" spc="8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traits</a:t>
            </a:r>
            <a:r>
              <a:rPr sz="2950" spc="8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like </a:t>
            </a:r>
            <a:r>
              <a:rPr sz="2950" dirty="0">
                <a:latin typeface="Calibri"/>
                <a:cs typeface="Calibri"/>
              </a:rPr>
              <a:t> face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 </a:t>
            </a:r>
            <a:r>
              <a:rPr sz="2950" spc="-5" dirty="0">
                <a:latin typeface="Calibri"/>
                <a:cs typeface="Calibri"/>
              </a:rPr>
              <a:t>iris.)</a:t>
            </a:r>
            <a:endParaRPr sz="2950">
              <a:latin typeface="Calibri"/>
              <a:cs typeface="Calibri"/>
            </a:endParaRPr>
          </a:p>
          <a:p>
            <a:pPr marL="299085" marR="495934" indent="-287020">
              <a:lnSpc>
                <a:spcPct val="80600"/>
              </a:lnSpc>
              <a:spcBef>
                <a:spcPts val="59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Increase the resistance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spc="9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spoof</a:t>
            </a:r>
            <a:r>
              <a:rPr sz="2950" b="1" dirty="0">
                <a:latin typeface="Calibri"/>
                <a:cs typeface="Calibri"/>
              </a:rPr>
              <a:t> attacks</a:t>
            </a:r>
            <a:r>
              <a:rPr sz="2950" dirty="0">
                <a:latin typeface="Calibri"/>
                <a:cs typeface="Calibri"/>
              </a:rPr>
              <a:t>.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This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is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because it becomes </a:t>
            </a:r>
            <a:r>
              <a:rPr sz="2950" spc="-5" dirty="0">
                <a:latin typeface="Calibri"/>
                <a:cs typeface="Calibri"/>
              </a:rPr>
              <a:t>increasingly difficult </a:t>
            </a:r>
            <a:r>
              <a:rPr sz="2950" spc="-10" dirty="0">
                <a:latin typeface="Calibri"/>
                <a:cs typeface="Calibri"/>
              </a:rPr>
              <a:t>to </a:t>
            </a:r>
            <a:r>
              <a:rPr sz="2950" spc="-5" dirty="0">
                <a:latin typeface="Calibri"/>
                <a:cs typeface="Calibri"/>
              </a:rPr>
              <a:t> circumvent(avoid)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multiple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sources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simultaneously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Different</a:t>
            </a:r>
            <a:r>
              <a:rPr spc="-35" dirty="0"/>
              <a:t> </a:t>
            </a:r>
            <a:r>
              <a:rPr spc="-5" dirty="0"/>
              <a:t>Fusion</a:t>
            </a:r>
            <a:r>
              <a:rPr spc="-30" dirty="0"/>
              <a:t> </a:t>
            </a:r>
            <a:r>
              <a:rPr spc="-5" dirty="0"/>
              <a:t>Strategies</a:t>
            </a:r>
            <a:r>
              <a:rPr spc="-3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592" y="1525185"/>
            <a:ext cx="8020050" cy="41275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760"/>
              </a:spcBef>
              <a:buFont typeface="Cambria"/>
              <a:buChar char="◻"/>
              <a:tabLst>
                <a:tab pos="374015" algn="l"/>
              </a:tabLst>
            </a:pPr>
            <a:r>
              <a:rPr sz="3200" b="1" spc="-10" dirty="0">
                <a:latin typeface="Calibri"/>
                <a:cs typeface="Calibri"/>
              </a:rPr>
              <a:t>Feature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level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fusion</a:t>
            </a:r>
            <a:endParaRPr sz="3200">
              <a:latin typeface="Calibri"/>
              <a:cs typeface="Calibri"/>
            </a:endParaRPr>
          </a:p>
          <a:p>
            <a:pPr marL="694055" marR="190500" lvl="1" indent="-304165">
              <a:lnSpc>
                <a:spcPct val="100499"/>
              </a:lnSpc>
              <a:spcBef>
                <a:spcPts val="484"/>
              </a:spcBef>
              <a:buFont typeface="Cambria"/>
              <a:buChar char="□"/>
              <a:tabLst>
                <a:tab pos="69469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refers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combine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different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feature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sets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extracted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biometric sources.</a:t>
            </a:r>
            <a:endParaRPr sz="2400">
              <a:latin typeface="Calibri"/>
              <a:cs typeface="Calibri"/>
            </a:endParaRPr>
          </a:p>
          <a:p>
            <a:pPr marL="694055" marR="95885" lvl="1" indent="-304165">
              <a:lnSpc>
                <a:spcPct val="99700"/>
              </a:lnSpc>
              <a:spcBef>
                <a:spcPts val="455"/>
              </a:spcBef>
              <a:buFont typeface="Cambria"/>
              <a:buChar char="□"/>
              <a:tabLst>
                <a:tab pos="694690" algn="l"/>
                <a:tab pos="5505450" algn="l"/>
              </a:tabLst>
            </a:pPr>
            <a:r>
              <a:rPr sz="2400" spc="-5" dirty="0">
                <a:latin typeface="Calibri"/>
                <a:cs typeface="Calibri"/>
              </a:rPr>
              <a:t>When feature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</a:t>
            </a:r>
            <a:r>
              <a:rPr sz="2400" dirty="0">
                <a:latin typeface="Calibri"/>
                <a:cs typeface="Calibri"/>
              </a:rPr>
              <a:t> are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homogeneous</a:t>
            </a:r>
            <a:r>
              <a:rPr sz="2400" spc="-5" dirty="0">
                <a:latin typeface="Calibri"/>
                <a:cs typeface="Calibri"/>
              </a:rPr>
              <a:t>,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resultant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feature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vector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calculated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weighted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average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individual feature vector</a:t>
            </a:r>
            <a:endParaRPr sz="2400">
              <a:latin typeface="Calibri"/>
              <a:cs typeface="Calibri"/>
            </a:endParaRPr>
          </a:p>
          <a:p>
            <a:pPr marL="694055" marR="696595" lvl="1" indent="-304165">
              <a:lnSpc>
                <a:spcPct val="100499"/>
              </a:lnSpc>
              <a:spcBef>
                <a:spcPts val="439"/>
              </a:spcBef>
              <a:buFont typeface="Cambria"/>
              <a:buChar char="□"/>
              <a:tabLst>
                <a:tab pos="694690" algn="l"/>
              </a:tabLst>
            </a:pPr>
            <a:r>
              <a:rPr sz="2400" spc="-5" dirty="0">
                <a:latin typeface="Calibri"/>
                <a:cs typeface="Calibri"/>
              </a:rPr>
              <a:t>When the feature set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non-homogeneous 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we can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concatenate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form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feature vector.</a:t>
            </a:r>
            <a:endParaRPr sz="2400">
              <a:latin typeface="Calibri"/>
              <a:cs typeface="Calibri"/>
            </a:endParaRPr>
          </a:p>
          <a:p>
            <a:pPr marL="694055" marR="5080" lvl="1" indent="-304165">
              <a:lnSpc>
                <a:spcPct val="100499"/>
              </a:lnSpc>
              <a:spcBef>
                <a:spcPts val="434"/>
              </a:spcBef>
              <a:buFont typeface="Cambria"/>
              <a:buChar char="□"/>
              <a:tabLst>
                <a:tab pos="763270" algn="l"/>
                <a:tab pos="763905" algn="l"/>
                <a:tab pos="4001135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Sometime concatenation	may not be possible (Fingerprint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minutiae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Eigen-face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coefficient)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6429628"/>
            <a:ext cx="605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9/3/2010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891" y="6429628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46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1799" y="6429628"/>
            <a:ext cx="265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Phalguni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Gupta,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Biometrics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Lab,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IIT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Kanpur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330" y="14578"/>
            <a:ext cx="6370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Homogenous</a:t>
            </a:r>
            <a:r>
              <a:rPr sz="4400" spc="-50" dirty="0"/>
              <a:t> </a:t>
            </a:r>
            <a:r>
              <a:rPr sz="4400" spc="-5" dirty="0"/>
              <a:t>feature</a:t>
            </a:r>
            <a:r>
              <a:rPr sz="4400" spc="-45" dirty="0"/>
              <a:t> </a:t>
            </a:r>
            <a:r>
              <a:rPr sz="4400" spc="-5" dirty="0"/>
              <a:t>fusion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692696"/>
            <a:ext cx="8748463" cy="596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Different</a:t>
            </a:r>
            <a:r>
              <a:rPr spc="-35" dirty="0"/>
              <a:t> </a:t>
            </a:r>
            <a:r>
              <a:rPr spc="-5" dirty="0"/>
              <a:t>Fusion</a:t>
            </a:r>
            <a:r>
              <a:rPr spc="-30" dirty="0"/>
              <a:t> </a:t>
            </a:r>
            <a:r>
              <a:rPr spc="-5" dirty="0"/>
              <a:t>Strategies</a:t>
            </a:r>
            <a:r>
              <a:rPr spc="-3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099" y="1556258"/>
            <a:ext cx="7169150" cy="214693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63220" indent="-351155">
              <a:lnSpc>
                <a:spcPct val="100000"/>
              </a:lnSpc>
              <a:spcBef>
                <a:spcPts val="550"/>
              </a:spcBef>
              <a:buFont typeface="Cambria"/>
              <a:buChar char="◻"/>
              <a:tabLst>
                <a:tab pos="363220" algn="l"/>
                <a:tab pos="363855" algn="l"/>
              </a:tabLst>
            </a:pPr>
            <a:r>
              <a:rPr sz="2400" spc="-5" dirty="0">
                <a:latin typeface="Calibri"/>
                <a:cs typeface="Calibri"/>
              </a:rPr>
              <a:t>Features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normalized</a:t>
            </a:r>
            <a:endParaRPr sz="2400">
              <a:latin typeface="Calibri"/>
              <a:cs typeface="Calibri"/>
            </a:endParaRPr>
          </a:p>
          <a:p>
            <a:pPr marL="363220" marR="5080" indent="-351155">
              <a:lnSpc>
                <a:spcPct val="100499"/>
              </a:lnSpc>
              <a:spcBef>
                <a:spcPts val="434"/>
              </a:spcBef>
              <a:buFont typeface="Cambria"/>
              <a:buChar char="◻"/>
              <a:tabLst>
                <a:tab pos="363220" algn="l"/>
                <a:tab pos="363855" algn="l"/>
              </a:tabLst>
            </a:pPr>
            <a:r>
              <a:rPr sz="2400" spc="-5" dirty="0">
                <a:latin typeface="Calibri"/>
                <a:cs typeface="Calibri"/>
              </a:rPr>
              <a:t>Feature selection schemes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employed to reduce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dimension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size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feature vector</a:t>
            </a:r>
            <a:endParaRPr sz="2400">
              <a:latin typeface="Calibri"/>
              <a:cs typeface="Calibri"/>
            </a:endParaRPr>
          </a:p>
          <a:p>
            <a:pPr marL="637540" lvl="1" indent="-338455">
              <a:lnSpc>
                <a:spcPct val="100000"/>
              </a:lnSpc>
              <a:spcBef>
                <a:spcPts val="670"/>
              </a:spcBef>
              <a:buSzPct val="58333"/>
              <a:buFont typeface="Cambria"/>
              <a:buChar char="◻"/>
              <a:tabLst>
                <a:tab pos="637540" algn="l"/>
                <a:tab pos="638175" algn="l"/>
              </a:tabLst>
            </a:pPr>
            <a:r>
              <a:rPr sz="2400" spc="-5" dirty="0">
                <a:latin typeface="Calibri"/>
                <a:cs typeface="Calibri"/>
              </a:rPr>
              <a:t>Principal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Component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(PCA)</a:t>
            </a:r>
            <a:endParaRPr sz="2400">
              <a:latin typeface="Calibri"/>
              <a:cs typeface="Calibri"/>
            </a:endParaRPr>
          </a:p>
          <a:p>
            <a:pPr marL="637540" lvl="1" indent="-338455">
              <a:lnSpc>
                <a:spcPct val="100000"/>
              </a:lnSpc>
              <a:spcBef>
                <a:spcPts val="720"/>
              </a:spcBef>
              <a:buSzPct val="58333"/>
              <a:buFont typeface="Cambria"/>
              <a:buChar char="◻"/>
              <a:tabLst>
                <a:tab pos="637540" algn="l"/>
                <a:tab pos="638175" algn="l"/>
              </a:tabLst>
            </a:pPr>
            <a:r>
              <a:rPr sz="2400" spc="-5" dirty="0">
                <a:latin typeface="Calibri"/>
                <a:cs typeface="Calibri"/>
              </a:rPr>
              <a:t>Linear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Discriminant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(LDA)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6429628"/>
            <a:ext cx="605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9/3/2010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891" y="6429628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1799" y="6429628"/>
            <a:ext cx="265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Phalguni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Gupta,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Biometrics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Lab,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IIT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Kanpur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Different</a:t>
            </a:r>
            <a:r>
              <a:rPr spc="-35" dirty="0"/>
              <a:t> </a:t>
            </a:r>
            <a:r>
              <a:rPr spc="-5" dirty="0"/>
              <a:t>Fusion</a:t>
            </a:r>
            <a:r>
              <a:rPr spc="-30" dirty="0"/>
              <a:t> </a:t>
            </a:r>
            <a:r>
              <a:rPr spc="-5" dirty="0"/>
              <a:t>Strategies</a:t>
            </a:r>
            <a:r>
              <a:rPr spc="-3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525185"/>
            <a:ext cx="7833995" cy="250837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88315" indent="-362585">
              <a:lnSpc>
                <a:spcPct val="100000"/>
              </a:lnSpc>
              <a:spcBef>
                <a:spcPts val="760"/>
              </a:spcBef>
              <a:buFont typeface="Cambria"/>
              <a:buChar char="◻"/>
              <a:tabLst>
                <a:tab pos="488315" algn="l"/>
                <a:tab pos="2489200" algn="l"/>
              </a:tabLst>
            </a:pPr>
            <a:r>
              <a:rPr sz="3200" b="1" spc="-5" dirty="0">
                <a:latin typeface="Calibri"/>
                <a:cs typeface="Calibri"/>
              </a:rPr>
              <a:t>Score level	fusion</a:t>
            </a:r>
            <a:endParaRPr sz="3200" dirty="0">
              <a:latin typeface="Calibri"/>
              <a:cs typeface="Calibri"/>
            </a:endParaRPr>
          </a:p>
          <a:p>
            <a:pPr marL="808355" marR="209550" lvl="1" indent="-305435">
              <a:lnSpc>
                <a:spcPct val="100499"/>
              </a:lnSpc>
              <a:spcBef>
                <a:spcPts val="484"/>
              </a:spcBef>
              <a:buFont typeface="Cambria"/>
              <a:buChar char="□"/>
              <a:tabLst>
                <a:tab pos="808355" algn="l"/>
              </a:tabLst>
            </a:pPr>
            <a:r>
              <a:rPr sz="2400" spc="-5" dirty="0">
                <a:latin typeface="Calibri"/>
                <a:cs typeface="Calibri"/>
              </a:rPr>
              <a:t>Scores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generated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different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matching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modules</a:t>
            </a:r>
            <a:r>
              <a:rPr sz="24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combined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 produce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single score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808355" lvl="1" indent="-305435">
              <a:lnSpc>
                <a:spcPct val="100000"/>
              </a:lnSpc>
              <a:spcBef>
                <a:spcPts val="450"/>
              </a:spcBef>
              <a:buFont typeface="Cambria"/>
              <a:buChar char="□"/>
              <a:tabLst>
                <a:tab pos="808355" algn="l"/>
              </a:tabLst>
            </a:pPr>
            <a:r>
              <a:rPr sz="2400" spc="-5" dirty="0">
                <a:latin typeface="Calibri"/>
                <a:cs typeface="Calibri"/>
              </a:rPr>
              <a:t>Final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decision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taken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fused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score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808355" lvl="1" indent="-305435">
              <a:lnSpc>
                <a:spcPct val="100000"/>
              </a:lnSpc>
              <a:spcBef>
                <a:spcPts val="495"/>
              </a:spcBef>
              <a:buFont typeface="Cambria"/>
              <a:buChar char="□"/>
              <a:tabLst>
                <a:tab pos="808355" algn="l"/>
              </a:tabLst>
            </a:pPr>
            <a:r>
              <a:rPr sz="2400" spc="-5" dirty="0">
                <a:latin typeface="Calibri"/>
                <a:cs typeface="Calibri"/>
              </a:rPr>
              <a:t>Normalization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Similarity/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Dissimilarity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Score</a:t>
            </a:r>
            <a:endParaRPr sz="2400" dirty="0">
              <a:latin typeface="Calibri"/>
              <a:cs typeface="Calibri"/>
            </a:endParaRPr>
          </a:p>
          <a:p>
            <a:pPr marL="808355" marR="5080" lvl="1" indent="-305435">
              <a:lnSpc>
                <a:spcPct val="100499"/>
              </a:lnSpc>
              <a:spcBef>
                <a:spcPts val="480"/>
              </a:spcBef>
              <a:buFont typeface="Cambria"/>
              <a:buChar char="□"/>
              <a:tabLst>
                <a:tab pos="808355" algn="l"/>
              </a:tabLst>
            </a:pPr>
            <a:r>
              <a:rPr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9/3/2010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	Phalguni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Gupta,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Biometrics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Lab,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IIT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Kanpur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3891" y="6429628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58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595" y="477711"/>
            <a:ext cx="2473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Score</a:t>
            </a:r>
            <a:r>
              <a:rPr sz="4400" spc="-90" dirty="0"/>
              <a:t> </a:t>
            </a:r>
            <a:r>
              <a:rPr sz="4400" spc="-5" dirty="0"/>
              <a:t>level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7452" y="1552529"/>
            <a:ext cx="7979409" cy="36804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9055" indent="-295910">
              <a:lnSpc>
                <a:spcPts val="2400"/>
              </a:lnSpc>
              <a:spcBef>
                <a:spcPts val="66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When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match </a:t>
            </a:r>
            <a:r>
              <a:rPr sz="2450" spc="5" dirty="0">
                <a:latin typeface="Calibri"/>
                <a:cs typeface="Calibri"/>
              </a:rPr>
              <a:t>scores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output</a:t>
            </a:r>
            <a:r>
              <a:rPr sz="2450" spc="10" dirty="0">
                <a:latin typeface="Calibri"/>
                <a:cs typeface="Calibri"/>
              </a:rPr>
              <a:t> by </a:t>
            </a:r>
            <a:r>
              <a:rPr sz="2450" spc="5" dirty="0">
                <a:latin typeface="Calibri"/>
                <a:cs typeface="Calibri"/>
              </a:rPr>
              <a:t>different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biometric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matchers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are </a:t>
            </a:r>
            <a:r>
              <a:rPr sz="2450" spc="5" dirty="0">
                <a:latin typeface="Calibri"/>
                <a:cs typeface="Calibri"/>
              </a:rPr>
              <a:t>consolidated in order </a:t>
            </a:r>
            <a:r>
              <a:rPr sz="2450" spc="10" dirty="0">
                <a:latin typeface="Calibri"/>
                <a:cs typeface="Calibri"/>
              </a:rPr>
              <a:t>to arrive at a </a:t>
            </a:r>
            <a:r>
              <a:rPr sz="2450" spc="5" dirty="0">
                <a:latin typeface="Calibri"/>
                <a:cs typeface="Calibri"/>
              </a:rPr>
              <a:t>final recognition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decision,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fusion is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said </a:t>
            </a:r>
            <a:r>
              <a:rPr sz="2450" spc="10" dirty="0">
                <a:latin typeface="Calibri"/>
                <a:cs typeface="Calibri"/>
              </a:rPr>
              <a:t>to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done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at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spc="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spc="5" dirty="0">
                <a:solidFill>
                  <a:srgbClr val="FF0000"/>
                </a:solidFill>
                <a:latin typeface="Calibri"/>
                <a:cs typeface="Calibri"/>
              </a:rPr>
              <a:t>score </a:t>
            </a:r>
            <a:r>
              <a:rPr sz="2450" spc="10" dirty="0">
                <a:solidFill>
                  <a:srgbClr val="FF0000"/>
                </a:solidFill>
                <a:latin typeface="Calibri"/>
                <a:cs typeface="Calibri"/>
              </a:rPr>
              <a:t>level</a:t>
            </a:r>
            <a:r>
              <a:rPr sz="2450" spc="10" dirty="0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  <a:p>
            <a:pPr marL="307975" marR="455295" indent="-295910">
              <a:lnSpc>
                <a:spcPts val="2350"/>
              </a:lnSpc>
              <a:spcBef>
                <a:spcPts val="53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This is </a:t>
            </a:r>
            <a:r>
              <a:rPr sz="2450" spc="10" dirty="0">
                <a:latin typeface="Calibri"/>
                <a:cs typeface="Calibri"/>
              </a:rPr>
              <a:t>also known as </a:t>
            </a:r>
            <a:r>
              <a:rPr sz="2450" spc="5" dirty="0">
                <a:latin typeface="Calibri"/>
                <a:cs typeface="Calibri"/>
              </a:rPr>
              <a:t>fusion </a:t>
            </a:r>
            <a:r>
              <a:rPr sz="2450" spc="10" dirty="0">
                <a:latin typeface="Calibri"/>
                <a:cs typeface="Calibri"/>
              </a:rPr>
              <a:t>at the </a:t>
            </a:r>
            <a:r>
              <a:rPr sz="2450" spc="10" dirty="0">
                <a:solidFill>
                  <a:srgbClr val="FF0000"/>
                </a:solidFill>
                <a:latin typeface="Calibri"/>
                <a:cs typeface="Calibri"/>
              </a:rPr>
              <a:t>measurement </a:t>
            </a:r>
            <a:r>
              <a:rPr sz="2450" spc="5" dirty="0">
                <a:solidFill>
                  <a:srgbClr val="FF0000"/>
                </a:solidFill>
                <a:latin typeface="Calibri"/>
                <a:cs typeface="Calibri"/>
              </a:rPr>
              <a:t>level or </a:t>
            </a:r>
            <a:r>
              <a:rPr sz="2450" spc="-5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spc="5" dirty="0">
                <a:solidFill>
                  <a:srgbClr val="FF0000"/>
                </a:solidFill>
                <a:latin typeface="Calibri"/>
                <a:cs typeface="Calibri"/>
              </a:rPr>
              <a:t>confidence</a:t>
            </a:r>
            <a:r>
              <a:rPr sz="24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spc="5" dirty="0">
                <a:solidFill>
                  <a:srgbClr val="FF0000"/>
                </a:solidFill>
                <a:latin typeface="Calibri"/>
                <a:cs typeface="Calibri"/>
              </a:rPr>
              <a:t>level.</a:t>
            </a:r>
            <a:endParaRPr sz="2450">
              <a:latin typeface="Calibri"/>
              <a:cs typeface="Calibri"/>
            </a:endParaRPr>
          </a:p>
          <a:p>
            <a:pPr marL="307975" marR="5080" indent="-295910">
              <a:lnSpc>
                <a:spcPts val="2350"/>
              </a:lnSpc>
              <a:spcBef>
                <a:spcPts val="550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dirty="0"/>
              <a:t>	</a:t>
            </a:r>
            <a:r>
              <a:rPr sz="2450" spc="5" dirty="0">
                <a:latin typeface="Calibri"/>
                <a:cs typeface="Calibri"/>
              </a:rPr>
              <a:t>After </a:t>
            </a:r>
            <a:r>
              <a:rPr sz="2450" spc="10" dirty="0">
                <a:latin typeface="Calibri"/>
                <a:cs typeface="Calibri"/>
              </a:rPr>
              <a:t>the raw </a:t>
            </a:r>
            <a:r>
              <a:rPr sz="2450" spc="5" dirty="0">
                <a:latin typeface="Calibri"/>
                <a:cs typeface="Calibri"/>
              </a:rPr>
              <a:t>data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feature vectors representations, the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next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level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of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fusion is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based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match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scores.</a:t>
            </a:r>
            <a:endParaRPr sz="2450">
              <a:latin typeface="Calibri"/>
              <a:cs typeface="Calibri"/>
            </a:endParaRPr>
          </a:p>
          <a:p>
            <a:pPr marL="307975" marR="977265" indent="-295910">
              <a:lnSpc>
                <a:spcPts val="2350"/>
              </a:lnSpc>
              <a:spcBef>
                <a:spcPts val="55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It is relatively easy </a:t>
            </a:r>
            <a:r>
              <a:rPr sz="2450" spc="10" dirty="0">
                <a:latin typeface="Calibri"/>
                <a:cs typeface="Calibri"/>
              </a:rPr>
              <a:t>to access </a:t>
            </a:r>
            <a:r>
              <a:rPr sz="2450" spc="1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combine the </a:t>
            </a:r>
            <a:r>
              <a:rPr sz="2450" spc="5" dirty="0">
                <a:latin typeface="Calibri"/>
                <a:cs typeface="Calibri"/>
              </a:rPr>
              <a:t>scores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generated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by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different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biometric matchers.</a:t>
            </a:r>
            <a:endParaRPr sz="2450">
              <a:latin typeface="Calibri"/>
              <a:cs typeface="Calibri"/>
            </a:endParaRPr>
          </a:p>
          <a:p>
            <a:pPr marL="307975" marR="623570" indent="-295910">
              <a:lnSpc>
                <a:spcPts val="2350"/>
              </a:lnSpc>
              <a:spcBef>
                <a:spcPts val="55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Consequently, score-level fusion is </a:t>
            </a:r>
            <a:r>
              <a:rPr sz="2450" spc="10" dirty="0">
                <a:latin typeface="Calibri"/>
                <a:cs typeface="Calibri"/>
              </a:rPr>
              <a:t>the most commonly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used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approach</a:t>
            </a:r>
            <a:r>
              <a:rPr sz="2450" spc="5" dirty="0">
                <a:latin typeface="Calibri"/>
                <a:cs typeface="Calibri"/>
              </a:rPr>
              <a:t> in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multibiometric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systems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1" y="1610563"/>
            <a:ext cx="8007984" cy="36868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9085" marR="5080" indent="-287020">
              <a:lnSpc>
                <a:spcPts val="3529"/>
              </a:lnSpc>
              <a:spcBef>
                <a:spcPts val="23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Score-level </a:t>
            </a:r>
            <a:r>
              <a:rPr sz="2950" dirty="0">
                <a:latin typeface="Calibri"/>
                <a:cs typeface="Calibri"/>
              </a:rPr>
              <a:t>fusion methodologies </a:t>
            </a:r>
            <a:r>
              <a:rPr sz="2950" spc="-5" dirty="0">
                <a:latin typeface="Calibri"/>
                <a:cs typeface="Calibri"/>
              </a:rPr>
              <a:t>will vary </a:t>
            </a:r>
            <a:r>
              <a:rPr sz="2950" dirty="0">
                <a:latin typeface="Calibri"/>
                <a:cs typeface="Calibri"/>
              </a:rPr>
              <a:t> depending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on whether </a:t>
            </a:r>
            <a:r>
              <a:rPr sz="2950" spc="-5" dirty="0">
                <a:latin typeface="Calibri"/>
                <a:cs typeface="Calibri"/>
              </a:rPr>
              <a:t>the multibiometric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system </a:t>
            </a:r>
            <a:r>
              <a:rPr sz="2950" dirty="0">
                <a:latin typeface="Calibri"/>
                <a:cs typeface="Calibri"/>
              </a:rPr>
              <a:t> operates in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verification</a:t>
            </a:r>
            <a:r>
              <a:rPr sz="2950" dirty="0">
                <a:latin typeface="Calibri"/>
                <a:cs typeface="Calibri"/>
              </a:rPr>
              <a:t> or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identification</a:t>
            </a:r>
            <a:r>
              <a:rPr sz="2950" dirty="0">
                <a:latin typeface="Calibri"/>
                <a:cs typeface="Calibri"/>
              </a:rPr>
              <a:t> mode.</a:t>
            </a:r>
            <a:endParaRPr sz="2950">
              <a:latin typeface="Calibri"/>
              <a:cs typeface="Calibri"/>
            </a:endParaRPr>
          </a:p>
          <a:p>
            <a:pPr marL="299085" marR="349885" indent="-287020">
              <a:lnSpc>
                <a:spcPct val="99600"/>
              </a:lnSpc>
              <a:spcBef>
                <a:spcPts val="46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Score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fusion in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25" dirty="0"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multibiometric verification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system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can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considered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as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55" dirty="0"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two-class</a:t>
            </a:r>
            <a:r>
              <a:rPr sz="29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pattern </a:t>
            </a:r>
            <a:r>
              <a:rPr sz="2950" spc="-6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classification 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problem</a:t>
            </a:r>
            <a:r>
              <a:rPr sz="2950" spc="5" dirty="0">
                <a:latin typeface="Calibri"/>
                <a:cs typeface="Calibri"/>
              </a:rPr>
              <a:t>, </a:t>
            </a:r>
            <a:r>
              <a:rPr sz="2950" dirty="0">
                <a:latin typeface="Calibri"/>
                <a:cs typeface="Calibri"/>
              </a:rPr>
              <a:t>where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goal is </a:t>
            </a:r>
            <a:r>
              <a:rPr sz="2950" spc="-10" dirty="0">
                <a:latin typeface="Calibri"/>
                <a:cs typeface="Calibri"/>
              </a:rPr>
              <a:t>to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determine whether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query corresponds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a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“genuine”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user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 </a:t>
            </a:r>
            <a:r>
              <a:rPr sz="2950" spc="5" dirty="0">
                <a:latin typeface="Calibri"/>
                <a:cs typeface="Calibri"/>
              </a:rPr>
              <a:t>an</a:t>
            </a:r>
            <a:r>
              <a:rPr sz="2950" spc="-5" dirty="0">
                <a:latin typeface="Calibri"/>
                <a:cs typeface="Calibri"/>
              </a:rPr>
              <a:t> “impostor”.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Different</a:t>
            </a:r>
            <a:r>
              <a:rPr spc="-35" dirty="0"/>
              <a:t> </a:t>
            </a:r>
            <a:r>
              <a:rPr spc="-5" dirty="0"/>
              <a:t>Fusion</a:t>
            </a:r>
            <a:r>
              <a:rPr spc="-30" dirty="0"/>
              <a:t> </a:t>
            </a:r>
            <a:r>
              <a:rPr spc="-5" dirty="0"/>
              <a:t>Strategies</a:t>
            </a:r>
            <a:r>
              <a:rPr spc="-3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878" y="1552023"/>
            <a:ext cx="8151495" cy="43129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330"/>
              </a:spcBef>
              <a:buFont typeface="Cambria"/>
              <a:buChar char="◻"/>
              <a:tabLst>
                <a:tab pos="368300" algn="l"/>
                <a:tab pos="368935" algn="l"/>
              </a:tabLst>
            </a:pPr>
            <a:r>
              <a:rPr sz="2700" b="1" dirty="0">
                <a:latin typeface="Calibri"/>
                <a:cs typeface="Calibri"/>
              </a:rPr>
              <a:t>Rank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level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fusion</a:t>
            </a:r>
            <a:endParaRPr sz="2700">
              <a:latin typeface="Calibri"/>
              <a:cs typeface="Calibri"/>
            </a:endParaRPr>
          </a:p>
          <a:p>
            <a:pPr marL="688340" lvl="1" indent="-304800">
              <a:lnSpc>
                <a:spcPct val="100000"/>
              </a:lnSpc>
              <a:spcBef>
                <a:spcPts val="215"/>
              </a:spcBef>
              <a:buFont typeface="Cambria"/>
              <a:buChar char="□"/>
              <a:tabLst>
                <a:tab pos="688975" algn="l"/>
                <a:tab pos="3903345" algn="l"/>
              </a:tabLst>
            </a:pPr>
            <a:r>
              <a:rPr sz="2350" spc="10" dirty="0">
                <a:latin typeface="Calibri"/>
                <a:cs typeface="Calibri"/>
              </a:rPr>
              <a:t>For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identification,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output	is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ranks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of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enrolled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identities.</a:t>
            </a:r>
            <a:endParaRPr sz="2350">
              <a:latin typeface="Calibri"/>
              <a:cs typeface="Calibri"/>
            </a:endParaRPr>
          </a:p>
          <a:p>
            <a:pPr marL="688340" marR="271780" lvl="1" indent="-304800">
              <a:lnSpc>
                <a:spcPts val="2600"/>
              </a:lnSpc>
              <a:spcBef>
                <a:spcPts val="525"/>
              </a:spcBef>
              <a:buFont typeface="Cambria"/>
              <a:buChar char="□"/>
              <a:tabLst>
                <a:tab pos="688975" algn="l"/>
              </a:tabLst>
            </a:pPr>
            <a:r>
              <a:rPr sz="2350" spc="5" dirty="0">
                <a:latin typeface="Calibri"/>
                <a:cs typeface="Calibri"/>
              </a:rPr>
              <a:t>This fusion </a:t>
            </a:r>
            <a:r>
              <a:rPr sz="2350" spc="10" dirty="0">
                <a:latin typeface="Calibri"/>
                <a:cs typeface="Calibri"/>
              </a:rPr>
              <a:t>scheme </a:t>
            </a:r>
            <a:r>
              <a:rPr sz="2350" spc="5" dirty="0">
                <a:latin typeface="Calibri"/>
                <a:cs typeface="Calibri"/>
              </a:rPr>
              <a:t>is </a:t>
            </a:r>
            <a:r>
              <a:rPr sz="2350" spc="10" dirty="0">
                <a:latin typeface="Calibri"/>
                <a:cs typeface="Calibri"/>
              </a:rPr>
              <a:t>to </a:t>
            </a:r>
            <a:r>
              <a:rPr sz="2350" spc="5" dirty="0">
                <a:latin typeface="Calibri"/>
                <a:cs typeface="Calibri"/>
              </a:rPr>
              <a:t>consolidate </a:t>
            </a:r>
            <a:r>
              <a:rPr sz="2350" spc="10" dirty="0">
                <a:latin typeface="Calibri"/>
                <a:cs typeface="Calibri"/>
              </a:rPr>
              <a:t>the </a:t>
            </a:r>
            <a:r>
              <a:rPr sz="2350" spc="5" dirty="0">
                <a:latin typeface="Calibri"/>
                <a:cs typeface="Calibri"/>
              </a:rPr>
              <a:t>ranks </a:t>
            </a:r>
            <a:r>
              <a:rPr sz="2350" spc="10" dirty="0">
                <a:latin typeface="Calibri"/>
                <a:cs typeface="Calibri"/>
              </a:rPr>
              <a:t>of </a:t>
            </a:r>
            <a:r>
              <a:rPr sz="2350" spc="5" dirty="0">
                <a:latin typeface="Calibri"/>
                <a:cs typeface="Calibri"/>
              </a:rPr>
              <a:t>individual </a:t>
            </a:r>
            <a:r>
              <a:rPr sz="2350" spc="-52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biometric systems</a:t>
            </a:r>
            <a:r>
              <a:rPr sz="2350" spc="10" dirty="0">
                <a:latin typeface="Calibri"/>
                <a:cs typeface="Calibri"/>
              </a:rPr>
              <a:t> to</a:t>
            </a:r>
            <a:r>
              <a:rPr sz="2350" spc="5" dirty="0">
                <a:latin typeface="Calibri"/>
                <a:cs typeface="Calibri"/>
              </a:rPr>
              <a:t> derive </a:t>
            </a:r>
            <a:r>
              <a:rPr sz="2350" spc="10" dirty="0">
                <a:latin typeface="Calibri"/>
                <a:cs typeface="Calibri"/>
              </a:rPr>
              <a:t>a </a:t>
            </a:r>
            <a:r>
              <a:rPr sz="2350" spc="5" dirty="0">
                <a:latin typeface="Calibri"/>
                <a:cs typeface="Calibri"/>
              </a:rPr>
              <a:t>fused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rank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for</a:t>
            </a:r>
            <a:r>
              <a:rPr sz="2350" spc="10" dirty="0">
                <a:latin typeface="Calibri"/>
                <a:cs typeface="Calibri"/>
              </a:rPr>
              <a:t> each</a:t>
            </a:r>
            <a:r>
              <a:rPr sz="2350" spc="5" dirty="0">
                <a:latin typeface="Calibri"/>
                <a:cs typeface="Calibri"/>
              </a:rPr>
              <a:t> identity.</a:t>
            </a:r>
            <a:endParaRPr sz="2350">
              <a:latin typeface="Calibri"/>
              <a:cs typeface="Calibri"/>
            </a:endParaRPr>
          </a:p>
          <a:p>
            <a:pPr marL="688340" marR="645795" lvl="1" indent="-304800">
              <a:lnSpc>
                <a:spcPct val="91300"/>
              </a:lnSpc>
              <a:spcBef>
                <a:spcPts val="400"/>
              </a:spcBef>
              <a:buFont typeface="Cambria"/>
              <a:buChar char="□"/>
              <a:tabLst>
                <a:tab pos="688975" algn="l"/>
              </a:tabLst>
            </a:pPr>
            <a:r>
              <a:rPr sz="2350" spc="5" dirty="0">
                <a:latin typeface="Calibri"/>
                <a:cs typeface="Calibri"/>
              </a:rPr>
              <a:t>It reveals less information </a:t>
            </a:r>
            <a:r>
              <a:rPr sz="2350" spc="10" dirty="0">
                <a:latin typeface="Calibri"/>
                <a:cs typeface="Calibri"/>
              </a:rPr>
              <a:t>than match </a:t>
            </a:r>
            <a:r>
              <a:rPr sz="2350" spc="5" dirty="0">
                <a:latin typeface="Calibri"/>
                <a:cs typeface="Calibri"/>
              </a:rPr>
              <a:t>scores. However, </a:t>
            </a:r>
            <a:r>
              <a:rPr sz="2350" spc="-52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unlike </a:t>
            </a:r>
            <a:r>
              <a:rPr sz="2350" spc="10" dirty="0">
                <a:latin typeface="Calibri"/>
                <a:cs typeface="Calibri"/>
              </a:rPr>
              <a:t>match </a:t>
            </a:r>
            <a:r>
              <a:rPr sz="2350" spc="5" dirty="0">
                <a:latin typeface="Calibri"/>
                <a:cs typeface="Calibri"/>
              </a:rPr>
              <a:t>scores, </a:t>
            </a:r>
            <a:r>
              <a:rPr sz="2350" spc="10" dirty="0">
                <a:latin typeface="Calibri"/>
                <a:cs typeface="Calibri"/>
              </a:rPr>
              <a:t>the </a:t>
            </a:r>
            <a:r>
              <a:rPr sz="2350" spc="5" dirty="0">
                <a:latin typeface="Calibri"/>
                <a:cs typeface="Calibri"/>
              </a:rPr>
              <a:t>ranking output </a:t>
            </a:r>
            <a:r>
              <a:rPr sz="2350" spc="10" dirty="0">
                <a:latin typeface="Calibri"/>
                <a:cs typeface="Calibri"/>
              </a:rPr>
              <a:t>by </a:t>
            </a:r>
            <a:r>
              <a:rPr sz="2350" spc="5" dirty="0">
                <a:latin typeface="Calibri"/>
                <a:cs typeface="Calibri"/>
              </a:rPr>
              <a:t>multiple 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biometric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systems </a:t>
            </a:r>
            <a:r>
              <a:rPr sz="2350" spc="10" dirty="0">
                <a:latin typeface="Calibri"/>
                <a:cs typeface="Calibri"/>
              </a:rPr>
              <a:t>are</a:t>
            </a:r>
            <a:r>
              <a:rPr sz="2350" spc="5" dirty="0">
                <a:latin typeface="Calibri"/>
                <a:cs typeface="Calibri"/>
              </a:rPr>
              <a:t> comparable.</a:t>
            </a:r>
            <a:endParaRPr sz="2350">
              <a:latin typeface="Calibri"/>
              <a:cs typeface="Calibri"/>
            </a:endParaRPr>
          </a:p>
          <a:p>
            <a:pPr marL="688340" marR="5080" lvl="1" indent="-304800">
              <a:lnSpc>
                <a:spcPct val="91300"/>
              </a:lnSpc>
              <a:spcBef>
                <a:spcPts val="450"/>
              </a:spcBef>
              <a:buFont typeface="Cambria"/>
              <a:buChar char="□"/>
              <a:tabLst>
                <a:tab pos="688975" algn="l"/>
              </a:tabLst>
            </a:pPr>
            <a:r>
              <a:rPr sz="2350" spc="15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normalization </a:t>
            </a:r>
            <a:r>
              <a:rPr sz="2350" spc="5" dirty="0">
                <a:latin typeface="Calibri"/>
                <a:cs typeface="Calibri"/>
              </a:rPr>
              <a:t>is </a:t>
            </a:r>
            <a:r>
              <a:rPr sz="2350" spc="10" dirty="0">
                <a:latin typeface="Calibri"/>
                <a:cs typeface="Calibri"/>
              </a:rPr>
              <a:t>needed </a:t>
            </a:r>
            <a:r>
              <a:rPr sz="2350" spc="15" dirty="0">
                <a:latin typeface="Calibri"/>
                <a:cs typeface="Calibri"/>
              </a:rPr>
              <a:t>and </a:t>
            </a:r>
            <a:r>
              <a:rPr sz="2350" spc="5" dirty="0">
                <a:latin typeface="Calibri"/>
                <a:cs typeface="Calibri"/>
              </a:rPr>
              <a:t>this </a:t>
            </a:r>
            <a:r>
              <a:rPr sz="2350" spc="10" dirty="0">
                <a:latin typeface="Calibri"/>
                <a:cs typeface="Calibri"/>
              </a:rPr>
              <a:t>makes the </a:t>
            </a:r>
            <a:r>
              <a:rPr sz="2350" spc="5" dirty="0">
                <a:latin typeface="Calibri"/>
                <a:cs typeface="Calibri"/>
              </a:rPr>
              <a:t>rank level 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fusion </a:t>
            </a:r>
            <a:r>
              <a:rPr sz="2350" spc="10" dirty="0">
                <a:latin typeface="Calibri"/>
                <a:cs typeface="Calibri"/>
              </a:rPr>
              <a:t>schemes </a:t>
            </a:r>
            <a:r>
              <a:rPr sz="2350" spc="5" dirty="0">
                <a:latin typeface="Calibri"/>
                <a:cs typeface="Calibri"/>
              </a:rPr>
              <a:t>simpler </a:t>
            </a:r>
            <a:r>
              <a:rPr sz="2350" spc="10" dirty="0">
                <a:latin typeface="Calibri"/>
                <a:cs typeface="Calibri"/>
              </a:rPr>
              <a:t>to implement compared to the </a:t>
            </a:r>
            <a:r>
              <a:rPr sz="2350" spc="5" dirty="0">
                <a:latin typeface="Calibri"/>
                <a:cs typeface="Calibri"/>
              </a:rPr>
              <a:t>score </a:t>
            </a:r>
            <a:r>
              <a:rPr sz="2350" spc="-52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level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fusion techniques.</a:t>
            </a:r>
            <a:endParaRPr sz="2350">
              <a:latin typeface="Calibri"/>
              <a:cs typeface="Calibri"/>
            </a:endParaRPr>
          </a:p>
          <a:p>
            <a:pPr marL="1191260" lvl="2" indent="-255904">
              <a:lnSpc>
                <a:spcPct val="100000"/>
              </a:lnSpc>
              <a:spcBef>
                <a:spcPts val="145"/>
              </a:spcBef>
              <a:buFont typeface="Arial MT"/>
              <a:buChar char="■"/>
              <a:tabLst>
                <a:tab pos="1191895" algn="l"/>
              </a:tabLst>
            </a:pPr>
            <a:r>
              <a:rPr sz="2050" spc="-10" dirty="0">
                <a:latin typeface="Calibri"/>
                <a:cs typeface="Calibri"/>
              </a:rPr>
              <a:t>Highest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rank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method</a:t>
            </a:r>
            <a:endParaRPr sz="2050">
              <a:latin typeface="Calibri"/>
              <a:cs typeface="Calibri"/>
            </a:endParaRPr>
          </a:p>
          <a:p>
            <a:pPr marL="1191260" lvl="2" indent="-255904">
              <a:lnSpc>
                <a:spcPct val="100000"/>
              </a:lnSpc>
              <a:spcBef>
                <a:spcPts val="165"/>
              </a:spcBef>
              <a:buFont typeface="Arial MT"/>
              <a:buChar char="■"/>
              <a:tabLst>
                <a:tab pos="1191895" algn="l"/>
              </a:tabLst>
            </a:pPr>
            <a:r>
              <a:rPr sz="2050" spc="-10" dirty="0">
                <a:latin typeface="Calibri"/>
                <a:cs typeface="Calibri"/>
              </a:rPr>
              <a:t>Logistic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regression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method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6429628"/>
            <a:ext cx="605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9/3/2010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891" y="6429628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62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1799" y="6429628"/>
            <a:ext cx="265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Phalguni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Gupta,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Biometrics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Lab,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IIT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Kanpur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038" y="5023814"/>
            <a:ext cx="7979172" cy="413448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Example of the rank level fusion method (adopted from (Ross et al., 2006)) 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726"/>
            <a:ext cx="40005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0796" y="477711"/>
            <a:ext cx="4293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MAJORITY</a:t>
            </a:r>
            <a:r>
              <a:rPr sz="4400" spc="-90" dirty="0"/>
              <a:t> </a:t>
            </a:r>
            <a:r>
              <a:rPr sz="4400" spc="-5" dirty="0"/>
              <a:t>VOTING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7383" y="1729744"/>
            <a:ext cx="4283066" cy="4283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154" y="477711"/>
            <a:ext cx="1395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Errors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845" y="1400518"/>
            <a:ext cx="6847112" cy="4639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696" y="477711"/>
            <a:ext cx="1750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DISADV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6621" y="1538386"/>
            <a:ext cx="7901305" cy="159447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290830" indent="-287020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It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more expensive</a:t>
            </a:r>
            <a:r>
              <a:rPr sz="2950" b="1" spc="2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than unibiometric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systems </a:t>
            </a:r>
            <a:r>
              <a:rPr sz="2950" dirty="0">
                <a:latin typeface="Calibri"/>
                <a:cs typeface="Calibri"/>
              </a:rPr>
              <a:t> due </a:t>
            </a:r>
            <a:r>
              <a:rPr sz="2950" spc="-5" dirty="0">
                <a:latin typeface="Calibri"/>
                <a:cs typeface="Calibri"/>
              </a:rPr>
              <a:t>to the </a:t>
            </a:r>
            <a:r>
              <a:rPr sz="2950" dirty="0">
                <a:latin typeface="Calibri"/>
                <a:cs typeface="Calibri"/>
              </a:rPr>
              <a:t>need for additional </a:t>
            </a:r>
            <a:r>
              <a:rPr sz="2950" spc="-5" dirty="0">
                <a:latin typeface="Calibri"/>
                <a:cs typeface="Calibri"/>
              </a:rPr>
              <a:t>hardware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(computational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storage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resources)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larger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enrollment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recognition times</a:t>
            </a:r>
            <a:r>
              <a:rPr sz="2950" spc="-5" dirty="0" smtClean="0">
                <a:latin typeface="Calibri"/>
                <a:cs typeface="Calibri"/>
              </a:rPr>
              <a:t>.</a:t>
            </a:r>
            <a:endParaRPr sz="29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7763992" cy="5746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7" y="116632"/>
            <a:ext cx="8271941" cy="5774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356" y="292753"/>
            <a:ext cx="8352609" cy="5564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010" y="213246"/>
            <a:ext cx="4390390" cy="12293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7470">
              <a:lnSpc>
                <a:spcPts val="4730"/>
              </a:lnSpc>
              <a:spcBef>
                <a:spcPts val="215"/>
              </a:spcBef>
            </a:pPr>
            <a:r>
              <a:rPr sz="3950" dirty="0"/>
              <a:t>Type </a:t>
            </a:r>
            <a:r>
              <a:rPr sz="3950" spc="5" dirty="0"/>
              <a:t>1 </a:t>
            </a:r>
            <a:r>
              <a:rPr sz="3950" dirty="0"/>
              <a:t>False </a:t>
            </a:r>
            <a:r>
              <a:rPr sz="3950" spc="-5" dirty="0"/>
              <a:t>Positive </a:t>
            </a:r>
            <a:r>
              <a:rPr sz="3950" spc="-880" dirty="0"/>
              <a:t> </a:t>
            </a:r>
            <a:r>
              <a:rPr sz="3950" dirty="0"/>
              <a:t>Type</a:t>
            </a:r>
            <a:r>
              <a:rPr sz="3950" spc="-25" dirty="0"/>
              <a:t> </a:t>
            </a:r>
            <a:r>
              <a:rPr sz="3950" spc="5" dirty="0"/>
              <a:t>2</a:t>
            </a:r>
            <a:r>
              <a:rPr sz="3950" spc="-25" dirty="0"/>
              <a:t> </a:t>
            </a:r>
            <a:r>
              <a:rPr sz="3950" dirty="0"/>
              <a:t>False</a:t>
            </a:r>
            <a:r>
              <a:rPr sz="3950" spc="-25" dirty="0"/>
              <a:t> </a:t>
            </a:r>
            <a:r>
              <a:rPr sz="3950" spc="-5" dirty="0"/>
              <a:t>negative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05" y="1999503"/>
            <a:ext cx="8042190" cy="4616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6227" y="477711"/>
            <a:ext cx="1530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Type</a:t>
            </a:r>
            <a:r>
              <a:rPr sz="4400" spc="-95" dirty="0"/>
              <a:t> </a:t>
            </a:r>
            <a:r>
              <a:rPr sz="4400" dirty="0"/>
              <a:t>1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50834" cy="2541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 algn="just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acceptance </a:t>
            </a:r>
            <a:r>
              <a:rPr sz="3200" spc="-5" dirty="0">
                <a:latin typeface="Calibri"/>
                <a:cs typeface="Calibri"/>
              </a:rPr>
              <a:t>of H1 </a:t>
            </a:r>
            <a:r>
              <a:rPr sz="3200" spc="-10" dirty="0">
                <a:latin typeface="Calibri"/>
                <a:cs typeface="Calibri"/>
              </a:rPr>
              <a:t>when </a:t>
            </a:r>
            <a:r>
              <a:rPr sz="3200" spc="-5" dirty="0">
                <a:latin typeface="Calibri"/>
                <a:cs typeface="Calibri"/>
              </a:rPr>
              <a:t>H0 is </a:t>
            </a:r>
            <a:r>
              <a:rPr sz="3200" spc="-10" dirty="0">
                <a:latin typeface="Calibri"/>
                <a:cs typeface="Calibri"/>
              </a:rPr>
              <a:t>true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called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error.</a:t>
            </a:r>
            <a:endParaRPr sz="3200">
              <a:latin typeface="Calibri"/>
              <a:cs typeface="Calibri"/>
            </a:endParaRPr>
          </a:p>
          <a:p>
            <a:pPr marL="294640" marR="106680" indent="-281940" algn="just">
              <a:lnSpc>
                <a:spcPct val="100099"/>
              </a:lnSpc>
              <a:spcBef>
                <a:spcPts val="49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probability of </a:t>
            </a:r>
            <a:r>
              <a:rPr sz="3200" spc="-10" dirty="0">
                <a:latin typeface="Calibri"/>
                <a:cs typeface="Calibri"/>
              </a:rPr>
              <a:t>committing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type </a:t>
            </a:r>
            <a:r>
              <a:rPr sz="3200" dirty="0">
                <a:latin typeface="Calibri"/>
                <a:cs typeface="Calibri"/>
              </a:rPr>
              <a:t>I </a:t>
            </a:r>
            <a:r>
              <a:rPr sz="3200" spc="-5" dirty="0">
                <a:latin typeface="Calibri"/>
                <a:cs typeface="Calibri"/>
              </a:rPr>
              <a:t>error 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called the </a:t>
            </a:r>
            <a:r>
              <a:rPr sz="3200" b="1" spc="-5" dirty="0">
                <a:latin typeface="Calibri"/>
                <a:cs typeface="Calibri"/>
              </a:rPr>
              <a:t>level of </a:t>
            </a:r>
            <a:r>
              <a:rPr sz="3200" b="1" spc="-10" dirty="0">
                <a:latin typeface="Calibri"/>
                <a:cs typeface="Calibri"/>
              </a:rPr>
              <a:t>significance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is denoted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alpha.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6227" y="477711"/>
            <a:ext cx="1530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Type</a:t>
            </a:r>
            <a:r>
              <a:rPr sz="4400" spc="-95" dirty="0"/>
              <a:t> </a:t>
            </a:r>
            <a:r>
              <a:rPr sz="4400" dirty="0"/>
              <a:t>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894320" cy="20561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65405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Failure to reject H0 </a:t>
            </a:r>
            <a:r>
              <a:rPr sz="3200" spc="-10" dirty="0">
                <a:latin typeface="Calibri"/>
                <a:cs typeface="Calibri"/>
              </a:rPr>
              <a:t>when </a:t>
            </a:r>
            <a:r>
              <a:rPr sz="3200" spc="-5" dirty="0">
                <a:latin typeface="Calibri"/>
                <a:cs typeface="Calibri"/>
              </a:rPr>
              <a:t>H1 is </a:t>
            </a:r>
            <a:r>
              <a:rPr sz="3200" spc="-10" dirty="0">
                <a:latin typeface="Calibri"/>
                <a:cs typeface="Calibri"/>
              </a:rPr>
              <a:t>true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called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error.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100499"/>
              </a:lnSpc>
              <a:spcBef>
                <a:spcPts val="475"/>
              </a:spcBef>
              <a:buFont typeface="Arial MT"/>
              <a:buChar char="•"/>
              <a:tabLst>
                <a:tab pos="294640" algn="l"/>
                <a:tab pos="2362200" algn="l"/>
              </a:tabLst>
            </a:pPr>
            <a:r>
              <a:rPr sz="3200" spc="-5" dirty="0">
                <a:latin typeface="Calibri"/>
                <a:cs typeface="Calibri"/>
              </a:rPr>
              <a:t>The probability of </a:t>
            </a:r>
            <a:r>
              <a:rPr sz="3200" spc="-10" dirty="0">
                <a:latin typeface="Calibri"/>
                <a:cs typeface="Calibri"/>
              </a:rPr>
              <a:t>committing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type </a:t>
            </a:r>
            <a:r>
              <a:rPr sz="3200" spc="-5" dirty="0">
                <a:latin typeface="Calibri"/>
                <a:cs typeface="Calibri"/>
              </a:rPr>
              <a:t>II error 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denoted by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beta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591" y="2163635"/>
            <a:ext cx="7069455" cy="1362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699385" marR="5080" indent="-2687320">
              <a:lnSpc>
                <a:spcPts val="5250"/>
              </a:lnSpc>
              <a:spcBef>
                <a:spcPts val="229"/>
              </a:spcBef>
            </a:pPr>
            <a:r>
              <a:rPr sz="4400" spc="-5" dirty="0"/>
              <a:t>Feature</a:t>
            </a:r>
            <a:r>
              <a:rPr sz="4400" spc="-35" dirty="0"/>
              <a:t> </a:t>
            </a:r>
            <a:r>
              <a:rPr sz="4400" spc="-10" dirty="0"/>
              <a:t>Matching</a:t>
            </a:r>
            <a:r>
              <a:rPr sz="4400" spc="-40" dirty="0"/>
              <a:t> </a:t>
            </a:r>
            <a:r>
              <a:rPr sz="4400" dirty="0"/>
              <a:t>and</a:t>
            </a:r>
            <a:r>
              <a:rPr sz="4400" spc="-30" dirty="0"/>
              <a:t> </a:t>
            </a:r>
            <a:r>
              <a:rPr sz="4400" spc="-5" dirty="0"/>
              <a:t>Decision </a:t>
            </a:r>
            <a:r>
              <a:rPr sz="4400" spc="-980" dirty="0"/>
              <a:t> </a:t>
            </a:r>
            <a:r>
              <a:rPr sz="4400" spc="-5" dirty="0"/>
              <a:t>Making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477711"/>
            <a:ext cx="2168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Matching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0225" y="1538386"/>
            <a:ext cx="8037830" cy="41154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marR="247015" indent="-287020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spc="-5" dirty="0">
                <a:latin typeface="Calibri"/>
                <a:cs typeface="Calibri"/>
              </a:rPr>
              <a:t>Matcher </a:t>
            </a:r>
            <a:r>
              <a:rPr sz="2950" dirty="0">
                <a:latin typeface="Calibri"/>
                <a:cs typeface="Calibri"/>
              </a:rPr>
              <a:t>is a system </a:t>
            </a:r>
            <a:r>
              <a:rPr sz="2950" spc="-5" dirty="0">
                <a:latin typeface="Calibri"/>
                <a:cs typeface="Calibri"/>
              </a:rPr>
              <a:t>that takes two </a:t>
            </a:r>
            <a:r>
              <a:rPr sz="2950" dirty="0">
                <a:latin typeface="Calibri"/>
                <a:cs typeface="Calibri"/>
              </a:rPr>
              <a:t>samples </a:t>
            </a:r>
            <a:r>
              <a:rPr sz="2950" spc="-5" dirty="0">
                <a:latin typeface="Calibri"/>
                <a:cs typeface="Calibri"/>
              </a:rPr>
              <a:t>of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 </a:t>
            </a:r>
            <a:r>
              <a:rPr sz="2950" dirty="0">
                <a:latin typeface="Calibri"/>
                <a:cs typeface="Calibri"/>
              </a:rPr>
              <a:t>data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dirty="0">
                <a:latin typeface="Calibri"/>
                <a:cs typeface="Calibri"/>
              </a:rPr>
              <a:t>returns a score </a:t>
            </a:r>
            <a:r>
              <a:rPr sz="2950" spc="-5" dirty="0">
                <a:latin typeface="Calibri"/>
                <a:cs typeface="Calibri"/>
              </a:rPr>
              <a:t>that indicates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their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similarity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dissimilarity</a:t>
            </a:r>
            <a:endParaRPr sz="2950">
              <a:latin typeface="Calibri"/>
              <a:cs typeface="Calibri"/>
            </a:endParaRPr>
          </a:p>
          <a:p>
            <a:pPr marL="355600" marR="1125220" indent="-287020">
              <a:lnSpc>
                <a:spcPts val="286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spc="-5" dirty="0">
                <a:latin typeface="Calibri"/>
                <a:cs typeface="Calibri"/>
              </a:rPr>
              <a:t>Similarity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dissimilarity</a:t>
            </a:r>
            <a:r>
              <a:rPr sz="2950" dirty="0">
                <a:latin typeface="Calibri"/>
                <a:cs typeface="Calibri"/>
              </a:rPr>
              <a:t> measures </a:t>
            </a:r>
            <a:r>
              <a:rPr sz="2950" spc="-5" dirty="0">
                <a:latin typeface="Calibri"/>
                <a:cs typeface="Calibri"/>
              </a:rPr>
              <a:t>highly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depends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on</a:t>
            </a:r>
            <a:endParaRPr sz="2950">
              <a:latin typeface="Calibri"/>
              <a:cs typeface="Calibri"/>
            </a:endParaRPr>
          </a:p>
          <a:p>
            <a:pPr marL="669290" lvl="1" indent="-200025">
              <a:lnSpc>
                <a:spcPts val="3415"/>
              </a:lnSpc>
              <a:buChar char="-"/>
              <a:tabLst>
                <a:tab pos="669925" algn="l"/>
              </a:tabLst>
            </a:pPr>
            <a:r>
              <a:rPr sz="2950" dirty="0">
                <a:latin typeface="Calibri"/>
                <a:cs typeface="Calibri"/>
              </a:rPr>
              <a:t>data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acquisition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device</a:t>
            </a:r>
            <a:endParaRPr sz="2950">
              <a:latin typeface="Calibri"/>
              <a:cs typeface="Calibri"/>
            </a:endParaRPr>
          </a:p>
          <a:p>
            <a:pPr marL="469900" marR="1266190" lvl="1">
              <a:lnSpc>
                <a:spcPts val="3450"/>
              </a:lnSpc>
              <a:spcBef>
                <a:spcPts val="145"/>
              </a:spcBef>
              <a:buChar char="-"/>
              <a:tabLst>
                <a:tab pos="669925" algn="l"/>
              </a:tabLst>
            </a:pPr>
            <a:r>
              <a:rPr sz="2950" spc="-5" dirty="0">
                <a:latin typeface="Calibri"/>
                <a:cs typeface="Calibri"/>
              </a:rPr>
              <a:t>precision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representation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samples</a:t>
            </a:r>
            <a:endParaRPr sz="2950">
              <a:latin typeface="Calibri"/>
              <a:cs typeface="Calibri"/>
            </a:endParaRPr>
          </a:p>
          <a:p>
            <a:pPr marL="12700" marR="5080" lvl="1" indent="457200">
              <a:lnSpc>
                <a:spcPts val="2860"/>
              </a:lnSpc>
              <a:spcBef>
                <a:spcPts val="475"/>
              </a:spcBef>
              <a:buChar char="-"/>
              <a:tabLst>
                <a:tab pos="669925" algn="l"/>
                <a:tab pos="7327265" algn="l"/>
              </a:tabLst>
            </a:pPr>
            <a:r>
              <a:rPr sz="2950" spc="-5" dirty="0">
                <a:latin typeface="Calibri"/>
                <a:cs typeface="Calibri"/>
              </a:rPr>
              <a:t>degre</a:t>
            </a:r>
            <a:r>
              <a:rPr sz="2950" spc="5" dirty="0">
                <a:latin typeface="Calibri"/>
                <a:cs typeface="Calibri"/>
              </a:rPr>
              <a:t>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-5" dirty="0">
                <a:latin typeface="Calibri"/>
                <a:cs typeface="Calibri"/>
              </a:rPr>
              <a:t>uniquenes</a:t>
            </a:r>
            <a:r>
              <a:rPr sz="2950" dirty="0">
                <a:latin typeface="Calibri"/>
                <a:cs typeface="Calibri"/>
              </a:rPr>
              <a:t>s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-10" dirty="0">
                <a:latin typeface="Calibri"/>
                <a:cs typeface="Calibri"/>
              </a:rPr>
              <a:t>th</a:t>
            </a:r>
            <a:r>
              <a:rPr sz="2950" spc="5" dirty="0">
                <a:latin typeface="Calibri"/>
                <a:cs typeface="Calibri"/>
              </a:rPr>
              <a:t>e</a:t>
            </a:r>
            <a:r>
              <a:rPr sz="2950" spc="-5" dirty="0">
                <a:latin typeface="Calibri"/>
                <a:cs typeface="Calibri"/>
              </a:rPr>
              <a:t> sample</a:t>
            </a:r>
            <a:r>
              <a:rPr sz="2950" dirty="0">
                <a:latin typeface="Calibri"/>
                <a:cs typeface="Calibri"/>
              </a:rPr>
              <a:t>s </a:t>
            </a:r>
            <a:r>
              <a:rPr sz="2950" spc="-5" dirty="0">
                <a:latin typeface="Calibri"/>
                <a:cs typeface="Calibri"/>
              </a:rPr>
              <a:t>ove</a:t>
            </a:r>
            <a:r>
              <a:rPr sz="2950" dirty="0">
                <a:latin typeface="Calibri"/>
                <a:cs typeface="Calibri"/>
              </a:rPr>
              <a:t>r	</a:t>
            </a:r>
            <a:r>
              <a:rPr sz="2950" spc="-10" dirty="0">
                <a:latin typeface="Calibri"/>
                <a:cs typeface="Calibri"/>
              </a:rPr>
              <a:t>time  </a:t>
            </a:r>
            <a:r>
              <a:rPr sz="2950" spc="-5" dirty="0">
                <a:latin typeface="Calibri"/>
                <a:cs typeface="Calibri"/>
              </a:rPr>
              <a:t>etc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0657" y="477711"/>
            <a:ext cx="3336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Kinds</a:t>
            </a:r>
            <a:r>
              <a:rPr sz="4400" spc="-50" dirty="0"/>
              <a:t> </a:t>
            </a:r>
            <a:r>
              <a:rPr sz="4400" spc="-5" dirty="0"/>
              <a:t>of</a:t>
            </a:r>
            <a:r>
              <a:rPr sz="4400" spc="-50" dirty="0"/>
              <a:t> </a:t>
            </a:r>
            <a:r>
              <a:rPr sz="4400" spc="-5" dirty="0"/>
              <a:t>errors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0225" y="1545458"/>
            <a:ext cx="7938134" cy="410717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marR="1062355" indent="-291465">
              <a:lnSpc>
                <a:spcPts val="2630"/>
              </a:lnSpc>
              <a:spcBef>
                <a:spcPts val="7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5" dirty="0">
                <a:latin typeface="Calibri"/>
                <a:cs typeface="Calibri"/>
              </a:rPr>
              <a:t>Given </a:t>
            </a:r>
            <a:r>
              <a:rPr sz="2700" dirty="0">
                <a:latin typeface="Calibri"/>
                <a:cs typeface="Calibri"/>
              </a:rPr>
              <a:t>two biometric </a:t>
            </a:r>
            <a:r>
              <a:rPr sz="2700" spc="5" dirty="0">
                <a:latin typeface="Calibri"/>
                <a:cs typeface="Calibri"/>
              </a:rPr>
              <a:t>samples we can have </a:t>
            </a:r>
            <a:r>
              <a:rPr sz="2700" dirty="0">
                <a:latin typeface="Calibri"/>
                <a:cs typeface="Calibri"/>
              </a:rPr>
              <a:t>two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possible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hypothesis</a:t>
            </a:r>
            <a:endParaRPr sz="2700">
              <a:latin typeface="Calibri"/>
              <a:cs typeface="Calibri"/>
            </a:endParaRPr>
          </a:p>
          <a:p>
            <a:pPr marL="469900">
              <a:lnSpc>
                <a:spcPts val="3135"/>
              </a:lnSpc>
            </a:pPr>
            <a:r>
              <a:rPr sz="2700" dirty="0">
                <a:latin typeface="Calibri"/>
                <a:cs typeface="Calibri"/>
              </a:rPr>
              <a:t>-Null hypothesis</a:t>
            </a:r>
            <a:r>
              <a:rPr sz="2700" spc="5" dirty="0">
                <a:latin typeface="Calibri"/>
                <a:cs typeface="Calibri"/>
              </a:rPr>
              <a:t> H0 =&gt; </a:t>
            </a:r>
            <a:r>
              <a:rPr sz="2700" dirty="0">
                <a:latin typeface="Calibri"/>
                <a:cs typeface="Calibri"/>
              </a:rPr>
              <a:t>two </a:t>
            </a:r>
            <a:r>
              <a:rPr sz="2700" spc="5" dirty="0">
                <a:latin typeface="Calibri"/>
                <a:cs typeface="Calibri"/>
              </a:rPr>
              <a:t>samples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are </a:t>
            </a:r>
            <a:r>
              <a:rPr sz="2700" dirty="0">
                <a:latin typeface="Calibri"/>
                <a:cs typeface="Calibri"/>
              </a:rPr>
              <a:t>matching</a:t>
            </a:r>
            <a:endParaRPr sz="2700">
              <a:latin typeface="Calibri"/>
              <a:cs typeface="Calibri"/>
            </a:endParaRPr>
          </a:p>
          <a:p>
            <a:pPr marL="12700" marR="302895" lvl="1" indent="457200">
              <a:lnSpc>
                <a:spcPts val="2610"/>
              </a:lnSpc>
              <a:spcBef>
                <a:spcPts val="565"/>
              </a:spcBef>
              <a:buChar char="-"/>
              <a:tabLst>
                <a:tab pos="654050" algn="l"/>
              </a:tabLst>
            </a:pPr>
            <a:r>
              <a:rPr sz="2700" dirty="0">
                <a:latin typeface="Calibri"/>
                <a:cs typeface="Calibri"/>
              </a:rPr>
              <a:t>Alternative hypothesis</a:t>
            </a:r>
            <a:r>
              <a:rPr sz="2700" spc="5" dirty="0">
                <a:latin typeface="Calibri"/>
                <a:cs typeface="Calibri"/>
              </a:rPr>
              <a:t> H1 =&gt; </a:t>
            </a:r>
            <a:r>
              <a:rPr sz="2700" dirty="0">
                <a:latin typeface="Calibri"/>
                <a:cs typeface="Calibri"/>
              </a:rPr>
              <a:t>two </a:t>
            </a:r>
            <a:r>
              <a:rPr sz="2700" spc="5" dirty="0">
                <a:latin typeface="Calibri"/>
                <a:cs typeface="Calibri"/>
              </a:rPr>
              <a:t>samples are </a:t>
            </a:r>
            <a:r>
              <a:rPr sz="2700" dirty="0">
                <a:latin typeface="Calibri"/>
                <a:cs typeface="Calibri"/>
              </a:rPr>
              <a:t>not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matching</a:t>
            </a:r>
            <a:endParaRPr sz="2700">
              <a:latin typeface="Calibri"/>
              <a:cs typeface="Calibri"/>
            </a:endParaRPr>
          </a:p>
          <a:p>
            <a:pPr marL="355600" marR="1076960" indent="-291465">
              <a:lnSpc>
                <a:spcPts val="2610"/>
              </a:lnSpc>
              <a:spcBef>
                <a:spcPts val="5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Definition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hypothesis</a:t>
            </a:r>
            <a:r>
              <a:rPr sz="2700" spc="5" dirty="0">
                <a:latin typeface="Calibri"/>
                <a:cs typeface="Calibri"/>
              </a:rPr>
              <a:t> depends on </a:t>
            </a:r>
            <a:r>
              <a:rPr sz="2700" dirty="0">
                <a:latin typeface="Calibri"/>
                <a:cs typeface="Calibri"/>
              </a:rPr>
              <a:t>biometric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applications.</a:t>
            </a:r>
            <a:endParaRPr sz="2700">
              <a:latin typeface="Calibri"/>
              <a:cs typeface="Calibri"/>
            </a:endParaRPr>
          </a:p>
          <a:p>
            <a:pPr marL="12700" marR="347980" lvl="1" indent="457200">
              <a:lnSpc>
                <a:spcPts val="2610"/>
              </a:lnSpc>
              <a:spcBef>
                <a:spcPts val="555"/>
              </a:spcBef>
              <a:buChar char="-"/>
              <a:tabLst>
                <a:tab pos="654050" algn="l"/>
              </a:tabLst>
            </a:pPr>
            <a:r>
              <a:rPr sz="2700" dirty="0">
                <a:latin typeface="Calibri"/>
                <a:cs typeface="Calibri"/>
              </a:rPr>
              <a:t>different</a:t>
            </a:r>
            <a:r>
              <a:rPr sz="2700" spc="5" dirty="0">
                <a:latin typeface="Calibri"/>
                <a:cs typeface="Calibri"/>
              </a:rPr>
              <a:t> application can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have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different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definition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errors.</a:t>
            </a:r>
            <a:endParaRPr sz="2700">
              <a:latin typeface="Calibri"/>
              <a:cs typeface="Calibri"/>
            </a:endParaRPr>
          </a:p>
          <a:p>
            <a:pPr marL="355600" marR="5080" indent="-291465">
              <a:lnSpc>
                <a:spcPts val="2610"/>
              </a:lnSpc>
              <a:spcBef>
                <a:spcPts val="5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But </a:t>
            </a:r>
            <a:r>
              <a:rPr sz="2700" spc="5" dirty="0">
                <a:latin typeface="Calibri"/>
                <a:cs typeface="Calibri"/>
              </a:rPr>
              <a:t>matching engine </a:t>
            </a:r>
            <a:r>
              <a:rPr sz="2700" dirty="0">
                <a:latin typeface="Calibri"/>
                <a:cs typeface="Calibri"/>
              </a:rPr>
              <a:t>decides </a:t>
            </a:r>
            <a:r>
              <a:rPr sz="2700" spc="5" dirty="0">
                <a:latin typeface="Calibri"/>
                <a:cs typeface="Calibri"/>
              </a:rPr>
              <a:t>whether H0 </a:t>
            </a:r>
            <a:r>
              <a:rPr sz="2700" dirty="0">
                <a:latin typeface="Calibri"/>
                <a:cs typeface="Calibri"/>
              </a:rPr>
              <a:t>is true </a:t>
            </a:r>
            <a:r>
              <a:rPr sz="2700" spc="5" dirty="0">
                <a:latin typeface="Calibri"/>
                <a:cs typeface="Calibri"/>
              </a:rPr>
              <a:t>or H1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true.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086" y="477711"/>
            <a:ext cx="2870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Terminology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5800" y="990600"/>
            <a:ext cx="8009255" cy="428707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050" spc="-10" dirty="0">
                <a:latin typeface="Times New Roman"/>
                <a:cs typeface="Times New Roman"/>
              </a:rPr>
              <a:t>A </a:t>
            </a:r>
            <a:r>
              <a:rPr sz="2050" spc="-5" dirty="0">
                <a:latin typeface="Times New Roman"/>
                <a:cs typeface="Times New Roman"/>
              </a:rPr>
              <a:t>biometric</a:t>
            </a:r>
            <a:r>
              <a:rPr sz="2050" spc="-1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verification</a:t>
            </a:r>
            <a:r>
              <a:rPr sz="2050" spc="-10" dirty="0">
                <a:latin typeface="Times New Roman"/>
                <a:cs typeface="Times New Roman"/>
              </a:rPr>
              <a:t> system makes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two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types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of </a:t>
            </a:r>
            <a:r>
              <a:rPr sz="2050" spc="-10" dirty="0">
                <a:latin typeface="Times New Roman"/>
                <a:cs typeface="Times New Roman"/>
              </a:rPr>
              <a:t>errors:</a:t>
            </a:r>
            <a:endParaRPr sz="2050" dirty="0">
              <a:latin typeface="Times New Roman"/>
              <a:cs typeface="Times New Roman"/>
            </a:endParaRPr>
          </a:p>
          <a:p>
            <a:pPr marL="716280" marR="396875" lvl="1" indent="-302895">
              <a:lnSpc>
                <a:spcPct val="132100"/>
              </a:lnSpc>
              <a:spcBef>
                <a:spcPts val="290"/>
              </a:spcBef>
              <a:buFont typeface="Arial MT"/>
              <a:buChar char="–"/>
              <a:tabLst>
                <a:tab pos="716280" algn="l"/>
                <a:tab pos="716915" algn="l"/>
              </a:tabLst>
            </a:pPr>
            <a:r>
              <a:rPr sz="2350" spc="5" dirty="0">
                <a:latin typeface="Times New Roman"/>
                <a:cs typeface="Times New Roman"/>
              </a:rPr>
              <a:t>(i)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mistaking</a:t>
            </a:r>
            <a:r>
              <a:rPr sz="2350" spc="10" dirty="0">
                <a:latin typeface="Times New Roman"/>
                <a:cs typeface="Times New Roman"/>
              </a:rPr>
              <a:t> biometric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measurements</a:t>
            </a:r>
            <a:r>
              <a:rPr sz="2350" spc="10" dirty="0">
                <a:latin typeface="Times New Roman"/>
                <a:cs typeface="Times New Roman"/>
              </a:rPr>
              <a:t> from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two different </a:t>
            </a:r>
            <a:r>
              <a:rPr sz="2350" spc="-5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persons</a:t>
            </a:r>
            <a:r>
              <a:rPr sz="2350" spc="5" dirty="0">
                <a:latin typeface="Times New Roman"/>
                <a:cs typeface="Times New Roman"/>
              </a:rPr>
              <a:t> to </a:t>
            </a:r>
            <a:r>
              <a:rPr sz="2350" spc="10" dirty="0">
                <a:latin typeface="Times New Roman"/>
                <a:cs typeface="Times New Roman"/>
              </a:rPr>
              <a:t>be from</a:t>
            </a:r>
            <a:r>
              <a:rPr sz="2350" spc="5" dirty="0">
                <a:latin typeface="Times New Roman"/>
                <a:cs typeface="Times New Roman"/>
              </a:rPr>
              <a:t> the </a:t>
            </a:r>
            <a:r>
              <a:rPr sz="2350" spc="10" dirty="0">
                <a:latin typeface="Times New Roman"/>
                <a:cs typeface="Times New Roman"/>
              </a:rPr>
              <a:t>same person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(called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false </a:t>
            </a:r>
            <a:r>
              <a:rPr sz="2350" i="1" spc="10" dirty="0">
                <a:latin typeface="Times New Roman"/>
                <a:cs typeface="Times New Roman"/>
              </a:rPr>
              <a:t>match</a:t>
            </a:r>
            <a:r>
              <a:rPr sz="2350" spc="10" dirty="0">
                <a:latin typeface="Times New Roman"/>
                <a:cs typeface="Times New Roman"/>
              </a:rPr>
              <a:t>),</a:t>
            </a:r>
            <a:endParaRPr sz="2350" dirty="0">
              <a:latin typeface="Times New Roman"/>
              <a:cs typeface="Times New Roman"/>
            </a:endParaRPr>
          </a:p>
          <a:p>
            <a:pPr marL="716280" marR="289560" lvl="1" indent="-302895">
              <a:lnSpc>
                <a:spcPct val="132100"/>
              </a:lnSpc>
              <a:spcBef>
                <a:spcPts val="500"/>
              </a:spcBef>
              <a:buFont typeface="Arial MT"/>
              <a:buChar char="–"/>
              <a:tabLst>
                <a:tab pos="716280" algn="l"/>
                <a:tab pos="716915" algn="l"/>
              </a:tabLst>
            </a:pPr>
            <a:r>
              <a:rPr sz="2350" spc="5" dirty="0">
                <a:latin typeface="Times New Roman"/>
                <a:cs typeface="Times New Roman"/>
              </a:rPr>
              <a:t>(ii)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mistaking</a:t>
            </a:r>
            <a:r>
              <a:rPr sz="2350" spc="10" dirty="0">
                <a:latin typeface="Times New Roman"/>
                <a:cs typeface="Times New Roman"/>
              </a:rPr>
              <a:t> two biometric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measurements</a:t>
            </a:r>
            <a:r>
              <a:rPr sz="2350" spc="10" dirty="0">
                <a:latin typeface="Times New Roman"/>
                <a:cs typeface="Times New Roman"/>
              </a:rPr>
              <a:t> from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the</a:t>
            </a:r>
            <a:r>
              <a:rPr sz="2350" spc="10" dirty="0">
                <a:latin typeface="Times New Roman"/>
                <a:cs typeface="Times New Roman"/>
              </a:rPr>
              <a:t> same </a:t>
            </a:r>
            <a:r>
              <a:rPr sz="2350" spc="-5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person</a:t>
            </a:r>
            <a:r>
              <a:rPr sz="2350" spc="5" dirty="0">
                <a:latin typeface="Times New Roman"/>
                <a:cs typeface="Times New Roman"/>
              </a:rPr>
              <a:t> to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be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from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two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different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persons (called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false</a:t>
            </a:r>
            <a:endParaRPr sz="2350" dirty="0">
              <a:latin typeface="Times New Roman"/>
              <a:cs typeface="Times New Roman"/>
            </a:endParaRPr>
          </a:p>
          <a:p>
            <a:pPr marL="716280">
              <a:lnSpc>
                <a:spcPct val="100000"/>
              </a:lnSpc>
              <a:spcBef>
                <a:spcPts val="930"/>
              </a:spcBef>
            </a:pPr>
            <a:r>
              <a:rPr sz="2350" i="1" spc="10" dirty="0">
                <a:latin typeface="Times New Roman"/>
                <a:cs typeface="Times New Roman"/>
              </a:rPr>
              <a:t>non-match</a:t>
            </a:r>
            <a:r>
              <a:rPr sz="2350" spc="10" dirty="0">
                <a:latin typeface="Times New Roman"/>
                <a:cs typeface="Times New Roman"/>
              </a:rPr>
              <a:t>).</a:t>
            </a:r>
            <a:endParaRPr sz="2350" dirty="0">
              <a:latin typeface="Times New Roman"/>
              <a:cs typeface="Times New Roman"/>
            </a:endParaRPr>
          </a:p>
          <a:p>
            <a:pPr marL="316230" marR="5080" indent="-304165">
              <a:lnSpc>
                <a:spcPct val="129800"/>
              </a:lnSpc>
              <a:spcBef>
                <a:spcPts val="580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r>
              <a:rPr sz="2050" spc="-10" dirty="0">
                <a:latin typeface="Times New Roman"/>
                <a:cs typeface="Times New Roman"/>
              </a:rPr>
              <a:t>These two types </a:t>
            </a:r>
            <a:r>
              <a:rPr sz="2050" spc="-5" dirty="0">
                <a:latin typeface="Times New Roman"/>
                <a:cs typeface="Times New Roman"/>
              </a:rPr>
              <a:t>of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errors are </a:t>
            </a:r>
            <a:r>
              <a:rPr sz="2050" spc="-5" dirty="0">
                <a:latin typeface="Times New Roman"/>
                <a:cs typeface="Times New Roman"/>
              </a:rPr>
              <a:t>often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termed as</a:t>
            </a:r>
            <a:r>
              <a:rPr sz="2050" spc="75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false</a:t>
            </a:r>
            <a:r>
              <a:rPr sz="2050" i="1" spc="-5" dirty="0">
                <a:latin typeface="Times New Roman"/>
                <a:cs typeface="Times New Roman"/>
              </a:rPr>
              <a:t> accept</a:t>
            </a:r>
            <a:r>
              <a:rPr sz="2050" i="1" spc="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and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false</a:t>
            </a:r>
            <a:r>
              <a:rPr sz="2050" i="1" spc="-5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reject</a:t>
            </a:r>
            <a:r>
              <a:rPr sz="2050" spc="-10" dirty="0">
                <a:latin typeface="Times New Roman"/>
                <a:cs typeface="Times New Roman"/>
              </a:rPr>
              <a:t>, </a:t>
            </a:r>
            <a:r>
              <a:rPr sz="2050" spc="-50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respectively</a:t>
            </a:r>
            <a:r>
              <a:rPr sz="2050" spc="-5" dirty="0" smtClean="0">
                <a:latin typeface="Times New Roman"/>
                <a:cs typeface="Times New Roman"/>
              </a:rPr>
              <a:t>.</a:t>
            </a:r>
            <a:endParaRPr lang="en-US" sz="2050" spc="-5" dirty="0" smtClean="0">
              <a:latin typeface="Times New Roman"/>
              <a:cs typeface="Times New Roman"/>
            </a:endParaRPr>
          </a:p>
          <a:p>
            <a:pPr marL="316230" marR="5080" indent="-304165">
              <a:lnSpc>
                <a:spcPct val="129800"/>
              </a:lnSpc>
              <a:spcBef>
                <a:spcPts val="580"/>
              </a:spcBef>
              <a:buFont typeface="Arial MT"/>
              <a:buChar char="•"/>
              <a:tabLst>
                <a:tab pos="316230" algn="l"/>
                <a:tab pos="316865" algn="l"/>
              </a:tabLst>
            </a:pP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4" name="AutoShape 2" descr="IT: e-government: 4.4 False matches and false non-matches - OpenLearn -  Open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421284"/>
            <a:ext cx="2514600" cy="2436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597"/>
            <a:ext cx="482981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FOUR</a:t>
            </a:r>
            <a:r>
              <a:rPr sz="4400" spc="-50" dirty="0"/>
              <a:t> </a:t>
            </a:r>
            <a:r>
              <a:rPr sz="4400" spc="-5" dirty="0"/>
              <a:t>DESIGN</a:t>
            </a:r>
            <a:r>
              <a:rPr sz="4400" spc="-45" dirty="0"/>
              <a:t> </a:t>
            </a:r>
            <a:r>
              <a:rPr lang="en-US" sz="4400" spc="-5" dirty="0" smtClean="0"/>
              <a:t>Functions</a:t>
            </a:r>
            <a:endParaRPr sz="4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38" y="1417638"/>
            <a:ext cx="8447594" cy="4868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086" y="477711"/>
            <a:ext cx="2870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Terminology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43575" y="1178180"/>
            <a:ext cx="7626350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marR="5080" indent="-301625">
              <a:lnSpc>
                <a:spcPct val="150600"/>
              </a:lnSpc>
              <a:spcBef>
                <a:spcPts val="100"/>
              </a:spcBef>
              <a:buFont typeface="Arial MT"/>
              <a:buChar char="•"/>
              <a:tabLst>
                <a:tab pos="313055" algn="l"/>
                <a:tab pos="31432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frequency </a:t>
            </a:r>
            <a:r>
              <a:rPr sz="2200" spc="-5" dirty="0">
                <a:latin typeface="Times New Roman"/>
                <a:cs typeface="Times New Roman"/>
              </a:rPr>
              <a:t>with which this False Match </a:t>
            </a:r>
            <a:r>
              <a:rPr sz="2200" dirty="0">
                <a:latin typeface="Times New Roman"/>
                <a:cs typeface="Times New Roman"/>
              </a:rPr>
              <a:t>occurs </a:t>
            </a:r>
            <a:r>
              <a:rPr sz="2200" spc="-5" dirty="0">
                <a:latin typeface="Times New Roman"/>
                <a:cs typeface="Times New Roman"/>
              </a:rPr>
              <a:t>is called False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match </a:t>
            </a:r>
            <a:r>
              <a:rPr sz="2200" dirty="0">
                <a:latin typeface="Times New Roman"/>
                <a:cs typeface="Times New Roman"/>
              </a:rPr>
              <a:t>rate </a:t>
            </a:r>
            <a:r>
              <a:rPr sz="2200" b="1" dirty="0">
                <a:latin typeface="Times New Roman"/>
                <a:cs typeface="Times New Roman"/>
              </a:rPr>
              <a:t>(FMR)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False Acceptance </a:t>
            </a:r>
            <a:r>
              <a:rPr sz="2200" dirty="0">
                <a:latin typeface="Times New Roman"/>
                <a:cs typeface="Times New Roman"/>
              </a:rPr>
              <a:t>rate </a:t>
            </a:r>
            <a:r>
              <a:rPr sz="2200" b="1" dirty="0">
                <a:latin typeface="Times New Roman"/>
                <a:cs typeface="Times New Roman"/>
              </a:rPr>
              <a:t>(FAR) or </a:t>
            </a:r>
            <a:r>
              <a:rPr sz="2200" b="1" spc="-5" dirty="0">
                <a:latin typeface="Times New Roman"/>
                <a:cs typeface="Times New Roman"/>
              </a:rPr>
              <a:t>Type </a:t>
            </a:r>
            <a:r>
              <a:rPr sz="2200" b="1" dirty="0">
                <a:latin typeface="Times New Roman"/>
                <a:cs typeface="Times New Roman"/>
              </a:rPr>
              <a:t>– I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error.</a:t>
            </a:r>
            <a:endParaRPr sz="2200">
              <a:latin typeface="Times New Roman"/>
              <a:cs typeface="Times New Roman"/>
            </a:endParaRPr>
          </a:p>
          <a:p>
            <a:pPr marL="313690" marR="113030" indent="-301625">
              <a:lnSpc>
                <a:spcPct val="150800"/>
              </a:lnSpc>
              <a:spcBef>
                <a:spcPts val="430"/>
              </a:spcBef>
              <a:buFont typeface="Arial MT"/>
              <a:buChar char="•"/>
              <a:tabLst>
                <a:tab pos="313055" algn="l"/>
                <a:tab pos="31432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frequency </a:t>
            </a:r>
            <a:r>
              <a:rPr sz="2200" spc="-5" dirty="0">
                <a:latin typeface="Times New Roman"/>
                <a:cs typeface="Times New Roman"/>
              </a:rPr>
              <a:t>with which this False Non Match </a:t>
            </a:r>
            <a:r>
              <a:rPr sz="2200" dirty="0">
                <a:latin typeface="Times New Roman"/>
                <a:cs typeface="Times New Roman"/>
              </a:rPr>
              <a:t>occurs </a:t>
            </a:r>
            <a:r>
              <a:rPr sz="2200" spc="-5" dirty="0">
                <a:latin typeface="Times New Roman"/>
                <a:cs typeface="Times New Roman"/>
              </a:rPr>
              <a:t>is called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False </a:t>
            </a:r>
            <a:r>
              <a:rPr sz="2200" dirty="0">
                <a:latin typeface="Times New Roman"/>
                <a:cs typeface="Times New Roman"/>
              </a:rPr>
              <a:t>non </a:t>
            </a:r>
            <a:r>
              <a:rPr sz="2200" spc="-5" dirty="0">
                <a:latin typeface="Times New Roman"/>
                <a:cs typeface="Times New Roman"/>
              </a:rPr>
              <a:t>match </a:t>
            </a:r>
            <a:r>
              <a:rPr sz="2200" dirty="0">
                <a:latin typeface="Times New Roman"/>
                <a:cs typeface="Times New Roman"/>
              </a:rPr>
              <a:t>rate </a:t>
            </a:r>
            <a:r>
              <a:rPr sz="2200" b="1" dirty="0">
                <a:latin typeface="Times New Roman"/>
                <a:cs typeface="Times New Roman"/>
              </a:rPr>
              <a:t>(FNMR)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False </a:t>
            </a:r>
            <a:r>
              <a:rPr sz="2200" dirty="0">
                <a:latin typeface="Times New Roman"/>
                <a:cs typeface="Times New Roman"/>
              </a:rPr>
              <a:t>rejection rate </a:t>
            </a:r>
            <a:r>
              <a:rPr sz="2200" b="1" dirty="0">
                <a:latin typeface="Times New Roman"/>
                <a:cs typeface="Times New Roman"/>
              </a:rPr>
              <a:t>(FAR) or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Type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– </a:t>
            </a:r>
            <a:r>
              <a:rPr sz="2200" b="1" spc="-5" dirty="0">
                <a:latin typeface="Times New Roman"/>
                <a:cs typeface="Times New Roman"/>
              </a:rPr>
              <a:t>II error.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086" y="477711"/>
            <a:ext cx="2870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Terminology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3547" y="1611376"/>
            <a:ext cx="7810500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288925" indent="-290195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performance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(thresholds, 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 can </a:t>
            </a:r>
            <a:r>
              <a:rPr sz="2800" dirty="0">
                <a:latin typeface="Times New Roman"/>
                <a:cs typeface="Times New Roman"/>
              </a:rPr>
              <a:t>be depicted </a:t>
            </a:r>
            <a:r>
              <a:rPr sz="2800" spc="-5" dirty="0">
                <a:latin typeface="Times New Roman"/>
                <a:cs typeface="Times New Roman"/>
              </a:rPr>
              <a:t>in the </a:t>
            </a:r>
            <a:r>
              <a:rPr sz="2800" dirty="0">
                <a:latin typeface="Times New Roman"/>
                <a:cs typeface="Times New Roman"/>
              </a:rPr>
              <a:t>form of a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Receiver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Operating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Characteristic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(ROC)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curve.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>
              <a:lnSpc>
                <a:spcPts val="3340"/>
              </a:lnSpc>
              <a:spcBef>
                <a:spcPts val="695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ROC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curve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plot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FMR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against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(1-FNMR)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FNMR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various </a:t>
            </a:r>
            <a:r>
              <a:rPr sz="2800" spc="-5" dirty="0">
                <a:latin typeface="Times New Roman"/>
                <a:cs typeface="Times New Roman"/>
              </a:rPr>
              <a:t>threshold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values,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553" y="278307"/>
            <a:ext cx="7696834" cy="497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marR="5080" indent="-304165" algn="just">
              <a:lnSpc>
                <a:spcPct val="1402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50" spc="-10" dirty="0">
                <a:latin typeface="Times New Roman"/>
                <a:cs typeface="Times New Roman"/>
              </a:rPr>
              <a:t>Mathematically</a:t>
            </a:r>
            <a:r>
              <a:rPr sz="2050" spc="229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the</a:t>
            </a:r>
            <a:r>
              <a:rPr sz="2050" spc="22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errors</a:t>
            </a:r>
            <a:r>
              <a:rPr sz="2050" spc="229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in</a:t>
            </a:r>
            <a:r>
              <a:rPr sz="2050" spc="22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a</a:t>
            </a:r>
            <a:r>
              <a:rPr sz="2050" spc="229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verification</a:t>
            </a:r>
            <a:r>
              <a:rPr sz="2050" spc="229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system</a:t>
            </a:r>
            <a:r>
              <a:rPr sz="2050" spc="229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can</a:t>
            </a:r>
            <a:r>
              <a:rPr sz="2050" spc="229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be</a:t>
            </a:r>
            <a:r>
              <a:rPr sz="2050" spc="229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formulated </a:t>
            </a:r>
            <a:r>
              <a:rPr sz="2050" spc="-50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as </a:t>
            </a:r>
            <a:r>
              <a:rPr sz="2050" spc="-5" dirty="0">
                <a:latin typeface="Times New Roman"/>
                <a:cs typeface="Times New Roman"/>
              </a:rPr>
              <a:t>follows. If </a:t>
            </a:r>
            <a:r>
              <a:rPr sz="2050" spc="-10" dirty="0">
                <a:latin typeface="Times New Roman"/>
                <a:cs typeface="Times New Roman"/>
              </a:rPr>
              <a:t>the stored </a:t>
            </a:r>
            <a:r>
              <a:rPr sz="2050" spc="-5" dirty="0">
                <a:latin typeface="Times New Roman"/>
                <a:cs typeface="Times New Roman"/>
              </a:rPr>
              <a:t>biometric </a:t>
            </a:r>
            <a:r>
              <a:rPr sz="2050" spc="-10" dirty="0">
                <a:latin typeface="Times New Roman"/>
                <a:cs typeface="Times New Roman"/>
              </a:rPr>
              <a:t>template </a:t>
            </a:r>
            <a:r>
              <a:rPr sz="2050" spc="-5" dirty="0">
                <a:latin typeface="Times New Roman"/>
                <a:cs typeface="Times New Roman"/>
              </a:rPr>
              <a:t>of </a:t>
            </a:r>
            <a:r>
              <a:rPr sz="2050" spc="-10" dirty="0">
                <a:latin typeface="Times New Roman"/>
                <a:cs typeface="Times New Roman"/>
              </a:rPr>
              <a:t>the </a:t>
            </a:r>
            <a:r>
              <a:rPr sz="2050" spc="-5" dirty="0">
                <a:latin typeface="Times New Roman"/>
                <a:cs typeface="Times New Roman"/>
              </a:rPr>
              <a:t>user I </a:t>
            </a:r>
            <a:r>
              <a:rPr sz="2050" spc="-10" dirty="0">
                <a:latin typeface="Times New Roman"/>
                <a:cs typeface="Times New Roman"/>
              </a:rPr>
              <a:t>is </a:t>
            </a:r>
            <a:r>
              <a:rPr sz="2050" spc="-5" dirty="0">
                <a:latin typeface="Times New Roman"/>
                <a:cs typeface="Times New Roman"/>
              </a:rPr>
              <a:t>represented 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by</a:t>
            </a:r>
            <a:r>
              <a:rPr sz="2050" spc="32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XI</a:t>
            </a:r>
            <a:r>
              <a:rPr sz="2050" spc="32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and</a:t>
            </a:r>
            <a:r>
              <a:rPr sz="2050" spc="32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the</a:t>
            </a:r>
            <a:r>
              <a:rPr sz="2050" spc="32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acquired</a:t>
            </a:r>
            <a:r>
              <a:rPr sz="2050" spc="32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input</a:t>
            </a:r>
            <a:r>
              <a:rPr sz="2050" spc="32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for</a:t>
            </a:r>
            <a:r>
              <a:rPr sz="2050" spc="33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recognition</a:t>
            </a:r>
            <a:r>
              <a:rPr sz="2050" spc="32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is</a:t>
            </a:r>
            <a:r>
              <a:rPr sz="2050" spc="32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represented</a:t>
            </a:r>
            <a:r>
              <a:rPr sz="2050" spc="32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by</a:t>
            </a:r>
            <a:r>
              <a:rPr sz="2050" spc="325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XQ, </a:t>
            </a:r>
            <a:r>
              <a:rPr sz="2050" spc="-50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then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the </a:t>
            </a:r>
            <a:r>
              <a:rPr sz="2050" spc="-5" dirty="0">
                <a:latin typeface="Times New Roman"/>
                <a:cs typeface="Times New Roman"/>
              </a:rPr>
              <a:t>null </a:t>
            </a:r>
            <a:r>
              <a:rPr sz="2050" spc="-10" dirty="0">
                <a:latin typeface="Times New Roman"/>
                <a:cs typeface="Times New Roman"/>
              </a:rPr>
              <a:t>and alternate </a:t>
            </a:r>
            <a:r>
              <a:rPr sz="2050" spc="-5" dirty="0">
                <a:latin typeface="Times New Roman"/>
                <a:cs typeface="Times New Roman"/>
              </a:rPr>
              <a:t>hypotheses</a:t>
            </a:r>
            <a:r>
              <a:rPr sz="2050" spc="-10" dirty="0">
                <a:latin typeface="Times New Roman"/>
                <a:cs typeface="Times New Roman"/>
              </a:rPr>
              <a:t> are:</a:t>
            </a:r>
            <a:endParaRPr sz="2050">
              <a:latin typeface="Times New Roman"/>
              <a:cs typeface="Times New Roman"/>
            </a:endParaRPr>
          </a:p>
          <a:p>
            <a:pPr marL="316230" indent="-304165" algn="just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316865" algn="l"/>
              </a:tabLst>
            </a:pPr>
            <a:r>
              <a:rPr sz="2050" i="1" spc="-10" dirty="0">
                <a:latin typeface="Times New Roman"/>
                <a:cs typeface="Times New Roman"/>
              </a:rPr>
              <a:t>H</a:t>
            </a:r>
            <a:r>
              <a:rPr sz="2050" spc="-10" dirty="0">
                <a:latin typeface="Times New Roman"/>
                <a:cs typeface="Times New Roman"/>
              </a:rPr>
              <a:t>0: input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XQ</a:t>
            </a:r>
            <a:r>
              <a:rPr sz="2050" i="1" spc="-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does not</a:t>
            </a:r>
            <a:r>
              <a:rPr sz="2050" spc="-10" dirty="0">
                <a:latin typeface="Times New Roman"/>
                <a:cs typeface="Times New Roman"/>
              </a:rPr>
              <a:t> come </a:t>
            </a:r>
            <a:r>
              <a:rPr sz="2050" spc="-5" dirty="0">
                <a:latin typeface="Times New Roman"/>
                <a:cs typeface="Times New Roman"/>
              </a:rPr>
              <a:t>from </a:t>
            </a:r>
            <a:r>
              <a:rPr sz="2050" spc="-10" dirty="0">
                <a:latin typeface="Times New Roman"/>
                <a:cs typeface="Times New Roman"/>
              </a:rPr>
              <a:t>the same </a:t>
            </a:r>
            <a:r>
              <a:rPr sz="2050" spc="-5" dirty="0">
                <a:latin typeface="Times New Roman"/>
                <a:cs typeface="Times New Roman"/>
              </a:rPr>
              <a:t>person </a:t>
            </a:r>
            <a:r>
              <a:rPr sz="2050" spc="-10" dirty="0">
                <a:latin typeface="Times New Roman"/>
                <a:cs typeface="Times New Roman"/>
              </a:rPr>
              <a:t>as the template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XI</a:t>
            </a:r>
            <a:r>
              <a:rPr sz="2050" spc="-10" dirty="0">
                <a:latin typeface="Times New Roman"/>
                <a:cs typeface="Times New Roman"/>
              </a:rPr>
              <a:t>;</a:t>
            </a:r>
            <a:endParaRPr sz="2050">
              <a:latin typeface="Times New Roman"/>
              <a:cs typeface="Times New Roman"/>
            </a:endParaRPr>
          </a:p>
          <a:p>
            <a:pPr marL="316230" indent="-304165" algn="just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316865" algn="l"/>
              </a:tabLst>
            </a:pPr>
            <a:r>
              <a:rPr sz="2050" i="1" spc="-10" dirty="0">
                <a:latin typeface="Times New Roman"/>
                <a:cs typeface="Times New Roman"/>
              </a:rPr>
              <a:t>H</a:t>
            </a:r>
            <a:r>
              <a:rPr sz="2050" spc="-10" dirty="0">
                <a:latin typeface="Times New Roman"/>
                <a:cs typeface="Times New Roman"/>
              </a:rPr>
              <a:t>1: input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XQ</a:t>
            </a:r>
            <a:r>
              <a:rPr sz="2050" i="1" spc="-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comes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from </a:t>
            </a:r>
            <a:r>
              <a:rPr sz="2050" spc="-10" dirty="0">
                <a:latin typeface="Times New Roman"/>
                <a:cs typeface="Times New Roman"/>
              </a:rPr>
              <a:t>the same </a:t>
            </a:r>
            <a:r>
              <a:rPr sz="2050" spc="-5" dirty="0">
                <a:latin typeface="Times New Roman"/>
                <a:cs typeface="Times New Roman"/>
              </a:rPr>
              <a:t>person </a:t>
            </a:r>
            <a:r>
              <a:rPr sz="2050" spc="-10" dirty="0">
                <a:latin typeface="Times New Roman"/>
                <a:cs typeface="Times New Roman"/>
              </a:rPr>
              <a:t>as the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template</a:t>
            </a:r>
            <a:r>
              <a:rPr sz="2050" spc="50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XI</a:t>
            </a:r>
            <a:r>
              <a:rPr sz="2050" spc="-10" dirty="0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  <a:p>
            <a:pPr marL="316230" indent="-304165" algn="just">
              <a:lnSpc>
                <a:spcPct val="100000"/>
              </a:lnSpc>
              <a:spcBef>
                <a:spcPts val="1365"/>
              </a:spcBef>
              <a:buFont typeface="Arial MT"/>
              <a:buChar char="•"/>
              <a:tabLst>
                <a:tab pos="316865" algn="l"/>
              </a:tabLst>
            </a:pPr>
            <a:r>
              <a:rPr sz="2050" spc="-10" dirty="0">
                <a:latin typeface="Times New Roman"/>
                <a:cs typeface="Times New Roman"/>
              </a:rPr>
              <a:t>The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associated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decisions</a:t>
            </a:r>
            <a:r>
              <a:rPr sz="2050" spc="-10" dirty="0">
                <a:latin typeface="Times New Roman"/>
                <a:cs typeface="Times New Roman"/>
              </a:rPr>
              <a:t> are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as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follows:</a:t>
            </a:r>
            <a:endParaRPr sz="2050">
              <a:latin typeface="Times New Roman"/>
              <a:cs typeface="Times New Roman"/>
            </a:endParaRPr>
          </a:p>
          <a:p>
            <a:pPr marL="716280" lvl="1" indent="-298450">
              <a:lnSpc>
                <a:spcPct val="100000"/>
              </a:lnSpc>
              <a:spcBef>
                <a:spcPts val="1320"/>
              </a:spcBef>
              <a:buFont typeface="Arial"/>
              <a:buChar char="–"/>
              <a:tabLst>
                <a:tab pos="716280" algn="l"/>
                <a:tab pos="716915" algn="l"/>
              </a:tabLst>
            </a:pPr>
            <a:r>
              <a:rPr sz="1700" i="1" spc="-5" dirty="0">
                <a:latin typeface="Times New Roman"/>
                <a:cs typeface="Times New Roman"/>
              </a:rPr>
              <a:t>D</a:t>
            </a:r>
            <a:r>
              <a:rPr sz="1700" spc="-5" dirty="0">
                <a:latin typeface="Times New Roman"/>
                <a:cs typeface="Times New Roman"/>
              </a:rPr>
              <a:t>0: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person</a:t>
            </a:r>
            <a:r>
              <a:rPr sz="1700" spc="-5" dirty="0">
                <a:latin typeface="Times New Roman"/>
                <a:cs typeface="Times New Roman"/>
              </a:rPr>
              <a:t> 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not</a:t>
            </a:r>
            <a:r>
              <a:rPr sz="1700" spc="-5" dirty="0">
                <a:latin typeface="Times New Roman"/>
                <a:cs typeface="Times New Roman"/>
              </a:rPr>
              <a:t> who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claims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be;</a:t>
            </a:r>
            <a:endParaRPr sz="1700">
              <a:latin typeface="Times New Roman"/>
              <a:cs typeface="Times New Roman"/>
            </a:endParaRPr>
          </a:p>
          <a:p>
            <a:pPr marL="716280" lvl="1" indent="-298450">
              <a:lnSpc>
                <a:spcPct val="100000"/>
              </a:lnSpc>
              <a:spcBef>
                <a:spcPts val="1185"/>
              </a:spcBef>
              <a:buFont typeface="Arial"/>
              <a:buChar char="–"/>
              <a:tabLst>
                <a:tab pos="716280" algn="l"/>
                <a:tab pos="716915" algn="l"/>
              </a:tabLst>
            </a:pPr>
            <a:r>
              <a:rPr sz="1700" i="1" spc="-5" dirty="0">
                <a:latin typeface="Times New Roman"/>
                <a:cs typeface="Times New Roman"/>
              </a:rPr>
              <a:t>D</a:t>
            </a:r>
            <a:r>
              <a:rPr sz="1700" spc="-5" dirty="0">
                <a:latin typeface="Times New Roman"/>
                <a:cs typeface="Times New Roman"/>
              </a:rPr>
              <a:t>1: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person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claims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be.</a:t>
            </a:r>
            <a:endParaRPr sz="1700">
              <a:latin typeface="Times New Roman"/>
              <a:cs typeface="Times New Roman"/>
            </a:endParaRPr>
          </a:p>
          <a:p>
            <a:pPr marL="316230" marR="125095" indent="-304165" algn="just">
              <a:lnSpc>
                <a:spcPct val="138900"/>
              </a:lnSpc>
              <a:spcBef>
                <a:spcPts val="275"/>
              </a:spcBef>
              <a:buFont typeface="Arial MT"/>
              <a:buChar char="•"/>
              <a:tabLst>
                <a:tab pos="316865" algn="l"/>
              </a:tabLst>
            </a:pPr>
            <a:r>
              <a:rPr sz="2050" spc="-10" dirty="0">
                <a:latin typeface="Times New Roman"/>
                <a:cs typeface="Times New Roman"/>
              </a:rPr>
              <a:t>The </a:t>
            </a:r>
            <a:r>
              <a:rPr sz="2050" spc="-5" dirty="0">
                <a:latin typeface="Times New Roman"/>
                <a:cs typeface="Times New Roman"/>
              </a:rPr>
              <a:t>decision rule </a:t>
            </a:r>
            <a:r>
              <a:rPr sz="2050" spc="-10" dirty="0">
                <a:latin typeface="Times New Roman"/>
                <a:cs typeface="Times New Roman"/>
              </a:rPr>
              <a:t>is as </a:t>
            </a:r>
            <a:r>
              <a:rPr sz="2050" spc="-5" dirty="0">
                <a:latin typeface="Times New Roman"/>
                <a:cs typeface="Times New Roman"/>
              </a:rPr>
              <a:t>follows: </a:t>
            </a:r>
            <a:r>
              <a:rPr sz="2050" spc="-10" dirty="0">
                <a:latin typeface="Times New Roman"/>
                <a:cs typeface="Times New Roman"/>
              </a:rPr>
              <a:t>if the matching score </a:t>
            </a:r>
            <a:r>
              <a:rPr sz="2050" i="1" spc="-10" dirty="0">
                <a:latin typeface="Times New Roman"/>
                <a:cs typeface="Times New Roman"/>
              </a:rPr>
              <a:t>S</a:t>
            </a:r>
            <a:r>
              <a:rPr sz="2050" spc="-10" dirty="0">
                <a:latin typeface="Times New Roman"/>
                <a:cs typeface="Times New Roman"/>
              </a:rPr>
              <a:t>(</a:t>
            </a:r>
            <a:r>
              <a:rPr sz="2050" i="1" spc="-10" dirty="0">
                <a:latin typeface="Times New Roman"/>
                <a:cs typeface="Times New Roman"/>
              </a:rPr>
              <a:t>XQ</a:t>
            </a:r>
            <a:r>
              <a:rPr sz="2050" spc="-10" dirty="0">
                <a:latin typeface="Times New Roman"/>
                <a:cs typeface="Times New Roman"/>
              </a:rPr>
              <a:t>, </a:t>
            </a:r>
            <a:r>
              <a:rPr sz="2050" i="1" spc="-10" dirty="0">
                <a:latin typeface="Times New Roman"/>
                <a:cs typeface="Times New Roman"/>
              </a:rPr>
              <a:t>XI</a:t>
            </a:r>
            <a:r>
              <a:rPr sz="2050" spc="-10" dirty="0">
                <a:latin typeface="Times New Roman"/>
                <a:cs typeface="Times New Roman"/>
              </a:rPr>
              <a:t>) is less </a:t>
            </a:r>
            <a:r>
              <a:rPr sz="2050" spc="-50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than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the system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threshold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t</a:t>
            </a:r>
            <a:r>
              <a:rPr sz="2050" spc="-10" dirty="0">
                <a:latin typeface="Times New Roman"/>
                <a:cs typeface="Times New Roman"/>
              </a:rPr>
              <a:t>,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then </a:t>
            </a:r>
            <a:r>
              <a:rPr sz="2050" spc="-5" dirty="0">
                <a:latin typeface="Times New Roman"/>
                <a:cs typeface="Times New Roman"/>
              </a:rPr>
              <a:t>decide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D</a:t>
            </a:r>
            <a:r>
              <a:rPr sz="2050" spc="-10" dirty="0">
                <a:latin typeface="Times New Roman"/>
                <a:cs typeface="Times New Roman"/>
              </a:rPr>
              <a:t>0,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else </a:t>
            </a:r>
            <a:r>
              <a:rPr sz="2050" spc="-5" dirty="0">
                <a:latin typeface="Times New Roman"/>
                <a:cs typeface="Times New Roman"/>
              </a:rPr>
              <a:t>decide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D</a:t>
            </a:r>
            <a:r>
              <a:rPr sz="2050" spc="-10" dirty="0">
                <a:latin typeface="Times New Roman"/>
                <a:cs typeface="Times New Roman"/>
              </a:rPr>
              <a:t>1.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86" y="339725"/>
            <a:ext cx="7608570" cy="25082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Type</a:t>
            </a:r>
            <a:r>
              <a:rPr sz="2500" b="1" spc="-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I: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false</a:t>
            </a:r>
            <a:r>
              <a:rPr sz="2500" spc="-5" dirty="0">
                <a:latin typeface="Times New Roman"/>
                <a:cs typeface="Times New Roman"/>
              </a:rPr>
              <a:t> match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i="1" dirty="0">
                <a:latin typeface="Times New Roman"/>
                <a:cs typeface="Times New Roman"/>
              </a:rPr>
              <a:t>D</a:t>
            </a:r>
            <a:r>
              <a:rPr sz="2500" dirty="0">
                <a:latin typeface="Times New Roman"/>
                <a:cs typeface="Times New Roman"/>
              </a:rPr>
              <a:t>1</a:t>
            </a:r>
            <a:r>
              <a:rPr sz="2500" spc="-5" dirty="0">
                <a:latin typeface="Times New Roman"/>
                <a:cs typeface="Times New Roman"/>
              </a:rPr>
              <a:t> is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decided</a:t>
            </a:r>
            <a:r>
              <a:rPr sz="2500" spc="-5" dirty="0">
                <a:latin typeface="Times New Roman"/>
                <a:cs typeface="Times New Roman"/>
              </a:rPr>
              <a:t> when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0 is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true);</a:t>
            </a:r>
            <a:endParaRPr sz="2500">
              <a:latin typeface="Times New Roman"/>
              <a:cs typeface="Times New Roman"/>
            </a:endParaRPr>
          </a:p>
          <a:p>
            <a:pPr marL="307975" marR="601980" indent="-295910">
              <a:lnSpc>
                <a:spcPct val="100800"/>
              </a:lnSpc>
              <a:spcBef>
                <a:spcPts val="475"/>
              </a:spcBef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Type II: </a:t>
            </a:r>
            <a:r>
              <a:rPr sz="2500" dirty="0">
                <a:latin typeface="Times New Roman"/>
                <a:cs typeface="Times New Roman"/>
              </a:rPr>
              <a:t>false non-match </a:t>
            </a:r>
            <a:r>
              <a:rPr sz="2500" spc="-5" dirty="0">
                <a:latin typeface="Times New Roman"/>
                <a:cs typeface="Times New Roman"/>
              </a:rPr>
              <a:t>(</a:t>
            </a:r>
            <a:r>
              <a:rPr sz="2500" i="1" spc="-5" dirty="0">
                <a:latin typeface="Times New Roman"/>
                <a:cs typeface="Times New Roman"/>
              </a:rPr>
              <a:t>D</a:t>
            </a:r>
            <a:r>
              <a:rPr sz="2500" spc="-5" dirty="0">
                <a:latin typeface="Times New Roman"/>
                <a:cs typeface="Times New Roman"/>
              </a:rPr>
              <a:t>0 is </a:t>
            </a:r>
            <a:r>
              <a:rPr sz="2500" dirty="0">
                <a:latin typeface="Times New Roman"/>
                <a:cs typeface="Times New Roman"/>
              </a:rPr>
              <a:t>decided </a:t>
            </a:r>
            <a:r>
              <a:rPr sz="2500" spc="-5" dirty="0">
                <a:latin typeface="Times New Roman"/>
                <a:cs typeface="Times New Roman"/>
              </a:rPr>
              <a:t>when </a:t>
            </a:r>
            <a:r>
              <a:rPr sz="2500" i="1" spc="-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1 is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true).</a:t>
            </a:r>
            <a:endParaRPr sz="2500">
              <a:latin typeface="Times New Roman"/>
              <a:cs typeface="Times New Roman"/>
            </a:endParaRPr>
          </a:p>
          <a:p>
            <a:pPr marL="307975" marR="5080" indent="-295910">
              <a:lnSpc>
                <a:spcPct val="100400"/>
              </a:lnSpc>
              <a:spcBef>
                <a:spcPts val="489"/>
              </a:spcBef>
              <a:buFont typeface="Arial MT"/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Times New Roman"/>
                <a:cs typeface="Times New Roman"/>
              </a:rPr>
              <a:t>FMR is the </a:t>
            </a:r>
            <a:r>
              <a:rPr sz="2500" dirty="0">
                <a:latin typeface="Times New Roman"/>
                <a:cs typeface="Times New Roman"/>
              </a:rPr>
              <a:t>probability of </a:t>
            </a:r>
            <a:r>
              <a:rPr sz="2500" spc="-5" dirty="0">
                <a:latin typeface="Times New Roman"/>
                <a:cs typeface="Times New Roman"/>
              </a:rPr>
              <a:t>type </a:t>
            </a:r>
            <a:r>
              <a:rPr sz="2500" dirty="0">
                <a:latin typeface="Times New Roman"/>
                <a:cs typeface="Times New Roman"/>
              </a:rPr>
              <a:t>I </a:t>
            </a:r>
            <a:r>
              <a:rPr sz="2500" spc="-5" dirty="0">
                <a:latin typeface="Times New Roman"/>
                <a:cs typeface="Times New Roman"/>
              </a:rPr>
              <a:t>error </a:t>
            </a:r>
            <a:r>
              <a:rPr sz="2500" dirty="0">
                <a:latin typeface="Times New Roman"/>
                <a:cs typeface="Times New Roman"/>
              </a:rPr>
              <a:t>(also </a:t>
            </a:r>
            <a:r>
              <a:rPr sz="2500" spc="-5" dirty="0">
                <a:latin typeface="Times New Roman"/>
                <a:cs typeface="Times New Roman"/>
              </a:rPr>
              <a:t>called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significance level in </a:t>
            </a:r>
            <a:r>
              <a:rPr sz="2500" dirty="0">
                <a:latin typeface="Times New Roman"/>
                <a:cs typeface="Times New Roman"/>
              </a:rPr>
              <a:t>hypothesis </a:t>
            </a:r>
            <a:r>
              <a:rPr sz="2500" spc="-5" dirty="0">
                <a:latin typeface="Times New Roman"/>
                <a:cs typeface="Times New Roman"/>
              </a:rPr>
              <a:t>testing) and FNMR is 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probability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spc="-5" dirty="0">
                <a:latin typeface="Times New Roman"/>
                <a:cs typeface="Times New Roman"/>
              </a:rPr>
              <a:t>type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II </a:t>
            </a:r>
            <a:r>
              <a:rPr sz="2500" spc="-5" dirty="0">
                <a:latin typeface="Times New Roman"/>
                <a:cs typeface="Times New Roman"/>
              </a:rPr>
              <a:t>error: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286" y="4229100"/>
            <a:ext cx="7675245" cy="7905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7975" marR="5080" indent="-295910">
              <a:lnSpc>
                <a:spcPct val="100800"/>
              </a:lnSpc>
              <a:spcBef>
                <a:spcPts val="75"/>
              </a:spcBef>
              <a:buFont typeface="Arial MT"/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expression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(1-FNMR)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also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called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power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hypothesis</a:t>
            </a:r>
            <a:r>
              <a:rPr sz="2500" spc="-5" dirty="0">
                <a:latin typeface="Times New Roman"/>
                <a:cs typeface="Times New Roman"/>
              </a:rPr>
              <a:t> test.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3856" y="3154554"/>
            <a:ext cx="2738635" cy="933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200" y="477711"/>
            <a:ext cx="5631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Match</a:t>
            </a:r>
            <a:r>
              <a:rPr sz="4400" spc="-50" dirty="0"/>
              <a:t> </a:t>
            </a:r>
            <a:r>
              <a:rPr sz="4400" spc="-5" dirty="0"/>
              <a:t>Score</a:t>
            </a:r>
            <a:r>
              <a:rPr sz="4400" spc="-45" dirty="0"/>
              <a:t> </a:t>
            </a:r>
            <a:r>
              <a:rPr sz="4400" spc="-5" dirty="0"/>
              <a:t>distribution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2010" y="1578620"/>
            <a:ext cx="7919084" cy="43122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3530" marR="5080" indent="-291465">
              <a:lnSpc>
                <a:spcPts val="2930"/>
              </a:lnSpc>
              <a:spcBef>
                <a:spcPts val="47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If </a:t>
            </a:r>
            <a:r>
              <a:rPr sz="2700" spc="5" dirty="0">
                <a:latin typeface="Calibri"/>
                <a:cs typeface="Calibri"/>
              </a:rPr>
              <a:t>S </a:t>
            </a:r>
            <a:r>
              <a:rPr sz="2700" dirty="0">
                <a:latin typeface="Calibri"/>
                <a:cs typeface="Calibri"/>
              </a:rPr>
              <a:t>is the similarity </a:t>
            </a:r>
            <a:r>
              <a:rPr sz="2700" spc="5" dirty="0">
                <a:latin typeface="Calibri"/>
                <a:cs typeface="Calibri"/>
              </a:rPr>
              <a:t>measure between </a:t>
            </a:r>
            <a:r>
              <a:rPr sz="2700" dirty="0">
                <a:latin typeface="Calibri"/>
                <a:cs typeface="Calibri"/>
              </a:rPr>
              <a:t>two biometric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samples, then </a:t>
            </a:r>
            <a:r>
              <a:rPr sz="2700" spc="5" dirty="0">
                <a:latin typeface="Calibri"/>
                <a:cs typeface="Calibri"/>
              </a:rPr>
              <a:t>we </a:t>
            </a:r>
            <a:r>
              <a:rPr sz="2700" dirty="0">
                <a:latin typeface="Calibri"/>
                <a:cs typeface="Calibri"/>
              </a:rPr>
              <a:t>decide </a:t>
            </a:r>
            <a:r>
              <a:rPr sz="2700" spc="5" dirty="0">
                <a:latin typeface="Calibri"/>
                <a:cs typeface="Calibri"/>
              </a:rPr>
              <a:t>H0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5" dirty="0">
                <a:latin typeface="Calibri"/>
                <a:cs typeface="Calibri"/>
              </a:rPr>
              <a:t>True </a:t>
            </a:r>
            <a:r>
              <a:rPr sz="2700" dirty="0">
                <a:latin typeface="Calibri"/>
                <a:cs typeface="Calibri"/>
              </a:rPr>
              <a:t>if </a:t>
            </a:r>
            <a:r>
              <a:rPr sz="2700" spc="5" dirty="0">
                <a:latin typeface="Calibri"/>
                <a:cs typeface="Calibri"/>
              </a:rPr>
              <a:t>S </a:t>
            </a:r>
            <a:r>
              <a:rPr sz="2700" spc="10" dirty="0">
                <a:latin typeface="Calibri"/>
                <a:cs typeface="Calibri"/>
              </a:rPr>
              <a:t>&gt; </a:t>
            </a:r>
            <a:r>
              <a:rPr sz="2700" spc="5" dirty="0">
                <a:latin typeface="Calibri"/>
                <a:cs typeface="Calibri"/>
              </a:rPr>
              <a:t>t </a:t>
            </a:r>
            <a:r>
              <a:rPr sz="2700" dirty="0">
                <a:latin typeface="Calibri"/>
                <a:cs typeface="Calibri"/>
              </a:rPr>
              <a:t>(threshold),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otherwise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H1</a:t>
            </a:r>
            <a:r>
              <a:rPr sz="2700" dirty="0">
                <a:latin typeface="Calibri"/>
                <a:cs typeface="Calibri"/>
              </a:rPr>
              <a:t> is true.</a:t>
            </a:r>
            <a:endParaRPr sz="2700">
              <a:latin typeface="Calibri"/>
              <a:cs typeface="Calibri"/>
            </a:endParaRPr>
          </a:p>
          <a:p>
            <a:pPr marL="303530" marR="104775" indent="-291465">
              <a:lnSpc>
                <a:spcPts val="2910"/>
              </a:lnSpc>
              <a:spcBef>
                <a:spcPts val="54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Decision </a:t>
            </a:r>
            <a:r>
              <a:rPr sz="2700" spc="5" dirty="0">
                <a:latin typeface="Calibri"/>
                <a:cs typeface="Calibri"/>
              </a:rPr>
              <a:t>becomes sometimes very hard as </a:t>
            </a:r>
            <a:r>
              <a:rPr sz="2700" dirty="0">
                <a:latin typeface="Calibri"/>
                <a:cs typeface="Calibri"/>
              </a:rPr>
              <a:t>there is </a:t>
            </a:r>
            <a:r>
              <a:rPr sz="2700" spc="5" dirty="0">
                <a:latin typeface="Calibri"/>
                <a:cs typeface="Calibri"/>
              </a:rPr>
              <a:t>no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scope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tell </a:t>
            </a:r>
            <a:r>
              <a:rPr sz="2700" spc="5" dirty="0">
                <a:latin typeface="Calibri"/>
                <a:cs typeface="Calibri"/>
              </a:rPr>
              <a:t>“do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not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know”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“too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close”.</a:t>
            </a:r>
            <a:endParaRPr sz="2700">
              <a:latin typeface="Calibri"/>
              <a:cs typeface="Calibri"/>
            </a:endParaRPr>
          </a:p>
          <a:p>
            <a:pPr marL="703580" marR="890269" lvl="1" indent="-302895">
              <a:lnSpc>
                <a:spcPts val="2600"/>
              </a:lnSpc>
              <a:spcBef>
                <a:spcPts val="440"/>
              </a:spcBef>
              <a:buFont typeface="Arial MT"/>
              <a:buChar char="–"/>
              <a:tabLst>
                <a:tab pos="703580" algn="l"/>
                <a:tab pos="704215" algn="l"/>
              </a:tabLst>
            </a:pPr>
            <a:r>
              <a:rPr sz="2350" spc="5" dirty="0">
                <a:latin typeface="Calibri"/>
                <a:cs typeface="Calibri"/>
              </a:rPr>
              <a:t>This is </a:t>
            </a:r>
            <a:r>
              <a:rPr sz="2350" spc="10" dirty="0">
                <a:latin typeface="Calibri"/>
                <a:cs typeface="Calibri"/>
              </a:rPr>
              <a:t>known as </a:t>
            </a:r>
            <a:r>
              <a:rPr sz="2350" spc="5" dirty="0">
                <a:latin typeface="Calibri"/>
                <a:cs typeface="Calibri"/>
              </a:rPr>
              <a:t>decision </a:t>
            </a:r>
            <a:r>
              <a:rPr sz="2350" spc="10" dirty="0">
                <a:latin typeface="Calibri"/>
                <a:cs typeface="Calibri"/>
              </a:rPr>
              <a:t>making </a:t>
            </a:r>
            <a:r>
              <a:rPr sz="2350" spc="5" dirty="0">
                <a:latin typeface="Calibri"/>
                <a:cs typeface="Calibri"/>
              </a:rPr>
              <a:t>without exception </a:t>
            </a:r>
            <a:r>
              <a:rPr sz="2350" spc="-52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handling</a:t>
            </a:r>
            <a:endParaRPr sz="2350">
              <a:latin typeface="Calibri"/>
              <a:cs typeface="Calibri"/>
            </a:endParaRPr>
          </a:p>
          <a:p>
            <a:pPr marL="303530" indent="-29146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-5" dirty="0">
                <a:latin typeface="Calibri"/>
                <a:cs typeface="Calibri"/>
              </a:rPr>
              <a:t>Reliability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 score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influenced</a:t>
            </a:r>
            <a:r>
              <a:rPr sz="2700" spc="5" dirty="0">
                <a:latin typeface="Calibri"/>
                <a:cs typeface="Calibri"/>
              </a:rPr>
              <a:t> by many</a:t>
            </a:r>
            <a:r>
              <a:rPr sz="2700" dirty="0">
                <a:latin typeface="Calibri"/>
                <a:cs typeface="Calibri"/>
              </a:rPr>
              <a:t> factors</a:t>
            </a:r>
            <a:r>
              <a:rPr sz="2700" spc="5" dirty="0">
                <a:latin typeface="Calibri"/>
                <a:cs typeface="Calibri"/>
              </a:rPr>
              <a:t> :</a:t>
            </a:r>
            <a:endParaRPr sz="2700">
              <a:latin typeface="Calibri"/>
              <a:cs typeface="Calibri"/>
            </a:endParaRPr>
          </a:p>
          <a:p>
            <a:pPr marL="703580" lvl="1" indent="-303530">
              <a:lnSpc>
                <a:spcPct val="100000"/>
              </a:lnSpc>
              <a:spcBef>
                <a:spcPts val="200"/>
              </a:spcBef>
              <a:buFont typeface="Arial MT"/>
              <a:buChar char="–"/>
              <a:tabLst>
                <a:tab pos="703580" algn="l"/>
                <a:tab pos="704215" algn="l"/>
              </a:tabLst>
            </a:pPr>
            <a:r>
              <a:rPr sz="2350" spc="5" dirty="0">
                <a:latin typeface="Calibri"/>
                <a:cs typeface="Calibri"/>
              </a:rPr>
              <a:t>Variations</a:t>
            </a:r>
            <a:r>
              <a:rPr sz="2350" spc="-1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in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sensors</a:t>
            </a:r>
            <a:endParaRPr sz="2350">
              <a:latin typeface="Calibri"/>
              <a:cs typeface="Calibri"/>
            </a:endParaRPr>
          </a:p>
          <a:p>
            <a:pPr marL="703580" lvl="1" indent="-303530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703580" algn="l"/>
                <a:tab pos="704215" algn="l"/>
              </a:tabLst>
            </a:pPr>
            <a:r>
              <a:rPr sz="2350" spc="5" dirty="0">
                <a:latin typeface="Calibri"/>
                <a:cs typeface="Calibri"/>
              </a:rPr>
              <a:t>Variations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in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data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acquisition</a:t>
            </a:r>
            <a:endParaRPr sz="2350">
              <a:latin typeface="Calibri"/>
              <a:cs typeface="Calibri"/>
            </a:endParaRPr>
          </a:p>
          <a:p>
            <a:pPr marL="703580" lvl="1" indent="-303530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703580" algn="l"/>
                <a:tab pos="704215" algn="l"/>
              </a:tabLst>
            </a:pPr>
            <a:r>
              <a:rPr sz="2350" spc="5" dirty="0">
                <a:latin typeface="Calibri"/>
                <a:cs typeface="Calibri"/>
              </a:rPr>
              <a:t>Variations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in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data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representation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929" y="477711"/>
            <a:ext cx="3021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Observations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6621" y="1574474"/>
            <a:ext cx="8016875" cy="42392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5080" indent="-287020" algn="just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Even</a:t>
            </a:r>
            <a:r>
              <a:rPr sz="2950" spc="62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though</a:t>
            </a:r>
            <a:r>
              <a:rPr sz="2950" spc="62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two</a:t>
            </a:r>
            <a:r>
              <a:rPr sz="2950" spc="6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samples</a:t>
            </a:r>
            <a:r>
              <a:rPr sz="2950" spc="6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are</a:t>
            </a:r>
            <a:r>
              <a:rPr sz="2950" spc="6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from</a:t>
            </a:r>
            <a:r>
              <a:rPr sz="2950" spc="62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identical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biometric, the similarity </a:t>
            </a:r>
            <a:r>
              <a:rPr sz="2950" dirty="0">
                <a:latin typeface="Calibri"/>
                <a:cs typeface="Calibri"/>
              </a:rPr>
              <a:t>score is </a:t>
            </a:r>
            <a:r>
              <a:rPr sz="2950" spc="-5" dirty="0">
                <a:latin typeface="Calibri"/>
                <a:cs typeface="Calibri"/>
              </a:rPr>
              <a:t>rarely </a:t>
            </a:r>
            <a:r>
              <a:rPr sz="2950" dirty="0">
                <a:latin typeface="Calibri"/>
                <a:cs typeface="Calibri"/>
              </a:rPr>
              <a:t>1, </a:t>
            </a:r>
            <a:r>
              <a:rPr sz="2950" spc="-5" dirty="0">
                <a:latin typeface="Calibri"/>
                <a:cs typeface="Calibri"/>
              </a:rPr>
              <a:t>unless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two</a:t>
            </a:r>
            <a:r>
              <a:rPr sz="2950" dirty="0">
                <a:latin typeface="Calibri"/>
                <a:cs typeface="Calibri"/>
              </a:rPr>
              <a:t> samples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are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copies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each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other.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But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score is </a:t>
            </a:r>
            <a:r>
              <a:rPr sz="2950" spc="-5" dirty="0">
                <a:latin typeface="Calibri"/>
                <a:cs typeface="Calibri"/>
              </a:rPr>
              <a:t>usually </a:t>
            </a:r>
            <a:r>
              <a:rPr sz="2950" dirty="0">
                <a:latin typeface="Calibri"/>
                <a:cs typeface="Calibri"/>
              </a:rPr>
              <a:t>high </a:t>
            </a:r>
            <a:r>
              <a:rPr sz="2950" spc="-5" dirty="0">
                <a:latin typeface="Calibri"/>
                <a:cs typeface="Calibri"/>
              </a:rPr>
              <a:t>(i.e) Match </a:t>
            </a:r>
            <a:r>
              <a:rPr sz="2950" dirty="0">
                <a:latin typeface="Calibri"/>
                <a:cs typeface="Calibri"/>
              </a:rPr>
              <a:t>score or </a:t>
            </a:r>
            <a:r>
              <a:rPr sz="2950" spc="-5" dirty="0">
                <a:latin typeface="Calibri"/>
                <a:cs typeface="Calibri"/>
              </a:rPr>
              <a:t>genuine </a:t>
            </a:r>
            <a:r>
              <a:rPr sz="2950" dirty="0">
                <a:latin typeface="Calibri"/>
                <a:cs typeface="Calibri"/>
              </a:rPr>
              <a:t> score for </a:t>
            </a:r>
            <a:r>
              <a:rPr sz="2950" spc="-5" dirty="0">
                <a:latin typeface="Calibri"/>
                <a:cs typeface="Calibri"/>
              </a:rPr>
              <a:t>identical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individual tend to</a:t>
            </a:r>
            <a:r>
              <a:rPr sz="2950" dirty="0">
                <a:latin typeface="Calibri"/>
                <a:cs typeface="Calibri"/>
              </a:rPr>
              <a:t> be</a:t>
            </a:r>
            <a:r>
              <a:rPr sz="2950" spc="-5" dirty="0">
                <a:latin typeface="Calibri"/>
                <a:cs typeface="Calibri"/>
              </a:rPr>
              <a:t> high.</a:t>
            </a:r>
            <a:endParaRPr sz="295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91200"/>
              </a:lnSpc>
              <a:spcBef>
                <a:spcPts val="509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Even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though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two</a:t>
            </a:r>
            <a:r>
              <a:rPr sz="2950" dirty="0">
                <a:latin typeface="Calibri"/>
                <a:cs typeface="Calibri"/>
              </a:rPr>
              <a:t> samples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are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from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different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individuals, the </a:t>
            </a:r>
            <a:r>
              <a:rPr sz="2950" dirty="0">
                <a:latin typeface="Calibri"/>
                <a:cs typeface="Calibri"/>
              </a:rPr>
              <a:t>score is not ZERO. </a:t>
            </a:r>
            <a:r>
              <a:rPr sz="2950" spc="-5" dirty="0">
                <a:latin typeface="Calibri"/>
                <a:cs typeface="Calibri"/>
              </a:rPr>
              <a:t>But the </a:t>
            </a:r>
            <a:r>
              <a:rPr sz="2950" dirty="0">
                <a:latin typeface="Calibri"/>
                <a:cs typeface="Calibri"/>
              </a:rPr>
              <a:t>score </a:t>
            </a:r>
            <a:r>
              <a:rPr sz="2950" spc="-5" dirty="0">
                <a:latin typeface="Calibri"/>
                <a:cs typeface="Calibri"/>
              </a:rPr>
              <a:t>is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usually </a:t>
            </a:r>
            <a:r>
              <a:rPr sz="2950" dirty="0">
                <a:latin typeface="Calibri"/>
                <a:cs typeface="Calibri"/>
              </a:rPr>
              <a:t>low . </a:t>
            </a:r>
            <a:r>
              <a:rPr sz="2950" spc="-5" dirty="0">
                <a:latin typeface="Calibri"/>
                <a:cs typeface="Calibri"/>
              </a:rPr>
              <a:t>(i.e) </a:t>
            </a:r>
            <a:r>
              <a:rPr sz="2950" dirty="0">
                <a:latin typeface="Calibri"/>
                <a:cs typeface="Calibri"/>
              </a:rPr>
              <a:t>Non match score or </a:t>
            </a:r>
            <a:r>
              <a:rPr sz="2950" spc="-5" dirty="0">
                <a:latin typeface="Calibri"/>
                <a:cs typeface="Calibri"/>
              </a:rPr>
              <a:t>imposter </a:t>
            </a:r>
            <a:r>
              <a:rPr sz="2950" dirty="0">
                <a:latin typeface="Calibri"/>
                <a:cs typeface="Calibri"/>
              </a:rPr>
              <a:t> scores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for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two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different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individuals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tend</a:t>
            </a:r>
            <a:r>
              <a:rPr sz="2950" spc="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spc="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low.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235" y="477711"/>
            <a:ext cx="2446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Error</a:t>
            </a:r>
            <a:r>
              <a:rPr sz="4400" spc="-90" dirty="0"/>
              <a:t> </a:t>
            </a:r>
            <a:r>
              <a:rPr sz="4400" spc="-5" dirty="0"/>
              <a:t>rates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3547" y="1611376"/>
            <a:ext cx="7622540" cy="25952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90195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To evaluate the accuracy </a:t>
            </a:r>
            <a:r>
              <a:rPr sz="2800" dirty="0">
                <a:latin typeface="Times New Roman"/>
                <a:cs typeface="Times New Roman"/>
              </a:rPr>
              <a:t>of a fingerprint biometric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system,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must collect scores </a:t>
            </a:r>
            <a:r>
              <a:rPr sz="2800" dirty="0">
                <a:latin typeface="Times New Roman"/>
                <a:cs typeface="Times New Roman"/>
              </a:rPr>
              <a:t>generated from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images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finger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p(S(XQ, </a:t>
            </a:r>
            <a:r>
              <a:rPr sz="2800" spc="-5" dirty="0">
                <a:latin typeface="Times New Roman"/>
                <a:cs typeface="Times New Roman"/>
              </a:rPr>
              <a:t>XI)|H1)), and scores </a:t>
            </a:r>
            <a:r>
              <a:rPr sz="2800" dirty="0">
                <a:latin typeface="Times New Roman"/>
                <a:cs typeface="Times New Roman"/>
              </a:rPr>
              <a:t>generated from a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 of </a:t>
            </a:r>
            <a:r>
              <a:rPr sz="2800" spc="-5" dirty="0">
                <a:latin typeface="Times New Roman"/>
                <a:cs typeface="Times New Roman"/>
              </a:rPr>
              <a:t>images </a:t>
            </a:r>
            <a:r>
              <a:rPr sz="2800" dirty="0">
                <a:latin typeface="Times New Roman"/>
                <a:cs typeface="Times New Roman"/>
              </a:rPr>
              <a:t>from different fingers (the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distribution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p(S(XQ,</a:t>
            </a:r>
            <a:r>
              <a:rPr sz="2800" spc="-5" dirty="0">
                <a:latin typeface="Times New Roman"/>
                <a:cs typeface="Times New Roman"/>
              </a:rPr>
              <a:t> XI)|H0))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785" y="78776"/>
            <a:ext cx="2446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Error</a:t>
            </a:r>
            <a:r>
              <a:rPr sz="4400" spc="-90" dirty="0"/>
              <a:t> </a:t>
            </a:r>
            <a:r>
              <a:rPr sz="4400" spc="-5" dirty="0"/>
              <a:t>rates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7533" y="817455"/>
            <a:ext cx="8712200" cy="5761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675" marR="125095" indent="-300355">
              <a:lnSpc>
                <a:spcPct val="130600"/>
              </a:lnSpc>
              <a:spcBef>
                <a:spcPts val="95"/>
              </a:spcBef>
              <a:buFont typeface="Arial MT"/>
              <a:buChar char="•"/>
              <a:tabLst>
                <a:tab pos="320675" algn="l"/>
                <a:tab pos="321310" algn="l"/>
              </a:tabLst>
            </a:pPr>
            <a:r>
              <a:rPr sz="2250" spc="-5" dirty="0">
                <a:latin typeface="Times New Roman"/>
                <a:cs typeface="Times New Roman"/>
              </a:rPr>
              <a:t>For </a:t>
            </a:r>
            <a:r>
              <a:rPr sz="2250" dirty="0">
                <a:latin typeface="Times New Roman"/>
                <a:cs typeface="Times New Roman"/>
              </a:rPr>
              <a:t>biometric </a:t>
            </a:r>
            <a:r>
              <a:rPr sz="2250" spc="-5" dirty="0">
                <a:latin typeface="Times New Roman"/>
                <a:cs typeface="Times New Roman"/>
              </a:rPr>
              <a:t>application, Match score </a:t>
            </a:r>
            <a:r>
              <a:rPr sz="2250" dirty="0">
                <a:latin typeface="Times New Roman"/>
                <a:cs typeface="Times New Roman"/>
              </a:rPr>
              <a:t>distribution </a:t>
            </a:r>
            <a:r>
              <a:rPr sz="2250" spc="-5" dirty="0">
                <a:latin typeface="Times New Roman"/>
                <a:cs typeface="Times New Roman"/>
              </a:rPr>
              <a:t>and </a:t>
            </a:r>
            <a:r>
              <a:rPr sz="2250" dirty="0">
                <a:latin typeface="Times New Roman"/>
                <a:cs typeface="Times New Roman"/>
              </a:rPr>
              <a:t>non </a:t>
            </a:r>
            <a:r>
              <a:rPr sz="2250" spc="-5" dirty="0">
                <a:latin typeface="Times New Roman"/>
                <a:cs typeface="Times New Roman"/>
              </a:rPr>
              <a:t>match score </a:t>
            </a:r>
            <a:r>
              <a:rPr sz="2250" spc="-55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distribution</a:t>
            </a:r>
            <a:r>
              <a:rPr sz="2250" spc="-5" dirty="0">
                <a:latin typeface="Times New Roman"/>
                <a:cs typeface="Times New Roman"/>
              </a:rPr>
              <a:t> always </a:t>
            </a:r>
            <a:r>
              <a:rPr sz="2250" dirty="0">
                <a:latin typeface="Times New Roman"/>
                <a:cs typeface="Times New Roman"/>
              </a:rPr>
              <a:t>overlap.</a:t>
            </a:r>
            <a:endParaRPr sz="2250">
              <a:latin typeface="Times New Roman"/>
              <a:cs typeface="Times New Roman"/>
            </a:endParaRPr>
          </a:p>
          <a:p>
            <a:pPr marL="320675" marR="5080" indent="-300355">
              <a:lnSpc>
                <a:spcPct val="130600"/>
              </a:lnSpc>
              <a:spcBef>
                <a:spcPts val="450"/>
              </a:spcBef>
              <a:buFont typeface="Arial MT"/>
              <a:buChar char="•"/>
              <a:tabLst>
                <a:tab pos="320675" algn="l"/>
                <a:tab pos="321310" algn="l"/>
              </a:tabLst>
            </a:pPr>
            <a:r>
              <a:rPr sz="2250" dirty="0">
                <a:latin typeface="Times New Roman"/>
                <a:cs typeface="Times New Roman"/>
              </a:rPr>
              <a:t>It </a:t>
            </a:r>
            <a:r>
              <a:rPr sz="2250" spc="-5" dirty="0">
                <a:latin typeface="Times New Roman"/>
                <a:cs typeface="Times New Roman"/>
              </a:rPr>
              <a:t>is </a:t>
            </a:r>
            <a:r>
              <a:rPr sz="2250" dirty="0">
                <a:latin typeface="Times New Roman"/>
                <a:cs typeface="Times New Roman"/>
              </a:rPr>
              <a:t>not possible </a:t>
            </a:r>
            <a:r>
              <a:rPr sz="2250" spc="-5" dirty="0">
                <a:latin typeface="Times New Roman"/>
                <a:cs typeface="Times New Roman"/>
              </a:rPr>
              <a:t>to select </a:t>
            </a:r>
            <a:r>
              <a:rPr sz="2250" dirty="0">
                <a:latin typeface="Times New Roman"/>
                <a:cs typeface="Times New Roman"/>
              </a:rPr>
              <a:t>a t (threshold) </a:t>
            </a:r>
            <a:r>
              <a:rPr sz="2250" spc="-5" dirty="0">
                <a:latin typeface="Times New Roman"/>
                <a:cs typeface="Times New Roman"/>
              </a:rPr>
              <a:t>such that FMR </a:t>
            </a:r>
            <a:r>
              <a:rPr sz="2250" dirty="0">
                <a:latin typeface="Times New Roman"/>
                <a:cs typeface="Times New Roman"/>
              </a:rPr>
              <a:t>= 0 </a:t>
            </a:r>
            <a:r>
              <a:rPr sz="2250" spc="-5" dirty="0">
                <a:latin typeface="Times New Roman"/>
                <a:cs typeface="Times New Roman"/>
              </a:rPr>
              <a:t>and FNMR </a:t>
            </a:r>
            <a:r>
              <a:rPr sz="2250" dirty="0">
                <a:latin typeface="Times New Roman"/>
                <a:cs typeface="Times New Roman"/>
              </a:rPr>
              <a:t>= </a:t>
            </a:r>
            <a:r>
              <a:rPr sz="2250" spc="-55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0.</a:t>
            </a:r>
            <a:endParaRPr sz="2250">
              <a:latin typeface="Times New Roman"/>
              <a:cs typeface="Times New Roman"/>
            </a:endParaRPr>
          </a:p>
          <a:p>
            <a:pPr marL="320675" marR="606425" indent="-300355">
              <a:lnSpc>
                <a:spcPct val="130600"/>
              </a:lnSpc>
              <a:spcBef>
                <a:spcPts val="450"/>
              </a:spcBef>
              <a:buFont typeface="Arial MT"/>
              <a:buChar char="•"/>
              <a:tabLst>
                <a:tab pos="320675" algn="l"/>
                <a:tab pos="321310" algn="l"/>
              </a:tabLst>
            </a:pPr>
            <a:r>
              <a:rPr sz="2250" spc="-5" dirty="0">
                <a:latin typeface="Times New Roman"/>
                <a:cs typeface="Times New Roman"/>
              </a:rPr>
              <a:t>it should </a:t>
            </a:r>
            <a:r>
              <a:rPr sz="2250" dirty="0">
                <a:latin typeface="Times New Roman"/>
                <a:cs typeface="Times New Roman"/>
              </a:rPr>
              <a:t>be </a:t>
            </a:r>
            <a:r>
              <a:rPr sz="2250" spc="-5" dirty="0">
                <a:latin typeface="Times New Roman"/>
                <a:cs typeface="Times New Roman"/>
              </a:rPr>
              <a:t>selected in </a:t>
            </a:r>
            <a:r>
              <a:rPr sz="2250" dirty="0">
                <a:latin typeface="Times New Roman"/>
                <a:cs typeface="Times New Roman"/>
              </a:rPr>
              <a:t>a </a:t>
            </a:r>
            <a:r>
              <a:rPr sz="2250" spc="-5" dirty="0">
                <a:latin typeface="Times New Roman"/>
                <a:cs typeface="Times New Roman"/>
              </a:rPr>
              <a:t>such </a:t>
            </a:r>
            <a:r>
              <a:rPr sz="2250" dirty="0">
                <a:latin typeface="Times New Roman"/>
                <a:cs typeface="Times New Roman"/>
              </a:rPr>
              <a:t>a </a:t>
            </a:r>
            <a:r>
              <a:rPr sz="2250" spc="-5" dirty="0">
                <a:latin typeface="Times New Roman"/>
                <a:cs typeface="Times New Roman"/>
              </a:rPr>
              <a:t>way that system </a:t>
            </a:r>
            <a:r>
              <a:rPr sz="2250" dirty="0">
                <a:latin typeface="Times New Roman"/>
                <a:cs typeface="Times New Roman"/>
              </a:rPr>
              <a:t>operates </a:t>
            </a:r>
            <a:r>
              <a:rPr sz="2250" spc="-5" dirty="0">
                <a:latin typeface="Times New Roman"/>
                <a:cs typeface="Times New Roman"/>
              </a:rPr>
              <a:t>in </a:t>
            </a:r>
            <a:r>
              <a:rPr sz="2250" dirty="0">
                <a:latin typeface="Times New Roman"/>
                <a:cs typeface="Times New Roman"/>
              </a:rPr>
              <a:t>optimal </a:t>
            </a:r>
            <a:r>
              <a:rPr sz="2250" spc="-55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fashion.</a:t>
            </a:r>
            <a:endParaRPr sz="2250">
              <a:latin typeface="Times New Roman"/>
              <a:cs typeface="Times New Roman"/>
            </a:endParaRPr>
          </a:p>
          <a:p>
            <a:pPr marL="320675" indent="-300355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320675" algn="l"/>
                <a:tab pos="321310" algn="l"/>
              </a:tabLst>
            </a:pPr>
            <a:r>
              <a:rPr sz="2250" spc="-5" dirty="0">
                <a:latin typeface="Times New Roman"/>
                <a:cs typeface="Times New Roman"/>
              </a:rPr>
              <a:t>FMR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and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FNMR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are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inversely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related.</a:t>
            </a:r>
            <a:endParaRPr sz="2250">
              <a:latin typeface="Times New Roman"/>
              <a:cs typeface="Times New Roman"/>
            </a:endParaRPr>
          </a:p>
          <a:p>
            <a:pPr marL="320675" marR="114300" indent="-300355">
              <a:lnSpc>
                <a:spcPct val="131700"/>
              </a:lnSpc>
              <a:spcBef>
                <a:spcPts val="420"/>
              </a:spcBef>
              <a:buFont typeface="Arial MT"/>
              <a:buChar char="•"/>
              <a:tabLst>
                <a:tab pos="320675" algn="l"/>
                <a:tab pos="321310" algn="l"/>
              </a:tabLst>
            </a:pPr>
            <a:r>
              <a:rPr sz="2250" spc="-5" dirty="0">
                <a:latin typeface="Times New Roman"/>
                <a:cs typeface="Times New Roman"/>
              </a:rPr>
              <a:t>There</a:t>
            </a:r>
            <a:r>
              <a:rPr sz="2250" spc="-1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is </a:t>
            </a:r>
            <a:r>
              <a:rPr sz="2250" dirty="0">
                <a:latin typeface="Times New Roman"/>
                <a:cs typeface="Times New Roman"/>
              </a:rPr>
              <a:t>a</a:t>
            </a:r>
            <a:r>
              <a:rPr sz="2250" spc="-5" dirty="0">
                <a:latin typeface="Times New Roman"/>
                <a:cs typeface="Times New Roman"/>
              </a:rPr>
              <a:t> trade-off </a:t>
            </a:r>
            <a:r>
              <a:rPr sz="2250" dirty="0">
                <a:latin typeface="Times New Roman"/>
                <a:cs typeface="Times New Roman"/>
              </a:rPr>
              <a:t>between false</a:t>
            </a:r>
            <a:r>
              <a:rPr sz="2250" spc="-5" dirty="0">
                <a:latin typeface="Times New Roman"/>
                <a:cs typeface="Times New Roman"/>
              </a:rPr>
              <a:t> match</a:t>
            </a:r>
            <a:r>
              <a:rPr sz="2250" spc="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rate </a:t>
            </a:r>
            <a:r>
              <a:rPr sz="1800" b="1" spc="5" dirty="0">
                <a:latin typeface="Times New Roman"/>
                <a:cs typeface="Times New Roman"/>
              </a:rPr>
              <a:t>(FMR)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false non-match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rate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(FNMR)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every </a:t>
            </a:r>
            <a:r>
              <a:rPr sz="1800" spc="5" dirty="0">
                <a:latin typeface="Times New Roman"/>
                <a:cs typeface="Times New Roman"/>
              </a:rPr>
              <a:t>biometric</a:t>
            </a:r>
            <a:r>
              <a:rPr sz="1800" dirty="0">
                <a:latin typeface="Times New Roman"/>
                <a:cs typeface="Times New Roman"/>
              </a:rPr>
              <a:t> system.</a:t>
            </a:r>
            <a:endParaRPr sz="1800">
              <a:latin typeface="Times New Roman"/>
              <a:cs typeface="Times New Roman"/>
            </a:endParaRPr>
          </a:p>
          <a:p>
            <a:pPr marL="320675" marR="255270" indent="-308610">
              <a:lnSpc>
                <a:spcPct val="132500"/>
              </a:lnSpc>
              <a:spcBef>
                <a:spcPts val="350"/>
              </a:spcBef>
              <a:buFont typeface="Arial MT"/>
              <a:buChar char="•"/>
              <a:tabLst>
                <a:tab pos="320675" algn="l"/>
                <a:tab pos="321310" algn="l"/>
              </a:tabLst>
            </a:pPr>
            <a:r>
              <a:rPr sz="1800" spc="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fact, </a:t>
            </a:r>
            <a:r>
              <a:rPr sz="1800" spc="5" dirty="0">
                <a:latin typeface="Times New Roman"/>
                <a:cs typeface="Times New Roman"/>
              </a:rPr>
              <a:t>both FMR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FNMR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5" dirty="0">
                <a:latin typeface="Times New Roman"/>
                <a:cs typeface="Times New Roman"/>
              </a:rPr>
              <a:t>functions of </a:t>
            </a:r>
            <a:r>
              <a:rPr sz="1800" dirty="0">
                <a:latin typeface="Times New Roman"/>
                <a:cs typeface="Times New Roman"/>
              </a:rPr>
              <a:t>the system threshold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; if 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5" dirty="0">
                <a:latin typeface="Times New Roman"/>
                <a:cs typeface="Times New Roman"/>
              </a:rPr>
              <a:t>decreased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 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tolerant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input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noise,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 </a:t>
            </a:r>
            <a:r>
              <a:rPr sz="1800" spc="5" dirty="0">
                <a:latin typeface="Times New Roman"/>
                <a:cs typeface="Times New Roman"/>
              </a:rPr>
              <a:t>FMR </a:t>
            </a:r>
            <a:r>
              <a:rPr sz="1800" spc="-5" dirty="0">
                <a:latin typeface="Times New Roman"/>
                <a:cs typeface="Times New Roman"/>
              </a:rPr>
              <a:t>increases.</a:t>
            </a:r>
            <a:endParaRPr sz="1800">
              <a:latin typeface="Times New Roman"/>
              <a:cs typeface="Times New Roman"/>
            </a:endParaRPr>
          </a:p>
          <a:p>
            <a:pPr marL="320675" marR="417830" indent="-308610">
              <a:lnSpc>
                <a:spcPct val="132500"/>
              </a:lnSpc>
              <a:spcBef>
                <a:spcPts val="350"/>
              </a:spcBef>
              <a:buFont typeface="Arial MT"/>
              <a:buChar char="•"/>
              <a:tabLst>
                <a:tab pos="320675" algn="l"/>
                <a:tab pos="321310" algn="l"/>
              </a:tabLst>
            </a:pPr>
            <a:r>
              <a:rPr sz="1800" spc="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other hand,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5" dirty="0">
                <a:latin typeface="Times New Roman"/>
                <a:cs typeface="Times New Roman"/>
              </a:rPr>
              <a:t>raised </a:t>
            </a:r>
            <a:r>
              <a:rPr sz="1800" dirty="0">
                <a:latin typeface="Times New Roman"/>
                <a:cs typeface="Times New Roman"/>
              </a:rPr>
              <a:t>to make the system more secure, then </a:t>
            </a:r>
            <a:r>
              <a:rPr sz="1800" spc="5" dirty="0">
                <a:latin typeface="Times New Roman"/>
                <a:cs typeface="Times New Roman"/>
              </a:rPr>
              <a:t>FNMR </a:t>
            </a:r>
            <a:r>
              <a:rPr sz="1800" dirty="0">
                <a:latin typeface="Times New Roman"/>
                <a:cs typeface="Times New Roman"/>
              </a:rPr>
              <a:t>increases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accordingly.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403" y="477711"/>
            <a:ext cx="581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Receiver</a:t>
            </a:r>
            <a:r>
              <a:rPr sz="4400" spc="-50" dirty="0"/>
              <a:t> </a:t>
            </a:r>
            <a:r>
              <a:rPr sz="4400" spc="-5" dirty="0"/>
              <a:t>Operating</a:t>
            </a:r>
            <a:r>
              <a:rPr sz="4400" spc="-45" dirty="0"/>
              <a:t> </a:t>
            </a:r>
            <a:r>
              <a:rPr sz="4400" spc="-5" dirty="0"/>
              <a:t>Curve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570329"/>
            <a:ext cx="7991475" cy="42945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609600" indent="-281940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Suppose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integrals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computed </a:t>
            </a:r>
            <a:r>
              <a:rPr sz="3200" spc="-5" dirty="0">
                <a:latin typeface="Calibri"/>
                <a:cs typeface="Calibri"/>
              </a:rPr>
              <a:t>for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t.</a:t>
            </a:r>
            <a:endParaRPr sz="3200">
              <a:latin typeface="Calibri"/>
              <a:cs typeface="Calibri"/>
            </a:endParaRPr>
          </a:p>
          <a:p>
            <a:pPr marL="294640" marR="541020" indent="-281940">
              <a:lnSpc>
                <a:spcPts val="3490"/>
              </a:lnSpc>
              <a:spcBef>
                <a:spcPts val="60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Then, FMR(t)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FNMR(t) give error rates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match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decision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made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ts val="3479"/>
              </a:lnSpc>
              <a:spcBef>
                <a:spcPts val="60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These errors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plotted </a:t>
            </a:r>
            <a:r>
              <a:rPr sz="3200" dirty="0">
                <a:latin typeface="Calibri"/>
                <a:cs typeface="Calibri"/>
              </a:rPr>
              <a:t>against </a:t>
            </a:r>
            <a:r>
              <a:rPr sz="3200" spc="-5" dirty="0">
                <a:latin typeface="Calibri"/>
                <a:cs typeface="Calibri"/>
              </a:rPr>
              <a:t>each other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dimensional curve</a:t>
            </a:r>
            <a:endParaRPr sz="3200">
              <a:latin typeface="Calibri"/>
              <a:cs typeface="Calibri"/>
            </a:endParaRPr>
          </a:p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ROC(t)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(FMR(t),FNMR(t))</a:t>
            </a:r>
            <a:endParaRPr sz="2800">
              <a:latin typeface="Calibri"/>
              <a:cs typeface="Calibri"/>
            </a:endParaRPr>
          </a:p>
          <a:p>
            <a:pPr marL="294640" marR="1733550" indent="-281940">
              <a:lnSpc>
                <a:spcPts val="3479"/>
              </a:lnSpc>
              <a:spcBef>
                <a:spcPts val="68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FMR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FNMR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behaviour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expressed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terms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ROC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curve.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581" y="477711"/>
            <a:ext cx="6816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ROC</a:t>
            </a:r>
            <a:r>
              <a:rPr sz="4400" spc="-30" dirty="0"/>
              <a:t> </a:t>
            </a:r>
            <a:r>
              <a:rPr sz="4400" spc="-10" dirty="0"/>
              <a:t>curve</a:t>
            </a:r>
            <a:r>
              <a:rPr sz="4400" spc="-30" dirty="0"/>
              <a:t> </a:t>
            </a:r>
            <a:r>
              <a:rPr sz="4400" dirty="0"/>
              <a:t>and</a:t>
            </a:r>
            <a:r>
              <a:rPr sz="4400" spc="-20" dirty="0"/>
              <a:t> </a:t>
            </a:r>
            <a:r>
              <a:rPr sz="4400" spc="-5" dirty="0"/>
              <a:t>FAR/FRR</a:t>
            </a:r>
            <a:r>
              <a:rPr sz="4400" spc="-25" dirty="0"/>
              <a:t> </a:t>
            </a:r>
            <a:r>
              <a:rPr sz="4400" spc="-5" dirty="0"/>
              <a:t>curve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57" y="1898913"/>
            <a:ext cx="8543966" cy="4292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595" y="477711"/>
            <a:ext cx="6717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latin typeface="Calibri"/>
                <a:cs typeface="Calibri"/>
              </a:rPr>
              <a:t>Sources</a:t>
            </a:r>
            <a:r>
              <a:rPr sz="4400" b="1" spc="-4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of</a:t>
            </a:r>
            <a:r>
              <a:rPr sz="4400" b="1" spc="-35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Multiple</a:t>
            </a:r>
            <a:r>
              <a:rPr sz="4400" b="1" spc="-3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Evidence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492" y="1609344"/>
            <a:ext cx="8442325" cy="38519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Calibri"/>
                <a:cs typeface="Calibri"/>
              </a:rPr>
              <a:t>Based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sources of evidence, </a:t>
            </a:r>
            <a:r>
              <a:rPr sz="3200" spc="-10" dirty="0">
                <a:latin typeface="Calibri"/>
                <a:cs typeface="Calibri"/>
              </a:rPr>
              <a:t>multibiometric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systems</a:t>
            </a:r>
            <a:r>
              <a:rPr sz="3200" spc="-10" dirty="0">
                <a:latin typeface="Calibri"/>
                <a:cs typeface="Calibri"/>
              </a:rPr>
              <a:t> can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classified </a:t>
            </a:r>
            <a:r>
              <a:rPr sz="3200" spc="-5" dirty="0">
                <a:latin typeface="Calibri"/>
                <a:cs typeface="Calibri"/>
              </a:rPr>
              <a:t>into</a:t>
            </a:r>
            <a:endParaRPr sz="3200">
              <a:latin typeface="Calibri"/>
              <a:cs typeface="Calibri"/>
            </a:endParaRPr>
          </a:p>
          <a:p>
            <a:pPr marL="694690" lvl="1" indent="-30861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694690" algn="l"/>
              </a:tabLst>
            </a:pPr>
            <a:r>
              <a:rPr sz="3200" spc="-5" dirty="0">
                <a:latin typeface="Calibri"/>
                <a:cs typeface="Calibri"/>
              </a:rPr>
              <a:t>multi-sensor,</a:t>
            </a:r>
            <a:endParaRPr sz="3200">
              <a:latin typeface="Calibri"/>
              <a:cs typeface="Calibri"/>
            </a:endParaRPr>
          </a:p>
          <a:p>
            <a:pPr marL="694690" lvl="1" indent="-308610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694690" algn="l"/>
              </a:tabLst>
            </a:pPr>
            <a:r>
              <a:rPr sz="3200" spc="-10" dirty="0">
                <a:latin typeface="Calibri"/>
                <a:cs typeface="Calibri"/>
              </a:rPr>
              <a:t>multi-algorithm,</a:t>
            </a:r>
            <a:endParaRPr sz="3200">
              <a:latin typeface="Calibri"/>
              <a:cs typeface="Calibri"/>
            </a:endParaRPr>
          </a:p>
          <a:p>
            <a:pPr marL="694690" lvl="1" indent="-308610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694690" algn="l"/>
              </a:tabLst>
            </a:pPr>
            <a:r>
              <a:rPr sz="3200" spc="-10" dirty="0">
                <a:latin typeface="Calibri"/>
                <a:cs typeface="Calibri"/>
              </a:rPr>
              <a:t>multi-instance,</a:t>
            </a:r>
            <a:endParaRPr sz="3200">
              <a:latin typeface="Calibri"/>
              <a:cs typeface="Calibri"/>
            </a:endParaRPr>
          </a:p>
          <a:p>
            <a:pPr marL="694690" lvl="1" indent="-308610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694690" algn="l"/>
              </a:tabLst>
            </a:pPr>
            <a:r>
              <a:rPr sz="3200" spc="-10" dirty="0">
                <a:latin typeface="Calibri"/>
                <a:cs typeface="Calibri"/>
              </a:rPr>
              <a:t>multi-sample,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694690" lvl="1" indent="-308610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694690" algn="l"/>
              </a:tabLst>
            </a:pPr>
            <a:r>
              <a:rPr sz="3200" spc="-10" dirty="0">
                <a:latin typeface="Calibri"/>
                <a:cs typeface="Calibri"/>
              </a:rPr>
              <a:t>multimodal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710" y="477711"/>
            <a:ext cx="995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ROC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02575" cy="40849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409575" indent="-281940" algn="just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When 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is set low, FMR is high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FNMR is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low; </a:t>
            </a:r>
            <a:r>
              <a:rPr sz="3200" spc="-10" dirty="0">
                <a:latin typeface="Calibri"/>
                <a:cs typeface="Calibri"/>
              </a:rPr>
              <a:t>conversely when 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is high FNMR is high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FMR is low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100099"/>
              </a:lnSpc>
              <a:spcBef>
                <a:spcPts val="484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Thus </a:t>
            </a:r>
            <a:r>
              <a:rPr sz="3200" spc="-10" dirty="0">
                <a:latin typeface="Calibri"/>
                <a:cs typeface="Calibri"/>
              </a:rPr>
              <a:t>the matcher can </a:t>
            </a:r>
            <a:r>
              <a:rPr sz="3200" spc="-5" dirty="0">
                <a:latin typeface="Calibri"/>
                <a:cs typeface="Calibri"/>
              </a:rPr>
              <a:t>be operated using </a:t>
            </a:r>
            <a:r>
              <a:rPr sz="3200" dirty="0">
                <a:latin typeface="Calibri"/>
                <a:cs typeface="Calibri"/>
              </a:rPr>
              <a:t>any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threshold 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defines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point on </a:t>
            </a:r>
            <a:r>
              <a:rPr sz="3200" spc="-10" dirty="0">
                <a:latin typeface="Calibri"/>
                <a:cs typeface="Calibri"/>
              </a:rPr>
              <a:t>ROC.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Operating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Point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matcher.</a:t>
            </a:r>
            <a:endParaRPr sz="3200">
              <a:latin typeface="Calibri"/>
              <a:cs typeface="Calibri"/>
            </a:endParaRPr>
          </a:p>
          <a:p>
            <a:pPr marL="294640" marR="1106170" indent="-281940">
              <a:lnSpc>
                <a:spcPct val="100499"/>
              </a:lnSpc>
              <a:spcBef>
                <a:spcPts val="60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 operating point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specified by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choosing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FMR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FNMR.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6200" y="477711"/>
            <a:ext cx="40055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Variations</a:t>
            </a:r>
            <a:r>
              <a:rPr sz="4400" spc="-50" dirty="0"/>
              <a:t> </a:t>
            </a:r>
            <a:r>
              <a:rPr sz="4400" spc="-5" dirty="0"/>
              <a:t>of</a:t>
            </a:r>
            <a:r>
              <a:rPr sz="4400" spc="-45" dirty="0"/>
              <a:t> </a:t>
            </a:r>
            <a:r>
              <a:rPr sz="4400" spc="-5" dirty="0"/>
              <a:t>ROC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39784" y="1424940"/>
            <a:ext cx="743712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68580" indent="-304800">
              <a:lnSpc>
                <a:spcPct val="1406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There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number of variations of ROCs that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used expressing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1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already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shown.</a:t>
            </a:r>
            <a:endParaRPr sz="2000">
              <a:latin typeface="Calibri"/>
              <a:cs typeface="Calibri"/>
            </a:endParaRPr>
          </a:p>
          <a:p>
            <a:pPr marL="316865" marR="5080" indent="-304800">
              <a:lnSpc>
                <a:spcPct val="1396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Others can be obtained by plotting one or both the probabilities on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logarithmic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scale.</a:t>
            </a:r>
            <a:endParaRPr sz="2000">
              <a:latin typeface="Calibri"/>
              <a:cs typeface="Calibri"/>
            </a:endParaRPr>
          </a:p>
          <a:p>
            <a:pPr marL="316865" marR="72390" indent="-304800">
              <a:lnSpc>
                <a:spcPct val="139600"/>
              </a:lnSpc>
              <a:spcBef>
                <a:spcPts val="42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Sometimes one plots Correct Match Rate </a:t>
            </a:r>
            <a:r>
              <a:rPr sz="2000" dirty="0">
                <a:latin typeface="Calibri"/>
                <a:cs typeface="Calibri"/>
              </a:rPr>
              <a:t>[ </a:t>
            </a:r>
            <a:r>
              <a:rPr sz="2000" spc="-5" dirty="0">
                <a:latin typeface="Calibri"/>
                <a:cs typeface="Calibri"/>
              </a:rPr>
              <a:t>i.e 1-FNMR] </a:t>
            </a:r>
            <a:r>
              <a:rPr sz="2000" dirty="0">
                <a:latin typeface="Calibri"/>
                <a:cs typeface="Calibri"/>
              </a:rPr>
              <a:t>against </a:t>
            </a:r>
            <a:r>
              <a:rPr sz="2000" spc="-5" dirty="0">
                <a:latin typeface="Calibri"/>
                <a:cs typeface="Calibri"/>
              </a:rPr>
              <a:t>FMR.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called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Detection Error Trade-off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(DET) curve.</a:t>
            </a:r>
            <a:endParaRPr sz="2000">
              <a:latin typeface="Calibri"/>
              <a:cs typeface="Calibri"/>
            </a:endParaRPr>
          </a:p>
          <a:p>
            <a:pPr marL="316865" marR="268605" indent="-304800">
              <a:lnSpc>
                <a:spcPct val="139600"/>
              </a:lnSpc>
              <a:spcBef>
                <a:spcPts val="42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Along y-axis we have [1-FNMR] which is correct detection rate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x-axis we 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FMR [False Alarm Rate]</a:t>
            </a:r>
            <a:endParaRPr sz="2000">
              <a:latin typeface="Calibri"/>
              <a:cs typeface="Calibri"/>
            </a:endParaRPr>
          </a:p>
          <a:p>
            <a:pPr marL="316865" indent="-304800">
              <a:lnSpc>
                <a:spcPct val="100000"/>
              </a:lnSpc>
              <a:spcBef>
                <a:spcPts val="137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Calibri"/>
                <a:cs typeface="Calibri"/>
              </a:rPr>
              <a:t>Detection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false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alarm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rate goes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1..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6050" y="1409700"/>
            <a:ext cx="2793365" cy="3238500"/>
          </a:xfrm>
          <a:custGeom>
            <a:avLst/>
            <a:gdLst/>
            <a:ahLst/>
            <a:cxnLst/>
            <a:rect l="l" t="t" r="r" b="b"/>
            <a:pathLst>
              <a:path w="2793365" h="3238500">
                <a:moveTo>
                  <a:pt x="14286" y="0"/>
                </a:moveTo>
                <a:lnTo>
                  <a:pt x="0" y="3238499"/>
                </a:lnTo>
              </a:path>
              <a:path w="2793365" h="3238500">
                <a:moveTo>
                  <a:pt x="0" y="3219449"/>
                </a:moveTo>
                <a:lnTo>
                  <a:pt x="2793206" y="3219449"/>
                </a:lnTo>
              </a:path>
              <a:path w="2793365" h="3238500">
                <a:moveTo>
                  <a:pt x="14286" y="3238481"/>
                </a:moveTo>
                <a:lnTo>
                  <a:pt x="18440" y="3183898"/>
                </a:lnTo>
                <a:lnTo>
                  <a:pt x="22620" y="3129340"/>
                </a:lnTo>
                <a:lnTo>
                  <a:pt x="26853" y="3074832"/>
                </a:lnTo>
                <a:lnTo>
                  <a:pt x="31167" y="3020402"/>
                </a:lnTo>
                <a:lnTo>
                  <a:pt x="35588" y="2966074"/>
                </a:lnTo>
                <a:lnTo>
                  <a:pt x="40143" y="2911874"/>
                </a:lnTo>
                <a:lnTo>
                  <a:pt x="44859" y="2857827"/>
                </a:lnTo>
                <a:lnTo>
                  <a:pt x="49762" y="2803959"/>
                </a:lnTo>
                <a:lnTo>
                  <a:pt x="54880" y="2750295"/>
                </a:lnTo>
                <a:lnTo>
                  <a:pt x="60238" y="2696861"/>
                </a:lnTo>
                <a:lnTo>
                  <a:pt x="65864" y="2643684"/>
                </a:lnTo>
                <a:lnTo>
                  <a:pt x="71785" y="2590787"/>
                </a:lnTo>
                <a:lnTo>
                  <a:pt x="78027" y="2538197"/>
                </a:lnTo>
                <a:lnTo>
                  <a:pt x="84618" y="2485939"/>
                </a:lnTo>
                <a:lnTo>
                  <a:pt x="91583" y="2434039"/>
                </a:lnTo>
                <a:lnTo>
                  <a:pt x="98950" y="2382522"/>
                </a:lnTo>
                <a:lnTo>
                  <a:pt x="106745" y="2331415"/>
                </a:lnTo>
                <a:lnTo>
                  <a:pt x="114996" y="2280742"/>
                </a:lnTo>
                <a:lnTo>
                  <a:pt x="123729" y="2230529"/>
                </a:lnTo>
                <a:lnTo>
                  <a:pt x="132971" y="2180802"/>
                </a:lnTo>
                <a:lnTo>
                  <a:pt x="142748" y="2131585"/>
                </a:lnTo>
                <a:lnTo>
                  <a:pt x="153088" y="2082906"/>
                </a:lnTo>
                <a:lnTo>
                  <a:pt x="164017" y="2034789"/>
                </a:lnTo>
                <a:lnTo>
                  <a:pt x="175561" y="1987260"/>
                </a:lnTo>
                <a:lnTo>
                  <a:pt x="187749" y="1940344"/>
                </a:lnTo>
                <a:lnTo>
                  <a:pt x="200606" y="1894067"/>
                </a:lnTo>
                <a:lnTo>
                  <a:pt x="214160" y="1848455"/>
                </a:lnTo>
                <a:lnTo>
                  <a:pt x="228436" y="1803533"/>
                </a:lnTo>
                <a:lnTo>
                  <a:pt x="243463" y="1759327"/>
                </a:lnTo>
                <a:lnTo>
                  <a:pt x="259266" y="1715861"/>
                </a:lnTo>
                <a:lnTo>
                  <a:pt x="275872" y="1673163"/>
                </a:lnTo>
                <a:lnTo>
                  <a:pt x="293309" y="1631257"/>
                </a:lnTo>
                <a:lnTo>
                  <a:pt x="311602" y="1590169"/>
                </a:lnTo>
                <a:lnTo>
                  <a:pt x="330780" y="1549924"/>
                </a:lnTo>
                <a:lnTo>
                  <a:pt x="350868" y="1510549"/>
                </a:lnTo>
                <a:lnTo>
                  <a:pt x="371893" y="1472068"/>
                </a:lnTo>
                <a:lnTo>
                  <a:pt x="393883" y="1434507"/>
                </a:lnTo>
                <a:lnTo>
                  <a:pt x="416863" y="1397891"/>
                </a:lnTo>
                <a:lnTo>
                  <a:pt x="440861" y="1362248"/>
                </a:lnTo>
                <a:lnTo>
                  <a:pt x="465904" y="1327601"/>
                </a:lnTo>
                <a:lnTo>
                  <a:pt x="492017" y="1293976"/>
                </a:lnTo>
                <a:lnTo>
                  <a:pt x="912633" y="982777"/>
                </a:lnTo>
                <a:lnTo>
                  <a:pt x="1482766" y="739262"/>
                </a:lnTo>
                <a:lnTo>
                  <a:pt x="1984587" y="580579"/>
                </a:lnTo>
                <a:lnTo>
                  <a:pt x="2200267" y="52387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0663" y="4898871"/>
            <a:ext cx="11017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False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Alarm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026" y="2368930"/>
            <a:ext cx="49403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-&gt;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∞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0519" y="4217853"/>
            <a:ext cx="37211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∞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162" y="2770528"/>
            <a:ext cx="93599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Detection  Rate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0457" y="19747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9393" y="471420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1907" y="47036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260648"/>
            <a:ext cx="8208910" cy="5437474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4401" y="2497010"/>
            <a:ext cx="9347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libri"/>
                <a:cs typeface="Calibri"/>
              </a:rPr>
              <a:t>PCA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7" y="332657"/>
            <a:ext cx="7704855" cy="508934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759" y="432705"/>
            <a:ext cx="8109208" cy="5848509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61" y="332656"/>
            <a:ext cx="8242534" cy="5976663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508" y="662825"/>
            <a:ext cx="8070850" cy="418972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42545" indent="-281940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PCA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finds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new</a:t>
            </a:r>
            <a:r>
              <a:rPr sz="3200" b="1" spc="-10" dirty="0">
                <a:latin typeface="Calibri"/>
                <a:cs typeface="Calibri"/>
              </a:rPr>
              <a:t> set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of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dimensions</a:t>
            </a:r>
            <a:r>
              <a:rPr sz="3200" b="1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basis of views) such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dimensions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orthogonal </a:t>
            </a:r>
            <a:r>
              <a:rPr sz="3200" spc="-5" dirty="0">
                <a:latin typeface="Calibri"/>
                <a:cs typeface="Calibri"/>
              </a:rPr>
              <a:t>(and hence linearly independent) </a:t>
            </a:r>
            <a:r>
              <a:rPr sz="3200" dirty="0">
                <a:latin typeface="Calibri"/>
                <a:cs typeface="Calibri"/>
              </a:rPr>
              <a:t> and </a:t>
            </a:r>
            <a:r>
              <a:rPr sz="3200" b="1" spc="-5" dirty="0">
                <a:latin typeface="Calibri"/>
                <a:cs typeface="Calibri"/>
              </a:rPr>
              <a:t>ranked </a:t>
            </a:r>
            <a:r>
              <a:rPr sz="3200" dirty="0">
                <a:latin typeface="Calibri"/>
                <a:cs typeface="Calibri"/>
              </a:rPr>
              <a:t>according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variance of data </a:t>
            </a:r>
            <a:r>
              <a:rPr sz="3200" dirty="0">
                <a:latin typeface="Calibri"/>
                <a:cs typeface="Calibri"/>
              </a:rPr>
              <a:t> along</a:t>
            </a:r>
            <a:r>
              <a:rPr sz="3200" spc="-10" dirty="0">
                <a:latin typeface="Calibri"/>
                <a:cs typeface="Calibri"/>
              </a:rPr>
              <a:t> them.</a:t>
            </a:r>
            <a:endParaRPr sz="3200">
              <a:latin typeface="Calibri"/>
              <a:cs typeface="Calibri"/>
            </a:endParaRPr>
          </a:p>
          <a:p>
            <a:pPr marL="294640" marR="85090" indent="-281940">
              <a:lnSpc>
                <a:spcPts val="3490"/>
              </a:lnSpc>
              <a:spcBef>
                <a:spcPts val="60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It means </a:t>
            </a:r>
            <a:r>
              <a:rPr sz="3200" b="1" spc="-5" dirty="0">
                <a:latin typeface="Calibri"/>
                <a:cs typeface="Calibri"/>
              </a:rPr>
              <a:t>more important principle axis occurs </a:t>
            </a:r>
            <a:r>
              <a:rPr sz="3200" b="1" spc="-7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first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ts val="3490"/>
              </a:lnSpc>
              <a:spcBef>
                <a:spcPts val="59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(more important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spc="-5" dirty="0">
                <a:latin typeface="Calibri"/>
                <a:cs typeface="Calibri"/>
              </a:rPr>
              <a:t>variance/more spread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data)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166" y="477711"/>
            <a:ext cx="4578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How</a:t>
            </a:r>
            <a:r>
              <a:rPr sz="4400" spc="-35" dirty="0"/>
              <a:t> </a:t>
            </a:r>
            <a:r>
              <a:rPr sz="4400" spc="-5" dirty="0"/>
              <a:t>does</a:t>
            </a:r>
            <a:r>
              <a:rPr sz="4400" spc="-30" dirty="0"/>
              <a:t> </a:t>
            </a:r>
            <a:r>
              <a:rPr sz="4400" spc="-10" dirty="0"/>
              <a:t>PCA</a:t>
            </a:r>
            <a:r>
              <a:rPr sz="4400" spc="-35" dirty="0"/>
              <a:t> </a:t>
            </a:r>
            <a:r>
              <a:rPr sz="4400" spc="-5" dirty="0"/>
              <a:t>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6621" y="1540819"/>
            <a:ext cx="7778750" cy="40919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Calculate the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covariance</a:t>
            </a:r>
            <a:r>
              <a:rPr sz="2950" b="1" spc="-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matrix</a:t>
            </a:r>
            <a:r>
              <a:rPr sz="2950" b="1" spc="-10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X</a:t>
            </a:r>
            <a:r>
              <a:rPr sz="2950" b="1" spc="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 data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points.</a:t>
            </a:r>
            <a:endParaRPr sz="2950">
              <a:latin typeface="Calibri"/>
              <a:cs typeface="Calibri"/>
            </a:endParaRPr>
          </a:p>
          <a:p>
            <a:pPr marL="299085" marR="38735" indent="-287020">
              <a:lnSpc>
                <a:spcPts val="3229"/>
              </a:lnSpc>
              <a:spcBef>
                <a:spcPts val="64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Calculate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Eigen vectors</a:t>
            </a:r>
            <a:r>
              <a:rPr sz="2950" b="1" spc="3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corresponding</a:t>
            </a:r>
            <a:r>
              <a:rPr sz="2950" spc="6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Eigen </a:t>
            </a:r>
            <a:r>
              <a:rPr sz="2950" b="1" spc="-65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values.</a:t>
            </a:r>
            <a:endParaRPr sz="2950">
              <a:latin typeface="Calibri"/>
              <a:cs typeface="Calibri"/>
            </a:endParaRPr>
          </a:p>
          <a:p>
            <a:pPr marL="299085" marR="417195" indent="-287020">
              <a:lnSpc>
                <a:spcPts val="3229"/>
              </a:lnSpc>
              <a:spcBef>
                <a:spcPts val="590"/>
              </a:spcBef>
              <a:buFont typeface="Arial"/>
              <a:buChar char="•"/>
              <a:tabLst>
                <a:tab pos="299720" algn="l"/>
              </a:tabLst>
            </a:pPr>
            <a:r>
              <a:rPr sz="2950" b="1" dirty="0">
                <a:latin typeface="Calibri"/>
                <a:cs typeface="Calibri"/>
              </a:rPr>
              <a:t>Sort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Eigen vectors according </a:t>
            </a:r>
            <a:r>
              <a:rPr sz="2950" spc="-5" dirty="0">
                <a:latin typeface="Calibri"/>
                <a:cs typeface="Calibri"/>
              </a:rPr>
              <a:t>to their Eigen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values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</a:t>
            </a:r>
            <a:r>
              <a:rPr sz="2950" spc="2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decreasing</a:t>
            </a:r>
            <a:r>
              <a:rPr sz="2950" b="1" spc="-10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order</a:t>
            </a:r>
            <a:r>
              <a:rPr sz="2950" spc="5" dirty="0">
                <a:latin typeface="Calibri"/>
                <a:cs typeface="Calibri"/>
              </a:rPr>
              <a:t>.</a:t>
            </a:r>
            <a:endParaRPr sz="2950">
              <a:latin typeface="Calibri"/>
              <a:cs typeface="Calibri"/>
            </a:endParaRPr>
          </a:p>
          <a:p>
            <a:pPr marL="299085" indent="-287020">
              <a:lnSpc>
                <a:spcPts val="3385"/>
              </a:lnSpc>
              <a:spcBef>
                <a:spcPts val="22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Choose </a:t>
            </a:r>
            <a:r>
              <a:rPr sz="2950" b="1" spc="-5" dirty="0">
                <a:latin typeface="Calibri"/>
                <a:cs typeface="Calibri"/>
              </a:rPr>
              <a:t>first </a:t>
            </a:r>
            <a:r>
              <a:rPr sz="2950" b="1" dirty="0">
                <a:latin typeface="Calibri"/>
                <a:cs typeface="Calibri"/>
              </a:rPr>
              <a:t>k</a:t>
            </a:r>
            <a:r>
              <a:rPr sz="2950" b="1" spc="-10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Eigen</a:t>
            </a:r>
            <a:r>
              <a:rPr sz="2950" b="1" spc="-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vectors</a:t>
            </a:r>
            <a:r>
              <a:rPr sz="2950" b="1" spc="4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</a:t>
            </a:r>
            <a:r>
              <a:rPr sz="2950" spc="-5" dirty="0">
                <a:latin typeface="Calibri"/>
                <a:cs typeface="Calibri"/>
              </a:rPr>
              <a:t> that will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the</a:t>
            </a:r>
            <a:endParaRPr sz="2950">
              <a:latin typeface="Calibri"/>
              <a:cs typeface="Calibri"/>
            </a:endParaRPr>
          </a:p>
          <a:p>
            <a:pPr marL="299085">
              <a:lnSpc>
                <a:spcPts val="3385"/>
              </a:lnSpc>
            </a:pPr>
            <a:r>
              <a:rPr sz="2950" b="1" dirty="0">
                <a:latin typeface="Calibri"/>
                <a:cs typeface="Calibri"/>
              </a:rPr>
              <a:t>new</a:t>
            </a:r>
            <a:r>
              <a:rPr sz="2950" b="1" spc="-2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k</a:t>
            </a:r>
            <a:r>
              <a:rPr sz="2950" b="1" spc="-20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dimensions</a:t>
            </a:r>
            <a:r>
              <a:rPr sz="2950" dirty="0">
                <a:latin typeface="Calibri"/>
                <a:cs typeface="Calibri"/>
              </a:rPr>
              <a:t>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ts val="3229"/>
              </a:lnSpc>
              <a:spcBef>
                <a:spcPts val="645"/>
              </a:spcBef>
              <a:buFont typeface="Arial"/>
              <a:buChar char="•"/>
              <a:tabLst>
                <a:tab pos="299720" algn="l"/>
              </a:tabLst>
            </a:pPr>
            <a:r>
              <a:rPr sz="2950" b="1" dirty="0">
                <a:latin typeface="Calibri"/>
                <a:cs typeface="Calibri"/>
              </a:rPr>
              <a:t>Transform </a:t>
            </a:r>
            <a:r>
              <a:rPr sz="2950" spc="-5" dirty="0">
                <a:latin typeface="Calibri"/>
                <a:cs typeface="Calibri"/>
              </a:rPr>
              <a:t>the original </a:t>
            </a:r>
            <a:r>
              <a:rPr sz="2950" spc="5" dirty="0">
                <a:latin typeface="Calibri"/>
                <a:cs typeface="Calibri"/>
              </a:rPr>
              <a:t>n </a:t>
            </a:r>
            <a:r>
              <a:rPr sz="2950" dirty="0">
                <a:latin typeface="Calibri"/>
                <a:cs typeface="Calibri"/>
              </a:rPr>
              <a:t>dimensional data </a:t>
            </a:r>
            <a:r>
              <a:rPr sz="2950" spc="-5" dirty="0">
                <a:latin typeface="Calibri"/>
                <a:cs typeface="Calibri"/>
              </a:rPr>
              <a:t>points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into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k</a:t>
            </a:r>
            <a:r>
              <a:rPr sz="2950" spc="-5" dirty="0">
                <a:latin typeface="Calibri"/>
                <a:cs typeface="Calibri"/>
              </a:rPr>
              <a:t> dimensions.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760" y="477711"/>
            <a:ext cx="3571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</a:t>
            </a:r>
            <a:r>
              <a:rPr sz="4400" spc="-35" dirty="0"/>
              <a:t> </a:t>
            </a:r>
            <a:r>
              <a:rPr sz="4400" spc="-10" dirty="0"/>
              <a:t>goal</a:t>
            </a:r>
            <a:r>
              <a:rPr sz="4400" spc="-35" dirty="0"/>
              <a:t> </a:t>
            </a:r>
            <a:r>
              <a:rPr sz="4400" spc="-5" dirty="0"/>
              <a:t>of</a:t>
            </a:r>
            <a:r>
              <a:rPr sz="4400" spc="-30" dirty="0"/>
              <a:t> </a:t>
            </a:r>
            <a:r>
              <a:rPr sz="4400" spc="-5" dirty="0"/>
              <a:t>PCA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914005" cy="408495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17907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b="1" spc="-5" dirty="0">
                <a:latin typeface="Calibri"/>
                <a:cs typeface="Calibri"/>
              </a:rPr>
              <a:t>linearly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independent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dimensions</a:t>
            </a:r>
            <a:r>
              <a:rPr sz="3200" b="1" spc="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(or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basis of views) </a:t>
            </a:r>
            <a:r>
              <a:rPr sz="3200" spc="-10" dirty="0">
                <a:latin typeface="Calibri"/>
                <a:cs typeface="Calibri"/>
              </a:rPr>
              <a:t>which can </a:t>
            </a:r>
            <a:r>
              <a:rPr sz="3200" spc="-5" dirty="0">
                <a:latin typeface="Calibri"/>
                <a:cs typeface="Calibri"/>
              </a:rPr>
              <a:t>losslessly represent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data points.</a:t>
            </a:r>
            <a:endParaRPr sz="3200">
              <a:latin typeface="Calibri"/>
              <a:cs typeface="Calibri"/>
            </a:endParaRPr>
          </a:p>
          <a:p>
            <a:pPr marL="294640" marR="330835" indent="-281940">
              <a:lnSpc>
                <a:spcPct val="100099"/>
              </a:lnSpc>
              <a:spcBef>
                <a:spcPts val="484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Those newly found dimensions should </a:t>
            </a:r>
            <a:r>
              <a:rPr sz="3200" dirty="0">
                <a:latin typeface="Calibri"/>
                <a:cs typeface="Calibri"/>
              </a:rPr>
              <a:t>allow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 to </a:t>
            </a:r>
            <a:r>
              <a:rPr sz="3200" b="1" spc="-5" dirty="0">
                <a:latin typeface="Calibri"/>
                <a:cs typeface="Calibri"/>
              </a:rPr>
              <a:t>predict/reconstruct the original 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dimensions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100499"/>
              </a:lnSpc>
              <a:spcBef>
                <a:spcPts val="60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reconstruction/projection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error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minimized.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1" y="1574474"/>
            <a:ext cx="7945120" cy="38296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5080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First</a:t>
            </a:r>
            <a:r>
              <a:rPr sz="2950" dirty="0">
                <a:latin typeface="Calibri"/>
                <a:cs typeface="Calibri"/>
              </a:rPr>
              <a:t> four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scenarios,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multiple</a:t>
            </a:r>
            <a:r>
              <a:rPr sz="2950" dirty="0">
                <a:latin typeface="Calibri"/>
                <a:cs typeface="Calibri"/>
              </a:rPr>
              <a:t> pieces of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evidences </a:t>
            </a:r>
            <a:r>
              <a:rPr sz="2950" dirty="0">
                <a:latin typeface="Calibri"/>
                <a:cs typeface="Calibri"/>
              </a:rPr>
              <a:t> are derived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from a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29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biometric trait</a:t>
            </a:r>
            <a:r>
              <a:rPr sz="295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(e.g.,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fingerprint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i="1" dirty="0">
                <a:latin typeface="Calibri"/>
                <a:cs typeface="Calibri"/>
              </a:rPr>
              <a:t>or</a:t>
            </a:r>
            <a:r>
              <a:rPr sz="2950" i="1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iris),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while in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fifth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scenario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(also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called </a:t>
            </a:r>
            <a:r>
              <a:rPr sz="2950" dirty="0">
                <a:latin typeface="Calibri"/>
                <a:cs typeface="Calibri"/>
              </a:rPr>
              <a:t>multimodal</a:t>
            </a:r>
            <a:r>
              <a:rPr sz="2950" spc="-5" dirty="0">
                <a:latin typeface="Calibri"/>
                <a:cs typeface="Calibri"/>
              </a:rPr>
              <a:t> biometric </a:t>
            </a:r>
            <a:r>
              <a:rPr sz="2950" dirty="0">
                <a:latin typeface="Calibri"/>
                <a:cs typeface="Calibri"/>
              </a:rPr>
              <a:t>system)</a:t>
            </a:r>
            <a:r>
              <a:rPr sz="2950" spc="90" dirty="0"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multiple </a:t>
            </a: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biometrictraits</a:t>
            </a:r>
            <a:r>
              <a:rPr sz="295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(e.g.,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fingerprint</a:t>
            </a:r>
            <a:r>
              <a:rPr sz="2950" spc="25" dirty="0">
                <a:latin typeface="Calibri"/>
                <a:cs typeface="Calibri"/>
              </a:rPr>
              <a:t> </a:t>
            </a:r>
            <a:r>
              <a:rPr sz="2950" i="1" dirty="0">
                <a:latin typeface="Calibri"/>
                <a:cs typeface="Calibri"/>
              </a:rPr>
              <a:t>and</a:t>
            </a:r>
            <a:r>
              <a:rPr sz="2950" i="1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iris)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are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used.</a:t>
            </a:r>
            <a:endParaRPr sz="2950">
              <a:latin typeface="Calibri"/>
              <a:cs typeface="Calibri"/>
            </a:endParaRPr>
          </a:p>
          <a:p>
            <a:pPr marL="299085" marR="161290" indent="-287020">
              <a:lnSpc>
                <a:spcPct val="91200"/>
              </a:lnSpc>
              <a:spcBef>
                <a:spcPts val="509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solidFill>
                  <a:srgbClr val="FF0000"/>
                </a:solidFill>
                <a:latin typeface="Calibri"/>
                <a:cs typeface="Calibri"/>
              </a:rPr>
              <a:t>UID(Unique </a:t>
            </a:r>
            <a:r>
              <a:rPr sz="2950" spc="-10" dirty="0">
                <a:solidFill>
                  <a:srgbClr val="FF0000"/>
                </a:solidFill>
                <a:latin typeface="Calibri"/>
                <a:cs typeface="Calibri"/>
              </a:rPr>
              <a:t>Identification </a:t>
            </a:r>
            <a:r>
              <a:rPr sz="2950" spc="10" dirty="0">
                <a:solidFill>
                  <a:srgbClr val="FF0000"/>
                </a:solidFill>
                <a:latin typeface="Calibri"/>
                <a:cs typeface="Calibri"/>
              </a:rPr>
              <a:t>Authority</a:t>
            </a:r>
            <a:r>
              <a:rPr sz="2950" spc="10" dirty="0">
                <a:latin typeface="Calibri"/>
                <a:cs typeface="Calibri"/>
              </a:rPr>
              <a:t>) </a:t>
            </a:r>
            <a:r>
              <a:rPr sz="2950" dirty="0">
                <a:latin typeface="Calibri"/>
                <a:cs typeface="Calibri"/>
              </a:rPr>
              <a:t>system </a:t>
            </a:r>
            <a:r>
              <a:rPr sz="2950" spc="-5" dirty="0">
                <a:latin typeface="Calibri"/>
                <a:cs typeface="Calibri"/>
              </a:rPr>
              <a:t>in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India </a:t>
            </a:r>
            <a:r>
              <a:rPr sz="2950" dirty="0">
                <a:latin typeface="Calibri"/>
                <a:cs typeface="Calibri"/>
              </a:rPr>
              <a:t>uses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all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ten fingers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two irides,</a:t>
            </a:r>
            <a:r>
              <a:rPr sz="2950" dirty="0">
                <a:latin typeface="Calibri"/>
                <a:cs typeface="Calibri"/>
              </a:rPr>
              <a:t> it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5" dirty="0">
                <a:latin typeface="Calibri"/>
                <a:cs typeface="Calibri"/>
              </a:rPr>
              <a:t> both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multi-instance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multimodal.</a:t>
            </a:r>
            <a:r>
              <a:rPr sz="2950" dirty="0">
                <a:latin typeface="Calibri"/>
                <a:cs typeface="Calibri"/>
              </a:rPr>
              <a:t> Such systems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are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called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i="1" dirty="0">
                <a:solidFill>
                  <a:srgbClr val="FF0000"/>
                </a:solidFill>
                <a:latin typeface="Calibri"/>
                <a:cs typeface="Calibri"/>
              </a:rPr>
              <a:t>hybrid </a:t>
            </a:r>
            <a:r>
              <a:rPr sz="2950" spc="-5" dirty="0">
                <a:solidFill>
                  <a:srgbClr val="FF0000"/>
                </a:solidFill>
                <a:latin typeface="Calibri"/>
                <a:cs typeface="Calibri"/>
              </a:rPr>
              <a:t>multibiometric systems.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73" y="136822"/>
            <a:ext cx="25577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Steps</a:t>
            </a:r>
            <a:r>
              <a:rPr sz="3950" spc="-50" dirty="0"/>
              <a:t> </a:t>
            </a:r>
            <a:r>
              <a:rPr sz="3950" dirty="0"/>
              <a:t>in</a:t>
            </a:r>
            <a:r>
              <a:rPr sz="3950" spc="-50" dirty="0"/>
              <a:t> </a:t>
            </a:r>
            <a:r>
              <a:rPr sz="3950" dirty="0"/>
              <a:t>PCA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76290" y="1077129"/>
            <a:ext cx="7741284" cy="49549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03530" algn="l"/>
                <a:tab pos="304165" algn="l"/>
              </a:tabLst>
            </a:pPr>
            <a:r>
              <a:rPr sz="2700" b="1" dirty="0">
                <a:latin typeface="Calibri"/>
                <a:cs typeface="Calibri"/>
              </a:rPr>
              <a:t>Standardize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data.</a:t>
            </a:r>
            <a:endParaRPr sz="2700">
              <a:latin typeface="Calibri"/>
              <a:cs typeface="Calibri"/>
            </a:endParaRPr>
          </a:p>
          <a:p>
            <a:pPr marL="303530" marR="33020" indent="-291465">
              <a:lnSpc>
                <a:spcPts val="2910"/>
              </a:lnSpc>
              <a:spcBef>
                <a:spcPts val="600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Compute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covariance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matrix</a:t>
            </a:r>
            <a:r>
              <a:rPr sz="2700" b="1" spc="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features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from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dataset.</a:t>
            </a:r>
            <a:endParaRPr sz="2700">
              <a:latin typeface="Calibri"/>
              <a:cs typeface="Calibri"/>
            </a:endParaRPr>
          </a:p>
          <a:p>
            <a:pPr marL="303530" marR="681990" indent="-291465">
              <a:lnSpc>
                <a:spcPts val="2910"/>
              </a:lnSpc>
              <a:spcBef>
                <a:spcPts val="55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Perform </a:t>
            </a:r>
            <a:r>
              <a:rPr sz="2700" b="1" spc="5" dirty="0">
                <a:latin typeface="Calibri"/>
                <a:cs typeface="Calibri"/>
              </a:rPr>
              <a:t>Eigen Decompositon </a:t>
            </a:r>
            <a:r>
              <a:rPr sz="2700" spc="5" dirty="0">
                <a:latin typeface="Calibri"/>
                <a:cs typeface="Calibri"/>
              </a:rPr>
              <a:t>on </a:t>
            </a:r>
            <a:r>
              <a:rPr sz="2700" dirty="0">
                <a:latin typeface="Calibri"/>
                <a:cs typeface="Calibri"/>
              </a:rPr>
              <a:t>the covariance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matrix.</a:t>
            </a:r>
            <a:endParaRPr sz="2700">
              <a:latin typeface="Calibri"/>
              <a:cs typeface="Calibri"/>
            </a:endParaRPr>
          </a:p>
          <a:p>
            <a:pPr marL="303530" marR="5080" indent="-291465">
              <a:lnSpc>
                <a:spcPts val="2910"/>
              </a:lnSpc>
              <a:spcBef>
                <a:spcPts val="555"/>
              </a:spcBef>
              <a:buFont typeface="Arial"/>
              <a:buChar char="•"/>
              <a:tabLst>
                <a:tab pos="303530" algn="l"/>
                <a:tab pos="304165" algn="l"/>
              </a:tabLst>
            </a:pPr>
            <a:r>
              <a:rPr sz="2700" b="1" spc="5" dirty="0">
                <a:latin typeface="Calibri"/>
                <a:cs typeface="Calibri"/>
              </a:rPr>
              <a:t>Order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eigenvectors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spc="5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decreasing</a:t>
            </a:r>
            <a:r>
              <a:rPr sz="2700" b="1" spc="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order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based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magnitude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their </a:t>
            </a:r>
            <a:r>
              <a:rPr sz="2700" dirty="0">
                <a:latin typeface="Calibri"/>
                <a:cs typeface="Calibri"/>
              </a:rPr>
              <a:t>corresponding</a:t>
            </a:r>
            <a:r>
              <a:rPr sz="2700" spc="85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eigenvalues</a:t>
            </a:r>
            <a:r>
              <a:rPr sz="2700" spc="5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303530" marR="1546860" indent="-291465">
              <a:lnSpc>
                <a:spcPts val="2910"/>
              </a:lnSpc>
              <a:spcBef>
                <a:spcPts val="555"/>
              </a:spcBef>
              <a:buFont typeface="Arial"/>
              <a:buChar char="•"/>
              <a:tabLst>
                <a:tab pos="303530" algn="l"/>
                <a:tab pos="304165" algn="l"/>
              </a:tabLst>
            </a:pPr>
            <a:r>
              <a:rPr sz="2700" b="1" spc="5" dirty="0">
                <a:latin typeface="Calibri"/>
                <a:cs typeface="Calibri"/>
              </a:rPr>
              <a:t>Determine </a:t>
            </a:r>
            <a:r>
              <a:rPr sz="2700" b="1" spc="10" dirty="0">
                <a:latin typeface="Calibri"/>
                <a:cs typeface="Calibri"/>
              </a:rPr>
              <a:t>k</a:t>
            </a:r>
            <a:r>
              <a:rPr sz="2700" spc="10" dirty="0">
                <a:latin typeface="Calibri"/>
                <a:cs typeface="Calibri"/>
              </a:rPr>
              <a:t>,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b="1" spc="5" dirty="0">
                <a:latin typeface="Calibri"/>
                <a:cs typeface="Calibri"/>
              </a:rPr>
              <a:t>number of top </a:t>
            </a:r>
            <a:r>
              <a:rPr sz="2700" b="1" dirty="0">
                <a:latin typeface="Calibri"/>
                <a:cs typeface="Calibri"/>
              </a:rPr>
              <a:t>principal </a:t>
            </a:r>
            <a:r>
              <a:rPr sz="2700" b="1" spc="-600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components</a:t>
            </a:r>
            <a:r>
              <a:rPr sz="2700" b="1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select.</a:t>
            </a:r>
            <a:endParaRPr sz="2700">
              <a:latin typeface="Calibri"/>
              <a:cs typeface="Calibri"/>
            </a:endParaRPr>
          </a:p>
          <a:p>
            <a:pPr marL="303530" marR="570230" indent="-291465">
              <a:lnSpc>
                <a:spcPts val="2910"/>
              </a:lnSpc>
              <a:spcBef>
                <a:spcPts val="55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Construct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projection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matrix</a:t>
            </a:r>
            <a:r>
              <a:rPr sz="2700" b="1" spc="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from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chosen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number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top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principal components.</a:t>
            </a:r>
            <a:endParaRPr sz="2700">
              <a:latin typeface="Calibri"/>
              <a:cs typeface="Calibri"/>
            </a:endParaRPr>
          </a:p>
          <a:p>
            <a:pPr marL="303530" indent="-29146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Compute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new </a:t>
            </a:r>
            <a:r>
              <a:rPr sz="2700" b="1" spc="-5" dirty="0">
                <a:latin typeface="Calibri"/>
                <a:cs typeface="Calibri"/>
              </a:rPr>
              <a:t>k-dimensional</a:t>
            </a:r>
            <a:r>
              <a:rPr sz="2700" b="1" dirty="0">
                <a:latin typeface="Calibri"/>
                <a:cs typeface="Calibri"/>
              </a:rPr>
              <a:t> feature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20" dirty="0">
                <a:latin typeface="Calibri"/>
                <a:cs typeface="Calibri"/>
              </a:rPr>
              <a:t>space</a:t>
            </a:r>
            <a:r>
              <a:rPr sz="2700" spc="2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769" y="213246"/>
            <a:ext cx="55308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1" spc="-5" dirty="0">
                <a:latin typeface="Calibri"/>
                <a:cs typeface="Calibri"/>
              </a:rPr>
              <a:t>1.</a:t>
            </a:r>
            <a:r>
              <a:rPr sz="3950" b="1" spc="-20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Standardize</a:t>
            </a:r>
            <a:r>
              <a:rPr sz="3950" b="1" spc="-20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the</a:t>
            </a:r>
            <a:r>
              <a:rPr sz="3950" b="1" spc="-20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Dataset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96" y="3374614"/>
            <a:ext cx="5307122" cy="32250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867" y="1105648"/>
            <a:ext cx="8203565" cy="2166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6559" marR="904240" indent="-404495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415925" algn="l"/>
                <a:tab pos="417195" algn="l"/>
              </a:tabLst>
            </a:pPr>
            <a:r>
              <a:rPr sz="2800" spc="-5" dirty="0">
                <a:latin typeface="Calibri"/>
                <a:cs typeface="Calibri"/>
              </a:rPr>
              <a:t>Assume we have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below dataset which has </a:t>
            </a:r>
            <a:r>
              <a:rPr sz="2800" dirty="0">
                <a:latin typeface="Calibri"/>
                <a:cs typeface="Calibri"/>
              </a:rPr>
              <a:t>4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features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total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</a:t>
            </a:r>
            <a:r>
              <a:rPr sz="2800" spc="-10" dirty="0">
                <a:latin typeface="Calibri"/>
                <a:cs typeface="Calibri"/>
              </a:rPr>
              <a:t> training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examples.</a:t>
            </a:r>
            <a:endParaRPr sz="2800">
              <a:latin typeface="Calibri"/>
              <a:cs typeface="Calibri"/>
            </a:endParaRPr>
          </a:p>
          <a:p>
            <a:pPr marL="416559" marR="5080" indent="-404495">
              <a:lnSpc>
                <a:spcPct val="100400"/>
              </a:lnSpc>
              <a:buFont typeface="Arial MT"/>
              <a:buChar char="•"/>
              <a:tabLst>
                <a:tab pos="415925" algn="l"/>
                <a:tab pos="417195" algn="l"/>
              </a:tabLst>
            </a:pPr>
            <a:r>
              <a:rPr sz="2800" spc="-5" dirty="0">
                <a:latin typeface="Calibri"/>
                <a:cs typeface="Calibri"/>
              </a:rPr>
              <a:t>Data standardization is </a:t>
            </a:r>
            <a:r>
              <a:rPr sz="2800" dirty="0">
                <a:latin typeface="Calibri"/>
                <a:cs typeface="Calibri"/>
              </a:rPr>
              <a:t>about </a:t>
            </a:r>
            <a:r>
              <a:rPr sz="2800" spc="-5" dirty="0">
                <a:latin typeface="Calibri"/>
                <a:cs typeface="Calibri"/>
              </a:rPr>
              <a:t>making sure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data 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internally consistent;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is, each data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same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content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format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956" y="833392"/>
            <a:ext cx="8335009" cy="14846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First, we need to standardize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dataset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for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that, </a:t>
            </a:r>
            <a:r>
              <a:rPr sz="3200" spc="-5" dirty="0">
                <a:latin typeface="Calibri"/>
                <a:cs typeface="Calibri"/>
              </a:rPr>
              <a:t>we need to </a:t>
            </a:r>
            <a:r>
              <a:rPr sz="3200" spc="-10" dirty="0">
                <a:latin typeface="Calibri"/>
                <a:cs typeface="Calibri"/>
              </a:rPr>
              <a:t>calculate the mean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standard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deviation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for 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feature.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7744" y="2396559"/>
            <a:ext cx="3505510" cy="211794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28799"/>
            <a:ext cx="2673985" cy="24505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1920" y="1640832"/>
            <a:ext cx="4622005" cy="263012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500" y="557824"/>
            <a:ext cx="7420609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04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After </a:t>
            </a:r>
            <a:r>
              <a:rPr sz="3200" dirty="0">
                <a:latin typeface="Calibri"/>
                <a:cs typeface="Calibri"/>
              </a:rPr>
              <a:t>applying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formula for each feature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dataset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transformed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below: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1916832"/>
            <a:ext cx="6120679" cy="3152807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362" y="0"/>
            <a:ext cx="7306309" cy="12293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766570" marR="5080" indent="-1754505">
              <a:lnSpc>
                <a:spcPts val="4730"/>
              </a:lnSpc>
              <a:spcBef>
                <a:spcPts val="215"/>
              </a:spcBef>
            </a:pPr>
            <a:r>
              <a:rPr sz="3950" b="1" spc="-5" dirty="0">
                <a:latin typeface="Calibri"/>
                <a:cs typeface="Calibri"/>
              </a:rPr>
              <a:t>Calculate the </a:t>
            </a:r>
            <a:r>
              <a:rPr sz="3950" b="1" dirty="0">
                <a:latin typeface="Calibri"/>
                <a:cs typeface="Calibri"/>
              </a:rPr>
              <a:t>covariance matrix </a:t>
            </a:r>
            <a:r>
              <a:rPr sz="3950" b="1" spc="-5" dirty="0">
                <a:latin typeface="Calibri"/>
                <a:cs typeface="Calibri"/>
              </a:rPr>
              <a:t>for </a:t>
            </a:r>
            <a:r>
              <a:rPr sz="3950" b="1" spc="-880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the</a:t>
            </a:r>
            <a:r>
              <a:rPr sz="3950" b="1" spc="-10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whole</a:t>
            </a:r>
            <a:r>
              <a:rPr sz="3950" b="1" spc="-5" dirty="0">
                <a:latin typeface="Calibri"/>
                <a:cs typeface="Calibri"/>
              </a:rPr>
              <a:t> dataset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3" y="1437815"/>
            <a:ext cx="7139610" cy="4943512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828" y="485816"/>
            <a:ext cx="7389495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04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Calibri"/>
                <a:cs typeface="Calibri"/>
              </a:rPr>
              <a:t>the covariance matrix </a:t>
            </a:r>
            <a:r>
              <a:rPr sz="3200" spc="-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given dataset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will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calculated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below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823120"/>
            <a:ext cx="7816253" cy="3164122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1" y="630882"/>
            <a:ext cx="8002270" cy="4972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ts val="3195"/>
              </a:lnSpc>
              <a:spcBef>
                <a:spcPts val="11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Since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we have </a:t>
            </a:r>
            <a:r>
              <a:rPr sz="2950" spc="-5" dirty="0">
                <a:latin typeface="Calibri"/>
                <a:cs typeface="Calibri"/>
              </a:rPr>
              <a:t>standardized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dataset,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so</a:t>
            </a:r>
            <a:endParaRPr sz="2950">
              <a:latin typeface="Calibri"/>
              <a:cs typeface="Calibri"/>
            </a:endParaRPr>
          </a:p>
          <a:p>
            <a:pPr marL="299085" marR="328930">
              <a:lnSpc>
                <a:spcPts val="2850"/>
              </a:lnSpc>
              <a:spcBef>
                <a:spcPts val="325"/>
              </a:spcBef>
            </a:pP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b="1" dirty="0">
                <a:latin typeface="Calibri"/>
                <a:cs typeface="Calibri"/>
              </a:rPr>
              <a:t>mean for each feature is </a:t>
            </a:r>
            <a:r>
              <a:rPr sz="2950" b="1" spc="5" dirty="0">
                <a:latin typeface="Calibri"/>
                <a:cs typeface="Calibri"/>
              </a:rPr>
              <a:t>0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5" dirty="0">
                <a:latin typeface="Calibri"/>
                <a:cs typeface="Calibri"/>
              </a:rPr>
              <a:t>the standard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deviation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5" dirty="0">
                <a:latin typeface="Calibri"/>
                <a:cs typeface="Calibri"/>
              </a:rPr>
              <a:t> 1.</a:t>
            </a:r>
            <a:endParaRPr sz="2950">
              <a:latin typeface="Calibri"/>
              <a:cs typeface="Calibri"/>
            </a:endParaRPr>
          </a:p>
          <a:p>
            <a:pPr marL="299085" indent="-287020">
              <a:lnSpc>
                <a:spcPts val="3120"/>
              </a:lnSpc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var(f1)</a:t>
            </a:r>
            <a:r>
              <a:rPr sz="2950" spc="5" dirty="0">
                <a:latin typeface="Calibri"/>
                <a:cs typeface="Calibri"/>
              </a:rPr>
              <a:t> =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((-1.0-0)²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+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(0.33-0)²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+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(-1.0-0)²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+(0.33–0)²</a:t>
            </a:r>
            <a:endParaRPr sz="2950">
              <a:latin typeface="Calibri"/>
              <a:cs typeface="Calibri"/>
            </a:endParaRPr>
          </a:p>
          <a:p>
            <a:pPr marL="299085">
              <a:lnSpc>
                <a:spcPts val="2855"/>
              </a:lnSpc>
            </a:pPr>
            <a:r>
              <a:rPr sz="2950" spc="-5" dirty="0">
                <a:latin typeface="Calibri"/>
                <a:cs typeface="Calibri"/>
              </a:rPr>
              <a:t>+(1.33–0)²)/5</a:t>
            </a:r>
            <a:endParaRPr sz="2950">
              <a:latin typeface="Calibri"/>
              <a:cs typeface="Calibri"/>
            </a:endParaRPr>
          </a:p>
          <a:p>
            <a:pPr marL="299085">
              <a:lnSpc>
                <a:spcPts val="3145"/>
              </a:lnSpc>
            </a:pPr>
            <a:r>
              <a:rPr sz="2950" b="1" dirty="0">
                <a:latin typeface="Calibri"/>
                <a:cs typeface="Calibri"/>
              </a:rPr>
              <a:t>var</a:t>
            </a:r>
            <a:r>
              <a:rPr sz="2950" b="1" spc="-2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(f1)</a:t>
            </a:r>
            <a:r>
              <a:rPr sz="2950" b="1" spc="-25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=</a:t>
            </a:r>
            <a:r>
              <a:rPr sz="2950" b="1" spc="-20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0.8</a:t>
            </a:r>
            <a:endParaRPr sz="2950">
              <a:latin typeface="Calibri"/>
              <a:cs typeface="Calibri"/>
            </a:endParaRPr>
          </a:p>
          <a:p>
            <a:pPr marL="299085" indent="-287020">
              <a:lnSpc>
                <a:spcPts val="3150"/>
              </a:lnSpc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cov(f1,f2)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=</a:t>
            </a:r>
            <a:endParaRPr sz="2950">
              <a:latin typeface="Calibri"/>
              <a:cs typeface="Calibri"/>
            </a:endParaRPr>
          </a:p>
          <a:p>
            <a:pPr marL="299085">
              <a:lnSpc>
                <a:spcPts val="2855"/>
              </a:lnSpc>
            </a:pPr>
            <a:r>
              <a:rPr sz="2950" spc="-5" dirty="0">
                <a:latin typeface="Calibri"/>
                <a:cs typeface="Calibri"/>
              </a:rPr>
              <a:t>((-1.0–0)*(-0.632456-0)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+</a:t>
            </a:r>
            <a:endParaRPr sz="2950">
              <a:latin typeface="Calibri"/>
              <a:cs typeface="Calibri"/>
            </a:endParaRPr>
          </a:p>
          <a:p>
            <a:pPr marL="299085">
              <a:lnSpc>
                <a:spcPts val="2850"/>
              </a:lnSpc>
            </a:pPr>
            <a:r>
              <a:rPr sz="2950" spc="-5" dirty="0">
                <a:latin typeface="Calibri"/>
                <a:cs typeface="Calibri"/>
              </a:rPr>
              <a:t>(0.33–0)*(1.264911-0) </a:t>
            </a:r>
            <a:r>
              <a:rPr sz="2950" spc="5" dirty="0">
                <a:latin typeface="Calibri"/>
                <a:cs typeface="Calibri"/>
              </a:rPr>
              <a:t>+</a:t>
            </a:r>
            <a:endParaRPr sz="2950">
              <a:latin typeface="Calibri"/>
              <a:cs typeface="Calibri"/>
            </a:endParaRPr>
          </a:p>
          <a:p>
            <a:pPr marL="299085">
              <a:lnSpc>
                <a:spcPts val="2850"/>
              </a:lnSpc>
            </a:pPr>
            <a:r>
              <a:rPr sz="2950" spc="-5" dirty="0">
                <a:latin typeface="Calibri"/>
                <a:cs typeface="Calibri"/>
              </a:rPr>
              <a:t>(-1.0–0)* (0.632456-0)+</a:t>
            </a:r>
            <a:endParaRPr sz="2950">
              <a:latin typeface="Calibri"/>
              <a:cs typeface="Calibri"/>
            </a:endParaRPr>
          </a:p>
          <a:p>
            <a:pPr marL="299085">
              <a:lnSpc>
                <a:spcPts val="2850"/>
              </a:lnSpc>
            </a:pPr>
            <a:r>
              <a:rPr sz="2950" spc="-5" dirty="0">
                <a:latin typeface="Calibri"/>
                <a:cs typeface="Calibri"/>
              </a:rPr>
              <a:t>(0.33–0)*(0.000000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-0)+</a:t>
            </a:r>
            <a:endParaRPr sz="2950">
              <a:latin typeface="Calibri"/>
              <a:cs typeface="Calibri"/>
            </a:endParaRPr>
          </a:p>
          <a:p>
            <a:pPr marL="299085">
              <a:lnSpc>
                <a:spcPts val="2850"/>
              </a:lnSpc>
            </a:pPr>
            <a:r>
              <a:rPr sz="2950" spc="-5" dirty="0">
                <a:latin typeface="Calibri"/>
                <a:cs typeface="Calibri"/>
              </a:rPr>
              <a:t>(1.33–0)*(-1.264911–0))/5</a:t>
            </a:r>
            <a:endParaRPr sz="2950">
              <a:latin typeface="Calibri"/>
              <a:cs typeface="Calibri"/>
            </a:endParaRPr>
          </a:p>
          <a:p>
            <a:pPr marL="299085">
              <a:lnSpc>
                <a:spcPts val="3195"/>
              </a:lnSpc>
            </a:pPr>
            <a:r>
              <a:rPr sz="2950" b="1" spc="-5" dirty="0">
                <a:latin typeface="Calibri"/>
                <a:cs typeface="Calibri"/>
              </a:rPr>
              <a:t>cov(f1,f2</a:t>
            </a:r>
            <a:r>
              <a:rPr sz="2950" b="1" spc="-15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=</a:t>
            </a:r>
            <a:r>
              <a:rPr sz="2950" b="1" spc="-5" dirty="0">
                <a:latin typeface="Calibri"/>
                <a:cs typeface="Calibri"/>
              </a:rPr>
              <a:t> -0.25298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508" y="485816"/>
            <a:ext cx="7862570" cy="14846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similar </a:t>
            </a:r>
            <a:r>
              <a:rPr sz="3200" spc="-10" dirty="0">
                <a:latin typeface="Calibri"/>
                <a:cs typeface="Calibri"/>
              </a:rPr>
              <a:t>way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can calculate the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covariances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which will </a:t>
            </a:r>
            <a:r>
              <a:rPr sz="3200" spc="-5" dirty="0">
                <a:latin typeface="Calibri"/>
                <a:cs typeface="Calibri"/>
              </a:rPr>
              <a:t>result in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below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covariance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matrix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3" y="2204864"/>
            <a:ext cx="7344815" cy="3023064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211" y="0"/>
            <a:ext cx="6670675" cy="12293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10790" marR="5080" indent="-2498725">
              <a:lnSpc>
                <a:spcPts val="4730"/>
              </a:lnSpc>
              <a:spcBef>
                <a:spcPts val="215"/>
              </a:spcBef>
            </a:pPr>
            <a:r>
              <a:rPr sz="3950" b="1" spc="-5" dirty="0">
                <a:latin typeface="Calibri"/>
                <a:cs typeface="Calibri"/>
              </a:rPr>
              <a:t>Calculate</a:t>
            </a:r>
            <a:r>
              <a:rPr sz="3950" b="1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eigenvalues</a:t>
            </a:r>
            <a:r>
              <a:rPr sz="3950" b="1" spc="5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and</a:t>
            </a:r>
            <a:r>
              <a:rPr sz="3950" b="1" spc="5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eigen </a:t>
            </a:r>
            <a:r>
              <a:rPr sz="3950" b="1" spc="-875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vectors.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933" y="1574474"/>
            <a:ext cx="8502650" cy="43903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450215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An </a:t>
            </a:r>
            <a:r>
              <a:rPr sz="2950" b="1" spc="-5" dirty="0">
                <a:latin typeface="Calibri"/>
                <a:cs typeface="Calibri"/>
              </a:rPr>
              <a:t>eigenvector </a:t>
            </a:r>
            <a:r>
              <a:rPr sz="2950" dirty="0">
                <a:latin typeface="Calibri"/>
                <a:cs typeface="Calibri"/>
              </a:rPr>
              <a:t>is a nonzero vector </a:t>
            </a:r>
            <a:r>
              <a:rPr sz="2950" spc="-5" dirty="0">
                <a:latin typeface="Calibri"/>
                <a:cs typeface="Calibri"/>
              </a:rPr>
              <a:t>that </a:t>
            </a:r>
            <a:r>
              <a:rPr sz="2950" dirty="0">
                <a:latin typeface="Calibri"/>
                <a:cs typeface="Calibri"/>
              </a:rPr>
              <a:t>changes at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most by a </a:t>
            </a:r>
            <a:r>
              <a:rPr sz="2950" spc="-5" dirty="0">
                <a:latin typeface="Calibri"/>
                <a:cs typeface="Calibri"/>
              </a:rPr>
              <a:t>scalar factor </a:t>
            </a:r>
            <a:r>
              <a:rPr sz="2950" dirty="0">
                <a:latin typeface="Calibri"/>
                <a:cs typeface="Calibri"/>
              </a:rPr>
              <a:t>when </a:t>
            </a:r>
            <a:r>
              <a:rPr sz="2950" spc="-5" dirty="0">
                <a:latin typeface="Calibri"/>
                <a:cs typeface="Calibri"/>
              </a:rPr>
              <a:t>that linear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transformation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applied </a:t>
            </a:r>
            <a:r>
              <a:rPr sz="2950" spc="-5" dirty="0">
                <a:latin typeface="Calibri"/>
                <a:cs typeface="Calibri"/>
              </a:rPr>
              <a:t>to it.</a:t>
            </a:r>
            <a:endParaRPr sz="2950">
              <a:latin typeface="Calibri"/>
              <a:cs typeface="Calibri"/>
            </a:endParaRPr>
          </a:p>
          <a:p>
            <a:pPr marL="299085" marR="210185" indent="-287020">
              <a:lnSpc>
                <a:spcPts val="3229"/>
              </a:lnSpc>
              <a:spcBef>
                <a:spcPts val="5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corresponding</a:t>
            </a:r>
            <a:r>
              <a:rPr sz="2950" spc="6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eigenvalue</a:t>
            </a:r>
            <a:r>
              <a:rPr sz="2950" b="1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factor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by </a:t>
            </a:r>
            <a:r>
              <a:rPr sz="2950" spc="-5" dirty="0">
                <a:latin typeface="Calibri"/>
                <a:cs typeface="Calibri"/>
              </a:rPr>
              <a:t>which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eigenvector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5" dirty="0">
                <a:latin typeface="Calibri"/>
                <a:cs typeface="Calibri"/>
              </a:rPr>
              <a:t> scaled.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91200"/>
              </a:lnSpc>
              <a:spcBef>
                <a:spcPts val="53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Let </a:t>
            </a:r>
            <a:r>
              <a:rPr sz="2950" spc="5" dirty="0">
                <a:latin typeface="Calibri"/>
                <a:cs typeface="Calibri"/>
              </a:rPr>
              <a:t>A </a:t>
            </a:r>
            <a:r>
              <a:rPr sz="2950" dirty="0">
                <a:latin typeface="Calibri"/>
                <a:cs typeface="Calibri"/>
              </a:rPr>
              <a:t>be a square matrix (in our case </a:t>
            </a:r>
            <a:r>
              <a:rPr sz="2950" spc="-5" dirty="0">
                <a:latin typeface="Calibri"/>
                <a:cs typeface="Calibri"/>
              </a:rPr>
              <a:t>the covariance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matrix), </a:t>
            </a:r>
            <a:r>
              <a:rPr sz="2950" dirty="0">
                <a:latin typeface="Calibri"/>
                <a:cs typeface="Calibri"/>
              </a:rPr>
              <a:t>ν 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vector </a:t>
            </a:r>
            <a:r>
              <a:rPr sz="2950" spc="5" dirty="0">
                <a:latin typeface="Calibri"/>
                <a:cs typeface="Calibri"/>
              </a:rPr>
              <a:t>and</a:t>
            </a:r>
            <a:r>
              <a:rPr sz="2950" dirty="0">
                <a:latin typeface="Calibri"/>
                <a:cs typeface="Calibri"/>
              </a:rPr>
              <a:t> λ 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scalar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 satisfies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Aν </a:t>
            </a:r>
            <a:r>
              <a:rPr sz="2950" spc="5" dirty="0">
                <a:latin typeface="Calibri"/>
                <a:cs typeface="Calibri"/>
              </a:rPr>
              <a:t>= </a:t>
            </a:r>
            <a:r>
              <a:rPr sz="2950" spc="-10" dirty="0">
                <a:latin typeface="Calibri"/>
                <a:cs typeface="Calibri"/>
              </a:rPr>
              <a:t>λν,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then </a:t>
            </a:r>
            <a:r>
              <a:rPr sz="2950" dirty="0">
                <a:latin typeface="Calibri"/>
                <a:cs typeface="Calibri"/>
              </a:rPr>
              <a:t>λ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</a:t>
            </a:r>
            <a:r>
              <a:rPr sz="2950" spc="-5" dirty="0">
                <a:latin typeface="Calibri"/>
                <a:cs typeface="Calibri"/>
              </a:rPr>
              <a:t>called eigenvalue</a:t>
            </a:r>
            <a:r>
              <a:rPr sz="2950" dirty="0">
                <a:latin typeface="Calibri"/>
                <a:cs typeface="Calibri"/>
              </a:rPr>
              <a:t> associated </a:t>
            </a:r>
            <a:r>
              <a:rPr sz="2950" spc="-5" dirty="0">
                <a:latin typeface="Calibri"/>
                <a:cs typeface="Calibri"/>
              </a:rPr>
              <a:t>with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eigenvector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ν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-5" dirty="0">
                <a:latin typeface="Calibri"/>
                <a:cs typeface="Calibri"/>
              </a:rPr>
              <a:t>A.</a:t>
            </a:r>
            <a:endParaRPr sz="2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spc="-5" dirty="0">
                <a:latin typeface="Calibri"/>
                <a:cs typeface="Calibri"/>
              </a:rPr>
              <a:t>Rearranging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above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equation,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996" y="299836"/>
            <a:ext cx="7583296" cy="622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903" y="1613726"/>
            <a:ext cx="7520305" cy="27025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indent="-281940" algn="just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Aν-λν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=0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;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(A-λI)ν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  <a:p>
            <a:pPr marL="294640" marR="5080" indent="-281940" algn="just">
              <a:lnSpc>
                <a:spcPct val="100099"/>
              </a:lnSpc>
              <a:spcBef>
                <a:spcPts val="62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Since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have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already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ν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non-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zero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vector, only </a:t>
            </a:r>
            <a:r>
              <a:rPr sz="3200" spc="-10" dirty="0">
                <a:latin typeface="Calibri"/>
                <a:cs typeface="Calibri"/>
              </a:rPr>
              <a:t>way this </a:t>
            </a:r>
            <a:r>
              <a:rPr sz="3200" spc="-5" dirty="0">
                <a:latin typeface="Calibri"/>
                <a:cs typeface="Calibri"/>
              </a:rPr>
              <a:t>equation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equal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zero, if</a:t>
            </a:r>
            <a:endParaRPr sz="3200">
              <a:latin typeface="Calibri"/>
              <a:cs typeface="Calibri"/>
            </a:endParaRPr>
          </a:p>
          <a:p>
            <a:pPr marL="294640" indent="-281940" algn="just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det(A-λI)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4500570"/>
            <a:ext cx="4629149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529969"/>
            <a:ext cx="7976234" cy="327850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28257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Solving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above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equation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  <a:p>
            <a:pPr marL="355600" indent="-28257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i="1" dirty="0">
                <a:latin typeface="Calibri"/>
                <a:cs typeface="Calibri"/>
              </a:rPr>
              <a:t>λ</a:t>
            </a:r>
            <a:r>
              <a:rPr sz="3200" b="1" i="1" spc="-1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=</a:t>
            </a:r>
            <a:r>
              <a:rPr sz="3200" b="1" i="1" spc="-15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2.51579324</a:t>
            </a:r>
            <a:r>
              <a:rPr sz="3200" b="1" i="1" spc="-1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,</a:t>
            </a:r>
            <a:r>
              <a:rPr sz="3200" b="1" i="1" spc="-20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1.0652885</a:t>
            </a:r>
            <a:r>
              <a:rPr sz="3200" b="1" i="1" spc="-2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,</a:t>
            </a:r>
            <a:r>
              <a:rPr sz="3200" b="1" i="1" spc="-15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0.39388704</a:t>
            </a:r>
            <a:r>
              <a:rPr sz="3200" b="1" i="1" spc="-2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R="5653405" algn="r">
              <a:lnSpc>
                <a:spcPct val="100000"/>
              </a:lnSpc>
              <a:spcBef>
                <a:spcPts val="20"/>
              </a:spcBef>
            </a:pPr>
            <a:r>
              <a:rPr sz="3200" b="1" i="1" spc="-5" dirty="0">
                <a:latin typeface="Calibri"/>
                <a:cs typeface="Calibri"/>
              </a:rPr>
              <a:t>0.02503121</a:t>
            </a:r>
            <a:endParaRPr sz="3200">
              <a:latin typeface="Calibri"/>
              <a:cs typeface="Calibri"/>
            </a:endParaRPr>
          </a:p>
          <a:p>
            <a:pPr marR="5701030" algn="r">
              <a:lnSpc>
                <a:spcPct val="100000"/>
              </a:lnSpc>
              <a:spcBef>
                <a:spcPts val="625"/>
              </a:spcBef>
            </a:pPr>
            <a:r>
              <a:rPr sz="3200" b="1" spc="-5" dirty="0">
                <a:latin typeface="Calibri"/>
                <a:cs typeface="Calibri"/>
              </a:rPr>
              <a:t>Eigenvectors: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499"/>
              </a:lnSpc>
              <a:spcBef>
                <a:spcPts val="640"/>
              </a:spcBef>
            </a:pPr>
            <a:r>
              <a:rPr sz="3200" spc="-5" dirty="0">
                <a:latin typeface="Calibri"/>
                <a:cs typeface="Calibri"/>
              </a:rPr>
              <a:t>Solving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(A-λI)ν </a:t>
            </a:r>
            <a:r>
              <a:rPr sz="3200" dirty="0">
                <a:latin typeface="Calibri"/>
                <a:cs typeface="Calibri"/>
              </a:rPr>
              <a:t>= 0 </a:t>
            </a:r>
            <a:r>
              <a:rPr sz="3200" spc="-5" dirty="0">
                <a:latin typeface="Calibri"/>
                <a:cs typeface="Calibri"/>
              </a:rPr>
              <a:t>equation for </a:t>
            </a:r>
            <a:r>
              <a:rPr sz="3200" dirty="0">
                <a:latin typeface="Calibri"/>
                <a:cs typeface="Calibri"/>
              </a:rPr>
              <a:t>ν </a:t>
            </a:r>
            <a:r>
              <a:rPr sz="3200" spc="-5" dirty="0">
                <a:latin typeface="Calibri"/>
                <a:cs typeface="Calibri"/>
              </a:rPr>
              <a:t>vector </a:t>
            </a:r>
            <a:r>
              <a:rPr sz="3200" spc="-10" dirty="0">
                <a:latin typeface="Calibri"/>
                <a:cs typeface="Calibri"/>
              </a:rPr>
              <a:t>with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different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λ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values: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6050" y="4857760"/>
            <a:ext cx="4973534" cy="1588136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576" y="292995"/>
            <a:ext cx="791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Going</a:t>
            </a:r>
            <a:r>
              <a:rPr sz="24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24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same</a:t>
            </a:r>
            <a:r>
              <a:rPr sz="24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approach</a:t>
            </a:r>
            <a:r>
              <a:rPr sz="2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24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2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calculate</a:t>
            </a:r>
            <a:r>
              <a:rPr sz="24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4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eigen</a:t>
            </a:r>
            <a:r>
              <a:rPr sz="2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vectors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654945"/>
            <a:ext cx="8001634" cy="503491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3655" marR="508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2400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other</a:t>
            </a:r>
            <a:r>
              <a:rPr sz="24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eigen</a:t>
            </a:r>
            <a:r>
              <a:rPr sz="2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240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24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can</a:t>
            </a:r>
            <a:r>
              <a:rPr sz="24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24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24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matrix</a:t>
            </a:r>
            <a:r>
              <a:rPr sz="24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using</a:t>
            </a:r>
            <a:r>
              <a:rPr sz="24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eigen </a:t>
            </a:r>
            <a:r>
              <a:rPr sz="2400" spc="-5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vectors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1500">
              <a:latin typeface="Microsoft Sans Serif"/>
              <a:cs typeface="Microsoft Sans Serif"/>
            </a:endParaRPr>
          </a:p>
          <a:p>
            <a:pPr marL="294640" marR="289560" indent="-281940">
              <a:lnSpc>
                <a:spcPts val="3829"/>
              </a:lnSpc>
              <a:spcBef>
                <a:spcPts val="183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λ = </a:t>
            </a:r>
            <a:r>
              <a:rPr sz="3200" i="1" spc="-10" dirty="0">
                <a:latin typeface="Calibri"/>
                <a:cs typeface="Calibri"/>
              </a:rPr>
              <a:t>2.51579324, </a:t>
            </a:r>
            <a:r>
              <a:rPr sz="3200" i="1" spc="-5" dirty="0">
                <a:latin typeface="Calibri"/>
                <a:cs typeface="Calibri"/>
              </a:rPr>
              <a:t>solving </a:t>
            </a:r>
            <a:r>
              <a:rPr sz="3200" i="1" spc="-10" dirty="0">
                <a:latin typeface="Calibri"/>
                <a:cs typeface="Calibri"/>
              </a:rPr>
              <a:t>the </a:t>
            </a:r>
            <a:r>
              <a:rPr sz="3200" i="1" spc="-5" dirty="0">
                <a:latin typeface="Calibri"/>
                <a:cs typeface="Calibri"/>
              </a:rPr>
              <a:t>above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equation using Cramer's rule, </a:t>
            </a:r>
            <a:r>
              <a:rPr sz="3200" i="1" spc="-10" dirty="0">
                <a:latin typeface="Calibri"/>
                <a:cs typeface="Calibri"/>
              </a:rPr>
              <a:t>the values </a:t>
            </a:r>
            <a:r>
              <a:rPr sz="3200" i="1" spc="-5" dirty="0">
                <a:latin typeface="Calibri"/>
                <a:cs typeface="Calibri"/>
              </a:rPr>
              <a:t>for </a:t>
            </a:r>
            <a:r>
              <a:rPr sz="3200" i="1" dirty="0">
                <a:latin typeface="Calibri"/>
                <a:cs typeface="Calibri"/>
              </a:rPr>
              <a:t>v </a:t>
            </a:r>
            <a:r>
              <a:rPr sz="3200" i="1" spc="-71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vector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are</a:t>
            </a:r>
            <a:endParaRPr sz="3200">
              <a:latin typeface="Calibri"/>
              <a:cs typeface="Calibri"/>
            </a:endParaRPr>
          </a:p>
          <a:p>
            <a:pPr marL="294640" marR="4846955" indent="-281940">
              <a:lnSpc>
                <a:spcPct val="100499"/>
              </a:lnSpc>
              <a:spcBef>
                <a:spcPts val="470"/>
              </a:spcBef>
              <a:buFont typeface="Arial"/>
              <a:buChar char="•"/>
              <a:tabLst>
                <a:tab pos="294640" algn="l"/>
              </a:tabLst>
            </a:pPr>
            <a:r>
              <a:rPr sz="3200" i="1" spc="-5" dirty="0">
                <a:latin typeface="Calibri"/>
                <a:cs typeface="Calibri"/>
              </a:rPr>
              <a:t>v1 </a:t>
            </a:r>
            <a:r>
              <a:rPr sz="3200" i="1" dirty="0">
                <a:latin typeface="Calibri"/>
                <a:cs typeface="Calibri"/>
              </a:rPr>
              <a:t>= </a:t>
            </a:r>
            <a:r>
              <a:rPr sz="3200" i="1" spc="-5" dirty="0">
                <a:latin typeface="Calibri"/>
                <a:cs typeface="Calibri"/>
              </a:rPr>
              <a:t>0.16195986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v2</a:t>
            </a:r>
            <a:r>
              <a:rPr sz="3200" i="1" spc="-6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=</a:t>
            </a:r>
            <a:r>
              <a:rPr sz="3200" i="1" spc="-5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-0.52404813</a:t>
            </a:r>
            <a:endParaRPr sz="3200">
              <a:latin typeface="Calibri"/>
              <a:cs typeface="Calibri"/>
            </a:endParaRPr>
          </a:p>
          <a:p>
            <a:pPr marL="294640">
              <a:lnSpc>
                <a:spcPts val="3815"/>
              </a:lnSpc>
            </a:pPr>
            <a:r>
              <a:rPr sz="3200" i="1" spc="-5" dirty="0">
                <a:latin typeface="Calibri"/>
                <a:cs typeface="Calibri"/>
              </a:rPr>
              <a:t>v3</a:t>
            </a:r>
            <a:r>
              <a:rPr sz="3200" i="1" spc="-6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=</a:t>
            </a:r>
            <a:r>
              <a:rPr sz="3200" i="1" spc="-5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-0.58589647</a:t>
            </a:r>
            <a:endParaRPr sz="3200">
              <a:latin typeface="Calibri"/>
              <a:cs typeface="Calibri"/>
            </a:endParaRPr>
          </a:p>
          <a:p>
            <a:pPr marL="294640">
              <a:lnSpc>
                <a:spcPts val="3835"/>
              </a:lnSpc>
            </a:pPr>
            <a:r>
              <a:rPr sz="3200" i="1" spc="-5" dirty="0">
                <a:latin typeface="Calibri"/>
                <a:cs typeface="Calibri"/>
              </a:rPr>
              <a:t>v4</a:t>
            </a:r>
            <a:r>
              <a:rPr sz="3200" i="1" spc="-6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=</a:t>
            </a:r>
            <a:r>
              <a:rPr sz="3200" i="1" spc="-5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-0.59654663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25"/>
              </a:spcBef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eigenvectors(4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*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4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matrix)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967" y="2924944"/>
            <a:ext cx="3816423" cy="2232247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54" y="709961"/>
            <a:ext cx="7586345" cy="15068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1339850">
              <a:lnSpc>
                <a:spcPts val="2630"/>
              </a:lnSpc>
              <a:spcBef>
                <a:spcPts val="715"/>
              </a:spcBef>
            </a:pPr>
            <a:r>
              <a:rPr sz="2700" b="1" i="1" spc="5" dirty="0">
                <a:latin typeface="Calibri"/>
                <a:cs typeface="Calibri"/>
              </a:rPr>
              <a:t>4.</a:t>
            </a:r>
            <a:r>
              <a:rPr sz="2700" b="1" i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Sort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eigenvalues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and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their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corresponding </a:t>
            </a:r>
            <a:r>
              <a:rPr sz="2700" b="1" spc="-59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eigenvectors.</a:t>
            </a:r>
            <a:endParaRPr sz="2700">
              <a:latin typeface="Calibri"/>
              <a:cs typeface="Calibri"/>
            </a:endParaRPr>
          </a:p>
          <a:p>
            <a:pPr marL="12700" marR="5080">
              <a:lnSpc>
                <a:spcPts val="2610"/>
              </a:lnSpc>
              <a:spcBef>
                <a:spcPts val="550"/>
              </a:spcBef>
            </a:pPr>
            <a:r>
              <a:rPr sz="2700" dirty="0"/>
              <a:t>Since</a:t>
            </a:r>
            <a:r>
              <a:rPr sz="2700" spc="5" dirty="0"/>
              <a:t> </a:t>
            </a:r>
            <a:r>
              <a:rPr sz="2700" dirty="0"/>
              <a:t>eigenvalues</a:t>
            </a:r>
            <a:r>
              <a:rPr sz="2700" spc="5" dirty="0"/>
              <a:t> are already</a:t>
            </a:r>
            <a:r>
              <a:rPr sz="2700" spc="10" dirty="0"/>
              <a:t> </a:t>
            </a:r>
            <a:r>
              <a:rPr sz="2700" dirty="0"/>
              <a:t>sorted</a:t>
            </a:r>
            <a:r>
              <a:rPr sz="2700" spc="5" dirty="0"/>
              <a:t> in </a:t>
            </a:r>
            <a:r>
              <a:rPr sz="2700" spc="-5" dirty="0"/>
              <a:t>this</a:t>
            </a:r>
            <a:r>
              <a:rPr sz="2700" dirty="0"/>
              <a:t> </a:t>
            </a:r>
            <a:r>
              <a:rPr sz="2700" spc="5" dirty="0"/>
              <a:t>case so no </a:t>
            </a:r>
            <a:r>
              <a:rPr sz="2700" spc="-595" dirty="0"/>
              <a:t> </a:t>
            </a:r>
            <a:r>
              <a:rPr sz="2700" spc="5" dirty="0"/>
              <a:t>need</a:t>
            </a:r>
            <a:r>
              <a:rPr sz="2700" spc="-5" dirty="0"/>
              <a:t> </a:t>
            </a:r>
            <a:r>
              <a:rPr sz="2700" dirty="0"/>
              <a:t>to</a:t>
            </a:r>
            <a:r>
              <a:rPr sz="2700" spc="-5" dirty="0"/>
              <a:t> </a:t>
            </a:r>
            <a:r>
              <a:rPr sz="2700" dirty="0"/>
              <a:t>sort them</a:t>
            </a:r>
            <a:r>
              <a:rPr sz="2700" spc="-5" dirty="0"/>
              <a:t> </a:t>
            </a:r>
            <a:r>
              <a:rPr sz="2700" spc="5" dirty="0"/>
              <a:t>again.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284954" y="2179224"/>
            <a:ext cx="7899400" cy="15735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ct val="88800"/>
              </a:lnSpc>
              <a:spcBef>
                <a:spcPts val="480"/>
              </a:spcBef>
            </a:pPr>
            <a:r>
              <a:rPr sz="2700" b="1" i="1" spc="5" dirty="0">
                <a:latin typeface="Calibri"/>
                <a:cs typeface="Calibri"/>
              </a:rPr>
              <a:t>5. </a:t>
            </a:r>
            <a:r>
              <a:rPr sz="2700" b="1" dirty="0">
                <a:latin typeface="Calibri"/>
                <a:cs typeface="Calibri"/>
              </a:rPr>
              <a:t>Pick </a:t>
            </a:r>
            <a:r>
              <a:rPr sz="2700" b="1" spc="5" dirty="0">
                <a:latin typeface="Calibri"/>
                <a:cs typeface="Calibri"/>
              </a:rPr>
              <a:t>k </a:t>
            </a:r>
            <a:r>
              <a:rPr sz="2700" b="1" dirty="0">
                <a:latin typeface="Calibri"/>
                <a:cs typeface="Calibri"/>
              </a:rPr>
              <a:t>eigenvalues </a:t>
            </a:r>
            <a:r>
              <a:rPr sz="2700" b="1" spc="5" dirty="0">
                <a:latin typeface="Calibri"/>
                <a:cs typeface="Calibri"/>
              </a:rPr>
              <a:t>and form a </a:t>
            </a:r>
            <a:r>
              <a:rPr sz="2700" b="1" dirty="0">
                <a:latin typeface="Calibri"/>
                <a:cs typeface="Calibri"/>
              </a:rPr>
              <a:t>matrix </a:t>
            </a:r>
            <a:r>
              <a:rPr sz="2700" b="1" spc="5" dirty="0">
                <a:latin typeface="Calibri"/>
                <a:cs typeface="Calibri"/>
              </a:rPr>
              <a:t>of </a:t>
            </a:r>
            <a:r>
              <a:rPr sz="2700" b="1" dirty="0">
                <a:latin typeface="Calibri"/>
                <a:cs typeface="Calibri"/>
              </a:rPr>
              <a:t>eigenvectors </a:t>
            </a:r>
            <a:r>
              <a:rPr sz="2700" b="1" spc="-600" dirty="0">
                <a:latin typeface="Calibri"/>
                <a:cs typeface="Calibri"/>
              </a:rPr>
              <a:t> </a:t>
            </a:r>
            <a:r>
              <a:rPr sz="2700" spc="5" dirty="0">
                <a:solidFill>
                  <a:srgbClr val="292929"/>
                </a:solidFill>
                <a:latin typeface="Times New Roman"/>
                <a:cs typeface="Times New Roman"/>
              </a:rPr>
              <a:t>f we choose </a:t>
            </a:r>
            <a:r>
              <a:rPr sz="2700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2700" spc="5" dirty="0">
                <a:solidFill>
                  <a:srgbClr val="292929"/>
                </a:solidFill>
                <a:latin typeface="Times New Roman"/>
                <a:cs typeface="Times New Roman"/>
              </a:rPr>
              <a:t>top </a:t>
            </a:r>
            <a:r>
              <a:rPr sz="27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2 </a:t>
            </a:r>
            <a:r>
              <a:rPr sz="2700" spc="5" dirty="0">
                <a:solidFill>
                  <a:srgbClr val="292929"/>
                </a:solidFill>
                <a:latin typeface="Times New Roman"/>
                <a:cs typeface="Times New Roman"/>
              </a:rPr>
              <a:t>eigenvectors</a:t>
            </a:r>
            <a:r>
              <a:rPr sz="2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, </a:t>
            </a:r>
            <a:r>
              <a:rPr sz="2700" dirty="0">
                <a:solidFill>
                  <a:srgbClr val="292929"/>
                </a:solidFill>
                <a:latin typeface="Times New Roman"/>
                <a:cs typeface="Times New Roman"/>
              </a:rPr>
              <a:t>the matrix will look </a:t>
            </a:r>
            <a:r>
              <a:rPr sz="27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92929"/>
                </a:solidFill>
                <a:latin typeface="Times New Roman"/>
                <a:cs typeface="Times New Roman"/>
              </a:rPr>
              <a:t>like</a:t>
            </a:r>
            <a:r>
              <a:rPr sz="27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2700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700">
              <a:latin typeface="Microsoft Sans Serif"/>
              <a:cs typeface="Microsoft Sans Serif"/>
            </a:endParaRPr>
          </a:p>
          <a:p>
            <a:pPr marL="12700">
              <a:lnSpc>
                <a:spcPts val="3170"/>
              </a:lnSpc>
            </a:pPr>
            <a:r>
              <a:rPr sz="2700" spc="5" dirty="0">
                <a:latin typeface="Arial MT"/>
                <a:cs typeface="Arial MT"/>
              </a:rPr>
              <a:t>Top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spc="10" dirty="0">
                <a:latin typeface="Arial MT"/>
                <a:cs typeface="Arial MT"/>
              </a:rPr>
              <a:t>2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eigenvectors(4*2 </a:t>
            </a:r>
            <a:r>
              <a:rPr sz="2700" spc="5" dirty="0">
                <a:latin typeface="Arial MT"/>
                <a:cs typeface="Arial MT"/>
              </a:rPr>
              <a:t>matrix)</a:t>
            </a:r>
            <a:endParaRPr sz="2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0072" y="3490467"/>
            <a:ext cx="2937753" cy="22446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2537" y="5789331"/>
            <a:ext cx="81000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Feature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matrix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eigenvectors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Transformed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516" y="190417"/>
            <a:ext cx="6452235" cy="16497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5" dirty="0">
                <a:latin typeface="Calibri"/>
                <a:cs typeface="Calibri"/>
              </a:rPr>
              <a:t>6.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Transform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original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matrix.</a:t>
            </a:r>
            <a:endParaRPr sz="3200">
              <a:latin typeface="Calibri"/>
              <a:cs typeface="Calibri"/>
            </a:endParaRPr>
          </a:p>
          <a:p>
            <a:pPr marL="294640" marR="5080" indent="-281940">
              <a:lnSpc>
                <a:spcPct val="100499"/>
              </a:lnSpc>
              <a:spcBef>
                <a:spcPts val="60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Feature </a:t>
            </a:r>
            <a:r>
              <a:rPr sz="3200" spc="-10" dirty="0">
                <a:latin typeface="Calibri"/>
                <a:cs typeface="Calibri"/>
              </a:rPr>
              <a:t>matrix </a:t>
            </a:r>
            <a:r>
              <a:rPr sz="3200" dirty="0">
                <a:latin typeface="Calibri"/>
                <a:cs typeface="Calibri"/>
              </a:rPr>
              <a:t>* </a:t>
            </a:r>
            <a:r>
              <a:rPr sz="3200" spc="-10" dirty="0">
                <a:latin typeface="Calibri"/>
                <a:cs typeface="Calibri"/>
              </a:rPr>
              <a:t>top </a:t>
            </a:r>
            <a:r>
              <a:rPr sz="3200" dirty="0">
                <a:latin typeface="Calibri"/>
                <a:cs typeface="Calibri"/>
              </a:rPr>
              <a:t>k </a:t>
            </a:r>
            <a:r>
              <a:rPr sz="3200" spc="-5" dirty="0">
                <a:latin typeface="Calibri"/>
                <a:cs typeface="Calibri"/>
              </a:rPr>
              <a:t>eigenvectors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Transformed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170" y="1988840"/>
            <a:ext cx="7382643" cy="4313442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077" y="13925"/>
            <a:ext cx="6835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latin typeface="Calibri"/>
                <a:cs typeface="Calibri"/>
              </a:rPr>
              <a:t>Eigenvectors</a:t>
            </a:r>
            <a:r>
              <a:rPr sz="4400" b="1" spc="-50" dirty="0">
                <a:latin typeface="Calibri"/>
                <a:cs typeface="Calibri"/>
              </a:rPr>
              <a:t> </a:t>
            </a:r>
            <a:r>
              <a:rPr sz="4400" b="1" spc="-10" dirty="0">
                <a:latin typeface="Calibri"/>
                <a:cs typeface="Calibri"/>
              </a:rPr>
              <a:t>and</a:t>
            </a:r>
            <a:r>
              <a:rPr sz="4400" b="1" spc="-45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eigenvalues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933" y="918914"/>
            <a:ext cx="8617585" cy="54870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158750" indent="-287020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eigenvectors</a:t>
            </a:r>
            <a:r>
              <a:rPr sz="2950" b="1" spc="2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and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eigenvalues</a:t>
            </a:r>
            <a:r>
              <a:rPr sz="2950" b="1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covariance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(or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correlation)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matrix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represent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“core”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16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PCA</a:t>
            </a:r>
            <a:r>
              <a:rPr sz="2950" dirty="0">
                <a:latin typeface="Calibri"/>
                <a:cs typeface="Calibri"/>
              </a:rPr>
              <a:t>: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eigenvectors</a:t>
            </a:r>
            <a:r>
              <a:rPr sz="2950" b="1" spc="2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(principal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components)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determine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directions </a:t>
            </a:r>
            <a:r>
              <a:rPr sz="2950" dirty="0">
                <a:latin typeface="Calibri"/>
                <a:cs typeface="Calibri"/>
              </a:rPr>
              <a:t>of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new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feature space, </a:t>
            </a:r>
            <a:r>
              <a:rPr sz="2950" spc="5" dirty="0">
                <a:latin typeface="Calibri"/>
                <a:cs typeface="Calibri"/>
              </a:rPr>
              <a:t>and</a:t>
            </a:r>
            <a:endParaRPr sz="2950">
              <a:latin typeface="Calibri"/>
              <a:cs typeface="Calibri"/>
            </a:endParaRPr>
          </a:p>
          <a:p>
            <a:pPr marL="299085">
              <a:lnSpc>
                <a:spcPts val="2820"/>
              </a:lnSpc>
            </a:pP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eigenvalues</a:t>
            </a:r>
            <a:r>
              <a:rPr sz="2950" b="1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determine </a:t>
            </a:r>
            <a:r>
              <a:rPr sz="2950" spc="-5" dirty="0">
                <a:latin typeface="Calibri"/>
                <a:cs typeface="Calibri"/>
              </a:rPr>
              <a:t>their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magnitude.</a:t>
            </a:r>
            <a:endParaRPr sz="2950">
              <a:latin typeface="Calibri"/>
              <a:cs typeface="Calibri"/>
            </a:endParaRPr>
          </a:p>
          <a:p>
            <a:pPr marL="299085" indent="-287020">
              <a:lnSpc>
                <a:spcPts val="3445"/>
              </a:lnSpc>
              <a:buFont typeface="Arial"/>
              <a:buChar char="•"/>
              <a:tabLst>
                <a:tab pos="299720" algn="l"/>
              </a:tabLst>
            </a:pPr>
            <a:r>
              <a:rPr sz="2950" b="1" dirty="0">
                <a:latin typeface="Calibri"/>
                <a:cs typeface="Calibri"/>
              </a:rPr>
              <a:t>Deduce</a:t>
            </a:r>
            <a:r>
              <a:rPr sz="2950" b="1" spc="-2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the</a:t>
            </a:r>
            <a:r>
              <a:rPr sz="2950" b="1" spc="-2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Eigen:</a:t>
            </a:r>
            <a:endParaRPr sz="2950">
              <a:latin typeface="Calibri"/>
              <a:cs typeface="Calibri"/>
            </a:endParaRPr>
          </a:p>
          <a:p>
            <a:pPr marL="299085" marR="5080" indent="-287020">
              <a:lnSpc>
                <a:spcPct val="80600"/>
              </a:lnSpc>
              <a:spcBef>
                <a:spcPts val="64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Suppose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have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plotted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40" dirty="0">
                <a:latin typeface="Calibri"/>
                <a:cs typeface="Calibri"/>
              </a:rPr>
              <a:t> </a:t>
            </a:r>
            <a:r>
              <a:rPr sz="2950" i="1" spc="-5" dirty="0">
                <a:latin typeface="Calibri"/>
                <a:cs typeface="Calibri"/>
              </a:rPr>
              <a:t>scatter</a:t>
            </a:r>
            <a:r>
              <a:rPr sz="2950" i="1" dirty="0">
                <a:latin typeface="Calibri"/>
                <a:cs typeface="Calibri"/>
              </a:rPr>
              <a:t> plot </a:t>
            </a:r>
            <a:r>
              <a:rPr sz="2950" dirty="0">
                <a:latin typeface="Calibri"/>
                <a:cs typeface="Calibri"/>
              </a:rPr>
              <a:t>of random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variables,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dirty="0">
                <a:latin typeface="Calibri"/>
                <a:cs typeface="Calibri"/>
              </a:rPr>
              <a:t>a line of best </a:t>
            </a:r>
            <a:r>
              <a:rPr sz="2950" spc="-5" dirty="0">
                <a:latin typeface="Calibri"/>
                <a:cs typeface="Calibri"/>
              </a:rPr>
              <a:t>fit </a:t>
            </a:r>
            <a:r>
              <a:rPr sz="2950" dirty="0">
                <a:latin typeface="Calibri"/>
                <a:cs typeface="Calibri"/>
              </a:rPr>
              <a:t>is drawn between </a:t>
            </a:r>
            <a:r>
              <a:rPr sz="2950" spc="-10" dirty="0">
                <a:latin typeface="Calibri"/>
                <a:cs typeface="Calibri"/>
              </a:rPr>
              <a:t>these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points.</a:t>
            </a:r>
            <a:endParaRPr sz="2950">
              <a:latin typeface="Calibri"/>
              <a:cs typeface="Calibri"/>
            </a:endParaRPr>
          </a:p>
          <a:p>
            <a:pPr marL="299085" marR="282575" indent="-287020">
              <a:lnSpc>
                <a:spcPts val="2860"/>
              </a:lnSpc>
              <a:spcBef>
                <a:spcPts val="56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This </a:t>
            </a:r>
            <a:r>
              <a:rPr sz="2950" b="1" i="1" dirty="0">
                <a:latin typeface="Calibri"/>
                <a:cs typeface="Calibri"/>
              </a:rPr>
              <a:t>line of best </a:t>
            </a:r>
            <a:r>
              <a:rPr sz="2950" b="1" i="1" spc="5" dirty="0">
                <a:latin typeface="Calibri"/>
                <a:cs typeface="Calibri"/>
              </a:rPr>
              <a:t>fit</a:t>
            </a:r>
            <a:r>
              <a:rPr sz="2950" spc="5" dirty="0">
                <a:latin typeface="Calibri"/>
                <a:cs typeface="Calibri"/>
              </a:rPr>
              <a:t>, </a:t>
            </a:r>
            <a:r>
              <a:rPr sz="2950" dirty="0">
                <a:latin typeface="Calibri"/>
                <a:cs typeface="Calibri"/>
              </a:rPr>
              <a:t>shows </a:t>
            </a:r>
            <a:r>
              <a:rPr sz="2950" spc="-5" dirty="0">
                <a:latin typeface="Calibri"/>
                <a:cs typeface="Calibri"/>
              </a:rPr>
              <a:t>the direction </a:t>
            </a:r>
            <a:r>
              <a:rPr sz="2950" dirty="0">
                <a:latin typeface="Calibri"/>
                <a:cs typeface="Calibri"/>
              </a:rPr>
              <a:t>of maximum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variance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</a:t>
            </a:r>
            <a:r>
              <a:rPr sz="2950" spc="-5" dirty="0">
                <a:latin typeface="Calibri"/>
                <a:cs typeface="Calibri"/>
              </a:rPr>
              <a:t> the dataset.</a:t>
            </a:r>
            <a:endParaRPr sz="2950">
              <a:latin typeface="Calibri"/>
              <a:cs typeface="Calibri"/>
            </a:endParaRPr>
          </a:p>
          <a:p>
            <a:pPr marL="299085" marR="152400" indent="-287020">
              <a:lnSpc>
                <a:spcPct val="806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Eigenvector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direction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that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line,</a:t>
            </a:r>
            <a:r>
              <a:rPr sz="2950" dirty="0">
                <a:latin typeface="Calibri"/>
                <a:cs typeface="Calibri"/>
              </a:rPr>
              <a:t> while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eigenvalue </a:t>
            </a:r>
            <a:r>
              <a:rPr sz="2950" dirty="0">
                <a:latin typeface="Calibri"/>
                <a:cs typeface="Calibri"/>
              </a:rPr>
              <a:t>is a number </a:t>
            </a:r>
            <a:r>
              <a:rPr sz="2950" spc="-5" dirty="0">
                <a:latin typeface="Calibri"/>
                <a:cs typeface="Calibri"/>
              </a:rPr>
              <a:t>that tells </a:t>
            </a:r>
            <a:r>
              <a:rPr sz="2950" dirty="0">
                <a:latin typeface="Calibri"/>
                <a:cs typeface="Calibri"/>
              </a:rPr>
              <a:t>us how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data </a:t>
            </a:r>
            <a:r>
              <a:rPr sz="2950" spc="-5" dirty="0">
                <a:latin typeface="Calibri"/>
                <a:cs typeface="Calibri"/>
              </a:rPr>
              <a:t>set </a:t>
            </a:r>
            <a:r>
              <a:rPr sz="2950" dirty="0">
                <a:latin typeface="Calibri"/>
                <a:cs typeface="Calibri"/>
              </a:rPr>
              <a:t> is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spread out on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line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which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an</a:t>
            </a:r>
            <a:r>
              <a:rPr sz="2950" spc="-5" dirty="0">
                <a:latin typeface="Calibri"/>
                <a:cs typeface="Calibri"/>
              </a:rPr>
              <a:t> Eigenvector.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9380" y="2216129"/>
            <a:ext cx="3430862" cy="3347183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421" y="0"/>
            <a:ext cx="8300720" cy="37534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5080" indent="-287020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 main </a:t>
            </a:r>
            <a:r>
              <a:rPr sz="2950" spc="-5" dirty="0">
                <a:latin typeface="Calibri"/>
                <a:cs typeface="Calibri"/>
              </a:rPr>
              <a:t>principal</a:t>
            </a:r>
            <a:r>
              <a:rPr sz="2950" dirty="0">
                <a:latin typeface="Calibri"/>
                <a:cs typeface="Calibri"/>
              </a:rPr>
              <a:t> component,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depicted by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black</a:t>
            </a:r>
            <a:r>
              <a:rPr sz="2950" spc="-5" dirty="0">
                <a:latin typeface="Calibri"/>
                <a:cs typeface="Calibri"/>
              </a:rPr>
              <a:t> line, </a:t>
            </a:r>
            <a:r>
              <a:rPr sz="2950" dirty="0">
                <a:latin typeface="Calibri"/>
                <a:cs typeface="Calibri"/>
              </a:rPr>
              <a:t>is </a:t>
            </a:r>
            <a:r>
              <a:rPr sz="2950" spc="-5" dirty="0">
                <a:latin typeface="Calibri"/>
                <a:cs typeface="Calibri"/>
              </a:rPr>
              <a:t>the first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Eigenvector.</a:t>
            </a:r>
            <a:r>
              <a:rPr sz="2950" dirty="0">
                <a:latin typeface="Calibri"/>
                <a:cs typeface="Calibri"/>
              </a:rPr>
              <a:t> 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second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Eigenvector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will</a:t>
            </a:r>
            <a:r>
              <a:rPr sz="2950" dirty="0">
                <a:latin typeface="Calibri"/>
                <a:cs typeface="Calibri"/>
              </a:rPr>
              <a:t> be p</a:t>
            </a:r>
            <a:r>
              <a:rPr sz="2950" b="1" dirty="0">
                <a:latin typeface="Calibri"/>
                <a:cs typeface="Calibri"/>
              </a:rPr>
              <a:t>erpendicular</a:t>
            </a:r>
            <a:r>
              <a:rPr sz="2950" b="1" spc="-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or orthogonal</a:t>
            </a:r>
            <a:r>
              <a:rPr sz="2950" b="1" spc="6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to </a:t>
            </a:r>
            <a:r>
              <a:rPr sz="2950" spc="-5" dirty="0">
                <a:latin typeface="Calibri"/>
                <a:cs typeface="Calibri"/>
              </a:rPr>
              <a:t> the first</a:t>
            </a:r>
            <a:r>
              <a:rPr sz="2950" dirty="0">
                <a:latin typeface="Calibri"/>
                <a:cs typeface="Calibri"/>
              </a:rPr>
              <a:t> one.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 reason </a:t>
            </a:r>
            <a:r>
              <a:rPr sz="2950" spc="-5" dirty="0">
                <a:latin typeface="Calibri"/>
                <a:cs typeface="Calibri"/>
              </a:rPr>
              <a:t>the two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Eigenvectors</a:t>
            </a:r>
            <a:r>
              <a:rPr sz="2950" dirty="0">
                <a:latin typeface="Calibri"/>
                <a:cs typeface="Calibri"/>
              </a:rPr>
              <a:t> are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orthogonal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each other is because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Eigenvectors</a:t>
            </a:r>
            <a:r>
              <a:rPr sz="2950" dirty="0">
                <a:latin typeface="Calibri"/>
                <a:cs typeface="Calibri"/>
              </a:rPr>
              <a:t> should be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able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span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whole</a:t>
            </a:r>
            <a:r>
              <a:rPr sz="2950" spc="-5" dirty="0">
                <a:latin typeface="Calibri"/>
                <a:cs typeface="Calibri"/>
              </a:rPr>
              <a:t> x-y </a:t>
            </a:r>
            <a:r>
              <a:rPr sz="2950" dirty="0">
                <a:latin typeface="Calibri"/>
                <a:cs typeface="Calibri"/>
              </a:rPr>
              <a:t> area.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Naturally,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line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perpendicular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to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black </a:t>
            </a:r>
            <a:r>
              <a:rPr sz="2950" spc="-5" dirty="0">
                <a:latin typeface="Calibri"/>
                <a:cs typeface="Calibri"/>
              </a:rPr>
              <a:t>line </a:t>
            </a:r>
            <a:r>
              <a:rPr sz="2950" spc="-6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will </a:t>
            </a:r>
            <a:r>
              <a:rPr sz="2950" dirty="0">
                <a:latin typeface="Calibri"/>
                <a:cs typeface="Calibri"/>
              </a:rPr>
              <a:t>be our new Y axis, </a:t>
            </a:r>
            <a:r>
              <a:rPr sz="2950" spc="-5" dirty="0">
                <a:latin typeface="Calibri"/>
                <a:cs typeface="Calibri"/>
              </a:rPr>
              <a:t>the </a:t>
            </a:r>
            <a:r>
              <a:rPr sz="2950" dirty="0">
                <a:latin typeface="Calibri"/>
                <a:cs typeface="Calibri"/>
              </a:rPr>
              <a:t>other </a:t>
            </a:r>
            <a:r>
              <a:rPr sz="2950" spc="-5" dirty="0">
                <a:latin typeface="Calibri"/>
                <a:cs typeface="Calibri"/>
              </a:rPr>
              <a:t>principal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component.</a:t>
            </a:r>
            <a:endParaRPr sz="2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2596" y="4452027"/>
            <a:ext cx="2707646" cy="203321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537" y="271824"/>
            <a:ext cx="8444865" cy="5166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419100" indent="-290195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going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rotate</a:t>
            </a:r>
            <a:r>
              <a:rPr sz="2800" i="1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our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fit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these</a:t>
            </a:r>
            <a:r>
              <a:rPr sz="28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new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axes</a:t>
            </a:r>
            <a:r>
              <a:rPr sz="2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. </a:t>
            </a:r>
            <a:r>
              <a:rPr sz="2800" spc="-7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But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what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will</a:t>
            </a:r>
            <a:r>
              <a:rPr sz="28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coordinates</a:t>
            </a:r>
            <a:r>
              <a:rPr sz="2800" spc="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8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rotated</a:t>
            </a:r>
            <a:r>
              <a:rPr sz="28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200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2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355600" marR="125095" indent="-290195">
              <a:lnSpc>
                <a:spcPct val="1004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convert</a:t>
            </a:r>
            <a:r>
              <a:rPr sz="2800" spc="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into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new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axes</a:t>
            </a:r>
            <a:r>
              <a:rPr sz="2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we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will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multiply </a:t>
            </a:r>
            <a:r>
              <a:rPr sz="2800" spc="-6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original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Y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28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Eigenvectors</a:t>
            </a:r>
            <a:r>
              <a:rPr sz="2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which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indicate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8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direction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8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new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axes</a:t>
            </a:r>
            <a:r>
              <a:rPr sz="28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(</a:t>
            </a:r>
            <a:r>
              <a:rPr sz="2800" spc="60" dirty="0">
                <a:solidFill>
                  <a:srgbClr val="292929"/>
                </a:solidFill>
                <a:latin typeface="Times New Roman"/>
                <a:cs typeface="Times New Roman"/>
              </a:rPr>
              <a:t>principal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292929"/>
                </a:solidFill>
                <a:latin typeface="Times New Roman"/>
                <a:cs typeface="Times New Roman"/>
              </a:rPr>
              <a:t>components</a:t>
            </a:r>
            <a:r>
              <a:rPr sz="2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).</a:t>
            </a:r>
            <a:endParaRPr sz="2800">
              <a:latin typeface="Microsoft Sans Serif"/>
              <a:cs typeface="Microsoft Sans Serif"/>
            </a:endParaRPr>
          </a:p>
          <a:p>
            <a:pPr marL="355600" marR="5080" indent="-290195" algn="just">
              <a:lnSpc>
                <a:spcPct val="1004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But first</a:t>
            </a:r>
            <a:r>
              <a:rPr sz="2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,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we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need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deduce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 Eigenvectors </a:t>
            </a:r>
            <a:r>
              <a:rPr sz="28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(</a:t>
            </a:r>
            <a:r>
              <a:rPr sz="2800" spc="100" dirty="0">
                <a:solidFill>
                  <a:srgbClr val="292929"/>
                </a:solidFill>
                <a:latin typeface="Times New Roman"/>
                <a:cs typeface="Times New Roman"/>
              </a:rPr>
              <a:t>there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are </a:t>
            </a:r>
            <a:r>
              <a:rPr sz="2800" spc="-6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two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— one per </a:t>
            </a:r>
            <a:r>
              <a:rPr sz="2800" spc="100" dirty="0">
                <a:solidFill>
                  <a:srgbClr val="292929"/>
                </a:solidFill>
                <a:latin typeface="Times New Roman"/>
                <a:cs typeface="Times New Roman"/>
              </a:rPr>
              <a:t>axis</a:t>
            </a:r>
            <a:r>
              <a:rPr sz="28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).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Each Eigenvector will correspond </a:t>
            </a:r>
            <a:r>
              <a:rPr sz="2800" spc="-6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to an E</a:t>
            </a:r>
            <a:r>
              <a:rPr sz="2800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igenvalue</a:t>
            </a:r>
            <a:r>
              <a:rPr sz="2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,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whose magnitude indicates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how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much </a:t>
            </a:r>
            <a:r>
              <a:rPr sz="2800" spc="-6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8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data’s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variability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explained</a:t>
            </a:r>
            <a:r>
              <a:rPr sz="2800" spc="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its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Eigenvector</a:t>
            </a:r>
            <a:r>
              <a:rPr sz="2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12700" marR="675640" indent="52705">
              <a:lnSpc>
                <a:spcPct val="1004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28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definition</a:t>
            </a:r>
            <a:r>
              <a:rPr sz="28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8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Eigenvalue</a:t>
            </a:r>
            <a:r>
              <a:rPr sz="2800" spc="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Eigenvector</a:t>
            </a:r>
            <a:r>
              <a:rPr sz="2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: </a:t>
            </a:r>
            <a:r>
              <a:rPr sz="2800" spc="-7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Covariance</a:t>
            </a:r>
            <a:r>
              <a:rPr sz="2800" i="1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matrix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Eigenvector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]</a:t>
            </a:r>
            <a:r>
              <a:rPr sz="28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29"/>
                </a:solidFill>
                <a:latin typeface="Microsoft Sans Serif"/>
                <a:cs typeface="Microsoft Sans Serif"/>
              </a:rPr>
              <a:t>= </a:t>
            </a:r>
            <a:r>
              <a:rPr sz="2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Eigenvalue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292929"/>
                </a:solidFill>
                <a:latin typeface="Times New Roman"/>
                <a:cs typeface="Times New Roman"/>
              </a:rPr>
              <a:t>Eigenvector</a:t>
            </a:r>
            <a:r>
              <a:rPr sz="2800" spc="-5" dirty="0">
                <a:solidFill>
                  <a:srgbClr val="292929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476672"/>
            <a:ext cx="7902814" cy="43729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775" y="477711"/>
            <a:ext cx="4450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MULTI</a:t>
            </a:r>
            <a:r>
              <a:rPr sz="4400" spc="-90" dirty="0"/>
              <a:t> </a:t>
            </a:r>
            <a:r>
              <a:rPr sz="4400" spc="-5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570329"/>
            <a:ext cx="7804784" cy="410400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>
              <a:lnSpc>
                <a:spcPts val="3450"/>
              </a:lnSpc>
              <a:spcBef>
                <a:spcPts val="54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these </a:t>
            </a:r>
            <a:r>
              <a:rPr sz="3200" spc="-5" dirty="0">
                <a:latin typeface="Calibri"/>
                <a:cs typeface="Calibri"/>
              </a:rPr>
              <a:t>systems,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 biometric data is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processed using </a:t>
            </a:r>
            <a:r>
              <a:rPr sz="3200" spc="-10" dirty="0">
                <a:latin typeface="Calibri"/>
                <a:cs typeface="Calibri"/>
              </a:rPr>
              <a:t>multiple </a:t>
            </a:r>
            <a:r>
              <a:rPr sz="3200" dirty="0">
                <a:latin typeface="Calibri"/>
                <a:cs typeface="Calibri"/>
              </a:rPr>
              <a:t>algorithms. </a:t>
            </a:r>
            <a:r>
              <a:rPr sz="3200" spc="-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example,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texture-based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algorithm and a 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minutiae-based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algorithm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operate on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same fingerprint image </a:t>
            </a:r>
            <a:r>
              <a:rPr sz="3200" spc="-5" dirty="0">
                <a:latin typeface="Calibri"/>
                <a:cs typeface="Calibri"/>
              </a:rPr>
              <a:t>in order to extract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diverse feature sets </a:t>
            </a:r>
            <a:r>
              <a:rPr sz="3200" spc="-10" dirty="0">
                <a:latin typeface="Calibri"/>
                <a:cs typeface="Calibri"/>
              </a:rPr>
              <a:t>that can </a:t>
            </a:r>
            <a:r>
              <a:rPr sz="3200" spc="-5" dirty="0">
                <a:latin typeface="Calibri"/>
                <a:cs typeface="Calibri"/>
              </a:rPr>
              <a:t>improve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performance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294640" marR="220345" indent="-281940">
              <a:lnSpc>
                <a:spcPts val="3479"/>
              </a:lnSpc>
              <a:spcBef>
                <a:spcPts val="61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This kind of system does not require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new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sensors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hence,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cost-effective.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74638"/>
            <a:ext cx="8075239" cy="6250705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7659428" cy="5396418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404664"/>
            <a:ext cx="8136903" cy="5068058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086" y="274638"/>
            <a:ext cx="7416675" cy="5691095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083" y="374747"/>
            <a:ext cx="7960014" cy="5826381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430" y="274638"/>
            <a:ext cx="7460108" cy="5059971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274638"/>
            <a:ext cx="8186975" cy="6322712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054" y="2497010"/>
            <a:ext cx="6364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0000"/>
                </a:solidFill>
              </a:rPr>
              <a:t>Linear</a:t>
            </a:r>
            <a:r>
              <a:rPr sz="4400" spc="-50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Discriminant</a:t>
            </a:r>
            <a:r>
              <a:rPr sz="4400" spc="-4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Analysis</a:t>
            </a:r>
            <a:endParaRPr sz="4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451" y="477711"/>
            <a:ext cx="2857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0941" y="1400142"/>
            <a:ext cx="8027670" cy="39058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9085" marR="13335" indent="-287020" algn="just">
              <a:lnSpc>
                <a:spcPts val="3229"/>
              </a:lnSpc>
              <a:spcBef>
                <a:spcPts val="47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Times New Roman"/>
                <a:cs typeface="Times New Roman"/>
              </a:rPr>
              <a:t>Linear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Discriminant</a:t>
            </a:r>
            <a:r>
              <a:rPr sz="2950" dirty="0">
                <a:latin typeface="Times New Roman"/>
                <a:cs typeface="Times New Roman"/>
              </a:rPr>
              <a:t> Analysis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or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LDA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is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 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dimensionality reduction </a:t>
            </a:r>
            <a:r>
              <a:rPr sz="2950" spc="-5" dirty="0">
                <a:latin typeface="Times New Roman"/>
                <a:cs typeface="Times New Roman"/>
              </a:rPr>
              <a:t>technique.</a:t>
            </a:r>
            <a:endParaRPr sz="2950">
              <a:latin typeface="Times New Roman"/>
              <a:cs typeface="Times New Roman"/>
            </a:endParaRPr>
          </a:p>
          <a:p>
            <a:pPr marL="299085" marR="8890" indent="-287020" algn="just">
              <a:lnSpc>
                <a:spcPts val="3229"/>
              </a:lnSpc>
              <a:spcBef>
                <a:spcPts val="580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Times New Roman"/>
                <a:cs typeface="Times New Roman"/>
              </a:rPr>
              <a:t>It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is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used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as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pre-processing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step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in Machine 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Learning and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applications</a:t>
            </a:r>
            <a:r>
              <a:rPr sz="2950" dirty="0">
                <a:latin typeface="Times New Roman"/>
                <a:cs typeface="Times New Roman"/>
              </a:rPr>
              <a:t> of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pattern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classification.</a:t>
            </a:r>
            <a:endParaRPr sz="295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91200"/>
              </a:lnSpc>
              <a:spcBef>
                <a:spcPts val="53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goal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of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LDA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is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to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project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features</a:t>
            </a:r>
            <a:r>
              <a:rPr sz="2950" spc="73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in </a:t>
            </a:r>
            <a:r>
              <a:rPr sz="2950" dirty="0">
                <a:latin typeface="Times New Roman"/>
                <a:cs typeface="Times New Roman"/>
              </a:rPr>
              <a:t> higher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dimensional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space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onto</a:t>
            </a:r>
            <a:r>
              <a:rPr sz="2950" spc="7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 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lower-dimensional</a:t>
            </a:r>
            <a:r>
              <a:rPr sz="2950" dirty="0">
                <a:latin typeface="Times New Roman"/>
                <a:cs typeface="Times New Roman"/>
              </a:rPr>
              <a:t> space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in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order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to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avoid</a:t>
            </a:r>
            <a:r>
              <a:rPr sz="2950" spc="73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the </a:t>
            </a:r>
            <a:r>
              <a:rPr sz="2950" dirty="0">
                <a:latin typeface="Times New Roman"/>
                <a:cs typeface="Times New Roman"/>
              </a:rPr>
              <a:t> curse of dimensionality and also reduce resources 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and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dimensional </a:t>
            </a:r>
            <a:r>
              <a:rPr sz="2950" spc="-5" dirty="0">
                <a:latin typeface="Times New Roman"/>
                <a:cs typeface="Times New Roman"/>
              </a:rPr>
              <a:t>costs.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609344"/>
            <a:ext cx="7543165" cy="359917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0" dirty="0">
                <a:latin typeface="Calibri"/>
                <a:cs typeface="Calibri"/>
              </a:rPr>
              <a:t>Both </a:t>
            </a:r>
            <a:r>
              <a:rPr sz="3200" spc="-5" dirty="0">
                <a:latin typeface="Calibri"/>
                <a:cs typeface="Calibri"/>
              </a:rPr>
              <a:t>LDA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PCA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linear </a:t>
            </a:r>
            <a:r>
              <a:rPr sz="3200" spc="-10" dirty="0">
                <a:latin typeface="Calibri"/>
                <a:cs typeface="Calibri"/>
              </a:rPr>
              <a:t>transformation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techniques:</a:t>
            </a:r>
            <a:endParaRPr sz="3200">
              <a:latin typeface="Calibri"/>
              <a:cs typeface="Calibri"/>
            </a:endParaRPr>
          </a:p>
          <a:p>
            <a:pPr marL="294640" marR="614680" indent="-281940">
              <a:lnSpc>
                <a:spcPct val="100499"/>
              </a:lnSpc>
              <a:spcBef>
                <a:spcPts val="475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spc="-10" dirty="0">
                <a:latin typeface="Calibri"/>
                <a:cs typeface="Calibri"/>
              </a:rPr>
              <a:t>LDA </a:t>
            </a:r>
            <a:r>
              <a:rPr sz="3200" b="1" spc="-5" dirty="0">
                <a:latin typeface="Calibri"/>
                <a:cs typeface="Calibri"/>
              </a:rPr>
              <a:t>is 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supervised </a:t>
            </a:r>
            <a:r>
              <a:rPr sz="3200" b="1" spc="-5" dirty="0">
                <a:latin typeface="Calibri"/>
                <a:cs typeface="Calibri"/>
              </a:rPr>
              <a:t>whereas PCA is 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unsupervised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PCA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ignores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labels.</a:t>
            </a:r>
            <a:endParaRPr sz="3200">
              <a:latin typeface="Calibri"/>
              <a:cs typeface="Calibri"/>
            </a:endParaRPr>
          </a:p>
          <a:p>
            <a:pPr marL="294640" marR="374650" indent="-281940">
              <a:lnSpc>
                <a:spcPct val="100099"/>
              </a:lnSpc>
              <a:spcBef>
                <a:spcPts val="62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contrast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PCA,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attempts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feature subspace </a:t>
            </a:r>
            <a:r>
              <a:rPr sz="3200" spc="-10" dirty="0">
                <a:latin typeface="Calibri"/>
                <a:cs typeface="Calibri"/>
              </a:rPr>
              <a:t>that maximizes class </a:t>
            </a:r>
            <a:r>
              <a:rPr sz="3200" spc="-5" dirty="0">
                <a:latin typeface="Calibri"/>
                <a:cs typeface="Calibri"/>
              </a:rPr>
              <a:t> separability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6714</TotalTime>
  <Words>4391</Words>
  <Application>Microsoft Office PowerPoint</Application>
  <PresentationFormat>On-screen Show (4:3)</PresentationFormat>
  <Paragraphs>367</Paragraphs>
  <Slides>129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7" baseType="lpstr">
      <vt:lpstr>MS UI Gothic</vt:lpstr>
      <vt:lpstr>Arial</vt:lpstr>
      <vt:lpstr>Arial MT</vt:lpstr>
      <vt:lpstr>Calibri</vt:lpstr>
      <vt:lpstr>Cambria</vt:lpstr>
      <vt:lpstr>Microsoft Sans Serif</vt:lpstr>
      <vt:lpstr>Times New Roman</vt:lpstr>
      <vt:lpstr>Office Theme</vt:lpstr>
      <vt:lpstr>PowerPoint Presentation</vt:lpstr>
      <vt:lpstr>Multibiometrics</vt:lpstr>
      <vt:lpstr>ADVANTAGES</vt:lpstr>
      <vt:lpstr>DISADV</vt:lpstr>
      <vt:lpstr>FOUR DESIGN Functions</vt:lpstr>
      <vt:lpstr>Sources of Multiple Evidence</vt:lpstr>
      <vt:lpstr>PowerPoint Presentation</vt:lpstr>
      <vt:lpstr>PowerPoint Presentation</vt:lpstr>
      <vt:lpstr>MULTI ALGORITHM</vt:lpstr>
      <vt:lpstr>MULTI ALGORITHM</vt:lpstr>
      <vt:lpstr>PowerPoint Presentation</vt:lpstr>
      <vt:lpstr>Multi-instance systems</vt:lpstr>
      <vt:lpstr>PowerPoint Presentation</vt:lpstr>
      <vt:lpstr>Multi-sample systems</vt:lpstr>
      <vt:lpstr>MULTIMODAL SYSTEMS</vt:lpstr>
      <vt:lpstr>PowerPoint Presentation</vt:lpstr>
      <vt:lpstr>Acquisition sequence</vt:lpstr>
      <vt:lpstr>Serial mode</vt:lpstr>
      <vt:lpstr>Serial mode of operation</vt:lpstr>
      <vt:lpstr>Parallel</vt:lpstr>
      <vt:lpstr>PARALLEL MODE OF OPERATION</vt:lpstr>
      <vt:lpstr>FUSION LEVELS</vt:lpstr>
      <vt:lpstr>SIZE OF THE DATA IS REDUCED</vt:lpstr>
      <vt:lpstr>BIOMETRIC FUSION</vt:lpstr>
      <vt:lpstr>BIOMETRIC FUSION</vt:lpstr>
      <vt:lpstr>Different Fusion Strategies</vt:lpstr>
      <vt:lpstr>Different Fusion Strategies (cont.)</vt:lpstr>
      <vt:lpstr>Sensor level fusion</vt:lpstr>
      <vt:lpstr>Sensor level Fusion</vt:lpstr>
      <vt:lpstr>Different Fusion Strategies (cont.)</vt:lpstr>
      <vt:lpstr>Homogenous feature fusion</vt:lpstr>
      <vt:lpstr>Different Fusion Strategies (cont.)</vt:lpstr>
      <vt:lpstr>Different Fusion Strategies (cont.)</vt:lpstr>
      <vt:lpstr>Score level</vt:lpstr>
      <vt:lpstr>PowerPoint Presentation</vt:lpstr>
      <vt:lpstr>Different Fusion Strategies (cont.)</vt:lpstr>
      <vt:lpstr>PowerPoint Presentation</vt:lpstr>
      <vt:lpstr>MAJORITY VOTING</vt:lpstr>
      <vt:lpstr>Errors</vt:lpstr>
      <vt:lpstr>PowerPoint Presentation</vt:lpstr>
      <vt:lpstr>PowerPoint Presentation</vt:lpstr>
      <vt:lpstr>PowerPoint Presentation</vt:lpstr>
      <vt:lpstr>Type 1 False Positive  Type 2 False negative</vt:lpstr>
      <vt:lpstr>Type 1</vt:lpstr>
      <vt:lpstr>Type 2</vt:lpstr>
      <vt:lpstr>Feature Matching and Decision  Making</vt:lpstr>
      <vt:lpstr>Matching</vt:lpstr>
      <vt:lpstr>Kinds of errors</vt:lpstr>
      <vt:lpstr>Terminology</vt:lpstr>
      <vt:lpstr>Terminology</vt:lpstr>
      <vt:lpstr>Terminology</vt:lpstr>
      <vt:lpstr>PowerPoint Presentation</vt:lpstr>
      <vt:lpstr>PowerPoint Presentation</vt:lpstr>
      <vt:lpstr>Match Score distribution</vt:lpstr>
      <vt:lpstr>Observations</vt:lpstr>
      <vt:lpstr>Error rates</vt:lpstr>
      <vt:lpstr>Error rates</vt:lpstr>
      <vt:lpstr>Receiver Operating Curve</vt:lpstr>
      <vt:lpstr>ROC curve and FAR/FRR curve</vt:lpstr>
      <vt:lpstr>ROC</vt:lpstr>
      <vt:lpstr>Variations of ROC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PCA work</vt:lpstr>
      <vt:lpstr>The goal of PCA</vt:lpstr>
      <vt:lpstr>Steps in PCA</vt:lpstr>
      <vt:lpstr>1. Standardize the Dataset</vt:lpstr>
      <vt:lpstr>PowerPoint Presentation</vt:lpstr>
      <vt:lpstr>PowerPoint Presentation</vt:lpstr>
      <vt:lpstr>PowerPoint Presentation</vt:lpstr>
      <vt:lpstr>Calculate the covariance matrix for  the whole dataset</vt:lpstr>
      <vt:lpstr>PowerPoint Presentation</vt:lpstr>
      <vt:lpstr>PowerPoint Presentation</vt:lpstr>
      <vt:lpstr>PowerPoint Presentation</vt:lpstr>
      <vt:lpstr>Calculate eigenvalues and eigen  vectors.</vt:lpstr>
      <vt:lpstr>PowerPoint Presentation</vt:lpstr>
      <vt:lpstr>PowerPoint Presentation</vt:lpstr>
      <vt:lpstr>Going by the same approach, we can calculate the eigen vectors</vt:lpstr>
      <vt:lpstr>4. Sort eigenvalues and their corresponding  eigenvectors. Since eigenvalues are already sorted in this case so no  need to sort them again.</vt:lpstr>
      <vt:lpstr>PowerPoint Presentation</vt:lpstr>
      <vt:lpstr>Eigenvectors and eigenvalues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Discriminant Analysis</vt:lpstr>
      <vt:lpstr>Introduction</vt:lpstr>
      <vt:lpstr>PowerPoint Presentation</vt:lpstr>
      <vt:lpstr>Dimensionality Reduction</vt:lpstr>
      <vt:lpstr>Practical approach to an LDA model</vt:lpstr>
      <vt:lpstr>Practical approach to an LDA model</vt:lpstr>
      <vt:lpstr>Practical approach to an LDA model</vt:lpstr>
      <vt:lpstr>How it works</vt:lpstr>
      <vt:lpstr>How it works</vt:lpstr>
      <vt:lpstr>How does an LDA model make  predictions?</vt:lpstr>
      <vt:lpstr>How does an LDA model make predictions?</vt:lpstr>
      <vt:lpstr>How does an LDA model make predictions?</vt:lpstr>
      <vt:lpstr>What is decision theory?</vt:lpstr>
      <vt:lpstr>PowerPoint Presentation</vt:lpstr>
      <vt:lpstr>Two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SIBI AMARAN</dc:creator>
  <cp:lastModifiedBy>SIBI AMARAN</cp:lastModifiedBy>
  <cp:revision>12</cp:revision>
  <dcterms:created xsi:type="dcterms:W3CDTF">2023-08-29T05:58:10Z</dcterms:created>
  <dcterms:modified xsi:type="dcterms:W3CDTF">2023-09-06T04:06:30Z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