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4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8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2" r:id="rId36"/>
    <p:sldId id="313" r:id="rId37"/>
    <p:sldId id="314" r:id="rId38"/>
    <p:sldId id="317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539" y="213246"/>
            <a:ext cx="7738920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961" y="1559600"/>
            <a:ext cx="8038076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hyperlink" Target="http://www.voice-security.com/App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584" y="2497010"/>
            <a:ext cx="1573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Unit</a:t>
            </a:r>
            <a:r>
              <a:rPr sz="4400" b="0" spc="-9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IV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2003425"/>
            <a:ext cx="4570413" cy="3427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340" y="477711"/>
            <a:ext cx="3660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Hard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biometrics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524750" cy="1484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hard ones </a:t>
            </a:r>
            <a:r>
              <a:rPr sz="3200" dirty="0">
                <a:latin typeface="Calibri"/>
                <a:cs typeface="Calibri"/>
              </a:rPr>
              <a:t>are also </a:t>
            </a:r>
            <a:r>
              <a:rPr sz="3200" spc="-10" dirty="0">
                <a:latin typeface="Calibri"/>
                <a:cs typeface="Calibri"/>
              </a:rPr>
              <a:t>considered classic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traditional,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faces, fingerprints 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signatures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656" y="477711"/>
            <a:ext cx="465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Standard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encryption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782559" cy="39992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32575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main </a:t>
            </a:r>
            <a:r>
              <a:rPr sz="3200" dirty="0">
                <a:latin typeface="Calibri"/>
                <a:cs typeface="Calibri"/>
              </a:rPr>
              <a:t>advantage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standard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encryption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approach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recognition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performance 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biometric system is not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affected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46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spc="-10" dirty="0">
                <a:latin typeface="Calibri"/>
                <a:cs typeface="Calibri"/>
              </a:rPr>
              <a:t>the matching </a:t>
            </a:r>
            <a:r>
              <a:rPr sz="3200" dirty="0">
                <a:latin typeface="Calibri"/>
                <a:cs typeface="Calibri"/>
              </a:rPr>
              <a:t>actually </a:t>
            </a:r>
            <a:r>
              <a:rPr sz="3200" spc="-10" dirty="0">
                <a:latin typeface="Calibri"/>
                <a:cs typeface="Calibri"/>
              </a:rPr>
              <a:t>takes </a:t>
            </a:r>
            <a:r>
              <a:rPr sz="3200" spc="-5" dirty="0">
                <a:latin typeface="Calibri"/>
                <a:cs typeface="Calibri"/>
              </a:rPr>
              <a:t>place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decrypted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domain,</a:t>
            </a:r>
            <a:r>
              <a:rPr sz="3200" spc="-10" dirty="0">
                <a:latin typeface="Calibri"/>
                <a:cs typeface="Calibri"/>
              </a:rPr>
              <a:t> there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no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spc="-10" dirty="0">
                <a:latin typeface="Calibri"/>
                <a:cs typeface="Calibri"/>
              </a:rPr>
              <a:t> to</a:t>
            </a:r>
            <a:endParaRPr sz="3200">
              <a:latin typeface="Calibri"/>
              <a:cs typeface="Calibri"/>
            </a:endParaRPr>
          </a:p>
          <a:p>
            <a:pPr marL="294640" marR="433070">
              <a:lnSpc>
                <a:spcPts val="3829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re-design or </a:t>
            </a:r>
            <a:r>
              <a:rPr sz="3200" spc="-10" dirty="0">
                <a:latin typeface="Calibri"/>
                <a:cs typeface="Calibri"/>
              </a:rPr>
              <a:t>modify the </a:t>
            </a:r>
            <a:r>
              <a:rPr sz="3200" dirty="0">
                <a:latin typeface="Calibri"/>
                <a:cs typeface="Calibri"/>
              </a:rPr>
              <a:t>available </a:t>
            </a:r>
            <a:r>
              <a:rPr sz="3200" spc="-10" dirty="0">
                <a:latin typeface="Calibri"/>
                <a:cs typeface="Calibri"/>
              </a:rPr>
              <a:t>matching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algorithms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656" y="477711"/>
            <a:ext cx="465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Standard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encryption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839709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However, it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emphasized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encryption solution is secure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revocable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 under ideal </a:t>
            </a:r>
            <a:r>
              <a:rPr sz="3200" spc="-10" dirty="0">
                <a:latin typeface="Calibri"/>
                <a:cs typeface="Calibri"/>
              </a:rPr>
              <a:t>conditions </a:t>
            </a:r>
            <a:r>
              <a:rPr sz="3200" spc="-5" dirty="0">
                <a:latin typeface="Calibri"/>
                <a:cs typeface="Calibri"/>
              </a:rPr>
              <a:t>(key is kept secret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trusted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location).</a:t>
            </a:r>
            <a:endParaRPr sz="3200">
              <a:latin typeface="Calibri"/>
              <a:cs typeface="Calibri"/>
            </a:endParaRPr>
          </a:p>
          <a:p>
            <a:pPr marL="294640" marR="20955" indent="-281940">
              <a:lnSpc>
                <a:spcPct val="90100"/>
              </a:lnSpc>
              <a:spcBef>
                <a:spcPts val="5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If practical issues 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key </a:t>
            </a:r>
            <a:r>
              <a:rPr sz="3200" spc="-10" dirty="0">
                <a:latin typeface="Calibri"/>
                <a:cs typeface="Calibri"/>
              </a:rPr>
              <a:t>management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susceptibility to </a:t>
            </a:r>
            <a:r>
              <a:rPr sz="3200" spc="-10" dirty="0">
                <a:latin typeface="Calibri"/>
                <a:cs typeface="Calibri"/>
              </a:rPr>
              <a:t>template theft </a:t>
            </a:r>
            <a:r>
              <a:rPr sz="3200" spc="-5" dirty="0">
                <a:latin typeface="Calibri"/>
                <a:cs typeface="Calibri"/>
              </a:rPr>
              <a:t>during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matching </a:t>
            </a:r>
            <a:r>
              <a:rPr sz="3200" dirty="0">
                <a:latin typeface="Calibri"/>
                <a:cs typeface="Calibri"/>
              </a:rPr>
              <a:t>attempt are </a:t>
            </a:r>
            <a:r>
              <a:rPr sz="3200" spc="-10" dirty="0">
                <a:latin typeface="Calibri"/>
                <a:cs typeface="Calibri"/>
              </a:rPr>
              <a:t>taken </a:t>
            </a:r>
            <a:r>
              <a:rPr sz="3200" spc="-5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account,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standard encryption </a:t>
            </a:r>
            <a:r>
              <a:rPr sz="3200" spc="-10" dirty="0">
                <a:latin typeface="Calibri"/>
                <a:cs typeface="Calibri"/>
              </a:rPr>
              <a:t>technique </a:t>
            </a:r>
            <a:r>
              <a:rPr sz="3200" spc="-5" dirty="0">
                <a:latin typeface="Calibri"/>
                <a:cs typeface="Calibri"/>
              </a:rPr>
              <a:t>is not good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enough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templates.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692697"/>
            <a:ext cx="7437445" cy="5764204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730"/>
              </a:lnSpc>
              <a:spcBef>
                <a:spcPts val="110"/>
              </a:spcBef>
            </a:pPr>
            <a:r>
              <a:rPr b="0" i="1" spc="-5" dirty="0">
                <a:latin typeface="Calibri"/>
                <a:cs typeface="Calibri"/>
              </a:rPr>
              <a:t>feature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-5" dirty="0">
                <a:latin typeface="Calibri"/>
                <a:cs typeface="Calibri"/>
              </a:rPr>
              <a:t>transformation</a:t>
            </a:r>
            <a:r>
              <a:rPr b="0" i="1" spc="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approach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and</a:t>
            </a:r>
          </a:p>
          <a:p>
            <a:pPr algn="ctr">
              <a:lnSpc>
                <a:spcPts val="4730"/>
              </a:lnSpc>
            </a:pPr>
            <a:r>
              <a:rPr b="0" i="1" spc="-5" dirty="0">
                <a:latin typeface="Calibri"/>
                <a:cs typeface="Calibri"/>
              </a:rPr>
              <a:t>biometric cryptosystem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8011795" cy="13893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 algn="just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overcome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this</a:t>
            </a:r>
            <a:r>
              <a:rPr sz="3200" spc="-5" dirty="0">
                <a:latin typeface="Calibri"/>
                <a:cs typeface="Calibri"/>
              </a:rPr>
              <a:t> problem,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</a:t>
            </a:r>
            <a:r>
              <a:rPr sz="3200" spc="-5" dirty="0">
                <a:latin typeface="Calibri"/>
                <a:cs typeface="Calibri"/>
              </a:rPr>
              <a:t> 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proposed,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specifically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designed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template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125" y="2884779"/>
            <a:ext cx="3156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945" algn="l"/>
              </a:tabLst>
            </a:pPr>
            <a:r>
              <a:rPr sz="3200" spc="-5" dirty="0">
                <a:latin typeface="Calibri"/>
                <a:cs typeface="Calibri"/>
              </a:rPr>
              <a:t>security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keeping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125" y="3322929"/>
            <a:ext cx="3139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</a:tabLst>
            </a:pPr>
            <a:r>
              <a:rPr sz="3200" spc="-10" dirty="0">
                <a:latin typeface="Calibri"/>
                <a:cs typeface="Calibri"/>
              </a:rPr>
              <a:t>characteristic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3162" y="2884779"/>
            <a:ext cx="4208780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42545">
              <a:lnSpc>
                <a:spcPts val="3450"/>
              </a:lnSpc>
              <a:spcBef>
                <a:spcPts val="540"/>
              </a:spcBef>
              <a:tabLst>
                <a:tab pos="792480" algn="l"/>
                <a:tab pos="1017269" algn="l"/>
                <a:tab pos="2066289" algn="l"/>
                <a:tab pos="2675255" algn="l"/>
                <a:tab pos="3047365" algn="l"/>
                <a:tab pos="383857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10" dirty="0">
                <a:latin typeface="Calibri"/>
                <a:cs typeface="Calibri"/>
              </a:rPr>
              <a:t>min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10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	</a:t>
            </a:r>
            <a:r>
              <a:rPr sz="3200" spc="-5" dirty="0">
                <a:latin typeface="Calibri"/>
                <a:cs typeface="Calibri"/>
              </a:rPr>
              <a:t>unique  </a:t>
            </a:r>
            <a:r>
              <a:rPr sz="3200" spc="-10" dirty="0">
                <a:latin typeface="Calibri"/>
                <a:cs typeface="Calibri"/>
              </a:rPr>
              <a:t>thi</a:t>
            </a:r>
            <a:r>
              <a:rPr sz="3200" dirty="0">
                <a:latin typeface="Calibri"/>
                <a:cs typeface="Calibri"/>
              </a:rPr>
              <a:t>s		</a:t>
            </a:r>
            <a:r>
              <a:rPr sz="3200" spc="-5" dirty="0">
                <a:latin typeface="Calibri"/>
                <a:cs typeface="Calibri"/>
              </a:rPr>
              <a:t>domai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	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80" y="3729329"/>
            <a:ext cx="8001000" cy="19450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4640" algn="just">
              <a:lnSpc>
                <a:spcPct val="100000"/>
              </a:lnSpc>
              <a:spcBef>
                <a:spcPts val="350"/>
              </a:spcBef>
            </a:pPr>
            <a:r>
              <a:rPr sz="3200" spc="-5" dirty="0">
                <a:latin typeface="Calibri"/>
                <a:cs typeface="Calibri"/>
              </a:rPr>
              <a:t>intra-user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variations.</a:t>
            </a:r>
            <a:endParaRPr sz="3200">
              <a:latin typeface="Calibri"/>
              <a:cs typeface="Calibri"/>
            </a:endParaRPr>
          </a:p>
          <a:p>
            <a:pPr marL="294640" marR="5080" indent="-281940" algn="just">
              <a:lnSpc>
                <a:spcPct val="90300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techniques can </a:t>
            </a:r>
            <a:r>
              <a:rPr sz="3200" spc="-5" dirty="0">
                <a:latin typeface="Calibri"/>
                <a:cs typeface="Calibri"/>
              </a:rPr>
              <a:t>be roughly </a:t>
            </a:r>
            <a:r>
              <a:rPr sz="3200" spc="-10" dirty="0">
                <a:latin typeface="Calibri"/>
                <a:cs typeface="Calibri"/>
              </a:rPr>
              <a:t>classified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feature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transformation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approach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biometric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cryptosystem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874" y="477711"/>
            <a:ext cx="7016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1" spc="-5" dirty="0">
                <a:latin typeface="Calibri"/>
                <a:cs typeface="Calibri"/>
              </a:rPr>
              <a:t>hybrid</a:t>
            </a:r>
            <a:r>
              <a:rPr sz="4400" b="0" i="1" spc="-40" dirty="0">
                <a:latin typeface="Calibri"/>
                <a:cs typeface="Calibri"/>
              </a:rPr>
              <a:t> </a:t>
            </a:r>
            <a:r>
              <a:rPr sz="4400" b="0" i="1" spc="-5" dirty="0">
                <a:latin typeface="Calibri"/>
                <a:cs typeface="Calibri"/>
              </a:rPr>
              <a:t>biometric</a:t>
            </a:r>
            <a:r>
              <a:rPr sz="4400" b="0" i="1" spc="-35" dirty="0">
                <a:latin typeface="Calibri"/>
                <a:cs typeface="Calibri"/>
              </a:rPr>
              <a:t> </a:t>
            </a:r>
            <a:r>
              <a:rPr sz="4400" b="0" i="1" spc="-5" dirty="0">
                <a:latin typeface="Calibri"/>
                <a:cs typeface="Calibri"/>
              </a:rPr>
              <a:t>cryptosystem</a:t>
            </a:r>
            <a:r>
              <a:rPr sz="4400" b="0" spc="-5" dirty="0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88934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security scheme </a:t>
            </a:r>
            <a:r>
              <a:rPr sz="3200" spc="-10" dirty="0">
                <a:latin typeface="Calibri"/>
                <a:cs typeface="Calibri"/>
              </a:rPr>
              <a:t>clearly </a:t>
            </a:r>
            <a:r>
              <a:rPr sz="3200" spc="-5" dirty="0">
                <a:latin typeface="Calibri"/>
                <a:cs typeface="Calibri"/>
              </a:rPr>
              <a:t> involves elements from both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dirty="0">
                <a:latin typeface="Calibri"/>
                <a:cs typeface="Calibri"/>
              </a:rPr>
              <a:t> approaches,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feature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transformation</a:t>
            </a:r>
            <a:r>
              <a:rPr sz="3200" i="1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approach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biometric cryptosystem</a:t>
            </a:r>
            <a:r>
              <a:rPr sz="3200" spc="-5" dirty="0">
                <a:latin typeface="Calibri"/>
                <a:cs typeface="Calibri"/>
              </a:rPr>
              <a:t>)it is referred to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hybrid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biometric cryptosystem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656" y="477711"/>
            <a:ext cx="465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Standard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encryption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79" y="1439483"/>
            <a:ext cx="7390624" cy="4985117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377" y="581293"/>
            <a:ext cx="5554726" cy="5348773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722" y="477711"/>
            <a:ext cx="77571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Feature</a:t>
            </a:r>
            <a:r>
              <a:rPr sz="4400" spc="-50" dirty="0"/>
              <a:t> </a:t>
            </a:r>
            <a:r>
              <a:rPr sz="4400" spc="-10" dirty="0"/>
              <a:t>transformation</a:t>
            </a:r>
            <a:r>
              <a:rPr sz="4400" spc="-45" dirty="0"/>
              <a:t> </a:t>
            </a:r>
            <a:r>
              <a:rPr sz="4400" spc="-5" dirty="0"/>
              <a:t>approach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339940" cy="4968551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785757"/>
            <a:ext cx="8337137" cy="606061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362" y="477711"/>
            <a:ext cx="5131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FEATURE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TRANSFORM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24165" cy="2137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feature </a:t>
            </a:r>
            <a:r>
              <a:rPr sz="3200" spc="-10" dirty="0">
                <a:latin typeface="Calibri"/>
                <a:cs typeface="Calibri"/>
              </a:rPr>
              <a:t>transform </a:t>
            </a:r>
            <a:r>
              <a:rPr sz="3200" spc="-5" dirty="0">
                <a:latin typeface="Calibri"/>
                <a:cs typeface="Calibri"/>
              </a:rPr>
              <a:t>schemes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further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categorized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i="1" spc="-5" dirty="0">
                <a:latin typeface="Calibri"/>
                <a:cs typeface="Calibri"/>
              </a:rPr>
              <a:t>invertible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i="1" spc="-5" dirty="0">
                <a:latin typeface="Calibri"/>
                <a:cs typeface="Calibri"/>
              </a:rPr>
              <a:t>non-invertible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transforms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902" y="477711"/>
            <a:ext cx="419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Hidden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biometrics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233284" cy="1484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hidden ones,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intrinsic,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 on </a:t>
            </a:r>
            <a:r>
              <a:rPr sz="3200" spc="-10" dirty="0">
                <a:latin typeface="Calibri"/>
                <a:cs typeface="Calibri"/>
              </a:rPr>
              <a:t>medical </a:t>
            </a:r>
            <a:r>
              <a:rPr sz="3200" spc="-5" dirty="0">
                <a:latin typeface="Calibri"/>
                <a:cs typeface="Calibri"/>
              </a:rPr>
              <a:t>data,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bio signals, </a:t>
            </a:r>
            <a:r>
              <a:rPr sz="3200" spc="-10" dirty="0">
                <a:latin typeface="Calibri"/>
                <a:cs typeface="Calibri"/>
              </a:rPr>
              <a:t>MRI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X-Ray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411" y="477711"/>
            <a:ext cx="5748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Invertible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transformation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921" y="1574474"/>
            <a:ext cx="8001000" cy="431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1785" marR="65024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312420" algn="l"/>
              </a:tabLst>
            </a:pPr>
            <a:r>
              <a:rPr sz="2950" dirty="0">
                <a:latin typeface="Calibri"/>
                <a:cs typeface="Calibri"/>
              </a:rPr>
              <a:t>When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transformation function,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f</a:t>
            </a:r>
            <a:r>
              <a:rPr sz="2950" spc="-5" dirty="0">
                <a:latin typeface="Calibri"/>
                <a:cs typeface="Calibri"/>
              </a:rPr>
              <a:t>(</a:t>
            </a:r>
            <a:r>
              <a:rPr sz="2950" i="1" spc="-5" dirty="0">
                <a:latin typeface="Calibri"/>
                <a:cs typeface="Calibri"/>
              </a:rPr>
              <a:t>.</a:t>
            </a:r>
            <a:r>
              <a:rPr sz="2950" spc="-5" dirty="0">
                <a:latin typeface="Calibri"/>
                <a:cs typeface="Calibri"/>
              </a:rPr>
              <a:t>),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is </a:t>
            </a:r>
            <a:r>
              <a:rPr sz="2950" dirty="0">
                <a:latin typeface="Calibri"/>
                <a:cs typeface="Calibri"/>
              </a:rPr>
              <a:t> invertible</a:t>
            </a:r>
            <a:r>
              <a:rPr sz="2925" baseline="31339" dirty="0">
                <a:latin typeface="Calibri"/>
                <a:cs typeface="Calibri"/>
              </a:rPr>
              <a:t>2</a:t>
            </a:r>
            <a:r>
              <a:rPr sz="2950" dirty="0">
                <a:latin typeface="Calibri"/>
                <a:cs typeface="Calibri"/>
              </a:rPr>
              <a:t>,</a:t>
            </a:r>
            <a:r>
              <a:rPr sz="2950" spc="-5" dirty="0">
                <a:latin typeface="Calibri"/>
                <a:cs typeface="Calibri"/>
              </a:rPr>
              <a:t> the security</a:t>
            </a:r>
            <a:r>
              <a:rPr sz="2950" dirty="0">
                <a:latin typeface="Calibri"/>
                <a:cs typeface="Calibri"/>
              </a:rPr>
              <a:t>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spc="-10" dirty="0">
                <a:latin typeface="Calibri"/>
                <a:cs typeface="Calibri"/>
              </a:rPr>
              <a:t>transformed </a:t>
            </a:r>
            <a:r>
              <a:rPr sz="2950" spc="-5" dirty="0">
                <a:latin typeface="Calibri"/>
                <a:cs typeface="Calibri"/>
              </a:rPr>
              <a:t> template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based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</a:t>
            </a:r>
            <a:r>
              <a:rPr sz="2950" spc="-5" dirty="0">
                <a:latin typeface="Calibri"/>
                <a:cs typeface="Calibri"/>
              </a:rPr>
              <a:t> 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secrecy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5" dirty="0">
                <a:latin typeface="Calibri"/>
                <a:cs typeface="Calibri"/>
              </a:rPr>
              <a:t> 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key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κ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.</a:t>
            </a:r>
            <a:endParaRPr sz="2950">
              <a:latin typeface="Calibri"/>
              <a:cs typeface="Calibri"/>
            </a:endParaRPr>
          </a:p>
          <a:p>
            <a:pPr marL="311785" marR="17780" indent="-287020">
              <a:lnSpc>
                <a:spcPct val="91200"/>
              </a:lnSpc>
              <a:spcBef>
                <a:spcPts val="520"/>
              </a:spcBef>
              <a:buFont typeface="Arial MT"/>
              <a:buChar char="•"/>
              <a:tabLst>
                <a:tab pos="312420" algn="l"/>
              </a:tabLst>
            </a:pP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dirty="0">
                <a:latin typeface="Calibri"/>
                <a:cs typeface="Calibri"/>
              </a:rPr>
              <a:t>other words, if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dirty="0">
                <a:latin typeface="Calibri"/>
                <a:cs typeface="Calibri"/>
              </a:rPr>
              <a:t>adversary gains access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key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the transformed template, </a:t>
            </a:r>
            <a:r>
              <a:rPr sz="2950" dirty="0">
                <a:latin typeface="Calibri"/>
                <a:cs typeface="Calibri"/>
              </a:rPr>
              <a:t>he can </a:t>
            </a:r>
            <a:r>
              <a:rPr sz="2950" spc="-5" dirty="0">
                <a:latin typeface="Calibri"/>
                <a:cs typeface="Calibri"/>
              </a:rPr>
              <a:t>recover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original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template </a:t>
            </a:r>
            <a:r>
              <a:rPr sz="2950" dirty="0">
                <a:latin typeface="Calibri"/>
                <a:cs typeface="Calibri"/>
              </a:rPr>
              <a:t>(or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close </a:t>
            </a:r>
            <a:r>
              <a:rPr sz="2950" dirty="0">
                <a:latin typeface="Calibri"/>
                <a:cs typeface="Calibri"/>
              </a:rPr>
              <a:t> approximation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it).</a:t>
            </a:r>
            <a:endParaRPr sz="2950">
              <a:latin typeface="Calibri"/>
              <a:cs typeface="Calibri"/>
            </a:endParaRPr>
          </a:p>
          <a:p>
            <a:pPr marL="311785" marR="354330" indent="-287020">
              <a:lnSpc>
                <a:spcPct val="91200"/>
              </a:lnSpc>
              <a:spcBef>
                <a:spcPts val="590"/>
              </a:spcBef>
              <a:buFont typeface="Arial MT"/>
              <a:buChar char="•"/>
              <a:tabLst>
                <a:tab pos="312420" algn="l"/>
              </a:tabLst>
            </a:pPr>
            <a:r>
              <a:rPr sz="2950" dirty="0">
                <a:latin typeface="Calibri"/>
                <a:cs typeface="Calibri"/>
              </a:rPr>
              <a:t>Thus, a </a:t>
            </a:r>
            <a:r>
              <a:rPr sz="2950" spc="-5" dirty="0">
                <a:latin typeface="Calibri"/>
                <a:cs typeface="Calibri"/>
              </a:rPr>
              <a:t>template </a:t>
            </a:r>
            <a:r>
              <a:rPr sz="2950" dirty="0">
                <a:latin typeface="Calibri"/>
                <a:cs typeface="Calibri"/>
              </a:rPr>
              <a:t>protected using </a:t>
            </a:r>
            <a:r>
              <a:rPr sz="2950" spc="-5" dirty="0">
                <a:latin typeface="Calibri"/>
                <a:cs typeface="Calibri"/>
              </a:rPr>
              <a:t>the invertible </a:t>
            </a:r>
            <a:r>
              <a:rPr sz="2950" dirty="0">
                <a:latin typeface="Calibri"/>
                <a:cs typeface="Calibri"/>
              </a:rPr>
              <a:t> feature </a:t>
            </a:r>
            <a:r>
              <a:rPr sz="2950" spc="-5" dirty="0">
                <a:latin typeface="Calibri"/>
                <a:cs typeface="Calibri"/>
              </a:rPr>
              <a:t>transformation </a:t>
            </a:r>
            <a:r>
              <a:rPr sz="2950" dirty="0">
                <a:latin typeface="Calibri"/>
                <a:cs typeface="Calibri"/>
              </a:rPr>
              <a:t>approach is </a:t>
            </a:r>
            <a:r>
              <a:rPr sz="2950" spc="-5" dirty="0">
                <a:latin typeface="Calibri"/>
                <a:cs typeface="Calibri"/>
              </a:rPr>
              <a:t>similar to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encrypted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password.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438390" cy="29419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well-known </a:t>
            </a:r>
            <a:r>
              <a:rPr sz="3200" spc="-5" dirty="0">
                <a:latin typeface="Calibri"/>
                <a:cs typeface="Calibri"/>
              </a:rPr>
              <a:t>example of invertible feature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transformation </a:t>
            </a:r>
            <a:r>
              <a:rPr sz="3200" dirty="0">
                <a:latin typeface="Calibri"/>
                <a:cs typeface="Calibri"/>
              </a:rPr>
              <a:t>approach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random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multi-space </a:t>
            </a:r>
            <a:r>
              <a:rPr sz="3200" spc="-5" dirty="0">
                <a:latin typeface="Calibri"/>
                <a:cs typeface="Calibri"/>
              </a:rPr>
              <a:t>quantization </a:t>
            </a:r>
            <a:r>
              <a:rPr sz="3200" spc="-10" dirty="0">
                <a:latin typeface="Calibri"/>
                <a:cs typeface="Calibri"/>
              </a:rPr>
              <a:t>technique </a:t>
            </a:r>
            <a:r>
              <a:rPr sz="3200" spc="-5" dirty="0">
                <a:latin typeface="Calibri"/>
                <a:cs typeface="Calibri"/>
              </a:rPr>
              <a:t>(see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Figure </a:t>
            </a:r>
            <a:r>
              <a:rPr sz="3200" spc="-10" dirty="0">
                <a:latin typeface="Calibri"/>
                <a:cs typeface="Calibri"/>
              </a:rPr>
              <a:t>7.18). </a:t>
            </a:r>
            <a:r>
              <a:rPr sz="3200" spc="-5" dirty="0">
                <a:latin typeface="Calibri"/>
                <a:cs typeface="Calibri"/>
              </a:rPr>
              <a:t>This scheme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transform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fixed-length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(and</a:t>
            </a:r>
            <a:r>
              <a:rPr sz="3200" spc="-10" dirty="0">
                <a:latin typeface="Calibri"/>
                <a:cs typeface="Calibri"/>
              </a:rPr>
              <a:t> typically</a:t>
            </a:r>
            <a:endParaRPr sz="3200">
              <a:latin typeface="Calibri"/>
              <a:cs typeface="Calibri"/>
            </a:endParaRPr>
          </a:p>
          <a:p>
            <a:pPr marL="294640">
              <a:lnSpc>
                <a:spcPts val="3679"/>
              </a:lnSpc>
            </a:pPr>
            <a:r>
              <a:rPr sz="3200" spc="-5" dirty="0">
                <a:latin typeface="Calibri"/>
                <a:cs typeface="Calibri"/>
              </a:rPr>
              <a:t>real-valued)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feature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vector.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123" y="477711"/>
            <a:ext cx="7490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Random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multispace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quantization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44" y="1687750"/>
            <a:ext cx="7978137" cy="4337973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452" y="1552529"/>
            <a:ext cx="7892415" cy="42900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9334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security in this </a:t>
            </a:r>
            <a:r>
              <a:rPr sz="2450" spc="10" dirty="0">
                <a:latin typeface="Calibri"/>
                <a:cs typeface="Calibri"/>
              </a:rPr>
              <a:t>scheme </a:t>
            </a:r>
            <a:r>
              <a:rPr sz="2450" spc="5" dirty="0">
                <a:latin typeface="Calibri"/>
                <a:cs typeface="Calibri"/>
              </a:rPr>
              <a:t>is provided </a:t>
            </a:r>
            <a:r>
              <a:rPr sz="2450" spc="10" dirty="0">
                <a:latin typeface="Calibri"/>
                <a:cs typeface="Calibri"/>
              </a:rPr>
              <a:t>by the </a:t>
            </a:r>
            <a:r>
              <a:rPr sz="2450" spc="5" dirty="0">
                <a:latin typeface="Calibri"/>
                <a:cs typeface="Calibri"/>
              </a:rPr>
              <a:t>user-specific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random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projection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matrix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</a:t>
            </a:r>
            <a:r>
              <a:rPr sz="2450" spc="10" dirty="0">
                <a:latin typeface="Calibri"/>
                <a:cs typeface="Calibri"/>
              </a:rPr>
              <a:t>κ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ts val="235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If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adversary </a:t>
            </a:r>
            <a:r>
              <a:rPr sz="2450" spc="5" dirty="0">
                <a:latin typeface="Calibri"/>
                <a:cs typeface="Calibri"/>
              </a:rPr>
              <a:t>gains </a:t>
            </a:r>
            <a:r>
              <a:rPr sz="2450" spc="10" dirty="0">
                <a:latin typeface="Calibri"/>
                <a:cs typeface="Calibri"/>
              </a:rPr>
              <a:t>access to </a:t>
            </a:r>
            <a:r>
              <a:rPr sz="2450" spc="5" dirty="0">
                <a:latin typeface="Calibri"/>
                <a:cs typeface="Calibri"/>
              </a:rPr>
              <a:t>this matrix, </a:t>
            </a:r>
            <a:r>
              <a:rPr sz="2450" spc="10" dirty="0">
                <a:latin typeface="Calibri"/>
                <a:cs typeface="Calibri"/>
              </a:rPr>
              <a:t>then the scheme </a:t>
            </a:r>
            <a:r>
              <a:rPr sz="2450" spc="-54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neither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pre-image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resistant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nor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non-invertible.</a:t>
            </a:r>
            <a:endParaRPr sz="2450">
              <a:latin typeface="Calibri"/>
              <a:cs typeface="Calibri"/>
            </a:endParaRPr>
          </a:p>
          <a:p>
            <a:pPr marL="307975" marR="159385" indent="-295910">
              <a:lnSpc>
                <a:spcPts val="2350"/>
              </a:lnSpc>
              <a:spcBef>
                <a:spcPts val="5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Even though the </a:t>
            </a:r>
            <a:r>
              <a:rPr sz="2450" spc="5" dirty="0">
                <a:latin typeface="Calibri"/>
                <a:cs typeface="Calibri"/>
              </a:rPr>
              <a:t>matrix </a:t>
            </a:r>
            <a:r>
              <a:rPr sz="2450" b="1" spc="10" dirty="0">
                <a:latin typeface="Calibri"/>
                <a:cs typeface="Calibri"/>
              </a:rPr>
              <a:t>A</a:t>
            </a:r>
            <a:r>
              <a:rPr sz="2450" spc="10" dirty="0">
                <a:latin typeface="Calibri"/>
                <a:cs typeface="Calibri"/>
              </a:rPr>
              <a:t>κ does not have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exact inverse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because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its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rank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less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than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i="1" spc="5" dirty="0">
                <a:latin typeface="Calibri"/>
                <a:cs typeface="Calibri"/>
              </a:rPr>
              <a:t>d</a:t>
            </a:r>
            <a:r>
              <a:rPr sz="2450" spc="5" dirty="0">
                <a:latin typeface="Calibri"/>
                <a:cs typeface="Calibri"/>
              </a:rPr>
              <a:t>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one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can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easily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obtain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400"/>
              </a:lnSpc>
            </a:pPr>
            <a:r>
              <a:rPr sz="2450" spc="5" dirty="0">
                <a:latin typeface="Calibri"/>
                <a:cs typeface="Calibri"/>
              </a:rPr>
              <a:t>pre-image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computing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pseudo-inverse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</a:t>
            </a:r>
            <a:r>
              <a:rPr sz="2450" spc="10" dirty="0">
                <a:latin typeface="Calibri"/>
                <a:cs typeface="Calibri"/>
              </a:rPr>
              <a:t>κ</a:t>
            </a:r>
            <a:r>
              <a:rPr sz="2450" spc="5" dirty="0">
                <a:latin typeface="Calibri"/>
                <a:cs typeface="Calibri"/>
              </a:rPr>
              <a:t> .</a:t>
            </a:r>
            <a:endParaRPr sz="2450">
              <a:latin typeface="Calibri"/>
              <a:cs typeface="Calibri"/>
            </a:endParaRPr>
          </a:p>
          <a:p>
            <a:pPr marL="307975" marR="540385" indent="-295910">
              <a:lnSpc>
                <a:spcPct val="80900"/>
              </a:lnSpc>
              <a:spcBef>
                <a:spcPts val="54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Further, it </a:t>
            </a:r>
            <a:r>
              <a:rPr sz="2450" spc="10" dirty="0">
                <a:latin typeface="Calibri"/>
                <a:cs typeface="Calibri"/>
              </a:rPr>
              <a:t>may also be </a:t>
            </a:r>
            <a:r>
              <a:rPr sz="2450" spc="5" dirty="0">
                <a:latin typeface="Calibri"/>
                <a:cs typeface="Calibri"/>
              </a:rPr>
              <a:t>possible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recover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close </a:t>
            </a:r>
            <a:r>
              <a:rPr sz="2450" spc="10" dirty="0">
                <a:latin typeface="Calibri"/>
                <a:cs typeface="Calibri"/>
              </a:rPr>
              <a:t> approximation of the </a:t>
            </a:r>
            <a:r>
              <a:rPr sz="2450" spc="5" dirty="0">
                <a:latin typeface="Calibri"/>
                <a:cs typeface="Calibri"/>
              </a:rPr>
              <a:t>original biometric features </a:t>
            </a:r>
            <a:r>
              <a:rPr sz="2450" spc="10" dirty="0">
                <a:latin typeface="Calibri"/>
                <a:cs typeface="Calibri"/>
              </a:rPr>
              <a:t>(some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information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lost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due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binarization)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through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380"/>
              </a:lnSpc>
            </a:pPr>
            <a:r>
              <a:rPr sz="2450" spc="5" dirty="0">
                <a:latin typeface="Calibri"/>
                <a:cs typeface="Calibri"/>
              </a:rPr>
              <a:t>hill-climbing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attack.</a:t>
            </a:r>
            <a:endParaRPr sz="2450">
              <a:latin typeface="Calibri"/>
              <a:cs typeface="Calibri"/>
            </a:endParaRPr>
          </a:p>
          <a:p>
            <a:pPr marL="307975" marR="17145" indent="-295910">
              <a:lnSpc>
                <a:spcPts val="2350"/>
              </a:lnSpc>
              <a:spcBef>
                <a:spcPts val="54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Finally,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attack </a:t>
            </a:r>
            <a:r>
              <a:rPr sz="2450" spc="5" dirty="0">
                <a:latin typeface="Calibri"/>
                <a:cs typeface="Calibri"/>
              </a:rPr>
              <a:t>similar </a:t>
            </a:r>
            <a:r>
              <a:rPr sz="2450" spc="10" dirty="0">
                <a:latin typeface="Calibri"/>
                <a:cs typeface="Calibri"/>
              </a:rPr>
              <a:t>to the chosen </a:t>
            </a:r>
            <a:r>
              <a:rPr sz="2450" spc="5" dirty="0">
                <a:latin typeface="Calibri"/>
                <a:cs typeface="Calibri"/>
              </a:rPr>
              <a:t>plaintext </a:t>
            </a:r>
            <a:r>
              <a:rPr sz="2450" spc="10" dirty="0">
                <a:latin typeface="Calibri"/>
                <a:cs typeface="Calibri"/>
              </a:rPr>
              <a:t>attack may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used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recover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random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projection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matrix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directly.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906" y="213246"/>
            <a:ext cx="6482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Non-invertible</a:t>
            </a:r>
            <a:r>
              <a:rPr spc="-65" dirty="0"/>
              <a:t> </a:t>
            </a:r>
            <a:r>
              <a:rPr spc="5" dirty="0"/>
              <a:t>transformation</a:t>
            </a:r>
            <a:r>
              <a:rPr b="0" spc="5" dirty="0"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93" y="1559600"/>
            <a:ext cx="7879715" cy="391032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41910" indent="-300355" algn="just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3055" algn="l"/>
              </a:tabLst>
            </a:pPr>
            <a:r>
              <a:rPr sz="2200" spc="10" dirty="0">
                <a:latin typeface="Times New Roman"/>
                <a:cs typeface="Times New Roman"/>
              </a:rPr>
              <a:t>Non-invertible transformation </a:t>
            </a:r>
            <a:r>
              <a:rPr sz="2200" spc="15" dirty="0">
                <a:latin typeface="Times New Roman"/>
                <a:cs typeface="Times New Roman"/>
              </a:rPr>
              <a:t>schemes </a:t>
            </a:r>
            <a:r>
              <a:rPr sz="2200" spc="10" dirty="0">
                <a:latin typeface="Times New Roman"/>
                <a:cs typeface="Times New Roman"/>
              </a:rPr>
              <a:t>typically apply </a:t>
            </a:r>
            <a:r>
              <a:rPr sz="2200" spc="15" dirty="0">
                <a:latin typeface="Times New Roman"/>
                <a:cs typeface="Times New Roman"/>
              </a:rPr>
              <a:t>a one-way 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function </a:t>
            </a:r>
            <a:r>
              <a:rPr sz="2200" spc="20" dirty="0">
                <a:latin typeface="Times New Roman"/>
                <a:cs typeface="Times New Roman"/>
              </a:rPr>
              <a:t>on </a:t>
            </a:r>
            <a:r>
              <a:rPr sz="2200" spc="10" dirty="0">
                <a:latin typeface="Times New Roman"/>
                <a:cs typeface="Times New Roman"/>
              </a:rPr>
              <a:t>the template, </a:t>
            </a:r>
            <a:r>
              <a:rPr sz="2200" spc="15" dirty="0">
                <a:latin typeface="Times New Roman"/>
                <a:cs typeface="Times New Roman"/>
              </a:rPr>
              <a:t>and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spc="10" dirty="0">
                <a:latin typeface="Times New Roman"/>
                <a:cs typeface="Times New Roman"/>
              </a:rPr>
              <a:t>is computationally </a:t>
            </a:r>
            <a:r>
              <a:rPr sz="2200" spc="15" dirty="0">
                <a:latin typeface="Times New Roman"/>
                <a:cs typeface="Times New Roman"/>
              </a:rPr>
              <a:t>hard </a:t>
            </a:r>
            <a:r>
              <a:rPr sz="2200" spc="10" dirty="0">
                <a:latin typeface="Times New Roman"/>
                <a:cs typeface="Times New Roman"/>
              </a:rPr>
              <a:t>to invert </a:t>
            </a:r>
            <a:r>
              <a:rPr sz="2200" spc="15" dirty="0">
                <a:latin typeface="Times New Roman"/>
                <a:cs typeface="Times New Roman"/>
              </a:rPr>
              <a:t>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transformed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template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even</a:t>
            </a:r>
            <a:r>
              <a:rPr sz="2200" spc="5" dirty="0">
                <a:latin typeface="Times New Roman"/>
                <a:cs typeface="Times New Roman"/>
              </a:rPr>
              <a:t> if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key</a:t>
            </a:r>
            <a:r>
              <a:rPr sz="2200" spc="10" dirty="0">
                <a:latin typeface="Times New Roman"/>
                <a:cs typeface="Times New Roman"/>
              </a:rPr>
              <a:t> 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known.</a:t>
            </a:r>
            <a:endParaRPr sz="2200">
              <a:latin typeface="Times New Roman"/>
              <a:cs typeface="Times New Roman"/>
            </a:endParaRPr>
          </a:p>
          <a:p>
            <a:pPr marL="312420" marR="177165" indent="-300355" algn="just">
              <a:lnSpc>
                <a:spcPts val="2180"/>
              </a:lnSpc>
              <a:spcBef>
                <a:spcPts val="430"/>
              </a:spcBef>
              <a:buFont typeface="Arial MT"/>
              <a:buChar char="•"/>
              <a:tabLst>
                <a:tab pos="313055" algn="l"/>
              </a:tabLst>
            </a:pPr>
            <a:r>
              <a:rPr sz="2200" spc="15" dirty="0">
                <a:latin typeface="Times New Roman"/>
                <a:cs typeface="Times New Roman"/>
              </a:rPr>
              <a:t>Ideally, one </a:t>
            </a:r>
            <a:r>
              <a:rPr sz="2200" spc="10" dirty="0">
                <a:latin typeface="Times New Roman"/>
                <a:cs typeface="Times New Roman"/>
              </a:rPr>
              <a:t>should </a:t>
            </a:r>
            <a:r>
              <a:rPr sz="2200" spc="15" dirty="0">
                <a:latin typeface="Times New Roman"/>
                <a:cs typeface="Times New Roman"/>
              </a:rPr>
              <a:t>employ a </a:t>
            </a:r>
            <a:r>
              <a:rPr sz="2200" spc="10" dirty="0">
                <a:latin typeface="Times New Roman"/>
                <a:cs typeface="Times New Roman"/>
              </a:rPr>
              <a:t>transformation </a:t>
            </a:r>
            <a:r>
              <a:rPr sz="2200" spc="15" dirty="0">
                <a:latin typeface="Times New Roman"/>
                <a:cs typeface="Times New Roman"/>
              </a:rPr>
              <a:t>function </a:t>
            </a:r>
            <a:r>
              <a:rPr sz="2200" spc="10" dirty="0">
                <a:latin typeface="Times New Roman"/>
                <a:cs typeface="Times New Roman"/>
              </a:rPr>
              <a:t>that is </a:t>
            </a:r>
            <a:r>
              <a:rPr sz="2200" spc="15" dirty="0">
                <a:latin typeface="Times New Roman"/>
                <a:cs typeface="Times New Roman"/>
              </a:rPr>
              <a:t>both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pre-image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resistant </a:t>
            </a:r>
            <a:r>
              <a:rPr sz="2200" spc="1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non-invertible.</a:t>
            </a:r>
            <a:endParaRPr sz="2200">
              <a:latin typeface="Times New Roman"/>
              <a:cs typeface="Times New Roman"/>
            </a:endParaRPr>
          </a:p>
          <a:p>
            <a:pPr marL="312420" marR="794385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Times New Roman"/>
                <a:cs typeface="Times New Roman"/>
              </a:rPr>
              <a:t>If such </a:t>
            </a:r>
            <a:r>
              <a:rPr sz="2200" spc="15" dirty="0">
                <a:latin typeface="Times New Roman"/>
                <a:cs typeface="Times New Roman"/>
              </a:rPr>
              <a:t>a </a:t>
            </a:r>
            <a:r>
              <a:rPr sz="2200" spc="10" dirty="0">
                <a:latin typeface="Times New Roman"/>
                <a:cs typeface="Times New Roman"/>
              </a:rPr>
              <a:t>transform </a:t>
            </a:r>
            <a:r>
              <a:rPr sz="2200" spc="15" dirty="0">
                <a:latin typeface="Times New Roman"/>
                <a:cs typeface="Times New Roman"/>
              </a:rPr>
              <a:t>can be </a:t>
            </a:r>
            <a:r>
              <a:rPr sz="2200" spc="10" dirty="0">
                <a:latin typeface="Times New Roman"/>
                <a:cs typeface="Times New Roman"/>
              </a:rPr>
              <a:t>applied, then </a:t>
            </a:r>
            <a:r>
              <a:rPr sz="2200" spc="15" dirty="0">
                <a:latin typeface="Times New Roman"/>
                <a:cs typeface="Times New Roman"/>
              </a:rPr>
              <a:t>non-invertible 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transformation is equivalent to </a:t>
            </a:r>
            <a:r>
              <a:rPr sz="2200" spc="1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password hashing </a:t>
            </a:r>
            <a:r>
              <a:rPr sz="2200" spc="10" dirty="0">
                <a:latin typeface="Times New Roman"/>
                <a:cs typeface="Times New Roman"/>
              </a:rPr>
              <a:t>scheme.</a:t>
            </a:r>
            <a:endParaRPr sz="2200">
              <a:latin typeface="Times New Roman"/>
              <a:cs typeface="Times New Roman"/>
            </a:endParaRPr>
          </a:p>
          <a:p>
            <a:pPr marL="312420" marR="8890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12420" algn="l"/>
                <a:tab pos="313055" algn="l"/>
                <a:tab pos="3114675" algn="l"/>
              </a:tabLst>
            </a:pPr>
            <a:r>
              <a:rPr sz="2200" spc="10" dirty="0">
                <a:latin typeface="Times New Roman"/>
                <a:cs typeface="Times New Roman"/>
              </a:rPr>
              <a:t>Since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spc="10" dirty="0">
                <a:latin typeface="Times New Roman"/>
                <a:cs typeface="Times New Roman"/>
              </a:rPr>
              <a:t>is </a:t>
            </a:r>
            <a:r>
              <a:rPr sz="2200" spc="15" dirty="0">
                <a:latin typeface="Times New Roman"/>
                <a:cs typeface="Times New Roman"/>
              </a:rPr>
              <a:t>hard </a:t>
            </a:r>
            <a:r>
              <a:rPr sz="2200" spc="10" dirty="0">
                <a:latin typeface="Times New Roman"/>
                <a:cs typeface="Times New Roman"/>
              </a:rPr>
              <a:t>to </a:t>
            </a:r>
            <a:r>
              <a:rPr sz="2200" spc="15" dirty="0">
                <a:latin typeface="Times New Roman"/>
                <a:cs typeface="Times New Roman"/>
              </a:rPr>
              <a:t>recover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spc="15" dirty="0">
                <a:latin typeface="Times New Roman"/>
                <a:cs typeface="Times New Roman"/>
              </a:rPr>
              <a:t>original biometric </a:t>
            </a:r>
            <a:r>
              <a:rPr sz="2200" spc="10" dirty="0">
                <a:latin typeface="Times New Roman"/>
                <a:cs typeface="Times New Roman"/>
              </a:rPr>
              <a:t>template even </a:t>
            </a:r>
            <a:r>
              <a:rPr sz="2200" spc="15" dirty="0">
                <a:latin typeface="Times New Roman"/>
                <a:cs typeface="Times New Roman"/>
              </a:rPr>
              <a:t> when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parameters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	</a:t>
            </a:r>
            <a:r>
              <a:rPr sz="2200" spc="10" dirty="0">
                <a:latin typeface="Times New Roman"/>
                <a:cs typeface="Times New Roman"/>
              </a:rPr>
              <a:t>the transformation are compromised, </a:t>
            </a:r>
            <a:r>
              <a:rPr sz="2200" spc="5" dirty="0">
                <a:latin typeface="Times New Roman"/>
                <a:cs typeface="Times New Roman"/>
              </a:rPr>
              <a:t>this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scheme provides better </a:t>
            </a:r>
            <a:r>
              <a:rPr sz="2200" spc="10" dirty="0">
                <a:latin typeface="Times New Roman"/>
                <a:cs typeface="Times New Roman"/>
              </a:rPr>
              <a:t>security than the invertible transformation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approach.</a:t>
            </a:r>
            <a:endParaRPr sz="2200">
              <a:latin typeface="Times New Roman"/>
              <a:cs typeface="Times New Roman"/>
            </a:endParaRPr>
          </a:p>
          <a:p>
            <a:pPr marL="312420" marR="5080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20" dirty="0">
                <a:latin typeface="Times New Roman"/>
                <a:cs typeface="Times New Roman"/>
              </a:rPr>
              <a:t>By </a:t>
            </a:r>
            <a:r>
              <a:rPr sz="2200" spc="10" dirty="0">
                <a:latin typeface="Times New Roman"/>
                <a:cs typeface="Times New Roman"/>
              </a:rPr>
              <a:t>selecting </a:t>
            </a:r>
            <a:r>
              <a:rPr sz="2200" spc="15" dirty="0">
                <a:latin typeface="Times New Roman"/>
                <a:cs typeface="Times New Roman"/>
              </a:rPr>
              <a:t>user-specific </a:t>
            </a:r>
            <a:r>
              <a:rPr sz="2200" spc="10" dirty="0">
                <a:latin typeface="Times New Roman"/>
                <a:cs typeface="Times New Roman"/>
              </a:rPr>
              <a:t>transform </a:t>
            </a:r>
            <a:r>
              <a:rPr sz="2200" spc="15" dirty="0">
                <a:latin typeface="Times New Roman"/>
                <a:cs typeface="Times New Roman"/>
              </a:rPr>
              <a:t>parameters, </a:t>
            </a:r>
            <a:r>
              <a:rPr sz="2200" spc="10" dirty="0">
                <a:latin typeface="Times New Roman"/>
                <a:cs typeface="Times New Roman"/>
              </a:rPr>
              <a:t>this approach can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also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allow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revocability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68830"/>
            <a:ext cx="8001634" cy="440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9120" indent="33655">
              <a:lnSpc>
                <a:spcPct val="117700"/>
              </a:lnSpc>
              <a:spcBef>
                <a:spcPts val="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main </a:t>
            </a:r>
            <a:r>
              <a:rPr sz="1800" dirty="0">
                <a:latin typeface="Times New Roman"/>
                <a:cs typeface="Times New Roman"/>
              </a:rPr>
              <a:t>drawback of </a:t>
            </a:r>
            <a:r>
              <a:rPr sz="1800" spc="-5" dirty="0">
                <a:latin typeface="Times New Roman"/>
                <a:cs typeface="Times New Roman"/>
              </a:rPr>
              <a:t>this approach is the trade-off </a:t>
            </a:r>
            <a:r>
              <a:rPr sz="1800" dirty="0">
                <a:latin typeface="Times New Roman"/>
                <a:cs typeface="Times New Roman"/>
              </a:rPr>
              <a:t>between discriminability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(recognition performance)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non-invertibility (security) of </a:t>
            </a:r>
            <a:r>
              <a:rPr sz="1800" spc="-5" dirty="0">
                <a:latin typeface="Times New Roman"/>
                <a:cs typeface="Times New Roman"/>
              </a:rPr>
              <a:t>the transformation </a:t>
            </a:r>
            <a:r>
              <a:rPr sz="1800" dirty="0">
                <a:latin typeface="Times New Roman"/>
                <a:cs typeface="Times New Roman"/>
              </a:rPr>
              <a:t> function.</a:t>
            </a:r>
            <a:endParaRPr sz="1800">
              <a:latin typeface="Times New Roman"/>
              <a:cs typeface="Times New Roman"/>
            </a:endParaRPr>
          </a:p>
          <a:p>
            <a:pPr marL="355600" marR="11430" indent="-309245">
              <a:lnSpc>
                <a:spcPct val="1002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transformation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preserve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discriminability (similarity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structure)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feature </a:t>
            </a:r>
            <a:r>
              <a:rPr sz="1800" spc="-5" dirty="0">
                <a:latin typeface="Times New Roman"/>
                <a:cs typeface="Times New Roman"/>
              </a:rPr>
              <a:t>set, i.e., just like in the </a:t>
            </a:r>
            <a:r>
              <a:rPr sz="1800" dirty="0">
                <a:latin typeface="Times New Roman"/>
                <a:cs typeface="Times New Roman"/>
              </a:rPr>
              <a:t>original feature </a:t>
            </a:r>
            <a:r>
              <a:rPr sz="1800" spc="-5" dirty="0">
                <a:latin typeface="Times New Roman"/>
                <a:cs typeface="Times New Roman"/>
              </a:rPr>
              <a:t>space, </a:t>
            </a:r>
            <a:r>
              <a:rPr sz="1800" dirty="0">
                <a:latin typeface="Times New Roman"/>
                <a:cs typeface="Times New Roman"/>
              </a:rPr>
              <a:t>features from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same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have high </a:t>
            </a:r>
            <a:r>
              <a:rPr sz="1800" spc="-5" dirty="0">
                <a:latin typeface="Times New Roman"/>
                <a:cs typeface="Times New Roman"/>
              </a:rPr>
              <a:t>similarity in the transformed space and </a:t>
            </a:r>
            <a:r>
              <a:rPr sz="1800" dirty="0">
                <a:latin typeface="Times New Roman"/>
                <a:cs typeface="Times New Roman"/>
              </a:rPr>
              <a:t>features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 users </a:t>
            </a:r>
            <a:r>
              <a:rPr sz="1800" spc="-5" dirty="0">
                <a:latin typeface="Times New Roman"/>
                <a:cs typeface="Times New Roman"/>
              </a:rPr>
              <a:t>should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quite dissimilar </a:t>
            </a: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transformation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04800">
              <a:lnSpc>
                <a:spcPct val="99700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On the </a:t>
            </a:r>
            <a:r>
              <a:rPr sz="2000" dirty="0">
                <a:latin typeface="Times New Roman"/>
                <a:cs typeface="Times New Roman"/>
              </a:rPr>
              <a:t>other hand, </a:t>
            </a:r>
            <a:r>
              <a:rPr sz="2000" spc="-5" dirty="0">
                <a:latin typeface="Times New Roman"/>
                <a:cs typeface="Times New Roman"/>
              </a:rPr>
              <a:t>the transformation should also </a:t>
            </a:r>
            <a:r>
              <a:rPr sz="2000" dirty="0">
                <a:latin typeface="Times New Roman"/>
                <a:cs typeface="Times New Roman"/>
              </a:rPr>
              <a:t>be non-invertible, </a:t>
            </a:r>
            <a:r>
              <a:rPr sz="2000" spc="-5" dirty="0">
                <a:latin typeface="Times New Roman"/>
                <a:cs typeface="Times New Roman"/>
              </a:rPr>
              <a:t>i.e., </a:t>
            </a:r>
            <a:r>
              <a:rPr sz="2000" dirty="0">
                <a:latin typeface="Times New Roman"/>
                <a:cs typeface="Times New Roman"/>
              </a:rPr>
              <a:t> given a </a:t>
            </a:r>
            <a:r>
              <a:rPr sz="2000" spc="-5" dirty="0">
                <a:latin typeface="Times New Roman"/>
                <a:cs typeface="Times New Roman"/>
              </a:rPr>
              <a:t>transformed </a:t>
            </a:r>
            <a:r>
              <a:rPr sz="2000" dirty="0">
                <a:latin typeface="Times New Roman"/>
                <a:cs typeface="Times New Roman"/>
              </a:rPr>
              <a:t>feature </a:t>
            </a:r>
            <a:r>
              <a:rPr sz="2000" spc="-5" dirty="0">
                <a:latin typeface="Times New Roman"/>
                <a:cs typeface="Times New Roman"/>
              </a:rPr>
              <a:t>set, it should </a:t>
            </a:r>
            <a:r>
              <a:rPr sz="2000" dirty="0">
                <a:latin typeface="Times New Roman"/>
                <a:cs typeface="Times New Roman"/>
              </a:rPr>
              <a:t>be hard for </a:t>
            </a:r>
            <a:r>
              <a:rPr sz="2000" spc="-5" dirty="0">
                <a:latin typeface="Times New Roman"/>
                <a:cs typeface="Times New Roman"/>
              </a:rPr>
              <a:t>an adversary to </a:t>
            </a:r>
            <a:r>
              <a:rPr sz="2000" dirty="0">
                <a:latin typeface="Times New Roman"/>
                <a:cs typeface="Times New Roman"/>
              </a:rPr>
              <a:t>obtain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original feature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(or a </a:t>
            </a:r>
            <a:r>
              <a:rPr sz="2000" spc="-5" dirty="0">
                <a:latin typeface="Times New Roman"/>
                <a:cs typeface="Times New Roman"/>
              </a:rPr>
              <a:t>close approximation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it).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difficult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design </a:t>
            </a:r>
            <a:r>
              <a:rPr sz="2000" spc="-5" dirty="0">
                <a:latin typeface="Times New Roman"/>
                <a:cs typeface="Times New Roman"/>
              </a:rPr>
              <a:t>transformation </a:t>
            </a:r>
            <a:r>
              <a:rPr sz="2000" dirty="0">
                <a:latin typeface="Times New Roman"/>
                <a:cs typeface="Times New Roman"/>
              </a:rPr>
              <a:t>functions </a:t>
            </a:r>
            <a:r>
              <a:rPr sz="2000" spc="-5" dirty="0">
                <a:latin typeface="Times New Roman"/>
                <a:cs typeface="Times New Roman"/>
              </a:rPr>
              <a:t>that satisfy </a:t>
            </a:r>
            <a:r>
              <a:rPr sz="2000" dirty="0">
                <a:latin typeface="Times New Roman"/>
                <a:cs typeface="Times New Roman"/>
              </a:rPr>
              <a:t>both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discriminability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non-invertibility</a:t>
            </a:r>
            <a:r>
              <a:rPr sz="2000" spc="-5" dirty="0">
                <a:latin typeface="Times New Roman"/>
                <a:cs typeface="Times New Roman"/>
              </a:rPr>
              <a:t> conditions simultaneously.</a:t>
            </a:r>
            <a:endParaRPr sz="2000">
              <a:latin typeface="Times New Roman"/>
              <a:cs typeface="Times New Roman"/>
            </a:endParaRPr>
          </a:p>
          <a:p>
            <a:pPr marL="355600" marR="36830" indent="-30480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one needs </a:t>
            </a:r>
            <a:r>
              <a:rPr sz="2000" spc="-5" dirty="0">
                <a:latin typeface="Times New Roman"/>
                <a:cs typeface="Times New Roman"/>
              </a:rPr>
              <a:t>to choose an appropriate transformation </a:t>
            </a:r>
            <a:r>
              <a:rPr sz="2000" dirty="0">
                <a:latin typeface="Times New Roman"/>
                <a:cs typeface="Times New Roman"/>
              </a:rPr>
              <a:t>function based 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biometric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452" y="1552529"/>
            <a:ext cx="8002270" cy="4175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90868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Examples of </a:t>
            </a:r>
            <a:r>
              <a:rPr sz="2450" spc="5" dirty="0">
                <a:latin typeface="Calibri"/>
                <a:cs typeface="Calibri"/>
              </a:rPr>
              <a:t>non-invertible functions that </a:t>
            </a:r>
            <a:r>
              <a:rPr sz="2450" spc="10" dirty="0">
                <a:latin typeface="Calibri"/>
                <a:cs typeface="Calibri"/>
              </a:rPr>
              <a:t>have been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proposed </a:t>
            </a:r>
            <a:r>
              <a:rPr sz="2450" spc="5" dirty="0">
                <a:latin typeface="Calibri"/>
                <a:cs typeface="Calibri"/>
              </a:rPr>
              <a:t>for </a:t>
            </a:r>
            <a:r>
              <a:rPr sz="2450" spc="10" dirty="0">
                <a:latin typeface="Calibri"/>
                <a:cs typeface="Calibri"/>
              </a:rPr>
              <a:t>the purpose of </a:t>
            </a:r>
            <a:r>
              <a:rPr sz="2450" spc="5" dirty="0">
                <a:latin typeface="Calibri"/>
                <a:cs typeface="Calibri"/>
              </a:rPr>
              <a:t>transforming fingerprint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minutiae include cartesian, polar,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functional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transformations.</a:t>
            </a:r>
            <a:endParaRPr sz="2450">
              <a:latin typeface="Calibri"/>
              <a:cs typeface="Calibri"/>
            </a:endParaRPr>
          </a:p>
          <a:p>
            <a:pPr marL="307975" marR="91440" indent="-295910">
              <a:lnSpc>
                <a:spcPct val="81200"/>
              </a:lnSpc>
              <a:spcBef>
                <a:spcPts val="51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In cartesian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transformation,</a:t>
            </a:r>
            <a:r>
              <a:rPr sz="2450" spc="10" dirty="0">
                <a:latin typeface="Calibri"/>
                <a:cs typeface="Calibri"/>
              </a:rPr>
              <a:t> the </a:t>
            </a:r>
            <a:r>
              <a:rPr sz="2450" spc="5" dirty="0">
                <a:latin typeface="Calibri"/>
                <a:cs typeface="Calibri"/>
              </a:rPr>
              <a:t>minutiae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space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(fingerprint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image) is tessellated into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rectangular grid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each </a:t>
            </a:r>
            <a:r>
              <a:rPr sz="2450" spc="5" dirty="0">
                <a:latin typeface="Calibri"/>
                <a:cs typeface="Calibri"/>
              </a:rPr>
              <a:t>cell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(possibly containing </a:t>
            </a:r>
            <a:r>
              <a:rPr sz="2450" spc="10" dirty="0">
                <a:latin typeface="Calibri"/>
                <a:cs typeface="Calibri"/>
              </a:rPr>
              <a:t>some </a:t>
            </a:r>
            <a:r>
              <a:rPr sz="2450" spc="5" dirty="0">
                <a:latin typeface="Calibri"/>
                <a:cs typeface="Calibri"/>
              </a:rPr>
              <a:t>minutiae) is shifted </a:t>
            </a:r>
            <a:r>
              <a:rPr sz="2450" spc="10" dirty="0">
                <a:latin typeface="Calibri"/>
                <a:cs typeface="Calibri"/>
              </a:rPr>
              <a:t>to a new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position in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grid corresponding </a:t>
            </a:r>
            <a:r>
              <a:rPr sz="2450" spc="10" dirty="0">
                <a:latin typeface="Calibri"/>
                <a:cs typeface="Calibri"/>
              </a:rPr>
              <a:t>to the </a:t>
            </a:r>
            <a:r>
              <a:rPr sz="2450" spc="5" dirty="0">
                <a:latin typeface="Calibri"/>
                <a:cs typeface="Calibri"/>
              </a:rPr>
              <a:t>translations set by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key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κ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ct val="81100"/>
              </a:lnSpc>
              <a:spcBef>
                <a:spcPts val="51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polar transformation is similar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cartesian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transformation with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difference that </a:t>
            </a:r>
            <a:r>
              <a:rPr sz="2450" spc="10" dirty="0">
                <a:latin typeface="Calibri"/>
                <a:cs typeface="Calibri"/>
              </a:rPr>
              <a:t>the image </a:t>
            </a:r>
            <a:r>
              <a:rPr sz="2450" spc="5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now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tessellated into </a:t>
            </a:r>
            <a:r>
              <a:rPr sz="2450" spc="10" dirty="0">
                <a:latin typeface="Calibri"/>
                <a:cs typeface="Calibri"/>
              </a:rPr>
              <a:t>a number of </a:t>
            </a:r>
            <a:r>
              <a:rPr sz="2450" spc="5" dirty="0">
                <a:latin typeface="Calibri"/>
                <a:cs typeface="Calibri"/>
              </a:rPr>
              <a:t>concentric shells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each </a:t>
            </a:r>
            <a:r>
              <a:rPr sz="2450" spc="5" dirty="0">
                <a:latin typeface="Calibri"/>
                <a:cs typeface="Calibri"/>
              </a:rPr>
              <a:t>shell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divided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sectors.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548680"/>
            <a:ext cx="6981895" cy="5927659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458" y="477711"/>
            <a:ext cx="5747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Biometric</a:t>
            </a:r>
            <a:r>
              <a:rPr sz="4400" spc="-95" dirty="0"/>
              <a:t> </a:t>
            </a:r>
            <a:r>
              <a:rPr sz="4400" spc="-5" dirty="0"/>
              <a:t>cryptosystems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3776" y="1573743"/>
            <a:ext cx="8028940" cy="35515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21945" marR="5080" indent="-309880">
              <a:lnSpc>
                <a:spcPts val="1730"/>
              </a:lnSpc>
              <a:spcBef>
                <a:spcPts val="4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spc="-5" dirty="0">
                <a:latin typeface="Calibri"/>
                <a:cs typeface="Calibri"/>
              </a:rPr>
              <a:t>Biometric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cryptosystems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somewhat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similar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 password-based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key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generation </a:t>
            </a:r>
            <a:r>
              <a:rPr sz="1750" dirty="0">
                <a:latin typeface="Calibri"/>
                <a:cs typeface="Calibri"/>
              </a:rPr>
              <a:t> systems because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they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were </a:t>
            </a:r>
            <a:r>
              <a:rPr sz="1750" spc="-5" dirty="0">
                <a:latin typeface="Calibri"/>
                <a:cs typeface="Calibri"/>
              </a:rPr>
              <a:t>originally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developed for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purpose of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either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securing</a:t>
            </a:r>
            <a:r>
              <a:rPr sz="1750" dirty="0">
                <a:latin typeface="Calibri"/>
                <a:cs typeface="Calibri"/>
              </a:rPr>
              <a:t> a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cryptographic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key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using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biometric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or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directly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generating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2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cryptographic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key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-5" dirty="0">
                <a:latin typeface="Calibri"/>
                <a:cs typeface="Calibri"/>
              </a:rPr>
              <a:t> biometric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features.</a:t>
            </a:r>
            <a:endParaRPr sz="1750">
              <a:latin typeface="Calibri"/>
              <a:cs typeface="Calibri"/>
            </a:endParaRPr>
          </a:p>
          <a:p>
            <a:pPr marL="321945" marR="432434" indent="-309880" algn="just">
              <a:lnSpc>
                <a:spcPct val="80900"/>
              </a:lnSpc>
              <a:spcBef>
                <a:spcPts val="365"/>
              </a:spcBef>
              <a:buFont typeface="Arial MT"/>
              <a:buChar char="•"/>
              <a:tabLst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Since the </a:t>
            </a:r>
            <a:r>
              <a:rPr sz="1750" spc="-5" dirty="0">
                <a:latin typeface="Calibri"/>
                <a:cs typeface="Calibri"/>
              </a:rPr>
              <a:t>biometric features </a:t>
            </a:r>
            <a:r>
              <a:rPr sz="1750" dirty="0">
                <a:latin typeface="Calibri"/>
                <a:cs typeface="Calibri"/>
              </a:rPr>
              <a:t>available during enrollment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dirty="0">
                <a:latin typeface="Calibri"/>
                <a:cs typeface="Calibri"/>
              </a:rPr>
              <a:t>authentication are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different, </a:t>
            </a:r>
            <a:r>
              <a:rPr sz="1750" dirty="0">
                <a:latin typeface="Calibri"/>
                <a:cs typeface="Calibri"/>
              </a:rPr>
              <a:t>these </a:t>
            </a:r>
            <a:r>
              <a:rPr sz="1750" spc="-5" dirty="0">
                <a:latin typeface="Calibri"/>
                <a:cs typeface="Calibri"/>
              </a:rPr>
              <a:t>features </a:t>
            </a:r>
            <a:r>
              <a:rPr sz="1750" dirty="0">
                <a:latin typeface="Calibri"/>
                <a:cs typeface="Calibri"/>
              </a:rPr>
              <a:t>cannot be </a:t>
            </a:r>
            <a:r>
              <a:rPr sz="1750" spc="-5" dirty="0">
                <a:latin typeface="Calibri"/>
                <a:cs typeface="Calibri"/>
              </a:rPr>
              <a:t>directly </a:t>
            </a:r>
            <a:r>
              <a:rPr sz="1750" dirty="0">
                <a:latin typeface="Calibri"/>
                <a:cs typeface="Calibri"/>
              </a:rPr>
              <a:t>used for </a:t>
            </a:r>
            <a:r>
              <a:rPr sz="1750" spc="-5" dirty="0">
                <a:latin typeface="Calibri"/>
                <a:cs typeface="Calibri"/>
              </a:rPr>
              <a:t>generation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5" dirty="0">
                <a:latin typeface="Calibri"/>
                <a:cs typeface="Calibri"/>
              </a:rPr>
              <a:t>cryptographic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keys.</a:t>
            </a:r>
            <a:endParaRPr sz="1750">
              <a:latin typeface="Calibri"/>
              <a:cs typeface="Calibri"/>
            </a:endParaRPr>
          </a:p>
          <a:p>
            <a:pPr marL="321945" marR="247015" indent="-309880">
              <a:lnSpc>
                <a:spcPct val="79700"/>
              </a:lnSpc>
              <a:spcBef>
                <a:spcPts val="40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dirty="0"/>
              <a:t>	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order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facilitate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key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generation,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public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information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about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biometric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dirty="0">
                <a:latin typeface="Calibri"/>
                <a:cs typeface="Calibri"/>
              </a:rPr>
              <a:t> is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stored in the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database during </a:t>
            </a:r>
            <a:r>
              <a:rPr sz="1750" spc="-5" dirty="0">
                <a:latin typeface="Calibri"/>
                <a:cs typeface="Calibri"/>
              </a:rPr>
              <a:t>enrollment.</a:t>
            </a:r>
            <a:endParaRPr sz="1750">
              <a:latin typeface="Calibri"/>
              <a:cs typeface="Calibri"/>
            </a:endParaRPr>
          </a:p>
          <a:p>
            <a:pPr marL="321945" marR="447675" indent="-309880">
              <a:lnSpc>
                <a:spcPct val="79700"/>
              </a:lnSpc>
              <a:spcBef>
                <a:spcPts val="4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This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public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information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usually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referred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 as</a:t>
            </a:r>
            <a:r>
              <a:rPr sz="1750" spc="5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helper</a:t>
            </a:r>
            <a:r>
              <a:rPr sz="1750" i="1" spc="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data</a:t>
            </a:r>
            <a:r>
              <a:rPr sz="1750" i="1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secure</a:t>
            </a:r>
            <a:r>
              <a:rPr sz="1750" i="1" spc="1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sketch</a:t>
            </a:r>
            <a:r>
              <a:rPr sz="1750" i="1" spc="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hence,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biometric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cryptosystems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also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known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helper-data-based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methods.</a:t>
            </a:r>
            <a:endParaRPr sz="1750">
              <a:latin typeface="Calibri"/>
              <a:cs typeface="Calibri"/>
            </a:endParaRPr>
          </a:p>
          <a:p>
            <a:pPr marL="321945" marR="137795" indent="-309880">
              <a:lnSpc>
                <a:spcPct val="79700"/>
              </a:lnSpc>
              <a:spcBef>
                <a:spcPts val="40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secure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sketch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used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during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authentication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cryptographic</a:t>
            </a:r>
            <a:r>
              <a:rPr sz="1750" dirty="0">
                <a:latin typeface="Calibri"/>
                <a:cs typeface="Calibri"/>
              </a:rPr>
              <a:t> key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from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query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biometric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through a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process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known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recovery </a:t>
            </a:r>
            <a:r>
              <a:rPr sz="1750" spc="-5" dirty="0">
                <a:latin typeface="Calibri"/>
                <a:cs typeface="Calibri"/>
              </a:rPr>
              <a:t>mechanism.</a:t>
            </a:r>
            <a:endParaRPr sz="1750">
              <a:latin typeface="Calibri"/>
              <a:cs typeface="Calibri"/>
            </a:endParaRPr>
          </a:p>
          <a:p>
            <a:pPr marL="321945" marR="191135" indent="-309880">
              <a:lnSpc>
                <a:spcPct val="79700"/>
              </a:lnSpc>
              <a:spcBef>
                <a:spcPts val="4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Matching 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performed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indirectly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verifying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</a:t>
            </a:r>
            <a:r>
              <a:rPr sz="1750" spc="-5" dirty="0">
                <a:latin typeface="Calibri"/>
                <a:cs typeface="Calibri"/>
              </a:rPr>
              <a:t>validity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key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by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directly</a:t>
            </a:r>
            <a:r>
              <a:rPr sz="1750" dirty="0">
                <a:latin typeface="Calibri"/>
                <a:cs typeface="Calibri"/>
              </a:rPr>
              <a:t> using the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key in another application.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352" y="477711"/>
            <a:ext cx="71539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Key</a:t>
            </a:r>
            <a:r>
              <a:rPr sz="4400" b="0" spc="-2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binding</a:t>
            </a:r>
            <a:r>
              <a:rPr sz="4400" b="0" spc="-2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and</a:t>
            </a:r>
            <a:r>
              <a:rPr sz="4400" b="0" spc="-2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key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generation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010" y="1545458"/>
            <a:ext cx="7900670" cy="42405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3530" marR="5080" indent="-291465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-5" dirty="0">
                <a:latin typeface="Calibri"/>
                <a:cs typeface="Calibri"/>
              </a:rPr>
              <a:t>Biometric</a:t>
            </a:r>
            <a:r>
              <a:rPr sz="2700" dirty="0">
                <a:latin typeface="Calibri"/>
                <a:cs typeface="Calibri"/>
              </a:rPr>
              <a:t> cryptosystems </a:t>
            </a:r>
            <a:r>
              <a:rPr sz="2700" spc="5" dirty="0">
                <a:latin typeface="Calibri"/>
                <a:cs typeface="Calibri"/>
              </a:rPr>
              <a:t>can be </a:t>
            </a:r>
            <a:r>
              <a:rPr sz="2700" dirty="0">
                <a:latin typeface="Calibri"/>
                <a:cs typeface="Calibri"/>
              </a:rPr>
              <a:t>further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classified </a:t>
            </a:r>
            <a:r>
              <a:rPr sz="2700" spc="5" dirty="0">
                <a:latin typeface="Calibri"/>
                <a:cs typeface="Calibri"/>
              </a:rPr>
              <a:t>as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i="1" spc="5" dirty="0">
                <a:latin typeface="Calibri"/>
                <a:cs typeface="Calibri"/>
              </a:rPr>
              <a:t>key </a:t>
            </a:r>
            <a:r>
              <a:rPr sz="2700" i="1" dirty="0">
                <a:latin typeface="Calibri"/>
                <a:cs typeface="Calibri"/>
              </a:rPr>
              <a:t>binding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i="1" spc="5" dirty="0">
                <a:latin typeface="Calibri"/>
                <a:cs typeface="Calibri"/>
              </a:rPr>
              <a:t>key </a:t>
            </a:r>
            <a:r>
              <a:rPr sz="2700" i="1" dirty="0">
                <a:latin typeface="Calibri"/>
                <a:cs typeface="Calibri"/>
              </a:rPr>
              <a:t>generation </a:t>
            </a:r>
            <a:r>
              <a:rPr sz="2700" spc="5" dirty="0">
                <a:latin typeface="Calibri"/>
                <a:cs typeface="Calibri"/>
              </a:rPr>
              <a:t>systems depending on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how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secure sketch is obtained.</a:t>
            </a:r>
            <a:endParaRPr sz="2700">
              <a:latin typeface="Calibri"/>
              <a:cs typeface="Calibri"/>
            </a:endParaRPr>
          </a:p>
          <a:p>
            <a:pPr marL="303530" marR="217804" indent="-291465">
              <a:lnSpc>
                <a:spcPct val="80800"/>
              </a:lnSpc>
              <a:spcBef>
                <a:spcPts val="55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When</a:t>
            </a:r>
            <a:r>
              <a:rPr sz="2700" dirty="0">
                <a:latin typeface="Calibri"/>
                <a:cs typeface="Calibri"/>
              </a:rPr>
              <a:t> the secure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sketch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obtained</a:t>
            </a:r>
            <a:r>
              <a:rPr sz="2700" spc="5" dirty="0">
                <a:latin typeface="Calibri"/>
                <a:cs typeface="Calibri"/>
              </a:rPr>
              <a:t> by </a:t>
            </a:r>
            <a:r>
              <a:rPr sz="2700" dirty="0">
                <a:latin typeface="Calibri"/>
                <a:cs typeface="Calibri"/>
              </a:rPr>
              <a:t>binding</a:t>
            </a:r>
            <a:r>
              <a:rPr sz="2700" spc="5" dirty="0">
                <a:latin typeface="Calibri"/>
                <a:cs typeface="Calibri"/>
              </a:rPr>
              <a:t> a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cryptographic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(that 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independent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biometric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features)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biometric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template,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referred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as a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i="1" spc="5" dirty="0">
                <a:latin typeface="Calibri"/>
                <a:cs typeface="Calibri"/>
              </a:rPr>
              <a:t>key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binding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biometric</a:t>
            </a:r>
            <a:r>
              <a:rPr sz="2700" i="1" spc="5" dirty="0">
                <a:latin typeface="Calibri"/>
                <a:cs typeface="Calibri"/>
              </a:rPr>
              <a:t> cryptosystem.</a:t>
            </a:r>
            <a:endParaRPr sz="2700">
              <a:latin typeface="Calibri"/>
              <a:cs typeface="Calibri"/>
            </a:endParaRPr>
          </a:p>
          <a:p>
            <a:pPr marL="303530" marR="323215" indent="-291465">
              <a:lnSpc>
                <a:spcPct val="80900"/>
              </a:lnSpc>
              <a:spcBef>
                <a:spcPts val="54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helper</a:t>
            </a:r>
            <a:r>
              <a:rPr sz="2700" spc="5" dirty="0">
                <a:latin typeface="Calibri"/>
                <a:cs typeface="Calibri"/>
              </a:rPr>
              <a:t> data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derived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</a:t>
            </a:r>
            <a:r>
              <a:rPr sz="2700" spc="5" dirty="0">
                <a:latin typeface="Calibri"/>
                <a:cs typeface="Calibri"/>
              </a:rPr>
              <a:t> from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biometric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template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the cryptographic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is directly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generated </a:t>
            </a:r>
            <a:r>
              <a:rPr sz="2700" spc="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 helper </a:t>
            </a:r>
            <a:r>
              <a:rPr sz="2700" spc="5" dirty="0">
                <a:latin typeface="Calibri"/>
                <a:cs typeface="Calibri"/>
              </a:rPr>
              <a:t>data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the query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biometric features,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 leads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60" dirty="0">
                <a:latin typeface="Calibri"/>
                <a:cs typeface="Calibri"/>
              </a:rPr>
              <a:t> </a:t>
            </a:r>
            <a:r>
              <a:rPr sz="2700" i="1" spc="5" dirty="0">
                <a:latin typeface="Calibri"/>
                <a:cs typeface="Calibri"/>
              </a:rPr>
              <a:t>key </a:t>
            </a:r>
            <a:r>
              <a:rPr sz="2700" i="1" dirty="0">
                <a:latin typeface="Calibri"/>
                <a:cs typeface="Calibri"/>
              </a:rPr>
              <a:t>generation </a:t>
            </a:r>
            <a:r>
              <a:rPr sz="2700" i="1" spc="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biometric</a:t>
            </a:r>
            <a:r>
              <a:rPr sz="2700" i="1" spc="-5" dirty="0">
                <a:latin typeface="Calibri"/>
                <a:cs typeface="Calibri"/>
              </a:rPr>
              <a:t> </a:t>
            </a:r>
            <a:r>
              <a:rPr sz="2700" i="1" spc="5" dirty="0">
                <a:latin typeface="Calibri"/>
                <a:cs typeface="Calibri"/>
              </a:rPr>
              <a:t>cryptosystem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538" y="477711"/>
            <a:ext cx="353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Security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breach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610563"/>
            <a:ext cx="7931150" cy="38379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When</a:t>
            </a:r>
            <a:r>
              <a:rPr sz="2950" spc="-5" dirty="0">
                <a:latin typeface="Calibri"/>
                <a:cs typeface="Calibri"/>
              </a:rPr>
              <a:t> the biometric</a:t>
            </a:r>
            <a:r>
              <a:rPr sz="2950" dirty="0">
                <a:latin typeface="Calibri"/>
                <a:cs typeface="Calibri"/>
              </a:rPr>
              <a:t> system </a:t>
            </a:r>
            <a:r>
              <a:rPr sz="2950" spc="-5" dirty="0">
                <a:latin typeface="Calibri"/>
                <a:cs typeface="Calibri"/>
              </a:rPr>
              <a:t>fails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meet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these </a:t>
            </a:r>
            <a:r>
              <a:rPr sz="2950" spc="-5" dirty="0">
                <a:latin typeface="Calibri"/>
                <a:cs typeface="Calibri"/>
              </a:rPr>
              <a:t> objectives,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security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system is said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be</a:t>
            </a:r>
            <a:endParaRPr sz="2950">
              <a:latin typeface="Calibri"/>
              <a:cs typeface="Calibri"/>
            </a:endParaRPr>
          </a:p>
          <a:p>
            <a:pPr marL="352425">
              <a:lnSpc>
                <a:spcPct val="100000"/>
              </a:lnSpc>
              <a:spcBef>
                <a:spcPts val="455"/>
              </a:spcBef>
            </a:pPr>
            <a:r>
              <a:rPr sz="2950" spc="-5" dirty="0">
                <a:latin typeface="Calibri"/>
                <a:cs typeface="Calibri"/>
              </a:rPr>
              <a:t>breached.</a:t>
            </a:r>
            <a:endParaRPr sz="2950">
              <a:latin typeface="Calibri"/>
              <a:cs typeface="Calibri"/>
            </a:endParaRPr>
          </a:p>
          <a:p>
            <a:pPr marL="12700" marR="401320">
              <a:lnSpc>
                <a:spcPct val="99700"/>
              </a:lnSpc>
              <a:spcBef>
                <a:spcPts val="595"/>
              </a:spcBef>
            </a:pPr>
            <a:r>
              <a:rPr sz="2950" dirty="0">
                <a:latin typeface="Calibri"/>
                <a:cs typeface="Calibri"/>
              </a:rPr>
              <a:t>This breach of </a:t>
            </a:r>
            <a:r>
              <a:rPr sz="2950" spc="-5" dirty="0">
                <a:latin typeface="Calibri"/>
                <a:cs typeface="Calibri"/>
              </a:rPr>
              <a:t>security </a:t>
            </a:r>
            <a:r>
              <a:rPr sz="2950" dirty="0">
                <a:latin typeface="Calibri"/>
                <a:cs typeface="Calibri"/>
              </a:rPr>
              <a:t>can be in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form </a:t>
            </a:r>
            <a:r>
              <a:rPr sz="2950" spc="-5" dirty="0">
                <a:latin typeface="Calibri"/>
                <a:cs typeface="Calibri"/>
              </a:rPr>
              <a:t>of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denial-of-service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legitimate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users,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intrusion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by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unauthorized users,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repudiation </a:t>
            </a:r>
            <a:r>
              <a:rPr sz="2950" dirty="0">
                <a:latin typeface="Calibri"/>
                <a:cs typeface="Calibri"/>
              </a:rPr>
              <a:t>claims </a:t>
            </a:r>
            <a:r>
              <a:rPr sz="2950" spc="-5" dirty="0">
                <a:latin typeface="Calibri"/>
                <a:cs typeface="Calibri"/>
              </a:rPr>
              <a:t>by </a:t>
            </a:r>
            <a:r>
              <a:rPr sz="2950" dirty="0">
                <a:latin typeface="Calibri"/>
                <a:cs typeface="Calibri"/>
              </a:rPr>
              <a:t> authorized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users,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misuse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data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950" dirty="0">
                <a:latin typeface="Calibri"/>
                <a:cs typeface="Calibri"/>
              </a:rPr>
              <a:t>for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unintended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purposes.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518400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24511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Thus, biometric </a:t>
            </a:r>
            <a:r>
              <a:rPr sz="3200" spc="-10" dirty="0">
                <a:latin typeface="Calibri"/>
                <a:cs typeface="Calibri"/>
              </a:rPr>
              <a:t>cryptosystems </a:t>
            </a:r>
            <a:r>
              <a:rPr sz="3200" spc="-5" dirty="0">
                <a:latin typeface="Calibri"/>
                <a:cs typeface="Calibri"/>
              </a:rPr>
              <a:t>solve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challenging </a:t>
            </a:r>
            <a:r>
              <a:rPr sz="3200" spc="-5" dirty="0">
                <a:latin typeface="Calibri"/>
                <a:cs typeface="Calibri"/>
              </a:rPr>
              <a:t>problems of </a:t>
            </a:r>
            <a:r>
              <a:rPr sz="3200" spc="-10" dirty="0">
                <a:latin typeface="Calibri"/>
                <a:cs typeface="Calibri"/>
              </a:rPr>
              <a:t>cryptographic </a:t>
            </a:r>
            <a:r>
              <a:rPr sz="3200" spc="-5" dirty="0">
                <a:latin typeface="Calibri"/>
                <a:cs typeface="Calibri"/>
              </a:rPr>
              <a:t>key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 protection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simultaneously.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099"/>
              </a:lnSpc>
              <a:spcBef>
                <a:spcPts val="4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Due to </a:t>
            </a:r>
            <a:r>
              <a:rPr sz="3200" spc="-10" dirty="0">
                <a:latin typeface="Calibri"/>
                <a:cs typeface="Calibri"/>
              </a:rPr>
              <a:t>this </a:t>
            </a:r>
            <a:r>
              <a:rPr sz="3200" spc="-5" dirty="0">
                <a:latin typeface="Calibri"/>
                <a:cs typeface="Calibri"/>
              </a:rPr>
              <a:t>reason, </a:t>
            </a:r>
            <a:r>
              <a:rPr sz="3200" spc="-10" dirty="0">
                <a:latin typeface="Calibri"/>
                <a:cs typeface="Calibri"/>
              </a:rPr>
              <a:t>this topic </a:t>
            </a:r>
            <a:r>
              <a:rPr sz="3200" spc="-5" dirty="0">
                <a:latin typeface="Calibri"/>
                <a:cs typeface="Calibri"/>
              </a:rPr>
              <a:t>is under </a:t>
            </a:r>
            <a:r>
              <a:rPr sz="3200" dirty="0">
                <a:latin typeface="Calibri"/>
                <a:cs typeface="Calibri"/>
              </a:rPr>
              <a:t>active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research in both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cryptographic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communities.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353" y="477711"/>
            <a:ext cx="5843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Key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binding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cryptosystem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8011795" cy="39281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9690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key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binding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cryptosystem,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template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 secured</a:t>
            </a:r>
            <a:r>
              <a:rPr sz="2450" spc="10" dirty="0">
                <a:latin typeface="Calibri"/>
                <a:cs typeface="Calibri"/>
              </a:rPr>
              <a:t> by</a:t>
            </a:r>
            <a:r>
              <a:rPr sz="2450" spc="5" dirty="0">
                <a:latin typeface="Calibri"/>
                <a:cs typeface="Calibri"/>
              </a:rPr>
              <a:t> monolithically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binding it with</a:t>
            </a:r>
            <a:r>
              <a:rPr sz="2450" spc="10" dirty="0">
                <a:latin typeface="Calibri"/>
                <a:cs typeface="Calibri"/>
              </a:rPr>
              <a:t> a </a:t>
            </a:r>
            <a:r>
              <a:rPr sz="2450" spc="5" dirty="0">
                <a:latin typeface="Calibri"/>
                <a:cs typeface="Calibri"/>
              </a:rPr>
              <a:t>secret</a:t>
            </a:r>
            <a:r>
              <a:rPr sz="2450" spc="10" dirty="0">
                <a:latin typeface="Calibri"/>
                <a:cs typeface="Calibri"/>
              </a:rPr>
              <a:t> key </a:t>
            </a:r>
            <a:r>
              <a:rPr sz="2450" spc="5" dirty="0">
                <a:latin typeface="Calibri"/>
                <a:cs typeface="Calibri"/>
              </a:rPr>
              <a:t>within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spc="5" dirty="0">
                <a:latin typeface="Calibri"/>
                <a:cs typeface="Calibri"/>
              </a:rPr>
              <a:t> cryptographic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framework.</a:t>
            </a:r>
            <a:r>
              <a:rPr sz="2450" spc="10" dirty="0">
                <a:latin typeface="Calibri"/>
                <a:cs typeface="Calibri"/>
              </a:rPr>
              <a:t> As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shown </a:t>
            </a:r>
            <a:r>
              <a:rPr sz="2450" spc="5" dirty="0">
                <a:latin typeface="Calibri"/>
                <a:cs typeface="Calibri"/>
              </a:rPr>
              <a:t>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Figure 7.20,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ts val="235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single entity that </a:t>
            </a:r>
            <a:r>
              <a:rPr sz="2450" spc="10" dirty="0">
                <a:latin typeface="Calibri"/>
                <a:cs typeface="Calibri"/>
              </a:rPr>
              <a:t>embeds both the key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template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stored 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database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secure sketch.</a:t>
            </a:r>
            <a:endParaRPr sz="2450">
              <a:latin typeface="Calibri"/>
              <a:cs typeface="Calibri"/>
            </a:endParaRPr>
          </a:p>
          <a:p>
            <a:pPr marL="307975" marR="102870" indent="-295910">
              <a:lnSpc>
                <a:spcPct val="8110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This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secure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sketch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does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not </a:t>
            </a:r>
            <a:r>
              <a:rPr sz="2450" spc="5" dirty="0">
                <a:latin typeface="Calibri"/>
                <a:cs typeface="Calibri"/>
              </a:rPr>
              <a:t>reveal </a:t>
            </a:r>
            <a:r>
              <a:rPr sz="2450" spc="10" dirty="0">
                <a:latin typeface="Calibri"/>
                <a:cs typeface="Calibri"/>
              </a:rPr>
              <a:t>much </a:t>
            </a:r>
            <a:r>
              <a:rPr sz="2450" spc="5" dirty="0">
                <a:latin typeface="Calibri"/>
                <a:cs typeface="Calibri"/>
              </a:rPr>
              <a:t>information </a:t>
            </a:r>
            <a:r>
              <a:rPr sz="2450" spc="10" dirty="0">
                <a:latin typeface="Calibri"/>
                <a:cs typeface="Calibri"/>
              </a:rPr>
              <a:t>about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 key or the </a:t>
            </a:r>
            <a:r>
              <a:rPr sz="2450" spc="5" dirty="0">
                <a:latin typeface="Calibri"/>
                <a:cs typeface="Calibri"/>
              </a:rPr>
              <a:t>biometric template, </a:t>
            </a:r>
            <a:r>
              <a:rPr sz="2450" dirty="0">
                <a:latin typeface="Calibri"/>
                <a:cs typeface="Calibri"/>
              </a:rPr>
              <a:t>i.e., </a:t>
            </a:r>
            <a:r>
              <a:rPr sz="2450" spc="5" dirty="0">
                <a:latin typeface="Calibri"/>
                <a:cs typeface="Calibri"/>
              </a:rPr>
              <a:t>it is computationally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hard to decode the key or the </a:t>
            </a:r>
            <a:r>
              <a:rPr sz="2450" spc="5" dirty="0">
                <a:latin typeface="Calibri"/>
                <a:cs typeface="Calibri"/>
              </a:rPr>
              <a:t>template without </a:t>
            </a:r>
            <a:r>
              <a:rPr sz="2450" spc="10" dirty="0">
                <a:latin typeface="Calibri"/>
                <a:cs typeface="Calibri"/>
              </a:rPr>
              <a:t>any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knowledge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user’s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data.</a:t>
            </a:r>
            <a:endParaRPr sz="2450">
              <a:latin typeface="Calibri"/>
              <a:cs typeface="Calibri"/>
            </a:endParaRPr>
          </a:p>
          <a:p>
            <a:pPr marL="307975" marR="35560" indent="-295910">
              <a:lnSpc>
                <a:spcPct val="80900"/>
              </a:lnSpc>
              <a:spcBef>
                <a:spcPts val="52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Matching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a key </a:t>
            </a:r>
            <a:r>
              <a:rPr sz="2450" spc="5" dirty="0">
                <a:latin typeface="Calibri"/>
                <a:cs typeface="Calibri"/>
              </a:rPr>
              <a:t>binding </a:t>
            </a:r>
            <a:r>
              <a:rPr sz="2450" spc="10" dirty="0">
                <a:latin typeface="Calibri"/>
                <a:cs typeface="Calibri"/>
              </a:rPr>
              <a:t>system </a:t>
            </a:r>
            <a:r>
              <a:rPr sz="2450" spc="5" dirty="0">
                <a:latin typeface="Calibri"/>
                <a:cs typeface="Calibri"/>
              </a:rPr>
              <a:t>involves recovery </a:t>
            </a:r>
            <a:r>
              <a:rPr sz="2450" spc="10" dirty="0">
                <a:latin typeface="Calibri"/>
                <a:cs typeface="Calibri"/>
              </a:rPr>
              <a:t>of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10" dirty="0">
                <a:latin typeface="Calibri"/>
                <a:cs typeface="Calibri"/>
              </a:rPr>
              <a:t> key from the </a:t>
            </a:r>
            <a:r>
              <a:rPr sz="2450" spc="5" dirty="0">
                <a:latin typeface="Calibri"/>
                <a:cs typeface="Calibri"/>
              </a:rPr>
              <a:t>helper data using </a:t>
            </a:r>
            <a:r>
              <a:rPr sz="2450" spc="10" dirty="0">
                <a:latin typeface="Calibri"/>
                <a:cs typeface="Calibri"/>
              </a:rPr>
              <a:t>the query </a:t>
            </a:r>
            <a:r>
              <a:rPr sz="2450" spc="5" dirty="0">
                <a:latin typeface="Calibri"/>
                <a:cs typeface="Calibri"/>
              </a:rPr>
              <a:t>biometric features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verifying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validity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key.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796" y="477711"/>
            <a:ext cx="266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Key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binding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718" y="1757438"/>
            <a:ext cx="7527105" cy="5044264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530" y="477711"/>
            <a:ext cx="6205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Fuzzy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commitment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scheme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193" y="1559600"/>
            <a:ext cx="8062595" cy="44627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25120" marR="46926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25120" algn="l"/>
                <a:tab pos="325755" algn="l"/>
              </a:tabLst>
            </a:pPr>
            <a:r>
              <a:rPr sz="2200" spc="15" dirty="0">
                <a:latin typeface="Calibri"/>
                <a:cs typeface="Calibri"/>
              </a:rPr>
              <a:t>One </a:t>
            </a:r>
            <a:r>
              <a:rPr sz="2200" spc="10" dirty="0">
                <a:latin typeface="Calibri"/>
                <a:cs typeface="Calibri"/>
              </a:rPr>
              <a:t>of the earliest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15" dirty="0">
                <a:latin typeface="Calibri"/>
                <a:cs typeface="Calibri"/>
              </a:rPr>
              <a:t>most </a:t>
            </a:r>
            <a:r>
              <a:rPr sz="2200" spc="10" dirty="0">
                <a:latin typeface="Calibri"/>
                <a:cs typeface="Calibri"/>
              </a:rPr>
              <a:t>well-known </a:t>
            </a:r>
            <a:r>
              <a:rPr sz="2200" spc="15" dirty="0">
                <a:latin typeface="Calibri"/>
                <a:cs typeface="Calibri"/>
              </a:rPr>
              <a:t>key </a:t>
            </a:r>
            <a:r>
              <a:rPr sz="2200" spc="10" dirty="0">
                <a:latin typeface="Calibri"/>
                <a:cs typeface="Calibri"/>
              </a:rPr>
              <a:t>binding biometric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cryptosystems</a:t>
            </a:r>
            <a:r>
              <a:rPr sz="2200" spc="5" dirty="0">
                <a:latin typeface="Calibri"/>
                <a:cs typeface="Calibri"/>
              </a:rPr>
              <a:t> is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fuzzy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commitment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scheme.</a:t>
            </a:r>
            <a:endParaRPr sz="2200">
              <a:latin typeface="Calibri"/>
              <a:cs typeface="Calibri"/>
            </a:endParaRPr>
          </a:p>
          <a:p>
            <a:pPr marL="325120" marR="17780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25120" algn="l"/>
                <a:tab pos="325755" algn="l"/>
              </a:tabLst>
            </a:pPr>
            <a:r>
              <a:rPr sz="2200" spc="15" dirty="0">
                <a:latin typeface="Calibri"/>
                <a:cs typeface="Calibri"/>
              </a:rPr>
              <a:t>Suppose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that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enrollment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template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x</a:t>
            </a:r>
            <a:r>
              <a:rPr sz="2250" i="1" spc="7" baseline="31481" dirty="0">
                <a:latin typeface="Calibri"/>
                <a:cs typeface="Calibri"/>
              </a:rPr>
              <a:t>E</a:t>
            </a:r>
            <a:r>
              <a:rPr sz="2250" i="1" spc="67" baseline="31481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binary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string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length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20" dirty="0">
                <a:latin typeface="Calibri"/>
                <a:cs typeface="Calibri"/>
              </a:rPr>
              <a:t>d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bits.</a:t>
            </a:r>
            <a:r>
              <a:rPr sz="2200" spc="10" dirty="0">
                <a:latin typeface="Calibri"/>
                <a:cs typeface="Calibri"/>
              </a:rPr>
              <a:t> During enrollment, </a:t>
            </a:r>
            <a:r>
              <a:rPr sz="2200" spc="20" dirty="0">
                <a:latin typeface="Calibri"/>
                <a:cs typeface="Calibri"/>
              </a:rPr>
              <a:t>an</a:t>
            </a:r>
            <a:r>
              <a:rPr sz="2200" spc="10" dirty="0">
                <a:latin typeface="Calibri"/>
                <a:cs typeface="Calibri"/>
              </a:rPr>
              <a:t> error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correcting </a:t>
            </a:r>
            <a:r>
              <a:rPr sz="2200" spc="15" dirty="0">
                <a:latin typeface="Calibri"/>
                <a:cs typeface="Calibri"/>
              </a:rPr>
              <a:t>codeword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b="1" spc="15" dirty="0">
                <a:latin typeface="Calibri"/>
                <a:cs typeface="Calibri"/>
              </a:rPr>
              <a:t>c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same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length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(</a:t>
            </a:r>
            <a:r>
              <a:rPr sz="2200" i="1" spc="25" dirty="0">
                <a:latin typeface="Calibri"/>
                <a:cs typeface="Calibri"/>
              </a:rPr>
              <a:t>d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bits)</a:t>
            </a:r>
            <a:r>
              <a:rPr sz="2200" spc="5" dirty="0">
                <a:latin typeface="Calibri"/>
                <a:cs typeface="Calibri"/>
              </a:rPr>
              <a:t> is </a:t>
            </a:r>
            <a:r>
              <a:rPr sz="2200" spc="10" dirty="0">
                <a:latin typeface="Calibri"/>
                <a:cs typeface="Calibri"/>
              </a:rPr>
              <a:t>selected.</a:t>
            </a:r>
            <a:endParaRPr sz="2200">
              <a:latin typeface="Calibri"/>
              <a:cs typeface="Calibri"/>
            </a:endParaRPr>
          </a:p>
          <a:p>
            <a:pPr marL="325120" marR="38608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25120" algn="l"/>
                <a:tab pos="325755" algn="l"/>
              </a:tabLst>
            </a:pPr>
            <a:r>
              <a:rPr sz="2200" spc="1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codeword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uniquely indexed </a:t>
            </a:r>
            <a:r>
              <a:rPr sz="2200" spc="15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secret </a:t>
            </a:r>
            <a:r>
              <a:rPr sz="2200" spc="15" dirty="0">
                <a:latin typeface="Calibri"/>
                <a:cs typeface="Calibri"/>
              </a:rPr>
              <a:t>key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κ</a:t>
            </a:r>
            <a:r>
              <a:rPr sz="2200" spc="1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length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i="1" spc="30" dirty="0">
                <a:latin typeface="Calibri"/>
                <a:cs typeface="Calibri"/>
              </a:rPr>
              <a:t>m </a:t>
            </a:r>
            <a:r>
              <a:rPr sz="2200" i="1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(there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one-to-one correspondence </a:t>
            </a:r>
            <a:r>
              <a:rPr sz="2200" spc="15" dirty="0">
                <a:latin typeface="Calibri"/>
                <a:cs typeface="Calibri"/>
              </a:rPr>
              <a:t>between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b="1" spc="15" dirty="0">
                <a:latin typeface="Calibri"/>
                <a:cs typeface="Calibri"/>
              </a:rPr>
              <a:t>c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κ</a:t>
            </a:r>
            <a:r>
              <a:rPr sz="2200" spc="5" dirty="0">
                <a:latin typeface="Calibri"/>
                <a:cs typeface="Calibri"/>
              </a:rPr>
              <a:t> ). </a:t>
            </a:r>
            <a:r>
              <a:rPr sz="2200" spc="10" dirty="0">
                <a:latin typeface="Calibri"/>
                <a:cs typeface="Calibri"/>
              </a:rPr>
              <a:t> Here, </a:t>
            </a:r>
            <a:r>
              <a:rPr sz="2200" i="1" spc="30" dirty="0">
                <a:latin typeface="Calibri"/>
                <a:cs typeface="Calibri"/>
              </a:rPr>
              <a:t>m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less than </a:t>
            </a:r>
            <a:r>
              <a:rPr sz="2200" i="1" spc="20" dirty="0">
                <a:latin typeface="Calibri"/>
                <a:cs typeface="Calibri"/>
              </a:rPr>
              <a:t>d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10" dirty="0">
                <a:latin typeface="Calibri"/>
                <a:cs typeface="Calibri"/>
              </a:rPr>
              <a:t>the parameter </a:t>
            </a:r>
            <a:r>
              <a:rPr sz="2200" spc="25" dirty="0">
                <a:latin typeface="Calibri"/>
                <a:cs typeface="Calibri"/>
              </a:rPr>
              <a:t>(</a:t>
            </a:r>
            <a:r>
              <a:rPr sz="2200" i="1" spc="25" dirty="0">
                <a:latin typeface="Calibri"/>
                <a:cs typeface="Calibri"/>
              </a:rPr>
              <a:t>d </a:t>
            </a:r>
            <a:r>
              <a:rPr sz="2200" i="1" spc="15" dirty="0">
                <a:latin typeface="Calibri"/>
                <a:cs typeface="Calibri"/>
              </a:rPr>
              <a:t>−m</a:t>
            </a:r>
            <a:r>
              <a:rPr sz="2200" spc="15" dirty="0">
                <a:latin typeface="Calibri"/>
                <a:cs typeface="Calibri"/>
              </a:rPr>
              <a:t>)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5" dirty="0">
                <a:latin typeface="Calibri"/>
                <a:cs typeface="Calibri"/>
              </a:rPr>
              <a:t>a measure </a:t>
            </a:r>
            <a:r>
              <a:rPr sz="2200" spc="10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redundancy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error-correction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code.</a:t>
            </a:r>
            <a:endParaRPr sz="2200">
              <a:latin typeface="Calibri"/>
              <a:cs typeface="Calibri"/>
            </a:endParaRPr>
          </a:p>
          <a:p>
            <a:pPr marL="325120" marR="737235" indent="-300355">
              <a:lnSpc>
                <a:spcPts val="2180"/>
              </a:lnSpc>
              <a:spcBef>
                <a:spcPts val="439"/>
              </a:spcBef>
              <a:buFont typeface="Arial MT"/>
              <a:buChar char="•"/>
              <a:tabLst>
                <a:tab pos="389255" algn="l"/>
                <a:tab pos="390525" algn="l"/>
              </a:tabLst>
            </a:pPr>
            <a:r>
              <a:rPr dirty="0"/>
              <a:t>	</a:t>
            </a:r>
            <a:r>
              <a:rPr sz="2200" spc="15" dirty="0">
                <a:latin typeface="Calibri"/>
                <a:cs typeface="Calibri"/>
              </a:rPr>
              <a:t>The codeword </a:t>
            </a:r>
            <a:r>
              <a:rPr sz="2200" b="1" spc="15" dirty="0">
                <a:latin typeface="Calibri"/>
                <a:cs typeface="Calibri"/>
              </a:rPr>
              <a:t>c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5" dirty="0">
                <a:latin typeface="Calibri"/>
                <a:cs typeface="Calibri"/>
              </a:rPr>
              <a:t>then committed </a:t>
            </a:r>
            <a:r>
              <a:rPr sz="2200" spc="10" dirty="0">
                <a:latin typeface="Calibri"/>
                <a:cs typeface="Calibri"/>
              </a:rPr>
              <a:t>(bound) to the biometric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feature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vector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15" dirty="0">
                <a:latin typeface="Calibri"/>
                <a:cs typeface="Calibri"/>
              </a:rPr>
              <a:t>x</a:t>
            </a:r>
            <a:r>
              <a:rPr sz="2200" i="1" spc="15" dirty="0">
                <a:latin typeface="Calibri"/>
                <a:cs typeface="Calibri"/>
              </a:rPr>
              <a:t>E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generate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secure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sketch.</a:t>
            </a:r>
            <a:endParaRPr sz="2200">
              <a:latin typeface="Calibri"/>
              <a:cs typeface="Calibri"/>
            </a:endParaRPr>
          </a:p>
          <a:p>
            <a:pPr marL="325120" marR="115570" indent="-300355">
              <a:lnSpc>
                <a:spcPct val="81200"/>
              </a:lnSpc>
              <a:spcBef>
                <a:spcPts val="480"/>
              </a:spcBef>
              <a:buFont typeface="Arial MT"/>
              <a:buChar char="•"/>
              <a:tabLst>
                <a:tab pos="325120" algn="l"/>
                <a:tab pos="325755" algn="l"/>
              </a:tabLst>
            </a:pPr>
            <a:r>
              <a:rPr sz="2200" spc="1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secure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sketch </a:t>
            </a:r>
            <a:r>
              <a:rPr sz="2200" spc="15" dirty="0">
                <a:latin typeface="Calibri"/>
                <a:cs typeface="Calibri"/>
              </a:rPr>
              <a:t>or </a:t>
            </a:r>
            <a:r>
              <a:rPr sz="2200" spc="10" dirty="0">
                <a:latin typeface="Calibri"/>
                <a:cs typeface="Calibri"/>
              </a:rPr>
              <a:t>helper data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consists 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fuzzy </a:t>
            </a:r>
            <a:r>
              <a:rPr sz="2200" spc="15" dirty="0">
                <a:latin typeface="Calibri"/>
                <a:cs typeface="Calibri"/>
              </a:rPr>
              <a:t> commitment (</a:t>
            </a:r>
            <a:r>
              <a:rPr sz="2200" b="1" spc="15" dirty="0">
                <a:latin typeface="Calibri"/>
                <a:cs typeface="Calibri"/>
              </a:rPr>
              <a:t>x</a:t>
            </a:r>
            <a:r>
              <a:rPr sz="2250" i="1" spc="22" baseline="31481" dirty="0">
                <a:latin typeface="Calibri"/>
                <a:cs typeface="Calibri"/>
              </a:rPr>
              <a:t>E </a:t>
            </a:r>
            <a:r>
              <a:rPr sz="2250" dirty="0">
                <a:latin typeface="MS UI Gothic"/>
                <a:cs typeface="MS UI Gothic"/>
              </a:rPr>
              <a:t>⊕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b="1" spc="10" dirty="0">
                <a:latin typeface="Calibri"/>
                <a:cs typeface="Calibri"/>
              </a:rPr>
              <a:t>g</a:t>
            </a:r>
            <a:r>
              <a:rPr sz="2200" spc="10" dirty="0">
                <a:latin typeface="Calibri"/>
                <a:cs typeface="Calibri"/>
              </a:rPr>
              <a:t>(κ), </a:t>
            </a:r>
            <a:r>
              <a:rPr sz="2200" spc="15" dirty="0">
                <a:latin typeface="Calibri"/>
                <a:cs typeface="Calibri"/>
              </a:rPr>
              <a:t>where </a:t>
            </a:r>
            <a:r>
              <a:rPr sz="2200" b="1" spc="5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(</a:t>
            </a:r>
            <a:r>
              <a:rPr sz="2200" i="1" spc="5" dirty="0">
                <a:latin typeface="Calibri"/>
                <a:cs typeface="Calibri"/>
              </a:rPr>
              <a:t>.</a:t>
            </a:r>
            <a:r>
              <a:rPr sz="2200" spc="5" dirty="0">
                <a:latin typeface="Calibri"/>
                <a:cs typeface="Calibri"/>
              </a:rPr>
              <a:t>) is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cryptographic hash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function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50" spc="-5" dirty="0">
                <a:latin typeface="MS UI Gothic"/>
                <a:cs typeface="MS UI Gothic"/>
              </a:rPr>
              <a:t>⊕ </a:t>
            </a:r>
            <a:r>
              <a:rPr sz="2200" spc="10" dirty="0">
                <a:latin typeface="Calibri"/>
                <a:cs typeface="Calibri"/>
              </a:rPr>
              <a:t>represents exclusive-or (XOR) operation (modulo-2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addition).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73" y="1484784"/>
            <a:ext cx="8486273" cy="4824535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92680" marR="5080" indent="-1151255">
              <a:lnSpc>
                <a:spcPts val="4730"/>
              </a:lnSpc>
              <a:spcBef>
                <a:spcPts val="215"/>
              </a:spcBef>
            </a:pPr>
            <a:r>
              <a:rPr spc="-5" dirty="0"/>
              <a:t>Key </a:t>
            </a:r>
            <a:r>
              <a:rPr dirty="0"/>
              <a:t>generating </a:t>
            </a:r>
            <a:r>
              <a:rPr spc="-5" dirty="0"/>
              <a:t>biometric </a:t>
            </a:r>
            <a:r>
              <a:rPr spc="-885" dirty="0"/>
              <a:t> </a:t>
            </a:r>
            <a:r>
              <a:rPr dirty="0"/>
              <a:t>cryptosystem</a:t>
            </a:r>
            <a:r>
              <a:rPr b="0" dirty="0"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552529"/>
            <a:ext cx="7794625" cy="43472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295910" algn="just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sz="2450" spc="5" dirty="0">
                <a:latin typeface="Calibri"/>
                <a:cs typeface="Calibri"/>
              </a:rPr>
              <a:t>Direct cryptographic </a:t>
            </a:r>
            <a:r>
              <a:rPr sz="2450" spc="10" dirty="0">
                <a:latin typeface="Calibri"/>
                <a:cs typeface="Calibri"/>
              </a:rPr>
              <a:t>key </a:t>
            </a:r>
            <a:r>
              <a:rPr sz="2450" spc="5" dirty="0">
                <a:latin typeface="Calibri"/>
                <a:cs typeface="Calibri"/>
              </a:rPr>
              <a:t>generation </a:t>
            </a:r>
            <a:r>
              <a:rPr sz="2450" spc="10" dirty="0">
                <a:latin typeface="Calibri"/>
                <a:cs typeface="Calibri"/>
              </a:rPr>
              <a:t>from </a:t>
            </a:r>
            <a:r>
              <a:rPr sz="2450" spc="5" dirty="0">
                <a:latin typeface="Calibri"/>
                <a:cs typeface="Calibri"/>
              </a:rPr>
              <a:t>biometrics is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attractive </a:t>
            </a:r>
            <a:r>
              <a:rPr sz="2450" spc="5" dirty="0">
                <a:latin typeface="Calibri"/>
                <a:cs typeface="Calibri"/>
              </a:rPr>
              <a:t>proposition, </a:t>
            </a:r>
            <a:r>
              <a:rPr sz="2450" spc="10" dirty="0">
                <a:latin typeface="Calibri"/>
                <a:cs typeface="Calibri"/>
              </a:rPr>
              <a:t>but </a:t>
            </a:r>
            <a:r>
              <a:rPr sz="2450" spc="5" dirty="0">
                <a:latin typeface="Calibri"/>
                <a:cs typeface="Calibri"/>
              </a:rPr>
              <a:t>it is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difficult </a:t>
            </a:r>
            <a:r>
              <a:rPr sz="2450" spc="10" dirty="0">
                <a:latin typeface="Calibri"/>
                <a:cs typeface="Calibri"/>
              </a:rPr>
              <a:t>problem </a:t>
            </a:r>
            <a:r>
              <a:rPr sz="2450" spc="5" dirty="0">
                <a:latin typeface="Calibri"/>
                <a:cs typeface="Calibri"/>
              </a:rPr>
              <a:t>because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two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reasons:</a:t>
            </a:r>
            <a:endParaRPr sz="2450">
              <a:latin typeface="Calibri"/>
              <a:cs typeface="Calibri"/>
            </a:endParaRPr>
          </a:p>
          <a:p>
            <a:pPr marL="495934" indent="-412750" algn="just">
              <a:lnSpc>
                <a:spcPts val="2860"/>
              </a:lnSpc>
              <a:buAutoNum type="alphaLcParenBoth"/>
              <a:tabLst>
                <a:tab pos="496570" algn="l"/>
              </a:tabLst>
            </a:pP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intra-user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variability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features, </a:t>
            </a:r>
            <a:r>
              <a:rPr sz="2450" spc="15" dirty="0">
                <a:latin typeface="Calibri"/>
                <a:cs typeface="Calibri"/>
              </a:rPr>
              <a:t>and</a:t>
            </a:r>
            <a:endParaRPr sz="2450">
              <a:latin typeface="Calibri"/>
              <a:cs typeface="Calibri"/>
            </a:endParaRPr>
          </a:p>
          <a:p>
            <a:pPr marL="12700" marR="131445" algn="just">
              <a:lnSpc>
                <a:spcPts val="2350"/>
              </a:lnSpc>
              <a:spcBef>
                <a:spcPts val="525"/>
              </a:spcBef>
              <a:buAutoNum type="alphaLcParenBoth"/>
              <a:tabLst>
                <a:tab pos="440055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non-uniform nature </a:t>
            </a:r>
            <a:r>
              <a:rPr sz="2450" spc="10" dirty="0">
                <a:latin typeface="Calibri"/>
                <a:cs typeface="Calibri"/>
              </a:rPr>
              <a:t>of the </a:t>
            </a:r>
            <a:r>
              <a:rPr sz="2450" spc="5" dirty="0">
                <a:latin typeface="Calibri"/>
                <a:cs typeface="Calibri"/>
              </a:rPr>
              <a:t>probability distribution of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features.</a:t>
            </a:r>
            <a:endParaRPr sz="2450">
              <a:latin typeface="Calibri"/>
              <a:cs typeface="Calibri"/>
            </a:endParaRPr>
          </a:p>
          <a:p>
            <a:pPr marL="12700" marR="238125" algn="just">
              <a:lnSpc>
                <a:spcPts val="2350"/>
              </a:lnSpc>
              <a:spcBef>
                <a:spcPts val="550"/>
              </a:spcBef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concept </a:t>
            </a:r>
            <a:r>
              <a:rPr sz="2450" spc="10" dirty="0">
                <a:latin typeface="Calibri"/>
                <a:cs typeface="Calibri"/>
              </a:rPr>
              <a:t>of </a:t>
            </a:r>
            <a:r>
              <a:rPr sz="2450" spc="5" dirty="0">
                <a:latin typeface="Calibri"/>
                <a:cs typeface="Calibri"/>
              </a:rPr>
              <a:t>secure sketch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helper data </a:t>
            </a:r>
            <a:r>
              <a:rPr sz="2450" spc="10" dirty="0">
                <a:latin typeface="Calibri"/>
                <a:cs typeface="Calibri"/>
              </a:rPr>
              <a:t>can be used </a:t>
            </a:r>
            <a:r>
              <a:rPr sz="2450" spc="5" dirty="0">
                <a:latin typeface="Calibri"/>
                <a:cs typeface="Calibri"/>
              </a:rPr>
              <a:t>to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solve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first issue.</a:t>
            </a:r>
            <a:endParaRPr sz="2450">
              <a:latin typeface="Calibri"/>
              <a:cs typeface="Calibri"/>
            </a:endParaRPr>
          </a:p>
          <a:p>
            <a:pPr marL="12700" algn="just">
              <a:lnSpc>
                <a:spcPts val="2875"/>
              </a:lnSpc>
            </a:pPr>
            <a:r>
              <a:rPr sz="2450" spc="5" dirty="0">
                <a:latin typeface="Calibri"/>
                <a:cs typeface="Calibri"/>
              </a:rPr>
              <a:t>In this scenario,</a:t>
            </a:r>
            <a:r>
              <a:rPr sz="2450" spc="10" dirty="0">
                <a:latin typeface="Calibri"/>
                <a:cs typeface="Calibri"/>
              </a:rPr>
              <a:t> the</a:t>
            </a:r>
            <a:r>
              <a:rPr sz="2450" spc="5" dirty="0">
                <a:latin typeface="Calibri"/>
                <a:cs typeface="Calibri"/>
              </a:rPr>
              <a:t> secure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sketch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 derived using only</a:t>
            </a:r>
            <a:endParaRPr sz="2450">
              <a:latin typeface="Calibri"/>
              <a:cs typeface="Calibri"/>
            </a:endParaRPr>
          </a:p>
          <a:p>
            <a:pPr marL="355600" marR="461645" indent="-295910">
              <a:lnSpc>
                <a:spcPct val="811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biometric template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recovery </a:t>
            </a:r>
            <a:r>
              <a:rPr sz="2450" spc="10" dirty="0">
                <a:latin typeface="Calibri"/>
                <a:cs typeface="Calibri"/>
              </a:rPr>
              <a:t>mechanism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facilitates exact reconstruction </a:t>
            </a:r>
            <a:r>
              <a:rPr sz="2450" spc="10" dirty="0">
                <a:latin typeface="Calibri"/>
                <a:cs typeface="Calibri"/>
              </a:rPr>
              <a:t>of the </a:t>
            </a:r>
            <a:r>
              <a:rPr sz="2450" spc="5" dirty="0">
                <a:latin typeface="Calibri"/>
                <a:cs typeface="Calibri"/>
              </a:rPr>
              <a:t>template </a:t>
            </a:r>
            <a:r>
              <a:rPr sz="2450" spc="10" dirty="0">
                <a:latin typeface="Calibri"/>
                <a:cs typeface="Calibri"/>
              </a:rPr>
              <a:t>when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presented with </a:t>
            </a:r>
            <a:r>
              <a:rPr sz="2450" spc="10" dirty="0">
                <a:latin typeface="Calibri"/>
                <a:cs typeface="Calibri"/>
              </a:rPr>
              <a:t>a query </a:t>
            </a:r>
            <a:r>
              <a:rPr sz="2450" spc="5" dirty="0">
                <a:latin typeface="Calibri"/>
                <a:cs typeface="Calibri"/>
              </a:rPr>
              <a:t>that is close </a:t>
            </a:r>
            <a:r>
              <a:rPr sz="2450" spc="10" dirty="0">
                <a:latin typeface="Calibri"/>
                <a:cs typeface="Calibri"/>
              </a:rPr>
              <a:t>to the </a:t>
            </a:r>
            <a:r>
              <a:rPr sz="2450" spc="5" dirty="0">
                <a:latin typeface="Calibri"/>
                <a:cs typeface="Calibri"/>
              </a:rPr>
              <a:t>template </a:t>
            </a: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illustrated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7.21.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5" y="1124744"/>
            <a:ext cx="8611255" cy="5271453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70329"/>
            <a:ext cx="7869555" cy="41897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Early biometric key generation schemes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employed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quantization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schemes.</a:t>
            </a:r>
            <a:endParaRPr sz="3200">
              <a:latin typeface="Calibri"/>
              <a:cs typeface="Calibri"/>
            </a:endParaRPr>
          </a:p>
          <a:p>
            <a:pPr marL="294640" marR="518159" indent="-281940">
              <a:lnSpc>
                <a:spcPct val="90100"/>
              </a:lnSpc>
              <a:spcBef>
                <a:spcPts val="5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Information </a:t>
            </a:r>
            <a:r>
              <a:rPr sz="3200" spc="-5" dirty="0">
                <a:latin typeface="Calibri"/>
                <a:cs typeface="Calibri"/>
              </a:rPr>
              <a:t>on quantization boundaries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stored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helper data,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is used during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authentication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account </a:t>
            </a:r>
            <a:r>
              <a:rPr sz="3200" spc="-5" dirty="0">
                <a:latin typeface="Calibri"/>
                <a:cs typeface="Calibri"/>
              </a:rPr>
              <a:t>for intra-user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variations.</a:t>
            </a:r>
            <a:endParaRPr sz="3200">
              <a:latin typeface="Calibri"/>
              <a:cs typeface="Calibri"/>
            </a:endParaRPr>
          </a:p>
          <a:p>
            <a:pPr marL="294640" marR="510540" indent="-281940">
              <a:lnSpc>
                <a:spcPct val="90300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It is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possible to </a:t>
            </a:r>
            <a:r>
              <a:rPr sz="3200" spc="-10" dirty="0">
                <a:latin typeface="Calibri"/>
                <a:cs typeface="Calibri"/>
              </a:rPr>
              <a:t>make </a:t>
            </a:r>
            <a:r>
              <a:rPr sz="3200" spc="-5" dirty="0">
                <a:latin typeface="Calibri"/>
                <a:cs typeface="Calibri"/>
              </a:rPr>
              <a:t>use of error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correction coding </a:t>
            </a:r>
            <a:r>
              <a:rPr sz="3200" spc="-5" dirty="0">
                <a:latin typeface="Calibri"/>
                <a:cs typeface="Calibri"/>
              </a:rPr>
              <a:t>schemes to generate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sketch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features.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29" y="260648"/>
            <a:ext cx="8415716" cy="6094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70329"/>
            <a:ext cx="7691755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454025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natural question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arises </a:t>
            </a:r>
            <a:r>
              <a:rPr sz="3200" spc="-5" dirty="0">
                <a:latin typeface="Calibri"/>
                <a:cs typeface="Calibri"/>
              </a:rPr>
              <a:t>in biometric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recognition is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biometric system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“best”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suited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course, the </a:t>
            </a:r>
            <a:r>
              <a:rPr sz="3200" dirty="0">
                <a:latin typeface="Calibri"/>
                <a:cs typeface="Calibri"/>
              </a:rPr>
              <a:t>answer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this </a:t>
            </a:r>
            <a:r>
              <a:rPr sz="3200" spc="-5" dirty="0">
                <a:latin typeface="Calibri"/>
                <a:cs typeface="Calibri"/>
              </a:rPr>
              <a:t>question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depends not only on </a:t>
            </a:r>
            <a:r>
              <a:rPr sz="3200" spc="-10" dirty="0">
                <a:latin typeface="Calibri"/>
                <a:cs typeface="Calibri"/>
              </a:rPr>
              <a:t>technical merits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limitations 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biometric system (e.g.,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matching </a:t>
            </a:r>
            <a:r>
              <a:rPr sz="3200" dirty="0">
                <a:latin typeface="Calibri"/>
                <a:cs typeface="Calibri"/>
              </a:rPr>
              <a:t>accuracy and </a:t>
            </a:r>
            <a:r>
              <a:rPr sz="3200" spc="-10" dirty="0">
                <a:latin typeface="Calibri"/>
                <a:cs typeface="Calibri"/>
              </a:rPr>
              <a:t>throughput),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other socio-economic factors like user </a:t>
            </a:r>
            <a:r>
              <a:rPr sz="3200" dirty="0">
                <a:latin typeface="Calibri"/>
                <a:cs typeface="Calibri"/>
              </a:rPr>
              <a:t> acceptability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 cost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867" y="477711"/>
            <a:ext cx="4114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SECURITY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THREAT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589520" cy="349262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12065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security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threat</a:t>
            </a:r>
            <a:r>
              <a:rPr sz="2950" dirty="0">
                <a:latin typeface="Calibri"/>
                <a:cs typeface="Calibri"/>
              </a:rPr>
              <a:t> in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system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refers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possibility </a:t>
            </a:r>
            <a:r>
              <a:rPr sz="2950" dirty="0">
                <a:latin typeface="Calibri"/>
                <a:cs typeface="Calibri"/>
              </a:rPr>
              <a:t>of system </a:t>
            </a:r>
            <a:r>
              <a:rPr sz="2950" spc="-5" dirty="0">
                <a:latin typeface="Calibri"/>
                <a:cs typeface="Calibri"/>
              </a:rPr>
              <a:t>failure.</a:t>
            </a:r>
            <a:endParaRPr sz="29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Depending on </a:t>
            </a:r>
            <a:r>
              <a:rPr sz="2950" spc="-5" dirty="0">
                <a:latin typeface="Calibri"/>
                <a:cs typeface="Calibri"/>
              </a:rPr>
              <a:t>the type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failure,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these security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threats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5" dirty="0">
                <a:latin typeface="Calibri"/>
                <a:cs typeface="Calibri"/>
              </a:rPr>
              <a:t> classified </a:t>
            </a:r>
            <a:r>
              <a:rPr sz="2950" dirty="0">
                <a:latin typeface="Calibri"/>
                <a:cs typeface="Calibri"/>
              </a:rPr>
              <a:t>into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four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major</a:t>
            </a:r>
            <a:r>
              <a:rPr sz="2950" spc="-5" dirty="0">
                <a:latin typeface="Calibri"/>
                <a:cs typeface="Calibri"/>
              </a:rPr>
              <a:t> classes.</a:t>
            </a:r>
            <a:endParaRPr sz="2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spc="-5" dirty="0">
                <a:latin typeface="Calibri"/>
                <a:cs typeface="Calibri"/>
              </a:rPr>
              <a:t>Denial-of-service</a:t>
            </a:r>
            <a:r>
              <a:rPr sz="2950" b="1" spc="-1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(DoS)</a:t>
            </a:r>
            <a:r>
              <a:rPr sz="2950" spc="5" dirty="0">
                <a:latin typeface="Calibri"/>
                <a:cs typeface="Calibri"/>
              </a:rPr>
              <a:t>:</a:t>
            </a:r>
            <a:endParaRPr sz="2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spc="-5" dirty="0">
                <a:latin typeface="Calibri"/>
                <a:cs typeface="Calibri"/>
              </a:rPr>
              <a:t>Intrusion</a:t>
            </a:r>
            <a:endParaRPr sz="2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spc="-5" dirty="0" smtClean="0">
                <a:latin typeface="Calibri"/>
                <a:cs typeface="Calibri"/>
              </a:rPr>
              <a:t>Repudiation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95" y="477711"/>
            <a:ext cx="5488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Denial-of-service</a:t>
            </a:r>
            <a:r>
              <a:rPr sz="4400" spc="-85" dirty="0"/>
              <a:t> </a:t>
            </a:r>
            <a:r>
              <a:rPr sz="4400" spc="5" dirty="0"/>
              <a:t>(DoS)</a:t>
            </a:r>
            <a:r>
              <a:rPr sz="4400" b="0" spc="5" dirty="0">
                <a:latin typeface="Calibri"/>
                <a:cs typeface="Calibri"/>
              </a:rPr>
              <a:t>: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91475" cy="49032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Legitimate users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prevented from obtaining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system or resource </a:t>
            </a:r>
            <a:r>
              <a:rPr sz="3200" spc="-10" dirty="0">
                <a:latin typeface="Calibri"/>
                <a:cs typeface="Calibri"/>
              </a:rPr>
              <a:t>that they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entitled </a:t>
            </a:r>
            <a:r>
              <a:rPr sz="3200" spc="-10" dirty="0">
                <a:latin typeface="Calibri"/>
                <a:cs typeface="Calibri"/>
              </a:rPr>
              <a:t>to, thereby </a:t>
            </a:r>
            <a:r>
              <a:rPr sz="3200" b="1" spc="-10" dirty="0">
                <a:latin typeface="Calibri"/>
                <a:cs typeface="Calibri"/>
              </a:rPr>
              <a:t>causing </a:t>
            </a:r>
            <a:r>
              <a:rPr sz="3200" b="1" spc="-5" dirty="0">
                <a:latin typeface="Calibri"/>
                <a:cs typeface="Calibri"/>
              </a:rPr>
              <a:t>inconvenience </a:t>
            </a:r>
            <a:r>
              <a:rPr sz="3200" b="1" spc="-10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 genuine users</a:t>
            </a:r>
            <a:r>
              <a:rPr sz="3200" spc="-5" dirty="0" smtClean="0">
                <a:latin typeface="Calibri"/>
                <a:cs typeface="Calibri"/>
              </a:rPr>
              <a:t>.</a:t>
            </a:r>
            <a:r>
              <a:rPr lang="en-US" sz="3200" dirty="0"/>
              <a:t> Attackers achieve this by </a:t>
            </a:r>
            <a:r>
              <a:rPr lang="en-US" sz="3200" b="1" dirty="0"/>
              <a:t>sending more traffic than the target can handle, causing it to fail—making it unable to provide service to its normal users</a:t>
            </a:r>
            <a:r>
              <a:rPr lang="en-US" sz="3200" dirty="0"/>
              <a:t>. Examples of targets might include </a:t>
            </a:r>
            <a:r>
              <a:rPr lang="en-US" sz="3200" b="1" dirty="0"/>
              <a:t>email, online banking, websites, or any other service relying on a targeted network or computer</a:t>
            </a:r>
            <a:r>
              <a:rPr lang="en-US" sz="3200" dirty="0"/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735" y="477711"/>
            <a:ext cx="2124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892415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An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unauthorized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user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gains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illegitimate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access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system.</a:t>
            </a:r>
            <a:endParaRPr sz="3200" b="1" dirty="0">
              <a:latin typeface="Calibri"/>
              <a:cs typeface="Calibri"/>
            </a:endParaRPr>
          </a:p>
          <a:p>
            <a:pPr marL="294640" marR="194310" indent="-281940">
              <a:lnSpc>
                <a:spcPct val="100099"/>
              </a:lnSpc>
              <a:spcBef>
                <a:spcPts val="4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Since intrusion </a:t>
            </a:r>
            <a:r>
              <a:rPr sz="3200" dirty="0">
                <a:latin typeface="Calibri"/>
                <a:cs typeface="Calibri"/>
              </a:rPr>
              <a:t>affects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basic integrity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system, it is generally </a:t>
            </a:r>
            <a:r>
              <a:rPr sz="3200" spc="-10" dirty="0">
                <a:latin typeface="Calibri"/>
                <a:cs typeface="Calibri"/>
              </a:rPr>
              <a:t>considered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serious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security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threat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884" y="477711"/>
            <a:ext cx="3014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Repudiation</a:t>
            </a:r>
            <a:r>
              <a:rPr sz="4400" b="0" spc="-5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232650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0160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legitimate user denies using </a:t>
            </a:r>
            <a:r>
              <a:rPr sz="3200" b="1" spc="-1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system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after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having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accessed</a:t>
            </a:r>
            <a:r>
              <a:rPr sz="3200" b="1" spc="-5" dirty="0">
                <a:latin typeface="Calibri"/>
                <a:cs typeface="Calibri"/>
              </a:rPr>
              <a:t> it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294640" marR="5080" indent="-281940">
              <a:lnSpc>
                <a:spcPct val="100099"/>
              </a:lnSpc>
              <a:spcBef>
                <a:spcPts val="4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Corrupt users </a:t>
            </a:r>
            <a:r>
              <a:rPr sz="3200" spc="-1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deny </a:t>
            </a:r>
            <a:r>
              <a:rPr sz="3200" spc="-10" dirty="0">
                <a:latin typeface="Calibri"/>
                <a:cs typeface="Calibri"/>
              </a:rPr>
              <a:t>their </a:t>
            </a:r>
            <a:r>
              <a:rPr sz="3200" dirty="0">
                <a:latin typeface="Calibri"/>
                <a:cs typeface="Calibri"/>
              </a:rPr>
              <a:t>actions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claiming that </a:t>
            </a:r>
            <a:r>
              <a:rPr sz="3200" spc="-5" dirty="0">
                <a:latin typeface="Calibri"/>
                <a:cs typeface="Calibri"/>
              </a:rPr>
              <a:t>illegitimate users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have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intruded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their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identity.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119" y="477711"/>
            <a:ext cx="995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DOS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470" y="2881969"/>
            <a:ext cx="4677427" cy="1991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097" y="477711"/>
            <a:ext cx="7027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INTRUSION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AND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REPUDIATION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049" y="1905520"/>
            <a:ext cx="4801269" cy="3972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719" y="477711"/>
            <a:ext cx="7454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Biometric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system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Authentication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552529"/>
            <a:ext cx="7875270" cy="40481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68516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primary </a:t>
            </a:r>
            <a:r>
              <a:rPr sz="2450" spc="10" dirty="0">
                <a:latin typeface="Calibri"/>
                <a:cs typeface="Calibri"/>
              </a:rPr>
              <a:t>purpose of </a:t>
            </a:r>
            <a:r>
              <a:rPr sz="2450" spc="5" dirty="0">
                <a:latin typeface="Calibri"/>
                <a:cs typeface="Calibri"/>
              </a:rPr>
              <a:t>using biometrics is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provide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non-repudiable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authentication.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60"/>
              </a:lnSpc>
            </a:pPr>
            <a:r>
              <a:rPr sz="2450" spc="5" dirty="0">
                <a:latin typeface="Calibri"/>
                <a:cs typeface="Calibri"/>
              </a:rPr>
              <a:t>Authentication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implies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that</a:t>
            </a:r>
            <a:endParaRPr sz="2450">
              <a:latin typeface="Calibri"/>
              <a:cs typeface="Calibri"/>
            </a:endParaRPr>
          </a:p>
          <a:p>
            <a:pPr marL="12700" marR="153035">
              <a:lnSpc>
                <a:spcPct val="80900"/>
              </a:lnSpc>
              <a:spcBef>
                <a:spcPts val="515"/>
              </a:spcBef>
              <a:buAutoNum type="alphaLcParenBoth"/>
              <a:tabLst>
                <a:tab pos="425450" algn="l"/>
              </a:tabLst>
            </a:pPr>
            <a:r>
              <a:rPr sz="2450" spc="5" dirty="0">
                <a:latin typeface="Calibri"/>
                <a:cs typeface="Calibri"/>
              </a:rPr>
              <a:t>only legitimate </a:t>
            </a:r>
            <a:r>
              <a:rPr sz="2450" spc="10" dirty="0">
                <a:latin typeface="Calibri"/>
                <a:cs typeface="Calibri"/>
              </a:rPr>
              <a:t>or authorized </a:t>
            </a:r>
            <a:r>
              <a:rPr sz="2450" spc="5" dirty="0">
                <a:latin typeface="Calibri"/>
                <a:cs typeface="Calibri"/>
              </a:rPr>
              <a:t>users </a:t>
            </a:r>
            <a:r>
              <a:rPr sz="2450" spc="10" dirty="0">
                <a:latin typeface="Calibri"/>
                <a:cs typeface="Calibri"/>
              </a:rPr>
              <a:t>are able to access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physical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logical resources protected </a:t>
            </a:r>
            <a:r>
              <a:rPr sz="2450" spc="10" dirty="0">
                <a:latin typeface="Calibri"/>
                <a:cs typeface="Calibri"/>
              </a:rPr>
              <a:t>by the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system</a:t>
            </a:r>
            <a:endParaRPr sz="2450">
              <a:latin typeface="Calibri"/>
              <a:cs typeface="Calibri"/>
            </a:endParaRPr>
          </a:p>
          <a:p>
            <a:pPr marL="12700" marR="391795" indent="71120">
              <a:lnSpc>
                <a:spcPts val="2350"/>
              </a:lnSpc>
              <a:spcBef>
                <a:spcPts val="525"/>
              </a:spcBef>
              <a:buAutoNum type="alphaLcParenBoth"/>
              <a:tabLst>
                <a:tab pos="511175" algn="l"/>
              </a:tabLst>
            </a:pPr>
            <a:r>
              <a:rPr sz="2450" spc="5" dirty="0">
                <a:latin typeface="Calibri"/>
                <a:cs typeface="Calibri"/>
              </a:rPr>
              <a:t>impostors </a:t>
            </a:r>
            <a:r>
              <a:rPr sz="2450" spc="10" dirty="0">
                <a:latin typeface="Calibri"/>
                <a:cs typeface="Calibri"/>
              </a:rPr>
              <a:t>are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prevented </a:t>
            </a:r>
            <a:r>
              <a:rPr sz="2450" spc="10" dirty="0">
                <a:latin typeface="Calibri"/>
                <a:cs typeface="Calibri"/>
              </a:rPr>
              <a:t>from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accessing the </a:t>
            </a:r>
            <a:r>
              <a:rPr sz="2450" spc="5" dirty="0">
                <a:latin typeface="Calibri"/>
                <a:cs typeface="Calibri"/>
              </a:rPr>
              <a:t>protected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facilities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information.</a:t>
            </a:r>
            <a:endParaRPr sz="2450">
              <a:latin typeface="Calibri"/>
              <a:cs typeface="Calibri"/>
            </a:endParaRPr>
          </a:p>
          <a:p>
            <a:pPr marL="355600" marR="5080" indent="-295910">
              <a:lnSpc>
                <a:spcPct val="809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5" dirty="0">
                <a:latin typeface="Calibri"/>
                <a:cs typeface="Calibri"/>
              </a:rPr>
              <a:t>Non-repudiation ensures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that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individual</a:t>
            </a:r>
            <a:r>
              <a:rPr sz="2450" spc="10" dirty="0">
                <a:latin typeface="Calibri"/>
                <a:cs typeface="Calibri"/>
              </a:rPr>
              <a:t> who accesses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certain resource cannot later </a:t>
            </a:r>
            <a:r>
              <a:rPr sz="2450" spc="10" dirty="0">
                <a:latin typeface="Calibri"/>
                <a:cs typeface="Calibri"/>
              </a:rPr>
              <a:t>deny </a:t>
            </a:r>
            <a:r>
              <a:rPr sz="2450" spc="5" dirty="0">
                <a:latin typeface="Calibri"/>
                <a:cs typeface="Calibri"/>
              </a:rPr>
              <a:t>using </a:t>
            </a:r>
            <a:r>
              <a:rPr sz="2450" dirty="0">
                <a:latin typeface="Calibri"/>
                <a:cs typeface="Calibri"/>
              </a:rPr>
              <a:t>it. </a:t>
            </a:r>
            <a:r>
              <a:rPr sz="2450" spc="5" dirty="0">
                <a:latin typeface="Calibri"/>
                <a:cs typeface="Calibri"/>
              </a:rPr>
              <a:t>Thus, the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i="1" spc="5" dirty="0">
                <a:latin typeface="Calibri"/>
                <a:cs typeface="Calibri"/>
              </a:rPr>
              <a:t>integrity</a:t>
            </a:r>
            <a:r>
              <a:rPr sz="2450" i="1" spc="2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spc="5" dirty="0">
                <a:latin typeface="Calibri"/>
                <a:cs typeface="Calibri"/>
              </a:rPr>
              <a:t> 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system</a:t>
            </a:r>
            <a:r>
              <a:rPr sz="2450" spc="5" dirty="0">
                <a:latin typeface="Calibri"/>
                <a:cs typeface="Calibri"/>
              </a:rPr>
              <a:t> 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determined</a:t>
            </a:r>
            <a:endParaRPr sz="2450">
              <a:latin typeface="Calibri"/>
              <a:cs typeface="Calibri"/>
            </a:endParaRPr>
          </a:p>
          <a:p>
            <a:pPr marL="355600" indent="-295910">
              <a:lnSpc>
                <a:spcPts val="28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10" dirty="0">
                <a:latin typeface="Calibri"/>
                <a:cs typeface="Calibri"/>
              </a:rPr>
              <a:t>by</a:t>
            </a:r>
            <a:r>
              <a:rPr sz="2450" spc="5" dirty="0">
                <a:latin typeface="Calibri"/>
                <a:cs typeface="Calibri"/>
              </a:rPr>
              <a:t> its </a:t>
            </a:r>
            <a:r>
              <a:rPr sz="2450" spc="10" dirty="0">
                <a:latin typeface="Calibri"/>
                <a:cs typeface="Calibri"/>
              </a:rPr>
              <a:t>ability to</a:t>
            </a:r>
            <a:r>
              <a:rPr sz="2450" spc="5" dirty="0">
                <a:latin typeface="Calibri"/>
                <a:cs typeface="Calibri"/>
              </a:rPr>
              <a:t> guarantee non-repudiable </a:t>
            </a:r>
            <a:r>
              <a:rPr sz="2450" spc="10" dirty="0">
                <a:latin typeface="Calibri"/>
                <a:cs typeface="Calibri"/>
              </a:rPr>
              <a:t>authentication.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615" y="477711"/>
            <a:ext cx="3639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THREAT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868284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first step in </a:t>
            </a:r>
            <a:r>
              <a:rPr sz="3200" dirty="0">
                <a:latin typeface="Calibri"/>
                <a:cs typeface="Calibri"/>
              </a:rPr>
              <a:t>analyzing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security 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systems is to define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threat model,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identifies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various </a:t>
            </a:r>
            <a:r>
              <a:rPr sz="3200" spc="-10" dirty="0">
                <a:latin typeface="Calibri"/>
                <a:cs typeface="Calibri"/>
              </a:rPr>
              <a:t>threat </a:t>
            </a:r>
            <a:r>
              <a:rPr sz="3200" dirty="0">
                <a:latin typeface="Calibri"/>
                <a:cs typeface="Calibri"/>
              </a:rPr>
              <a:t>agents 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attacks.</a:t>
            </a:r>
            <a:endParaRPr sz="3200">
              <a:latin typeface="Calibri"/>
              <a:cs typeface="Calibri"/>
            </a:endParaRPr>
          </a:p>
          <a:p>
            <a:pPr marL="294640" marR="356870" indent="-281940">
              <a:lnSpc>
                <a:spcPct val="100099"/>
              </a:lnSpc>
              <a:spcBef>
                <a:spcPts val="480"/>
              </a:spcBef>
              <a:buFont typeface="Arial"/>
              <a:buChar char="•"/>
              <a:tabLst>
                <a:tab pos="294640" algn="l"/>
              </a:tabLst>
            </a:pPr>
            <a:r>
              <a:rPr sz="3200" i="1" spc="-10" dirty="0">
                <a:latin typeface="Calibri"/>
                <a:cs typeface="Calibri"/>
              </a:rPr>
              <a:t>threatagent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defined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person 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thing that can, </a:t>
            </a:r>
            <a:r>
              <a:rPr sz="3200" spc="-5" dirty="0">
                <a:latin typeface="Calibri"/>
                <a:cs typeface="Calibri"/>
              </a:rPr>
              <a:t>or has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power to subvert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intended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610" y="477711"/>
            <a:ext cx="46628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Intrinsic</a:t>
            </a:r>
            <a:r>
              <a:rPr sz="4400" spc="-75" dirty="0"/>
              <a:t> </a:t>
            </a:r>
            <a:r>
              <a:rPr sz="4400" dirty="0" smtClean="0"/>
              <a:t>limitations</a:t>
            </a:r>
            <a:r>
              <a:rPr sz="4400" b="0" dirty="0" smtClean="0">
                <a:latin typeface="Calibri"/>
                <a:cs typeface="Calibri"/>
              </a:rPr>
              <a:t>: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552529"/>
            <a:ext cx="7927975" cy="42329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83185" indent="46990">
              <a:lnSpc>
                <a:spcPct val="893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10" dirty="0">
                <a:latin typeface="Calibri"/>
                <a:cs typeface="Calibri"/>
              </a:rPr>
              <a:t>Even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the absence of any </a:t>
            </a:r>
            <a:r>
              <a:rPr sz="2450" spc="5" dirty="0">
                <a:latin typeface="Calibri"/>
                <a:cs typeface="Calibri"/>
              </a:rPr>
              <a:t>external </a:t>
            </a:r>
            <a:r>
              <a:rPr sz="2450" spc="10" dirty="0">
                <a:latin typeface="Calibri"/>
                <a:cs typeface="Calibri"/>
              </a:rPr>
              <a:t>attacks, a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 system may </a:t>
            </a:r>
            <a:r>
              <a:rPr sz="2450" spc="5" dirty="0">
                <a:latin typeface="Calibri"/>
                <a:cs typeface="Calibri"/>
              </a:rPr>
              <a:t>fail </a:t>
            </a:r>
            <a:r>
              <a:rPr sz="2450" spc="10" dirty="0">
                <a:latin typeface="Calibri"/>
                <a:cs typeface="Calibri"/>
              </a:rPr>
              <a:t>due to </a:t>
            </a:r>
            <a:r>
              <a:rPr sz="2450" spc="5" dirty="0">
                <a:latin typeface="Calibri"/>
                <a:cs typeface="Calibri"/>
              </a:rPr>
              <a:t>its intrinsic limitations. </a:t>
            </a: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5" dirty="0">
                <a:latin typeface="Calibri"/>
                <a:cs typeface="Calibri"/>
              </a:rPr>
              <a:t>discussed in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Chapter 1, all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 systems</a:t>
            </a:r>
            <a:r>
              <a:rPr sz="2450" spc="10" dirty="0">
                <a:latin typeface="Calibri"/>
                <a:cs typeface="Calibri"/>
              </a:rPr>
              <a:t> are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prone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two</a:t>
            </a:r>
            <a:r>
              <a:rPr sz="2450" spc="5" dirty="0">
                <a:latin typeface="Calibri"/>
                <a:cs typeface="Calibri"/>
              </a:rPr>
              <a:t> types of</a:t>
            </a:r>
            <a:endParaRPr sz="2450" dirty="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</a:pPr>
            <a:r>
              <a:rPr sz="2450" spc="5" dirty="0">
                <a:latin typeface="Calibri"/>
                <a:cs typeface="Calibri"/>
              </a:rPr>
              <a:t>errors,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namely, </a:t>
            </a:r>
            <a:r>
              <a:rPr sz="2450" b="1" spc="5" dirty="0">
                <a:latin typeface="Calibri"/>
                <a:cs typeface="Calibri"/>
              </a:rPr>
              <a:t>false </a:t>
            </a:r>
            <a:r>
              <a:rPr sz="2450" b="1" spc="10" dirty="0">
                <a:latin typeface="Calibri"/>
                <a:cs typeface="Calibri"/>
              </a:rPr>
              <a:t>match</a:t>
            </a:r>
            <a:r>
              <a:rPr sz="2450" b="1" spc="5" dirty="0">
                <a:latin typeface="Calibri"/>
                <a:cs typeface="Calibri"/>
              </a:rPr>
              <a:t> </a:t>
            </a:r>
            <a:r>
              <a:rPr sz="2450" b="1" spc="15" dirty="0">
                <a:latin typeface="Calibri"/>
                <a:cs typeface="Calibri"/>
              </a:rPr>
              <a:t>and</a:t>
            </a:r>
            <a:r>
              <a:rPr sz="2450" b="1" spc="5" dirty="0">
                <a:latin typeface="Calibri"/>
                <a:cs typeface="Calibri"/>
              </a:rPr>
              <a:t> false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non-match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  <a:p>
            <a:pPr marL="355600" marR="431800" indent="-295910">
              <a:lnSpc>
                <a:spcPct val="811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biometric device </a:t>
            </a:r>
            <a:r>
              <a:rPr sz="2450" spc="10" dirty="0">
                <a:latin typeface="Calibri"/>
                <a:cs typeface="Calibri"/>
              </a:rPr>
              <a:t>may also </a:t>
            </a:r>
            <a:r>
              <a:rPr sz="2450" spc="5" dirty="0">
                <a:latin typeface="Calibri"/>
                <a:cs typeface="Calibri"/>
              </a:rPr>
              <a:t>fail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capture </a:t>
            </a:r>
            <a:r>
              <a:rPr sz="2450" spc="10" dirty="0">
                <a:latin typeface="Calibri"/>
                <a:cs typeface="Calibri"/>
              </a:rPr>
              <a:t>or acquire a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sample of the </a:t>
            </a:r>
            <a:r>
              <a:rPr sz="2450" spc="5" dirty="0">
                <a:latin typeface="Calibri"/>
                <a:cs typeface="Calibri"/>
              </a:rPr>
              <a:t>biometric identifier presented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it </a:t>
            </a:r>
            <a:r>
              <a:rPr sz="2450" spc="10" dirty="0">
                <a:latin typeface="Calibri"/>
                <a:cs typeface="Calibri"/>
              </a:rPr>
              <a:t>by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user, leading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failure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enroll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failure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capture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errors.</a:t>
            </a:r>
            <a:endParaRPr sz="2450" dirty="0">
              <a:latin typeface="Calibri"/>
              <a:cs typeface="Calibri"/>
            </a:endParaRPr>
          </a:p>
          <a:p>
            <a:pPr marL="355600" marR="5080" indent="-295910">
              <a:lnSpc>
                <a:spcPct val="81100"/>
              </a:lnSpc>
              <a:spcBef>
                <a:spcPts val="515"/>
              </a:spcBef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2450" spc="5" dirty="0">
                <a:latin typeface="Calibri"/>
                <a:cs typeface="Calibri"/>
              </a:rPr>
              <a:t>Since these errors </a:t>
            </a:r>
            <a:r>
              <a:rPr sz="2450" spc="10" dirty="0">
                <a:latin typeface="Calibri"/>
                <a:cs typeface="Calibri"/>
              </a:rPr>
              <a:t>are caused due to </a:t>
            </a:r>
            <a:r>
              <a:rPr sz="2450" spc="5" dirty="0">
                <a:latin typeface="Calibri"/>
                <a:cs typeface="Calibri"/>
              </a:rPr>
              <a:t>intrinsic limitations of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various </a:t>
            </a:r>
            <a:r>
              <a:rPr sz="2450" spc="10" dirty="0">
                <a:latin typeface="Calibri"/>
                <a:cs typeface="Calibri"/>
              </a:rPr>
              <a:t>modules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system </a:t>
            </a:r>
            <a:r>
              <a:rPr sz="2450" spc="5" dirty="0">
                <a:latin typeface="Calibri"/>
                <a:cs typeface="Calibri"/>
              </a:rPr>
              <a:t>like sensor, feature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extractor,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matcher,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not by any </a:t>
            </a:r>
            <a:r>
              <a:rPr sz="2450" spc="5" dirty="0">
                <a:latin typeface="Calibri"/>
                <a:cs typeface="Calibri"/>
              </a:rPr>
              <a:t>deliberate </a:t>
            </a:r>
            <a:r>
              <a:rPr sz="2450" spc="10" dirty="0">
                <a:latin typeface="Calibri"/>
                <a:cs typeface="Calibri"/>
              </a:rPr>
              <a:t>attack,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resultant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failure </a:t>
            </a:r>
            <a:r>
              <a:rPr sz="2450" spc="10" dirty="0">
                <a:latin typeface="Calibri"/>
                <a:cs typeface="Calibri"/>
              </a:rPr>
              <a:t>or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security breach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known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endParaRPr sz="2450" dirty="0">
              <a:latin typeface="Calibri"/>
              <a:cs typeface="Calibri"/>
            </a:endParaRPr>
          </a:p>
          <a:p>
            <a:pPr marL="355600">
              <a:lnSpc>
                <a:spcPts val="2400"/>
              </a:lnSpc>
            </a:pPr>
            <a:r>
              <a:rPr sz="2450" i="1" spc="5" dirty="0">
                <a:latin typeface="Calibri"/>
                <a:cs typeface="Calibri"/>
              </a:rPr>
              <a:t>zero-effort</a:t>
            </a:r>
            <a:r>
              <a:rPr sz="2450" i="1" spc="-20" dirty="0">
                <a:latin typeface="Calibri"/>
                <a:cs typeface="Calibri"/>
              </a:rPr>
              <a:t> </a:t>
            </a:r>
            <a:r>
              <a:rPr sz="2450" i="1" spc="5" dirty="0">
                <a:latin typeface="Calibri"/>
                <a:cs typeface="Calibri"/>
              </a:rPr>
              <a:t>attack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946" y="477711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Adversaries</a:t>
            </a:r>
            <a:r>
              <a:rPr sz="4400" b="0" spc="-5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999730" cy="39281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18159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system may also </a:t>
            </a:r>
            <a:r>
              <a:rPr sz="2450" spc="5" dirty="0">
                <a:latin typeface="Calibri"/>
                <a:cs typeface="Calibri"/>
              </a:rPr>
              <a:t>fail </a:t>
            </a:r>
            <a:r>
              <a:rPr sz="2450" spc="10" dirty="0">
                <a:latin typeface="Calibri"/>
                <a:cs typeface="Calibri"/>
              </a:rPr>
              <a:t>due to </a:t>
            </a:r>
            <a:r>
              <a:rPr sz="2450" spc="5" dirty="0">
                <a:latin typeface="Calibri"/>
                <a:cs typeface="Calibri"/>
              </a:rPr>
              <a:t>manipulation by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adversaries, who </a:t>
            </a:r>
            <a:r>
              <a:rPr sz="2450" spc="5" dirty="0">
                <a:latin typeface="Calibri"/>
                <a:cs typeface="Calibri"/>
              </a:rPr>
              <a:t>could either </a:t>
            </a:r>
            <a:r>
              <a:rPr sz="2450" spc="10" dirty="0">
                <a:latin typeface="Calibri"/>
                <a:cs typeface="Calibri"/>
              </a:rPr>
              <a:t>be </a:t>
            </a:r>
            <a:r>
              <a:rPr sz="2450" b="1" spc="5" dirty="0">
                <a:latin typeface="Calibri"/>
                <a:cs typeface="Calibri"/>
              </a:rPr>
              <a:t>insiders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b="1" spc="5" dirty="0">
                <a:latin typeface="Calibri"/>
                <a:cs typeface="Calibri"/>
              </a:rPr>
              <a:t>external 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entities.</a:t>
            </a:r>
            <a:endParaRPr sz="2450" b="1" dirty="0">
              <a:latin typeface="Calibri"/>
              <a:cs typeface="Calibri"/>
            </a:endParaRPr>
          </a:p>
          <a:p>
            <a:pPr marL="307975" marR="456565" indent="-295910">
              <a:lnSpc>
                <a:spcPct val="80900"/>
              </a:lnSpc>
              <a:spcBef>
                <a:spcPts val="52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450" spc="10" dirty="0">
                <a:latin typeface="Calibri"/>
                <a:cs typeface="Calibri"/>
              </a:rPr>
              <a:t>An </a:t>
            </a:r>
            <a:r>
              <a:rPr sz="2450" b="1" spc="5" dirty="0">
                <a:latin typeface="Calibri"/>
                <a:cs typeface="Calibri"/>
              </a:rPr>
              <a:t>insider</a:t>
            </a:r>
            <a:r>
              <a:rPr sz="2450" spc="5" dirty="0">
                <a:latin typeface="Calibri"/>
                <a:cs typeface="Calibri"/>
              </a:rPr>
              <a:t> is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authorized </a:t>
            </a:r>
            <a:r>
              <a:rPr sz="2450" spc="5" dirty="0">
                <a:latin typeface="Calibri"/>
                <a:cs typeface="Calibri"/>
              </a:rPr>
              <a:t>user </a:t>
            </a:r>
            <a:r>
              <a:rPr sz="2450" spc="10" dirty="0">
                <a:latin typeface="Calibri"/>
                <a:cs typeface="Calibri"/>
              </a:rPr>
              <a:t>of a </a:t>
            </a:r>
            <a:r>
              <a:rPr sz="2450" spc="5" dirty="0">
                <a:latin typeface="Calibri"/>
                <a:cs typeface="Calibri"/>
              </a:rPr>
              <a:t>biometric system, </a:t>
            </a:r>
            <a:r>
              <a:rPr sz="2450" spc="10" dirty="0">
                <a:latin typeface="Calibri"/>
                <a:cs typeface="Calibri"/>
              </a:rPr>
              <a:t> which </a:t>
            </a:r>
            <a:r>
              <a:rPr sz="2450" spc="5" dirty="0">
                <a:latin typeface="Calibri"/>
                <a:cs typeface="Calibri"/>
              </a:rPr>
              <a:t>includes </a:t>
            </a:r>
            <a:r>
              <a:rPr sz="2450" spc="10" dirty="0">
                <a:latin typeface="Calibri"/>
                <a:cs typeface="Calibri"/>
              </a:rPr>
              <a:t>both system administrators </a:t>
            </a:r>
            <a:r>
              <a:rPr sz="2450" spc="5" dirty="0">
                <a:latin typeface="Calibri"/>
                <a:cs typeface="Calibri"/>
              </a:rPr>
              <a:t>(super-users)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spc="10" dirty="0">
                <a:latin typeface="Calibri"/>
                <a:cs typeface="Calibri"/>
              </a:rPr>
              <a:t> any </a:t>
            </a:r>
            <a:r>
              <a:rPr sz="2450" spc="5" dirty="0">
                <a:latin typeface="Calibri"/>
                <a:cs typeface="Calibri"/>
              </a:rPr>
              <a:t>other person enrolled in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biometric system.</a:t>
            </a:r>
            <a:endParaRPr sz="2450" dirty="0">
              <a:latin typeface="Calibri"/>
              <a:cs typeface="Calibri"/>
            </a:endParaRPr>
          </a:p>
          <a:p>
            <a:pPr marL="307975" marR="1214755" indent="-295910">
              <a:lnSpc>
                <a:spcPts val="2350"/>
              </a:lnSpc>
              <a:spcBef>
                <a:spcPts val="52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b="1" spc="5" dirty="0">
                <a:latin typeface="Calibri"/>
                <a:cs typeface="Calibri"/>
              </a:rPr>
              <a:t>External entities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can be </a:t>
            </a:r>
            <a:r>
              <a:rPr sz="2450" spc="5" dirty="0">
                <a:latin typeface="Calibri"/>
                <a:cs typeface="Calibri"/>
              </a:rPr>
              <a:t>classified </a:t>
            </a: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5" dirty="0">
                <a:latin typeface="Calibri"/>
                <a:cs typeface="Calibri"/>
              </a:rPr>
              <a:t>impostors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attackers.</a:t>
            </a:r>
            <a:endParaRPr sz="2450" dirty="0">
              <a:latin typeface="Calibri"/>
              <a:cs typeface="Calibri"/>
            </a:endParaRPr>
          </a:p>
          <a:p>
            <a:pPr marL="307975" marR="5080" indent="-295910">
              <a:lnSpc>
                <a:spcPct val="81100"/>
              </a:lnSpc>
              <a:spcBef>
                <a:spcPts val="54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While the term </a:t>
            </a:r>
            <a:r>
              <a:rPr sz="2450" spc="5" dirty="0">
                <a:latin typeface="Calibri"/>
                <a:cs typeface="Calibri"/>
              </a:rPr>
              <a:t>impostor refers </a:t>
            </a:r>
            <a:r>
              <a:rPr sz="2450" spc="10" dirty="0">
                <a:latin typeface="Calibri"/>
                <a:cs typeface="Calibri"/>
              </a:rPr>
              <a:t>to any </a:t>
            </a:r>
            <a:r>
              <a:rPr sz="2450" spc="5" dirty="0">
                <a:latin typeface="Calibri"/>
                <a:cs typeface="Calibri"/>
              </a:rPr>
              <a:t>individual </a:t>
            </a:r>
            <a:r>
              <a:rPr sz="2450" spc="10" dirty="0">
                <a:latin typeface="Calibri"/>
                <a:cs typeface="Calibri"/>
              </a:rPr>
              <a:t>who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intentionally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inadvertently tries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impersonate </a:t>
            </a:r>
            <a:r>
              <a:rPr sz="2450" spc="10" dirty="0">
                <a:latin typeface="Calibri"/>
                <a:cs typeface="Calibri"/>
              </a:rPr>
              <a:t>another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enrolled person,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attacker </a:t>
            </a:r>
            <a:r>
              <a:rPr sz="2450" spc="5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one who attempts to </a:t>
            </a:r>
            <a:r>
              <a:rPr sz="2450" spc="5" dirty="0">
                <a:latin typeface="Calibri"/>
                <a:cs typeface="Calibri"/>
              </a:rPr>
              <a:t>subvert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the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operation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of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</a:t>
            </a:r>
            <a:r>
              <a:rPr sz="2450" b="1" spc="5" dirty="0">
                <a:latin typeface="Calibri"/>
                <a:cs typeface="Calibri"/>
              </a:rPr>
              <a:t> biometric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system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689" y="477711"/>
            <a:ext cx="180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ATTACK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853680" cy="4134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334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An </a:t>
            </a:r>
            <a:r>
              <a:rPr sz="2950" i="1" dirty="0">
                <a:latin typeface="Calibri"/>
                <a:cs typeface="Calibri"/>
              </a:rPr>
              <a:t>attack </a:t>
            </a:r>
            <a:r>
              <a:rPr sz="2950" spc="-5" dirty="0">
                <a:latin typeface="Calibri"/>
                <a:cs typeface="Calibri"/>
              </a:rPr>
              <a:t>refers to the </a:t>
            </a:r>
            <a:r>
              <a:rPr sz="2950" dirty="0">
                <a:latin typeface="Calibri"/>
                <a:cs typeface="Calibri"/>
              </a:rPr>
              <a:t>actual mechanism or </a:t>
            </a:r>
            <a:r>
              <a:rPr sz="2950" spc="-5" dirty="0">
                <a:latin typeface="Calibri"/>
                <a:cs typeface="Calibri"/>
              </a:rPr>
              <a:t>path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can be used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circumvent a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9600"/>
              </a:lnSpc>
              <a:spcBef>
                <a:spcPts val="46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taxonomy </a:t>
            </a:r>
            <a:r>
              <a:rPr sz="2950" dirty="0">
                <a:latin typeface="Calibri"/>
                <a:cs typeface="Calibri"/>
              </a:rPr>
              <a:t>of attacks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can be mounted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against a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system is shown in Figure </a:t>
            </a:r>
            <a:r>
              <a:rPr sz="2950" spc="-5" dirty="0">
                <a:latin typeface="Calibri"/>
                <a:cs typeface="Calibri"/>
              </a:rPr>
              <a:t>7.2.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Based </a:t>
            </a:r>
            <a:r>
              <a:rPr sz="2950" dirty="0">
                <a:latin typeface="Calibri"/>
                <a:cs typeface="Calibri"/>
              </a:rPr>
              <a:t>on </a:t>
            </a:r>
            <a:r>
              <a:rPr sz="2950" spc="-5" dirty="0">
                <a:latin typeface="Calibri"/>
                <a:cs typeface="Calibri"/>
              </a:rPr>
              <a:t>the threat </a:t>
            </a:r>
            <a:r>
              <a:rPr sz="2950" dirty="0">
                <a:latin typeface="Calibri"/>
                <a:cs typeface="Calibri"/>
              </a:rPr>
              <a:t>agent used in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attack,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 mechanisms can be broadly </a:t>
            </a:r>
            <a:r>
              <a:rPr sz="2950" spc="-5" dirty="0">
                <a:latin typeface="Calibri"/>
                <a:cs typeface="Calibri"/>
              </a:rPr>
              <a:t>categorized </a:t>
            </a:r>
            <a:r>
              <a:rPr sz="2950" dirty="0">
                <a:latin typeface="Calibri"/>
                <a:cs typeface="Calibri"/>
              </a:rPr>
              <a:t>as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those</a:t>
            </a:r>
            <a:r>
              <a:rPr sz="2950" dirty="0">
                <a:latin typeface="Calibri"/>
                <a:cs typeface="Calibri"/>
              </a:rPr>
              <a:t> caused by </a:t>
            </a:r>
            <a:r>
              <a:rPr sz="2950" spc="-5" dirty="0">
                <a:latin typeface="Calibri"/>
                <a:cs typeface="Calibri"/>
              </a:rPr>
              <a:t>intrinsic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limitations(zero-effort </a:t>
            </a:r>
            <a:r>
              <a:rPr sz="2950" dirty="0">
                <a:latin typeface="Calibri"/>
                <a:cs typeface="Calibri"/>
              </a:rPr>
              <a:t> attacks)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ones caused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adversaries.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99" y="332656"/>
            <a:ext cx="7181708" cy="603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068320" marR="5080" indent="-2664460">
              <a:lnSpc>
                <a:spcPts val="4730"/>
              </a:lnSpc>
              <a:spcBef>
                <a:spcPts val="215"/>
              </a:spcBef>
            </a:pPr>
            <a:r>
              <a:rPr b="0" dirty="0">
                <a:latin typeface="Calibri"/>
                <a:cs typeface="Calibri"/>
              </a:rPr>
              <a:t>CONSEQUENCES OF ZERO EFFORT </a:t>
            </a:r>
            <a:r>
              <a:rPr b="0" spc="-8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93" y="1559600"/>
            <a:ext cx="7999095" cy="385317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5080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The </a:t>
            </a:r>
            <a:r>
              <a:rPr sz="2200" spc="10" dirty="0">
                <a:latin typeface="Calibri"/>
                <a:cs typeface="Calibri"/>
              </a:rPr>
              <a:t>consequences of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zero-effort </a:t>
            </a:r>
            <a:r>
              <a:rPr sz="2200" spc="15" dirty="0">
                <a:latin typeface="Calibri"/>
                <a:cs typeface="Calibri"/>
              </a:rPr>
              <a:t>attack </a:t>
            </a:r>
            <a:r>
              <a:rPr sz="2200" spc="10" dirty="0">
                <a:latin typeface="Calibri"/>
                <a:cs typeface="Calibri"/>
              </a:rPr>
              <a:t>will </a:t>
            </a:r>
            <a:r>
              <a:rPr sz="2200" spc="15" dirty="0">
                <a:latin typeface="Calibri"/>
                <a:cs typeface="Calibri"/>
              </a:rPr>
              <a:t>depend on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15" dirty="0">
                <a:latin typeface="Calibri"/>
                <a:cs typeface="Calibri"/>
              </a:rPr>
              <a:t> application. </a:t>
            </a:r>
            <a:r>
              <a:rPr sz="2200" spc="10" dirty="0">
                <a:latin typeface="Calibri"/>
                <a:cs typeface="Calibri"/>
              </a:rPr>
              <a:t>For instance, in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biometric verification system,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false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non-match </a:t>
            </a:r>
            <a:r>
              <a:rPr sz="2200" spc="10" dirty="0">
                <a:latin typeface="Calibri"/>
                <a:cs typeface="Calibri"/>
              </a:rPr>
              <a:t>error will lead to </a:t>
            </a:r>
            <a:r>
              <a:rPr sz="2200" b="1" spc="10" dirty="0">
                <a:latin typeface="Calibri"/>
                <a:cs typeface="Calibri"/>
              </a:rPr>
              <a:t>denial-of-service </a:t>
            </a:r>
            <a:r>
              <a:rPr sz="2200" b="1" spc="20" dirty="0">
                <a:latin typeface="Calibri"/>
                <a:cs typeface="Calibri"/>
              </a:rPr>
              <a:t>and </a:t>
            </a:r>
            <a:r>
              <a:rPr sz="2200" b="1" spc="10" dirty="0">
                <a:latin typeface="Calibri"/>
                <a:cs typeface="Calibri"/>
              </a:rPr>
              <a:t>inconvenience 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to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genuine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user</a:t>
            </a:r>
            <a:r>
              <a:rPr sz="2200" spc="10" dirty="0">
                <a:latin typeface="Calibri"/>
                <a:cs typeface="Calibri"/>
              </a:rPr>
              <a:t>s</a:t>
            </a:r>
            <a:r>
              <a:rPr sz="2200" spc="10" dirty="0" smtClean="0">
                <a:latin typeface="Calibri"/>
                <a:cs typeface="Calibri"/>
              </a:rPr>
              <a:t>.</a:t>
            </a:r>
            <a:r>
              <a:rPr lang="en-US" sz="2200" spc="10" dirty="0" smtClean="0">
                <a:latin typeface="Calibri"/>
                <a:cs typeface="Calibri"/>
              </a:rPr>
              <a:t>(Dos)</a:t>
            </a:r>
            <a:endParaRPr sz="2200" dirty="0">
              <a:latin typeface="Calibri"/>
              <a:cs typeface="Calibri"/>
            </a:endParaRPr>
          </a:p>
          <a:p>
            <a:pPr marL="312420" marR="306705" indent="-300355">
              <a:lnSpc>
                <a:spcPts val="2180"/>
              </a:lnSpc>
              <a:spcBef>
                <a:spcPts val="42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20" dirty="0">
                <a:latin typeface="Calibri"/>
                <a:cs typeface="Calibri"/>
              </a:rPr>
              <a:t>On </a:t>
            </a:r>
            <a:r>
              <a:rPr sz="2200" spc="10" dirty="0">
                <a:latin typeface="Calibri"/>
                <a:cs typeface="Calibri"/>
              </a:rPr>
              <a:t>the other hand, in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negative recognition </a:t>
            </a:r>
            <a:r>
              <a:rPr sz="2200" spc="15" dirty="0">
                <a:latin typeface="Calibri"/>
                <a:cs typeface="Calibri"/>
              </a:rPr>
              <a:t>application </a:t>
            </a:r>
            <a:r>
              <a:rPr sz="2200" spc="10" dirty="0">
                <a:latin typeface="Calibri"/>
                <a:cs typeface="Calibri"/>
              </a:rPr>
              <a:t>such </a:t>
            </a:r>
            <a:r>
              <a:rPr sz="2200" spc="15" dirty="0">
                <a:latin typeface="Calibri"/>
                <a:cs typeface="Calibri"/>
              </a:rPr>
              <a:t>as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screening</a:t>
            </a:r>
            <a:r>
              <a:rPr sz="2200" b="1" spc="10" dirty="0">
                <a:latin typeface="Calibri"/>
                <a:cs typeface="Calibri"/>
              </a:rPr>
              <a:t>, </a:t>
            </a:r>
            <a:r>
              <a:rPr sz="2200" b="1" spc="15" dirty="0">
                <a:latin typeface="Calibri"/>
                <a:cs typeface="Calibri"/>
              </a:rPr>
              <a:t>a </a:t>
            </a:r>
            <a:r>
              <a:rPr sz="2200" b="1" spc="10" dirty="0">
                <a:latin typeface="Calibri"/>
                <a:cs typeface="Calibri"/>
              </a:rPr>
              <a:t>false </a:t>
            </a:r>
            <a:r>
              <a:rPr sz="2200" b="1" spc="15" dirty="0">
                <a:latin typeface="Calibri"/>
                <a:cs typeface="Calibri"/>
              </a:rPr>
              <a:t>non-match </a:t>
            </a:r>
            <a:r>
              <a:rPr sz="2200" spc="10" dirty="0">
                <a:latin typeface="Calibri"/>
                <a:cs typeface="Calibri"/>
              </a:rPr>
              <a:t>will lead to intrusion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b="1" spc="15" dirty="0">
                <a:latin typeface="Calibri"/>
                <a:cs typeface="Calibri"/>
              </a:rPr>
              <a:t>a </a:t>
            </a:r>
            <a:r>
              <a:rPr sz="2200" b="1" spc="10" dirty="0">
                <a:latin typeface="Calibri"/>
                <a:cs typeface="Calibri"/>
              </a:rPr>
              <a:t>false </a:t>
            </a:r>
            <a:r>
              <a:rPr sz="2200" b="1" spc="15" dirty="0">
                <a:latin typeface="Calibri"/>
                <a:cs typeface="Calibri"/>
              </a:rPr>
              <a:t> match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will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lead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denial-of-service.</a:t>
            </a:r>
            <a:endParaRPr sz="2200" dirty="0">
              <a:latin typeface="Calibri"/>
              <a:cs typeface="Calibri"/>
            </a:endParaRPr>
          </a:p>
          <a:p>
            <a:pPr marL="312420" marR="8890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Since </a:t>
            </a:r>
            <a:r>
              <a:rPr sz="2200" b="1" spc="10" dirty="0">
                <a:latin typeface="Calibri"/>
                <a:cs typeface="Calibri"/>
              </a:rPr>
              <a:t>failure to enroll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b="1" spc="10" dirty="0">
                <a:latin typeface="Calibri"/>
                <a:cs typeface="Calibri"/>
              </a:rPr>
              <a:t>failure to capture errors </a:t>
            </a:r>
            <a:r>
              <a:rPr sz="2200" spc="10" dirty="0">
                <a:latin typeface="Calibri"/>
                <a:cs typeface="Calibri"/>
              </a:rPr>
              <a:t>necessitate the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operators to </a:t>
            </a:r>
            <a:r>
              <a:rPr sz="2200" spc="5" dirty="0">
                <a:latin typeface="Calibri"/>
                <a:cs typeface="Calibri"/>
              </a:rPr>
              <a:t>fall </a:t>
            </a:r>
            <a:r>
              <a:rPr sz="2200" spc="15" dirty="0">
                <a:latin typeface="Calibri"/>
                <a:cs typeface="Calibri"/>
              </a:rPr>
              <a:t>back on </a:t>
            </a:r>
            <a:r>
              <a:rPr sz="2200" spc="10" dirty="0">
                <a:latin typeface="Calibri"/>
                <a:cs typeface="Calibri"/>
              </a:rPr>
              <a:t>traditional (possibly unreliable) </a:t>
            </a:r>
            <a:r>
              <a:rPr sz="2200" spc="15" dirty="0">
                <a:latin typeface="Calibri"/>
                <a:cs typeface="Calibri"/>
              </a:rPr>
              <a:t> authentication mechanisms </a:t>
            </a:r>
            <a:r>
              <a:rPr sz="2200" spc="10" dirty="0">
                <a:latin typeface="Calibri"/>
                <a:cs typeface="Calibri"/>
              </a:rPr>
              <a:t>like ID cards, the effect of these errors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similar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false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non-match.</a:t>
            </a:r>
            <a:endParaRPr sz="2200" dirty="0">
              <a:latin typeface="Calibri"/>
              <a:cs typeface="Calibri"/>
            </a:endParaRPr>
          </a:p>
          <a:p>
            <a:pPr marL="312420" marR="67945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intrinsic </a:t>
            </a:r>
            <a:r>
              <a:rPr sz="2200" spc="10" dirty="0">
                <a:latin typeface="Calibri"/>
                <a:cs typeface="Calibri"/>
              </a:rPr>
              <a:t>limitations of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biometric system </a:t>
            </a:r>
            <a:r>
              <a:rPr sz="2200" spc="15" dirty="0">
                <a:latin typeface="Calibri"/>
                <a:cs typeface="Calibri"/>
              </a:rPr>
              <a:t>also make </a:t>
            </a:r>
            <a:r>
              <a:rPr sz="2200" spc="5" dirty="0">
                <a:latin typeface="Calibri"/>
                <a:cs typeface="Calibri"/>
              </a:rPr>
              <a:t>it </a:t>
            </a:r>
            <a:r>
              <a:rPr sz="2200" spc="15" dirty="0">
                <a:latin typeface="Calibri"/>
                <a:cs typeface="Calibri"/>
              </a:rPr>
              <a:t>hard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defend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against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repudiation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claims.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564" y="477711"/>
            <a:ext cx="2043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METRICS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29969"/>
            <a:ext cx="7377430" cy="39357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metrics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include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spc="-5" dirty="0">
                <a:latin typeface="Calibri"/>
                <a:cs typeface="Calibri"/>
              </a:rPr>
              <a:t>false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(FMR),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false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non-match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(FNMR),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spc="-5" dirty="0">
                <a:latin typeface="Calibri"/>
                <a:cs typeface="Calibri"/>
              </a:rPr>
              <a:t>failure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enroll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(FTER),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spc="-5" dirty="0">
                <a:latin typeface="Calibri"/>
                <a:cs typeface="Calibri"/>
              </a:rPr>
              <a:t>failure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capture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(FTCR),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64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false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positive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identification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rate(FPIR),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false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negative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identification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(FNIR).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42" y="477711"/>
            <a:ext cx="3310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Insider</a:t>
            </a:r>
            <a:r>
              <a:rPr sz="4400" b="0" spc="-9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attacks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8006080" cy="391350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7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It is important to emphasize </a:t>
            </a:r>
            <a:r>
              <a:rPr sz="3200" spc="-10" dirty="0">
                <a:latin typeface="Calibri"/>
                <a:cs typeface="Calibri"/>
              </a:rPr>
              <a:t>that the term </a:t>
            </a:r>
            <a:r>
              <a:rPr sz="3200" spc="-5" dirty="0">
                <a:latin typeface="Calibri"/>
                <a:cs typeface="Calibri"/>
              </a:rPr>
              <a:t> “insider </a:t>
            </a:r>
            <a:r>
              <a:rPr sz="3200" dirty="0">
                <a:latin typeface="Calibri"/>
                <a:cs typeface="Calibri"/>
              </a:rPr>
              <a:t>attacks” </a:t>
            </a:r>
            <a:r>
              <a:rPr sz="3200" spc="-5" dirty="0">
                <a:latin typeface="Calibri"/>
                <a:cs typeface="Calibri"/>
              </a:rPr>
              <a:t>not only </a:t>
            </a:r>
            <a:r>
              <a:rPr sz="3200" spc="-10" dirty="0">
                <a:latin typeface="Calibri"/>
                <a:cs typeface="Calibri"/>
              </a:rPr>
              <a:t>covers cases where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 authorized </a:t>
            </a:r>
            <a:r>
              <a:rPr sz="3200" b="1" spc="-5" dirty="0">
                <a:latin typeface="Calibri"/>
                <a:cs typeface="Calibri"/>
              </a:rPr>
              <a:t>user himself </a:t>
            </a:r>
            <a:r>
              <a:rPr sz="3200" b="1" spc="-10" dirty="0">
                <a:latin typeface="Calibri"/>
                <a:cs typeface="Calibri"/>
              </a:rPr>
              <a:t>turns malicious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intentionally subverts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biometric system, but </a:t>
            </a:r>
            <a:r>
              <a:rPr sz="3200" dirty="0">
                <a:latin typeface="Calibri"/>
                <a:cs typeface="Calibri"/>
              </a:rPr>
              <a:t> also </a:t>
            </a:r>
            <a:r>
              <a:rPr sz="3200" spc="-5" dirty="0">
                <a:latin typeface="Calibri"/>
                <a:cs typeface="Calibri"/>
              </a:rPr>
              <a:t>includes </a:t>
            </a:r>
            <a:r>
              <a:rPr sz="3200" spc="-10" dirty="0">
                <a:latin typeface="Calibri"/>
                <a:cs typeface="Calibri"/>
              </a:rPr>
              <a:t>cases where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external </a:t>
            </a:r>
            <a:r>
              <a:rPr sz="3200" dirty="0">
                <a:latin typeface="Calibri"/>
                <a:cs typeface="Calibri"/>
              </a:rPr>
              <a:t> adversary </a:t>
            </a:r>
            <a:r>
              <a:rPr sz="3200" spc="-10" dirty="0">
                <a:latin typeface="Calibri"/>
                <a:cs typeface="Calibri"/>
              </a:rPr>
              <a:t>circumvents the </a:t>
            </a:r>
            <a:r>
              <a:rPr sz="3200" spc="-5" dirty="0">
                <a:latin typeface="Calibri"/>
                <a:cs typeface="Calibri"/>
              </a:rPr>
              <a:t>biometric system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direct or indirect involvement of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insider.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43430" marR="5080" indent="-1855470">
              <a:lnSpc>
                <a:spcPts val="4730"/>
              </a:lnSpc>
              <a:spcBef>
                <a:spcPts val="215"/>
              </a:spcBef>
            </a:pPr>
            <a:r>
              <a:rPr b="0" dirty="0">
                <a:latin typeface="Calibri"/>
                <a:cs typeface="Calibri"/>
              </a:rPr>
              <a:t>five </a:t>
            </a:r>
            <a:r>
              <a:rPr b="0" spc="-5" dirty="0">
                <a:latin typeface="Calibri"/>
                <a:cs typeface="Calibri"/>
              </a:rPr>
              <a:t>ways to </a:t>
            </a:r>
            <a:r>
              <a:rPr b="0" dirty="0">
                <a:latin typeface="Calibri"/>
                <a:cs typeface="Calibri"/>
              </a:rPr>
              <a:t>breach </a:t>
            </a:r>
            <a:r>
              <a:rPr b="0" spc="-5" dirty="0">
                <a:latin typeface="Calibri"/>
                <a:cs typeface="Calibri"/>
              </a:rPr>
              <a:t>the security </a:t>
            </a:r>
            <a:r>
              <a:rPr b="0" dirty="0">
                <a:latin typeface="Calibri"/>
                <a:cs typeface="Calibri"/>
              </a:rPr>
              <a:t>of a </a:t>
            </a:r>
            <a:r>
              <a:rPr b="0" spc="-88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biometric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system.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794625" cy="43376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 algn="just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These human interactions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exploited 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following five </a:t>
            </a:r>
            <a:r>
              <a:rPr sz="3200" spc="-10" dirty="0">
                <a:latin typeface="Calibri"/>
                <a:cs typeface="Calibri"/>
              </a:rPr>
              <a:t>ways </a:t>
            </a:r>
            <a:r>
              <a:rPr sz="3200" spc="-5" dirty="0">
                <a:latin typeface="Calibri"/>
                <a:cs typeface="Calibri"/>
              </a:rPr>
              <a:t>to breach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security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Collusion</a:t>
            </a:r>
            <a:endParaRPr sz="320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Coercion</a:t>
            </a:r>
            <a:endParaRPr sz="320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Negligence</a:t>
            </a:r>
            <a:endParaRPr sz="320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10" dirty="0">
                <a:latin typeface="Calibri"/>
                <a:cs typeface="Calibri"/>
              </a:rPr>
              <a:t>Enrollment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Fraud</a:t>
            </a:r>
            <a:endParaRPr sz="3200" dirty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lang="en-US" sz="3200" b="1" spc="-10" dirty="0" smtClean="0">
                <a:latin typeface="Calibri"/>
                <a:cs typeface="Calibri"/>
              </a:rPr>
              <a:t>De Duplication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419" y="513283"/>
            <a:ext cx="194246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Collusion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10" y="1578620"/>
            <a:ext cx="7777480" cy="42881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86995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b="1" dirty="0">
                <a:latin typeface="Calibri"/>
                <a:cs typeface="Calibri"/>
              </a:rPr>
              <a:t>This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refers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to the scenario</a:t>
            </a:r>
            <a:r>
              <a:rPr sz="2700" b="1" spc="5" dirty="0">
                <a:latin typeface="Calibri"/>
                <a:cs typeface="Calibri"/>
              </a:rPr>
              <a:t> where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10" dirty="0">
                <a:latin typeface="Calibri"/>
                <a:cs typeface="Calibri"/>
              </a:rPr>
              <a:t>an</a:t>
            </a:r>
            <a:r>
              <a:rPr sz="2700" b="1" spc="5" dirty="0">
                <a:latin typeface="Calibri"/>
                <a:cs typeface="Calibri"/>
              </a:rPr>
              <a:t> authorized </a:t>
            </a:r>
            <a:r>
              <a:rPr sz="2700" b="1" dirty="0">
                <a:latin typeface="Calibri"/>
                <a:cs typeface="Calibri"/>
              </a:rPr>
              <a:t>user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willingly turns malicious </a:t>
            </a:r>
            <a:r>
              <a:rPr sz="2700" b="1" spc="10" dirty="0">
                <a:latin typeface="Calibri"/>
                <a:cs typeface="Calibri"/>
              </a:rPr>
              <a:t>and </a:t>
            </a:r>
            <a:r>
              <a:rPr sz="2700" b="1" spc="5" dirty="0">
                <a:latin typeface="Calibri"/>
                <a:cs typeface="Calibri"/>
              </a:rPr>
              <a:t>attacks </a:t>
            </a:r>
            <a:r>
              <a:rPr sz="2700" b="1" dirty="0">
                <a:latin typeface="Calibri"/>
                <a:cs typeface="Calibri"/>
              </a:rPr>
              <a:t>the biometric </a:t>
            </a:r>
            <a:r>
              <a:rPr sz="2700" b="1" spc="5" dirty="0">
                <a:latin typeface="Calibri"/>
                <a:cs typeface="Calibri"/>
              </a:rPr>
              <a:t> system </a:t>
            </a:r>
            <a:r>
              <a:rPr sz="2700" b="1" dirty="0">
                <a:latin typeface="Calibri"/>
                <a:cs typeface="Calibri"/>
              </a:rPr>
              <a:t>either individually </a:t>
            </a:r>
            <a:r>
              <a:rPr sz="2700" b="1" spc="5" dirty="0">
                <a:latin typeface="Calibri"/>
                <a:cs typeface="Calibri"/>
              </a:rPr>
              <a:t>or in </a:t>
            </a:r>
            <a:r>
              <a:rPr sz="2700" b="1" dirty="0">
                <a:latin typeface="Calibri"/>
                <a:cs typeface="Calibri"/>
              </a:rPr>
              <a:t>collaboration with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external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adversaries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(possibly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return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monetary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gain).</a:t>
            </a:r>
          </a:p>
          <a:p>
            <a:pPr marL="303530" marR="5080" indent="-291465">
              <a:lnSpc>
                <a:spcPts val="2910"/>
              </a:lnSpc>
              <a:spcBef>
                <a:spcPts val="53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Such </a:t>
            </a:r>
            <a:r>
              <a:rPr sz="2700" spc="10" dirty="0">
                <a:latin typeface="Calibri"/>
                <a:cs typeface="Calibri"/>
              </a:rPr>
              <a:t>an</a:t>
            </a:r>
            <a:r>
              <a:rPr sz="2700" spc="5" dirty="0">
                <a:latin typeface="Calibri"/>
                <a:cs typeface="Calibri"/>
              </a:rPr>
              <a:t> attack may </a:t>
            </a:r>
            <a:r>
              <a:rPr sz="2700" dirty="0">
                <a:latin typeface="Calibri"/>
                <a:cs typeface="Calibri"/>
              </a:rPr>
              <a:t>lead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 serious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security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breaches,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especially if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attacker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a system administrator.</a:t>
            </a:r>
            <a:endParaRPr sz="2700" dirty="0">
              <a:latin typeface="Calibri"/>
              <a:cs typeface="Calibri"/>
            </a:endParaRPr>
          </a:p>
          <a:p>
            <a:pPr marL="303530" marR="318135" indent="-291465">
              <a:lnSpc>
                <a:spcPct val="90100"/>
              </a:lnSpc>
              <a:spcBef>
                <a:spcPts val="50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Since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administrator </a:t>
            </a:r>
            <a:r>
              <a:rPr sz="2700" spc="-5" dirty="0">
                <a:latin typeface="Calibri"/>
                <a:cs typeface="Calibri"/>
              </a:rPr>
              <a:t>typically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has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status</a:t>
            </a:r>
            <a:r>
              <a:rPr sz="2700" spc="5" dirty="0">
                <a:latin typeface="Calibri"/>
                <a:cs typeface="Calibri"/>
              </a:rPr>
              <a:t> of 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super-user </a:t>
            </a:r>
            <a:r>
              <a:rPr sz="2700" spc="5" dirty="0">
                <a:latin typeface="Calibri"/>
                <a:cs typeface="Calibri"/>
              </a:rPr>
              <a:t>with powers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5" dirty="0">
                <a:latin typeface="Calibri"/>
                <a:cs typeface="Calibri"/>
              </a:rPr>
              <a:t>modify or </a:t>
            </a:r>
            <a:r>
              <a:rPr sz="2700" dirty="0">
                <a:latin typeface="Calibri"/>
                <a:cs typeface="Calibri"/>
              </a:rPr>
              <a:t>control </a:t>
            </a:r>
            <a:r>
              <a:rPr sz="2700" spc="5" dirty="0">
                <a:latin typeface="Calibri"/>
                <a:cs typeface="Calibri"/>
              </a:rPr>
              <a:t>most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modules of </a:t>
            </a:r>
            <a:r>
              <a:rPr sz="2700" dirty="0">
                <a:latin typeface="Calibri"/>
                <a:cs typeface="Calibri"/>
              </a:rPr>
              <a:t>the biometric system, it could </a:t>
            </a:r>
            <a:r>
              <a:rPr sz="2700" spc="5" dirty="0">
                <a:latin typeface="Calibri"/>
                <a:cs typeface="Calibri"/>
              </a:rPr>
              <a:t>be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extremely difficult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guard against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this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attack.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915" y="584072"/>
            <a:ext cx="728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Identification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vs.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Authentication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5247" y="1516660"/>
          <a:ext cx="6169660" cy="4950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3086100"/>
              </a:tblGrid>
              <a:tr h="697508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Identification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19050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Authentication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19050">
                      <a:solidFill>
                        <a:srgbClr val="A0A0A0"/>
                      </a:solidFill>
                      <a:prstDash val="solid"/>
                    </a:lnR>
                    <a:lnT w="19050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889925">
                <a:tc>
                  <a:txBody>
                    <a:bodyPr/>
                    <a:lstStyle/>
                    <a:p>
                      <a:pPr marL="139065" marR="32321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It determines the identity of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person.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50165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determines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person is indeed who 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claims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19050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2075346">
                <a:tc>
                  <a:txBody>
                    <a:bodyPr/>
                    <a:lstStyle/>
                    <a:p>
                      <a:pPr marL="139065" marR="80264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 identity claim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Many-to-one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mapping.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computation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MS UI Gothic"/>
                          <a:cs typeface="MS UI Gothic"/>
                        </a:rPr>
                        <a:t>∝</a:t>
                      </a:r>
                      <a:endParaRPr sz="1800">
                        <a:latin typeface="MS UI Gothic"/>
                        <a:cs typeface="MS UI Gothic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6449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claim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One-to-one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mapping.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3985" marR="366395">
                        <a:lnSpc>
                          <a:spcPct val="10069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cost of computation 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records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19050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  <a:tr h="1287642">
                <a:tc>
                  <a:txBody>
                    <a:bodyPr/>
                    <a:lstStyle/>
                    <a:p>
                      <a:pPr marL="139065" marR="176530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Captured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biometric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signatures come from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 of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known biometric feature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stored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19050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3591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Captured biometric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signatures may be unknown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19050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19050">
                      <a:solidFill>
                        <a:srgbClr val="A0A0A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506" y="477711"/>
            <a:ext cx="4093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To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avoid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collusion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59725" cy="342772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only safeguard </a:t>
            </a:r>
            <a:r>
              <a:rPr sz="3200" dirty="0">
                <a:latin typeface="Calibri"/>
                <a:cs typeface="Calibri"/>
              </a:rPr>
              <a:t>against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an attack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enforce responsible behavior </a:t>
            </a:r>
            <a:r>
              <a:rPr sz="3200" dirty="0">
                <a:latin typeface="Calibri"/>
                <a:cs typeface="Calibri"/>
              </a:rPr>
              <a:t>among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authorized </a:t>
            </a:r>
            <a:r>
              <a:rPr sz="3200" spc="-5" dirty="0">
                <a:latin typeface="Calibri"/>
                <a:cs typeface="Calibri"/>
              </a:rPr>
              <a:t>users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proper </a:t>
            </a:r>
            <a:r>
              <a:rPr sz="3200" spc="-10" dirty="0">
                <a:latin typeface="Calibri"/>
                <a:cs typeface="Calibri"/>
              </a:rPr>
              <a:t>training, </a:t>
            </a:r>
            <a:r>
              <a:rPr sz="3200" spc="-5" dirty="0">
                <a:latin typeface="Calibri"/>
                <a:cs typeface="Calibri"/>
              </a:rPr>
              <a:t> rigorous </a:t>
            </a:r>
            <a:r>
              <a:rPr sz="3200" spc="-10" dirty="0">
                <a:latin typeface="Calibri"/>
                <a:cs typeface="Calibri"/>
              </a:rPr>
              <a:t>monitoring, </a:t>
            </a:r>
            <a:r>
              <a:rPr sz="3200" dirty="0">
                <a:latin typeface="Calibri"/>
                <a:cs typeface="Calibri"/>
              </a:rPr>
              <a:t>and auditing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authentication </a:t>
            </a:r>
            <a:r>
              <a:rPr sz="3200" spc="-10" dirty="0">
                <a:latin typeface="Calibri"/>
                <a:cs typeface="Calibri"/>
              </a:rPr>
              <a:t>transactions </a:t>
            </a:r>
            <a:r>
              <a:rPr sz="3200" spc="-5" dirty="0">
                <a:latin typeface="Calibri"/>
                <a:cs typeface="Calibri"/>
              </a:rPr>
              <a:t>in order to detect </a:t>
            </a:r>
            <a:r>
              <a:rPr sz="3200" dirty="0">
                <a:latin typeface="Calibri"/>
                <a:cs typeface="Calibri"/>
              </a:rPr>
              <a:t> any </a:t>
            </a:r>
            <a:r>
              <a:rPr sz="3200" spc="-5" dirty="0">
                <a:latin typeface="Calibri"/>
                <a:cs typeface="Calibri"/>
              </a:rPr>
              <a:t>unusual pattern of </a:t>
            </a:r>
            <a:r>
              <a:rPr sz="3200" dirty="0">
                <a:latin typeface="Calibri"/>
                <a:cs typeface="Calibri"/>
              </a:rPr>
              <a:t>activity, and </a:t>
            </a:r>
            <a:r>
              <a:rPr sz="3200" spc="-5" dirty="0">
                <a:latin typeface="Calibri"/>
                <a:cs typeface="Calibri"/>
              </a:rPr>
              <a:t>penalizing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those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who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conform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994" y="477711"/>
            <a:ext cx="2222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Coercion</a:t>
            </a:r>
            <a:r>
              <a:rPr sz="4400" b="0" spc="-5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939405" cy="41897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coercion </a:t>
            </a:r>
            <a:r>
              <a:rPr sz="3200" dirty="0">
                <a:latin typeface="Calibri"/>
                <a:cs typeface="Calibri"/>
              </a:rPr>
              <a:t>attack </a:t>
            </a:r>
            <a:r>
              <a:rPr sz="3200" spc="-5" dirty="0">
                <a:latin typeface="Calibri"/>
                <a:cs typeface="Calibri"/>
              </a:rPr>
              <a:t>is similar to </a:t>
            </a:r>
            <a:r>
              <a:rPr sz="3200" spc="-10" dirty="0">
                <a:latin typeface="Calibri"/>
                <a:cs typeface="Calibri"/>
              </a:rPr>
              <a:t>collusion, the </a:t>
            </a:r>
            <a:r>
              <a:rPr sz="3200" spc="-5" dirty="0">
                <a:latin typeface="Calibri"/>
                <a:cs typeface="Calibri"/>
              </a:rPr>
              <a:t> only difference being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coerced </a:t>
            </a:r>
            <a:r>
              <a:rPr sz="3200" spc="-5" dirty="0">
                <a:latin typeface="Calibri"/>
                <a:cs typeface="Calibri"/>
              </a:rPr>
              <a:t>user does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carry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-10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attack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willingly.</a:t>
            </a:r>
            <a:endParaRPr sz="3200">
              <a:latin typeface="Calibri"/>
              <a:cs typeface="Calibri"/>
            </a:endParaRPr>
          </a:p>
          <a:p>
            <a:pPr marL="294640" marR="344805" indent="-281940" algn="just">
              <a:lnSpc>
                <a:spcPct val="90300"/>
              </a:lnSpc>
              <a:spcBef>
                <a:spcPts val="570"/>
              </a:spcBef>
              <a:buFont typeface="Arial MT"/>
              <a:buChar char="•"/>
              <a:tabLst>
                <a:tab pos="386715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Rather the </a:t>
            </a:r>
            <a:r>
              <a:rPr sz="3200" dirty="0">
                <a:latin typeface="Calibri"/>
                <a:cs typeface="Calibri"/>
              </a:rPr>
              <a:t>authorized </a:t>
            </a:r>
            <a:r>
              <a:rPr sz="3200" spc="-5" dirty="0">
                <a:latin typeface="Calibri"/>
                <a:cs typeface="Calibri"/>
              </a:rPr>
              <a:t>user is forced to </a:t>
            </a:r>
            <a:r>
              <a:rPr sz="3200" spc="-10" dirty="0">
                <a:latin typeface="Calibri"/>
                <a:cs typeface="Calibri"/>
              </a:rPr>
              <a:t>turn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malicious, </a:t>
            </a:r>
            <a:r>
              <a:rPr sz="3200" spc="-5" dirty="0">
                <a:latin typeface="Calibri"/>
                <a:cs typeface="Calibri"/>
              </a:rPr>
              <a:t>possibly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physical </a:t>
            </a:r>
            <a:r>
              <a:rPr sz="3200" spc="-10" dirty="0">
                <a:latin typeface="Calibri"/>
                <a:cs typeface="Calibri"/>
              </a:rPr>
              <a:t>threat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(e.g.,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gunpoint) 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blackmail.</a:t>
            </a:r>
            <a:endParaRPr sz="3200">
              <a:latin typeface="Calibri"/>
              <a:cs typeface="Calibri"/>
            </a:endParaRPr>
          </a:p>
          <a:p>
            <a:pPr marL="294640" marR="100965" indent="-281940">
              <a:lnSpc>
                <a:spcPct val="90300"/>
              </a:lnSpc>
              <a:spcBef>
                <a:spcPts val="62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It is desirable to reliably detect instances 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coercion without </a:t>
            </a:r>
            <a:r>
              <a:rPr sz="3200" spc="-5" dirty="0">
                <a:latin typeface="Calibri"/>
                <a:cs typeface="Calibri"/>
              </a:rPr>
              <a:t>putting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genuine users </a:t>
            </a:r>
            <a:r>
              <a:rPr sz="3200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greater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risk from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adversaries.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742" y="477711"/>
            <a:ext cx="2724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Negligence</a:t>
            </a:r>
            <a:r>
              <a:rPr sz="4400" b="0" spc="-5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845425" cy="4232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66992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External </a:t>
            </a:r>
            <a:r>
              <a:rPr sz="2450" spc="10" dirty="0">
                <a:latin typeface="Calibri"/>
                <a:cs typeface="Calibri"/>
              </a:rPr>
              <a:t>attackers can also </a:t>
            </a:r>
            <a:r>
              <a:rPr sz="2450" spc="5" dirty="0">
                <a:latin typeface="Calibri"/>
                <a:cs typeface="Calibri"/>
              </a:rPr>
              <a:t>exploit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negligence of </a:t>
            </a:r>
            <a:r>
              <a:rPr sz="2450" spc="10" dirty="0">
                <a:latin typeface="Calibri"/>
                <a:cs typeface="Calibri"/>
              </a:rPr>
              <a:t> authorized </a:t>
            </a:r>
            <a:r>
              <a:rPr sz="2450" spc="5" dirty="0">
                <a:latin typeface="Calibri"/>
                <a:cs typeface="Calibri"/>
              </a:rPr>
              <a:t>users in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order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circumvent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system.</a:t>
            </a:r>
            <a:endParaRPr sz="2450" dirty="0">
              <a:latin typeface="Calibri"/>
              <a:cs typeface="Calibri"/>
            </a:endParaRPr>
          </a:p>
          <a:p>
            <a:pPr marL="307975" marR="675005" indent="-295910">
              <a:lnSpc>
                <a:spcPct val="80900"/>
              </a:lnSpc>
              <a:spcBef>
                <a:spcPts val="52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450" b="1" spc="15" dirty="0">
                <a:latin typeface="Calibri"/>
                <a:cs typeface="Calibri"/>
              </a:rPr>
              <a:t>A </a:t>
            </a:r>
            <a:r>
              <a:rPr sz="2450" b="1" spc="5" dirty="0">
                <a:latin typeface="Calibri"/>
                <a:cs typeface="Calibri"/>
              </a:rPr>
              <a:t>typical </a:t>
            </a:r>
            <a:r>
              <a:rPr sz="2450" b="1" spc="10" dirty="0">
                <a:latin typeface="Calibri"/>
                <a:cs typeface="Calibri"/>
              </a:rPr>
              <a:t>example </a:t>
            </a:r>
            <a:r>
              <a:rPr sz="2450" b="1" spc="5" dirty="0">
                <a:latin typeface="Calibri"/>
                <a:cs typeface="Calibri"/>
              </a:rPr>
              <a:t>is </a:t>
            </a:r>
            <a:r>
              <a:rPr sz="2450" b="1" spc="10" dirty="0">
                <a:latin typeface="Calibri"/>
                <a:cs typeface="Calibri"/>
              </a:rPr>
              <a:t>the </a:t>
            </a:r>
            <a:r>
              <a:rPr sz="2450" b="1" spc="5" dirty="0">
                <a:latin typeface="Calibri"/>
                <a:cs typeface="Calibri"/>
              </a:rPr>
              <a:t>failure </a:t>
            </a:r>
            <a:r>
              <a:rPr sz="2450" b="1" spc="10" dirty="0">
                <a:latin typeface="Calibri"/>
                <a:cs typeface="Calibri"/>
              </a:rPr>
              <a:t>of authorized </a:t>
            </a:r>
            <a:r>
              <a:rPr sz="2450" b="1" spc="5" dirty="0">
                <a:latin typeface="Calibri"/>
                <a:cs typeface="Calibri"/>
              </a:rPr>
              <a:t>users to </a:t>
            </a:r>
            <a:r>
              <a:rPr sz="2450" b="1" spc="-54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properly log </a:t>
            </a:r>
            <a:r>
              <a:rPr sz="2450" b="1" spc="10" dirty="0">
                <a:latin typeface="Calibri"/>
                <a:cs typeface="Calibri"/>
              </a:rPr>
              <a:t>out of the system after </a:t>
            </a:r>
            <a:r>
              <a:rPr sz="2450" b="1" spc="5" dirty="0">
                <a:latin typeface="Calibri"/>
                <a:cs typeface="Calibri"/>
              </a:rPr>
              <a:t>completing their 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transaction.</a:t>
            </a:r>
            <a:endParaRPr sz="2450" b="1" dirty="0">
              <a:latin typeface="Calibri"/>
              <a:cs typeface="Calibri"/>
            </a:endParaRPr>
          </a:p>
          <a:p>
            <a:pPr marL="307975" marR="324485" indent="-295910">
              <a:lnSpc>
                <a:spcPct val="81100"/>
              </a:lnSpc>
              <a:spcBef>
                <a:spcPts val="51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Propping </a:t>
            </a:r>
            <a:r>
              <a:rPr sz="2450" spc="10" dirty="0">
                <a:latin typeface="Calibri"/>
                <a:cs typeface="Calibri"/>
              </a:rPr>
              <a:t>a door open or </a:t>
            </a:r>
            <a:r>
              <a:rPr sz="2450" spc="5" dirty="0">
                <a:latin typeface="Calibri"/>
                <a:cs typeface="Calibri"/>
              </a:rPr>
              <a:t>permitting tailgating in physical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access </a:t>
            </a:r>
            <a:r>
              <a:rPr sz="2450" spc="5" dirty="0">
                <a:latin typeface="Calibri"/>
                <a:cs typeface="Calibri"/>
              </a:rPr>
              <a:t>control scenarios </a:t>
            </a:r>
            <a:r>
              <a:rPr sz="2450" spc="10" dirty="0">
                <a:latin typeface="Calibri"/>
                <a:cs typeface="Calibri"/>
              </a:rPr>
              <a:t>can also be </a:t>
            </a:r>
            <a:r>
              <a:rPr sz="2450" spc="5" dirty="0">
                <a:latin typeface="Calibri"/>
                <a:cs typeface="Calibri"/>
              </a:rPr>
              <a:t>considered </a:t>
            </a: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negligence, if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intent </a:t>
            </a:r>
            <a:r>
              <a:rPr sz="2450" spc="10" dirty="0">
                <a:latin typeface="Calibri"/>
                <a:cs typeface="Calibri"/>
              </a:rPr>
              <a:t>of the authorized </a:t>
            </a:r>
            <a:r>
              <a:rPr sz="2450" spc="5" dirty="0">
                <a:latin typeface="Calibri"/>
                <a:cs typeface="Calibri"/>
              </a:rPr>
              <a:t>user is not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malicious.</a:t>
            </a:r>
            <a:endParaRPr sz="2450" dirty="0">
              <a:latin typeface="Calibri"/>
              <a:cs typeface="Calibri"/>
            </a:endParaRPr>
          </a:p>
          <a:p>
            <a:pPr marL="307975" marR="5080" indent="-295910">
              <a:lnSpc>
                <a:spcPct val="80900"/>
              </a:lnSpc>
              <a:spcBef>
                <a:spcPts val="51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Negligence </a:t>
            </a:r>
            <a:r>
              <a:rPr sz="2450" spc="10" dirty="0">
                <a:latin typeface="Calibri"/>
                <a:cs typeface="Calibri"/>
              </a:rPr>
              <a:t>can be </a:t>
            </a:r>
            <a:r>
              <a:rPr sz="2450" spc="5" dirty="0">
                <a:latin typeface="Calibri"/>
                <a:cs typeface="Calibri"/>
              </a:rPr>
              <a:t>minimized </a:t>
            </a:r>
            <a:r>
              <a:rPr sz="2450" spc="10" dirty="0">
                <a:latin typeface="Calibri"/>
                <a:cs typeface="Calibri"/>
              </a:rPr>
              <a:t>by </a:t>
            </a:r>
            <a:r>
              <a:rPr sz="2450" spc="5" dirty="0">
                <a:latin typeface="Calibri"/>
                <a:cs typeface="Calibri"/>
              </a:rPr>
              <a:t>periodically training the </a:t>
            </a:r>
            <a:r>
              <a:rPr sz="2450" spc="10" dirty="0">
                <a:latin typeface="Calibri"/>
                <a:cs typeface="Calibri"/>
              </a:rPr>
              <a:t> authorized </a:t>
            </a:r>
            <a:r>
              <a:rPr sz="2450" spc="5" dirty="0">
                <a:latin typeface="Calibri"/>
                <a:cs typeface="Calibri"/>
              </a:rPr>
              <a:t>users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constantly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reminding</a:t>
            </a:r>
            <a:r>
              <a:rPr sz="2450" spc="10" dirty="0">
                <a:latin typeface="Calibri"/>
                <a:cs typeface="Calibri"/>
              </a:rPr>
              <a:t> them about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guidelines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followed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73" y="477711"/>
            <a:ext cx="420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Enrollment</a:t>
            </a:r>
            <a:r>
              <a:rPr sz="4400" spc="-90" dirty="0"/>
              <a:t> </a:t>
            </a:r>
            <a:r>
              <a:rPr sz="4400" spc="10" dirty="0"/>
              <a:t>Fraud</a:t>
            </a:r>
            <a:r>
              <a:rPr sz="4400" b="0" spc="10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955915" cy="472982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227329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b="1" dirty="0">
                <a:latin typeface="Calibri"/>
                <a:cs typeface="Calibri"/>
              </a:rPr>
              <a:t>The adversary may </a:t>
            </a:r>
            <a:r>
              <a:rPr sz="2950" b="1" spc="-5" dirty="0">
                <a:latin typeface="Calibri"/>
                <a:cs typeface="Calibri"/>
              </a:rPr>
              <a:t>enroll </a:t>
            </a:r>
            <a:r>
              <a:rPr sz="2950" b="1" dirty="0">
                <a:latin typeface="Calibri"/>
                <a:cs typeface="Calibri"/>
              </a:rPr>
              <a:t>himself into </a:t>
            </a:r>
            <a:r>
              <a:rPr sz="2950" b="1" spc="-10" dirty="0">
                <a:latin typeface="Calibri"/>
                <a:cs typeface="Calibri"/>
              </a:rPr>
              <a:t>the </a:t>
            </a:r>
            <a:r>
              <a:rPr sz="2950" b="1" spc="-5" dirty="0">
                <a:latin typeface="Calibri"/>
                <a:cs typeface="Calibri"/>
              </a:rPr>
              <a:t> biometric</a:t>
            </a:r>
            <a:r>
              <a:rPr sz="2950" b="1" dirty="0">
                <a:latin typeface="Calibri"/>
                <a:cs typeface="Calibri"/>
              </a:rPr>
              <a:t> system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illegally</a:t>
            </a:r>
            <a:r>
              <a:rPr sz="2950" b="1" dirty="0">
                <a:latin typeface="Calibri"/>
                <a:cs typeface="Calibri"/>
              </a:rPr>
              <a:t> (under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a</a:t>
            </a:r>
            <a:r>
              <a:rPr sz="2950" b="1" spc="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false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identity)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by</a:t>
            </a:r>
            <a:r>
              <a:rPr sz="2950" b="1" spc="-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producing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his</a:t>
            </a:r>
            <a:r>
              <a:rPr sz="2950" b="1" spc="-5" dirty="0">
                <a:latin typeface="Calibri"/>
                <a:cs typeface="Calibri"/>
              </a:rPr>
              <a:t> biometric traits </a:t>
            </a:r>
            <a:r>
              <a:rPr sz="2950" b="1" dirty="0">
                <a:latin typeface="Calibri"/>
                <a:cs typeface="Calibri"/>
              </a:rPr>
              <a:t>along with</a:t>
            </a:r>
            <a:r>
              <a:rPr sz="2950" b="1" spc="-5" dirty="0">
                <a:latin typeface="Calibri"/>
                <a:cs typeface="Calibri"/>
              </a:rPr>
              <a:t> false</a:t>
            </a:r>
            <a:endParaRPr sz="2950" b="1" dirty="0">
              <a:latin typeface="Calibri"/>
              <a:cs typeface="Calibri"/>
            </a:endParaRPr>
          </a:p>
          <a:p>
            <a:pPr marL="299085" marR="1352550" indent="-287020">
              <a:lnSpc>
                <a:spcPts val="3229"/>
              </a:lnSpc>
              <a:spcBef>
                <a:spcPts val="5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b="1" spc="-5" dirty="0">
                <a:latin typeface="Calibri"/>
                <a:cs typeface="Calibri"/>
              </a:rPr>
              <a:t>credentials</a:t>
            </a:r>
            <a:r>
              <a:rPr sz="2950" b="1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(e.g.,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fake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passports</a:t>
            </a:r>
            <a:r>
              <a:rPr sz="2950" spc="5" dirty="0">
                <a:latin typeface="Calibri"/>
                <a:cs typeface="Calibri"/>
              </a:rPr>
              <a:t> and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birth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certificates). </a:t>
            </a:r>
            <a:r>
              <a:rPr sz="2950" dirty="0">
                <a:latin typeface="Calibri"/>
                <a:cs typeface="Calibri"/>
              </a:rPr>
              <a:t>The reason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 </a:t>
            </a:r>
            <a:r>
              <a:rPr sz="2950" spc="-5" dirty="0">
                <a:latin typeface="Calibri"/>
                <a:cs typeface="Calibri"/>
              </a:rPr>
              <a:t>including</a:t>
            </a:r>
            <a:endParaRPr sz="2950" dirty="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this vulnerability</a:t>
            </a:r>
            <a:r>
              <a:rPr sz="2950" dirty="0">
                <a:latin typeface="Calibri"/>
                <a:cs typeface="Calibri"/>
              </a:rPr>
              <a:t> under</a:t>
            </a:r>
            <a:r>
              <a:rPr sz="2950" spc="-5" dirty="0">
                <a:latin typeface="Calibri"/>
                <a:cs typeface="Calibri"/>
              </a:rPr>
              <a:t> insider</a:t>
            </a:r>
            <a:r>
              <a:rPr sz="2950" dirty="0">
                <a:latin typeface="Calibri"/>
                <a:cs typeface="Calibri"/>
              </a:rPr>
              <a:t> attack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that</a:t>
            </a:r>
            <a:r>
              <a:rPr sz="2950" dirty="0">
                <a:latin typeface="Calibri"/>
                <a:cs typeface="Calibri"/>
              </a:rPr>
              <a:t> it</a:t>
            </a:r>
            <a:r>
              <a:rPr sz="2950" spc="-5" dirty="0">
                <a:latin typeface="Calibri"/>
                <a:cs typeface="Calibri"/>
              </a:rPr>
              <a:t> is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primarily </a:t>
            </a:r>
            <a:r>
              <a:rPr sz="2950" dirty="0">
                <a:latin typeface="Calibri"/>
                <a:cs typeface="Calibri"/>
              </a:rPr>
              <a:t>caused by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flaw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design, </a:t>
            </a:r>
            <a:r>
              <a:rPr sz="2950" dirty="0">
                <a:latin typeface="Calibri"/>
                <a:cs typeface="Calibri"/>
              </a:rPr>
              <a:t>namely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5" dirty="0">
                <a:latin typeface="Calibri"/>
                <a:cs typeface="Calibri"/>
              </a:rPr>
              <a:t>over-reliance</a:t>
            </a:r>
            <a:r>
              <a:rPr sz="2950" dirty="0">
                <a:latin typeface="Calibri"/>
                <a:cs typeface="Calibri"/>
              </a:rPr>
              <a:t> on </a:t>
            </a:r>
            <a:r>
              <a:rPr sz="2950" spc="-5" dirty="0">
                <a:latin typeface="Calibri"/>
                <a:cs typeface="Calibri"/>
              </a:rPr>
              <a:t>existing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(legacy) identity </a:t>
            </a:r>
            <a:r>
              <a:rPr sz="2950" dirty="0">
                <a:latin typeface="Calibri"/>
                <a:cs typeface="Calibri"/>
              </a:rPr>
              <a:t>management systems </a:t>
            </a:r>
            <a:r>
              <a:rPr sz="2950" spc="-5" dirty="0">
                <a:latin typeface="Calibri"/>
                <a:cs typeface="Calibri"/>
              </a:rPr>
              <a:t>for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enrollment.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069" y="477711"/>
            <a:ext cx="3315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De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duplication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87665" cy="39992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3525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solution to prevent enrollment fraud is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match the </a:t>
            </a:r>
            <a:r>
              <a:rPr sz="3200" b="1" spc="-5" dirty="0">
                <a:latin typeface="Calibri"/>
                <a:cs typeface="Calibri"/>
              </a:rPr>
              <a:t>biometric </a:t>
            </a:r>
            <a:r>
              <a:rPr sz="3200" b="1" spc="-10" dirty="0">
                <a:latin typeface="Calibri"/>
                <a:cs typeface="Calibri"/>
              </a:rPr>
              <a:t>traits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new user </a:t>
            </a:r>
            <a:r>
              <a:rPr sz="3200" b="1" dirty="0">
                <a:latin typeface="Calibri"/>
                <a:cs typeface="Calibri"/>
              </a:rPr>
              <a:t> against </a:t>
            </a:r>
            <a:r>
              <a:rPr sz="3200" b="1" spc="-10" dirty="0">
                <a:latin typeface="Calibri"/>
                <a:cs typeface="Calibri"/>
              </a:rPr>
              <a:t>the traits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dirty="0">
                <a:latin typeface="Calibri"/>
                <a:cs typeface="Calibri"/>
              </a:rPr>
              <a:t>all </a:t>
            </a:r>
            <a:r>
              <a:rPr sz="3200" b="1" spc="-5" dirty="0">
                <a:latin typeface="Calibri"/>
                <a:cs typeface="Calibri"/>
              </a:rPr>
              <a:t>enrolled users </a:t>
            </a:r>
            <a:r>
              <a:rPr sz="3200" spc="-5" dirty="0">
                <a:latin typeface="Calibri"/>
                <a:cs typeface="Calibri"/>
              </a:rPr>
              <a:t>in order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detect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duplicate identity even before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added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r>
              <a:rPr sz="3200" b="1" spc="-5" dirty="0">
                <a:latin typeface="Calibri"/>
                <a:cs typeface="Calibri"/>
              </a:rPr>
              <a:t>.</a:t>
            </a:r>
            <a:endParaRPr sz="3200" b="1" dirty="0">
              <a:latin typeface="Calibri"/>
              <a:cs typeface="Calibri"/>
            </a:endParaRPr>
          </a:p>
          <a:p>
            <a:pPr marL="294640" marR="5080" indent="-281940">
              <a:lnSpc>
                <a:spcPct val="100099"/>
              </a:lnSpc>
              <a:spcBef>
                <a:spcPts val="47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de-duplication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which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challenging </a:t>
            </a:r>
            <a:r>
              <a:rPr sz="3200" spc="-5" dirty="0">
                <a:latin typeface="Calibri"/>
                <a:cs typeface="Calibri"/>
              </a:rPr>
              <a:t>problem because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enrolled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users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extremely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large.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335" y="477711"/>
            <a:ext cx="2059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ATTACKS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529969"/>
            <a:ext cx="7538084" cy="16497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60960">
              <a:lnSpc>
                <a:spcPct val="108400"/>
              </a:lnSpc>
              <a:spcBef>
                <a:spcPts val="4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Attacks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common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any </a:t>
            </a:r>
            <a:r>
              <a:rPr sz="3200" spc="-5" dirty="0">
                <a:latin typeface="Calibri"/>
                <a:cs typeface="Calibri"/>
              </a:rPr>
              <a:t>security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 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i="1" spc="-5" dirty="0">
                <a:latin typeface="Calibri"/>
                <a:cs typeface="Calibri"/>
              </a:rPr>
              <a:t>sabotage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overloading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mounted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against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001" y="477711"/>
            <a:ext cx="249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SABOTAGE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57820" cy="450572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841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Sabotage usually involves physical damage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one or </a:t>
            </a:r>
            <a:r>
              <a:rPr sz="3200" spc="-10" dirty="0">
                <a:latin typeface="Calibri"/>
                <a:cs typeface="Calibri"/>
              </a:rPr>
              <a:t>more components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infrastructure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spc="-10" dirty="0">
                <a:latin typeface="Calibri"/>
                <a:cs typeface="Calibri"/>
              </a:rPr>
              <a:t>that the whole </a:t>
            </a:r>
            <a:r>
              <a:rPr sz="3200" spc="-5" dirty="0">
                <a:latin typeface="Calibri"/>
                <a:cs typeface="Calibri"/>
              </a:rPr>
              <a:t>biometric system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rendered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useless.</a:t>
            </a:r>
            <a:endParaRPr sz="3200" dirty="0">
              <a:latin typeface="Calibri"/>
              <a:cs typeface="Calibri"/>
            </a:endParaRPr>
          </a:p>
          <a:p>
            <a:pPr marL="294640" marR="5080" indent="-281940">
              <a:lnSpc>
                <a:spcPct val="99900"/>
              </a:lnSpc>
              <a:spcBef>
                <a:spcPts val="484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Examples of sabotage include </a:t>
            </a:r>
            <a:r>
              <a:rPr sz="3200" b="1" spc="-5" dirty="0">
                <a:latin typeface="Calibri"/>
                <a:cs typeface="Calibri"/>
              </a:rPr>
              <a:t>disabling </a:t>
            </a:r>
            <a:r>
              <a:rPr sz="3200" b="1" spc="-1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 power supply, damaging </a:t>
            </a:r>
            <a:r>
              <a:rPr sz="3200" b="1" spc="-1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sensor surface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introducing excessive noise (interference)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prevents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normal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919" y="477711"/>
            <a:ext cx="3414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OVERLOADING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88352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04775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Overloading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attempt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defeat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 by overwhelming it </a:t>
            </a:r>
            <a:r>
              <a:rPr sz="3200" spc="-1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authentication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requests.</a:t>
            </a:r>
            <a:endParaRPr sz="3200" dirty="0">
              <a:latin typeface="Calibri"/>
              <a:cs typeface="Calibri"/>
            </a:endParaRPr>
          </a:p>
          <a:p>
            <a:pPr marL="294640" marR="5080" indent="-281940" algn="just">
              <a:lnSpc>
                <a:spcPct val="100499"/>
              </a:lnSpc>
              <a:spcBef>
                <a:spcPts val="4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motivation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these </a:t>
            </a:r>
            <a:r>
              <a:rPr sz="3200" dirty="0">
                <a:latin typeface="Calibri"/>
                <a:cs typeface="Calibri"/>
              </a:rPr>
              <a:t>attacks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typically 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deny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access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genuine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users.</a:t>
            </a:r>
            <a:endParaRPr sz="3200" b="1" dirty="0">
              <a:latin typeface="Calibri"/>
              <a:cs typeface="Calibri"/>
            </a:endParaRPr>
          </a:p>
          <a:p>
            <a:pPr marL="294640" marR="20320" indent="-281940" algn="just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386715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But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may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ploy to force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operator to rely on </a:t>
            </a:r>
            <a:r>
              <a:rPr sz="3200" dirty="0">
                <a:latin typeface="Calibri"/>
                <a:cs typeface="Calibri"/>
              </a:rPr>
              <a:t>afall-back </a:t>
            </a:r>
            <a:r>
              <a:rPr sz="3200" spc="-10" dirty="0">
                <a:latin typeface="Calibri"/>
                <a:cs typeface="Calibri"/>
              </a:rPr>
              <a:t>mechanism 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easier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circumvent.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453" y="477711"/>
            <a:ext cx="7733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ATTACKS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AT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THE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USER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INTERFACE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70" y="1091678"/>
            <a:ext cx="8095620" cy="576632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i="1" spc="-5" dirty="0" smtClean="0">
                <a:latin typeface="Calibri"/>
                <a:cs typeface="Calibri"/>
              </a:rPr>
              <a:t>Impersonation</a:t>
            </a:r>
            <a:endParaRPr lang="en-US" sz="3200" b="1" i="1" spc="-5" dirty="0" smtClean="0">
              <a:latin typeface="Calibri"/>
              <a:cs typeface="Calibri"/>
            </a:endParaRPr>
          </a:p>
          <a:p>
            <a:pPr marL="12700">
              <a:spcBef>
                <a:spcPts val="725"/>
              </a:spcBef>
              <a:tabLst>
                <a:tab pos="294640" algn="l"/>
              </a:tabLst>
            </a:pPr>
            <a:r>
              <a:rPr lang="en-US" sz="3200" spc="-5" dirty="0">
                <a:cs typeface="Calibri"/>
              </a:rPr>
              <a:t>This refers to </a:t>
            </a:r>
            <a:r>
              <a:rPr lang="en-US" sz="3200" spc="-10" dirty="0">
                <a:cs typeface="Calibri"/>
              </a:rPr>
              <a:t>the </a:t>
            </a:r>
            <a:r>
              <a:rPr lang="en-US" sz="3200" spc="-5" dirty="0">
                <a:cs typeface="Calibri"/>
              </a:rPr>
              <a:t>situation </a:t>
            </a:r>
            <a:r>
              <a:rPr lang="en-US" sz="3200" spc="-10" dirty="0">
                <a:cs typeface="Calibri"/>
              </a:rPr>
              <a:t>where </a:t>
            </a:r>
            <a:r>
              <a:rPr lang="en-US" sz="3200" dirty="0">
                <a:cs typeface="Calibri"/>
              </a:rPr>
              <a:t>an </a:t>
            </a:r>
            <a:r>
              <a:rPr lang="en-US" sz="3200" spc="-5" dirty="0">
                <a:cs typeface="Calibri"/>
              </a:rPr>
              <a:t>impostor </a:t>
            </a:r>
            <a:r>
              <a:rPr lang="en-US" sz="3200" spc="-71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attempts </a:t>
            </a:r>
            <a:r>
              <a:rPr lang="en-US" sz="3200" spc="-5" dirty="0">
                <a:cs typeface="Calibri"/>
              </a:rPr>
              <a:t>to intrude </a:t>
            </a:r>
            <a:r>
              <a:rPr lang="en-US" sz="3200" spc="-10" dirty="0">
                <a:cs typeface="Calibri"/>
              </a:rPr>
              <a:t>the </a:t>
            </a:r>
            <a:r>
              <a:rPr lang="en-US" sz="3200" spc="-5" dirty="0">
                <a:cs typeface="Calibri"/>
              </a:rPr>
              <a:t>system by posing 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himself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as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another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authorized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user</a:t>
            </a:r>
            <a:r>
              <a:rPr lang="en-US" sz="3200" spc="-5" dirty="0" smtClean="0">
                <a:cs typeface="Calibri"/>
              </a:rPr>
              <a:t>.</a:t>
            </a:r>
            <a:endParaRPr sz="3200" dirty="0" smtClean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i="1" spc="-5" dirty="0" smtClean="0">
                <a:latin typeface="Calibri"/>
                <a:cs typeface="Calibri"/>
              </a:rPr>
              <a:t>Obfuscation</a:t>
            </a:r>
            <a:r>
              <a:rPr lang="en-US" sz="3200" b="1" i="1" spc="-5" dirty="0" smtClean="0">
                <a:latin typeface="Calibri"/>
                <a:cs typeface="Calibri"/>
              </a:rPr>
              <a:t> – </a:t>
            </a:r>
            <a:r>
              <a:rPr lang="en-US" sz="3200" i="1" spc="-5" dirty="0" smtClean="0">
                <a:latin typeface="Calibri"/>
                <a:cs typeface="Calibri"/>
              </a:rPr>
              <a:t>to make something difficult to </a:t>
            </a:r>
            <a:r>
              <a:rPr lang="en-US" sz="3200" i="1" spc="-5" dirty="0">
                <a:cs typeface="Calibri"/>
              </a:rPr>
              <a:t>understand. Obfuscation techniques include voice distortion, disguises (such as hats, wigs, and makeup), and even plastic surgery to avoid a biometric system from detecting a user's true identity</a:t>
            </a:r>
            <a:endParaRPr sz="3200" dirty="0" smtClean="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i="1" spc="-5" dirty="0" smtClean="0">
                <a:latin typeface="Calibri"/>
                <a:cs typeface="Calibri"/>
              </a:rPr>
              <a:t>Spoofing</a:t>
            </a:r>
            <a:r>
              <a:rPr lang="en-US" sz="3200" b="1" i="1" spc="-5" dirty="0" smtClean="0">
                <a:latin typeface="Calibri"/>
                <a:cs typeface="Calibri"/>
              </a:rPr>
              <a:t> – </a:t>
            </a:r>
            <a:r>
              <a:rPr lang="en-US" sz="3200" i="1" spc="-5" dirty="0" smtClean="0">
                <a:latin typeface="Calibri"/>
                <a:cs typeface="Calibri"/>
              </a:rPr>
              <a:t>Get access to our systems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178" y="477711"/>
            <a:ext cx="3841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Countermeasure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2105" marR="5080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15" dirty="0"/>
              <a:t>While </a:t>
            </a:r>
            <a:r>
              <a:rPr sz="2200" spc="10" dirty="0"/>
              <a:t>traditional password-based </a:t>
            </a:r>
            <a:r>
              <a:rPr sz="2200" spc="15" dirty="0"/>
              <a:t>authentication </a:t>
            </a:r>
            <a:r>
              <a:rPr sz="2200" spc="10" dirty="0"/>
              <a:t>systems </a:t>
            </a:r>
            <a:r>
              <a:rPr sz="2200" spc="15" dirty="0"/>
              <a:t>work </a:t>
            </a:r>
            <a:r>
              <a:rPr sz="2200" spc="20" dirty="0"/>
              <a:t> </a:t>
            </a:r>
            <a:r>
              <a:rPr sz="2200" spc="15" dirty="0"/>
              <a:t>under </a:t>
            </a:r>
            <a:r>
              <a:rPr sz="2200" spc="10" dirty="0"/>
              <a:t>the </a:t>
            </a:r>
            <a:r>
              <a:rPr sz="2200" spc="15" dirty="0"/>
              <a:t>assumption </a:t>
            </a:r>
            <a:r>
              <a:rPr sz="2200" spc="10" dirty="0"/>
              <a:t>of secrecy </a:t>
            </a:r>
            <a:r>
              <a:rPr sz="2200" spc="5" dirty="0"/>
              <a:t>(i.e., </a:t>
            </a:r>
            <a:r>
              <a:rPr sz="2200" b="1" spc="10" dirty="0"/>
              <a:t>only the legitimate user </a:t>
            </a:r>
            <a:r>
              <a:rPr sz="2200" b="1" spc="15" dirty="0"/>
              <a:t> knows </a:t>
            </a:r>
            <a:r>
              <a:rPr sz="2200" b="1" spc="10" dirty="0"/>
              <a:t>his password</a:t>
            </a:r>
            <a:r>
              <a:rPr sz="2200" spc="10" dirty="0"/>
              <a:t>), such </a:t>
            </a:r>
            <a:r>
              <a:rPr sz="2200" spc="20" dirty="0"/>
              <a:t>an </a:t>
            </a:r>
            <a:r>
              <a:rPr sz="2200" spc="15" dirty="0"/>
              <a:t>assumption </a:t>
            </a:r>
            <a:r>
              <a:rPr sz="2200" spc="5" dirty="0"/>
              <a:t>is </a:t>
            </a:r>
            <a:r>
              <a:rPr sz="2200" spc="10" dirty="0"/>
              <a:t>generally </a:t>
            </a:r>
            <a:r>
              <a:rPr sz="2200" spc="15" dirty="0"/>
              <a:t>not </a:t>
            </a:r>
            <a:r>
              <a:rPr sz="2200" spc="10" dirty="0"/>
              <a:t>required </a:t>
            </a:r>
            <a:r>
              <a:rPr sz="2200" spc="-484" dirty="0"/>
              <a:t> </a:t>
            </a:r>
            <a:r>
              <a:rPr sz="2200" spc="10" dirty="0"/>
              <a:t>for</a:t>
            </a:r>
            <a:r>
              <a:rPr sz="2200" dirty="0"/>
              <a:t> </a:t>
            </a:r>
            <a:r>
              <a:rPr sz="2200" spc="15" dirty="0"/>
              <a:t>a</a:t>
            </a:r>
            <a:r>
              <a:rPr sz="2200" spc="5" dirty="0"/>
              <a:t> </a:t>
            </a:r>
            <a:r>
              <a:rPr sz="2200" spc="10" dirty="0"/>
              <a:t>biometric</a:t>
            </a:r>
            <a:r>
              <a:rPr sz="2200" spc="5" dirty="0"/>
              <a:t> </a:t>
            </a:r>
            <a:r>
              <a:rPr sz="2200" spc="10" dirty="0"/>
              <a:t>system</a:t>
            </a:r>
            <a:r>
              <a:rPr sz="2200" spc="5" dirty="0"/>
              <a:t> </a:t>
            </a:r>
            <a:r>
              <a:rPr sz="2200" spc="10" dirty="0"/>
              <a:t>to</a:t>
            </a:r>
            <a:r>
              <a:rPr sz="2200" dirty="0"/>
              <a:t> </a:t>
            </a:r>
            <a:r>
              <a:rPr sz="2200" spc="10" dirty="0"/>
              <a:t>work.</a:t>
            </a:r>
            <a:endParaRPr sz="2200" dirty="0"/>
          </a:p>
          <a:p>
            <a:pPr marL="332105" marR="80645" indent="-300355">
              <a:lnSpc>
                <a:spcPts val="2180"/>
              </a:lnSpc>
              <a:spcBef>
                <a:spcPts val="42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10" dirty="0"/>
              <a:t>In contrast, the strength of biometric </a:t>
            </a:r>
            <a:r>
              <a:rPr sz="2200" spc="15" dirty="0"/>
              <a:t>authentication </a:t>
            </a:r>
            <a:r>
              <a:rPr sz="2200" spc="5" dirty="0"/>
              <a:t>is </a:t>
            </a:r>
            <a:r>
              <a:rPr sz="2200" spc="10" dirty="0"/>
              <a:t>derived </a:t>
            </a:r>
            <a:r>
              <a:rPr sz="2200" spc="15" dirty="0"/>
              <a:t> from </a:t>
            </a:r>
            <a:r>
              <a:rPr sz="2200" spc="10" dirty="0"/>
              <a:t>the fact that the biometric characteristic </a:t>
            </a:r>
            <a:r>
              <a:rPr sz="2200" spc="5" dirty="0"/>
              <a:t>is </a:t>
            </a:r>
            <a:r>
              <a:rPr sz="2200" spc="10" dirty="0"/>
              <a:t>linked to the user </a:t>
            </a:r>
            <a:r>
              <a:rPr sz="2200" spc="-484" dirty="0"/>
              <a:t> </a:t>
            </a:r>
            <a:r>
              <a:rPr sz="2200" spc="10" dirty="0"/>
              <a:t>physically.</a:t>
            </a:r>
            <a:endParaRPr sz="2200" dirty="0"/>
          </a:p>
          <a:p>
            <a:pPr marL="332105" marR="118110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b="1" spc="15" dirty="0"/>
              <a:t>Though </a:t>
            </a:r>
            <a:r>
              <a:rPr sz="2200" b="1" spc="20" dirty="0"/>
              <a:t>an </a:t>
            </a:r>
            <a:r>
              <a:rPr sz="2200" b="1" spc="15" dirty="0"/>
              <a:t>attacker may </a:t>
            </a:r>
            <a:r>
              <a:rPr sz="2200" b="1" spc="10" dirty="0"/>
              <a:t>get hold of </a:t>
            </a:r>
            <a:r>
              <a:rPr sz="2200" b="1" spc="15" dirty="0"/>
              <a:t>a </a:t>
            </a:r>
            <a:r>
              <a:rPr sz="2200" b="1" spc="10" dirty="0"/>
              <a:t>legitimate user’s fingerprint </a:t>
            </a:r>
            <a:r>
              <a:rPr sz="2200" b="1" spc="-484" dirty="0"/>
              <a:t> </a:t>
            </a:r>
            <a:r>
              <a:rPr sz="2200" b="1" spc="10" dirty="0"/>
              <a:t>pattern, </a:t>
            </a:r>
            <a:r>
              <a:rPr sz="2200" b="1" spc="5" dirty="0"/>
              <a:t>it </a:t>
            </a:r>
            <a:r>
              <a:rPr sz="2200" b="1" spc="15" dirty="0"/>
              <a:t>would not be </a:t>
            </a:r>
            <a:r>
              <a:rPr sz="2200" b="1" spc="10" dirty="0"/>
              <a:t>of </a:t>
            </a:r>
            <a:r>
              <a:rPr sz="2200" b="1" spc="15" dirty="0"/>
              <a:t>much use </a:t>
            </a:r>
            <a:r>
              <a:rPr sz="2200" b="1" spc="10" dirty="0"/>
              <a:t>to the </a:t>
            </a:r>
            <a:r>
              <a:rPr sz="2200" b="1" spc="15" dirty="0"/>
              <a:t>attacker </a:t>
            </a:r>
            <a:r>
              <a:rPr sz="2200" b="1" spc="5" dirty="0"/>
              <a:t>if </a:t>
            </a:r>
            <a:r>
              <a:rPr sz="2200" b="1" spc="10" dirty="0"/>
              <a:t>the sensor </a:t>
            </a:r>
            <a:r>
              <a:rPr sz="2200" b="1" spc="15" dirty="0"/>
              <a:t> can </a:t>
            </a:r>
            <a:r>
              <a:rPr sz="2200" b="1" spc="10" dirty="0"/>
              <a:t>ensure that the </a:t>
            </a:r>
            <a:r>
              <a:rPr sz="2200" b="1" spc="15" dirty="0"/>
              <a:t>scanned </a:t>
            </a:r>
            <a:r>
              <a:rPr sz="2200" b="1" spc="10" dirty="0"/>
              <a:t>fingerprint </a:t>
            </a:r>
            <a:r>
              <a:rPr sz="2200" b="1" spc="15" dirty="0"/>
              <a:t>comes </a:t>
            </a:r>
            <a:r>
              <a:rPr sz="2200" b="1" spc="10" dirty="0"/>
              <a:t>directly </a:t>
            </a:r>
            <a:r>
              <a:rPr sz="2200" b="1" spc="15" dirty="0"/>
              <a:t>from </a:t>
            </a:r>
            <a:r>
              <a:rPr sz="2200" b="1" spc="10" dirty="0"/>
              <a:t>the </a:t>
            </a:r>
            <a:r>
              <a:rPr sz="2200" b="1" spc="15" dirty="0"/>
              <a:t> </a:t>
            </a:r>
            <a:r>
              <a:rPr sz="2200" b="1" spc="10" dirty="0"/>
              <a:t>finger</a:t>
            </a:r>
            <a:r>
              <a:rPr sz="2200" b="1" dirty="0"/>
              <a:t> </a:t>
            </a:r>
            <a:r>
              <a:rPr sz="2200" b="1" spc="10" dirty="0"/>
              <a:t>of</a:t>
            </a:r>
            <a:r>
              <a:rPr sz="2200" b="1" spc="5" dirty="0"/>
              <a:t> </a:t>
            </a:r>
            <a:r>
              <a:rPr sz="2200" b="1" spc="15" dirty="0"/>
              <a:t>a</a:t>
            </a:r>
            <a:r>
              <a:rPr sz="2200" b="1" spc="5" dirty="0"/>
              <a:t> </a:t>
            </a:r>
            <a:r>
              <a:rPr sz="2200" b="1" spc="10" dirty="0"/>
              <a:t>live</a:t>
            </a:r>
            <a:r>
              <a:rPr sz="2200" b="1" spc="5" dirty="0"/>
              <a:t> </a:t>
            </a:r>
            <a:r>
              <a:rPr sz="2200" b="1" spc="10" dirty="0"/>
              <a:t>user</a:t>
            </a:r>
            <a:r>
              <a:rPr sz="2200" spc="10" dirty="0"/>
              <a:t>.</a:t>
            </a:r>
            <a:endParaRPr sz="2200" dirty="0"/>
          </a:p>
          <a:p>
            <a:pPr marL="332105" marR="125730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96240" algn="l"/>
                <a:tab pos="397510" algn="l"/>
              </a:tabLst>
            </a:pPr>
            <a:r>
              <a:rPr dirty="0"/>
              <a:t>	</a:t>
            </a:r>
            <a:r>
              <a:rPr sz="2200" spc="10" dirty="0"/>
              <a:t>Therefore, the solution to counter spoof</a:t>
            </a:r>
            <a:r>
              <a:rPr sz="2200" spc="15" dirty="0"/>
              <a:t> attacks</a:t>
            </a:r>
            <a:r>
              <a:rPr sz="2200" spc="10" dirty="0"/>
              <a:t> </a:t>
            </a:r>
            <a:r>
              <a:rPr sz="2200" spc="5" dirty="0"/>
              <a:t>is</a:t>
            </a:r>
            <a:r>
              <a:rPr sz="2200" spc="15" dirty="0"/>
              <a:t> </a:t>
            </a:r>
            <a:r>
              <a:rPr sz="2200" spc="10" dirty="0"/>
              <a:t>to</a:t>
            </a:r>
            <a:r>
              <a:rPr sz="2200" spc="5" dirty="0"/>
              <a:t> </a:t>
            </a:r>
            <a:r>
              <a:rPr sz="2200" spc="10" dirty="0"/>
              <a:t>incorporate </a:t>
            </a:r>
            <a:r>
              <a:rPr sz="2200" spc="-480" dirty="0"/>
              <a:t> </a:t>
            </a:r>
            <a:r>
              <a:rPr sz="2200" spc="10" dirty="0"/>
              <a:t>liveness</a:t>
            </a:r>
            <a:r>
              <a:rPr sz="2200" spc="5" dirty="0"/>
              <a:t> </a:t>
            </a:r>
            <a:r>
              <a:rPr sz="2200" spc="10" dirty="0"/>
              <a:t>detection</a:t>
            </a:r>
            <a:r>
              <a:rPr sz="2200" spc="5" dirty="0"/>
              <a:t> </a:t>
            </a:r>
            <a:r>
              <a:rPr sz="2200" spc="10" dirty="0"/>
              <a:t>capability</a:t>
            </a:r>
            <a:r>
              <a:rPr sz="2200" spc="5" dirty="0"/>
              <a:t> </a:t>
            </a:r>
            <a:r>
              <a:rPr sz="2200" spc="10" dirty="0"/>
              <a:t>in</a:t>
            </a:r>
            <a:r>
              <a:rPr sz="2200" spc="5" dirty="0"/>
              <a:t> </a:t>
            </a:r>
            <a:r>
              <a:rPr sz="2200" spc="10" dirty="0"/>
              <a:t>the</a:t>
            </a:r>
            <a:r>
              <a:rPr sz="2200" dirty="0"/>
              <a:t> </a:t>
            </a:r>
            <a:r>
              <a:rPr sz="2200" spc="10" dirty="0"/>
              <a:t>biometric</a:t>
            </a:r>
            <a:r>
              <a:rPr sz="2200" spc="5" dirty="0"/>
              <a:t> </a:t>
            </a:r>
            <a:r>
              <a:rPr sz="2200" spc="10" dirty="0"/>
              <a:t>sensor.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437" y="1900237"/>
            <a:ext cx="7096125" cy="4733925"/>
            <a:chOff x="1595437" y="1900237"/>
            <a:chExt cx="7096125" cy="473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1905000"/>
              <a:ext cx="7086599" cy="4724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0200" y="1905000"/>
              <a:ext cx="7086600" cy="4724400"/>
            </a:xfrm>
            <a:custGeom>
              <a:avLst/>
              <a:gdLst/>
              <a:ahLst/>
              <a:cxnLst/>
              <a:rect l="l" t="t" r="r" b="b"/>
              <a:pathLst>
                <a:path w="7086600" h="4724400">
                  <a:moveTo>
                    <a:pt x="0" y="0"/>
                  </a:moveTo>
                  <a:lnTo>
                    <a:pt x="7086599" y="0"/>
                  </a:lnTo>
                  <a:lnTo>
                    <a:pt x="7086599" y="4724399"/>
                  </a:lnTo>
                  <a:lnTo>
                    <a:pt x="0" y="4724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2175" y="2301240"/>
            <a:ext cx="4725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marR="5080" indent="-5422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41655" algn="l"/>
                <a:tab pos="542290" algn="l"/>
              </a:tabLst>
            </a:pPr>
            <a:r>
              <a:rPr sz="2000" spc="-5" dirty="0">
                <a:latin typeface="Arial MT"/>
                <a:cs typeface="Arial MT"/>
              </a:rPr>
              <a:t>Cell phones, Laptops, Work Stations,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Handheld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device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eriod"/>
            </a:pPr>
            <a:endParaRPr sz="2050">
              <a:latin typeface="Arial MT"/>
              <a:cs typeface="Arial MT"/>
            </a:endParaRPr>
          </a:p>
          <a:p>
            <a:pPr marL="541655" indent="-457834">
              <a:lnSpc>
                <a:spcPct val="100000"/>
              </a:lnSpc>
              <a:buAutoNum type="arabicPeriod"/>
              <a:tabLst>
                <a:tab pos="541655" algn="l"/>
                <a:tab pos="542290" algn="l"/>
              </a:tabLst>
            </a:pPr>
            <a:r>
              <a:rPr sz="2000" spc="-5" dirty="0">
                <a:latin typeface="Arial MT"/>
                <a:cs typeface="Arial MT"/>
              </a:rPr>
              <a:t>Door,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Garage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925" y="5044440"/>
            <a:ext cx="3270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000" spc="-5" dirty="0">
                <a:latin typeface="Arial MT"/>
                <a:cs typeface="Arial MT"/>
              </a:rPr>
              <a:t>3.	ATM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Access,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Smart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11755" marR="5080" indent="-2315845">
              <a:lnSpc>
                <a:spcPts val="4730"/>
              </a:lnSpc>
              <a:spcBef>
                <a:spcPts val="215"/>
              </a:spcBef>
            </a:pPr>
            <a:r>
              <a:rPr b="0" spc="-10" dirty="0">
                <a:latin typeface="Calibri"/>
                <a:cs typeface="Calibri"/>
              </a:rPr>
              <a:t>Biometrics-enabled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Authentication </a:t>
            </a:r>
            <a:r>
              <a:rPr b="0" spc="-88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Applications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90800" y="2286000"/>
            <a:ext cx="5867400" cy="4111625"/>
            <a:chOff x="2590800" y="2286000"/>
            <a:chExt cx="5867400" cy="41116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3581400"/>
              <a:ext cx="1074737" cy="13255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3581400"/>
              <a:ext cx="990599" cy="555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3581400"/>
              <a:ext cx="1246187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400" y="2286000"/>
              <a:ext cx="582612" cy="17716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8000" y="2438400"/>
              <a:ext cx="800099" cy="773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1800" y="3352800"/>
              <a:ext cx="838199" cy="838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6400" y="4800600"/>
              <a:ext cx="692149" cy="159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5600" y="5562600"/>
              <a:ext cx="1066799" cy="7651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0" y="5791200"/>
              <a:ext cx="1142999" cy="514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730625" y="6602667"/>
            <a:ext cx="383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  <a:hlinkClick r:id="rId12"/>
              </a:rPr>
              <a:t>http://www.voice-security.com/Apps.html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836" y="477711"/>
            <a:ext cx="3685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Spoof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Detection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26070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Spoof detection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broadly defined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differentiating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real biometric </a:t>
            </a:r>
            <a:r>
              <a:rPr sz="3200" spc="-10" dirty="0">
                <a:latin typeface="Calibri"/>
                <a:cs typeface="Calibri"/>
              </a:rPr>
              <a:t>trait </a:t>
            </a:r>
            <a:r>
              <a:rPr sz="3200" spc="-5" dirty="0">
                <a:latin typeface="Calibri"/>
                <a:cs typeface="Calibri"/>
              </a:rPr>
              <a:t>presented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live person 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spc="-10" dirty="0">
                <a:latin typeface="Calibri"/>
                <a:cs typeface="Calibri"/>
              </a:rPr>
              <a:t>trait </a:t>
            </a:r>
            <a:r>
              <a:rPr sz="3200" spc="-5" dirty="0">
                <a:latin typeface="Calibri"/>
                <a:cs typeface="Calibri"/>
              </a:rPr>
              <a:t> presented</a:t>
            </a:r>
            <a:r>
              <a:rPr sz="3200" spc="-10" dirty="0">
                <a:latin typeface="Calibri"/>
                <a:cs typeface="Calibri"/>
              </a:rPr>
              <a:t> through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source.</a:t>
            </a:r>
            <a:endParaRPr sz="3200">
              <a:latin typeface="Calibri"/>
              <a:cs typeface="Calibri"/>
            </a:endParaRPr>
          </a:p>
          <a:p>
            <a:pPr marL="294640" marR="20320" indent="-281940" algn="just">
              <a:lnSpc>
                <a:spcPct val="100099"/>
              </a:lnSpc>
              <a:spcBef>
                <a:spcPts val="4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Spoof detection </a:t>
            </a:r>
            <a:r>
              <a:rPr sz="3200" spc="-10" dirty="0">
                <a:latin typeface="Calibri"/>
                <a:cs typeface="Calibri"/>
              </a:rPr>
              <a:t>typically </a:t>
            </a:r>
            <a:r>
              <a:rPr sz="3200" spc="-5" dirty="0">
                <a:latin typeface="Calibri"/>
                <a:cs typeface="Calibri"/>
              </a:rPr>
              <a:t>involves </a:t>
            </a:r>
            <a:r>
              <a:rPr sz="3200" spc="-10" dirty="0">
                <a:latin typeface="Calibri"/>
                <a:cs typeface="Calibri"/>
              </a:rPr>
              <a:t>checking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signs of human vitality or liveness (e.g., blood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pulse),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liveness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660" y="477711"/>
            <a:ext cx="429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SPOOF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DETECTION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010" y="1578620"/>
            <a:ext cx="7918450" cy="42881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5080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susceptibility </a:t>
            </a:r>
            <a:r>
              <a:rPr sz="2700" spc="5" dirty="0">
                <a:latin typeface="Calibri"/>
                <a:cs typeface="Calibri"/>
              </a:rPr>
              <a:t>of a </a:t>
            </a:r>
            <a:r>
              <a:rPr sz="2700" dirty="0">
                <a:latin typeface="Calibri"/>
                <a:cs typeface="Calibri"/>
              </a:rPr>
              <a:t>biometric </a:t>
            </a:r>
            <a:r>
              <a:rPr sz="2700" spc="5" dirty="0">
                <a:latin typeface="Calibri"/>
                <a:cs typeface="Calibri"/>
              </a:rPr>
              <a:t>system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spoof </a:t>
            </a:r>
            <a:r>
              <a:rPr sz="2700" spc="5" dirty="0">
                <a:latin typeface="Calibri"/>
                <a:cs typeface="Calibri"/>
              </a:rPr>
              <a:t> attack depends both on </a:t>
            </a:r>
            <a:r>
              <a:rPr sz="2700" dirty="0">
                <a:latin typeface="Calibri"/>
                <a:cs typeface="Calibri"/>
              </a:rPr>
              <a:t>the biometric modality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specific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sensor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used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capture 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biometric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trait.</a:t>
            </a:r>
            <a:endParaRPr sz="2700">
              <a:latin typeface="Calibri"/>
              <a:cs typeface="Calibri"/>
            </a:endParaRPr>
          </a:p>
          <a:p>
            <a:pPr marL="303530" marR="22860" indent="-291465">
              <a:lnSpc>
                <a:spcPct val="90000"/>
              </a:lnSpc>
              <a:spcBef>
                <a:spcPts val="49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example,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two-dimensional </a:t>
            </a:r>
            <a:r>
              <a:rPr sz="2700" spc="5" dirty="0">
                <a:latin typeface="Calibri"/>
                <a:cs typeface="Calibri"/>
              </a:rPr>
              <a:t>photograph of a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human </a:t>
            </a:r>
            <a:r>
              <a:rPr sz="2700" dirty="0">
                <a:latin typeface="Calibri"/>
                <a:cs typeface="Calibri"/>
              </a:rPr>
              <a:t>face </a:t>
            </a:r>
            <a:r>
              <a:rPr sz="2700" spc="5" dirty="0">
                <a:latin typeface="Calibri"/>
                <a:cs typeface="Calibri"/>
              </a:rPr>
              <a:t>may be </a:t>
            </a:r>
            <a:r>
              <a:rPr sz="2700" dirty="0">
                <a:latin typeface="Calibri"/>
                <a:cs typeface="Calibri"/>
              </a:rPr>
              <a:t>sufficient to fool </a:t>
            </a:r>
            <a:r>
              <a:rPr sz="2700" spc="5" dirty="0">
                <a:latin typeface="Calibri"/>
                <a:cs typeface="Calibri"/>
              </a:rPr>
              <a:t>a camera used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face recognition system.</a:t>
            </a:r>
            <a:endParaRPr sz="2700">
              <a:latin typeface="Calibri"/>
              <a:cs typeface="Calibri"/>
            </a:endParaRPr>
          </a:p>
          <a:p>
            <a:pPr marL="303530" marR="174625" indent="-291465">
              <a:lnSpc>
                <a:spcPct val="90100"/>
              </a:lnSpc>
              <a:spcBef>
                <a:spcPts val="55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However, </a:t>
            </a:r>
            <a:r>
              <a:rPr sz="2700" dirty="0">
                <a:latin typeface="Calibri"/>
                <a:cs typeface="Calibri"/>
              </a:rPr>
              <a:t>it is usually </a:t>
            </a:r>
            <a:r>
              <a:rPr sz="2700" spc="5" dirty="0">
                <a:latin typeface="Calibri"/>
                <a:cs typeface="Calibri"/>
              </a:rPr>
              <a:t>very </a:t>
            </a:r>
            <a:r>
              <a:rPr sz="2700" dirty="0">
                <a:latin typeface="Calibri"/>
                <a:cs typeface="Calibri"/>
              </a:rPr>
              <a:t>difficult to circumvent </a:t>
            </a:r>
            <a:r>
              <a:rPr sz="2700" spc="10" dirty="0">
                <a:latin typeface="Calibri"/>
                <a:cs typeface="Calibri"/>
              </a:rPr>
              <a:t>an 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optical</a:t>
            </a:r>
            <a:r>
              <a:rPr sz="2700" spc="5" dirty="0">
                <a:latin typeface="Calibri"/>
                <a:cs typeface="Calibri"/>
              </a:rPr>
              <a:t> 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capacitive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fingerprint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sensor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using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2-D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reproduction </a:t>
            </a:r>
            <a:r>
              <a:rPr sz="2700" spc="5" dirty="0">
                <a:latin typeface="Calibri"/>
                <a:cs typeface="Calibri"/>
              </a:rPr>
              <a:t>of a </a:t>
            </a:r>
            <a:r>
              <a:rPr sz="2700" dirty="0">
                <a:latin typeface="Calibri"/>
                <a:cs typeface="Calibri"/>
              </a:rPr>
              <a:t>fingerprint </a:t>
            </a:r>
            <a:r>
              <a:rPr sz="2700" spc="5" dirty="0">
                <a:latin typeface="Calibri"/>
                <a:cs typeface="Calibri"/>
              </a:rPr>
              <a:t>because such </a:t>
            </a:r>
            <a:r>
              <a:rPr sz="2700" dirty="0">
                <a:latin typeface="Calibri"/>
                <a:cs typeface="Calibri"/>
              </a:rPr>
              <a:t>sensors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inherently </a:t>
            </a:r>
            <a:r>
              <a:rPr sz="2700" spc="5" dirty="0">
                <a:latin typeface="Calibri"/>
                <a:cs typeface="Calibri"/>
              </a:rPr>
              <a:t>depend on </a:t>
            </a:r>
            <a:r>
              <a:rPr sz="2700" dirty="0">
                <a:latin typeface="Calibri"/>
                <a:cs typeface="Calibri"/>
              </a:rPr>
              <a:t>capturing the </a:t>
            </a:r>
            <a:r>
              <a:rPr sz="2700" spc="5" dirty="0">
                <a:latin typeface="Calibri"/>
                <a:cs typeface="Calibri"/>
              </a:rPr>
              <a:t>3-D</a:t>
            </a:r>
            <a:r>
              <a:rPr sz="2700" dirty="0">
                <a:latin typeface="Calibri"/>
                <a:cs typeface="Calibri"/>
              </a:rPr>
              <a:t> variations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ridge-valley structures.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660" y="477711"/>
            <a:ext cx="429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SPOOF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DETECTION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936230" cy="43249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1102995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Firstly,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almost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all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spoof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detection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solutions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increase the</a:t>
            </a:r>
            <a:r>
              <a:rPr sz="2950" dirty="0">
                <a:latin typeface="Calibri"/>
                <a:cs typeface="Calibri"/>
              </a:rPr>
              <a:t> cost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system.</a:t>
            </a:r>
            <a:endParaRPr sz="2950">
              <a:latin typeface="Calibri"/>
              <a:cs typeface="Calibri"/>
            </a:endParaRPr>
          </a:p>
          <a:p>
            <a:pPr marL="299085" marR="669925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This is because of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need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have additional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hardware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capture new </a:t>
            </a:r>
            <a:r>
              <a:rPr sz="2950" spc="-5" dirty="0">
                <a:latin typeface="Calibri"/>
                <a:cs typeface="Calibri"/>
              </a:rPr>
              <a:t>information (e.g.,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spectral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5" dirty="0">
                <a:latin typeface="Calibri"/>
                <a:cs typeface="Calibri"/>
              </a:rPr>
              <a:t>thermal properties)</a:t>
            </a:r>
            <a:endParaRPr sz="29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/>
              <a:t>	</a:t>
            </a:r>
            <a:r>
              <a:rPr sz="2950" dirty="0">
                <a:latin typeface="Calibri"/>
                <a:cs typeface="Calibri"/>
              </a:rPr>
              <a:t>a software module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process </a:t>
            </a:r>
            <a:r>
              <a:rPr sz="2950" spc="-5" dirty="0">
                <a:latin typeface="Calibri"/>
                <a:cs typeface="Calibri"/>
              </a:rPr>
              <a:t>the biometric data </a:t>
            </a:r>
            <a:r>
              <a:rPr sz="2950" dirty="0">
                <a:latin typeface="Calibri"/>
                <a:cs typeface="Calibri"/>
              </a:rPr>
              <a:t> already </a:t>
            </a:r>
            <a:r>
              <a:rPr sz="2950" spc="-5" dirty="0">
                <a:latin typeface="Calibri"/>
                <a:cs typeface="Calibri"/>
              </a:rPr>
              <a:t>collected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distinguish </a:t>
            </a:r>
            <a:r>
              <a:rPr sz="2950" dirty="0">
                <a:latin typeface="Calibri"/>
                <a:cs typeface="Calibri"/>
              </a:rPr>
              <a:t>between a </a:t>
            </a:r>
            <a:r>
              <a:rPr sz="2950" spc="-5" dirty="0">
                <a:latin typeface="Calibri"/>
                <a:cs typeface="Calibri"/>
              </a:rPr>
              <a:t>spoof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live </a:t>
            </a:r>
            <a:r>
              <a:rPr sz="2950" spc="-10" dirty="0">
                <a:latin typeface="Calibri"/>
                <a:cs typeface="Calibri"/>
              </a:rPr>
              <a:t>trait.</a:t>
            </a:r>
            <a:endParaRPr sz="2950">
              <a:latin typeface="Calibri"/>
              <a:cs typeface="Calibri"/>
            </a:endParaRPr>
          </a:p>
          <a:p>
            <a:pPr marL="299085" marR="255270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additional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processing</a:t>
            </a:r>
            <a:r>
              <a:rPr sz="2950" dirty="0">
                <a:latin typeface="Calibri"/>
                <a:cs typeface="Calibri"/>
              </a:rPr>
              <a:t> also </a:t>
            </a:r>
            <a:r>
              <a:rPr sz="2950" spc="-5" dirty="0">
                <a:latin typeface="Calibri"/>
                <a:cs typeface="Calibri"/>
              </a:rPr>
              <a:t>increases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biometric </a:t>
            </a:r>
            <a:r>
              <a:rPr sz="2950" dirty="0">
                <a:latin typeface="Calibri"/>
                <a:cs typeface="Calibri"/>
              </a:rPr>
              <a:t>acquisition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time, thereby</a:t>
            </a:r>
            <a:r>
              <a:rPr sz="2950" dirty="0">
                <a:latin typeface="Calibri"/>
                <a:cs typeface="Calibri"/>
              </a:rPr>
              <a:t> reducing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throughput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the biometric system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660" y="477711"/>
            <a:ext cx="429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SPOOF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DETECTION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76234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Though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are a </a:t>
            </a:r>
            <a:r>
              <a:rPr sz="3200" spc="-5" dirty="0">
                <a:latin typeface="Calibri"/>
                <a:cs typeface="Calibri"/>
              </a:rPr>
              <a:t>number of biometric spoof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detection </a:t>
            </a:r>
            <a:r>
              <a:rPr sz="3200" dirty="0">
                <a:latin typeface="Calibri"/>
                <a:cs typeface="Calibri"/>
              </a:rPr>
              <a:t>algorithms, </a:t>
            </a:r>
            <a:r>
              <a:rPr sz="3200" spc="-10" dirty="0">
                <a:latin typeface="Calibri"/>
                <a:cs typeface="Calibri"/>
              </a:rPr>
              <a:t>they 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classified </a:t>
            </a:r>
            <a:r>
              <a:rPr sz="3200" spc="-5" dirty="0">
                <a:latin typeface="Calibri"/>
                <a:cs typeface="Calibri"/>
              </a:rPr>
              <a:t> into </a:t>
            </a:r>
            <a:r>
              <a:rPr sz="3200" spc="-10" dirty="0">
                <a:latin typeface="Calibri"/>
                <a:cs typeface="Calibri"/>
              </a:rPr>
              <a:t>three main </a:t>
            </a:r>
            <a:r>
              <a:rPr sz="3200" spc="-5" dirty="0">
                <a:latin typeface="Calibri"/>
                <a:cs typeface="Calibri"/>
              </a:rPr>
              <a:t>groups based on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mechanism </a:t>
            </a:r>
            <a:r>
              <a:rPr sz="3200" spc="-5" dirty="0">
                <a:latin typeface="Calibri"/>
                <a:cs typeface="Calibri"/>
              </a:rPr>
              <a:t>employed for </a:t>
            </a:r>
            <a:r>
              <a:rPr sz="3200" spc="-10" dirty="0">
                <a:latin typeface="Calibri"/>
                <a:cs typeface="Calibri"/>
              </a:rPr>
              <a:t>thwarting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spoof </a:t>
            </a:r>
            <a:r>
              <a:rPr sz="3200" dirty="0">
                <a:latin typeface="Calibri"/>
                <a:cs typeface="Calibri"/>
              </a:rPr>
              <a:t> attempt.</a:t>
            </a:r>
            <a:endParaRPr sz="3200">
              <a:latin typeface="Calibri"/>
              <a:cs typeface="Calibri"/>
            </a:endParaRPr>
          </a:p>
          <a:p>
            <a:pPr marL="294640" marR="1101090" indent="-281940">
              <a:lnSpc>
                <a:spcPct val="100499"/>
              </a:lnSpc>
              <a:spcBef>
                <a:spcPts val="459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Spoof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detection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based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on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physiological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properties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509" y="477711"/>
            <a:ext cx="4401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THREE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APROACHES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899400" cy="38709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  <a:tab pos="622427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first </a:t>
            </a:r>
            <a:r>
              <a:rPr sz="2450" spc="10" dirty="0">
                <a:latin typeface="Calibri"/>
                <a:cs typeface="Calibri"/>
              </a:rPr>
              <a:t>approach </a:t>
            </a:r>
            <a:r>
              <a:rPr sz="2450" spc="5" dirty="0">
                <a:latin typeface="Calibri"/>
                <a:cs typeface="Calibri"/>
              </a:rPr>
              <a:t>involves measuring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physiological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properties </a:t>
            </a:r>
            <a:r>
              <a:rPr sz="2450" spc="10" dirty="0">
                <a:latin typeface="Calibri"/>
                <a:cs typeface="Calibri"/>
              </a:rPr>
              <a:t>of a </a:t>
            </a:r>
            <a:r>
              <a:rPr sz="2450" spc="5" dirty="0">
                <a:latin typeface="Calibri"/>
                <a:cs typeface="Calibri"/>
              </a:rPr>
              <a:t>live person, </a:t>
            </a:r>
            <a:r>
              <a:rPr sz="2450" spc="10" dirty="0">
                <a:latin typeface="Calibri"/>
                <a:cs typeface="Calibri"/>
              </a:rPr>
              <a:t>which </a:t>
            </a:r>
            <a:r>
              <a:rPr sz="2450" spc="5" dirty="0">
                <a:latin typeface="Calibri"/>
                <a:cs typeface="Calibri"/>
              </a:rPr>
              <a:t>includes blood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pulse/pressure,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perspiration,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spectral/optical	properties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of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 human </a:t>
            </a:r>
            <a:r>
              <a:rPr sz="2450" spc="5" dirty="0">
                <a:latin typeface="Calibri"/>
                <a:cs typeface="Calibri"/>
              </a:rPr>
              <a:t>skin/tissues, electrical/thermal characteristics,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deformation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muscles/skin.</a:t>
            </a:r>
            <a:endParaRPr sz="2450">
              <a:latin typeface="Calibri"/>
              <a:cs typeface="Calibri"/>
            </a:endParaRPr>
          </a:p>
          <a:p>
            <a:pPr marL="307975" marR="140335" indent="-295910">
              <a:lnSpc>
                <a:spcPct val="80900"/>
              </a:lnSpc>
              <a:spcBef>
                <a:spcPts val="52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second approach </a:t>
            </a:r>
            <a:r>
              <a:rPr sz="2450" spc="5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based on </a:t>
            </a:r>
            <a:r>
              <a:rPr sz="2450" spc="5" dirty="0">
                <a:latin typeface="Calibri"/>
                <a:cs typeface="Calibri"/>
              </a:rPr>
              <a:t>identifying voluntary or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involuntary </a:t>
            </a:r>
            <a:r>
              <a:rPr sz="2450" spc="10" dirty="0">
                <a:latin typeface="Calibri"/>
                <a:cs typeface="Calibri"/>
              </a:rPr>
              <a:t>human </a:t>
            </a:r>
            <a:r>
              <a:rPr sz="2450" spc="5" dirty="0">
                <a:latin typeface="Calibri"/>
                <a:cs typeface="Calibri"/>
              </a:rPr>
              <a:t>behavioral </a:t>
            </a:r>
            <a:r>
              <a:rPr sz="2450" spc="10" dirty="0">
                <a:latin typeface="Calibri"/>
                <a:cs typeface="Calibri"/>
              </a:rPr>
              <a:t>actions </a:t>
            </a:r>
            <a:r>
              <a:rPr sz="2450" spc="5" dirty="0">
                <a:latin typeface="Calibri"/>
                <a:cs typeface="Calibri"/>
              </a:rPr>
              <a:t>like fluctuations in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pupil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size,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blinking,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pupil/eye/head/body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movements.</a:t>
            </a:r>
            <a:endParaRPr sz="2450">
              <a:latin typeface="Calibri"/>
              <a:cs typeface="Calibri"/>
            </a:endParaRPr>
          </a:p>
          <a:p>
            <a:pPr marL="307975" marR="162560" indent="-295910">
              <a:lnSpc>
                <a:spcPct val="81100"/>
              </a:lnSpc>
              <a:spcBef>
                <a:spcPts val="51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third category is </a:t>
            </a:r>
            <a:r>
              <a:rPr sz="2450" spc="10" dirty="0">
                <a:latin typeface="Calibri"/>
                <a:cs typeface="Calibri"/>
              </a:rPr>
              <a:t>known as the </a:t>
            </a:r>
            <a:r>
              <a:rPr sz="2450" spc="5" dirty="0">
                <a:latin typeface="Calibri"/>
                <a:cs typeface="Calibri"/>
              </a:rPr>
              <a:t>challenger esponse </a:t>
            </a:r>
            <a:r>
              <a:rPr sz="2450" spc="10" dirty="0">
                <a:latin typeface="Calibri"/>
                <a:cs typeface="Calibri"/>
              </a:rPr>
              <a:t> mechanism, where the system </a:t>
            </a:r>
            <a:r>
              <a:rPr sz="2450" spc="5" dirty="0">
                <a:latin typeface="Calibri"/>
                <a:cs typeface="Calibri"/>
              </a:rPr>
              <a:t>presents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challenge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user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measures whether the </a:t>
            </a:r>
            <a:r>
              <a:rPr sz="2450" spc="5" dirty="0">
                <a:latin typeface="Calibri"/>
                <a:cs typeface="Calibri"/>
              </a:rPr>
              <a:t>user responds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challenge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correctly.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775" y="477711"/>
            <a:ext cx="5760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EXAMPLE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OF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CHALLENGE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633334" cy="342772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Examples of </a:t>
            </a:r>
            <a:r>
              <a:rPr sz="3200" spc="-10" dirty="0">
                <a:latin typeface="Calibri"/>
                <a:cs typeface="Calibri"/>
              </a:rPr>
              <a:t>challenges </a:t>
            </a:r>
            <a:r>
              <a:rPr sz="3200" spc="-5" dirty="0">
                <a:latin typeface="Calibri"/>
                <a:cs typeface="Calibri"/>
              </a:rPr>
              <a:t>include prompting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 to recite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randomly generated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phrase/text, </a:t>
            </a:r>
            <a:r>
              <a:rPr sz="3200" dirty="0">
                <a:latin typeface="Calibri"/>
                <a:cs typeface="Calibri"/>
              </a:rPr>
              <a:t>asking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to </a:t>
            </a:r>
            <a:r>
              <a:rPr sz="3200" spc="-10" dirty="0">
                <a:latin typeface="Calibri"/>
                <a:cs typeface="Calibri"/>
              </a:rPr>
              <a:t>change </a:t>
            </a:r>
            <a:r>
              <a:rPr sz="3200" spc="-5" dirty="0">
                <a:latin typeface="Calibri"/>
                <a:cs typeface="Calibri"/>
              </a:rPr>
              <a:t>his 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her facial expression (e.g., smile or frown), 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5" dirty="0">
                <a:latin typeface="Calibri"/>
                <a:cs typeface="Calibri"/>
              </a:rPr>
              <a:t>requesting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to present </a:t>
            </a:r>
            <a:r>
              <a:rPr sz="3200" spc="-10" dirty="0">
                <a:latin typeface="Calibri"/>
                <a:cs typeface="Calibri"/>
              </a:rPr>
              <a:t>multiple </a:t>
            </a:r>
            <a:r>
              <a:rPr sz="3200" spc="-5" dirty="0">
                <a:latin typeface="Calibri"/>
                <a:cs typeface="Calibri"/>
              </a:rPr>
              <a:t> biometric </a:t>
            </a:r>
            <a:r>
              <a:rPr sz="3200" spc="-10" dirty="0">
                <a:latin typeface="Calibri"/>
                <a:cs typeface="Calibri"/>
              </a:rPr>
              <a:t>traits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randomly generated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70965" marR="5080" indent="-167005">
              <a:lnSpc>
                <a:spcPts val="4730"/>
              </a:lnSpc>
              <a:spcBef>
                <a:spcPts val="215"/>
              </a:spcBef>
            </a:pPr>
            <a:r>
              <a:rPr spc="-5" dirty="0"/>
              <a:t>Spoof</a:t>
            </a:r>
            <a:r>
              <a:rPr spc="-35" dirty="0"/>
              <a:t> </a:t>
            </a:r>
            <a:r>
              <a:rPr dirty="0"/>
              <a:t>detection</a:t>
            </a:r>
            <a:r>
              <a:rPr spc="-35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dirty="0"/>
              <a:t>on </a:t>
            </a:r>
            <a:r>
              <a:rPr spc="-880" dirty="0"/>
              <a:t> </a:t>
            </a:r>
            <a:r>
              <a:rPr spc="-5" dirty="0"/>
              <a:t>physiological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609344"/>
            <a:ext cx="8075930" cy="35090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281940" algn="just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biometric systems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based on physiological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characteristics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unique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individual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(e.g.,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fingerprint,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iris,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face),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spoof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detection</a:t>
            </a:r>
            <a:r>
              <a:rPr sz="3200" dirty="0">
                <a:latin typeface="Calibri"/>
                <a:cs typeface="Calibri"/>
              </a:rPr>
              <a:t> algorithms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tend</a:t>
            </a:r>
            <a:r>
              <a:rPr sz="3200" spc="-5" dirty="0">
                <a:latin typeface="Calibri"/>
                <a:cs typeface="Calibri"/>
              </a:rPr>
              <a:t> 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characteristics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easily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distinguish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human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body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innate</a:t>
            </a:r>
            <a:r>
              <a:rPr sz="3200" spc="-10" dirty="0">
                <a:latin typeface="Calibri"/>
                <a:cs typeface="Calibri"/>
              </a:rPr>
              <a:t> materials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(e.g.,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3200" spc="-5" dirty="0">
                <a:latin typeface="Calibri"/>
                <a:cs typeface="Calibri"/>
              </a:rPr>
              <a:t>silicone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fingerprints)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spoofing.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852" y="477711"/>
            <a:ext cx="6179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Pulse</a:t>
            </a:r>
            <a:r>
              <a:rPr sz="4400" spc="-35" dirty="0"/>
              <a:t> </a:t>
            </a:r>
            <a:r>
              <a:rPr sz="4400" spc="-5" dirty="0"/>
              <a:t>rate/</a:t>
            </a:r>
            <a:r>
              <a:rPr sz="4400" spc="-30" dirty="0"/>
              <a:t> </a:t>
            </a:r>
            <a:r>
              <a:rPr sz="4400" spc="-5" dirty="0"/>
              <a:t>Blood</a:t>
            </a:r>
            <a:r>
              <a:rPr sz="4400" spc="-40" dirty="0"/>
              <a:t> </a:t>
            </a:r>
            <a:r>
              <a:rPr sz="4400" spc="-5" dirty="0"/>
              <a:t>pressure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990205" cy="4232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4889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This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property is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generally </a:t>
            </a:r>
            <a:r>
              <a:rPr sz="2450" spc="10" dirty="0">
                <a:latin typeface="Calibri"/>
                <a:cs typeface="Calibri"/>
              </a:rPr>
              <a:t>applicable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biometric traits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such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5" dirty="0">
                <a:latin typeface="Calibri"/>
                <a:cs typeface="Calibri"/>
              </a:rPr>
              <a:t>fingerprint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palm </a:t>
            </a:r>
            <a:r>
              <a:rPr sz="2450" spc="5" dirty="0">
                <a:latin typeface="Calibri"/>
                <a:cs typeface="Calibri"/>
              </a:rPr>
              <a:t>print that require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user </a:t>
            </a:r>
            <a:r>
              <a:rPr sz="2450" spc="10" dirty="0">
                <a:latin typeface="Calibri"/>
                <a:cs typeface="Calibri"/>
              </a:rPr>
              <a:t>to be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physical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contact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with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sensor.</a:t>
            </a:r>
            <a:endParaRPr sz="2450">
              <a:latin typeface="Calibri"/>
              <a:cs typeface="Calibri"/>
            </a:endParaRPr>
          </a:p>
          <a:p>
            <a:pPr marL="307975" marR="44450" indent="-295910">
              <a:lnSpc>
                <a:spcPts val="235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While the </a:t>
            </a:r>
            <a:r>
              <a:rPr sz="2450" spc="5" dirty="0">
                <a:latin typeface="Calibri"/>
                <a:cs typeface="Calibri"/>
              </a:rPr>
              <a:t>pulse rate is </a:t>
            </a:r>
            <a:r>
              <a:rPr sz="2450" spc="10" dirty="0">
                <a:latin typeface="Calibri"/>
                <a:cs typeface="Calibri"/>
              </a:rPr>
              <a:t>a good </a:t>
            </a:r>
            <a:r>
              <a:rPr sz="2450" spc="5" dirty="0">
                <a:latin typeface="Calibri"/>
                <a:cs typeface="Calibri"/>
              </a:rPr>
              <a:t>vitality sign, special hardware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may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needed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record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this</a:t>
            </a:r>
            <a:r>
              <a:rPr sz="2450" dirty="0">
                <a:latin typeface="Calibri"/>
                <a:cs typeface="Calibri"/>
              </a:rPr>
              <a:t> trait.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ct val="8110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Moreover,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pulse rate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blood </a:t>
            </a:r>
            <a:r>
              <a:rPr sz="2450" spc="5" dirty="0">
                <a:latin typeface="Calibri"/>
                <a:cs typeface="Calibri"/>
              </a:rPr>
              <a:t>pressure vary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significantly </a:t>
            </a:r>
            <a:r>
              <a:rPr sz="2450" spc="10" dirty="0">
                <a:latin typeface="Calibri"/>
                <a:cs typeface="Calibri"/>
              </a:rPr>
              <a:t>from one </a:t>
            </a:r>
            <a:r>
              <a:rPr sz="2450" spc="5" dirty="0">
                <a:latin typeface="Calibri"/>
                <a:cs typeface="Calibri"/>
              </a:rPr>
              <a:t>person </a:t>
            </a:r>
            <a:r>
              <a:rPr sz="2450" spc="10" dirty="0">
                <a:latin typeface="Calibri"/>
                <a:cs typeface="Calibri"/>
              </a:rPr>
              <a:t>to another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also </a:t>
            </a:r>
            <a:r>
              <a:rPr sz="2450" spc="5" dirty="0">
                <a:latin typeface="Calibri"/>
                <a:cs typeface="Calibri"/>
              </a:rPr>
              <a:t>within 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same </a:t>
            </a:r>
            <a:r>
              <a:rPr sz="2450" spc="5" dirty="0">
                <a:latin typeface="Calibri"/>
                <a:cs typeface="Calibri"/>
              </a:rPr>
              <a:t>person </a:t>
            </a:r>
            <a:r>
              <a:rPr sz="2450" spc="10" dirty="0">
                <a:latin typeface="Calibri"/>
                <a:cs typeface="Calibri"/>
              </a:rPr>
              <a:t>on </a:t>
            </a:r>
            <a:r>
              <a:rPr sz="2450" spc="5" dirty="0">
                <a:latin typeface="Calibri"/>
                <a:cs typeface="Calibri"/>
              </a:rPr>
              <a:t>his physical </a:t>
            </a:r>
            <a:r>
              <a:rPr sz="2450" spc="10" dirty="0">
                <a:latin typeface="Calibri"/>
                <a:cs typeface="Calibri"/>
              </a:rPr>
              <a:t>activity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emotional state </a:t>
            </a:r>
            <a:r>
              <a:rPr sz="2450" spc="10" dirty="0">
                <a:latin typeface="Calibri"/>
                <a:cs typeface="Calibri"/>
              </a:rPr>
              <a:t>at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time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acquisition.</a:t>
            </a:r>
            <a:endParaRPr sz="2450">
              <a:latin typeface="Calibri"/>
              <a:cs typeface="Calibri"/>
            </a:endParaRPr>
          </a:p>
          <a:p>
            <a:pPr marL="307975" marR="167640" indent="-295910">
              <a:lnSpc>
                <a:spcPct val="81100"/>
              </a:lnSpc>
              <a:spcBef>
                <a:spcPts val="509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Furthermore,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single pulse </a:t>
            </a:r>
            <a:r>
              <a:rPr sz="2450" spc="10" dirty="0">
                <a:latin typeface="Calibri"/>
                <a:cs typeface="Calibri"/>
              </a:rPr>
              <a:t>measurement may </a:t>
            </a:r>
            <a:r>
              <a:rPr sz="2450" spc="5" dirty="0">
                <a:latin typeface="Calibri"/>
                <a:cs typeface="Calibri"/>
              </a:rPr>
              <a:t>take </a:t>
            </a:r>
            <a:r>
              <a:rPr sz="2450" spc="10" dirty="0">
                <a:latin typeface="Calibri"/>
                <a:cs typeface="Calibri"/>
              </a:rPr>
              <a:t>up </a:t>
            </a:r>
            <a:r>
              <a:rPr sz="2450" spc="5" dirty="0">
                <a:latin typeface="Calibri"/>
                <a:cs typeface="Calibri"/>
              </a:rPr>
              <a:t>to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five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seconds.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Finally, if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wafer-thin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silicone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rubber is glued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 a </a:t>
            </a:r>
            <a:r>
              <a:rPr sz="2450" spc="5" dirty="0">
                <a:latin typeface="Calibri"/>
                <a:cs typeface="Calibri"/>
              </a:rPr>
              <a:t>real finger,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heartbeat </a:t>
            </a:r>
            <a:r>
              <a:rPr sz="2450" spc="10" dirty="0">
                <a:latin typeface="Calibri"/>
                <a:cs typeface="Calibri"/>
              </a:rPr>
              <a:t>of the </a:t>
            </a:r>
            <a:r>
              <a:rPr sz="2450" spc="5" dirty="0">
                <a:latin typeface="Calibri"/>
                <a:cs typeface="Calibri"/>
              </a:rPr>
              <a:t>underlying finger will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result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detection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spc="5" dirty="0">
                <a:latin typeface="Calibri"/>
                <a:cs typeface="Calibri"/>
              </a:rPr>
              <a:t> pulse.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995" y="477711"/>
            <a:ext cx="286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Perspiration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2105" marR="16510" indent="-3048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pc="-5" dirty="0"/>
              <a:t>Perspiration refers to the sweating process of </a:t>
            </a:r>
            <a:r>
              <a:rPr dirty="0"/>
              <a:t>a </a:t>
            </a:r>
            <a:r>
              <a:rPr spc="-5" dirty="0"/>
              <a:t>live finger. Live fingers </a:t>
            </a:r>
            <a:r>
              <a:rPr dirty="0"/>
              <a:t> </a:t>
            </a:r>
            <a:r>
              <a:rPr spc="-5" dirty="0"/>
              <a:t>exhibit sweating over </a:t>
            </a:r>
            <a:r>
              <a:rPr dirty="0"/>
              <a:t>a </a:t>
            </a:r>
            <a:r>
              <a:rPr spc="-5" dirty="0"/>
              <a:t>period of time whereas fake fingers will not exhibit </a:t>
            </a:r>
            <a:r>
              <a:rPr spc="-44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sweating process.</a:t>
            </a:r>
          </a:p>
          <a:p>
            <a:pPr marL="332105" marR="281940" indent="-304800">
              <a:lnSpc>
                <a:spcPts val="1930"/>
              </a:lnSpc>
              <a:spcBef>
                <a:spcPts val="41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pc="-5" dirty="0"/>
              <a:t>The perspiration phenomenon starts </a:t>
            </a:r>
            <a:r>
              <a:rPr dirty="0"/>
              <a:t>at </a:t>
            </a:r>
            <a:r>
              <a:rPr spc="-5" dirty="0"/>
              <a:t>the sweat pores on </a:t>
            </a:r>
            <a:r>
              <a:rPr dirty="0"/>
              <a:t>a </a:t>
            </a:r>
            <a:r>
              <a:rPr spc="-5" dirty="0"/>
              <a:t>fingerprint </a:t>
            </a:r>
            <a:r>
              <a:rPr spc="-44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spreads </a:t>
            </a:r>
            <a:r>
              <a:rPr dirty="0"/>
              <a:t>along</a:t>
            </a:r>
            <a:r>
              <a:rPr spc="-10" dirty="0"/>
              <a:t> </a:t>
            </a:r>
            <a:r>
              <a:rPr spc="-5" dirty="0"/>
              <a:t>the ridge</a:t>
            </a:r>
            <a:r>
              <a:rPr spc="-10" dirty="0"/>
              <a:t> </a:t>
            </a:r>
            <a:r>
              <a:rPr spc="-5" dirty="0"/>
              <a:t>lines, while</a:t>
            </a:r>
            <a:r>
              <a:rPr spc="-10" dirty="0"/>
              <a:t> </a:t>
            </a:r>
            <a:r>
              <a:rPr spc="-5" dirty="0"/>
              <a:t>the valleys</a:t>
            </a:r>
            <a:r>
              <a:rPr spc="-10" dirty="0"/>
              <a:t> </a:t>
            </a:r>
            <a:r>
              <a:rPr spc="-5" dirty="0"/>
              <a:t>do not</a:t>
            </a:r>
            <a:r>
              <a:rPr spc="-10" dirty="0"/>
              <a:t> </a:t>
            </a:r>
            <a:r>
              <a:rPr spc="-5" dirty="0"/>
              <a:t>change.</a:t>
            </a:r>
          </a:p>
          <a:p>
            <a:pPr marL="332105" marR="5080" indent="-304800">
              <a:lnSpc>
                <a:spcPct val="80700"/>
              </a:lnSpc>
              <a:spcBef>
                <a:spcPts val="42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pc="-5" dirty="0"/>
              <a:t>Due</a:t>
            </a:r>
            <a:r>
              <a:rPr spc="30" dirty="0"/>
              <a:t> </a:t>
            </a:r>
            <a:r>
              <a:rPr spc="-5" dirty="0"/>
              <a:t>to</a:t>
            </a:r>
            <a:r>
              <a:rPr spc="35" dirty="0"/>
              <a:t> </a:t>
            </a:r>
            <a:r>
              <a:rPr spc="-5" dirty="0"/>
              <a:t>the</a:t>
            </a:r>
            <a:r>
              <a:rPr spc="35" dirty="0"/>
              <a:t> </a:t>
            </a:r>
            <a:r>
              <a:rPr spc="-5" dirty="0"/>
              <a:t>sweating</a:t>
            </a:r>
            <a:r>
              <a:rPr spc="30" dirty="0"/>
              <a:t> </a:t>
            </a:r>
            <a:r>
              <a:rPr spc="-5" dirty="0"/>
              <a:t>process</a:t>
            </a:r>
            <a:r>
              <a:rPr spc="35" dirty="0"/>
              <a:t> </a:t>
            </a:r>
            <a:r>
              <a:rPr spc="-5" dirty="0"/>
              <a:t>in</a:t>
            </a:r>
            <a:r>
              <a:rPr spc="35" dirty="0"/>
              <a:t> </a:t>
            </a:r>
            <a:r>
              <a:rPr spc="-5" dirty="0"/>
              <a:t>live</a:t>
            </a:r>
            <a:r>
              <a:rPr spc="35" dirty="0"/>
              <a:t> </a:t>
            </a:r>
            <a:r>
              <a:rPr spc="-5" dirty="0"/>
              <a:t>fingers,</a:t>
            </a:r>
            <a:r>
              <a:rPr spc="30" dirty="0"/>
              <a:t> </a:t>
            </a:r>
            <a:r>
              <a:rPr spc="-5" dirty="0"/>
              <a:t>the</a:t>
            </a:r>
            <a:r>
              <a:rPr spc="35" dirty="0"/>
              <a:t> </a:t>
            </a:r>
            <a:r>
              <a:rPr spc="-5" dirty="0"/>
              <a:t>regions</a:t>
            </a:r>
            <a:r>
              <a:rPr spc="35" dirty="0"/>
              <a:t> </a:t>
            </a:r>
            <a:r>
              <a:rPr dirty="0"/>
              <a:t>around</a:t>
            </a:r>
            <a:r>
              <a:rPr spc="35" dirty="0"/>
              <a:t> </a:t>
            </a:r>
            <a:r>
              <a:rPr spc="-5" dirty="0"/>
              <a:t>sweat </a:t>
            </a:r>
            <a:r>
              <a:rPr dirty="0"/>
              <a:t> </a:t>
            </a:r>
            <a:r>
              <a:rPr spc="-5" dirty="0"/>
              <a:t>pores can be seen to enlarge over time in </a:t>
            </a:r>
            <a:r>
              <a:rPr dirty="0"/>
              <a:t>a </a:t>
            </a:r>
            <a:r>
              <a:rPr spc="-5" dirty="0"/>
              <a:t>sequence of fingerprint images </a:t>
            </a:r>
            <a:r>
              <a:rPr spc="-440" dirty="0"/>
              <a:t> </a:t>
            </a:r>
            <a:r>
              <a:rPr spc="-5" dirty="0"/>
              <a:t>(see</a:t>
            </a:r>
            <a:r>
              <a:rPr spc="-10" dirty="0"/>
              <a:t> </a:t>
            </a:r>
            <a:r>
              <a:rPr spc="-5" dirty="0"/>
              <a:t>Figure 7.7).</a:t>
            </a:r>
          </a:p>
          <a:p>
            <a:pPr marL="332105" marR="74295" indent="-304800">
              <a:lnSpc>
                <a:spcPct val="80700"/>
              </a:lnSpc>
              <a:spcBef>
                <a:spcPts val="41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pc="-5" dirty="0"/>
              <a:t>One limitation of this procedure to detect </a:t>
            </a:r>
            <a:r>
              <a:rPr dirty="0"/>
              <a:t>a </a:t>
            </a:r>
            <a:r>
              <a:rPr spc="-5" dirty="0"/>
              <a:t>spoof finger is that to observe </a:t>
            </a:r>
            <a:r>
              <a:rPr spc="-440" dirty="0"/>
              <a:t> </a:t>
            </a:r>
            <a:r>
              <a:rPr spc="-5" dirty="0"/>
              <a:t>the sweating process, the finger needs to stay on the fingerprint scanner </a:t>
            </a:r>
            <a:r>
              <a:rPr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few seconds.</a:t>
            </a:r>
          </a:p>
          <a:p>
            <a:pPr marL="332105" marR="65405" indent="-304800">
              <a:lnSpc>
                <a:spcPct val="89100"/>
              </a:lnSpc>
              <a:spcBef>
                <a:spcPts val="21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pc="-5" dirty="0"/>
              <a:t>The perspiration-based methods </a:t>
            </a:r>
            <a:r>
              <a:rPr dirty="0"/>
              <a:t>are also </a:t>
            </a:r>
            <a:r>
              <a:rPr spc="-5" dirty="0"/>
              <a:t>expected to have some difficulty </a:t>
            </a:r>
            <a:r>
              <a:rPr spc="-440" dirty="0"/>
              <a:t> </a:t>
            </a:r>
            <a:r>
              <a:rPr spc="-5" dirty="0"/>
              <a:t>in dealing with varying </a:t>
            </a:r>
            <a:r>
              <a:rPr dirty="0"/>
              <a:t>amounts </a:t>
            </a:r>
            <a:r>
              <a:rPr spc="-5" dirty="0"/>
              <a:t>of moisture content occurring in live </a:t>
            </a:r>
            <a:r>
              <a:rPr dirty="0"/>
              <a:t> </a:t>
            </a:r>
            <a:r>
              <a:rPr spc="-5" dirty="0"/>
              <a:t>human</a:t>
            </a:r>
            <a:r>
              <a:rPr spc="-10" dirty="0"/>
              <a:t> </a:t>
            </a:r>
            <a:r>
              <a:rPr spc="-5" dirty="0"/>
              <a:t>fingers.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1" y="404664"/>
            <a:ext cx="7525997" cy="5700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443" y="477711"/>
            <a:ext cx="6184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Classification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Of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biometrics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140" y="1340768"/>
            <a:ext cx="6263445" cy="4376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60650" marR="5080" indent="-2278380">
              <a:lnSpc>
                <a:spcPts val="4730"/>
              </a:lnSpc>
              <a:spcBef>
                <a:spcPts val="215"/>
              </a:spcBef>
            </a:pPr>
            <a:r>
              <a:rPr spc="-10" dirty="0"/>
              <a:t>Spectral/optical</a:t>
            </a:r>
            <a:r>
              <a:rPr spc="5" dirty="0"/>
              <a:t> </a:t>
            </a:r>
            <a:r>
              <a:rPr spc="-5" dirty="0"/>
              <a:t>properties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the </a:t>
            </a:r>
            <a:r>
              <a:rPr spc="-880" dirty="0"/>
              <a:t> </a:t>
            </a:r>
            <a:r>
              <a:rPr dirty="0"/>
              <a:t>human</a:t>
            </a:r>
            <a:r>
              <a:rPr spc="-10" dirty="0"/>
              <a:t> </a:t>
            </a:r>
            <a:r>
              <a:rPr spc="-5" dirty="0"/>
              <a:t>skin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853045" cy="4134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306705" indent="-287020">
              <a:lnSpc>
                <a:spcPts val="3529"/>
              </a:lnSpc>
              <a:spcBef>
                <a:spcPts val="235"/>
              </a:spcBef>
              <a:buFont typeface="Arial"/>
              <a:buChar char="•"/>
              <a:tabLst>
                <a:tab pos="383540" algn="l"/>
                <a:tab pos="384175" algn="l"/>
              </a:tabLst>
            </a:pPr>
            <a:r>
              <a:rPr dirty="0"/>
              <a:t>	</a:t>
            </a:r>
            <a:r>
              <a:rPr sz="2950" dirty="0">
                <a:latin typeface="Calibri"/>
                <a:cs typeface="Calibri"/>
              </a:rPr>
              <a:t>This is one of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most common </a:t>
            </a:r>
            <a:r>
              <a:rPr sz="2950" spc="-5" dirty="0">
                <a:latin typeface="Calibri"/>
                <a:cs typeface="Calibri"/>
              </a:rPr>
              <a:t>characteristics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has been </a:t>
            </a:r>
            <a:r>
              <a:rPr sz="2950" spc="-5" dirty="0">
                <a:latin typeface="Calibri"/>
                <a:cs typeface="Calibri"/>
              </a:rPr>
              <a:t>successfully </a:t>
            </a:r>
            <a:r>
              <a:rPr sz="2950" dirty="0">
                <a:latin typeface="Calibri"/>
                <a:cs typeface="Calibri"/>
              </a:rPr>
              <a:t>used for </a:t>
            </a:r>
            <a:r>
              <a:rPr sz="2950" spc="-5" dirty="0">
                <a:latin typeface="Calibri"/>
                <a:cs typeface="Calibri"/>
              </a:rPr>
              <a:t>spoof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detection</a:t>
            </a:r>
            <a:r>
              <a:rPr sz="2950" dirty="0">
                <a:latin typeface="Calibri"/>
                <a:cs typeface="Calibri"/>
              </a:rPr>
              <a:t> in many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systems,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including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palmprint, face,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iris.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9600"/>
              </a:lnSpc>
              <a:spcBef>
                <a:spcPts val="459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optical properties that </a:t>
            </a:r>
            <a:r>
              <a:rPr sz="2950" dirty="0">
                <a:latin typeface="Calibri"/>
                <a:cs typeface="Calibri"/>
              </a:rPr>
              <a:t>may be measured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include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absorption,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reflection,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scattering,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refraction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properties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under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illumination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conditions </a:t>
            </a:r>
            <a:r>
              <a:rPr sz="2950" dirty="0">
                <a:latin typeface="Calibri"/>
                <a:cs typeface="Calibri"/>
              </a:rPr>
              <a:t>(such as wavelength, </a:t>
            </a:r>
            <a:r>
              <a:rPr sz="2950" spc="-5" dirty="0">
                <a:latin typeface="Calibri"/>
                <a:cs typeface="Calibri"/>
              </a:rPr>
              <a:t>polarization,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coherence)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1578620"/>
            <a:ext cx="7970520" cy="39166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5080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In the </a:t>
            </a:r>
            <a:r>
              <a:rPr sz="2700" spc="5" dirty="0">
                <a:latin typeface="Calibri"/>
                <a:cs typeface="Calibri"/>
              </a:rPr>
              <a:t>case of </a:t>
            </a:r>
            <a:r>
              <a:rPr sz="2700" dirty="0">
                <a:latin typeface="Calibri"/>
                <a:cs typeface="Calibri"/>
              </a:rPr>
              <a:t>fingerprints, multi-spectral </a:t>
            </a:r>
            <a:r>
              <a:rPr sz="2700" spc="5" dirty="0">
                <a:latin typeface="Calibri"/>
                <a:cs typeface="Calibri"/>
              </a:rPr>
              <a:t>analysis may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be used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5" dirty="0">
                <a:latin typeface="Calibri"/>
                <a:cs typeface="Calibri"/>
              </a:rPr>
              <a:t>measure </a:t>
            </a:r>
            <a:r>
              <a:rPr sz="2700" dirty="0">
                <a:latin typeface="Calibri"/>
                <a:cs typeface="Calibri"/>
              </a:rPr>
              <a:t>the surface properties </a:t>
            </a:r>
            <a:r>
              <a:rPr sz="2700" spc="5" dirty="0">
                <a:latin typeface="Calibri"/>
                <a:cs typeface="Calibri"/>
              </a:rPr>
              <a:t>as </a:t>
            </a:r>
            <a:r>
              <a:rPr sz="2700" dirty="0">
                <a:latin typeface="Calibri"/>
                <a:cs typeface="Calibri"/>
              </a:rPr>
              <a:t>well </a:t>
            </a:r>
            <a:r>
              <a:rPr sz="2700" spc="5" dirty="0">
                <a:latin typeface="Calibri"/>
                <a:cs typeface="Calibri"/>
              </a:rPr>
              <a:t>as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sub-surface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properties</a:t>
            </a:r>
            <a:r>
              <a:rPr sz="2700" spc="5" dirty="0">
                <a:latin typeface="Calibri"/>
                <a:cs typeface="Calibri"/>
              </a:rPr>
              <a:t> of 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finger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since</a:t>
            </a:r>
            <a:r>
              <a:rPr sz="2700" spc="5" dirty="0">
                <a:latin typeface="Calibri"/>
                <a:cs typeface="Calibri"/>
              </a:rPr>
              <a:t> components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blood </a:t>
            </a:r>
            <a:r>
              <a:rPr sz="2700" dirty="0">
                <a:latin typeface="Calibri"/>
                <a:cs typeface="Calibri"/>
              </a:rPr>
              <a:t>(oxygenated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deoxygenated </a:t>
            </a:r>
            <a:r>
              <a:rPr sz="2700" dirty="0">
                <a:latin typeface="Calibri"/>
                <a:cs typeface="Calibri"/>
              </a:rPr>
              <a:t>hemoglobin) </a:t>
            </a:r>
            <a:r>
              <a:rPr sz="2700" spc="5" dirty="0">
                <a:latin typeface="Calibri"/>
                <a:cs typeface="Calibri"/>
              </a:rPr>
              <a:t> absorb</a:t>
            </a:r>
            <a:r>
              <a:rPr sz="2700" dirty="0">
                <a:latin typeface="Calibri"/>
                <a:cs typeface="Calibri"/>
              </a:rPr>
              <a:t> different wavelengths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light.</a:t>
            </a:r>
            <a:endParaRPr sz="2700">
              <a:latin typeface="Calibri"/>
              <a:cs typeface="Calibri"/>
            </a:endParaRPr>
          </a:p>
          <a:p>
            <a:pPr marL="303530" marR="143510" indent="-291465">
              <a:lnSpc>
                <a:spcPts val="2910"/>
              </a:lnSpc>
              <a:spcBef>
                <a:spcPts val="53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Similarly,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tissue,</a:t>
            </a:r>
            <a:r>
              <a:rPr sz="2700" dirty="0">
                <a:latin typeface="Calibri"/>
                <a:cs typeface="Calibri"/>
              </a:rPr>
              <a:t> blood,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fat,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and</a:t>
            </a:r>
            <a:r>
              <a:rPr sz="2700" spc="5" dirty="0">
                <a:latin typeface="Calibri"/>
                <a:cs typeface="Calibri"/>
              </a:rPr>
              <a:t> melanin</a:t>
            </a:r>
            <a:r>
              <a:rPr sz="2700" dirty="0">
                <a:latin typeface="Calibri"/>
                <a:cs typeface="Calibri"/>
              </a:rPr>
              <a:t> pigments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eyes absorb</a:t>
            </a:r>
            <a:r>
              <a:rPr sz="2700" dirty="0">
                <a:latin typeface="Calibri"/>
                <a:cs typeface="Calibri"/>
              </a:rPr>
              <a:t> differentwavelengths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light.</a:t>
            </a:r>
            <a:endParaRPr sz="2700">
              <a:latin typeface="Calibri"/>
              <a:cs typeface="Calibri"/>
            </a:endParaRPr>
          </a:p>
          <a:p>
            <a:pPr marL="303530" marR="1073785" indent="-291465" algn="just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These </a:t>
            </a:r>
            <a:r>
              <a:rPr sz="2700" dirty="0">
                <a:latin typeface="Calibri"/>
                <a:cs typeface="Calibri"/>
              </a:rPr>
              <a:t>properties </a:t>
            </a:r>
            <a:r>
              <a:rPr sz="2700" spc="5" dirty="0">
                <a:latin typeface="Calibri"/>
                <a:cs typeface="Calibri"/>
              </a:rPr>
              <a:t>can be </a:t>
            </a:r>
            <a:r>
              <a:rPr sz="2700" dirty="0">
                <a:latin typeface="Calibri"/>
                <a:cs typeface="Calibri"/>
              </a:rPr>
              <a:t>leveraged for liveness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detection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fingerprint (see Figure 7.8)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iris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recognition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systems.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477" y="692695"/>
            <a:ext cx="5100874" cy="529197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414" y="477711"/>
            <a:ext cx="5741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Electrical</a:t>
            </a:r>
            <a:r>
              <a:rPr sz="4400" spc="-70" dirty="0"/>
              <a:t> </a:t>
            </a:r>
            <a:r>
              <a:rPr sz="4400" dirty="0"/>
              <a:t>characteristics</a:t>
            </a:r>
            <a:r>
              <a:rPr sz="4400" b="0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884795" cy="42487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508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electrical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conductivity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human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tissue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differs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 </a:t>
            </a:r>
            <a:r>
              <a:rPr sz="2950" spc="-5" dirty="0">
                <a:latin typeface="Calibri"/>
                <a:cs typeface="Calibri"/>
              </a:rPr>
              <a:t>conductivity </a:t>
            </a:r>
            <a:r>
              <a:rPr sz="2950" dirty="0">
                <a:latin typeface="Calibri"/>
                <a:cs typeface="Calibri"/>
              </a:rPr>
              <a:t>of many other </a:t>
            </a:r>
            <a:r>
              <a:rPr sz="2950" spc="-5" dirty="0">
                <a:latin typeface="Calibri"/>
                <a:cs typeface="Calibri"/>
              </a:rPr>
              <a:t>synthetic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materials </a:t>
            </a:r>
            <a:r>
              <a:rPr sz="2950" dirty="0">
                <a:latin typeface="Calibri"/>
                <a:cs typeface="Calibri"/>
              </a:rPr>
              <a:t>such as </a:t>
            </a:r>
            <a:r>
              <a:rPr sz="2950" spc="-5" dirty="0">
                <a:latin typeface="Calibri"/>
                <a:cs typeface="Calibri"/>
              </a:rPr>
              <a:t>silicone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rubber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gelatin.</a:t>
            </a:r>
            <a:endParaRPr sz="2950">
              <a:latin typeface="Calibri"/>
              <a:cs typeface="Calibri"/>
            </a:endParaRPr>
          </a:p>
          <a:p>
            <a:pPr marL="299085" marR="7112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conductivity</a:t>
            </a:r>
            <a:r>
              <a:rPr sz="2950" dirty="0">
                <a:latin typeface="Calibri"/>
                <a:cs typeface="Calibri"/>
              </a:rPr>
              <a:t>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material</a:t>
            </a:r>
            <a:r>
              <a:rPr sz="2950" dirty="0">
                <a:latin typeface="Calibri"/>
                <a:cs typeface="Calibri"/>
              </a:rPr>
              <a:t> presented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 </a:t>
            </a:r>
            <a:r>
              <a:rPr sz="2950" dirty="0">
                <a:latin typeface="Calibri"/>
                <a:cs typeface="Calibri"/>
              </a:rPr>
              <a:t>sensor can be measured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differentiate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live finger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fake </a:t>
            </a:r>
            <a:r>
              <a:rPr sz="2950" spc="-5" dirty="0">
                <a:latin typeface="Calibri"/>
                <a:cs typeface="Calibri"/>
              </a:rPr>
              <a:t>finger.</a:t>
            </a:r>
            <a:endParaRPr sz="2950">
              <a:latin typeface="Calibri"/>
              <a:cs typeface="Calibri"/>
            </a:endParaRPr>
          </a:p>
          <a:p>
            <a:pPr marL="299085" marR="91440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However,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conductivity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live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fingers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varies</a:t>
            </a:r>
            <a:r>
              <a:rPr sz="2950" dirty="0">
                <a:latin typeface="Calibri"/>
                <a:cs typeface="Calibri"/>
              </a:rPr>
              <a:t> 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lot depending on environmental </a:t>
            </a:r>
            <a:r>
              <a:rPr sz="2950" spc="-5" dirty="0">
                <a:latin typeface="Calibri"/>
                <a:cs typeface="Calibri"/>
              </a:rPr>
              <a:t>conditions such </a:t>
            </a:r>
            <a:r>
              <a:rPr sz="2950" dirty="0">
                <a:latin typeface="Calibri"/>
                <a:cs typeface="Calibri"/>
              </a:rPr>
              <a:t> as humidity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temperature. If </a:t>
            </a:r>
            <a:r>
              <a:rPr sz="2950" dirty="0">
                <a:latin typeface="Calibri"/>
                <a:cs typeface="Calibri"/>
              </a:rPr>
              <a:t>water or </a:t>
            </a:r>
            <a:r>
              <a:rPr sz="2950" spc="-5" dirty="0">
                <a:latin typeface="Calibri"/>
                <a:cs typeface="Calibri"/>
              </a:rPr>
              <a:t>saliva is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added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fake </a:t>
            </a:r>
            <a:r>
              <a:rPr sz="2950" spc="-5" dirty="0">
                <a:latin typeface="Calibri"/>
                <a:cs typeface="Calibri"/>
              </a:rPr>
              <a:t>finger,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its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conductivity </a:t>
            </a:r>
            <a:r>
              <a:rPr sz="2950" dirty="0">
                <a:latin typeface="Calibri"/>
                <a:cs typeface="Calibri"/>
              </a:rPr>
              <a:t>may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indistinguishable </a:t>
            </a:r>
            <a:r>
              <a:rPr sz="2950" dirty="0">
                <a:latin typeface="Calibri"/>
                <a:cs typeface="Calibri"/>
              </a:rPr>
              <a:t>from </a:t>
            </a:r>
            <a:r>
              <a:rPr sz="2950" spc="-5" dirty="0">
                <a:latin typeface="Calibri"/>
                <a:cs typeface="Calibri"/>
              </a:rPr>
              <a:t>that</a:t>
            </a:r>
            <a:r>
              <a:rPr sz="2950" dirty="0">
                <a:latin typeface="Calibri"/>
                <a:cs typeface="Calibri"/>
              </a:rPr>
              <a:t> of a </a:t>
            </a:r>
            <a:r>
              <a:rPr sz="2950" spc="-5" dirty="0">
                <a:latin typeface="Calibri"/>
                <a:cs typeface="Calibri"/>
              </a:rPr>
              <a:t>live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676" y="477711"/>
            <a:ext cx="4189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Skin</a:t>
            </a:r>
            <a:r>
              <a:rPr sz="4400" spc="-45" dirty="0"/>
              <a:t> </a:t>
            </a:r>
            <a:r>
              <a:rPr sz="4400" spc="-5" dirty="0"/>
              <a:t>deformation</a:t>
            </a:r>
            <a:r>
              <a:rPr sz="4400" b="0" spc="-5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93" y="1559600"/>
            <a:ext cx="7931784" cy="41865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69278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  <a:tab pos="3312160" algn="l"/>
              </a:tabLst>
            </a:pPr>
            <a:r>
              <a:rPr sz="2200" spc="15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deformation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pattern	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human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skin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differentiating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fake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fingers.</a:t>
            </a:r>
            <a:endParaRPr sz="2200">
              <a:latin typeface="Calibri"/>
              <a:cs typeface="Calibri"/>
            </a:endParaRPr>
          </a:p>
          <a:p>
            <a:pPr marL="312420" marR="28575" indent="-300355">
              <a:lnSpc>
                <a:spcPts val="2180"/>
              </a:lnSpc>
              <a:spcBef>
                <a:spcPts val="434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Skin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5" dirty="0">
                <a:latin typeface="Calibri"/>
                <a:cs typeface="Calibri"/>
              </a:rPr>
              <a:t>more </a:t>
            </a:r>
            <a:r>
              <a:rPr sz="2200" spc="10" dirty="0">
                <a:latin typeface="Calibri"/>
                <a:cs typeface="Calibri"/>
              </a:rPr>
              <a:t>flexible than </a:t>
            </a:r>
            <a:r>
              <a:rPr sz="2200" spc="15" dirty="0">
                <a:latin typeface="Calibri"/>
                <a:cs typeface="Calibri"/>
              </a:rPr>
              <a:t>most </a:t>
            </a:r>
            <a:r>
              <a:rPr sz="2200" spc="10" dirty="0">
                <a:latin typeface="Calibri"/>
                <a:cs typeface="Calibri"/>
              </a:rPr>
              <a:t>other materials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10" dirty="0">
                <a:latin typeface="Calibri"/>
                <a:cs typeface="Calibri"/>
              </a:rPr>
              <a:t>the ridges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valleys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fake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deform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like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live</a:t>
            </a:r>
            <a:r>
              <a:rPr sz="2200" spc="5" dirty="0">
                <a:latin typeface="Calibri"/>
                <a:cs typeface="Calibri"/>
              </a:rPr>
              <a:t> fingertip.</a:t>
            </a:r>
            <a:endParaRPr sz="2200">
              <a:latin typeface="Calibri"/>
              <a:cs typeface="Calibri"/>
            </a:endParaRPr>
          </a:p>
          <a:p>
            <a:pPr marL="312420" marR="447040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Real live skin </a:t>
            </a:r>
            <a:r>
              <a:rPr sz="2200" spc="15" dirty="0">
                <a:latin typeface="Calibri"/>
                <a:cs typeface="Calibri"/>
              </a:rPr>
              <a:t>deforms </a:t>
            </a:r>
            <a:r>
              <a:rPr sz="2200" spc="10" dirty="0">
                <a:latin typeface="Calibri"/>
                <a:cs typeface="Calibri"/>
              </a:rPr>
              <a:t>only in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certain </a:t>
            </a:r>
            <a:r>
              <a:rPr sz="2200" spc="15" dirty="0">
                <a:latin typeface="Calibri"/>
                <a:cs typeface="Calibri"/>
              </a:rPr>
              <a:t>way </a:t>
            </a:r>
            <a:r>
              <a:rPr sz="2200" spc="10" dirty="0">
                <a:latin typeface="Calibri"/>
                <a:cs typeface="Calibri"/>
              </a:rPr>
              <a:t>because the skin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anchored </a:t>
            </a:r>
            <a:r>
              <a:rPr sz="2200" spc="10" dirty="0">
                <a:latin typeface="Calibri"/>
                <a:cs typeface="Calibri"/>
              </a:rPr>
              <a:t>to the underlying </a:t>
            </a:r>
            <a:r>
              <a:rPr sz="2200" spc="15" dirty="0">
                <a:latin typeface="Calibri"/>
                <a:cs typeface="Calibri"/>
              </a:rPr>
              <a:t>derma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10" dirty="0">
                <a:latin typeface="Calibri"/>
                <a:cs typeface="Calibri"/>
              </a:rPr>
              <a:t>the deformation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 influenced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position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shape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bone.</a:t>
            </a:r>
            <a:endParaRPr sz="2200">
              <a:latin typeface="Calibri"/>
              <a:cs typeface="Calibri"/>
            </a:endParaRPr>
          </a:p>
          <a:p>
            <a:pPr marL="312420" marR="104775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200" spc="15" dirty="0">
                <a:latin typeface="Calibri"/>
                <a:cs typeface="Calibri"/>
              </a:rPr>
              <a:t>But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measuring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these deformation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patterns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not </a:t>
            </a:r>
            <a:r>
              <a:rPr sz="2200" spc="10" dirty="0">
                <a:latin typeface="Calibri"/>
                <a:cs typeface="Calibri"/>
              </a:rPr>
              <a:t>easy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because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requires capturing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video of the fingerprint </a:t>
            </a:r>
            <a:r>
              <a:rPr sz="2200" spc="15" dirty="0">
                <a:latin typeface="Calibri"/>
                <a:cs typeface="Calibri"/>
              </a:rPr>
              <a:t>at a </a:t>
            </a:r>
            <a:r>
              <a:rPr sz="2200" spc="10" dirty="0">
                <a:latin typeface="Calibri"/>
                <a:cs typeface="Calibri"/>
              </a:rPr>
              <a:t>high </a:t>
            </a:r>
            <a:r>
              <a:rPr sz="2200" spc="15" dirty="0">
                <a:latin typeface="Calibri"/>
                <a:cs typeface="Calibri"/>
              </a:rPr>
              <a:t>frame </a:t>
            </a:r>
            <a:r>
              <a:rPr sz="2200" spc="10" dirty="0">
                <a:latin typeface="Calibri"/>
                <a:cs typeface="Calibri"/>
              </a:rPr>
              <a:t>rate </a:t>
            </a:r>
            <a:r>
              <a:rPr sz="2200" spc="15" dirty="0">
                <a:latin typeface="Calibri"/>
                <a:cs typeface="Calibri"/>
              </a:rPr>
              <a:t> 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moves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sensor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surface.</a:t>
            </a:r>
            <a:endParaRPr sz="2200">
              <a:latin typeface="Calibri"/>
              <a:cs typeface="Calibri"/>
            </a:endParaRPr>
          </a:p>
          <a:p>
            <a:pPr marL="312420" marR="508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This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problematic because</a:t>
            </a:r>
            <a:r>
              <a:rPr sz="2200" spc="15" dirty="0">
                <a:latin typeface="Calibri"/>
                <a:cs typeface="Calibri"/>
              </a:rPr>
              <a:t> most </a:t>
            </a:r>
            <a:r>
              <a:rPr sz="2200" spc="10" dirty="0">
                <a:latin typeface="Calibri"/>
                <a:cs typeface="Calibri"/>
              </a:rPr>
              <a:t>fingerprint sensors</a:t>
            </a:r>
            <a:r>
              <a:rPr sz="2200" spc="15" dirty="0">
                <a:latin typeface="Calibri"/>
                <a:cs typeface="Calibri"/>
              </a:rPr>
              <a:t> are </a:t>
            </a:r>
            <a:r>
              <a:rPr sz="2200" spc="10" dirty="0">
                <a:latin typeface="Calibri"/>
                <a:cs typeface="Calibri"/>
              </a:rPr>
              <a:t>designed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for single-touch fingerprint </a:t>
            </a:r>
            <a:r>
              <a:rPr sz="2200" spc="15" dirty="0">
                <a:latin typeface="Calibri"/>
                <a:cs typeface="Calibri"/>
              </a:rPr>
              <a:t>acquisition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10" dirty="0">
                <a:latin typeface="Calibri"/>
                <a:cs typeface="Calibri"/>
              </a:rPr>
              <a:t>the users </a:t>
            </a:r>
            <a:r>
              <a:rPr sz="2200" spc="15" dirty="0">
                <a:latin typeface="Calibri"/>
                <a:cs typeface="Calibri"/>
              </a:rPr>
              <a:t>are </a:t>
            </a:r>
            <a:r>
              <a:rPr sz="2200" spc="10" dirty="0">
                <a:latin typeface="Calibri"/>
                <a:cs typeface="Calibri"/>
              </a:rPr>
              <a:t>trained </a:t>
            </a:r>
            <a:r>
              <a:rPr sz="2200" spc="15" dirty="0">
                <a:latin typeface="Calibri"/>
                <a:cs typeface="Calibri"/>
              </a:rPr>
              <a:t> not</a:t>
            </a:r>
            <a:r>
              <a:rPr sz="2200" spc="10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move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finger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during capture;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excessive deformation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will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affect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matching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accuracy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93" y="1559600"/>
            <a:ext cx="8011159" cy="412940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4127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One </a:t>
            </a:r>
            <a:r>
              <a:rPr sz="2200" spc="10" dirty="0">
                <a:latin typeface="Calibri"/>
                <a:cs typeface="Calibri"/>
              </a:rPr>
              <a:t>of the </a:t>
            </a:r>
            <a:r>
              <a:rPr sz="2200" spc="15" dirty="0">
                <a:latin typeface="Calibri"/>
                <a:cs typeface="Calibri"/>
              </a:rPr>
              <a:t>common </a:t>
            </a:r>
            <a:r>
              <a:rPr sz="2200" spc="10" dirty="0">
                <a:latin typeface="Calibri"/>
                <a:cs typeface="Calibri"/>
              </a:rPr>
              <a:t>criticisms of the liveness detection </a:t>
            </a:r>
            <a:r>
              <a:rPr sz="2200" spc="15" dirty="0">
                <a:latin typeface="Calibri"/>
                <a:cs typeface="Calibri"/>
              </a:rPr>
              <a:t>algorithms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employed</a:t>
            </a:r>
            <a:r>
              <a:rPr sz="2200" spc="10" dirty="0">
                <a:latin typeface="Calibri"/>
                <a:cs typeface="Calibri"/>
              </a:rPr>
              <a:t> 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commercial biometric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systems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they </a:t>
            </a:r>
            <a:r>
              <a:rPr sz="2200" spc="15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based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solely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principle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libri"/>
                <a:cs typeface="Calibri"/>
              </a:rPr>
              <a:t>se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libri"/>
                <a:cs typeface="Calibri"/>
              </a:rPr>
              <a:t>curity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libri"/>
                <a:cs typeface="Calibri"/>
              </a:rPr>
              <a:t>through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libri"/>
                <a:cs typeface="Calibri"/>
              </a:rPr>
              <a:t>obscurity</a:t>
            </a:r>
            <a:r>
              <a:rPr sz="2200" spc="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12420" marR="5080" indent="-300355">
              <a:lnSpc>
                <a:spcPct val="8240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In other words, biometric vendors </a:t>
            </a:r>
            <a:r>
              <a:rPr sz="2200" spc="15" dirty="0">
                <a:latin typeface="Calibri"/>
                <a:cs typeface="Calibri"/>
              </a:rPr>
              <a:t>do not </a:t>
            </a:r>
            <a:r>
              <a:rPr sz="2200" spc="10" dirty="0">
                <a:latin typeface="Calibri"/>
                <a:cs typeface="Calibri"/>
              </a:rPr>
              <a:t>generally reveal the </a:t>
            </a:r>
            <a:r>
              <a:rPr sz="2200" spc="15" dirty="0">
                <a:latin typeface="Calibri"/>
                <a:cs typeface="Calibri"/>
              </a:rPr>
              <a:t> algorithm or </a:t>
            </a:r>
            <a:r>
              <a:rPr sz="2200" spc="10" dirty="0">
                <a:latin typeface="Calibri"/>
                <a:cs typeface="Calibri"/>
              </a:rPr>
              <a:t>implementation details </a:t>
            </a:r>
            <a:r>
              <a:rPr sz="2200" spc="15" dirty="0">
                <a:latin typeface="Calibri"/>
                <a:cs typeface="Calibri"/>
              </a:rPr>
              <a:t>about </a:t>
            </a:r>
            <a:r>
              <a:rPr sz="2200" spc="10" dirty="0">
                <a:latin typeface="Calibri"/>
                <a:cs typeface="Calibri"/>
              </a:rPr>
              <a:t>their liveness detection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methodology </a:t>
            </a:r>
            <a:r>
              <a:rPr sz="2200" spc="10" dirty="0">
                <a:latin typeface="Calibri"/>
                <a:cs typeface="Calibri"/>
              </a:rPr>
              <a:t>because </a:t>
            </a:r>
            <a:r>
              <a:rPr sz="2200" spc="5" dirty="0">
                <a:latin typeface="Calibri"/>
                <a:cs typeface="Calibri"/>
              </a:rPr>
              <a:t>if </a:t>
            </a:r>
            <a:r>
              <a:rPr sz="2200" spc="10" dirty="0">
                <a:latin typeface="Calibri"/>
                <a:cs typeface="Calibri"/>
              </a:rPr>
              <a:t>the specifics of the spoof detection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techniques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are </a:t>
            </a:r>
            <a:r>
              <a:rPr sz="2200" spc="10" dirty="0">
                <a:latin typeface="Calibri"/>
                <a:cs typeface="Calibri"/>
              </a:rPr>
              <a:t>revealed, the system </a:t>
            </a:r>
            <a:r>
              <a:rPr sz="2200" spc="15" dirty="0">
                <a:latin typeface="Calibri"/>
                <a:cs typeface="Calibri"/>
              </a:rPr>
              <a:t>can be</a:t>
            </a:r>
            <a:r>
              <a:rPr sz="2200" spc="10" dirty="0">
                <a:latin typeface="Calibri"/>
                <a:cs typeface="Calibri"/>
              </a:rPr>
              <a:t> circumvented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easily.</a:t>
            </a:r>
            <a:endParaRPr sz="2200">
              <a:latin typeface="Calibri"/>
              <a:cs typeface="Calibri"/>
            </a:endParaRPr>
          </a:p>
          <a:p>
            <a:pPr marL="312420" marR="32384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Experience 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cryptographic systems</a:t>
            </a:r>
            <a:r>
              <a:rPr sz="2200" spc="15" dirty="0">
                <a:latin typeface="Calibri"/>
                <a:cs typeface="Calibri"/>
              </a:rPr>
              <a:t> has shown</a:t>
            </a:r>
            <a:r>
              <a:rPr sz="2200" spc="10" dirty="0">
                <a:latin typeface="Calibri"/>
                <a:cs typeface="Calibri"/>
              </a:rPr>
              <a:t> that 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approach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does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provide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satisfactory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results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period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 marL="312420" marR="13335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200" spc="15" dirty="0">
                <a:latin typeface="Calibri"/>
                <a:cs typeface="Calibri"/>
              </a:rPr>
              <a:t>Once </a:t>
            </a:r>
            <a:r>
              <a:rPr sz="2200" spc="20" dirty="0">
                <a:latin typeface="Calibri"/>
                <a:cs typeface="Calibri"/>
              </a:rPr>
              <a:t>an </a:t>
            </a:r>
            <a:r>
              <a:rPr sz="2200" spc="15" dirty="0">
                <a:latin typeface="Calibri"/>
                <a:cs typeface="Calibri"/>
              </a:rPr>
              <a:t>attacker </a:t>
            </a:r>
            <a:r>
              <a:rPr sz="2200" spc="10" dirty="0">
                <a:latin typeface="Calibri"/>
                <a:cs typeface="Calibri"/>
              </a:rPr>
              <a:t>identifies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possible vulnerability </a:t>
            </a:r>
            <a:r>
              <a:rPr sz="2200" spc="20" dirty="0">
                <a:latin typeface="Calibri"/>
                <a:cs typeface="Calibri"/>
              </a:rPr>
              <a:t>and 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successfully carries </a:t>
            </a:r>
            <a:r>
              <a:rPr sz="2200" spc="15" dirty="0">
                <a:latin typeface="Calibri"/>
                <a:cs typeface="Calibri"/>
              </a:rPr>
              <a:t>out a </a:t>
            </a:r>
            <a:r>
              <a:rPr sz="2200" spc="10" dirty="0">
                <a:latin typeface="Calibri"/>
                <a:cs typeface="Calibri"/>
              </a:rPr>
              <a:t>spoof </a:t>
            </a:r>
            <a:r>
              <a:rPr sz="2200" spc="15" dirty="0">
                <a:latin typeface="Calibri"/>
                <a:cs typeface="Calibri"/>
              </a:rPr>
              <a:t>attack, </a:t>
            </a:r>
            <a:r>
              <a:rPr sz="2200" spc="10" dirty="0">
                <a:latin typeface="Calibri"/>
                <a:cs typeface="Calibri"/>
              </a:rPr>
              <a:t>the complete system </a:t>
            </a:r>
            <a:r>
              <a:rPr sz="2200" spc="5" dirty="0">
                <a:latin typeface="Calibri"/>
                <a:cs typeface="Calibri"/>
              </a:rPr>
              <a:t>falls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apart. </a:t>
            </a:r>
            <a:r>
              <a:rPr sz="2200" spc="10" dirty="0">
                <a:latin typeface="Calibri"/>
                <a:cs typeface="Calibri"/>
              </a:rPr>
              <a:t>Therefore, </a:t>
            </a:r>
            <a:r>
              <a:rPr sz="2200" spc="15" dirty="0">
                <a:latin typeface="Calibri"/>
                <a:cs typeface="Calibri"/>
              </a:rPr>
              <a:t>one </a:t>
            </a:r>
            <a:r>
              <a:rPr sz="2200" spc="10" dirty="0">
                <a:latin typeface="Calibri"/>
                <a:cs typeface="Calibri"/>
              </a:rPr>
              <a:t>should </a:t>
            </a:r>
            <a:r>
              <a:rPr sz="2200" spc="20" dirty="0">
                <a:latin typeface="Calibri"/>
                <a:cs typeface="Calibri"/>
              </a:rPr>
              <a:t>assume </a:t>
            </a:r>
            <a:r>
              <a:rPr sz="2200" spc="10" dirty="0">
                <a:latin typeface="Calibri"/>
                <a:cs typeface="Calibri"/>
              </a:rPr>
              <a:t>that the </a:t>
            </a:r>
            <a:r>
              <a:rPr sz="2200" spc="15" dirty="0">
                <a:latin typeface="Calibri"/>
                <a:cs typeface="Calibri"/>
              </a:rPr>
              <a:t>attacker </a:t>
            </a:r>
            <a:r>
              <a:rPr sz="2200" spc="10" dirty="0">
                <a:latin typeface="Calibri"/>
                <a:cs typeface="Calibri"/>
              </a:rPr>
              <a:t>has </a:t>
            </a:r>
            <a:r>
              <a:rPr sz="2200" spc="15" dirty="0">
                <a:latin typeface="Calibri"/>
                <a:cs typeface="Calibri"/>
              </a:rPr>
              <a:t> knowledge about </a:t>
            </a:r>
            <a:r>
              <a:rPr sz="2200" spc="10" dirty="0">
                <a:latin typeface="Calibri"/>
                <a:cs typeface="Calibri"/>
              </a:rPr>
              <a:t>the physiological properties </a:t>
            </a:r>
            <a:r>
              <a:rPr sz="2200" spc="15" dirty="0">
                <a:latin typeface="Calibri"/>
                <a:cs typeface="Calibri"/>
              </a:rPr>
              <a:t>used by </a:t>
            </a:r>
            <a:r>
              <a:rPr sz="2200" spc="10" dirty="0">
                <a:latin typeface="Calibri"/>
                <a:cs typeface="Calibri"/>
              </a:rPr>
              <a:t>the system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detecting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spoofs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1" y="213246"/>
            <a:ext cx="66859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Attacks</a:t>
            </a:r>
            <a:r>
              <a:rPr spc="-2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Biometric</a:t>
            </a:r>
            <a:r>
              <a:rPr spc="-20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940040" cy="4175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signal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processing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pattern matching</a:t>
            </a:r>
            <a:r>
              <a:rPr sz="2450" spc="10" dirty="0">
                <a:latin typeface="Calibri"/>
                <a:cs typeface="Calibri"/>
              </a:rPr>
              <a:t> algorithms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that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form the </a:t>
            </a:r>
            <a:r>
              <a:rPr sz="2450" spc="5" dirty="0">
                <a:latin typeface="Calibri"/>
                <a:cs typeface="Calibri"/>
              </a:rPr>
              <a:t>crux </a:t>
            </a:r>
            <a:r>
              <a:rPr sz="2450" spc="10" dirty="0">
                <a:latin typeface="Calibri"/>
                <a:cs typeface="Calibri"/>
              </a:rPr>
              <a:t>of </a:t>
            </a:r>
            <a:r>
              <a:rPr sz="2450" spc="15" dirty="0">
                <a:latin typeface="Calibri"/>
                <a:cs typeface="Calibri"/>
              </a:rPr>
              <a:t>automated </a:t>
            </a:r>
            <a:r>
              <a:rPr sz="2450" spc="5" dirty="0">
                <a:latin typeface="Calibri"/>
                <a:cs typeface="Calibri"/>
              </a:rPr>
              <a:t>biometric recognition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implemented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sensor, feature extractor, matcher,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decision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modules.</a:t>
            </a:r>
            <a:endParaRPr sz="2450">
              <a:latin typeface="Calibri"/>
              <a:cs typeface="Calibri"/>
            </a:endParaRPr>
          </a:p>
          <a:p>
            <a:pPr marL="307975" marR="83820" indent="-295910">
              <a:lnSpc>
                <a:spcPct val="81100"/>
              </a:lnSpc>
              <a:spcBef>
                <a:spcPts val="52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Thus,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attacker can </a:t>
            </a:r>
            <a:r>
              <a:rPr sz="2450" spc="5" dirty="0">
                <a:latin typeface="Calibri"/>
                <a:cs typeface="Calibri"/>
              </a:rPr>
              <a:t>subvert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biometric processing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either </a:t>
            </a:r>
            <a:r>
              <a:rPr sz="2450" spc="10" dirty="0">
                <a:latin typeface="Calibri"/>
                <a:cs typeface="Calibri"/>
              </a:rPr>
              <a:t>by </a:t>
            </a:r>
            <a:r>
              <a:rPr sz="2450" spc="5" dirty="0">
                <a:latin typeface="Calibri"/>
                <a:cs typeface="Calibri"/>
              </a:rPr>
              <a:t>directly undermining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core functional </a:t>
            </a:r>
            <a:r>
              <a:rPr sz="2450" spc="10" dirty="0">
                <a:latin typeface="Calibri"/>
                <a:cs typeface="Calibri"/>
              </a:rPr>
              <a:t>modules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 the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system or by </a:t>
            </a:r>
            <a:r>
              <a:rPr sz="2450" spc="5" dirty="0">
                <a:latin typeface="Calibri"/>
                <a:cs typeface="Calibri"/>
              </a:rPr>
              <a:t>manipulating the </a:t>
            </a:r>
            <a:r>
              <a:rPr sz="2450" spc="10" dirty="0">
                <a:latin typeface="Calibri"/>
                <a:cs typeface="Calibri"/>
              </a:rPr>
              <a:t> communication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between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these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modules.</a:t>
            </a:r>
            <a:endParaRPr sz="2450">
              <a:latin typeface="Calibri"/>
              <a:cs typeface="Calibri"/>
            </a:endParaRPr>
          </a:p>
          <a:p>
            <a:pPr marL="307975" marR="146050" indent="-295910">
              <a:lnSpc>
                <a:spcPct val="81200"/>
              </a:lnSpc>
              <a:spcBef>
                <a:spcPts val="509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450" spc="10" dirty="0">
                <a:latin typeface="Calibri"/>
                <a:cs typeface="Calibri"/>
              </a:rPr>
              <a:t>Though the </a:t>
            </a:r>
            <a:r>
              <a:rPr sz="2450" spc="5" dirty="0">
                <a:latin typeface="Calibri"/>
                <a:cs typeface="Calibri"/>
              </a:rPr>
              <a:t>template database is </a:t>
            </a:r>
            <a:r>
              <a:rPr sz="2450" spc="10" dirty="0">
                <a:latin typeface="Calibri"/>
                <a:cs typeface="Calibri"/>
              </a:rPr>
              <a:t>also one of the modules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system,</a:t>
            </a:r>
            <a:r>
              <a:rPr sz="2450" spc="10" dirty="0">
                <a:latin typeface="Calibri"/>
                <a:cs typeface="Calibri"/>
              </a:rPr>
              <a:t> the </a:t>
            </a:r>
            <a:r>
              <a:rPr sz="2450" spc="5" dirty="0">
                <a:latin typeface="Calibri"/>
                <a:cs typeface="Calibri"/>
              </a:rPr>
              <a:t>motivation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consequences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attack on the </a:t>
            </a:r>
            <a:r>
              <a:rPr sz="2450" spc="5" dirty="0">
                <a:latin typeface="Calibri"/>
                <a:cs typeface="Calibri"/>
              </a:rPr>
              <a:t>template database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5" dirty="0">
                <a:latin typeface="Calibri"/>
                <a:cs typeface="Calibri"/>
              </a:rPr>
              <a:t>different </a:t>
            </a:r>
            <a:r>
              <a:rPr sz="2450" spc="10" dirty="0">
                <a:latin typeface="Calibri"/>
                <a:cs typeface="Calibri"/>
              </a:rPr>
              <a:t> compared to the </a:t>
            </a:r>
            <a:r>
              <a:rPr sz="2450" spc="5" dirty="0">
                <a:latin typeface="Calibri"/>
                <a:cs typeface="Calibri"/>
              </a:rPr>
              <a:t>other modules. Therefore, </a:t>
            </a:r>
            <a:r>
              <a:rPr sz="2450" spc="10" dirty="0">
                <a:latin typeface="Calibri"/>
                <a:cs typeface="Calibri"/>
              </a:rPr>
              <a:t>the attacks on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template database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will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spc="5" dirty="0">
                <a:latin typeface="Calibri"/>
                <a:cs typeface="Calibri"/>
              </a:rPr>
              <a:t> considered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separately.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528" y="477711"/>
            <a:ext cx="7194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10" dirty="0">
                <a:latin typeface="Calibri"/>
                <a:cs typeface="Calibri"/>
              </a:rPr>
              <a:t>Attacks</a:t>
            </a:r>
            <a:r>
              <a:rPr sz="4400" i="1" spc="-30" dirty="0">
                <a:latin typeface="Calibri"/>
                <a:cs typeface="Calibri"/>
              </a:rPr>
              <a:t> </a:t>
            </a:r>
            <a:r>
              <a:rPr sz="4400" i="1" spc="-5" dirty="0">
                <a:latin typeface="Calibri"/>
                <a:cs typeface="Calibri"/>
              </a:rPr>
              <a:t>on</a:t>
            </a:r>
            <a:r>
              <a:rPr sz="4400" i="1" spc="-20" dirty="0">
                <a:latin typeface="Calibri"/>
                <a:cs typeface="Calibri"/>
              </a:rPr>
              <a:t> </a:t>
            </a:r>
            <a:r>
              <a:rPr sz="4400" i="1" spc="-10" dirty="0">
                <a:latin typeface="Calibri"/>
                <a:cs typeface="Calibri"/>
              </a:rPr>
              <a:t>the</a:t>
            </a:r>
            <a:r>
              <a:rPr sz="4400" i="1" spc="-30" dirty="0">
                <a:latin typeface="Calibri"/>
                <a:cs typeface="Calibri"/>
              </a:rPr>
              <a:t> </a:t>
            </a:r>
            <a:r>
              <a:rPr sz="4400" i="1" spc="-5" dirty="0">
                <a:latin typeface="Calibri"/>
                <a:cs typeface="Calibri"/>
              </a:rPr>
              <a:t>system</a:t>
            </a:r>
            <a:r>
              <a:rPr sz="4400" i="1" spc="-20" dirty="0">
                <a:latin typeface="Calibri"/>
                <a:cs typeface="Calibri"/>
              </a:rPr>
              <a:t> </a:t>
            </a:r>
            <a:r>
              <a:rPr sz="4400" i="1" spc="-5" dirty="0">
                <a:latin typeface="Calibri"/>
                <a:cs typeface="Calibri"/>
              </a:rPr>
              <a:t>modules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961630" cy="42710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Attacks on </a:t>
            </a:r>
            <a:r>
              <a:rPr sz="3200" spc="-10" dirty="0">
                <a:latin typeface="Calibri"/>
                <a:cs typeface="Calibri"/>
              </a:rPr>
              <a:t>the core </a:t>
            </a:r>
            <a:r>
              <a:rPr sz="3200" spc="-5" dirty="0">
                <a:latin typeface="Calibri"/>
                <a:cs typeface="Calibri"/>
              </a:rPr>
              <a:t>functional </a:t>
            </a:r>
            <a:r>
              <a:rPr sz="3200" spc="-10" dirty="0">
                <a:latin typeface="Calibri"/>
                <a:cs typeface="Calibri"/>
              </a:rPr>
              <a:t>modules 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mounted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unauthorized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modification </a:t>
            </a:r>
            <a:r>
              <a:rPr sz="3200" spc="-5" dirty="0">
                <a:latin typeface="Calibri"/>
                <a:cs typeface="Calibri"/>
              </a:rPr>
              <a:t>or by exploiting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faults in </a:t>
            </a:r>
            <a:r>
              <a:rPr sz="3200" spc="-10" dirty="0">
                <a:latin typeface="Calibri"/>
                <a:cs typeface="Calibri"/>
              </a:rPr>
              <a:t>their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implementation.</a:t>
            </a:r>
            <a:endParaRPr sz="3200">
              <a:latin typeface="Calibri"/>
              <a:cs typeface="Calibri"/>
            </a:endParaRPr>
          </a:p>
          <a:p>
            <a:pPr marL="294640" marR="274955" indent="-281940">
              <a:lnSpc>
                <a:spcPct val="90300"/>
              </a:lnSpc>
              <a:spcBef>
                <a:spcPts val="5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motivation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these </a:t>
            </a:r>
            <a:r>
              <a:rPr sz="3200" dirty="0">
                <a:latin typeface="Calibri"/>
                <a:cs typeface="Calibri"/>
              </a:rPr>
              <a:t>attacks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cause </a:t>
            </a:r>
            <a:r>
              <a:rPr sz="3200" spc="-5" dirty="0">
                <a:latin typeface="Calibri"/>
                <a:cs typeface="Calibri"/>
              </a:rPr>
              <a:t>denial-of-service to legitimate users 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facilitate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intrusion.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10" dirty="0">
                <a:latin typeface="Calibri"/>
                <a:cs typeface="Calibri"/>
              </a:rPr>
              <a:t>Unauthorized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modification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10" dirty="0">
                <a:latin typeface="Calibri"/>
                <a:cs typeface="Calibri"/>
              </a:rPr>
              <a:t>Exploitation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faults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385" y="477711"/>
            <a:ext cx="6258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Unauthorized</a:t>
            </a:r>
            <a:r>
              <a:rPr sz="4400" spc="-90" dirty="0"/>
              <a:t> </a:t>
            </a:r>
            <a:r>
              <a:rPr sz="4400" spc="-5" dirty="0"/>
              <a:t>modification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2010" y="1584599"/>
            <a:ext cx="7828280" cy="43072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3530" marR="894715" indent="-291465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hardware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software </a:t>
            </a:r>
            <a:r>
              <a:rPr sz="2700" spc="5" dirty="0">
                <a:latin typeface="Calibri"/>
                <a:cs typeface="Calibri"/>
              </a:rPr>
              <a:t>components of a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biometric </a:t>
            </a:r>
            <a:r>
              <a:rPr sz="2700" spc="5" dirty="0">
                <a:latin typeface="Calibri"/>
                <a:cs typeface="Calibri"/>
              </a:rPr>
              <a:t>system can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be</a:t>
            </a:r>
            <a:r>
              <a:rPr sz="2700" dirty="0">
                <a:latin typeface="Calibri"/>
                <a:cs typeface="Calibri"/>
              </a:rPr>
              <a:t> modified </a:t>
            </a:r>
            <a:r>
              <a:rPr sz="2700" spc="5" dirty="0">
                <a:latin typeface="Calibri"/>
                <a:cs typeface="Calibri"/>
              </a:rPr>
              <a:t>by attackers.</a:t>
            </a:r>
            <a:endParaRPr sz="2700">
              <a:latin typeface="Calibri"/>
              <a:cs typeface="Calibri"/>
            </a:endParaRPr>
          </a:p>
          <a:p>
            <a:pPr marL="303530" marR="5080" indent="-291465">
              <a:lnSpc>
                <a:spcPts val="2610"/>
              </a:lnSpc>
              <a:spcBef>
                <a:spcPts val="55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10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classic </a:t>
            </a:r>
            <a:r>
              <a:rPr sz="2700" spc="5" dirty="0">
                <a:latin typeface="Calibri"/>
                <a:cs typeface="Calibri"/>
              </a:rPr>
              <a:t>example </a:t>
            </a:r>
            <a:r>
              <a:rPr sz="2700" dirty="0">
                <a:latin typeface="Calibri"/>
                <a:cs typeface="Calibri"/>
              </a:rPr>
              <a:t>is the modification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10" dirty="0">
                <a:latin typeface="Calibri"/>
                <a:cs typeface="Calibri"/>
              </a:rPr>
              <a:t>an </a:t>
            </a:r>
            <a:r>
              <a:rPr sz="2700" dirty="0">
                <a:latin typeface="Calibri"/>
                <a:cs typeface="Calibri"/>
              </a:rPr>
              <a:t>executable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program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module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through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Trojan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horse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attack.</a:t>
            </a:r>
            <a:endParaRPr sz="2700">
              <a:latin typeface="Calibri"/>
              <a:cs typeface="Calibri"/>
            </a:endParaRPr>
          </a:p>
          <a:p>
            <a:pPr marL="303530" marR="40005" indent="-291465">
              <a:lnSpc>
                <a:spcPct val="80800"/>
              </a:lnSpc>
              <a:spcBef>
                <a:spcPts val="56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Trojan</a:t>
            </a:r>
            <a:r>
              <a:rPr sz="2700" spc="5" dirty="0">
                <a:latin typeface="Calibri"/>
                <a:cs typeface="Calibri"/>
              </a:rPr>
              <a:t> horse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malicious software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 </a:t>
            </a:r>
            <a:r>
              <a:rPr sz="2700" spc="5" dirty="0">
                <a:latin typeface="Calibri"/>
                <a:cs typeface="Calibri"/>
              </a:rPr>
              <a:t>appears </a:t>
            </a:r>
            <a:r>
              <a:rPr sz="2700" spc="-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perform a </a:t>
            </a:r>
            <a:r>
              <a:rPr sz="2700" dirty="0">
                <a:latin typeface="Calibri"/>
                <a:cs typeface="Calibri"/>
              </a:rPr>
              <a:t>desirable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user,</a:t>
            </a:r>
            <a:r>
              <a:rPr sz="2700" spc="5" dirty="0">
                <a:latin typeface="Calibri"/>
                <a:cs typeface="Calibri"/>
              </a:rPr>
              <a:t> but </a:t>
            </a:r>
            <a:r>
              <a:rPr sz="2700" dirty="0">
                <a:latin typeface="Calibri"/>
                <a:cs typeface="Calibri"/>
              </a:rPr>
              <a:t>instead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performs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some </a:t>
            </a:r>
            <a:r>
              <a:rPr sz="2700" dirty="0">
                <a:latin typeface="Calibri"/>
                <a:cs typeface="Calibri"/>
              </a:rPr>
              <a:t>other function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usually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facilitates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intrusion </a:t>
            </a:r>
            <a:r>
              <a:rPr sz="2700" spc="5" dirty="0">
                <a:latin typeface="Calibri"/>
                <a:cs typeface="Calibri"/>
              </a:rPr>
              <a:t>by</a:t>
            </a:r>
            <a:r>
              <a:rPr sz="2700" dirty="0">
                <a:latin typeface="Calibri"/>
                <a:cs typeface="Calibri"/>
              </a:rPr>
              <a:t> unauthorized users.</a:t>
            </a:r>
            <a:endParaRPr sz="2700">
              <a:latin typeface="Calibri"/>
              <a:cs typeface="Calibri"/>
            </a:endParaRPr>
          </a:p>
          <a:p>
            <a:pPr marL="303530" marR="158750" indent="-291465">
              <a:lnSpc>
                <a:spcPct val="80800"/>
              </a:lnSpc>
              <a:spcBef>
                <a:spcPts val="55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Trojan </a:t>
            </a:r>
            <a:r>
              <a:rPr sz="2700" spc="5" dirty="0">
                <a:latin typeface="Calibri"/>
                <a:cs typeface="Calibri"/>
              </a:rPr>
              <a:t>horse can </a:t>
            </a:r>
            <a:r>
              <a:rPr sz="2700" dirty="0">
                <a:latin typeface="Calibri"/>
                <a:cs typeface="Calibri"/>
              </a:rPr>
              <a:t>disguise itself </a:t>
            </a:r>
            <a:r>
              <a:rPr sz="2700" spc="5" dirty="0">
                <a:latin typeface="Calibri"/>
                <a:cs typeface="Calibri"/>
              </a:rPr>
              <a:t>as one 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modules,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bypass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module,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and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output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desired</a:t>
            </a:r>
            <a:r>
              <a:rPr sz="2700" spc="5" dirty="0">
                <a:latin typeface="Calibri"/>
                <a:cs typeface="Calibri"/>
              </a:rPr>
              <a:t> by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adversary as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subsequent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modules.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687945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9207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For instance,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Trojan horse program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 bypass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feature extractor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send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false features determined by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attacker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(see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Figure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7.10).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099"/>
              </a:lnSpc>
              <a:spcBef>
                <a:spcPts val="48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Similar </a:t>
            </a:r>
            <a:r>
              <a:rPr sz="3200" dirty="0">
                <a:latin typeface="Calibri"/>
                <a:cs typeface="Calibri"/>
              </a:rPr>
              <a:t>attacks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carried </a:t>
            </a:r>
            <a:r>
              <a:rPr sz="3200" spc="-5" dirty="0">
                <a:latin typeface="Calibri"/>
                <a:cs typeface="Calibri"/>
              </a:rPr>
              <a:t>out </a:t>
            </a:r>
            <a:r>
              <a:rPr sz="3200" dirty="0">
                <a:latin typeface="Calibri"/>
                <a:cs typeface="Calibri"/>
              </a:rPr>
              <a:t>at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sensing, quality estimation, </a:t>
            </a:r>
            <a:r>
              <a:rPr sz="3200" spc="-10" dirty="0">
                <a:latin typeface="Calibri"/>
                <a:cs typeface="Calibri"/>
              </a:rPr>
              <a:t>matching,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template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database,and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modules.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166" y="477711"/>
            <a:ext cx="4246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Physiological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traits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776" y="1573743"/>
            <a:ext cx="7830820" cy="402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1750" b="1" spc="-5" dirty="0">
                <a:latin typeface="Calibri"/>
                <a:cs typeface="Calibri"/>
              </a:rPr>
              <a:t>Fingerprint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321945" marR="5080" indent="-309880">
              <a:lnSpc>
                <a:spcPct val="817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spc="-5" dirty="0">
                <a:latin typeface="Calibri"/>
                <a:cs typeface="Calibri"/>
              </a:rPr>
              <a:t>Fingerprint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biometric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technique is widely accepted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cost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low</a:t>
            </a:r>
            <a:r>
              <a:rPr sz="1750" spc="5" dirty="0">
                <a:latin typeface="Calibri"/>
                <a:cs typeface="Calibri"/>
              </a:rPr>
              <a:t> and </a:t>
            </a:r>
            <a:r>
              <a:rPr sz="1750" dirty="0">
                <a:latin typeface="Calibri"/>
                <a:cs typeface="Calibri"/>
              </a:rPr>
              <a:t>gives</a:t>
            </a:r>
            <a:r>
              <a:rPr sz="1750" spc="-5" dirty="0">
                <a:latin typeface="Calibri"/>
                <a:cs typeface="Calibri"/>
              </a:rPr>
              <a:t> high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efficiency.</a:t>
            </a:r>
            <a:r>
              <a:rPr sz="1750" spc="5" dirty="0">
                <a:latin typeface="Calibri"/>
                <a:cs typeface="Calibri"/>
              </a:rPr>
              <a:t> A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fingerprint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sensor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captures 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fingerprint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</a:t>
            </a:r>
            <a:r>
              <a:rPr sz="1750" spc="-5" dirty="0">
                <a:latin typeface="Calibri"/>
                <a:cs typeface="Calibri"/>
              </a:rPr>
              <a:t>person.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 enhancement is done followed by the feature </a:t>
            </a:r>
            <a:r>
              <a:rPr sz="1750" spc="-5" dirty="0">
                <a:latin typeface="Calibri"/>
                <a:cs typeface="Calibri"/>
              </a:rPr>
              <a:t>extraction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spc="-5" dirty="0">
                <a:latin typeface="Calibri"/>
                <a:cs typeface="Calibri"/>
              </a:rPr>
              <a:t>template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protection.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Ridges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(minutiae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points),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valley,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island,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lake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extracted </a:t>
            </a:r>
            <a:r>
              <a:rPr sz="1750" dirty="0">
                <a:latin typeface="Calibri"/>
                <a:cs typeface="Calibri"/>
              </a:rPr>
              <a:t> from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</a:t>
            </a:r>
            <a:r>
              <a:rPr sz="1750" spc="-5" dirty="0">
                <a:latin typeface="Calibri"/>
                <a:cs typeface="Calibri"/>
              </a:rPr>
              <a:t>fingerprint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image.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Feature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vectors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acquired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acquired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image.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Many sensors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like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capacitive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sensors,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thermal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sensors,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spc="-5" dirty="0">
                <a:latin typeface="Calibri"/>
                <a:cs typeface="Calibri"/>
              </a:rPr>
              <a:t>ultrasound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sensor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used to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acquire the</a:t>
            </a:r>
            <a:r>
              <a:rPr sz="1750" spc="-5" dirty="0">
                <a:latin typeface="Calibri"/>
                <a:cs typeface="Calibri"/>
              </a:rPr>
              <a:t> fingerprint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image.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1750" b="1" spc="-5" dirty="0">
                <a:latin typeface="Calibri"/>
                <a:cs typeface="Calibri"/>
              </a:rPr>
              <a:t>Iris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libri"/>
              <a:cs typeface="Calibri"/>
            </a:endParaRPr>
          </a:p>
          <a:p>
            <a:pPr marL="321945" marR="31750" indent="-309880">
              <a:lnSpc>
                <a:spcPct val="815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spc="-5" dirty="0">
                <a:latin typeface="Calibri"/>
                <a:cs typeface="Calibri"/>
              </a:rPr>
              <a:t>Iris biometric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system is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considered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 be the most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accurate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system. </a:t>
            </a:r>
            <a:r>
              <a:rPr sz="1750" spc="-5" dirty="0">
                <a:latin typeface="Calibri"/>
                <a:cs typeface="Calibri"/>
              </a:rPr>
              <a:t>Iris</a:t>
            </a:r>
            <a:r>
              <a:rPr sz="1750" dirty="0">
                <a:latin typeface="Calibri"/>
                <a:cs typeface="Calibri"/>
              </a:rPr>
              <a:t> image </a:t>
            </a:r>
            <a:r>
              <a:rPr sz="1750" spc="-5" dirty="0">
                <a:latin typeface="Calibri"/>
                <a:cs typeface="Calibri"/>
              </a:rPr>
              <a:t>is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collected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and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feature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extraction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done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by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filters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features.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the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image,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like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eyelids,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eyelashes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extracted.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acquisition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done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by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infrared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illuminations,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steps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iris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processing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segmentation, </a:t>
            </a:r>
            <a:r>
              <a:rPr sz="1750" dirty="0">
                <a:latin typeface="Calibri"/>
                <a:cs typeface="Calibri"/>
              </a:rPr>
              <a:t> image </a:t>
            </a:r>
            <a:r>
              <a:rPr sz="1750" spc="-5" dirty="0">
                <a:latin typeface="Calibri"/>
                <a:cs typeface="Calibri"/>
              </a:rPr>
              <a:t>normalization,</a:t>
            </a:r>
            <a:r>
              <a:rPr sz="1750" dirty="0">
                <a:latin typeface="Calibri"/>
                <a:cs typeface="Calibri"/>
              </a:rPr>
              <a:t> feature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extraction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spc="-5" dirty="0">
                <a:latin typeface="Calibri"/>
                <a:cs typeface="Calibri"/>
              </a:rPr>
              <a:t>finally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classification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144" y="477711"/>
            <a:ext cx="4410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Torjan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horse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attack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99" y="1700808"/>
            <a:ext cx="7306767" cy="479958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93" y="1559600"/>
            <a:ext cx="8013700" cy="35769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87312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One method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overcome </a:t>
            </a:r>
            <a:r>
              <a:rPr sz="2200" spc="10" dirty="0">
                <a:latin typeface="Calibri"/>
                <a:cs typeface="Calibri"/>
              </a:rPr>
              <a:t>this </a:t>
            </a:r>
            <a:r>
              <a:rPr sz="2200" spc="15" dirty="0">
                <a:latin typeface="Calibri"/>
                <a:cs typeface="Calibri"/>
              </a:rPr>
              <a:t>attack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employ a </a:t>
            </a:r>
            <a:r>
              <a:rPr sz="2200" spc="10" dirty="0">
                <a:latin typeface="Calibri"/>
                <a:cs typeface="Calibri"/>
              </a:rPr>
              <a:t>trusted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biometric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312420" marR="215900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20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trusted biometric system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5" dirty="0">
                <a:latin typeface="Calibri"/>
                <a:cs typeface="Calibri"/>
              </a:rPr>
              <a:t>one </a:t>
            </a:r>
            <a:r>
              <a:rPr sz="2200" spc="10" dirty="0">
                <a:latin typeface="Calibri"/>
                <a:cs typeface="Calibri"/>
              </a:rPr>
              <a:t>in </a:t>
            </a:r>
            <a:r>
              <a:rPr sz="2200" spc="15" dirty="0">
                <a:latin typeface="Calibri"/>
                <a:cs typeface="Calibri"/>
              </a:rPr>
              <a:t>which </a:t>
            </a:r>
            <a:r>
              <a:rPr sz="2200" spc="10" dirty="0">
                <a:latin typeface="Calibri"/>
                <a:cs typeface="Calibri"/>
              </a:rPr>
              <a:t>the different </a:t>
            </a:r>
            <a:r>
              <a:rPr sz="2200" spc="15" dirty="0">
                <a:latin typeface="Calibri"/>
                <a:cs typeface="Calibri"/>
              </a:rPr>
              <a:t>modules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are bound </a:t>
            </a:r>
            <a:r>
              <a:rPr sz="2200" spc="10" dirty="0">
                <a:latin typeface="Calibri"/>
                <a:cs typeface="Calibri"/>
              </a:rPr>
              <a:t>together physically </a:t>
            </a:r>
            <a:r>
              <a:rPr sz="2200" spc="15" dirty="0">
                <a:latin typeface="Calibri"/>
                <a:cs typeface="Calibri"/>
              </a:rPr>
              <a:t>and/or </a:t>
            </a:r>
            <a:r>
              <a:rPr sz="2200" spc="10" dirty="0">
                <a:latin typeface="Calibri"/>
                <a:cs typeface="Calibri"/>
              </a:rPr>
              <a:t>logically using mutual </a:t>
            </a:r>
            <a:r>
              <a:rPr sz="2200" spc="15" dirty="0">
                <a:latin typeface="Calibri"/>
                <a:cs typeface="Calibri"/>
              </a:rPr>
              <a:t> authentication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between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modules.</a:t>
            </a:r>
            <a:endParaRPr sz="2200">
              <a:latin typeface="Calibri"/>
              <a:cs typeface="Calibri"/>
            </a:endParaRPr>
          </a:p>
          <a:p>
            <a:pPr marL="312420" marR="508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Mutual authentication </a:t>
            </a:r>
            <a:r>
              <a:rPr sz="2200" spc="10" dirty="0">
                <a:latin typeface="Calibri"/>
                <a:cs typeface="Calibri"/>
              </a:rPr>
              <a:t>implies that the trust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established both </a:t>
            </a:r>
            <a:r>
              <a:rPr sz="2200" spc="15" dirty="0">
                <a:latin typeface="Calibri"/>
                <a:cs typeface="Calibri"/>
              </a:rPr>
              <a:t> ways between two </a:t>
            </a:r>
            <a:r>
              <a:rPr sz="2200" spc="10" dirty="0">
                <a:latin typeface="Calibri"/>
                <a:cs typeface="Calibri"/>
              </a:rPr>
              <a:t>communicating parties. This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usually </a:t>
            </a:r>
            <a:r>
              <a:rPr sz="2200" spc="15" dirty="0">
                <a:latin typeface="Calibri"/>
                <a:cs typeface="Calibri"/>
              </a:rPr>
              <a:t>achieved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through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public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key</a:t>
            </a:r>
            <a:r>
              <a:rPr sz="2200" spc="10" dirty="0">
                <a:latin typeface="Calibri"/>
                <a:cs typeface="Calibri"/>
              </a:rPr>
              <a:t> cryptographic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protocols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digital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signatures.</a:t>
            </a:r>
            <a:endParaRPr sz="2200">
              <a:latin typeface="Calibri"/>
              <a:cs typeface="Calibri"/>
            </a:endParaRPr>
          </a:p>
          <a:p>
            <a:pPr marL="312420" marR="708025" indent="-300355">
              <a:lnSpc>
                <a:spcPct val="82400"/>
              </a:lnSpc>
              <a:spcBef>
                <a:spcPts val="445"/>
              </a:spcBef>
              <a:buFont typeface="Arial MT"/>
              <a:buChar char="•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200" spc="10" dirty="0">
                <a:latin typeface="Calibri"/>
                <a:cs typeface="Calibri"/>
              </a:rPr>
              <a:t>In </a:t>
            </a:r>
            <a:r>
              <a:rPr sz="2200" spc="15" dirty="0">
                <a:latin typeface="Calibri"/>
                <a:cs typeface="Calibri"/>
              </a:rPr>
              <a:t>addition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mutual authentication, </a:t>
            </a:r>
            <a:r>
              <a:rPr sz="2200" spc="10" dirty="0">
                <a:latin typeface="Calibri"/>
                <a:cs typeface="Calibri"/>
              </a:rPr>
              <a:t>secure </a:t>
            </a:r>
            <a:r>
              <a:rPr sz="2200" spc="15" dirty="0">
                <a:latin typeface="Calibri"/>
                <a:cs typeface="Calibri"/>
              </a:rPr>
              <a:t>code </a:t>
            </a:r>
            <a:r>
              <a:rPr sz="2200" spc="10" dirty="0">
                <a:latin typeface="Calibri"/>
                <a:cs typeface="Calibri"/>
              </a:rPr>
              <a:t>execution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practices </a:t>
            </a:r>
            <a:r>
              <a:rPr sz="2200" spc="15" dirty="0">
                <a:latin typeface="Calibri"/>
                <a:cs typeface="Calibri"/>
              </a:rPr>
              <a:t>or </a:t>
            </a:r>
            <a:r>
              <a:rPr sz="2200" spc="10" dirty="0">
                <a:latin typeface="Calibri"/>
                <a:cs typeface="Calibri"/>
              </a:rPr>
              <a:t>specialized tamper-resistant </a:t>
            </a:r>
            <a:r>
              <a:rPr sz="2200" spc="15" dirty="0">
                <a:latin typeface="Calibri"/>
                <a:cs typeface="Calibri"/>
              </a:rPr>
              <a:t>hardware </a:t>
            </a:r>
            <a:r>
              <a:rPr sz="2200" spc="10" dirty="0">
                <a:latin typeface="Calibri"/>
                <a:cs typeface="Calibri"/>
              </a:rPr>
              <a:t>that can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enforce secure execution of software </a:t>
            </a:r>
            <a:r>
              <a:rPr sz="2200" spc="15" dirty="0">
                <a:latin typeface="Calibri"/>
                <a:cs typeface="Calibri"/>
              </a:rPr>
              <a:t>can be used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avoid 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modification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module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functionalities.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26" y="477711"/>
            <a:ext cx="4853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Exploitation</a:t>
            </a:r>
            <a:r>
              <a:rPr sz="4400" spc="-55" dirty="0"/>
              <a:t> </a:t>
            </a:r>
            <a:r>
              <a:rPr sz="4400" spc="-5" dirty="0"/>
              <a:t>of</a:t>
            </a:r>
            <a:r>
              <a:rPr sz="4400" spc="-50" dirty="0"/>
              <a:t> </a:t>
            </a:r>
            <a:r>
              <a:rPr sz="4400" spc="-5" dirty="0"/>
              <a:t>faults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964170" cy="39281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265430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The attacker may </a:t>
            </a:r>
            <a:r>
              <a:rPr sz="2450" spc="5" dirty="0">
                <a:latin typeface="Calibri"/>
                <a:cs typeface="Calibri"/>
              </a:rPr>
              <a:t>identify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exploit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loopholes in 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implementation </a:t>
            </a:r>
            <a:r>
              <a:rPr sz="2450" spc="10" dirty="0">
                <a:latin typeface="Calibri"/>
                <a:cs typeface="Calibri"/>
              </a:rPr>
              <a:t>of the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algorithms or </a:t>
            </a:r>
            <a:r>
              <a:rPr sz="2450" spc="5" dirty="0">
                <a:latin typeface="Calibri"/>
                <a:cs typeface="Calibri"/>
              </a:rPr>
              <a:t>insecure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configuration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circumvent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system.</a:t>
            </a:r>
            <a:endParaRPr sz="2450">
              <a:latin typeface="Calibri"/>
              <a:cs typeface="Calibri"/>
            </a:endParaRPr>
          </a:p>
          <a:p>
            <a:pPr marL="307975" marR="28575" indent="-295910">
              <a:lnSpc>
                <a:spcPct val="81100"/>
              </a:lnSpc>
              <a:spcBef>
                <a:spcPts val="52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As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example, consider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matching </a:t>
            </a:r>
            <a:r>
              <a:rPr sz="2450" spc="10" dirty="0">
                <a:latin typeface="Calibri"/>
                <a:cs typeface="Calibri"/>
              </a:rPr>
              <a:t>module </a:t>
            </a:r>
            <a:r>
              <a:rPr sz="2450" spc="5" dirty="0">
                <a:latin typeface="Calibri"/>
                <a:cs typeface="Calibri"/>
              </a:rPr>
              <a:t>in </a:t>
            </a:r>
            <a:r>
              <a:rPr sz="2450" spc="10" dirty="0">
                <a:latin typeface="Calibri"/>
                <a:cs typeface="Calibri"/>
              </a:rPr>
              <a:t>which a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specific input value, say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b</a:t>
            </a:r>
            <a:r>
              <a:rPr sz="2450" spc="5" dirty="0">
                <a:latin typeface="Calibri"/>
                <a:cs typeface="Calibri"/>
              </a:rPr>
              <a:t>0, 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not</a:t>
            </a:r>
            <a:r>
              <a:rPr sz="2450" spc="5" dirty="0">
                <a:latin typeface="Calibri"/>
                <a:cs typeface="Calibri"/>
              </a:rPr>
              <a:t> handled </a:t>
            </a:r>
            <a:r>
              <a:rPr sz="2450" spc="10" dirty="0">
                <a:latin typeface="Calibri"/>
                <a:cs typeface="Calibri"/>
              </a:rPr>
              <a:t>appropriately, </a:t>
            </a:r>
            <a:r>
              <a:rPr sz="2450" spc="15" dirty="0">
                <a:latin typeface="Calibri"/>
                <a:cs typeface="Calibri"/>
              </a:rPr>
              <a:t> and </a:t>
            </a:r>
            <a:r>
              <a:rPr sz="2450" spc="10" dirty="0">
                <a:latin typeface="Calibri"/>
                <a:cs typeface="Calibri"/>
              </a:rPr>
              <a:t>whenever </a:t>
            </a:r>
            <a:r>
              <a:rPr sz="2450" b="1" spc="10" dirty="0">
                <a:latin typeface="Calibri"/>
                <a:cs typeface="Calibri"/>
              </a:rPr>
              <a:t>b</a:t>
            </a:r>
            <a:r>
              <a:rPr sz="2450" spc="10" dirty="0">
                <a:latin typeface="Calibri"/>
                <a:cs typeface="Calibri"/>
              </a:rPr>
              <a:t>0 </a:t>
            </a:r>
            <a:r>
              <a:rPr sz="2450" spc="5" dirty="0">
                <a:latin typeface="Calibri"/>
                <a:cs typeface="Calibri"/>
              </a:rPr>
              <a:t>is input </a:t>
            </a:r>
            <a:r>
              <a:rPr sz="2450" spc="10" dirty="0">
                <a:latin typeface="Calibri"/>
                <a:cs typeface="Calibri"/>
              </a:rPr>
              <a:t>to the </a:t>
            </a:r>
            <a:r>
              <a:rPr sz="2450" spc="5" dirty="0">
                <a:latin typeface="Calibri"/>
                <a:cs typeface="Calibri"/>
              </a:rPr>
              <a:t>matcher, it </a:t>
            </a:r>
            <a:r>
              <a:rPr sz="2450" spc="10" dirty="0">
                <a:latin typeface="Calibri"/>
                <a:cs typeface="Calibri"/>
              </a:rPr>
              <a:t>always out </a:t>
            </a:r>
            <a:r>
              <a:rPr sz="2450" spc="5" dirty="0">
                <a:latin typeface="Calibri"/>
                <a:cs typeface="Calibri"/>
              </a:rPr>
              <a:t>puts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“match”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decision.</a:t>
            </a:r>
            <a:endParaRPr sz="2450">
              <a:latin typeface="Calibri"/>
              <a:cs typeface="Calibri"/>
            </a:endParaRPr>
          </a:p>
          <a:p>
            <a:pPr marL="307975" marR="5080" indent="-295910" algn="just">
              <a:lnSpc>
                <a:spcPct val="80900"/>
              </a:lnSpc>
              <a:spcBef>
                <a:spcPts val="520"/>
              </a:spcBef>
              <a:buFont typeface="Arial MT"/>
              <a:buChar char="•"/>
              <a:tabLst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This vulnerability </a:t>
            </a:r>
            <a:r>
              <a:rPr sz="2450" spc="10" dirty="0">
                <a:latin typeface="Calibri"/>
                <a:cs typeface="Calibri"/>
              </a:rPr>
              <a:t>might not affect the normal </a:t>
            </a:r>
            <a:r>
              <a:rPr sz="2450" spc="5" dirty="0">
                <a:latin typeface="Calibri"/>
                <a:cs typeface="Calibri"/>
              </a:rPr>
              <a:t>functioning of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 system </a:t>
            </a:r>
            <a:r>
              <a:rPr sz="2450" spc="5" dirty="0">
                <a:latin typeface="Calibri"/>
                <a:cs typeface="Calibri"/>
              </a:rPr>
              <a:t>because, in practice,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probability </a:t>
            </a:r>
            <a:r>
              <a:rPr sz="2450" spc="10" dirty="0">
                <a:latin typeface="Calibri"/>
                <a:cs typeface="Calibri"/>
              </a:rPr>
              <a:t>of </a:t>
            </a:r>
            <a:r>
              <a:rPr sz="2450" b="1" spc="10" dirty="0">
                <a:latin typeface="Calibri"/>
                <a:cs typeface="Calibri"/>
              </a:rPr>
              <a:t>b</a:t>
            </a:r>
            <a:r>
              <a:rPr sz="2450" spc="10" dirty="0">
                <a:latin typeface="Calibri"/>
                <a:cs typeface="Calibri"/>
              </a:rPr>
              <a:t>0 </a:t>
            </a:r>
            <a:r>
              <a:rPr sz="2450" spc="5" dirty="0">
                <a:latin typeface="Calibri"/>
                <a:cs typeface="Calibri"/>
              </a:rPr>
              <a:t>being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generated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from a</a:t>
            </a:r>
            <a:r>
              <a:rPr sz="2450" spc="5" dirty="0">
                <a:latin typeface="Calibri"/>
                <a:cs typeface="Calibri"/>
              </a:rPr>
              <a:t> real 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 </a:t>
            </a:r>
            <a:r>
              <a:rPr sz="2450" spc="10" dirty="0">
                <a:latin typeface="Calibri"/>
                <a:cs typeface="Calibri"/>
              </a:rPr>
              <a:t>may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negligible.</a:t>
            </a:r>
            <a:endParaRPr sz="2450">
              <a:latin typeface="Calibri"/>
              <a:cs typeface="Calibri"/>
            </a:endParaRPr>
          </a:p>
          <a:p>
            <a:pPr marL="307975" marR="381000" indent="-295910" algn="just">
              <a:lnSpc>
                <a:spcPts val="2350"/>
              </a:lnSpc>
              <a:spcBef>
                <a:spcPts val="525"/>
              </a:spcBef>
              <a:buFont typeface="Arial MT"/>
              <a:buChar char="•"/>
              <a:tabLst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However,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adversary can </a:t>
            </a:r>
            <a:r>
              <a:rPr sz="2450" spc="5" dirty="0">
                <a:latin typeface="Calibri"/>
                <a:cs typeface="Calibri"/>
              </a:rPr>
              <a:t>exploit this loophole </a:t>
            </a: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easily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breach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security without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being detected.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126" y="477711"/>
            <a:ext cx="4853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Exploitation</a:t>
            </a:r>
            <a:r>
              <a:rPr sz="4400" spc="-55" dirty="0"/>
              <a:t> </a:t>
            </a:r>
            <a:r>
              <a:rPr sz="4400" spc="-5" dirty="0"/>
              <a:t>of</a:t>
            </a:r>
            <a:r>
              <a:rPr sz="4400" spc="-50" dirty="0"/>
              <a:t> </a:t>
            </a:r>
            <a:r>
              <a:rPr sz="4400" spc="-5" dirty="0"/>
              <a:t>faults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973695" cy="431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36068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attacker may need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bypass one or more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modules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system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exploit such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implementation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faults.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2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also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closely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linked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obfuscation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attack, because knowledge of </a:t>
            </a:r>
            <a:r>
              <a:rPr sz="2950" spc="-5" dirty="0">
                <a:latin typeface="Calibri"/>
                <a:cs typeface="Calibri"/>
              </a:rPr>
              <a:t>the faults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biometric </a:t>
            </a:r>
            <a:r>
              <a:rPr sz="2950" dirty="0">
                <a:latin typeface="Calibri"/>
                <a:cs typeface="Calibri"/>
              </a:rPr>
              <a:t>implementation </a:t>
            </a:r>
            <a:r>
              <a:rPr sz="2950" spc="-5" dirty="0">
                <a:latin typeface="Calibri"/>
                <a:cs typeface="Calibri"/>
              </a:rPr>
              <a:t>will</a:t>
            </a:r>
            <a:r>
              <a:rPr sz="2950" dirty="0">
                <a:latin typeface="Calibri"/>
                <a:cs typeface="Calibri"/>
              </a:rPr>
              <a:t> allow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attacker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circumvent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system </a:t>
            </a:r>
            <a:r>
              <a:rPr sz="2950" spc="-5" dirty="0">
                <a:latin typeface="Calibri"/>
                <a:cs typeface="Calibri"/>
              </a:rPr>
              <a:t>through </a:t>
            </a:r>
            <a:r>
              <a:rPr sz="2950" dirty="0">
                <a:latin typeface="Calibri"/>
                <a:cs typeface="Calibri"/>
              </a:rPr>
              <a:t>appropriate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alterations of </a:t>
            </a:r>
            <a:r>
              <a:rPr sz="2950" spc="-5" dirty="0">
                <a:latin typeface="Calibri"/>
                <a:cs typeface="Calibri"/>
              </a:rPr>
              <a:t>his/her 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trait.</a:t>
            </a:r>
            <a:endParaRPr sz="2950">
              <a:latin typeface="Calibri"/>
              <a:cs typeface="Calibri"/>
            </a:endParaRPr>
          </a:p>
          <a:p>
            <a:pPr marL="299085" marR="57785" indent="-287020">
              <a:lnSpc>
                <a:spcPts val="3229"/>
              </a:lnSpc>
              <a:spcBef>
                <a:spcPts val="645"/>
              </a:spcBef>
              <a:buFont typeface="Arial MT"/>
              <a:buChar char="•"/>
              <a:tabLst>
                <a:tab pos="383540" algn="l"/>
                <a:tab pos="384175" algn="l"/>
              </a:tabLst>
            </a:pPr>
            <a:r>
              <a:rPr dirty="0"/>
              <a:t>	</a:t>
            </a:r>
            <a:r>
              <a:rPr sz="2950" dirty="0">
                <a:latin typeface="Calibri"/>
                <a:cs typeface="Calibri"/>
              </a:rPr>
              <a:t>This attack can be prevented by using </a:t>
            </a:r>
            <a:r>
              <a:rPr sz="2950" spc="-5" dirty="0">
                <a:latin typeface="Calibri"/>
                <a:cs typeface="Calibri"/>
              </a:rPr>
              <a:t>well-tested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biometricalgorithms.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976" y="477711"/>
            <a:ext cx="7234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10" dirty="0">
                <a:latin typeface="Calibri"/>
                <a:cs typeface="Calibri"/>
              </a:rPr>
              <a:t>Attacks</a:t>
            </a:r>
            <a:r>
              <a:rPr sz="4400" i="1" spc="-40" dirty="0">
                <a:latin typeface="Calibri"/>
                <a:cs typeface="Calibri"/>
              </a:rPr>
              <a:t> </a:t>
            </a:r>
            <a:r>
              <a:rPr sz="4400" i="1" spc="-5" dirty="0">
                <a:latin typeface="Calibri"/>
                <a:cs typeface="Calibri"/>
              </a:rPr>
              <a:t>at</a:t>
            </a:r>
            <a:r>
              <a:rPr sz="4400" i="1" spc="-35" dirty="0">
                <a:latin typeface="Calibri"/>
                <a:cs typeface="Calibri"/>
              </a:rPr>
              <a:t> </a:t>
            </a:r>
            <a:r>
              <a:rPr sz="4400" i="1" spc="-10" dirty="0">
                <a:latin typeface="Calibri"/>
                <a:cs typeface="Calibri"/>
              </a:rPr>
              <a:t>the</a:t>
            </a:r>
            <a:r>
              <a:rPr sz="4400" i="1" spc="-35" dirty="0">
                <a:latin typeface="Calibri"/>
                <a:cs typeface="Calibri"/>
              </a:rPr>
              <a:t> </a:t>
            </a:r>
            <a:r>
              <a:rPr sz="4400" i="1" spc="-5" dirty="0">
                <a:latin typeface="Calibri"/>
                <a:cs typeface="Calibri"/>
              </a:rPr>
              <a:t>interconnections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806055" cy="4239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42545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following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three</a:t>
            </a:r>
            <a:r>
              <a:rPr sz="2950" dirty="0">
                <a:latin typeface="Calibri"/>
                <a:cs typeface="Calibri"/>
              </a:rPr>
              <a:t> attacks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possible</a:t>
            </a:r>
            <a:r>
              <a:rPr sz="2950" dirty="0">
                <a:latin typeface="Calibri"/>
                <a:cs typeface="Calibri"/>
              </a:rPr>
              <a:t> when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adversary gains </a:t>
            </a:r>
            <a:r>
              <a:rPr sz="2950" spc="-5" dirty="0">
                <a:latin typeface="Calibri"/>
                <a:cs typeface="Calibri"/>
              </a:rPr>
              <a:t>control</a:t>
            </a:r>
            <a:r>
              <a:rPr sz="2950" dirty="0">
                <a:latin typeface="Calibri"/>
                <a:cs typeface="Calibri"/>
              </a:rPr>
              <a:t>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communication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interfaces </a:t>
            </a:r>
            <a:r>
              <a:rPr sz="2950" dirty="0">
                <a:latin typeface="Calibri"/>
                <a:cs typeface="Calibri"/>
              </a:rPr>
              <a:t>between </a:t>
            </a:r>
            <a:r>
              <a:rPr sz="2950" spc="-5" dirty="0">
                <a:latin typeface="Calibri"/>
                <a:cs typeface="Calibri"/>
              </a:rPr>
              <a:t>different </a:t>
            </a:r>
            <a:r>
              <a:rPr sz="2950" dirty="0">
                <a:latin typeface="Calibri"/>
                <a:cs typeface="Calibri"/>
              </a:rPr>
              <a:t>modules of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biometric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100"/>
              </a:lnSpc>
              <a:spcBef>
                <a:spcPts val="52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While</a:t>
            </a:r>
            <a:r>
              <a:rPr sz="2950" spc="-5" dirty="0">
                <a:latin typeface="Calibri"/>
                <a:cs typeface="Calibri"/>
              </a:rPr>
              <a:t> 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man-in-the-middle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replay attacks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 common </a:t>
            </a:r>
            <a:r>
              <a:rPr sz="2950" spc="-5" dirty="0">
                <a:latin typeface="Calibri"/>
                <a:cs typeface="Calibri"/>
              </a:rPr>
              <a:t>to the </a:t>
            </a:r>
            <a:r>
              <a:rPr sz="2950" dirty="0">
                <a:latin typeface="Calibri"/>
                <a:cs typeface="Calibri"/>
              </a:rPr>
              <a:t>communication </a:t>
            </a:r>
            <a:r>
              <a:rPr sz="2950" spc="-5" dirty="0">
                <a:latin typeface="Calibri"/>
                <a:cs typeface="Calibri"/>
              </a:rPr>
              <a:t>channel </a:t>
            </a:r>
            <a:r>
              <a:rPr sz="2950" dirty="0">
                <a:latin typeface="Calibri"/>
                <a:cs typeface="Calibri"/>
              </a:rPr>
              <a:t> between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 </a:t>
            </a:r>
            <a:r>
              <a:rPr sz="2950" dirty="0">
                <a:latin typeface="Calibri"/>
                <a:cs typeface="Calibri"/>
              </a:rPr>
              <a:t>modules 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system,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hill-climbing</a:t>
            </a:r>
            <a:r>
              <a:rPr sz="2950" dirty="0">
                <a:latin typeface="Calibri"/>
                <a:cs typeface="Calibri"/>
              </a:rPr>
              <a:t> attack is </a:t>
            </a:r>
            <a:r>
              <a:rPr sz="2950" spc="-5" dirty="0">
                <a:latin typeface="Calibri"/>
                <a:cs typeface="Calibri"/>
              </a:rPr>
              <a:t>specific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link </a:t>
            </a:r>
            <a:r>
              <a:rPr sz="2950" dirty="0">
                <a:latin typeface="Calibri"/>
                <a:cs typeface="Calibri"/>
              </a:rPr>
              <a:t> between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sensor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feature </a:t>
            </a:r>
            <a:r>
              <a:rPr sz="2950" spc="-5" dirty="0">
                <a:latin typeface="Calibri"/>
                <a:cs typeface="Calibri"/>
              </a:rPr>
              <a:t>extractor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link </a:t>
            </a:r>
            <a:r>
              <a:rPr sz="2950" dirty="0">
                <a:latin typeface="Calibri"/>
                <a:cs typeface="Calibri"/>
              </a:rPr>
              <a:t>between</a:t>
            </a:r>
            <a:r>
              <a:rPr sz="2950" spc="-5" dirty="0">
                <a:latin typeface="Calibri"/>
                <a:cs typeface="Calibri"/>
              </a:rPr>
              <a:t> the</a:t>
            </a:r>
            <a:r>
              <a:rPr sz="2950" dirty="0">
                <a:latin typeface="Calibri"/>
                <a:cs typeface="Calibri"/>
              </a:rPr>
              <a:t> feature </a:t>
            </a:r>
            <a:r>
              <a:rPr sz="2950" spc="-5" dirty="0">
                <a:latin typeface="Calibri"/>
                <a:cs typeface="Calibri"/>
              </a:rPr>
              <a:t>extractor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matcher.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33" y="477711"/>
            <a:ext cx="5989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Man-in-the-middle</a:t>
            </a:r>
            <a:r>
              <a:rPr sz="4400" spc="-85" dirty="0"/>
              <a:t> </a:t>
            </a:r>
            <a:r>
              <a:rPr sz="4400" spc="-5" dirty="0"/>
              <a:t>attack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863840" cy="4134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08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In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cryptography,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man-in-the-middle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active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eavesdropping,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where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attacker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establishes </a:t>
            </a:r>
            <a:r>
              <a:rPr sz="2950" dirty="0">
                <a:latin typeface="Calibri"/>
                <a:cs typeface="Calibri"/>
              </a:rPr>
              <a:t>independent </a:t>
            </a:r>
            <a:r>
              <a:rPr sz="2950" spc="-5" dirty="0">
                <a:latin typeface="Calibri"/>
                <a:cs typeface="Calibri"/>
              </a:rPr>
              <a:t>connections </a:t>
            </a:r>
            <a:r>
              <a:rPr sz="2950" dirty="0">
                <a:latin typeface="Calibri"/>
                <a:cs typeface="Calibri"/>
              </a:rPr>
              <a:t>between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 entities </a:t>
            </a:r>
            <a:r>
              <a:rPr sz="2950" dirty="0">
                <a:latin typeface="Calibri"/>
                <a:cs typeface="Calibri"/>
              </a:rPr>
              <a:t>already in communication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relays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messages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between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them.</a:t>
            </a:r>
            <a:endParaRPr sz="2950">
              <a:latin typeface="Calibri"/>
              <a:cs typeface="Calibri"/>
            </a:endParaRPr>
          </a:p>
          <a:p>
            <a:pPr marL="299085" marR="88265" indent="-287020">
              <a:lnSpc>
                <a:spcPct val="99700"/>
              </a:lnSpc>
              <a:spcBef>
                <a:spcPts val="45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victims </a:t>
            </a:r>
            <a:r>
              <a:rPr sz="2950" dirty="0">
                <a:latin typeface="Calibri"/>
                <a:cs typeface="Calibri"/>
              </a:rPr>
              <a:t>are led </a:t>
            </a:r>
            <a:r>
              <a:rPr sz="2950" spc="-5" dirty="0">
                <a:latin typeface="Calibri"/>
                <a:cs typeface="Calibri"/>
              </a:rPr>
              <a:t>to believe that they</a:t>
            </a:r>
            <a:r>
              <a:rPr sz="2950" dirty="0">
                <a:latin typeface="Calibri"/>
                <a:cs typeface="Calibri"/>
              </a:rPr>
              <a:t> are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directly </a:t>
            </a:r>
            <a:r>
              <a:rPr sz="2950" dirty="0">
                <a:latin typeface="Calibri"/>
                <a:cs typeface="Calibri"/>
              </a:rPr>
              <a:t>communicating with each other, when </a:t>
            </a: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spc="-6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fact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entire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conversation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controlled</a:t>
            </a:r>
            <a:r>
              <a:rPr sz="2950" dirty="0">
                <a:latin typeface="Calibri"/>
                <a:cs typeface="Calibri"/>
              </a:rPr>
              <a:t> by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attacker.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33" y="477711"/>
            <a:ext cx="5989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Man-in-the-middle</a:t>
            </a:r>
            <a:r>
              <a:rPr sz="4400" spc="-85" dirty="0"/>
              <a:t> </a:t>
            </a:r>
            <a:r>
              <a:rPr sz="4400" spc="-5" dirty="0"/>
              <a:t>attack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0384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25971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 biometric systems,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man-in-the-middle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carried </a:t>
            </a:r>
            <a:r>
              <a:rPr sz="3200" spc="-5" dirty="0">
                <a:latin typeface="Calibri"/>
                <a:cs typeface="Calibri"/>
              </a:rPr>
              <a:t>out </a:t>
            </a:r>
            <a:r>
              <a:rPr sz="3200" dirty="0">
                <a:latin typeface="Calibri"/>
                <a:cs typeface="Calibri"/>
              </a:rPr>
              <a:t>against any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 biometric </a:t>
            </a:r>
            <a:r>
              <a:rPr sz="3200" spc="-10" dirty="0">
                <a:latin typeface="Calibri"/>
                <a:cs typeface="Calibri"/>
              </a:rPr>
              <a:t>modules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its effect is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Trojan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horse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module,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46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i.e.,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inject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false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into</a:t>
            </a:r>
            <a:r>
              <a:rPr sz="3200" spc="-10" dirty="0">
                <a:latin typeface="Calibri"/>
                <a:cs typeface="Calibri"/>
              </a:rPr>
              <a:t> the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294640" marR="608330" indent="-281940">
              <a:lnSpc>
                <a:spcPct val="100499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Mutual </a:t>
            </a:r>
            <a:r>
              <a:rPr sz="3200" dirty="0">
                <a:latin typeface="Calibri"/>
                <a:cs typeface="Calibri"/>
              </a:rPr>
              <a:t>authentication </a:t>
            </a:r>
            <a:r>
              <a:rPr sz="3200" spc="-5" dirty="0">
                <a:latin typeface="Calibri"/>
                <a:cs typeface="Calibri"/>
              </a:rPr>
              <a:t>between biometric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required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counter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045" y="477711"/>
            <a:ext cx="3157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Replay</a:t>
            </a:r>
            <a:r>
              <a:rPr sz="4400" spc="-95" dirty="0"/>
              <a:t> </a:t>
            </a:r>
            <a:r>
              <a:rPr sz="4400" spc="-5" dirty="0"/>
              <a:t>attack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856855" cy="3985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778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If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channels </a:t>
            </a:r>
            <a:r>
              <a:rPr sz="2450" spc="10" dirty="0">
                <a:latin typeface="Calibri"/>
                <a:cs typeface="Calibri"/>
              </a:rPr>
              <a:t>between the </a:t>
            </a:r>
            <a:r>
              <a:rPr sz="2450" spc="5" dirty="0">
                <a:latin typeface="Calibri"/>
                <a:cs typeface="Calibri"/>
              </a:rPr>
              <a:t>biometric </a:t>
            </a:r>
            <a:r>
              <a:rPr sz="2450" spc="10" dirty="0">
                <a:latin typeface="Calibri"/>
                <a:cs typeface="Calibri"/>
              </a:rPr>
              <a:t>modules are </a:t>
            </a:r>
            <a:r>
              <a:rPr sz="2450" spc="5" dirty="0">
                <a:latin typeface="Calibri"/>
                <a:cs typeface="Calibri"/>
              </a:rPr>
              <a:t>not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secured physically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cryptographically, </a:t>
            </a:r>
            <a:r>
              <a:rPr sz="2450" spc="15" dirty="0">
                <a:latin typeface="Calibri"/>
                <a:cs typeface="Calibri"/>
              </a:rPr>
              <a:t>an </a:t>
            </a:r>
            <a:r>
              <a:rPr sz="2450" spc="10" dirty="0">
                <a:latin typeface="Calibri"/>
                <a:cs typeface="Calibri"/>
              </a:rPr>
              <a:t>adversary may 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intercept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data being transferred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replay it </a:t>
            </a:r>
            <a:r>
              <a:rPr sz="2450" spc="10" dirty="0">
                <a:latin typeface="Calibri"/>
                <a:cs typeface="Calibri"/>
              </a:rPr>
              <a:t>at a </a:t>
            </a:r>
            <a:r>
              <a:rPr sz="2450" spc="5" dirty="0">
                <a:latin typeface="Calibri"/>
                <a:cs typeface="Calibri"/>
              </a:rPr>
              <a:t>later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time.</a:t>
            </a:r>
            <a:endParaRPr sz="2450">
              <a:latin typeface="Calibri"/>
              <a:cs typeface="Calibri"/>
            </a:endParaRPr>
          </a:p>
          <a:p>
            <a:pPr marL="307975" marR="812165" indent="-295910">
              <a:lnSpc>
                <a:spcPts val="2350"/>
              </a:lnSpc>
              <a:spcBef>
                <a:spcPts val="53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450" spc="10" dirty="0">
                <a:latin typeface="Calibri"/>
                <a:cs typeface="Calibri"/>
              </a:rPr>
              <a:t>The raw </a:t>
            </a:r>
            <a:r>
              <a:rPr sz="2450" spc="5" dirty="0">
                <a:latin typeface="Calibri"/>
                <a:cs typeface="Calibri"/>
              </a:rPr>
              <a:t>biometric data </a:t>
            </a:r>
            <a:r>
              <a:rPr sz="2450" spc="10" dirty="0">
                <a:latin typeface="Calibri"/>
                <a:cs typeface="Calibri"/>
              </a:rPr>
              <a:t>or </a:t>
            </a:r>
            <a:r>
              <a:rPr sz="2450" spc="5" dirty="0">
                <a:latin typeface="Calibri"/>
                <a:cs typeface="Calibri"/>
              </a:rPr>
              <a:t>extracted features </a:t>
            </a:r>
            <a:r>
              <a:rPr sz="2450" spc="10" dirty="0">
                <a:latin typeface="Calibri"/>
                <a:cs typeface="Calibri"/>
              </a:rPr>
              <a:t>can be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intercepted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spc="5" dirty="0">
                <a:latin typeface="Calibri"/>
                <a:cs typeface="Calibri"/>
              </a:rPr>
              <a:t> replayed.</a:t>
            </a:r>
            <a:endParaRPr sz="2450">
              <a:latin typeface="Calibri"/>
              <a:cs typeface="Calibri"/>
            </a:endParaRPr>
          </a:p>
          <a:p>
            <a:pPr marL="307975" indent="-295910">
              <a:lnSpc>
                <a:spcPts val="2875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Replay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attacks are </a:t>
            </a:r>
            <a:r>
              <a:rPr sz="2450" spc="5" dirty="0">
                <a:latin typeface="Calibri"/>
                <a:cs typeface="Calibri"/>
              </a:rPr>
              <a:t>possible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even</a:t>
            </a:r>
            <a:r>
              <a:rPr sz="2450" spc="5" dirty="0">
                <a:latin typeface="Calibri"/>
                <a:cs typeface="Calibri"/>
              </a:rPr>
              <a:t> if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data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is encrypted.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ts val="2350"/>
              </a:lnSpc>
              <a:spcBef>
                <a:spcPts val="52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5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countermeasure </a:t>
            </a:r>
            <a:r>
              <a:rPr sz="2450" spc="10" dirty="0">
                <a:latin typeface="Calibri"/>
                <a:cs typeface="Calibri"/>
              </a:rPr>
              <a:t>against </a:t>
            </a:r>
            <a:r>
              <a:rPr sz="2450" spc="5" dirty="0">
                <a:latin typeface="Calibri"/>
                <a:cs typeface="Calibri"/>
              </a:rPr>
              <a:t>this </a:t>
            </a:r>
            <a:r>
              <a:rPr sz="2450" spc="10" dirty="0">
                <a:latin typeface="Calibri"/>
                <a:cs typeface="Calibri"/>
              </a:rPr>
              <a:t>attack </a:t>
            </a:r>
            <a:r>
              <a:rPr sz="2450" spc="5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to use </a:t>
            </a:r>
            <a:r>
              <a:rPr sz="2450" spc="5" dirty="0">
                <a:latin typeface="Calibri"/>
                <a:cs typeface="Calibri"/>
              </a:rPr>
              <a:t>time-stamps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spc="5" dirty="0">
                <a:latin typeface="Calibri"/>
                <a:cs typeface="Calibri"/>
              </a:rPr>
              <a:t> challenge/responsemechanism.</a:t>
            </a:r>
            <a:endParaRPr sz="2450">
              <a:latin typeface="Calibri"/>
              <a:cs typeface="Calibri"/>
            </a:endParaRPr>
          </a:p>
          <a:p>
            <a:pPr marL="307975" marR="122555" indent="-295910">
              <a:lnSpc>
                <a:spcPct val="80900"/>
              </a:lnSpc>
              <a:spcBef>
                <a:spcPts val="540"/>
              </a:spcBef>
              <a:buFont typeface="Arial MT"/>
              <a:buChar char="•"/>
              <a:tabLst>
                <a:tab pos="307975" algn="l"/>
                <a:tab pos="308610" algn="l"/>
                <a:tab pos="4929505" algn="l"/>
              </a:tabLst>
            </a:pPr>
            <a:r>
              <a:rPr sz="2450" spc="10" dirty="0">
                <a:latin typeface="Calibri"/>
                <a:cs typeface="Calibri"/>
              </a:rPr>
              <a:t>Mutual authentication between the modules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use </a:t>
            </a:r>
            <a:r>
              <a:rPr sz="2450" spc="5" dirty="0">
                <a:latin typeface="Calibri"/>
                <a:cs typeface="Calibri"/>
              </a:rPr>
              <a:t>of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one-time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session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keys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during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every	transaction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could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also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mitigate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replay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attacks.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111" y="477711"/>
            <a:ext cx="4321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Hill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climbing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attack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979409" cy="4324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 algn="just">
              <a:lnSpc>
                <a:spcPts val="3490"/>
              </a:lnSpc>
              <a:spcBef>
                <a:spcPts val="11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Hill-climbing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possible</a:t>
            </a:r>
            <a:endParaRPr sz="2950">
              <a:latin typeface="Calibri"/>
              <a:cs typeface="Calibri"/>
            </a:endParaRPr>
          </a:p>
          <a:p>
            <a:pPr marL="299085" marR="595630" indent="-287020" algn="just">
              <a:lnSpc>
                <a:spcPct val="80600"/>
              </a:lnSpc>
              <a:spcBef>
                <a:spcPts val="6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when (a)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adversary has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ability </a:t>
            </a:r>
            <a:r>
              <a:rPr sz="2950" spc="-5" dirty="0">
                <a:latin typeface="Calibri"/>
                <a:cs typeface="Calibri"/>
              </a:rPr>
              <a:t>to inject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raw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sample data or </a:t>
            </a:r>
            <a:r>
              <a:rPr sz="2950" spc="-5" dirty="0">
                <a:latin typeface="Calibri"/>
                <a:cs typeface="Calibri"/>
              </a:rPr>
              <a:t>features directly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through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Trojan-horse</a:t>
            </a:r>
            <a:r>
              <a:rPr sz="2950" dirty="0">
                <a:latin typeface="Calibri"/>
                <a:cs typeface="Calibri"/>
              </a:rPr>
              <a:t> attack or a</a:t>
            </a:r>
            <a:endParaRPr sz="2950">
              <a:latin typeface="Calibri"/>
              <a:cs typeface="Calibri"/>
            </a:endParaRPr>
          </a:p>
          <a:p>
            <a:pPr marL="299085" algn="just">
              <a:lnSpc>
                <a:spcPts val="2800"/>
              </a:lnSpc>
            </a:pPr>
            <a:r>
              <a:rPr sz="2950" spc="-5" dirty="0">
                <a:latin typeface="Calibri"/>
                <a:cs typeface="Calibri"/>
              </a:rPr>
              <a:t>man-in-the-middle </a:t>
            </a:r>
            <a:r>
              <a:rPr sz="2950" dirty="0">
                <a:latin typeface="Calibri"/>
                <a:cs typeface="Calibri"/>
              </a:rPr>
              <a:t>attack,</a:t>
            </a:r>
            <a:r>
              <a:rPr sz="2950" spc="5" dirty="0">
                <a:latin typeface="Calibri"/>
                <a:cs typeface="Calibri"/>
              </a:rPr>
              <a:t> and</a:t>
            </a:r>
            <a:endParaRPr sz="2950">
              <a:latin typeface="Calibri"/>
              <a:cs typeface="Calibri"/>
            </a:endParaRPr>
          </a:p>
          <a:p>
            <a:pPr marL="299085" marR="1075690" indent="-287020">
              <a:lnSpc>
                <a:spcPts val="2860"/>
              </a:lnSpc>
              <a:spcBef>
                <a:spcPts val="61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(b)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attacker can obtain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match </a:t>
            </a:r>
            <a:r>
              <a:rPr sz="2950" spc="-5" dirty="0">
                <a:latin typeface="Calibri"/>
                <a:cs typeface="Calibri"/>
              </a:rPr>
              <a:t>score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output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matcher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(see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Figure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7.11).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Here,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goal of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attacker is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determine 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sample or feature set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matches </a:t>
            </a:r>
            <a:r>
              <a:rPr sz="2950" spc="-5" dirty="0">
                <a:latin typeface="Calibri"/>
                <a:cs typeface="Calibri"/>
              </a:rPr>
              <a:t>with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of a </a:t>
            </a:r>
            <a:r>
              <a:rPr sz="2950" spc="-5" dirty="0">
                <a:latin typeface="Calibri"/>
                <a:cs typeface="Calibri"/>
              </a:rPr>
              <a:t>targeted identity </a:t>
            </a:r>
            <a:r>
              <a:rPr sz="2950" dirty="0">
                <a:latin typeface="Calibri"/>
                <a:cs typeface="Calibri"/>
              </a:rPr>
              <a:t>for </a:t>
            </a:r>
            <a:r>
              <a:rPr sz="2950" spc="-5" dirty="0">
                <a:latin typeface="Calibri"/>
                <a:cs typeface="Calibri"/>
              </a:rPr>
              <a:t>the specified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algorithm.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93" y="1559600"/>
            <a:ext cx="7988934" cy="35769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15684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This leads to the hill-climbing </a:t>
            </a:r>
            <a:r>
              <a:rPr sz="2200" spc="15" dirty="0">
                <a:latin typeface="Calibri"/>
                <a:cs typeface="Calibri"/>
              </a:rPr>
              <a:t>attack, where </a:t>
            </a:r>
            <a:r>
              <a:rPr sz="2200" spc="20" dirty="0">
                <a:latin typeface="Calibri"/>
                <a:cs typeface="Calibri"/>
              </a:rPr>
              <a:t>an </a:t>
            </a:r>
            <a:r>
              <a:rPr sz="2200" spc="10" dirty="0">
                <a:latin typeface="Calibri"/>
                <a:cs typeface="Calibri"/>
              </a:rPr>
              <a:t>artificially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generated biometric </a:t>
            </a:r>
            <a:r>
              <a:rPr sz="2200" spc="15" dirty="0">
                <a:latin typeface="Calibri"/>
                <a:cs typeface="Calibri"/>
              </a:rPr>
              <a:t>sample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or </a:t>
            </a:r>
            <a:r>
              <a:rPr sz="2200" spc="10" dirty="0">
                <a:latin typeface="Calibri"/>
                <a:cs typeface="Calibri"/>
              </a:rPr>
              <a:t>feature set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first</a:t>
            </a:r>
            <a:r>
              <a:rPr sz="2200" spc="10" dirty="0">
                <a:latin typeface="Calibri"/>
                <a:cs typeface="Calibri"/>
              </a:rPr>
              <a:t> introduced into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response (match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score)</a:t>
            </a:r>
            <a:r>
              <a:rPr sz="2200" spc="5" dirty="0">
                <a:latin typeface="Calibri"/>
                <a:cs typeface="Calibri"/>
              </a:rPr>
              <a:t> is</a:t>
            </a:r>
            <a:r>
              <a:rPr sz="2200" spc="10" dirty="0">
                <a:latin typeface="Calibri"/>
                <a:cs typeface="Calibri"/>
              </a:rPr>
              <a:t> noted.</a:t>
            </a:r>
            <a:endParaRPr sz="2200">
              <a:latin typeface="Calibri"/>
              <a:cs typeface="Calibri"/>
            </a:endParaRPr>
          </a:p>
          <a:p>
            <a:pPr marL="312420" marR="630555" indent="-300355">
              <a:lnSpc>
                <a:spcPts val="2180"/>
              </a:lnSpc>
              <a:spcBef>
                <a:spcPts val="43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The adversary then </a:t>
            </a:r>
            <a:r>
              <a:rPr sz="2200" spc="10" dirty="0">
                <a:latin typeface="Calibri"/>
                <a:cs typeface="Calibri"/>
              </a:rPr>
              <a:t>perturbs the </a:t>
            </a:r>
            <a:r>
              <a:rPr sz="2200" spc="5" dirty="0">
                <a:latin typeface="Calibri"/>
                <a:cs typeface="Calibri"/>
              </a:rPr>
              <a:t>initial </a:t>
            </a:r>
            <a:r>
              <a:rPr sz="2200" spc="15" dirty="0">
                <a:latin typeface="Calibri"/>
                <a:cs typeface="Calibri"/>
              </a:rPr>
              <a:t>sample or </a:t>
            </a:r>
            <a:r>
              <a:rPr sz="2200" spc="10" dirty="0">
                <a:latin typeface="Calibri"/>
                <a:cs typeface="Calibri"/>
              </a:rPr>
              <a:t>feature </a:t>
            </a:r>
            <a:r>
              <a:rPr sz="2200" spc="5" dirty="0">
                <a:latin typeface="Calibri"/>
                <a:cs typeface="Calibri"/>
              </a:rPr>
              <a:t>set,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submits</a:t>
            </a:r>
            <a:r>
              <a:rPr sz="2200" spc="5" dirty="0">
                <a:latin typeface="Calibri"/>
                <a:cs typeface="Calibri"/>
              </a:rPr>
              <a:t> it</a:t>
            </a:r>
            <a:r>
              <a:rPr sz="2200" spc="10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records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new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score.</a:t>
            </a:r>
            <a:endParaRPr sz="2200">
              <a:latin typeface="Calibri"/>
              <a:cs typeface="Calibri"/>
            </a:endParaRPr>
          </a:p>
          <a:p>
            <a:pPr marL="312420" marR="1651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5" dirty="0">
                <a:latin typeface="Calibri"/>
                <a:cs typeface="Calibri"/>
              </a:rPr>
              <a:t>If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15" dirty="0">
                <a:latin typeface="Calibri"/>
                <a:cs typeface="Calibri"/>
              </a:rPr>
              <a:t>match </a:t>
            </a:r>
            <a:r>
              <a:rPr sz="2200" spc="10" dirty="0">
                <a:latin typeface="Calibri"/>
                <a:cs typeface="Calibri"/>
              </a:rPr>
              <a:t>score in the </a:t>
            </a:r>
            <a:r>
              <a:rPr sz="2200" spc="15" dirty="0">
                <a:latin typeface="Calibri"/>
                <a:cs typeface="Calibri"/>
              </a:rPr>
              <a:t>second </a:t>
            </a:r>
            <a:r>
              <a:rPr sz="2200" spc="10" dirty="0">
                <a:latin typeface="Calibri"/>
                <a:cs typeface="Calibri"/>
              </a:rPr>
              <a:t>iteration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higher than the </a:t>
            </a:r>
            <a:r>
              <a:rPr sz="2200" spc="5" dirty="0">
                <a:latin typeface="Calibri"/>
                <a:cs typeface="Calibri"/>
              </a:rPr>
              <a:t>first </a:t>
            </a:r>
            <a:r>
              <a:rPr sz="2200" spc="10" dirty="0">
                <a:latin typeface="Calibri"/>
                <a:cs typeface="Calibri"/>
              </a:rPr>
              <a:t> one, the changes </a:t>
            </a:r>
            <a:r>
              <a:rPr sz="2200" spc="15" dirty="0">
                <a:latin typeface="Calibri"/>
                <a:cs typeface="Calibri"/>
              </a:rPr>
              <a:t>are </a:t>
            </a:r>
            <a:r>
              <a:rPr sz="2200" spc="10" dirty="0">
                <a:latin typeface="Calibri"/>
                <a:cs typeface="Calibri"/>
              </a:rPr>
              <a:t>retained; else, they </a:t>
            </a:r>
            <a:r>
              <a:rPr sz="2200" spc="15" dirty="0">
                <a:latin typeface="Calibri"/>
                <a:cs typeface="Calibri"/>
              </a:rPr>
              <a:t>are </a:t>
            </a:r>
            <a:r>
              <a:rPr sz="2200" spc="10" dirty="0">
                <a:latin typeface="Calibri"/>
                <a:cs typeface="Calibri"/>
              </a:rPr>
              <a:t>discarded. </a:t>
            </a:r>
            <a:r>
              <a:rPr sz="2200" spc="15" dirty="0">
                <a:latin typeface="Calibri"/>
                <a:cs typeface="Calibri"/>
              </a:rPr>
              <a:t>The above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process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iterated several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times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until the </a:t>
            </a:r>
            <a:r>
              <a:rPr sz="2200" spc="15" dirty="0">
                <a:latin typeface="Calibri"/>
                <a:cs typeface="Calibri"/>
              </a:rPr>
              <a:t>match</a:t>
            </a:r>
            <a:r>
              <a:rPr sz="2200" spc="10" dirty="0">
                <a:latin typeface="Calibri"/>
                <a:cs typeface="Calibri"/>
              </a:rPr>
              <a:t> score exceeds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threshold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system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administrator.</a:t>
            </a:r>
            <a:endParaRPr sz="2200">
              <a:latin typeface="Calibri"/>
              <a:cs typeface="Calibri"/>
            </a:endParaRPr>
          </a:p>
          <a:p>
            <a:pPr marL="312420" marR="508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200" spc="10" dirty="0">
                <a:latin typeface="Calibri"/>
                <a:cs typeface="Calibri"/>
              </a:rPr>
              <a:t>In </a:t>
            </a:r>
            <a:r>
              <a:rPr sz="2200" spc="15" dirty="0">
                <a:latin typeface="Calibri"/>
                <a:cs typeface="Calibri"/>
              </a:rPr>
              <a:t>each </a:t>
            </a:r>
            <a:r>
              <a:rPr sz="2200" spc="10" dirty="0">
                <a:latin typeface="Calibri"/>
                <a:cs typeface="Calibri"/>
              </a:rPr>
              <a:t>iteration </a:t>
            </a:r>
            <a:r>
              <a:rPr sz="2200" spc="15" dirty="0">
                <a:latin typeface="Calibri"/>
                <a:cs typeface="Calibri"/>
              </a:rPr>
              <a:t>where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15" dirty="0">
                <a:latin typeface="Calibri"/>
                <a:cs typeface="Calibri"/>
              </a:rPr>
              <a:t>match </a:t>
            </a:r>
            <a:r>
              <a:rPr sz="2200" spc="10" dirty="0">
                <a:latin typeface="Calibri"/>
                <a:cs typeface="Calibri"/>
              </a:rPr>
              <a:t>score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higher than before, 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artificially generated </a:t>
            </a:r>
            <a:r>
              <a:rPr sz="2200" spc="15" dirty="0">
                <a:latin typeface="Calibri"/>
                <a:cs typeface="Calibri"/>
              </a:rPr>
              <a:t>sample or </a:t>
            </a:r>
            <a:r>
              <a:rPr sz="2200" spc="10" dirty="0">
                <a:latin typeface="Calibri"/>
                <a:cs typeface="Calibri"/>
              </a:rPr>
              <a:t>feature set </a:t>
            </a:r>
            <a:r>
              <a:rPr sz="2200" spc="15" dirty="0">
                <a:latin typeface="Calibri"/>
                <a:cs typeface="Calibri"/>
              </a:rPr>
              <a:t>becomes more </a:t>
            </a:r>
            <a:r>
              <a:rPr sz="2200" spc="10" dirty="0">
                <a:latin typeface="Calibri"/>
                <a:cs typeface="Calibri"/>
              </a:rPr>
              <a:t>similar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template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spc="10" dirty="0">
                <a:latin typeface="Calibri"/>
                <a:cs typeface="Calibri"/>
              </a:rPr>
              <a:t>being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targeted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166" y="477711"/>
            <a:ext cx="4246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Physiological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traits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776" y="1573743"/>
            <a:ext cx="8014970" cy="35515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1945" indent="-309880">
              <a:lnSpc>
                <a:spcPts val="2090"/>
              </a:lnSpc>
              <a:spcBef>
                <a:spcPts val="1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spc="-5" dirty="0">
                <a:latin typeface="Calibri"/>
                <a:cs typeface="Calibri"/>
              </a:rPr>
              <a:t>Face</a:t>
            </a:r>
            <a:endParaRPr sz="1750">
              <a:latin typeface="Calibri"/>
              <a:cs typeface="Calibri"/>
            </a:endParaRPr>
          </a:p>
          <a:p>
            <a:pPr marL="321945" marR="5080" indent="-309880">
              <a:lnSpc>
                <a:spcPct val="81600"/>
              </a:lnSpc>
              <a:spcBef>
                <a:spcPts val="3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Face </a:t>
            </a:r>
            <a:r>
              <a:rPr sz="1750" spc="-5" dirty="0">
                <a:latin typeface="Calibri"/>
                <a:cs typeface="Calibri"/>
              </a:rPr>
              <a:t>recognition</a:t>
            </a:r>
            <a:r>
              <a:rPr sz="1750" dirty="0">
                <a:latin typeface="Calibri"/>
                <a:cs typeface="Calibri"/>
              </a:rPr>
              <a:t> system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 commonly used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system for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many commercial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applications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related</a:t>
            </a:r>
            <a:r>
              <a:rPr sz="1750" dirty="0">
                <a:latin typeface="Calibri"/>
                <a:cs typeface="Calibri"/>
              </a:rPr>
              <a:t> to </a:t>
            </a:r>
            <a:r>
              <a:rPr sz="1750" spc="-5" dirty="0">
                <a:latin typeface="Calibri"/>
                <a:cs typeface="Calibri"/>
              </a:rPr>
              <a:t>public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security.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image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captured from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sensors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will</a:t>
            </a:r>
            <a:r>
              <a:rPr sz="1750" dirty="0">
                <a:latin typeface="Calibri"/>
                <a:cs typeface="Calibri"/>
              </a:rPr>
              <a:t> have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noise,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blur</a:t>
            </a:r>
            <a:r>
              <a:rPr sz="1750" spc="5" dirty="0">
                <a:latin typeface="Calibri"/>
                <a:cs typeface="Calibri"/>
              </a:rPr>
              <a:t> and 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</a:t>
            </a:r>
            <a:r>
              <a:rPr sz="1750" spc="-5" dirty="0">
                <a:latin typeface="Calibri"/>
                <a:cs typeface="Calibri"/>
              </a:rPr>
              <a:t>quality </a:t>
            </a:r>
            <a:r>
              <a:rPr sz="1750" dirty="0">
                <a:latin typeface="Calibri"/>
                <a:cs typeface="Calibri"/>
              </a:rPr>
              <a:t>of the image may be weak. To enhance the </a:t>
            </a:r>
            <a:r>
              <a:rPr sz="1750" spc="-5" dirty="0">
                <a:latin typeface="Calibri"/>
                <a:cs typeface="Calibri"/>
              </a:rPr>
              <a:t>quality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5" dirty="0">
                <a:latin typeface="Calibri"/>
                <a:cs typeface="Calibri"/>
              </a:rPr>
              <a:t>image, </a:t>
            </a:r>
            <a:r>
              <a:rPr sz="1750" dirty="0">
                <a:latin typeface="Calibri"/>
                <a:cs typeface="Calibri"/>
              </a:rPr>
              <a:t> enhancement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techniques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like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pre-processing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done.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Fisher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discriminant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analysis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is </a:t>
            </a:r>
            <a:r>
              <a:rPr sz="1750" dirty="0">
                <a:latin typeface="Calibri"/>
                <a:cs typeface="Calibri"/>
              </a:rPr>
              <a:t> done for the feature </a:t>
            </a:r>
            <a:r>
              <a:rPr sz="1750" spc="-5" dirty="0">
                <a:latin typeface="Calibri"/>
                <a:cs typeface="Calibri"/>
              </a:rPr>
              <a:t>extraction </a:t>
            </a:r>
            <a:r>
              <a:rPr sz="1750" dirty="0">
                <a:latin typeface="Calibri"/>
                <a:cs typeface="Calibri"/>
              </a:rPr>
              <a:t>process </a:t>
            </a:r>
            <a:r>
              <a:rPr sz="1750" spc="5" dirty="0">
                <a:latin typeface="Calibri"/>
                <a:cs typeface="Calibri"/>
              </a:rPr>
              <a:t>and </a:t>
            </a:r>
            <a:r>
              <a:rPr sz="1750" dirty="0">
                <a:latin typeface="Calibri"/>
                <a:cs typeface="Calibri"/>
              </a:rPr>
              <a:t>feature vectors are generated </a:t>
            </a:r>
            <a:r>
              <a:rPr sz="1750" spc="-5" dirty="0">
                <a:latin typeface="Calibri"/>
                <a:cs typeface="Calibri"/>
              </a:rPr>
              <a:t>for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recognition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process.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extracted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face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eyes,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nose,</a:t>
            </a:r>
            <a:r>
              <a:rPr sz="1750" spc="5" dirty="0">
                <a:latin typeface="Calibri"/>
                <a:cs typeface="Calibri"/>
              </a:rPr>
              <a:t> and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mouth.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1750" b="1" dirty="0">
                <a:latin typeface="Calibri"/>
                <a:cs typeface="Calibri"/>
              </a:rPr>
              <a:t>Palm</a:t>
            </a:r>
            <a:r>
              <a:rPr sz="1750" b="1" spc="-30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print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321945" marR="96520" indent="-309880">
              <a:lnSpc>
                <a:spcPct val="815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1750" dirty="0">
                <a:latin typeface="Calibri"/>
                <a:cs typeface="Calibri"/>
              </a:rPr>
              <a:t>Palm </a:t>
            </a:r>
            <a:r>
              <a:rPr sz="1750" spc="-5" dirty="0">
                <a:latin typeface="Calibri"/>
                <a:cs typeface="Calibri"/>
              </a:rPr>
              <a:t>print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recognition </a:t>
            </a:r>
            <a:r>
              <a:rPr sz="1750" dirty="0">
                <a:latin typeface="Calibri"/>
                <a:cs typeface="Calibri"/>
              </a:rPr>
              <a:t>uses a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scanner to capture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 </a:t>
            </a:r>
            <a:r>
              <a:rPr sz="1750" spc="-5" dirty="0">
                <a:latin typeface="Calibri"/>
                <a:cs typeface="Calibri"/>
              </a:rPr>
              <a:t>features</a:t>
            </a:r>
            <a:r>
              <a:rPr sz="1750" dirty="0">
                <a:latin typeface="Calibri"/>
                <a:cs typeface="Calibri"/>
              </a:rPr>
              <a:t> of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palm in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human.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Thermal 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optical</a:t>
            </a:r>
            <a:r>
              <a:rPr sz="1750" dirty="0">
                <a:latin typeface="Calibri"/>
                <a:cs typeface="Calibri"/>
              </a:rPr>
              <a:t> scanners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may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used. </a:t>
            </a:r>
            <a:r>
              <a:rPr sz="1750" spc="-5" dirty="0">
                <a:latin typeface="Calibri"/>
                <a:cs typeface="Calibri"/>
              </a:rPr>
              <a:t>Ridges,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wrinkles</a:t>
            </a:r>
            <a:r>
              <a:rPr sz="1750" dirty="0">
                <a:latin typeface="Calibri"/>
                <a:cs typeface="Calibri"/>
              </a:rPr>
              <a:t> are the </a:t>
            </a:r>
            <a:r>
              <a:rPr sz="1750" spc="-5" dirty="0">
                <a:latin typeface="Calibri"/>
                <a:cs typeface="Calibri"/>
              </a:rPr>
              <a:t>features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extracted.</a:t>
            </a:r>
            <a:r>
              <a:rPr sz="1750" dirty="0">
                <a:latin typeface="Calibri"/>
                <a:cs typeface="Calibri"/>
              </a:rPr>
              <a:t> The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methods used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for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feature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extractions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line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based,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subspace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based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(PCA, LDA) </a:t>
            </a:r>
            <a:r>
              <a:rPr sz="1750" spc="5" dirty="0">
                <a:latin typeface="Calibri"/>
                <a:cs typeface="Calibri"/>
              </a:rPr>
              <a:t>and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statistical</a:t>
            </a:r>
            <a:r>
              <a:rPr sz="1750" dirty="0">
                <a:latin typeface="Calibri"/>
                <a:cs typeface="Calibri"/>
              </a:rPr>
              <a:t> (mean, standard </a:t>
            </a:r>
            <a:r>
              <a:rPr sz="1750" spc="-5" dirty="0">
                <a:latin typeface="Calibri"/>
                <a:cs typeface="Calibri"/>
              </a:rPr>
              <a:t>deviation).</a:t>
            </a:r>
            <a:r>
              <a:rPr sz="1750" dirty="0">
                <a:latin typeface="Calibri"/>
                <a:cs typeface="Calibri"/>
              </a:rPr>
              <a:t> Neural network is been 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deployed for </a:t>
            </a:r>
            <a:r>
              <a:rPr sz="1750" spc="-5" dirty="0">
                <a:latin typeface="Calibri"/>
                <a:cs typeface="Calibri"/>
              </a:rPr>
              <a:t>classification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5" dirty="0">
                <a:latin typeface="Calibri"/>
                <a:cs typeface="Calibri"/>
              </a:rPr>
              <a:t>final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decision.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74474"/>
            <a:ext cx="8004175" cy="4239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08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One can </a:t>
            </a:r>
            <a:r>
              <a:rPr sz="2950" spc="-5" dirty="0">
                <a:latin typeface="Calibri"/>
                <a:cs typeface="Calibri"/>
              </a:rPr>
              <a:t>easily </a:t>
            </a:r>
            <a:r>
              <a:rPr sz="2950" dirty="0">
                <a:latin typeface="Calibri"/>
                <a:cs typeface="Calibri"/>
              </a:rPr>
              <a:t>see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hill-climbing </a:t>
            </a:r>
            <a:r>
              <a:rPr sz="2950" dirty="0">
                <a:latin typeface="Calibri"/>
                <a:cs typeface="Calibri"/>
              </a:rPr>
              <a:t>attack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is </a:t>
            </a:r>
            <a:r>
              <a:rPr sz="2950" dirty="0">
                <a:latin typeface="Calibri"/>
                <a:cs typeface="Calibri"/>
              </a:rPr>
              <a:t> more </a:t>
            </a:r>
            <a:r>
              <a:rPr sz="2950" spc="-5" dirty="0">
                <a:latin typeface="Calibri"/>
                <a:cs typeface="Calibri"/>
              </a:rPr>
              <a:t>difficult to </a:t>
            </a:r>
            <a:r>
              <a:rPr sz="2950" dirty="0">
                <a:latin typeface="Calibri"/>
                <a:cs typeface="Calibri"/>
              </a:rPr>
              <a:t>implement </a:t>
            </a:r>
            <a:r>
              <a:rPr sz="2950" spc="-5" dirty="0">
                <a:latin typeface="Calibri"/>
                <a:cs typeface="Calibri"/>
              </a:rPr>
              <a:t>than </a:t>
            </a:r>
            <a:r>
              <a:rPr sz="2950" dirty="0">
                <a:latin typeface="Calibri"/>
                <a:cs typeface="Calibri"/>
              </a:rPr>
              <a:t>a Trojan horse </a:t>
            </a:r>
            <a:r>
              <a:rPr sz="2950" spc="-5" dirty="0">
                <a:latin typeface="Calibri"/>
                <a:cs typeface="Calibri"/>
              </a:rPr>
              <a:t>or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man-in-the-middle </a:t>
            </a:r>
            <a:r>
              <a:rPr sz="2950" dirty="0">
                <a:latin typeface="Calibri"/>
                <a:cs typeface="Calibri"/>
              </a:rPr>
              <a:t>attack.</a:t>
            </a:r>
            <a:endParaRPr sz="2950">
              <a:latin typeface="Calibri"/>
              <a:cs typeface="Calibri"/>
            </a:endParaRPr>
          </a:p>
          <a:p>
            <a:pPr marL="299085" marR="625475" indent="-287020">
              <a:lnSpc>
                <a:spcPct val="91100"/>
              </a:lnSpc>
              <a:spcBef>
                <a:spcPts val="52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reason for </a:t>
            </a:r>
            <a:r>
              <a:rPr sz="2950" spc="-5" dirty="0">
                <a:latin typeface="Calibri"/>
                <a:cs typeface="Calibri"/>
              </a:rPr>
              <a:t>this difficulty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not </a:t>
            </a:r>
            <a:r>
              <a:rPr sz="2950" spc="-5" dirty="0">
                <a:latin typeface="Calibri"/>
                <a:cs typeface="Calibri"/>
              </a:rPr>
              <a:t>only </a:t>
            </a:r>
            <a:r>
              <a:rPr sz="2950" dirty="0">
                <a:latin typeface="Calibri"/>
                <a:cs typeface="Calibri"/>
              </a:rPr>
              <a:t> access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match scores is needed,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attacker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also needs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have some knowledge of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feature/sample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distribution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synthetically </a:t>
            </a:r>
            <a:r>
              <a:rPr sz="2950" dirty="0">
                <a:latin typeface="Calibri"/>
                <a:cs typeface="Calibri"/>
              </a:rPr>
              <a:t> generate </a:t>
            </a:r>
            <a:r>
              <a:rPr sz="2950" spc="-5" dirty="0">
                <a:latin typeface="Calibri"/>
                <a:cs typeface="Calibri"/>
              </a:rPr>
              <a:t>features/samples </a:t>
            </a:r>
            <a:r>
              <a:rPr sz="2950" dirty="0">
                <a:latin typeface="Calibri"/>
                <a:cs typeface="Calibri"/>
              </a:rPr>
              <a:t>in such a way </a:t>
            </a:r>
            <a:r>
              <a:rPr sz="2950" spc="-10" dirty="0">
                <a:latin typeface="Calibri"/>
                <a:cs typeface="Calibri"/>
              </a:rPr>
              <a:t>that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higher match scores can be obtained in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successive iterations.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328" y="477711"/>
            <a:ext cx="3418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HILL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CLIMBING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60647"/>
            <a:ext cx="8208911" cy="659735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4" y="477711"/>
            <a:ext cx="799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Attacks</a:t>
            </a:r>
            <a:r>
              <a:rPr sz="4400" spc="-30" dirty="0"/>
              <a:t> </a:t>
            </a:r>
            <a:r>
              <a:rPr sz="4400" spc="-5" dirty="0"/>
              <a:t>on</a:t>
            </a:r>
            <a:r>
              <a:rPr sz="4400" spc="-30" dirty="0"/>
              <a:t> </a:t>
            </a:r>
            <a:r>
              <a:rPr sz="4400" spc="-10" dirty="0"/>
              <a:t>the</a:t>
            </a:r>
            <a:r>
              <a:rPr sz="4400" spc="-25" dirty="0"/>
              <a:t> </a:t>
            </a:r>
            <a:r>
              <a:rPr sz="4400" spc="-5" dirty="0"/>
              <a:t>Template</a:t>
            </a:r>
            <a:r>
              <a:rPr sz="4400" spc="-25" dirty="0"/>
              <a:t> </a:t>
            </a:r>
            <a:r>
              <a:rPr sz="4400" spc="-5" dirty="0"/>
              <a:t>Database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688975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Two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kinds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template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database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636" y="477711"/>
            <a:ext cx="3156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FIRST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ATTACK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010" y="1578620"/>
            <a:ext cx="7910195" cy="43548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83820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First, the </a:t>
            </a:r>
            <a:r>
              <a:rPr sz="2700" spc="-5" dirty="0">
                <a:latin typeface="Calibri"/>
                <a:cs typeface="Calibri"/>
              </a:rPr>
              <a:t>templatedatabase </a:t>
            </a:r>
            <a:r>
              <a:rPr sz="2700" dirty="0">
                <a:latin typeface="Calibri"/>
                <a:cs typeface="Calibri"/>
              </a:rPr>
              <a:t>could </a:t>
            </a:r>
            <a:r>
              <a:rPr sz="2700" spc="5" dirty="0">
                <a:latin typeface="Calibri"/>
                <a:cs typeface="Calibri"/>
              </a:rPr>
              <a:t>be hacked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modified</a:t>
            </a:r>
            <a:r>
              <a:rPr sz="2700" spc="5" dirty="0">
                <a:latin typeface="Calibri"/>
                <a:cs typeface="Calibri"/>
              </a:rPr>
              <a:t> by</a:t>
            </a:r>
            <a:r>
              <a:rPr sz="2700" spc="10" dirty="0">
                <a:latin typeface="Calibri"/>
                <a:cs typeface="Calibri"/>
              </a:rPr>
              <a:t> an </a:t>
            </a:r>
            <a:r>
              <a:rPr sz="2700" spc="5" dirty="0">
                <a:latin typeface="Calibri"/>
                <a:cs typeface="Calibri"/>
              </a:rPr>
              <a:t>adversary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gain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unauthorized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access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deny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access</a:t>
            </a:r>
            <a:r>
              <a:rPr sz="2700" dirty="0">
                <a:latin typeface="Calibri"/>
                <a:cs typeface="Calibri"/>
              </a:rPr>
              <a:t> 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legitimate users.</a:t>
            </a:r>
            <a:endParaRPr sz="2700">
              <a:latin typeface="Calibri"/>
              <a:cs typeface="Calibri"/>
            </a:endParaRPr>
          </a:p>
          <a:p>
            <a:pPr marL="303530" marR="56515" indent="-291465">
              <a:lnSpc>
                <a:spcPct val="90100"/>
              </a:lnSpc>
              <a:spcBef>
                <a:spcPts val="49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This unauthorized template modification </a:t>
            </a:r>
            <a:r>
              <a:rPr sz="2700" spc="5" dirty="0">
                <a:latin typeface="Calibri"/>
                <a:cs typeface="Calibri"/>
              </a:rPr>
              <a:t>can be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carried </a:t>
            </a:r>
            <a:r>
              <a:rPr sz="2700" spc="5" dirty="0">
                <a:latin typeface="Calibri"/>
                <a:cs typeface="Calibri"/>
              </a:rPr>
              <a:t>out </a:t>
            </a:r>
            <a:r>
              <a:rPr sz="2700" dirty="0">
                <a:latin typeface="Calibri"/>
                <a:cs typeface="Calibri"/>
              </a:rPr>
              <a:t>irrespective</a:t>
            </a:r>
            <a:r>
              <a:rPr sz="2700" spc="5" dirty="0">
                <a:latin typeface="Calibri"/>
                <a:cs typeface="Calibri"/>
              </a:rPr>
              <a:t> 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storage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location,</a:t>
            </a:r>
            <a:r>
              <a:rPr sz="2700" spc="5" dirty="0">
                <a:latin typeface="Calibri"/>
                <a:cs typeface="Calibri"/>
              </a:rPr>
              <a:t> be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central server, </a:t>
            </a:r>
            <a:r>
              <a:rPr sz="2700" spc="5" dirty="0">
                <a:latin typeface="Calibri"/>
                <a:cs typeface="Calibri"/>
              </a:rPr>
              <a:t>a remote </a:t>
            </a:r>
            <a:r>
              <a:rPr sz="2700" dirty="0">
                <a:latin typeface="Calibri"/>
                <a:cs typeface="Calibri"/>
              </a:rPr>
              <a:t>client (e.g., personal </a:t>
            </a:r>
            <a:r>
              <a:rPr sz="2700" spc="5" dirty="0">
                <a:latin typeface="Calibri"/>
                <a:cs typeface="Calibri"/>
              </a:rPr>
              <a:t> computer,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mobile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phone,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etc.),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smart-card</a:t>
            </a:r>
            <a:endParaRPr sz="2700">
              <a:latin typeface="Calibri"/>
              <a:cs typeface="Calibri"/>
            </a:endParaRPr>
          </a:p>
          <a:p>
            <a:pPr marL="303530" marR="843280" indent="-291465">
              <a:lnSpc>
                <a:spcPts val="2910"/>
              </a:lnSpc>
              <a:spcBef>
                <a:spcPts val="60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Similar</a:t>
            </a:r>
            <a:r>
              <a:rPr sz="2700" spc="5" dirty="0">
                <a:latin typeface="Calibri"/>
                <a:cs typeface="Calibri"/>
              </a:rPr>
              <a:t> attack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also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possible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password-based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authentication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systems.</a:t>
            </a:r>
            <a:endParaRPr sz="2700">
              <a:latin typeface="Calibri"/>
              <a:cs typeface="Calibri"/>
            </a:endParaRPr>
          </a:p>
          <a:p>
            <a:pPr marL="303530" marR="5080" indent="-291465">
              <a:lnSpc>
                <a:spcPts val="2910"/>
              </a:lnSpc>
              <a:spcBef>
                <a:spcPts val="55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common </a:t>
            </a:r>
            <a:r>
              <a:rPr sz="2700" dirty="0">
                <a:latin typeface="Calibri"/>
                <a:cs typeface="Calibri"/>
              </a:rPr>
              <a:t>technique </a:t>
            </a:r>
            <a:r>
              <a:rPr sz="2700" spc="5" dirty="0">
                <a:latin typeface="Calibri"/>
                <a:cs typeface="Calibri"/>
              </a:rPr>
              <a:t>used </a:t>
            </a:r>
            <a:r>
              <a:rPr sz="2700" dirty="0">
                <a:latin typeface="Calibri"/>
                <a:cs typeface="Calibri"/>
              </a:rPr>
              <a:t>to mitigate </a:t>
            </a:r>
            <a:r>
              <a:rPr sz="2700" spc="5" dirty="0">
                <a:latin typeface="Calibri"/>
                <a:cs typeface="Calibri"/>
              </a:rPr>
              <a:t>such a </a:t>
            </a:r>
            <a:r>
              <a:rPr sz="2700" spc="-5" dirty="0">
                <a:latin typeface="Calibri"/>
                <a:cs typeface="Calibri"/>
              </a:rPr>
              <a:t>threat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have</a:t>
            </a:r>
            <a:r>
              <a:rPr sz="2700" dirty="0">
                <a:latin typeface="Calibri"/>
                <a:cs typeface="Calibri"/>
              </a:rPr>
              <a:t> strict control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database </a:t>
            </a:r>
            <a:r>
              <a:rPr sz="2700" spc="5" dirty="0">
                <a:latin typeface="Calibri"/>
                <a:cs typeface="Calibri"/>
              </a:rPr>
              <a:t>access.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679" y="477711"/>
            <a:ext cx="3828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SECOND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ATTACK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982584" cy="43249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150876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Second,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stored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spc="-10" dirty="0">
                <a:latin typeface="Calibri"/>
                <a:cs typeface="Calibri"/>
              </a:rPr>
              <a:t>template </a:t>
            </a:r>
            <a:r>
              <a:rPr sz="2950" spc="-5" dirty="0">
                <a:latin typeface="Calibri"/>
                <a:cs typeface="Calibri"/>
              </a:rPr>
              <a:t> information </a:t>
            </a:r>
            <a:r>
              <a:rPr sz="2950" dirty="0">
                <a:latin typeface="Calibri"/>
                <a:cs typeface="Calibri"/>
              </a:rPr>
              <a:t>may become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available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adversary.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ts val="3415"/>
              </a:lnSpc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Such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</a:t>
            </a:r>
            <a:r>
              <a:rPr sz="2950" dirty="0">
                <a:latin typeface="Calibri"/>
                <a:cs typeface="Calibri"/>
              </a:rPr>
              <a:t> attack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referred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leakage.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6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Leakage is not a </a:t>
            </a:r>
            <a:r>
              <a:rPr sz="2950" spc="-5" dirty="0">
                <a:latin typeface="Calibri"/>
                <a:cs typeface="Calibri"/>
              </a:rPr>
              <a:t>serious </a:t>
            </a:r>
            <a:r>
              <a:rPr sz="2950" dirty="0">
                <a:latin typeface="Calibri"/>
                <a:cs typeface="Calibri"/>
              </a:rPr>
              <a:t>issue in </a:t>
            </a:r>
            <a:r>
              <a:rPr sz="2950" spc="-5" dirty="0">
                <a:latin typeface="Calibri"/>
                <a:cs typeface="Calibri"/>
              </a:rPr>
              <a:t>password-based </a:t>
            </a:r>
            <a:r>
              <a:rPr sz="2950" dirty="0">
                <a:latin typeface="Calibri"/>
                <a:cs typeface="Calibri"/>
              </a:rPr>
              <a:t> authentication,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because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only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cryptographic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hash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7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password</a:t>
            </a:r>
            <a:r>
              <a:rPr sz="2950" spc="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typically</a:t>
            </a:r>
            <a:r>
              <a:rPr sz="2950" spc="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stored</a:t>
            </a:r>
            <a:r>
              <a:rPr sz="2950" spc="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database,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adversary gains no </a:t>
            </a:r>
            <a:r>
              <a:rPr sz="2950" spc="-5" dirty="0">
                <a:latin typeface="Calibri"/>
                <a:cs typeface="Calibri"/>
              </a:rPr>
              <a:t>useful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information</a:t>
            </a:r>
            <a:r>
              <a:rPr sz="2950" dirty="0">
                <a:latin typeface="Calibri"/>
                <a:cs typeface="Calibri"/>
              </a:rPr>
              <a:t> from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learning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this</a:t>
            </a:r>
            <a:r>
              <a:rPr sz="2950" dirty="0">
                <a:latin typeface="Calibri"/>
                <a:cs typeface="Calibri"/>
              </a:rPr>
              <a:t> hashed </a:t>
            </a:r>
            <a:r>
              <a:rPr sz="2950" spc="-5" dirty="0">
                <a:latin typeface="Calibri"/>
                <a:cs typeface="Calibri"/>
              </a:rPr>
              <a:t>password.</a:t>
            </a:r>
            <a:endParaRPr sz="2950">
              <a:latin typeface="Calibri"/>
              <a:cs typeface="Calibri"/>
            </a:endParaRPr>
          </a:p>
          <a:p>
            <a:pPr marL="299085" marR="1444625" indent="-287020">
              <a:lnSpc>
                <a:spcPts val="2860"/>
              </a:lnSpc>
              <a:spcBef>
                <a:spcPts val="56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However, leakage is a </a:t>
            </a:r>
            <a:r>
              <a:rPr sz="2950" spc="-5" dirty="0">
                <a:latin typeface="Calibri"/>
                <a:cs typeface="Calibri"/>
              </a:rPr>
              <a:t>serious </a:t>
            </a:r>
            <a:r>
              <a:rPr sz="2950" dirty="0">
                <a:latin typeface="Calibri"/>
                <a:cs typeface="Calibri"/>
              </a:rPr>
              <a:t>problem </a:t>
            </a: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775575" cy="31946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four </a:t>
            </a:r>
            <a:r>
              <a:rPr sz="3200" spc="-10" dirty="0">
                <a:latin typeface="Calibri"/>
                <a:cs typeface="Calibri"/>
              </a:rPr>
              <a:t>ways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which the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information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gleaned,namely,</a:t>
            </a:r>
            <a:endParaRPr sz="3200">
              <a:latin typeface="Calibri"/>
              <a:cs typeface="Calibri"/>
            </a:endParaRPr>
          </a:p>
          <a:p>
            <a:pPr marL="826769" lvl="1" indent="-532765">
              <a:lnSpc>
                <a:spcPts val="3695"/>
              </a:lnSpc>
              <a:buAutoNum type="alphaLcParenBoth"/>
              <a:tabLst>
                <a:tab pos="827405" algn="l"/>
              </a:tabLst>
            </a:pPr>
            <a:r>
              <a:rPr sz="3200" spc="-10" dirty="0">
                <a:latin typeface="Calibri"/>
                <a:cs typeface="Calibri"/>
              </a:rPr>
              <a:t>collusion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coercion,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(b)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covert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acquisition,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(c)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brute-force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hillclimbing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sz="3200" spc="-5" dirty="0">
                <a:latin typeface="Calibri"/>
                <a:cs typeface="Calibri"/>
              </a:rPr>
              <a:t>(d)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template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leakage.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93" y="1559600"/>
            <a:ext cx="8013065" cy="35769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2420" marR="283845" indent="-300355">
              <a:lnSpc>
                <a:spcPts val="2180"/>
              </a:lnSpc>
              <a:spcBef>
                <a:spcPts val="5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Among </a:t>
            </a:r>
            <a:r>
              <a:rPr sz="2200" spc="10" dirty="0">
                <a:latin typeface="Calibri"/>
                <a:cs typeface="Calibri"/>
              </a:rPr>
              <a:t>these four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possibilities,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first</a:t>
            </a:r>
            <a:r>
              <a:rPr sz="2200" spc="15" dirty="0">
                <a:latin typeface="Calibri"/>
                <a:cs typeface="Calibri"/>
              </a:rPr>
              <a:t> two </a:t>
            </a:r>
            <a:r>
              <a:rPr sz="2200" spc="10" dirty="0">
                <a:latin typeface="Calibri"/>
                <a:cs typeface="Calibri"/>
              </a:rPr>
              <a:t>require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 </a:t>
            </a:r>
            <a:r>
              <a:rPr sz="2200" spc="15" dirty="0">
                <a:latin typeface="Calibri"/>
                <a:cs typeface="Calibri"/>
              </a:rPr>
              <a:t>attacker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be </a:t>
            </a:r>
            <a:r>
              <a:rPr sz="2200" spc="10" dirty="0">
                <a:latin typeface="Calibri"/>
                <a:cs typeface="Calibri"/>
              </a:rPr>
              <a:t>in close physical proximity to the user </a:t>
            </a:r>
            <a:r>
              <a:rPr sz="2200" spc="15" dirty="0">
                <a:latin typeface="Calibri"/>
                <a:cs typeface="Calibri"/>
              </a:rPr>
              <a:t>or </a:t>
            </a:r>
            <a:r>
              <a:rPr sz="2200" spc="10" dirty="0">
                <a:latin typeface="Calibri"/>
                <a:cs typeface="Calibri"/>
              </a:rPr>
              <a:t>get the user’s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cooperation.</a:t>
            </a:r>
            <a:endParaRPr sz="2200">
              <a:latin typeface="Calibri"/>
              <a:cs typeface="Calibri"/>
            </a:endParaRPr>
          </a:p>
          <a:p>
            <a:pPr marL="312420" marR="226695" indent="-300355">
              <a:lnSpc>
                <a:spcPts val="2180"/>
              </a:lnSpc>
              <a:spcBef>
                <a:spcPts val="430"/>
              </a:spcBef>
              <a:buFont typeface="Arial MT"/>
              <a:buChar char="•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200" spc="15" dirty="0">
                <a:latin typeface="Calibri"/>
                <a:cs typeface="Calibri"/>
              </a:rPr>
              <a:t>The </a:t>
            </a:r>
            <a:r>
              <a:rPr sz="2200" spc="10" dirty="0">
                <a:latin typeface="Calibri"/>
                <a:cs typeface="Calibri"/>
              </a:rPr>
              <a:t>third </a:t>
            </a:r>
            <a:r>
              <a:rPr sz="2200" spc="15" dirty="0">
                <a:latin typeface="Calibri"/>
                <a:cs typeface="Calibri"/>
              </a:rPr>
              <a:t>method </a:t>
            </a:r>
            <a:r>
              <a:rPr sz="2200" spc="10" dirty="0">
                <a:latin typeface="Calibri"/>
                <a:cs typeface="Calibri"/>
              </a:rPr>
              <a:t>requires the </a:t>
            </a:r>
            <a:r>
              <a:rPr sz="2200" spc="15" dirty="0">
                <a:latin typeface="Calibri"/>
                <a:cs typeface="Calibri"/>
              </a:rPr>
              <a:t>attacker </a:t>
            </a:r>
            <a:r>
              <a:rPr sz="2200" spc="10" dirty="0">
                <a:latin typeface="Calibri"/>
                <a:cs typeface="Calibri"/>
              </a:rPr>
              <a:t>to breach the security 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biometric system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mount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successful intrusion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attack.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  <a:p>
            <a:pPr marL="312420" marR="361315" indent="-300355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5" dirty="0">
                <a:latin typeface="Calibri"/>
                <a:cs typeface="Calibri"/>
              </a:rPr>
              <a:t>The attacker needs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15" dirty="0">
                <a:latin typeface="Calibri"/>
                <a:cs typeface="Calibri"/>
              </a:rPr>
              <a:t>expend </a:t>
            </a:r>
            <a:r>
              <a:rPr sz="2200" spc="10" dirty="0">
                <a:latin typeface="Calibri"/>
                <a:cs typeface="Calibri"/>
              </a:rPr>
              <a:t>significant effort in the </a:t>
            </a:r>
            <a:r>
              <a:rPr sz="2200" spc="5" dirty="0">
                <a:latin typeface="Calibri"/>
                <a:cs typeface="Calibri"/>
              </a:rPr>
              <a:t>first </a:t>
            </a:r>
            <a:r>
              <a:rPr sz="2200" spc="10" dirty="0">
                <a:latin typeface="Calibri"/>
                <a:cs typeface="Calibri"/>
              </a:rPr>
              <a:t>three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methods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acquire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knowledge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about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single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user.</a:t>
            </a:r>
            <a:endParaRPr sz="2200">
              <a:latin typeface="Calibri"/>
              <a:cs typeface="Calibri"/>
            </a:endParaRPr>
          </a:p>
          <a:p>
            <a:pPr marL="312420" marR="5080" indent="-300355">
              <a:lnSpc>
                <a:spcPct val="82400"/>
              </a:lnSpc>
              <a:spcBef>
                <a:spcPts val="45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200" spc="10" dirty="0">
                <a:latin typeface="Calibri"/>
                <a:cs typeface="Calibri"/>
              </a:rPr>
              <a:t>In contrast, </a:t>
            </a:r>
            <a:r>
              <a:rPr sz="2200" spc="5" dirty="0">
                <a:latin typeface="Calibri"/>
                <a:cs typeface="Calibri"/>
              </a:rPr>
              <a:t>if </a:t>
            </a:r>
            <a:r>
              <a:rPr sz="2200" spc="20" dirty="0">
                <a:latin typeface="Calibri"/>
                <a:cs typeface="Calibri"/>
              </a:rPr>
              <a:t>an </a:t>
            </a:r>
            <a:r>
              <a:rPr sz="2200" spc="15" dirty="0">
                <a:latin typeface="Calibri"/>
                <a:cs typeface="Calibri"/>
              </a:rPr>
              <a:t>attacker can hack </a:t>
            </a:r>
            <a:r>
              <a:rPr sz="2200" spc="10" dirty="0">
                <a:latin typeface="Calibri"/>
                <a:cs typeface="Calibri"/>
              </a:rPr>
              <a:t>into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large biometric database,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task that </a:t>
            </a:r>
            <a:r>
              <a:rPr sz="2200" spc="15" dirty="0">
                <a:latin typeface="Calibri"/>
                <a:cs typeface="Calibri"/>
              </a:rPr>
              <a:t>can be done from a remote </a:t>
            </a:r>
            <a:r>
              <a:rPr sz="2200" spc="10" dirty="0">
                <a:latin typeface="Calibri"/>
                <a:cs typeface="Calibri"/>
              </a:rPr>
              <a:t>location while remaining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anonymous,</a:t>
            </a:r>
            <a:r>
              <a:rPr sz="2200" spc="15" dirty="0">
                <a:latin typeface="Calibri"/>
                <a:cs typeface="Calibri"/>
              </a:rPr>
              <a:t> he can </a:t>
            </a:r>
            <a:r>
              <a:rPr sz="2200" spc="10" dirty="0">
                <a:latin typeface="Calibri"/>
                <a:cs typeface="Calibri"/>
              </a:rPr>
              <a:t>easily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obtain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the biometric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information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about 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large </a:t>
            </a:r>
            <a:r>
              <a:rPr sz="2200" spc="15" dirty="0">
                <a:latin typeface="Calibri"/>
                <a:cs typeface="Calibri"/>
              </a:rPr>
              <a:t>number </a:t>
            </a:r>
            <a:r>
              <a:rPr sz="2200" spc="10" dirty="0">
                <a:latin typeface="Calibri"/>
                <a:cs typeface="Calibri"/>
              </a:rPr>
              <a:t>of users </a:t>
            </a:r>
            <a:r>
              <a:rPr sz="2200" spc="15" dirty="0">
                <a:latin typeface="Calibri"/>
                <a:cs typeface="Calibri"/>
              </a:rPr>
              <a:t>along </a:t>
            </a:r>
            <a:r>
              <a:rPr sz="2200" spc="10" dirty="0">
                <a:latin typeface="Calibri"/>
                <a:cs typeface="Calibri"/>
              </a:rPr>
              <a:t>with their biographic information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(such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name,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address,</a:t>
            </a:r>
            <a:r>
              <a:rPr sz="2200" spc="5" dirty="0">
                <a:latin typeface="Calibri"/>
                <a:cs typeface="Calibri"/>
              </a:rPr>
              <a:t> etc.).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990205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leaked biometric information </a:t>
            </a:r>
            <a:r>
              <a:rPr sz="3200" spc="-1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lead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intrusion because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attacker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reverse engineer </a:t>
            </a:r>
            <a:r>
              <a:rPr sz="3200" spc="-10" dirty="0">
                <a:latin typeface="Calibri"/>
                <a:cs typeface="Calibri"/>
              </a:rPr>
              <a:t>the template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physical spoof or replay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stolen </a:t>
            </a:r>
            <a:r>
              <a:rPr sz="3200" spc="-10" dirty="0">
                <a:latin typeface="Calibri"/>
                <a:cs typeface="Calibri"/>
              </a:rPr>
              <a:t>template 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unauthorized </a:t>
            </a:r>
            <a:r>
              <a:rPr sz="3200" dirty="0">
                <a:latin typeface="Calibri"/>
                <a:cs typeface="Calibri"/>
              </a:rPr>
              <a:t>access.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90765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483234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leakage of biometric </a:t>
            </a:r>
            <a:r>
              <a:rPr sz="3200" spc="-10" dirty="0">
                <a:latin typeface="Calibri"/>
                <a:cs typeface="Calibri"/>
              </a:rPr>
              <a:t>templates </a:t>
            </a:r>
            <a:r>
              <a:rPr sz="3200" spc="-5" dirty="0">
                <a:latin typeface="Calibri"/>
                <a:cs typeface="Calibri"/>
              </a:rPr>
              <a:t>violates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confidentiality </a:t>
            </a:r>
            <a:r>
              <a:rPr sz="3200" spc="-5" dirty="0">
                <a:latin typeface="Calibri"/>
                <a:cs typeface="Calibri"/>
              </a:rPr>
              <a:t>requirement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4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unlike passwords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tokens, </a:t>
            </a:r>
            <a:r>
              <a:rPr sz="3200" spc="-5" dirty="0">
                <a:latin typeface="Calibri"/>
                <a:cs typeface="Calibri"/>
              </a:rPr>
              <a:t>it is not possible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replace</a:t>
            </a:r>
            <a:r>
              <a:rPr sz="3200" spc="-10" dirty="0">
                <a:latin typeface="Calibri"/>
                <a:cs typeface="Calibri"/>
              </a:rPr>
              <a:t> compromised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traits.</a:t>
            </a:r>
            <a:endParaRPr sz="3200">
              <a:latin typeface="Calibri"/>
              <a:cs typeface="Calibri"/>
            </a:endParaRPr>
          </a:p>
          <a:p>
            <a:pPr marL="294640" marR="140335" indent="-281940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Once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biometric information falls into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hands of </a:t>
            </a:r>
            <a:r>
              <a:rPr sz="3200" dirty="0">
                <a:latin typeface="Calibri"/>
                <a:cs typeface="Calibri"/>
              </a:rPr>
              <a:t>an adversary, </a:t>
            </a:r>
            <a:r>
              <a:rPr sz="3200" spc="-5" dirty="0">
                <a:latin typeface="Calibri"/>
                <a:cs typeface="Calibri"/>
              </a:rPr>
              <a:t>it is lost forever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cannot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reissued,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updated,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destroyed.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74474"/>
            <a:ext cx="8016875" cy="431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398145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Thus,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irrevocable</a:t>
            </a:r>
            <a:r>
              <a:rPr sz="2950" dirty="0">
                <a:latin typeface="Calibri"/>
                <a:cs typeface="Calibri"/>
              </a:rPr>
              <a:t> nature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traits,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which is one of </a:t>
            </a:r>
            <a:r>
              <a:rPr sz="2950" spc="-5" dirty="0">
                <a:latin typeface="Calibri"/>
                <a:cs typeface="Calibri"/>
              </a:rPr>
              <a:t>the strengths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recognition, </a:t>
            </a:r>
            <a:r>
              <a:rPr sz="2950" dirty="0">
                <a:latin typeface="Calibri"/>
                <a:cs typeface="Calibri"/>
              </a:rPr>
              <a:t>can also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 considered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weakness.</a:t>
            </a:r>
            <a:endParaRPr sz="2950">
              <a:latin typeface="Calibri"/>
              <a:cs typeface="Calibri"/>
            </a:endParaRPr>
          </a:p>
          <a:p>
            <a:pPr marL="299085" marR="599440" indent="-287020">
              <a:lnSpc>
                <a:spcPct val="91200"/>
              </a:lnSpc>
              <a:spcBef>
                <a:spcPts val="52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leaked </a:t>
            </a:r>
            <a:r>
              <a:rPr sz="2950" spc="-5" dirty="0">
                <a:latin typeface="Calibri"/>
                <a:cs typeface="Calibri"/>
              </a:rPr>
              <a:t>biometric templates </a:t>
            </a:r>
            <a:r>
              <a:rPr sz="2950" dirty="0">
                <a:latin typeface="Calibri"/>
                <a:cs typeface="Calibri"/>
              </a:rPr>
              <a:t>can be used </a:t>
            </a:r>
            <a:r>
              <a:rPr sz="2950" spc="-5" dirty="0">
                <a:latin typeface="Calibri"/>
                <a:cs typeface="Calibri"/>
              </a:rPr>
              <a:t>for </a:t>
            </a:r>
            <a:r>
              <a:rPr sz="2950" dirty="0">
                <a:latin typeface="Calibri"/>
                <a:cs typeface="Calibri"/>
              </a:rPr>
              <a:t> secondary purposes </a:t>
            </a:r>
            <a:r>
              <a:rPr sz="2950" spc="-5" dirty="0">
                <a:latin typeface="Calibri"/>
                <a:cs typeface="Calibri"/>
              </a:rPr>
              <a:t>like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cross-matching</a:t>
            </a:r>
            <a:r>
              <a:rPr sz="2950" dirty="0">
                <a:latin typeface="Calibri"/>
                <a:cs typeface="Calibri"/>
              </a:rPr>
              <a:t> across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 </a:t>
            </a:r>
            <a:r>
              <a:rPr sz="2950" dirty="0">
                <a:latin typeface="Calibri"/>
                <a:cs typeface="Calibri"/>
              </a:rPr>
              <a:t>databases </a:t>
            </a:r>
            <a:r>
              <a:rPr sz="2950" spc="-5" dirty="0">
                <a:latin typeface="Calibri"/>
                <a:cs typeface="Calibri"/>
              </a:rPr>
              <a:t>to covertly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track</a:t>
            </a:r>
            <a:r>
              <a:rPr sz="2950" dirty="0">
                <a:latin typeface="Calibri"/>
                <a:cs typeface="Calibri"/>
              </a:rPr>
              <a:t> a </a:t>
            </a:r>
            <a:r>
              <a:rPr sz="2950" spc="-5" dirty="0">
                <a:latin typeface="Calibri"/>
                <a:cs typeface="Calibri"/>
              </a:rPr>
              <a:t>person </a:t>
            </a:r>
            <a:r>
              <a:rPr sz="2950" dirty="0">
                <a:latin typeface="Calibri"/>
                <a:cs typeface="Calibri"/>
              </a:rPr>
              <a:t> without </a:t>
            </a:r>
            <a:r>
              <a:rPr sz="2950" spc="-5" dirty="0">
                <a:latin typeface="Calibri"/>
                <a:cs typeface="Calibri"/>
              </a:rPr>
              <a:t>his/her </a:t>
            </a:r>
            <a:r>
              <a:rPr sz="2950" dirty="0">
                <a:latin typeface="Calibri"/>
                <a:cs typeface="Calibri"/>
              </a:rPr>
              <a:t>consent, </a:t>
            </a:r>
            <a:r>
              <a:rPr sz="2950" spc="-5" dirty="0">
                <a:latin typeface="Calibri"/>
                <a:cs typeface="Calibri"/>
              </a:rPr>
              <a:t>thereby resulting </a:t>
            </a:r>
            <a:r>
              <a:rPr sz="2950" dirty="0">
                <a:latin typeface="Calibri"/>
                <a:cs typeface="Calibri"/>
              </a:rPr>
              <a:t>in a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function creep.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ts val="3229"/>
              </a:lnSpc>
              <a:spcBef>
                <a:spcPts val="64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leakage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attack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not only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serious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security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threat,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but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also undermines</a:t>
            </a:r>
            <a:r>
              <a:rPr sz="2950" spc="-5" dirty="0">
                <a:latin typeface="Calibri"/>
                <a:cs typeface="Calibri"/>
              </a:rPr>
              <a:t> the user’s privacy.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686" y="477711"/>
            <a:ext cx="5086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Behavioral</a:t>
            </a:r>
            <a:r>
              <a:rPr sz="4400" spc="-95" dirty="0"/>
              <a:t> </a:t>
            </a:r>
            <a:r>
              <a:rPr sz="4400" spc="-5" dirty="0"/>
              <a:t>biometrics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9165" y="1580814"/>
            <a:ext cx="7901305" cy="4305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6390" indent="-314325">
              <a:lnSpc>
                <a:spcPts val="1764"/>
              </a:lnSpc>
              <a:spcBef>
                <a:spcPts val="120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1500" i="1" dirty="0">
                <a:latin typeface="Calibri"/>
                <a:cs typeface="Calibri"/>
              </a:rPr>
              <a:t>Gait</a:t>
            </a:r>
            <a:endParaRPr sz="1500">
              <a:latin typeface="Calibri"/>
              <a:cs typeface="Calibri"/>
            </a:endParaRPr>
          </a:p>
          <a:p>
            <a:pPr marL="326390" marR="5080" indent="-314325">
              <a:lnSpc>
                <a:spcPct val="80200"/>
              </a:lnSpc>
              <a:spcBef>
                <a:spcPts val="320"/>
              </a:spcBef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500" spc="5" dirty="0">
                <a:latin typeface="Calibri"/>
                <a:cs typeface="Calibri"/>
              </a:rPr>
              <a:t>The emergence of computer </a:t>
            </a:r>
            <a:r>
              <a:rPr sz="1500" dirty="0">
                <a:latin typeface="Calibri"/>
                <a:cs typeface="Calibri"/>
              </a:rPr>
              <a:t>vision </a:t>
            </a:r>
            <a:r>
              <a:rPr sz="1500" spc="5" dirty="0">
                <a:latin typeface="Calibri"/>
                <a:cs typeface="Calibri"/>
              </a:rPr>
              <a:t>has paved the way </a:t>
            </a:r>
            <a:r>
              <a:rPr sz="1500" dirty="0">
                <a:latin typeface="Calibri"/>
                <a:cs typeface="Calibri"/>
              </a:rPr>
              <a:t>for </a:t>
            </a:r>
            <a:r>
              <a:rPr sz="1500" spc="5" dirty="0">
                <a:latin typeface="Calibri"/>
                <a:cs typeface="Calibri"/>
              </a:rPr>
              <a:t>smart </a:t>
            </a:r>
            <a:r>
              <a:rPr sz="1500" dirty="0">
                <a:latin typeface="Calibri"/>
                <a:cs typeface="Calibri"/>
              </a:rPr>
              <a:t>surveillance system. Gait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recognition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mostly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surveillance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applications.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Gait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biometrics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records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way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5" dirty="0">
                <a:latin typeface="Calibri"/>
                <a:cs typeface="Calibri"/>
              </a:rPr>
              <a:t> person</a:t>
            </a:r>
            <a:r>
              <a:rPr sz="1500" dirty="0">
                <a:latin typeface="Calibri"/>
                <a:cs typeface="Calibri"/>
              </a:rPr>
              <a:t> walks,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cyclic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motion.</a:t>
            </a:r>
            <a:r>
              <a:rPr sz="1500" spc="5" dirty="0">
                <a:latin typeface="Calibri"/>
                <a:cs typeface="Calibri"/>
              </a:rPr>
              <a:t> The background </a:t>
            </a:r>
            <a:r>
              <a:rPr sz="1500" dirty="0">
                <a:latin typeface="Calibri"/>
                <a:cs typeface="Calibri"/>
              </a:rPr>
              <a:t>subtraction</a:t>
            </a:r>
            <a:r>
              <a:rPr sz="1500" spc="5" dirty="0">
                <a:latin typeface="Calibri"/>
                <a:cs typeface="Calibri"/>
              </a:rPr>
              <a:t> method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used to </a:t>
            </a:r>
            <a:r>
              <a:rPr sz="1500" dirty="0">
                <a:latin typeface="Calibri"/>
                <a:cs typeface="Calibri"/>
              </a:rPr>
              <a:t>find</a:t>
            </a:r>
            <a:r>
              <a:rPr sz="1500" spc="5" dirty="0">
                <a:latin typeface="Calibri"/>
                <a:cs typeface="Calibri"/>
              </a:rPr>
              <a:t> the </a:t>
            </a:r>
            <a:r>
              <a:rPr sz="1500" dirty="0">
                <a:latin typeface="Calibri"/>
                <a:cs typeface="Calibri"/>
              </a:rPr>
              <a:t>object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motion.</a:t>
            </a:r>
            <a:r>
              <a:rPr sz="1500" spc="5" dirty="0">
                <a:latin typeface="Calibri"/>
                <a:cs typeface="Calibri"/>
              </a:rPr>
              <a:t> As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huge</a:t>
            </a:r>
            <a:r>
              <a:rPr sz="1500" spc="10" dirty="0">
                <a:latin typeface="Calibri"/>
                <a:cs typeface="Calibri"/>
              </a:rPr>
              <a:t> amount</a:t>
            </a:r>
            <a:r>
              <a:rPr sz="1500" spc="5" dirty="0">
                <a:latin typeface="Calibri"/>
                <a:cs typeface="Calibri"/>
              </a:rPr>
              <a:t> 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data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involved</a:t>
            </a:r>
            <a:r>
              <a:rPr sz="1500" spc="10" dirty="0">
                <a:latin typeface="Calibri"/>
                <a:cs typeface="Calibri"/>
              </a:rPr>
              <a:t> and</a:t>
            </a:r>
            <a:r>
              <a:rPr sz="1500" spc="5" dirty="0">
                <a:latin typeface="Calibri"/>
                <a:cs typeface="Calibri"/>
              </a:rPr>
              <a:t> hence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machine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techniques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adopted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data.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1500" b="1" dirty="0">
                <a:latin typeface="Calibri"/>
                <a:cs typeface="Calibri"/>
              </a:rPr>
              <a:t>Voice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26390" marR="81915" indent="-314325">
              <a:lnSpc>
                <a:spcPct val="80200"/>
              </a:lnSpc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500" spc="5" dirty="0">
                <a:latin typeface="Calibri"/>
                <a:cs typeface="Calibri"/>
              </a:rPr>
              <a:t>Voice </a:t>
            </a:r>
            <a:r>
              <a:rPr sz="1500" dirty="0">
                <a:latin typeface="Calibri"/>
                <a:cs typeface="Calibri"/>
              </a:rPr>
              <a:t>print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 unique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voice</a:t>
            </a:r>
            <a:r>
              <a:rPr sz="1500" spc="5" dirty="0">
                <a:latin typeface="Calibri"/>
                <a:cs typeface="Calibri"/>
              </a:rPr>
              <a:t> 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individual</a:t>
            </a:r>
            <a:r>
              <a:rPr sz="1500" spc="5" dirty="0">
                <a:latin typeface="Calibri"/>
                <a:cs typeface="Calibri"/>
              </a:rPr>
              <a:t> to </a:t>
            </a:r>
            <a:r>
              <a:rPr sz="1500" dirty="0">
                <a:latin typeface="Calibri"/>
                <a:cs typeface="Calibri"/>
              </a:rPr>
              <a:t>identify</a:t>
            </a:r>
            <a:r>
              <a:rPr sz="1500" spc="10" dirty="0">
                <a:latin typeface="Calibri"/>
                <a:cs typeface="Calibri"/>
              </a:rPr>
              <a:t> 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verify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10" dirty="0">
                <a:latin typeface="Calibri"/>
                <a:cs typeface="Calibri"/>
              </a:rPr>
              <a:t> 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spectral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 </a:t>
            </a:r>
            <a:r>
              <a:rPr sz="1500" spc="5" dirty="0">
                <a:latin typeface="Calibri"/>
                <a:cs typeface="Calibri"/>
              </a:rPr>
              <a:t> from the </a:t>
            </a:r>
            <a:r>
              <a:rPr sz="1500" dirty="0">
                <a:latin typeface="Calibri"/>
                <a:cs typeface="Calibri"/>
              </a:rPr>
              <a:t>voice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measured.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pattern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recognition</a:t>
            </a:r>
            <a:r>
              <a:rPr sz="1500" spc="5" dirty="0">
                <a:latin typeface="Calibri"/>
                <a:cs typeface="Calibri"/>
              </a:rPr>
              <a:t> approach which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uses the speech </a:t>
            </a:r>
            <a:r>
              <a:rPr sz="1500" dirty="0">
                <a:latin typeface="Calibri"/>
                <a:cs typeface="Calibri"/>
              </a:rPr>
              <a:t>signal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extract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features.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Mel-frequency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cepstral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coefficients,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Linear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Prediction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cepstral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coefficients </a:t>
            </a:r>
            <a:r>
              <a:rPr sz="1500" spc="5" dirty="0">
                <a:latin typeface="Calibri"/>
                <a:cs typeface="Calibri"/>
              </a:rPr>
              <a:t> are 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few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techniques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adopted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extraction.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Modelling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voice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done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 </a:t>
            </a:r>
            <a:r>
              <a:rPr sz="1500" dirty="0">
                <a:latin typeface="Calibri"/>
                <a:cs typeface="Calibri"/>
              </a:rPr>
              <a:t>neural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network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1500" b="1" dirty="0">
                <a:latin typeface="Calibri"/>
                <a:cs typeface="Calibri"/>
              </a:rPr>
              <a:t>Handwriting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326390" marR="135890" indent="-314325">
              <a:lnSpc>
                <a:spcPct val="80500"/>
              </a:lnSpc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500" dirty="0">
                <a:latin typeface="Calibri"/>
                <a:cs typeface="Calibri"/>
              </a:rPr>
              <a:t>Handwriting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biometrics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helps</a:t>
            </a:r>
            <a:r>
              <a:rPr sz="1500" spc="5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identifying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 person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written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text.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extraction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textural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an </a:t>
            </a:r>
            <a:r>
              <a:rPr sz="1500" dirty="0">
                <a:latin typeface="Calibri"/>
                <a:cs typeface="Calibri"/>
              </a:rPr>
              <a:t>individual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handwriting</a:t>
            </a:r>
            <a:r>
              <a:rPr sz="1500" spc="10" dirty="0">
                <a:latin typeface="Calibri"/>
                <a:cs typeface="Calibri"/>
              </a:rPr>
              <a:t> 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various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parameters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segment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counts,</a:t>
            </a:r>
            <a:r>
              <a:rPr sz="1500" spc="5" dirty="0">
                <a:latin typeface="Calibri"/>
                <a:cs typeface="Calibri"/>
              </a:rPr>
              <a:t> number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pen ups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events,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number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of pens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down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events,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duration</a:t>
            </a:r>
            <a:r>
              <a:rPr sz="1500" spc="5" dirty="0">
                <a:latin typeface="Calibri"/>
                <a:cs typeface="Calibri"/>
              </a:rPr>
              <a:t> 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writing,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pressure,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spatial coordinate etc. </a:t>
            </a:r>
            <a:r>
              <a:rPr sz="1500" spc="5" dirty="0">
                <a:latin typeface="Calibri"/>
                <a:cs typeface="Calibri"/>
              </a:rPr>
              <a:t>The data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acquisition</a:t>
            </a:r>
            <a:r>
              <a:rPr sz="1500" dirty="0">
                <a:latin typeface="Calibri"/>
                <a:cs typeface="Calibri"/>
              </a:rPr>
              <a:t> is </a:t>
            </a:r>
            <a:r>
              <a:rPr sz="1500" spc="5" dirty="0">
                <a:latin typeface="Calibri"/>
                <a:cs typeface="Calibri"/>
              </a:rPr>
              <a:t>done by</a:t>
            </a:r>
            <a:r>
              <a:rPr sz="1500" dirty="0">
                <a:latin typeface="Calibri"/>
                <a:cs typeface="Calibri"/>
              </a:rPr>
              <a:t> digital tablet.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054985" marR="5080" indent="-3042920">
              <a:lnSpc>
                <a:spcPts val="4730"/>
              </a:lnSpc>
              <a:spcBef>
                <a:spcPts val="215"/>
              </a:spcBef>
            </a:pPr>
            <a:r>
              <a:rPr i="1" dirty="0">
                <a:latin typeface="Calibri"/>
                <a:cs typeface="Calibri"/>
              </a:rPr>
              <a:t>Countermeasure: </a:t>
            </a:r>
            <a:r>
              <a:rPr i="1" spc="-5" dirty="0">
                <a:latin typeface="Calibri"/>
                <a:cs typeface="Calibri"/>
              </a:rPr>
              <a:t>biometric </a:t>
            </a:r>
            <a:r>
              <a:rPr i="1" spc="-10" dirty="0">
                <a:latin typeface="Calibri"/>
                <a:cs typeface="Calibri"/>
              </a:rPr>
              <a:t>template </a:t>
            </a:r>
            <a:r>
              <a:rPr i="1" spc="-88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847330" cy="29419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problem of biometric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security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quite similar 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problem of storing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passwords securely, it is natural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intuitive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consider </a:t>
            </a:r>
            <a:r>
              <a:rPr sz="3200" spc="-5" dirty="0">
                <a:latin typeface="Calibri"/>
                <a:cs typeface="Calibri"/>
              </a:rPr>
              <a:t>reusing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0" dirty="0">
                <a:latin typeface="Calibri"/>
                <a:cs typeface="Calibri"/>
              </a:rPr>
              <a:t>techniques </a:t>
            </a:r>
            <a:r>
              <a:rPr sz="3200" spc="-5" dirty="0">
                <a:latin typeface="Calibri"/>
                <a:cs typeface="Calibri"/>
              </a:rPr>
              <a:t> developed for password security in order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protect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templates.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853" y="144336"/>
            <a:ext cx="5514340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532255" marR="5080" indent="-1520190">
              <a:lnSpc>
                <a:spcPts val="5250"/>
              </a:lnSpc>
              <a:spcBef>
                <a:spcPts val="229"/>
              </a:spcBef>
            </a:pPr>
            <a:r>
              <a:rPr sz="4400" spc="-5" dirty="0"/>
              <a:t>Techniques</a:t>
            </a:r>
            <a:r>
              <a:rPr sz="4400" spc="-50" dirty="0"/>
              <a:t> </a:t>
            </a:r>
            <a:r>
              <a:rPr sz="4400" spc="-5" dirty="0"/>
              <a:t>for</a:t>
            </a:r>
            <a:r>
              <a:rPr sz="4400" spc="-50" dirty="0"/>
              <a:t> </a:t>
            </a:r>
            <a:r>
              <a:rPr sz="4400" spc="-10" dirty="0"/>
              <a:t>securing </a:t>
            </a:r>
            <a:r>
              <a:rPr sz="4400" spc="-980" dirty="0"/>
              <a:t> </a:t>
            </a:r>
            <a:r>
              <a:rPr sz="4400" spc="-5" dirty="0"/>
              <a:t>passwords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710170" cy="4134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08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One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possible</a:t>
            </a:r>
            <a:r>
              <a:rPr sz="2950" dirty="0">
                <a:latin typeface="Calibri"/>
                <a:cs typeface="Calibri"/>
              </a:rPr>
              <a:t> approach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securing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passwords </a:t>
            </a:r>
            <a:r>
              <a:rPr sz="2950" spc="-5" dirty="0">
                <a:latin typeface="Calibri"/>
                <a:cs typeface="Calibri"/>
              </a:rPr>
              <a:t>is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encrypt </a:t>
            </a:r>
            <a:r>
              <a:rPr sz="2950" spc="-5" dirty="0">
                <a:latin typeface="Calibri"/>
                <a:cs typeface="Calibri"/>
              </a:rPr>
              <a:t>them </a:t>
            </a:r>
            <a:r>
              <a:rPr sz="2950" dirty="0">
                <a:latin typeface="Calibri"/>
                <a:cs typeface="Calibri"/>
              </a:rPr>
              <a:t>using well-known </a:t>
            </a:r>
            <a:r>
              <a:rPr sz="2950" spc="-5" dirty="0">
                <a:latin typeface="Calibri"/>
                <a:cs typeface="Calibri"/>
              </a:rPr>
              <a:t>cryptographic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techniques (e.g.,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Advanced </a:t>
            </a:r>
            <a:r>
              <a:rPr sz="2950" spc="-5" dirty="0">
                <a:latin typeface="Calibri"/>
                <a:cs typeface="Calibri"/>
              </a:rPr>
              <a:t>Encryption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Standard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(AES),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Rivest-Shamir-</a:t>
            </a:r>
            <a:r>
              <a:rPr sz="2950" dirty="0">
                <a:latin typeface="Calibri"/>
                <a:cs typeface="Calibri"/>
              </a:rPr>
              <a:t> Adleman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(RSA)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algorithm,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etc.)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store only</a:t>
            </a:r>
            <a:r>
              <a:rPr sz="2950" spc="-5" dirty="0">
                <a:latin typeface="Calibri"/>
                <a:cs typeface="Calibri"/>
              </a:rPr>
              <a:t> the </a:t>
            </a:r>
            <a:r>
              <a:rPr sz="2950" dirty="0">
                <a:latin typeface="Calibri"/>
                <a:cs typeface="Calibri"/>
              </a:rPr>
              <a:t>encrypted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password.</a:t>
            </a:r>
            <a:endParaRPr sz="2950">
              <a:latin typeface="Calibri"/>
              <a:cs typeface="Calibri"/>
            </a:endParaRPr>
          </a:p>
          <a:p>
            <a:pPr marL="299085" marR="175895" indent="-287020">
              <a:lnSpc>
                <a:spcPct val="99700"/>
              </a:lnSpc>
              <a:spcBef>
                <a:spcPts val="45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During authentication,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same </a:t>
            </a:r>
            <a:r>
              <a:rPr sz="2950" spc="-5" dirty="0">
                <a:latin typeface="Calibri"/>
                <a:cs typeface="Calibri"/>
              </a:rPr>
              <a:t>encryption </a:t>
            </a:r>
            <a:r>
              <a:rPr sz="2950" dirty="0">
                <a:latin typeface="Calibri"/>
                <a:cs typeface="Calibri"/>
              </a:rPr>
              <a:t> algorithm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 be applied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input </a:t>
            </a:r>
            <a:r>
              <a:rPr sz="2950" spc="-5" dirty="0">
                <a:latin typeface="Calibri"/>
                <a:cs typeface="Calibri"/>
              </a:rPr>
              <a:t>password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directly </a:t>
            </a:r>
            <a:r>
              <a:rPr sz="2950" dirty="0">
                <a:latin typeface="Calibri"/>
                <a:cs typeface="Calibri"/>
              </a:rPr>
              <a:t>matched </a:t>
            </a:r>
            <a:r>
              <a:rPr sz="2950" spc="-5" dirty="0">
                <a:latin typeface="Calibri"/>
                <a:cs typeface="Calibri"/>
              </a:rPr>
              <a:t>to the </a:t>
            </a:r>
            <a:r>
              <a:rPr sz="2950" dirty="0">
                <a:latin typeface="Calibri"/>
                <a:cs typeface="Calibri"/>
              </a:rPr>
              <a:t>stored </a:t>
            </a:r>
            <a:r>
              <a:rPr sz="2950" spc="-5" dirty="0">
                <a:latin typeface="Calibri"/>
                <a:cs typeface="Calibri"/>
              </a:rPr>
              <a:t>encrypted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password.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1578620"/>
            <a:ext cx="8002905" cy="39166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294640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Since </a:t>
            </a:r>
            <a:r>
              <a:rPr sz="2700" spc="10" dirty="0">
                <a:latin typeface="Calibri"/>
                <a:cs typeface="Calibri"/>
              </a:rPr>
              <a:t>an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encrypted</a:t>
            </a:r>
            <a:r>
              <a:rPr sz="2700" spc="5" dirty="0">
                <a:latin typeface="Calibri"/>
                <a:cs typeface="Calibri"/>
              </a:rPr>
              <a:t> password can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decrypted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decryption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known,</a:t>
            </a:r>
            <a:r>
              <a:rPr sz="2700" dirty="0">
                <a:latin typeface="Calibri"/>
                <a:cs typeface="Calibri"/>
              </a:rPr>
              <a:t> the security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encryption </a:t>
            </a:r>
            <a:r>
              <a:rPr sz="2700" spc="5" dirty="0">
                <a:latin typeface="Calibri"/>
                <a:cs typeface="Calibri"/>
              </a:rPr>
              <a:t> depends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secrecy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decryption key.</a:t>
            </a:r>
            <a:endParaRPr sz="2700">
              <a:latin typeface="Calibri"/>
              <a:cs typeface="Calibri"/>
            </a:endParaRPr>
          </a:p>
          <a:p>
            <a:pPr marL="303530" marR="172085" indent="-291465">
              <a:lnSpc>
                <a:spcPct val="90100"/>
              </a:lnSpc>
              <a:spcBef>
                <a:spcPts val="495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dirty="0"/>
              <a:t>	</a:t>
            </a: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5" dirty="0">
                <a:latin typeface="Calibri"/>
                <a:cs typeface="Calibri"/>
              </a:rPr>
              <a:t>well-known </a:t>
            </a:r>
            <a:r>
              <a:rPr sz="2700" dirty="0">
                <a:latin typeface="Calibri"/>
                <a:cs typeface="Calibri"/>
              </a:rPr>
              <a:t>that </a:t>
            </a:r>
            <a:r>
              <a:rPr sz="2700" spc="5" dirty="0">
                <a:latin typeface="Calibri"/>
                <a:cs typeface="Calibri"/>
              </a:rPr>
              <a:t>key management </a:t>
            </a:r>
            <a:r>
              <a:rPr sz="2700" dirty="0">
                <a:latin typeface="Calibri"/>
                <a:cs typeface="Calibri"/>
              </a:rPr>
              <a:t>(secure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generation,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distribution,</a:t>
            </a:r>
            <a:r>
              <a:rPr sz="2700" spc="10" dirty="0">
                <a:latin typeface="Calibri"/>
                <a:cs typeface="Calibri"/>
              </a:rPr>
              <a:t> and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storage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cryptographic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keys) 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probably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most</a:t>
            </a:r>
            <a:r>
              <a:rPr sz="2700" dirty="0">
                <a:latin typeface="Calibri"/>
                <a:cs typeface="Calibri"/>
              </a:rPr>
              <a:t> challenging issue</a:t>
            </a:r>
            <a:r>
              <a:rPr sz="2700" spc="5" dirty="0">
                <a:latin typeface="Calibri"/>
                <a:cs typeface="Calibri"/>
              </a:rPr>
              <a:t> 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practical implementation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cryptosystems.</a:t>
            </a:r>
            <a:endParaRPr sz="2700">
              <a:latin typeface="Calibri"/>
              <a:cs typeface="Calibri"/>
            </a:endParaRPr>
          </a:p>
          <a:p>
            <a:pPr marL="303530" marR="5080" indent="-291465">
              <a:lnSpc>
                <a:spcPct val="90000"/>
              </a:lnSpc>
              <a:spcBef>
                <a:spcPts val="55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dirty="0"/>
              <a:t>	</a:t>
            </a:r>
            <a:r>
              <a:rPr sz="2700" spc="5" dirty="0">
                <a:latin typeface="Calibri"/>
                <a:cs typeface="Calibri"/>
              </a:rPr>
              <a:t>Even </a:t>
            </a:r>
            <a:r>
              <a:rPr sz="2700" dirty="0">
                <a:latin typeface="Calibri"/>
                <a:cs typeface="Calibri"/>
              </a:rPr>
              <a:t>if the decryption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held </a:t>
            </a:r>
            <a:r>
              <a:rPr sz="2700" dirty="0">
                <a:latin typeface="Calibri"/>
                <a:cs typeface="Calibri"/>
              </a:rPr>
              <a:t>securely, </a:t>
            </a:r>
            <a:r>
              <a:rPr sz="2700" spc="10" dirty="0">
                <a:latin typeface="Calibri"/>
                <a:cs typeface="Calibri"/>
              </a:rPr>
              <a:t>an </a:t>
            </a:r>
            <a:r>
              <a:rPr sz="2700" spc="5" dirty="0">
                <a:latin typeface="Calibri"/>
                <a:cs typeface="Calibri"/>
              </a:rPr>
              <a:t>attacker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can choose some arbitrary passwords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obtain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corresponding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encrypted passwords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840345" cy="2056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08966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alternative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referred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password-based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key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generation.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47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password is never stored </a:t>
            </a:r>
            <a:r>
              <a:rPr sz="3200" dirty="0">
                <a:latin typeface="Calibri"/>
                <a:cs typeface="Calibri"/>
              </a:rPr>
              <a:t>anywhere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109" y="477711"/>
            <a:ext cx="7267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Password</a:t>
            </a:r>
            <a:r>
              <a:rPr sz="4400" b="0" spc="-4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encryption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or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hashing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64" y="1772816"/>
            <a:ext cx="6560728" cy="4858847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63" y="477711"/>
            <a:ext cx="7270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Password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based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key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Generation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083" y="1340768"/>
            <a:ext cx="7506201" cy="5136509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1545458"/>
            <a:ext cx="8012430" cy="42405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3530" marR="5080" indent="-291465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password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directly </a:t>
            </a:r>
            <a:r>
              <a:rPr sz="2700" spc="5" dirty="0">
                <a:latin typeface="Calibri"/>
                <a:cs typeface="Calibri"/>
              </a:rPr>
              <a:t>used </a:t>
            </a:r>
            <a:r>
              <a:rPr sz="2700" dirty="0">
                <a:latin typeface="Calibri"/>
                <a:cs typeface="Calibri"/>
              </a:rPr>
              <a:t>to derive</a:t>
            </a:r>
            <a:r>
              <a:rPr sz="2700" spc="5" dirty="0">
                <a:latin typeface="Calibri"/>
                <a:cs typeface="Calibri"/>
              </a:rPr>
              <a:t> a</a:t>
            </a:r>
            <a:r>
              <a:rPr sz="2700" dirty="0">
                <a:latin typeface="Calibri"/>
                <a:cs typeface="Calibri"/>
              </a:rPr>
              <a:t> cryptographic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usually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combination </a:t>
            </a:r>
            <a:r>
              <a:rPr sz="2700" spc="5" dirty="0">
                <a:latin typeface="Calibri"/>
                <a:cs typeface="Calibri"/>
              </a:rPr>
              <a:t>with additional random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information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known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salt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03530" marR="53975" indent="-291465">
              <a:lnSpc>
                <a:spcPct val="80700"/>
              </a:lnSpc>
              <a:spcBef>
                <a:spcPts val="56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Another application such as a </a:t>
            </a:r>
            <a:r>
              <a:rPr sz="2700" dirty="0">
                <a:latin typeface="Calibri"/>
                <a:cs typeface="Calibri"/>
              </a:rPr>
              <a:t>file encryption system </a:t>
            </a:r>
            <a:r>
              <a:rPr sz="2700" spc="5" dirty="0">
                <a:latin typeface="Calibri"/>
                <a:cs typeface="Calibri"/>
              </a:rPr>
              <a:t> can </a:t>
            </a:r>
            <a:r>
              <a:rPr sz="2700" dirty="0">
                <a:latin typeface="Calibri"/>
                <a:cs typeface="Calibri"/>
              </a:rPr>
              <a:t>directly </a:t>
            </a:r>
            <a:r>
              <a:rPr sz="2700" spc="5" dirty="0">
                <a:latin typeface="Calibri"/>
                <a:cs typeface="Calibri"/>
              </a:rPr>
              <a:t>use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key </a:t>
            </a:r>
            <a:r>
              <a:rPr sz="2700" dirty="0">
                <a:latin typeface="Calibri"/>
                <a:cs typeface="Calibri"/>
              </a:rPr>
              <a:t>derived </a:t>
            </a:r>
            <a:r>
              <a:rPr sz="2700" spc="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password </a:t>
            </a:r>
            <a:r>
              <a:rPr sz="2700" dirty="0">
                <a:latin typeface="Calibri"/>
                <a:cs typeface="Calibri"/>
              </a:rPr>
              <a:t>for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symmetric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key</a:t>
            </a:r>
            <a:r>
              <a:rPr sz="2700" dirty="0">
                <a:latin typeface="Calibri"/>
                <a:cs typeface="Calibri"/>
              </a:rPr>
              <a:t> cryptography.</a:t>
            </a:r>
            <a:endParaRPr sz="2700">
              <a:latin typeface="Calibri"/>
              <a:cs typeface="Calibri"/>
            </a:endParaRPr>
          </a:p>
          <a:p>
            <a:pPr marL="303530" marR="18415" indent="-291465">
              <a:lnSpc>
                <a:spcPct val="80900"/>
              </a:lnSpc>
              <a:spcBef>
                <a:spcPts val="54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While </a:t>
            </a:r>
            <a:r>
              <a:rPr sz="2700" spc="-5" dirty="0">
                <a:latin typeface="Calibri"/>
                <a:cs typeface="Calibri"/>
              </a:rPr>
              <a:t>this </a:t>
            </a:r>
            <a:r>
              <a:rPr sz="2700" spc="5" dirty="0">
                <a:latin typeface="Calibri"/>
                <a:cs typeface="Calibri"/>
              </a:rPr>
              <a:t>approach </a:t>
            </a:r>
            <a:r>
              <a:rPr sz="2700" dirty="0">
                <a:latin typeface="Calibri"/>
                <a:cs typeface="Calibri"/>
              </a:rPr>
              <a:t>is beneficial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sense </a:t>
            </a:r>
            <a:r>
              <a:rPr sz="2700" dirty="0">
                <a:latin typeface="Calibri"/>
                <a:cs typeface="Calibri"/>
              </a:rPr>
              <a:t>that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password need not be </a:t>
            </a:r>
            <a:r>
              <a:rPr sz="2700" dirty="0">
                <a:latin typeface="Calibri"/>
                <a:cs typeface="Calibri"/>
              </a:rPr>
              <a:t>stored </a:t>
            </a:r>
            <a:r>
              <a:rPr sz="2700" spc="5" dirty="0">
                <a:latin typeface="Calibri"/>
                <a:cs typeface="Calibri"/>
              </a:rPr>
              <a:t>anywhere,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5" dirty="0">
                <a:latin typeface="Calibri"/>
                <a:cs typeface="Calibri"/>
              </a:rPr>
              <a:t>can be </a:t>
            </a:r>
            <a:r>
              <a:rPr sz="2700" dirty="0">
                <a:latin typeface="Calibri"/>
                <a:cs typeface="Calibri"/>
              </a:rPr>
              <a:t>used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 </a:t>
            </a:r>
            <a:r>
              <a:rPr sz="2700" spc="5" dirty="0">
                <a:latin typeface="Calibri"/>
                <a:cs typeface="Calibri"/>
              </a:rPr>
              <a:t>in applications where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authentication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implicit.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For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instance,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can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decrypt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an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encrypted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file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read </a:t>
            </a:r>
            <a:r>
              <a:rPr sz="2700" dirty="0">
                <a:latin typeface="Calibri"/>
                <a:cs typeface="Calibri"/>
              </a:rPr>
              <a:t>its contents only if the right </a:t>
            </a:r>
            <a:r>
              <a:rPr sz="2700" spc="5" dirty="0">
                <a:latin typeface="Calibri"/>
                <a:cs typeface="Calibri"/>
              </a:rPr>
              <a:t>password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presented.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505" y="477711"/>
            <a:ext cx="4099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THIRD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APPROACH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844155" cy="4239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87375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third </a:t>
            </a:r>
            <a:r>
              <a:rPr sz="2950" dirty="0">
                <a:latin typeface="Calibri"/>
                <a:cs typeface="Calibri"/>
              </a:rPr>
              <a:t>approach used in most modern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password-based authentication systems is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apply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cryptographic</a:t>
            </a:r>
            <a:r>
              <a:rPr sz="2950" dirty="0">
                <a:latin typeface="Calibri"/>
                <a:cs typeface="Calibri"/>
              </a:rPr>
              <a:t> hash </a:t>
            </a:r>
            <a:r>
              <a:rPr sz="2950" spc="-5" dirty="0">
                <a:latin typeface="Calibri"/>
                <a:cs typeface="Calibri"/>
              </a:rPr>
              <a:t>function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plaintext </a:t>
            </a:r>
            <a:r>
              <a:rPr sz="2950" dirty="0">
                <a:latin typeface="Calibri"/>
                <a:cs typeface="Calibri"/>
              </a:rPr>
              <a:t>password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store only </a:t>
            </a:r>
            <a:r>
              <a:rPr sz="2950" spc="-5" dirty="0">
                <a:latin typeface="Calibri"/>
                <a:cs typeface="Calibri"/>
              </a:rPr>
              <a:t>the hashed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password.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09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When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user enters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password </a:t>
            </a:r>
            <a:r>
              <a:rPr sz="2950" spc="-5" dirty="0">
                <a:latin typeface="Calibri"/>
                <a:cs typeface="Calibri"/>
              </a:rPr>
              <a:t>during </a:t>
            </a:r>
            <a:r>
              <a:rPr sz="2950" dirty="0">
                <a:latin typeface="Calibri"/>
                <a:cs typeface="Calibri"/>
              </a:rPr>
              <a:t> authentication,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same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hash </a:t>
            </a:r>
            <a:r>
              <a:rPr sz="2950" spc="-5" dirty="0">
                <a:latin typeface="Calibri"/>
                <a:cs typeface="Calibri"/>
              </a:rPr>
              <a:t>function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applied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the </a:t>
            </a:r>
            <a:r>
              <a:rPr sz="2950" dirty="0">
                <a:latin typeface="Calibri"/>
                <a:cs typeface="Calibri"/>
              </a:rPr>
              <a:t>input password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the resulting hash </a:t>
            </a:r>
            <a:r>
              <a:rPr sz="2950" dirty="0">
                <a:latin typeface="Calibri"/>
                <a:cs typeface="Calibri"/>
              </a:rPr>
              <a:t> value is </a:t>
            </a:r>
            <a:r>
              <a:rPr sz="2950" spc="-5" dirty="0">
                <a:latin typeface="Calibri"/>
                <a:cs typeface="Calibri"/>
              </a:rPr>
              <a:t>directly </a:t>
            </a:r>
            <a:r>
              <a:rPr sz="2950" dirty="0">
                <a:latin typeface="Calibri"/>
                <a:cs typeface="Calibri"/>
              </a:rPr>
              <a:t>matched with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stored </a:t>
            </a:r>
            <a:r>
              <a:rPr sz="2950" spc="-5" dirty="0">
                <a:latin typeface="Calibri"/>
                <a:cs typeface="Calibri"/>
              </a:rPr>
              <a:t>hash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value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64" y="477711"/>
            <a:ext cx="7538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CRYPTOGRAHIC</a:t>
            </a:r>
            <a:r>
              <a:rPr sz="4400" b="0" spc="-5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HASH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14774"/>
            <a:ext cx="8763056" cy="45426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71550" marR="5080" indent="-404495">
              <a:lnSpc>
                <a:spcPts val="4730"/>
              </a:lnSpc>
              <a:spcBef>
                <a:spcPts val="215"/>
              </a:spcBef>
            </a:pPr>
            <a:r>
              <a:rPr dirty="0"/>
              <a:t>Challenges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dirty="0"/>
              <a:t>requirements</a:t>
            </a:r>
            <a:r>
              <a:rPr spc="-30" dirty="0"/>
              <a:t> </a:t>
            </a:r>
            <a:r>
              <a:rPr spc="-5" dirty="0"/>
              <a:t>in </a:t>
            </a:r>
            <a:r>
              <a:rPr spc="-880" dirty="0"/>
              <a:t> </a:t>
            </a:r>
            <a:r>
              <a:rPr dirty="0"/>
              <a:t>biometric</a:t>
            </a:r>
            <a:r>
              <a:rPr spc="-20" dirty="0"/>
              <a:t> </a:t>
            </a:r>
            <a:r>
              <a:rPr spc="-5" dirty="0"/>
              <a:t>template</a:t>
            </a:r>
            <a:r>
              <a:rPr spc="-1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741284" cy="29419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password-based </a:t>
            </a:r>
            <a:r>
              <a:rPr sz="3200" dirty="0">
                <a:latin typeface="Calibri"/>
                <a:cs typeface="Calibri"/>
              </a:rPr>
              <a:t>authentication </a:t>
            </a:r>
            <a:r>
              <a:rPr sz="3200" spc="-5" dirty="0">
                <a:latin typeface="Calibri"/>
                <a:cs typeface="Calibri"/>
              </a:rPr>
              <a:t>relies on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exact </a:t>
            </a:r>
            <a:r>
              <a:rPr sz="3200" spc="-10" dirty="0">
                <a:latin typeface="Calibri"/>
                <a:cs typeface="Calibri"/>
              </a:rPr>
              <a:t>match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passwords entered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during enrollment </a:t>
            </a:r>
            <a:r>
              <a:rPr sz="3200" dirty="0">
                <a:latin typeface="Calibri"/>
                <a:cs typeface="Calibri"/>
              </a:rPr>
              <a:t>and authentication,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recognition is based on inexact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enrollment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authentication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samples.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318" y="477711"/>
            <a:ext cx="413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SOFT</a:t>
            </a:r>
            <a:r>
              <a:rPr sz="4400" b="0" spc="-9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BIOMETRICS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406640" cy="148694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5"/>
              </a:spcBef>
              <a:buFont typeface="Arial MT"/>
              <a:buChar char="•"/>
              <a:tabLst>
                <a:tab pos="294640" algn="l"/>
              </a:tabLst>
            </a:pPr>
            <a:r>
              <a:rPr lang="en-US" sz="3200" dirty="0" smtClean="0">
                <a:latin typeface="Calibri"/>
                <a:cs typeface="Calibri"/>
              </a:rPr>
              <a:t>Personal attributes like </a:t>
            </a:r>
            <a:r>
              <a:rPr lang="en-US" sz="3200" dirty="0" err="1" smtClean="0">
                <a:latin typeface="Calibri"/>
                <a:cs typeface="Calibri"/>
              </a:rPr>
              <a:t>gender,age,height,weight,eye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lang="en-US" sz="3200" dirty="0" err="1" smtClean="0">
                <a:latin typeface="Calibri"/>
                <a:cs typeface="Calibri"/>
              </a:rPr>
              <a:t>color,marks</a:t>
            </a:r>
            <a:r>
              <a:rPr lang="en-US" sz="3200" dirty="0" smtClean="0">
                <a:latin typeface="Calibri"/>
                <a:cs typeface="Calibri"/>
              </a:rPr>
              <a:t> and moles.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997825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large intra-user variability in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multiple </a:t>
            </a:r>
            <a:r>
              <a:rPr sz="3200" dirty="0">
                <a:latin typeface="Calibri"/>
                <a:cs typeface="Calibri"/>
              </a:rPr>
              <a:t>acquisitions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biometric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handling </a:t>
            </a:r>
            <a:r>
              <a:rPr sz="3200" spc="-10" dirty="0">
                <a:latin typeface="Calibri"/>
                <a:cs typeface="Calibri"/>
              </a:rPr>
              <a:t>these </a:t>
            </a:r>
            <a:r>
              <a:rPr sz="3200" spc="-5" dirty="0">
                <a:latin typeface="Calibri"/>
                <a:cs typeface="Calibri"/>
              </a:rPr>
              <a:t>intra-user variations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most </a:t>
            </a:r>
            <a:r>
              <a:rPr sz="3200" spc="-5" dirty="0">
                <a:latin typeface="Calibri"/>
                <a:cs typeface="Calibri"/>
              </a:rPr>
              <a:t>important </a:t>
            </a:r>
            <a:r>
              <a:rPr sz="3200" spc="-10" dirty="0">
                <a:latin typeface="Calibri"/>
                <a:cs typeface="Calibri"/>
              </a:rPr>
              <a:t>challenge </a:t>
            </a:r>
            <a:r>
              <a:rPr sz="3200" spc="-5" dirty="0">
                <a:latin typeface="Calibri"/>
                <a:cs typeface="Calibri"/>
              </a:rPr>
              <a:t>in designing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template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protection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scheme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653655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term </a:t>
            </a:r>
            <a:r>
              <a:rPr sz="3200" spc="-5" dirty="0">
                <a:latin typeface="Calibri"/>
                <a:cs typeface="Calibri"/>
              </a:rPr>
              <a:t>“protected” or “secure”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 used to refer to </a:t>
            </a:r>
            <a:r>
              <a:rPr sz="3200" spc="-10" dirty="0">
                <a:latin typeface="Calibri"/>
                <a:cs typeface="Calibri"/>
              </a:rPr>
              <a:t>those templates 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obtained </a:t>
            </a:r>
            <a:r>
              <a:rPr sz="3200" dirty="0">
                <a:latin typeface="Calibri"/>
                <a:cs typeface="Calibri"/>
              </a:rPr>
              <a:t>after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application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security </a:t>
            </a:r>
            <a:r>
              <a:rPr sz="3200" dirty="0">
                <a:latin typeface="Calibri"/>
                <a:cs typeface="Calibri"/>
              </a:rPr>
              <a:t>algorithm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“unprotected”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“original”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template.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962" y="477711"/>
            <a:ext cx="7675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THREE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PROPERTIES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OF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TEMPLATE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452359" cy="27089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protection scheme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following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properties.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Cryptographic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security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Performance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Revocability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38386"/>
            <a:ext cx="7901940" cy="4324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 algn="just">
              <a:lnSpc>
                <a:spcPts val="3490"/>
              </a:lnSpc>
              <a:spcBef>
                <a:spcPts val="110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spc="-5" dirty="0">
                <a:latin typeface="Calibri"/>
                <a:cs typeface="Calibri"/>
              </a:rPr>
              <a:t>Cryptographic security</a:t>
            </a:r>
            <a:endParaRPr sz="2950">
              <a:latin typeface="Calibri"/>
              <a:cs typeface="Calibri"/>
            </a:endParaRPr>
          </a:p>
          <a:p>
            <a:pPr marL="299085" marR="453390" indent="-287020" algn="just">
              <a:lnSpc>
                <a:spcPct val="80600"/>
              </a:lnSpc>
              <a:spcBef>
                <a:spcPts val="6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Cryptographic security refers to the pre-image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resistance </a:t>
            </a:r>
            <a:r>
              <a:rPr sz="2950" dirty="0">
                <a:latin typeface="Calibri"/>
                <a:cs typeface="Calibri"/>
              </a:rPr>
              <a:t>property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10" dirty="0">
                <a:latin typeface="Calibri"/>
                <a:cs typeface="Calibri"/>
              </a:rPr>
              <a:t>typically </a:t>
            </a:r>
            <a:r>
              <a:rPr sz="2950" spc="-5" dirty="0">
                <a:latin typeface="Calibri"/>
                <a:cs typeface="Calibri"/>
              </a:rPr>
              <a:t>satisfied by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cryptographic </a:t>
            </a:r>
            <a:r>
              <a:rPr sz="2950" dirty="0">
                <a:latin typeface="Calibri"/>
                <a:cs typeface="Calibri"/>
              </a:rPr>
              <a:t>hash</a:t>
            </a:r>
            <a:r>
              <a:rPr sz="2950" spc="-5" dirty="0">
                <a:latin typeface="Calibri"/>
                <a:cs typeface="Calibri"/>
              </a:rPr>
              <a:t> functions.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concept of pre-image </a:t>
            </a:r>
            <a:r>
              <a:rPr sz="2950" spc="-5" dirty="0">
                <a:latin typeface="Calibri"/>
                <a:cs typeface="Calibri"/>
              </a:rPr>
              <a:t>resistance </a:t>
            </a:r>
            <a:r>
              <a:rPr sz="2950" dirty="0">
                <a:latin typeface="Calibri"/>
                <a:cs typeface="Calibri"/>
              </a:rPr>
              <a:t>is also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related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45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one-way</a:t>
            </a:r>
            <a:r>
              <a:rPr sz="2950" i="1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i="1" spc="-5" dirty="0">
                <a:latin typeface="Calibri"/>
                <a:cs typeface="Calibri"/>
              </a:rPr>
              <a:t>noninvertible</a:t>
            </a:r>
            <a:r>
              <a:rPr sz="2950" i="1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mathematical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functions.</a:t>
            </a:r>
            <a:endParaRPr sz="2950">
              <a:latin typeface="Calibri"/>
              <a:cs typeface="Calibri"/>
            </a:endParaRPr>
          </a:p>
          <a:p>
            <a:pPr marL="299085" marR="16510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function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f</a:t>
            </a:r>
            <a:r>
              <a:rPr sz="2950" b="1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referred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dirty="0">
                <a:latin typeface="Calibri"/>
                <a:cs typeface="Calibri"/>
              </a:rPr>
              <a:t> as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one-way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function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if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it is “easy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compute” (in polynomial </a:t>
            </a:r>
            <a:r>
              <a:rPr sz="2950" spc="-5" dirty="0">
                <a:latin typeface="Calibri"/>
                <a:cs typeface="Calibri"/>
              </a:rPr>
              <a:t>time) but </a:t>
            </a:r>
            <a:r>
              <a:rPr sz="2950" dirty="0">
                <a:latin typeface="Calibri"/>
                <a:cs typeface="Calibri"/>
              </a:rPr>
              <a:t> “hard</a:t>
            </a:r>
            <a:r>
              <a:rPr sz="2950" spc="-5" dirty="0">
                <a:latin typeface="Calibri"/>
                <a:cs typeface="Calibri"/>
              </a:rPr>
              <a:t> to invert”</a:t>
            </a:r>
            <a:r>
              <a:rPr sz="2950" dirty="0">
                <a:latin typeface="Calibri"/>
                <a:cs typeface="Calibri"/>
              </a:rPr>
              <a:t> (given</a:t>
            </a:r>
            <a:r>
              <a:rPr sz="2950" spc="4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f</a:t>
            </a:r>
            <a:r>
              <a:rPr sz="2950" spc="-5" dirty="0">
                <a:latin typeface="Calibri"/>
                <a:cs typeface="Calibri"/>
              </a:rPr>
              <a:t>(</a:t>
            </a:r>
            <a:r>
              <a:rPr sz="2950" b="1" spc="-5" dirty="0">
                <a:latin typeface="Calibri"/>
                <a:cs typeface="Calibri"/>
              </a:rPr>
              <a:t>x</a:t>
            </a:r>
            <a:r>
              <a:rPr sz="2950" spc="-5" dirty="0">
                <a:latin typeface="Calibri"/>
                <a:cs typeface="Calibri"/>
              </a:rPr>
              <a:t>),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probability of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finding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x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5" dirty="0">
                <a:latin typeface="Calibri"/>
                <a:cs typeface="Calibri"/>
              </a:rPr>
              <a:t> polynomial-time</a:t>
            </a:r>
            <a:r>
              <a:rPr sz="2950" dirty="0">
                <a:latin typeface="Calibri"/>
                <a:cs typeface="Calibri"/>
              </a:rPr>
              <a:t> is</a:t>
            </a:r>
            <a:r>
              <a:rPr sz="2950" spc="-5" dirty="0">
                <a:latin typeface="Calibri"/>
                <a:cs typeface="Calibri"/>
              </a:rPr>
              <a:t> small)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74474"/>
            <a:ext cx="7887334" cy="431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44704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non-invertible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template protection</a:t>
            </a:r>
            <a:r>
              <a:rPr sz="2950" dirty="0">
                <a:latin typeface="Calibri"/>
                <a:cs typeface="Calibri"/>
              </a:rPr>
              <a:t> scheme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implies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</a:t>
            </a:r>
            <a:r>
              <a:rPr sz="2950" dirty="0">
                <a:latin typeface="Calibri"/>
                <a:cs typeface="Calibri"/>
              </a:rPr>
              <a:t> it </a:t>
            </a:r>
            <a:r>
              <a:rPr sz="2950" spc="-5" dirty="0">
                <a:latin typeface="Calibri"/>
                <a:cs typeface="Calibri"/>
              </a:rPr>
              <a:t>will</a:t>
            </a:r>
            <a:r>
              <a:rPr sz="2950" dirty="0">
                <a:latin typeface="Calibri"/>
                <a:cs typeface="Calibri"/>
              </a:rPr>
              <a:t> be </a:t>
            </a:r>
            <a:r>
              <a:rPr sz="2950" spc="-5" dirty="0">
                <a:latin typeface="Calibri"/>
                <a:cs typeface="Calibri"/>
              </a:rPr>
              <a:t>computationally</a:t>
            </a:r>
            <a:r>
              <a:rPr sz="2950" dirty="0">
                <a:latin typeface="Calibri"/>
                <a:cs typeface="Calibri"/>
              </a:rPr>
              <a:t> hard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obtain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original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features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secure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template.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1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This prevents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dirty="0">
                <a:latin typeface="Calibri"/>
                <a:cs typeface="Calibri"/>
              </a:rPr>
              <a:t>adversary from </a:t>
            </a:r>
            <a:r>
              <a:rPr sz="2950" spc="-5" dirty="0">
                <a:latin typeface="Calibri"/>
                <a:cs typeface="Calibri"/>
              </a:rPr>
              <a:t>creating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physical</a:t>
            </a:r>
            <a:r>
              <a:rPr sz="2950" dirty="0">
                <a:latin typeface="Calibri"/>
                <a:cs typeface="Calibri"/>
              </a:rPr>
              <a:t> spoof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trait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intruding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another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system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makes use of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same</a:t>
            </a:r>
            <a:r>
              <a:rPr sz="2950" spc="-5" dirty="0">
                <a:latin typeface="Calibri"/>
                <a:cs typeface="Calibri"/>
              </a:rPr>
              <a:t> biometric </a:t>
            </a:r>
            <a:r>
              <a:rPr sz="2950" spc="-10" dirty="0">
                <a:latin typeface="Calibri"/>
                <a:cs typeface="Calibri"/>
              </a:rPr>
              <a:t>trait.</a:t>
            </a:r>
            <a:endParaRPr sz="2950">
              <a:latin typeface="Calibri"/>
              <a:cs typeface="Calibri"/>
            </a:endParaRPr>
          </a:p>
          <a:p>
            <a:pPr marL="299085" marR="969010" indent="-287020">
              <a:lnSpc>
                <a:spcPts val="3229"/>
              </a:lnSpc>
              <a:spcBef>
                <a:spcPts val="64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Thus, a secure </a:t>
            </a:r>
            <a:r>
              <a:rPr sz="2950" spc="-5" dirty="0">
                <a:latin typeface="Calibri"/>
                <a:cs typeface="Calibri"/>
              </a:rPr>
              <a:t>template </a:t>
            </a:r>
            <a:r>
              <a:rPr sz="2950" dirty="0">
                <a:latin typeface="Calibri"/>
                <a:cs typeface="Calibri"/>
              </a:rPr>
              <a:t>must be </a:t>
            </a:r>
            <a:r>
              <a:rPr sz="2950" spc="-5" dirty="0">
                <a:latin typeface="Calibri"/>
                <a:cs typeface="Calibri"/>
              </a:rPr>
              <a:t>pre-image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resistant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non-invertible.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762875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Performance</a:t>
            </a:r>
            <a:r>
              <a:rPr sz="3200" spc="-5" dirty="0">
                <a:latin typeface="Calibri"/>
                <a:cs typeface="Calibri"/>
              </a:rPr>
              <a:t>: The biometric </a:t>
            </a:r>
            <a:r>
              <a:rPr sz="3200" spc="-10" dirty="0">
                <a:latin typeface="Calibri"/>
                <a:cs typeface="Calibri"/>
              </a:rPr>
              <a:t>template </a:t>
            </a:r>
            <a:r>
              <a:rPr sz="3200" spc="-5" dirty="0">
                <a:latin typeface="Calibri"/>
                <a:cs typeface="Calibri"/>
              </a:rPr>
              <a:t> protection scheme should not degrade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recognition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performance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(FMR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FNMR)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74474"/>
            <a:ext cx="7693659" cy="43916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25400" indent="-287020">
              <a:lnSpc>
                <a:spcPts val="3229"/>
              </a:lnSpc>
              <a:spcBef>
                <a:spcPts val="47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dirty="0">
                <a:latin typeface="Calibri"/>
                <a:cs typeface="Calibri"/>
              </a:rPr>
              <a:t>Revocability</a:t>
            </a:r>
            <a:r>
              <a:rPr sz="2950" dirty="0">
                <a:latin typeface="Calibri"/>
                <a:cs typeface="Calibri"/>
              </a:rPr>
              <a:t>:</a:t>
            </a:r>
            <a:r>
              <a:rPr sz="2950" spc="-5" dirty="0">
                <a:latin typeface="Calibri"/>
                <a:cs typeface="Calibri"/>
              </a:rPr>
              <a:t> It</a:t>
            </a:r>
            <a:r>
              <a:rPr sz="2950" dirty="0">
                <a:latin typeface="Calibri"/>
                <a:cs typeface="Calibri"/>
              </a:rPr>
              <a:t> is</a:t>
            </a:r>
            <a:r>
              <a:rPr sz="2950" spc="-5" dirty="0">
                <a:latin typeface="Calibri"/>
                <a:cs typeface="Calibri"/>
              </a:rPr>
              <a:t> desirable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have a </a:t>
            </a:r>
            <a:r>
              <a:rPr sz="2950" spc="-10" dirty="0">
                <a:latin typeface="Calibri"/>
                <a:cs typeface="Calibri"/>
              </a:rPr>
              <a:t>template </a:t>
            </a:r>
            <a:r>
              <a:rPr sz="2950" spc="-5" dirty="0">
                <a:latin typeface="Calibri"/>
                <a:cs typeface="Calibri"/>
              </a:rPr>
              <a:t> protection </a:t>
            </a:r>
            <a:r>
              <a:rPr sz="2950" dirty="0">
                <a:latin typeface="Calibri"/>
                <a:cs typeface="Calibri"/>
              </a:rPr>
              <a:t>scheme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can generate </a:t>
            </a:r>
            <a:r>
              <a:rPr sz="2950" spc="-5" dirty="0">
                <a:latin typeface="Calibri"/>
                <a:cs typeface="Calibri"/>
              </a:rPr>
              <a:t>multiple </a:t>
            </a:r>
            <a:r>
              <a:rPr sz="2950" dirty="0">
                <a:latin typeface="Calibri"/>
                <a:cs typeface="Calibri"/>
              </a:rPr>
              <a:t> secure</a:t>
            </a:r>
            <a:r>
              <a:rPr sz="2950" spc="-5" dirty="0">
                <a:latin typeface="Calibri"/>
                <a:cs typeface="Calibri"/>
              </a:rPr>
              <a:t> templates </a:t>
            </a:r>
            <a:r>
              <a:rPr sz="2950" dirty="0">
                <a:latin typeface="Calibri"/>
                <a:cs typeface="Calibri"/>
              </a:rPr>
              <a:t>from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same</a:t>
            </a:r>
            <a:r>
              <a:rPr sz="2950" spc="-5" dirty="0">
                <a:latin typeface="Calibri"/>
                <a:cs typeface="Calibri"/>
              </a:rPr>
              <a:t> biometric data.</a:t>
            </a:r>
            <a:endParaRPr sz="2950">
              <a:latin typeface="Calibri"/>
              <a:cs typeface="Calibri"/>
            </a:endParaRPr>
          </a:p>
          <a:p>
            <a:pPr marL="299085" marR="6985" indent="-287020">
              <a:lnSpc>
                <a:spcPct val="91200"/>
              </a:lnSpc>
              <a:spcBef>
                <a:spcPts val="52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These </a:t>
            </a:r>
            <a:r>
              <a:rPr sz="2950" spc="-5" dirty="0">
                <a:latin typeface="Calibri"/>
                <a:cs typeface="Calibri"/>
              </a:rPr>
              <a:t>multiple </a:t>
            </a:r>
            <a:r>
              <a:rPr sz="2950" dirty="0">
                <a:latin typeface="Calibri"/>
                <a:cs typeface="Calibri"/>
              </a:rPr>
              <a:t>secure </a:t>
            </a:r>
            <a:r>
              <a:rPr sz="2950" spc="-5" dirty="0">
                <a:latin typeface="Calibri"/>
                <a:cs typeface="Calibri"/>
              </a:rPr>
              <a:t>templates </a:t>
            </a:r>
            <a:r>
              <a:rPr sz="2950" dirty="0">
                <a:latin typeface="Calibri"/>
                <a:cs typeface="Calibri"/>
              </a:rPr>
              <a:t>must be </a:t>
            </a:r>
            <a:r>
              <a:rPr sz="2950" spc="-5" dirty="0">
                <a:latin typeface="Calibri"/>
                <a:cs typeface="Calibri"/>
              </a:rPr>
              <a:t>such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even if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dirty="0">
                <a:latin typeface="Calibri"/>
                <a:cs typeface="Calibri"/>
              </a:rPr>
              <a:t>adversary obtains </a:t>
            </a:r>
            <a:r>
              <a:rPr sz="2950" spc="-5" dirty="0">
                <a:latin typeface="Calibri"/>
                <a:cs typeface="Calibri"/>
              </a:rPr>
              <a:t>two </a:t>
            </a:r>
            <a:r>
              <a:rPr sz="2950" dirty="0">
                <a:latin typeface="Calibri"/>
                <a:cs typeface="Calibri"/>
              </a:rPr>
              <a:t>or more </a:t>
            </a:r>
            <a:r>
              <a:rPr sz="2950" spc="-5" dirty="0">
                <a:latin typeface="Calibri"/>
                <a:cs typeface="Calibri"/>
              </a:rPr>
              <a:t>of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them, </a:t>
            </a:r>
            <a:r>
              <a:rPr sz="2950" dirty="0">
                <a:latin typeface="Calibri"/>
                <a:cs typeface="Calibri"/>
              </a:rPr>
              <a:t>it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must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5" dirty="0">
                <a:latin typeface="Calibri"/>
                <a:cs typeface="Calibri"/>
              </a:rPr>
              <a:t> computationally </a:t>
            </a:r>
            <a:r>
              <a:rPr sz="2950" dirty="0">
                <a:latin typeface="Calibri"/>
                <a:cs typeface="Calibri"/>
              </a:rPr>
              <a:t>hard</a:t>
            </a:r>
            <a:r>
              <a:rPr sz="2950" spc="-5" dirty="0">
                <a:latin typeface="Calibri"/>
                <a:cs typeface="Calibri"/>
              </a:rPr>
              <a:t> to</a:t>
            </a:r>
            <a:endParaRPr sz="2950">
              <a:latin typeface="Calibri"/>
              <a:cs typeface="Calibri"/>
            </a:endParaRPr>
          </a:p>
          <a:p>
            <a:pPr marL="299085" marR="28575" indent="-287020">
              <a:lnSpc>
                <a:spcPts val="3229"/>
              </a:lnSpc>
              <a:spcBef>
                <a:spcPts val="645"/>
              </a:spcBef>
              <a:buFont typeface="Arial MT"/>
              <a:buChar char="•"/>
              <a:tabLst>
                <a:tab pos="383540" algn="l"/>
                <a:tab pos="384175" algn="l"/>
              </a:tabLst>
            </a:pPr>
            <a:r>
              <a:rPr dirty="0"/>
              <a:t>	</a:t>
            </a:r>
            <a:r>
              <a:rPr sz="2950" dirty="0">
                <a:latin typeface="Calibri"/>
                <a:cs typeface="Calibri"/>
              </a:rPr>
              <a:t>(a) </a:t>
            </a:r>
            <a:r>
              <a:rPr sz="2950" spc="-5" dirty="0">
                <a:latin typeface="Calibri"/>
                <a:cs typeface="Calibri"/>
              </a:rPr>
              <a:t>identify that they </a:t>
            </a:r>
            <a:r>
              <a:rPr sz="2950" dirty="0">
                <a:latin typeface="Calibri"/>
                <a:cs typeface="Calibri"/>
              </a:rPr>
              <a:t>are derived from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same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ts val="3229"/>
              </a:lnSpc>
              <a:spcBef>
                <a:spcPts val="590"/>
              </a:spcBef>
              <a:buFont typeface="Arial MT"/>
              <a:buChar char="•"/>
              <a:tabLst>
                <a:tab pos="383540" algn="l"/>
                <a:tab pos="384175" algn="l"/>
                <a:tab pos="7171690" algn="l"/>
              </a:tabLst>
            </a:pPr>
            <a:r>
              <a:rPr dirty="0"/>
              <a:t>	</a:t>
            </a:r>
            <a:r>
              <a:rPr sz="2950" spc="-5" dirty="0">
                <a:latin typeface="Calibri"/>
                <a:cs typeface="Calibri"/>
              </a:rPr>
              <a:t>(b</a:t>
            </a:r>
            <a:r>
              <a:rPr sz="2950" dirty="0">
                <a:latin typeface="Calibri"/>
                <a:cs typeface="Calibri"/>
              </a:rPr>
              <a:t>) </a:t>
            </a:r>
            <a:r>
              <a:rPr sz="2950" spc="-5" dirty="0">
                <a:latin typeface="Calibri"/>
                <a:cs typeface="Calibri"/>
              </a:rPr>
              <a:t>obtai</a:t>
            </a:r>
            <a:r>
              <a:rPr sz="2950" spc="5" dirty="0">
                <a:latin typeface="Calibri"/>
                <a:cs typeface="Calibri"/>
              </a:rPr>
              <a:t>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</a:t>
            </a:r>
            <a:r>
              <a:rPr sz="2950" spc="5" dirty="0">
                <a:latin typeface="Calibri"/>
                <a:cs typeface="Calibri"/>
              </a:rPr>
              <a:t>e</a:t>
            </a:r>
            <a:r>
              <a:rPr sz="2950" spc="-5" dirty="0">
                <a:latin typeface="Calibri"/>
                <a:cs typeface="Calibri"/>
              </a:rPr>
              <a:t> origina</a:t>
            </a:r>
            <a:r>
              <a:rPr sz="2950" dirty="0">
                <a:latin typeface="Calibri"/>
                <a:cs typeface="Calibri"/>
              </a:rPr>
              <a:t>l </a:t>
            </a:r>
            <a:r>
              <a:rPr sz="2950" spc="-5" dirty="0">
                <a:latin typeface="Calibri"/>
                <a:cs typeface="Calibri"/>
              </a:rPr>
              <a:t>biometri</a:t>
            </a:r>
            <a:r>
              <a:rPr sz="2950" dirty="0">
                <a:latin typeface="Calibri"/>
                <a:cs typeface="Calibri"/>
              </a:rPr>
              <a:t>c</a:t>
            </a:r>
            <a:r>
              <a:rPr sz="2950" spc="-5" dirty="0">
                <a:latin typeface="Calibri"/>
                <a:cs typeface="Calibri"/>
              </a:rPr>
              <a:t> feature</a:t>
            </a:r>
            <a:r>
              <a:rPr sz="2950" dirty="0">
                <a:latin typeface="Calibri"/>
                <a:cs typeface="Calibri"/>
              </a:rPr>
              <a:t>s of	</a:t>
            </a:r>
            <a:r>
              <a:rPr sz="2950" spc="-10" dirty="0">
                <a:latin typeface="Calibri"/>
                <a:cs typeface="Calibri"/>
              </a:rPr>
              <a:t>the  </a:t>
            </a:r>
            <a:r>
              <a:rPr sz="2950" spc="-5" dirty="0">
                <a:latin typeface="Calibri"/>
                <a:cs typeface="Calibri"/>
              </a:rPr>
              <a:t>user.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70329"/>
            <a:ext cx="7983855" cy="41897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220979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This revocability or </a:t>
            </a:r>
            <a:r>
              <a:rPr sz="3200" spc="-10" dirty="0">
                <a:latin typeface="Calibri"/>
                <a:cs typeface="Calibri"/>
              </a:rPr>
              <a:t>cancelability </a:t>
            </a:r>
            <a:r>
              <a:rPr sz="3200" spc="-5" dirty="0">
                <a:latin typeface="Calibri"/>
                <a:cs typeface="Calibri"/>
              </a:rPr>
              <a:t>property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ensures </a:t>
            </a:r>
            <a:r>
              <a:rPr sz="3200" spc="-10" dirty="0">
                <a:latin typeface="Calibri"/>
                <a:cs typeface="Calibri"/>
              </a:rPr>
              <a:t>that cross-matching </a:t>
            </a:r>
            <a:r>
              <a:rPr sz="3200" dirty="0">
                <a:latin typeface="Calibri"/>
                <a:cs typeface="Calibri"/>
              </a:rPr>
              <a:t>across </a:t>
            </a:r>
            <a:r>
              <a:rPr sz="3200" spc="-5" dirty="0">
                <a:latin typeface="Calibri"/>
                <a:cs typeface="Calibri"/>
              </a:rPr>
              <a:t>biometric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databases is not possible, </a:t>
            </a:r>
            <a:r>
              <a:rPr sz="3200" spc="-10" dirty="0">
                <a:latin typeface="Calibri"/>
                <a:cs typeface="Calibri"/>
              </a:rPr>
              <a:t>thereby </a:t>
            </a:r>
            <a:r>
              <a:rPr sz="3200" spc="-5" dirty="0">
                <a:latin typeface="Calibri"/>
                <a:cs typeface="Calibri"/>
              </a:rPr>
              <a:t>preserving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user’s privacy.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0300"/>
              </a:lnSpc>
              <a:spcBef>
                <a:spcPts val="5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Revocability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makes </a:t>
            </a:r>
            <a:r>
              <a:rPr sz="3200" spc="-5" dirty="0">
                <a:latin typeface="Calibri"/>
                <a:cs typeface="Calibri"/>
              </a:rPr>
              <a:t>it straightforward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discard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compromised template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reissue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294640" marR="13335" indent="-281940">
              <a:lnSpc>
                <a:spcPts val="3479"/>
              </a:lnSpc>
              <a:spcBef>
                <a:spcPts val="66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the template </a:t>
            </a:r>
            <a:r>
              <a:rPr sz="3200" spc="-5" dirty="0">
                <a:latin typeface="Calibri"/>
                <a:cs typeface="Calibri"/>
              </a:rPr>
              <a:t>protection scheme should satisfy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requirements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98270" marR="5080" indent="-560705">
              <a:lnSpc>
                <a:spcPts val="4730"/>
              </a:lnSpc>
              <a:spcBef>
                <a:spcPts val="215"/>
              </a:spcBef>
            </a:pPr>
            <a:r>
              <a:rPr b="0" dirty="0">
                <a:latin typeface="Calibri"/>
                <a:cs typeface="Calibri"/>
              </a:rPr>
              <a:t>DIFFERENT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APPROACHES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 </a:t>
            </a:r>
            <a:r>
              <a:rPr b="0" spc="-8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TEMPLATE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PROTECTION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784" y="1705467"/>
            <a:ext cx="6335009" cy="397247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656" y="477711"/>
            <a:ext cx="465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Standard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encryption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912734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384175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multiple </a:t>
            </a:r>
            <a:r>
              <a:rPr sz="3200" dirty="0">
                <a:latin typeface="Calibri"/>
                <a:cs typeface="Calibri"/>
              </a:rPr>
              <a:t>acquisitions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biometric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 </a:t>
            </a:r>
            <a:r>
              <a:rPr sz="3200" spc="-5" dirty="0">
                <a:latin typeface="Calibri"/>
                <a:cs typeface="Calibri"/>
              </a:rPr>
              <a:t>do not result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feature set.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Typically,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standard encryption functions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 smooth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 </a:t>
            </a:r>
            <a:r>
              <a:rPr sz="3200" dirty="0">
                <a:latin typeface="Calibri"/>
                <a:cs typeface="Calibri"/>
              </a:rPr>
              <a:t>and a </a:t>
            </a:r>
            <a:r>
              <a:rPr sz="3200" spc="-5" dirty="0">
                <a:latin typeface="Calibri"/>
                <a:cs typeface="Calibri"/>
              </a:rPr>
              <a:t>small difference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feature sets extracted from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raw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 data </a:t>
            </a:r>
            <a:r>
              <a:rPr sz="3200" spc="-10" dirty="0">
                <a:latin typeface="Calibri"/>
                <a:cs typeface="Calibri"/>
              </a:rPr>
              <a:t>would </a:t>
            </a:r>
            <a:r>
              <a:rPr sz="3200" spc="-5" dirty="0">
                <a:latin typeface="Calibri"/>
                <a:cs typeface="Calibri"/>
              </a:rPr>
              <a:t>lead to very large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difference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resulting encrypted features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(see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Figure 7.16)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6470</Words>
  <Application>Microsoft Office PowerPoint</Application>
  <PresentationFormat>On-screen Show (4:3)</PresentationFormat>
  <Paragraphs>435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MS UI Gothic</vt:lpstr>
      <vt:lpstr>Arial</vt:lpstr>
      <vt:lpstr>Arial MT</vt:lpstr>
      <vt:lpstr>Calibri</vt:lpstr>
      <vt:lpstr>Times New Roman</vt:lpstr>
      <vt:lpstr>Office Theme</vt:lpstr>
      <vt:lpstr>Unit IV</vt:lpstr>
      <vt:lpstr>Biometric system Authentication</vt:lpstr>
      <vt:lpstr>Identification vs. Authentication</vt:lpstr>
      <vt:lpstr>Biometrics-enabled Authentication  Applications</vt:lpstr>
      <vt:lpstr>Classification Of biometrics</vt:lpstr>
      <vt:lpstr>Physiological traits</vt:lpstr>
      <vt:lpstr>Physiological traits</vt:lpstr>
      <vt:lpstr>Behavioral biometrics</vt:lpstr>
      <vt:lpstr>SOFT BIOMETRICS</vt:lpstr>
      <vt:lpstr>Hard biometrics</vt:lpstr>
      <vt:lpstr>Hidden biometrics</vt:lpstr>
      <vt:lpstr>Security breach</vt:lpstr>
      <vt:lpstr>PowerPoint Presentation</vt:lpstr>
      <vt:lpstr>SECURITY THREAT</vt:lpstr>
      <vt:lpstr>Denial-of-service (DoS):</vt:lpstr>
      <vt:lpstr>Intrusion</vt:lpstr>
      <vt:lpstr>Repudiation:</vt:lpstr>
      <vt:lpstr>PowerPoint Presentation</vt:lpstr>
      <vt:lpstr>INTRUSION AND REPUDIATION</vt:lpstr>
      <vt:lpstr>THREAT MODEL</vt:lpstr>
      <vt:lpstr>Intrinsic limitations:</vt:lpstr>
      <vt:lpstr>Adversaries:</vt:lpstr>
      <vt:lpstr>ATTACK</vt:lpstr>
      <vt:lpstr>PowerPoint Presentation</vt:lpstr>
      <vt:lpstr>CONSEQUENCES OF ZERO EFFORT  ATTACK</vt:lpstr>
      <vt:lpstr>METRICS</vt:lpstr>
      <vt:lpstr>Insider attacks</vt:lpstr>
      <vt:lpstr>five ways to breach the security of a  biometric system.</vt:lpstr>
      <vt:lpstr>Collusion</vt:lpstr>
      <vt:lpstr>To avoid collusion</vt:lpstr>
      <vt:lpstr>Coercion:</vt:lpstr>
      <vt:lpstr>Negligence:</vt:lpstr>
      <vt:lpstr>Enrollment Fraud:</vt:lpstr>
      <vt:lpstr>De duplication</vt:lpstr>
      <vt:lpstr>ATTACKS</vt:lpstr>
      <vt:lpstr>SABOTAGE</vt:lpstr>
      <vt:lpstr>OVERLOADING</vt:lpstr>
      <vt:lpstr>ATTACKS AT THE USER INTERFACE</vt:lpstr>
      <vt:lpstr>Countermeasure</vt:lpstr>
      <vt:lpstr>Spoof Detection</vt:lpstr>
      <vt:lpstr>SPOOF DETECTION</vt:lpstr>
      <vt:lpstr>SPOOF DETECTION</vt:lpstr>
      <vt:lpstr>SPOOF DETECTION</vt:lpstr>
      <vt:lpstr>THREE APROACHES</vt:lpstr>
      <vt:lpstr>EXAMPLE OF CHALLENGE</vt:lpstr>
      <vt:lpstr>Spoof detection based on  physiological properties</vt:lpstr>
      <vt:lpstr>Pulse rate/ Blood pressure</vt:lpstr>
      <vt:lpstr>Perspiration</vt:lpstr>
      <vt:lpstr>PowerPoint Presentation</vt:lpstr>
      <vt:lpstr>Spectral/optical properties of the  human skin</vt:lpstr>
      <vt:lpstr>PowerPoint Presentation</vt:lpstr>
      <vt:lpstr>PowerPoint Presentation</vt:lpstr>
      <vt:lpstr>Electrical characteristics:</vt:lpstr>
      <vt:lpstr>Skin deformation:</vt:lpstr>
      <vt:lpstr>PowerPoint Presentation</vt:lpstr>
      <vt:lpstr>Attacks on Biometric Processing</vt:lpstr>
      <vt:lpstr>Attacks on the system modules</vt:lpstr>
      <vt:lpstr>Unauthorized modification</vt:lpstr>
      <vt:lpstr>PowerPoint Presentation</vt:lpstr>
      <vt:lpstr>Torjan horse attack</vt:lpstr>
      <vt:lpstr>PowerPoint Presentation</vt:lpstr>
      <vt:lpstr>Exploitation of faults</vt:lpstr>
      <vt:lpstr>Exploitation of faults</vt:lpstr>
      <vt:lpstr>Attacks at the interconnections</vt:lpstr>
      <vt:lpstr>Man-in-the-middle attack</vt:lpstr>
      <vt:lpstr>Man-in-the-middle attack</vt:lpstr>
      <vt:lpstr>Replay attack</vt:lpstr>
      <vt:lpstr>Hill climbing attack</vt:lpstr>
      <vt:lpstr>PowerPoint Presentation</vt:lpstr>
      <vt:lpstr>PowerPoint Presentation</vt:lpstr>
      <vt:lpstr>HILL CLIMBING</vt:lpstr>
      <vt:lpstr>Attacks on the Template Database</vt:lpstr>
      <vt:lpstr>FIRST ATTACK</vt:lpstr>
      <vt:lpstr>SECOND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Countermeasure: biometric template  security</vt:lpstr>
      <vt:lpstr>Techniques for securing  passwords</vt:lpstr>
      <vt:lpstr>PowerPoint Presentation</vt:lpstr>
      <vt:lpstr>PowerPoint Presentation</vt:lpstr>
      <vt:lpstr>Password encryption or hashing</vt:lpstr>
      <vt:lpstr>Password based key Generation</vt:lpstr>
      <vt:lpstr>PowerPoint Presentation</vt:lpstr>
      <vt:lpstr>THIRD APPROACH</vt:lpstr>
      <vt:lpstr>CRYPTOGRAHIC HASH FUNCTION</vt:lpstr>
      <vt:lpstr>Challenges and requirements in  biometric template security</vt:lpstr>
      <vt:lpstr>PowerPoint Presentation</vt:lpstr>
      <vt:lpstr>PowerPoint Presentation</vt:lpstr>
      <vt:lpstr>THREE PROPERTIES OF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APPROACHES FOR  TEMPLATE PROTECTION</vt:lpstr>
      <vt:lpstr>Standard encryption</vt:lpstr>
      <vt:lpstr>Standard encryption</vt:lpstr>
      <vt:lpstr>Standard encryption</vt:lpstr>
      <vt:lpstr>PowerPoint Presentation</vt:lpstr>
      <vt:lpstr>feature transformation approach and biometric cryptosystem</vt:lpstr>
      <vt:lpstr>hybrid biometric cryptosystem.</vt:lpstr>
      <vt:lpstr>Standard encryption</vt:lpstr>
      <vt:lpstr>PowerPoint Presentation</vt:lpstr>
      <vt:lpstr>Feature transformation approach</vt:lpstr>
      <vt:lpstr>PowerPoint Presentation</vt:lpstr>
      <vt:lpstr>FEATURE TRANSFORM</vt:lpstr>
      <vt:lpstr>Invertible transformation</vt:lpstr>
      <vt:lpstr>PowerPoint Presentation</vt:lpstr>
      <vt:lpstr>Random multispace quantization</vt:lpstr>
      <vt:lpstr>PowerPoint Presentation</vt:lpstr>
      <vt:lpstr>Non-invertible transformation:</vt:lpstr>
      <vt:lpstr>PowerPoint Presentation</vt:lpstr>
      <vt:lpstr>PowerPoint Presentation</vt:lpstr>
      <vt:lpstr>PowerPoint Presentation</vt:lpstr>
      <vt:lpstr>Biometric cryptosystems</vt:lpstr>
      <vt:lpstr>Key binding and key generation</vt:lpstr>
      <vt:lpstr>PowerPoint Presentation</vt:lpstr>
      <vt:lpstr>Key binding cryptosystem</vt:lpstr>
      <vt:lpstr>Key binding</vt:lpstr>
      <vt:lpstr>Fuzzy commitment scheme</vt:lpstr>
      <vt:lpstr>PowerPoint Presentation</vt:lpstr>
      <vt:lpstr>Key generating biometric  cryptosystem: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</dc:title>
  <dc:creator>SIBI AMARAN</dc:creator>
  <cp:lastModifiedBy>SIBI AMARAN</cp:lastModifiedBy>
  <cp:revision>15</cp:revision>
  <dcterms:created xsi:type="dcterms:W3CDTF">2023-09-24T07:49:30Z</dcterms:created>
  <dcterms:modified xsi:type="dcterms:W3CDTF">2023-09-25T11:38:49Z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