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13BEC0-2C6F-42CE-8C8C-6E32311F4B13}">
  <a:tblStyle styleId="{5613BEC0-2C6F-42CE-8C8C-6E32311F4B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2"/>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48" name="Google Shape;48;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sp>
        <p:nvSpPr>
          <p:cNvPr id="137" name="Google Shape;137;p1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39" name="Google Shape;139;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0" name="Google Shape;140;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1" name="Google Shape;141;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2" name="Google Shape;142;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5" name="Shape 145"/>
        <p:cNvGrpSpPr/>
        <p:nvPr/>
      </p:nvGrpSpPr>
      <p:grpSpPr>
        <a:xfrm>
          <a:off x="0" y="0"/>
          <a:ext cx="0" cy="0"/>
          <a:chOff x="0" y="0"/>
          <a:chExt cx="0" cy="0"/>
        </a:xfrm>
      </p:grpSpPr>
      <p:sp>
        <p:nvSpPr>
          <p:cNvPr id="146" name="Google Shape;146;p1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3"/>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48" name="Google Shape;148;p13"/>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49" name="Google Shape;149;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2" name="Shape 152"/>
        <p:cNvGrpSpPr/>
        <p:nvPr/>
      </p:nvGrpSpPr>
      <p:grpSpPr>
        <a:xfrm>
          <a:off x="0" y="0"/>
          <a:ext cx="0" cy="0"/>
          <a:chOff x="0" y="0"/>
          <a:chExt cx="0" cy="0"/>
        </a:xfrm>
      </p:grpSpPr>
      <p:sp>
        <p:nvSpPr>
          <p:cNvPr id="153" name="Google Shape;153;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55" name="Google Shape;155;p1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93" name="Google Shape;93;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6" name="Shape 96"/>
        <p:cNvGrpSpPr/>
        <p:nvPr/>
      </p:nvGrpSpPr>
      <p:grpSpPr>
        <a:xfrm>
          <a:off x="0" y="0"/>
          <a:ext cx="0" cy="0"/>
          <a:chOff x="0" y="0"/>
          <a:chExt cx="0" cy="0"/>
        </a:xfrm>
      </p:grpSpPr>
      <p:sp>
        <p:nvSpPr>
          <p:cNvPr id="97" name="Google Shape;97;p5"/>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6"/>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04" name="Google Shape;104;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
          <p:cNvSpPr txBox="1"/>
          <p:nvPr>
            <p:ph idx="1" type="body"/>
          </p:nvPr>
        </p:nvSpPr>
        <p:spPr>
          <a:xfrm rot="5400000">
            <a:off x="2366169" y="-189707"/>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10" name="Google Shape;110;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8"/>
          <p:cNvSpPr/>
          <p:nvPr>
            <p:ph idx="2" type="pic"/>
          </p:nvPr>
        </p:nvSpPr>
        <p:spPr>
          <a:xfrm>
            <a:off x="1792288" y="612775"/>
            <a:ext cx="5486400" cy="4114800"/>
          </a:xfrm>
          <a:prstGeom prst="rect">
            <a:avLst/>
          </a:prstGeom>
          <a:noFill/>
          <a:ln>
            <a:noFill/>
          </a:ln>
        </p:spPr>
      </p:sp>
      <p:sp>
        <p:nvSpPr>
          <p:cNvPr id="116" name="Google Shape;116;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17" name="Google Shape;117;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23" name="Google Shape;12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24" name="Google Shape;124;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1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grpSp>
        <p:nvGrpSpPr>
          <p:cNvPr id="7" name="Google Shape;7;p1"/>
          <p:cNvGrpSpPr/>
          <p:nvPr/>
        </p:nvGrpSpPr>
        <p:grpSpPr>
          <a:xfrm>
            <a:off x="7493000" y="2992437"/>
            <a:ext cx="1338262" cy="2189162"/>
            <a:chOff x="4704" y="1885"/>
            <a:chExt cx="843" cy="1379"/>
          </a:xfrm>
        </p:grpSpPr>
        <p:sp>
          <p:nvSpPr>
            <p:cNvPr id="8" name="Google Shape;8;p1"/>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 name="Google Shape;9;p1"/>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 name="Google Shape;10;p1"/>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39" name="Google Shape;39;p1"/>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
        <p:nvSpPr>
          <p:cNvPr id="40" name="Google Shape;40;p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41" name="Google Shape;41;p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2" name="Google Shape;42;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cxnSp>
        <p:nvCxnSpPr>
          <p:cNvPr id="52" name="Google Shape;52;p3"/>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53" name="Google Shape;53;p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54" name="Google Shape;54;p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5" name="Google Shape;55;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58" name="Google Shape;58;p3"/>
          <p:cNvGrpSpPr/>
          <p:nvPr/>
        </p:nvGrpSpPr>
        <p:grpSpPr>
          <a:xfrm>
            <a:off x="8153400" y="152400"/>
            <a:ext cx="792162" cy="1295400"/>
            <a:chOff x="5136" y="960"/>
            <a:chExt cx="528" cy="864"/>
          </a:xfrm>
        </p:grpSpPr>
        <p:sp>
          <p:nvSpPr>
            <p:cNvPr id="59" name="Google Shape;59;p3"/>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3"/>
            <p:cNvSpPr/>
            <p:nvPr/>
          </p:nvSpPr>
          <p:spPr>
            <a:xfrm>
              <a:off x="5248"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3"/>
            <p:cNvSpPr/>
            <p:nvPr/>
          </p:nvSpPr>
          <p:spPr>
            <a:xfrm>
              <a:off x="5360"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3"/>
            <p:cNvSpPr/>
            <p:nvPr/>
          </p:nvSpPr>
          <p:spPr>
            <a:xfrm>
              <a:off x="5136"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3"/>
            <p:cNvSpPr/>
            <p:nvPr/>
          </p:nvSpPr>
          <p:spPr>
            <a:xfrm>
              <a:off x="5248"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3"/>
            <p:cNvSpPr/>
            <p:nvPr/>
          </p:nvSpPr>
          <p:spPr>
            <a:xfrm>
              <a:off x="5360"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3"/>
            <p:cNvSpPr/>
            <p:nvPr/>
          </p:nvSpPr>
          <p:spPr>
            <a:xfrm>
              <a:off x="5472" y="1072"/>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3"/>
            <p:cNvSpPr/>
            <p:nvPr/>
          </p:nvSpPr>
          <p:spPr>
            <a:xfrm>
              <a:off x="5136" y="1184"/>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3"/>
            <p:cNvSpPr/>
            <p:nvPr/>
          </p:nvSpPr>
          <p:spPr>
            <a:xfrm>
              <a:off x="5248" y="1184"/>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3"/>
            <p:cNvSpPr/>
            <p:nvPr/>
          </p:nvSpPr>
          <p:spPr>
            <a:xfrm>
              <a:off x="5360" y="1184"/>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3"/>
            <p:cNvSpPr/>
            <p:nvPr/>
          </p:nvSpPr>
          <p:spPr>
            <a:xfrm>
              <a:off x="5472" y="1184"/>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3"/>
            <p:cNvSpPr/>
            <p:nvPr/>
          </p:nvSpPr>
          <p:spPr>
            <a:xfrm>
              <a:off x="5584" y="1184"/>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3"/>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3"/>
            <p:cNvSpPr/>
            <p:nvPr/>
          </p:nvSpPr>
          <p:spPr>
            <a:xfrm>
              <a:off x="5248" y="1296"/>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3"/>
            <p:cNvSpPr/>
            <p:nvPr/>
          </p:nvSpPr>
          <p:spPr>
            <a:xfrm>
              <a:off x="5360" y="1296"/>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3"/>
            <p:cNvSpPr/>
            <p:nvPr/>
          </p:nvSpPr>
          <p:spPr>
            <a:xfrm>
              <a:off x="5472" y="1296"/>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3"/>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3"/>
            <p:cNvSpPr/>
            <p:nvPr/>
          </p:nvSpPr>
          <p:spPr>
            <a:xfrm>
              <a:off x="5248"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3"/>
            <p:cNvSpPr/>
            <p:nvPr/>
          </p:nvSpPr>
          <p:spPr>
            <a:xfrm>
              <a:off x="5360" y="1408"/>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3"/>
            <p:cNvSpPr/>
            <p:nvPr/>
          </p:nvSpPr>
          <p:spPr>
            <a:xfrm>
              <a:off x="5472" y="1408"/>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3"/>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3"/>
            <p:cNvSpPr/>
            <p:nvPr/>
          </p:nvSpPr>
          <p:spPr>
            <a:xfrm>
              <a:off x="5136" y="1520"/>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3"/>
            <p:cNvSpPr/>
            <p:nvPr/>
          </p:nvSpPr>
          <p:spPr>
            <a:xfrm>
              <a:off x="5248" y="1520"/>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3"/>
            <p:cNvSpPr/>
            <p:nvPr/>
          </p:nvSpPr>
          <p:spPr>
            <a:xfrm>
              <a:off x="5360" y="1520"/>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3"/>
            <p:cNvSpPr/>
            <p:nvPr/>
          </p:nvSpPr>
          <p:spPr>
            <a:xfrm>
              <a:off x="5472" y="1520"/>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3"/>
            <p:cNvSpPr/>
            <p:nvPr/>
          </p:nvSpPr>
          <p:spPr>
            <a:xfrm>
              <a:off x="5136" y="1632"/>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3"/>
            <p:cNvSpPr/>
            <p:nvPr/>
          </p:nvSpPr>
          <p:spPr>
            <a:xfrm>
              <a:off x="5248" y="1632"/>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3"/>
            <p:cNvSpPr/>
            <p:nvPr/>
          </p:nvSpPr>
          <p:spPr>
            <a:xfrm>
              <a:off x="5360" y="1632"/>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3"/>
            <p:cNvSpPr/>
            <p:nvPr/>
          </p:nvSpPr>
          <p:spPr>
            <a:xfrm>
              <a:off x="5472" y="1632"/>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3"/>
            <p:cNvSpPr/>
            <p:nvPr/>
          </p:nvSpPr>
          <p:spPr>
            <a:xfrm>
              <a:off x="5248" y="1744"/>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3"/>
            <p:cNvSpPr/>
            <p:nvPr/>
          </p:nvSpPr>
          <p:spPr>
            <a:xfrm>
              <a:off x="5472" y="1744"/>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LEX</a:t>
            </a:r>
            <a:endParaRPr/>
          </a:p>
        </p:txBody>
      </p:sp>
      <p:sp>
        <p:nvSpPr>
          <p:cNvPr id="163" name="Google Shape;163;p15"/>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t/>
            </a:r>
            <a:endParaRPr b="0" i="0" sz="3200" u="none">
              <a:solidFill>
                <a:schemeClr val="dk1"/>
              </a:solidFill>
              <a:latin typeface="Arial"/>
              <a:ea typeface="Arial"/>
              <a:cs typeface="Arial"/>
              <a:sym typeface="Arial"/>
            </a:endParaRPr>
          </a:p>
          <a:p>
            <a:pPr indent="0" lvl="0" marL="0" rtl="0" algn="r">
              <a:lnSpc>
                <a:spcPct val="100000"/>
              </a:lnSpc>
              <a:spcBef>
                <a:spcPts val="640"/>
              </a:spcBef>
              <a:spcAft>
                <a:spcPts val="0"/>
              </a:spcAft>
              <a:buSzPts val="2240"/>
              <a:buNone/>
            </a:pPr>
            <a:r>
              <a:rPr b="0" i="0" lang="en-US" sz="3200" u="none">
                <a:solidFill>
                  <a:schemeClr val="dk1"/>
                </a:solidFill>
                <a:latin typeface="Arial"/>
                <a:ea typeface="Arial"/>
                <a:cs typeface="Arial"/>
                <a:sym typeface="Arial"/>
              </a:rPr>
              <a:t>By</a:t>
            </a:r>
            <a:endParaRPr/>
          </a:p>
          <a:p>
            <a:pPr indent="0" lvl="0" marL="0" rtl="0" algn="r">
              <a:lnSpc>
                <a:spcPct val="100000"/>
              </a:lnSpc>
              <a:spcBef>
                <a:spcPts val="640"/>
              </a:spcBef>
              <a:spcAft>
                <a:spcPts val="0"/>
              </a:spcAft>
              <a:buSzPts val="2240"/>
              <a:buNone/>
            </a:pPr>
            <a:r>
              <a:rPr b="0" i="0" lang="en-US" sz="3200" u="none">
                <a:solidFill>
                  <a:schemeClr val="dk1"/>
                </a:solidFill>
                <a:latin typeface="Arial"/>
                <a:ea typeface="Arial"/>
                <a:cs typeface="Arial"/>
                <a:sym typeface="Arial"/>
              </a:rPr>
              <a:t> S.Vanitha Sivagami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Conflicts in Pattern Matching</a:t>
            </a:r>
            <a:endParaRPr/>
          </a:p>
        </p:txBody>
      </p:sp>
      <p:sp>
        <p:nvSpPr>
          <p:cNvPr id="221" name="Google Shape;221;p24"/>
          <p:cNvSpPr txBox="1"/>
          <p:nvPr>
            <p:ph idx="1" type="body"/>
          </p:nvPr>
        </p:nvSpPr>
        <p:spPr>
          <a:xfrm>
            <a:off x="457200" y="1719262"/>
            <a:ext cx="8229600" cy="5138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Whenever there is a conflict in pattern matching, lexer matches the longest pattern</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(eg)</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a:t>
            </a:r>
            <a:r>
              <a:rPr b="0" i="0" lang="en-US" sz="3000" u="none">
                <a:solidFill>
                  <a:srgbClr val="FF0000"/>
                </a:solidFill>
                <a:latin typeface="Arial"/>
                <a:ea typeface="Arial"/>
                <a:cs typeface="Arial"/>
                <a:sym typeface="Arial"/>
              </a:rPr>
              <a:t>is </a:t>
            </a:r>
            <a:r>
              <a:rPr b="0" i="0" lang="en-US" sz="3000" u="none">
                <a:solidFill>
                  <a:schemeClr val="dk1"/>
                </a:solidFill>
                <a:latin typeface="Arial"/>
                <a:ea typeface="Arial"/>
                <a:cs typeface="Arial"/>
                <a:sym typeface="Arial"/>
              </a:rPr>
              <a:t> and </a:t>
            </a:r>
            <a:r>
              <a:rPr b="0" i="0" lang="en-US" sz="3000" u="none">
                <a:solidFill>
                  <a:srgbClr val="FF0000"/>
                </a:solidFill>
                <a:latin typeface="Arial"/>
                <a:ea typeface="Arial"/>
                <a:cs typeface="Arial"/>
                <a:sym typeface="Arial"/>
              </a:rPr>
              <a:t>island</a:t>
            </a:r>
            <a:r>
              <a:rPr b="0" i="0" lang="en-US" sz="3000" u="none">
                <a:solidFill>
                  <a:schemeClr val="dk1"/>
                </a:solidFill>
                <a:latin typeface="Arial"/>
                <a:ea typeface="Arial"/>
                <a:cs typeface="Arial"/>
                <a:sym typeface="Arial"/>
              </a:rPr>
              <a:t> are patterns  </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then in the sentence </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 This is an island”</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matches </a:t>
            </a:r>
            <a:r>
              <a:rPr b="0" i="0" lang="en-US" sz="3000" u="none">
                <a:solidFill>
                  <a:srgbClr val="FF0000"/>
                </a:solidFill>
                <a:latin typeface="Arial"/>
                <a:ea typeface="Arial"/>
                <a:cs typeface="Arial"/>
                <a:sym typeface="Arial"/>
              </a:rPr>
              <a:t>island</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matches </a:t>
            </a:r>
            <a:r>
              <a:rPr b="0" i="0" lang="en-US" sz="3000" u="none">
                <a:solidFill>
                  <a:srgbClr val="FF0000"/>
                </a:solidFill>
                <a:latin typeface="Arial"/>
                <a:ea typeface="Arial"/>
                <a:cs typeface="Arial"/>
                <a:sym typeface="Arial"/>
              </a:rPr>
              <a:t>is</a:t>
            </a:r>
            <a:endParaRPr/>
          </a:p>
        </p:txBody>
      </p:sp>
      <p:cxnSp>
        <p:nvCxnSpPr>
          <p:cNvPr id="222" name="Google Shape;222;p24"/>
          <p:cNvCxnSpPr/>
          <p:nvPr/>
        </p:nvCxnSpPr>
        <p:spPr>
          <a:xfrm>
            <a:off x="1981200" y="6019800"/>
            <a:ext cx="2895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23" name="Google Shape;223;p24"/>
          <p:cNvCxnSpPr/>
          <p:nvPr/>
        </p:nvCxnSpPr>
        <p:spPr>
          <a:xfrm>
            <a:off x="3962400" y="4876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224" name="Google Shape;224;p24"/>
          <p:cNvCxnSpPr/>
          <p:nvPr/>
        </p:nvCxnSpPr>
        <p:spPr>
          <a:xfrm>
            <a:off x="3962400" y="5410200"/>
            <a:ext cx="1524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25" name="Google Shape;225;p24"/>
          <p:cNvCxnSpPr/>
          <p:nvPr/>
        </p:nvCxnSpPr>
        <p:spPr>
          <a:xfrm>
            <a:off x="1981200" y="4876800"/>
            <a:ext cx="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26" name="Google Shape;226;p24"/>
          <p:cNvCxnSpPr/>
          <p:nvPr/>
        </p:nvCxnSpPr>
        <p:spPr>
          <a:xfrm>
            <a:off x="2438400" y="4800600"/>
            <a:ext cx="0" cy="12192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Conflicts in Pattern Matching</a:t>
            </a:r>
            <a:endParaRPr/>
          </a:p>
        </p:txBody>
      </p:sp>
      <p:sp>
        <p:nvSpPr>
          <p:cNvPr id="232" name="Google Shape;232;p25"/>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When there is a conflict in pattern matching  and both the patterns are of same size, the pattern defined as the first one is selected</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(eg)      </a:t>
            </a:r>
            <a:r>
              <a:rPr b="0" i="0" lang="en-US" sz="3000" u="none">
                <a:solidFill>
                  <a:srgbClr val="FF0000"/>
                </a:solidFill>
                <a:latin typeface="Arial"/>
                <a:ea typeface="Arial"/>
                <a:cs typeface="Arial"/>
                <a:sym typeface="Arial"/>
              </a:rPr>
              <a:t>is </a:t>
            </a:r>
            <a:r>
              <a:rPr b="0" i="0" lang="en-US" sz="3000" u="none">
                <a:solidFill>
                  <a:schemeClr val="dk1"/>
                </a:solidFill>
                <a:latin typeface="Arial"/>
                <a:ea typeface="Arial"/>
                <a:cs typeface="Arial"/>
                <a:sym typeface="Arial"/>
              </a:rPr>
              <a:t> and </a:t>
            </a:r>
            <a:r>
              <a:rPr b="0" i="0" lang="en-US" sz="3000" u="none">
                <a:solidFill>
                  <a:srgbClr val="FF0000"/>
                </a:solidFill>
                <a:latin typeface="Arial"/>
                <a:ea typeface="Arial"/>
                <a:cs typeface="Arial"/>
                <a:sym typeface="Arial"/>
              </a:rPr>
              <a:t>[a-z][a-z]</a:t>
            </a:r>
            <a:r>
              <a:rPr b="0" i="0" lang="en-US" sz="3000" u="none">
                <a:solidFill>
                  <a:schemeClr val="dk1"/>
                </a:solidFill>
                <a:latin typeface="Arial"/>
                <a:ea typeface="Arial"/>
                <a:cs typeface="Arial"/>
                <a:sym typeface="Arial"/>
              </a:rPr>
              <a:t> are patterns where </a:t>
            </a:r>
            <a:endParaRPr/>
          </a:p>
          <a:p>
            <a:pPr indent="-342900" lvl="0" marL="342900" rtl="0" algn="l">
              <a:lnSpc>
                <a:spcPct val="100000"/>
              </a:lnSpc>
              <a:spcBef>
                <a:spcPts val="600"/>
              </a:spcBef>
              <a:spcAft>
                <a:spcPts val="0"/>
              </a:spcAft>
              <a:buSzPts val="2100"/>
              <a:buNone/>
            </a:pPr>
            <a:r>
              <a:rPr b="0" i="0" lang="en-US" sz="3000" u="none">
                <a:solidFill>
                  <a:srgbClr val="FF0000"/>
                </a:solidFill>
                <a:latin typeface="Arial"/>
                <a:ea typeface="Arial"/>
                <a:cs typeface="Arial"/>
                <a:sym typeface="Arial"/>
              </a:rPr>
              <a:t>    is</a:t>
            </a:r>
            <a:r>
              <a:rPr b="0" i="0" lang="en-US" sz="3000" u="none">
                <a:solidFill>
                  <a:schemeClr val="dk1"/>
                </a:solidFill>
                <a:latin typeface="Arial"/>
                <a:ea typeface="Arial"/>
                <a:cs typeface="Arial"/>
                <a:sym typeface="Arial"/>
              </a:rPr>
              <a:t> is defined first</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then in the sentence </a:t>
            </a:r>
            <a:br>
              <a:rPr b="0" i="0" lang="en-US" sz="3000" u="none">
                <a:solidFill>
                  <a:schemeClr val="dk1"/>
                </a:solidFill>
                <a:latin typeface="Arial"/>
                <a:ea typeface="Arial"/>
                <a:cs typeface="Arial"/>
                <a:sym typeface="Arial"/>
              </a:rPr>
            </a:br>
            <a:r>
              <a:rPr b="0" i="0" lang="en-US" sz="3000" u="none">
                <a:solidFill>
                  <a:schemeClr val="dk1"/>
                </a:solidFill>
                <a:latin typeface="Arial"/>
                <a:ea typeface="Arial"/>
                <a:cs typeface="Arial"/>
                <a:sym typeface="Arial"/>
              </a:rPr>
              <a:t>  </a:t>
            </a:r>
            <a:r>
              <a:rPr b="0" i="0" lang="en-US" sz="3000" u="none">
                <a:solidFill>
                  <a:srgbClr val="0000CC"/>
                </a:solidFill>
                <a:latin typeface="Arial"/>
                <a:ea typeface="Arial"/>
                <a:cs typeface="Arial"/>
                <a:sym typeface="Arial"/>
              </a:rPr>
              <a:t>is</a:t>
            </a:r>
            <a:r>
              <a:rPr b="0" i="0" lang="en-US" sz="3000" u="none">
                <a:solidFill>
                  <a:schemeClr val="dk1"/>
                </a:solidFill>
                <a:latin typeface="Arial"/>
                <a:ea typeface="Arial"/>
                <a:cs typeface="Arial"/>
                <a:sym typeface="Arial"/>
              </a:rPr>
              <a:t> it a program ?</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matches </a:t>
            </a:r>
            <a:r>
              <a:rPr b="0" i="0" lang="en-US" sz="3000" u="none">
                <a:solidFill>
                  <a:srgbClr val="FF0000"/>
                </a:solidFill>
                <a:latin typeface="Arial"/>
                <a:ea typeface="Arial"/>
                <a:cs typeface="Arial"/>
                <a:sym typeface="Arial"/>
              </a:rPr>
              <a:t>is</a:t>
            </a:r>
            <a:r>
              <a:rPr b="0" i="0" lang="en-US" sz="3000" u="none">
                <a:solidFill>
                  <a:schemeClr val="dk1"/>
                </a:solidFill>
                <a:latin typeface="Arial"/>
                <a:ea typeface="Arial"/>
                <a:cs typeface="Arial"/>
                <a:sym typeface="Arial"/>
              </a:rPr>
              <a:t> and not </a:t>
            </a:r>
            <a:r>
              <a:rPr b="0" i="0" lang="en-US" sz="3000" u="none">
                <a:solidFill>
                  <a:srgbClr val="FF0000"/>
                </a:solidFill>
                <a:latin typeface="Arial"/>
                <a:ea typeface="Arial"/>
                <a:cs typeface="Arial"/>
                <a:sym typeface="Arial"/>
              </a:rPr>
              <a:t>[a-z][a-z]</a:t>
            </a:r>
            <a:endParaRPr/>
          </a:p>
        </p:txBody>
      </p:sp>
      <p:cxnSp>
        <p:nvCxnSpPr>
          <p:cNvPr id="233" name="Google Shape;233;p25"/>
          <p:cNvCxnSpPr/>
          <p:nvPr/>
        </p:nvCxnSpPr>
        <p:spPr>
          <a:xfrm>
            <a:off x="1219200" y="5257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234" name="Google Shape;234;p25"/>
          <p:cNvCxnSpPr/>
          <p:nvPr/>
        </p:nvCxnSpPr>
        <p:spPr>
          <a:xfrm>
            <a:off x="1219200" y="5791200"/>
            <a:ext cx="22860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Lex program compilation</a:t>
            </a:r>
            <a:endParaRPr/>
          </a:p>
        </p:txBody>
      </p:sp>
      <p:sp>
        <p:nvSpPr>
          <p:cNvPr id="240" name="Google Shape;240;p26"/>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 </a:t>
            </a:r>
            <a:r>
              <a:rPr b="0" i="0" lang="en-US" sz="3000" u="none">
                <a:solidFill>
                  <a:srgbClr val="FF3399"/>
                </a:solidFill>
                <a:latin typeface="Arial"/>
                <a:ea typeface="Arial"/>
                <a:cs typeface="Arial"/>
                <a:sym typeface="Arial"/>
              </a:rPr>
              <a:t>lex filename</a:t>
            </a:r>
            <a:r>
              <a:rPr b="0" i="0" lang="en-US" sz="3000" u="none">
                <a:solidFill>
                  <a:schemeClr val="dk1"/>
                </a:solidFill>
                <a:latin typeface="Arial"/>
                <a:ea typeface="Arial"/>
                <a:cs typeface="Arial"/>
                <a:sym typeface="Arial"/>
              </a:rPr>
              <a:t>( with extension l)</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This command translates lex program into a c program lex.yy.c including the lexer as routine yylex()</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cc lex.yy.c –ll </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This command compiles the lexer by linking the lex library utilities</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Behavior of yylex()</a:t>
            </a:r>
            <a:endParaRPr/>
          </a:p>
        </p:txBody>
      </p:sp>
      <p:sp>
        <p:nvSpPr>
          <p:cNvPr id="246" name="Google Shape;246;p2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Since yylex() is the lexer it should be called within main ( lex library writes it’s own main function including only the call of yylex() )</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If user wants to perform other tasks within main function we can write main function definition in user sub routine section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Regular Expression</a:t>
            </a:r>
            <a:endParaRPr/>
          </a:p>
        </p:txBody>
      </p:sp>
      <p:sp>
        <p:nvSpPr>
          <p:cNvPr id="252" name="Google Shape;252;p28"/>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571500" lvl="0" marL="5715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Pattern description is given as regular expression</a:t>
            </a:r>
            <a:endParaRPr/>
          </a:p>
          <a:p>
            <a:pPr indent="-571500" lvl="0" marL="5715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Following is the list of meta characters to frame the regular expression along with usage:</a:t>
            </a:r>
            <a:endParaRPr/>
          </a:p>
          <a:p>
            <a:pPr indent="-571500" lvl="0" marL="5715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1)</a:t>
            </a:r>
            <a:r>
              <a:rPr b="0" i="0" lang="en-US" sz="3000" u="none">
                <a:solidFill>
                  <a:srgbClr val="FF0000"/>
                </a:solidFill>
                <a:latin typeface="Arial"/>
                <a:ea typeface="Arial"/>
                <a:cs typeface="Arial"/>
                <a:sym typeface="Arial"/>
              </a:rPr>
              <a:t> .  </a:t>
            </a:r>
            <a:r>
              <a:rPr b="0" i="0" lang="en-US" sz="3000" u="none">
                <a:solidFill>
                  <a:schemeClr val="dk1"/>
                </a:solidFill>
                <a:latin typeface="Arial"/>
                <a:ea typeface="Arial"/>
                <a:cs typeface="Arial"/>
                <a:sym typeface="Arial"/>
              </a:rPr>
              <a:t>Matches any single character other than \n </a:t>
            </a:r>
            <a:endParaRPr/>
          </a:p>
          <a:p>
            <a:pPr indent="-571500" lvl="0" marL="5715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2)</a:t>
            </a:r>
            <a:r>
              <a:rPr b="0" i="0" lang="en-US" sz="3000" u="none">
                <a:solidFill>
                  <a:srgbClr val="FF0000"/>
                </a:solidFill>
                <a:latin typeface="Arial"/>
                <a:ea typeface="Arial"/>
                <a:cs typeface="Arial"/>
                <a:sym typeface="Arial"/>
              </a:rPr>
              <a:t> *</a:t>
            </a:r>
            <a:r>
              <a:rPr b="0" i="0" lang="en-US" sz="3000" u="none">
                <a:solidFill>
                  <a:schemeClr val="dk1"/>
                </a:solidFill>
                <a:latin typeface="Arial"/>
                <a:ea typeface="Arial"/>
                <a:cs typeface="Arial"/>
                <a:sym typeface="Arial"/>
              </a:rPr>
              <a:t>  Matches zero or more occurences of preceding exp. (eg)a* →zero or more occurences of 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Regular Expression </a:t>
            </a:r>
            <a:endParaRPr/>
          </a:p>
        </p:txBody>
      </p:sp>
      <p:sp>
        <p:nvSpPr>
          <p:cNvPr id="258" name="Google Shape;258;p2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None/>
            </a:pPr>
            <a:r>
              <a:rPr b="0" i="0" lang="en-US" sz="3000" u="none">
                <a:solidFill>
                  <a:schemeClr val="dk1"/>
                </a:solidFill>
                <a:latin typeface="Arial"/>
                <a:ea typeface="Arial"/>
                <a:cs typeface="Arial"/>
                <a:sym typeface="Arial"/>
              </a:rPr>
              <a:t>3) </a:t>
            </a:r>
            <a:r>
              <a:rPr b="0" i="0" lang="en-US" sz="4000" u="none">
                <a:solidFill>
                  <a:srgbClr val="FF0000"/>
                </a:solidFill>
                <a:latin typeface="Arial"/>
                <a:ea typeface="Arial"/>
                <a:cs typeface="Arial"/>
                <a:sym typeface="Arial"/>
              </a:rPr>
              <a:t>+</a:t>
            </a:r>
            <a:r>
              <a:rPr b="0" i="0" lang="en-US" sz="3000" u="none">
                <a:solidFill>
                  <a:schemeClr val="dk1"/>
                </a:solidFill>
                <a:latin typeface="Arial"/>
                <a:ea typeface="Arial"/>
                <a:cs typeface="Arial"/>
                <a:sym typeface="Arial"/>
              </a:rPr>
              <a:t> Matches one or more occurrences of the preceding exp</a:t>
            </a:r>
            <a:endParaRPr/>
          </a:p>
          <a:p>
            <a:pPr indent="-342900" lvl="0" marL="342900" rtl="0" algn="l">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4) </a:t>
            </a:r>
            <a:r>
              <a:rPr b="0" i="0" lang="en-US" sz="3000" u="none">
                <a:solidFill>
                  <a:srgbClr val="FF0000"/>
                </a:solidFill>
                <a:latin typeface="Arial"/>
                <a:ea typeface="Arial"/>
                <a:cs typeface="Arial"/>
                <a:sym typeface="Arial"/>
              </a:rPr>
              <a:t>?</a:t>
            </a:r>
            <a:r>
              <a:rPr b="0" i="0" lang="en-US" sz="3000" u="none">
                <a:solidFill>
                  <a:schemeClr val="dk1"/>
                </a:solidFill>
                <a:latin typeface="Arial"/>
                <a:ea typeface="Arial"/>
                <a:cs typeface="Arial"/>
                <a:sym typeface="Arial"/>
              </a:rPr>
              <a:t> Matches zero or one occurrence of the preceding exp</a:t>
            </a:r>
            <a:endParaRPr/>
          </a:p>
          <a:p>
            <a:pPr indent="-342900" lvl="0" marL="342900" rtl="0" algn="l">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5) </a:t>
            </a:r>
            <a:r>
              <a:rPr b="0" i="0" lang="en-US" sz="3000" u="none">
                <a:solidFill>
                  <a:srgbClr val="FF0000"/>
                </a:solidFill>
                <a:latin typeface="Arial"/>
                <a:ea typeface="Arial"/>
                <a:cs typeface="Arial"/>
                <a:sym typeface="Arial"/>
              </a:rPr>
              <a:t>[ ]</a:t>
            </a:r>
            <a:r>
              <a:rPr b="0" i="0" lang="en-US" sz="3000" u="none">
                <a:solidFill>
                  <a:schemeClr val="dk1"/>
                </a:solidFill>
                <a:latin typeface="Arial"/>
                <a:ea typeface="Arial"/>
                <a:cs typeface="Arial"/>
                <a:sym typeface="Arial"/>
              </a:rPr>
              <a:t> Matches any character from the class of characters within [ ] .Here – is used for range of characters</a:t>
            </a:r>
            <a:endParaRPr/>
          </a:p>
          <a:p>
            <a:pPr indent="-342900" lvl="0" marL="342900" rtl="0" algn="l">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6) </a:t>
            </a:r>
            <a:r>
              <a:rPr b="0" i="0" lang="en-US" sz="3000" u="none">
                <a:solidFill>
                  <a:srgbClr val="FF0000"/>
                </a:solidFill>
                <a:latin typeface="Arial"/>
                <a:ea typeface="Arial"/>
                <a:cs typeface="Arial"/>
                <a:sym typeface="Arial"/>
              </a:rPr>
              <a:t>[^ ]</a:t>
            </a:r>
            <a:r>
              <a:rPr b="0" i="0" lang="en-US" sz="3000" u="none">
                <a:solidFill>
                  <a:schemeClr val="dk1"/>
                </a:solidFill>
                <a:latin typeface="Arial"/>
                <a:ea typeface="Arial"/>
                <a:cs typeface="Arial"/>
                <a:sym typeface="Arial"/>
              </a:rPr>
              <a:t> Does not match any character from the class of characters within [ ] </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Regular Expression</a:t>
            </a:r>
            <a:endParaRPr/>
          </a:p>
        </p:txBody>
      </p:sp>
      <p:sp>
        <p:nvSpPr>
          <p:cNvPr id="264" name="Google Shape;264;p3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7) </a:t>
            </a:r>
            <a:r>
              <a:rPr b="0" i="0" lang="en-US" sz="3000" u="none">
                <a:solidFill>
                  <a:srgbClr val="FF0000"/>
                </a:solidFill>
                <a:latin typeface="Arial"/>
                <a:ea typeface="Arial"/>
                <a:cs typeface="Arial"/>
                <a:sym typeface="Arial"/>
              </a:rPr>
              <a:t>^</a:t>
            </a:r>
            <a:r>
              <a:rPr b="0" i="0" lang="en-US" sz="3000" u="none">
                <a:solidFill>
                  <a:schemeClr val="dk1"/>
                </a:solidFill>
                <a:latin typeface="Arial"/>
                <a:ea typeface="Arial"/>
                <a:cs typeface="Arial"/>
                <a:sym typeface="Arial"/>
              </a:rPr>
              <a:t> Matches the beginning of line as first character of succeeding exp.</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8) </a:t>
            </a:r>
            <a:r>
              <a:rPr b="0" i="0" lang="en-US" sz="3000" u="none">
                <a:solidFill>
                  <a:srgbClr val="FF0000"/>
                </a:solidFill>
                <a:latin typeface="Arial"/>
                <a:ea typeface="Arial"/>
                <a:cs typeface="Arial"/>
                <a:sym typeface="Arial"/>
              </a:rPr>
              <a:t>$</a:t>
            </a:r>
            <a:r>
              <a:rPr b="0" i="0" lang="en-US" sz="3000" u="none">
                <a:solidFill>
                  <a:schemeClr val="dk1"/>
                </a:solidFill>
                <a:latin typeface="Arial"/>
                <a:ea typeface="Arial"/>
                <a:cs typeface="Arial"/>
                <a:sym typeface="Arial"/>
              </a:rPr>
              <a:t> Matches end of line as the last character of the preceding exp.</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9) </a:t>
            </a:r>
            <a:r>
              <a:rPr b="0" i="0" lang="en-US" sz="3000" u="none">
                <a:solidFill>
                  <a:srgbClr val="FF0000"/>
                </a:solidFill>
                <a:latin typeface="Arial"/>
                <a:ea typeface="Arial"/>
                <a:cs typeface="Arial"/>
                <a:sym typeface="Arial"/>
              </a:rPr>
              <a:t>{n1,n2}</a:t>
            </a:r>
            <a:r>
              <a:rPr b="0" i="0" lang="en-US" sz="3000" u="none">
                <a:solidFill>
                  <a:schemeClr val="dk1"/>
                </a:solidFill>
                <a:latin typeface="Arial"/>
                <a:ea typeface="Arial"/>
                <a:cs typeface="Arial"/>
                <a:sym typeface="Arial"/>
              </a:rPr>
              <a:t>  matches n1 to n2 occurences of preceding exp ( n1, n2 are numbers)</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10) </a:t>
            </a:r>
            <a:r>
              <a:rPr b="0" i="0" lang="en-US" sz="3000" u="none">
                <a:solidFill>
                  <a:srgbClr val="FF0000"/>
                </a:solidFill>
                <a:latin typeface="Arial"/>
                <a:ea typeface="Arial"/>
                <a:cs typeface="Arial"/>
                <a:sym typeface="Arial"/>
              </a:rPr>
              <a:t>|</a:t>
            </a:r>
            <a:r>
              <a:rPr b="0" i="0" lang="en-US" sz="3000" u="none">
                <a:solidFill>
                  <a:schemeClr val="dk1"/>
                </a:solidFill>
                <a:latin typeface="Arial"/>
                <a:ea typeface="Arial"/>
                <a:cs typeface="Arial"/>
                <a:sym typeface="Arial"/>
              </a:rPr>
              <a:t> Matches either preceding or succeeding exp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Regular Expression</a:t>
            </a:r>
            <a:endParaRPr/>
          </a:p>
        </p:txBody>
      </p:sp>
      <p:sp>
        <p:nvSpPr>
          <p:cNvPr id="270" name="Google Shape;270;p3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11) </a:t>
            </a:r>
            <a:r>
              <a:rPr b="0" i="0" lang="en-US" sz="3000" u="none">
                <a:solidFill>
                  <a:srgbClr val="FF0000"/>
                </a:solidFill>
                <a:latin typeface="Arial"/>
                <a:ea typeface="Arial"/>
                <a:cs typeface="Arial"/>
                <a:sym typeface="Arial"/>
              </a:rPr>
              <a:t>( )</a:t>
            </a:r>
            <a:r>
              <a:rPr b="0" i="0" lang="en-US" sz="3000" u="none">
                <a:solidFill>
                  <a:schemeClr val="dk1"/>
                </a:solidFill>
                <a:latin typeface="Arial"/>
                <a:ea typeface="Arial"/>
                <a:cs typeface="Arial"/>
                <a:sym typeface="Arial"/>
              </a:rPr>
              <a:t> Groups series of exp to a new exp</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12) </a:t>
            </a:r>
            <a:r>
              <a:rPr b="0" i="0" lang="en-US" sz="3000" u="none">
                <a:solidFill>
                  <a:srgbClr val="FF0000"/>
                </a:solidFill>
                <a:latin typeface="Arial"/>
                <a:ea typeface="Arial"/>
                <a:cs typeface="Arial"/>
                <a:sym typeface="Arial"/>
              </a:rPr>
              <a:t>{s}</a:t>
            </a:r>
            <a:r>
              <a:rPr b="0" i="0" lang="en-US" sz="3000" u="none">
                <a:solidFill>
                  <a:schemeClr val="dk1"/>
                </a:solidFill>
                <a:latin typeface="Arial"/>
                <a:ea typeface="Arial"/>
                <a:cs typeface="Arial"/>
                <a:sym typeface="Arial"/>
              </a:rPr>
              <a:t> if s is a test matches the pattern already defined for s</a:t>
            </a:r>
            <a:br>
              <a:rPr b="0" i="0" lang="en-US" sz="3000" u="none">
                <a:solidFill>
                  <a:schemeClr val="dk1"/>
                </a:solidFill>
                <a:latin typeface="Arial"/>
                <a:ea typeface="Arial"/>
                <a:cs typeface="Arial"/>
                <a:sym typeface="Arial"/>
              </a:rPr>
            </a:br>
            <a:r>
              <a:rPr b="0" i="0" lang="en-US" sz="3000" u="none">
                <a:solidFill>
                  <a:schemeClr val="dk1"/>
                </a:solidFill>
                <a:latin typeface="Arial"/>
                <a:ea typeface="Arial"/>
                <a:cs typeface="Arial"/>
                <a:sym typeface="Arial"/>
              </a:rPr>
              <a:t>eg</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If </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no [0-9]+ </a:t>
            </a:r>
            <a:r>
              <a:rPr b="0" i="0" lang="en-US" sz="3000" u="none">
                <a:solidFill>
                  <a:srgbClr val="FF0000"/>
                </a:solidFill>
                <a:latin typeface="Arial"/>
                <a:ea typeface="Arial"/>
                <a:cs typeface="Arial"/>
                <a:sym typeface="Arial"/>
              </a:rPr>
              <a:t>is definition of s in declar. Section</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Then pattern</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{no}.{no} matches [0-9]+.[0-9]+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Lex Library utilities</a:t>
            </a:r>
            <a:endParaRPr/>
          </a:p>
        </p:txBody>
      </p:sp>
      <p:sp>
        <p:nvSpPr>
          <p:cNvPr id="276" name="Google Shape;276;p3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40"/>
              <a:buNone/>
            </a:pPr>
            <a:r>
              <a:rPr b="1" i="0" lang="en-US" sz="3200" u="none">
                <a:solidFill>
                  <a:schemeClr val="dk1"/>
                </a:solidFill>
                <a:latin typeface="Arial"/>
                <a:ea typeface="Arial"/>
                <a:cs typeface="Arial"/>
                <a:sym typeface="Arial"/>
              </a:rPr>
              <a:t>yyin</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lexer reads input from yyin. By default yyin is set as stdin. But if we change yyin , we can read input from a file</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Eg</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main(int argc, char **argv)</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FILE * ptr;</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ptr=fopen(argv[1],”r”);</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yyin=ptr;</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yylex();</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Lex Library utilities</a:t>
            </a:r>
            <a:endParaRPr/>
          </a:p>
        </p:txBody>
      </p:sp>
      <p:sp>
        <p:nvSpPr>
          <p:cNvPr id="282" name="Google Shape;282;p3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None/>
            </a:pPr>
            <a:r>
              <a:rPr b="0" i="0" lang="en-US" sz="2100" u="none">
                <a:solidFill>
                  <a:schemeClr val="dk1"/>
                </a:solidFill>
                <a:latin typeface="Arial"/>
                <a:ea typeface="Arial"/>
                <a:cs typeface="Arial"/>
                <a:sym typeface="Arial"/>
              </a:rPr>
              <a:t>yyout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lexer writes output to yyout. By default yyout is set as stdout. So if we change yyout we can write lexer output to a file</a:t>
            </a:r>
            <a:endParaRPr/>
          </a:p>
          <a:p>
            <a:pPr indent="-342900" lvl="0" marL="342900" rtl="0" algn="l">
              <a:lnSpc>
                <a:spcPct val="90000"/>
              </a:lnSpc>
              <a:spcBef>
                <a:spcPts val="420"/>
              </a:spcBef>
              <a:spcAft>
                <a:spcPts val="0"/>
              </a:spcAft>
              <a:buSzPts val="1470"/>
              <a:buNone/>
            </a:pPr>
            <a:r>
              <a:t/>
            </a:r>
            <a:endParaRPr b="0" i="0" sz="2100" u="none">
              <a:solidFill>
                <a:schemeClr val="dk1"/>
              </a:solidFill>
              <a:latin typeface="Arial"/>
              <a:ea typeface="Arial"/>
              <a:cs typeface="Arial"/>
              <a:sym typeface="Arial"/>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ECHO</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macro to write token to yyout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yylval</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value returned by lexer. Can be use by parser written with yacc</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yytext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Give the identified token as char *</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a:t>
            </a:r>
            <a:endParaRPr/>
          </a:p>
          <a:p>
            <a:pPr indent="-342900" lvl="0" marL="342900" rtl="0" algn="l">
              <a:lnSpc>
                <a:spcPct val="90000"/>
              </a:lnSpc>
              <a:spcBef>
                <a:spcPts val="420"/>
              </a:spcBef>
              <a:spcAft>
                <a:spcPts val="0"/>
              </a:spcAft>
              <a:buSzPts val="1470"/>
              <a:buNone/>
            </a:pPr>
            <a:r>
              <a:t/>
            </a:r>
            <a:endParaRPr b="0" i="0" sz="2100" u="none">
              <a:solidFill>
                <a:schemeClr val="dk1"/>
              </a:solidFill>
              <a:latin typeface="Arial"/>
              <a:ea typeface="Arial"/>
              <a:cs typeface="Arial"/>
              <a:sym typeface="Arial"/>
            </a:endParaRPr>
          </a:p>
          <a:p>
            <a:pPr indent="-249555" lvl="0" marL="342900" rtl="0" algn="l">
              <a:spcBef>
                <a:spcPts val="420"/>
              </a:spcBef>
              <a:spcAft>
                <a:spcPts val="0"/>
              </a:spcAft>
              <a:buSzPts val="1470"/>
              <a:buNone/>
            </a:pPr>
            <a:r>
              <a:t/>
            </a:r>
            <a:endParaRPr b="0" i="0" sz="21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What is LEX?</a:t>
            </a:r>
            <a:endParaRPr/>
          </a:p>
        </p:txBody>
      </p:sp>
      <p:sp>
        <p:nvSpPr>
          <p:cNvPr id="169" name="Google Shape;169;p16"/>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Compiler Construction Tool in UNIX </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To generate LEXical Analyzer / LEXer / Scanner ( which processes source code into lexical units called tokens)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Also can be used for any application that processes stream of characters</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It is a compiler that translates specifications into a LEXer.</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Lex Library utilities</a:t>
            </a:r>
            <a:endParaRPr/>
          </a:p>
        </p:txBody>
      </p:sp>
      <p:sp>
        <p:nvSpPr>
          <p:cNvPr id="288" name="Google Shape;288;p3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540"/>
              <a:buNone/>
            </a:pPr>
            <a:r>
              <a:rPr b="0" i="0" lang="en-US" sz="2200" u="none">
                <a:solidFill>
                  <a:schemeClr val="dk1"/>
                </a:solidFill>
                <a:latin typeface="Arial"/>
                <a:ea typeface="Arial"/>
                <a:cs typeface="Arial"/>
                <a:sym typeface="Arial"/>
              </a:rPr>
              <a:t>yyleng</a:t>
            </a:r>
            <a:endParaRPr/>
          </a:p>
          <a:p>
            <a:pPr indent="-342900" lvl="0" marL="342900" rtl="0" algn="l">
              <a:lnSpc>
                <a:spcPct val="90000"/>
              </a:lnSpc>
              <a:spcBef>
                <a:spcPts val="440"/>
              </a:spcBef>
              <a:spcAft>
                <a:spcPts val="0"/>
              </a:spcAft>
              <a:buSzPts val="1540"/>
              <a:buNone/>
            </a:pPr>
            <a:r>
              <a:rPr b="0" i="0" lang="en-US" sz="2200" u="none">
                <a:solidFill>
                  <a:schemeClr val="dk1"/>
                </a:solidFill>
                <a:latin typeface="Arial"/>
                <a:ea typeface="Arial"/>
                <a:cs typeface="Arial"/>
                <a:sym typeface="Arial"/>
              </a:rPr>
              <a:t>   length of identified token</a:t>
            </a:r>
            <a:endParaRPr/>
          </a:p>
          <a:p>
            <a:pPr indent="-342900" lvl="0" marL="342900" rtl="0" algn="l">
              <a:lnSpc>
                <a:spcPct val="90000"/>
              </a:lnSpc>
              <a:spcBef>
                <a:spcPts val="440"/>
              </a:spcBef>
              <a:spcAft>
                <a:spcPts val="0"/>
              </a:spcAft>
              <a:buSzPts val="1540"/>
              <a:buNone/>
            </a:pPr>
            <a:r>
              <a:rPr b="0" i="0" lang="en-US" sz="2200" u="none">
                <a:solidFill>
                  <a:schemeClr val="dk1"/>
                </a:solidFill>
                <a:latin typeface="Arial"/>
                <a:ea typeface="Arial"/>
                <a:cs typeface="Arial"/>
                <a:sym typeface="Arial"/>
              </a:rPr>
              <a:t>yywrap()</a:t>
            </a:r>
            <a:endParaRPr/>
          </a:p>
          <a:p>
            <a:pPr indent="-342900" lvl="0" marL="342900" rtl="0" algn="l">
              <a:lnSpc>
                <a:spcPct val="90000"/>
              </a:lnSpc>
              <a:spcBef>
                <a:spcPts val="440"/>
              </a:spcBef>
              <a:spcAft>
                <a:spcPts val="0"/>
              </a:spcAft>
              <a:buSzPts val="1540"/>
              <a:buNone/>
            </a:pPr>
            <a:r>
              <a:rPr b="0" i="0" lang="en-US" sz="2200" u="none">
                <a:solidFill>
                  <a:schemeClr val="dk1"/>
                </a:solidFill>
                <a:latin typeface="Arial"/>
                <a:ea typeface="Arial"/>
                <a:cs typeface="Arial"/>
                <a:sym typeface="Arial"/>
              </a:rPr>
              <a:t>   When yylex() reaches end of input file it calls yywrap()</a:t>
            </a:r>
            <a:endParaRPr/>
          </a:p>
          <a:p>
            <a:pPr indent="-342900" lvl="0" marL="342900" rtl="0" algn="l">
              <a:lnSpc>
                <a:spcPct val="90000"/>
              </a:lnSpc>
              <a:spcBef>
                <a:spcPts val="440"/>
              </a:spcBef>
              <a:spcAft>
                <a:spcPts val="0"/>
              </a:spcAft>
              <a:buSzPts val="1540"/>
              <a:buNone/>
            </a:pPr>
            <a:r>
              <a:rPr b="0" i="0" lang="en-US" sz="2200" u="none">
                <a:solidFill>
                  <a:schemeClr val="dk1"/>
                </a:solidFill>
                <a:latin typeface="Arial"/>
                <a:ea typeface="Arial"/>
                <a:cs typeface="Arial"/>
                <a:sym typeface="Arial"/>
              </a:rPr>
              <a:t>   yywrap() returns 1 by default to indicate no more input.</a:t>
            </a:r>
            <a:endParaRPr/>
          </a:p>
          <a:p>
            <a:pPr indent="-342900" lvl="0" marL="342900" rtl="0" algn="l">
              <a:lnSpc>
                <a:spcPct val="90000"/>
              </a:lnSpc>
              <a:spcBef>
                <a:spcPts val="440"/>
              </a:spcBef>
              <a:spcAft>
                <a:spcPts val="0"/>
              </a:spcAft>
              <a:buSzPts val="1540"/>
              <a:buNone/>
            </a:pPr>
            <a:r>
              <a:rPr b="0" i="0" lang="en-US" sz="2200" u="none">
                <a:solidFill>
                  <a:schemeClr val="dk1"/>
                </a:solidFill>
                <a:latin typeface="Arial"/>
                <a:ea typeface="Arial"/>
                <a:cs typeface="Arial"/>
                <a:sym typeface="Arial"/>
              </a:rPr>
              <a:t>  If we change return value as 0, lexer assumes another file is opened for processing &amp; cont.</a:t>
            </a:r>
            <a:endParaRPr/>
          </a:p>
          <a:p>
            <a:pPr indent="-342900" lvl="0" marL="342900" rtl="0" algn="l">
              <a:lnSpc>
                <a:spcPct val="90000"/>
              </a:lnSpc>
              <a:spcBef>
                <a:spcPts val="440"/>
              </a:spcBef>
              <a:spcAft>
                <a:spcPts val="0"/>
              </a:spcAft>
              <a:buSzPts val="1540"/>
              <a:buNone/>
            </a:pPr>
            <a:r>
              <a:t/>
            </a:r>
            <a:endParaRPr b="0" i="0" sz="22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SzPts val="1680"/>
              <a:buNone/>
            </a:pPr>
            <a:r>
              <a:rPr b="0" i="0" lang="en-US" sz="2400" u="none">
                <a:solidFill>
                  <a:schemeClr val="dk1"/>
                </a:solidFill>
                <a:latin typeface="Arial"/>
                <a:ea typeface="Arial"/>
                <a:cs typeface="Arial"/>
                <a:sym typeface="Arial"/>
              </a:rPr>
              <a:t>( By default yylex() returns back only after processing all tokens in input. If we have to return after extracting one token  give return stmt in action part of the token)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-1</a:t>
            </a:r>
            <a:endParaRPr/>
          </a:p>
        </p:txBody>
      </p:sp>
      <p:sp>
        <p:nvSpPr>
          <p:cNvPr id="294" name="Google Shape;294;p35"/>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Skip.l</a:t>
            </a:r>
            <a:endParaRPr/>
          </a:p>
          <a:p>
            <a:pPr indent="-342900" lvl="0" marL="342900" rtl="0" algn="l">
              <a:lnSpc>
                <a:spcPct val="10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\t\n] ;</a:t>
            </a:r>
            <a:endParaRPr/>
          </a:p>
          <a:p>
            <a:pPr indent="-342900" lvl="0" marL="342900" rtl="0" algn="l">
              <a:lnSpc>
                <a:spcPct val="100000"/>
              </a:lnSpc>
              <a:spcBef>
                <a:spcPts val="800"/>
              </a:spcBef>
              <a:spcAft>
                <a:spcPts val="0"/>
              </a:spcAft>
              <a:buSzPts val="2800"/>
              <a:buNone/>
            </a:pPr>
            <a:r>
              <a:rPr b="0" i="0" lang="en-US" sz="4000" u="none">
                <a:solidFill>
                  <a:schemeClr val="dk1"/>
                </a:solidFill>
                <a:latin typeface="Arial"/>
                <a:ea typeface="Arial"/>
                <a:cs typeface="Arial"/>
                <a:sym typeface="Arial"/>
              </a:rPr>
              <a:t>.</a:t>
            </a:r>
            <a:r>
              <a:rPr b="0" i="0" lang="en-US" sz="3000" u="none">
                <a:solidFill>
                  <a:schemeClr val="dk1"/>
                </a:solidFill>
                <a:latin typeface="Arial"/>
                <a:ea typeface="Arial"/>
                <a:cs typeface="Arial"/>
                <a:sym typeface="Arial"/>
              </a:rPr>
              <a:t> ECHO;</a:t>
            </a:r>
            <a:endParaRPr/>
          </a:p>
          <a:p>
            <a:pPr indent="-342900" lvl="0" marL="342900" rtl="0" algn="l">
              <a:lnSpc>
                <a:spcPct val="10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- 2</a:t>
            </a:r>
            <a:endParaRPr/>
          </a:p>
        </p:txBody>
      </p:sp>
      <p:sp>
        <p:nvSpPr>
          <p:cNvPr id="300" name="Google Shape;300;p36"/>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00"/>
              <a:buNone/>
            </a:pPr>
            <a:r>
              <a:rPr b="0" i="0" lang="en-US" sz="2000" u="none">
                <a:solidFill>
                  <a:schemeClr val="dk1"/>
                </a:solidFill>
                <a:latin typeface="Arial"/>
                <a:ea typeface="Arial"/>
                <a:cs typeface="Arial"/>
                <a:sym typeface="Arial"/>
              </a:rPr>
              <a:t>%{</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#include&lt;stdio.h&gt;</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a:t>
            </a:r>
            <a:endParaRPr/>
          </a:p>
          <a:p>
            <a:pPr indent="-254000" lvl="0" marL="342900" rtl="0" algn="l">
              <a:lnSpc>
                <a:spcPct val="8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no [\60-\71]</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alpha [\101-\132\141-\172]</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a:t>
            </a:r>
            <a:endParaRPr/>
          </a:p>
          <a:p>
            <a:pPr indent="-254000" lvl="0" marL="342900" rtl="0" algn="l">
              <a:lnSpc>
                <a:spcPct val="8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[\t\n ] ;</a:t>
            </a:r>
            <a:endParaRPr/>
          </a:p>
          <a:p>
            <a:pPr indent="-254000" lvl="0" marL="342900" rtl="0" algn="l">
              <a:lnSpc>
                <a:spcPct val="8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{no}+ {</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            if (yyleng&gt;3)   printf("%s size has exceeded\n",yytext);</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           else     printf("%s is a number\n",yytext);</a:t>
            </a:r>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         }</a:t>
            </a:r>
            <a:endParaRPr/>
          </a:p>
          <a:p>
            <a:pPr indent="-254000" lvl="0" marL="342900" rtl="0" algn="l">
              <a:lnSpc>
                <a:spcPct val="8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{alpha}({no}|{alpha})* {printf("%s is an identifier\n",yytext);}</a:t>
            </a:r>
            <a:endParaRPr/>
          </a:p>
          <a:p>
            <a:pPr indent="-254000" lvl="0" marL="342900" rtl="0" algn="l">
              <a:lnSpc>
                <a:spcPct val="8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SzPts val="1400"/>
              <a:buNone/>
            </a:pPr>
            <a:r>
              <a:rPr b="0" i="0" lang="en-US" sz="2000" u="none">
                <a:solidFill>
                  <a:schemeClr val="dk1"/>
                </a:solidFill>
                <a:latin typeface="Arial"/>
                <a:ea typeface="Arial"/>
                <a:cs typeface="Arial"/>
                <a:sym typeface="Arial"/>
              </a:rPr>
              <a:t>[^0-9a-zA-Z]+   {printf("%s is an unrecognized token\n",yytext);}</a:t>
            </a:r>
            <a:endParaRPr/>
          </a:p>
          <a:p>
            <a:pPr indent="-254000" lvl="0" marL="342900" rtl="0" algn="l">
              <a:spcBef>
                <a:spcPts val="400"/>
              </a:spcBef>
              <a:spcAft>
                <a:spcPts val="0"/>
              </a:spcAft>
              <a:buSzPts val="14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-3</a:t>
            </a:r>
            <a:endParaRPr/>
          </a:p>
        </p:txBody>
      </p:sp>
      <p:sp>
        <p:nvSpPr>
          <p:cNvPr id="306" name="Google Shape;306;p3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None/>
            </a:pPr>
            <a:r>
              <a:rPr b="0" i="0" lang="en-US" sz="2100" u="none">
                <a:solidFill>
                  <a:schemeClr val="dk1"/>
                </a:solidFill>
                <a:latin typeface="Arial"/>
                <a:ea typeface="Arial"/>
                <a:cs typeface="Arial"/>
                <a:sym typeface="Arial"/>
              </a:rPr>
              <a: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#include&lt;stdio.h&gt;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int lineno=1;</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[0-9]+ { printf("%s is a number\n",yytext); return 1;}</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[a-z][a-z0-9]* {printf("%s is an identifier at line number %d\n",</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yytext,lineno);return 2;}</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\n  {lineno++;}</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{return 3;}</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a:t>
            </a:r>
            <a:endParaRPr/>
          </a:p>
          <a:p>
            <a:pPr indent="-249555" lvl="0" marL="342900" rtl="0" algn="l">
              <a:spcBef>
                <a:spcPts val="420"/>
              </a:spcBef>
              <a:spcAft>
                <a:spcPts val="0"/>
              </a:spcAft>
              <a:buSzPts val="1470"/>
              <a:buNone/>
            </a:pPr>
            <a:r>
              <a:t/>
            </a:r>
            <a:endParaRPr b="0" i="0" sz="21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-3 contd..</a:t>
            </a:r>
            <a:endParaRPr/>
          </a:p>
        </p:txBody>
      </p:sp>
      <p:sp>
        <p:nvSpPr>
          <p:cNvPr id="312" name="Google Shape;312;p38"/>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70"/>
              <a:buNone/>
            </a:pPr>
            <a:r>
              <a:rPr b="0" i="0" lang="en-US" sz="2100" u="none">
                <a:solidFill>
                  <a:schemeClr val="dk1"/>
                </a:solidFill>
                <a:latin typeface="Arial"/>
                <a:ea typeface="Arial"/>
                <a:cs typeface="Arial"/>
                <a:sym typeface="Arial"/>
              </a:rPr>
              <a:t>int main(int argc, char **argv)</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FILE *fp;</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int typ;</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fp=fopen(argv[1],"r");</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yyin=fp;</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do{</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typ=yylex();</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while(typ!=3);</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	 return 0;</a:t>
            </a:r>
            <a:endParaRPr/>
          </a:p>
          <a:p>
            <a:pPr indent="-342900" lvl="0" marL="342900" rtl="0" algn="l">
              <a:lnSpc>
                <a:spcPct val="90000"/>
              </a:lnSpc>
              <a:spcBef>
                <a:spcPts val="420"/>
              </a:spcBef>
              <a:spcAft>
                <a:spcPts val="0"/>
              </a:spcAft>
              <a:buSzPts val="1470"/>
              <a:buNone/>
            </a:pPr>
            <a:r>
              <a:rPr b="0" i="0" lang="en-US" sz="2100" u="none">
                <a:solidFill>
                  <a:schemeClr val="dk1"/>
                </a:solidFill>
                <a:latin typeface="Arial"/>
                <a:ea typeface="Arial"/>
                <a:cs typeface="Arial"/>
                <a:sym typeface="Arial"/>
              </a:rPr>
              <a:t>}</a:t>
            </a:r>
            <a:endParaRPr/>
          </a:p>
          <a:p>
            <a:pPr indent="-249555" lvl="0" marL="342900" rtl="0" algn="l">
              <a:spcBef>
                <a:spcPts val="420"/>
              </a:spcBef>
              <a:spcAft>
                <a:spcPts val="0"/>
              </a:spcAft>
              <a:buSzPts val="1470"/>
              <a:buNone/>
            </a:pPr>
            <a:r>
              <a:t/>
            </a:r>
            <a:endParaRPr b="0" i="0" sz="21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Context Sensitivity</a:t>
            </a:r>
            <a:endParaRPr/>
          </a:p>
        </p:txBody>
      </p:sp>
      <p:sp>
        <p:nvSpPr>
          <p:cNvPr id="318" name="Google Shape;318;p3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Context sensitivity can be of two types</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7662" lvl="1" marL="692150" rtl="0" algn="l">
              <a:lnSpc>
                <a:spcPct val="100000"/>
              </a:lnSpc>
              <a:spcBef>
                <a:spcPts val="52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Right Context Sensitivity</a:t>
            </a:r>
            <a:endParaRPr/>
          </a:p>
          <a:p>
            <a:pPr indent="-347662" lvl="1" marL="692150" rtl="0" algn="l">
              <a:lnSpc>
                <a:spcPct val="100000"/>
              </a:lnSpc>
              <a:spcBef>
                <a:spcPts val="520"/>
              </a:spcBef>
              <a:spcAft>
                <a:spcPts val="0"/>
              </a:spcAft>
              <a:buSzPts val="1820"/>
              <a:buNone/>
            </a:pPr>
            <a:r>
              <a:t/>
            </a:r>
            <a:endParaRPr b="0" i="0" sz="2600" u="none">
              <a:solidFill>
                <a:schemeClr val="dk1"/>
              </a:solidFill>
              <a:latin typeface="Arial"/>
              <a:ea typeface="Arial"/>
              <a:cs typeface="Arial"/>
              <a:sym typeface="Arial"/>
            </a:endParaRPr>
          </a:p>
          <a:p>
            <a:pPr indent="-347662" lvl="1" marL="692150" rtl="0" algn="l">
              <a:lnSpc>
                <a:spcPct val="100000"/>
              </a:lnSpc>
              <a:spcBef>
                <a:spcPts val="520"/>
              </a:spcBef>
              <a:spcAft>
                <a:spcPts val="0"/>
              </a:spcAft>
              <a:buClr>
                <a:schemeClr val="accent2"/>
              </a:buClr>
              <a:buSzPts val="1820"/>
              <a:buFont typeface="Noto Sans Symbols"/>
              <a:buChar char="●"/>
            </a:pPr>
            <a:r>
              <a:rPr b="0" i="0" lang="en-US" sz="2600" u="none">
                <a:solidFill>
                  <a:schemeClr val="dk1"/>
                </a:solidFill>
                <a:latin typeface="Arial"/>
                <a:ea typeface="Arial"/>
                <a:cs typeface="Arial"/>
                <a:sym typeface="Arial"/>
              </a:rPr>
              <a:t>Left Context Sensitivity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Right Context Sensitivity(Look ahead operation)</a:t>
            </a:r>
            <a:endParaRPr/>
          </a:p>
        </p:txBody>
      </p:sp>
      <p:sp>
        <p:nvSpPr>
          <p:cNvPr id="324" name="Google Shape;324;p40"/>
          <p:cNvSpPr txBox="1"/>
          <p:nvPr>
            <p:ph idx="1" type="body"/>
          </p:nvPr>
        </p:nvSpPr>
        <p:spPr>
          <a:xfrm>
            <a:off x="457200" y="1524000"/>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Here for matching a pattern, the context information of the characters succeeding the pattern is required. </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For example, in programming languages where keywords are not reserved, keywords can be differentiated from identifiers using the right context. </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 pattern, meta character </a:t>
            </a:r>
            <a:r>
              <a:rPr b="0" i="0" lang="en-US" sz="3000" u="none">
                <a:solidFill>
                  <a:srgbClr val="FF0000"/>
                </a:solidFill>
                <a:latin typeface="Arial"/>
                <a:ea typeface="Arial"/>
                <a:cs typeface="Arial"/>
                <a:sym typeface="Arial"/>
              </a:rPr>
              <a:t>/</a:t>
            </a:r>
            <a:r>
              <a:rPr b="0" i="0" lang="en-US" sz="3000" u="none">
                <a:solidFill>
                  <a:schemeClr val="dk1"/>
                </a:solidFill>
                <a:latin typeface="Arial"/>
                <a:ea typeface="Arial"/>
                <a:cs typeface="Arial"/>
                <a:sym typeface="Arial"/>
              </a:rPr>
              <a:t> is as look ahead character  </a:t>
            </a:r>
            <a:br>
              <a:rPr b="0" i="0" lang="en-US" sz="3000" u="none">
                <a:solidFill>
                  <a:schemeClr val="dk1"/>
                </a:solidFill>
                <a:latin typeface="Arial"/>
                <a:ea typeface="Arial"/>
                <a:cs typeface="Arial"/>
                <a:sym typeface="Arial"/>
              </a:rPr>
            </a:br>
            <a:r>
              <a:rPr b="0" i="0" lang="en-US" sz="3000" u="none">
                <a:solidFill>
                  <a:srgbClr val="FF0000"/>
                </a:solidFill>
                <a:latin typeface="Arial"/>
                <a:ea typeface="Arial"/>
                <a:cs typeface="Arial"/>
                <a:sym typeface="Arial"/>
              </a:rPr>
              <a:t>exp1 / exp2</a:t>
            </a:r>
            <a:r>
              <a:rPr b="0" i="0" lang="en-US" sz="3000" u="none">
                <a:solidFill>
                  <a:schemeClr val="dk1"/>
                </a:solidFill>
                <a:latin typeface="Arial"/>
                <a:ea typeface="Arial"/>
                <a:cs typeface="Arial"/>
                <a:sym typeface="Arial"/>
              </a:rPr>
              <a:t> means pattern exp1 is matched only if it is followed by exp2.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- 4</a:t>
            </a:r>
            <a:endParaRPr/>
          </a:p>
        </p:txBody>
      </p:sp>
      <p:sp>
        <p:nvSpPr>
          <p:cNvPr id="330" name="Google Shape;330;p4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“if”/“(”  { printf(“%s is keyword\n”,yytext);}</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[a-z][a-z0-9]* { printf(“%s is an identifier\n”,yytext);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Start Condition</a:t>
            </a:r>
            <a:endParaRPr/>
          </a:p>
        </p:txBody>
      </p:sp>
      <p:sp>
        <p:nvSpPr>
          <p:cNvPr id="336" name="Google Shape;336;p4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Left Context Sensitivity can be implemented by START condition</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For example, for differentiating unary and binary minus, the context info of the previous token is used (If previous token is an id or constant then minus is binary else it is unary)</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Start condition is defined in decl. Section as </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%start cndnname</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Start Condition –Contd..</a:t>
            </a:r>
            <a:endParaRPr/>
          </a:p>
        </p:txBody>
      </p:sp>
      <p:sp>
        <p:nvSpPr>
          <p:cNvPr id="342" name="Google Shape;342;p4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To mark the start condition , add </a:t>
            </a:r>
            <a:endParaRPr/>
          </a:p>
          <a:p>
            <a:pPr indent="-342900" lvl="0" marL="342900" rtl="0" algn="l">
              <a:lnSpc>
                <a:spcPct val="100000"/>
              </a:lnSpc>
              <a:spcBef>
                <a:spcPts val="600"/>
              </a:spcBef>
              <a:spcAft>
                <a:spcPts val="0"/>
              </a:spcAft>
              <a:buSzPts val="2100"/>
              <a:buNone/>
            </a:pPr>
            <a:r>
              <a:rPr b="0" i="0" lang="en-US" sz="3000" u="none">
                <a:solidFill>
                  <a:srgbClr val="FF0000"/>
                </a:solidFill>
                <a:latin typeface="Arial"/>
                <a:ea typeface="Arial"/>
                <a:cs typeface="Arial"/>
                <a:sym typeface="Arial"/>
              </a:rPr>
              <a:t>          BEGIN cndnname</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 to the action part of the code</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To write multiple rules depending on various start conditions, write pattern as</a:t>
            </a:r>
            <a:endParaRPr/>
          </a:p>
          <a:p>
            <a:pPr indent="-342900" lvl="0" marL="342900" rtl="0" algn="l">
              <a:lnSpc>
                <a:spcPct val="100000"/>
              </a:lnSpc>
              <a:spcBef>
                <a:spcPts val="600"/>
              </a:spcBef>
              <a:spcAft>
                <a:spcPts val="0"/>
              </a:spcAft>
              <a:buSzPts val="2100"/>
              <a:buNone/>
            </a:pPr>
            <a:r>
              <a:rPr b="0" i="0" lang="en-US" sz="3000" u="none">
                <a:solidFill>
                  <a:schemeClr val="dk1"/>
                </a:solidFill>
                <a:latin typeface="Arial"/>
                <a:ea typeface="Arial"/>
                <a:cs typeface="Arial"/>
                <a:sym typeface="Arial"/>
              </a:rPr>
              <a:t>&lt;cndnname&gt;pattern</a:t>
            </a:r>
            <a:br>
              <a:rPr b="0" i="0" lang="en-US" sz="3000" u="none">
                <a:solidFill>
                  <a:schemeClr val="dk1"/>
                </a:solidFill>
                <a:latin typeface="Arial"/>
                <a:ea typeface="Arial"/>
                <a:cs typeface="Arial"/>
                <a:sym typeface="Arial"/>
              </a:rPr>
            </a:br>
            <a:br>
              <a:rPr b="0" i="0" lang="en-US" sz="3000" u="none">
                <a:solidFill>
                  <a:schemeClr val="dk1"/>
                </a:solidFill>
                <a:latin typeface="Arial"/>
                <a:ea typeface="Arial"/>
                <a:cs typeface="Arial"/>
                <a:sym typeface="Arial"/>
              </a:rPr>
            </a:br>
            <a:r>
              <a:rPr b="0" i="0" lang="en-US" sz="3000" u="none">
                <a:solidFill>
                  <a:schemeClr val="dk1"/>
                </a:solidFill>
                <a:latin typeface="Arial"/>
                <a:ea typeface="Arial"/>
                <a:cs typeface="Arial"/>
                <a:sym typeface="Arial"/>
              </a:rPr>
              <a:t>(Default start condition is 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What is LEX?</a:t>
            </a:r>
            <a:endParaRPr/>
          </a:p>
        </p:txBody>
      </p:sp>
      <p:sp>
        <p:nvSpPr>
          <p:cNvPr id="175" name="Google Shape;175;p1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None/>
            </a:pPr>
            <a:r>
              <a:rPr b="0" i="0" lang="en-US" sz="3000" u="none">
                <a:solidFill>
                  <a:schemeClr val="dk1"/>
                </a:solidFill>
                <a:latin typeface="Arial"/>
                <a:ea typeface="Arial"/>
                <a:cs typeface="Arial"/>
                <a:sym typeface="Arial"/>
              </a:rPr>
              <a:t>Lex Spec.                                    Lexer       </a:t>
            </a:r>
            <a:br>
              <a:rPr b="0" i="0" lang="en-US" sz="3000" u="none">
                <a:solidFill>
                  <a:schemeClr val="dk1"/>
                </a:solidFill>
                <a:latin typeface="Arial"/>
                <a:ea typeface="Arial"/>
                <a:cs typeface="Arial"/>
                <a:sym typeface="Arial"/>
              </a:rPr>
            </a:br>
            <a:r>
              <a:rPr b="0" i="0" lang="en-US" sz="3000" u="none">
                <a:solidFill>
                  <a:schemeClr val="dk1"/>
                </a:solidFill>
                <a:latin typeface="Arial"/>
                <a:ea typeface="Arial"/>
                <a:cs typeface="Arial"/>
                <a:sym typeface="Arial"/>
              </a:rPr>
              <a:t>                                                 (C routine)</a:t>
            </a:r>
            <a:endParaRPr/>
          </a:p>
          <a:p>
            <a:pPr indent="-342900" lvl="0" marL="342900" rtl="0" algn="l">
              <a:lnSpc>
                <a:spcPct val="9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342900" lvl="0" marL="342900" rtl="0" algn="just">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Lex specifications are given using regular expressions ( used for describing patterns for grep command)</a:t>
            </a:r>
            <a:endParaRPr/>
          </a:p>
          <a:p>
            <a:pPr indent="-342900" lvl="0" marL="342900" rtl="0" algn="just">
              <a:lnSpc>
                <a:spcPct val="9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342900" lvl="0" marL="342900" rtl="0" algn="just">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Lex specifications are stored in a file with extension l</a:t>
            </a:r>
            <a:endParaRPr/>
          </a:p>
          <a:p>
            <a:pPr indent="-342900" lvl="0" marL="342900" rtl="0" algn="l">
              <a:lnSpc>
                <a:spcPct val="90000"/>
              </a:lnSpc>
              <a:spcBef>
                <a:spcPts val="600"/>
              </a:spcBef>
              <a:spcAft>
                <a:spcPts val="0"/>
              </a:spcAft>
              <a:buSzPts val="2100"/>
              <a:buNone/>
            </a:pPr>
            <a:r>
              <a:t/>
            </a:r>
            <a:endParaRPr b="0" i="0" sz="3000" u="none">
              <a:solidFill>
                <a:schemeClr val="dk1"/>
              </a:solidFill>
              <a:latin typeface="Arial"/>
              <a:ea typeface="Arial"/>
              <a:cs typeface="Arial"/>
              <a:sym typeface="Arial"/>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
        <p:nvSpPr>
          <p:cNvPr id="176" name="Google Shape;176;p17"/>
          <p:cNvSpPr txBox="1"/>
          <p:nvPr/>
        </p:nvSpPr>
        <p:spPr>
          <a:xfrm>
            <a:off x="2667000" y="1524000"/>
            <a:ext cx="30480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99"/>
              </a:buClr>
              <a:buSzPts val="3200"/>
              <a:buFont typeface="Arial"/>
              <a:buNone/>
            </a:pPr>
            <a:r>
              <a:rPr b="1" i="0" lang="en-US" sz="3200" u="none">
                <a:solidFill>
                  <a:srgbClr val="FF3399"/>
                </a:solidFill>
                <a:latin typeface="Arial"/>
                <a:ea typeface="Arial"/>
                <a:cs typeface="Arial"/>
                <a:sym typeface="Arial"/>
              </a:rPr>
              <a:t>LEX</a:t>
            </a:r>
            <a:r>
              <a:rPr b="0" i="0" lang="en-US" sz="1800" u="none">
                <a:solidFill>
                  <a:srgbClr val="FF3399"/>
                </a:solidFill>
                <a:latin typeface="Arial"/>
                <a:ea typeface="Arial"/>
                <a:cs typeface="Arial"/>
                <a:sym typeface="Arial"/>
              </a:rPr>
              <a:t> </a:t>
            </a:r>
            <a:endParaRPr/>
          </a:p>
        </p:txBody>
      </p:sp>
      <p:grpSp>
        <p:nvGrpSpPr>
          <p:cNvPr id="177" name="Google Shape;177;p17"/>
          <p:cNvGrpSpPr/>
          <p:nvPr/>
        </p:nvGrpSpPr>
        <p:grpSpPr>
          <a:xfrm>
            <a:off x="1219200" y="2286000"/>
            <a:ext cx="6781800" cy="0"/>
            <a:chOff x="672" y="2448"/>
            <a:chExt cx="4272" cy="0"/>
          </a:xfrm>
        </p:grpSpPr>
        <p:cxnSp>
          <p:nvCxnSpPr>
            <p:cNvPr id="178" name="Google Shape;178;p17"/>
            <p:cNvCxnSpPr/>
            <p:nvPr/>
          </p:nvCxnSpPr>
          <p:spPr>
            <a:xfrm>
              <a:off x="672" y="2448"/>
              <a:ext cx="91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79" name="Google Shape;179;p17"/>
            <p:cNvCxnSpPr/>
            <p:nvPr/>
          </p:nvCxnSpPr>
          <p:spPr>
            <a:xfrm>
              <a:off x="3552" y="2448"/>
              <a:ext cx="1392"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- 5</a:t>
            </a:r>
            <a:endParaRPr/>
          </a:p>
        </p:txBody>
      </p:sp>
      <p:sp>
        <p:nvSpPr>
          <p:cNvPr id="348" name="Google Shape;348;p44"/>
          <p:cNvSpPr txBox="1"/>
          <p:nvPr>
            <p:ph idx="1" type="body"/>
          </p:nvPr>
        </p:nvSpPr>
        <p:spPr>
          <a:xfrm>
            <a:off x="457200" y="1719262"/>
            <a:ext cx="8229600" cy="551973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680"/>
              <a:buNone/>
            </a:pPr>
            <a:r>
              <a:rPr b="0" i="0" lang="en-US" sz="2400" u="none">
                <a:solidFill>
                  <a:schemeClr val="dk1"/>
                </a:solidFill>
                <a:latin typeface="Arial"/>
                <a:ea typeface="Arial"/>
                <a:cs typeface="Arial"/>
                <a:sym typeface="Arial"/>
              </a:rPr>
              <a:t>%START AA BB CC</a:t>
            </a:r>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a:t>
            </a:r>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^A      {ECHO;BEGIN AA;}</a:t>
            </a:r>
            <a:endParaRPr/>
          </a:p>
          <a:p>
            <a:pPr indent="-236220" lvl="0" marL="342900" rtl="0" algn="l">
              <a:lnSpc>
                <a:spcPct val="80000"/>
              </a:lnSpc>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^B      {ECHO;BEGIN BB;}</a:t>
            </a:r>
            <a:endParaRPr/>
          </a:p>
          <a:p>
            <a:pPr indent="-236220" lvl="0" marL="342900" rtl="0" algn="l">
              <a:lnSpc>
                <a:spcPct val="80000"/>
              </a:lnSpc>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^C      {ECHO;BEGIN CC;}</a:t>
            </a:r>
            <a:endParaRPr/>
          </a:p>
          <a:p>
            <a:pPr indent="-236220" lvl="0" marL="342900" rtl="0" algn="l">
              <a:lnSpc>
                <a:spcPct val="80000"/>
              </a:lnSpc>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&lt;AA&gt;magician printf("first magician");</a:t>
            </a:r>
            <a:endParaRPr/>
          </a:p>
          <a:p>
            <a:pPr indent="-236220" lvl="0" marL="342900" rtl="0" algn="l">
              <a:lnSpc>
                <a:spcPct val="80000"/>
              </a:lnSpc>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&lt;BB&gt;magician printf("second magician");</a:t>
            </a:r>
            <a:endParaRPr/>
          </a:p>
          <a:p>
            <a:pPr indent="-236220" lvl="0" marL="342900" rtl="0" algn="l">
              <a:lnSpc>
                <a:spcPct val="80000"/>
              </a:lnSpc>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SzPts val="1680"/>
              <a:buNone/>
            </a:pPr>
            <a:r>
              <a:rPr b="0" i="0" lang="en-US" sz="2400" u="none">
                <a:solidFill>
                  <a:schemeClr val="dk1"/>
                </a:solidFill>
                <a:latin typeface="Arial"/>
                <a:ea typeface="Arial"/>
                <a:cs typeface="Arial"/>
                <a:sym typeface="Arial"/>
              </a:rPr>
              <a:t>&lt;CC&gt;magician printf("third magician");</a:t>
            </a:r>
            <a:endParaRPr/>
          </a:p>
          <a:p>
            <a:pPr indent="-236220" lvl="0" marL="342900" rtl="0" algn="l">
              <a:spcBef>
                <a:spcPts val="480"/>
              </a:spcBef>
              <a:spcAft>
                <a:spcPts val="0"/>
              </a:spcAft>
              <a:buSzPts val="168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Sample Program 6</a:t>
            </a:r>
            <a:endParaRPr/>
          </a:p>
        </p:txBody>
      </p:sp>
      <p:sp>
        <p:nvSpPr>
          <p:cNvPr id="354" name="Google Shape;354;p45"/>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20"/>
              <a:buNone/>
            </a:pPr>
            <a:r>
              <a:rPr b="0" i="0" lang="en-US" sz="2600" u="none">
                <a:solidFill>
                  <a:schemeClr val="dk1"/>
                </a:solidFill>
                <a:latin typeface="Arial"/>
                <a:ea typeface="Arial"/>
                <a:cs typeface="Arial"/>
                <a:sym typeface="Arial"/>
              </a:rPr>
              <a:t>%START BM</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[a-zA-Z][0-9a-zA-Z]* { BEGIN BM; printf(“%s is an id\n”,yytext); }</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 { BEGIN 0;printf(“+ is a binary operator\n”); }</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 { BEGIN 0;printf(“* is a binary operator\n”); }</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[0-9]+ { BEGIN BM; printf(“%s is a constant\n”);</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&lt;BM&gt;“-” {BEGIN BM; printf(“- is a binary operator\n”);}</a:t>
            </a:r>
            <a:endParaRPr/>
          </a:p>
          <a:p>
            <a:pPr indent="-342900" lvl="0" marL="342900" rtl="0" algn="l">
              <a:lnSpc>
                <a:spcPct val="100000"/>
              </a:lnSpc>
              <a:spcBef>
                <a:spcPts val="520"/>
              </a:spcBef>
              <a:spcAft>
                <a:spcPts val="0"/>
              </a:spcAft>
              <a:buSzPts val="1820"/>
              <a:buNone/>
            </a:pPr>
            <a:r>
              <a:rPr b="0" i="0" lang="en-US" sz="2600" u="none">
                <a:solidFill>
                  <a:schemeClr val="dk1"/>
                </a:solidFill>
                <a:latin typeface="Arial"/>
                <a:ea typeface="Arial"/>
                <a:cs typeface="Arial"/>
                <a:sym typeface="Arial"/>
              </a:rPr>
              <a:t>“-” {printf(“- is an unary operator\n”);}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457200" y="122237"/>
            <a:ext cx="7543800" cy="7921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Exercise 1 – Separate tokens</a:t>
            </a:r>
            <a:endParaRPr/>
          </a:p>
        </p:txBody>
      </p:sp>
      <p:graphicFrame>
        <p:nvGraphicFramePr>
          <p:cNvPr id="360" name="Google Shape;360;p46"/>
          <p:cNvGraphicFramePr/>
          <p:nvPr/>
        </p:nvGraphicFramePr>
        <p:xfrm>
          <a:off x="457200" y="990600"/>
          <a:ext cx="3000000" cy="3000000"/>
        </p:xfrm>
        <a:graphic>
          <a:graphicData uri="http://schemas.openxmlformats.org/drawingml/2006/table">
            <a:tbl>
              <a:tblPr>
                <a:noFill/>
                <a:tableStyleId>{5613BEC0-2C6F-42CE-8C8C-6E32311F4B13}</a:tableStyleId>
              </a:tblPr>
              <a:tblGrid>
                <a:gridCol w="914400"/>
                <a:gridCol w="5257800"/>
                <a:gridCol w="2057400"/>
              </a:tblGrid>
              <a:tr h="4175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Token Desc.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Token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59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Keyword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59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Keyword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59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Else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Keyword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5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Multiply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5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Exponent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59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Assignment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5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(prefixed by constant, 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Binary Minus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-(prefixed by other tokens)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Unary Minus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04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Beginning with # and followed by alphabets or digits with a maximum length of 25 alphanumeric characters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588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Beginning with an optional + or – and followed by digits  where the maximum length of token is 10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Constant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Structure of LEX spec</a:t>
            </a:r>
            <a:endParaRPr/>
          </a:p>
        </p:txBody>
      </p:sp>
      <p:sp>
        <p:nvSpPr>
          <p:cNvPr id="185" name="Google Shape;185;p18"/>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258445" lvl="0" marL="342900" rtl="0" algn="l">
              <a:lnSpc>
                <a:spcPct val="80000"/>
              </a:lnSpc>
              <a:spcBef>
                <a:spcPts val="0"/>
              </a:spcBef>
              <a:spcAft>
                <a:spcPts val="0"/>
              </a:spcAft>
              <a:buClr>
                <a:schemeClr val="dk2"/>
              </a:buClr>
              <a:buSzPts val="1330"/>
              <a:buFont typeface="Noto Sans Symbols"/>
              <a:buNone/>
            </a:pPr>
            <a:r>
              <a:t/>
            </a:r>
            <a:endParaRPr b="0" i="0" sz="1900" u="none">
              <a:solidFill>
                <a:schemeClr val="dk1"/>
              </a:solidFill>
              <a:latin typeface="Arial"/>
              <a:ea typeface="Arial"/>
              <a:cs typeface="Arial"/>
              <a:sym typeface="Arial"/>
            </a:endParaRPr>
          </a:p>
          <a:p>
            <a:pPr indent="-342900" lvl="0" marL="342900" rtl="0" algn="l">
              <a:lnSpc>
                <a:spcPct val="80000"/>
              </a:lnSpc>
              <a:spcBef>
                <a:spcPts val="500"/>
              </a:spcBef>
              <a:spcAft>
                <a:spcPts val="0"/>
              </a:spcAft>
              <a:buSzPts val="1330"/>
              <a:buNone/>
            </a:pPr>
            <a:r>
              <a:rPr b="0" i="0" lang="en-US" sz="1900" u="none">
                <a:solidFill>
                  <a:schemeClr val="dk1"/>
                </a:solidFill>
                <a:latin typeface="Arial"/>
                <a:ea typeface="Arial"/>
                <a:cs typeface="Arial"/>
                <a:sym typeface="Arial"/>
              </a:rPr>
              <a:t>   </a:t>
            </a:r>
            <a:r>
              <a:rPr b="0" i="0" lang="en-US" sz="2500" u="none">
                <a:solidFill>
                  <a:schemeClr val="dk1"/>
                </a:solidFill>
                <a:latin typeface="Arial"/>
                <a:ea typeface="Arial"/>
                <a:cs typeface="Arial"/>
                <a:sym typeface="Arial"/>
              </a:rPr>
              <a:t>Definition Section</a:t>
            </a:r>
            <a:endParaRPr/>
          </a:p>
          <a:p>
            <a:pPr indent="-342900" lvl="0" marL="342900" rtl="0" algn="l">
              <a:lnSpc>
                <a:spcPct val="80000"/>
              </a:lnSpc>
              <a:spcBef>
                <a:spcPts val="500"/>
              </a:spcBef>
              <a:spcAft>
                <a:spcPts val="0"/>
              </a:spcAft>
              <a:buSzPts val="1750"/>
              <a:buNone/>
            </a:pPr>
            <a:r>
              <a:rPr b="0" i="0" lang="en-US" sz="2500" u="none">
                <a:solidFill>
                  <a:schemeClr val="dk1"/>
                </a:solidFill>
                <a:latin typeface="Arial"/>
                <a:ea typeface="Arial"/>
                <a:cs typeface="Arial"/>
                <a:sym typeface="Arial"/>
              </a:rPr>
              <a:t>%%  </a:t>
            </a:r>
            <a:endParaRPr/>
          </a:p>
          <a:p>
            <a:pPr indent="-342900" lvl="0" marL="342900" rtl="0" algn="l">
              <a:lnSpc>
                <a:spcPct val="80000"/>
              </a:lnSpc>
              <a:spcBef>
                <a:spcPts val="500"/>
              </a:spcBef>
              <a:spcAft>
                <a:spcPts val="0"/>
              </a:spcAft>
              <a:buSzPts val="1750"/>
              <a:buNone/>
            </a:pPr>
            <a:r>
              <a:rPr b="0" i="0" lang="en-US" sz="2500" u="none">
                <a:solidFill>
                  <a:schemeClr val="dk1"/>
                </a:solidFill>
                <a:latin typeface="Arial"/>
                <a:ea typeface="Arial"/>
                <a:cs typeface="Arial"/>
                <a:sym typeface="Arial"/>
              </a:rPr>
              <a:t>   Rules Section</a:t>
            </a:r>
            <a:endParaRPr/>
          </a:p>
          <a:p>
            <a:pPr indent="-342900" lvl="0" marL="342900" rtl="0" algn="l">
              <a:lnSpc>
                <a:spcPct val="80000"/>
              </a:lnSpc>
              <a:spcBef>
                <a:spcPts val="500"/>
              </a:spcBef>
              <a:spcAft>
                <a:spcPts val="0"/>
              </a:spcAft>
              <a:buSzPts val="1750"/>
              <a:buNone/>
            </a:pPr>
            <a:r>
              <a:rPr b="0" i="0" lang="en-US" sz="2500" u="none">
                <a:solidFill>
                  <a:schemeClr val="dk1"/>
                </a:solidFill>
                <a:latin typeface="Arial"/>
                <a:ea typeface="Arial"/>
                <a:cs typeface="Arial"/>
                <a:sym typeface="Arial"/>
              </a:rPr>
              <a:t>%%   </a:t>
            </a:r>
            <a:r>
              <a:rPr b="0" i="0" lang="en-US" sz="2500" u="none">
                <a:solidFill>
                  <a:srgbClr val="FF0000"/>
                </a:solidFill>
                <a:latin typeface="Arial"/>
                <a:ea typeface="Arial"/>
                <a:cs typeface="Arial"/>
                <a:sym typeface="Arial"/>
              </a:rPr>
              <a:t>To be included only if user sub. Section is present</a:t>
            </a:r>
            <a:endParaRPr/>
          </a:p>
          <a:p>
            <a:pPr indent="-342900" lvl="0" marL="342900" rtl="0" algn="l">
              <a:lnSpc>
                <a:spcPct val="80000"/>
              </a:lnSpc>
              <a:spcBef>
                <a:spcPts val="500"/>
              </a:spcBef>
              <a:spcAft>
                <a:spcPts val="0"/>
              </a:spcAft>
              <a:buSzPts val="1750"/>
              <a:buNone/>
            </a:pPr>
            <a:r>
              <a:rPr b="0" i="0" lang="en-US" sz="2500" u="none">
                <a:solidFill>
                  <a:schemeClr val="dk1"/>
                </a:solidFill>
                <a:latin typeface="Arial"/>
                <a:ea typeface="Arial"/>
                <a:cs typeface="Arial"/>
                <a:sym typeface="Arial"/>
              </a:rPr>
              <a:t>  User Subroutine Section</a:t>
            </a:r>
            <a:endParaRPr/>
          </a:p>
          <a:p>
            <a:pPr indent="-342900" lvl="0" marL="342900" rtl="0" algn="l">
              <a:lnSpc>
                <a:spcPct val="80000"/>
              </a:lnSpc>
              <a:spcBef>
                <a:spcPts val="500"/>
              </a:spcBef>
              <a:spcAft>
                <a:spcPts val="0"/>
              </a:spcAft>
              <a:buSzPts val="1750"/>
              <a:buNone/>
            </a:pPr>
            <a:r>
              <a:t/>
            </a:r>
            <a:endParaRPr b="0" i="0" sz="2500" u="none">
              <a:solidFill>
                <a:schemeClr val="dk1"/>
              </a:solidFill>
              <a:latin typeface="Arial"/>
              <a:ea typeface="Arial"/>
              <a:cs typeface="Arial"/>
              <a:sym typeface="Arial"/>
            </a:endParaRPr>
          </a:p>
          <a:p>
            <a:pPr indent="-342900" lvl="0" marL="342900" rtl="0" algn="l">
              <a:lnSpc>
                <a:spcPct val="80000"/>
              </a:lnSpc>
              <a:spcBef>
                <a:spcPts val="500"/>
              </a:spcBef>
              <a:spcAft>
                <a:spcPts val="0"/>
              </a:spcAft>
              <a:buSzPts val="1750"/>
              <a:buNone/>
            </a:pPr>
            <a:r>
              <a:rPr b="0" i="0" lang="en-US" sz="2500" u="none">
                <a:solidFill>
                  <a:srgbClr val="0000CC"/>
                </a:solidFill>
                <a:latin typeface="Arial"/>
                <a:ea typeface="Arial"/>
                <a:cs typeface="Arial"/>
                <a:sym typeface="Arial"/>
              </a:rPr>
              <a:t>Note: 1) Rules Section is essential, others are optional</a:t>
            </a:r>
            <a:endParaRPr/>
          </a:p>
          <a:p>
            <a:pPr indent="-342900" lvl="0" marL="342900" rtl="0" algn="l">
              <a:lnSpc>
                <a:spcPct val="80000"/>
              </a:lnSpc>
              <a:spcBef>
                <a:spcPts val="500"/>
              </a:spcBef>
              <a:spcAft>
                <a:spcPts val="0"/>
              </a:spcAft>
              <a:buSzPts val="1750"/>
              <a:buNone/>
            </a:pPr>
            <a:br>
              <a:rPr b="0" i="0" lang="en-US" sz="2500" u="none">
                <a:solidFill>
                  <a:srgbClr val="0000CC"/>
                </a:solidFill>
                <a:latin typeface="Arial"/>
                <a:ea typeface="Arial"/>
                <a:cs typeface="Arial"/>
                <a:sym typeface="Arial"/>
              </a:rPr>
            </a:br>
            <a:r>
              <a:rPr b="0" i="0" lang="en-US" sz="2500" u="none">
                <a:solidFill>
                  <a:srgbClr val="0000CC"/>
                </a:solidFill>
                <a:latin typeface="Arial"/>
                <a:ea typeface="Arial"/>
                <a:cs typeface="Arial"/>
                <a:sym typeface="Arial"/>
              </a:rPr>
              <a:t>    2) All statements started at column 1 are processed by the compiler, others are just copied to the LEXER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Definition Section</a:t>
            </a:r>
            <a:endParaRPr/>
          </a:p>
        </p:txBody>
      </p:sp>
      <p:sp>
        <p:nvSpPr>
          <p:cNvPr id="191" name="Google Shape;191;p1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Includes C Declarations of variable, constants </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Also includes regular (lex) definitions, start conditions</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 Coding are to begin either with white-space or enclosed within </a:t>
            </a:r>
            <a:endParaRPr/>
          </a:p>
          <a:p>
            <a:pPr indent="-342900" lvl="0" marL="342900" rtl="0" algn="l">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              %{         </a:t>
            </a:r>
            <a:r>
              <a:rPr b="0" i="0" lang="en-US" sz="2800" u="none">
                <a:solidFill>
                  <a:srgbClr val="FF0000"/>
                </a:solidFill>
                <a:latin typeface="Arial"/>
                <a:ea typeface="Arial"/>
                <a:cs typeface="Arial"/>
                <a:sym typeface="Arial"/>
              </a:rPr>
              <a:t>This should be given in col.  1</a:t>
            </a:r>
            <a:endParaRPr/>
          </a:p>
          <a:p>
            <a:pPr indent="-342900" lvl="0" marL="342900" rtl="0" algn="l">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                     c statements</a:t>
            </a:r>
            <a:endParaRPr/>
          </a:p>
          <a:p>
            <a:pPr indent="-342900" lvl="0" marL="342900" rtl="0" algn="l">
              <a:lnSpc>
                <a:spcPct val="90000"/>
              </a:lnSpc>
              <a:spcBef>
                <a:spcPts val="600"/>
              </a:spcBef>
              <a:spcAft>
                <a:spcPts val="0"/>
              </a:spcAft>
              <a:buSzPts val="2100"/>
              <a:buNone/>
            </a:pPr>
            <a:r>
              <a:rPr b="0" i="0" lang="en-US" sz="3000" u="none">
                <a:solidFill>
                  <a:schemeClr val="dk1"/>
                </a:solidFill>
                <a:latin typeface="Arial"/>
                <a:ea typeface="Arial"/>
                <a:cs typeface="Arial"/>
                <a:sym typeface="Arial"/>
              </a:rPr>
              <a:t>              %} </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Rules Section</a:t>
            </a:r>
            <a:endParaRPr/>
          </a:p>
        </p:txBody>
      </p:sp>
      <p:sp>
        <p:nvSpPr>
          <p:cNvPr id="197" name="Google Shape;197;p2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Collection of rules where each rule is of form</a:t>
            </a:r>
            <a:br>
              <a:rPr b="0" i="0" lang="en-US" sz="3000" u="none">
                <a:solidFill>
                  <a:schemeClr val="dk1"/>
                </a:solidFill>
                <a:latin typeface="Arial"/>
                <a:ea typeface="Arial"/>
                <a:cs typeface="Arial"/>
                <a:sym typeface="Arial"/>
              </a:rPr>
            </a:br>
            <a:r>
              <a:rPr b="0" i="0" lang="en-US" sz="3000" u="none">
                <a:solidFill>
                  <a:schemeClr val="dk1"/>
                </a:solidFill>
                <a:latin typeface="Arial"/>
                <a:ea typeface="Arial"/>
                <a:cs typeface="Arial"/>
                <a:sym typeface="Arial"/>
              </a:rPr>
              <a:t>     </a:t>
            </a:r>
            <a:r>
              <a:rPr b="0" i="0" lang="en-US" sz="3000" u="none">
                <a:solidFill>
                  <a:srgbClr val="FF0000"/>
                </a:solidFill>
                <a:latin typeface="Arial"/>
                <a:ea typeface="Arial"/>
                <a:cs typeface="Arial"/>
                <a:sym typeface="Arial"/>
              </a:rPr>
              <a:t>pattern  { action }</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Each rule should be</a:t>
            </a:r>
            <a:r>
              <a:rPr b="0" i="0" lang="en-US" sz="3000" u="none">
                <a:solidFill>
                  <a:srgbClr val="FF0000"/>
                </a:solidFill>
                <a:latin typeface="Arial"/>
                <a:ea typeface="Arial"/>
                <a:cs typeface="Arial"/>
                <a:sym typeface="Arial"/>
              </a:rPr>
              <a:t> </a:t>
            </a:r>
            <a:r>
              <a:rPr b="0" i="0" lang="en-US" sz="3000" u="none">
                <a:solidFill>
                  <a:schemeClr val="dk1"/>
                </a:solidFill>
                <a:latin typeface="Arial"/>
                <a:ea typeface="Arial"/>
                <a:cs typeface="Arial"/>
                <a:sym typeface="Arial"/>
              </a:rPr>
              <a:t>given in a separate line</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Pattern is given as regular expression  and action is given as c statements</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Each Line can have pattern alone, if pattern specification ends with | pipe symbol.</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If many statements are in action, until  } the lines need not include pattern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User Subroutine Section</a:t>
            </a:r>
            <a:endParaRPr/>
          </a:p>
        </p:txBody>
      </p:sp>
      <p:sp>
        <p:nvSpPr>
          <p:cNvPr id="203" name="Google Shape;203;p2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Definition of C variables, functions can be done in this section</a:t>
            </a:r>
            <a:endParaRPr/>
          </a:p>
          <a:p>
            <a:pPr indent="-209550" lvl="0" marL="34290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This section is copied as such to the lexer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Lexer Generation</a:t>
            </a:r>
            <a:endParaRPr/>
          </a:p>
        </p:txBody>
      </p:sp>
      <p:sp>
        <p:nvSpPr>
          <p:cNvPr id="209" name="Google Shape;209;p2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Rules section is converted into the lexer which is a c routine known as yylex() </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Lex compiler places yylex and  code copied from lex program in a c program named lex.yy.c</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 This c program on compiling by c compiler gives the lexer</a:t>
            </a:r>
            <a:endParaRPr/>
          </a:p>
          <a:p>
            <a:pPr indent="-342900" lvl="0" marL="342900" rtl="0" algn="l">
              <a:lnSpc>
                <a:spcPct val="9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This generated Lexer separates source code into lexical units (tokens)</a:t>
            </a:r>
            <a:endParaRPr/>
          </a:p>
          <a:p>
            <a:pPr indent="-209550" lvl="0" marL="342900" rtl="0" algn="l">
              <a:lnSpc>
                <a:spcPct val="9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209550" lvl="0" marL="342900" rtl="0" algn="l">
              <a:lnSpc>
                <a:spcPct val="9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Pattern Matching Process</a:t>
            </a:r>
            <a:endParaRPr/>
          </a:p>
        </p:txBody>
      </p:sp>
      <p:sp>
        <p:nvSpPr>
          <p:cNvPr id="215" name="Google Shape;215;p2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Lexer developed, scans the source code for a pattern match</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Whenever there is a pattern match, the lexer executes the necessary action stated</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User can add code to action to perform additional tasks such as line counting, error reporting, white space removal etc.</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