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6858000" cy="9144000"/>
  <p:embeddedFontLst>
    <p:embeddedFont>
      <p:font typeface="Old Standard TT"/>
      <p:regular r:id="rId66"/>
      <p:bold r:id="rId67"/>
      <p:italic r:id="rId68"/>
    </p:embeddedFont>
    <p:embeddedFont>
      <p:font typeface="Helvetica Neue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HelveticaNeue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OldStandardTT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OldStandardTT-italic.fntdata"/><Relationship Id="rId23" Type="http://schemas.openxmlformats.org/officeDocument/2006/relationships/slide" Target="slides/slide18.xml"/><Relationship Id="rId67" Type="http://schemas.openxmlformats.org/officeDocument/2006/relationships/font" Target="fonts/OldStandardTT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lec02-parserCFG</a:t>
            </a:r>
            <a:endParaRPr/>
          </a:p>
        </p:txBody>
      </p:sp>
      <p:sp>
        <p:nvSpPr>
          <p:cNvPr id="137" name="Google Shape;137;p5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38" name="Google Shape;13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600" y="40338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b="0" i="0" lang="en-US" sz="32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Unit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 Grammars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|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|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 |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/ F |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F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(E) | </a:t>
            </a: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V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E, T, F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T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*, /, ( , ), </a:t>
            </a: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		T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/ 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		T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 			F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		F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2940050" y="271462"/>
            <a:ext cx="3260725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31812" y="1357312"/>
            <a:ext cx="7121525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programming errors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errors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Syntactic errors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errors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errors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handler goals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the presence of errors clearly and accurately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 from each error quickly enough to detect subsequent errors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minimal overhead to the processing of correct programs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Recovery Strategies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recovery strategies are used by the parser to recover from errors once it is detected.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simplest recovery strategy is to quit parsing with an error message for the first error itself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22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Panic Mode Recovery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1652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Panic mode error recovery is the easiest method of error-recovering strategy which prevents the parser from developing infinite loops.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parser finds an error in the statement, it ignores the rest of the statement by not processing the input.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parser intends to find designated set of synchronizing tokens by discarding input symbols one at a time.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Synchronizing tokens may be delimiters, semicolon or } whose role in source program is clear.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Simplicity. Never get into infinite loop.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errors cannot be checked as some of the input symbols will be skipped.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Phrase Level Recovery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 performs local correction on the remaining input when an error is detected.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parser finds an error, it tries to take corrective measures so that the rest of inputs of statement allow the parser to parse ahead.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wrong correction will lead to an infinite loop.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correction may be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Replacing a prefix by some string.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Replacing comma by semicolon.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extraneous semicolon.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missing semicolon.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Phrase Level Recovery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correct any input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difficult to cope up with actual error if it has occurred before the point of detection.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Production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Productions which generate erroneous constructs are augmented to the grammar by considering common errors that occur.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productions detect the anticipated errors during parsing.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diagnostics about the erroneous constructs are generated by the parser.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Correction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455612" y="11652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algorithms which make changes to modify an incorrect string into a correct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algorithms perform minimal sequence of changes to obtain globally least-cost correction.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grammar G and an incorrect string p is given, these algorithms find a parse tree for a string q related to p with smaller number of transformations.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transformations may be insertions, deletions and change of tokens.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been used for phrase level recovery to find optimal replacement strings.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strategy is too costly to implement in terms of time and space.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270250" y="271462"/>
            <a:ext cx="2601912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Derivations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536575" y="1138237"/>
            <a:ext cx="7650162" cy="3265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42900" lvl="0" marL="3556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Productions are treated as rewriting rules to  generate a string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Rightmost and leftmost derivations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 -&gt; E + E | E * E | -E | (E) |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Derivations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–(id+id)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=&gt; -E =&gt; -(E) =&gt; -(E+E) =&gt; -(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+E)=&gt;-(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2" marL="1155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=&gt; -E =&gt; -(E) =&gt; -(E+E) =&gt; -(E+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)=&gt;-(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Leftmost Derivation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At each and every step the leftmost non-terminal is expanded by substituting its corresponding production to derive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|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 |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Let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881312"/>
            <a:ext cx="43211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44450"/>
            <a:ext cx="92519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Analysis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341437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- Role of parser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versus Syntactic Analysis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 Grammars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Error Handling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Elimination of Ambiguity, Left Recursion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Factoring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 parsing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Recovery in Predictive Parsing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Parsing Algorithm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Recursive Predictive Parser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648200" y="1412875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Descent Parsing, back tracking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FIRST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related to FIRST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of FOLLOW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related to FOLLOW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of a predictive parsing table SLR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Parsers LL(1) Grammars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Diagrams for Predictive Parsers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Leftmost Derivation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SS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|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|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	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{Students use leftmost derivations to derive the string w=aa+a* using the above productions}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0387" y="2636837"/>
            <a:ext cx="6342062" cy="3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Rightmost Derivation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at each and every step the rightmost non-terminal is expanded by substituting its corresponding production to derive a string.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|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|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708275"/>
            <a:ext cx="6480175" cy="3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Rightmost Derivation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SS </a:t>
            </a:r>
            <a:r>
              <a:rPr b="0" i="0" lang="en-US" sz="32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|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SS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| </a:t>
            </a:r>
            <a:r>
              <a:rPr b="0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{Students use rightmost derivations to derive the string w=aa+a* using the above productions}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390900"/>
            <a:ext cx="66960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416300" y="271462"/>
            <a:ext cx="23114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6708775" y="1484312"/>
            <a:ext cx="1978025" cy="3630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477837" y="1052512"/>
            <a:ext cx="607536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Parse tree is a hierarchical structure which represents the derivation of the grammar to yield input strings.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Root node of parse tree has the start symbol of the given grammar from where the derivation proceeds.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Leaves of parse tree represent terminals.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Each interior node represents productions of grammar.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2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xyz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a production, then the parse tree will have A as interior node whose children are </a:t>
            </a:r>
            <a:r>
              <a:rPr b="0" i="1" lang="en-US" sz="2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x, y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from its left to right.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2714625" y="271462"/>
            <a:ext cx="3032125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Ambiguity</a:t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536575" y="1560512"/>
            <a:ext cx="5346700" cy="1120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strings there exist more than one parse tree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 than one leftmost derivation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 than one rightmost derivation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id+id*id</a:t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2209800" y="3327400"/>
            <a:ext cx="1243012" cy="23447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4876800" y="3289300"/>
            <a:ext cx="1308100" cy="24463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1784350" y="271462"/>
            <a:ext cx="5573712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Elimination of ambiguity</a:t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1506537" y="1981200"/>
            <a:ext cx="2265362" cy="11477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4703762" y="1865312"/>
            <a:ext cx="2995612" cy="16017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371600" y="3632200"/>
            <a:ext cx="2667000" cy="198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4703762" y="3632200"/>
            <a:ext cx="2139950" cy="1981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688975" y="1441450"/>
            <a:ext cx="2824162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E1 then if E2 then S1 else S2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4643437" y="1373187"/>
            <a:ext cx="3509962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E1 then S1 else if E2 then S2 else S3</a:t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979487" y="271462"/>
            <a:ext cx="718185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Elimination of ambiguity (cont.)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536575" y="1474787"/>
            <a:ext cx="7491412" cy="155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statement appearing between a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matched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2501900" y="3581400"/>
            <a:ext cx="3960812" cy="218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Eliminating left-recursion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grammar is left recursive if it has a production of the form A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α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for some string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α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To eliminate left-recursion for the production, A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α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|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β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775" y="2565400"/>
            <a:ext cx="5915025" cy="341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62" y="2852737"/>
            <a:ext cx="1773237" cy="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581025" y="271462"/>
            <a:ext cx="798195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Recursion Elimination Example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587375" y="2108200"/>
            <a:ext cx="1670050" cy="143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-&gt; E+T | T  T -&gt; T*F | F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-&gt; (E) |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4695825" y="1658937"/>
            <a:ext cx="1084262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-&gt; TE’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4695825" y="2227262"/>
            <a:ext cx="1844675" cy="19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-&gt; +TE’ | ε  T -&gt; FT’</a:t>
            </a:r>
            <a:endParaRPr/>
          </a:p>
          <a:p>
            <a:pPr indent="0" lvl="0" marL="12700" marR="0" rtl="0" algn="l">
              <a:lnSpc>
                <a:spcPct val="132142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T’ -&gt; *FT’ | ε  F -&gt; (E) |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grpSp>
        <p:nvGrpSpPr>
          <p:cNvPr id="308" name="Google Shape;308;p40"/>
          <p:cNvGrpSpPr/>
          <p:nvPr/>
        </p:nvGrpSpPr>
        <p:grpSpPr>
          <a:xfrm>
            <a:off x="3048267" y="3127010"/>
            <a:ext cx="915326" cy="100574"/>
            <a:chOff x="3048761" y="2344674"/>
            <a:chExt cx="914400" cy="76200"/>
          </a:xfrm>
        </p:grpSpPr>
        <p:sp>
          <p:nvSpPr>
            <p:cNvPr id="309" name="Google Shape;309;p40"/>
            <p:cNvSpPr/>
            <p:nvPr/>
          </p:nvSpPr>
          <p:spPr>
            <a:xfrm>
              <a:off x="3048761" y="2344674"/>
              <a:ext cx="914400" cy="76200"/>
            </a:xfrm>
            <a:custGeom>
              <a:rect b="b" l="l" r="r" t="t"/>
              <a:pathLst>
                <a:path extrusionOk="0" h="76200" w="914400">
                  <a:moveTo>
                    <a:pt x="876300" y="0"/>
                  </a:moveTo>
                  <a:lnTo>
                    <a:pt x="8763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876300" y="57150"/>
                  </a:lnTo>
                  <a:lnTo>
                    <a:pt x="876300" y="76200"/>
                  </a:lnTo>
                  <a:lnTo>
                    <a:pt x="914400" y="38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3048761" y="2344674"/>
              <a:ext cx="914400" cy="76200"/>
            </a:xfrm>
            <a:custGeom>
              <a:rect b="b" l="l" r="r" t="t"/>
              <a:pathLst>
                <a:path extrusionOk="0" h="76200" w="914400">
                  <a:moveTo>
                    <a:pt x="0" y="19050"/>
                  </a:moveTo>
                  <a:lnTo>
                    <a:pt x="876300" y="19050"/>
                  </a:lnTo>
                  <a:lnTo>
                    <a:pt x="876300" y="0"/>
                  </a:lnTo>
                  <a:lnTo>
                    <a:pt x="914400" y="38100"/>
                  </a:lnTo>
                  <a:lnTo>
                    <a:pt x="876300" y="76200"/>
                  </a:lnTo>
                  <a:lnTo>
                    <a:pt x="8763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cap="flat" cmpd="sng" w="25900">
              <a:solidFill>
                <a:srgbClr val="385D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4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81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factoring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457200" y="16287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a production has more than one alternatives with common prefixes, then it is necessary to make right choice on production.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perform left-factoring for the production, A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αβ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1|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αβ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708275"/>
            <a:ext cx="1849437" cy="86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37" y="3530600"/>
            <a:ext cx="4783137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Parser is a program that obtains tokens from lexical analyzer and constructs the parse tree which is passed to the next phase of compiler for further processing.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Parser implements context free grammar for performing error checks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457200" y="16287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Top-down parsing constructs parse tree for the input string, starting from root node and creating the nodes of parse tree in pre-order.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Top-down parsing is characterized by the following methods: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Brute-force method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accompanied by a parsing algorithm. All possible combinations are attempted before the failure to parse is recognized.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Recursive descent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is a parsing technique which does not allow backup. Involves backtracking and left-recursion.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Top-down parsing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with limited or partial backup.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Descent Parser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Recursive descent parser is a top-down parser.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requires backtracking to find the correct production to be applied.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parsing program consists of a set of procedures, one for each non-terminal.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Process begins with the procedure for start symbol.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Start symbol is placed at the root node and on encountering each non-terminal, the procedure concerned is called to expand the non-terminal with its corresponding production.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Procedure is called recursively until all non-terminals are expanded.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Successful completion occurs when the scan over entire input string is done, i.e., all terminals in the sentence are derived by parse tree.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Descent Parser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a grammar with left recursive production is given, then the parser might get into infinite loop.</a:t>
            </a:r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2708275"/>
            <a:ext cx="2646362" cy="266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987" y="3068637"/>
            <a:ext cx="436245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descent parser with backtracking</a:t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457200" y="16827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700212"/>
            <a:ext cx="2808287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600" y="3357562"/>
            <a:ext cx="6475412" cy="206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descent parser with backtracking</a:t>
            </a:r>
            <a:endParaRPr/>
          </a:p>
        </p:txBody>
      </p:sp>
      <p:sp>
        <p:nvSpPr>
          <p:cNvPr id="353" name="Google Shape;353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root node contains the start symbol which is </a:t>
            </a:r>
            <a:r>
              <a:rPr b="0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body of production begins with </a:t>
            </a:r>
            <a:r>
              <a:rPr b="0" i="1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matches with the first symbol of the input string.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non-terminal which is having two productions </a:t>
            </a:r>
            <a:r>
              <a:rPr b="0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→ ab | 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first production of </a:t>
            </a:r>
            <a:r>
              <a:rPr b="0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results in the string </a:t>
            </a:r>
            <a:r>
              <a:rPr b="1" i="1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cabd</a:t>
            </a:r>
            <a:r>
              <a:rPr b="0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does not match with the given string </a:t>
            </a:r>
            <a:r>
              <a:rPr b="1" i="1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 to the previous step where the production of </a:t>
            </a:r>
            <a:r>
              <a:rPr b="0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expanded and try with alternate production of it.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produces the string cad that matches with the given string.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descent parser with backtracking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given grammar has more number of alternatives then the cost of backtracking will be high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descent parser without backtracking</a:t>
            </a:r>
            <a:endParaRPr/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descent parser without backtracking works in a similar way as that of recursive descent parser with backtracking with the difference that each non-terminal should be expanded by its correct alternative in the first selection itself.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correct alternative is not chosen, the parser cannot backtrack and results in syntactic error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Overhead associated with backtracking is eliminated.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	When more than one alternative with common prefixes occur, then the selection of the correct alternative is highly difficult.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Parser / LL(1) Parser</a:t>
            </a:r>
            <a:endParaRPr/>
          </a:p>
        </p:txBody>
      </p:sp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434975" y="11652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parsers are top-down parsers.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type of recursive descent parser but with no backtracking.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implemented non-recursively by using stack data structure.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also be termed as LL(1) parser as it is constructed for a class of grammars called LL(1).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production to be applied for a non-terminal is decided based on the current input symbol.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Parser / LL(1) Parser</a:t>
            </a:r>
            <a:endParaRPr/>
          </a:p>
        </p:txBody>
      </p:sp>
      <p:pic>
        <p:nvPicPr>
          <p:cNvPr id="377" name="Google Shape;377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417637"/>
            <a:ext cx="5184775" cy="2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/>
        </p:nvSpPr>
        <p:spPr>
          <a:xfrm>
            <a:off x="809625" y="3860800"/>
            <a:ext cx="7870825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overcome the limitations of recursive descent parser, LL(1) parser is designed by using stack data structure explicitly to hold grammar symbols.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this, Left-recursion is eliminated.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prefixes are also eliminated (left-factoring).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of FIRST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FIRST(α) is the set of terminals that begin strings derived from α.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compute FIRST(X), where X is a grammar symbol,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a terminal, then FIRST(X) = {X}.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→ ε is a production, then add ε to FIRST(X).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a non-terminal and X → Y1 Y2 ··· Yk is a production, then add FIRST(Y1) to FIRST(X). If Y1 derives ε, then add FIRST(Y2) to FIRST(X).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549525" y="271462"/>
            <a:ext cx="4040187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33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parser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887537" y="2743200"/>
            <a:ext cx="1143000" cy="914400"/>
          </a:xfrm>
          <a:custGeom>
            <a:rect b="b" l="l" r="r" t="t"/>
            <a:pathLst>
              <a:path extrusionOk="0" h="685800" w="1143000">
                <a:moveTo>
                  <a:pt x="10287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028700" y="685800"/>
                </a:lnTo>
                <a:lnTo>
                  <a:pt x="1073187" y="676816"/>
                </a:lnTo>
                <a:lnTo>
                  <a:pt x="1109519" y="652319"/>
                </a:lnTo>
                <a:lnTo>
                  <a:pt x="1134016" y="615987"/>
                </a:lnTo>
                <a:lnTo>
                  <a:pt x="1143000" y="571500"/>
                </a:lnTo>
                <a:lnTo>
                  <a:pt x="1143000" y="114300"/>
                </a:lnTo>
                <a:lnTo>
                  <a:pt x="1134016" y="69812"/>
                </a:lnTo>
                <a:lnTo>
                  <a:pt x="1109519" y="33480"/>
                </a:lnTo>
                <a:lnTo>
                  <a:pt x="1073187" y="8983"/>
                </a:lnTo>
                <a:lnTo>
                  <a:pt x="10287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887537" y="2743200"/>
            <a:ext cx="1143000" cy="914400"/>
          </a:xfrm>
          <a:custGeom>
            <a:rect b="b" l="l" r="r" t="t"/>
            <a:pathLst>
              <a:path extrusionOk="0" h="685800" w="11430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28700" y="0"/>
                </a:lnTo>
                <a:lnTo>
                  <a:pt x="1073187" y="8983"/>
                </a:lnTo>
                <a:lnTo>
                  <a:pt x="1109519" y="33480"/>
                </a:lnTo>
                <a:lnTo>
                  <a:pt x="1134016" y="69812"/>
                </a:lnTo>
                <a:lnTo>
                  <a:pt x="1143000" y="114300"/>
                </a:lnTo>
                <a:lnTo>
                  <a:pt x="1143000" y="571500"/>
                </a:lnTo>
                <a:lnTo>
                  <a:pt x="1134016" y="615987"/>
                </a:lnTo>
                <a:lnTo>
                  <a:pt x="1109519" y="652319"/>
                </a:lnTo>
                <a:lnTo>
                  <a:pt x="1073187" y="676816"/>
                </a:lnTo>
                <a:lnTo>
                  <a:pt x="10287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25900">
            <a:solidFill>
              <a:srgbClr val="38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146300" y="2894012"/>
            <a:ext cx="6223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77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Lexical</a:t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7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Analyzer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771900" y="2743200"/>
            <a:ext cx="1028700" cy="914400"/>
          </a:xfrm>
          <a:custGeom>
            <a:rect b="b" l="l" r="r" t="t"/>
            <a:pathLst>
              <a:path extrusionOk="0" h="685800" w="1028700">
                <a:moveTo>
                  <a:pt x="9144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914400" y="685800"/>
                </a:lnTo>
                <a:lnTo>
                  <a:pt x="958887" y="676816"/>
                </a:lnTo>
                <a:lnTo>
                  <a:pt x="995219" y="652319"/>
                </a:lnTo>
                <a:lnTo>
                  <a:pt x="1019716" y="615987"/>
                </a:lnTo>
                <a:lnTo>
                  <a:pt x="1028700" y="571500"/>
                </a:lnTo>
                <a:lnTo>
                  <a:pt x="1028700" y="114300"/>
                </a:lnTo>
                <a:lnTo>
                  <a:pt x="1019716" y="69812"/>
                </a:lnTo>
                <a:lnTo>
                  <a:pt x="995219" y="33480"/>
                </a:lnTo>
                <a:lnTo>
                  <a:pt x="958887" y="8983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771900" y="2743200"/>
            <a:ext cx="1028700" cy="914400"/>
          </a:xfrm>
          <a:custGeom>
            <a:rect b="b" l="l" r="r" t="t"/>
            <a:pathLst>
              <a:path extrusionOk="0" h="685800" w="10287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914400" y="0"/>
                </a:lnTo>
                <a:lnTo>
                  <a:pt x="958887" y="8983"/>
                </a:lnTo>
                <a:lnTo>
                  <a:pt x="995219" y="33480"/>
                </a:lnTo>
                <a:lnTo>
                  <a:pt x="1019716" y="69812"/>
                </a:lnTo>
                <a:lnTo>
                  <a:pt x="1028700" y="114300"/>
                </a:lnTo>
                <a:lnTo>
                  <a:pt x="1028700" y="571500"/>
                </a:lnTo>
                <a:lnTo>
                  <a:pt x="1019716" y="615987"/>
                </a:lnTo>
                <a:lnTo>
                  <a:pt x="995219" y="652319"/>
                </a:lnTo>
                <a:lnTo>
                  <a:pt x="958887" y="676816"/>
                </a:lnTo>
                <a:lnTo>
                  <a:pt x="9144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25900">
            <a:solidFill>
              <a:srgbClr val="38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056062" y="3030537"/>
            <a:ext cx="461962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028700" y="3132137"/>
            <a:ext cx="857250" cy="138112"/>
          </a:xfrm>
          <a:custGeom>
            <a:rect b="b" l="l" r="r" t="t"/>
            <a:pathLst>
              <a:path extrusionOk="0" h="103505" w="857885">
                <a:moveTo>
                  <a:pt x="768743" y="0"/>
                </a:moveTo>
                <a:lnTo>
                  <a:pt x="764806" y="1016"/>
                </a:lnTo>
                <a:lnTo>
                  <a:pt x="761250" y="7112"/>
                </a:lnTo>
                <a:lnTo>
                  <a:pt x="762266" y="11049"/>
                </a:lnTo>
                <a:lnTo>
                  <a:pt x="821212" y="45434"/>
                </a:lnTo>
                <a:lnTo>
                  <a:pt x="844689" y="45466"/>
                </a:lnTo>
                <a:lnTo>
                  <a:pt x="844689" y="58166"/>
                </a:lnTo>
                <a:lnTo>
                  <a:pt x="821175" y="58166"/>
                </a:lnTo>
                <a:lnTo>
                  <a:pt x="765187" y="90678"/>
                </a:lnTo>
                <a:lnTo>
                  <a:pt x="762266" y="92456"/>
                </a:lnTo>
                <a:lnTo>
                  <a:pt x="761123" y="96393"/>
                </a:lnTo>
                <a:lnTo>
                  <a:pt x="762901" y="99441"/>
                </a:lnTo>
                <a:lnTo>
                  <a:pt x="764679" y="102362"/>
                </a:lnTo>
                <a:lnTo>
                  <a:pt x="768616" y="103505"/>
                </a:lnTo>
                <a:lnTo>
                  <a:pt x="846372" y="58166"/>
                </a:lnTo>
                <a:lnTo>
                  <a:pt x="844689" y="58166"/>
                </a:lnTo>
                <a:lnTo>
                  <a:pt x="846426" y="58134"/>
                </a:lnTo>
                <a:lnTo>
                  <a:pt x="857262" y="51816"/>
                </a:lnTo>
                <a:lnTo>
                  <a:pt x="768743" y="0"/>
                </a:lnTo>
                <a:close/>
              </a:path>
              <a:path extrusionOk="0" h="103505" w="857885">
                <a:moveTo>
                  <a:pt x="832131" y="51803"/>
                </a:moveTo>
                <a:lnTo>
                  <a:pt x="821230" y="58134"/>
                </a:lnTo>
                <a:lnTo>
                  <a:pt x="844689" y="58166"/>
                </a:lnTo>
                <a:lnTo>
                  <a:pt x="844689" y="57277"/>
                </a:lnTo>
                <a:lnTo>
                  <a:pt x="841514" y="57277"/>
                </a:lnTo>
                <a:lnTo>
                  <a:pt x="832131" y="51803"/>
                </a:lnTo>
                <a:close/>
              </a:path>
              <a:path extrusionOk="0" h="103505" w="857885">
                <a:moveTo>
                  <a:pt x="25" y="44323"/>
                </a:moveTo>
                <a:lnTo>
                  <a:pt x="0" y="57023"/>
                </a:lnTo>
                <a:lnTo>
                  <a:pt x="821230" y="58134"/>
                </a:lnTo>
                <a:lnTo>
                  <a:pt x="832131" y="51803"/>
                </a:lnTo>
                <a:lnTo>
                  <a:pt x="821212" y="45434"/>
                </a:lnTo>
                <a:lnTo>
                  <a:pt x="25" y="44323"/>
                </a:lnTo>
                <a:close/>
              </a:path>
              <a:path extrusionOk="0" h="103505" w="857885">
                <a:moveTo>
                  <a:pt x="841514" y="46355"/>
                </a:moveTo>
                <a:lnTo>
                  <a:pt x="832131" y="51803"/>
                </a:lnTo>
                <a:lnTo>
                  <a:pt x="841514" y="57277"/>
                </a:lnTo>
                <a:lnTo>
                  <a:pt x="841514" y="46355"/>
                </a:lnTo>
                <a:close/>
              </a:path>
              <a:path extrusionOk="0" h="103505" w="857885">
                <a:moveTo>
                  <a:pt x="844689" y="46355"/>
                </a:moveTo>
                <a:lnTo>
                  <a:pt x="841514" y="46355"/>
                </a:lnTo>
                <a:lnTo>
                  <a:pt x="841514" y="57277"/>
                </a:lnTo>
                <a:lnTo>
                  <a:pt x="844689" y="57277"/>
                </a:lnTo>
                <a:lnTo>
                  <a:pt x="844689" y="46355"/>
                </a:lnTo>
                <a:close/>
              </a:path>
              <a:path extrusionOk="0" h="103505" w="857885">
                <a:moveTo>
                  <a:pt x="821212" y="45434"/>
                </a:moveTo>
                <a:lnTo>
                  <a:pt x="832131" y="51803"/>
                </a:lnTo>
                <a:lnTo>
                  <a:pt x="841514" y="46355"/>
                </a:lnTo>
                <a:lnTo>
                  <a:pt x="844689" y="46355"/>
                </a:lnTo>
                <a:lnTo>
                  <a:pt x="844689" y="45466"/>
                </a:lnTo>
                <a:lnTo>
                  <a:pt x="821212" y="45434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028950" y="2906712"/>
            <a:ext cx="742950" cy="136525"/>
          </a:xfrm>
          <a:custGeom>
            <a:rect b="b" l="l" r="r" t="t"/>
            <a:pathLst>
              <a:path extrusionOk="0" h="103505" w="742950">
                <a:moveTo>
                  <a:pt x="654430" y="0"/>
                </a:moveTo>
                <a:lnTo>
                  <a:pt x="650493" y="1016"/>
                </a:lnTo>
                <a:lnTo>
                  <a:pt x="646938" y="7112"/>
                </a:lnTo>
                <a:lnTo>
                  <a:pt x="647953" y="10922"/>
                </a:lnTo>
                <a:lnTo>
                  <a:pt x="706947" y="45429"/>
                </a:lnTo>
                <a:lnTo>
                  <a:pt x="730376" y="45466"/>
                </a:lnTo>
                <a:lnTo>
                  <a:pt x="730376" y="58166"/>
                </a:lnTo>
                <a:lnTo>
                  <a:pt x="706866" y="58166"/>
                </a:lnTo>
                <a:lnTo>
                  <a:pt x="647826" y="92456"/>
                </a:lnTo>
                <a:lnTo>
                  <a:pt x="646811" y="96393"/>
                </a:lnTo>
                <a:lnTo>
                  <a:pt x="648588" y="99313"/>
                </a:lnTo>
                <a:lnTo>
                  <a:pt x="650366" y="102362"/>
                </a:lnTo>
                <a:lnTo>
                  <a:pt x="654303" y="103378"/>
                </a:lnTo>
                <a:lnTo>
                  <a:pt x="732033" y="58166"/>
                </a:lnTo>
                <a:lnTo>
                  <a:pt x="730376" y="58166"/>
                </a:lnTo>
                <a:lnTo>
                  <a:pt x="732096" y="58129"/>
                </a:lnTo>
                <a:lnTo>
                  <a:pt x="742950" y="51816"/>
                </a:lnTo>
                <a:lnTo>
                  <a:pt x="654430" y="0"/>
                </a:lnTo>
                <a:close/>
              </a:path>
              <a:path extrusionOk="0" h="103505" w="742950">
                <a:moveTo>
                  <a:pt x="717832" y="51796"/>
                </a:moveTo>
                <a:lnTo>
                  <a:pt x="706929" y="58129"/>
                </a:lnTo>
                <a:lnTo>
                  <a:pt x="730376" y="58166"/>
                </a:lnTo>
                <a:lnTo>
                  <a:pt x="730376" y="57277"/>
                </a:lnTo>
                <a:lnTo>
                  <a:pt x="727201" y="57277"/>
                </a:lnTo>
                <a:lnTo>
                  <a:pt x="717832" y="51796"/>
                </a:lnTo>
                <a:close/>
              </a:path>
              <a:path extrusionOk="0" h="103505" w="742950">
                <a:moveTo>
                  <a:pt x="0" y="44323"/>
                </a:moveTo>
                <a:lnTo>
                  <a:pt x="0" y="57023"/>
                </a:lnTo>
                <a:lnTo>
                  <a:pt x="706929" y="58129"/>
                </a:lnTo>
                <a:lnTo>
                  <a:pt x="717832" y="51796"/>
                </a:lnTo>
                <a:lnTo>
                  <a:pt x="706947" y="45429"/>
                </a:lnTo>
                <a:lnTo>
                  <a:pt x="0" y="44323"/>
                </a:lnTo>
                <a:close/>
              </a:path>
              <a:path extrusionOk="0" h="103505" w="742950">
                <a:moveTo>
                  <a:pt x="727201" y="46355"/>
                </a:moveTo>
                <a:lnTo>
                  <a:pt x="717832" y="51796"/>
                </a:lnTo>
                <a:lnTo>
                  <a:pt x="727201" y="57277"/>
                </a:lnTo>
                <a:lnTo>
                  <a:pt x="727201" y="46355"/>
                </a:lnTo>
                <a:close/>
              </a:path>
              <a:path extrusionOk="0" h="103505" w="742950">
                <a:moveTo>
                  <a:pt x="730376" y="46355"/>
                </a:moveTo>
                <a:lnTo>
                  <a:pt x="727201" y="46355"/>
                </a:lnTo>
                <a:lnTo>
                  <a:pt x="727201" y="57277"/>
                </a:lnTo>
                <a:lnTo>
                  <a:pt x="730376" y="57277"/>
                </a:lnTo>
                <a:lnTo>
                  <a:pt x="730376" y="46355"/>
                </a:lnTo>
                <a:close/>
              </a:path>
              <a:path extrusionOk="0" h="103505" w="742950">
                <a:moveTo>
                  <a:pt x="706947" y="45429"/>
                </a:moveTo>
                <a:lnTo>
                  <a:pt x="717832" y="51796"/>
                </a:lnTo>
                <a:lnTo>
                  <a:pt x="727201" y="46355"/>
                </a:lnTo>
                <a:lnTo>
                  <a:pt x="730376" y="46355"/>
                </a:lnTo>
                <a:lnTo>
                  <a:pt x="730376" y="45466"/>
                </a:lnTo>
                <a:lnTo>
                  <a:pt x="706947" y="45429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028950" y="3360737"/>
            <a:ext cx="742950" cy="138112"/>
          </a:xfrm>
          <a:custGeom>
            <a:rect b="b" l="l" r="r" t="t"/>
            <a:pathLst>
              <a:path extrusionOk="0" h="103505" w="742950">
                <a:moveTo>
                  <a:pt x="88645" y="0"/>
                </a:moveTo>
                <a:lnTo>
                  <a:pt x="0" y="51562"/>
                </a:lnTo>
                <a:lnTo>
                  <a:pt x="88518" y="103377"/>
                </a:lnTo>
                <a:lnTo>
                  <a:pt x="92456" y="102362"/>
                </a:lnTo>
                <a:lnTo>
                  <a:pt x="94233" y="99313"/>
                </a:lnTo>
                <a:lnTo>
                  <a:pt x="96012" y="96393"/>
                </a:lnTo>
                <a:lnTo>
                  <a:pt x="94995" y="92456"/>
                </a:lnTo>
                <a:lnTo>
                  <a:pt x="36002" y="57948"/>
                </a:lnTo>
                <a:lnTo>
                  <a:pt x="12573" y="57912"/>
                </a:lnTo>
                <a:lnTo>
                  <a:pt x="12573" y="45212"/>
                </a:lnTo>
                <a:lnTo>
                  <a:pt x="36083" y="45212"/>
                </a:lnTo>
                <a:lnTo>
                  <a:pt x="95123" y="10922"/>
                </a:lnTo>
                <a:lnTo>
                  <a:pt x="96138" y="7112"/>
                </a:lnTo>
                <a:lnTo>
                  <a:pt x="92582" y="1016"/>
                </a:lnTo>
                <a:lnTo>
                  <a:pt x="88645" y="0"/>
                </a:lnTo>
                <a:close/>
              </a:path>
              <a:path extrusionOk="0" h="103505" w="742950">
                <a:moveTo>
                  <a:pt x="36020" y="45248"/>
                </a:moveTo>
                <a:lnTo>
                  <a:pt x="25117" y="51581"/>
                </a:lnTo>
                <a:lnTo>
                  <a:pt x="36002" y="57948"/>
                </a:lnTo>
                <a:lnTo>
                  <a:pt x="742950" y="59055"/>
                </a:lnTo>
                <a:lnTo>
                  <a:pt x="742950" y="46355"/>
                </a:lnTo>
                <a:lnTo>
                  <a:pt x="36020" y="45248"/>
                </a:lnTo>
                <a:close/>
              </a:path>
              <a:path extrusionOk="0" h="103505" w="742950">
                <a:moveTo>
                  <a:pt x="12573" y="45212"/>
                </a:moveTo>
                <a:lnTo>
                  <a:pt x="12573" y="57912"/>
                </a:lnTo>
                <a:lnTo>
                  <a:pt x="36002" y="57948"/>
                </a:lnTo>
                <a:lnTo>
                  <a:pt x="34420" y="57023"/>
                </a:lnTo>
                <a:lnTo>
                  <a:pt x="15748" y="57023"/>
                </a:lnTo>
                <a:lnTo>
                  <a:pt x="15748" y="46100"/>
                </a:lnTo>
                <a:lnTo>
                  <a:pt x="34553" y="46100"/>
                </a:lnTo>
                <a:lnTo>
                  <a:pt x="36020" y="45248"/>
                </a:lnTo>
                <a:lnTo>
                  <a:pt x="12573" y="45212"/>
                </a:lnTo>
                <a:close/>
              </a:path>
              <a:path extrusionOk="0" h="103505" w="742950">
                <a:moveTo>
                  <a:pt x="15748" y="46100"/>
                </a:moveTo>
                <a:lnTo>
                  <a:pt x="15748" y="57023"/>
                </a:lnTo>
                <a:lnTo>
                  <a:pt x="25117" y="51581"/>
                </a:lnTo>
                <a:lnTo>
                  <a:pt x="15748" y="46100"/>
                </a:lnTo>
                <a:close/>
              </a:path>
              <a:path extrusionOk="0" h="103505" w="742950">
                <a:moveTo>
                  <a:pt x="25117" y="51581"/>
                </a:moveTo>
                <a:lnTo>
                  <a:pt x="15748" y="57023"/>
                </a:lnTo>
                <a:lnTo>
                  <a:pt x="34420" y="57023"/>
                </a:lnTo>
                <a:lnTo>
                  <a:pt x="25117" y="51581"/>
                </a:lnTo>
                <a:close/>
              </a:path>
              <a:path extrusionOk="0" h="103505" w="742950">
                <a:moveTo>
                  <a:pt x="34553" y="46100"/>
                </a:moveTo>
                <a:lnTo>
                  <a:pt x="15748" y="46100"/>
                </a:lnTo>
                <a:lnTo>
                  <a:pt x="25117" y="51581"/>
                </a:lnTo>
                <a:lnTo>
                  <a:pt x="34553" y="46100"/>
                </a:lnTo>
                <a:close/>
              </a:path>
              <a:path extrusionOk="0" h="103505" w="742950">
                <a:moveTo>
                  <a:pt x="36083" y="45212"/>
                </a:moveTo>
                <a:lnTo>
                  <a:pt x="12573" y="45212"/>
                </a:lnTo>
                <a:lnTo>
                  <a:pt x="36020" y="45248"/>
                </a:lnTo>
                <a:lnTo>
                  <a:pt x="36083" y="4521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222375" y="2855912"/>
            <a:ext cx="673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 program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222625" y="2627312"/>
            <a:ext cx="450850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108325" y="3446462"/>
            <a:ext cx="62865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457450" y="3657600"/>
            <a:ext cx="1657350" cy="1295400"/>
          </a:xfrm>
          <a:custGeom>
            <a:rect b="b" l="l" r="r" t="t"/>
            <a:pathLst>
              <a:path extrusionOk="0" h="971550" w="1657350">
                <a:moveTo>
                  <a:pt x="1558289" y="958596"/>
                </a:moveTo>
                <a:lnTo>
                  <a:pt x="1554734" y="958596"/>
                </a:lnTo>
                <a:lnTo>
                  <a:pt x="1551939" y="961516"/>
                </a:lnTo>
                <a:lnTo>
                  <a:pt x="1551939" y="968502"/>
                </a:lnTo>
                <a:lnTo>
                  <a:pt x="1554734" y="971296"/>
                </a:lnTo>
                <a:lnTo>
                  <a:pt x="1657350" y="971550"/>
                </a:lnTo>
                <a:lnTo>
                  <a:pt x="1656850" y="970661"/>
                </a:lnTo>
                <a:lnTo>
                  <a:pt x="1643379" y="970661"/>
                </a:lnTo>
                <a:lnTo>
                  <a:pt x="1623115" y="958782"/>
                </a:lnTo>
                <a:lnTo>
                  <a:pt x="1558289" y="958596"/>
                </a:lnTo>
                <a:close/>
              </a:path>
              <a:path extrusionOk="0" h="971550" w="1657350">
                <a:moveTo>
                  <a:pt x="1623115" y="958782"/>
                </a:moveTo>
                <a:lnTo>
                  <a:pt x="1643379" y="970661"/>
                </a:lnTo>
                <a:lnTo>
                  <a:pt x="1644782" y="968247"/>
                </a:lnTo>
                <a:lnTo>
                  <a:pt x="1640966" y="968247"/>
                </a:lnTo>
                <a:lnTo>
                  <a:pt x="1635652" y="958818"/>
                </a:lnTo>
                <a:lnTo>
                  <a:pt x="1623115" y="958782"/>
                </a:lnTo>
                <a:close/>
              </a:path>
              <a:path extrusionOk="0" h="971550" w="1657350">
                <a:moveTo>
                  <a:pt x="1603248" y="880999"/>
                </a:moveTo>
                <a:lnTo>
                  <a:pt x="1600073" y="882777"/>
                </a:lnTo>
                <a:lnTo>
                  <a:pt x="1597025" y="884555"/>
                </a:lnTo>
                <a:lnTo>
                  <a:pt x="1596009" y="888365"/>
                </a:lnTo>
                <a:lnTo>
                  <a:pt x="1597660" y="891413"/>
                </a:lnTo>
                <a:lnTo>
                  <a:pt x="1629480" y="947867"/>
                </a:lnTo>
                <a:lnTo>
                  <a:pt x="1649729" y="959738"/>
                </a:lnTo>
                <a:lnTo>
                  <a:pt x="1643379" y="970661"/>
                </a:lnTo>
                <a:lnTo>
                  <a:pt x="1656850" y="970661"/>
                </a:lnTo>
                <a:lnTo>
                  <a:pt x="1608836" y="885190"/>
                </a:lnTo>
                <a:lnTo>
                  <a:pt x="1607058" y="882141"/>
                </a:lnTo>
                <a:lnTo>
                  <a:pt x="1603248" y="880999"/>
                </a:lnTo>
                <a:close/>
              </a:path>
              <a:path extrusionOk="0" h="971550" w="1657350">
                <a:moveTo>
                  <a:pt x="1635652" y="958818"/>
                </a:moveTo>
                <a:lnTo>
                  <a:pt x="1640966" y="968247"/>
                </a:lnTo>
                <a:lnTo>
                  <a:pt x="1646554" y="958850"/>
                </a:lnTo>
                <a:lnTo>
                  <a:pt x="1635652" y="958818"/>
                </a:lnTo>
                <a:close/>
              </a:path>
              <a:path extrusionOk="0" h="971550" w="1657350">
                <a:moveTo>
                  <a:pt x="1629480" y="947867"/>
                </a:moveTo>
                <a:lnTo>
                  <a:pt x="1635652" y="958818"/>
                </a:lnTo>
                <a:lnTo>
                  <a:pt x="1646554" y="958850"/>
                </a:lnTo>
                <a:lnTo>
                  <a:pt x="1640966" y="968247"/>
                </a:lnTo>
                <a:lnTo>
                  <a:pt x="1644782" y="968247"/>
                </a:lnTo>
                <a:lnTo>
                  <a:pt x="1649729" y="959738"/>
                </a:lnTo>
                <a:lnTo>
                  <a:pt x="1629480" y="947867"/>
                </a:lnTo>
                <a:close/>
              </a:path>
              <a:path extrusionOk="0" h="971550" w="1657350">
                <a:moveTo>
                  <a:pt x="21697" y="12731"/>
                </a:moveTo>
                <a:lnTo>
                  <a:pt x="27869" y="23680"/>
                </a:lnTo>
                <a:lnTo>
                  <a:pt x="1623115" y="958782"/>
                </a:lnTo>
                <a:lnTo>
                  <a:pt x="1635652" y="958818"/>
                </a:lnTo>
                <a:lnTo>
                  <a:pt x="1629480" y="947867"/>
                </a:lnTo>
                <a:lnTo>
                  <a:pt x="34360" y="12767"/>
                </a:lnTo>
                <a:lnTo>
                  <a:pt x="21697" y="12731"/>
                </a:lnTo>
                <a:close/>
              </a:path>
              <a:path extrusionOk="0" h="971550" w="1657350">
                <a:moveTo>
                  <a:pt x="0" y="0"/>
                </a:moveTo>
                <a:lnTo>
                  <a:pt x="48513" y="86360"/>
                </a:lnTo>
                <a:lnTo>
                  <a:pt x="50292" y="89407"/>
                </a:lnTo>
                <a:lnTo>
                  <a:pt x="54101" y="90550"/>
                </a:lnTo>
                <a:lnTo>
                  <a:pt x="57276" y="88773"/>
                </a:lnTo>
                <a:lnTo>
                  <a:pt x="60325" y="86994"/>
                </a:lnTo>
                <a:lnTo>
                  <a:pt x="61340" y="83185"/>
                </a:lnTo>
                <a:lnTo>
                  <a:pt x="59689" y="80137"/>
                </a:lnTo>
                <a:lnTo>
                  <a:pt x="27869" y="23680"/>
                </a:lnTo>
                <a:lnTo>
                  <a:pt x="7619" y="11811"/>
                </a:lnTo>
                <a:lnTo>
                  <a:pt x="14096" y="888"/>
                </a:lnTo>
                <a:lnTo>
                  <a:pt x="103250" y="888"/>
                </a:lnTo>
                <a:lnTo>
                  <a:pt x="102615" y="254"/>
                </a:lnTo>
                <a:lnTo>
                  <a:pt x="0" y="0"/>
                </a:lnTo>
                <a:close/>
              </a:path>
              <a:path extrusionOk="0" h="971550" w="1657350">
                <a:moveTo>
                  <a:pt x="14096" y="888"/>
                </a:moveTo>
                <a:lnTo>
                  <a:pt x="7619" y="11811"/>
                </a:lnTo>
                <a:lnTo>
                  <a:pt x="27869" y="23680"/>
                </a:lnTo>
                <a:lnTo>
                  <a:pt x="21697" y="12731"/>
                </a:lnTo>
                <a:lnTo>
                  <a:pt x="10794" y="12700"/>
                </a:lnTo>
                <a:lnTo>
                  <a:pt x="16382" y="3301"/>
                </a:lnTo>
                <a:lnTo>
                  <a:pt x="18213" y="3301"/>
                </a:lnTo>
                <a:lnTo>
                  <a:pt x="14096" y="888"/>
                </a:lnTo>
                <a:close/>
              </a:path>
              <a:path extrusionOk="0" h="971550" w="1657350">
                <a:moveTo>
                  <a:pt x="103250" y="888"/>
                </a:moveTo>
                <a:lnTo>
                  <a:pt x="14096" y="888"/>
                </a:lnTo>
                <a:lnTo>
                  <a:pt x="34360" y="12767"/>
                </a:lnTo>
                <a:lnTo>
                  <a:pt x="99060" y="12954"/>
                </a:lnTo>
                <a:lnTo>
                  <a:pt x="102615" y="12954"/>
                </a:lnTo>
                <a:lnTo>
                  <a:pt x="105410" y="10032"/>
                </a:lnTo>
                <a:lnTo>
                  <a:pt x="105410" y="3048"/>
                </a:lnTo>
                <a:lnTo>
                  <a:pt x="103250" y="888"/>
                </a:lnTo>
                <a:close/>
              </a:path>
              <a:path extrusionOk="0" h="971550" w="1657350">
                <a:moveTo>
                  <a:pt x="18213" y="3301"/>
                </a:moveTo>
                <a:lnTo>
                  <a:pt x="16382" y="3301"/>
                </a:lnTo>
                <a:lnTo>
                  <a:pt x="21697" y="12731"/>
                </a:lnTo>
                <a:lnTo>
                  <a:pt x="34360" y="12767"/>
                </a:lnTo>
                <a:lnTo>
                  <a:pt x="18213" y="3301"/>
                </a:lnTo>
                <a:close/>
              </a:path>
              <a:path extrusionOk="0" h="971550" w="1657350">
                <a:moveTo>
                  <a:pt x="16382" y="3301"/>
                </a:moveTo>
                <a:lnTo>
                  <a:pt x="10794" y="12700"/>
                </a:lnTo>
                <a:lnTo>
                  <a:pt x="21697" y="12731"/>
                </a:lnTo>
                <a:lnTo>
                  <a:pt x="16382" y="3301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405312" y="3659187"/>
            <a:ext cx="104775" cy="1295400"/>
          </a:xfrm>
          <a:custGeom>
            <a:rect b="b" l="l" r="r" t="t"/>
            <a:pathLst>
              <a:path extrusionOk="0" h="971550" w="104775">
                <a:moveTo>
                  <a:pt x="7112" y="875410"/>
                </a:moveTo>
                <a:lnTo>
                  <a:pt x="1015" y="878966"/>
                </a:lnTo>
                <a:lnTo>
                  <a:pt x="0" y="882904"/>
                </a:lnTo>
                <a:lnTo>
                  <a:pt x="51562" y="971550"/>
                </a:lnTo>
                <a:lnTo>
                  <a:pt x="58922" y="958976"/>
                </a:lnTo>
                <a:lnTo>
                  <a:pt x="45212" y="958976"/>
                </a:lnTo>
                <a:lnTo>
                  <a:pt x="45240" y="935511"/>
                </a:lnTo>
                <a:lnTo>
                  <a:pt x="12390" y="878966"/>
                </a:lnTo>
                <a:lnTo>
                  <a:pt x="10922" y="876554"/>
                </a:lnTo>
                <a:lnTo>
                  <a:pt x="7112" y="875410"/>
                </a:lnTo>
                <a:close/>
              </a:path>
              <a:path extrusionOk="0" h="971550" w="104775">
                <a:moveTo>
                  <a:pt x="45240" y="935511"/>
                </a:moveTo>
                <a:lnTo>
                  <a:pt x="45212" y="958976"/>
                </a:lnTo>
                <a:lnTo>
                  <a:pt x="57912" y="958976"/>
                </a:lnTo>
                <a:lnTo>
                  <a:pt x="57915" y="955801"/>
                </a:lnTo>
                <a:lnTo>
                  <a:pt x="46100" y="955801"/>
                </a:lnTo>
                <a:lnTo>
                  <a:pt x="51581" y="946431"/>
                </a:lnTo>
                <a:lnTo>
                  <a:pt x="45240" y="935511"/>
                </a:lnTo>
                <a:close/>
              </a:path>
              <a:path extrusionOk="0" h="971550" w="104775">
                <a:moveTo>
                  <a:pt x="96265" y="875538"/>
                </a:moveTo>
                <a:lnTo>
                  <a:pt x="92456" y="876554"/>
                </a:lnTo>
                <a:lnTo>
                  <a:pt x="57969" y="935511"/>
                </a:lnTo>
                <a:lnTo>
                  <a:pt x="57912" y="958976"/>
                </a:lnTo>
                <a:lnTo>
                  <a:pt x="58922" y="958976"/>
                </a:lnTo>
                <a:lnTo>
                  <a:pt x="103377" y="883031"/>
                </a:lnTo>
                <a:lnTo>
                  <a:pt x="102362" y="879094"/>
                </a:lnTo>
                <a:lnTo>
                  <a:pt x="96265" y="875538"/>
                </a:lnTo>
                <a:close/>
              </a:path>
              <a:path extrusionOk="0" h="971550" w="104775">
                <a:moveTo>
                  <a:pt x="51581" y="946431"/>
                </a:moveTo>
                <a:lnTo>
                  <a:pt x="46100" y="955801"/>
                </a:lnTo>
                <a:lnTo>
                  <a:pt x="57023" y="955801"/>
                </a:lnTo>
                <a:lnTo>
                  <a:pt x="51581" y="946431"/>
                </a:lnTo>
                <a:close/>
              </a:path>
              <a:path extrusionOk="0" h="971550" w="104775">
                <a:moveTo>
                  <a:pt x="57940" y="935561"/>
                </a:moveTo>
                <a:lnTo>
                  <a:pt x="51581" y="946431"/>
                </a:lnTo>
                <a:lnTo>
                  <a:pt x="57023" y="955801"/>
                </a:lnTo>
                <a:lnTo>
                  <a:pt x="57915" y="955801"/>
                </a:lnTo>
                <a:lnTo>
                  <a:pt x="57940" y="935561"/>
                </a:lnTo>
                <a:close/>
              </a:path>
              <a:path extrusionOk="0" h="971550" w="104775">
                <a:moveTo>
                  <a:pt x="52692" y="25130"/>
                </a:moveTo>
                <a:lnTo>
                  <a:pt x="46329" y="36038"/>
                </a:lnTo>
                <a:lnTo>
                  <a:pt x="45312" y="875410"/>
                </a:lnTo>
                <a:lnTo>
                  <a:pt x="45269" y="935561"/>
                </a:lnTo>
                <a:lnTo>
                  <a:pt x="51581" y="946431"/>
                </a:lnTo>
                <a:lnTo>
                  <a:pt x="57940" y="935561"/>
                </a:lnTo>
                <a:lnTo>
                  <a:pt x="59026" y="36038"/>
                </a:lnTo>
                <a:lnTo>
                  <a:pt x="52692" y="25130"/>
                </a:lnTo>
                <a:close/>
              </a:path>
              <a:path extrusionOk="0" h="971550" w="104775">
                <a:moveTo>
                  <a:pt x="60036" y="12573"/>
                </a:moveTo>
                <a:lnTo>
                  <a:pt x="59055" y="12573"/>
                </a:lnTo>
                <a:lnTo>
                  <a:pt x="59029" y="36044"/>
                </a:lnTo>
                <a:lnTo>
                  <a:pt x="91876" y="92582"/>
                </a:lnTo>
                <a:lnTo>
                  <a:pt x="93345" y="94995"/>
                </a:lnTo>
                <a:lnTo>
                  <a:pt x="97282" y="96138"/>
                </a:lnTo>
                <a:lnTo>
                  <a:pt x="103377" y="92582"/>
                </a:lnTo>
                <a:lnTo>
                  <a:pt x="104394" y="88645"/>
                </a:lnTo>
                <a:lnTo>
                  <a:pt x="60036" y="12573"/>
                </a:lnTo>
                <a:close/>
              </a:path>
              <a:path extrusionOk="0" h="971550" w="104775">
                <a:moveTo>
                  <a:pt x="52705" y="0"/>
                </a:moveTo>
                <a:lnTo>
                  <a:pt x="888" y="88518"/>
                </a:lnTo>
                <a:lnTo>
                  <a:pt x="1905" y="92456"/>
                </a:lnTo>
                <a:lnTo>
                  <a:pt x="8000" y="96012"/>
                </a:lnTo>
                <a:lnTo>
                  <a:pt x="11937" y="94995"/>
                </a:lnTo>
                <a:lnTo>
                  <a:pt x="46326" y="36044"/>
                </a:lnTo>
                <a:lnTo>
                  <a:pt x="46355" y="12573"/>
                </a:lnTo>
                <a:lnTo>
                  <a:pt x="60036" y="12573"/>
                </a:lnTo>
                <a:lnTo>
                  <a:pt x="52705" y="0"/>
                </a:lnTo>
                <a:close/>
              </a:path>
              <a:path extrusionOk="0" h="971550" w="104775">
                <a:moveTo>
                  <a:pt x="59055" y="12573"/>
                </a:moveTo>
                <a:lnTo>
                  <a:pt x="46355" y="12573"/>
                </a:lnTo>
                <a:lnTo>
                  <a:pt x="46326" y="36044"/>
                </a:lnTo>
                <a:lnTo>
                  <a:pt x="52692" y="25130"/>
                </a:lnTo>
                <a:lnTo>
                  <a:pt x="47244" y="15748"/>
                </a:lnTo>
                <a:lnTo>
                  <a:pt x="59051" y="15748"/>
                </a:lnTo>
                <a:lnTo>
                  <a:pt x="59055" y="12573"/>
                </a:lnTo>
                <a:close/>
              </a:path>
              <a:path extrusionOk="0" h="971550" w="104775">
                <a:moveTo>
                  <a:pt x="59051" y="15748"/>
                </a:moveTo>
                <a:lnTo>
                  <a:pt x="58165" y="15748"/>
                </a:lnTo>
                <a:lnTo>
                  <a:pt x="52692" y="25130"/>
                </a:lnTo>
                <a:lnTo>
                  <a:pt x="59026" y="36038"/>
                </a:lnTo>
                <a:lnTo>
                  <a:pt x="59051" y="15748"/>
                </a:lnTo>
                <a:close/>
              </a:path>
              <a:path extrusionOk="0" h="971550" w="104775">
                <a:moveTo>
                  <a:pt x="58165" y="15748"/>
                </a:moveTo>
                <a:lnTo>
                  <a:pt x="47244" y="15748"/>
                </a:lnTo>
                <a:lnTo>
                  <a:pt x="52692" y="25130"/>
                </a:lnTo>
                <a:lnTo>
                  <a:pt x="58165" y="1574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830637" y="4989512"/>
            <a:ext cx="1314450" cy="914400"/>
          </a:xfrm>
          <a:custGeom>
            <a:rect b="b" l="l" r="r" t="t"/>
            <a:pathLst>
              <a:path extrusionOk="0" h="685800" w="1313814">
                <a:moveTo>
                  <a:pt x="1199388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199388" y="685800"/>
                </a:lnTo>
                <a:lnTo>
                  <a:pt x="1243875" y="676816"/>
                </a:lnTo>
                <a:lnTo>
                  <a:pt x="1280207" y="652319"/>
                </a:lnTo>
                <a:lnTo>
                  <a:pt x="1304704" y="615987"/>
                </a:lnTo>
                <a:lnTo>
                  <a:pt x="1313688" y="571500"/>
                </a:lnTo>
                <a:lnTo>
                  <a:pt x="1313688" y="114300"/>
                </a:lnTo>
                <a:lnTo>
                  <a:pt x="1304704" y="69812"/>
                </a:lnTo>
                <a:lnTo>
                  <a:pt x="1280207" y="33480"/>
                </a:lnTo>
                <a:lnTo>
                  <a:pt x="1243875" y="8983"/>
                </a:lnTo>
                <a:lnTo>
                  <a:pt x="1199388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830637" y="4989512"/>
            <a:ext cx="1314450" cy="914400"/>
          </a:xfrm>
          <a:custGeom>
            <a:rect b="b" l="l" r="r" t="t"/>
            <a:pathLst>
              <a:path extrusionOk="0" h="685800" w="1313814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99388" y="0"/>
                </a:lnTo>
                <a:lnTo>
                  <a:pt x="1243875" y="8983"/>
                </a:lnTo>
                <a:lnTo>
                  <a:pt x="1280207" y="33480"/>
                </a:lnTo>
                <a:lnTo>
                  <a:pt x="1304704" y="69812"/>
                </a:lnTo>
                <a:lnTo>
                  <a:pt x="1313688" y="114300"/>
                </a:lnTo>
                <a:lnTo>
                  <a:pt x="1313688" y="571500"/>
                </a:lnTo>
                <a:lnTo>
                  <a:pt x="1304704" y="615987"/>
                </a:lnTo>
                <a:lnTo>
                  <a:pt x="1280207" y="652319"/>
                </a:lnTo>
                <a:lnTo>
                  <a:pt x="1243875" y="676816"/>
                </a:lnTo>
                <a:lnTo>
                  <a:pt x="1199388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25900">
            <a:solidFill>
              <a:srgbClr val="38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216400" y="5138737"/>
            <a:ext cx="53975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800600" y="3132137"/>
            <a:ext cx="800100" cy="138112"/>
          </a:xfrm>
          <a:custGeom>
            <a:rect b="b" l="l" r="r" t="t"/>
            <a:pathLst>
              <a:path extrusionOk="0" h="103505" w="800100">
                <a:moveTo>
                  <a:pt x="711580" y="0"/>
                </a:moveTo>
                <a:lnTo>
                  <a:pt x="707644" y="1016"/>
                </a:lnTo>
                <a:lnTo>
                  <a:pt x="704088" y="7112"/>
                </a:lnTo>
                <a:lnTo>
                  <a:pt x="705103" y="11049"/>
                </a:lnTo>
                <a:lnTo>
                  <a:pt x="708151" y="12700"/>
                </a:lnTo>
                <a:lnTo>
                  <a:pt x="764104" y="45432"/>
                </a:lnTo>
                <a:lnTo>
                  <a:pt x="787526" y="45466"/>
                </a:lnTo>
                <a:lnTo>
                  <a:pt x="787526" y="58166"/>
                </a:lnTo>
                <a:lnTo>
                  <a:pt x="764016" y="58166"/>
                </a:lnTo>
                <a:lnTo>
                  <a:pt x="704976" y="92456"/>
                </a:lnTo>
                <a:lnTo>
                  <a:pt x="703961" y="96393"/>
                </a:lnTo>
                <a:lnTo>
                  <a:pt x="705738" y="99314"/>
                </a:lnTo>
                <a:lnTo>
                  <a:pt x="707516" y="102362"/>
                </a:lnTo>
                <a:lnTo>
                  <a:pt x="711453" y="103378"/>
                </a:lnTo>
                <a:lnTo>
                  <a:pt x="714501" y="101727"/>
                </a:lnTo>
                <a:lnTo>
                  <a:pt x="789209" y="58166"/>
                </a:lnTo>
                <a:lnTo>
                  <a:pt x="787526" y="58166"/>
                </a:lnTo>
                <a:lnTo>
                  <a:pt x="789268" y="58131"/>
                </a:lnTo>
                <a:lnTo>
                  <a:pt x="800100" y="51816"/>
                </a:lnTo>
                <a:lnTo>
                  <a:pt x="711580" y="0"/>
                </a:lnTo>
                <a:close/>
              </a:path>
              <a:path extrusionOk="0" h="103505" w="800100">
                <a:moveTo>
                  <a:pt x="774983" y="51796"/>
                </a:moveTo>
                <a:lnTo>
                  <a:pt x="764074" y="58131"/>
                </a:lnTo>
                <a:lnTo>
                  <a:pt x="787526" y="58166"/>
                </a:lnTo>
                <a:lnTo>
                  <a:pt x="787526" y="57277"/>
                </a:lnTo>
                <a:lnTo>
                  <a:pt x="784351" y="57277"/>
                </a:lnTo>
                <a:lnTo>
                  <a:pt x="774983" y="51796"/>
                </a:lnTo>
                <a:close/>
              </a:path>
              <a:path extrusionOk="0" h="103505" w="800100">
                <a:moveTo>
                  <a:pt x="0" y="44323"/>
                </a:moveTo>
                <a:lnTo>
                  <a:pt x="0" y="57023"/>
                </a:lnTo>
                <a:lnTo>
                  <a:pt x="764074" y="58131"/>
                </a:lnTo>
                <a:lnTo>
                  <a:pt x="774983" y="51796"/>
                </a:lnTo>
                <a:lnTo>
                  <a:pt x="764104" y="45432"/>
                </a:lnTo>
                <a:lnTo>
                  <a:pt x="0" y="44323"/>
                </a:lnTo>
                <a:close/>
              </a:path>
              <a:path extrusionOk="0" h="103505" w="800100">
                <a:moveTo>
                  <a:pt x="784351" y="46355"/>
                </a:moveTo>
                <a:lnTo>
                  <a:pt x="774983" y="51796"/>
                </a:lnTo>
                <a:lnTo>
                  <a:pt x="784351" y="57277"/>
                </a:lnTo>
                <a:lnTo>
                  <a:pt x="784351" y="46355"/>
                </a:lnTo>
                <a:close/>
              </a:path>
              <a:path extrusionOk="0" h="103505" w="800100">
                <a:moveTo>
                  <a:pt x="787526" y="46355"/>
                </a:moveTo>
                <a:lnTo>
                  <a:pt x="784351" y="46355"/>
                </a:lnTo>
                <a:lnTo>
                  <a:pt x="784351" y="57277"/>
                </a:lnTo>
                <a:lnTo>
                  <a:pt x="787526" y="57277"/>
                </a:lnTo>
                <a:lnTo>
                  <a:pt x="787526" y="46355"/>
                </a:lnTo>
                <a:close/>
              </a:path>
              <a:path extrusionOk="0" h="103505" w="800100">
                <a:moveTo>
                  <a:pt x="764104" y="45432"/>
                </a:moveTo>
                <a:lnTo>
                  <a:pt x="774983" y="51796"/>
                </a:lnTo>
                <a:lnTo>
                  <a:pt x="784351" y="46355"/>
                </a:lnTo>
                <a:lnTo>
                  <a:pt x="787526" y="46355"/>
                </a:lnTo>
                <a:lnTo>
                  <a:pt x="787526" y="45466"/>
                </a:lnTo>
                <a:lnTo>
                  <a:pt x="764104" y="4543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822825" y="2855912"/>
            <a:ext cx="774700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tree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600700" y="2743200"/>
            <a:ext cx="1201737" cy="914400"/>
          </a:xfrm>
          <a:custGeom>
            <a:rect b="b" l="l" r="r" t="t"/>
            <a:pathLst>
              <a:path extrusionOk="0" h="685800" w="1201420">
                <a:moveTo>
                  <a:pt x="1086612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086612" y="685800"/>
                </a:lnTo>
                <a:lnTo>
                  <a:pt x="1131099" y="676816"/>
                </a:lnTo>
                <a:lnTo>
                  <a:pt x="1167431" y="652319"/>
                </a:lnTo>
                <a:lnTo>
                  <a:pt x="1191928" y="615987"/>
                </a:lnTo>
                <a:lnTo>
                  <a:pt x="1200912" y="571500"/>
                </a:lnTo>
                <a:lnTo>
                  <a:pt x="1200912" y="114300"/>
                </a:lnTo>
                <a:lnTo>
                  <a:pt x="1191928" y="69812"/>
                </a:lnTo>
                <a:lnTo>
                  <a:pt x="1167431" y="33480"/>
                </a:lnTo>
                <a:lnTo>
                  <a:pt x="1131099" y="8983"/>
                </a:lnTo>
                <a:lnTo>
                  <a:pt x="1086612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600700" y="2743200"/>
            <a:ext cx="1201737" cy="914400"/>
          </a:xfrm>
          <a:custGeom>
            <a:rect b="b" l="l" r="r" t="t"/>
            <a:pathLst>
              <a:path extrusionOk="0" h="685800" w="120142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86612" y="0"/>
                </a:lnTo>
                <a:lnTo>
                  <a:pt x="1131099" y="8983"/>
                </a:lnTo>
                <a:lnTo>
                  <a:pt x="1167431" y="33480"/>
                </a:lnTo>
                <a:lnTo>
                  <a:pt x="1191928" y="69812"/>
                </a:lnTo>
                <a:lnTo>
                  <a:pt x="1200912" y="114300"/>
                </a:lnTo>
                <a:lnTo>
                  <a:pt x="1200912" y="571500"/>
                </a:lnTo>
                <a:lnTo>
                  <a:pt x="1191928" y="615987"/>
                </a:lnTo>
                <a:lnTo>
                  <a:pt x="1167431" y="652319"/>
                </a:lnTo>
                <a:lnTo>
                  <a:pt x="1131099" y="676816"/>
                </a:lnTo>
                <a:lnTo>
                  <a:pt x="1086612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25900">
            <a:solidFill>
              <a:srgbClr val="38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743575" y="2894012"/>
            <a:ext cx="9144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 of Front</a:t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800850" y="3132137"/>
            <a:ext cx="857250" cy="138112"/>
          </a:xfrm>
          <a:custGeom>
            <a:rect b="b" l="l" r="r" t="t"/>
            <a:pathLst>
              <a:path extrusionOk="0" h="103505" w="857250">
                <a:moveTo>
                  <a:pt x="768731" y="0"/>
                </a:moveTo>
                <a:lnTo>
                  <a:pt x="764794" y="1016"/>
                </a:lnTo>
                <a:lnTo>
                  <a:pt x="761238" y="7112"/>
                </a:lnTo>
                <a:lnTo>
                  <a:pt x="762254" y="11049"/>
                </a:lnTo>
                <a:lnTo>
                  <a:pt x="821200" y="45434"/>
                </a:lnTo>
                <a:lnTo>
                  <a:pt x="844677" y="45466"/>
                </a:lnTo>
                <a:lnTo>
                  <a:pt x="844677" y="58166"/>
                </a:lnTo>
                <a:lnTo>
                  <a:pt x="821166" y="58166"/>
                </a:lnTo>
                <a:lnTo>
                  <a:pt x="762127" y="92456"/>
                </a:lnTo>
                <a:lnTo>
                  <a:pt x="761111" y="96393"/>
                </a:lnTo>
                <a:lnTo>
                  <a:pt x="762889" y="99441"/>
                </a:lnTo>
                <a:lnTo>
                  <a:pt x="764667" y="102362"/>
                </a:lnTo>
                <a:lnTo>
                  <a:pt x="768604" y="103505"/>
                </a:lnTo>
                <a:lnTo>
                  <a:pt x="846359" y="58166"/>
                </a:lnTo>
                <a:lnTo>
                  <a:pt x="844677" y="58166"/>
                </a:lnTo>
                <a:lnTo>
                  <a:pt x="846414" y="58134"/>
                </a:lnTo>
                <a:lnTo>
                  <a:pt x="857250" y="51816"/>
                </a:lnTo>
                <a:lnTo>
                  <a:pt x="768731" y="0"/>
                </a:lnTo>
                <a:close/>
              </a:path>
              <a:path extrusionOk="0" h="103505" w="857250">
                <a:moveTo>
                  <a:pt x="832119" y="51804"/>
                </a:moveTo>
                <a:lnTo>
                  <a:pt x="821220" y="58134"/>
                </a:lnTo>
                <a:lnTo>
                  <a:pt x="844677" y="58166"/>
                </a:lnTo>
                <a:lnTo>
                  <a:pt x="844677" y="57277"/>
                </a:lnTo>
                <a:lnTo>
                  <a:pt x="841502" y="57277"/>
                </a:lnTo>
                <a:lnTo>
                  <a:pt x="832119" y="51804"/>
                </a:lnTo>
                <a:close/>
              </a:path>
              <a:path extrusionOk="0" h="103505" w="857250">
                <a:moveTo>
                  <a:pt x="0" y="44323"/>
                </a:moveTo>
                <a:lnTo>
                  <a:pt x="0" y="57023"/>
                </a:lnTo>
                <a:lnTo>
                  <a:pt x="821220" y="58134"/>
                </a:lnTo>
                <a:lnTo>
                  <a:pt x="832119" y="51804"/>
                </a:lnTo>
                <a:lnTo>
                  <a:pt x="821200" y="45434"/>
                </a:lnTo>
                <a:lnTo>
                  <a:pt x="0" y="44323"/>
                </a:lnTo>
                <a:close/>
              </a:path>
              <a:path extrusionOk="0" h="103505" w="857250">
                <a:moveTo>
                  <a:pt x="841502" y="46355"/>
                </a:moveTo>
                <a:lnTo>
                  <a:pt x="832119" y="51804"/>
                </a:lnTo>
                <a:lnTo>
                  <a:pt x="841502" y="57277"/>
                </a:lnTo>
                <a:lnTo>
                  <a:pt x="841502" y="46355"/>
                </a:lnTo>
                <a:close/>
              </a:path>
              <a:path extrusionOk="0" h="103505" w="857250">
                <a:moveTo>
                  <a:pt x="844677" y="46355"/>
                </a:moveTo>
                <a:lnTo>
                  <a:pt x="841502" y="46355"/>
                </a:lnTo>
                <a:lnTo>
                  <a:pt x="841502" y="57277"/>
                </a:lnTo>
                <a:lnTo>
                  <a:pt x="844677" y="57277"/>
                </a:lnTo>
                <a:lnTo>
                  <a:pt x="844677" y="46355"/>
                </a:lnTo>
                <a:close/>
              </a:path>
              <a:path extrusionOk="0" h="103505" w="857250">
                <a:moveTo>
                  <a:pt x="821200" y="45434"/>
                </a:moveTo>
                <a:lnTo>
                  <a:pt x="832119" y="51804"/>
                </a:lnTo>
                <a:lnTo>
                  <a:pt x="841502" y="46355"/>
                </a:lnTo>
                <a:lnTo>
                  <a:pt x="844677" y="46355"/>
                </a:lnTo>
                <a:lnTo>
                  <a:pt x="844677" y="45466"/>
                </a:lnTo>
                <a:lnTo>
                  <a:pt x="821200" y="45434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880225" y="2855912"/>
            <a:ext cx="11064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representation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029200" y="3657600"/>
            <a:ext cx="1087437" cy="1295400"/>
          </a:xfrm>
          <a:custGeom>
            <a:rect b="b" l="l" r="r" t="t"/>
            <a:pathLst>
              <a:path extrusionOk="0" h="971550" w="1087120">
                <a:moveTo>
                  <a:pt x="35178" y="872109"/>
                </a:moveTo>
                <a:lnTo>
                  <a:pt x="31623" y="874013"/>
                </a:lnTo>
                <a:lnTo>
                  <a:pt x="30479" y="877316"/>
                </a:lnTo>
                <a:lnTo>
                  <a:pt x="0" y="971550"/>
                </a:lnTo>
                <a:lnTo>
                  <a:pt x="18037" y="967866"/>
                </a:lnTo>
                <a:lnTo>
                  <a:pt x="13588" y="967866"/>
                </a:lnTo>
                <a:lnTo>
                  <a:pt x="5079" y="958469"/>
                </a:lnTo>
                <a:lnTo>
                  <a:pt x="22626" y="942786"/>
                </a:lnTo>
                <a:lnTo>
                  <a:pt x="42672" y="881253"/>
                </a:lnTo>
                <a:lnTo>
                  <a:pt x="43687" y="877824"/>
                </a:lnTo>
                <a:lnTo>
                  <a:pt x="41910" y="874268"/>
                </a:lnTo>
                <a:lnTo>
                  <a:pt x="38480" y="873252"/>
                </a:lnTo>
                <a:lnTo>
                  <a:pt x="35178" y="872109"/>
                </a:lnTo>
                <a:close/>
              </a:path>
              <a:path extrusionOk="0" h="971550" w="1087120">
                <a:moveTo>
                  <a:pt x="22626" y="942786"/>
                </a:moveTo>
                <a:lnTo>
                  <a:pt x="5079" y="958469"/>
                </a:lnTo>
                <a:lnTo>
                  <a:pt x="13588" y="967866"/>
                </a:lnTo>
                <a:lnTo>
                  <a:pt x="16715" y="965072"/>
                </a:lnTo>
                <a:lnTo>
                  <a:pt x="15366" y="965072"/>
                </a:lnTo>
                <a:lnTo>
                  <a:pt x="8127" y="956944"/>
                </a:lnTo>
                <a:lnTo>
                  <a:pt x="18720" y="954779"/>
                </a:lnTo>
                <a:lnTo>
                  <a:pt x="22626" y="942786"/>
                </a:lnTo>
                <a:close/>
              </a:path>
              <a:path extrusionOk="0" h="971550" w="1087120">
                <a:moveTo>
                  <a:pt x="97916" y="938657"/>
                </a:moveTo>
                <a:lnTo>
                  <a:pt x="94487" y="939291"/>
                </a:lnTo>
                <a:lnTo>
                  <a:pt x="31053" y="952258"/>
                </a:lnTo>
                <a:lnTo>
                  <a:pt x="13588" y="967866"/>
                </a:lnTo>
                <a:lnTo>
                  <a:pt x="18037" y="967866"/>
                </a:lnTo>
                <a:lnTo>
                  <a:pt x="97027" y="951738"/>
                </a:lnTo>
                <a:lnTo>
                  <a:pt x="100457" y="951103"/>
                </a:lnTo>
                <a:lnTo>
                  <a:pt x="102742" y="947674"/>
                </a:lnTo>
                <a:lnTo>
                  <a:pt x="101980" y="944244"/>
                </a:lnTo>
                <a:lnTo>
                  <a:pt x="101346" y="940816"/>
                </a:lnTo>
                <a:lnTo>
                  <a:pt x="97916" y="938657"/>
                </a:lnTo>
                <a:close/>
              </a:path>
              <a:path extrusionOk="0" h="971550" w="1087120">
                <a:moveTo>
                  <a:pt x="18720" y="954779"/>
                </a:moveTo>
                <a:lnTo>
                  <a:pt x="8127" y="956944"/>
                </a:lnTo>
                <a:lnTo>
                  <a:pt x="15366" y="965072"/>
                </a:lnTo>
                <a:lnTo>
                  <a:pt x="18720" y="954779"/>
                </a:lnTo>
                <a:close/>
              </a:path>
              <a:path extrusionOk="0" h="971550" w="1087120">
                <a:moveTo>
                  <a:pt x="31053" y="952258"/>
                </a:moveTo>
                <a:lnTo>
                  <a:pt x="18720" y="954779"/>
                </a:lnTo>
                <a:lnTo>
                  <a:pt x="15366" y="965072"/>
                </a:lnTo>
                <a:lnTo>
                  <a:pt x="16715" y="965072"/>
                </a:lnTo>
                <a:lnTo>
                  <a:pt x="31053" y="952258"/>
                </a:lnTo>
                <a:close/>
              </a:path>
              <a:path extrusionOk="0" h="971550" w="1087120">
                <a:moveTo>
                  <a:pt x="1068281" y="16791"/>
                </a:moveTo>
                <a:lnTo>
                  <a:pt x="1055912" y="19315"/>
                </a:lnTo>
                <a:lnTo>
                  <a:pt x="22626" y="942786"/>
                </a:lnTo>
                <a:lnTo>
                  <a:pt x="18720" y="954779"/>
                </a:lnTo>
                <a:lnTo>
                  <a:pt x="31053" y="952258"/>
                </a:lnTo>
                <a:lnTo>
                  <a:pt x="1064413" y="28720"/>
                </a:lnTo>
                <a:lnTo>
                  <a:pt x="1068281" y="16791"/>
                </a:lnTo>
                <a:close/>
              </a:path>
              <a:path extrusionOk="0" h="971550" w="1087120">
                <a:moveTo>
                  <a:pt x="1085923" y="3682"/>
                </a:moveTo>
                <a:lnTo>
                  <a:pt x="1073403" y="3682"/>
                </a:lnTo>
                <a:lnTo>
                  <a:pt x="1081913" y="13081"/>
                </a:lnTo>
                <a:lnTo>
                  <a:pt x="1064413" y="28720"/>
                </a:lnTo>
                <a:lnTo>
                  <a:pt x="1044448" y="90297"/>
                </a:lnTo>
                <a:lnTo>
                  <a:pt x="1043304" y="93725"/>
                </a:lnTo>
                <a:lnTo>
                  <a:pt x="1045210" y="97281"/>
                </a:lnTo>
                <a:lnTo>
                  <a:pt x="1048512" y="98298"/>
                </a:lnTo>
                <a:lnTo>
                  <a:pt x="1051814" y="99441"/>
                </a:lnTo>
                <a:lnTo>
                  <a:pt x="1055370" y="97536"/>
                </a:lnTo>
                <a:lnTo>
                  <a:pt x="1056513" y="94233"/>
                </a:lnTo>
                <a:lnTo>
                  <a:pt x="1085923" y="3682"/>
                </a:lnTo>
                <a:close/>
              </a:path>
              <a:path extrusionOk="0" h="971550" w="1087120">
                <a:moveTo>
                  <a:pt x="1087120" y="0"/>
                </a:moveTo>
                <a:lnTo>
                  <a:pt x="989964" y="19812"/>
                </a:lnTo>
                <a:lnTo>
                  <a:pt x="986536" y="20447"/>
                </a:lnTo>
                <a:lnTo>
                  <a:pt x="984250" y="23875"/>
                </a:lnTo>
                <a:lnTo>
                  <a:pt x="985012" y="27305"/>
                </a:lnTo>
                <a:lnTo>
                  <a:pt x="985647" y="30733"/>
                </a:lnTo>
                <a:lnTo>
                  <a:pt x="989076" y="32893"/>
                </a:lnTo>
                <a:lnTo>
                  <a:pt x="992504" y="32257"/>
                </a:lnTo>
                <a:lnTo>
                  <a:pt x="1055912" y="19315"/>
                </a:lnTo>
                <a:lnTo>
                  <a:pt x="1073403" y="3682"/>
                </a:lnTo>
                <a:lnTo>
                  <a:pt x="1085923" y="3682"/>
                </a:lnTo>
                <a:lnTo>
                  <a:pt x="1087120" y="0"/>
                </a:lnTo>
                <a:close/>
              </a:path>
              <a:path extrusionOk="0" h="971550" w="1087120">
                <a:moveTo>
                  <a:pt x="1075933" y="6476"/>
                </a:moveTo>
                <a:lnTo>
                  <a:pt x="1071626" y="6476"/>
                </a:lnTo>
                <a:lnTo>
                  <a:pt x="1078991" y="14605"/>
                </a:lnTo>
                <a:lnTo>
                  <a:pt x="1068281" y="16791"/>
                </a:lnTo>
                <a:lnTo>
                  <a:pt x="1064413" y="28720"/>
                </a:lnTo>
                <a:lnTo>
                  <a:pt x="1081913" y="13081"/>
                </a:lnTo>
                <a:lnTo>
                  <a:pt x="1075933" y="6476"/>
                </a:lnTo>
                <a:close/>
              </a:path>
              <a:path extrusionOk="0" h="971550" w="1087120">
                <a:moveTo>
                  <a:pt x="1073403" y="3682"/>
                </a:moveTo>
                <a:lnTo>
                  <a:pt x="1055912" y="19315"/>
                </a:lnTo>
                <a:lnTo>
                  <a:pt x="1068281" y="16791"/>
                </a:lnTo>
                <a:lnTo>
                  <a:pt x="1071626" y="6476"/>
                </a:lnTo>
                <a:lnTo>
                  <a:pt x="1075933" y="6476"/>
                </a:lnTo>
                <a:lnTo>
                  <a:pt x="1073403" y="3682"/>
                </a:lnTo>
                <a:close/>
              </a:path>
              <a:path extrusionOk="0" h="971550" w="1087120">
                <a:moveTo>
                  <a:pt x="1071626" y="6476"/>
                </a:moveTo>
                <a:lnTo>
                  <a:pt x="1068281" y="16791"/>
                </a:lnTo>
                <a:lnTo>
                  <a:pt x="1078991" y="14605"/>
                </a:lnTo>
                <a:lnTo>
                  <a:pt x="1071626" y="6476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5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of FOLLOW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FOLLOW(A) is the set of terminals a, that appear immediately to the right of A. For rightmost sentential form of A, $ will be in FOLLOW(A).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FOLLOW(start symbol) place $, where $ is the input end marker.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there is a production A → αBβ, then everything in FIRST(β) except ε is in FOLLOW(B).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production A → αB, or a production A → αBβ where FIRST(β) contains ε, then everything in FOLLOW(A) is in FOLLOW(B).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of parsing table</a:t>
            </a:r>
            <a:endParaRPr/>
          </a:p>
        </p:txBody>
      </p:sp>
      <p:pic>
        <p:nvPicPr>
          <p:cNvPr id="396" name="Google Shape;396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" y="1343025"/>
            <a:ext cx="9177337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of input</a:t>
            </a:r>
            <a:endParaRPr/>
          </a:p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parser contains the following components: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− holds sequence of grammar symbols with $ on the bottom of stack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buffer − contains the input to be parsed with $ as an end marker for the string.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457200" y="160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of input - Process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the stack contains $ to indicate bottom of the stack and the start symbol of grammar on top of $.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string is placed in input buffer with $ at the end to indicate the end of the string.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algorithm refers the grammar symbol on the top of stack and input symbol pointed by the pointer and consults the entry in M[A, a] where A is in top of stack and a is the symbol read by the pointer.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table entry, if a production is found then the tail of the production is pushed onto stack in reversal order with leftmost symbol on the top of stack.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repeats until the entire string is processed.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of input - Process</a:t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stack contains $ (bottom end marker) and the pointer reads $ (end of input string), successful parsing occurs.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entry is found, it reports error stating that the input string cannot be parsed by the grammar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Non-recursive Predictive Parser</a:t>
            </a:r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Non-recursive predictive parser uses explicit stack data structure.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prevents implicit recursive calls.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also be termed as table-driven predictive parser.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buffer − holds input string to be parsed.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 − holds sequence of grammar symbols.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algorithm − contains steps to parse the input string; controls the parser’s process.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− contains entries based on which parsing actions has to be carried out.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a table-driven predictive parser</a:t>
            </a:r>
            <a:endParaRPr/>
          </a:p>
        </p:txBody>
      </p:sp>
      <p:pic>
        <p:nvPicPr>
          <p:cNvPr id="426" name="Google Shape;426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773237"/>
            <a:ext cx="7826375" cy="3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the stack contains $ at the bottom of the stack.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string to be parsed is placed in the input buffer with $ as the end marker.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a non-terminal on the top of stack and the input symbol being read is a, the parser chooses a production by consulting entry in the parsing table M[X, a].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non-terminal in stack with the production found in M[X, a] in such a way that the leftmost symbol of right side of production is on the top of stack, i.e., the production has to be pushed to stack in reverse order.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top of stack symbol with input symbol.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matches, pop the symbol from stack and advance the pointer reading the input buffer.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match is found repeat from step 2. Stop parsing when the stack is empty (holds $) and input buffer reads end marker ($).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predictive parsing table for the grammar,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 → E + T | 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 → T ∗ F | 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 → (E) | id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and parse the input id + id∗id.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the syntactic structure of the given source program.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syntactic structure is mostly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 is also known as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of a programming is described by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context-free grammar (CFG)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We will use BNF (Backus-Naur Form) notation in the description of CFGs.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analyzer (parser) checks whether a given source program satisfies the rules implied by a context-free grammar or not.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satisfies, the parser creates the parse tree of that program.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the parser gives the error messages.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context-free grammar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precise syntactic specification of a programming language.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the grammar is an initial phase of the design of a compiler.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450" name="Google Shape;450;p62"/>
          <p:cNvSpPr txBox="1"/>
          <p:nvPr>
            <p:ph idx="1" type="body"/>
          </p:nvPr>
        </p:nvSpPr>
        <p:spPr>
          <a:xfrm>
            <a:off x="457200" y="16287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Eliminate left-recursion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2349500"/>
            <a:ext cx="4103687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875" y="4211637"/>
            <a:ext cx="2808287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4925" y="5445125"/>
            <a:ext cx="3821112" cy="122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459" name="Google Shape;459;p6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Left-factoring No common prefixes for any production with same head, i.e., no need of left-factoring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Compute FIRST</a:t>
            </a:r>
            <a:endParaRPr/>
          </a:p>
        </p:txBody>
      </p:sp>
      <p:sp>
        <p:nvSpPr>
          <p:cNvPr id="465" name="Google Shape;465;p6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1196975"/>
            <a:ext cx="8224837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Compute FIRST</a:t>
            </a:r>
            <a:endParaRPr/>
          </a:p>
        </p:txBody>
      </p:sp>
      <p:sp>
        <p:nvSpPr>
          <p:cNvPr id="472" name="Google Shape;472;p6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8312"/>
            <a:ext cx="8091487" cy="28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Compute FOLLOW</a:t>
            </a:r>
            <a:endParaRPr/>
          </a:p>
        </p:txBody>
      </p:sp>
      <p:pic>
        <p:nvPicPr>
          <p:cNvPr id="479" name="Google Shape;479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" y="1417637"/>
            <a:ext cx="81407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Compute FOLLOW</a:t>
            </a:r>
            <a:endParaRPr/>
          </a:p>
        </p:txBody>
      </p:sp>
      <p:pic>
        <p:nvPicPr>
          <p:cNvPr id="485" name="Google Shape;485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" y="1331912"/>
            <a:ext cx="6924675" cy="552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Compute FOLLOW</a:t>
            </a:r>
            <a:endParaRPr/>
          </a:p>
        </p:txBody>
      </p:sp>
      <p:pic>
        <p:nvPicPr>
          <p:cNvPr id="491" name="Google Shape;491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28775"/>
            <a:ext cx="8342312" cy="4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Construct parsing table</a:t>
            </a:r>
            <a:endParaRPr/>
          </a:p>
        </p:txBody>
      </p:sp>
      <p:pic>
        <p:nvPicPr>
          <p:cNvPr id="497" name="Google Shape;497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628775"/>
            <a:ext cx="8404225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Parse the given input</a:t>
            </a:r>
            <a:endParaRPr/>
          </a:p>
        </p:txBody>
      </p:sp>
      <p:sp>
        <p:nvSpPr>
          <p:cNvPr id="503" name="Google Shape;503;p7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052512"/>
            <a:ext cx="6553200" cy="5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7175"/>
            <a:ext cx="6059487" cy="6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CS416 Compilr Design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Parsers (cont.)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categorize the parsers into two groups:</a:t>
            </a:r>
            <a:endParaRPr/>
          </a:p>
          <a:p>
            <a:pPr indent="-215900" lvl="1" marL="8001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Top-Down Parser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parse tree is created top to bottom, starting from the root.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Bottom-Up Parser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parse is created bottom to top; starting from the leaves</a:t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top-down and bottom-up parsers scan the input from left to right (one symbol at a time).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top-down and bottom-up parsers can be implemented only for sub-classes of context-free grammars.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 for top-down parsing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 for bottom-up parsing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/>
          </a:p>
        </p:txBody>
      </p:sp>
      <p:sp>
        <p:nvSpPr>
          <p:cNvPr id="517" name="Google Shape;517;p7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predictive parsing table for the grammar,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S → S(S)S | ε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with the input (( ) ( )).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versus Syntactic Analysis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lexical analysis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reads the source code one character at a time and converts it into meaningful lexemes (tokens) whereas </a:t>
            </a: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syntax analysis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takes those tokens and produce a parse tree as an output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lexical analyzer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reads input program files and often includes buffering of that input, it is somewhat platform dependent. However, the </a:t>
            </a: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syntax analyzer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can be platform independent.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lexical analyzer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usually parses in terms of regular expressions, providing output that a </a:t>
            </a: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uses </a:t>
            </a: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the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form of tokens: identifiers, strings, numbers, operators. A </a:t>
            </a:r>
            <a:r>
              <a:rPr b="1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2000" u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implements a higher level grammar using the tokens as input.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 Grammars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context free grammar G is defined by four tuples 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G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where,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Grammar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V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Set of variables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Set of terminals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P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Set of productions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Start symbol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 Grammars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Terminals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are symbols from which strings are formed.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Lowercase letters, i.e.,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a, b, c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Operators, i.e., </a:t>
            </a:r>
            <a:r>
              <a:rPr b="0" i="0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Punctuation symbols, i.e., comma, paranthesis.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Digits, i.e., 0, 1, 2,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,9.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Boldface letters, i.e.,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id, if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Non-terminals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are syntactic variables that denote a set of strings.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Uppercase letters, i.e., A, B, 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Lowercase italic names, i.e., </a:t>
            </a: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expr, stmt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Start symbol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the head of the production stated first in the grammar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Production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of the form LHS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RHS or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head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body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where head contains only onenon-terminal and body contains a collection of terminals and non-terminals..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