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/>
          <p:nvPr>
            <p:ph type="ctrTitle"/>
          </p:nvPr>
        </p:nvSpPr>
        <p:spPr>
          <a:xfrm>
            <a:off x="315913" y="466725"/>
            <a:ext cx="6781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49313" y="3049588"/>
            <a:ext cx="6248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SzPts val="224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48" name="Google Shape;48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2"/>
          <p:cNvSpPr txBox="1"/>
          <p:nvPr>
            <p:ph idx="1" type="body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143" name="Google Shape;143;p12"/>
          <p:cNvSpPr txBox="1"/>
          <p:nvPr>
            <p:ph idx="2" type="body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144" name="Google Shape;144;p1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150" name="Google Shape;150;p1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93" name="Google Shape;93;p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type="title"/>
          </p:nvPr>
        </p:nvSpPr>
        <p:spPr>
          <a:xfrm rot="5400000">
            <a:off x="4653757" y="2097882"/>
            <a:ext cx="6008687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" type="body"/>
          </p:nvPr>
        </p:nvSpPr>
        <p:spPr>
          <a:xfrm rot="5400000">
            <a:off x="462756" y="116681"/>
            <a:ext cx="6008687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" type="body"/>
          </p:nvPr>
        </p:nvSpPr>
        <p:spPr>
          <a:xfrm rot="5400000">
            <a:off x="2366169" y="-189707"/>
            <a:ext cx="44116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05" name="Google Shape;105;p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40"/>
              </a:spcBef>
              <a:spcAft>
                <a:spcPts val="0"/>
              </a:spcAft>
              <a:buSzPts val="2240"/>
              <a:buChar char="●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9pPr>
          </a:lstStyle>
          <a:p/>
        </p:txBody>
      </p:sp>
      <p:sp>
        <p:nvSpPr>
          <p:cNvPr id="118" name="Google Shape;118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9" name="Google Shape;119;p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34" name="Google Shape;134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135" name="Google Shape;135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36" name="Google Shape;136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137" name="Google Shape;137;p1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315200" y="1066800"/>
            <a:ext cx="0" cy="449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7" name="Google Shape;7;p1"/>
          <p:cNvGrpSpPr/>
          <p:nvPr/>
        </p:nvGrpSpPr>
        <p:grpSpPr>
          <a:xfrm>
            <a:off x="7493000" y="2992437"/>
            <a:ext cx="1338262" cy="2189162"/>
            <a:chOff x="4704" y="1885"/>
            <a:chExt cx="843" cy="1379"/>
          </a:xfrm>
        </p:grpSpPr>
        <p:sp>
          <p:nvSpPr>
            <p:cNvPr id="8" name="Google Shape;8;p1"/>
            <p:cNvSpPr/>
            <p:nvPr/>
          </p:nvSpPr>
          <p:spPr>
            <a:xfrm>
              <a:off x="4704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4883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5062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704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4883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5062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4704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883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4704" y="2421"/>
              <a:ext cx="127" cy="128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9" name="Google Shape;39;p1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0" name="Google Shape;40;p1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3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3" name="Google Shape;53;p3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3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grpSp>
        <p:nvGrpSpPr>
          <p:cNvPr id="58" name="Google Shape;58;p3"/>
          <p:cNvGrpSpPr/>
          <p:nvPr/>
        </p:nvGrpSpPr>
        <p:grpSpPr>
          <a:xfrm>
            <a:off x="8153400" y="152400"/>
            <a:ext cx="792162" cy="1295400"/>
            <a:chOff x="5136" y="960"/>
            <a:chExt cx="528" cy="864"/>
          </a:xfrm>
        </p:grpSpPr>
        <p:sp>
          <p:nvSpPr>
            <p:cNvPr id="59" name="Google Shape;59;p3"/>
            <p:cNvSpPr/>
            <p:nvPr/>
          </p:nvSpPr>
          <p:spPr>
            <a:xfrm>
              <a:off x="5136" y="960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248" y="960"/>
              <a:ext cx="79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360" y="960"/>
              <a:ext cx="77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5136" y="1072"/>
              <a:ext cx="80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5248" y="1072"/>
              <a:ext cx="79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5360" y="1072"/>
              <a:ext cx="77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136" y="1184"/>
              <a:ext cx="80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248" y="1184"/>
              <a:ext cx="79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136" y="1296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>
            <p:ph type="ctrTitle"/>
          </p:nvPr>
        </p:nvSpPr>
        <p:spPr>
          <a:xfrm>
            <a:off x="315912" y="466725"/>
            <a:ext cx="6781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YACC – </a:t>
            </a:r>
            <a:b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Parser Generator</a:t>
            </a:r>
            <a:endParaRPr/>
          </a:p>
        </p:txBody>
      </p:sp>
      <p:sp>
        <p:nvSpPr>
          <p:cNvPr id="158" name="Google Shape;158;p14"/>
          <p:cNvSpPr txBox="1"/>
          <p:nvPr>
            <p:ph idx="1" type="subTitle"/>
          </p:nvPr>
        </p:nvSpPr>
        <p:spPr>
          <a:xfrm>
            <a:off x="849312" y="3049587"/>
            <a:ext cx="6248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S.Vanitha Sivagami</a:t>
            </a:r>
            <a:endParaRPr/>
          </a:p>
          <a:p>
            <a:pPr indent="0" lvl="0" marL="0" rtl="0" algn="r">
              <a:spcBef>
                <a:spcPts val="64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Syntax Matching Process</a:t>
            </a:r>
            <a:endParaRPr/>
          </a:p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parser developed, processes the source code for a syntax match by calling the lexer whenever it needs a token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Whenever there is a syntax match, the parser executes the code stated in the action part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can add syntax directed translation rules even to generate assembly / machine code for a given source code.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Syntax Matching Process</a:t>
            </a:r>
            <a:endParaRPr/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yacc develops an LALR parser which is a bottom up parser( parser which constructs the parse tree from bottom to top), it follows shift reduce parsing technique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parser following shift reduce parsing technique does the following 4 actions: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1) shift	2) reduce 	3) Accept	4)Reject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Grammar Specification</a:t>
            </a:r>
            <a:endParaRPr/>
          </a:p>
        </p:txBody>
      </p:sp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CFG which is a collection of productions includes 4 components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Non- Terminals – which are grammar variables that has a definition in one / more rules.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2)Terminals – which are tokens in the given source code.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Production – which is a rule that gives the definition of a non-terminal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Start symbol – One among the non-terminals which defines the entire source code.</a:t>
            </a:r>
            <a:endParaRPr/>
          </a:p>
          <a:p>
            <a:pPr indent="-22733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330" lvl="0" marL="342900" rtl="0" algn="l"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Production Syntax</a:t>
            </a:r>
            <a:endParaRPr/>
          </a:p>
        </p:txBody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0" i="0" lang="en-US" sz="2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rPr b="0" i="0" lang="en-US" sz="2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Nt : set of grammar symbols 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 nt(nonterminal) present in the left side of the production is the one which is defined and grammar symbol can be terminal / non-terminal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nt has more than one definition it can be written as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rPr b="0" i="0" lang="en-US" sz="2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Nt: def1 | def2| def3…..defn;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def1, def2 etc are set of grammar symbols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Conflicts in syntax processing</a:t>
            </a:r>
            <a:endParaRPr/>
          </a:p>
        </p:txBody>
      </p:sp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457200" y="1719262"/>
            <a:ext cx="8229600" cy="4833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 parser generated is LALR, the CFG rules should be unambiguous(clear).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Otherwise the syntax processing will result in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a) Shift – Reduce conflicts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b) Reduce-Reduce conflicts.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YACC favors shift action in a shift reduce conflict and first reduce action in a reduce reduce conflict.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YACC program compilation</a:t>
            </a:r>
            <a:endParaRPr/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yacc filename</a:t>
            </a: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with extension y)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This command translates yacc program into a c program y.tab.c including the parser as routine yyparse()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 y.tab.c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This command compiles the parser</a:t>
            </a:r>
            <a:endParaRPr/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YACC program compilation with lex</a:t>
            </a:r>
            <a:endParaRPr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b="1" i="0" lang="en-US" sz="2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yacc –d filename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with extension y)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command translates yacc program into a c program y.tab.c including the parser as routine yyparse() and also the header file y.tab.h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rPr b="1" i="0" lang="en-US" sz="2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lex filename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(with extension l)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command translates lex program into a c program lex.yy.c including the lexer as routine yylex()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rPr b="1" i="0" lang="en-US" sz="2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cc y.tab.c lex.yy.c  -ll -ly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This command compiles the parser and lexer by linking the lex and yacc library utilities</a:t>
            </a:r>
            <a:endParaRPr/>
          </a:p>
          <a:p>
            <a:pPr indent="-227330" lvl="0" marL="342900" rtl="0" algn="l"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Parser using yacc - Using Unambiguous Grammar</a:t>
            </a:r>
            <a:endParaRPr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Grammar is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→ E + T | 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→ T  * M | 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→ (E) | id | const</a:t>
            </a:r>
            <a:endParaRPr/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Parser – Lex program </a:t>
            </a:r>
            <a:endParaRPr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457200" y="1447800"/>
            <a:ext cx="3581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7335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190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190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"y.tab.h“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190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190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%%</a:t>
            </a:r>
            <a:endParaRPr/>
          </a:p>
          <a:p>
            <a:pPr indent="-267335" lvl="0" marL="34290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190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[0-9]+ {return INTCONS;  }</a:t>
            </a:r>
            <a:endParaRPr/>
          </a:p>
          <a:p>
            <a:pPr indent="-267335" lvl="0" marL="34290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190"/>
              <a:buNone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[a-zA-Z][a-zA-Z0-9]* { return ID;}</a:t>
            </a:r>
            <a:endParaRPr/>
          </a:p>
          <a:p>
            <a:pPr indent="-267335" lvl="0" marL="342900" rtl="0" algn="l">
              <a:spcBef>
                <a:spcPts val="34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1"/>
          <p:cNvSpPr txBox="1"/>
          <p:nvPr/>
        </p:nvSpPr>
        <p:spPr>
          <a:xfrm>
            <a:off x="4876800" y="2057400"/>
            <a:ext cx="3810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4419600" y="1447800"/>
            <a:ext cx="4267200" cy="2586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“+”  {return PLUS;}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“*”  {return STAR;}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“(”  {return OPENB;}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“)”  {return CLOSEB;}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[\n] {return NEWLINE;}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457200" y="122237"/>
            <a:ext cx="7543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Parser– Yacc program</a:t>
            </a:r>
            <a:endParaRPr/>
          </a:p>
        </p:txBody>
      </p:sp>
      <p:sp>
        <p:nvSpPr>
          <p:cNvPr id="271" name="Google Shape;271;p32"/>
          <p:cNvSpPr txBox="1"/>
          <p:nvPr>
            <p:ph idx="1" type="body"/>
          </p:nvPr>
        </p:nvSpPr>
        <p:spPr>
          <a:xfrm>
            <a:off x="457200" y="1143000"/>
            <a:ext cx="3352800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#include&lt;stdio.h&gt;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#include&lt;stdlib.h&gt;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%}</a:t>
            </a:r>
            <a:endParaRPr/>
          </a:p>
          <a:p>
            <a:pPr indent="-276225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Noto Sans Symbols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225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Noto Sans Symbols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%token OPENB CLOSEB NEWLINE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%token INTCONS ID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%token  PLUS STAR</a:t>
            </a:r>
            <a:endParaRPr/>
          </a:p>
          <a:p>
            <a:pPr indent="-276225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Noto Sans Symbols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%%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	:  E  PLUS 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|   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	: T STAR 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|  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;</a:t>
            </a:r>
            <a:endParaRPr/>
          </a:p>
          <a:p>
            <a:pPr indent="-276225" lvl="0" marL="342900" rtl="0" algn="l"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4038600" y="838200"/>
            <a:ext cx="4876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    :  OPENB E CLOSEB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|   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|   INTCONS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yyparse();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yyerror(char *msg)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fprintf(stderr, “%s\n”, msg);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YACC?</a:t>
            </a:r>
            <a:endParaRPr/>
          </a:p>
        </p:txBody>
      </p:sp>
      <p:sp>
        <p:nvSpPr>
          <p:cNvPr id="164" name="Google Shape;164;p15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YACC stands for Yet Another Compiler Compiler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 Construction Tool in UNIX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generate parser / syntax Analyzer ( which groups the tokens according to the syntax)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 compiler that translates specifications into a LALR parser.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Parser using yacc – Using Ambiguous Grammar</a:t>
            </a:r>
            <a:endParaRPr/>
          </a:p>
        </p:txBody>
      </p:sp>
      <p:sp>
        <p:nvSpPr>
          <p:cNvPr id="278" name="Google Shape;278;p33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Grammar is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→ E + E | E * E | (E) | id | const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precedence and associativity rules can be given in the definition section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type="title"/>
          </p:nvPr>
        </p:nvSpPr>
        <p:spPr>
          <a:xfrm>
            <a:off x="457200" y="122237"/>
            <a:ext cx="7543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Parser– Yacc program</a:t>
            </a:r>
            <a:endParaRPr/>
          </a:p>
        </p:txBody>
      </p:sp>
      <p:sp>
        <p:nvSpPr>
          <p:cNvPr id="284" name="Google Shape;284;p34"/>
          <p:cNvSpPr txBox="1"/>
          <p:nvPr>
            <p:ph idx="1" type="body"/>
          </p:nvPr>
        </p:nvSpPr>
        <p:spPr>
          <a:xfrm>
            <a:off x="457200" y="1143000"/>
            <a:ext cx="3352800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#include&lt;stdio.h&gt;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#include&lt;stdlib.h&gt;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%}</a:t>
            </a:r>
            <a:endParaRPr/>
          </a:p>
          <a:p>
            <a:pPr indent="-276225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Noto Sans Symbols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225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Noto Sans Symbols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%token OPENB CLOSEB NEWLINE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%token INTCONS ID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%left  PLUS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%right STAR</a:t>
            </a:r>
            <a:endParaRPr/>
          </a:p>
          <a:p>
            <a:pPr indent="-276225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Noto Sans Symbols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%%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	:  E  PLUS 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|   E STAR 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|   OPENB E CLOSEB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|   ID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|   INTCONS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;</a:t>
            </a:r>
            <a:endParaRPr/>
          </a:p>
          <a:p>
            <a:pPr indent="-276225" lvl="0" marL="342900" rtl="0" algn="l"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4"/>
          <p:cNvSpPr txBox="1"/>
          <p:nvPr/>
        </p:nvSpPr>
        <p:spPr>
          <a:xfrm>
            <a:off x="4038600" y="838200"/>
            <a:ext cx="4876800" cy="369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yyparse();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yyerror(char *msg)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fprintf(stderr, “%s\n”, msg);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Why known as Compiler- Compiler?</a:t>
            </a:r>
            <a:endParaRPr/>
          </a:p>
        </p:txBody>
      </p:sp>
      <p:sp>
        <p:nvSpPr>
          <p:cNvPr id="170" name="Google Shape;170;p16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YACC generates a parser.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in a simple compiler the parser functions as the main routine.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parser invokes the lexer (which is a subroutine) whenever it needs tokens for grouping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necessary grouping is completed, YACC  executes the syntax directed translation rules to generate a target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it is known as a compiler generator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YACC processing</a:t>
            </a:r>
            <a:endParaRPr/>
          </a:p>
        </p:txBody>
      </p:sp>
      <p:sp>
        <p:nvSpPr>
          <p:cNvPr id="176" name="Google Shape;176;p17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Yacc Spec.                                    Parser       </a:t>
            </a:r>
            <a:b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(C routine)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YACC specifications are given as LALR(1) grammar in Context Free Grammar (CFG) notations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yacc specifications are stored in a file with extension y</a:t>
            </a:r>
            <a:endParaRPr/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2667000" y="1524000"/>
            <a:ext cx="3048000" cy="144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YACC</a:t>
            </a:r>
            <a:r>
              <a:rPr b="0" i="0" lang="en-US" sz="1800" u="none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78" name="Google Shape;178;p17"/>
          <p:cNvCxnSpPr/>
          <p:nvPr/>
        </p:nvCxnSpPr>
        <p:spPr>
          <a:xfrm>
            <a:off x="762000" y="2286000"/>
            <a:ext cx="1828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9" name="Google Shape;179;p17"/>
          <p:cNvCxnSpPr/>
          <p:nvPr/>
        </p:nvCxnSpPr>
        <p:spPr>
          <a:xfrm>
            <a:off x="5715000" y="2209800"/>
            <a:ext cx="213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Structure of YACC spec</a:t>
            </a:r>
            <a:endParaRPr/>
          </a:p>
        </p:txBody>
      </p: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50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Section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50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%%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50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Rules Section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50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%%   </a:t>
            </a:r>
            <a:r>
              <a:rPr b="0" i="0" lang="en-US" sz="25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be included only if user sub. Section is present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50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User Subroutine Section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50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50"/>
              <a:buNone/>
            </a:pPr>
            <a:r>
              <a:rPr b="0" i="0" lang="en-US" sz="25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Note: 1) LEX borrowed it’s structure from YACC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50"/>
              <a:buNone/>
            </a:pPr>
            <a:r>
              <a:rPr b="0" i="0" lang="en-US" sz="25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		2) Rules Section is essential, others are optional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50"/>
              <a:buNone/>
            </a:pPr>
            <a:r>
              <a:rPr b="0" i="0" lang="en-US" sz="25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         3) All statements started at column 1 are   </a:t>
            </a:r>
            <a:br>
              <a:rPr b="0" i="0" lang="en-US" sz="25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5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         processed by the compiler, others are just </a:t>
            </a:r>
            <a:br>
              <a:rPr b="0" i="0" lang="en-US" sz="25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50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         copied to the Parser</a:t>
            </a:r>
            <a:endParaRPr/>
          </a:p>
          <a:p>
            <a:pPr indent="-231775" lvl="0" marL="342900" rtl="0" algn="l">
              <a:spcBef>
                <a:spcPts val="500"/>
              </a:spcBef>
              <a:spcAft>
                <a:spcPts val="0"/>
              </a:spcAft>
              <a:buSzPts val="1750"/>
              <a:buNone/>
            </a:pPr>
            <a:r>
              <a:t/>
            </a:r>
            <a:endParaRPr b="0" i="0" sz="2500" u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Definition / Declaration Section</a:t>
            </a:r>
            <a:endParaRPr/>
          </a:p>
        </p:txBody>
      </p:sp>
      <p:sp>
        <p:nvSpPr>
          <p:cNvPr id="191" name="Google Shape;191;p19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Includes C Declarations of variable, constants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includes yacc definitions, precedence &amp; associativity rules definition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Coding are to begin either with white-space or enclosed within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%{         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should be given in col.  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c statements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%} </a:t>
            </a:r>
            <a:endParaRPr/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Rules Section</a:t>
            </a:r>
            <a:endParaRPr/>
          </a:p>
        </p:txBody>
      </p:sp>
      <p:sp>
        <p:nvSpPr>
          <p:cNvPr id="197" name="Google Shape;197;p20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 of grammar rules where each rule is of form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grammar production  { action 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rule should be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in a separate line and ended with semicolon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Grammar production is given as Context Free Grammar (type 2) and action is given as c statements which signifies the syntax directed translation rules.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action is not given for a rule then the default action is carried out.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many statements are in action, until  } the lines need not include pattern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 Subroutine Section</a:t>
            </a:r>
            <a:endParaRPr/>
          </a:p>
        </p:txBody>
      </p:sp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of C variables, functions can be done in this section</a:t>
            </a:r>
            <a:endParaRPr/>
          </a:p>
          <a:p>
            <a:pPr indent="-20955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section is copied as such to the parser</a:t>
            </a:r>
            <a:endParaRPr/>
          </a:p>
          <a:p>
            <a:pPr indent="-209550" lvl="0" marL="342900" rtl="0" algn="l"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Arial"/>
              <a:buNone/>
            </a:pPr>
            <a:r>
              <a:rPr b="1" i="0" lang="en-US" sz="3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Parser Generation</a:t>
            </a:r>
            <a:endParaRPr/>
          </a:p>
        </p:txBody>
      </p:sp>
      <p:sp>
        <p:nvSpPr>
          <p:cNvPr id="209" name="Google Shape;209;p22"/>
          <p:cNvSpPr txBox="1"/>
          <p:nvPr>
            <p:ph idx="1" type="body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section is converted into the parser which is a c routine known as yyparse()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YACC compiler places yyparse and  code copied from yacc program in a c program named y.tab.c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This c program on compiling by c compiler gives the parser or even a simple compiler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82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generated parser groups the tokens from the source code according to the syntax. Tokens are obtained from the lexer whenever required</a:t>
            </a:r>
            <a:endParaRPr/>
          </a:p>
          <a:p>
            <a:pPr indent="-227330" lvl="0" marL="342900" rtl="0" algn="l">
              <a:spcBef>
                <a:spcPts val="5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