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Lst>
  <p:sldSz cy="6858000" cx="9906000"/>
  <p:notesSz cx="6997700" cy="9283700"/>
  <p:embeddedFontLst>
    <p:embeddedFont>
      <p:font typeface="Noto Sans Symbols"/>
      <p:regular r:id="rId102"/>
      <p:bold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80">
          <p15:clr>
            <a:srgbClr val="000000"/>
          </p15:clr>
        </p15:guide>
        <p15:guide id="2" pos="3072">
          <p15:clr>
            <a:srgbClr val="000000"/>
          </p15:clr>
        </p15:guide>
      </p15:sldGuideLst>
    </p:ext>
    <p:ext uri="{2D200454-40CA-4A62-9FC3-DE9A4176ACB9}">
      <p15:notesGuideLst>
        <p15:guide id="1" orient="horz" pos="2924">
          <p15:clr>
            <a:srgbClr val="000000"/>
          </p15:clr>
        </p15:guide>
        <p15:guide id="2" pos="22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1B299E-9B83-413C-90FD-68972D30CF85}">
  <a:tblStyle styleId="{CC1B299E-9B83-413C-90FD-68972D30CF8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80" orient="horz"/>
        <p:guide pos="3072"/>
      </p:guideLst>
    </p:cSldViewPr>
  </p:slideViewPr>
  <p:notesViewPr>
    <p:cSldViewPr snapToGrid="0">
      <p:cViewPr varScale="1">
        <p:scale>
          <a:sx n="100" d="100"/>
          <a:sy n="100" d="100"/>
        </p:scale>
        <p:origin x="0" y="0"/>
      </p:cViewPr>
      <p:guideLst>
        <p:guide pos="2924" orient="horz"/>
        <p:guide pos="22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NotoSansSymbols-bold.fntdata"/><Relationship Id="rId102" Type="http://schemas.openxmlformats.org/officeDocument/2006/relationships/font" Target="fonts/NotoSansSymbols-regular.fntdata"/><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2125" cy="465137"/>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65575" y="0"/>
            <a:ext cx="3032125" cy="465137"/>
          </a:xfrm>
          <a:prstGeom prst="rect">
            <a:avLst/>
          </a:prstGeom>
          <a:noFill/>
          <a:ln>
            <a:noFill/>
          </a:ln>
        </p:spPr>
        <p:txBody>
          <a:bodyPr anchorCtr="0" anchor="t" bIns="46500" lIns="93025" spcFirstLastPara="1" rIns="93025" wrap="square" tIns="465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3450" y="4411662"/>
            <a:ext cx="5130800" cy="4176712"/>
          </a:xfrm>
          <a:prstGeom prst="rect">
            <a:avLst/>
          </a:prstGeom>
          <a:noFill/>
          <a:ln>
            <a:noFill/>
          </a:ln>
        </p:spPr>
        <p:txBody>
          <a:bodyPr anchorCtr="0" anchor="t" bIns="46500" lIns="93025" spcFirstLastPara="1" rIns="93025" wrap="square" tIns="465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18562"/>
            <a:ext cx="3032125" cy="465137"/>
          </a:xfrm>
          <a:prstGeom prst="rect">
            <a:avLst/>
          </a:prstGeom>
          <a:noFill/>
          <a:ln>
            <a:noFill/>
          </a:ln>
        </p:spPr>
        <p:txBody>
          <a:bodyPr anchorCtr="0" anchor="b" bIns="46500" lIns="93025" spcFirstLastPara="1" rIns="93025" wrap="square" tIns="465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65575" y="8818562"/>
            <a:ext cx="3032125" cy="465137"/>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933450" y="4411662"/>
            <a:ext cx="5130800"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8" name="Google Shape;88;p1:notes"/>
          <p:cNvSpPr txBox="1"/>
          <p:nvPr/>
        </p:nvSpPr>
        <p:spPr>
          <a:xfrm>
            <a:off x="3965575" y="8818562"/>
            <a:ext cx="3032125" cy="465137"/>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nvSpPr>
        <p:spPr>
          <a:xfrm>
            <a:off x="0" y="0"/>
            <a:ext cx="3032125" cy="465137"/>
          </a:xfrm>
          <a:prstGeom prst="rect">
            <a:avLst/>
          </a:prstGeom>
          <a:noFill/>
          <a:ln>
            <a:noFill/>
          </a:ln>
        </p:spPr>
        <p:txBody>
          <a:bodyPr anchorCtr="0" anchor="t" bIns="46500" lIns="93025" spcFirstLastPara="1" rIns="93025" wrap="square" tIns="4650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lec04-bottomupparser</a:t>
            </a:r>
            <a:endParaRPr/>
          </a:p>
        </p:txBody>
      </p:sp>
      <p:sp>
        <p:nvSpPr>
          <p:cNvPr id="188" name="Google Shape;188;p16:notes"/>
          <p:cNvSpPr txBox="1"/>
          <p:nvPr/>
        </p:nvSpPr>
        <p:spPr>
          <a:xfrm>
            <a:off x="3965575" y="0"/>
            <a:ext cx="3032125" cy="465137"/>
          </a:xfrm>
          <a:prstGeom prst="rect">
            <a:avLst/>
          </a:prstGeom>
          <a:noFill/>
          <a:ln>
            <a:noFill/>
          </a:ln>
        </p:spPr>
        <p:txBody>
          <a:bodyPr anchorCtr="0" anchor="t"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a:t>
            </a:r>
            <a:endParaRPr/>
          </a:p>
        </p:txBody>
      </p:sp>
      <p:sp>
        <p:nvSpPr>
          <p:cNvPr id="189" name="Google Shape;189;p16:notes"/>
          <p:cNvSpPr txBox="1"/>
          <p:nvPr/>
        </p:nvSpPr>
        <p:spPr>
          <a:xfrm>
            <a:off x="3965575" y="8818562"/>
            <a:ext cx="3032125" cy="465137"/>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90" name="Google Shape;190;p16: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6:notes"/>
          <p:cNvSpPr txBox="1"/>
          <p:nvPr>
            <p:ph idx="1" type="body"/>
          </p:nvPr>
        </p:nvSpPr>
        <p:spPr>
          <a:xfrm>
            <a:off x="933450" y="4411662"/>
            <a:ext cx="5130800"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2:notes"/>
          <p:cNvSpPr txBox="1"/>
          <p:nvPr>
            <p:ph idx="1" type="body"/>
          </p:nvPr>
        </p:nvSpPr>
        <p:spPr>
          <a:xfrm>
            <a:off x="933450" y="4411662"/>
            <a:ext cx="5130800"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96" name="Google Shape;96;p2:notes"/>
          <p:cNvSpPr txBox="1"/>
          <p:nvPr/>
        </p:nvSpPr>
        <p:spPr>
          <a:xfrm>
            <a:off x="3965575" y="8818562"/>
            <a:ext cx="3032125" cy="465137"/>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41" name="Google Shape;241;p2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48" name="Google Shape;248;p2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7: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69" name="Google Shape;269;p27: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9: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83" name="Google Shape;283;p29: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0: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90" name="Google Shape;290;p30: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1: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97" name="Google Shape;297;p3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2: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04" name="Google Shape;304;p3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11" name="Google Shape;311;p3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18" name="Google Shape;318;p3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25" name="Google Shape;325;p3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6: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33" name="Google Shape;333;p36: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7: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40" name="Google Shape;340;p37: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8: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47" name="Google Shape;347;p38: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9: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55" name="Google Shape;355;p39: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0: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63" name="Google Shape;363;p40: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1: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74" name="Google Shape;374;p4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2: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83" name="Google Shape;383;p4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89" name="Google Shape;389;p4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95" name="Google Shape;395;p4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05" name="Google Shape;405;p4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6: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12" name="Google Shape;412;p46: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7: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34" name="Google Shape;434;p47: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8: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45" name="Google Shape;445;p48: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9: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52" name="Google Shape;452;p49: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0: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59" name="Google Shape;459;p50: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1: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69" name="Google Shape;469;p5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2: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76" name="Google Shape;476;p5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83" name="Google Shape;483;p5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90" name="Google Shape;490;p5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98" name="Google Shape;498;p5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6: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05" name="Google Shape;505;p56: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7: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12" name="Google Shape;512;p57: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8: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19" name="Google Shape;519;p58: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9: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73" name="Google Shape;573;p59: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0: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80" name="Google Shape;580;p60: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1: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89" name="Google Shape;589;p6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2: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95" name="Google Shape;595;p6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01" name="Google Shape;601;p6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07" name="Google Shape;607;p6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14" name="Google Shape;614;p6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6: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21" name="Google Shape;621;p66: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7: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27" name="Google Shape;627;p67: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8: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33" name="Google Shape;633;p68: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9: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40" name="Google Shape;640;p69: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0: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47" name="Google Shape;647;p70: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1: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58" name="Google Shape;658;p7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72: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71" name="Google Shape;671;p7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78" name="Google Shape;678;p7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85" name="Google Shape;685;p7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7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92" name="Google Shape;692;p7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76: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99" name="Google Shape;699;p76: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77: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706" name="Google Shape;706;p77: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8: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713" name="Google Shape;713;p78: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79: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720" name="Google Shape;720;p79: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80: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747" name="Google Shape;747;p80: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81: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18" name="Google Shape;818;p8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82: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25" name="Google Shape;825;p8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8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35" name="Google Shape;835;p8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8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42" name="Google Shape;842;p8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8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49" name="Google Shape;849;p8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86: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57" name="Google Shape;857;p86: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87: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64" name="Google Shape;864;p87: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88: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71" name="Google Shape;871;p88: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9: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78" name="Google Shape;878;p89: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90: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936" name="Google Shape;936;p90: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91: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946" name="Google Shape;946;p91: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92: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953" name="Google Shape;953;p92: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93: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021" name="Google Shape;1021;p93: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94: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042" name="Google Shape;1042;p94: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95:notes"/>
          <p:cNvSpPr txBox="1"/>
          <p:nvPr>
            <p:ph idx="1" type="body"/>
          </p:nvPr>
        </p:nvSpPr>
        <p:spPr>
          <a:xfrm>
            <a:off x="933450" y="4411662"/>
            <a:ext cx="5130800"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063" name="Google Shape;1063;p95:notes"/>
          <p:cNvSpPr/>
          <p:nvPr>
            <p:ph idx="2" type="sldImg"/>
          </p:nvPr>
        </p:nvSpPr>
        <p:spPr>
          <a:xfrm>
            <a:off x="985837" y="695325"/>
            <a:ext cx="50292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238250" y="1122363"/>
            <a:ext cx="74295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1238250" y="3602038"/>
            <a:ext cx="74295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1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381000" y="1219200"/>
            <a:ext cx="46101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2" type="body"/>
          </p:nvPr>
        </p:nvSpPr>
        <p:spPr>
          <a:xfrm>
            <a:off x="5143500" y="1219200"/>
            <a:ext cx="46101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2"/>
          <p:cNvSpPr txBox="1"/>
          <p:nvPr>
            <p:ph type="title"/>
          </p:nvPr>
        </p:nvSpPr>
        <p:spPr>
          <a:xfrm>
            <a:off x="676275" y="1709738"/>
            <a:ext cx="8543925"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a:off x="676275" y="4589463"/>
            <a:ext cx="8543925"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sz="2400"/>
            </a:lvl1pPr>
            <a:lvl2pPr indent="-228600" lvl="1" marL="914400" algn="l">
              <a:spcBef>
                <a:spcPts val="400"/>
              </a:spcBef>
              <a:spcAft>
                <a:spcPts val="0"/>
              </a:spcAft>
              <a:buClr>
                <a:schemeClr val="dk1"/>
              </a:buClr>
              <a:buSzPts val="2000"/>
              <a:buFont typeface="Times New Roman"/>
              <a:buNone/>
              <a:defRPr sz="2000"/>
            </a:lvl2pPr>
            <a:lvl3pPr indent="-228600" lvl="2" marL="1371600" algn="l">
              <a:spcBef>
                <a:spcPts val="360"/>
              </a:spcBef>
              <a:spcAft>
                <a:spcPts val="0"/>
              </a:spcAft>
              <a:buClr>
                <a:schemeClr val="dk1"/>
              </a:buClr>
              <a:buSzPts val="1800"/>
              <a:buFont typeface="Times New Roman"/>
              <a:buNone/>
              <a:defRPr sz="1800"/>
            </a:lvl3pPr>
            <a:lvl4pPr indent="-228600" lvl="3" marL="1828800" algn="l">
              <a:spcBef>
                <a:spcPts val="32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2" name="Google Shape;82;p12"/>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5"/>
          <p:cNvSpPr txBox="1"/>
          <p:nvPr>
            <p:ph type="title"/>
          </p:nvPr>
        </p:nvSpPr>
        <p:spPr>
          <a:xfrm rot="5400000">
            <a:off x="5495925" y="2066925"/>
            <a:ext cx="6172200" cy="2343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733425" y="-200025"/>
            <a:ext cx="6172200" cy="6877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rot="5400000">
            <a:off x="2514600" y="-914400"/>
            <a:ext cx="5105400" cy="9372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7"/>
          <p:cNvSpPr txBox="1"/>
          <p:nvPr>
            <p:ph type="title"/>
          </p:nvPr>
        </p:nvSpPr>
        <p:spPr>
          <a:xfrm>
            <a:off x="682625" y="457200"/>
            <a:ext cx="3194050"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p:nvPr>
            <p:ph idx="2" type="pic"/>
          </p:nvPr>
        </p:nvSpPr>
        <p:spPr>
          <a:xfrm>
            <a:off x="4211638" y="987425"/>
            <a:ext cx="5014912" cy="4873625"/>
          </a:xfrm>
          <a:prstGeom prst="rect">
            <a:avLst/>
          </a:prstGeom>
          <a:noFill/>
          <a:ln>
            <a:noFill/>
          </a:ln>
        </p:spPr>
      </p:sp>
      <p:sp>
        <p:nvSpPr>
          <p:cNvPr id="48" name="Google Shape;48;p7"/>
          <p:cNvSpPr txBox="1"/>
          <p:nvPr>
            <p:ph idx="1" type="body"/>
          </p:nvPr>
        </p:nvSpPr>
        <p:spPr>
          <a:xfrm>
            <a:off x="682625" y="2057400"/>
            <a:ext cx="3194050"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7"/>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8"/>
          <p:cNvSpPr txBox="1"/>
          <p:nvPr>
            <p:ph type="title"/>
          </p:nvPr>
        </p:nvSpPr>
        <p:spPr>
          <a:xfrm>
            <a:off x="682625" y="457200"/>
            <a:ext cx="3194050"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8"/>
          <p:cNvSpPr txBox="1"/>
          <p:nvPr>
            <p:ph idx="1" type="body"/>
          </p:nvPr>
        </p:nvSpPr>
        <p:spPr>
          <a:xfrm>
            <a:off x="4211638" y="987425"/>
            <a:ext cx="5014912"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8"/>
          <p:cNvSpPr txBox="1"/>
          <p:nvPr>
            <p:ph idx="2" type="body"/>
          </p:nvPr>
        </p:nvSpPr>
        <p:spPr>
          <a:xfrm>
            <a:off x="682625" y="2057400"/>
            <a:ext cx="3194050"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8"/>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0"/>
          <p:cNvSpPr txBox="1"/>
          <p:nvPr>
            <p:ph type="title"/>
          </p:nvPr>
        </p:nvSpPr>
        <p:spPr>
          <a:xfrm>
            <a:off x="682625" y="365125"/>
            <a:ext cx="8543925"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0"/>
          <p:cNvSpPr txBox="1"/>
          <p:nvPr>
            <p:ph idx="1" type="body"/>
          </p:nvPr>
        </p:nvSpPr>
        <p:spPr>
          <a:xfrm>
            <a:off x="682625" y="1681163"/>
            <a:ext cx="4191000"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10"/>
          <p:cNvSpPr txBox="1"/>
          <p:nvPr>
            <p:ph idx="2" type="body"/>
          </p:nvPr>
        </p:nvSpPr>
        <p:spPr>
          <a:xfrm>
            <a:off x="682625" y="2505075"/>
            <a:ext cx="4191000"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0"/>
          <p:cNvSpPr txBox="1"/>
          <p:nvPr>
            <p:ph idx="3" type="body"/>
          </p:nvPr>
        </p:nvSpPr>
        <p:spPr>
          <a:xfrm>
            <a:off x="5014913" y="1681163"/>
            <a:ext cx="42116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10"/>
          <p:cNvSpPr txBox="1"/>
          <p:nvPr>
            <p:ph idx="4" type="body"/>
          </p:nvPr>
        </p:nvSpPr>
        <p:spPr>
          <a:xfrm>
            <a:off x="5014913" y="2505075"/>
            <a:ext cx="42116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0"/>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30200" lvl="2" marL="1371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3pPr>
            <a:lvl4pPr indent="-317500" lvl="3" marL="18288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15" name="Google Shape;15;p1"/>
          <p:cNvPicPr preferRelativeResize="0"/>
          <p:nvPr/>
        </p:nvPicPr>
        <p:blipFill rotWithShape="1">
          <a:blip r:embed="rId1">
            <a:alphaModFix/>
          </a:blip>
          <a:srcRect b="0" l="0" r="0" t="0"/>
          <a:stretch/>
        </p:blipFill>
        <p:spPr>
          <a:xfrm>
            <a:off x="8774112" y="11112"/>
            <a:ext cx="1104900" cy="692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5.png"/><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1238250" y="2082800"/>
            <a:ext cx="7429500" cy="118903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Times New Roman"/>
              <a:buNone/>
            </a:pPr>
            <a:r>
              <a:rPr b="1" i="0" lang="en-US" sz="6000" u="none">
                <a:solidFill>
                  <a:schemeClr val="dk2"/>
                </a:solidFill>
                <a:latin typeface="Times New Roman"/>
                <a:ea typeface="Times New Roman"/>
                <a:cs typeface="Times New Roman"/>
                <a:sym typeface="Times New Roman"/>
              </a:rPr>
              <a:t>UNIT-III</a:t>
            </a:r>
            <a:endParaRPr/>
          </a:p>
        </p:txBody>
      </p:sp>
      <p:sp>
        <p:nvSpPr>
          <p:cNvPr id="91" name="Google Shape;91;p13"/>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92" name="Google Shape;92;p13"/>
          <p:cNvSpPr txBox="1"/>
          <p:nvPr>
            <p:ph idx="1" type="subTitle"/>
          </p:nvPr>
        </p:nvSpPr>
        <p:spPr>
          <a:xfrm>
            <a:off x="1238250" y="3602037"/>
            <a:ext cx="7429500" cy="165576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Times New Roman"/>
              <a:buNone/>
            </a:pPr>
            <a:r>
              <a:rPr b="0" i="0" lang="en-US" sz="4800" u="none">
                <a:solidFill>
                  <a:schemeClr val="dk1"/>
                </a:solidFill>
                <a:latin typeface="Times New Roman"/>
                <a:ea typeface="Times New Roman"/>
                <a:cs typeface="Times New Roman"/>
                <a:sym typeface="Times New Roman"/>
              </a:rPr>
              <a:t>Bottom-Up Parsing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Contd…</a:t>
            </a:r>
            <a:endParaRPr/>
          </a:p>
        </p:txBody>
      </p:sp>
      <p:pic>
        <p:nvPicPr>
          <p:cNvPr id="150" name="Google Shape;150;p22"/>
          <p:cNvPicPr preferRelativeResize="0"/>
          <p:nvPr>
            <p:ph idx="1" type="body"/>
          </p:nvPr>
        </p:nvPicPr>
        <p:blipFill rotWithShape="1">
          <a:blip r:embed="rId3">
            <a:alphaModFix/>
          </a:blip>
          <a:srcRect b="0" l="0" r="0" t="0"/>
          <a:stretch/>
        </p:blipFill>
        <p:spPr>
          <a:xfrm>
            <a:off x="838200" y="1524000"/>
            <a:ext cx="8534400" cy="464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Shift-Reduce Parsing</a:t>
            </a:r>
            <a:br>
              <a:rPr b="1" i="0" lang="en-US" sz="3200" u="none">
                <a:solidFill>
                  <a:schemeClr val="dk2"/>
                </a:solidFill>
                <a:latin typeface="Times New Roman"/>
                <a:ea typeface="Times New Roman"/>
                <a:cs typeface="Times New Roman"/>
                <a:sym typeface="Times New Roman"/>
              </a:rPr>
            </a:br>
            <a:endParaRPr/>
          </a:p>
        </p:txBody>
      </p:sp>
      <p:sp>
        <p:nvSpPr>
          <p:cNvPr id="156" name="Google Shape;156;p23"/>
          <p:cNvSpPr txBox="1"/>
          <p:nvPr>
            <p:ph idx="1" type="body"/>
          </p:nvPr>
        </p:nvSpPr>
        <p:spPr>
          <a:xfrm>
            <a:off x="838200" y="1600200"/>
            <a:ext cx="8229600" cy="50292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Shift-reduce parsing is a form of bottom-up parsing in which a stack holds grammar symbols and an input buffer holds the rest of the string to be parsed.</a:t>
            </a:r>
            <a:endParaRPr/>
          </a:p>
          <a:p>
            <a:pPr indent="-342900" lvl="0" marL="342900" marR="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Initially, the stack is empty, and the string </a:t>
            </a:r>
            <a:r>
              <a:rPr b="0" i="1" lang="en-US" sz="2000" u="none">
                <a:solidFill>
                  <a:schemeClr val="dk1"/>
                </a:solidFill>
                <a:latin typeface="Times New Roman"/>
                <a:ea typeface="Times New Roman"/>
                <a:cs typeface="Times New Roman"/>
                <a:sym typeface="Times New Roman"/>
              </a:rPr>
              <a:t>w </a:t>
            </a:r>
            <a:r>
              <a:rPr b="0" i="0" lang="en-US" sz="2000" u="none">
                <a:solidFill>
                  <a:schemeClr val="dk1"/>
                </a:solidFill>
                <a:latin typeface="Times New Roman"/>
                <a:ea typeface="Times New Roman"/>
                <a:cs typeface="Times New Roman"/>
                <a:sym typeface="Times New Roman"/>
              </a:rPr>
              <a:t>is on the input, as follows:</a:t>
            </a:r>
            <a:endParaRPr/>
          </a:p>
          <a:p>
            <a:pPr indent="-342900" lvl="0" marL="342900" marR="0" rtl="0" algn="l">
              <a:lnSpc>
                <a:spcPct val="9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	Stack					Input Buffer</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			      		         w$</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During a left-to-right scan of the input string, the parser shifts zero or more input symbols onto the stack, until the handle appears on top of the stack.</a:t>
            </a:r>
            <a:endParaRPr/>
          </a:p>
          <a:p>
            <a:pPr indent="-342900" lvl="0" marL="342900" marR="0" rtl="0" algn="just">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 It then reduces by left side of the appropriate production. </a:t>
            </a:r>
            <a:endParaRPr/>
          </a:p>
          <a:p>
            <a:pPr indent="-342900" lvl="0" marL="342900" marR="0" rtl="0" algn="just">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parser repeats this cycle until it has detected an error or until the stack contains the start symbol and the input is empty:</a:t>
            </a:r>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Stack					Input Buffer</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$S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Upon entering this configuration, the parser halts and announces successful completion of parsing.</a:t>
            </a:r>
            <a:endParaRPr/>
          </a:p>
          <a:p>
            <a:pPr indent="-215900" lvl="0" marL="342900" marR="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a:t>
            </a:r>
            <a:endParaRPr/>
          </a:p>
        </p:txBody>
      </p:sp>
      <p:sp>
        <p:nvSpPr>
          <p:cNvPr id="162" name="Google Shape;162;p24"/>
          <p:cNvSpPr txBox="1"/>
          <p:nvPr>
            <p:ph idx="1" type="body"/>
          </p:nvPr>
        </p:nvSpPr>
        <p:spPr>
          <a:xfrm>
            <a:off x="838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Consider the following grammar and the Input string</a:t>
            </a:r>
            <a:r>
              <a:rPr b="1" i="0" lang="en-US" sz="2000" u="none">
                <a:solidFill>
                  <a:schemeClr val="dk1"/>
                </a:solidFill>
                <a:latin typeface="Times New Roman"/>
                <a:ea typeface="Times New Roman"/>
                <a:cs typeface="Times New Roman"/>
                <a:sym typeface="Times New Roman"/>
              </a:rPr>
              <a:t> w= i d 1 * i d 2 $. </a:t>
            </a:r>
            <a:endParaRPr/>
          </a:p>
        </p:txBody>
      </p:sp>
      <p:pic>
        <p:nvPicPr>
          <p:cNvPr id="163" name="Google Shape;163;p24"/>
          <p:cNvPicPr preferRelativeResize="0"/>
          <p:nvPr/>
        </p:nvPicPr>
        <p:blipFill rotWithShape="1">
          <a:blip r:embed="rId3">
            <a:alphaModFix/>
          </a:blip>
          <a:srcRect b="0" l="0" r="0" t="0"/>
          <a:stretch/>
        </p:blipFill>
        <p:spPr>
          <a:xfrm>
            <a:off x="2590800" y="2133600"/>
            <a:ext cx="1819275" cy="847725"/>
          </a:xfrm>
          <a:prstGeom prst="rect">
            <a:avLst/>
          </a:prstGeom>
          <a:noFill/>
          <a:ln>
            <a:noFill/>
          </a:ln>
        </p:spPr>
      </p:pic>
      <p:pic>
        <p:nvPicPr>
          <p:cNvPr id="164" name="Google Shape;164;p24"/>
          <p:cNvPicPr preferRelativeResize="0"/>
          <p:nvPr/>
        </p:nvPicPr>
        <p:blipFill rotWithShape="1">
          <a:blip r:embed="rId4">
            <a:alphaModFix/>
          </a:blip>
          <a:srcRect b="0" l="0" r="0" t="0"/>
          <a:stretch/>
        </p:blipFill>
        <p:spPr>
          <a:xfrm>
            <a:off x="1447800" y="3733800"/>
            <a:ext cx="7543800" cy="2743200"/>
          </a:xfrm>
          <a:prstGeom prst="rect">
            <a:avLst/>
          </a:prstGeom>
          <a:noFill/>
          <a:ln>
            <a:noFill/>
          </a:ln>
        </p:spPr>
      </p:pic>
      <p:sp>
        <p:nvSpPr>
          <p:cNvPr id="165" name="Google Shape;165;p24"/>
          <p:cNvSpPr txBox="1"/>
          <p:nvPr/>
        </p:nvSpPr>
        <p:spPr>
          <a:xfrm>
            <a:off x="1828800" y="3200400"/>
            <a:ext cx="47625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Times New Roman"/>
              <a:buNone/>
            </a:pPr>
            <a:r>
              <a:rPr b="1" i="0" lang="en-US" sz="2000" u="none" cap="none" strike="noStrike">
                <a:solidFill>
                  <a:srgbClr val="FF0000"/>
                </a:solidFill>
                <a:latin typeface="Times New Roman"/>
                <a:ea typeface="Times New Roman"/>
                <a:cs typeface="Times New Roman"/>
                <a:sym typeface="Times New Roman"/>
              </a:rPr>
              <a:t>Shift reduce parsing for w= i d 1 * i d 2 $.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Contd…</a:t>
            </a:r>
            <a:endParaRPr/>
          </a:p>
        </p:txBody>
      </p:sp>
      <p:sp>
        <p:nvSpPr>
          <p:cNvPr id="171" name="Google Shape;171;p2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primary operations are shift and reduce</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There are actually four possible actions a shift-reduce parser can make: (1) shift, (2) reduce, (3) accept, and (4) error.</a:t>
            </a:r>
            <a:endParaRPr/>
          </a:p>
          <a:p>
            <a:pPr indent="-342900" lvl="0" marL="342900" marR="0" rtl="0" algn="just">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FF0000"/>
              </a:buClr>
              <a:buSzPts val="2000"/>
              <a:buFont typeface="Times New Roman"/>
              <a:buAutoNum type="arabicPeriod"/>
            </a:pPr>
            <a:r>
              <a:rPr b="1" i="1" lang="en-US" sz="2000" u="none">
                <a:solidFill>
                  <a:srgbClr val="FF0000"/>
                </a:solidFill>
                <a:latin typeface="Times New Roman"/>
                <a:ea typeface="Times New Roman"/>
                <a:cs typeface="Times New Roman"/>
                <a:sym typeface="Times New Roman"/>
              </a:rPr>
              <a:t>Shift. </a:t>
            </a:r>
            <a:r>
              <a:rPr b="0" i="0" lang="en-US" sz="2000" u="none">
                <a:solidFill>
                  <a:schemeClr val="dk1"/>
                </a:solidFill>
                <a:latin typeface="Times New Roman"/>
                <a:ea typeface="Times New Roman"/>
                <a:cs typeface="Times New Roman"/>
                <a:sym typeface="Times New Roman"/>
              </a:rPr>
              <a:t>Shift the next input symbol onto the top of the stack.</a:t>
            </a:r>
            <a:endParaRPr/>
          </a:p>
          <a:p>
            <a:pPr indent="-342900" lvl="0" marL="342900" marR="0" rtl="0" algn="just">
              <a:lnSpc>
                <a:spcPct val="100000"/>
              </a:lnSpc>
              <a:spcBef>
                <a:spcPts val="400"/>
              </a:spcBef>
              <a:spcAft>
                <a:spcPts val="0"/>
              </a:spcAft>
              <a:buClr>
                <a:srgbClr val="FF0000"/>
              </a:buClr>
              <a:buSzPts val="2000"/>
              <a:buFont typeface="Times New Roman"/>
              <a:buAutoNum type="arabicPeriod"/>
            </a:pPr>
            <a:r>
              <a:rPr b="1" i="1" lang="en-US" sz="2000" u="none">
                <a:solidFill>
                  <a:srgbClr val="FF0000"/>
                </a:solidFill>
                <a:latin typeface="Times New Roman"/>
                <a:ea typeface="Times New Roman"/>
                <a:cs typeface="Times New Roman"/>
                <a:sym typeface="Times New Roman"/>
              </a:rPr>
              <a:t>Reduce. </a:t>
            </a:r>
            <a:r>
              <a:rPr b="0" i="0" lang="en-US" sz="2000" u="none">
                <a:solidFill>
                  <a:schemeClr val="dk1"/>
                </a:solidFill>
                <a:latin typeface="Times New Roman"/>
                <a:ea typeface="Times New Roman"/>
                <a:cs typeface="Times New Roman"/>
                <a:sym typeface="Times New Roman"/>
              </a:rPr>
              <a:t>If the handle appears on top of the stack then, its reduction by using appropriate production rule is done i.e. RHS of production rule is popped out of stack and LHS of production rule is pushed onto the stack.</a:t>
            </a:r>
            <a:endParaRPr/>
          </a:p>
          <a:p>
            <a:pPr indent="-342900" lvl="0" marL="342900" marR="0" rtl="0" algn="just">
              <a:lnSpc>
                <a:spcPct val="100000"/>
              </a:lnSpc>
              <a:spcBef>
                <a:spcPts val="400"/>
              </a:spcBef>
              <a:spcAft>
                <a:spcPts val="0"/>
              </a:spcAft>
              <a:buClr>
                <a:srgbClr val="FF0000"/>
              </a:buClr>
              <a:buSzPts val="2000"/>
              <a:buFont typeface="Times New Roman"/>
              <a:buAutoNum type="arabicPeriod"/>
            </a:pPr>
            <a:r>
              <a:rPr b="1" i="0" lang="en-US" sz="2000" u="none">
                <a:solidFill>
                  <a:srgbClr val="FF0000"/>
                </a:solidFill>
                <a:latin typeface="Times New Roman"/>
                <a:ea typeface="Times New Roman"/>
                <a:cs typeface="Times New Roman"/>
                <a:sym typeface="Times New Roman"/>
              </a:rPr>
              <a:t>Accept. </a:t>
            </a:r>
            <a:r>
              <a:rPr b="0" i="0" lang="en-US" sz="2000" u="none">
                <a:solidFill>
                  <a:schemeClr val="dk1"/>
                </a:solidFill>
                <a:latin typeface="Times New Roman"/>
                <a:ea typeface="Times New Roman"/>
                <a:cs typeface="Times New Roman"/>
                <a:sym typeface="Times New Roman"/>
              </a:rPr>
              <a:t>Announce successful completion of parsing.</a:t>
            </a:r>
            <a:endParaRPr/>
          </a:p>
          <a:p>
            <a:pPr indent="-342900" lvl="0" marL="342900" marR="0" rtl="0" algn="just">
              <a:lnSpc>
                <a:spcPct val="100000"/>
              </a:lnSpc>
              <a:spcBef>
                <a:spcPts val="400"/>
              </a:spcBef>
              <a:spcAft>
                <a:spcPts val="0"/>
              </a:spcAft>
              <a:buClr>
                <a:srgbClr val="FF0000"/>
              </a:buClr>
              <a:buSzPts val="2000"/>
              <a:buFont typeface="Times New Roman"/>
              <a:buAutoNum type="arabicPeriod"/>
            </a:pPr>
            <a:r>
              <a:rPr b="1" i="1" lang="en-US" sz="2000" u="none">
                <a:solidFill>
                  <a:srgbClr val="FF0000"/>
                </a:solidFill>
                <a:latin typeface="Times New Roman"/>
                <a:ea typeface="Times New Roman"/>
                <a:cs typeface="Times New Roman"/>
                <a:sym typeface="Times New Roman"/>
              </a:rPr>
              <a:t>Error. </a:t>
            </a:r>
            <a:r>
              <a:rPr b="0" i="0" lang="en-US" sz="2000" u="none">
                <a:solidFill>
                  <a:schemeClr val="dk1"/>
                </a:solidFill>
                <a:latin typeface="Times New Roman"/>
                <a:ea typeface="Times New Roman"/>
                <a:cs typeface="Times New Roman"/>
                <a:sym typeface="Times New Roman"/>
              </a:rPr>
              <a:t>Discover a syntax error and call an error recovery routine.</a:t>
            </a:r>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Conflicts During Shift-Reduce Parsing</a:t>
            </a:r>
            <a:br>
              <a:rPr b="1" i="0" lang="en-US" sz="3200" u="none">
                <a:solidFill>
                  <a:schemeClr val="dk2"/>
                </a:solidFill>
                <a:latin typeface="Times New Roman"/>
                <a:ea typeface="Times New Roman"/>
                <a:cs typeface="Times New Roman"/>
                <a:sym typeface="Times New Roman"/>
              </a:rPr>
            </a:br>
            <a:endParaRPr/>
          </a:p>
        </p:txBody>
      </p:sp>
      <p:sp>
        <p:nvSpPr>
          <p:cNvPr id="177" name="Google Shape;177;p26"/>
          <p:cNvSpPr txBox="1"/>
          <p:nvPr>
            <p:ph idx="1" type="body"/>
          </p:nvPr>
        </p:nvSpPr>
        <p:spPr>
          <a:xfrm>
            <a:off x="838200" y="16002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 shift-reduce parser for a grammar can reach a configuration in which the parser</a:t>
            </a:r>
            <a:endParaRPr/>
          </a:p>
          <a:p>
            <a:pPr indent="-342900" lvl="0" marL="342900" marR="0" rtl="0" algn="l">
              <a:lnSpc>
                <a:spcPct val="10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cannot decide whether to shift or to reduce (</a:t>
            </a:r>
            <a:r>
              <a:rPr b="0" i="0" lang="en-US" sz="2000" u="none">
                <a:solidFill>
                  <a:srgbClr val="FF0000"/>
                </a:solidFill>
                <a:latin typeface="Times New Roman"/>
                <a:ea typeface="Times New Roman"/>
                <a:cs typeface="Times New Roman"/>
                <a:sym typeface="Times New Roman"/>
              </a:rPr>
              <a:t>a shift/reduce conflict</a:t>
            </a:r>
            <a:r>
              <a:rPr b="0" i="0" lang="en-US" sz="2000" u="non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cannot decide which of several reductions to make (</a:t>
            </a:r>
            <a:r>
              <a:rPr b="0" i="0" lang="en-US" sz="2000" u="none">
                <a:solidFill>
                  <a:srgbClr val="FF0000"/>
                </a:solidFill>
                <a:latin typeface="Times New Roman"/>
                <a:ea typeface="Times New Roman"/>
                <a:cs typeface="Times New Roman"/>
                <a:sym typeface="Times New Roman"/>
              </a:rPr>
              <a:t>a reduce/reduce conflict</a:t>
            </a:r>
            <a:r>
              <a:rPr b="0" i="0" lang="en-US" sz="2000" u="none">
                <a:solidFill>
                  <a:schemeClr val="dk1"/>
                </a:solidFill>
                <a:latin typeface="Times New Roman"/>
                <a:ea typeface="Times New Roman"/>
                <a:cs typeface="Times New Roman"/>
                <a:sym typeface="Times New Roman"/>
              </a:rPr>
              <a:t>). Reduce-reduce conflicts are rare and usually indicate a problem in the grammar definition.</a:t>
            </a:r>
            <a:endParaRPr/>
          </a:p>
          <a:p>
            <a:pPr indent="-342900" lvl="0" marL="342900" marR="0" rtl="0" algn="l">
              <a:lnSpc>
                <a:spcPct val="100000"/>
              </a:lnSpc>
              <a:spcBef>
                <a:spcPts val="400"/>
              </a:spcBef>
              <a:spcAft>
                <a:spcPts val="0"/>
              </a:spcAft>
              <a:buClr>
                <a:srgbClr val="FF0000"/>
              </a:buClr>
              <a:buSzPts val="2000"/>
              <a:buFont typeface="Times New Roman"/>
              <a:buNone/>
            </a:pPr>
            <a:r>
              <a:rPr b="1" i="1" lang="en-US" sz="2000" u="none">
                <a:solidFill>
                  <a:srgbClr val="FF0000"/>
                </a:solidFill>
                <a:latin typeface="Times New Roman"/>
                <a:ea typeface="Times New Roman"/>
                <a:cs typeface="Times New Roman"/>
                <a:sym typeface="Times New Roman"/>
              </a:rPr>
              <a:t>Example for shift/reduce conflict</a:t>
            </a:r>
            <a:endParaRPr b="0" i="0" sz="2000" u="none">
              <a:solidFill>
                <a:srgbClr val="FF0000"/>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Times New Roman"/>
              <a:buNone/>
            </a:pPr>
            <a:r>
              <a:t/>
            </a:r>
            <a:endParaRPr b="0" i="0" sz="2000" u="none">
              <a:solidFill>
                <a:srgbClr val="FF0000"/>
              </a:solidFill>
              <a:latin typeface="Times New Roman"/>
              <a:ea typeface="Times New Roman"/>
              <a:cs typeface="Times New Roman"/>
              <a:sym typeface="Times New Roman"/>
            </a:endParaRPr>
          </a:p>
        </p:txBody>
      </p:sp>
      <p:pic>
        <p:nvPicPr>
          <p:cNvPr id="178" name="Google Shape;178;p26"/>
          <p:cNvPicPr preferRelativeResize="0"/>
          <p:nvPr/>
        </p:nvPicPr>
        <p:blipFill rotWithShape="1">
          <a:blip r:embed="rId3">
            <a:alphaModFix/>
          </a:blip>
          <a:srcRect b="0" l="0" r="0" t="0"/>
          <a:stretch/>
        </p:blipFill>
        <p:spPr>
          <a:xfrm>
            <a:off x="1447800" y="4267200"/>
            <a:ext cx="6324600" cy="232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for reduce/reduce conflict</a:t>
            </a:r>
            <a:br>
              <a:rPr b="1" i="0" lang="en-US" sz="3200" u="none">
                <a:solidFill>
                  <a:srgbClr val="FF0000"/>
                </a:solidFill>
                <a:latin typeface="Times New Roman"/>
                <a:ea typeface="Times New Roman"/>
                <a:cs typeface="Times New Roman"/>
                <a:sym typeface="Times New Roman"/>
              </a:rPr>
            </a:br>
            <a:endParaRPr/>
          </a:p>
        </p:txBody>
      </p:sp>
      <p:sp>
        <p:nvSpPr>
          <p:cNvPr id="184" name="Google Shape;184;p2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pic>
        <p:nvPicPr>
          <p:cNvPr id="185" name="Google Shape;185;p27"/>
          <p:cNvPicPr preferRelativeResize="0"/>
          <p:nvPr/>
        </p:nvPicPr>
        <p:blipFill rotWithShape="1">
          <a:blip r:embed="rId3">
            <a:alphaModFix/>
          </a:blip>
          <a:srcRect b="0" l="0" r="0" t="0"/>
          <a:stretch/>
        </p:blipFill>
        <p:spPr>
          <a:xfrm>
            <a:off x="1371600" y="1600200"/>
            <a:ext cx="7620000" cy="432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194" name="Google Shape;194;p2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Bottom-Up Parsing</a:t>
            </a:r>
            <a:endParaRPr/>
          </a:p>
        </p:txBody>
      </p:sp>
      <p:sp>
        <p:nvSpPr>
          <p:cNvPr id="195" name="Google Shape;195;p28"/>
          <p:cNvSpPr txBox="1"/>
          <p:nvPr>
            <p:ph idx="1" type="body"/>
          </p:nvPr>
        </p:nvSpPr>
        <p:spPr>
          <a:xfrm>
            <a:off x="381000" y="1219200"/>
            <a:ext cx="9372600" cy="3001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a:t>
            </a:r>
            <a:r>
              <a:rPr b="1" i="0" lang="en-US" sz="2400" u="none">
                <a:solidFill>
                  <a:schemeClr val="dk1"/>
                </a:solidFill>
                <a:latin typeface="Times New Roman"/>
                <a:ea typeface="Times New Roman"/>
                <a:cs typeface="Times New Roman"/>
                <a:sym typeface="Times New Roman"/>
              </a:rPr>
              <a:t>bottom-up parser</a:t>
            </a:r>
            <a:r>
              <a:rPr b="0" i="0" lang="en-US" sz="2400" u="none">
                <a:solidFill>
                  <a:schemeClr val="dk1"/>
                </a:solidFill>
                <a:latin typeface="Times New Roman"/>
                <a:ea typeface="Times New Roman"/>
                <a:cs typeface="Times New Roman"/>
                <a:sym typeface="Times New Roman"/>
              </a:rPr>
              <a:t> creates the parse tree of the given input starting from leaves towards the root.</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bottom-up parser tries to find the right-most derivation of the given input in the reverse order.</a:t>
            </a:r>
            <a:endParaRPr/>
          </a:p>
          <a:p>
            <a:pPr indent="-285750" lvl="1" marL="74295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 ⇒ ω   (the right-most derivation of ω)</a:t>
            </a:r>
            <a:endParaRPr/>
          </a:p>
          <a:p>
            <a:pPr indent="-285750" lvl="1" marL="74295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  (the bottom-up parser finds the right-most derivation in the reverse order)</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01" name="Google Shape;201;p2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Operator-Precedence Parser</a:t>
            </a:r>
            <a:endParaRPr/>
          </a:p>
        </p:txBody>
      </p:sp>
      <p:sp>
        <p:nvSpPr>
          <p:cNvPr id="202" name="Google Shape;202;p2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Operator grammar</a:t>
            </a:r>
            <a:r>
              <a:rPr b="0" i="0" lang="en-US" sz="2400" u="none">
                <a:solidFill>
                  <a:schemeClr val="dk1"/>
                </a:solidFill>
                <a:latin typeface="Times New Roman"/>
                <a:ea typeface="Times New Roman"/>
                <a:cs typeface="Times New Roman"/>
                <a:sym typeface="Times New Roman"/>
              </a:rPr>
              <a:t> </a:t>
            </a:r>
            <a:endParaRPr/>
          </a:p>
          <a:p>
            <a:pPr indent="-285750" lvl="1" marL="74295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small, but an important class of grammars</a:t>
            </a:r>
            <a:endParaRPr/>
          </a:p>
          <a:p>
            <a:pPr indent="-285750" lvl="1" marL="74295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we may have an efficient operator precedence parser (a shift-reduce parser) for an operator grammar.</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an </a:t>
            </a:r>
            <a:r>
              <a:rPr b="0" i="1" lang="en-US" sz="2400" u="none">
                <a:solidFill>
                  <a:schemeClr val="dk1"/>
                </a:solidFill>
                <a:latin typeface="Times New Roman"/>
                <a:ea typeface="Times New Roman"/>
                <a:cs typeface="Times New Roman"/>
                <a:sym typeface="Times New Roman"/>
              </a:rPr>
              <a:t>operator grammar</a:t>
            </a:r>
            <a:r>
              <a:rPr b="0" i="0" lang="en-US" sz="2400" u="none">
                <a:solidFill>
                  <a:schemeClr val="dk1"/>
                </a:solidFill>
                <a:latin typeface="Times New Roman"/>
                <a:ea typeface="Times New Roman"/>
                <a:cs typeface="Times New Roman"/>
                <a:sym typeface="Times New Roman"/>
              </a:rPr>
              <a:t>, no production rule can have:</a:t>
            </a:r>
            <a:endParaRPr/>
          </a:p>
          <a:p>
            <a:pPr indent="-285750" lvl="1" marL="74295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ε at the right side</a:t>
            </a:r>
            <a:endParaRPr/>
          </a:p>
          <a:p>
            <a:pPr indent="-285750" lvl="1" marL="74295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two adjacent non-terminals at the right side.</a:t>
            </a:r>
            <a:endParaRPr/>
          </a:p>
          <a:p>
            <a:pPr indent="-190500" lvl="0" marL="342900" rtl="0" algn="l">
              <a:lnSpc>
                <a:spcPct val="9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Ex:</a:t>
            </a:r>
            <a:endParaRPr/>
          </a:p>
          <a:p>
            <a:pPr indent="-342900" lvl="0" marL="3429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E→AB		 	E→EOE				 E→E+E |</a:t>
            </a:r>
            <a:endParaRPr/>
          </a:p>
          <a:p>
            <a:pPr indent="-342900" lvl="0" marL="3429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A→a			 	E→id				        E*E |</a:t>
            </a:r>
            <a:endParaRPr/>
          </a:p>
          <a:p>
            <a:pPr indent="-342900" lvl="0" marL="3429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B→b			 	O→+|*|/				        E/E  |  id </a:t>
            </a:r>
            <a:endParaRPr/>
          </a:p>
          <a:p>
            <a:pPr indent="-342900" lvl="0" marL="3429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not operator grammar		not operator grammar		operator grammar</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08" name="Google Shape;208;p3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Precedence Relations</a:t>
            </a:r>
            <a:endParaRPr/>
          </a:p>
        </p:txBody>
      </p:sp>
      <p:sp>
        <p:nvSpPr>
          <p:cNvPr id="209" name="Google Shape;209;p3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operator-precedence parsing, we define three disjoint precedence relations between certain pairs of terminals.</a:t>
            </a:r>
            <a:endParaRPr/>
          </a:p>
          <a:p>
            <a:pPr indent="-279400" lvl="0" marL="3429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&lt;</a:t>
            </a:r>
            <a:r>
              <a:rPr b="0" baseline="30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b	b has higher precedence than a</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b	b has same precedence as a</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b	b has lower precedence than a</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determination of correct precedence relations between terminals  are based on the traditional notions of associativity and precedence of operators. (Unary minus causes a problem).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15" name="Google Shape;215;p3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Using Operator-Precedence Relations</a:t>
            </a:r>
            <a:endParaRPr/>
          </a:p>
        </p:txBody>
      </p:sp>
      <p:sp>
        <p:nvSpPr>
          <p:cNvPr id="216" name="Google Shape;216;p3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intention of the precedence relations is to find the handle of            a right-sentential form, </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with marking the left end, </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appearing in the interior of the handle, and</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marking the right hand.</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our input string  $a</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we insert the precedence relation between the pairs of terminals (the precedence relation holds between the terminals in that pair).</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488950" y="49212"/>
            <a:ext cx="8543925" cy="427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Contents</a:t>
            </a:r>
            <a:endParaRPr/>
          </a:p>
        </p:txBody>
      </p:sp>
      <p:sp>
        <p:nvSpPr>
          <p:cNvPr id="99" name="Google Shape;99;p14"/>
          <p:cNvSpPr txBox="1"/>
          <p:nvPr>
            <p:ph idx="1" type="body"/>
          </p:nvPr>
        </p:nvSpPr>
        <p:spPr>
          <a:xfrm>
            <a:off x="344487" y="476250"/>
            <a:ext cx="9145587" cy="600075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Bottom up Parsing</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Reductions </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Handle Pruning</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Shift Reduce Parsing</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Problems related to Shift Reduce Parsing</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Conflicts during Shift Reduce Parsing</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Operator Precedence Parser </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Computation of LEADING</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Computation of TRAILING</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Problems related to LEADING AND TRAILING</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LR Parsers – Why LR Parsers</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Items and LR(0) Automation</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Closure of Item sets</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LR Parsing Algorithm</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SLR Grammars</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SLR Parsing Tables</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Problems related to SLR</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Construction of Canonical LR(1) and LALR</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Construction of LALR</a:t>
            </a:r>
            <a:endParaRPr/>
          </a:p>
          <a:p>
            <a:pPr indent="-342900" lvl="0" marL="342900" marR="0" rtl="0" algn="l">
              <a:lnSpc>
                <a:spcPct val="80000"/>
              </a:lnSpc>
              <a:spcBef>
                <a:spcPts val="380"/>
              </a:spcBef>
              <a:spcAft>
                <a:spcPts val="0"/>
              </a:spcAft>
              <a:buClr>
                <a:schemeClr val="dk1"/>
              </a:buClr>
              <a:buSzPts val="1900"/>
              <a:buFont typeface="Times New Roman"/>
              <a:buChar char="•"/>
            </a:pPr>
            <a:r>
              <a:rPr b="0" i="1" lang="en-US" sz="1900" u="none" cap="none" strike="noStrike">
                <a:solidFill>
                  <a:schemeClr val="dk1"/>
                </a:solidFill>
                <a:latin typeface="Times New Roman"/>
                <a:ea typeface="Times New Roman"/>
                <a:cs typeface="Times New Roman"/>
                <a:sym typeface="Times New Roman"/>
              </a:rPr>
              <a:t>Problems related to Canonical LR(1) and LALR Parsing Table</a:t>
            </a:r>
            <a:endParaRPr/>
          </a:p>
        </p:txBody>
      </p:sp>
      <p:sp>
        <p:nvSpPr>
          <p:cNvPr id="100" name="Google Shape;100;p14"/>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22" name="Google Shape;222;p3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Using Operator -Precedence Relations</a:t>
            </a:r>
            <a:endParaRPr/>
          </a:p>
        </p:txBody>
      </p:sp>
      <p:sp>
        <p:nvSpPr>
          <p:cNvPr id="223" name="Google Shape;223;p32"/>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E+E  |  E-E  |  E*E  |  E/E  |  E^E  |  (E)  |  -E  |  id </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The partial operator-precedence</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table for this grammar</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the input string id+id*id with the precedence relations inserted will be:</a:t>
            </a:r>
            <a:endParaRPr/>
          </a:p>
          <a:p>
            <a:pPr indent="-279400" lvl="0" marL="3429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graphicFrame>
        <p:nvGraphicFramePr>
          <p:cNvPr id="224" name="Google Shape;224;p32"/>
          <p:cNvGraphicFramePr/>
          <p:nvPr/>
        </p:nvGraphicFramePr>
        <p:xfrm>
          <a:off x="5029200" y="1905000"/>
          <a:ext cx="3000000" cy="3000000"/>
        </p:xfrm>
        <a:graphic>
          <a:graphicData uri="http://schemas.openxmlformats.org/drawingml/2006/table">
            <a:tbl>
              <a:tblPr>
                <a:noFill/>
                <a:tableStyleId>{CC1B299E-9B83-413C-90FD-68972D30CF85}</a:tableStyleId>
              </a:tblPr>
              <a:tblGrid>
                <a:gridCol w="473075"/>
                <a:gridCol w="471475"/>
                <a:gridCol w="473075"/>
                <a:gridCol w="471475"/>
                <a:gridCol w="473075"/>
              </a:tblGrid>
              <a:tr h="39687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30" name="Google Shape;230;p3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To Find The Handles</a:t>
            </a:r>
            <a:endParaRPr/>
          </a:p>
        </p:txBody>
      </p:sp>
      <p:sp>
        <p:nvSpPr>
          <p:cNvPr id="231" name="Google Shape;231;p3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Scan the string from left end until the first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is encountered. </a:t>
            </a:r>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Then scan backwards (to the left) over any =· until a &lt;</a:t>
            </a:r>
            <a:r>
              <a:rPr b="0" baseline="30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is encountered. </a:t>
            </a:r>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The handle contains everything to left of the first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and to the right of the &lt;</a:t>
            </a:r>
            <a:r>
              <a:rPr b="0" baseline="30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is encountered. </a:t>
            </a:r>
            <a:endParaRPr/>
          </a:p>
          <a:p>
            <a:pPr indent="-304800" lvl="0" marL="4572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id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E → id		 $ </a:t>
            </a:r>
            <a:r>
              <a:rPr b="0" i="0" lang="en-US" sz="2000" u="none">
                <a:solidFill>
                  <a:srgbClr val="CC0000"/>
                </a:solidFill>
                <a:latin typeface="Times New Roman"/>
                <a:ea typeface="Times New Roman"/>
                <a:cs typeface="Times New Roman"/>
                <a:sym typeface="Times New Roman"/>
              </a:rPr>
              <a:t>id </a:t>
            </a:r>
            <a:r>
              <a:rPr b="0" i="0" lang="en-US" sz="2000" u="none">
                <a:solidFill>
                  <a:schemeClr val="dk1"/>
                </a:solidFill>
                <a:latin typeface="Times New Roman"/>
                <a:ea typeface="Times New Roman"/>
                <a:cs typeface="Times New Roman"/>
                <a:sym typeface="Times New Roman"/>
              </a:rPr>
              <a:t>+ id  *  id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id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E → id		 $  E + </a:t>
            </a:r>
            <a:r>
              <a:rPr b="0" i="0" lang="en-US" sz="2000" u="none">
                <a:solidFill>
                  <a:srgbClr val="CC0000"/>
                </a:solidFill>
                <a:latin typeface="Times New Roman"/>
                <a:ea typeface="Times New Roman"/>
                <a:cs typeface="Times New Roman"/>
                <a:sym typeface="Times New Roman"/>
              </a:rPr>
              <a:t>id </a:t>
            </a:r>
            <a:r>
              <a:rPr b="0" i="0" lang="en-US" sz="2000" u="none">
                <a:solidFill>
                  <a:schemeClr val="dk1"/>
                </a:solidFill>
                <a:latin typeface="Times New Roman"/>
                <a:ea typeface="Times New Roman"/>
                <a:cs typeface="Times New Roman"/>
                <a:sym typeface="Times New Roman"/>
              </a:rPr>
              <a:t> *  id  $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id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E → id		 $ E + E * </a:t>
            </a:r>
            <a:r>
              <a:rPr b="0" i="0" lang="en-US" sz="2000" u="none">
                <a:solidFill>
                  <a:srgbClr val="CC0000"/>
                </a:solidFill>
                <a:latin typeface="Times New Roman"/>
                <a:ea typeface="Times New Roman"/>
                <a:cs typeface="Times New Roman"/>
                <a:sym typeface="Times New Roman"/>
              </a:rPr>
              <a:t> id </a:t>
            </a:r>
            <a:r>
              <a:rPr b="0" i="0" lang="en-US" sz="2000" u="none">
                <a:solidFill>
                  <a:schemeClr val="dk1"/>
                </a:solidFill>
                <a:latin typeface="Times New Roman"/>
                <a:ea typeface="Times New Roman"/>
                <a:cs typeface="Times New Roman"/>
                <a:sym typeface="Times New Roman"/>
              </a:rPr>
              <a:t> $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E → E*E	 $ E +  </a:t>
            </a:r>
            <a:r>
              <a:rPr b="0" i="0" lang="en-US" sz="2000" u="none">
                <a:solidFill>
                  <a:srgbClr val="CC0000"/>
                </a:solidFill>
                <a:latin typeface="Times New Roman"/>
                <a:ea typeface="Times New Roman"/>
                <a:cs typeface="Times New Roman"/>
                <a:sym typeface="Times New Roman"/>
              </a:rPr>
              <a:t>E *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E</a:t>
            </a:r>
            <a:r>
              <a:rPr b="0" i="0" lang="en-US" sz="2000" u="none">
                <a:solidFill>
                  <a:schemeClr val="dk1"/>
                </a:solidFill>
                <a:latin typeface="Times New Roman"/>
                <a:ea typeface="Times New Roman"/>
                <a:cs typeface="Times New Roman"/>
                <a:sym typeface="Times New Roman"/>
              </a:rPr>
              <a:t>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E → E+E	 $ </a:t>
            </a:r>
            <a:r>
              <a:rPr b="0" i="0" lang="en-US" sz="2000" u="none">
                <a:solidFill>
                  <a:srgbClr val="CC0000"/>
                </a:solidFill>
                <a:latin typeface="Times New Roman"/>
                <a:ea typeface="Times New Roman"/>
                <a:cs typeface="Times New Roman"/>
                <a:sym typeface="Times New Roman"/>
              </a:rPr>
              <a:t>E + E</a:t>
            </a:r>
            <a:r>
              <a:rPr b="0" i="0" lang="en-US" sz="2000" u="none">
                <a:solidFill>
                  <a:schemeClr val="dk1"/>
                </a:solidFill>
                <a:latin typeface="Times New Roman"/>
                <a:ea typeface="Times New Roman"/>
                <a:cs typeface="Times New Roman"/>
                <a:sym typeface="Times New Roman"/>
              </a:rPr>
              <a:t>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 E $</a:t>
            </a:r>
            <a:endParaRPr b="0" i="0" sz="2000" u="none">
              <a:solidFill>
                <a:schemeClr val="dk1"/>
              </a:solidFill>
              <a:latin typeface="Times New Roman"/>
              <a:ea typeface="Times New Roman"/>
              <a:cs typeface="Times New Roman"/>
              <a:sym typeface="Times New Roman"/>
            </a:endParaRPr>
          </a:p>
          <a:p>
            <a:pPr indent="-330200" lvl="0" marL="45720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37" name="Google Shape;237;p3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Operator-Precedence Parsing Algorithm</a:t>
            </a:r>
            <a:endParaRPr/>
          </a:p>
        </p:txBody>
      </p:sp>
      <p:sp>
        <p:nvSpPr>
          <p:cNvPr id="238" name="Google Shape;238;p34"/>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input string  is w$, the initial stack is $ and a table holds precedence relations  between certain terminals</a:t>
            </a:r>
            <a:endParaRPr/>
          </a:p>
          <a:p>
            <a:pPr indent="-292100" lvl="0" marL="342900" rtl="0" algn="l">
              <a:lnSpc>
                <a:spcPct val="90000"/>
              </a:lnSpc>
              <a:spcBef>
                <a:spcPts val="16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Algorithm:</a:t>
            </a:r>
            <a:endParaRPr/>
          </a:p>
          <a:p>
            <a:pPr indent="-342900" lvl="0" marL="342900" rtl="0" algn="l">
              <a:lnSpc>
                <a:spcPct val="90000"/>
              </a:lnSpc>
              <a:spcBef>
                <a:spcPts val="32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set p to point to the first symbol of w$ ;</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repeat forever</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if</a:t>
            </a:r>
            <a:r>
              <a:rPr b="0" i="0" lang="en-US" sz="1600" u="none">
                <a:solidFill>
                  <a:schemeClr val="dk1"/>
                </a:solidFill>
                <a:latin typeface="Times New Roman"/>
                <a:ea typeface="Times New Roman"/>
                <a:cs typeface="Times New Roman"/>
                <a:sym typeface="Times New Roman"/>
              </a:rPr>
              <a:t>  ( $ is on top of the stack </a:t>
            </a:r>
            <a:r>
              <a:rPr b="1" i="0" lang="en-US" sz="1600" u="none">
                <a:solidFill>
                  <a:schemeClr val="dk1"/>
                </a:solidFill>
                <a:latin typeface="Times New Roman"/>
                <a:ea typeface="Times New Roman"/>
                <a:cs typeface="Times New Roman"/>
                <a:sym typeface="Times New Roman"/>
              </a:rPr>
              <a:t>and</a:t>
            </a:r>
            <a:r>
              <a:rPr b="0" i="0" lang="en-US" sz="1600" u="none">
                <a:solidFill>
                  <a:schemeClr val="dk1"/>
                </a:solidFill>
                <a:latin typeface="Times New Roman"/>
                <a:ea typeface="Times New Roman"/>
                <a:cs typeface="Times New Roman"/>
                <a:sym typeface="Times New Roman"/>
              </a:rPr>
              <a:t> p points to $ ) </a:t>
            </a:r>
            <a:r>
              <a:rPr b="1" i="0" lang="en-US" sz="1600" u="none">
                <a:solidFill>
                  <a:schemeClr val="dk1"/>
                </a:solidFill>
                <a:latin typeface="Times New Roman"/>
                <a:ea typeface="Times New Roman"/>
                <a:cs typeface="Times New Roman"/>
                <a:sym typeface="Times New Roman"/>
              </a:rPr>
              <a:t>then  return</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else</a:t>
            </a:r>
            <a:r>
              <a:rPr b="0" i="0" lang="en-US" sz="1600" u="none">
                <a:solidFill>
                  <a:schemeClr val="dk1"/>
                </a:solidFill>
                <a:latin typeface="Times New Roman"/>
                <a:ea typeface="Times New Roman"/>
                <a:cs typeface="Times New Roman"/>
                <a:sym typeface="Times New Roman"/>
              </a:rPr>
              <a:t> { </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let a be the topmost terminal symbol on the stack and let b be the symbol pointed to by p;</a:t>
            </a:r>
            <a:endParaRPr/>
          </a:p>
          <a:p>
            <a:pPr indent="-342900" lvl="0" marL="342900" rtl="0" algn="l">
              <a:lnSpc>
                <a:spcPct val="90000"/>
              </a:lnSpc>
              <a:spcBef>
                <a:spcPts val="4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if</a:t>
            </a:r>
            <a:r>
              <a:rPr b="0" i="0" lang="en-US" sz="1600" u="none">
                <a:solidFill>
                  <a:schemeClr val="dk1"/>
                </a:solidFill>
                <a:latin typeface="Times New Roman"/>
                <a:ea typeface="Times New Roman"/>
                <a:cs typeface="Times New Roman"/>
                <a:sym typeface="Times New Roman"/>
              </a:rPr>
              <a:t>  ( a &lt;</a:t>
            </a:r>
            <a:r>
              <a:rPr b="0" baseline="3000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Times New Roman"/>
                <a:ea typeface="Times New Roman"/>
                <a:cs typeface="Times New Roman"/>
                <a:sym typeface="Times New Roman"/>
              </a:rPr>
              <a:t> b  or  a </a:t>
            </a:r>
            <a:r>
              <a:rPr b="0" i="0" lang="en-US" sz="2000" u="none">
                <a:solidFill>
                  <a:schemeClr val="dk1"/>
                </a:solidFill>
                <a:latin typeface="Times New Roman"/>
                <a:ea typeface="Times New Roman"/>
                <a:cs typeface="Times New Roman"/>
                <a:sym typeface="Times New Roman"/>
              </a:rPr>
              <a:t>=·</a:t>
            </a:r>
            <a:r>
              <a:rPr b="0" i="0" lang="en-US" sz="1600" u="none">
                <a:solidFill>
                  <a:schemeClr val="dk1"/>
                </a:solidFill>
                <a:latin typeface="Times New Roman"/>
                <a:ea typeface="Times New Roman"/>
                <a:cs typeface="Times New Roman"/>
                <a:sym typeface="Times New Roman"/>
              </a:rPr>
              <a:t> b  ) </a:t>
            </a:r>
            <a:r>
              <a:rPr b="1" i="0" lang="en-US" sz="1600" u="none">
                <a:solidFill>
                  <a:schemeClr val="dk1"/>
                </a:solidFill>
                <a:latin typeface="Times New Roman"/>
                <a:ea typeface="Times New Roman"/>
                <a:cs typeface="Times New Roman"/>
                <a:sym typeface="Times New Roman"/>
              </a:rPr>
              <a:t>then</a:t>
            </a:r>
            <a:r>
              <a:rPr b="0" i="0" lang="en-US" sz="1600" u="none">
                <a:solidFill>
                  <a:schemeClr val="dk1"/>
                </a:solidFill>
                <a:latin typeface="Times New Roman"/>
                <a:ea typeface="Times New Roman"/>
                <a:cs typeface="Times New Roman"/>
                <a:sym typeface="Times New Roman"/>
              </a:rPr>
              <a:t> {   	/* SHIFT */</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push b onto the stack;</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advance p to the next input symbol;</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else if</a:t>
            </a:r>
            <a:r>
              <a:rPr b="0" i="0" lang="en-US" sz="1600" u="none">
                <a:solidFill>
                  <a:schemeClr val="dk1"/>
                </a:solidFill>
                <a:latin typeface="Times New Roman"/>
                <a:ea typeface="Times New Roman"/>
                <a:cs typeface="Times New Roman"/>
                <a:sym typeface="Times New Roman"/>
              </a:rPr>
              <a:t>  ( a </a:t>
            </a:r>
            <a:r>
              <a:rPr b="0" baseline="3000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Times New Roman"/>
                <a:ea typeface="Times New Roman"/>
                <a:cs typeface="Times New Roman"/>
                <a:sym typeface="Times New Roman"/>
              </a:rPr>
              <a:t>&gt; b )  </a:t>
            </a:r>
            <a:r>
              <a:rPr b="1" i="0" lang="en-US" sz="1600" u="none">
                <a:solidFill>
                  <a:schemeClr val="dk1"/>
                </a:solidFill>
                <a:latin typeface="Times New Roman"/>
                <a:ea typeface="Times New Roman"/>
                <a:cs typeface="Times New Roman"/>
                <a:sym typeface="Times New Roman"/>
              </a:rPr>
              <a:t>then</a:t>
            </a:r>
            <a:r>
              <a:rPr b="0" i="0" lang="en-US" sz="1600" u="none">
                <a:solidFill>
                  <a:schemeClr val="dk1"/>
                </a:solidFill>
                <a:latin typeface="Times New Roman"/>
                <a:ea typeface="Times New Roman"/>
                <a:cs typeface="Times New Roman"/>
                <a:sym typeface="Times New Roman"/>
              </a:rPr>
              <a:t>		/* REDUCE */</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repeat</a:t>
            </a:r>
            <a:r>
              <a:rPr b="0" i="0" lang="en-US" sz="1600" u="none">
                <a:solidFill>
                  <a:schemeClr val="dk1"/>
                </a:solidFill>
                <a:latin typeface="Times New Roman"/>
                <a:ea typeface="Times New Roman"/>
                <a:cs typeface="Times New Roman"/>
                <a:sym typeface="Times New Roman"/>
              </a:rPr>
              <a:t>  pop stack</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until</a:t>
            </a:r>
            <a:r>
              <a:rPr b="0" i="0" lang="en-US" sz="1600" u="none">
                <a:solidFill>
                  <a:schemeClr val="dk1"/>
                </a:solidFill>
                <a:latin typeface="Times New Roman"/>
                <a:ea typeface="Times New Roman"/>
                <a:cs typeface="Times New Roman"/>
                <a:sym typeface="Times New Roman"/>
              </a:rPr>
              <a:t>  ( the top of stack terminal is related by &lt;</a:t>
            </a:r>
            <a:r>
              <a:rPr b="0" baseline="30000" i="0" lang="en-US" sz="1600" u="none">
                <a:solidFill>
                  <a:schemeClr val="dk1"/>
                </a:solidFill>
                <a:latin typeface="Times New Roman"/>
                <a:ea typeface="Times New Roman"/>
                <a:cs typeface="Times New Roman"/>
                <a:sym typeface="Times New Roman"/>
              </a:rPr>
              <a:t>.</a:t>
            </a:r>
            <a:r>
              <a:rPr b="0" i="0" lang="en-US" sz="1600" u="none">
                <a:solidFill>
                  <a:schemeClr val="dk1"/>
                </a:solidFill>
                <a:latin typeface="Times New Roman"/>
                <a:ea typeface="Times New Roman"/>
                <a:cs typeface="Times New Roman"/>
                <a:sym typeface="Times New Roman"/>
              </a:rPr>
              <a:t> to the terminal most recently popped );</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else </a:t>
            </a:r>
            <a:r>
              <a:rPr b="0" i="0" lang="en-US" sz="1600" u="none">
                <a:solidFill>
                  <a:schemeClr val="dk1"/>
                </a:solidFill>
                <a:latin typeface="Times New Roman"/>
                <a:ea typeface="Times New Roman"/>
                <a:cs typeface="Times New Roman"/>
                <a:sym typeface="Times New Roman"/>
              </a:rPr>
              <a:t> error();</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endParaRPr b="1" i="1" sz="1600" u="none">
              <a:solidFill>
                <a:schemeClr val="dk1"/>
              </a:solidFill>
              <a:latin typeface="Times New Roman"/>
              <a:ea typeface="Times New Roman"/>
              <a:cs typeface="Times New Roman"/>
              <a:sym typeface="Times New Roman"/>
            </a:endParaRPr>
          </a:p>
          <a:p>
            <a:pPr indent="-342900" lvl="0" marL="342900" rtl="0" algn="l">
              <a:lnSpc>
                <a:spcPct val="90000"/>
              </a:lnSpc>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241300" lvl="0" marL="342900" rtl="0" algn="l">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44" name="Google Shape;244;p3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Operator-Precedence Parsing Algorithm -- Example</a:t>
            </a:r>
            <a:endParaRPr/>
          </a:p>
        </p:txBody>
      </p:sp>
      <p:sp>
        <p:nvSpPr>
          <p:cNvPr id="245" name="Google Shape;245;p3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None/>
            </a:pPr>
            <a:r>
              <a:rPr b="1" i="1" lang="en-US" sz="2400" u="sng">
                <a:solidFill>
                  <a:schemeClr val="dk1"/>
                </a:solidFill>
                <a:latin typeface="Times New Roman"/>
                <a:ea typeface="Times New Roman"/>
                <a:cs typeface="Times New Roman"/>
                <a:sym typeface="Times New Roman"/>
              </a:rPr>
              <a:t>stack</a:t>
            </a:r>
            <a:r>
              <a:rPr b="0" i="0" lang="en-US" sz="2400" u="none">
                <a:solidFill>
                  <a:schemeClr val="dk1"/>
                </a:solidFill>
                <a:latin typeface="Times New Roman"/>
                <a:ea typeface="Times New Roman"/>
                <a:cs typeface="Times New Roman"/>
                <a:sym typeface="Times New Roman"/>
              </a:rPr>
              <a:t>	</a:t>
            </a:r>
            <a:r>
              <a:rPr b="1" i="1" lang="en-US" sz="2400" u="sng">
                <a:solidFill>
                  <a:schemeClr val="dk1"/>
                </a:solidFill>
                <a:latin typeface="Times New Roman"/>
                <a:ea typeface="Times New Roman"/>
                <a:cs typeface="Times New Roman"/>
                <a:sym typeface="Times New Roman"/>
              </a:rPr>
              <a:t>input</a:t>
            </a:r>
            <a:r>
              <a:rPr b="1" i="1" lang="en-US" sz="2400" u="none">
                <a:solidFill>
                  <a:schemeClr val="dk1"/>
                </a:solidFill>
                <a:latin typeface="Times New Roman"/>
                <a:ea typeface="Times New Roman"/>
                <a:cs typeface="Times New Roman"/>
                <a:sym typeface="Times New Roman"/>
              </a:rPr>
              <a:t>		</a:t>
            </a:r>
            <a:r>
              <a:rPr b="1" i="1" lang="en-US" sz="2400" u="sng">
                <a:solidFill>
                  <a:schemeClr val="dk1"/>
                </a:solidFill>
                <a:latin typeface="Times New Roman"/>
                <a:ea typeface="Times New Roman"/>
                <a:cs typeface="Times New Roman"/>
                <a:sym typeface="Times New Roman"/>
              </a:rPr>
              <a:t>action</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id+id*id$	$ &lt;</a:t>
            </a:r>
            <a:r>
              <a:rPr b="0" baseline="3000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id 	shift</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		+id*id$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reduce	E → id</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+id*id$		shift</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id*id$		shift</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	*id$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reduce	E → id</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*id$		shift</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id$		shift</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	$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reduce	E → id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reduce	E → E*E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reduce	E → E+E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accept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51" name="Google Shape;251;p3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How to Create Operator-Precedence Relations</a:t>
            </a:r>
            <a:endParaRPr/>
          </a:p>
        </p:txBody>
      </p:sp>
      <p:sp>
        <p:nvSpPr>
          <p:cNvPr id="252" name="Google Shape;252;p3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We use associativity and precedence relations among operators.</a:t>
            </a:r>
            <a:endParaRPr/>
          </a:p>
          <a:p>
            <a:pPr indent="-330200" lvl="0" marL="45720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If operator O</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has higher precedence than operator O</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 O</a:t>
            </a:r>
            <a:r>
              <a:rPr b="0" baseline="-25000" i="0" lang="en-US" sz="2000" u="none">
                <a:solidFill>
                  <a:schemeClr val="dk1"/>
                </a:solidFill>
                <a:latin typeface="Times New Roman"/>
                <a:ea typeface="Times New Roman"/>
                <a:cs typeface="Times New Roman"/>
                <a:sym typeface="Times New Roman"/>
              </a:rPr>
              <a:t>1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O</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and   O</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O</a:t>
            </a:r>
            <a:r>
              <a:rPr b="0" baseline="-25000" i="0" lang="en-US" sz="2000" u="none">
                <a:solidFill>
                  <a:schemeClr val="dk1"/>
                </a:solidFill>
                <a:latin typeface="Times New Roman"/>
                <a:ea typeface="Times New Roman"/>
                <a:cs typeface="Times New Roman"/>
                <a:sym typeface="Times New Roman"/>
              </a:rPr>
              <a:t>1</a:t>
            </a:r>
            <a:endParaRPr/>
          </a:p>
          <a:p>
            <a:pPr indent="-330200" lvl="0" marL="457200" rtl="0" algn="l">
              <a:lnSpc>
                <a:spcPct val="90000"/>
              </a:lnSpc>
              <a:spcBef>
                <a:spcPts val="400"/>
              </a:spcBef>
              <a:spcAft>
                <a:spcPts val="0"/>
              </a:spcAft>
              <a:buClr>
                <a:schemeClr val="dk1"/>
              </a:buClr>
              <a:buSzPts val="2000"/>
              <a:buFont typeface="Times New Roman"/>
              <a:buNone/>
            </a:pPr>
            <a:r>
              <a:t/>
            </a:r>
            <a:endParaRPr b="0" baseline="-25000" i="0" sz="2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If operator O</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and operator O</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have equal precedence,                                              they are left-associative    🡺  O</a:t>
            </a:r>
            <a:r>
              <a:rPr b="0" baseline="-25000" i="0" lang="en-US" sz="2000" u="none">
                <a:solidFill>
                  <a:schemeClr val="dk1"/>
                </a:solidFill>
                <a:latin typeface="Times New Roman"/>
                <a:ea typeface="Times New Roman"/>
                <a:cs typeface="Times New Roman"/>
                <a:sym typeface="Times New Roman"/>
              </a:rPr>
              <a:t>1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O</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and   O</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O</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they are right-associative  🡺  O</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O</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and   O</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O</a:t>
            </a:r>
            <a:r>
              <a:rPr b="0" baseline="-25000" i="0" lang="en-US" sz="2000" u="none">
                <a:solidFill>
                  <a:schemeClr val="dk1"/>
                </a:solidFill>
                <a:latin typeface="Times New Roman"/>
                <a:ea typeface="Times New Roman"/>
                <a:cs typeface="Times New Roman"/>
                <a:sym typeface="Times New Roman"/>
              </a:rPr>
              <a:t>1</a:t>
            </a:r>
            <a:endParaRPr/>
          </a:p>
          <a:p>
            <a:pPr indent="-330200" lvl="0" marL="457200" rtl="0" algn="l">
              <a:lnSpc>
                <a:spcPct val="90000"/>
              </a:lnSpc>
              <a:spcBef>
                <a:spcPts val="400"/>
              </a:spcBef>
              <a:spcAft>
                <a:spcPts val="0"/>
              </a:spcAft>
              <a:buClr>
                <a:schemeClr val="dk1"/>
              </a:buClr>
              <a:buSzPts val="2000"/>
              <a:buFont typeface="Times New Roman"/>
              <a:buNone/>
            </a:pPr>
            <a:r>
              <a:t/>
            </a:r>
            <a:endParaRPr b="0" baseline="-25000" i="0" sz="2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For all operators O,                                                                                                        O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O,    O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O,    O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O,    O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and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O</a:t>
            </a:r>
            <a:endParaRPr/>
          </a:p>
          <a:p>
            <a:pPr indent="-330200" lvl="0" marL="45720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Also, let</a:t>
            </a:r>
            <a:endParaRPr/>
          </a:p>
          <a:p>
            <a:pPr indent="-457200" lvl="0" marL="4572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a:t>
            </a:r>
            <a:endParaRPr/>
          </a:p>
          <a:p>
            <a:pPr indent="-457200" lvl="0" marL="4572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a:t>
            </a:r>
            <a:endParaRPr/>
          </a:p>
          <a:p>
            <a:pPr indent="-457200" lvl="0" marL="4572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58" name="Google Shape;258;p3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Operator-Precedence Relations</a:t>
            </a:r>
            <a:endParaRPr/>
          </a:p>
        </p:txBody>
      </p:sp>
      <p:graphicFrame>
        <p:nvGraphicFramePr>
          <p:cNvPr id="259" name="Google Shape;259;p37"/>
          <p:cNvGraphicFramePr/>
          <p:nvPr/>
        </p:nvGraphicFramePr>
        <p:xfrm>
          <a:off x="1651000" y="1227137"/>
          <a:ext cx="3000000" cy="3000000"/>
        </p:xfrm>
        <a:graphic>
          <a:graphicData uri="http://schemas.openxmlformats.org/drawingml/2006/table">
            <a:tbl>
              <a:tblPr>
                <a:noFill/>
                <a:tableStyleId>{CC1B299E-9B83-413C-90FD-68972D30CF85}</a:tableStyleId>
              </a:tblPr>
              <a:tblGrid>
                <a:gridCol w="657225"/>
                <a:gridCol w="658800"/>
                <a:gridCol w="657225"/>
                <a:gridCol w="658800"/>
                <a:gridCol w="657225"/>
                <a:gridCol w="657225"/>
                <a:gridCol w="658800"/>
                <a:gridCol w="657225"/>
                <a:gridCol w="658800"/>
                <a:gridCol w="657225"/>
              </a:tblGrid>
              <a:tr h="4572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65" name="Google Shape;265;p3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Handling Unary Minus</a:t>
            </a:r>
            <a:endParaRPr/>
          </a:p>
        </p:txBody>
      </p:sp>
      <p:sp>
        <p:nvSpPr>
          <p:cNvPr id="266" name="Google Shape;266;p3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Operator-Precedence parsing cannot handle the unary minus when we also the binary minus in our grammar.</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best approach to solve this problem, let the lexical analyzer handle this problem.</a:t>
            </a:r>
            <a:endParaRPr/>
          </a:p>
          <a:p>
            <a:pPr indent="-285750" lvl="1" marL="74295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lexical analyzer will return two different operators for the unary minus and the binary minus.</a:t>
            </a:r>
            <a:endParaRPr/>
          </a:p>
          <a:p>
            <a:pPr indent="-285750" lvl="1" marL="74295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lexical analyzer will need a lookhead to distinguish the binary minus from the unary minus.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we make</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O </a:t>
            </a: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unary-minus           for any operator</a:t>
            </a:r>
            <a:endParaRPr/>
          </a:p>
          <a:p>
            <a:pPr indent="-342900" lvl="0" marL="342900" rtl="0" algn="l">
              <a:lnSpc>
                <a:spcPct val="100000"/>
              </a:lnSpc>
              <a:spcBef>
                <a:spcPts val="48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unary-minus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O	           if unary-minus has higher precedence than O</a:t>
            </a:r>
            <a:endParaRPr/>
          </a:p>
          <a:p>
            <a:pPr indent="-342900" lvl="0" marL="342900" rtl="0" algn="l">
              <a:lnSpc>
                <a:spcPct val="100000"/>
              </a:lnSpc>
              <a:spcBef>
                <a:spcPts val="48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unary-minus </a:t>
            </a: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O	           if unary-minus has lower (or equal) precedence than O</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72" name="Google Shape;272;p3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Precedence Functions</a:t>
            </a:r>
            <a:endParaRPr/>
          </a:p>
        </p:txBody>
      </p:sp>
      <p:sp>
        <p:nvSpPr>
          <p:cNvPr id="273" name="Google Shape;273;p3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Compilers using operator precedence parsers do not need to store the table of precedence relations.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table can be encoded by two precedence functions f and g that map terminal symbols to integers.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symbols a and b.</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f(a) &lt; g(b) 	whenever  a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b</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f(a) = g(b) 	whenever  a =· b</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f(a) &gt; g(b)	whenever  a </a:t>
            </a:r>
            <a:r>
              <a:rPr b="0" i="0" lang="en-US" sz="2000" u="none">
                <a:solidFill>
                  <a:schemeClr val="dk1"/>
                </a:solidFill>
                <a:latin typeface="Times New Roman"/>
                <a:ea typeface="Times New Roman"/>
                <a:cs typeface="Times New Roman"/>
                <a:sym typeface="Times New Roman"/>
              </a:rPr>
              <a:t>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b</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79" name="Google Shape;279;p4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Disadvantages of Operator Precedence Parsing</a:t>
            </a:r>
            <a:endParaRPr/>
          </a:p>
        </p:txBody>
      </p:sp>
      <p:sp>
        <p:nvSpPr>
          <p:cNvPr id="280" name="Google Shape;280;p4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Disadvantages</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It cannot handle the unary minus (the lexical analyzer should handle   the unary minus).</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Small class of grammars.</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Difficult to decide which language is recognized by the grammar.</a:t>
            </a:r>
            <a:endParaRPr/>
          </a:p>
          <a:p>
            <a:pPr indent="-285750" lvl="1" marL="74295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Advantages</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simple</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powerful enough for expressions in programming languages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286" name="Google Shape;286;p4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Error</a:t>
            </a:r>
            <a:r>
              <a:rPr b="0" i="0" lang="en-US" sz="3200" u="none">
                <a:solidFill>
                  <a:schemeClr val="dk2"/>
                </a:solidFill>
                <a:latin typeface="Times New Roman"/>
                <a:ea typeface="Times New Roman"/>
                <a:cs typeface="Times New Roman"/>
                <a:sym typeface="Times New Roman"/>
              </a:rPr>
              <a:t> </a:t>
            </a:r>
            <a:r>
              <a:rPr b="1" i="0" lang="en-US" sz="3200" u="none">
                <a:solidFill>
                  <a:schemeClr val="dk2"/>
                </a:solidFill>
                <a:latin typeface="Times New Roman"/>
                <a:ea typeface="Times New Roman"/>
                <a:cs typeface="Times New Roman"/>
                <a:sym typeface="Times New Roman"/>
              </a:rPr>
              <a:t>Recovery in Operator-Precedence Parsing</a:t>
            </a:r>
            <a:endParaRPr/>
          </a:p>
        </p:txBody>
      </p:sp>
      <p:sp>
        <p:nvSpPr>
          <p:cNvPr id="287" name="Google Shape;287;p4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Error Cases:</a:t>
            </a:r>
            <a:endParaRPr/>
          </a:p>
          <a:p>
            <a:pPr indent="-342900" lvl="1" marL="8001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No relation holds between the terminal on the top of stack and the next input symbol. </a:t>
            </a:r>
            <a:endParaRPr/>
          </a:p>
          <a:p>
            <a:pPr indent="-342900" lvl="1" marL="8001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A handle is found (reduction step), but there is no production with this handle as a right side</a:t>
            </a:r>
            <a:endParaRPr/>
          </a:p>
          <a:p>
            <a:pPr indent="-342900" lvl="1" marL="8001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Error Recovery:</a:t>
            </a:r>
            <a:endParaRPr b="0" i="0" sz="3200" u="none">
              <a:solidFill>
                <a:schemeClr val="dk1"/>
              </a:solidFill>
              <a:latin typeface="Times New Roman"/>
              <a:ea typeface="Times New Roman"/>
              <a:cs typeface="Times New Roman"/>
              <a:sym typeface="Times New Roman"/>
            </a:endParaRPr>
          </a:p>
          <a:p>
            <a:pPr indent="-342900" lvl="1" marL="8001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Each empty entry is filled with a pointer to an error routine.</a:t>
            </a:r>
            <a:endParaRPr/>
          </a:p>
          <a:p>
            <a:pPr indent="-342900" lvl="1" marL="8001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Decides the popped handle “looks like” which right hand side. And tries to recover from that situation.</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200025" y="404812"/>
            <a:ext cx="9372600" cy="14398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Bottom-Up Parsing</a:t>
            </a:r>
            <a:br>
              <a:rPr b="1" i="0" lang="en-US" sz="3200" u="none">
                <a:solidFill>
                  <a:schemeClr val="dk2"/>
                </a:solidFill>
                <a:latin typeface="Times New Roman"/>
                <a:ea typeface="Times New Roman"/>
                <a:cs typeface="Times New Roman"/>
                <a:sym typeface="Times New Roman"/>
              </a:rPr>
            </a:br>
            <a:r>
              <a:rPr b="1" i="0" lang="en-US" sz="3200" u="none">
                <a:solidFill>
                  <a:schemeClr val="dk2"/>
                </a:solidFill>
                <a:latin typeface="Times New Roman"/>
                <a:ea typeface="Times New Roman"/>
                <a:cs typeface="Times New Roman"/>
                <a:sym typeface="Times New Roman"/>
              </a:rPr>
              <a:t>Introduction</a:t>
            </a:r>
            <a:endParaRPr/>
          </a:p>
        </p:txBody>
      </p:sp>
      <p:sp>
        <p:nvSpPr>
          <p:cNvPr id="106" name="Google Shape;106;p15"/>
          <p:cNvSpPr txBox="1"/>
          <p:nvPr>
            <p:ph idx="1" type="body"/>
          </p:nvPr>
        </p:nvSpPr>
        <p:spPr>
          <a:xfrm>
            <a:off x="415925" y="1916112"/>
            <a:ext cx="9372600" cy="3506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Bottom up parsing </a:t>
            </a:r>
            <a:r>
              <a:rPr b="0" i="0" lang="en-US" sz="2000" u="none" cap="none" strike="noStrike">
                <a:solidFill>
                  <a:srgbClr val="FF0000"/>
                </a:solidFill>
                <a:latin typeface="Times New Roman"/>
                <a:ea typeface="Times New Roman"/>
                <a:cs typeface="Times New Roman"/>
                <a:sym typeface="Times New Roman"/>
              </a:rPr>
              <a:t>works in the opposite direction from top down</a:t>
            </a:r>
            <a:r>
              <a:rPr b="0" i="0" lang="en-US" sz="20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A top down parser begins with the start symbol </a:t>
            </a:r>
            <a:r>
              <a:rPr b="0" i="0" lang="en-US" sz="2000" u="none" cap="none" strike="noStrike">
                <a:solidFill>
                  <a:schemeClr val="dk1"/>
                </a:solidFill>
                <a:latin typeface="Times New Roman"/>
                <a:ea typeface="Times New Roman"/>
                <a:cs typeface="Times New Roman"/>
                <a:sym typeface="Times New Roman"/>
              </a:rPr>
              <a:t>at the top of the parse tree and works downward, driving productions in forward order until it gets to the terminal leaves. </a:t>
            </a:r>
            <a:endParaRPr/>
          </a:p>
          <a:p>
            <a:pPr indent="-342900" lvl="0" marL="342900" marR="0" rtl="0" algn="l">
              <a:lnSpc>
                <a:spcPct val="100000"/>
              </a:lnSpc>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A bottom up parse starts with the string of terminals </a:t>
            </a:r>
            <a:r>
              <a:rPr b="0" i="0" lang="en-US" sz="2000" u="none" cap="none" strike="noStrike">
                <a:solidFill>
                  <a:schemeClr val="dk1"/>
                </a:solidFill>
                <a:latin typeface="Times New Roman"/>
                <a:ea typeface="Times New Roman"/>
                <a:cs typeface="Times New Roman"/>
                <a:sym typeface="Times New Roman"/>
              </a:rPr>
              <a:t>itself and builds from the leaves upward, working backwards to the start symbol by applying the productions in reverse.</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Along the way, a bottom up parser searches for substrings of the working string that match the right side of some production. When it finds such a substring, it reduces it, i.e., substitutes the left side non-terminal for the matching right side. </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goal is to reduce all the way up to the start symbol and report a successful parse.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360362" y="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Computation of LEADING &amp; TRAILING</a:t>
            </a:r>
            <a:endParaRPr/>
          </a:p>
        </p:txBody>
      </p:sp>
      <p:sp>
        <p:nvSpPr>
          <p:cNvPr id="293" name="Google Shape;293;p42"/>
          <p:cNvSpPr txBox="1"/>
          <p:nvPr>
            <p:ph idx="1" type="body"/>
          </p:nvPr>
        </p:nvSpPr>
        <p:spPr>
          <a:xfrm>
            <a:off x="360362" y="9144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Two Methods to determine a precedence relation between a pair of terminals</a:t>
            </a:r>
            <a:endParaRPr/>
          </a:p>
          <a:p>
            <a:pPr indent="-285750" lvl="1" marL="74295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Based on associativity and precedence relations of operators</a:t>
            </a:r>
            <a:endParaRPr/>
          </a:p>
          <a:p>
            <a:pPr indent="-285750" lvl="1" marL="74295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Using Operator Precedence Grammar</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Implementation of Operator-Precedence Parser: </a:t>
            </a:r>
            <a:endParaRPr/>
          </a:p>
          <a:p>
            <a:pPr indent="-285750" lvl="1" marL="74295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An operator-precedence parser is a simple shift-reduce parser that is capable of parsing a subset of LR(1) grammars.</a:t>
            </a:r>
            <a:endParaRPr/>
          </a:p>
          <a:p>
            <a:pPr indent="-285750" lvl="1" marL="74295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operator-precedence parser can parse all LR(1) grammars where two consecutive non-terminals and epsilon never appear in the right-hand side of any rule.</a:t>
            </a:r>
            <a:endParaRPr/>
          </a:p>
        </p:txBody>
      </p:sp>
      <p:sp>
        <p:nvSpPr>
          <p:cNvPr id="294" name="Google Shape;294;p42"/>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360362" y="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Computation of LEADING &amp; TRAILING</a:t>
            </a:r>
            <a:endParaRPr/>
          </a:p>
        </p:txBody>
      </p:sp>
      <p:sp>
        <p:nvSpPr>
          <p:cNvPr id="300" name="Google Shape;300;p43"/>
          <p:cNvSpPr txBox="1"/>
          <p:nvPr>
            <p:ph idx="1" type="body"/>
          </p:nvPr>
        </p:nvSpPr>
        <p:spPr>
          <a:xfrm>
            <a:off x="360362" y="9144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Steps involved in Parsing:</a:t>
            </a:r>
            <a:endParaRPr/>
          </a:p>
          <a:p>
            <a:pPr indent="0" lvl="1" marL="400050" marR="0" rtl="0" algn="l">
              <a:lnSpc>
                <a:spcPct val="100000"/>
              </a:lnSpc>
              <a:spcBef>
                <a:spcPts val="48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a:t>
            </a:r>
            <a:r>
              <a:rPr b="0" i="0" lang="en-US" sz="2400" u="none" cap="none" strike="noStrike">
                <a:solidFill>
                  <a:schemeClr val="dk1"/>
                </a:solidFill>
                <a:latin typeface="Times New Roman"/>
                <a:ea typeface="Times New Roman"/>
                <a:cs typeface="Times New Roman"/>
                <a:sym typeface="Times New Roman"/>
              </a:rPr>
              <a:t>Ensure the grammar satisfies the pre-requisite. </a:t>
            </a:r>
            <a:endParaRPr/>
          </a:p>
          <a:p>
            <a:pPr indent="0" lvl="1" marL="40005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 Computation of the function LEADING() </a:t>
            </a:r>
            <a:endParaRPr/>
          </a:p>
          <a:p>
            <a:pPr indent="0" lvl="1" marL="40005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3. Computation of the function TRAILING() </a:t>
            </a:r>
            <a:endParaRPr/>
          </a:p>
          <a:p>
            <a:pPr indent="0" lvl="1" marL="40005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4. Using the computed leading and trailing ,construct the operator Precedence Table </a:t>
            </a:r>
            <a:endParaRPr/>
          </a:p>
          <a:p>
            <a:pPr indent="0" lvl="1" marL="40005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5. Parse the given input string based on the algorithm </a:t>
            </a:r>
            <a:endParaRPr/>
          </a:p>
          <a:p>
            <a:pPr indent="0" lvl="1" marL="40005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6. Compute Precedence Function and graph. </a:t>
            </a:r>
            <a:endParaRPr/>
          </a:p>
        </p:txBody>
      </p:sp>
      <p:sp>
        <p:nvSpPr>
          <p:cNvPr id="301" name="Google Shape;301;p43"/>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Computation of LEADING</a:t>
            </a:r>
            <a:endParaRPr/>
          </a:p>
        </p:txBody>
      </p:sp>
      <p:sp>
        <p:nvSpPr>
          <p:cNvPr id="307" name="Google Shape;307;p44"/>
          <p:cNvSpPr txBox="1"/>
          <p:nvPr>
            <p:ph idx="1" type="body"/>
          </p:nvPr>
        </p:nvSpPr>
        <p:spPr>
          <a:xfrm>
            <a:off x="381000" y="1219200"/>
            <a:ext cx="93726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Leading</a:t>
            </a:r>
            <a:r>
              <a:rPr b="0" i="0" lang="en-US" sz="2400" u="none">
                <a:solidFill>
                  <a:schemeClr val="dk1"/>
                </a:solidFill>
                <a:latin typeface="Times New Roman"/>
                <a:ea typeface="Times New Roman"/>
                <a:cs typeface="Times New Roman"/>
                <a:sym typeface="Times New Roman"/>
              </a:rPr>
              <a:t> is defined for every non-terminal. Terminals that can be the first terminal in a string derived from that non-terminal.</a:t>
            </a:r>
            <a:endParaRPr/>
          </a:p>
          <a:p>
            <a:pPr indent="0" lvl="0" marL="0" marR="0" rtl="0" algn="l">
              <a:lnSpc>
                <a:spcPct val="100000"/>
              </a:lnSpc>
              <a:spcBef>
                <a:spcPts val="480"/>
              </a:spcBef>
              <a:spcAft>
                <a:spcPts val="0"/>
              </a:spcAft>
              <a:buClr>
                <a:schemeClr val="dk1"/>
              </a:buClr>
              <a:buSzPts val="2400"/>
              <a:buFont typeface="Times New Roman"/>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Compute LEADING (A)</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LEADING (A) = {a| A → γaδ, where γ is ε or a single non-terminal.}</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Rule 1: a is in LEADING (A) if there is a production of the form A → γaδ, Where γ is ε or a single non-terminal</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Rule 2: a is in LEADING (B) and if there is a production of the form A → Bα, then a is in LEADING (A)</a:t>
            </a:r>
            <a:endParaRPr/>
          </a:p>
        </p:txBody>
      </p:sp>
      <p:sp>
        <p:nvSpPr>
          <p:cNvPr id="308" name="Google Shape;308;p44"/>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Computation of TRAILING</a:t>
            </a:r>
            <a:endParaRPr/>
          </a:p>
        </p:txBody>
      </p:sp>
      <p:sp>
        <p:nvSpPr>
          <p:cNvPr id="314" name="Google Shape;314;p45"/>
          <p:cNvSpPr txBox="1"/>
          <p:nvPr>
            <p:ph idx="1" type="body"/>
          </p:nvPr>
        </p:nvSpPr>
        <p:spPr>
          <a:xfrm>
            <a:off x="381000" y="1219200"/>
            <a:ext cx="9372600" cy="525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Trailing</a:t>
            </a:r>
            <a:r>
              <a:rPr b="0" i="0" lang="en-US" sz="2400" u="none">
                <a:solidFill>
                  <a:schemeClr val="dk1"/>
                </a:solidFill>
                <a:latin typeface="Times New Roman"/>
                <a:ea typeface="Times New Roman"/>
                <a:cs typeface="Times New Roman"/>
                <a:sym typeface="Times New Roman"/>
              </a:rPr>
              <a:t> is defined for every non-terminal. • Terminals that can be the last terminal in a string derived from that non-terminal.</a:t>
            </a:r>
            <a:endParaRPr/>
          </a:p>
          <a:p>
            <a:pPr indent="0" lvl="0" marL="0" marR="0" rtl="0" algn="l">
              <a:lnSpc>
                <a:spcPct val="100000"/>
              </a:lnSpc>
              <a:spcBef>
                <a:spcPts val="480"/>
              </a:spcBef>
              <a:spcAft>
                <a:spcPts val="0"/>
              </a:spcAft>
              <a:buClr>
                <a:schemeClr val="dk1"/>
              </a:buClr>
              <a:buSzPts val="2400"/>
              <a:buFont typeface="Times New Roman"/>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Compute TRAILING (A)</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TRAILING (A) = {a| A → γaδ, where δ is ε or a single non-terminal.}</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Rule 1: a is in TRAILING (A) if there is a production of the form A → γaδ, Where δ is ε or a single non-terminal</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Rule 2: a is in TRAILING (B) and if there is a production of the form</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αB, then a is in TRAILING (A)</a:t>
            </a:r>
            <a:br>
              <a:rPr b="0" i="0" lang="en-US" sz="2400" u="none">
                <a:solidFill>
                  <a:schemeClr val="dk1"/>
                </a:solidFill>
                <a:latin typeface="Times New Roman"/>
                <a:ea typeface="Times New Roman"/>
                <a:cs typeface="Times New Roman"/>
                <a:sym typeface="Times New Roman"/>
              </a:rPr>
            </a:br>
            <a:endParaRPr/>
          </a:p>
        </p:txBody>
      </p:sp>
      <p:sp>
        <p:nvSpPr>
          <p:cNvPr id="315" name="Google Shape;315;p45"/>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Computation of LEADING &amp; TRAILING--Example</a:t>
            </a:r>
            <a:endParaRPr/>
          </a:p>
        </p:txBody>
      </p:sp>
      <p:sp>
        <p:nvSpPr>
          <p:cNvPr id="321" name="Google Shape;321;p46"/>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pic>
        <p:nvPicPr>
          <p:cNvPr id="322" name="Google Shape;322;p46"/>
          <p:cNvPicPr preferRelativeResize="0"/>
          <p:nvPr/>
        </p:nvPicPr>
        <p:blipFill rotWithShape="1">
          <a:blip r:embed="rId3">
            <a:alphaModFix/>
          </a:blip>
          <a:srcRect b="0" l="0" r="0" t="0"/>
          <a:stretch/>
        </p:blipFill>
        <p:spPr>
          <a:xfrm>
            <a:off x="2289175" y="1243012"/>
            <a:ext cx="4895850" cy="49228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Algorithm for constructing </a:t>
            </a:r>
            <a:br>
              <a:rPr b="1" i="0" lang="en-US" sz="3200" u="none">
                <a:solidFill>
                  <a:schemeClr val="dk2"/>
                </a:solidFill>
                <a:latin typeface="Times New Roman"/>
                <a:ea typeface="Times New Roman"/>
                <a:cs typeface="Times New Roman"/>
                <a:sym typeface="Times New Roman"/>
              </a:rPr>
            </a:br>
            <a:r>
              <a:rPr b="1" i="0" lang="en-US" sz="3200" u="none">
                <a:solidFill>
                  <a:schemeClr val="dk2"/>
                </a:solidFill>
                <a:latin typeface="Times New Roman"/>
                <a:ea typeface="Times New Roman"/>
                <a:cs typeface="Times New Roman"/>
                <a:sym typeface="Times New Roman"/>
              </a:rPr>
              <a:t>Precedence Relation Table</a:t>
            </a:r>
            <a:endParaRPr/>
          </a:p>
        </p:txBody>
      </p:sp>
      <p:sp>
        <p:nvSpPr>
          <p:cNvPr id="328" name="Google Shape;328;p47"/>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329" name="Google Shape;329;p47"/>
          <p:cNvSpPr txBox="1"/>
          <p:nvPr/>
        </p:nvSpPr>
        <p:spPr>
          <a:xfrm>
            <a:off x="381000" y="1125537"/>
            <a:ext cx="9180512" cy="706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Step 2: After computing LEADING and TRAILING, the table is constructed between all the terminals in the grammar including the ‘$’ symbol.</a:t>
            </a:r>
            <a:endParaRPr/>
          </a:p>
        </p:txBody>
      </p:sp>
      <p:sp>
        <p:nvSpPr>
          <p:cNvPr id="330" name="Google Shape;330;p47"/>
          <p:cNvSpPr txBox="1"/>
          <p:nvPr/>
        </p:nvSpPr>
        <p:spPr>
          <a:xfrm>
            <a:off x="381000" y="1831975"/>
            <a:ext cx="9432925" cy="4894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PARSINGTABLE(Grammar G, LEADING(), TRAILING() )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For each production A </a:t>
            </a:r>
            <a:r>
              <a:rPr b="0" i="0" lang="en-US" sz="2400" u="none" cap="none" strike="noStrike">
                <a:solidFill>
                  <a:srgbClr val="000000"/>
                </a:solidFill>
                <a:latin typeface="Noto Sans Symbols"/>
                <a:ea typeface="Noto Sans Symbols"/>
                <a:cs typeface="Noto Sans Symbols"/>
                <a:sym typeface="Noto Sans Symbols"/>
              </a:rPr>
              <a:t>🡪</a:t>
            </a:r>
            <a:r>
              <a:rPr b="0" i="0" lang="en-US" sz="2400" u="none" cap="none" strike="noStrike">
                <a:solidFill>
                  <a:srgbClr val="000000"/>
                </a:solidFill>
                <a:latin typeface="Times New Roman"/>
                <a:ea typeface="Times New Roman"/>
                <a:cs typeface="Times New Roman"/>
                <a:sym typeface="Times New Roman"/>
              </a:rPr>
              <a:t>X</a:t>
            </a:r>
            <a:r>
              <a:rPr b="0" i="0" lang="en-US" sz="1400" u="none" cap="none" strike="noStrike">
                <a:solidFill>
                  <a:srgbClr val="000000"/>
                </a:solidFill>
                <a:latin typeface="Times New Roman"/>
                <a:ea typeface="Times New Roman"/>
                <a:cs typeface="Times New Roman"/>
                <a:sym typeface="Times New Roman"/>
              </a:rPr>
              <a:t>1</a:t>
            </a:r>
            <a:r>
              <a:rPr b="0" i="0" lang="en-US" sz="2400" u="none" cap="none" strike="noStrike">
                <a:solidFill>
                  <a:srgbClr val="000000"/>
                </a:solidFill>
                <a:latin typeface="Times New Roman"/>
                <a:ea typeface="Times New Roman"/>
                <a:cs typeface="Times New Roman"/>
                <a:sym typeface="Times New Roman"/>
              </a:rPr>
              <a:t>X</a:t>
            </a:r>
            <a:r>
              <a:rPr b="0" i="0" lang="en-US" sz="1400" u="none" cap="none" strike="noStrike">
                <a:solidFill>
                  <a:srgbClr val="000000"/>
                </a:solidFill>
                <a:latin typeface="Times New Roman"/>
                <a:ea typeface="Times New Roman"/>
                <a:cs typeface="Times New Roman"/>
                <a:sym typeface="Times New Roman"/>
              </a:rPr>
              <a:t>2</a:t>
            </a:r>
            <a:r>
              <a:rPr b="0" i="0" lang="en-US" sz="2400" u="none" cap="none" strike="noStrike">
                <a:solidFill>
                  <a:srgbClr val="000000"/>
                </a:solidFill>
                <a:latin typeface="Times New Roman"/>
                <a:ea typeface="Times New Roman"/>
                <a:cs typeface="Times New Roman"/>
                <a:sym typeface="Times New Roman"/>
              </a:rPr>
              <a:t>X</a:t>
            </a:r>
            <a:r>
              <a:rPr b="0" i="0" lang="en-US" sz="1400" u="none" cap="none" strike="noStrike">
                <a:solidFill>
                  <a:srgbClr val="000000"/>
                </a:solidFill>
                <a:latin typeface="Times New Roman"/>
                <a:ea typeface="Times New Roman"/>
                <a:cs typeface="Times New Roman"/>
                <a:sym typeface="Times New Roman"/>
              </a:rPr>
              <a:t>3 </a:t>
            </a:r>
            <a:r>
              <a:rPr b="0" i="0" lang="en-US" sz="2400" u="none" cap="none" strike="noStrike">
                <a:solidFill>
                  <a:srgbClr val="000000"/>
                </a:solidFill>
                <a:latin typeface="Times New Roman"/>
                <a:ea typeface="Times New Roman"/>
                <a:cs typeface="Times New Roman"/>
                <a:sym typeface="Times New Roman"/>
              </a:rPr>
              <a:t>...X</a:t>
            </a:r>
            <a:r>
              <a:rPr b="0" i="0" lang="en-US" sz="1400" u="none" cap="none" strike="noStrike">
                <a:solidFill>
                  <a:srgbClr val="000000"/>
                </a:solidFill>
                <a:latin typeface="Times New Roman"/>
                <a:ea typeface="Times New Roman"/>
                <a:cs typeface="Times New Roman"/>
                <a:sym typeface="Times New Roman"/>
              </a:rPr>
              <a:t>n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for i = 1 to n-1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1. if X</a:t>
            </a:r>
            <a:r>
              <a:rPr b="0" i="0" lang="en-US" sz="1400" u="none" cap="none" strike="noStrike">
                <a:solidFill>
                  <a:srgbClr val="000000"/>
                </a:solidFill>
                <a:latin typeface="Times New Roman"/>
                <a:ea typeface="Times New Roman"/>
                <a:cs typeface="Times New Roman"/>
                <a:sym typeface="Times New Roman"/>
              </a:rPr>
              <a:t>i </a:t>
            </a:r>
            <a:r>
              <a:rPr b="0" i="0" lang="en-US" sz="2400" u="none" cap="none" strike="noStrike">
                <a:solidFill>
                  <a:srgbClr val="000000"/>
                </a:solidFill>
                <a:latin typeface="Times New Roman"/>
                <a:ea typeface="Times New Roman"/>
                <a:cs typeface="Times New Roman"/>
                <a:sym typeface="Times New Roman"/>
              </a:rPr>
              <a:t>and X</a:t>
            </a:r>
            <a:r>
              <a:rPr b="0" i="0" lang="en-US" sz="1400" u="none" cap="none" strike="noStrike">
                <a:solidFill>
                  <a:srgbClr val="000000"/>
                </a:solidFill>
                <a:latin typeface="Times New Roman"/>
                <a:ea typeface="Times New Roman"/>
                <a:cs typeface="Times New Roman"/>
                <a:sym typeface="Times New Roman"/>
              </a:rPr>
              <a:t>i+1 </a:t>
            </a:r>
            <a:r>
              <a:rPr b="0" i="0" lang="en-US" sz="2400" u="none" cap="none" strike="noStrike">
                <a:solidFill>
                  <a:srgbClr val="000000"/>
                </a:solidFill>
                <a:latin typeface="Times New Roman"/>
                <a:ea typeface="Times New Roman"/>
                <a:cs typeface="Times New Roman"/>
                <a:sym typeface="Times New Roman"/>
              </a:rPr>
              <a:t>are terminals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set X</a:t>
            </a:r>
            <a:r>
              <a:rPr b="0" i="0" lang="en-US" sz="1400" u="none" cap="none" strike="noStrike">
                <a:solidFill>
                  <a:srgbClr val="000000"/>
                </a:solidFill>
                <a:latin typeface="Times New Roman"/>
                <a:ea typeface="Times New Roman"/>
                <a:cs typeface="Times New Roman"/>
                <a:sym typeface="Times New Roman"/>
              </a:rPr>
              <a:t>i </a:t>
            </a:r>
            <a:r>
              <a:rPr b="0" i="0" lang="en-US" sz="2400" u="none" cap="none" strike="noStrike">
                <a:solidFill>
                  <a:srgbClr val="000000"/>
                </a:solidFill>
                <a:latin typeface="Times New Roman"/>
                <a:ea typeface="Times New Roman"/>
                <a:cs typeface="Times New Roman"/>
                <a:sym typeface="Times New Roman"/>
              </a:rPr>
              <a:t>=· X</a:t>
            </a:r>
            <a:r>
              <a:rPr b="0" i="0" lang="en-US" sz="1400" u="none" cap="none" strike="noStrike">
                <a:solidFill>
                  <a:srgbClr val="000000"/>
                </a:solidFill>
                <a:latin typeface="Times New Roman"/>
                <a:ea typeface="Times New Roman"/>
                <a:cs typeface="Times New Roman"/>
                <a:sym typeface="Times New Roman"/>
              </a:rPr>
              <a:t>i+1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2. if i ≤ n-2 and X</a:t>
            </a:r>
            <a:r>
              <a:rPr b="0" i="0" lang="en-US" sz="1400" u="none" cap="none" strike="noStrike">
                <a:solidFill>
                  <a:srgbClr val="000000"/>
                </a:solidFill>
                <a:latin typeface="Times New Roman"/>
                <a:ea typeface="Times New Roman"/>
                <a:cs typeface="Times New Roman"/>
                <a:sym typeface="Times New Roman"/>
              </a:rPr>
              <a:t>i </a:t>
            </a:r>
            <a:r>
              <a:rPr b="0" i="0" lang="en-US" sz="2400" u="none" cap="none" strike="noStrike">
                <a:solidFill>
                  <a:srgbClr val="000000"/>
                </a:solidFill>
                <a:latin typeface="Times New Roman"/>
                <a:ea typeface="Times New Roman"/>
                <a:cs typeface="Times New Roman"/>
                <a:sym typeface="Times New Roman"/>
              </a:rPr>
              <a:t>and X</a:t>
            </a:r>
            <a:r>
              <a:rPr b="0" i="0" lang="en-US" sz="1400" u="none" cap="none" strike="noStrike">
                <a:solidFill>
                  <a:srgbClr val="000000"/>
                </a:solidFill>
                <a:latin typeface="Times New Roman"/>
                <a:ea typeface="Times New Roman"/>
                <a:cs typeface="Times New Roman"/>
                <a:sym typeface="Times New Roman"/>
              </a:rPr>
              <a:t>i+2 </a:t>
            </a:r>
            <a:r>
              <a:rPr b="0" i="0" lang="en-US" sz="2400" u="none" cap="none" strike="noStrike">
                <a:solidFill>
                  <a:srgbClr val="000000"/>
                </a:solidFill>
                <a:latin typeface="Times New Roman"/>
                <a:ea typeface="Times New Roman"/>
                <a:cs typeface="Times New Roman"/>
                <a:sym typeface="Times New Roman"/>
              </a:rPr>
              <a:t>are terminals and X</a:t>
            </a:r>
            <a:r>
              <a:rPr b="0" i="0" lang="en-US" sz="1400" u="none" cap="none" strike="noStrike">
                <a:solidFill>
                  <a:srgbClr val="000000"/>
                </a:solidFill>
                <a:latin typeface="Times New Roman"/>
                <a:ea typeface="Times New Roman"/>
                <a:cs typeface="Times New Roman"/>
                <a:sym typeface="Times New Roman"/>
              </a:rPr>
              <a:t>i+1 </a:t>
            </a:r>
            <a:r>
              <a:rPr b="0" i="0" lang="en-US" sz="2400" u="none" cap="none" strike="noStrike">
                <a:solidFill>
                  <a:srgbClr val="000000"/>
                </a:solidFill>
                <a:latin typeface="Times New Roman"/>
                <a:ea typeface="Times New Roman"/>
                <a:cs typeface="Times New Roman"/>
                <a:sym typeface="Times New Roman"/>
              </a:rPr>
              <a:t>is a non-terminal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set X</a:t>
            </a:r>
            <a:r>
              <a:rPr b="0" i="0" lang="en-US" sz="1400" u="none" cap="none" strike="noStrike">
                <a:solidFill>
                  <a:srgbClr val="000000"/>
                </a:solidFill>
                <a:latin typeface="Times New Roman"/>
                <a:ea typeface="Times New Roman"/>
                <a:cs typeface="Times New Roman"/>
                <a:sym typeface="Times New Roman"/>
              </a:rPr>
              <a:t>i </a:t>
            </a:r>
            <a:r>
              <a:rPr b="0" i="0" lang="en-US" sz="2400" u="none" cap="none" strike="noStrike">
                <a:solidFill>
                  <a:srgbClr val="000000"/>
                </a:solidFill>
                <a:latin typeface="Times New Roman"/>
                <a:ea typeface="Times New Roman"/>
                <a:cs typeface="Times New Roman"/>
                <a:sym typeface="Times New Roman"/>
              </a:rPr>
              <a:t>=· X</a:t>
            </a:r>
            <a:r>
              <a:rPr b="0" i="0" lang="en-US" sz="1400" u="none" cap="none" strike="noStrike">
                <a:solidFill>
                  <a:srgbClr val="000000"/>
                </a:solidFill>
                <a:latin typeface="Times New Roman"/>
                <a:ea typeface="Times New Roman"/>
                <a:cs typeface="Times New Roman"/>
                <a:sym typeface="Times New Roman"/>
              </a:rPr>
              <a:t>i+2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3. if X</a:t>
            </a:r>
            <a:r>
              <a:rPr b="0" i="0" lang="en-US" sz="1400" u="none" cap="none" strike="noStrike">
                <a:solidFill>
                  <a:srgbClr val="000000"/>
                </a:solidFill>
                <a:latin typeface="Times New Roman"/>
                <a:ea typeface="Times New Roman"/>
                <a:cs typeface="Times New Roman"/>
                <a:sym typeface="Times New Roman"/>
              </a:rPr>
              <a:t>i </a:t>
            </a:r>
            <a:r>
              <a:rPr b="0" i="0" lang="en-US" sz="2400" u="none" cap="none" strike="noStrike">
                <a:solidFill>
                  <a:srgbClr val="000000"/>
                </a:solidFill>
                <a:latin typeface="Times New Roman"/>
                <a:ea typeface="Times New Roman"/>
                <a:cs typeface="Times New Roman"/>
                <a:sym typeface="Times New Roman"/>
              </a:rPr>
              <a:t>is a terminal and X</a:t>
            </a:r>
            <a:r>
              <a:rPr b="0" i="0" lang="en-US" sz="1400" u="none" cap="none" strike="noStrike">
                <a:solidFill>
                  <a:srgbClr val="000000"/>
                </a:solidFill>
                <a:latin typeface="Times New Roman"/>
                <a:ea typeface="Times New Roman"/>
                <a:cs typeface="Times New Roman"/>
                <a:sym typeface="Times New Roman"/>
              </a:rPr>
              <a:t>i+1 </a:t>
            </a:r>
            <a:r>
              <a:rPr b="0" i="0" lang="en-US" sz="2400" u="none" cap="none" strike="noStrike">
                <a:solidFill>
                  <a:srgbClr val="000000"/>
                </a:solidFill>
                <a:latin typeface="Times New Roman"/>
                <a:ea typeface="Times New Roman"/>
                <a:cs typeface="Times New Roman"/>
                <a:sym typeface="Times New Roman"/>
              </a:rPr>
              <a:t>is a non-terminal then for all ‘a’ in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Leading(X</a:t>
            </a:r>
            <a:r>
              <a:rPr b="0" i="0" lang="en-US" sz="1400" u="none" cap="none" strike="noStrike">
                <a:solidFill>
                  <a:srgbClr val="000000"/>
                </a:solidFill>
                <a:latin typeface="Times New Roman"/>
                <a:ea typeface="Times New Roman"/>
                <a:cs typeface="Times New Roman"/>
                <a:sym typeface="Times New Roman"/>
              </a:rPr>
              <a:t>i+1</a:t>
            </a:r>
            <a:r>
              <a:rPr b="0" i="0" lang="en-US" sz="2400" u="none" cap="none" strike="noStrike">
                <a:solidFill>
                  <a:srgbClr val="000000"/>
                </a:solidFill>
                <a:latin typeface="Times New Roman"/>
                <a:ea typeface="Times New Roman"/>
                <a:cs typeface="Times New Roman"/>
                <a:sym typeface="Times New Roman"/>
              </a:rPr>
              <a:t>) set X</a:t>
            </a:r>
            <a:r>
              <a:rPr b="0" i="0" lang="en-US" sz="1400" u="none" cap="none" strike="noStrike">
                <a:solidFill>
                  <a:srgbClr val="000000"/>
                </a:solidFill>
                <a:latin typeface="Times New Roman"/>
                <a:ea typeface="Times New Roman"/>
                <a:cs typeface="Times New Roman"/>
                <a:sym typeface="Times New Roman"/>
              </a:rPr>
              <a:t>i </a:t>
            </a:r>
            <a:r>
              <a:rPr b="1" i="0" lang="en-US" sz="2400" u="none" cap="none" strike="noStrike">
                <a:solidFill>
                  <a:srgbClr val="000000"/>
                </a:solidFill>
                <a:latin typeface="Times New Roman"/>
                <a:ea typeface="Times New Roman"/>
                <a:cs typeface="Times New Roman"/>
                <a:sym typeface="Times New Roman"/>
              </a:rPr>
              <a:t>&lt;</a:t>
            </a:r>
            <a:r>
              <a:rPr b="1" i="0" lang="en-US" sz="1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a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4. if X</a:t>
            </a:r>
            <a:r>
              <a:rPr b="0" i="0" lang="en-US" sz="1400" u="none" cap="none" strike="noStrike">
                <a:solidFill>
                  <a:srgbClr val="000000"/>
                </a:solidFill>
                <a:latin typeface="Times New Roman"/>
                <a:ea typeface="Times New Roman"/>
                <a:cs typeface="Times New Roman"/>
                <a:sym typeface="Times New Roman"/>
              </a:rPr>
              <a:t>i </a:t>
            </a:r>
            <a:r>
              <a:rPr b="0" i="0" lang="en-US" sz="2400" u="none" cap="none" strike="noStrike">
                <a:solidFill>
                  <a:srgbClr val="000000"/>
                </a:solidFill>
                <a:latin typeface="Times New Roman"/>
                <a:ea typeface="Times New Roman"/>
                <a:cs typeface="Times New Roman"/>
                <a:sym typeface="Times New Roman"/>
              </a:rPr>
              <a:t>is a non-terminal and X</a:t>
            </a:r>
            <a:r>
              <a:rPr b="0" i="0" lang="en-US" sz="1400" u="none" cap="none" strike="noStrike">
                <a:solidFill>
                  <a:srgbClr val="000000"/>
                </a:solidFill>
                <a:latin typeface="Times New Roman"/>
                <a:ea typeface="Times New Roman"/>
                <a:cs typeface="Times New Roman"/>
                <a:sym typeface="Times New Roman"/>
              </a:rPr>
              <a:t>i+1 </a:t>
            </a:r>
            <a:r>
              <a:rPr b="0" i="0" lang="en-US" sz="2400" u="none" cap="none" strike="noStrike">
                <a:solidFill>
                  <a:srgbClr val="000000"/>
                </a:solidFill>
                <a:latin typeface="Times New Roman"/>
                <a:ea typeface="Times New Roman"/>
                <a:cs typeface="Times New Roman"/>
                <a:sym typeface="Times New Roman"/>
              </a:rPr>
              <a:t>is a terminal then for all ‘a’ in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Trailing(X</a:t>
            </a:r>
            <a:r>
              <a:rPr b="0" i="0" lang="en-US" sz="1400" u="none" cap="none" strike="noStrike">
                <a:solidFill>
                  <a:srgbClr val="000000"/>
                </a:solidFill>
                <a:latin typeface="Times New Roman"/>
                <a:ea typeface="Times New Roman"/>
                <a:cs typeface="Times New Roman"/>
                <a:sym typeface="Times New Roman"/>
              </a:rPr>
              <a:t>i</a:t>
            </a:r>
            <a:r>
              <a:rPr b="0" i="0" lang="en-US" sz="2400" u="none" cap="none" strike="noStrike">
                <a:solidFill>
                  <a:srgbClr val="000000"/>
                </a:solidFill>
                <a:latin typeface="Times New Roman"/>
                <a:ea typeface="Times New Roman"/>
                <a:cs typeface="Times New Roman"/>
                <a:sym typeface="Times New Roman"/>
              </a:rPr>
              <a:t>) set a </a:t>
            </a:r>
            <a:r>
              <a:rPr b="1" i="0" lang="en-US" sz="1400" u="none" cap="none" strike="noStrike">
                <a:solidFill>
                  <a:srgbClr val="000000"/>
                </a:solidFill>
                <a:latin typeface="Times New Roman"/>
                <a:ea typeface="Times New Roman"/>
                <a:cs typeface="Times New Roman"/>
                <a:sym typeface="Times New Roman"/>
              </a:rPr>
              <a:t>.</a:t>
            </a:r>
            <a:r>
              <a:rPr b="1" i="0" lang="en-US" sz="2400" u="none" cap="none" strike="noStrike">
                <a:solidFill>
                  <a:srgbClr val="000000"/>
                </a:solidFill>
                <a:latin typeface="Times New Roman"/>
                <a:ea typeface="Times New Roman"/>
                <a:cs typeface="Times New Roman"/>
                <a:sym typeface="Times New Roman"/>
              </a:rPr>
              <a:t>&gt; </a:t>
            </a:r>
            <a:r>
              <a:rPr b="0" i="0" lang="en-US" sz="2400" u="none" cap="none" strike="noStrike">
                <a:solidFill>
                  <a:srgbClr val="000000"/>
                </a:solidFill>
                <a:latin typeface="Times New Roman"/>
                <a:ea typeface="Times New Roman"/>
                <a:cs typeface="Times New Roman"/>
                <a:sym typeface="Times New Roman"/>
              </a:rPr>
              <a:t>X</a:t>
            </a:r>
            <a:r>
              <a:rPr b="0" i="0" lang="en-US" sz="1400" u="none" cap="none" strike="noStrike">
                <a:solidFill>
                  <a:srgbClr val="000000"/>
                </a:solidFill>
                <a:latin typeface="Times New Roman"/>
                <a:ea typeface="Times New Roman"/>
                <a:cs typeface="Times New Roman"/>
                <a:sym typeface="Times New Roman"/>
              </a:rPr>
              <a:t>i+1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Precedence Relation Table </a:t>
            </a:r>
            <a:endParaRPr/>
          </a:p>
        </p:txBody>
      </p:sp>
      <p:sp>
        <p:nvSpPr>
          <p:cNvPr id="336" name="Google Shape;336;p48"/>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pic>
        <p:nvPicPr>
          <p:cNvPr id="337" name="Google Shape;337;p48"/>
          <p:cNvPicPr preferRelativeResize="0"/>
          <p:nvPr/>
        </p:nvPicPr>
        <p:blipFill rotWithShape="1">
          <a:blip r:embed="rId3">
            <a:alphaModFix/>
          </a:blip>
          <a:srcRect b="0" l="0" r="0" t="0"/>
          <a:stretch/>
        </p:blipFill>
        <p:spPr>
          <a:xfrm>
            <a:off x="1712912" y="1844675"/>
            <a:ext cx="6319837" cy="3232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Parsing Algorithm</a:t>
            </a:r>
            <a:endParaRPr/>
          </a:p>
        </p:txBody>
      </p:sp>
      <p:sp>
        <p:nvSpPr>
          <p:cNvPr id="343" name="Google Shape;343;p4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Algorithm:</a:t>
            </a:r>
            <a:endParaRPr/>
          </a:p>
          <a:p>
            <a:pPr indent="-342900" lvl="0" marL="342900" marR="0" rtl="0" algn="l">
              <a:lnSpc>
                <a:spcPct val="90000"/>
              </a:lnSpc>
              <a:spcBef>
                <a:spcPts val="36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set p to point to the first symbol of w$ ;</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repeat forever</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if</a:t>
            </a:r>
            <a:r>
              <a:rPr b="0" i="0" lang="en-US" sz="1800" u="none">
                <a:solidFill>
                  <a:schemeClr val="dk1"/>
                </a:solidFill>
                <a:latin typeface="Times New Roman"/>
                <a:ea typeface="Times New Roman"/>
                <a:cs typeface="Times New Roman"/>
                <a:sym typeface="Times New Roman"/>
              </a:rPr>
              <a:t>  $ is on top of the stack </a:t>
            </a:r>
            <a:r>
              <a:rPr b="1" i="0" lang="en-US" sz="1800" u="none">
                <a:solidFill>
                  <a:schemeClr val="dk1"/>
                </a:solidFill>
                <a:latin typeface="Times New Roman"/>
                <a:ea typeface="Times New Roman"/>
                <a:cs typeface="Times New Roman"/>
                <a:sym typeface="Times New Roman"/>
              </a:rPr>
              <a:t>and</a:t>
            </a:r>
            <a:r>
              <a:rPr b="0" i="0" lang="en-US" sz="1800" u="none">
                <a:solidFill>
                  <a:schemeClr val="dk1"/>
                </a:solidFill>
                <a:latin typeface="Times New Roman"/>
                <a:ea typeface="Times New Roman"/>
                <a:cs typeface="Times New Roman"/>
                <a:sym typeface="Times New Roman"/>
              </a:rPr>
              <a:t> p points to $ </a:t>
            </a:r>
            <a:r>
              <a:rPr b="1" i="0" lang="en-US" sz="1800" u="none">
                <a:solidFill>
                  <a:schemeClr val="dk1"/>
                </a:solidFill>
                <a:latin typeface="Times New Roman"/>
                <a:ea typeface="Times New Roman"/>
                <a:cs typeface="Times New Roman"/>
                <a:sym typeface="Times New Roman"/>
              </a:rPr>
              <a:t>then  return</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    else begin </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let a be the topmost terminal symbol on the stack and let b be the symbol pointed to by p;</a:t>
            </a:r>
            <a:endParaRPr/>
          </a:p>
          <a:p>
            <a:pPr indent="-342900" lvl="0" marL="342900" marR="0" rtl="0" algn="l">
              <a:lnSpc>
                <a:spcPct val="90000"/>
              </a:lnSpc>
              <a:spcBef>
                <a:spcPts val="48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if</a:t>
            </a:r>
            <a:r>
              <a:rPr b="0" i="0" lang="en-US" sz="1800" u="none">
                <a:solidFill>
                  <a:schemeClr val="dk1"/>
                </a:solidFill>
                <a:latin typeface="Times New Roman"/>
                <a:ea typeface="Times New Roman"/>
                <a:cs typeface="Times New Roman"/>
                <a:sym typeface="Times New Roman"/>
              </a:rPr>
              <a:t>  ( a &lt;</a:t>
            </a:r>
            <a:r>
              <a:rPr b="0" baseline="3000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b  or  a </a:t>
            </a:r>
            <a:r>
              <a:rPr b="0" i="0" lang="en-US" sz="2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b  ) </a:t>
            </a:r>
            <a:r>
              <a:rPr b="1" i="0" lang="en-US" sz="1800" u="none">
                <a:solidFill>
                  <a:schemeClr val="dk1"/>
                </a:solidFill>
                <a:latin typeface="Times New Roman"/>
                <a:ea typeface="Times New Roman"/>
                <a:cs typeface="Times New Roman"/>
                <a:sym typeface="Times New Roman"/>
              </a:rPr>
              <a:t>then</a:t>
            </a:r>
            <a:r>
              <a:rPr b="0" i="0" lang="en-US" sz="1800" u="none">
                <a:solidFill>
                  <a:schemeClr val="dk1"/>
                </a:solidFill>
                <a:latin typeface="Times New Roman"/>
                <a:ea typeface="Times New Roman"/>
                <a:cs typeface="Times New Roman"/>
                <a:sym typeface="Times New Roman"/>
              </a:rPr>
              <a:t> </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push b onto the stack;</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advance p to the next input symbol;</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end</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else if</a:t>
            </a:r>
            <a:r>
              <a:rPr b="0" i="0" lang="en-US" sz="1800" u="none">
                <a:solidFill>
                  <a:schemeClr val="dk1"/>
                </a:solidFill>
                <a:latin typeface="Times New Roman"/>
                <a:ea typeface="Times New Roman"/>
                <a:cs typeface="Times New Roman"/>
                <a:sym typeface="Times New Roman"/>
              </a:rPr>
              <a:t>  a </a:t>
            </a:r>
            <a:r>
              <a:rPr b="0" baseline="3000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&gt; b </a:t>
            </a:r>
            <a:r>
              <a:rPr b="1" i="0" lang="en-US" sz="1800" u="none">
                <a:solidFill>
                  <a:schemeClr val="dk1"/>
                </a:solidFill>
                <a:latin typeface="Times New Roman"/>
                <a:ea typeface="Times New Roman"/>
                <a:cs typeface="Times New Roman"/>
                <a:sym typeface="Times New Roman"/>
              </a:rPr>
              <a:t>then</a:t>
            </a:r>
            <a:r>
              <a:rPr b="0" i="0" lang="en-US" sz="1800" u="none">
                <a:solidFill>
                  <a:schemeClr val="dk1"/>
                </a:solidFill>
                <a:latin typeface="Times New Roman"/>
                <a:ea typeface="Times New Roman"/>
                <a:cs typeface="Times New Roman"/>
                <a:sym typeface="Times New Roman"/>
              </a:rPr>
              <a:t>		</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repeat</a:t>
            </a:r>
            <a:r>
              <a:rPr b="0" i="0" lang="en-US" sz="1800" u="none">
                <a:solidFill>
                  <a:schemeClr val="dk1"/>
                </a:solidFill>
                <a:latin typeface="Times New Roman"/>
                <a:ea typeface="Times New Roman"/>
                <a:cs typeface="Times New Roman"/>
                <a:sym typeface="Times New Roman"/>
              </a:rPr>
              <a:t>  pop stack</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until</a:t>
            </a:r>
            <a:r>
              <a:rPr b="0" i="0" lang="en-US" sz="1800" u="none">
                <a:solidFill>
                  <a:schemeClr val="dk1"/>
                </a:solidFill>
                <a:latin typeface="Times New Roman"/>
                <a:ea typeface="Times New Roman"/>
                <a:cs typeface="Times New Roman"/>
                <a:sym typeface="Times New Roman"/>
              </a:rPr>
              <a:t>  the top of stack terminal is related by &lt;</a:t>
            </a:r>
            <a:r>
              <a:rPr b="0" baseline="3000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to the terminal most recently popped</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else </a:t>
            </a:r>
            <a:r>
              <a:rPr b="0" i="0" lang="en-US" sz="1800" u="none">
                <a:solidFill>
                  <a:schemeClr val="dk1"/>
                </a:solidFill>
                <a:latin typeface="Times New Roman"/>
                <a:ea typeface="Times New Roman"/>
                <a:cs typeface="Times New Roman"/>
                <a:sym typeface="Times New Roman"/>
              </a:rPr>
              <a:t> error();</a:t>
            </a:r>
            <a:endParaRPr/>
          </a:p>
          <a:p>
            <a:pPr indent="-342900" lvl="0" marL="342900" marR="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    end</a:t>
            </a:r>
            <a:endParaRPr/>
          </a:p>
          <a:p>
            <a:pPr indent="-342900" lvl="0" marL="34290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p:txBody>
      </p:sp>
      <p:sp>
        <p:nvSpPr>
          <p:cNvPr id="344" name="Google Shape;344;p49"/>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Parse the given input string (id+id)*id$</a:t>
            </a:r>
            <a:endParaRPr/>
          </a:p>
        </p:txBody>
      </p:sp>
      <p:sp>
        <p:nvSpPr>
          <p:cNvPr id="350" name="Google Shape;350;p5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Step 3</a:t>
            </a:r>
            <a:endParaRPr/>
          </a:p>
        </p:txBody>
      </p:sp>
      <p:sp>
        <p:nvSpPr>
          <p:cNvPr id="351" name="Google Shape;351;p50"/>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pic>
        <p:nvPicPr>
          <p:cNvPr id="352" name="Google Shape;352;p50"/>
          <p:cNvPicPr preferRelativeResize="0"/>
          <p:nvPr/>
        </p:nvPicPr>
        <p:blipFill rotWithShape="1">
          <a:blip r:embed="rId3">
            <a:alphaModFix/>
          </a:blip>
          <a:srcRect b="0" l="0" r="0" t="0"/>
          <a:stretch/>
        </p:blipFill>
        <p:spPr>
          <a:xfrm>
            <a:off x="2624137" y="938212"/>
            <a:ext cx="4575175" cy="55387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Precedence Functions</a:t>
            </a:r>
            <a:endParaRPr/>
          </a:p>
        </p:txBody>
      </p:sp>
      <p:sp>
        <p:nvSpPr>
          <p:cNvPr id="358" name="Google Shape;358;p5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Compilers using operator-precedence parsers need not store the table of precedence relations. In most cases, the table can be encoded by two precedence functions f and g that map terminal symbols to integers. We attempt to select f and g so that, for symbols a and b.</a:t>
            </a:r>
            <a:endParaRPr/>
          </a:p>
        </p:txBody>
      </p:sp>
      <p:sp>
        <p:nvSpPr>
          <p:cNvPr id="359" name="Google Shape;359;p51"/>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pic>
        <p:nvPicPr>
          <p:cNvPr id="360" name="Google Shape;360;p51"/>
          <p:cNvPicPr preferRelativeResize="0"/>
          <p:nvPr/>
        </p:nvPicPr>
        <p:blipFill rotWithShape="1">
          <a:blip r:embed="rId3">
            <a:alphaModFix/>
          </a:blip>
          <a:srcRect b="0" l="0" r="0" t="0"/>
          <a:stretch/>
        </p:blipFill>
        <p:spPr>
          <a:xfrm>
            <a:off x="2216150" y="2603500"/>
            <a:ext cx="3949700" cy="116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2900"/>
              <a:buFont typeface="Times New Roman"/>
              <a:buNone/>
            </a:pPr>
            <a:br>
              <a:rPr b="1" i="0" lang="en-US" sz="2900" u="none">
                <a:solidFill>
                  <a:schemeClr val="dk2"/>
                </a:solidFill>
                <a:latin typeface="Times New Roman"/>
                <a:ea typeface="Times New Roman"/>
                <a:cs typeface="Times New Roman"/>
                <a:sym typeface="Times New Roman"/>
              </a:rPr>
            </a:br>
            <a:r>
              <a:rPr b="1" i="0" lang="en-US" sz="4400" u="none">
                <a:solidFill>
                  <a:schemeClr val="dk2"/>
                </a:solidFill>
                <a:latin typeface="Times New Roman"/>
                <a:ea typeface="Times New Roman"/>
                <a:cs typeface="Times New Roman"/>
                <a:sym typeface="Times New Roman"/>
              </a:rPr>
              <a:t>Contd…</a:t>
            </a:r>
            <a:endParaRPr/>
          </a:p>
        </p:txBody>
      </p:sp>
      <p:sp>
        <p:nvSpPr>
          <p:cNvPr id="112" name="Google Shape;112;p1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 bottom-up parse corresponds to the construction of a parse tree for an input string beginning at the leaves (the bottom) and working up towards the root (the top).</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It is the </a:t>
            </a:r>
            <a:r>
              <a:rPr b="0" i="0" lang="en-US" sz="2000" u="none" cap="none" strike="noStrike">
                <a:solidFill>
                  <a:srgbClr val="FF0000"/>
                </a:solidFill>
                <a:latin typeface="Times New Roman"/>
                <a:ea typeface="Times New Roman"/>
                <a:cs typeface="Times New Roman"/>
                <a:sym typeface="Times New Roman"/>
              </a:rPr>
              <a:t>process of "reducing" a Input  string </a:t>
            </a:r>
            <a:r>
              <a:rPr b="0" i="1" lang="en-US" sz="2000" u="none" cap="none" strike="noStrike">
                <a:solidFill>
                  <a:srgbClr val="FF0000"/>
                </a:solidFill>
                <a:latin typeface="Times New Roman"/>
                <a:ea typeface="Times New Roman"/>
                <a:cs typeface="Times New Roman"/>
                <a:sym typeface="Times New Roman"/>
              </a:rPr>
              <a:t>w </a:t>
            </a:r>
            <a:r>
              <a:rPr b="0" i="0" lang="en-US" sz="2000" u="none" cap="none" strike="noStrike">
                <a:solidFill>
                  <a:srgbClr val="FF0000"/>
                </a:solidFill>
                <a:latin typeface="Times New Roman"/>
                <a:ea typeface="Times New Roman"/>
                <a:cs typeface="Times New Roman"/>
                <a:sym typeface="Times New Roman"/>
              </a:rPr>
              <a:t>to the start symbol </a:t>
            </a:r>
            <a:r>
              <a:rPr b="0" i="0" lang="en-US" sz="2000" u="none" cap="none" strike="noStrike">
                <a:solidFill>
                  <a:schemeClr val="dk1"/>
                </a:solidFill>
                <a:latin typeface="Times New Roman"/>
                <a:ea typeface="Times New Roman"/>
                <a:cs typeface="Times New Roman"/>
                <a:sym typeface="Times New Roman"/>
              </a:rPr>
              <a:t>of the grammar. </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At each reduction step, a specific substring matching the body of a production is replaced by the non terminal at the head of that production</a:t>
            </a:r>
            <a:endParaRPr/>
          </a:p>
          <a:p>
            <a:pPr indent="-342900" lvl="0" marL="342900" marR="0" rtl="0" algn="l">
              <a:lnSpc>
                <a:spcPct val="100000"/>
              </a:lnSpc>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A reduction is the reverse of a step in a derivation, therefore bottom up parser is rightmost derivation in reverse.</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key decisions during bottom-up parsing are about when to reduce and about what production to apply, as the parser proceeds.</a:t>
            </a:r>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Algorithm for Constructing Precedence Functions</a:t>
            </a:r>
            <a:endParaRPr/>
          </a:p>
        </p:txBody>
      </p:sp>
      <p:sp>
        <p:nvSpPr>
          <p:cNvPr id="366" name="Google Shape;366;p52"/>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pic>
        <p:nvPicPr>
          <p:cNvPr id="367" name="Google Shape;367;p52"/>
          <p:cNvPicPr preferRelativeResize="0"/>
          <p:nvPr/>
        </p:nvPicPr>
        <p:blipFill rotWithShape="1">
          <a:blip r:embed="rId3">
            <a:alphaModFix/>
          </a:blip>
          <a:srcRect b="0" l="0" r="0" t="0"/>
          <a:stretch/>
        </p:blipFill>
        <p:spPr>
          <a:xfrm>
            <a:off x="57150" y="1196975"/>
            <a:ext cx="7043737" cy="1079500"/>
          </a:xfrm>
          <a:prstGeom prst="rect">
            <a:avLst/>
          </a:prstGeom>
          <a:noFill/>
          <a:ln>
            <a:noFill/>
          </a:ln>
        </p:spPr>
      </p:pic>
      <p:pic>
        <p:nvPicPr>
          <p:cNvPr id="368" name="Google Shape;368;p52"/>
          <p:cNvPicPr preferRelativeResize="0"/>
          <p:nvPr/>
        </p:nvPicPr>
        <p:blipFill rotWithShape="1">
          <a:blip r:embed="rId4">
            <a:alphaModFix/>
          </a:blip>
          <a:srcRect b="0" l="0" r="0" t="0"/>
          <a:stretch/>
        </p:blipFill>
        <p:spPr>
          <a:xfrm>
            <a:off x="57150" y="2276475"/>
            <a:ext cx="7343775" cy="1873250"/>
          </a:xfrm>
          <a:prstGeom prst="rect">
            <a:avLst/>
          </a:prstGeom>
          <a:noFill/>
          <a:ln>
            <a:noFill/>
          </a:ln>
        </p:spPr>
      </p:pic>
      <p:pic>
        <p:nvPicPr>
          <p:cNvPr id="369" name="Google Shape;369;p52"/>
          <p:cNvPicPr preferRelativeResize="0"/>
          <p:nvPr/>
        </p:nvPicPr>
        <p:blipFill rotWithShape="1">
          <a:blip r:embed="rId5">
            <a:alphaModFix/>
          </a:blip>
          <a:srcRect b="0" l="0" r="0" t="0"/>
          <a:stretch/>
        </p:blipFill>
        <p:spPr>
          <a:xfrm>
            <a:off x="7100887" y="3860800"/>
            <a:ext cx="2800350" cy="2974975"/>
          </a:xfrm>
          <a:prstGeom prst="rect">
            <a:avLst/>
          </a:prstGeom>
          <a:noFill/>
          <a:ln>
            <a:noFill/>
          </a:ln>
        </p:spPr>
      </p:pic>
      <p:pic>
        <p:nvPicPr>
          <p:cNvPr id="370" name="Google Shape;370;p52"/>
          <p:cNvPicPr preferRelativeResize="0"/>
          <p:nvPr/>
        </p:nvPicPr>
        <p:blipFill rotWithShape="1">
          <a:blip r:embed="rId6">
            <a:alphaModFix/>
          </a:blip>
          <a:srcRect b="0" l="0" r="0" t="0"/>
          <a:stretch/>
        </p:blipFill>
        <p:spPr>
          <a:xfrm>
            <a:off x="381000" y="4357687"/>
            <a:ext cx="6459537" cy="852487"/>
          </a:xfrm>
          <a:prstGeom prst="rect">
            <a:avLst/>
          </a:prstGeom>
          <a:noFill/>
          <a:ln>
            <a:noFill/>
          </a:ln>
        </p:spPr>
      </p:pic>
      <p:pic>
        <p:nvPicPr>
          <p:cNvPr id="371" name="Google Shape;371;p52"/>
          <p:cNvPicPr preferRelativeResize="0"/>
          <p:nvPr/>
        </p:nvPicPr>
        <p:blipFill rotWithShape="1">
          <a:blip r:embed="rId7">
            <a:alphaModFix/>
          </a:blip>
          <a:srcRect b="0" l="0" r="0" t="0"/>
          <a:stretch/>
        </p:blipFill>
        <p:spPr>
          <a:xfrm>
            <a:off x="1639887" y="5257800"/>
            <a:ext cx="3122612" cy="1050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pic>
        <p:nvPicPr>
          <p:cNvPr id="377" name="Google Shape;377;p53"/>
          <p:cNvPicPr preferRelativeResize="0"/>
          <p:nvPr/>
        </p:nvPicPr>
        <p:blipFill rotWithShape="1">
          <a:blip r:embed="rId3">
            <a:alphaModFix/>
          </a:blip>
          <a:srcRect b="0" l="0" r="0" t="0"/>
          <a:stretch/>
        </p:blipFill>
        <p:spPr>
          <a:xfrm>
            <a:off x="34925" y="47625"/>
            <a:ext cx="6243637" cy="2378075"/>
          </a:xfrm>
          <a:prstGeom prst="rect">
            <a:avLst/>
          </a:prstGeom>
          <a:noFill/>
          <a:ln>
            <a:noFill/>
          </a:ln>
        </p:spPr>
      </p:pic>
      <p:pic>
        <p:nvPicPr>
          <p:cNvPr id="378" name="Google Shape;378;p53"/>
          <p:cNvPicPr preferRelativeResize="0"/>
          <p:nvPr/>
        </p:nvPicPr>
        <p:blipFill rotWithShape="1">
          <a:blip r:embed="rId4">
            <a:alphaModFix/>
          </a:blip>
          <a:srcRect b="0" l="0" r="0" t="0"/>
          <a:stretch/>
        </p:blipFill>
        <p:spPr>
          <a:xfrm>
            <a:off x="420687" y="2425700"/>
            <a:ext cx="2628900" cy="2359025"/>
          </a:xfrm>
          <a:prstGeom prst="rect">
            <a:avLst/>
          </a:prstGeom>
          <a:noFill/>
          <a:ln>
            <a:noFill/>
          </a:ln>
        </p:spPr>
      </p:pic>
      <p:pic>
        <p:nvPicPr>
          <p:cNvPr id="379" name="Google Shape;379;p53"/>
          <p:cNvPicPr preferRelativeResize="0"/>
          <p:nvPr/>
        </p:nvPicPr>
        <p:blipFill rotWithShape="1">
          <a:blip r:embed="rId5">
            <a:alphaModFix/>
          </a:blip>
          <a:srcRect b="0" l="0" r="0" t="0"/>
          <a:stretch/>
        </p:blipFill>
        <p:spPr>
          <a:xfrm>
            <a:off x="219075" y="4862512"/>
            <a:ext cx="4667250" cy="1857375"/>
          </a:xfrm>
          <a:prstGeom prst="rect">
            <a:avLst/>
          </a:prstGeom>
          <a:noFill/>
          <a:ln>
            <a:noFill/>
          </a:ln>
        </p:spPr>
      </p:pic>
      <p:pic>
        <p:nvPicPr>
          <p:cNvPr id="380" name="Google Shape;380;p53"/>
          <p:cNvPicPr preferRelativeResize="0"/>
          <p:nvPr/>
        </p:nvPicPr>
        <p:blipFill rotWithShape="1">
          <a:blip r:embed="rId6">
            <a:alphaModFix/>
          </a:blip>
          <a:srcRect b="0" l="0" r="0" t="0"/>
          <a:stretch/>
        </p:blipFill>
        <p:spPr>
          <a:xfrm>
            <a:off x="4827587" y="1182687"/>
            <a:ext cx="4724400" cy="4924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6858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Introduction to LR Parsing</a:t>
            </a:r>
            <a:br>
              <a:rPr b="1" i="0" lang="en-US" sz="3200" u="none">
                <a:solidFill>
                  <a:schemeClr val="dk2"/>
                </a:solidFill>
                <a:latin typeface="Times New Roman"/>
                <a:ea typeface="Times New Roman"/>
                <a:cs typeface="Times New Roman"/>
                <a:sym typeface="Times New Roman"/>
              </a:rPr>
            </a:br>
            <a:endParaRPr/>
          </a:p>
        </p:txBody>
      </p:sp>
      <p:pic>
        <p:nvPicPr>
          <p:cNvPr id="386" name="Google Shape;386;p54"/>
          <p:cNvPicPr preferRelativeResize="0"/>
          <p:nvPr>
            <p:ph idx="1" type="body"/>
          </p:nvPr>
        </p:nvPicPr>
        <p:blipFill rotWithShape="1">
          <a:blip r:embed="rId3">
            <a:alphaModFix/>
          </a:blip>
          <a:srcRect b="0" l="0" r="0" t="0"/>
          <a:stretch/>
        </p:blipFill>
        <p:spPr>
          <a:xfrm>
            <a:off x="762000" y="1524000"/>
            <a:ext cx="8763000" cy="4876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1" lang="en-US" sz="3200" u="none">
                <a:solidFill>
                  <a:schemeClr val="dk2"/>
                </a:solidFill>
                <a:latin typeface="Times New Roman"/>
                <a:ea typeface="Times New Roman"/>
                <a:cs typeface="Times New Roman"/>
                <a:sym typeface="Times New Roman"/>
              </a:rPr>
              <a:t>Why LR Parsers?</a:t>
            </a:r>
            <a:br>
              <a:rPr b="1" i="0" lang="en-US" sz="3200" u="none">
                <a:solidFill>
                  <a:schemeClr val="dk2"/>
                </a:solidFill>
                <a:latin typeface="Times New Roman"/>
                <a:ea typeface="Times New Roman"/>
                <a:cs typeface="Times New Roman"/>
                <a:sym typeface="Times New Roman"/>
              </a:rPr>
            </a:br>
            <a:endParaRPr/>
          </a:p>
        </p:txBody>
      </p:sp>
      <p:sp>
        <p:nvSpPr>
          <p:cNvPr id="392" name="Google Shape;392;p5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LR parsing is attractive for a variety of reasons:</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 LR parsers can be constructed to recognize all programming language constructs.</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LR-parsing method is the most general non backtracking shift-reduce parsing method it can be implemented efficiently.</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An LR parser can detect a syntactic error as soon as it is possible to do so on a left-to-right scan of the input.</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class of grammars that can be parsed using LR methods is a proper superset of the class of grammars that can be parsed with predictive or LL methods. LR grammars can describe more languages than LL grammars.</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 The principal drawback of the LR method is that it is too much work to construct an LR parser for a typical programming-language grammar.</a:t>
            </a:r>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398" name="Google Shape;398;p5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 Parsers</a:t>
            </a:r>
            <a:endParaRPr/>
          </a:p>
        </p:txBody>
      </p:sp>
      <p:sp>
        <p:nvSpPr>
          <p:cNvPr id="399" name="Google Shape;399;p5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190500" lvl="0" marL="342900" rtl="0" algn="l">
              <a:lnSpc>
                <a:spcPct val="9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most powerful shift-reduce parsing (yet efficient) is:</a:t>
            </a:r>
            <a:endParaRPr/>
          </a:p>
          <a:p>
            <a:pPr indent="-292100" lvl="0" marL="342900" rtl="0" algn="l">
              <a:lnSpc>
                <a:spcPct val="90000"/>
              </a:lnSpc>
              <a:spcBef>
                <a:spcPts val="16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LR(k) parsing.</a:t>
            </a:r>
            <a:endParaRPr/>
          </a:p>
          <a:p>
            <a:pPr indent="-139700" lvl="0" marL="342900" rtl="0" algn="l">
              <a:lnSpc>
                <a:spcPct val="9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	left to right 	right-most	k lookhead</a:t>
            </a:r>
            <a:endParaRPr/>
          </a:p>
          <a:p>
            <a:pPr indent="-342900" lvl="0" marL="342900" rtl="0" algn="l">
              <a:lnSpc>
                <a:spcPct val="8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scanning 		derivation	(k is omitted 🡺 it is 1)</a:t>
            </a:r>
            <a:endParaRPr b="0" i="0" sz="1800" u="none">
              <a:solidFill>
                <a:schemeClr val="dk1"/>
              </a:solidFill>
              <a:latin typeface="Times New Roman"/>
              <a:ea typeface="Times New Roman"/>
              <a:cs typeface="Times New Roman"/>
              <a:sym typeface="Times New Roman"/>
            </a:endParaRPr>
          </a:p>
          <a:p>
            <a:pPr indent="-342900" lvl="0" marL="342900" rtl="0" algn="l">
              <a:lnSpc>
                <a:spcPct val="7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1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LR parsing is attractive because:</a:t>
            </a:r>
            <a:endParaRPr/>
          </a:p>
          <a:p>
            <a:pPr indent="-285750" lvl="1" marL="742950" rtl="0" algn="l">
              <a:lnSpc>
                <a:spcPct val="11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LR parsing is most general non-backtracking shift-reduce parsing, yet it is still efficient.</a:t>
            </a:r>
            <a:endParaRPr/>
          </a:p>
          <a:p>
            <a:pPr indent="-285750" lvl="1" marL="742950" rtl="0" algn="l">
              <a:lnSpc>
                <a:spcPct val="11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class of grammars that can be parsed using LR methods is a proper superset of the class of grammars that can be parsed with predictive parsers.                                                    			LL(1)-Grammars  ⊂ LR(1)-Grammars</a:t>
            </a:r>
            <a:endParaRPr/>
          </a:p>
          <a:p>
            <a:pPr indent="-285750" lvl="1" marL="742950" rtl="0" algn="l">
              <a:lnSpc>
                <a:spcPct val="11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An LR-parser can detect a syntactic error as soon as it is possible to do so a left-to-right scan of the input.</a:t>
            </a:r>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cxnSp>
        <p:nvCxnSpPr>
          <p:cNvPr id="400" name="Google Shape;400;p56"/>
          <p:cNvCxnSpPr/>
          <p:nvPr/>
        </p:nvCxnSpPr>
        <p:spPr>
          <a:xfrm flipH="1" rot="10800000">
            <a:off x="1828800" y="2743200"/>
            <a:ext cx="6096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401" name="Google Shape;401;p56"/>
          <p:cNvCxnSpPr/>
          <p:nvPr/>
        </p:nvCxnSpPr>
        <p:spPr>
          <a:xfrm rot="10800000">
            <a:off x="2743200" y="2743200"/>
            <a:ext cx="838200" cy="609600"/>
          </a:xfrm>
          <a:prstGeom prst="straightConnector1">
            <a:avLst/>
          </a:prstGeom>
          <a:noFill/>
          <a:ln cap="flat" cmpd="sng" w="9525">
            <a:solidFill>
              <a:schemeClr val="dk1"/>
            </a:solidFill>
            <a:prstDash val="solid"/>
            <a:miter lim="800000"/>
            <a:headEnd len="med" w="med" type="none"/>
            <a:tailEnd len="med" w="med" type="triangle"/>
          </a:ln>
        </p:spPr>
      </p:cxnSp>
      <p:cxnSp>
        <p:nvCxnSpPr>
          <p:cNvPr id="402" name="Google Shape;402;p56"/>
          <p:cNvCxnSpPr/>
          <p:nvPr/>
        </p:nvCxnSpPr>
        <p:spPr>
          <a:xfrm rot="10800000">
            <a:off x="3124200" y="2743200"/>
            <a:ext cx="2286000" cy="6858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08" name="Google Shape;408;p5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 Parsers</a:t>
            </a:r>
            <a:endParaRPr/>
          </a:p>
        </p:txBody>
      </p:sp>
      <p:sp>
        <p:nvSpPr>
          <p:cNvPr id="409" name="Google Shape;409;p5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LR-Parsers</a:t>
            </a:r>
            <a:endParaRPr/>
          </a:p>
          <a:p>
            <a:pPr indent="-342900" lvl="1" marL="8001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covers wide range of grammars.</a:t>
            </a:r>
            <a:endParaRPr/>
          </a:p>
          <a:p>
            <a:pPr indent="-342900" lvl="1" marL="8001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SLR – simple LR parser </a:t>
            </a:r>
            <a:endParaRPr/>
          </a:p>
          <a:p>
            <a:pPr indent="-342900" lvl="1" marL="8001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LR – most general LR parser</a:t>
            </a:r>
            <a:endParaRPr/>
          </a:p>
          <a:p>
            <a:pPr indent="-342900" lvl="1" marL="8001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LALR – intermediate LR parser (look-head LR parser)</a:t>
            </a:r>
            <a:endParaRPr/>
          </a:p>
          <a:p>
            <a:pPr indent="-342900" lvl="1" marL="8001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SLR, LR and LALR work same (they used the same algorithm), only their parsing tables are different.</a:t>
            </a:r>
            <a:endParaRPr/>
          </a:p>
          <a:p>
            <a:pPr indent="-342900" lvl="1" marL="8001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8"/>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15" name="Google Shape;415;p5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 Parsing Algorithm</a:t>
            </a:r>
            <a:endParaRPr/>
          </a:p>
        </p:txBody>
      </p:sp>
      <p:graphicFrame>
        <p:nvGraphicFramePr>
          <p:cNvPr id="416" name="Google Shape;416;p58"/>
          <p:cNvGraphicFramePr/>
          <p:nvPr/>
        </p:nvGraphicFramePr>
        <p:xfrm>
          <a:off x="1066800" y="2209800"/>
          <a:ext cx="3000000" cy="3000000"/>
        </p:xfrm>
        <a:graphic>
          <a:graphicData uri="http://schemas.openxmlformats.org/drawingml/2006/table">
            <a:tbl>
              <a:tblPr>
                <a:noFill/>
                <a:tableStyleId>{CC1B299E-9B83-413C-90FD-68972D30CF85}</a:tableStyleId>
              </a:tblPr>
              <a:tblGrid>
                <a:gridCol w="685800"/>
              </a:tblGrid>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a:t>
                      </a:r>
                      <a:r>
                        <a:rPr b="0" baseline="-25000" i="0" lang="en-US" sz="2000" u="none">
                          <a:solidFill>
                            <a:schemeClr val="dk1"/>
                          </a:solidFill>
                          <a:latin typeface="Times New Roman"/>
                          <a:ea typeface="Times New Roman"/>
                          <a:cs typeface="Times New Roman"/>
                          <a:sym typeface="Times New Roman"/>
                        </a:rPr>
                        <a:t>m</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m</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a:t>
                      </a:r>
                      <a:r>
                        <a:rPr b="0" baseline="-25000" i="0" lang="en-US" sz="2000" u="none">
                          <a:solidFill>
                            <a:schemeClr val="dk1"/>
                          </a:solidFill>
                          <a:latin typeface="Times New Roman"/>
                          <a:ea typeface="Times New Roman"/>
                          <a:cs typeface="Times New Roman"/>
                          <a:sym typeface="Times New Roman"/>
                        </a:rPr>
                        <a:t>m-1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m-1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a:t>
                      </a:r>
                      <a:r>
                        <a:rPr b="0" baseline="-25000" i="0" lang="en-US" sz="20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a:t>
                      </a:r>
                      <a:r>
                        <a:rPr b="0" baseline="-25000" i="0" lang="en-US" sz="2000" u="non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17" name="Google Shape;417;p58"/>
          <p:cNvGraphicFramePr/>
          <p:nvPr/>
        </p:nvGraphicFramePr>
        <p:xfrm>
          <a:off x="4191000" y="1371600"/>
          <a:ext cx="3000000" cy="3000000"/>
        </p:xfrm>
        <a:graphic>
          <a:graphicData uri="http://schemas.openxmlformats.org/drawingml/2006/table">
            <a:tbl>
              <a:tblPr>
                <a:noFill/>
                <a:tableStyleId>{CC1B299E-9B83-413C-90FD-68972D30CF85}</a:tableStyleId>
              </a:tblPr>
              <a:tblGrid>
                <a:gridCol w="487350"/>
                <a:gridCol w="485775"/>
                <a:gridCol w="487350"/>
                <a:gridCol w="487350"/>
                <a:gridCol w="485775"/>
                <a:gridCol w="487350"/>
              </a:tblGrid>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r>
                        <a:rPr b="0" baseline="-25000" i="0" lang="en-US" sz="2000" u="none">
                          <a:solidFill>
                            <a:schemeClr val="dk1"/>
                          </a:solidFill>
                          <a:latin typeface="Times New Roman"/>
                          <a:ea typeface="Times New Roman"/>
                          <a:cs typeface="Times New Roman"/>
                          <a:sym typeface="Times New Roman"/>
                        </a:rPr>
                        <a:t>1</a:t>
                      </a:r>
                      <a:endParaRPr/>
                    </a:p>
                  </a:txBody>
                  <a:tcPr marT="45800" marB="458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txBody>
                  <a:tcPr marT="45800" marB="458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r>
                        <a:rPr b="0" baseline="-25000" i="0" lang="en-US" sz="2000" u="none">
                          <a:solidFill>
                            <a:schemeClr val="dk1"/>
                          </a:solidFill>
                          <a:latin typeface="Times New Roman"/>
                          <a:ea typeface="Times New Roman"/>
                          <a:cs typeface="Times New Roman"/>
                          <a:sym typeface="Times New Roman"/>
                        </a:rPr>
                        <a:t>i</a:t>
                      </a:r>
                      <a:endParaRPr/>
                    </a:p>
                  </a:txBody>
                  <a:tcPr marT="45800" marB="458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txBody>
                  <a:tcPr marT="45800" marB="458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a:t>
                      </a:r>
                      <a:r>
                        <a:rPr b="0" baseline="-25000" i="0" lang="en-US" sz="2000" u="none">
                          <a:solidFill>
                            <a:schemeClr val="dk1"/>
                          </a:solidFill>
                          <a:latin typeface="Times New Roman"/>
                          <a:ea typeface="Times New Roman"/>
                          <a:cs typeface="Times New Roman"/>
                          <a:sym typeface="Times New Roman"/>
                        </a:rPr>
                        <a:t>n</a:t>
                      </a:r>
                      <a:endParaRPr/>
                    </a:p>
                  </a:txBody>
                  <a:tcPr marT="45800" marB="458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800" marB="458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18" name="Google Shape;418;p58"/>
          <p:cNvGraphicFramePr/>
          <p:nvPr/>
        </p:nvGraphicFramePr>
        <p:xfrm>
          <a:off x="3200400" y="4343400"/>
          <a:ext cx="3000000" cy="3000000"/>
        </p:xfrm>
        <a:graphic>
          <a:graphicData uri="http://schemas.openxmlformats.org/drawingml/2006/table">
            <a:tbl>
              <a:tblPr>
                <a:noFill/>
                <a:tableStyleId>{CC1B299E-9B83-413C-90FD-68972D30CF85}</a:tableStyleId>
              </a:tblPr>
              <a:tblGrid>
                <a:gridCol w="2489200"/>
                <a:gridCol w="2489200"/>
              </a:tblGrid>
              <a:tr h="20780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Action Table</a:t>
                      </a:r>
                      <a:endParaRPr/>
                    </a:p>
                    <a:p>
                      <a:pPr indent="0" lvl="0" marL="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terminals and $</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         four different </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         actions</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e</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Goto Table</a:t>
                      </a:r>
                      <a:endParaRPr/>
                    </a:p>
                    <a:p>
                      <a:pPr indent="0" lvl="0" marL="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non-terminal</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            each item is</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           a state number</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e</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419" name="Google Shape;419;p58"/>
          <p:cNvCxnSpPr/>
          <p:nvPr/>
        </p:nvCxnSpPr>
        <p:spPr>
          <a:xfrm>
            <a:off x="3581400" y="5105400"/>
            <a:ext cx="1600200" cy="0"/>
          </a:xfrm>
          <a:prstGeom prst="straightConnector1">
            <a:avLst/>
          </a:prstGeom>
          <a:noFill/>
          <a:ln cap="flat" cmpd="sng" w="9525">
            <a:solidFill>
              <a:schemeClr val="dk1"/>
            </a:solidFill>
            <a:prstDash val="solid"/>
            <a:miter lim="800000"/>
            <a:headEnd len="med" w="med" type="none"/>
            <a:tailEnd len="med" w="med" type="none"/>
          </a:ln>
        </p:spPr>
      </p:cxnSp>
      <p:cxnSp>
        <p:nvCxnSpPr>
          <p:cNvPr id="420" name="Google Shape;420;p58"/>
          <p:cNvCxnSpPr/>
          <p:nvPr/>
        </p:nvCxnSpPr>
        <p:spPr>
          <a:xfrm>
            <a:off x="3581400" y="5105400"/>
            <a:ext cx="0" cy="1295400"/>
          </a:xfrm>
          <a:prstGeom prst="straightConnector1">
            <a:avLst/>
          </a:prstGeom>
          <a:noFill/>
          <a:ln cap="flat" cmpd="sng" w="9525">
            <a:solidFill>
              <a:schemeClr val="dk1"/>
            </a:solidFill>
            <a:prstDash val="solid"/>
            <a:miter lim="800000"/>
            <a:headEnd len="med" w="med" type="none"/>
            <a:tailEnd len="med" w="med" type="none"/>
          </a:ln>
        </p:spPr>
      </p:cxnSp>
      <p:cxnSp>
        <p:nvCxnSpPr>
          <p:cNvPr id="421" name="Google Shape;421;p58"/>
          <p:cNvCxnSpPr/>
          <p:nvPr/>
        </p:nvCxnSpPr>
        <p:spPr>
          <a:xfrm>
            <a:off x="6096000" y="5105400"/>
            <a:ext cx="1524000" cy="0"/>
          </a:xfrm>
          <a:prstGeom prst="straightConnector1">
            <a:avLst/>
          </a:prstGeom>
          <a:noFill/>
          <a:ln cap="flat" cmpd="sng" w="9525">
            <a:solidFill>
              <a:schemeClr val="dk1"/>
            </a:solidFill>
            <a:prstDash val="solid"/>
            <a:miter lim="800000"/>
            <a:headEnd len="med" w="med" type="none"/>
            <a:tailEnd len="med" w="med" type="none"/>
          </a:ln>
        </p:spPr>
      </p:cxnSp>
      <p:cxnSp>
        <p:nvCxnSpPr>
          <p:cNvPr id="422" name="Google Shape;422;p58"/>
          <p:cNvCxnSpPr/>
          <p:nvPr/>
        </p:nvCxnSpPr>
        <p:spPr>
          <a:xfrm>
            <a:off x="6096000" y="5105400"/>
            <a:ext cx="0" cy="1219200"/>
          </a:xfrm>
          <a:prstGeom prst="straightConnector1">
            <a:avLst/>
          </a:prstGeom>
          <a:noFill/>
          <a:ln cap="flat" cmpd="sng" w="9525">
            <a:solidFill>
              <a:schemeClr val="dk1"/>
            </a:solidFill>
            <a:prstDash val="solid"/>
            <a:miter lim="800000"/>
            <a:headEnd len="med" w="med" type="none"/>
            <a:tailEnd len="med" w="med" type="none"/>
          </a:ln>
        </p:spPr>
      </p:cxnSp>
      <p:graphicFrame>
        <p:nvGraphicFramePr>
          <p:cNvPr id="423" name="Google Shape;423;p58"/>
          <p:cNvGraphicFramePr/>
          <p:nvPr/>
        </p:nvGraphicFramePr>
        <p:xfrm>
          <a:off x="3886200" y="2438400"/>
          <a:ext cx="3000000" cy="3000000"/>
        </p:xfrm>
        <a:graphic>
          <a:graphicData uri="http://schemas.openxmlformats.org/drawingml/2006/table">
            <a:tbl>
              <a:tblPr>
                <a:noFill/>
                <a:tableStyleId>{CC1B299E-9B83-413C-90FD-68972D30CF85}</a:tableStyleId>
              </a:tblPr>
              <a:tblGrid>
                <a:gridCol w="2921000"/>
              </a:tblGrid>
              <a:tr h="1211250">
                <a:tc>
                  <a:txBody>
                    <a:bodyPr/>
                    <a:lstStyle/>
                    <a:p>
                      <a:pPr indent="0" lvl="0" marL="0" marR="0" rtl="0" algn="l">
                        <a:lnSpc>
                          <a:spcPct val="100000"/>
                        </a:lnSpc>
                        <a:spcBef>
                          <a:spcPts val="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LR Parsing Algorithm</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24" name="Google Shape;424;p58"/>
          <p:cNvSpPr txBox="1"/>
          <p:nvPr/>
        </p:nvSpPr>
        <p:spPr>
          <a:xfrm>
            <a:off x="914400" y="1752600"/>
            <a:ext cx="809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stack</a:t>
            </a:r>
            <a:endParaRPr/>
          </a:p>
        </p:txBody>
      </p:sp>
      <p:sp>
        <p:nvSpPr>
          <p:cNvPr id="425" name="Google Shape;425;p58"/>
          <p:cNvSpPr txBox="1"/>
          <p:nvPr/>
        </p:nvSpPr>
        <p:spPr>
          <a:xfrm>
            <a:off x="3276600" y="1371600"/>
            <a:ext cx="809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input</a:t>
            </a:r>
            <a:endParaRPr/>
          </a:p>
        </p:txBody>
      </p:sp>
      <p:sp>
        <p:nvSpPr>
          <p:cNvPr id="426" name="Google Shape;426;p58"/>
          <p:cNvSpPr txBox="1"/>
          <p:nvPr/>
        </p:nvSpPr>
        <p:spPr>
          <a:xfrm>
            <a:off x="8001000" y="2743200"/>
            <a:ext cx="9620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output</a:t>
            </a:r>
            <a:endParaRPr/>
          </a:p>
        </p:txBody>
      </p:sp>
      <p:cxnSp>
        <p:nvCxnSpPr>
          <p:cNvPr id="427" name="Google Shape;427;p58"/>
          <p:cNvCxnSpPr/>
          <p:nvPr/>
        </p:nvCxnSpPr>
        <p:spPr>
          <a:xfrm rot="10800000">
            <a:off x="1752600" y="2514600"/>
            <a:ext cx="213360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428" name="Google Shape;428;p58"/>
          <p:cNvCxnSpPr/>
          <p:nvPr/>
        </p:nvCxnSpPr>
        <p:spPr>
          <a:xfrm flipH="1">
            <a:off x="4343400" y="3657600"/>
            <a:ext cx="9144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429" name="Google Shape;429;p58"/>
          <p:cNvCxnSpPr/>
          <p:nvPr/>
        </p:nvCxnSpPr>
        <p:spPr>
          <a:xfrm>
            <a:off x="5257800" y="3657600"/>
            <a:ext cx="9906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430" name="Google Shape;430;p58"/>
          <p:cNvCxnSpPr/>
          <p:nvPr/>
        </p:nvCxnSpPr>
        <p:spPr>
          <a:xfrm rot="10800000">
            <a:off x="5334000" y="1752600"/>
            <a:ext cx="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431" name="Google Shape;431;p58"/>
          <p:cNvCxnSpPr/>
          <p:nvPr/>
        </p:nvCxnSpPr>
        <p:spPr>
          <a:xfrm>
            <a:off x="6858000" y="3048000"/>
            <a:ext cx="12192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9"/>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37" name="Google Shape;437;p5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 Configuration of LR Parsing Algorithm</a:t>
            </a:r>
            <a:endParaRPr/>
          </a:p>
        </p:txBody>
      </p:sp>
      <p:sp>
        <p:nvSpPr>
          <p:cNvPr id="438" name="Google Shape;438;p5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configuration of a LR parsing is:</a:t>
            </a:r>
            <a:endParaRPr/>
          </a:p>
          <a:p>
            <a:pPr indent="-342900" lvl="0" marL="3429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S</a:t>
            </a:r>
            <a:r>
              <a:rPr b="0" baseline="-25000" i="0" lang="en-US" sz="2400" u="none">
                <a:solidFill>
                  <a:schemeClr val="dk1"/>
                </a:solidFill>
                <a:latin typeface="Times New Roman"/>
                <a:ea typeface="Times New Roman"/>
                <a:cs typeface="Times New Roman"/>
                <a:sym typeface="Times New Roman"/>
              </a:rPr>
              <a:t>o</a:t>
            </a: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S</a:t>
            </a:r>
            <a:r>
              <a:rPr b="0" baseline="-25000" i="0" lang="en-US" sz="24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t>
            </a:r>
            <a:r>
              <a:rPr b="0" i="0" lang="en-US" sz="2400" u="none">
                <a:solidFill>
                  <a:schemeClr val="accent2"/>
                </a:solidFill>
                <a:latin typeface="Times New Roman"/>
                <a:ea typeface="Times New Roman"/>
                <a:cs typeface="Times New Roman"/>
                <a:sym typeface="Times New Roman"/>
              </a:rPr>
              <a:t>S</a:t>
            </a:r>
            <a:r>
              <a:rPr b="0" baseline="-25000" i="0" lang="en-US" sz="2400" u="none">
                <a:solidFill>
                  <a:schemeClr val="accent2"/>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t>
            </a:r>
            <a:r>
              <a:rPr b="0" i="0" lang="en-US" sz="2400" u="none">
                <a:solidFill>
                  <a:schemeClr val="accent2"/>
                </a:solidFill>
                <a:latin typeface="Times New Roman"/>
                <a:ea typeface="Times New Roman"/>
                <a:cs typeface="Times New Roman"/>
                <a:sym typeface="Times New Roman"/>
              </a:rPr>
              <a:t>a</a:t>
            </a:r>
            <a:r>
              <a:rPr b="0" baseline="-25000" i="0" lang="en-US" sz="2400" u="none">
                <a:solidFill>
                  <a:schemeClr val="accent2"/>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i+1</a:t>
            </a:r>
            <a:r>
              <a:rPr b="0" i="0" lang="en-US" sz="2400" u="none">
                <a:solidFill>
                  <a:schemeClr val="dk1"/>
                </a:solidFill>
                <a:latin typeface="Times New Roman"/>
                <a:ea typeface="Times New Roman"/>
                <a:cs typeface="Times New Roman"/>
                <a:sym typeface="Times New Roman"/>
              </a:rPr>
              <a:t> ...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 )</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Stack			Rest of Input</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S</a:t>
            </a:r>
            <a:r>
              <a:rPr b="0" baseline="-25000" i="0" lang="en-US" sz="2400" u="none">
                <a:solidFill>
                  <a:schemeClr val="accent2"/>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and </a:t>
            </a:r>
            <a:r>
              <a:rPr b="0" i="0" lang="en-US" sz="2400" u="none">
                <a:solidFill>
                  <a:schemeClr val="accent2"/>
                </a:solidFill>
                <a:latin typeface="Times New Roman"/>
                <a:ea typeface="Times New Roman"/>
                <a:cs typeface="Times New Roman"/>
                <a:sym typeface="Times New Roman"/>
              </a:rPr>
              <a:t>a</a:t>
            </a:r>
            <a:r>
              <a:rPr b="0" baseline="-25000" i="0" lang="en-US" sz="2400" u="none">
                <a:solidFill>
                  <a:schemeClr val="accent2"/>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decides the parser action by consulting the parsing action table.  (</a:t>
            </a:r>
            <a:r>
              <a:rPr b="0" i="1" lang="en-US" sz="2400" u="none">
                <a:solidFill>
                  <a:schemeClr val="dk1"/>
                </a:solidFill>
                <a:latin typeface="Times New Roman"/>
                <a:ea typeface="Times New Roman"/>
                <a:cs typeface="Times New Roman"/>
                <a:sym typeface="Times New Roman"/>
              </a:rPr>
              <a:t>Initial Stack</a:t>
            </a:r>
            <a:r>
              <a:rPr b="0" i="0" lang="en-US" sz="2400" u="none">
                <a:solidFill>
                  <a:schemeClr val="dk1"/>
                </a:solidFill>
                <a:latin typeface="Times New Roman"/>
                <a:ea typeface="Times New Roman"/>
                <a:cs typeface="Times New Roman"/>
                <a:sym typeface="Times New Roman"/>
              </a:rPr>
              <a:t>  contains just S</a:t>
            </a:r>
            <a:r>
              <a:rPr b="0" baseline="-25000" i="0" lang="en-US" sz="2400" u="none">
                <a:solidFill>
                  <a:schemeClr val="dk1"/>
                </a:solidFill>
                <a:latin typeface="Times New Roman"/>
                <a:ea typeface="Times New Roman"/>
                <a:cs typeface="Times New Roman"/>
                <a:sym typeface="Times New Roman"/>
              </a:rPr>
              <a:t>o</a:t>
            </a: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configuration of a LR parsing represents the right sentential form:</a:t>
            </a:r>
            <a:endParaRPr/>
          </a:p>
          <a:p>
            <a:pPr indent="-279400" lvl="0" marL="3429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 X</a:t>
            </a:r>
            <a:r>
              <a:rPr b="0" baseline="-25000" i="0" lang="en-US" sz="2400" u="none">
                <a:solidFill>
                  <a:schemeClr val="dk1"/>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i+1</a:t>
            </a:r>
            <a:r>
              <a:rPr b="0" i="0" lang="en-US" sz="2400" u="none">
                <a:solidFill>
                  <a:schemeClr val="dk1"/>
                </a:solidFill>
                <a:latin typeface="Times New Roman"/>
                <a:ea typeface="Times New Roman"/>
                <a:cs typeface="Times New Roman"/>
                <a:sym typeface="Times New Roman"/>
              </a:rPr>
              <a:t> ...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cxnSp>
        <p:nvCxnSpPr>
          <p:cNvPr id="439" name="Google Shape;439;p59"/>
          <p:cNvCxnSpPr/>
          <p:nvPr/>
        </p:nvCxnSpPr>
        <p:spPr>
          <a:xfrm>
            <a:off x="1600200" y="2286000"/>
            <a:ext cx="2133600" cy="0"/>
          </a:xfrm>
          <a:prstGeom prst="straightConnector1">
            <a:avLst/>
          </a:prstGeom>
          <a:noFill/>
          <a:ln cap="flat" cmpd="sng" w="9525">
            <a:solidFill>
              <a:srgbClr val="CC0000"/>
            </a:solidFill>
            <a:prstDash val="solid"/>
            <a:miter lim="800000"/>
            <a:headEnd len="med" w="med" type="none"/>
            <a:tailEnd len="med" w="med" type="none"/>
          </a:ln>
        </p:spPr>
      </p:cxnSp>
      <p:cxnSp>
        <p:nvCxnSpPr>
          <p:cNvPr id="440" name="Google Shape;440;p59"/>
          <p:cNvCxnSpPr/>
          <p:nvPr/>
        </p:nvCxnSpPr>
        <p:spPr>
          <a:xfrm>
            <a:off x="3962400" y="2286000"/>
            <a:ext cx="1524000" cy="0"/>
          </a:xfrm>
          <a:prstGeom prst="straightConnector1">
            <a:avLst/>
          </a:prstGeom>
          <a:noFill/>
          <a:ln cap="flat" cmpd="sng" w="9525">
            <a:solidFill>
              <a:srgbClr val="CC0000"/>
            </a:solidFill>
            <a:prstDash val="solid"/>
            <a:miter lim="800000"/>
            <a:headEnd len="med" w="med" type="none"/>
            <a:tailEnd len="med" w="med" type="none"/>
          </a:ln>
        </p:spPr>
      </p:cxnSp>
      <p:cxnSp>
        <p:nvCxnSpPr>
          <p:cNvPr id="441" name="Google Shape;441;p59"/>
          <p:cNvCxnSpPr/>
          <p:nvPr/>
        </p:nvCxnSpPr>
        <p:spPr>
          <a:xfrm flipH="1" rot="10800000">
            <a:off x="1752600" y="2286000"/>
            <a:ext cx="7620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442" name="Google Shape;442;p59"/>
          <p:cNvCxnSpPr/>
          <p:nvPr/>
        </p:nvCxnSpPr>
        <p:spPr>
          <a:xfrm rot="10800000">
            <a:off x="4648200" y="2286000"/>
            <a:ext cx="228600" cy="4572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48" name="Google Shape;448;p6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Actions of A LR-Parser</a:t>
            </a:r>
            <a:endParaRPr/>
          </a:p>
        </p:txBody>
      </p:sp>
      <p:sp>
        <p:nvSpPr>
          <p:cNvPr id="449" name="Google Shape;449;p6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400"/>
              <a:buFont typeface="Times New Roman"/>
              <a:buAutoNum type="arabicPeriod"/>
            </a:pPr>
            <a:r>
              <a:rPr b="1" i="0" lang="en-US" sz="2400" u="none">
                <a:solidFill>
                  <a:schemeClr val="dk1"/>
                </a:solidFill>
                <a:latin typeface="Times New Roman"/>
                <a:ea typeface="Times New Roman"/>
                <a:cs typeface="Times New Roman"/>
                <a:sym typeface="Times New Roman"/>
              </a:rPr>
              <a:t>shift s</a:t>
            </a:r>
            <a:r>
              <a:rPr b="0" i="0" lang="en-US" sz="2400" u="none">
                <a:solidFill>
                  <a:schemeClr val="dk1"/>
                </a:solidFill>
                <a:latin typeface="Times New Roman"/>
                <a:ea typeface="Times New Roman"/>
                <a:cs typeface="Times New Roman"/>
                <a:sym typeface="Times New Roman"/>
              </a:rPr>
              <a:t>  -- shifts the next input symbol and the state </a:t>
            </a:r>
            <a:r>
              <a:rPr b="1" i="0" lang="en-US" sz="2400" u="none">
                <a:solidFill>
                  <a:schemeClr val="dk1"/>
                </a:solidFill>
                <a:latin typeface="Times New Roman"/>
                <a:ea typeface="Times New Roman"/>
                <a:cs typeface="Times New Roman"/>
                <a:sym typeface="Times New Roman"/>
              </a:rPr>
              <a:t>s</a:t>
            </a:r>
            <a:r>
              <a:rPr b="0" i="0" lang="en-US" sz="2400" u="none">
                <a:solidFill>
                  <a:schemeClr val="dk1"/>
                </a:solidFill>
                <a:latin typeface="Times New Roman"/>
                <a:ea typeface="Times New Roman"/>
                <a:cs typeface="Times New Roman"/>
                <a:sym typeface="Times New Roman"/>
              </a:rPr>
              <a:t> onto the stack</a:t>
            </a:r>
            <a:endParaRPr/>
          </a:p>
          <a:p>
            <a:pPr indent="-457200" lvl="0" marL="4572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i+1</a:t>
            </a:r>
            <a:r>
              <a:rPr b="0" i="0" lang="en-US" sz="2000" u="none">
                <a:solidFill>
                  <a:schemeClr val="dk1"/>
                </a:solidFill>
                <a:latin typeface="Times New Roman"/>
                <a:ea typeface="Times New Roman"/>
                <a:cs typeface="Times New Roman"/>
                <a:sym typeface="Times New Roman"/>
              </a:rPr>
              <a:t> ... a</a:t>
            </a:r>
            <a:r>
              <a:rPr b="0" baseline="-25000" i="0"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 )  🡺 ( S</a:t>
            </a:r>
            <a:r>
              <a:rPr b="0" baseline="-25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m </a:t>
            </a:r>
            <a:r>
              <a:rPr b="0" i="0" lang="en-US" sz="2000" u="none">
                <a:solidFill>
                  <a:srgbClr val="CC0000"/>
                </a:solidFill>
                <a:latin typeface="Times New Roman"/>
                <a:ea typeface="Times New Roman"/>
                <a:cs typeface="Times New Roman"/>
                <a:sym typeface="Times New Roman"/>
              </a:rPr>
              <a:t>a</a:t>
            </a:r>
            <a:r>
              <a:rPr b="0" baseline="-25000" i="0" lang="en-US" sz="2000" u="none">
                <a:solidFill>
                  <a:srgbClr val="CC0000"/>
                </a:solidFill>
                <a:latin typeface="Times New Roman"/>
                <a:ea typeface="Times New Roman"/>
                <a:cs typeface="Times New Roman"/>
                <a:sym typeface="Times New Roman"/>
              </a:rPr>
              <a:t>i </a:t>
            </a:r>
            <a:r>
              <a:rPr b="0" i="0" lang="en-US" sz="2000" u="none">
                <a:solidFill>
                  <a:srgbClr val="CC0000"/>
                </a:solidFill>
                <a:latin typeface="Times New Roman"/>
                <a:ea typeface="Times New Roman"/>
                <a:cs typeface="Times New Roman"/>
                <a:sym typeface="Times New Roman"/>
              </a:rPr>
              <a:t>s</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i+1</a:t>
            </a:r>
            <a:r>
              <a:rPr b="0" i="0" lang="en-US" sz="2000" u="none">
                <a:solidFill>
                  <a:schemeClr val="dk1"/>
                </a:solidFill>
                <a:latin typeface="Times New Roman"/>
                <a:ea typeface="Times New Roman"/>
                <a:cs typeface="Times New Roman"/>
                <a:sym typeface="Times New Roman"/>
              </a:rPr>
              <a:t> ... a</a:t>
            </a:r>
            <a:r>
              <a:rPr b="0" baseline="-25000" i="0"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 )</a:t>
            </a:r>
            <a:endParaRPr/>
          </a:p>
          <a:p>
            <a:pPr indent="-457200" lvl="0" marL="457200" rtl="0" algn="l">
              <a:lnSpc>
                <a:spcPct val="9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startAt="2"/>
            </a:pPr>
            <a:r>
              <a:rPr b="1" i="0" lang="en-US" sz="2400" u="none">
                <a:solidFill>
                  <a:schemeClr val="dk1"/>
                </a:solidFill>
                <a:latin typeface="Times New Roman"/>
                <a:ea typeface="Times New Roman"/>
                <a:cs typeface="Times New Roman"/>
                <a:sym typeface="Times New Roman"/>
              </a:rPr>
              <a:t>reduce A→β</a:t>
            </a:r>
            <a:r>
              <a:rPr b="0" i="0" lang="en-US" sz="2400" u="none">
                <a:solidFill>
                  <a:schemeClr val="dk1"/>
                </a:solidFill>
                <a:latin typeface="Times New Roman"/>
                <a:ea typeface="Times New Roman"/>
                <a:cs typeface="Times New Roman"/>
                <a:sym typeface="Times New Roman"/>
              </a:rPr>
              <a:t>   (or </a:t>
            </a:r>
            <a:r>
              <a:rPr b="1" i="0" lang="en-US" sz="2400" u="none">
                <a:solidFill>
                  <a:schemeClr val="dk1"/>
                </a:solidFill>
                <a:latin typeface="Courier New"/>
                <a:ea typeface="Courier New"/>
                <a:cs typeface="Courier New"/>
                <a:sym typeface="Courier New"/>
              </a:rPr>
              <a:t>rn</a:t>
            </a:r>
            <a:r>
              <a:rPr b="0" i="0" lang="en-US" sz="2400" u="none">
                <a:solidFill>
                  <a:schemeClr val="dk1"/>
                </a:solidFill>
                <a:latin typeface="Times New Roman"/>
                <a:ea typeface="Times New Roman"/>
                <a:cs typeface="Times New Roman"/>
                <a:sym typeface="Times New Roman"/>
              </a:rPr>
              <a:t> where n is a production number)</a:t>
            </a:r>
            <a:endParaRPr/>
          </a:p>
          <a:p>
            <a:pPr indent="-342900" lvl="1" marL="8001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pop 2|</a:t>
            </a:r>
            <a:r>
              <a:rPr b="1" i="0" lang="en-US" sz="2400" u="none">
                <a:solidFill>
                  <a:schemeClr val="dk1"/>
                </a:solidFill>
                <a:latin typeface="Times New Roman"/>
                <a:ea typeface="Times New Roman"/>
                <a:cs typeface="Times New Roman"/>
                <a:sym typeface="Times New Roman"/>
              </a:rPr>
              <a:t>β</a:t>
            </a:r>
            <a:r>
              <a:rPr b="0" i="0" lang="en-US" sz="2400" u="none">
                <a:solidFill>
                  <a:schemeClr val="dk1"/>
                </a:solidFill>
                <a:latin typeface="Times New Roman"/>
                <a:ea typeface="Times New Roman"/>
                <a:cs typeface="Times New Roman"/>
                <a:sym typeface="Times New Roman"/>
              </a:rPr>
              <a:t>|  (=r) items from the stack; </a:t>
            </a:r>
            <a:endParaRPr/>
          </a:p>
          <a:p>
            <a:pPr indent="-342900" lvl="1" marL="8001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push </a:t>
            </a:r>
            <a:r>
              <a:rPr b="1" i="0" lang="en-US" sz="24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and </a:t>
            </a:r>
            <a:r>
              <a:rPr b="1" i="0" lang="en-US" sz="2400" u="none">
                <a:solidFill>
                  <a:schemeClr val="dk1"/>
                </a:solidFill>
                <a:latin typeface="Times New Roman"/>
                <a:ea typeface="Times New Roman"/>
                <a:cs typeface="Times New Roman"/>
                <a:sym typeface="Times New Roman"/>
              </a:rPr>
              <a:t>s</a:t>
            </a:r>
            <a:r>
              <a:rPr b="0" i="0" lang="en-US" sz="2400" u="none">
                <a:solidFill>
                  <a:schemeClr val="dk1"/>
                </a:solidFill>
                <a:latin typeface="Times New Roman"/>
                <a:ea typeface="Times New Roman"/>
                <a:cs typeface="Times New Roman"/>
                <a:sym typeface="Times New Roman"/>
              </a:rPr>
              <a:t>  where  </a:t>
            </a:r>
            <a:r>
              <a:rPr b="1" i="0" lang="en-US" sz="2400" u="none">
                <a:solidFill>
                  <a:schemeClr val="dk1"/>
                </a:solidFill>
                <a:latin typeface="Times New Roman"/>
                <a:ea typeface="Times New Roman"/>
                <a:cs typeface="Times New Roman"/>
                <a:sym typeface="Times New Roman"/>
              </a:rPr>
              <a:t>s=goto[s</a:t>
            </a:r>
            <a:r>
              <a:rPr b="1" baseline="-25000" i="0" lang="en-US" sz="2400" u="none">
                <a:solidFill>
                  <a:schemeClr val="dk1"/>
                </a:solidFill>
                <a:latin typeface="Times New Roman"/>
                <a:ea typeface="Times New Roman"/>
                <a:cs typeface="Times New Roman"/>
                <a:sym typeface="Times New Roman"/>
              </a:rPr>
              <a:t>m-r</a:t>
            </a:r>
            <a:r>
              <a:rPr b="1" i="0" lang="en-US" sz="2400" u="none">
                <a:solidFill>
                  <a:schemeClr val="dk1"/>
                </a:solidFill>
                <a:latin typeface="Times New Roman"/>
                <a:ea typeface="Times New Roman"/>
                <a:cs typeface="Times New Roman"/>
                <a:sym typeface="Times New Roman"/>
              </a:rPr>
              <a:t>,A]</a:t>
            </a:r>
            <a:endParaRPr/>
          </a:p>
          <a:p>
            <a:pPr indent="-457200" lvl="0" marL="457200" rtl="0" algn="l">
              <a:lnSpc>
                <a:spcPct val="90000"/>
              </a:lnSpc>
              <a:spcBef>
                <a:spcPts val="16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	</a:t>
            </a:r>
            <a:endParaRPr/>
          </a:p>
          <a:p>
            <a:pPr indent="-457200" lvl="0" marL="4572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S</a:t>
            </a:r>
            <a:r>
              <a:rPr b="0" baseline="-25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i+1</a:t>
            </a:r>
            <a:r>
              <a:rPr b="0" i="0" lang="en-US" sz="2000" u="none">
                <a:solidFill>
                  <a:schemeClr val="dk1"/>
                </a:solidFill>
                <a:latin typeface="Times New Roman"/>
                <a:ea typeface="Times New Roman"/>
                <a:cs typeface="Times New Roman"/>
                <a:sym typeface="Times New Roman"/>
              </a:rPr>
              <a:t> ... a</a:t>
            </a:r>
            <a:r>
              <a:rPr b="0" baseline="-25000" i="0"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 )  🡺 ( S</a:t>
            </a:r>
            <a:r>
              <a:rPr b="0" baseline="-25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m-r</a:t>
            </a:r>
            <a:r>
              <a:rPr b="0" i="0" lang="en-US" sz="2000" u="none">
                <a:solidFill>
                  <a:schemeClr val="dk1"/>
                </a:solidFill>
                <a:latin typeface="Times New Roman"/>
                <a:ea typeface="Times New Roman"/>
                <a:cs typeface="Times New Roman"/>
                <a:sym typeface="Times New Roman"/>
              </a:rPr>
              <a:t> </a:t>
            </a:r>
            <a:r>
              <a:rPr b="0" i="0" lang="en-US" sz="2000" u="none">
                <a:solidFill>
                  <a:srgbClr val="CC0000"/>
                </a:solidFill>
                <a:latin typeface="Times New Roman"/>
                <a:ea typeface="Times New Roman"/>
                <a:cs typeface="Times New Roman"/>
                <a:sym typeface="Times New Roman"/>
              </a:rPr>
              <a:t>S</a:t>
            </a:r>
            <a:r>
              <a:rPr b="0" baseline="-25000" i="0" lang="en-US" sz="2000" u="none">
                <a:solidFill>
                  <a:srgbClr val="CC0000"/>
                </a:solidFill>
                <a:latin typeface="Times New Roman"/>
                <a:ea typeface="Times New Roman"/>
                <a:cs typeface="Times New Roman"/>
                <a:sym typeface="Times New Roman"/>
              </a:rPr>
              <a:t>m-r</a:t>
            </a:r>
            <a:r>
              <a:rPr b="0" baseline="-25000" i="0" lang="en-US" sz="2000" u="none">
                <a:solidFill>
                  <a:schemeClr val="dk1"/>
                </a:solidFill>
                <a:latin typeface="Times New Roman"/>
                <a:ea typeface="Times New Roman"/>
                <a:cs typeface="Times New Roman"/>
                <a:sym typeface="Times New Roman"/>
              </a:rPr>
              <a:t> </a:t>
            </a:r>
            <a:r>
              <a:rPr b="0" i="0" lang="en-US" sz="2000" u="none">
                <a:solidFill>
                  <a:srgbClr val="CC0000"/>
                </a:solidFill>
                <a:latin typeface="Times New Roman"/>
                <a:ea typeface="Times New Roman"/>
                <a:cs typeface="Times New Roman"/>
                <a:sym typeface="Times New Roman"/>
              </a:rPr>
              <a:t>A s</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 ... a</a:t>
            </a:r>
            <a:r>
              <a:rPr b="0" baseline="-25000" i="0"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 )</a:t>
            </a:r>
            <a:endParaRPr/>
          </a:p>
          <a:p>
            <a:pPr indent="-457200" lvl="0" marL="457200" rtl="0" algn="l">
              <a:lnSpc>
                <a:spcPct val="90000"/>
              </a:lnSpc>
              <a:spcBef>
                <a:spcPts val="180"/>
              </a:spcBef>
              <a:spcAft>
                <a:spcPts val="0"/>
              </a:spcAft>
              <a:buClr>
                <a:schemeClr val="dk1"/>
              </a:buClr>
              <a:buSzPts val="900"/>
              <a:buFont typeface="Times New Roman"/>
              <a:buNone/>
            </a:pPr>
            <a:r>
              <a:t/>
            </a:r>
            <a:endParaRPr b="0" i="0" sz="900" u="none">
              <a:solidFill>
                <a:schemeClr val="dk1"/>
              </a:solidFill>
              <a:latin typeface="Times New Roman"/>
              <a:ea typeface="Times New Roman"/>
              <a:cs typeface="Times New Roman"/>
              <a:sym typeface="Times New Roman"/>
            </a:endParaRPr>
          </a:p>
          <a:p>
            <a:pPr indent="-342900" lvl="1" marL="8001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Output is the reducing production reduce A→β</a:t>
            </a:r>
            <a:r>
              <a:rPr b="0" i="0" lang="en-US" sz="1800" u="none">
                <a:solidFill>
                  <a:schemeClr val="dk1"/>
                </a:solidFill>
                <a:latin typeface="Times New Roman"/>
                <a:ea typeface="Times New Roman"/>
                <a:cs typeface="Times New Roman"/>
                <a:sym typeface="Times New Roman"/>
              </a:rPr>
              <a:t> </a:t>
            </a:r>
            <a:endParaRPr b="0" i="0" sz="1600" u="none">
              <a:solidFill>
                <a:schemeClr val="dk1"/>
              </a:solidFill>
              <a:latin typeface="Times New Roman"/>
              <a:ea typeface="Times New Roman"/>
              <a:cs typeface="Times New Roman"/>
              <a:sym typeface="Times New Roman"/>
            </a:endParaRPr>
          </a:p>
          <a:p>
            <a:pPr indent="-304800" lvl="0" marL="457200" rtl="0" algn="l">
              <a:lnSpc>
                <a:spcPct val="9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startAt="3"/>
            </a:pPr>
            <a:r>
              <a:rPr b="1" i="0" lang="en-US" sz="2400" u="none">
                <a:solidFill>
                  <a:schemeClr val="dk1"/>
                </a:solidFill>
                <a:latin typeface="Times New Roman"/>
                <a:ea typeface="Times New Roman"/>
                <a:cs typeface="Times New Roman"/>
                <a:sym typeface="Times New Roman"/>
              </a:rPr>
              <a:t>Accept</a:t>
            </a:r>
            <a:r>
              <a:rPr b="0" i="0" lang="en-US" sz="2400" u="none">
                <a:solidFill>
                  <a:schemeClr val="dk1"/>
                </a:solidFill>
                <a:latin typeface="Times New Roman"/>
                <a:ea typeface="Times New Roman"/>
                <a:cs typeface="Times New Roman"/>
                <a:sym typeface="Times New Roman"/>
              </a:rPr>
              <a:t> – Parsing successfully completed</a:t>
            </a:r>
            <a:endParaRPr/>
          </a:p>
          <a:p>
            <a:pPr indent="-304800" lvl="0" marL="457200" rtl="0" algn="l">
              <a:lnSpc>
                <a:spcPct val="9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startAt="3"/>
            </a:pPr>
            <a:r>
              <a:rPr b="1" i="0" lang="en-US" sz="2400" u="none">
                <a:solidFill>
                  <a:schemeClr val="dk1"/>
                </a:solidFill>
                <a:latin typeface="Times New Roman"/>
                <a:ea typeface="Times New Roman"/>
                <a:cs typeface="Times New Roman"/>
                <a:sym typeface="Times New Roman"/>
              </a:rPr>
              <a:t>Error</a:t>
            </a:r>
            <a:r>
              <a:rPr b="0" i="0" lang="en-US" sz="2400" u="none">
                <a:solidFill>
                  <a:schemeClr val="dk1"/>
                </a:solidFill>
                <a:latin typeface="Times New Roman"/>
                <a:ea typeface="Times New Roman"/>
                <a:cs typeface="Times New Roman"/>
                <a:sym typeface="Times New Roman"/>
              </a:rPr>
              <a:t>  -- Parser detected an error (an empty entry in the action table)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1"/>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55" name="Google Shape;455;p6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Reduce Action</a:t>
            </a:r>
            <a:endParaRPr/>
          </a:p>
        </p:txBody>
      </p:sp>
      <p:sp>
        <p:nvSpPr>
          <p:cNvPr id="456" name="Google Shape;456;p6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pop 2|</a:t>
            </a:r>
            <a:r>
              <a:rPr b="1" i="0" lang="en-US" sz="2400" u="none">
                <a:solidFill>
                  <a:schemeClr val="dk1"/>
                </a:solidFill>
                <a:latin typeface="Times New Roman"/>
                <a:ea typeface="Times New Roman"/>
                <a:cs typeface="Times New Roman"/>
                <a:sym typeface="Times New Roman"/>
              </a:rPr>
              <a:t>β</a:t>
            </a:r>
            <a:r>
              <a:rPr b="0" i="0" lang="en-US" sz="2400" u="none">
                <a:solidFill>
                  <a:schemeClr val="dk1"/>
                </a:solidFill>
                <a:latin typeface="Times New Roman"/>
                <a:ea typeface="Times New Roman"/>
                <a:cs typeface="Times New Roman"/>
                <a:sym typeface="Times New Roman"/>
              </a:rPr>
              <a:t>|  (=r) items from the stack;  let us assume that </a:t>
            </a:r>
            <a:r>
              <a:rPr b="1" i="0" lang="en-US" sz="2400" u="none">
                <a:solidFill>
                  <a:schemeClr val="dk1"/>
                </a:solidFill>
                <a:latin typeface="Times New Roman"/>
                <a:ea typeface="Times New Roman"/>
                <a:cs typeface="Times New Roman"/>
                <a:sym typeface="Times New Roman"/>
              </a:rPr>
              <a:t>β</a:t>
            </a:r>
            <a:r>
              <a:rPr b="0" i="0" lang="en-US" sz="2400" u="none">
                <a:solidFill>
                  <a:schemeClr val="dk1"/>
                </a:solidFill>
                <a:latin typeface="Times New Roman"/>
                <a:ea typeface="Times New Roman"/>
                <a:cs typeface="Times New Roman"/>
                <a:sym typeface="Times New Roman"/>
              </a:rPr>
              <a:t> = Y</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Y</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...Y</a:t>
            </a:r>
            <a:r>
              <a:rPr b="0" baseline="-25000" i="0" lang="en-US" sz="2400" u="none">
                <a:solidFill>
                  <a:schemeClr val="dk1"/>
                </a:solidFill>
                <a:latin typeface="Times New Roman"/>
                <a:ea typeface="Times New Roman"/>
                <a:cs typeface="Times New Roman"/>
                <a:sym typeface="Times New Roman"/>
              </a:rPr>
              <a:t>r</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push </a:t>
            </a:r>
            <a:r>
              <a:rPr b="1" i="0" lang="en-US" sz="24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and </a:t>
            </a:r>
            <a:r>
              <a:rPr b="1" i="0" lang="en-US" sz="2400" u="none">
                <a:solidFill>
                  <a:schemeClr val="dk1"/>
                </a:solidFill>
                <a:latin typeface="Times New Roman"/>
                <a:ea typeface="Times New Roman"/>
                <a:cs typeface="Times New Roman"/>
                <a:sym typeface="Times New Roman"/>
              </a:rPr>
              <a:t>s</a:t>
            </a:r>
            <a:r>
              <a:rPr b="0" i="0" lang="en-US" sz="2400" u="none">
                <a:solidFill>
                  <a:schemeClr val="dk1"/>
                </a:solidFill>
                <a:latin typeface="Times New Roman"/>
                <a:ea typeface="Times New Roman"/>
                <a:cs typeface="Times New Roman"/>
                <a:sym typeface="Times New Roman"/>
              </a:rPr>
              <a:t>  where  </a:t>
            </a:r>
            <a:r>
              <a:rPr b="1" i="0" lang="en-US" sz="2400" u="none">
                <a:solidFill>
                  <a:schemeClr val="dk1"/>
                </a:solidFill>
                <a:latin typeface="Times New Roman"/>
                <a:ea typeface="Times New Roman"/>
                <a:cs typeface="Times New Roman"/>
                <a:sym typeface="Times New Roman"/>
              </a:rPr>
              <a:t>s=goto[s</a:t>
            </a:r>
            <a:r>
              <a:rPr b="1" baseline="-25000" i="0" lang="en-US" sz="2400" u="none">
                <a:solidFill>
                  <a:schemeClr val="dk1"/>
                </a:solidFill>
                <a:latin typeface="Times New Roman"/>
                <a:ea typeface="Times New Roman"/>
                <a:cs typeface="Times New Roman"/>
                <a:sym typeface="Times New Roman"/>
              </a:rPr>
              <a:t>m-r</a:t>
            </a:r>
            <a:r>
              <a:rPr b="1" i="0" lang="en-US" sz="2400" u="none">
                <a:solidFill>
                  <a:schemeClr val="dk1"/>
                </a:solidFill>
                <a:latin typeface="Times New Roman"/>
                <a:ea typeface="Times New Roman"/>
                <a:cs typeface="Times New Roman"/>
                <a:sym typeface="Times New Roman"/>
              </a:rPr>
              <a:t>,A]</a:t>
            </a:r>
            <a:endParaRPr/>
          </a:p>
          <a:p>
            <a:pPr indent="-342900" lvl="0" marL="342900" rtl="0" algn="l">
              <a:lnSpc>
                <a:spcPct val="100000"/>
              </a:lnSpc>
              <a:spcBef>
                <a:spcPts val="16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S</a:t>
            </a:r>
            <a:r>
              <a:rPr b="0" baseline="-25000" i="0" lang="en-US" sz="2400" u="none">
                <a:solidFill>
                  <a:schemeClr val="dk1"/>
                </a:solidFill>
                <a:latin typeface="Times New Roman"/>
                <a:ea typeface="Times New Roman"/>
                <a:cs typeface="Times New Roman"/>
                <a:sym typeface="Times New Roman"/>
              </a:rPr>
              <a:t>o</a:t>
            </a: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S</a:t>
            </a:r>
            <a:r>
              <a:rPr b="0" baseline="-25000" i="0" lang="en-US" sz="24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m-r</a:t>
            </a:r>
            <a:r>
              <a:rPr b="0" i="0" lang="en-US" sz="2400" u="none">
                <a:solidFill>
                  <a:schemeClr val="dk1"/>
                </a:solidFill>
                <a:latin typeface="Times New Roman"/>
                <a:ea typeface="Times New Roman"/>
                <a:cs typeface="Times New Roman"/>
                <a:sym typeface="Times New Roman"/>
              </a:rPr>
              <a:t> </a:t>
            </a:r>
            <a:r>
              <a:rPr b="0" i="0" lang="en-US" sz="2400" u="none">
                <a:solidFill>
                  <a:schemeClr val="accent2"/>
                </a:solidFill>
                <a:latin typeface="Times New Roman"/>
                <a:ea typeface="Times New Roman"/>
                <a:cs typeface="Times New Roman"/>
                <a:sym typeface="Times New Roman"/>
              </a:rPr>
              <a:t>S</a:t>
            </a:r>
            <a:r>
              <a:rPr b="0" baseline="-25000" i="0" lang="en-US" sz="2400" u="none">
                <a:solidFill>
                  <a:schemeClr val="accent2"/>
                </a:solidFill>
                <a:latin typeface="Times New Roman"/>
                <a:ea typeface="Times New Roman"/>
                <a:cs typeface="Times New Roman"/>
                <a:sym typeface="Times New Roman"/>
              </a:rPr>
              <a:t>m-r</a:t>
            </a:r>
            <a:r>
              <a:rPr b="0" baseline="-25000" i="0" lang="en-US" sz="2400" u="none">
                <a:solidFill>
                  <a:srgbClr val="CC0000"/>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Y</a:t>
            </a:r>
            <a:r>
              <a:rPr b="0" baseline="-25000" i="0" lang="en-US" sz="2400" u="none">
                <a:solidFill>
                  <a:srgbClr val="CC0000"/>
                </a:solidFill>
                <a:latin typeface="Times New Roman"/>
                <a:ea typeface="Times New Roman"/>
                <a:cs typeface="Times New Roman"/>
                <a:sym typeface="Times New Roman"/>
              </a:rPr>
              <a:t>1 </a:t>
            </a:r>
            <a:r>
              <a:rPr b="0" i="0" lang="en-US" sz="2400" u="none">
                <a:solidFill>
                  <a:srgbClr val="CC0000"/>
                </a:solidFill>
                <a:latin typeface="Times New Roman"/>
                <a:ea typeface="Times New Roman"/>
                <a:cs typeface="Times New Roman"/>
                <a:sym typeface="Times New Roman"/>
              </a:rPr>
              <a:t>S</a:t>
            </a:r>
            <a:r>
              <a:rPr b="0" baseline="-25000" i="0" lang="en-US" sz="2400" u="none">
                <a:solidFill>
                  <a:srgbClr val="CC0000"/>
                </a:solidFill>
                <a:latin typeface="Times New Roman"/>
                <a:ea typeface="Times New Roman"/>
                <a:cs typeface="Times New Roman"/>
                <a:sym typeface="Times New Roman"/>
              </a:rPr>
              <a:t>m-r </a:t>
            </a:r>
            <a:r>
              <a:rPr b="0" i="0" lang="en-US" sz="2400" u="none">
                <a:solidFill>
                  <a:srgbClr val="CC0000"/>
                </a:solidFill>
                <a:latin typeface="Times New Roman"/>
                <a:ea typeface="Times New Roman"/>
                <a:cs typeface="Times New Roman"/>
                <a:sym typeface="Times New Roman"/>
              </a:rPr>
              <a:t>...Y</a:t>
            </a:r>
            <a:r>
              <a:rPr b="0" baseline="-25000" i="0" lang="en-US" sz="2400" u="none">
                <a:solidFill>
                  <a:srgbClr val="CC0000"/>
                </a:solidFill>
                <a:latin typeface="Times New Roman"/>
                <a:ea typeface="Times New Roman"/>
                <a:cs typeface="Times New Roman"/>
                <a:sym typeface="Times New Roman"/>
              </a:rPr>
              <a:t>r </a:t>
            </a:r>
            <a:r>
              <a:rPr b="0" i="0" lang="en-US" sz="2400" u="none">
                <a:solidFill>
                  <a:srgbClr val="CC0000"/>
                </a:solidFill>
                <a:latin typeface="Times New Roman"/>
                <a:ea typeface="Times New Roman"/>
                <a:cs typeface="Times New Roman"/>
                <a:sym typeface="Times New Roman"/>
              </a:rPr>
              <a:t>S</a:t>
            </a:r>
            <a:r>
              <a:rPr b="0" baseline="-25000" i="0" lang="en-US" sz="2400" u="none">
                <a:solidFill>
                  <a:srgbClr val="CC0000"/>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i+1</a:t>
            </a:r>
            <a:r>
              <a:rPr b="0" i="0" lang="en-US" sz="2400" u="none">
                <a:solidFill>
                  <a:schemeClr val="dk1"/>
                </a:solidFill>
                <a:latin typeface="Times New Roman"/>
                <a:ea typeface="Times New Roman"/>
                <a:cs typeface="Times New Roman"/>
                <a:sym typeface="Times New Roman"/>
              </a:rPr>
              <a:t> ...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 )  </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 S</a:t>
            </a:r>
            <a:r>
              <a:rPr b="0" baseline="-25000" i="0" lang="en-US" sz="2400" u="none">
                <a:solidFill>
                  <a:schemeClr val="dk1"/>
                </a:solidFill>
                <a:latin typeface="Times New Roman"/>
                <a:ea typeface="Times New Roman"/>
                <a:cs typeface="Times New Roman"/>
                <a:sym typeface="Times New Roman"/>
              </a:rPr>
              <a:t>o</a:t>
            </a: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S</a:t>
            </a:r>
            <a:r>
              <a:rPr b="0" baseline="-25000" i="0" lang="en-US" sz="24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m-r</a:t>
            </a:r>
            <a:r>
              <a:rPr b="0" i="0" lang="en-US" sz="2400" u="none">
                <a:solidFill>
                  <a:schemeClr val="dk1"/>
                </a:solidFill>
                <a:latin typeface="Times New Roman"/>
                <a:ea typeface="Times New Roman"/>
                <a:cs typeface="Times New Roman"/>
                <a:sym typeface="Times New Roman"/>
              </a:rPr>
              <a:t> </a:t>
            </a:r>
            <a:r>
              <a:rPr b="0" i="0" lang="en-US" sz="2400" u="none">
                <a:solidFill>
                  <a:schemeClr val="accent2"/>
                </a:solidFill>
                <a:latin typeface="Times New Roman"/>
                <a:ea typeface="Times New Roman"/>
                <a:cs typeface="Times New Roman"/>
                <a:sym typeface="Times New Roman"/>
              </a:rPr>
              <a:t>S</a:t>
            </a:r>
            <a:r>
              <a:rPr b="0" baseline="-25000" i="0" lang="en-US" sz="2400" u="none">
                <a:solidFill>
                  <a:schemeClr val="accent2"/>
                </a:solidFill>
                <a:latin typeface="Times New Roman"/>
                <a:ea typeface="Times New Roman"/>
                <a:cs typeface="Times New Roman"/>
                <a:sym typeface="Times New Roman"/>
              </a:rPr>
              <a:t>m-r</a:t>
            </a:r>
            <a:r>
              <a:rPr b="0" baseline="-2500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A s</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 )</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fact, Y</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Y</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...Y</a:t>
            </a:r>
            <a:r>
              <a:rPr b="0" baseline="-25000" i="0" lang="en-US" sz="2400" u="none">
                <a:solidFill>
                  <a:schemeClr val="dk1"/>
                </a:solidFill>
                <a:latin typeface="Times New Roman"/>
                <a:ea typeface="Times New Roman"/>
                <a:cs typeface="Times New Roman"/>
                <a:sym typeface="Times New Roman"/>
              </a:rPr>
              <a:t>r </a:t>
            </a:r>
            <a:r>
              <a:rPr b="0" i="0" lang="en-US" sz="2400" u="none">
                <a:solidFill>
                  <a:schemeClr val="dk1"/>
                </a:solidFill>
                <a:latin typeface="Times New Roman"/>
                <a:ea typeface="Times New Roman"/>
                <a:cs typeface="Times New Roman"/>
                <a:sym typeface="Times New Roman"/>
              </a:rPr>
              <a:t> is a handle.</a:t>
            </a:r>
            <a:endParaRPr/>
          </a:p>
          <a:p>
            <a:pPr indent="-292100" lvl="0" marL="342900" rtl="0" algn="l">
              <a:lnSpc>
                <a:spcPct val="100000"/>
              </a:lnSpc>
              <a:spcBef>
                <a:spcPts val="16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 X</a:t>
            </a:r>
            <a:r>
              <a:rPr b="0" baseline="-25000" i="0" lang="en-US" sz="2400" u="none">
                <a:solidFill>
                  <a:schemeClr val="dk1"/>
                </a:solidFill>
                <a:latin typeface="Times New Roman"/>
                <a:ea typeface="Times New Roman"/>
                <a:cs typeface="Times New Roman"/>
                <a:sym typeface="Times New Roman"/>
              </a:rPr>
              <a:t>m-r</a:t>
            </a: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 ⇒ 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 X</a:t>
            </a:r>
            <a:r>
              <a:rPr b="0" baseline="-25000" i="0" lang="en-US" sz="2400" u="none">
                <a:solidFill>
                  <a:schemeClr val="dk1"/>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Y</a:t>
            </a:r>
            <a:r>
              <a:rPr b="0" baseline="-25000" i="0" lang="en-US" sz="2400" u="none">
                <a:solidFill>
                  <a:srgbClr val="CC0000"/>
                </a:solidFill>
                <a:latin typeface="Times New Roman"/>
                <a:ea typeface="Times New Roman"/>
                <a:cs typeface="Times New Roman"/>
                <a:sym typeface="Times New Roman"/>
              </a:rPr>
              <a:t>1</a:t>
            </a:r>
            <a:r>
              <a:rPr b="0" i="0" lang="en-US" sz="2400" u="none">
                <a:solidFill>
                  <a:srgbClr val="CC0000"/>
                </a:solidFill>
                <a:latin typeface="Times New Roman"/>
                <a:ea typeface="Times New Roman"/>
                <a:cs typeface="Times New Roman"/>
                <a:sym typeface="Times New Roman"/>
              </a:rPr>
              <a:t>...Y</a:t>
            </a:r>
            <a:r>
              <a:rPr b="0" baseline="-25000" i="0" lang="en-US" sz="2400" u="none">
                <a:solidFill>
                  <a:srgbClr val="CC0000"/>
                </a:solidFill>
                <a:latin typeface="Times New Roman"/>
                <a:ea typeface="Times New Roman"/>
                <a:cs typeface="Times New Roman"/>
                <a:sym typeface="Times New Roman"/>
              </a:rPr>
              <a:t>r</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i+1</a:t>
            </a:r>
            <a:r>
              <a:rPr b="0" i="0" lang="en-US" sz="2400" u="none">
                <a:solidFill>
                  <a:schemeClr val="dk1"/>
                </a:solidFill>
                <a:latin typeface="Times New Roman"/>
                <a:ea typeface="Times New Roman"/>
                <a:cs typeface="Times New Roman"/>
                <a:sym typeface="Times New Roman"/>
              </a:rPr>
              <a:t> ...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 for reduction</a:t>
            </a:r>
            <a:endParaRPr/>
          </a:p>
        </p:txBody>
      </p:sp>
      <p:sp>
        <p:nvSpPr>
          <p:cNvPr id="118" name="Google Shape;118;p17"/>
          <p:cNvSpPr txBox="1"/>
          <p:nvPr>
            <p:ph idx="1" type="body"/>
          </p:nvPr>
        </p:nvSpPr>
        <p:spPr>
          <a:xfrm>
            <a:off x="838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000"/>
              <a:buFont typeface="Times New Roman"/>
              <a:buNone/>
            </a:pPr>
            <a:r>
              <a:rPr b="0" i="0" lang="en-US" sz="2000" u="none">
                <a:solidFill>
                  <a:srgbClr val="FF0000"/>
                </a:solidFill>
                <a:latin typeface="Times New Roman"/>
                <a:ea typeface="Times New Roman"/>
                <a:cs typeface="Times New Roman"/>
                <a:sym typeface="Times New Roman"/>
              </a:rPr>
              <a:t>Example:</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Consider the grammar:</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 → aABe</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 → Abc | b</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B → d</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sentence/Input string(w)  to be recognized is </a:t>
            </a:r>
            <a:r>
              <a:rPr b="0" i="0" lang="en-US" sz="2000" u="none">
                <a:solidFill>
                  <a:srgbClr val="FF0000"/>
                </a:solidFill>
                <a:latin typeface="Times New Roman"/>
                <a:ea typeface="Times New Roman"/>
                <a:cs typeface="Times New Roman"/>
                <a:sym typeface="Times New Roman"/>
              </a:rPr>
              <a:t>abbcde</a:t>
            </a:r>
            <a:r>
              <a:rPr b="0" i="0" lang="en-US" sz="2000" u="none">
                <a:solidFill>
                  <a:schemeClr val="dk1"/>
                </a:solidFill>
                <a:latin typeface="Times New Roman"/>
                <a:ea typeface="Times New Roman"/>
                <a:cs typeface="Times New Roman"/>
                <a:sym typeface="Times New Roman"/>
              </a:rPr>
              <a:t>.</a:t>
            </a:r>
            <a:endParaRPr/>
          </a:p>
          <a:p>
            <a:pPr indent="-215900" lvl="0" marL="342900" marR="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pic>
        <p:nvPicPr>
          <p:cNvPr id="119" name="Google Shape;119;p17"/>
          <p:cNvPicPr preferRelativeResize="0"/>
          <p:nvPr/>
        </p:nvPicPr>
        <p:blipFill rotWithShape="1">
          <a:blip r:embed="rId3">
            <a:alphaModFix/>
          </a:blip>
          <a:srcRect b="0" l="0" r="0" t="0"/>
          <a:stretch/>
        </p:blipFill>
        <p:spPr>
          <a:xfrm>
            <a:off x="838200" y="4038600"/>
            <a:ext cx="7467600" cy="2514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62" name="Google Shape;462;p6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 Parsing Tables for Expression Grammar</a:t>
            </a:r>
            <a:endParaRPr/>
          </a:p>
        </p:txBody>
      </p:sp>
      <p:graphicFrame>
        <p:nvGraphicFramePr>
          <p:cNvPr id="463" name="Google Shape;463;p62"/>
          <p:cNvGraphicFramePr/>
          <p:nvPr/>
        </p:nvGraphicFramePr>
        <p:xfrm>
          <a:off x="2971800" y="1447800"/>
          <a:ext cx="3000000" cy="3000000"/>
        </p:xfrm>
        <a:graphic>
          <a:graphicData uri="http://schemas.openxmlformats.org/drawingml/2006/table">
            <a:tbl>
              <a:tblPr>
                <a:noFill/>
                <a:tableStyleId>{CC1B299E-9B83-413C-90FD-68972D30CF85}</a:tableStyleId>
              </a:tblPr>
              <a:tblGrid>
                <a:gridCol w="685800"/>
                <a:gridCol w="555625"/>
                <a:gridCol w="558800"/>
                <a:gridCol w="557200"/>
                <a:gridCol w="555625"/>
                <a:gridCol w="557200"/>
                <a:gridCol w="555625"/>
                <a:gridCol w="207950"/>
                <a:gridCol w="576250"/>
                <a:gridCol w="539750"/>
                <a:gridCol w="463550"/>
              </a:tblGrid>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state</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id</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E</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T </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F</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acc</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s7</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s7</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11</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64" name="Google Shape;464;p62"/>
          <p:cNvSpPr txBox="1"/>
          <p:nvPr/>
        </p:nvSpPr>
        <p:spPr>
          <a:xfrm>
            <a:off x="4419600" y="990600"/>
            <a:ext cx="1781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Action Table</a:t>
            </a:r>
            <a:endParaRPr/>
          </a:p>
        </p:txBody>
      </p:sp>
      <p:sp>
        <p:nvSpPr>
          <p:cNvPr id="465" name="Google Shape;465;p62"/>
          <p:cNvSpPr txBox="1"/>
          <p:nvPr/>
        </p:nvSpPr>
        <p:spPr>
          <a:xfrm>
            <a:off x="7162800" y="990600"/>
            <a:ext cx="1562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Goto Table</a:t>
            </a:r>
            <a:endParaRPr/>
          </a:p>
        </p:txBody>
      </p:sp>
      <p:sp>
        <p:nvSpPr>
          <p:cNvPr id="466" name="Google Shape;466;p62"/>
          <p:cNvSpPr txBox="1"/>
          <p:nvPr/>
        </p:nvSpPr>
        <p:spPr>
          <a:xfrm>
            <a:off x="533400" y="1447800"/>
            <a:ext cx="1847850"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   E → E+T</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   E → T</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3)   T → T*F</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4)   T → F</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5)   F → (E)</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6)   F → id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3"/>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72" name="Google Shape;472;p6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Actions of A (S)LR-Parser -- Example</a:t>
            </a:r>
            <a:endParaRPr/>
          </a:p>
        </p:txBody>
      </p:sp>
      <p:sp>
        <p:nvSpPr>
          <p:cNvPr id="473" name="Google Shape;473;p6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stack</a:t>
            </a:r>
            <a:r>
              <a:rPr b="1" i="0" lang="en-US" sz="1800" u="none">
                <a:solidFill>
                  <a:schemeClr val="dk1"/>
                </a:solidFill>
                <a:latin typeface="Times New Roman"/>
                <a:ea typeface="Times New Roman"/>
                <a:cs typeface="Times New Roman"/>
                <a:sym typeface="Times New Roman"/>
              </a:rPr>
              <a:t>		</a:t>
            </a:r>
            <a:r>
              <a:rPr b="1" i="0" lang="en-US" sz="1800" u="sng">
                <a:solidFill>
                  <a:schemeClr val="dk1"/>
                </a:solidFill>
                <a:latin typeface="Times New Roman"/>
                <a:ea typeface="Times New Roman"/>
                <a:cs typeface="Times New Roman"/>
                <a:sym typeface="Times New Roman"/>
              </a:rPr>
              <a:t>input</a:t>
            </a:r>
            <a:r>
              <a:rPr b="1" i="0" lang="en-US" sz="1800" u="none">
                <a:solidFill>
                  <a:schemeClr val="dk1"/>
                </a:solidFill>
                <a:latin typeface="Times New Roman"/>
                <a:ea typeface="Times New Roman"/>
                <a:cs typeface="Times New Roman"/>
                <a:sym typeface="Times New Roman"/>
              </a:rPr>
              <a:t>		</a:t>
            </a:r>
            <a:r>
              <a:rPr b="1" i="0" lang="en-US" sz="1800" u="sng">
                <a:solidFill>
                  <a:schemeClr val="dk1"/>
                </a:solidFill>
                <a:latin typeface="Times New Roman"/>
                <a:ea typeface="Times New Roman"/>
                <a:cs typeface="Times New Roman"/>
                <a:sym typeface="Times New Roman"/>
              </a:rPr>
              <a:t>action</a:t>
            </a:r>
            <a:r>
              <a:rPr b="1" i="0" lang="en-US" sz="1800" u="none">
                <a:solidFill>
                  <a:schemeClr val="dk1"/>
                </a:solidFill>
                <a:latin typeface="Times New Roman"/>
                <a:ea typeface="Times New Roman"/>
                <a:cs typeface="Times New Roman"/>
                <a:sym typeface="Times New Roman"/>
              </a:rPr>
              <a:t>			</a:t>
            </a:r>
            <a:r>
              <a:rPr b="1" i="0" lang="en-US" sz="1800" u="sng">
                <a:solidFill>
                  <a:schemeClr val="dk1"/>
                </a:solidFill>
                <a:latin typeface="Times New Roman"/>
                <a:ea typeface="Times New Roman"/>
                <a:cs typeface="Times New Roman"/>
                <a:sym typeface="Times New Roman"/>
              </a:rPr>
              <a:t>output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			id*id+id$		shift 5</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0id5		*id+id$		reduce by F→id	 	F→id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0F3		*id+id$		reduce by T→F	 	T→F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		*id+id$		shift 7</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0T2*7		id+id$		shift 5</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0T2*7id5		+id$		reduce by F→id	 	F→id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0T2*7F10	+id$	 	reduce by T→T*F	 	T→T*F</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		+id$		reduce by E→T	 	E→T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		+id$		shift 6</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0E1+6		id$		shift 5</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0E1+6id5		$		reduce by F→id	 	F→id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0E1+6F3		$		reduce by T→F	 	T→F</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0E1+6T9		$		reduce by E→E+T	 	E→E+T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		$		accept</a:t>
            </a:r>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4"/>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79" name="Google Shape;479;p6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Constructing SLR Parsing Tables – LR(0) Item</a:t>
            </a:r>
            <a:endParaRPr/>
          </a:p>
        </p:txBody>
      </p:sp>
      <p:sp>
        <p:nvSpPr>
          <p:cNvPr id="480" name="Google Shape;480;p64"/>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An </a:t>
            </a:r>
            <a:r>
              <a:rPr b="1" i="0" lang="en-US" sz="2400" u="none">
                <a:solidFill>
                  <a:schemeClr val="dk1"/>
                </a:solidFill>
                <a:latin typeface="Times New Roman"/>
                <a:ea typeface="Times New Roman"/>
                <a:cs typeface="Times New Roman"/>
                <a:sym typeface="Times New Roman"/>
              </a:rPr>
              <a:t>LR(0) item</a:t>
            </a:r>
            <a:r>
              <a:rPr b="0" i="0" lang="en-US" sz="2400" u="none">
                <a:solidFill>
                  <a:schemeClr val="dk1"/>
                </a:solidFill>
                <a:latin typeface="Times New Roman"/>
                <a:ea typeface="Times New Roman"/>
                <a:cs typeface="Times New Roman"/>
                <a:sym typeface="Times New Roman"/>
              </a:rPr>
              <a:t> of a grammar G is a production of G a dot at the some position of the right side.</a:t>
            </a:r>
            <a:endParaRPr/>
          </a:p>
          <a:p>
            <a:pPr indent="-342900" lvl="0" marL="342900" rtl="0" algn="l">
              <a:lnSpc>
                <a:spcPct val="36363"/>
              </a:lnSpc>
              <a:spcBef>
                <a:spcPts val="4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Ex:	A → aBb	   Possible LR(0) Items:	A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aBb</a:t>
            </a:r>
            <a:endParaRPr/>
          </a:p>
          <a:p>
            <a:pPr indent="-342900" lvl="0" marL="342900" rtl="0" algn="l">
              <a:lnSpc>
                <a:spcPct val="36363"/>
              </a:lnSpc>
              <a:spcBef>
                <a:spcPts val="4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(four different possibility)</a:t>
            </a:r>
            <a:r>
              <a:rPr b="0" i="0" lang="en-US" sz="2400" u="none">
                <a:solidFill>
                  <a:schemeClr val="dk1"/>
                </a:solidFill>
                <a:latin typeface="Times New Roman"/>
                <a:ea typeface="Times New Roman"/>
                <a:cs typeface="Times New Roman"/>
                <a:sym typeface="Times New Roman"/>
              </a:rPr>
              <a:t>	 	A → a</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Bb</a:t>
            </a:r>
            <a:endParaRPr/>
          </a:p>
          <a:p>
            <a:pPr indent="-342900" lvl="0" marL="342900" rtl="0" algn="l">
              <a:lnSpc>
                <a:spcPct val="36363"/>
              </a:lnSpc>
              <a:spcBef>
                <a:spcPts val="4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aB</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b</a:t>
            </a:r>
            <a:endParaRPr/>
          </a:p>
          <a:p>
            <a:pPr indent="-342900" lvl="0" marL="342900" rtl="0" algn="l">
              <a:lnSpc>
                <a:spcPct val="36363"/>
              </a:lnSpc>
              <a:spcBef>
                <a:spcPts val="4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aBb</a:t>
            </a:r>
            <a:r>
              <a:rPr b="0" i="0" lang="en-US" sz="66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Sets of LR(0) items will be the states of action and goto table of the SLR parser.</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collection of sets of LR(0) items (</a:t>
            </a:r>
            <a:r>
              <a:rPr b="1" i="0" lang="en-US" sz="2400" u="none">
                <a:solidFill>
                  <a:schemeClr val="dk1"/>
                </a:solidFill>
                <a:latin typeface="Times New Roman"/>
                <a:ea typeface="Times New Roman"/>
                <a:cs typeface="Times New Roman"/>
                <a:sym typeface="Times New Roman"/>
              </a:rPr>
              <a:t>the canonical LR(0) collection</a:t>
            </a:r>
            <a:r>
              <a:rPr b="0" i="0" lang="en-US" sz="2400" u="none">
                <a:solidFill>
                  <a:schemeClr val="dk1"/>
                </a:solidFill>
                <a:latin typeface="Times New Roman"/>
                <a:ea typeface="Times New Roman"/>
                <a:cs typeface="Times New Roman"/>
                <a:sym typeface="Times New Roman"/>
              </a:rPr>
              <a:t>) is the basis  for constructing SLR parsers.</a:t>
            </a:r>
            <a:endParaRPr/>
          </a:p>
          <a:p>
            <a:pPr indent="-342900" lvl="0" marL="342900" rtl="0" algn="l">
              <a:lnSpc>
                <a:spcPct val="100000"/>
              </a:lnSpc>
              <a:spcBef>
                <a:spcPts val="480"/>
              </a:spcBef>
              <a:spcAft>
                <a:spcPts val="0"/>
              </a:spcAft>
              <a:buClr>
                <a:schemeClr val="dk1"/>
              </a:buClr>
              <a:buSzPts val="2400"/>
              <a:buFont typeface="Times New Roman"/>
              <a:buChar char="•"/>
            </a:pPr>
            <a:r>
              <a:rPr b="0" i="1" lang="en-US" sz="2400" u="none">
                <a:solidFill>
                  <a:schemeClr val="dk1"/>
                </a:solidFill>
                <a:latin typeface="Times New Roman"/>
                <a:ea typeface="Times New Roman"/>
                <a:cs typeface="Times New Roman"/>
                <a:sym typeface="Times New Roman"/>
              </a:rPr>
              <a:t>Augmented Grammar</a:t>
            </a:r>
            <a:r>
              <a:rPr b="0" i="0" lang="en-US" sz="24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G’ is G with a new production rule S’→S where S’ is the new starting symbol.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5"/>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86" name="Google Shape;486;p6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The Closure Operation</a:t>
            </a:r>
            <a:endParaRPr/>
          </a:p>
        </p:txBody>
      </p:sp>
      <p:sp>
        <p:nvSpPr>
          <p:cNvPr id="487" name="Google Shape;487;p6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a:t>
            </a:r>
            <a:r>
              <a:rPr b="1" i="1" lang="en-US" sz="2400" u="none">
                <a:solidFill>
                  <a:schemeClr val="dk1"/>
                </a:solidFill>
                <a:latin typeface="Times New Roman"/>
                <a:ea typeface="Times New Roman"/>
                <a:cs typeface="Times New Roman"/>
                <a:sym typeface="Times New Roman"/>
              </a:rPr>
              <a:t>  I</a:t>
            </a:r>
            <a:r>
              <a:rPr b="0" i="0" lang="en-US" sz="2400" u="none">
                <a:solidFill>
                  <a:schemeClr val="dk1"/>
                </a:solidFill>
                <a:latin typeface="Times New Roman"/>
                <a:ea typeface="Times New Roman"/>
                <a:cs typeface="Times New Roman"/>
                <a:sym typeface="Times New Roman"/>
              </a:rPr>
              <a:t>  is a set of LR(0) items for a grammar G, then  </a:t>
            </a:r>
            <a:r>
              <a:rPr b="1" i="1" lang="en-US" sz="2400" u="none">
                <a:solidFill>
                  <a:schemeClr val="dk1"/>
                </a:solidFill>
                <a:latin typeface="Times New Roman"/>
                <a:ea typeface="Times New Roman"/>
                <a:cs typeface="Times New Roman"/>
                <a:sym typeface="Times New Roman"/>
              </a:rPr>
              <a:t>closure(I)</a:t>
            </a:r>
            <a:r>
              <a:rPr b="0" i="0" lang="en-US" sz="2400" u="none">
                <a:solidFill>
                  <a:schemeClr val="dk1"/>
                </a:solidFill>
                <a:latin typeface="Times New Roman"/>
                <a:ea typeface="Times New Roman"/>
                <a:cs typeface="Times New Roman"/>
                <a:sym typeface="Times New Roman"/>
              </a:rPr>
              <a:t>  is the set of LR(0) items constructed from I by the two rules:</a:t>
            </a:r>
            <a:endParaRPr/>
          </a:p>
          <a:p>
            <a:pPr indent="-393700" lvl="0" marL="4572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1" marL="800100" rtl="0" algn="l">
              <a:lnSpc>
                <a:spcPct val="116666"/>
              </a:lnSpc>
              <a:spcBef>
                <a:spcPts val="40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Initially, every LR(0) item in I is added to closure(I).</a:t>
            </a:r>
            <a:endParaRPr/>
          </a:p>
          <a:p>
            <a:pPr indent="-342900" lvl="1" marL="800100" rtl="0" algn="l">
              <a:lnSpc>
                <a:spcPct val="42424"/>
              </a:lnSpc>
              <a:spcBef>
                <a:spcPts val="40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If A → α</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Bβ  is in closure(I)  and B→γ is a production rule of G;</a:t>
            </a:r>
            <a:r>
              <a:rPr b="0" i="0" lang="en-US" sz="18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then B→</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γ  will be in the closure(I).                                                         We will apply this rule until no more new LR(0) items can be added to closure(I).</a:t>
            </a:r>
            <a:endParaRPr b="0" i="0" sz="24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6"/>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493" name="Google Shape;493;p6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The Closure Operation  -- Example</a:t>
            </a:r>
            <a:endParaRPr/>
          </a:p>
        </p:txBody>
      </p:sp>
      <p:sp>
        <p:nvSpPr>
          <p:cNvPr id="494" name="Google Shape;494;p66"/>
          <p:cNvSpPr txBox="1"/>
          <p:nvPr>
            <p:ph idx="1" type="body"/>
          </p:nvPr>
        </p:nvSpPr>
        <p:spPr>
          <a:xfrm>
            <a:off x="381000" y="1219200"/>
            <a:ext cx="9372600" cy="51054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rtl="0" algn="l">
              <a:lnSpc>
                <a:spcPct val="45454"/>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E 		closure({E’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E}) = </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E+T			        { 	</a:t>
            </a:r>
            <a:r>
              <a:rPr b="0" i="0" lang="en-US" sz="2400" u="none">
                <a:solidFill>
                  <a:srgbClr val="CC0000"/>
                </a:solidFill>
                <a:latin typeface="Times New Roman"/>
                <a:ea typeface="Times New Roman"/>
                <a:cs typeface="Times New Roman"/>
                <a:sym typeface="Times New Roman"/>
              </a:rPr>
              <a:t>E’ → </a:t>
            </a:r>
            <a:r>
              <a:rPr b="0" i="0" lang="en-US" sz="6600" u="none">
                <a:solidFill>
                  <a:srgbClr val="CC0000"/>
                </a:solidFill>
                <a:latin typeface="Times New Roman"/>
                <a:ea typeface="Times New Roman"/>
                <a:cs typeface="Times New Roman"/>
                <a:sym typeface="Times New Roman"/>
              </a:rPr>
              <a:t>.</a:t>
            </a:r>
            <a:r>
              <a:rPr b="0" i="0" lang="en-US" sz="2400" u="none">
                <a:solidFill>
                  <a:srgbClr val="CC0000"/>
                </a:solidFill>
                <a:latin typeface="Times New Roman"/>
                <a:ea typeface="Times New Roman"/>
                <a:cs typeface="Times New Roman"/>
                <a:sym typeface="Times New Roman"/>
              </a:rPr>
              <a:t>E		kernel items</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T					E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E+T</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 → T*F				E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T</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 → F					T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T*F</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 → (E)				T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F	</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 → id					F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(E)</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id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cxnSp>
        <p:nvCxnSpPr>
          <p:cNvPr id="495" name="Google Shape;495;p66"/>
          <p:cNvCxnSpPr/>
          <p:nvPr/>
        </p:nvCxnSpPr>
        <p:spPr>
          <a:xfrm rot="10800000">
            <a:off x="6553200" y="1981200"/>
            <a:ext cx="9906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7"/>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501" name="Google Shape;501;p6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Goto Operation</a:t>
            </a:r>
            <a:endParaRPr/>
          </a:p>
        </p:txBody>
      </p:sp>
      <p:sp>
        <p:nvSpPr>
          <p:cNvPr id="502" name="Google Shape;502;p6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I is a set of LR(0) items and X is a grammar symbol (terminal or non-terminal), then goto(I,X) is defined as follows:</a:t>
            </a:r>
            <a:endParaRPr/>
          </a:p>
          <a:p>
            <a:pPr indent="-285750" lvl="1" marL="742950" rtl="0" algn="l">
              <a:lnSpc>
                <a:spcPct val="42424"/>
              </a:lnSpc>
              <a:spcBef>
                <a:spcPts val="6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A → α</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Xβ  in I                                                                           then every item in </a:t>
            </a:r>
            <a:r>
              <a:rPr b="1" i="0" lang="en-US" sz="2400" u="none">
                <a:solidFill>
                  <a:schemeClr val="dk1"/>
                </a:solidFill>
                <a:latin typeface="Times New Roman"/>
                <a:ea typeface="Times New Roman"/>
                <a:cs typeface="Times New Roman"/>
                <a:sym typeface="Times New Roman"/>
              </a:rPr>
              <a:t>closure({A → αX</a:t>
            </a:r>
            <a:r>
              <a:rPr b="0" i="0" lang="en-US" sz="6600" u="none">
                <a:solidFill>
                  <a:schemeClr val="dk1"/>
                </a:solidFill>
                <a:latin typeface="Times New Roman"/>
                <a:ea typeface="Times New Roman"/>
                <a:cs typeface="Times New Roman"/>
                <a:sym typeface="Times New Roman"/>
              </a:rPr>
              <a:t>.</a:t>
            </a:r>
            <a:r>
              <a:rPr b="1" i="0" lang="en-US" sz="2400" u="none">
                <a:solidFill>
                  <a:schemeClr val="dk1"/>
                </a:solidFill>
                <a:latin typeface="Times New Roman"/>
                <a:ea typeface="Times New Roman"/>
                <a:cs typeface="Times New Roman"/>
                <a:sym typeface="Times New Roman"/>
              </a:rPr>
              <a:t>β})</a:t>
            </a:r>
            <a:r>
              <a:rPr b="0" i="0" lang="en-US" sz="2400" u="none">
                <a:solidFill>
                  <a:schemeClr val="dk1"/>
                </a:solidFill>
                <a:latin typeface="Times New Roman"/>
                <a:ea typeface="Times New Roman"/>
                <a:cs typeface="Times New Roman"/>
                <a:sym typeface="Times New Roman"/>
              </a:rPr>
              <a:t> will be in goto(I,X). </a:t>
            </a:r>
            <a:endParaRPr b="0" i="0" sz="800" u="none">
              <a:solidFill>
                <a:schemeClr val="dk1"/>
              </a:solidFill>
              <a:latin typeface="Times New Roman"/>
              <a:ea typeface="Times New Roman"/>
              <a:cs typeface="Times New Roman"/>
              <a:sym typeface="Times New Roman"/>
            </a:endParaRPr>
          </a:p>
          <a:p>
            <a:pPr indent="-285750" lvl="1" marL="742950" rtl="0" algn="l">
              <a:lnSpc>
                <a:spcPct val="125000"/>
              </a:lnSpc>
              <a:spcBef>
                <a:spcPts val="20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108333"/>
              </a:lnSpc>
              <a:spcBef>
                <a:spcPts val="4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Example:</a:t>
            </a:r>
            <a:endParaRPr/>
          </a:p>
          <a:p>
            <a:pPr indent="-342900" lvl="0" marL="342900" rtl="0" algn="l">
              <a:lnSpc>
                <a:spcPct val="36363"/>
              </a:lnSpc>
              <a:spcBef>
                <a:spcPts val="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I ={	 E’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E,   E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E+T,   E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T, </a:t>
            </a:r>
            <a:endParaRPr/>
          </a:p>
          <a:p>
            <a:pPr indent="-342900" lvl="0" marL="342900" rtl="0" algn="l">
              <a:lnSpc>
                <a:spcPct val="36363"/>
              </a:lnSpc>
              <a:spcBef>
                <a:spcPts val="2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T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T*F,  T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F, </a:t>
            </a:r>
            <a:endParaRPr/>
          </a:p>
          <a:p>
            <a:pPr indent="-342900" lvl="0" marL="342900" rtl="0" algn="l">
              <a:lnSpc>
                <a:spcPct val="36363"/>
              </a:lnSpc>
              <a:spcBef>
                <a:spcPts val="2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(E),   F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id  }</a:t>
            </a:r>
            <a:endParaRPr/>
          </a:p>
          <a:p>
            <a:pPr indent="-342900" lvl="0" marL="342900" rtl="0" algn="l">
              <a:lnSpc>
                <a:spcPct val="36363"/>
              </a:lnSpc>
              <a:spcBef>
                <a:spcPts val="2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goto(I,E) = { </a:t>
            </a:r>
            <a:r>
              <a:rPr b="0" i="0" lang="en-US" sz="2000" u="none">
                <a:solidFill>
                  <a:schemeClr val="accent2"/>
                </a:solidFill>
                <a:latin typeface="Times New Roman"/>
                <a:ea typeface="Times New Roman"/>
                <a:cs typeface="Times New Roman"/>
                <a:sym typeface="Times New Roman"/>
              </a:rPr>
              <a:t>E’ → E</a:t>
            </a:r>
            <a:r>
              <a:rPr b="0" i="0" lang="en-US" sz="66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 E → E</a:t>
            </a:r>
            <a:r>
              <a:rPr b="0" i="0" lang="en-US" sz="66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+T</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36363"/>
              </a:lnSpc>
              <a:spcBef>
                <a:spcPts val="2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goto(I,T) = { </a:t>
            </a:r>
            <a:r>
              <a:rPr b="0" i="0" lang="en-US" sz="2000" u="none">
                <a:solidFill>
                  <a:schemeClr val="accent2"/>
                </a:solidFill>
                <a:latin typeface="Times New Roman"/>
                <a:ea typeface="Times New Roman"/>
                <a:cs typeface="Times New Roman"/>
                <a:sym typeface="Times New Roman"/>
              </a:rPr>
              <a:t>E → T</a:t>
            </a:r>
            <a:r>
              <a:rPr b="0" i="0" lang="en-US" sz="66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 T → T</a:t>
            </a:r>
            <a:r>
              <a:rPr b="0" i="0" lang="en-US" sz="66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*F</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36363"/>
              </a:lnSpc>
              <a:spcBef>
                <a:spcPts val="2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goto(I,F) = {</a:t>
            </a:r>
            <a:r>
              <a:rPr b="0" i="0" lang="en-US" sz="2000" u="none">
                <a:solidFill>
                  <a:schemeClr val="accent2"/>
                </a:solidFill>
                <a:latin typeface="Times New Roman"/>
                <a:ea typeface="Times New Roman"/>
                <a:cs typeface="Times New Roman"/>
                <a:sym typeface="Times New Roman"/>
              </a:rPr>
              <a:t>T → F</a:t>
            </a:r>
            <a:r>
              <a:rPr b="0" i="0" lang="en-US" sz="6600" u="none">
                <a:solidFill>
                  <a:schemeClr val="accent2"/>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36363"/>
              </a:lnSpc>
              <a:spcBef>
                <a:spcPts val="2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goto(I,() = { </a:t>
            </a:r>
            <a:r>
              <a:rPr b="0" i="0" lang="en-US" sz="2000" u="none">
                <a:solidFill>
                  <a:schemeClr val="accent2"/>
                </a:solidFill>
                <a:latin typeface="Times New Roman"/>
                <a:ea typeface="Times New Roman"/>
                <a:cs typeface="Times New Roman"/>
                <a:sym typeface="Times New Roman"/>
              </a:rPr>
              <a:t>F → (</a:t>
            </a:r>
            <a:r>
              <a:rPr b="0" i="0" lang="en-US" sz="66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E),</a:t>
            </a:r>
            <a:r>
              <a:rPr b="0" i="0" lang="en-US" sz="2000" u="none">
                <a:solidFill>
                  <a:schemeClr val="dk1"/>
                </a:solidFill>
                <a:latin typeface="Times New Roman"/>
                <a:ea typeface="Times New Roman"/>
                <a:cs typeface="Times New Roman"/>
                <a:sym typeface="Times New Roman"/>
              </a:rPr>
              <a:t> E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E+T, E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T, T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T*F, T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F, </a:t>
            </a:r>
            <a:endParaRPr/>
          </a:p>
          <a:p>
            <a:pPr indent="-342900" lvl="0" marL="342900" rtl="0" algn="l">
              <a:lnSpc>
                <a:spcPct val="36363"/>
              </a:lnSpc>
              <a:spcBef>
                <a:spcPts val="2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(E), F → </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id  }</a:t>
            </a:r>
            <a:endParaRPr/>
          </a:p>
          <a:p>
            <a:pPr indent="-342900" lvl="0" marL="342900" rtl="0" algn="l">
              <a:lnSpc>
                <a:spcPct val="36363"/>
              </a:lnSpc>
              <a:spcBef>
                <a:spcPts val="2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goto(I,id) = { </a:t>
            </a:r>
            <a:r>
              <a:rPr b="0" i="0" lang="en-US" sz="2000" u="none">
                <a:solidFill>
                  <a:schemeClr val="accent2"/>
                </a:solidFill>
                <a:latin typeface="Times New Roman"/>
                <a:ea typeface="Times New Roman"/>
                <a:cs typeface="Times New Roman"/>
                <a:sym typeface="Times New Roman"/>
              </a:rPr>
              <a:t>F → id</a:t>
            </a:r>
            <a:r>
              <a:rPr b="0" i="0" lang="en-US" sz="6600" u="none">
                <a:solidFill>
                  <a:schemeClr val="accent2"/>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508" name="Google Shape;508;p6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Construction of The Canonical LR(0) Collection</a:t>
            </a:r>
            <a:endParaRPr/>
          </a:p>
        </p:txBody>
      </p:sp>
      <p:sp>
        <p:nvSpPr>
          <p:cNvPr id="509" name="Google Shape;509;p6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To create the SLR parsing tables for a grammar G, we will create the canonical LR(0) collection of the grammar G’.</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1" i="1" lang="en-US" sz="2400" u="none">
                <a:solidFill>
                  <a:schemeClr val="dk1"/>
                </a:solidFill>
                <a:latin typeface="Times New Roman"/>
                <a:ea typeface="Times New Roman"/>
                <a:cs typeface="Times New Roman"/>
                <a:sym typeface="Times New Roman"/>
              </a:rPr>
              <a:t>Algorithm</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39393"/>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is { closure({S’→</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S}) }</a:t>
            </a:r>
            <a:endParaRPr/>
          </a:p>
          <a:p>
            <a:pPr indent="-285750" lvl="1" marL="742950" rtl="0" algn="l">
              <a:lnSpc>
                <a:spcPct val="13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repeat</a:t>
            </a:r>
            <a:r>
              <a:rPr b="0" i="0" lang="en-US" sz="2000" u="none">
                <a:solidFill>
                  <a:schemeClr val="dk1"/>
                </a:solidFill>
                <a:latin typeface="Times New Roman"/>
                <a:ea typeface="Times New Roman"/>
                <a:cs typeface="Times New Roman"/>
                <a:sym typeface="Times New Roman"/>
              </a:rPr>
              <a:t> the followings until no more set of LR(0) items can be added to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a:t>
            </a:r>
            <a:endParaRPr/>
          </a:p>
          <a:p>
            <a:pPr indent="-228600" lvl="2" marL="1143000" rtl="0" algn="l">
              <a:lnSpc>
                <a:spcPct val="13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for each</a:t>
            </a:r>
            <a:r>
              <a:rPr b="0" i="0" lang="en-US" sz="2000" u="none">
                <a:solidFill>
                  <a:schemeClr val="dk1"/>
                </a:solidFill>
                <a:latin typeface="Times New Roman"/>
                <a:ea typeface="Times New Roman"/>
                <a:cs typeface="Times New Roman"/>
                <a:sym typeface="Times New Roman"/>
              </a:rPr>
              <a:t> I in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and each grammar symbol X</a:t>
            </a:r>
            <a:endParaRPr/>
          </a:p>
          <a:p>
            <a:pPr indent="-228600" lvl="3" marL="1600200" rtl="0" algn="l">
              <a:lnSpc>
                <a:spcPct val="13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if</a:t>
            </a:r>
            <a:r>
              <a:rPr b="0" i="0" lang="en-US" sz="2000" u="none">
                <a:solidFill>
                  <a:schemeClr val="dk1"/>
                </a:solidFill>
                <a:latin typeface="Times New Roman"/>
                <a:ea typeface="Times New Roman"/>
                <a:cs typeface="Times New Roman"/>
                <a:sym typeface="Times New Roman"/>
              </a:rPr>
              <a:t> goto(I,X) is not empty and not in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a:t>
            </a:r>
            <a:endParaRPr/>
          </a:p>
          <a:p>
            <a:pPr indent="-228600" lvl="4" marL="2057400" rtl="0" algn="l">
              <a:lnSpc>
                <a:spcPct val="13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add goto(I,X) to </a:t>
            </a:r>
            <a:r>
              <a:rPr b="1" i="1" lang="en-US" sz="2000" u="none">
                <a:solidFill>
                  <a:schemeClr val="dk1"/>
                </a:solidFill>
                <a:latin typeface="Times New Roman"/>
                <a:ea typeface="Times New Roman"/>
                <a:cs typeface="Times New Roman"/>
                <a:sym typeface="Times New Roman"/>
              </a:rPr>
              <a:t>C</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goto function is a DFA on the sets in C.</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9"/>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515" name="Google Shape;515;p6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The Canonical LR(0) Collection -- Example</a:t>
            </a:r>
            <a:endParaRPr/>
          </a:p>
        </p:txBody>
      </p:sp>
      <p:sp>
        <p:nvSpPr>
          <p:cNvPr id="516" name="Google Shape;516;p6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C0000"/>
              </a:buClr>
              <a:buSzPts val="1600"/>
              <a:buFont typeface="Times New Roman"/>
              <a:buNone/>
            </a:pP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0</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.E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1</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E.</a:t>
            </a: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6</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E+.T</a:t>
            </a: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9</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E+T.</a:t>
            </a: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E → .E+T 	     </a:t>
            </a:r>
            <a:r>
              <a:rPr b="0" i="0" lang="en-US" sz="1600" u="none">
                <a:solidFill>
                  <a:schemeClr val="accent2"/>
                </a:solidFill>
                <a:latin typeface="Times New Roman"/>
                <a:ea typeface="Times New Roman"/>
                <a:cs typeface="Times New Roman"/>
                <a:sym typeface="Times New Roman"/>
              </a:rPr>
              <a:t>E → E.+T</a:t>
            </a:r>
            <a:r>
              <a:rPr b="0" i="0" lang="en-US" sz="1600" u="none">
                <a:solidFill>
                  <a:schemeClr val="dk1"/>
                </a:solidFill>
                <a:latin typeface="Times New Roman"/>
                <a:ea typeface="Times New Roman"/>
                <a:cs typeface="Times New Roman"/>
                <a:sym typeface="Times New Roman"/>
              </a:rPr>
              <a:t> 	     T → .T*F	     </a:t>
            </a:r>
            <a:r>
              <a:rPr b="0" i="0" lang="en-US" sz="1600" u="none">
                <a:solidFill>
                  <a:schemeClr val="accent2"/>
                </a:solidFill>
                <a:latin typeface="Times New Roman"/>
                <a:ea typeface="Times New Roman"/>
                <a:cs typeface="Times New Roman"/>
                <a:sym typeface="Times New Roman"/>
              </a:rPr>
              <a:t>T → T.*F</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E → .T 				     T → .F</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T → .T*F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2</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T.</a:t>
            </a:r>
            <a:r>
              <a:rPr b="0" i="0" lang="en-US" sz="1600" u="none">
                <a:solidFill>
                  <a:schemeClr val="dk1"/>
                </a:solidFill>
                <a:latin typeface="Times New Roman"/>
                <a:ea typeface="Times New Roman"/>
                <a:cs typeface="Times New Roman"/>
                <a:sym typeface="Times New Roman"/>
              </a:rPr>
              <a:t> 		     F → .(E)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10</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T → T*F.</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T → .F		     </a:t>
            </a:r>
            <a:r>
              <a:rPr b="0" i="0" lang="en-US" sz="1600" u="none">
                <a:solidFill>
                  <a:schemeClr val="accent2"/>
                </a:solidFill>
                <a:latin typeface="Times New Roman"/>
                <a:ea typeface="Times New Roman"/>
                <a:cs typeface="Times New Roman"/>
                <a:sym typeface="Times New Roman"/>
              </a:rPr>
              <a:t>T → T.*F</a:t>
            </a:r>
            <a:r>
              <a:rPr b="0" i="0" lang="en-US" sz="1600" u="none">
                <a:solidFill>
                  <a:schemeClr val="dk1"/>
                </a:solidFill>
                <a:latin typeface="Times New Roman"/>
                <a:ea typeface="Times New Roman"/>
                <a:cs typeface="Times New Roman"/>
                <a:sym typeface="Times New Roman"/>
              </a:rPr>
              <a:t>	     F → .id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.(E)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.id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3</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T → F.</a:t>
            </a: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7</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T → T*.F</a:t>
            </a: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11</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F → (E).</a:t>
            </a: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.(E)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4</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F → (.E)</a:t>
            </a:r>
            <a:r>
              <a:rPr b="0" i="0" lang="en-US" sz="1600" u="none">
                <a:solidFill>
                  <a:schemeClr val="dk1"/>
                </a:solidFill>
                <a:latin typeface="Times New Roman"/>
                <a:ea typeface="Times New Roman"/>
                <a:cs typeface="Times New Roman"/>
                <a:sym typeface="Times New Roman"/>
              </a:rPr>
              <a:t> 	     F → .id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E → .E+T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E → .T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8</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F → (E.)</a:t>
            </a: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T → .T*F	     </a:t>
            </a:r>
            <a:r>
              <a:rPr b="0" i="0" lang="en-US" sz="1600" u="none">
                <a:solidFill>
                  <a:schemeClr val="accent2"/>
                </a:solidFill>
                <a:latin typeface="Times New Roman"/>
                <a:ea typeface="Times New Roman"/>
                <a:cs typeface="Times New Roman"/>
                <a:sym typeface="Times New Roman"/>
              </a:rPr>
              <a:t>E → E.+T</a:t>
            </a: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T → .F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.(E)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.id </a:t>
            </a:r>
            <a:endParaRPr/>
          </a:p>
          <a:p>
            <a:pPr indent="-342900" lvl="0" marL="342900" rtl="0" algn="l">
              <a:lnSpc>
                <a:spcPct val="100000"/>
              </a:lnSpc>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5</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F → id.</a:t>
            </a:r>
            <a:r>
              <a:rPr b="0" i="0" lang="en-US" sz="16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0"/>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cap="none" strike="noStrike">
                <a:solidFill>
                  <a:schemeClr val="dk1"/>
                </a:solidFill>
                <a:latin typeface="Times New Roman"/>
                <a:ea typeface="Times New Roman"/>
                <a:cs typeface="Times New Roman"/>
                <a:sym typeface="Times New Roman"/>
              </a:rPr>
              <a:t>Compiler Design- Unit-3</a:t>
            </a:r>
            <a:endParaRPr/>
          </a:p>
        </p:txBody>
      </p:sp>
      <p:sp>
        <p:nvSpPr>
          <p:cNvPr id="522" name="Google Shape;522;p7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Transition Diagram (DFA) of Goto Function</a:t>
            </a:r>
            <a:endParaRPr/>
          </a:p>
        </p:txBody>
      </p:sp>
      <p:sp>
        <p:nvSpPr>
          <p:cNvPr id="523" name="Google Shape;523;p70"/>
          <p:cNvSpPr txBox="1"/>
          <p:nvPr/>
        </p:nvSpPr>
        <p:spPr>
          <a:xfrm>
            <a:off x="593725" y="1489075"/>
            <a:ext cx="387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0</a:t>
            </a:r>
            <a:endParaRPr/>
          </a:p>
        </p:txBody>
      </p:sp>
      <p:sp>
        <p:nvSpPr>
          <p:cNvPr id="524" name="Google Shape;524;p70"/>
          <p:cNvSpPr txBox="1"/>
          <p:nvPr/>
        </p:nvSpPr>
        <p:spPr>
          <a:xfrm>
            <a:off x="2057400" y="1524000"/>
            <a:ext cx="387350" cy="410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5</a:t>
            </a:r>
            <a:endParaRPr/>
          </a:p>
        </p:txBody>
      </p:sp>
      <p:sp>
        <p:nvSpPr>
          <p:cNvPr id="525" name="Google Shape;525;p70"/>
          <p:cNvSpPr txBox="1"/>
          <p:nvPr/>
        </p:nvSpPr>
        <p:spPr>
          <a:xfrm>
            <a:off x="3429000" y="1524000"/>
            <a:ext cx="700087" cy="4473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6</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7</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8</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I</a:t>
            </a:r>
            <a:r>
              <a:rPr b="0" baseline="-25000" i="0" lang="en-US" sz="2400" u="none" cap="none" strike="noStrik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I</a:t>
            </a:r>
            <a:r>
              <a:rPr b="0" baseline="-25000" i="0" lang="en-US" sz="2400" u="none" cap="none" strike="noStrik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I</a:t>
            </a:r>
            <a:r>
              <a:rPr b="0" baseline="-25000" i="0" lang="en-US" sz="2400" u="none" cap="none" strike="noStrike">
                <a:solidFill>
                  <a:schemeClr val="dk1"/>
                </a:solidFill>
                <a:latin typeface="Times New Roman"/>
                <a:ea typeface="Times New Roman"/>
                <a:cs typeface="Times New Roman"/>
                <a:sym typeface="Times New Roman"/>
              </a:rPr>
              <a:t>4</a:t>
            </a:r>
            <a:endParaRPr/>
          </a:p>
        </p:txBody>
      </p:sp>
      <p:sp>
        <p:nvSpPr>
          <p:cNvPr id="526" name="Google Shape;526;p70"/>
          <p:cNvSpPr txBox="1"/>
          <p:nvPr/>
        </p:nvSpPr>
        <p:spPr>
          <a:xfrm>
            <a:off x="5105400" y="1524000"/>
            <a:ext cx="700087" cy="4473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9</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I</a:t>
            </a:r>
            <a:r>
              <a:rPr b="0" baseline="-25000" i="0" lang="en-US" sz="2400" u="none" cap="none" strike="noStrik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I</a:t>
            </a:r>
            <a:r>
              <a:rPr b="0" baseline="-25000" i="0" lang="en-US" sz="2400" u="none" cap="none" strike="noStrik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I</a:t>
            </a:r>
            <a:r>
              <a:rPr b="0" baseline="-25000" i="0" lang="en-US" sz="2400" u="none" cap="none" strike="noStrike">
                <a:solidFill>
                  <a:schemeClr val="dk1"/>
                </a:solidFill>
                <a:latin typeface="Times New Roman"/>
                <a:ea typeface="Times New Roman"/>
                <a:cs typeface="Times New Roman"/>
                <a:sym typeface="Times New Roman"/>
              </a:rPr>
              <a:t>5</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10</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I</a:t>
            </a:r>
            <a:r>
              <a:rPr b="0" baseline="-25000" i="0" lang="en-US" sz="2400" u="none" cap="none" strike="noStrik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I</a:t>
            </a:r>
            <a:r>
              <a:rPr b="0" baseline="-25000" i="0" lang="en-US" sz="2400" u="none" cap="none" strike="noStrike">
                <a:solidFill>
                  <a:schemeClr val="dk1"/>
                </a:solidFill>
                <a:latin typeface="Times New Roman"/>
                <a:ea typeface="Times New Roman"/>
                <a:cs typeface="Times New Roman"/>
                <a:sym typeface="Times New Roman"/>
              </a:rPr>
              <a:t>5</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a:t>
            </a:r>
            <a:r>
              <a:rPr b="0" baseline="-25000" i="0" lang="en-US" sz="2400" u="none" cap="none" strike="noStrike">
                <a:solidFill>
                  <a:schemeClr val="dk1"/>
                </a:solidFill>
                <a:latin typeface="Times New Roman"/>
                <a:ea typeface="Times New Roman"/>
                <a:cs typeface="Times New Roman"/>
                <a:sym typeface="Times New Roman"/>
              </a:rPr>
              <a:t>11</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 I</a:t>
            </a:r>
            <a:r>
              <a:rPr b="0" baseline="-25000" i="0" lang="en-US" sz="2400" u="none" cap="none" strike="noStrike">
                <a:solidFill>
                  <a:schemeClr val="dk1"/>
                </a:solidFill>
                <a:latin typeface="Times New Roman"/>
                <a:ea typeface="Times New Roman"/>
                <a:cs typeface="Times New Roman"/>
                <a:sym typeface="Times New Roman"/>
              </a:rPr>
              <a:t>6</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27" name="Google Shape;527;p70"/>
          <p:cNvCxnSpPr/>
          <p:nvPr/>
        </p:nvCxnSpPr>
        <p:spPr>
          <a:xfrm>
            <a:off x="914400" y="1752600"/>
            <a:ext cx="1219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28" name="Google Shape;528;p70"/>
          <p:cNvCxnSpPr/>
          <p:nvPr/>
        </p:nvCxnSpPr>
        <p:spPr>
          <a:xfrm>
            <a:off x="914400" y="1752600"/>
            <a:ext cx="1219200" cy="1447800"/>
          </a:xfrm>
          <a:prstGeom prst="straightConnector1">
            <a:avLst/>
          </a:prstGeom>
          <a:noFill/>
          <a:ln cap="flat" cmpd="sng" w="9525">
            <a:solidFill>
              <a:schemeClr val="dk1"/>
            </a:solidFill>
            <a:prstDash val="solid"/>
            <a:miter lim="800000"/>
            <a:headEnd len="med" w="med" type="none"/>
            <a:tailEnd len="med" w="med" type="triangle"/>
          </a:ln>
        </p:spPr>
      </p:cxnSp>
      <p:cxnSp>
        <p:nvCxnSpPr>
          <p:cNvPr id="529" name="Google Shape;529;p70"/>
          <p:cNvCxnSpPr/>
          <p:nvPr/>
        </p:nvCxnSpPr>
        <p:spPr>
          <a:xfrm>
            <a:off x="914400" y="1752600"/>
            <a:ext cx="1219200" cy="2209800"/>
          </a:xfrm>
          <a:prstGeom prst="straightConnector1">
            <a:avLst/>
          </a:prstGeom>
          <a:noFill/>
          <a:ln cap="flat" cmpd="sng" w="9525">
            <a:solidFill>
              <a:schemeClr val="dk1"/>
            </a:solidFill>
            <a:prstDash val="solid"/>
            <a:miter lim="800000"/>
            <a:headEnd len="med" w="med" type="none"/>
            <a:tailEnd len="med" w="med" type="triangle"/>
          </a:ln>
        </p:spPr>
      </p:cxnSp>
      <p:cxnSp>
        <p:nvCxnSpPr>
          <p:cNvPr id="530" name="Google Shape;530;p70"/>
          <p:cNvCxnSpPr/>
          <p:nvPr/>
        </p:nvCxnSpPr>
        <p:spPr>
          <a:xfrm>
            <a:off x="914400" y="1752600"/>
            <a:ext cx="1219200" cy="2971800"/>
          </a:xfrm>
          <a:prstGeom prst="straightConnector1">
            <a:avLst/>
          </a:prstGeom>
          <a:noFill/>
          <a:ln cap="flat" cmpd="sng" w="9525">
            <a:solidFill>
              <a:schemeClr val="dk1"/>
            </a:solidFill>
            <a:prstDash val="solid"/>
            <a:miter lim="800000"/>
            <a:headEnd len="med" w="med" type="none"/>
            <a:tailEnd len="med" w="med" type="triangle"/>
          </a:ln>
        </p:spPr>
      </p:cxnSp>
      <p:cxnSp>
        <p:nvCxnSpPr>
          <p:cNvPr id="531" name="Google Shape;531;p70"/>
          <p:cNvCxnSpPr/>
          <p:nvPr/>
        </p:nvCxnSpPr>
        <p:spPr>
          <a:xfrm>
            <a:off x="914400" y="1752600"/>
            <a:ext cx="1143000" cy="3657600"/>
          </a:xfrm>
          <a:prstGeom prst="straightConnector1">
            <a:avLst/>
          </a:prstGeom>
          <a:noFill/>
          <a:ln cap="flat" cmpd="sng" w="9525">
            <a:solidFill>
              <a:schemeClr val="dk1"/>
            </a:solidFill>
            <a:prstDash val="solid"/>
            <a:miter lim="800000"/>
            <a:headEnd len="med" w="med" type="none"/>
            <a:tailEnd len="med" w="med" type="triangle"/>
          </a:ln>
        </p:spPr>
      </p:cxnSp>
      <p:cxnSp>
        <p:nvCxnSpPr>
          <p:cNvPr id="532" name="Google Shape;532;p70"/>
          <p:cNvCxnSpPr/>
          <p:nvPr/>
        </p:nvCxnSpPr>
        <p:spPr>
          <a:xfrm>
            <a:off x="2362200" y="1752600"/>
            <a:ext cx="1143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33" name="Google Shape;533;p70"/>
          <p:cNvCxnSpPr/>
          <p:nvPr/>
        </p:nvCxnSpPr>
        <p:spPr>
          <a:xfrm>
            <a:off x="2362200" y="3200400"/>
            <a:ext cx="1143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34" name="Google Shape;534;p70"/>
          <p:cNvCxnSpPr/>
          <p:nvPr/>
        </p:nvCxnSpPr>
        <p:spPr>
          <a:xfrm>
            <a:off x="2362200" y="4724400"/>
            <a:ext cx="1143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35" name="Google Shape;535;p70"/>
          <p:cNvCxnSpPr/>
          <p:nvPr/>
        </p:nvCxnSpPr>
        <p:spPr>
          <a:xfrm>
            <a:off x="2362200" y="4724400"/>
            <a:ext cx="11430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536" name="Google Shape;536;p70"/>
          <p:cNvCxnSpPr/>
          <p:nvPr/>
        </p:nvCxnSpPr>
        <p:spPr>
          <a:xfrm>
            <a:off x="2362200" y="4724400"/>
            <a:ext cx="11430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537" name="Google Shape;537;p70"/>
          <p:cNvCxnSpPr/>
          <p:nvPr/>
        </p:nvCxnSpPr>
        <p:spPr>
          <a:xfrm>
            <a:off x="2362200" y="4724400"/>
            <a:ext cx="1143000" cy="1143000"/>
          </a:xfrm>
          <a:prstGeom prst="straightConnector1">
            <a:avLst/>
          </a:prstGeom>
          <a:noFill/>
          <a:ln cap="flat" cmpd="sng" w="9525">
            <a:solidFill>
              <a:schemeClr val="dk1"/>
            </a:solidFill>
            <a:prstDash val="solid"/>
            <a:miter lim="800000"/>
            <a:headEnd len="med" w="med" type="none"/>
            <a:tailEnd len="med" w="med" type="triangle"/>
          </a:ln>
        </p:spPr>
      </p:cxnSp>
      <p:cxnSp>
        <p:nvCxnSpPr>
          <p:cNvPr id="538" name="Google Shape;538;p70"/>
          <p:cNvCxnSpPr/>
          <p:nvPr/>
        </p:nvCxnSpPr>
        <p:spPr>
          <a:xfrm>
            <a:off x="2209800" y="4876800"/>
            <a:ext cx="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539" name="Google Shape;539;p70"/>
          <p:cNvCxnSpPr/>
          <p:nvPr/>
        </p:nvCxnSpPr>
        <p:spPr>
          <a:xfrm>
            <a:off x="3810000" y="1752600"/>
            <a:ext cx="1371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40" name="Google Shape;540;p70"/>
          <p:cNvCxnSpPr/>
          <p:nvPr/>
        </p:nvCxnSpPr>
        <p:spPr>
          <a:xfrm>
            <a:off x="3810000" y="1752600"/>
            <a:ext cx="12954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541" name="Google Shape;541;p70"/>
          <p:cNvCxnSpPr/>
          <p:nvPr/>
        </p:nvCxnSpPr>
        <p:spPr>
          <a:xfrm>
            <a:off x="3810000" y="1752600"/>
            <a:ext cx="129540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542" name="Google Shape;542;p70"/>
          <p:cNvCxnSpPr/>
          <p:nvPr/>
        </p:nvCxnSpPr>
        <p:spPr>
          <a:xfrm>
            <a:off x="3810000" y="1752600"/>
            <a:ext cx="1371600" cy="1143000"/>
          </a:xfrm>
          <a:prstGeom prst="straightConnector1">
            <a:avLst/>
          </a:prstGeom>
          <a:noFill/>
          <a:ln cap="flat" cmpd="sng" w="9525">
            <a:solidFill>
              <a:schemeClr val="dk1"/>
            </a:solidFill>
            <a:prstDash val="solid"/>
            <a:miter lim="800000"/>
            <a:headEnd len="med" w="med" type="none"/>
            <a:tailEnd len="med" w="med" type="triangle"/>
          </a:ln>
        </p:spPr>
      </p:cxnSp>
      <p:cxnSp>
        <p:nvCxnSpPr>
          <p:cNvPr id="543" name="Google Shape;543;p70"/>
          <p:cNvCxnSpPr/>
          <p:nvPr/>
        </p:nvCxnSpPr>
        <p:spPr>
          <a:xfrm>
            <a:off x="3733800" y="3276600"/>
            <a:ext cx="14478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544" name="Google Shape;544;p70"/>
          <p:cNvCxnSpPr/>
          <p:nvPr/>
        </p:nvCxnSpPr>
        <p:spPr>
          <a:xfrm>
            <a:off x="3733800" y="3276600"/>
            <a:ext cx="13716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545" name="Google Shape;545;p70"/>
          <p:cNvCxnSpPr/>
          <p:nvPr/>
        </p:nvCxnSpPr>
        <p:spPr>
          <a:xfrm>
            <a:off x="3733800" y="3276600"/>
            <a:ext cx="1371600" cy="1066800"/>
          </a:xfrm>
          <a:prstGeom prst="straightConnector1">
            <a:avLst/>
          </a:prstGeom>
          <a:noFill/>
          <a:ln cap="flat" cmpd="sng" w="9525">
            <a:solidFill>
              <a:schemeClr val="dk1"/>
            </a:solidFill>
            <a:prstDash val="solid"/>
            <a:miter lim="800000"/>
            <a:headEnd len="med" w="med" type="none"/>
            <a:tailEnd len="med" w="med" type="triangle"/>
          </a:ln>
        </p:spPr>
      </p:cxnSp>
      <p:cxnSp>
        <p:nvCxnSpPr>
          <p:cNvPr id="546" name="Google Shape;546;p70"/>
          <p:cNvCxnSpPr/>
          <p:nvPr/>
        </p:nvCxnSpPr>
        <p:spPr>
          <a:xfrm>
            <a:off x="3810000" y="4724400"/>
            <a:ext cx="12954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547" name="Google Shape;547;p70"/>
          <p:cNvCxnSpPr/>
          <p:nvPr/>
        </p:nvCxnSpPr>
        <p:spPr>
          <a:xfrm>
            <a:off x="3810000" y="4724400"/>
            <a:ext cx="1295400" cy="762000"/>
          </a:xfrm>
          <a:prstGeom prst="straightConnector1">
            <a:avLst/>
          </a:prstGeom>
          <a:noFill/>
          <a:ln cap="flat" cmpd="sng" w="9525">
            <a:solidFill>
              <a:schemeClr val="dk1"/>
            </a:solidFill>
            <a:prstDash val="solid"/>
            <a:miter lim="800000"/>
            <a:headEnd len="med" w="med" type="none"/>
            <a:tailEnd len="med" w="med" type="triangle"/>
          </a:ln>
        </p:spPr>
      </p:cxnSp>
      <p:sp>
        <p:nvSpPr>
          <p:cNvPr id="548" name="Google Shape;548;p70"/>
          <p:cNvSpPr txBox="1"/>
          <p:nvPr/>
        </p:nvSpPr>
        <p:spPr>
          <a:xfrm>
            <a:off x="6781800" y="1524000"/>
            <a:ext cx="7000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7</a:t>
            </a:r>
            <a:endParaRPr/>
          </a:p>
        </p:txBody>
      </p:sp>
      <p:cxnSp>
        <p:nvCxnSpPr>
          <p:cNvPr id="549" name="Google Shape;549;p70"/>
          <p:cNvCxnSpPr/>
          <p:nvPr/>
        </p:nvCxnSpPr>
        <p:spPr>
          <a:xfrm>
            <a:off x="5410200" y="1752600"/>
            <a:ext cx="1371600" cy="0"/>
          </a:xfrm>
          <a:prstGeom prst="straightConnector1">
            <a:avLst/>
          </a:prstGeom>
          <a:noFill/>
          <a:ln cap="flat" cmpd="sng" w="9525">
            <a:solidFill>
              <a:schemeClr val="dk1"/>
            </a:solidFill>
            <a:prstDash val="solid"/>
            <a:miter lim="800000"/>
            <a:headEnd len="med" w="med" type="none"/>
            <a:tailEnd len="med" w="med" type="triangle"/>
          </a:ln>
        </p:spPr>
      </p:cxnSp>
      <p:sp>
        <p:nvSpPr>
          <p:cNvPr id="550" name="Google Shape;550;p70"/>
          <p:cNvSpPr txBox="1"/>
          <p:nvPr/>
        </p:nvSpPr>
        <p:spPr>
          <a:xfrm>
            <a:off x="4800600" y="24384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id</a:t>
            </a:r>
            <a:endParaRPr/>
          </a:p>
        </p:txBody>
      </p:sp>
      <p:sp>
        <p:nvSpPr>
          <p:cNvPr id="551" name="Google Shape;551;p70"/>
          <p:cNvSpPr txBox="1"/>
          <p:nvPr/>
        </p:nvSpPr>
        <p:spPr>
          <a:xfrm>
            <a:off x="4800600" y="20574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552" name="Google Shape;552;p70"/>
          <p:cNvSpPr txBox="1"/>
          <p:nvPr/>
        </p:nvSpPr>
        <p:spPr>
          <a:xfrm>
            <a:off x="4724400" y="17526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F</a:t>
            </a:r>
            <a:endParaRPr/>
          </a:p>
        </p:txBody>
      </p:sp>
      <p:sp>
        <p:nvSpPr>
          <p:cNvPr id="553" name="Google Shape;553;p70"/>
          <p:cNvSpPr txBox="1"/>
          <p:nvPr/>
        </p:nvSpPr>
        <p:spPr>
          <a:xfrm>
            <a:off x="2743200" y="2971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554" name="Google Shape;554;p70"/>
          <p:cNvSpPr txBox="1"/>
          <p:nvPr/>
        </p:nvSpPr>
        <p:spPr>
          <a:xfrm>
            <a:off x="2819400" y="44196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E</a:t>
            </a:r>
            <a:endParaRPr/>
          </a:p>
        </p:txBody>
      </p:sp>
      <p:sp>
        <p:nvSpPr>
          <p:cNvPr id="555" name="Google Shape;555;p70"/>
          <p:cNvSpPr txBox="1"/>
          <p:nvPr/>
        </p:nvSpPr>
        <p:spPr>
          <a:xfrm>
            <a:off x="1295400" y="14478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E</a:t>
            </a:r>
            <a:endParaRPr/>
          </a:p>
        </p:txBody>
      </p:sp>
      <p:sp>
        <p:nvSpPr>
          <p:cNvPr id="556" name="Google Shape;556;p70"/>
          <p:cNvSpPr txBox="1"/>
          <p:nvPr/>
        </p:nvSpPr>
        <p:spPr>
          <a:xfrm>
            <a:off x="4495800" y="49530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557" name="Google Shape;557;p70"/>
          <p:cNvSpPr txBox="1"/>
          <p:nvPr/>
        </p:nvSpPr>
        <p:spPr>
          <a:xfrm>
            <a:off x="3048000" y="47244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T</a:t>
            </a:r>
            <a:endParaRPr/>
          </a:p>
        </p:txBody>
      </p:sp>
      <p:sp>
        <p:nvSpPr>
          <p:cNvPr id="558" name="Google Shape;558;p70"/>
          <p:cNvSpPr txBox="1"/>
          <p:nvPr/>
        </p:nvSpPr>
        <p:spPr>
          <a:xfrm>
            <a:off x="4419600" y="14478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T</a:t>
            </a:r>
            <a:endParaRPr/>
          </a:p>
        </p:txBody>
      </p:sp>
      <p:sp>
        <p:nvSpPr>
          <p:cNvPr id="559" name="Google Shape;559;p70"/>
          <p:cNvSpPr txBox="1"/>
          <p:nvPr/>
        </p:nvSpPr>
        <p:spPr>
          <a:xfrm>
            <a:off x="1447800" y="22860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T</a:t>
            </a:r>
            <a:endParaRPr/>
          </a:p>
        </p:txBody>
      </p:sp>
      <p:sp>
        <p:nvSpPr>
          <p:cNvPr id="560" name="Google Shape;560;p70"/>
          <p:cNvSpPr txBox="1"/>
          <p:nvPr/>
        </p:nvSpPr>
        <p:spPr>
          <a:xfrm>
            <a:off x="4495800" y="45720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561" name="Google Shape;561;p70"/>
          <p:cNvSpPr txBox="1"/>
          <p:nvPr/>
        </p:nvSpPr>
        <p:spPr>
          <a:xfrm>
            <a:off x="3124200" y="50292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F</a:t>
            </a:r>
            <a:endParaRPr/>
          </a:p>
        </p:txBody>
      </p:sp>
      <p:sp>
        <p:nvSpPr>
          <p:cNvPr id="562" name="Google Shape;562;p70"/>
          <p:cNvSpPr txBox="1"/>
          <p:nvPr/>
        </p:nvSpPr>
        <p:spPr>
          <a:xfrm>
            <a:off x="4648200" y="32004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F</a:t>
            </a:r>
            <a:endParaRPr/>
          </a:p>
        </p:txBody>
      </p:sp>
      <p:sp>
        <p:nvSpPr>
          <p:cNvPr id="563" name="Google Shape;563;p70"/>
          <p:cNvSpPr txBox="1"/>
          <p:nvPr/>
        </p:nvSpPr>
        <p:spPr>
          <a:xfrm>
            <a:off x="1676400" y="30480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F</a:t>
            </a:r>
            <a:endParaRPr/>
          </a:p>
        </p:txBody>
      </p:sp>
      <p:sp>
        <p:nvSpPr>
          <p:cNvPr id="564" name="Google Shape;564;p70"/>
          <p:cNvSpPr txBox="1"/>
          <p:nvPr/>
        </p:nvSpPr>
        <p:spPr>
          <a:xfrm>
            <a:off x="3200400" y="54102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565" name="Google Shape;565;p70"/>
          <p:cNvSpPr txBox="1"/>
          <p:nvPr/>
        </p:nvSpPr>
        <p:spPr>
          <a:xfrm>
            <a:off x="2133600" y="48006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id</a:t>
            </a:r>
            <a:endParaRPr/>
          </a:p>
        </p:txBody>
      </p:sp>
      <p:sp>
        <p:nvSpPr>
          <p:cNvPr id="566" name="Google Shape;566;p70"/>
          <p:cNvSpPr txBox="1"/>
          <p:nvPr/>
        </p:nvSpPr>
        <p:spPr>
          <a:xfrm>
            <a:off x="1752600" y="47244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id</a:t>
            </a:r>
            <a:endParaRPr/>
          </a:p>
        </p:txBody>
      </p:sp>
      <p:sp>
        <p:nvSpPr>
          <p:cNvPr id="567" name="Google Shape;567;p70"/>
          <p:cNvSpPr txBox="1"/>
          <p:nvPr/>
        </p:nvSpPr>
        <p:spPr>
          <a:xfrm>
            <a:off x="1905000" y="40386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568" name="Google Shape;568;p70"/>
          <p:cNvSpPr txBox="1"/>
          <p:nvPr/>
        </p:nvSpPr>
        <p:spPr>
          <a:xfrm>
            <a:off x="5943600" y="15240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569" name="Google Shape;569;p70"/>
          <p:cNvSpPr txBox="1"/>
          <p:nvPr/>
        </p:nvSpPr>
        <p:spPr>
          <a:xfrm>
            <a:off x="4724400" y="35814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570" name="Google Shape;570;p70"/>
          <p:cNvSpPr txBox="1"/>
          <p:nvPr/>
        </p:nvSpPr>
        <p:spPr>
          <a:xfrm>
            <a:off x="4724400" y="38862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id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1"/>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576" name="Google Shape;576;p7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Constructing SLR Parsing Table </a:t>
            </a:r>
            <a:br>
              <a:rPr b="1" i="0" lang="en-US" sz="3200" u="none">
                <a:solidFill>
                  <a:schemeClr val="dk2"/>
                </a:solidFill>
                <a:latin typeface="Times New Roman"/>
                <a:ea typeface="Times New Roman"/>
                <a:cs typeface="Times New Roman"/>
                <a:sym typeface="Times New Roman"/>
              </a:rPr>
            </a:br>
            <a:r>
              <a:rPr b="1" i="0" lang="en-US" sz="1800" u="none">
                <a:solidFill>
                  <a:schemeClr val="dk2"/>
                </a:solidFill>
                <a:latin typeface="Times New Roman"/>
                <a:ea typeface="Times New Roman"/>
                <a:cs typeface="Times New Roman"/>
                <a:sym typeface="Times New Roman"/>
              </a:rPr>
              <a:t>(of an augumented grammar G’)</a:t>
            </a:r>
            <a:endParaRPr/>
          </a:p>
        </p:txBody>
      </p:sp>
      <p:sp>
        <p:nvSpPr>
          <p:cNvPr id="577" name="Google Shape;577;p7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Construct the canonical collection of sets of LR(0) items  for G’.    	C←{I</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a:t>
            </a:r>
            <a:endParaRPr b="0" i="0" sz="2400" u="none">
              <a:solidFill>
                <a:schemeClr val="dk1"/>
              </a:solidFill>
              <a:latin typeface="Times New Roman"/>
              <a:ea typeface="Times New Roman"/>
              <a:cs typeface="Times New Roman"/>
              <a:sym typeface="Times New Roman"/>
            </a:endParaRPr>
          </a:p>
          <a:p>
            <a:pPr indent="-393700" lvl="0" marL="4572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Create the parsing action table as follows</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 is a terminal, A→α.aβ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and goto(I</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,a)=I</a:t>
            </a:r>
            <a:r>
              <a:rPr b="0" baseline="-25000" i="0" lang="en-US" sz="2000" u="none">
                <a:solidFill>
                  <a:schemeClr val="dk1"/>
                </a:solidFill>
                <a:latin typeface="Times New Roman"/>
                <a:ea typeface="Times New Roman"/>
                <a:cs typeface="Times New Roman"/>
                <a:sym typeface="Times New Roman"/>
              </a:rPr>
              <a:t>j</a:t>
            </a:r>
            <a:r>
              <a:rPr b="0" i="0" lang="en-US" sz="2000" u="none">
                <a:solidFill>
                  <a:schemeClr val="dk1"/>
                </a:solidFill>
                <a:latin typeface="Times New Roman"/>
                <a:ea typeface="Times New Roman"/>
                <a:cs typeface="Times New Roman"/>
                <a:sym typeface="Times New Roman"/>
              </a:rPr>
              <a:t>  then action[i,a] is  </a:t>
            </a:r>
            <a:r>
              <a:rPr b="1" i="1" lang="en-US" sz="2000" u="none">
                <a:solidFill>
                  <a:schemeClr val="dk1"/>
                </a:solidFill>
                <a:latin typeface="Times New Roman"/>
                <a:ea typeface="Times New Roman"/>
                <a:cs typeface="Times New Roman"/>
                <a:sym typeface="Times New Roman"/>
              </a:rPr>
              <a:t>shift j</a:t>
            </a:r>
            <a:r>
              <a:rPr b="1" i="0" lang="en-US" sz="2000" u="none">
                <a:solidFill>
                  <a:schemeClr val="dk1"/>
                </a:solidFill>
                <a:latin typeface="Times New Roman"/>
                <a:ea typeface="Times New Roman"/>
                <a:cs typeface="Times New Roman"/>
                <a:sym typeface="Times New Roman"/>
              </a:rPr>
              <a:t>.</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A→α.  is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then action[i,a] is  </a:t>
            </a:r>
            <a:r>
              <a:rPr b="1" i="1" lang="en-US" sz="2000" u="none">
                <a:solidFill>
                  <a:schemeClr val="dk1"/>
                </a:solidFill>
                <a:latin typeface="Times New Roman"/>
                <a:ea typeface="Times New Roman"/>
                <a:cs typeface="Times New Roman"/>
                <a:sym typeface="Times New Roman"/>
              </a:rPr>
              <a:t>reduce A→α</a:t>
            </a:r>
            <a:r>
              <a:rPr b="0" i="0" lang="en-US" sz="2000" u="none">
                <a:solidFill>
                  <a:schemeClr val="dk1"/>
                </a:solidFill>
                <a:latin typeface="Times New Roman"/>
                <a:ea typeface="Times New Roman"/>
                <a:cs typeface="Times New Roman"/>
                <a:sym typeface="Times New Roman"/>
              </a:rPr>
              <a:t>  for all a in FOLLOW(A)   where A≠S’.</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S’→S.  is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then action[i,$] is  </a:t>
            </a:r>
            <a:r>
              <a:rPr b="1" i="1" lang="en-US" sz="2000" u="none">
                <a:solidFill>
                  <a:schemeClr val="dk1"/>
                </a:solidFill>
                <a:latin typeface="Times New Roman"/>
                <a:ea typeface="Times New Roman"/>
                <a:cs typeface="Times New Roman"/>
                <a:sym typeface="Times New Roman"/>
              </a:rPr>
              <a:t>accept</a:t>
            </a:r>
            <a:r>
              <a:rPr b="0" i="0" lang="en-US" sz="2000" u="none">
                <a:solidFill>
                  <a:schemeClr val="dk1"/>
                </a:solidFill>
                <a:latin typeface="Times New Roman"/>
                <a:ea typeface="Times New Roman"/>
                <a:cs typeface="Times New Roman"/>
                <a:sym typeface="Times New Roman"/>
              </a:rPr>
              <a:t>.</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any conflicting actions generated by these rules, the grammar is not SLR(1).</a:t>
            </a:r>
            <a:endParaRPr/>
          </a:p>
          <a:p>
            <a:pPr indent="-393700" lvl="0" marL="4572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Create the parsing goto table</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for all non-terminals A,  if goto(I</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,A)=I</a:t>
            </a:r>
            <a:r>
              <a:rPr b="0" baseline="-25000" i="0" lang="en-US" sz="2000" u="none">
                <a:solidFill>
                  <a:schemeClr val="dk1"/>
                </a:solidFill>
                <a:latin typeface="Times New Roman"/>
                <a:ea typeface="Times New Roman"/>
                <a:cs typeface="Times New Roman"/>
                <a:sym typeface="Times New Roman"/>
              </a:rPr>
              <a:t>j</a:t>
            </a:r>
            <a:r>
              <a:rPr b="0" i="0" lang="en-US" sz="2000" u="none">
                <a:solidFill>
                  <a:schemeClr val="dk1"/>
                </a:solidFill>
                <a:latin typeface="Times New Roman"/>
                <a:ea typeface="Times New Roman"/>
                <a:cs typeface="Times New Roman"/>
                <a:sym typeface="Times New Roman"/>
              </a:rPr>
              <a:t>  then goto[i,A]=j</a:t>
            </a:r>
            <a:endParaRPr/>
          </a:p>
          <a:p>
            <a:pPr indent="-393700" lvl="0" marL="4572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All entries not defined by (2) and (3) are errors.</a:t>
            </a:r>
            <a:endParaRPr/>
          </a:p>
          <a:p>
            <a:pPr indent="-393700" lvl="0" marL="4572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Initial state of the parser contains  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Handle</a:t>
            </a:r>
            <a:br>
              <a:rPr b="1" i="0" lang="en-US" sz="3200" u="none">
                <a:solidFill>
                  <a:schemeClr val="dk2"/>
                </a:solidFill>
                <a:latin typeface="Times New Roman"/>
                <a:ea typeface="Times New Roman"/>
                <a:cs typeface="Times New Roman"/>
                <a:sym typeface="Times New Roman"/>
              </a:rPr>
            </a:br>
            <a:endParaRPr/>
          </a:p>
        </p:txBody>
      </p:sp>
      <p:sp>
        <p:nvSpPr>
          <p:cNvPr id="125" name="Google Shape;125;p1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000"/>
              <a:buFont typeface="Times New Roman"/>
              <a:buChar char="•"/>
            </a:pPr>
            <a:r>
              <a:rPr b="0" i="0" lang="en-US" sz="2000" u="none">
                <a:solidFill>
                  <a:srgbClr val="FF0000"/>
                </a:solidFill>
                <a:latin typeface="Times New Roman"/>
                <a:ea typeface="Times New Roman"/>
                <a:cs typeface="Times New Roman"/>
                <a:sym typeface="Times New Roman"/>
              </a:rPr>
              <a:t>A "handle" is a substring that matches the right side of a production, and whose reduction to a non terminal in the left side represents previous step in a rightmost derivation in  reverse.</a:t>
            </a:r>
            <a:endParaRPr/>
          </a:p>
          <a:p>
            <a:pPr indent="-215900" lvl="0" marL="342900" marR="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pic>
        <p:nvPicPr>
          <p:cNvPr id="126" name="Google Shape;126;p18"/>
          <p:cNvPicPr preferRelativeResize="0"/>
          <p:nvPr/>
        </p:nvPicPr>
        <p:blipFill rotWithShape="1">
          <a:blip r:embed="rId3">
            <a:alphaModFix/>
          </a:blip>
          <a:srcRect b="0" l="0" r="0" t="0"/>
          <a:stretch/>
        </p:blipFill>
        <p:spPr>
          <a:xfrm>
            <a:off x="1443037" y="2659062"/>
            <a:ext cx="7548562" cy="343693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2"/>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583" name="Google Shape;583;p7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Parsing Tables of Expression Grammar</a:t>
            </a:r>
            <a:endParaRPr/>
          </a:p>
        </p:txBody>
      </p:sp>
      <p:graphicFrame>
        <p:nvGraphicFramePr>
          <p:cNvPr id="584" name="Google Shape;584;p72"/>
          <p:cNvGraphicFramePr/>
          <p:nvPr/>
        </p:nvGraphicFramePr>
        <p:xfrm>
          <a:off x="2971800" y="1447800"/>
          <a:ext cx="3000000" cy="3000000"/>
        </p:xfrm>
        <a:graphic>
          <a:graphicData uri="http://schemas.openxmlformats.org/drawingml/2006/table">
            <a:tbl>
              <a:tblPr>
                <a:noFill/>
                <a:tableStyleId>{CC1B299E-9B83-413C-90FD-68972D30CF85}</a:tableStyleId>
              </a:tblPr>
              <a:tblGrid>
                <a:gridCol w="685800"/>
                <a:gridCol w="555625"/>
                <a:gridCol w="558800"/>
                <a:gridCol w="557200"/>
                <a:gridCol w="555625"/>
                <a:gridCol w="557200"/>
                <a:gridCol w="555625"/>
                <a:gridCol w="207950"/>
                <a:gridCol w="576250"/>
                <a:gridCol w="539750"/>
                <a:gridCol w="463550"/>
              </a:tblGrid>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state</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id</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E</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T </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F</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acc</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s7</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s7</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11</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85" name="Google Shape;585;p72"/>
          <p:cNvSpPr txBox="1"/>
          <p:nvPr/>
        </p:nvSpPr>
        <p:spPr>
          <a:xfrm>
            <a:off x="4419600" y="990600"/>
            <a:ext cx="1781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Action Table</a:t>
            </a:r>
            <a:endParaRPr/>
          </a:p>
        </p:txBody>
      </p:sp>
      <p:sp>
        <p:nvSpPr>
          <p:cNvPr id="586" name="Google Shape;586;p72"/>
          <p:cNvSpPr txBox="1"/>
          <p:nvPr/>
        </p:nvSpPr>
        <p:spPr>
          <a:xfrm>
            <a:off x="7162800" y="990600"/>
            <a:ext cx="1562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Goto Table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Another Example</a:t>
            </a:r>
            <a:br>
              <a:rPr b="1" i="0" lang="en-US" sz="3200" u="none">
                <a:solidFill>
                  <a:schemeClr val="dk2"/>
                </a:solidFill>
                <a:latin typeface="Times New Roman"/>
                <a:ea typeface="Times New Roman"/>
                <a:cs typeface="Times New Roman"/>
                <a:sym typeface="Times New Roman"/>
              </a:rPr>
            </a:br>
            <a:endParaRPr/>
          </a:p>
        </p:txBody>
      </p:sp>
      <p:sp>
        <p:nvSpPr>
          <p:cNvPr id="592" name="Google Shape;592;p7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GivenGrammar - G</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 → AA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 → aA | b  </a:t>
            </a:r>
            <a:endParaRPr/>
          </a:p>
          <a:p>
            <a:pPr indent="-342900" lvl="0" marL="342900" marR="0" rtl="0" algn="l">
              <a:lnSpc>
                <a:spcPct val="100000"/>
              </a:lnSpc>
              <a:spcBef>
                <a:spcPts val="400"/>
              </a:spcBef>
              <a:spcAft>
                <a:spcPts val="0"/>
              </a:spcAft>
              <a:buClr>
                <a:srgbClr val="FF0000"/>
              </a:buClr>
              <a:buSzPts val="2000"/>
              <a:buFont typeface="Times New Roman"/>
              <a:buChar char="•"/>
            </a:pPr>
            <a:r>
              <a:rPr b="0" i="0" lang="en-US" sz="2000" u="none">
                <a:solidFill>
                  <a:srgbClr val="FF0000"/>
                </a:solidFill>
                <a:latin typeface="Times New Roman"/>
                <a:ea typeface="Times New Roman"/>
                <a:cs typeface="Times New Roman"/>
                <a:sym typeface="Times New Roman"/>
              </a:rPr>
              <a:t>Step 1:</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Add Augment Production and insert '•' symbol at the first position for every production in G</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 → •S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 → •AA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 → •aA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 → •b  </a:t>
            </a:r>
            <a:endParaRPr/>
          </a:p>
          <a:p>
            <a:pPr indent="-342900" lvl="0" marL="342900" marR="0" rtl="0" algn="l">
              <a:lnSpc>
                <a:spcPct val="100000"/>
              </a:lnSpc>
              <a:spcBef>
                <a:spcPts val="400"/>
              </a:spcBef>
              <a:spcAft>
                <a:spcPts val="0"/>
              </a:spcAft>
              <a:buClr>
                <a:srgbClr val="FF0000"/>
              </a:buClr>
              <a:buSzPts val="2000"/>
              <a:buFont typeface="Times New Roman"/>
              <a:buChar char="•"/>
            </a:pPr>
            <a:r>
              <a:rPr b="0" i="0" lang="en-US" sz="2000" u="none">
                <a:solidFill>
                  <a:srgbClr val="FF0000"/>
                </a:solidFill>
                <a:latin typeface="Times New Roman"/>
                <a:ea typeface="Times New Roman"/>
                <a:cs typeface="Times New Roman"/>
                <a:sym typeface="Times New Roman"/>
              </a:rPr>
              <a:t>Step 2:</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Add Augment production to the I0 State and Compute the Closure</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I0 = Closure (S` → •S)</a:t>
            </a:r>
            <a:endParaRPr/>
          </a:p>
          <a:p>
            <a:pPr indent="-215900" lvl="0" marL="342900" marR="0" rtl="0" algn="l">
              <a:lnSpc>
                <a:spcPct val="100000"/>
              </a:lnSpc>
              <a:spcBef>
                <a:spcPts val="400"/>
              </a:spcBef>
              <a:spcAft>
                <a:spcPts val="0"/>
              </a:spcAft>
              <a:buClr>
                <a:schemeClr val="dk1"/>
              </a:buClr>
              <a:buSzPts val="2000"/>
              <a:buFont typeface="Times New Roman"/>
              <a:buNone/>
            </a:pPr>
            <a:r>
              <a:t/>
            </a:r>
            <a:endParaRPr b="0" i="0" sz="2000" u="none">
              <a:solidFill>
                <a:srgbClr val="FF0000"/>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Times New Roman"/>
              <a:buNone/>
            </a:pPr>
            <a:r>
              <a:t/>
            </a:r>
            <a:endParaRPr b="0" i="0" sz="2000" u="none">
              <a:solidFill>
                <a:srgbClr val="FF0000"/>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Contd…</a:t>
            </a:r>
            <a:endParaRPr/>
          </a:p>
        </p:txBody>
      </p:sp>
      <p:sp>
        <p:nvSpPr>
          <p:cNvPr id="598" name="Google Shape;598;p74"/>
          <p:cNvSpPr txBox="1"/>
          <p:nvPr>
            <p:ph idx="1" type="body"/>
          </p:nvPr>
        </p:nvSpPr>
        <p:spPr>
          <a:xfrm>
            <a:off x="838200" y="1600200"/>
            <a:ext cx="8229600" cy="5257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200"/>
              <a:buFont typeface="Times New Roman"/>
              <a:buChar char="•"/>
            </a:pPr>
            <a:r>
              <a:rPr b="0" i="0" lang="en-US" sz="2200" u="none">
                <a:solidFill>
                  <a:schemeClr val="dk1"/>
                </a:solidFill>
                <a:latin typeface="Times New Roman"/>
                <a:ea typeface="Times New Roman"/>
                <a:cs typeface="Times New Roman"/>
                <a:sym typeface="Times New Roman"/>
              </a:rPr>
              <a:t>Add all productions starting with "A" in modified I0 State because "•" is followed by the non-terminal. So, the I0 State becomes.</a:t>
            </a:r>
            <a:endParaRPr/>
          </a:p>
          <a:p>
            <a:pPr indent="-342900" lvl="0" marL="342900" marR="0" rtl="0" algn="l">
              <a:lnSpc>
                <a:spcPct val="90000"/>
              </a:lnSpc>
              <a:spcBef>
                <a:spcPts val="440"/>
              </a:spcBef>
              <a:spcAft>
                <a:spcPts val="0"/>
              </a:spcAft>
              <a:buClr>
                <a:schemeClr val="dk1"/>
              </a:buClr>
              <a:buSzPts val="2200"/>
              <a:buFont typeface="Times New Roman"/>
              <a:buChar char="•"/>
            </a:pPr>
            <a:r>
              <a:rPr b="1" i="0" lang="en-US" sz="2200" u="none">
                <a:solidFill>
                  <a:schemeClr val="dk1"/>
                </a:solidFill>
                <a:latin typeface="Times New Roman"/>
                <a:ea typeface="Times New Roman"/>
                <a:cs typeface="Times New Roman"/>
                <a:sym typeface="Times New Roman"/>
              </a:rPr>
              <a:t>I0=</a:t>
            </a:r>
            <a:r>
              <a:rPr b="0" i="0" lang="en-US" sz="2200" u="none">
                <a:solidFill>
                  <a:schemeClr val="dk1"/>
                </a:solidFill>
                <a:latin typeface="Times New Roman"/>
                <a:ea typeface="Times New Roman"/>
                <a:cs typeface="Times New Roman"/>
                <a:sym typeface="Times New Roman"/>
              </a:rPr>
              <a:t> S` → •S</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       S → •AA</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       A → •aA</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       A → •b</a:t>
            </a:r>
            <a:endParaRPr/>
          </a:p>
          <a:p>
            <a:pPr indent="-342900" lvl="0" marL="342900" marR="0" rtl="0" algn="l">
              <a:lnSpc>
                <a:spcPct val="90000"/>
              </a:lnSpc>
              <a:spcBef>
                <a:spcPts val="440"/>
              </a:spcBef>
              <a:spcAft>
                <a:spcPts val="0"/>
              </a:spcAft>
              <a:buClr>
                <a:schemeClr val="dk1"/>
              </a:buClr>
              <a:buSzPts val="2200"/>
              <a:buFont typeface="Times New Roman"/>
              <a:buChar char="•"/>
            </a:pPr>
            <a:r>
              <a:rPr b="1" i="0" lang="en-US" sz="2200" u="none">
                <a:solidFill>
                  <a:schemeClr val="dk1"/>
                </a:solidFill>
                <a:latin typeface="Times New Roman"/>
                <a:ea typeface="Times New Roman"/>
                <a:cs typeface="Times New Roman"/>
                <a:sym typeface="Times New Roman"/>
              </a:rPr>
              <a:t>I1=</a:t>
            </a:r>
            <a:r>
              <a:rPr b="0" i="0" lang="en-US" sz="2200" u="none">
                <a:solidFill>
                  <a:schemeClr val="dk1"/>
                </a:solidFill>
                <a:latin typeface="Times New Roman"/>
                <a:ea typeface="Times New Roman"/>
                <a:cs typeface="Times New Roman"/>
                <a:sym typeface="Times New Roman"/>
              </a:rPr>
              <a:t> Go to (I0, S) = closure (S` → S•) = S` → S•</a:t>
            </a:r>
            <a:endParaRPr/>
          </a:p>
          <a:p>
            <a:pPr indent="-342900" lvl="0" marL="342900" marR="0" rtl="0" algn="l">
              <a:lnSpc>
                <a:spcPct val="90000"/>
              </a:lnSpc>
              <a:spcBef>
                <a:spcPts val="440"/>
              </a:spcBef>
              <a:spcAft>
                <a:spcPts val="0"/>
              </a:spcAft>
              <a:buClr>
                <a:schemeClr val="dk1"/>
              </a:buClr>
              <a:buSzPts val="2200"/>
              <a:buFont typeface="Times New Roman"/>
              <a:buChar char="•"/>
            </a:pPr>
            <a:r>
              <a:rPr b="0" i="0" lang="en-US" sz="2200" u="none">
                <a:solidFill>
                  <a:schemeClr val="dk1"/>
                </a:solidFill>
                <a:latin typeface="Times New Roman"/>
                <a:ea typeface="Times New Roman"/>
                <a:cs typeface="Times New Roman"/>
                <a:sym typeface="Times New Roman"/>
              </a:rPr>
              <a:t>Here, the Production is reduced so close the State.</a:t>
            </a:r>
            <a:endParaRPr/>
          </a:p>
          <a:p>
            <a:pPr indent="-342900" lvl="0" marL="342900" marR="0" rtl="0" algn="l">
              <a:lnSpc>
                <a:spcPct val="90000"/>
              </a:lnSpc>
              <a:spcBef>
                <a:spcPts val="440"/>
              </a:spcBef>
              <a:spcAft>
                <a:spcPts val="0"/>
              </a:spcAft>
              <a:buClr>
                <a:schemeClr val="dk1"/>
              </a:buClr>
              <a:buSzPts val="2200"/>
              <a:buFont typeface="Times New Roman"/>
              <a:buChar char="•"/>
            </a:pPr>
            <a:r>
              <a:rPr b="1" i="0" lang="en-US" sz="2200" u="none">
                <a:solidFill>
                  <a:schemeClr val="dk1"/>
                </a:solidFill>
                <a:latin typeface="Times New Roman"/>
                <a:ea typeface="Times New Roman"/>
                <a:cs typeface="Times New Roman"/>
                <a:sym typeface="Times New Roman"/>
              </a:rPr>
              <a:t>I1=</a:t>
            </a:r>
            <a:r>
              <a:rPr b="0" i="0" lang="en-US" sz="2200" u="none">
                <a:solidFill>
                  <a:schemeClr val="dk1"/>
                </a:solidFill>
                <a:latin typeface="Times New Roman"/>
                <a:ea typeface="Times New Roman"/>
                <a:cs typeface="Times New Roman"/>
                <a:sym typeface="Times New Roman"/>
              </a:rPr>
              <a:t> S` → S•</a:t>
            </a:r>
            <a:endParaRPr/>
          </a:p>
          <a:p>
            <a:pPr indent="-342900" lvl="0" marL="342900" marR="0" rtl="0" algn="l">
              <a:lnSpc>
                <a:spcPct val="90000"/>
              </a:lnSpc>
              <a:spcBef>
                <a:spcPts val="440"/>
              </a:spcBef>
              <a:spcAft>
                <a:spcPts val="0"/>
              </a:spcAft>
              <a:buClr>
                <a:schemeClr val="dk1"/>
              </a:buClr>
              <a:buSzPts val="2200"/>
              <a:buFont typeface="Times New Roman"/>
              <a:buChar char="•"/>
            </a:pPr>
            <a:r>
              <a:rPr b="1" i="0" lang="en-US" sz="2200" u="none">
                <a:solidFill>
                  <a:schemeClr val="dk1"/>
                </a:solidFill>
                <a:latin typeface="Times New Roman"/>
                <a:ea typeface="Times New Roman"/>
                <a:cs typeface="Times New Roman"/>
                <a:sym typeface="Times New Roman"/>
              </a:rPr>
              <a:t>I2=</a:t>
            </a:r>
            <a:r>
              <a:rPr b="0" i="0" lang="en-US" sz="2200" u="none">
                <a:solidFill>
                  <a:schemeClr val="dk1"/>
                </a:solidFill>
                <a:latin typeface="Times New Roman"/>
                <a:ea typeface="Times New Roman"/>
                <a:cs typeface="Times New Roman"/>
                <a:sym typeface="Times New Roman"/>
              </a:rPr>
              <a:t> Go to (I0, A) = closure (S → A•A)</a:t>
            </a:r>
            <a:endParaRPr/>
          </a:p>
          <a:p>
            <a:pPr indent="-342900" lvl="0" marL="342900" marR="0" rtl="0" algn="l">
              <a:lnSpc>
                <a:spcPct val="90000"/>
              </a:lnSpc>
              <a:spcBef>
                <a:spcPts val="440"/>
              </a:spcBef>
              <a:spcAft>
                <a:spcPts val="0"/>
              </a:spcAft>
              <a:buClr>
                <a:schemeClr val="dk1"/>
              </a:buClr>
              <a:buSzPts val="2200"/>
              <a:buFont typeface="Times New Roman"/>
              <a:buChar char="•"/>
            </a:pPr>
            <a:r>
              <a:rPr b="0" i="0" lang="en-US" sz="2200" u="none">
                <a:solidFill>
                  <a:schemeClr val="dk1"/>
                </a:solidFill>
                <a:latin typeface="Times New Roman"/>
                <a:ea typeface="Times New Roman"/>
                <a:cs typeface="Times New Roman"/>
                <a:sym typeface="Times New Roman"/>
              </a:rPr>
              <a:t>Add all productions starting with A in to I2 State because "•" is followed by the non-terminal. So, the I2 State becomes</a:t>
            </a:r>
            <a:endParaRPr/>
          </a:p>
          <a:p>
            <a:pPr indent="-342900" lvl="0" marL="342900" marR="0" rtl="0" algn="l">
              <a:lnSpc>
                <a:spcPct val="90000"/>
              </a:lnSpc>
              <a:spcBef>
                <a:spcPts val="440"/>
              </a:spcBef>
              <a:spcAft>
                <a:spcPts val="0"/>
              </a:spcAft>
              <a:buClr>
                <a:schemeClr val="dk1"/>
              </a:buClr>
              <a:buSzPts val="2200"/>
              <a:buFont typeface="Times New Roman"/>
              <a:buChar char="•"/>
            </a:pPr>
            <a:r>
              <a:rPr b="1" i="0" lang="en-US" sz="2200" u="none">
                <a:solidFill>
                  <a:schemeClr val="dk1"/>
                </a:solidFill>
                <a:latin typeface="Times New Roman"/>
                <a:ea typeface="Times New Roman"/>
                <a:cs typeface="Times New Roman"/>
                <a:sym typeface="Times New Roman"/>
              </a:rPr>
              <a:t>I2 =</a:t>
            </a:r>
            <a:r>
              <a:rPr b="0" i="0" lang="en-US" sz="2200" u="none">
                <a:solidFill>
                  <a:schemeClr val="dk1"/>
                </a:solidFill>
                <a:latin typeface="Times New Roman"/>
                <a:ea typeface="Times New Roman"/>
                <a:cs typeface="Times New Roman"/>
                <a:sym typeface="Times New Roman"/>
              </a:rPr>
              <a:t>S→A•A</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       A → •aA</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       A → •b</a:t>
            </a:r>
            <a:endParaRPr/>
          </a:p>
          <a:p>
            <a:pPr indent="-215900" lvl="0" marL="342900" marR="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15900" lvl="0" marL="342900" marR="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Contd…</a:t>
            </a:r>
            <a:endParaRPr/>
          </a:p>
        </p:txBody>
      </p:sp>
      <p:sp>
        <p:nvSpPr>
          <p:cNvPr id="604" name="Google Shape;604;p75"/>
          <p:cNvSpPr txBox="1"/>
          <p:nvPr>
            <p:ph idx="1" type="body"/>
          </p:nvPr>
        </p:nvSpPr>
        <p:spPr>
          <a:xfrm>
            <a:off x="838200" y="16002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I3=</a:t>
            </a:r>
            <a:r>
              <a:rPr b="0" i="0" lang="en-US" sz="2000" u="none">
                <a:solidFill>
                  <a:schemeClr val="dk1"/>
                </a:solidFill>
                <a:latin typeface="Times New Roman"/>
                <a:ea typeface="Times New Roman"/>
                <a:cs typeface="Times New Roman"/>
                <a:sym typeface="Times New Roman"/>
              </a:rPr>
              <a:t> Go to (I0,a) = Closure (A → a•A)</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Add productions starting with A in I3.</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 → a•A</a:t>
            </a: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A → •aA</a:t>
            </a: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A → •b</a:t>
            </a:r>
            <a:endParaRPr/>
          </a:p>
          <a:p>
            <a:pPr indent="-342900" lvl="0" marL="342900" marR="0" rtl="0" algn="l">
              <a:lnSpc>
                <a:spcPct val="10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I4=</a:t>
            </a:r>
            <a:r>
              <a:rPr b="0" i="0" lang="en-US" sz="2000" u="none">
                <a:solidFill>
                  <a:schemeClr val="dk1"/>
                </a:solidFill>
                <a:latin typeface="Times New Roman"/>
                <a:ea typeface="Times New Roman"/>
                <a:cs typeface="Times New Roman"/>
                <a:sym typeface="Times New Roman"/>
              </a:rPr>
              <a:t> Go to (I0, b) = closure (A → b•) = A → b•</a:t>
            </a:r>
            <a:endParaRPr/>
          </a:p>
          <a:p>
            <a:pPr indent="-342900" lvl="0" marL="342900" marR="0" rtl="0" algn="l">
              <a:lnSpc>
                <a:spcPct val="10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I5=</a:t>
            </a:r>
            <a:r>
              <a:rPr b="0" i="0" lang="en-US" sz="2000" u="none">
                <a:solidFill>
                  <a:schemeClr val="dk1"/>
                </a:solidFill>
                <a:latin typeface="Times New Roman"/>
                <a:ea typeface="Times New Roman"/>
                <a:cs typeface="Times New Roman"/>
                <a:sym typeface="Times New Roman"/>
              </a:rPr>
              <a:t> Go to (I2, A) = Closure (S → A • A) = S → AA•</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Go to (I2,a) = Closure (A → a•A) = (same as I3)</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Go to (I2, b) = Closure (A → b•) = (same as I4)</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Go to (I3, a) = Closure (A → a•A) = (same as I3)</a:t>
            </a: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Go to (I3, b) = Closure (A → b•) = (same as I4)</a:t>
            </a:r>
            <a:endParaRPr/>
          </a:p>
          <a:p>
            <a:pPr indent="-342900" lvl="0" marL="342900" marR="0" rtl="0" algn="l">
              <a:lnSpc>
                <a:spcPct val="10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I6=</a:t>
            </a:r>
            <a:r>
              <a:rPr b="0" i="0" lang="en-US" sz="2000" u="none">
                <a:solidFill>
                  <a:schemeClr val="dk1"/>
                </a:solidFill>
                <a:latin typeface="Times New Roman"/>
                <a:ea typeface="Times New Roman"/>
                <a:cs typeface="Times New Roman"/>
                <a:sym typeface="Times New Roman"/>
              </a:rPr>
              <a:t> Go to (I3, A) = Closure (A → aA•) = A → aA•</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Contd…</a:t>
            </a:r>
            <a:endParaRPr/>
          </a:p>
        </p:txBody>
      </p:sp>
      <p:pic>
        <p:nvPicPr>
          <p:cNvPr id="610" name="Google Shape;610;p76"/>
          <p:cNvPicPr preferRelativeResize="0"/>
          <p:nvPr>
            <p:ph idx="1" type="body"/>
          </p:nvPr>
        </p:nvPicPr>
        <p:blipFill rotWithShape="1">
          <a:blip r:embed="rId3">
            <a:alphaModFix/>
          </a:blip>
          <a:srcRect b="0" l="0" r="0" t="0"/>
          <a:stretch/>
        </p:blipFill>
        <p:spPr>
          <a:xfrm>
            <a:off x="-190500" y="214312"/>
            <a:ext cx="6324600" cy="3952875"/>
          </a:xfrm>
          <a:prstGeom prst="rect">
            <a:avLst/>
          </a:prstGeom>
          <a:noFill/>
          <a:ln>
            <a:noFill/>
          </a:ln>
        </p:spPr>
      </p:pic>
      <p:pic>
        <p:nvPicPr>
          <p:cNvPr id="611" name="Google Shape;611;p76"/>
          <p:cNvPicPr preferRelativeResize="0"/>
          <p:nvPr/>
        </p:nvPicPr>
        <p:blipFill rotWithShape="1">
          <a:blip r:embed="rId4">
            <a:alphaModFix/>
          </a:blip>
          <a:srcRect b="0" l="0" r="0" t="0"/>
          <a:stretch/>
        </p:blipFill>
        <p:spPr>
          <a:xfrm>
            <a:off x="4167187" y="4000500"/>
            <a:ext cx="4786312" cy="2667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LR(0) Table</a:t>
            </a:r>
            <a:br>
              <a:rPr b="1" i="0" lang="en-US" sz="3200" u="none">
                <a:solidFill>
                  <a:schemeClr val="dk2"/>
                </a:solidFill>
                <a:latin typeface="Times New Roman"/>
                <a:ea typeface="Times New Roman"/>
                <a:cs typeface="Times New Roman"/>
                <a:sym typeface="Times New Roman"/>
              </a:rPr>
            </a:br>
            <a:endParaRPr/>
          </a:p>
        </p:txBody>
      </p:sp>
      <p:sp>
        <p:nvSpPr>
          <p:cNvPr id="617" name="Google Shape;617;p7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 state is going to some other state on a </a:t>
            </a:r>
            <a:r>
              <a:rPr b="0" i="0" lang="en-US" sz="2000" u="none">
                <a:solidFill>
                  <a:srgbClr val="FF0000"/>
                </a:solidFill>
                <a:latin typeface="Times New Roman"/>
                <a:ea typeface="Times New Roman"/>
                <a:cs typeface="Times New Roman"/>
                <a:sym typeface="Times New Roman"/>
              </a:rPr>
              <a:t>terminal</a:t>
            </a:r>
            <a:r>
              <a:rPr b="0" i="0" lang="en-US" sz="2000" u="none">
                <a:solidFill>
                  <a:schemeClr val="dk1"/>
                </a:solidFill>
                <a:latin typeface="Times New Roman"/>
                <a:ea typeface="Times New Roman"/>
                <a:cs typeface="Times New Roman"/>
                <a:sym typeface="Times New Roman"/>
              </a:rPr>
              <a:t> then it correspond to a </a:t>
            </a:r>
            <a:r>
              <a:rPr b="0" i="0" lang="en-US" sz="2000" u="none">
                <a:solidFill>
                  <a:srgbClr val="FF0000"/>
                </a:solidFill>
                <a:latin typeface="Times New Roman"/>
                <a:ea typeface="Times New Roman"/>
                <a:cs typeface="Times New Roman"/>
                <a:sym typeface="Times New Roman"/>
              </a:rPr>
              <a:t>Shift move.</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 state is going to some other state on a </a:t>
            </a:r>
            <a:r>
              <a:rPr b="0" i="0" lang="en-US" sz="2000" u="none">
                <a:solidFill>
                  <a:srgbClr val="FF0000"/>
                </a:solidFill>
                <a:latin typeface="Times New Roman"/>
                <a:ea typeface="Times New Roman"/>
                <a:cs typeface="Times New Roman"/>
                <a:sym typeface="Times New Roman"/>
              </a:rPr>
              <a:t>variable</a:t>
            </a:r>
            <a:r>
              <a:rPr b="0" i="0" lang="en-US" sz="2000" u="none">
                <a:solidFill>
                  <a:schemeClr val="dk1"/>
                </a:solidFill>
                <a:latin typeface="Times New Roman"/>
                <a:ea typeface="Times New Roman"/>
                <a:cs typeface="Times New Roman"/>
                <a:sym typeface="Times New Roman"/>
              </a:rPr>
              <a:t> then it correspond to     </a:t>
            </a:r>
            <a:r>
              <a:rPr b="0" i="0" lang="en-US" sz="2000" u="none">
                <a:solidFill>
                  <a:srgbClr val="FF0000"/>
                </a:solidFill>
                <a:latin typeface="Times New Roman"/>
                <a:ea typeface="Times New Roman"/>
                <a:cs typeface="Times New Roman"/>
                <a:sym typeface="Times New Roman"/>
              </a:rPr>
              <a:t>Go to move.</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 state contain the final item in the particular row then write the </a:t>
            </a:r>
            <a:r>
              <a:rPr b="0" i="0" lang="en-US" sz="2000" u="none">
                <a:solidFill>
                  <a:srgbClr val="FF0000"/>
                </a:solidFill>
                <a:latin typeface="Times New Roman"/>
                <a:ea typeface="Times New Roman"/>
                <a:cs typeface="Times New Roman"/>
                <a:sym typeface="Times New Roman"/>
              </a:rPr>
              <a:t>Reduce move completely.</a:t>
            </a:r>
            <a:endParaRPr/>
          </a:p>
          <a:p>
            <a:pPr indent="-215900" lvl="0" marL="342900" marR="0" rtl="0" algn="l">
              <a:spcBef>
                <a:spcPts val="400"/>
              </a:spcBef>
              <a:spcAft>
                <a:spcPts val="0"/>
              </a:spcAft>
              <a:buClr>
                <a:schemeClr val="dk1"/>
              </a:buClr>
              <a:buSzPts val="2000"/>
              <a:buFont typeface="Times New Roman"/>
              <a:buNone/>
            </a:pPr>
            <a:r>
              <a:t/>
            </a:r>
            <a:endParaRPr b="0" i="0" sz="2000" u="none">
              <a:solidFill>
                <a:srgbClr val="FF0000"/>
              </a:solidFill>
              <a:latin typeface="Times New Roman"/>
              <a:ea typeface="Times New Roman"/>
              <a:cs typeface="Times New Roman"/>
              <a:sym typeface="Times New Roman"/>
            </a:endParaRPr>
          </a:p>
        </p:txBody>
      </p:sp>
      <p:pic>
        <p:nvPicPr>
          <p:cNvPr id="618" name="Google Shape;618;p77"/>
          <p:cNvPicPr preferRelativeResize="0"/>
          <p:nvPr/>
        </p:nvPicPr>
        <p:blipFill rotWithShape="1">
          <a:blip r:embed="rId3">
            <a:alphaModFix/>
          </a:blip>
          <a:srcRect b="0" l="0" r="0" t="0"/>
          <a:stretch/>
        </p:blipFill>
        <p:spPr>
          <a:xfrm>
            <a:off x="1600200" y="3810000"/>
            <a:ext cx="7315200" cy="2667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LR(0) Table Entry Explanation</a:t>
            </a:r>
            <a:endParaRPr/>
          </a:p>
        </p:txBody>
      </p:sp>
      <p:sp>
        <p:nvSpPr>
          <p:cNvPr id="624" name="Google Shape;624;p7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Productions are numbered as follows:</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  →      AA    ... (1)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   →     aA      ... (2)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    →    b     ... (3)  </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I0 on S is going to I1 so write it as 1.</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I0 on A is going to I2 so write it as 2.</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I2 on A is going to I5 so write it as 5.</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I3 on A is going to I6 so write it as 6.</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I0, I2and I3on a are going to I3 so write it as S3 which means that shift 3.</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I0, I2 and I3 on b are going to I4 so write it as S4 which means that shift 4.</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I4, I5 and I6 all states contains the final item because they contain • in the right most end. So rate the production as production number.</a:t>
            </a:r>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Contd…</a:t>
            </a:r>
            <a:endParaRPr/>
          </a:p>
        </p:txBody>
      </p:sp>
      <p:sp>
        <p:nvSpPr>
          <p:cNvPr id="630" name="Google Shape;630;p7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I1 contains the final item which drives(S` → S•), so action {I1, $} = Accept.</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I4 contains the final item which drives A → b• and that production corresponds to the production number 3 so write it as r3 in the entire row.</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I5 contains the final item which drives S → AA• and that production corresponds to the production number 1 so write it as r1 in the entire row.</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I6 contains the final item which drives A → aA• and that production corresponds to the production number 2 so write it as r2 in the entire row.</a:t>
            </a:r>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0"/>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636" name="Google Shape;636;p8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SLR(1) Grammar</a:t>
            </a:r>
            <a:endParaRPr/>
          </a:p>
        </p:txBody>
      </p:sp>
      <p:sp>
        <p:nvSpPr>
          <p:cNvPr id="637" name="Google Shape;637;p8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An LR parser using SLR(1) parsing tables for a grammar G is called as the SLR(1) parser for G.</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a grammar G has an SLR(1) parsing table, it is called SLR(1) grammar (or SLR grammar in short).</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Every SLR grammar is unambiguous, but every unambiguous grammar is not a SLR grammar.</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1"/>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643" name="Google Shape;643;p8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shift/reduce and reduce/reduce conflicts</a:t>
            </a:r>
            <a:endParaRPr/>
          </a:p>
        </p:txBody>
      </p:sp>
      <p:sp>
        <p:nvSpPr>
          <p:cNvPr id="644" name="Google Shape;644;p8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a state does not know whether it will make a shift operation or reduction for a terminal, we say that there is a </a:t>
            </a:r>
            <a:r>
              <a:rPr b="1" i="0" lang="en-US" sz="2400" u="none">
                <a:solidFill>
                  <a:schemeClr val="dk1"/>
                </a:solidFill>
                <a:latin typeface="Times New Roman"/>
                <a:ea typeface="Times New Roman"/>
                <a:cs typeface="Times New Roman"/>
                <a:sym typeface="Times New Roman"/>
              </a:rPr>
              <a:t>shift/reduce conflict</a:t>
            </a:r>
            <a:r>
              <a:rPr b="0" i="0" lang="en-US" sz="2400" u="none">
                <a:solidFill>
                  <a:schemeClr val="dk1"/>
                </a:solidFill>
                <a:latin typeface="Times New Roman"/>
                <a:ea typeface="Times New Roman"/>
                <a:cs typeface="Times New Roman"/>
                <a:sym typeface="Times New Roman"/>
              </a:rPr>
              <a:t>.</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a state does not know whether it will make a reduction operation using the production rule </a:t>
            </a:r>
            <a:r>
              <a:rPr b="0" i="0" lang="en-US" sz="2400" u="none">
                <a:solidFill>
                  <a:schemeClr val="dk1"/>
                </a:solidFill>
                <a:latin typeface="Courier New"/>
                <a:ea typeface="Courier New"/>
                <a:cs typeface="Courier New"/>
                <a:sym typeface="Courier New"/>
              </a:rPr>
              <a:t>i</a:t>
            </a:r>
            <a:r>
              <a:rPr b="0" i="0" lang="en-US" sz="2400" u="none">
                <a:solidFill>
                  <a:schemeClr val="dk1"/>
                </a:solidFill>
                <a:latin typeface="Times New Roman"/>
                <a:ea typeface="Times New Roman"/>
                <a:cs typeface="Times New Roman"/>
                <a:sym typeface="Times New Roman"/>
              </a:rPr>
              <a:t> or </a:t>
            </a:r>
            <a:r>
              <a:rPr b="0" i="0" lang="en-US" sz="2400" u="none">
                <a:solidFill>
                  <a:schemeClr val="dk1"/>
                </a:solidFill>
                <a:latin typeface="Courier New"/>
                <a:ea typeface="Courier New"/>
                <a:cs typeface="Courier New"/>
                <a:sym typeface="Courier New"/>
              </a:rPr>
              <a:t>j</a:t>
            </a:r>
            <a:r>
              <a:rPr b="0" i="0" lang="en-US" sz="2400" u="none">
                <a:solidFill>
                  <a:schemeClr val="dk1"/>
                </a:solidFill>
                <a:latin typeface="Times New Roman"/>
                <a:ea typeface="Times New Roman"/>
                <a:cs typeface="Times New Roman"/>
                <a:sym typeface="Times New Roman"/>
              </a:rPr>
              <a:t> for a terminal, we say that there is a </a:t>
            </a:r>
            <a:r>
              <a:rPr b="1" i="0" lang="en-US" sz="2400" u="none">
                <a:solidFill>
                  <a:schemeClr val="dk1"/>
                </a:solidFill>
                <a:latin typeface="Times New Roman"/>
                <a:ea typeface="Times New Roman"/>
                <a:cs typeface="Times New Roman"/>
                <a:sym typeface="Times New Roman"/>
              </a:rPr>
              <a:t>reduce/reduce conflict</a:t>
            </a:r>
            <a:r>
              <a:rPr b="0" i="0" lang="en-US" sz="2400" u="none">
                <a:solidFill>
                  <a:schemeClr val="dk1"/>
                </a:solidFill>
                <a:latin typeface="Times New Roman"/>
                <a:ea typeface="Times New Roman"/>
                <a:cs typeface="Times New Roman"/>
                <a:sym typeface="Times New Roman"/>
              </a:rPr>
              <a:t>.</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the SLR parsing table of a grammar G has a conflict, we say that that grammar is not SLR grammar.</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Contd…</a:t>
            </a:r>
            <a:endParaRPr/>
          </a:p>
        </p:txBody>
      </p:sp>
      <p:pic>
        <p:nvPicPr>
          <p:cNvPr id="132" name="Google Shape;132;p19"/>
          <p:cNvPicPr preferRelativeResize="0"/>
          <p:nvPr>
            <p:ph idx="1" type="body"/>
          </p:nvPr>
        </p:nvPicPr>
        <p:blipFill rotWithShape="1">
          <a:blip r:embed="rId3">
            <a:alphaModFix/>
          </a:blip>
          <a:srcRect b="0" l="0" r="0" t="0"/>
          <a:stretch/>
        </p:blipFill>
        <p:spPr>
          <a:xfrm>
            <a:off x="990600" y="1676400"/>
            <a:ext cx="8153400" cy="4191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2"/>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650" name="Google Shape;650;p8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Conflict Example</a:t>
            </a:r>
            <a:endParaRPr/>
          </a:p>
        </p:txBody>
      </p:sp>
      <p:sp>
        <p:nvSpPr>
          <p:cNvPr id="651" name="Google Shape;651;p82"/>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L=R	           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.S</a:t>
            </a: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S.</a:t>
            </a: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L=.R</a:t>
            </a: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L=R.</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R		 S → .L=R			R → .L</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 *R		 S → .R	            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L.=R</a:t>
            </a:r>
            <a:r>
              <a:rPr b="0" i="0" lang="en-US" sz="1800" u="none">
                <a:solidFill>
                  <a:schemeClr val="dk1"/>
                </a:solidFill>
                <a:latin typeface="Times New Roman"/>
                <a:ea typeface="Times New Roman"/>
                <a:cs typeface="Times New Roman"/>
                <a:sym typeface="Times New Roman"/>
              </a:rPr>
              <a:t>	L→ .*R</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 → id		 L → .*R		</a:t>
            </a:r>
            <a:r>
              <a:rPr b="0" i="0" lang="en-US" sz="1800" u="none">
                <a:solidFill>
                  <a:schemeClr val="accent2"/>
                </a:solidFill>
                <a:latin typeface="Times New Roman"/>
                <a:ea typeface="Times New Roman"/>
                <a:cs typeface="Times New Roman"/>
                <a:sym typeface="Times New Roman"/>
              </a:rPr>
              <a:t>R → L.</a:t>
            </a:r>
            <a:r>
              <a:rPr b="0" i="0" lang="en-US" sz="1800" u="none">
                <a:solidFill>
                  <a:schemeClr val="dk1"/>
                </a:solidFill>
                <a:latin typeface="Times New Roman"/>
                <a:ea typeface="Times New Roman"/>
                <a:cs typeface="Times New Roman"/>
                <a:sym typeface="Times New Roman"/>
              </a:rPr>
              <a:t>		L → .id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 → L		 L → .id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	            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R.</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4</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L → *.R</a:t>
            </a: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7</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	L → *R.</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0" i="0" lang="en-US" sz="1800" u="none">
                <a:solidFill>
                  <a:srgbClr val="CC0000"/>
                </a:solidFill>
                <a:latin typeface="Times New Roman"/>
                <a:ea typeface="Times New Roman"/>
                <a:cs typeface="Times New Roman"/>
                <a:sym typeface="Times New Roman"/>
              </a:rPr>
              <a:t>Problem</a:t>
            </a:r>
            <a:r>
              <a:rPr b="0" i="0" lang="en-US" sz="1800" u="none">
                <a:solidFill>
                  <a:schemeClr val="dk1"/>
                </a:solidFill>
                <a:latin typeface="Times New Roman"/>
                <a:ea typeface="Times New Roman"/>
                <a:cs typeface="Times New Roman"/>
                <a:sym typeface="Times New Roman"/>
              </a:rPr>
              <a:t>		R → .L</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FOLLOW(R)={=,$}		L→ .*R	            I</a:t>
            </a:r>
            <a:r>
              <a:rPr b="0" baseline="-25000" i="0" lang="en-US" sz="1800" u="none">
                <a:solidFill>
                  <a:schemeClr val="dk1"/>
                </a:solidFill>
                <a:latin typeface="Times New Roman"/>
                <a:ea typeface="Times New Roman"/>
                <a:cs typeface="Times New Roman"/>
                <a:sym typeface="Times New Roman"/>
              </a:rPr>
              <a:t>8</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R → L.</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  	shift 6			L → .id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reduce by R → L</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shift/reduce conflict	            I</a:t>
            </a:r>
            <a:r>
              <a:rPr b="0" baseline="-25000" i="0" lang="en-US" sz="1800" u="none">
                <a:solidFill>
                  <a:schemeClr val="dk1"/>
                </a:solidFill>
                <a:latin typeface="Times New Roman"/>
                <a:ea typeface="Times New Roman"/>
                <a:cs typeface="Times New Roman"/>
                <a:sym typeface="Times New Roman"/>
              </a:rPr>
              <a:t>5</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L → id.</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cxnSp>
        <p:nvCxnSpPr>
          <p:cNvPr id="652" name="Google Shape;652;p82"/>
          <p:cNvCxnSpPr/>
          <p:nvPr/>
        </p:nvCxnSpPr>
        <p:spPr>
          <a:xfrm flipH="1" rot="10800000">
            <a:off x="2286000" y="2590800"/>
            <a:ext cx="1676400" cy="1371600"/>
          </a:xfrm>
          <a:prstGeom prst="straightConnector1">
            <a:avLst/>
          </a:prstGeom>
          <a:noFill/>
          <a:ln cap="flat" cmpd="sng" w="9525">
            <a:solidFill>
              <a:srgbClr val="CC0000"/>
            </a:solidFill>
            <a:prstDash val="solid"/>
            <a:miter lim="800000"/>
            <a:headEnd len="med" w="med" type="none"/>
            <a:tailEnd len="med" w="med" type="triangle"/>
          </a:ln>
        </p:spPr>
      </p:cxnSp>
      <p:sp>
        <p:nvSpPr>
          <p:cNvPr id="653" name="Google Shape;653;p82"/>
          <p:cNvSpPr/>
          <p:nvPr/>
        </p:nvSpPr>
        <p:spPr>
          <a:xfrm>
            <a:off x="3733800" y="1752600"/>
            <a:ext cx="1600200" cy="914400"/>
          </a:xfrm>
          <a:prstGeom prst="ellipse">
            <a:avLst/>
          </a:prstGeom>
          <a:no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54" name="Google Shape;654;p82"/>
          <p:cNvCxnSpPr/>
          <p:nvPr/>
        </p:nvCxnSpPr>
        <p:spPr>
          <a:xfrm>
            <a:off x="1066800" y="4724400"/>
            <a:ext cx="304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655" name="Google Shape;655;p82"/>
          <p:cNvCxnSpPr/>
          <p:nvPr/>
        </p:nvCxnSpPr>
        <p:spPr>
          <a:xfrm>
            <a:off x="1066800" y="4724400"/>
            <a:ext cx="304800" cy="3048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83"/>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661" name="Google Shape;661;p8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Conflict Example2</a:t>
            </a:r>
            <a:endParaRPr/>
          </a:p>
        </p:txBody>
      </p:sp>
      <p:sp>
        <p:nvSpPr>
          <p:cNvPr id="662" name="Google Shape;662;p8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AaAb	           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	S’ → .S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BbBa		S → .AaAb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 → ε			S → .BbBa</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 → ε 			A →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B → .</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0" i="0" lang="en-US" sz="1800" u="none">
                <a:solidFill>
                  <a:srgbClr val="CC0000"/>
                </a:solidFill>
                <a:latin typeface="Times New Roman"/>
                <a:ea typeface="Times New Roman"/>
                <a:cs typeface="Times New Roman"/>
                <a:sym typeface="Times New Roman"/>
              </a:rPr>
              <a:t>Problem</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FOLLOW(A)={a,b}</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FOLLOW(B)={a,b}</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	reduce by A → ε		 b	reduce by A → ε</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reduce by B → ε			reduce by B → ε</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reduce/reduce conflict		reduce/reduce conflict</a:t>
            </a:r>
            <a:endParaRPr/>
          </a:p>
        </p:txBody>
      </p:sp>
      <p:cxnSp>
        <p:nvCxnSpPr>
          <p:cNvPr id="663" name="Google Shape;663;p83"/>
          <p:cNvCxnSpPr/>
          <p:nvPr/>
        </p:nvCxnSpPr>
        <p:spPr>
          <a:xfrm flipH="1" rot="10800000">
            <a:off x="1676400" y="2514600"/>
            <a:ext cx="990600" cy="990600"/>
          </a:xfrm>
          <a:prstGeom prst="straightConnector1">
            <a:avLst/>
          </a:prstGeom>
          <a:noFill/>
          <a:ln cap="flat" cmpd="sng" w="9525">
            <a:solidFill>
              <a:srgbClr val="CC0000"/>
            </a:solidFill>
            <a:prstDash val="solid"/>
            <a:miter lim="800000"/>
            <a:headEnd len="med" w="med" type="none"/>
            <a:tailEnd len="med" w="med" type="triangle"/>
          </a:ln>
        </p:spPr>
      </p:cxnSp>
      <p:sp>
        <p:nvSpPr>
          <p:cNvPr id="664" name="Google Shape;664;p83"/>
          <p:cNvSpPr/>
          <p:nvPr/>
        </p:nvSpPr>
        <p:spPr>
          <a:xfrm>
            <a:off x="2590800" y="990600"/>
            <a:ext cx="1905000" cy="2057400"/>
          </a:xfrm>
          <a:prstGeom prst="ellipse">
            <a:avLst/>
          </a:prstGeom>
          <a:no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65" name="Google Shape;665;p83"/>
          <p:cNvCxnSpPr/>
          <p:nvPr/>
        </p:nvCxnSpPr>
        <p:spPr>
          <a:xfrm>
            <a:off x="990600" y="4724400"/>
            <a:ext cx="381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666" name="Google Shape;666;p83"/>
          <p:cNvCxnSpPr/>
          <p:nvPr/>
        </p:nvCxnSpPr>
        <p:spPr>
          <a:xfrm>
            <a:off x="990600" y="4724400"/>
            <a:ext cx="3810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667" name="Google Shape;667;p83"/>
          <p:cNvCxnSpPr/>
          <p:nvPr/>
        </p:nvCxnSpPr>
        <p:spPr>
          <a:xfrm>
            <a:off x="4419600" y="4724400"/>
            <a:ext cx="609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668" name="Google Shape;668;p83"/>
          <p:cNvCxnSpPr/>
          <p:nvPr/>
        </p:nvCxnSpPr>
        <p:spPr>
          <a:xfrm>
            <a:off x="4419600" y="4724400"/>
            <a:ext cx="609600" cy="3810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4"/>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674" name="Google Shape;674;p8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Constructing Canonical LR(1) Parsing Tables</a:t>
            </a:r>
            <a:endParaRPr/>
          </a:p>
        </p:txBody>
      </p:sp>
      <p:sp>
        <p:nvSpPr>
          <p:cNvPr id="675" name="Google Shape;675;p84"/>
          <p:cNvSpPr txBox="1"/>
          <p:nvPr>
            <p:ph idx="1" type="body"/>
          </p:nvPr>
        </p:nvSpPr>
        <p:spPr>
          <a:xfrm>
            <a:off x="381000" y="1219200"/>
            <a:ext cx="9372600" cy="51054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SLR method, the state i makes a reduction by A→α when the current token is a:</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the A→α. in the I</a:t>
            </a:r>
            <a:r>
              <a:rPr b="0" baseline="-25000" i="0" lang="en-US" sz="2400" u="none">
                <a:solidFill>
                  <a:schemeClr val="dk1"/>
                </a:solidFill>
                <a:latin typeface="Times New Roman"/>
                <a:ea typeface="Times New Roman"/>
                <a:cs typeface="Times New Roman"/>
                <a:sym typeface="Times New Roman"/>
              </a:rPr>
              <a:t>i </a:t>
            </a:r>
            <a:r>
              <a:rPr b="0" i="0" lang="en-US" sz="2400" u="none">
                <a:solidFill>
                  <a:schemeClr val="dk1"/>
                </a:solidFill>
                <a:latin typeface="Times New Roman"/>
                <a:ea typeface="Times New Roman"/>
                <a:cs typeface="Times New Roman"/>
                <a:sym typeface="Times New Roman"/>
              </a:rPr>
              <a:t> and  a  is FOLLOW(A)</a:t>
            </a:r>
            <a:endParaRPr/>
          </a:p>
          <a:p>
            <a:pPr indent="-234950" lvl="1" marL="742950" rtl="0" algn="l">
              <a:lnSpc>
                <a:spcPct val="100000"/>
              </a:lnSpc>
              <a:spcBef>
                <a:spcPts val="16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some situations, βA  cannot be followed by the terminal a in              a right-sentential form when βα and the state i are on the top stack.       This means that making reduction in this case is not correct. </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 AaAb		S⇒AaAb⇒Aab⇒ab 		S⇒BbBa⇒Bba⇒ba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 BbBa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 </a:t>
            </a:r>
            <a:r>
              <a:rPr b="0" i="0" lang="en-US" sz="1800" u="none">
                <a:solidFill>
                  <a:schemeClr val="dk1"/>
                </a:solidFill>
                <a:latin typeface="Times New Roman"/>
                <a:ea typeface="Times New Roman"/>
                <a:cs typeface="Times New Roman"/>
                <a:sym typeface="Times New Roman"/>
              </a:rPr>
              <a:t>ε</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ab ⇒ </a:t>
            </a:r>
            <a:r>
              <a:rPr b="0" i="0" lang="en-US" sz="1800" u="none">
                <a:solidFill>
                  <a:schemeClr val="accent2"/>
                </a:solidFill>
                <a:latin typeface="Times New Roman"/>
                <a:ea typeface="Times New Roman"/>
                <a:cs typeface="Times New Roman"/>
                <a:sym typeface="Times New Roman"/>
              </a:rPr>
              <a:t>ε </a:t>
            </a:r>
            <a:r>
              <a:rPr b="0" i="0" lang="en-US" sz="2000" u="none">
                <a:solidFill>
                  <a:schemeClr val="accent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b 			</a:t>
            </a:r>
            <a:r>
              <a:rPr b="0" i="0" lang="en-US" sz="2000" u="none">
                <a:solidFill>
                  <a:schemeClr val="accent2"/>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ba ⇒ </a:t>
            </a:r>
            <a:r>
              <a:rPr b="0" i="0" lang="en-US" sz="1800" u="none">
                <a:solidFill>
                  <a:schemeClr val="accent2"/>
                </a:solidFill>
                <a:latin typeface="Times New Roman"/>
                <a:ea typeface="Times New Roman"/>
                <a:cs typeface="Times New Roman"/>
                <a:sym typeface="Times New Roman"/>
              </a:rPr>
              <a:t>ε </a:t>
            </a:r>
            <a:r>
              <a:rPr b="0" i="0" lang="en-US" sz="2000" u="none">
                <a:solidFill>
                  <a:schemeClr val="accent1"/>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a</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 → </a:t>
            </a:r>
            <a:r>
              <a:rPr b="0" i="0" lang="en-US" sz="1800" u="none">
                <a:solidFill>
                  <a:schemeClr val="dk1"/>
                </a:solidFill>
                <a:latin typeface="Times New Roman"/>
                <a:ea typeface="Times New Roman"/>
                <a:cs typeface="Times New Roman"/>
                <a:sym typeface="Times New Roman"/>
              </a:rPr>
              <a:t>ε</a:t>
            </a:r>
            <a:r>
              <a:rPr b="0" i="0" lang="en-US" sz="2000" u="none">
                <a:solidFill>
                  <a:schemeClr val="dk1"/>
                </a:solidFill>
                <a:latin typeface="Times New Roman"/>
                <a:ea typeface="Times New Roman"/>
                <a:cs typeface="Times New Roman"/>
                <a:sym typeface="Times New Roman"/>
              </a:rPr>
              <a:t> 			Aa</a:t>
            </a:r>
            <a:r>
              <a:rPr b="0" i="0" lang="en-US" sz="2000" u="none">
                <a:solidFill>
                  <a:schemeClr val="accent2"/>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b  ⇒ </a:t>
            </a:r>
            <a:r>
              <a:rPr b="0" i="0" lang="en-US" sz="2000" u="none">
                <a:solidFill>
                  <a:srgbClr val="CC0000"/>
                </a:solidFill>
                <a:latin typeface="Times New Roman"/>
                <a:ea typeface="Times New Roman"/>
                <a:cs typeface="Times New Roman"/>
                <a:sym typeface="Times New Roman"/>
              </a:rPr>
              <a:t>Aa </a:t>
            </a:r>
            <a:r>
              <a:rPr b="0" i="0" lang="en-US" sz="1800" u="none">
                <a:solidFill>
                  <a:schemeClr val="accent2"/>
                </a:solidFill>
                <a:latin typeface="Times New Roman"/>
                <a:ea typeface="Times New Roman"/>
                <a:cs typeface="Times New Roman"/>
                <a:sym typeface="Times New Roman"/>
              </a:rPr>
              <a:t>ε</a:t>
            </a:r>
            <a:r>
              <a:rPr b="0" i="0" lang="en-US" sz="2000" u="none">
                <a:solidFill>
                  <a:srgbClr val="CC0000"/>
                </a:solidFill>
                <a:latin typeface="Times New Roman"/>
                <a:ea typeface="Times New Roman"/>
                <a:cs typeface="Times New Roman"/>
                <a:sym typeface="Times New Roman"/>
              </a:rPr>
              <a:t> </a:t>
            </a:r>
            <a:r>
              <a:rPr b="0" i="0" lang="en-US" sz="2000" u="none">
                <a:solidFill>
                  <a:schemeClr val="accent1"/>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 			Bb</a:t>
            </a:r>
            <a:r>
              <a:rPr b="0" i="0" lang="en-US" sz="2000" u="none">
                <a:solidFill>
                  <a:schemeClr val="accent2"/>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a ⇒ </a:t>
            </a:r>
            <a:r>
              <a:rPr b="0" i="0" lang="en-US" sz="2000" u="none">
                <a:solidFill>
                  <a:srgbClr val="CC0000"/>
                </a:solidFill>
                <a:latin typeface="Times New Roman"/>
                <a:ea typeface="Times New Roman"/>
                <a:cs typeface="Times New Roman"/>
                <a:sym typeface="Times New Roman"/>
              </a:rPr>
              <a:t>Bb</a:t>
            </a:r>
            <a:r>
              <a:rPr b="0" i="0" lang="en-US" sz="20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ε </a:t>
            </a:r>
            <a:r>
              <a:rPr b="0" i="0" lang="en-US" sz="2000" u="none">
                <a:solidFill>
                  <a:schemeClr val="accent1"/>
                </a:solidFill>
                <a:latin typeface="Times New Roman"/>
                <a:ea typeface="Times New Roman"/>
                <a:cs typeface="Times New Roman"/>
                <a:sym typeface="Times New Roman"/>
              </a:rPr>
              <a:t>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5"/>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681" name="Google Shape;681;p8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LR(1) Item</a:t>
            </a:r>
            <a:endParaRPr/>
          </a:p>
        </p:txBody>
      </p:sp>
      <p:sp>
        <p:nvSpPr>
          <p:cNvPr id="682" name="Google Shape;682;p8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To avoid some of invalid reductions, the states need to carry more information.</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Extra information is put into a state by including a terminal symbol as a second component in an item.</a:t>
            </a:r>
            <a:endParaRPr/>
          </a:p>
          <a:p>
            <a:pPr indent="-292100" lvl="0" marL="342900" rtl="0" algn="l">
              <a:lnSpc>
                <a:spcPct val="100000"/>
              </a:lnSpc>
              <a:spcBef>
                <a:spcPts val="16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LR(1) item is:</a:t>
            </a:r>
            <a:endParaRPr/>
          </a:p>
          <a:p>
            <a:pPr indent="-342900" lvl="0" marL="342900" rtl="0" algn="l">
              <a:lnSpc>
                <a:spcPct val="58333"/>
              </a:lnSpc>
              <a:spcBef>
                <a:spcPts val="96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β,a		where </a:t>
            </a:r>
            <a:r>
              <a:rPr b="1" i="0" lang="en-US" sz="24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is the look-head of the LR(1) item</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is a terminal or end-marker.)</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6"/>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688" name="Google Shape;688;p8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LR(1) Item  (cont.)</a:t>
            </a:r>
            <a:endParaRPr/>
          </a:p>
        </p:txBody>
      </p:sp>
      <p:sp>
        <p:nvSpPr>
          <p:cNvPr id="689" name="Google Shape;689;p8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58333"/>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When β  ( in the LR(1) item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β,a ) is not empty, the  look-head does not have any affect.</a:t>
            </a:r>
            <a:endParaRPr/>
          </a:p>
          <a:p>
            <a:pPr indent="-342900" lvl="0" marL="342900" rtl="0" algn="l">
              <a:lnSpc>
                <a:spcPct val="58333"/>
              </a:lnSpc>
              <a:spcBef>
                <a:spcPts val="96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When β  is empty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 ), we do the reduction by A→α only if the next input symbol is </a:t>
            </a:r>
            <a:r>
              <a:rPr b="1" i="0" lang="en-US" sz="24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(not for any terminal in FOLLOW(A)).</a:t>
            </a:r>
            <a:endParaRPr/>
          </a:p>
          <a:p>
            <a:pPr indent="-342900" lvl="0" marL="342900" rtl="0" algn="l">
              <a:lnSpc>
                <a:spcPct val="100000"/>
              </a:lnSpc>
              <a:spcBef>
                <a:spcPts val="16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	</a:t>
            </a:r>
            <a:endParaRPr/>
          </a:p>
          <a:p>
            <a:pPr indent="-342900" lvl="0" marL="342900" rtl="0" algn="l">
              <a:lnSpc>
                <a:spcPct val="58333"/>
              </a:lnSpc>
              <a:spcBef>
                <a:spcPts val="96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state will contain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where {a</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 FOLLOW(A)</a:t>
            </a:r>
            <a:endParaRPr/>
          </a:p>
          <a:p>
            <a:pPr indent="-342900" lvl="0" marL="342900" rtl="0" algn="l">
              <a:lnSpc>
                <a:spcPct val="116666"/>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58333"/>
              </a:lnSpc>
              <a:spcBef>
                <a:spcPts val="96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87"/>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695" name="Google Shape;695;p8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Canonical Collection of Sets of LR(1) Items</a:t>
            </a:r>
            <a:endParaRPr/>
          </a:p>
        </p:txBody>
      </p:sp>
      <p:sp>
        <p:nvSpPr>
          <p:cNvPr id="696" name="Google Shape;696;p8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construction of the canonical collection of the sets of LR(1) items are similar to the construction of the canonical collection of the sets of LR(0) items, except that </a:t>
            </a:r>
            <a:r>
              <a:rPr b="0" i="1" lang="en-US" sz="2400" u="none">
                <a:solidFill>
                  <a:schemeClr val="dk1"/>
                </a:solidFill>
                <a:latin typeface="Times New Roman"/>
                <a:ea typeface="Times New Roman"/>
                <a:cs typeface="Times New Roman"/>
                <a:sym typeface="Times New Roman"/>
              </a:rPr>
              <a:t>closure</a:t>
            </a:r>
            <a:r>
              <a:rPr b="0" i="0" lang="en-US" sz="2400" u="none">
                <a:solidFill>
                  <a:schemeClr val="dk1"/>
                </a:solidFill>
                <a:latin typeface="Times New Roman"/>
                <a:ea typeface="Times New Roman"/>
                <a:cs typeface="Times New Roman"/>
                <a:sym typeface="Times New Roman"/>
              </a:rPr>
              <a:t> and </a:t>
            </a:r>
            <a:r>
              <a:rPr b="0" i="1" lang="en-US" sz="2400" u="none">
                <a:solidFill>
                  <a:schemeClr val="dk1"/>
                </a:solidFill>
                <a:latin typeface="Times New Roman"/>
                <a:ea typeface="Times New Roman"/>
                <a:cs typeface="Times New Roman"/>
                <a:sym typeface="Times New Roman"/>
              </a:rPr>
              <a:t>goto</a:t>
            </a:r>
            <a:r>
              <a:rPr b="0" i="0" lang="en-US" sz="2400" u="none">
                <a:solidFill>
                  <a:schemeClr val="dk1"/>
                </a:solidFill>
                <a:latin typeface="Times New Roman"/>
                <a:ea typeface="Times New Roman"/>
                <a:cs typeface="Times New Roman"/>
                <a:sym typeface="Times New Roman"/>
              </a:rPr>
              <a:t> operations work a little bit different.</a:t>
            </a:r>
            <a:endParaRPr/>
          </a:p>
          <a:p>
            <a:pPr indent="-304800" lvl="0" marL="4572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closure(I)</a:t>
            </a:r>
            <a:r>
              <a:rPr b="0" i="0" lang="en-US" sz="2400" u="none">
                <a:solidFill>
                  <a:schemeClr val="dk1"/>
                </a:solidFill>
                <a:latin typeface="Times New Roman"/>
                <a:ea typeface="Times New Roman"/>
                <a:cs typeface="Times New Roman"/>
                <a:sym typeface="Times New Roman"/>
              </a:rPr>
              <a:t>  is:   ( where I is a set of LR(1) items)</a:t>
            </a:r>
            <a:endParaRPr/>
          </a:p>
          <a:p>
            <a:pPr indent="-342900" lvl="1" marL="800100" rtl="0" algn="l">
              <a:lnSpc>
                <a:spcPct val="116666"/>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every LR(1) item in I is in closure(I)</a:t>
            </a:r>
            <a:endParaRPr/>
          </a:p>
          <a:p>
            <a:pPr indent="-342900" lvl="1" marL="800100" rtl="0" algn="l">
              <a:lnSpc>
                <a:spcPct val="63636"/>
              </a:lnSpc>
              <a:spcBef>
                <a:spcPts val="8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A→α</a:t>
            </a:r>
            <a:r>
              <a:rPr b="0" i="0" lang="en-US" sz="4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Bβ,a  in closure(I) and B→γ is a production rule of G;</a:t>
            </a:r>
            <a:r>
              <a:rPr b="0" i="0" lang="en-US" sz="18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then  B→.γ,b  will be in the closure(I) for each terminal b in FIRST(βa) .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8"/>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702" name="Google Shape;702;p8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goto operation</a:t>
            </a:r>
            <a:endParaRPr/>
          </a:p>
        </p:txBody>
      </p:sp>
      <p:sp>
        <p:nvSpPr>
          <p:cNvPr id="703" name="Google Shape;703;p8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If I is a set of LR(1) items and X is a grammar symbol (terminal or non-terminal), then goto(I,X) is defined as follows:</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If  A → α.Xβ,a  in I                                                                           then every item in </a:t>
            </a:r>
            <a:r>
              <a:rPr b="1" i="0" lang="en-US" sz="2800" u="none">
                <a:solidFill>
                  <a:schemeClr val="dk1"/>
                </a:solidFill>
                <a:latin typeface="Times New Roman"/>
                <a:ea typeface="Times New Roman"/>
                <a:cs typeface="Times New Roman"/>
                <a:sym typeface="Times New Roman"/>
              </a:rPr>
              <a:t>closure({A → αX.β,a})</a:t>
            </a:r>
            <a:r>
              <a:rPr b="0" i="0" lang="en-US" sz="2800" u="none">
                <a:solidFill>
                  <a:schemeClr val="dk1"/>
                </a:solidFill>
                <a:latin typeface="Times New Roman"/>
                <a:ea typeface="Times New Roman"/>
                <a:cs typeface="Times New Roman"/>
                <a:sym typeface="Times New Roman"/>
              </a:rPr>
              <a:t> will be in goto(I,X). </a:t>
            </a:r>
            <a:endParaRPr/>
          </a:p>
          <a:p>
            <a:pPr indent="-165100" lvl="0" marL="342900" rtl="0" algn="l">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89"/>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709" name="Google Shape;709;p8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Construction of The Canonical LR(1) Collection</a:t>
            </a:r>
            <a:endParaRPr/>
          </a:p>
        </p:txBody>
      </p:sp>
      <p:sp>
        <p:nvSpPr>
          <p:cNvPr id="710" name="Google Shape;710;p8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1" i="1" lang="en-US" sz="2400" u="none">
                <a:solidFill>
                  <a:schemeClr val="dk1"/>
                </a:solidFill>
                <a:latin typeface="Times New Roman"/>
                <a:ea typeface="Times New Roman"/>
                <a:cs typeface="Times New Roman"/>
                <a:sym typeface="Times New Roman"/>
              </a:rPr>
              <a:t>Algorithm</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is { closure({S’→.S,$}) }</a:t>
            </a:r>
            <a:endParaRPr/>
          </a:p>
          <a:p>
            <a:pPr indent="-285750" lvl="1" marL="74295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repeat</a:t>
            </a:r>
            <a:r>
              <a:rPr b="0" i="0" lang="en-US" sz="2000" u="none">
                <a:solidFill>
                  <a:schemeClr val="dk1"/>
                </a:solidFill>
                <a:latin typeface="Times New Roman"/>
                <a:ea typeface="Times New Roman"/>
                <a:cs typeface="Times New Roman"/>
                <a:sym typeface="Times New Roman"/>
              </a:rPr>
              <a:t> the followings until no more set of LR(1) items can be added to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a:t>
            </a:r>
            <a:endParaRPr/>
          </a:p>
          <a:p>
            <a:pPr indent="-228600" lvl="2" marL="114300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for each</a:t>
            </a:r>
            <a:r>
              <a:rPr b="0" i="0" lang="en-US" sz="2000" u="none">
                <a:solidFill>
                  <a:schemeClr val="dk1"/>
                </a:solidFill>
                <a:latin typeface="Times New Roman"/>
                <a:ea typeface="Times New Roman"/>
                <a:cs typeface="Times New Roman"/>
                <a:sym typeface="Times New Roman"/>
              </a:rPr>
              <a:t> I in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and each grammar symbol X</a:t>
            </a:r>
            <a:endParaRPr/>
          </a:p>
          <a:p>
            <a:pPr indent="-228600" lvl="3" marL="160020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if</a:t>
            </a:r>
            <a:r>
              <a:rPr b="0" i="0" lang="en-US" sz="2000" u="none">
                <a:solidFill>
                  <a:schemeClr val="dk1"/>
                </a:solidFill>
                <a:latin typeface="Times New Roman"/>
                <a:ea typeface="Times New Roman"/>
                <a:cs typeface="Times New Roman"/>
                <a:sym typeface="Times New Roman"/>
              </a:rPr>
              <a:t> goto(I,X) is not empty and not in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a:t>
            </a:r>
            <a:endParaRPr/>
          </a:p>
          <a:p>
            <a:pPr indent="-228600" lvl="4" marL="20574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add goto(I,X) to </a:t>
            </a:r>
            <a:r>
              <a:rPr b="1" i="1" lang="en-US" sz="2000" u="none">
                <a:solidFill>
                  <a:schemeClr val="dk1"/>
                </a:solidFill>
                <a:latin typeface="Times New Roman"/>
                <a:ea typeface="Times New Roman"/>
                <a:cs typeface="Times New Roman"/>
                <a:sym typeface="Times New Roman"/>
              </a:rPr>
              <a:t>C</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goto function is a DFA on the sets in C.</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0"/>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716" name="Google Shape;716;p9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 Short Notation for The Sets of LR(1) Items</a:t>
            </a:r>
            <a:endParaRPr/>
          </a:p>
        </p:txBody>
      </p:sp>
      <p:sp>
        <p:nvSpPr>
          <p:cNvPr id="717" name="Google Shape;717;p9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16666"/>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set of LR(1) items containing the following items </a:t>
            </a:r>
            <a:endParaRPr/>
          </a:p>
          <a:p>
            <a:pPr indent="-342900" lvl="0" marL="342900" rtl="0" algn="l">
              <a:lnSpc>
                <a:spcPct val="58333"/>
              </a:lnSpc>
              <a:spcBef>
                <a:spcPts val="96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β,a</a:t>
            </a:r>
            <a:r>
              <a:rPr b="0" baseline="-25000" i="0" lang="en-US" sz="2400" u="none">
                <a:solidFill>
                  <a:schemeClr val="dk1"/>
                </a:solidFill>
                <a:latin typeface="Times New Roman"/>
                <a:ea typeface="Times New Roman"/>
                <a:cs typeface="Times New Roman"/>
                <a:sym typeface="Times New Roman"/>
              </a:rPr>
              <a:t>1</a:t>
            </a:r>
            <a:endParaRPr/>
          </a:p>
          <a:p>
            <a:pPr indent="-342900" lvl="0" marL="342900" rtl="0" algn="l">
              <a:lnSpc>
                <a:spcPct val="116666"/>
              </a:lnSpc>
              <a:spcBef>
                <a:spcPts val="480"/>
              </a:spcBef>
              <a:spcAft>
                <a:spcPts val="0"/>
              </a:spcAft>
              <a:buClr>
                <a:schemeClr val="dk1"/>
              </a:buClr>
              <a:buSzPts val="2400"/>
              <a:buFont typeface="Times New Roman"/>
              <a:buNone/>
            </a:pPr>
            <a:r>
              <a:rPr b="0" baseline="-25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58333"/>
              </a:lnSpc>
              <a:spcBef>
                <a:spcPts val="96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β,a</a:t>
            </a:r>
            <a:r>
              <a:rPr b="0" baseline="-25000" i="0" lang="en-US" sz="2400" u="none">
                <a:solidFill>
                  <a:schemeClr val="dk1"/>
                </a:solidFill>
                <a:latin typeface="Times New Roman"/>
                <a:ea typeface="Times New Roman"/>
                <a:cs typeface="Times New Roman"/>
                <a:sym typeface="Times New Roman"/>
              </a:rPr>
              <a:t>n</a:t>
            </a:r>
            <a:endParaRPr/>
          </a:p>
          <a:p>
            <a:pPr indent="-342900" lvl="0" marL="342900" rtl="0" algn="l">
              <a:lnSpc>
                <a:spcPct val="116666"/>
              </a:lnSpc>
              <a:spcBef>
                <a:spcPts val="480"/>
              </a:spcBef>
              <a:spcAft>
                <a:spcPts val="0"/>
              </a:spcAft>
              <a:buClr>
                <a:schemeClr val="dk1"/>
              </a:buClr>
              <a:buSzPts val="2400"/>
              <a:buFont typeface="Times New Roman"/>
              <a:buNone/>
            </a:pPr>
            <a:r>
              <a:t/>
            </a:r>
            <a:endParaRPr b="0" baseline="-25000" i="0" sz="2400" u="none">
              <a:solidFill>
                <a:schemeClr val="dk1"/>
              </a:solidFill>
              <a:latin typeface="Times New Roman"/>
              <a:ea typeface="Times New Roman"/>
              <a:cs typeface="Times New Roman"/>
              <a:sym typeface="Times New Roman"/>
            </a:endParaRPr>
          </a:p>
          <a:p>
            <a:pPr indent="-342900" lvl="0" marL="342900" rtl="0" algn="l">
              <a:lnSpc>
                <a:spcPct val="116666"/>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can be written as</a:t>
            </a:r>
            <a:endParaRPr/>
          </a:p>
          <a:p>
            <a:pPr indent="-342900" lvl="0" marL="342900" rtl="0" algn="l">
              <a:lnSpc>
                <a:spcPct val="116666"/>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58333"/>
              </a:lnSpc>
              <a:spcBef>
                <a:spcPts val="96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β,a</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1"/>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723" name="Google Shape;723;p9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Canonical LR(1) Collection -- Example</a:t>
            </a:r>
            <a:endParaRPr/>
          </a:p>
        </p:txBody>
      </p:sp>
      <p:sp>
        <p:nvSpPr>
          <p:cNvPr id="724" name="Google Shape;724;p9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AaAb	           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	S’ → .S ,$	 	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 S’ → S. ,$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BbBa		S → .AaAb ,$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 → ε			S → .BbBa ,$	 	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 S → A.aAb ,$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 → ε			A → . ,a</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B → . ,b		 	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 S → B.bBa ,$ </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4</a:t>
            </a:r>
            <a:r>
              <a:rPr b="0" i="0" lang="en-US" sz="1800" u="none">
                <a:solidFill>
                  <a:schemeClr val="dk1"/>
                </a:solidFill>
                <a:latin typeface="Times New Roman"/>
                <a:ea typeface="Times New Roman"/>
                <a:cs typeface="Times New Roman"/>
                <a:sym typeface="Times New Roman"/>
              </a:rPr>
              <a:t>: S → Aa.Ab ,$		 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 S → AaA.b ,$		 I</a:t>
            </a:r>
            <a:r>
              <a:rPr b="0" baseline="-25000" i="0" lang="en-US" sz="1800" u="none">
                <a:solidFill>
                  <a:schemeClr val="dk1"/>
                </a:solidFill>
                <a:latin typeface="Times New Roman"/>
                <a:ea typeface="Times New Roman"/>
                <a:cs typeface="Times New Roman"/>
                <a:sym typeface="Times New Roman"/>
              </a:rPr>
              <a:t>8</a:t>
            </a:r>
            <a:r>
              <a:rPr b="0" i="0" lang="en-US" sz="1800" u="none">
                <a:solidFill>
                  <a:schemeClr val="dk1"/>
                </a:solidFill>
                <a:latin typeface="Times New Roman"/>
                <a:ea typeface="Times New Roman"/>
                <a:cs typeface="Times New Roman"/>
                <a:sym typeface="Times New Roman"/>
              </a:rPr>
              <a:t>: S → AaAb.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 → . ,b</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5</a:t>
            </a:r>
            <a:r>
              <a:rPr b="0" i="0" lang="en-US" sz="1800" u="none">
                <a:solidFill>
                  <a:schemeClr val="dk1"/>
                </a:solidFill>
                <a:latin typeface="Times New Roman"/>
                <a:ea typeface="Times New Roman"/>
                <a:cs typeface="Times New Roman"/>
                <a:sym typeface="Times New Roman"/>
              </a:rPr>
              <a:t>: S → Bb.Ba ,$		 I</a:t>
            </a:r>
            <a:r>
              <a:rPr b="0" baseline="-25000" i="0" lang="en-US" sz="1800" u="none">
                <a:solidFill>
                  <a:schemeClr val="dk1"/>
                </a:solidFill>
                <a:latin typeface="Times New Roman"/>
                <a:ea typeface="Times New Roman"/>
                <a:cs typeface="Times New Roman"/>
                <a:sym typeface="Times New Roman"/>
              </a:rPr>
              <a:t>7</a:t>
            </a:r>
            <a:r>
              <a:rPr b="0" i="0" lang="en-US" sz="1800" u="none">
                <a:solidFill>
                  <a:schemeClr val="dk1"/>
                </a:solidFill>
                <a:latin typeface="Times New Roman"/>
                <a:ea typeface="Times New Roman"/>
                <a:cs typeface="Times New Roman"/>
                <a:sym typeface="Times New Roman"/>
              </a:rPr>
              <a:t>: S → BbB.a ,$		 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 S → BbBa.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B → . ,a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p:txBody>
      </p:sp>
      <p:cxnSp>
        <p:nvCxnSpPr>
          <p:cNvPr id="725" name="Google Shape;725;p91"/>
          <p:cNvCxnSpPr/>
          <p:nvPr/>
        </p:nvCxnSpPr>
        <p:spPr>
          <a:xfrm flipH="1" rot="10800000">
            <a:off x="4876800" y="1524000"/>
            <a:ext cx="990600" cy="76200"/>
          </a:xfrm>
          <a:prstGeom prst="straightConnector1">
            <a:avLst/>
          </a:prstGeom>
          <a:noFill/>
          <a:ln cap="flat" cmpd="sng" w="9525">
            <a:solidFill>
              <a:schemeClr val="dk1"/>
            </a:solidFill>
            <a:prstDash val="solid"/>
            <a:miter lim="800000"/>
            <a:headEnd len="med" w="med" type="none"/>
            <a:tailEnd len="med" w="med" type="triangle"/>
          </a:ln>
        </p:spPr>
      </p:cxnSp>
      <p:cxnSp>
        <p:nvCxnSpPr>
          <p:cNvPr id="726" name="Google Shape;726;p91"/>
          <p:cNvCxnSpPr/>
          <p:nvPr/>
        </p:nvCxnSpPr>
        <p:spPr>
          <a:xfrm>
            <a:off x="4876800" y="1600200"/>
            <a:ext cx="9906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727" name="Google Shape;727;p91"/>
          <p:cNvCxnSpPr/>
          <p:nvPr/>
        </p:nvCxnSpPr>
        <p:spPr>
          <a:xfrm>
            <a:off x="4876800" y="1600200"/>
            <a:ext cx="990600" cy="1143000"/>
          </a:xfrm>
          <a:prstGeom prst="straightConnector1">
            <a:avLst/>
          </a:prstGeom>
          <a:noFill/>
          <a:ln cap="flat" cmpd="sng" w="9525">
            <a:solidFill>
              <a:schemeClr val="dk1"/>
            </a:solidFill>
            <a:prstDash val="solid"/>
            <a:miter lim="800000"/>
            <a:headEnd len="med" w="med" type="none"/>
            <a:tailEnd len="med" w="med" type="triangle"/>
          </a:ln>
        </p:spPr>
      </p:cxnSp>
      <p:cxnSp>
        <p:nvCxnSpPr>
          <p:cNvPr id="728" name="Google Shape;728;p91"/>
          <p:cNvCxnSpPr/>
          <p:nvPr/>
        </p:nvCxnSpPr>
        <p:spPr>
          <a:xfrm>
            <a:off x="2133600" y="3429000"/>
            <a:ext cx="990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29" name="Google Shape;729;p91"/>
          <p:cNvCxnSpPr/>
          <p:nvPr/>
        </p:nvCxnSpPr>
        <p:spPr>
          <a:xfrm>
            <a:off x="2133600" y="4419600"/>
            <a:ext cx="990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30" name="Google Shape;730;p91"/>
          <p:cNvCxnSpPr/>
          <p:nvPr/>
        </p:nvCxnSpPr>
        <p:spPr>
          <a:xfrm>
            <a:off x="4953000" y="3429000"/>
            <a:ext cx="990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31" name="Google Shape;731;p91"/>
          <p:cNvCxnSpPr/>
          <p:nvPr/>
        </p:nvCxnSpPr>
        <p:spPr>
          <a:xfrm>
            <a:off x="4876800" y="4419600"/>
            <a:ext cx="1066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32" name="Google Shape;732;p91"/>
          <p:cNvCxnSpPr/>
          <p:nvPr/>
        </p:nvCxnSpPr>
        <p:spPr>
          <a:xfrm>
            <a:off x="7620000" y="2057400"/>
            <a:ext cx="685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33" name="Google Shape;733;p91"/>
          <p:cNvCxnSpPr/>
          <p:nvPr/>
        </p:nvCxnSpPr>
        <p:spPr>
          <a:xfrm>
            <a:off x="7620000" y="2743200"/>
            <a:ext cx="685800" cy="0"/>
          </a:xfrm>
          <a:prstGeom prst="straightConnector1">
            <a:avLst/>
          </a:prstGeom>
          <a:noFill/>
          <a:ln cap="flat" cmpd="sng" w="9525">
            <a:solidFill>
              <a:schemeClr val="dk1"/>
            </a:solidFill>
            <a:prstDash val="solid"/>
            <a:miter lim="800000"/>
            <a:headEnd len="med" w="med" type="none"/>
            <a:tailEnd len="med" w="med" type="triangle"/>
          </a:ln>
        </p:spPr>
      </p:cxnSp>
      <p:sp>
        <p:nvSpPr>
          <p:cNvPr id="734" name="Google Shape;734;p91"/>
          <p:cNvSpPr txBox="1"/>
          <p:nvPr/>
        </p:nvSpPr>
        <p:spPr>
          <a:xfrm>
            <a:off x="5089525" y="12573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S</a:t>
            </a:r>
            <a:endParaRPr/>
          </a:p>
        </p:txBody>
      </p:sp>
      <p:sp>
        <p:nvSpPr>
          <p:cNvPr id="735" name="Google Shape;735;p91"/>
          <p:cNvSpPr txBox="1"/>
          <p:nvPr/>
        </p:nvSpPr>
        <p:spPr>
          <a:xfrm>
            <a:off x="5410200" y="1600200"/>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a:t>
            </a:r>
            <a:endParaRPr/>
          </a:p>
        </p:txBody>
      </p:sp>
      <p:sp>
        <p:nvSpPr>
          <p:cNvPr id="736" name="Google Shape;736;p91"/>
          <p:cNvSpPr txBox="1"/>
          <p:nvPr/>
        </p:nvSpPr>
        <p:spPr>
          <a:xfrm>
            <a:off x="5486400" y="2133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B</a:t>
            </a:r>
            <a:endParaRPr/>
          </a:p>
        </p:txBody>
      </p:sp>
      <p:sp>
        <p:nvSpPr>
          <p:cNvPr id="737" name="Google Shape;737;p91"/>
          <p:cNvSpPr txBox="1"/>
          <p:nvPr/>
        </p:nvSpPr>
        <p:spPr>
          <a:xfrm>
            <a:off x="7696200" y="1752600"/>
            <a:ext cx="285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a:t>
            </a:r>
            <a:endParaRPr/>
          </a:p>
        </p:txBody>
      </p:sp>
      <p:sp>
        <p:nvSpPr>
          <p:cNvPr id="738" name="Google Shape;738;p91"/>
          <p:cNvSpPr txBox="1"/>
          <p:nvPr/>
        </p:nvSpPr>
        <p:spPr>
          <a:xfrm>
            <a:off x="7696200" y="2438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b</a:t>
            </a:r>
            <a:endParaRPr/>
          </a:p>
        </p:txBody>
      </p:sp>
      <p:sp>
        <p:nvSpPr>
          <p:cNvPr id="739" name="Google Shape;739;p91"/>
          <p:cNvSpPr txBox="1"/>
          <p:nvPr/>
        </p:nvSpPr>
        <p:spPr>
          <a:xfrm>
            <a:off x="2286000" y="3124200"/>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a:t>
            </a:r>
            <a:endParaRPr/>
          </a:p>
        </p:txBody>
      </p:sp>
      <p:sp>
        <p:nvSpPr>
          <p:cNvPr id="740" name="Google Shape;740;p91"/>
          <p:cNvSpPr txBox="1"/>
          <p:nvPr/>
        </p:nvSpPr>
        <p:spPr>
          <a:xfrm>
            <a:off x="2362200" y="41148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B</a:t>
            </a:r>
            <a:endParaRPr/>
          </a:p>
        </p:txBody>
      </p:sp>
      <p:sp>
        <p:nvSpPr>
          <p:cNvPr id="741" name="Google Shape;741;p91"/>
          <p:cNvSpPr txBox="1"/>
          <p:nvPr/>
        </p:nvSpPr>
        <p:spPr>
          <a:xfrm>
            <a:off x="5181600" y="3124200"/>
            <a:ext cx="285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a:t>
            </a:r>
            <a:endParaRPr/>
          </a:p>
        </p:txBody>
      </p:sp>
      <p:sp>
        <p:nvSpPr>
          <p:cNvPr id="742" name="Google Shape;742;p91"/>
          <p:cNvSpPr txBox="1"/>
          <p:nvPr/>
        </p:nvSpPr>
        <p:spPr>
          <a:xfrm>
            <a:off x="5181600" y="4114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b</a:t>
            </a:r>
            <a:endParaRPr/>
          </a:p>
        </p:txBody>
      </p:sp>
      <p:sp>
        <p:nvSpPr>
          <p:cNvPr id="743" name="Google Shape;743;p91"/>
          <p:cNvSpPr txBox="1"/>
          <p:nvPr/>
        </p:nvSpPr>
        <p:spPr>
          <a:xfrm>
            <a:off x="8382000" y="18288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4</a:t>
            </a:r>
            <a:endParaRPr/>
          </a:p>
        </p:txBody>
      </p:sp>
      <p:sp>
        <p:nvSpPr>
          <p:cNvPr id="744" name="Google Shape;744;p91"/>
          <p:cNvSpPr txBox="1"/>
          <p:nvPr/>
        </p:nvSpPr>
        <p:spPr>
          <a:xfrm>
            <a:off x="8458200" y="25146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Contd…</a:t>
            </a:r>
            <a:endParaRPr/>
          </a:p>
        </p:txBody>
      </p:sp>
      <p:pic>
        <p:nvPicPr>
          <p:cNvPr id="138" name="Google Shape;138;p20"/>
          <p:cNvPicPr preferRelativeResize="0"/>
          <p:nvPr>
            <p:ph idx="1" type="body"/>
          </p:nvPr>
        </p:nvPicPr>
        <p:blipFill rotWithShape="1">
          <a:blip r:embed="rId3">
            <a:alphaModFix/>
          </a:blip>
          <a:srcRect b="0" l="0" r="0" t="0"/>
          <a:stretch/>
        </p:blipFill>
        <p:spPr>
          <a:xfrm>
            <a:off x="2252662" y="1649412"/>
            <a:ext cx="5400675" cy="44291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2"/>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750" name="Google Shape;750;p9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Canonical LR(1) Collection – Example2</a:t>
            </a:r>
            <a:endParaRPr/>
          </a:p>
        </p:txBody>
      </p:sp>
      <p:sp>
        <p:nvSpPr>
          <p:cNvPr id="751" name="Google Shape;751;p92"/>
          <p:cNvSpPr txBox="1"/>
          <p:nvPr/>
        </p:nvSpPr>
        <p:spPr>
          <a:xfrm>
            <a:off x="381000" y="1295400"/>
            <a:ext cx="1600200" cy="2017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S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 S → L=R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 S →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 L→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 L → id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 R → L </a:t>
            </a:r>
            <a:endParaRPr/>
          </a:p>
        </p:txBody>
      </p:sp>
      <p:sp>
        <p:nvSpPr>
          <p:cNvPr id="752" name="Google Shape;752;p92"/>
          <p:cNvSpPr txBox="1"/>
          <p:nvPr/>
        </p:nvSpPr>
        <p:spPr>
          <a:xfrm>
            <a:off x="1752600" y="1295400"/>
            <a:ext cx="1692275" cy="2017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.S,$</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.L=R,$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.id,$/=</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a:t>
            </a:r>
            <a:endParaRPr/>
          </a:p>
        </p:txBody>
      </p:sp>
      <p:sp>
        <p:nvSpPr>
          <p:cNvPr id="753" name="Google Shape;753;p92"/>
          <p:cNvSpPr txBox="1"/>
          <p:nvPr/>
        </p:nvSpPr>
        <p:spPr>
          <a:xfrm>
            <a:off x="3886200" y="1295400"/>
            <a:ext cx="2012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S.,$</a:t>
            </a:r>
            <a:r>
              <a:rPr b="0" i="0" lang="en-US" sz="1800" u="none">
                <a:solidFill>
                  <a:schemeClr val="dk1"/>
                </a:solidFill>
                <a:latin typeface="Times New Roman"/>
                <a:ea typeface="Times New Roman"/>
                <a:cs typeface="Times New Roman"/>
                <a:sym typeface="Times New Roman"/>
              </a:rPr>
              <a:t>	</a:t>
            </a:r>
            <a:endParaRPr/>
          </a:p>
        </p:txBody>
      </p:sp>
      <p:sp>
        <p:nvSpPr>
          <p:cNvPr id="754" name="Google Shape;754;p92"/>
          <p:cNvSpPr txBox="1"/>
          <p:nvPr/>
        </p:nvSpPr>
        <p:spPr>
          <a:xfrm>
            <a:off x="3946525" y="1946275"/>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5" name="Google Shape;755;p92"/>
          <p:cNvSpPr txBox="1"/>
          <p:nvPr/>
        </p:nvSpPr>
        <p:spPr>
          <a:xfrm>
            <a:off x="3886200" y="1905000"/>
            <a:ext cx="1516062"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L.=R,$</a:t>
            </a:r>
            <a:endParaRPr/>
          </a:p>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R → L.,$</a:t>
            </a:r>
            <a:endParaRPr/>
          </a:p>
        </p:txBody>
      </p:sp>
      <p:sp>
        <p:nvSpPr>
          <p:cNvPr id="756" name="Google Shape;756;p92"/>
          <p:cNvSpPr txBox="1"/>
          <p:nvPr/>
        </p:nvSpPr>
        <p:spPr>
          <a:xfrm>
            <a:off x="6308725" y="2327275"/>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7" name="Google Shape;757;p92"/>
          <p:cNvSpPr txBox="1"/>
          <p:nvPr/>
        </p:nvSpPr>
        <p:spPr>
          <a:xfrm>
            <a:off x="3886200" y="2743200"/>
            <a:ext cx="12477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R.,$</a:t>
            </a:r>
            <a:endParaRPr/>
          </a:p>
        </p:txBody>
      </p:sp>
      <p:sp>
        <p:nvSpPr>
          <p:cNvPr id="758" name="Google Shape;758;p92"/>
          <p:cNvSpPr txBox="1"/>
          <p:nvPr/>
        </p:nvSpPr>
        <p:spPr>
          <a:xfrm>
            <a:off x="6019800" y="1295400"/>
            <a:ext cx="1692275" cy="1357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4</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.id,$/=</a:t>
            </a:r>
            <a:endParaRPr/>
          </a:p>
        </p:txBody>
      </p:sp>
      <p:sp>
        <p:nvSpPr>
          <p:cNvPr id="759" name="Google Shape;759;p92"/>
          <p:cNvSpPr txBox="1"/>
          <p:nvPr/>
        </p:nvSpPr>
        <p:spPr>
          <a:xfrm>
            <a:off x="6096000" y="2819400"/>
            <a:ext cx="14779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5</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id.,$/=</a:t>
            </a:r>
            <a:endParaRPr/>
          </a:p>
        </p:txBody>
      </p:sp>
      <p:sp>
        <p:nvSpPr>
          <p:cNvPr id="760" name="Google Shape;760;p92"/>
          <p:cNvSpPr txBox="1"/>
          <p:nvPr/>
        </p:nvSpPr>
        <p:spPr>
          <a:xfrm>
            <a:off x="441325" y="3843337"/>
            <a:ext cx="1516062"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.id,$</a:t>
            </a:r>
            <a:endParaRPr/>
          </a:p>
        </p:txBody>
      </p:sp>
      <p:sp>
        <p:nvSpPr>
          <p:cNvPr id="761" name="Google Shape;761;p92"/>
          <p:cNvSpPr txBox="1"/>
          <p:nvPr/>
        </p:nvSpPr>
        <p:spPr>
          <a:xfrm>
            <a:off x="365125" y="5367337"/>
            <a:ext cx="156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7</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*R.,$/=</a:t>
            </a:r>
            <a:endParaRPr/>
          </a:p>
        </p:txBody>
      </p:sp>
      <p:sp>
        <p:nvSpPr>
          <p:cNvPr id="762" name="Google Shape;762;p92"/>
          <p:cNvSpPr txBox="1"/>
          <p:nvPr/>
        </p:nvSpPr>
        <p:spPr>
          <a:xfrm>
            <a:off x="381000" y="5867400"/>
            <a:ext cx="156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8</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R → L.,$/=</a:t>
            </a:r>
            <a:endParaRPr/>
          </a:p>
        </p:txBody>
      </p:sp>
      <p:sp>
        <p:nvSpPr>
          <p:cNvPr id="763" name="Google Shape;763;p92"/>
          <p:cNvSpPr txBox="1"/>
          <p:nvPr/>
        </p:nvSpPr>
        <p:spPr>
          <a:xfrm>
            <a:off x="3886200" y="3505200"/>
            <a:ext cx="1516062" cy="3113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L=R.,$</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10</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R → L.,$</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11</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.id,$</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12</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id.,$</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p:txBody>
      </p:sp>
      <p:sp>
        <p:nvSpPr>
          <p:cNvPr id="764" name="Google Shape;764;p92"/>
          <p:cNvSpPr txBox="1"/>
          <p:nvPr/>
        </p:nvSpPr>
        <p:spPr>
          <a:xfrm>
            <a:off x="7162800" y="3733800"/>
            <a:ext cx="14509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13</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*R.,$</a:t>
            </a:r>
            <a:endParaRPr/>
          </a:p>
        </p:txBody>
      </p:sp>
      <p:cxnSp>
        <p:nvCxnSpPr>
          <p:cNvPr id="765" name="Google Shape;765;p92"/>
          <p:cNvCxnSpPr/>
          <p:nvPr/>
        </p:nvCxnSpPr>
        <p:spPr>
          <a:xfrm flipH="1" rot="10800000">
            <a:off x="3429000" y="1524000"/>
            <a:ext cx="533400" cy="609600"/>
          </a:xfrm>
          <a:prstGeom prst="straightConnector1">
            <a:avLst/>
          </a:prstGeom>
          <a:noFill/>
          <a:ln cap="flat" cmpd="sng" w="9525">
            <a:solidFill>
              <a:srgbClr val="CC0000"/>
            </a:solidFill>
            <a:prstDash val="solid"/>
            <a:miter lim="800000"/>
            <a:headEnd len="med" w="med" type="none"/>
            <a:tailEnd len="med" w="med" type="triangle"/>
          </a:ln>
        </p:spPr>
      </p:cxnSp>
      <p:cxnSp>
        <p:nvCxnSpPr>
          <p:cNvPr id="766" name="Google Shape;766;p92"/>
          <p:cNvCxnSpPr/>
          <p:nvPr/>
        </p:nvCxnSpPr>
        <p:spPr>
          <a:xfrm>
            <a:off x="3429000" y="2133600"/>
            <a:ext cx="4572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767" name="Google Shape;767;p92"/>
          <p:cNvCxnSpPr/>
          <p:nvPr/>
        </p:nvCxnSpPr>
        <p:spPr>
          <a:xfrm flipH="1" rot="10800000">
            <a:off x="3429000" y="1524000"/>
            <a:ext cx="2590800" cy="609600"/>
          </a:xfrm>
          <a:prstGeom prst="straightConnector1">
            <a:avLst/>
          </a:prstGeom>
          <a:noFill/>
          <a:ln cap="flat" cmpd="sng" w="9525">
            <a:solidFill>
              <a:srgbClr val="CC0000"/>
            </a:solidFill>
            <a:prstDash val="solid"/>
            <a:miter lim="800000"/>
            <a:headEnd len="med" w="med" type="none"/>
            <a:tailEnd len="med" w="med" type="triangle"/>
          </a:ln>
        </p:spPr>
      </p:cxnSp>
      <p:cxnSp>
        <p:nvCxnSpPr>
          <p:cNvPr id="768" name="Google Shape;768;p92"/>
          <p:cNvCxnSpPr/>
          <p:nvPr/>
        </p:nvCxnSpPr>
        <p:spPr>
          <a:xfrm>
            <a:off x="3429000" y="2133600"/>
            <a:ext cx="457200" cy="838200"/>
          </a:xfrm>
          <a:prstGeom prst="straightConnector1">
            <a:avLst/>
          </a:prstGeom>
          <a:noFill/>
          <a:ln cap="flat" cmpd="sng" w="9525">
            <a:solidFill>
              <a:srgbClr val="CC0000"/>
            </a:solidFill>
            <a:prstDash val="solid"/>
            <a:miter lim="800000"/>
            <a:headEnd len="med" w="med" type="none"/>
            <a:tailEnd len="med" w="med" type="triangle"/>
          </a:ln>
        </p:spPr>
      </p:cxnSp>
      <p:cxnSp>
        <p:nvCxnSpPr>
          <p:cNvPr id="769" name="Google Shape;769;p92"/>
          <p:cNvCxnSpPr/>
          <p:nvPr/>
        </p:nvCxnSpPr>
        <p:spPr>
          <a:xfrm>
            <a:off x="3429000" y="2133600"/>
            <a:ext cx="2667000" cy="914400"/>
          </a:xfrm>
          <a:prstGeom prst="straightConnector1">
            <a:avLst/>
          </a:prstGeom>
          <a:noFill/>
          <a:ln cap="flat" cmpd="sng" w="9525">
            <a:solidFill>
              <a:srgbClr val="CC0000"/>
            </a:solidFill>
            <a:prstDash val="solid"/>
            <a:miter lim="800000"/>
            <a:headEnd len="med" w="med" type="none"/>
            <a:tailEnd len="med" w="med" type="triangle"/>
          </a:ln>
        </p:spPr>
      </p:cxnSp>
      <p:cxnSp>
        <p:nvCxnSpPr>
          <p:cNvPr id="770" name="Google Shape;770;p92"/>
          <p:cNvCxnSpPr/>
          <p:nvPr/>
        </p:nvCxnSpPr>
        <p:spPr>
          <a:xfrm>
            <a:off x="5410200" y="2133600"/>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771" name="Google Shape;771;p92"/>
          <p:cNvSpPr txBox="1"/>
          <p:nvPr/>
        </p:nvSpPr>
        <p:spPr>
          <a:xfrm>
            <a:off x="5638800" y="19050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6</a:t>
            </a:r>
            <a:endParaRPr/>
          </a:p>
        </p:txBody>
      </p:sp>
      <p:sp>
        <p:nvSpPr>
          <p:cNvPr id="772" name="Google Shape;772;p92"/>
          <p:cNvSpPr txBox="1"/>
          <p:nvPr/>
        </p:nvSpPr>
        <p:spPr>
          <a:xfrm>
            <a:off x="8610600" y="13716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7</a:t>
            </a:r>
            <a:endParaRPr/>
          </a:p>
        </p:txBody>
      </p:sp>
      <p:grpSp>
        <p:nvGrpSpPr>
          <p:cNvPr id="773" name="Google Shape;773;p92"/>
          <p:cNvGrpSpPr/>
          <p:nvPr/>
        </p:nvGrpSpPr>
        <p:grpSpPr>
          <a:xfrm>
            <a:off x="7848600" y="1600200"/>
            <a:ext cx="1333500" cy="1357312"/>
            <a:chOff x="4848" y="912"/>
            <a:chExt cx="840" cy="855"/>
          </a:xfrm>
        </p:grpSpPr>
        <p:cxnSp>
          <p:nvCxnSpPr>
            <p:cNvPr id="774" name="Google Shape;774;p92"/>
            <p:cNvCxnSpPr/>
            <p:nvPr/>
          </p:nvCxnSpPr>
          <p:spPr>
            <a:xfrm>
              <a:off x="4848" y="912"/>
              <a:ext cx="528"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775" name="Google Shape;775;p92"/>
            <p:cNvCxnSpPr/>
            <p:nvPr/>
          </p:nvCxnSpPr>
          <p:spPr>
            <a:xfrm>
              <a:off x="4848" y="912"/>
              <a:ext cx="480" cy="288"/>
            </a:xfrm>
            <a:prstGeom prst="straightConnector1">
              <a:avLst/>
            </a:prstGeom>
            <a:noFill/>
            <a:ln cap="flat" cmpd="sng" w="9525">
              <a:solidFill>
                <a:srgbClr val="CC0000"/>
              </a:solidFill>
              <a:prstDash val="solid"/>
              <a:miter lim="800000"/>
              <a:headEnd len="med" w="med" type="none"/>
              <a:tailEnd len="med" w="med" type="triangle"/>
            </a:ln>
          </p:spPr>
        </p:cxnSp>
        <p:cxnSp>
          <p:nvCxnSpPr>
            <p:cNvPr id="776" name="Google Shape;776;p92"/>
            <p:cNvCxnSpPr/>
            <p:nvPr/>
          </p:nvCxnSpPr>
          <p:spPr>
            <a:xfrm>
              <a:off x="4848" y="912"/>
              <a:ext cx="432" cy="528"/>
            </a:xfrm>
            <a:prstGeom prst="straightConnector1">
              <a:avLst/>
            </a:prstGeom>
            <a:noFill/>
            <a:ln cap="flat" cmpd="sng" w="9525">
              <a:solidFill>
                <a:srgbClr val="CC0000"/>
              </a:solidFill>
              <a:prstDash val="solid"/>
              <a:miter lim="800000"/>
              <a:headEnd len="med" w="med" type="none"/>
              <a:tailEnd len="med" w="med" type="triangle"/>
            </a:ln>
          </p:spPr>
        </p:cxnSp>
        <p:cxnSp>
          <p:nvCxnSpPr>
            <p:cNvPr id="777" name="Google Shape;777;p92"/>
            <p:cNvCxnSpPr/>
            <p:nvPr/>
          </p:nvCxnSpPr>
          <p:spPr>
            <a:xfrm>
              <a:off x="4848" y="912"/>
              <a:ext cx="480" cy="768"/>
            </a:xfrm>
            <a:prstGeom prst="straightConnector1">
              <a:avLst/>
            </a:prstGeom>
            <a:noFill/>
            <a:ln cap="flat" cmpd="sng" w="9525">
              <a:solidFill>
                <a:srgbClr val="CC0000"/>
              </a:solidFill>
              <a:prstDash val="solid"/>
              <a:miter lim="800000"/>
              <a:headEnd len="med" w="med" type="none"/>
              <a:tailEnd len="med" w="med" type="triangle"/>
            </a:ln>
          </p:spPr>
        </p:cxnSp>
        <p:sp>
          <p:nvSpPr>
            <p:cNvPr id="778" name="Google Shape;778;p92"/>
            <p:cNvSpPr txBox="1"/>
            <p:nvPr/>
          </p:nvSpPr>
          <p:spPr>
            <a:xfrm>
              <a:off x="5328" y="1056"/>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8</a:t>
              </a:r>
              <a:endParaRPr/>
            </a:p>
          </p:txBody>
        </p:sp>
        <p:sp>
          <p:nvSpPr>
            <p:cNvPr id="779" name="Google Shape;779;p92"/>
            <p:cNvSpPr txBox="1"/>
            <p:nvPr/>
          </p:nvSpPr>
          <p:spPr>
            <a:xfrm>
              <a:off x="5328" y="1296"/>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4</a:t>
              </a:r>
              <a:endParaRPr/>
            </a:p>
          </p:txBody>
        </p:sp>
        <p:sp>
          <p:nvSpPr>
            <p:cNvPr id="780" name="Google Shape;780;p92"/>
            <p:cNvSpPr txBox="1"/>
            <p:nvPr/>
          </p:nvSpPr>
          <p:spPr>
            <a:xfrm>
              <a:off x="5328" y="1536"/>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5</a:t>
              </a:r>
              <a:endParaRPr/>
            </a:p>
          </p:txBody>
        </p:sp>
      </p:grpSp>
      <p:grpSp>
        <p:nvGrpSpPr>
          <p:cNvPr id="781" name="Google Shape;781;p92"/>
          <p:cNvGrpSpPr/>
          <p:nvPr/>
        </p:nvGrpSpPr>
        <p:grpSpPr>
          <a:xfrm>
            <a:off x="1981200" y="3810000"/>
            <a:ext cx="1409700" cy="1509712"/>
            <a:chOff x="1248" y="2400"/>
            <a:chExt cx="888" cy="951"/>
          </a:xfrm>
        </p:grpSpPr>
        <p:cxnSp>
          <p:nvCxnSpPr>
            <p:cNvPr id="782" name="Google Shape;782;p92"/>
            <p:cNvCxnSpPr/>
            <p:nvPr/>
          </p:nvCxnSpPr>
          <p:spPr>
            <a:xfrm>
              <a:off x="1248" y="2496"/>
              <a:ext cx="528"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783" name="Google Shape;783;p92"/>
            <p:cNvCxnSpPr/>
            <p:nvPr/>
          </p:nvCxnSpPr>
          <p:spPr>
            <a:xfrm>
              <a:off x="1248" y="2496"/>
              <a:ext cx="480" cy="288"/>
            </a:xfrm>
            <a:prstGeom prst="straightConnector1">
              <a:avLst/>
            </a:prstGeom>
            <a:noFill/>
            <a:ln cap="flat" cmpd="sng" w="9525">
              <a:solidFill>
                <a:srgbClr val="CC0000"/>
              </a:solidFill>
              <a:prstDash val="solid"/>
              <a:miter lim="800000"/>
              <a:headEnd len="med" w="med" type="none"/>
              <a:tailEnd len="med" w="med" type="triangle"/>
            </a:ln>
          </p:spPr>
        </p:cxnSp>
        <p:cxnSp>
          <p:nvCxnSpPr>
            <p:cNvPr id="784" name="Google Shape;784;p92"/>
            <p:cNvCxnSpPr/>
            <p:nvPr/>
          </p:nvCxnSpPr>
          <p:spPr>
            <a:xfrm>
              <a:off x="1248" y="2496"/>
              <a:ext cx="432" cy="528"/>
            </a:xfrm>
            <a:prstGeom prst="straightConnector1">
              <a:avLst/>
            </a:prstGeom>
            <a:noFill/>
            <a:ln cap="flat" cmpd="sng" w="9525">
              <a:solidFill>
                <a:srgbClr val="CC0000"/>
              </a:solidFill>
              <a:prstDash val="solid"/>
              <a:miter lim="800000"/>
              <a:headEnd len="med" w="med" type="none"/>
              <a:tailEnd len="med" w="med" type="triangle"/>
            </a:ln>
          </p:spPr>
        </p:cxnSp>
        <p:cxnSp>
          <p:nvCxnSpPr>
            <p:cNvPr id="785" name="Google Shape;785;p92"/>
            <p:cNvCxnSpPr/>
            <p:nvPr/>
          </p:nvCxnSpPr>
          <p:spPr>
            <a:xfrm>
              <a:off x="1248" y="2496"/>
              <a:ext cx="480" cy="768"/>
            </a:xfrm>
            <a:prstGeom prst="straightConnector1">
              <a:avLst/>
            </a:prstGeom>
            <a:noFill/>
            <a:ln cap="flat" cmpd="sng" w="9525">
              <a:solidFill>
                <a:srgbClr val="CC0000"/>
              </a:solidFill>
              <a:prstDash val="solid"/>
              <a:miter lim="800000"/>
              <a:headEnd len="med" w="med" type="none"/>
              <a:tailEnd len="med" w="med" type="triangle"/>
            </a:ln>
          </p:spPr>
        </p:cxnSp>
        <p:sp>
          <p:nvSpPr>
            <p:cNvPr id="786" name="Google Shape;786;p92"/>
            <p:cNvSpPr txBox="1"/>
            <p:nvPr/>
          </p:nvSpPr>
          <p:spPr>
            <a:xfrm>
              <a:off x="1728" y="2640"/>
              <a:ext cx="40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10</a:t>
              </a:r>
              <a:endParaRPr/>
            </a:p>
          </p:txBody>
        </p:sp>
        <p:sp>
          <p:nvSpPr>
            <p:cNvPr id="787" name="Google Shape;787;p92"/>
            <p:cNvSpPr txBox="1"/>
            <p:nvPr/>
          </p:nvSpPr>
          <p:spPr>
            <a:xfrm>
              <a:off x="1728" y="2880"/>
              <a:ext cx="40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11</a:t>
              </a:r>
              <a:endParaRPr/>
            </a:p>
          </p:txBody>
        </p:sp>
        <p:sp>
          <p:nvSpPr>
            <p:cNvPr id="788" name="Google Shape;788;p92"/>
            <p:cNvSpPr txBox="1"/>
            <p:nvPr/>
          </p:nvSpPr>
          <p:spPr>
            <a:xfrm>
              <a:off x="1728" y="3120"/>
              <a:ext cx="40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12</a:t>
              </a:r>
              <a:endParaRPr/>
            </a:p>
          </p:txBody>
        </p:sp>
        <p:sp>
          <p:nvSpPr>
            <p:cNvPr id="789" name="Google Shape;789;p92"/>
            <p:cNvSpPr txBox="1"/>
            <p:nvPr/>
          </p:nvSpPr>
          <p:spPr>
            <a:xfrm>
              <a:off x="1776" y="2400"/>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9</a:t>
              </a:r>
              <a:endParaRPr/>
            </a:p>
          </p:txBody>
        </p:sp>
      </p:grpSp>
      <p:cxnSp>
        <p:nvCxnSpPr>
          <p:cNvPr id="790" name="Google Shape;790;p92"/>
          <p:cNvCxnSpPr/>
          <p:nvPr/>
        </p:nvCxnSpPr>
        <p:spPr>
          <a:xfrm>
            <a:off x="5334000" y="4800600"/>
            <a:ext cx="8382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791" name="Google Shape;791;p92"/>
          <p:cNvCxnSpPr/>
          <p:nvPr/>
        </p:nvCxnSpPr>
        <p:spPr>
          <a:xfrm>
            <a:off x="5334000" y="4800600"/>
            <a:ext cx="762000" cy="457200"/>
          </a:xfrm>
          <a:prstGeom prst="straightConnector1">
            <a:avLst/>
          </a:prstGeom>
          <a:noFill/>
          <a:ln cap="flat" cmpd="sng" w="9525">
            <a:solidFill>
              <a:srgbClr val="CC0000"/>
            </a:solidFill>
            <a:prstDash val="solid"/>
            <a:miter lim="800000"/>
            <a:headEnd len="med" w="med" type="none"/>
            <a:tailEnd len="med" w="med" type="triangle"/>
          </a:ln>
        </p:spPr>
      </p:cxnSp>
      <p:cxnSp>
        <p:nvCxnSpPr>
          <p:cNvPr id="792" name="Google Shape;792;p92"/>
          <p:cNvCxnSpPr/>
          <p:nvPr/>
        </p:nvCxnSpPr>
        <p:spPr>
          <a:xfrm>
            <a:off x="5334000" y="4800600"/>
            <a:ext cx="685800" cy="838200"/>
          </a:xfrm>
          <a:prstGeom prst="straightConnector1">
            <a:avLst/>
          </a:prstGeom>
          <a:noFill/>
          <a:ln cap="flat" cmpd="sng" w="9525">
            <a:solidFill>
              <a:srgbClr val="CC0000"/>
            </a:solidFill>
            <a:prstDash val="solid"/>
            <a:miter lim="800000"/>
            <a:headEnd len="med" w="med" type="none"/>
            <a:tailEnd len="med" w="med" type="triangle"/>
          </a:ln>
        </p:spPr>
      </p:cxnSp>
      <p:cxnSp>
        <p:nvCxnSpPr>
          <p:cNvPr id="793" name="Google Shape;793;p92"/>
          <p:cNvCxnSpPr/>
          <p:nvPr/>
        </p:nvCxnSpPr>
        <p:spPr>
          <a:xfrm>
            <a:off x="5334000" y="4800600"/>
            <a:ext cx="762000" cy="1219200"/>
          </a:xfrm>
          <a:prstGeom prst="straightConnector1">
            <a:avLst/>
          </a:prstGeom>
          <a:noFill/>
          <a:ln cap="flat" cmpd="sng" w="9525">
            <a:solidFill>
              <a:srgbClr val="CC0000"/>
            </a:solidFill>
            <a:prstDash val="solid"/>
            <a:miter lim="800000"/>
            <a:headEnd len="med" w="med" type="none"/>
            <a:tailEnd len="med" w="med" type="triangle"/>
          </a:ln>
        </p:spPr>
      </p:cxnSp>
      <p:sp>
        <p:nvSpPr>
          <p:cNvPr id="794" name="Google Shape;794;p92"/>
          <p:cNvSpPr txBox="1"/>
          <p:nvPr/>
        </p:nvSpPr>
        <p:spPr>
          <a:xfrm>
            <a:off x="6096000" y="5029200"/>
            <a:ext cx="647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10</a:t>
            </a:r>
            <a:endParaRPr/>
          </a:p>
        </p:txBody>
      </p:sp>
      <p:sp>
        <p:nvSpPr>
          <p:cNvPr id="795" name="Google Shape;795;p92"/>
          <p:cNvSpPr txBox="1"/>
          <p:nvPr/>
        </p:nvSpPr>
        <p:spPr>
          <a:xfrm>
            <a:off x="6096000" y="5410200"/>
            <a:ext cx="647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11</a:t>
            </a:r>
            <a:endParaRPr/>
          </a:p>
        </p:txBody>
      </p:sp>
      <p:sp>
        <p:nvSpPr>
          <p:cNvPr id="796" name="Google Shape;796;p92"/>
          <p:cNvSpPr txBox="1"/>
          <p:nvPr/>
        </p:nvSpPr>
        <p:spPr>
          <a:xfrm>
            <a:off x="6096000" y="5791200"/>
            <a:ext cx="647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12</a:t>
            </a:r>
            <a:endParaRPr/>
          </a:p>
        </p:txBody>
      </p:sp>
      <p:sp>
        <p:nvSpPr>
          <p:cNvPr id="797" name="Google Shape;797;p92"/>
          <p:cNvSpPr txBox="1"/>
          <p:nvPr/>
        </p:nvSpPr>
        <p:spPr>
          <a:xfrm>
            <a:off x="6172200" y="4648200"/>
            <a:ext cx="647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13</a:t>
            </a:r>
            <a:endParaRPr/>
          </a:p>
        </p:txBody>
      </p:sp>
      <p:sp>
        <p:nvSpPr>
          <p:cNvPr id="798" name="Google Shape;798;p92"/>
          <p:cNvSpPr txBox="1"/>
          <p:nvPr/>
        </p:nvSpPr>
        <p:spPr>
          <a:xfrm>
            <a:off x="5638800" y="56388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799" name="Google Shape;799;p92"/>
          <p:cNvSpPr txBox="1"/>
          <p:nvPr/>
        </p:nvSpPr>
        <p:spPr>
          <a:xfrm>
            <a:off x="3505200" y="16002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S</a:t>
            </a:r>
            <a:endParaRPr/>
          </a:p>
        </p:txBody>
      </p:sp>
      <p:sp>
        <p:nvSpPr>
          <p:cNvPr id="800" name="Google Shape;800;p92"/>
          <p:cNvSpPr txBox="1"/>
          <p:nvPr/>
        </p:nvSpPr>
        <p:spPr>
          <a:xfrm>
            <a:off x="2362200" y="40386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801" name="Google Shape;801;p92"/>
          <p:cNvSpPr txBox="1"/>
          <p:nvPr/>
        </p:nvSpPr>
        <p:spPr>
          <a:xfrm>
            <a:off x="8229600" y="16764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802" name="Google Shape;802;p92"/>
          <p:cNvSpPr txBox="1"/>
          <p:nvPr/>
        </p:nvSpPr>
        <p:spPr>
          <a:xfrm>
            <a:off x="3733800" y="19812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803" name="Google Shape;803;p92"/>
          <p:cNvSpPr txBox="1"/>
          <p:nvPr/>
        </p:nvSpPr>
        <p:spPr>
          <a:xfrm>
            <a:off x="5562600" y="44958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804" name="Google Shape;804;p92"/>
          <p:cNvSpPr txBox="1"/>
          <p:nvPr/>
        </p:nvSpPr>
        <p:spPr>
          <a:xfrm>
            <a:off x="2286000" y="3657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805" name="Google Shape;805;p92"/>
          <p:cNvSpPr txBox="1"/>
          <p:nvPr/>
        </p:nvSpPr>
        <p:spPr>
          <a:xfrm>
            <a:off x="3657600" y="2514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806" name="Google Shape;806;p92"/>
          <p:cNvSpPr txBox="1"/>
          <p:nvPr/>
        </p:nvSpPr>
        <p:spPr>
          <a:xfrm>
            <a:off x="2286000" y="48006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807" name="Google Shape;807;p92"/>
          <p:cNvSpPr txBox="1"/>
          <p:nvPr/>
        </p:nvSpPr>
        <p:spPr>
          <a:xfrm>
            <a:off x="8229600" y="23622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808" name="Google Shape;808;p92"/>
          <p:cNvSpPr txBox="1"/>
          <p:nvPr/>
        </p:nvSpPr>
        <p:spPr>
          <a:xfrm>
            <a:off x="5486400" y="26670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809" name="Google Shape;809;p92"/>
          <p:cNvSpPr txBox="1"/>
          <p:nvPr/>
        </p:nvSpPr>
        <p:spPr>
          <a:xfrm>
            <a:off x="8153400" y="12954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810" name="Google Shape;810;p92"/>
          <p:cNvSpPr txBox="1"/>
          <p:nvPr/>
        </p:nvSpPr>
        <p:spPr>
          <a:xfrm>
            <a:off x="5715000" y="48768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811" name="Google Shape;811;p92"/>
          <p:cNvSpPr txBox="1"/>
          <p:nvPr/>
        </p:nvSpPr>
        <p:spPr>
          <a:xfrm>
            <a:off x="2362200" y="4343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812" name="Google Shape;812;p92"/>
          <p:cNvSpPr txBox="1"/>
          <p:nvPr/>
        </p:nvSpPr>
        <p:spPr>
          <a:xfrm>
            <a:off x="5715000" y="5257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813" name="Google Shape;813;p92"/>
          <p:cNvSpPr txBox="1"/>
          <p:nvPr/>
        </p:nvSpPr>
        <p:spPr>
          <a:xfrm>
            <a:off x="8229600" y="1981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814" name="Google Shape;814;p92"/>
          <p:cNvSpPr txBox="1"/>
          <p:nvPr/>
        </p:nvSpPr>
        <p:spPr>
          <a:xfrm>
            <a:off x="4800600" y="1600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815" name="Google Shape;815;p92"/>
          <p:cNvSpPr txBox="1"/>
          <p:nvPr/>
        </p:nvSpPr>
        <p:spPr>
          <a:xfrm>
            <a:off x="8077200" y="4343400"/>
            <a:ext cx="1123950" cy="1922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I</a:t>
            </a:r>
            <a:r>
              <a:rPr b="0" baseline="-25000" i="0" lang="en-US" sz="1800" u="none">
                <a:solidFill>
                  <a:schemeClr val="accent1"/>
                </a:solidFill>
                <a:latin typeface="Times New Roman"/>
                <a:ea typeface="Times New Roman"/>
                <a:cs typeface="Times New Roman"/>
                <a:sym typeface="Times New Roman"/>
              </a:rPr>
              <a:t>4</a:t>
            </a:r>
            <a:r>
              <a:rPr b="0" i="0" lang="en-US" sz="1800" u="none">
                <a:solidFill>
                  <a:schemeClr val="accent1"/>
                </a:solidFill>
                <a:latin typeface="Times New Roman"/>
                <a:ea typeface="Times New Roman"/>
                <a:cs typeface="Times New Roman"/>
                <a:sym typeface="Times New Roman"/>
              </a:rPr>
              <a:t>  and I</a:t>
            </a:r>
            <a:r>
              <a:rPr b="0" baseline="-25000" i="0" lang="en-US" sz="1800" u="none">
                <a:solidFill>
                  <a:schemeClr val="accent1"/>
                </a:solidFill>
                <a:latin typeface="Times New Roman"/>
                <a:ea typeface="Times New Roman"/>
                <a:cs typeface="Times New Roman"/>
                <a:sym typeface="Times New Roman"/>
              </a:rPr>
              <a:t>11</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I</a:t>
            </a:r>
            <a:r>
              <a:rPr b="0" baseline="-25000" i="0" lang="en-US" sz="1800" u="none">
                <a:solidFill>
                  <a:schemeClr val="accent1"/>
                </a:solidFill>
                <a:latin typeface="Times New Roman"/>
                <a:ea typeface="Times New Roman"/>
                <a:cs typeface="Times New Roman"/>
                <a:sym typeface="Times New Roman"/>
              </a:rPr>
              <a:t>5</a:t>
            </a:r>
            <a:r>
              <a:rPr b="0" i="0" lang="en-US" sz="1800" u="none">
                <a:solidFill>
                  <a:schemeClr val="accent1"/>
                </a:solidFill>
                <a:latin typeface="Times New Roman"/>
                <a:ea typeface="Times New Roman"/>
                <a:cs typeface="Times New Roman"/>
                <a:sym typeface="Times New Roman"/>
              </a:rPr>
              <a:t>  and I</a:t>
            </a:r>
            <a:r>
              <a:rPr b="0" baseline="-25000" i="0" lang="en-US" sz="1800" u="none">
                <a:solidFill>
                  <a:schemeClr val="accent1"/>
                </a:solidFill>
                <a:latin typeface="Times New Roman"/>
                <a:ea typeface="Times New Roman"/>
                <a:cs typeface="Times New Roman"/>
                <a:sym typeface="Times New Roman"/>
              </a:rPr>
              <a:t>12</a:t>
            </a:r>
            <a:endParaRPr/>
          </a:p>
          <a:p>
            <a:pPr indent="0" lvl="0" marL="0" marR="0" rtl="0" algn="l">
              <a:lnSpc>
                <a:spcPct val="100000"/>
              </a:lnSpc>
              <a:spcBef>
                <a:spcPts val="0"/>
              </a:spcBef>
              <a:spcAft>
                <a:spcPts val="0"/>
              </a:spcAft>
              <a:buClr>
                <a:schemeClr val="dk1"/>
              </a:buClr>
              <a:buSzPts val="1800"/>
              <a:buFont typeface="Times New Roman"/>
              <a:buNone/>
            </a:pPr>
            <a:r>
              <a:t/>
            </a:r>
            <a:endParaRPr b="0" baseline="-25000" i="0" sz="1800" u="non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I</a:t>
            </a:r>
            <a:r>
              <a:rPr b="0" baseline="-25000" i="0" lang="en-US" sz="1800" u="none">
                <a:solidFill>
                  <a:schemeClr val="accent1"/>
                </a:solidFill>
                <a:latin typeface="Times New Roman"/>
                <a:ea typeface="Times New Roman"/>
                <a:cs typeface="Times New Roman"/>
                <a:sym typeface="Times New Roman"/>
              </a:rPr>
              <a:t>7  </a:t>
            </a:r>
            <a:r>
              <a:rPr b="0" i="0" lang="en-US" sz="1800" u="none">
                <a:solidFill>
                  <a:schemeClr val="accent1"/>
                </a:solidFill>
                <a:latin typeface="Times New Roman"/>
                <a:ea typeface="Times New Roman"/>
                <a:cs typeface="Times New Roman"/>
                <a:sym typeface="Times New Roman"/>
              </a:rPr>
              <a:t>and I</a:t>
            </a:r>
            <a:r>
              <a:rPr b="0" baseline="-25000" i="0" lang="en-US" sz="1800" u="none">
                <a:solidFill>
                  <a:schemeClr val="accent1"/>
                </a:solidFill>
                <a:latin typeface="Times New Roman"/>
                <a:ea typeface="Times New Roman"/>
                <a:cs typeface="Times New Roman"/>
                <a:sym typeface="Times New Roman"/>
              </a:rPr>
              <a:t>13</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I</a:t>
            </a:r>
            <a:r>
              <a:rPr b="0" baseline="-25000" i="0" lang="en-US" sz="1800" u="none">
                <a:solidFill>
                  <a:schemeClr val="accent1"/>
                </a:solidFill>
                <a:latin typeface="Times New Roman"/>
                <a:ea typeface="Times New Roman"/>
                <a:cs typeface="Times New Roman"/>
                <a:sym typeface="Times New Roman"/>
              </a:rPr>
              <a:t>8</a:t>
            </a:r>
            <a:r>
              <a:rPr b="0" i="0" lang="en-US" sz="1800" u="none">
                <a:solidFill>
                  <a:schemeClr val="accent1"/>
                </a:solidFill>
                <a:latin typeface="Times New Roman"/>
                <a:ea typeface="Times New Roman"/>
                <a:cs typeface="Times New Roman"/>
                <a:sym typeface="Times New Roman"/>
              </a:rPr>
              <a:t>  and  I</a:t>
            </a:r>
            <a:r>
              <a:rPr b="0" baseline="-25000" i="0" lang="en-US" sz="1800" u="none">
                <a:solidFill>
                  <a:schemeClr val="accent1"/>
                </a:solidFill>
                <a:latin typeface="Times New Roman"/>
                <a:ea typeface="Times New Roman"/>
                <a:cs typeface="Times New Roman"/>
                <a:sym typeface="Times New Roman"/>
              </a:rPr>
              <a:t>10</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93"/>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821" name="Google Shape;821;p9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Construction of LR(1) Parsing Tables</a:t>
            </a:r>
            <a:endParaRPr/>
          </a:p>
        </p:txBody>
      </p:sp>
      <p:sp>
        <p:nvSpPr>
          <p:cNvPr id="822" name="Google Shape;822;p9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Construct the canonical collection of sets of LR(1) items  for G’.    	C←{I</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a:t>
            </a:r>
            <a:endParaRPr b="0" i="0" sz="2400" u="none">
              <a:solidFill>
                <a:schemeClr val="dk1"/>
              </a:solidFill>
              <a:latin typeface="Times New Roman"/>
              <a:ea typeface="Times New Roman"/>
              <a:cs typeface="Times New Roman"/>
              <a:sym typeface="Times New Roman"/>
            </a:endParaRPr>
          </a:p>
          <a:p>
            <a:pPr indent="-393700" lvl="0" marL="4572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Create the parsing action table as follows</a:t>
            </a:r>
            <a:endParaRPr/>
          </a:p>
          <a:p>
            <a:pPr indent="-342900" lvl="1" marL="800100" rtl="0" algn="l">
              <a:lnSpc>
                <a:spcPct val="54166"/>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 is a terminal, A→α</a:t>
            </a:r>
            <a:r>
              <a:rPr b="0" i="0" lang="en-US" sz="48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aβ,b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and goto(I</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,a)=I</a:t>
            </a:r>
            <a:r>
              <a:rPr b="0" baseline="-25000" i="0" lang="en-US" sz="2000" u="none">
                <a:solidFill>
                  <a:schemeClr val="dk1"/>
                </a:solidFill>
                <a:latin typeface="Times New Roman"/>
                <a:ea typeface="Times New Roman"/>
                <a:cs typeface="Times New Roman"/>
                <a:sym typeface="Times New Roman"/>
              </a:rPr>
              <a:t>j</a:t>
            </a:r>
            <a:r>
              <a:rPr b="0" i="0" lang="en-US" sz="2000" u="none">
                <a:solidFill>
                  <a:schemeClr val="dk1"/>
                </a:solidFill>
                <a:latin typeface="Times New Roman"/>
                <a:ea typeface="Times New Roman"/>
                <a:cs typeface="Times New Roman"/>
                <a:sym typeface="Times New Roman"/>
              </a:rPr>
              <a:t>  then action[i,a] is  </a:t>
            </a:r>
            <a:r>
              <a:rPr b="1" i="1" lang="en-US" sz="2000" u="none">
                <a:solidFill>
                  <a:schemeClr val="dk1"/>
                </a:solidFill>
                <a:latin typeface="Times New Roman"/>
                <a:ea typeface="Times New Roman"/>
                <a:cs typeface="Times New Roman"/>
                <a:sym typeface="Times New Roman"/>
              </a:rPr>
              <a:t>shift j</a:t>
            </a:r>
            <a:r>
              <a:rPr b="1" i="0" lang="en-US" sz="2000" u="none">
                <a:solidFill>
                  <a:schemeClr val="dk1"/>
                </a:solidFill>
                <a:latin typeface="Times New Roman"/>
                <a:ea typeface="Times New Roman"/>
                <a:cs typeface="Times New Roman"/>
                <a:sym typeface="Times New Roman"/>
              </a:rPr>
              <a:t>.</a:t>
            </a:r>
            <a:endParaRPr/>
          </a:p>
          <a:p>
            <a:pPr indent="-342900" lvl="1" marL="800100" rtl="0" algn="l">
              <a:lnSpc>
                <a:spcPct val="54166"/>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A→α</a:t>
            </a:r>
            <a:r>
              <a:rPr b="0" i="0" lang="en-US" sz="48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,a  is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then action[i,a] is  </a:t>
            </a:r>
            <a:r>
              <a:rPr b="1" i="1" lang="en-US" sz="2000" u="none">
                <a:solidFill>
                  <a:schemeClr val="dk1"/>
                </a:solidFill>
                <a:latin typeface="Times New Roman"/>
                <a:ea typeface="Times New Roman"/>
                <a:cs typeface="Times New Roman"/>
                <a:sym typeface="Times New Roman"/>
              </a:rPr>
              <a:t>reduce A→α</a:t>
            </a:r>
            <a:r>
              <a:rPr b="0" i="0" lang="en-US" sz="2000" u="none">
                <a:solidFill>
                  <a:schemeClr val="dk1"/>
                </a:solidFill>
                <a:latin typeface="Times New Roman"/>
                <a:ea typeface="Times New Roman"/>
                <a:cs typeface="Times New Roman"/>
                <a:sym typeface="Times New Roman"/>
              </a:rPr>
              <a:t>  where A≠S’.</a:t>
            </a:r>
            <a:endParaRPr/>
          </a:p>
          <a:p>
            <a:pPr indent="-342900" lvl="1" marL="800100" rtl="0" algn="l">
              <a:lnSpc>
                <a:spcPct val="54166"/>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S’→S</a:t>
            </a:r>
            <a:r>
              <a:rPr b="0" i="0" lang="en-US" sz="48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is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then action[i,$] is  </a:t>
            </a:r>
            <a:r>
              <a:rPr b="1" i="1" lang="en-US" sz="2000" u="none">
                <a:solidFill>
                  <a:schemeClr val="dk1"/>
                </a:solidFill>
                <a:latin typeface="Times New Roman"/>
                <a:ea typeface="Times New Roman"/>
                <a:cs typeface="Times New Roman"/>
                <a:sym typeface="Times New Roman"/>
              </a:rPr>
              <a:t>accept</a:t>
            </a:r>
            <a:r>
              <a:rPr b="0" i="0" lang="en-US" sz="2000" u="none">
                <a:solidFill>
                  <a:schemeClr val="dk1"/>
                </a:solidFill>
                <a:latin typeface="Times New Roman"/>
                <a:ea typeface="Times New Roman"/>
                <a:cs typeface="Times New Roman"/>
                <a:sym typeface="Times New Roman"/>
              </a:rPr>
              <a:t>.</a:t>
            </a:r>
            <a:endParaRPr/>
          </a:p>
          <a:p>
            <a:pPr indent="-342900" lvl="1" marL="800100" rtl="0" algn="l">
              <a:lnSpc>
                <a:spcPct val="13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any conflicting actions generated by these rules, the grammar is not LR(1).</a:t>
            </a:r>
            <a:endParaRPr/>
          </a:p>
          <a:p>
            <a:pPr indent="-393700" lvl="0" marL="4572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Create the parsing goto table</a:t>
            </a:r>
            <a:endParaRPr/>
          </a:p>
          <a:p>
            <a:pPr indent="-342900" lvl="1" marL="8001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for all non-terminals A,  if goto(I</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,A)=I</a:t>
            </a:r>
            <a:r>
              <a:rPr b="0" baseline="-25000" i="0" lang="en-US" sz="2000" u="none">
                <a:solidFill>
                  <a:schemeClr val="dk1"/>
                </a:solidFill>
                <a:latin typeface="Times New Roman"/>
                <a:ea typeface="Times New Roman"/>
                <a:cs typeface="Times New Roman"/>
                <a:sym typeface="Times New Roman"/>
              </a:rPr>
              <a:t>j</a:t>
            </a:r>
            <a:r>
              <a:rPr b="0" i="0" lang="en-US" sz="2000" u="none">
                <a:solidFill>
                  <a:schemeClr val="dk1"/>
                </a:solidFill>
                <a:latin typeface="Times New Roman"/>
                <a:ea typeface="Times New Roman"/>
                <a:cs typeface="Times New Roman"/>
                <a:sym typeface="Times New Roman"/>
              </a:rPr>
              <a:t>  then goto[i,A]=j</a:t>
            </a:r>
            <a:endParaRPr/>
          </a:p>
          <a:p>
            <a:pPr indent="-393700" lvl="0" marL="4572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All entries not defined by (2) and (3) are errors.</a:t>
            </a:r>
            <a:endParaRPr/>
          </a:p>
          <a:p>
            <a:pPr indent="-393700" lvl="0" marL="4572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Initial state of the parser contains  S’→.S,$</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94"/>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828" name="Google Shape;828;p9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LR(1) Parsing Tables – (for Example2)</a:t>
            </a:r>
            <a:endParaRPr/>
          </a:p>
        </p:txBody>
      </p:sp>
      <p:graphicFrame>
        <p:nvGraphicFramePr>
          <p:cNvPr id="829" name="Google Shape;829;p94"/>
          <p:cNvGraphicFramePr/>
          <p:nvPr/>
        </p:nvGraphicFramePr>
        <p:xfrm>
          <a:off x="914400" y="990600"/>
          <a:ext cx="3000000" cy="3000000"/>
        </p:xfrm>
        <a:graphic>
          <a:graphicData uri="http://schemas.openxmlformats.org/drawingml/2006/table">
            <a:tbl>
              <a:tblPr>
                <a:noFill/>
                <a:tableStyleId>{CC1B299E-9B83-413C-90FD-68972D30CF85}</a:tableStyleId>
              </a:tblPr>
              <a:tblGrid>
                <a:gridCol w="609600"/>
                <a:gridCol w="609600"/>
                <a:gridCol w="609600"/>
                <a:gridCol w="609600"/>
                <a:gridCol w="609600"/>
                <a:gridCol w="609600"/>
                <a:gridCol w="609600"/>
                <a:gridCol w="609600"/>
              </a:tblGrid>
              <a:tr h="33812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acc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830" name="Google Shape;830;p94"/>
          <p:cNvCxnSpPr/>
          <p:nvPr/>
        </p:nvCxnSpPr>
        <p:spPr>
          <a:xfrm>
            <a:off x="4038600" y="990600"/>
            <a:ext cx="0" cy="5105400"/>
          </a:xfrm>
          <a:prstGeom prst="straightConnector1">
            <a:avLst/>
          </a:prstGeom>
          <a:noFill/>
          <a:ln cap="flat" cmpd="sng" w="9525">
            <a:solidFill>
              <a:schemeClr val="dk1"/>
            </a:solidFill>
            <a:prstDash val="solid"/>
            <a:miter lim="800000"/>
            <a:headEnd len="med" w="med" type="none"/>
            <a:tailEnd len="med" w="med" type="none"/>
          </a:ln>
        </p:spPr>
      </p:cxnSp>
      <p:cxnSp>
        <p:nvCxnSpPr>
          <p:cNvPr id="831" name="Google Shape;831;p94"/>
          <p:cNvCxnSpPr/>
          <p:nvPr/>
        </p:nvCxnSpPr>
        <p:spPr>
          <a:xfrm>
            <a:off x="3886200" y="990600"/>
            <a:ext cx="0" cy="5105400"/>
          </a:xfrm>
          <a:prstGeom prst="straightConnector1">
            <a:avLst/>
          </a:prstGeom>
          <a:noFill/>
          <a:ln cap="flat" cmpd="sng" w="9525">
            <a:solidFill>
              <a:schemeClr val="dk1"/>
            </a:solidFill>
            <a:prstDash val="solid"/>
            <a:miter lim="800000"/>
            <a:headEnd len="med" w="med" type="none"/>
            <a:tailEnd len="med" w="med" type="none"/>
          </a:ln>
        </p:spPr>
      </p:cxnSp>
      <p:sp>
        <p:nvSpPr>
          <p:cNvPr id="832" name="Google Shape;832;p94"/>
          <p:cNvSpPr txBox="1"/>
          <p:nvPr/>
        </p:nvSpPr>
        <p:spPr>
          <a:xfrm>
            <a:off x="6096000" y="2895600"/>
            <a:ext cx="3276600" cy="1857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 shift/reduce or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 reduce/reduce conflict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4400" u="none">
                <a:solidFill>
                  <a:schemeClr val="dk1"/>
                </a:solidFill>
                <a:latin typeface="Times New Roman"/>
                <a:ea typeface="Times New Roman"/>
                <a:cs typeface="Times New Roman"/>
                <a:sym typeface="Times New Roman"/>
              </a:rPr>
              <a:t>⇓</a:t>
            </a:r>
            <a:endParaRPr b="0" i="0" sz="4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so, it is a LR(1) grammar</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5"/>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838" name="Google Shape;838;p9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LALR Parsing Tables</a:t>
            </a:r>
            <a:endParaRPr/>
          </a:p>
        </p:txBody>
      </p:sp>
      <p:sp>
        <p:nvSpPr>
          <p:cNvPr id="839" name="Google Shape;839;p9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LALR</a:t>
            </a:r>
            <a:r>
              <a:rPr b="0" i="0" lang="en-US" sz="2400" u="none">
                <a:solidFill>
                  <a:schemeClr val="dk1"/>
                </a:solidFill>
                <a:latin typeface="Times New Roman"/>
                <a:ea typeface="Times New Roman"/>
                <a:cs typeface="Times New Roman"/>
                <a:sym typeface="Times New Roman"/>
              </a:rPr>
              <a:t>  stands for </a:t>
            </a:r>
            <a:r>
              <a:rPr b="1" i="0" lang="en-US" sz="2400" u="none">
                <a:solidFill>
                  <a:schemeClr val="dk1"/>
                </a:solidFill>
                <a:latin typeface="Times New Roman"/>
                <a:ea typeface="Times New Roman"/>
                <a:cs typeface="Times New Roman"/>
                <a:sym typeface="Times New Roman"/>
              </a:rPr>
              <a:t>LookAhead LR.</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LALR parsers are often used in practice because LALR parsing tables are smaller than LR(1) parsing tables.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number of states in SLR and LALR parsing tables for a grammar G are equal.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But LALR parsers recognize more grammars than SLR parsers.</a:t>
            </a:r>
            <a:endParaRPr/>
          </a:p>
          <a:p>
            <a:pPr indent="-342900" lvl="0" marL="342900" rtl="0" algn="l">
              <a:lnSpc>
                <a:spcPct val="100000"/>
              </a:lnSpc>
              <a:spcBef>
                <a:spcPts val="480"/>
              </a:spcBef>
              <a:spcAft>
                <a:spcPts val="0"/>
              </a:spcAft>
              <a:buClr>
                <a:schemeClr val="dk1"/>
              </a:buClr>
              <a:buSzPts val="2400"/>
              <a:buFont typeface="Times New Roman"/>
              <a:buChar char="•"/>
            </a:pPr>
            <a:r>
              <a:rPr b="1" i="1" lang="en-US" sz="2400" u="none">
                <a:solidFill>
                  <a:schemeClr val="dk1"/>
                </a:solidFill>
                <a:latin typeface="Times New Roman"/>
                <a:ea typeface="Times New Roman"/>
                <a:cs typeface="Times New Roman"/>
                <a:sym typeface="Times New Roman"/>
              </a:rPr>
              <a:t>yacc</a:t>
            </a:r>
            <a:r>
              <a:rPr b="0" i="0" lang="en-US" sz="2400" u="none">
                <a:solidFill>
                  <a:schemeClr val="dk1"/>
                </a:solidFill>
                <a:latin typeface="Times New Roman"/>
                <a:ea typeface="Times New Roman"/>
                <a:cs typeface="Times New Roman"/>
                <a:sym typeface="Times New Roman"/>
              </a:rPr>
              <a:t> creates a LALR parser for the given grammar.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state of LALR parser will be again a set of LR(1) items.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96"/>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845" name="Google Shape;845;p9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Creating LALR Parsing Tables</a:t>
            </a:r>
            <a:endParaRPr/>
          </a:p>
        </p:txBody>
      </p:sp>
      <p:sp>
        <p:nvSpPr>
          <p:cNvPr id="846" name="Google Shape;846;p9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Canonical LR(1) Parser      		🡺     		LALR Parser</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shrink # of states</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This shrink process may introduce a </a:t>
            </a:r>
            <a:r>
              <a:rPr b="1" i="0" lang="en-US" sz="2400" u="none">
                <a:solidFill>
                  <a:schemeClr val="dk1"/>
                </a:solidFill>
                <a:latin typeface="Times New Roman"/>
                <a:ea typeface="Times New Roman"/>
                <a:cs typeface="Times New Roman"/>
                <a:sym typeface="Times New Roman"/>
              </a:rPr>
              <a:t>reduce/reduce</a:t>
            </a:r>
            <a:r>
              <a:rPr b="0" i="0" lang="en-US" sz="2400" u="none">
                <a:solidFill>
                  <a:schemeClr val="dk1"/>
                </a:solidFill>
                <a:latin typeface="Times New Roman"/>
                <a:ea typeface="Times New Roman"/>
                <a:cs typeface="Times New Roman"/>
                <a:sym typeface="Times New Roman"/>
              </a:rPr>
              <a:t> conflict in the resulting LALR parser (so the grammar is NOT LALR)</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But, this shrik process does not produce a </a:t>
            </a:r>
            <a:r>
              <a:rPr b="1" i="0" lang="en-US" sz="2400" u="none">
                <a:solidFill>
                  <a:schemeClr val="dk1"/>
                </a:solidFill>
                <a:latin typeface="Times New Roman"/>
                <a:ea typeface="Times New Roman"/>
                <a:cs typeface="Times New Roman"/>
                <a:sym typeface="Times New Roman"/>
              </a:rPr>
              <a:t>shift/reduce</a:t>
            </a:r>
            <a:r>
              <a:rPr b="0" i="0" lang="en-US" sz="2400" u="none">
                <a:solidFill>
                  <a:schemeClr val="dk1"/>
                </a:solidFill>
                <a:latin typeface="Times New Roman"/>
                <a:ea typeface="Times New Roman"/>
                <a:cs typeface="Times New Roman"/>
                <a:sym typeface="Times New Roman"/>
              </a:rPr>
              <a:t> conflict.</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97"/>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852" name="Google Shape;852;p9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The Core of A Set of LR(1) Items</a:t>
            </a:r>
            <a:endParaRPr/>
          </a:p>
        </p:txBody>
      </p:sp>
      <p:sp>
        <p:nvSpPr>
          <p:cNvPr id="853" name="Google Shape;853;p9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core of  a set of LR(1) items is the set of its first component.</a:t>
            </a:r>
            <a:endParaRPr/>
          </a:p>
          <a:p>
            <a:pPr indent="-342900" lvl="0" marL="342900" rtl="0" algn="l">
              <a:lnSpc>
                <a:spcPct val="90000"/>
              </a:lnSpc>
              <a:spcBef>
                <a:spcPts val="16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36666"/>
              </a:lnSpc>
              <a:spcBef>
                <a:spcPts val="5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Ex:	S → L</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=R,$	🡺	 S → L</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=R		</a:t>
            </a:r>
            <a:r>
              <a:rPr b="0" i="0" lang="en-US" sz="2000" u="none">
                <a:solidFill>
                  <a:srgbClr val="CC0000"/>
                </a:solidFill>
                <a:latin typeface="Times New Roman"/>
                <a:ea typeface="Times New Roman"/>
                <a:cs typeface="Times New Roman"/>
                <a:sym typeface="Times New Roman"/>
              </a:rPr>
              <a:t>Core</a:t>
            </a:r>
            <a:endParaRPr/>
          </a:p>
          <a:p>
            <a:pPr indent="-342900" lvl="0" marL="342900" rtl="0" algn="l">
              <a:lnSpc>
                <a:spcPct val="36666"/>
              </a:lnSpc>
              <a:spcBef>
                <a:spcPts val="5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R → L</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R → L</a:t>
            </a:r>
            <a:r>
              <a:rPr b="0" i="0" lang="en-US" sz="6000" u="none">
                <a:solidFill>
                  <a:schemeClr val="dk1"/>
                </a:solidFill>
                <a:latin typeface="Times New Roman"/>
                <a:ea typeface="Times New Roman"/>
                <a:cs typeface="Times New Roman"/>
                <a:sym typeface="Times New Roman"/>
              </a:rPr>
              <a:t>.</a:t>
            </a:r>
            <a:endParaRPr/>
          </a:p>
          <a:p>
            <a:pPr indent="-342900" lvl="0" marL="34290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We will find the states (sets of LR(1) items) in a canonical LR(1) parser with same cores. Then we will merge them as a single state.</a:t>
            </a:r>
            <a:endParaRPr/>
          </a:p>
          <a:p>
            <a:pPr indent="-279400" lvl="0" marL="3429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46666"/>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:L → id</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 new state: 	 I</a:t>
            </a:r>
            <a:r>
              <a:rPr b="0" baseline="-25000" i="0" lang="en-US" sz="2000" u="none">
                <a:solidFill>
                  <a:schemeClr val="dk1"/>
                </a:solidFill>
                <a:latin typeface="Times New Roman"/>
                <a:ea typeface="Times New Roman"/>
                <a:cs typeface="Times New Roman"/>
                <a:sym typeface="Times New Roman"/>
              </a:rPr>
              <a:t>12</a:t>
            </a:r>
            <a:r>
              <a:rPr b="0" i="0" lang="en-US" sz="2000" u="none">
                <a:solidFill>
                  <a:schemeClr val="dk1"/>
                </a:solidFill>
                <a:latin typeface="Times New Roman"/>
                <a:ea typeface="Times New Roman"/>
                <a:cs typeface="Times New Roman"/>
                <a:sym typeface="Times New Roman"/>
              </a:rPr>
              <a:t>: L → id</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46666"/>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L → id</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46666"/>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:L → id</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have same core, merge them</a:t>
            </a:r>
            <a:endParaRPr/>
          </a:p>
          <a:p>
            <a:pPr indent="-342900" lvl="0" marL="3429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We will do this for all states of a canonical LR(1) parser to get the states of the LALR parser.</a:t>
            </a:r>
            <a:endParaRPr/>
          </a:p>
          <a:p>
            <a:pPr indent="-342900" lvl="0" marL="3429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In fact, the number of the states of the LALR parser for a grammar will be equal to the number of states of the SLR parser for that grammar.</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cxnSp>
        <p:nvCxnSpPr>
          <p:cNvPr id="854" name="Google Shape;854;p97"/>
          <p:cNvCxnSpPr/>
          <p:nvPr/>
        </p:nvCxnSpPr>
        <p:spPr>
          <a:xfrm rot="10800000">
            <a:off x="5715000" y="1905000"/>
            <a:ext cx="990600" cy="0"/>
          </a:xfrm>
          <a:prstGeom prst="straightConnector1">
            <a:avLst/>
          </a:prstGeom>
          <a:noFill/>
          <a:ln cap="flat" cmpd="sng" w="9525">
            <a:solidFill>
              <a:srgbClr val="CC0000"/>
            </a:solidFill>
            <a:prstDash val="solid"/>
            <a:miter lim="800000"/>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98"/>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860" name="Google Shape;860;p9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Creation of LALR Parsing Tables</a:t>
            </a:r>
            <a:endParaRPr/>
          </a:p>
        </p:txBody>
      </p:sp>
      <p:sp>
        <p:nvSpPr>
          <p:cNvPr id="861" name="Google Shape;861;p9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Create the canonical LR(1) collection of the sets of LR(1) items for    the given grammar.</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Find each core; find all sets having that same core; replace those sets having same cores with a single set which is their union.</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C={I</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  C’={J</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,...,J</a:t>
            </a:r>
            <a:r>
              <a:rPr b="0" baseline="-25000" i="0" lang="en-US" sz="2400" u="none">
                <a:solidFill>
                  <a:schemeClr val="dk1"/>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where m ≤ n</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Create the parsing tables (action and goto tables) same as the construction of the parsing tables of LR(1) parser.</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Note that: 	If  J=I</a:t>
            </a:r>
            <a:r>
              <a:rPr b="0" baseline="-25000" i="0" lang="en-US" sz="1800" u="none">
                <a:solidFill>
                  <a:schemeClr val="dk1"/>
                </a:solidFill>
                <a:latin typeface="Times New Roman"/>
                <a:ea typeface="Times New Roman"/>
                <a:cs typeface="Times New Roman"/>
                <a:sym typeface="Times New Roman"/>
              </a:rPr>
              <a:t>1 </a:t>
            </a:r>
            <a:r>
              <a:rPr b="0" i="0" lang="en-US" sz="1800" u="none">
                <a:solidFill>
                  <a:schemeClr val="dk1"/>
                </a:solidFill>
                <a:latin typeface="Times New Roman"/>
                <a:ea typeface="Times New Roman"/>
                <a:cs typeface="Times New Roman"/>
                <a:sym typeface="Times New Roman"/>
              </a:rPr>
              <a:t>∪ ... ∪ I</a:t>
            </a:r>
            <a:r>
              <a:rPr b="0" baseline="-25000" i="0" lang="en-US" sz="1800" u="none">
                <a:solidFill>
                  <a:schemeClr val="dk1"/>
                </a:solidFill>
                <a:latin typeface="Times New Roman"/>
                <a:ea typeface="Times New Roman"/>
                <a:cs typeface="Times New Roman"/>
                <a:sym typeface="Times New Roman"/>
              </a:rPr>
              <a:t>k</a:t>
            </a:r>
            <a:r>
              <a:rPr b="0" i="0" lang="en-US" sz="1800" u="none">
                <a:solidFill>
                  <a:schemeClr val="dk1"/>
                </a:solidFill>
                <a:latin typeface="Times New Roman"/>
                <a:ea typeface="Times New Roman"/>
                <a:cs typeface="Times New Roman"/>
                <a:sym typeface="Times New Roman"/>
              </a:rPr>
              <a:t>  since 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k</a:t>
            </a:r>
            <a:r>
              <a:rPr b="0" i="0" lang="en-US" sz="1800" u="none">
                <a:solidFill>
                  <a:schemeClr val="dk1"/>
                </a:solidFill>
                <a:latin typeface="Times New Roman"/>
                <a:ea typeface="Times New Roman"/>
                <a:cs typeface="Times New Roman"/>
                <a:sym typeface="Times New Roman"/>
              </a:rPr>
              <a:t> have same cores</a:t>
            </a:r>
            <a:endParaRPr/>
          </a:p>
          <a:p>
            <a:pPr indent="-285750" lvl="1" marL="74295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 cores of goto(I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,X),...,goto(I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,X) must be same. </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So, goto(J,X)=K  where K is the union of all sets of items having same cores as goto(I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,X).</a:t>
            </a:r>
            <a:endParaRPr/>
          </a:p>
          <a:p>
            <a:pPr indent="-279400" lvl="0" marL="3429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no conflict is introduced, the grammar is LALR(1) grammar.          (We may only introduce reduce/reduce conflicts; we cannot introduce     a shift/reduce conflict)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99"/>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867" name="Google Shape;867;p9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Shift/Reduce Conflict</a:t>
            </a:r>
            <a:endParaRPr/>
          </a:p>
        </p:txBody>
      </p:sp>
      <p:sp>
        <p:nvSpPr>
          <p:cNvPr id="868" name="Google Shape;868;p9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We say that we cannot introduce a shift/reduce conflict during the shrink process for the creation of the states of a LALR parser.</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Assume that we can introduce a shift/reduce conflict. In this case, a state of LALR parser must have:</a:t>
            </a:r>
            <a:endParaRPr/>
          </a:p>
          <a:p>
            <a:pPr indent="-342900" lvl="0" marL="342900" rtl="0" algn="l">
              <a:lnSpc>
                <a:spcPct val="46666"/>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	and	B → β</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aγ,b</a:t>
            </a:r>
            <a:endParaRPr/>
          </a:p>
          <a:p>
            <a:pPr indent="-342900" lvl="0" marL="342900" rtl="0" algn="l">
              <a:lnSpc>
                <a:spcPct val="116666"/>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This means that a state of the canonical LR(1) parser must have:</a:t>
            </a:r>
            <a:endParaRPr/>
          </a:p>
          <a:p>
            <a:pPr indent="-342900" lvl="0" marL="342900" rtl="0" algn="l">
              <a:lnSpc>
                <a:spcPct val="46666"/>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	and	B → β</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aγ,c	</a:t>
            </a:r>
            <a:endParaRPr/>
          </a:p>
          <a:p>
            <a:pPr indent="-342900" lvl="0" marL="342900" rtl="0" algn="l">
              <a:lnSpc>
                <a:spcPct val="116666"/>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But, this state has also a shift/reduce conflict. i.e. The original canonical LR(1) parser has a conflict. </a:t>
            </a:r>
            <a:endParaRPr/>
          </a:p>
          <a:p>
            <a:pPr indent="-342900" lvl="0" marL="342900" rtl="0" algn="l">
              <a:lnSpc>
                <a:spcPct val="116666"/>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(Reason for this, the shift operation does not depend on lookaheads)</a:t>
            </a:r>
            <a:endParaRPr/>
          </a:p>
          <a:p>
            <a:pPr indent="-342900" lvl="0" marL="342900" rtl="0" algn="l">
              <a:lnSpc>
                <a:spcPct val="116666"/>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00"/>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874" name="Google Shape;874;p10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Reduce/Reduce Conflict</a:t>
            </a:r>
            <a:endParaRPr/>
          </a:p>
        </p:txBody>
      </p:sp>
      <p:sp>
        <p:nvSpPr>
          <p:cNvPr id="875" name="Google Shape;875;p10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But, we may introduce a reduce/reduce conflict during the shrink process for the creation of the states of a LALR parser.</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46666"/>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I</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 A → α</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		 	I</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A → α</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,b</a:t>
            </a:r>
            <a:endParaRPr/>
          </a:p>
          <a:p>
            <a:pPr indent="-342900" lvl="0" marL="342900" rtl="0" algn="l">
              <a:lnSpc>
                <a:spcPct val="46666"/>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B → β</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,b		 	     B → β</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,c</a:t>
            </a:r>
            <a:endParaRPr/>
          </a:p>
          <a:p>
            <a:pPr indent="-342900" lvl="0" marL="342900" rtl="0" algn="l">
              <a:lnSpc>
                <a:spcPct val="63636"/>
              </a:lnSpc>
              <a:spcBef>
                <a:spcPts val="8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4400" u="none">
                <a:solidFill>
                  <a:schemeClr val="dk1"/>
                </a:solidFill>
                <a:latin typeface="Times New Roman"/>
                <a:ea typeface="Times New Roman"/>
                <a:cs typeface="Times New Roman"/>
                <a:sym typeface="Times New Roman"/>
              </a:rPr>
              <a:t>⇓</a:t>
            </a:r>
            <a:endParaRPr/>
          </a:p>
          <a:p>
            <a:pPr indent="-342900" lvl="0" marL="342900" rtl="0" algn="l">
              <a:lnSpc>
                <a:spcPct val="46666"/>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I</a:t>
            </a:r>
            <a:r>
              <a:rPr b="0" baseline="-25000" i="0" lang="en-US" sz="2400" u="none">
                <a:solidFill>
                  <a:schemeClr val="dk1"/>
                </a:solidFill>
                <a:latin typeface="Times New Roman"/>
                <a:ea typeface="Times New Roman"/>
                <a:cs typeface="Times New Roman"/>
                <a:sym typeface="Times New Roman"/>
              </a:rPr>
              <a:t>12</a:t>
            </a:r>
            <a:r>
              <a:rPr b="0" i="0" lang="en-US" sz="2400" u="none">
                <a:solidFill>
                  <a:schemeClr val="dk1"/>
                </a:solidFill>
                <a:latin typeface="Times New Roman"/>
                <a:ea typeface="Times New Roman"/>
                <a:cs typeface="Times New Roman"/>
                <a:sym typeface="Times New Roman"/>
              </a:rPr>
              <a:t>: A → α</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a:t>
            </a:r>
            <a:r>
              <a:rPr b="0" i="0" lang="en-US" sz="2400" u="none">
                <a:solidFill>
                  <a:srgbClr val="CC0000"/>
                </a:solidFill>
                <a:latin typeface="Times New Roman"/>
                <a:ea typeface="Times New Roman"/>
                <a:cs typeface="Times New Roman"/>
                <a:sym typeface="Times New Roman"/>
              </a:rPr>
              <a:t>b	🡺 reduce/reduce conflict</a:t>
            </a:r>
            <a:endParaRPr b="0" i="0" sz="2400" u="none">
              <a:solidFill>
                <a:srgbClr val="CC0000"/>
              </a:solidFill>
              <a:latin typeface="Times New Roman"/>
              <a:ea typeface="Times New Roman"/>
              <a:cs typeface="Times New Roman"/>
              <a:sym typeface="Times New Roman"/>
            </a:endParaRPr>
          </a:p>
          <a:p>
            <a:pPr indent="-342900" lvl="0" marL="342900" rtl="0" algn="l">
              <a:lnSpc>
                <a:spcPct val="46666"/>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B → β</a:t>
            </a:r>
            <a:r>
              <a:rPr b="0" i="0" lang="en-US" sz="60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t>
            </a:r>
            <a:r>
              <a:rPr b="0" i="0" lang="en-US" sz="2400" u="none">
                <a:solidFill>
                  <a:srgbClr val="CC0000"/>
                </a:solidFill>
                <a:latin typeface="Times New Roman"/>
                <a:ea typeface="Times New Roman"/>
                <a:cs typeface="Times New Roman"/>
                <a:sym typeface="Times New Roman"/>
              </a:rPr>
              <a:t>b</a:t>
            </a:r>
            <a:r>
              <a:rPr b="0" i="0" lang="en-US" sz="2400" u="none">
                <a:solidFill>
                  <a:schemeClr val="dk1"/>
                </a:solidFill>
                <a:latin typeface="Times New Roman"/>
                <a:ea typeface="Times New Roman"/>
                <a:cs typeface="Times New Roman"/>
                <a:sym typeface="Times New Roman"/>
              </a:rPr>
              <a:t>/c</a:t>
            </a:r>
            <a:endParaRPr/>
          </a:p>
          <a:p>
            <a:pPr indent="-342900" lvl="0" marL="342900" rtl="0" algn="l">
              <a:lnSpc>
                <a:spcPct val="116666"/>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01"/>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881" name="Google Shape;881;p10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Canonical LALR(1) Collection – Example2</a:t>
            </a:r>
            <a:endParaRPr/>
          </a:p>
        </p:txBody>
      </p:sp>
      <p:sp>
        <p:nvSpPr>
          <p:cNvPr id="882" name="Google Shape;882;p101"/>
          <p:cNvSpPr txBox="1"/>
          <p:nvPr/>
        </p:nvSpPr>
        <p:spPr>
          <a:xfrm>
            <a:off x="381000" y="1295400"/>
            <a:ext cx="1600200" cy="2017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S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 S → L=R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 S →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 L→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 L → id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 R → L </a:t>
            </a:r>
            <a:endParaRPr/>
          </a:p>
        </p:txBody>
      </p:sp>
      <p:sp>
        <p:nvSpPr>
          <p:cNvPr id="883" name="Google Shape;883;p101"/>
          <p:cNvSpPr txBox="1"/>
          <p:nvPr/>
        </p:nvSpPr>
        <p:spPr>
          <a:xfrm>
            <a:off x="1752600" y="1295400"/>
            <a:ext cx="1692275" cy="2022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L=R,$</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R,$</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*R,$/=</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L,$</a:t>
            </a:r>
            <a:endParaRPr/>
          </a:p>
        </p:txBody>
      </p:sp>
      <p:sp>
        <p:nvSpPr>
          <p:cNvPr id="884" name="Google Shape;884;p101"/>
          <p:cNvSpPr txBox="1"/>
          <p:nvPr/>
        </p:nvSpPr>
        <p:spPr>
          <a:xfrm>
            <a:off x="3886200" y="1295400"/>
            <a:ext cx="2012950"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S</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endParaRPr/>
          </a:p>
        </p:txBody>
      </p:sp>
      <p:sp>
        <p:nvSpPr>
          <p:cNvPr id="885" name="Google Shape;885;p101"/>
          <p:cNvSpPr txBox="1"/>
          <p:nvPr/>
        </p:nvSpPr>
        <p:spPr>
          <a:xfrm>
            <a:off x="3946525" y="1946275"/>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6" name="Google Shape;886;p101"/>
          <p:cNvSpPr txBox="1"/>
          <p:nvPr/>
        </p:nvSpPr>
        <p:spPr>
          <a:xfrm>
            <a:off x="3886200" y="1905000"/>
            <a:ext cx="1611312" cy="6508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=R,$</a:t>
            </a:r>
            <a:endParaRPr/>
          </a:p>
          <a:p>
            <a:pPr indent="0" lvl="0" marL="0" marR="0" rtl="0" algn="l">
              <a:lnSpc>
                <a:spcPct val="45833"/>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R → L</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endParaRPr/>
          </a:p>
        </p:txBody>
      </p:sp>
      <p:sp>
        <p:nvSpPr>
          <p:cNvPr id="887" name="Google Shape;887;p101"/>
          <p:cNvSpPr txBox="1"/>
          <p:nvPr/>
        </p:nvSpPr>
        <p:spPr>
          <a:xfrm>
            <a:off x="6308725" y="2327275"/>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8" name="Google Shape;888;p101"/>
          <p:cNvSpPr txBox="1"/>
          <p:nvPr/>
        </p:nvSpPr>
        <p:spPr>
          <a:xfrm>
            <a:off x="3886200" y="2743200"/>
            <a:ext cx="1343025"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R</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endParaRPr/>
          </a:p>
        </p:txBody>
      </p:sp>
      <p:sp>
        <p:nvSpPr>
          <p:cNvPr id="889" name="Google Shape;889;p101"/>
          <p:cNvSpPr txBox="1"/>
          <p:nvPr/>
        </p:nvSpPr>
        <p:spPr>
          <a:xfrm>
            <a:off x="6019800" y="1295400"/>
            <a:ext cx="1905000" cy="13620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I</a:t>
            </a:r>
            <a:r>
              <a:rPr b="0" baseline="-25000" i="0" lang="en-US" sz="1800" u="none">
                <a:solidFill>
                  <a:schemeClr val="accent1"/>
                </a:solidFill>
                <a:latin typeface="Times New Roman"/>
                <a:ea typeface="Times New Roman"/>
                <a:cs typeface="Times New Roman"/>
                <a:sym typeface="Times New Roman"/>
              </a:rPr>
              <a:t>411</a:t>
            </a:r>
            <a:r>
              <a:rPr b="0" i="0" lang="en-US" sz="1800" u="none">
                <a:solidFill>
                  <a:schemeClr val="accent1"/>
                </a:solidFill>
                <a:latin typeface="Times New Roman"/>
                <a:ea typeface="Times New Roman"/>
                <a:cs typeface="Times New Roman"/>
                <a:sym typeface="Times New Roman"/>
              </a:rPr>
              <a:t>:L → *</a:t>
            </a:r>
            <a:r>
              <a:rPr b="0" i="0" lang="en-US" sz="4800" u="none">
                <a:solidFill>
                  <a:schemeClr val="accent1"/>
                </a:solidFill>
                <a:latin typeface="Times New Roman"/>
                <a:ea typeface="Times New Roman"/>
                <a:cs typeface="Times New Roman"/>
                <a:sym typeface="Times New Roman"/>
              </a:rPr>
              <a:t>.</a:t>
            </a:r>
            <a:r>
              <a:rPr b="0" i="0" lang="en-US" sz="1800" u="none">
                <a:solidFill>
                  <a:schemeClr val="accent1"/>
                </a:solidFill>
                <a:latin typeface="Times New Roman"/>
                <a:ea typeface="Times New Roman"/>
                <a:cs typeface="Times New Roman"/>
                <a:sym typeface="Times New Roman"/>
              </a:rPr>
              <a:t>R,$/=</a:t>
            </a:r>
            <a:endParaRPr/>
          </a:p>
          <a:p>
            <a:pPr indent="0" lvl="0" marL="0" marR="0" rtl="0" algn="l">
              <a:lnSpc>
                <a:spcPct val="45833"/>
              </a:lnSpc>
              <a:spcBef>
                <a:spcPts val="40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      R → </a:t>
            </a:r>
            <a:r>
              <a:rPr b="0" i="0" lang="en-US" sz="4800" u="none">
                <a:solidFill>
                  <a:schemeClr val="accent1"/>
                </a:solidFill>
                <a:latin typeface="Times New Roman"/>
                <a:ea typeface="Times New Roman"/>
                <a:cs typeface="Times New Roman"/>
                <a:sym typeface="Times New Roman"/>
              </a:rPr>
              <a:t>.</a:t>
            </a:r>
            <a:r>
              <a:rPr b="0" i="0" lang="en-US" sz="1800" u="none">
                <a:solidFill>
                  <a:schemeClr val="accent1"/>
                </a:solidFill>
                <a:latin typeface="Times New Roman"/>
                <a:ea typeface="Times New Roman"/>
                <a:cs typeface="Times New Roman"/>
                <a:sym typeface="Times New Roman"/>
              </a:rPr>
              <a:t>L,$/=</a:t>
            </a:r>
            <a:endParaRPr/>
          </a:p>
          <a:p>
            <a:pPr indent="0" lvl="0" marL="0" marR="0" rtl="0" algn="l">
              <a:lnSpc>
                <a:spcPct val="45833"/>
              </a:lnSpc>
              <a:spcBef>
                <a:spcPts val="40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      L→ </a:t>
            </a:r>
            <a:r>
              <a:rPr b="0" i="0" lang="en-US" sz="4800" u="none">
                <a:solidFill>
                  <a:schemeClr val="accent1"/>
                </a:solidFill>
                <a:latin typeface="Times New Roman"/>
                <a:ea typeface="Times New Roman"/>
                <a:cs typeface="Times New Roman"/>
                <a:sym typeface="Times New Roman"/>
              </a:rPr>
              <a:t>.</a:t>
            </a:r>
            <a:r>
              <a:rPr b="0" i="0" lang="en-US" sz="1800" u="none">
                <a:solidFill>
                  <a:schemeClr val="accent1"/>
                </a:solidFill>
                <a:latin typeface="Times New Roman"/>
                <a:ea typeface="Times New Roman"/>
                <a:cs typeface="Times New Roman"/>
                <a:sym typeface="Times New Roman"/>
              </a:rPr>
              <a:t>*R,$/= </a:t>
            </a:r>
            <a:endParaRPr/>
          </a:p>
          <a:p>
            <a:pPr indent="0" lvl="0" marL="0" marR="0" rtl="0" algn="l">
              <a:lnSpc>
                <a:spcPct val="45833"/>
              </a:lnSpc>
              <a:spcBef>
                <a:spcPts val="40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      L → </a:t>
            </a:r>
            <a:r>
              <a:rPr b="0" i="0" lang="en-US" sz="4800" u="none">
                <a:solidFill>
                  <a:schemeClr val="accent1"/>
                </a:solidFill>
                <a:latin typeface="Times New Roman"/>
                <a:ea typeface="Times New Roman"/>
                <a:cs typeface="Times New Roman"/>
                <a:sym typeface="Times New Roman"/>
              </a:rPr>
              <a:t>.</a:t>
            </a:r>
            <a:r>
              <a:rPr b="0" i="0" lang="en-US" sz="1800" u="none">
                <a:solidFill>
                  <a:schemeClr val="accent1"/>
                </a:solidFill>
                <a:latin typeface="Times New Roman"/>
                <a:ea typeface="Times New Roman"/>
                <a:cs typeface="Times New Roman"/>
                <a:sym typeface="Times New Roman"/>
              </a:rPr>
              <a:t>id,$/=</a:t>
            </a:r>
            <a:endParaRPr/>
          </a:p>
        </p:txBody>
      </p:sp>
      <p:sp>
        <p:nvSpPr>
          <p:cNvPr id="890" name="Google Shape;890;p101"/>
          <p:cNvSpPr txBox="1"/>
          <p:nvPr/>
        </p:nvSpPr>
        <p:spPr>
          <a:xfrm>
            <a:off x="6096000" y="2819400"/>
            <a:ext cx="1725612"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I</a:t>
            </a:r>
            <a:r>
              <a:rPr b="0" baseline="-25000" i="0" lang="en-US" sz="1800" u="none">
                <a:solidFill>
                  <a:schemeClr val="accent1"/>
                </a:solidFill>
                <a:latin typeface="Times New Roman"/>
                <a:ea typeface="Times New Roman"/>
                <a:cs typeface="Times New Roman"/>
                <a:sym typeface="Times New Roman"/>
              </a:rPr>
              <a:t>512</a:t>
            </a:r>
            <a:r>
              <a:rPr b="0" i="0" lang="en-US" sz="1800" u="none">
                <a:solidFill>
                  <a:schemeClr val="accent1"/>
                </a:solidFill>
                <a:latin typeface="Times New Roman"/>
                <a:ea typeface="Times New Roman"/>
                <a:cs typeface="Times New Roman"/>
                <a:sym typeface="Times New Roman"/>
              </a:rPr>
              <a:t>:L → id</a:t>
            </a:r>
            <a:r>
              <a:rPr b="0" i="0" lang="en-US" sz="4800" u="none">
                <a:solidFill>
                  <a:schemeClr val="accent1"/>
                </a:solidFill>
                <a:latin typeface="Times New Roman"/>
                <a:ea typeface="Times New Roman"/>
                <a:cs typeface="Times New Roman"/>
                <a:sym typeface="Times New Roman"/>
              </a:rPr>
              <a:t>.</a:t>
            </a:r>
            <a:r>
              <a:rPr b="0" i="0" lang="en-US" sz="1800" u="none">
                <a:solidFill>
                  <a:schemeClr val="accent1"/>
                </a:solidFill>
                <a:latin typeface="Times New Roman"/>
                <a:ea typeface="Times New Roman"/>
                <a:cs typeface="Times New Roman"/>
                <a:sym typeface="Times New Roman"/>
              </a:rPr>
              <a:t>,$/=</a:t>
            </a:r>
            <a:endParaRPr/>
          </a:p>
        </p:txBody>
      </p:sp>
      <p:sp>
        <p:nvSpPr>
          <p:cNvPr id="891" name="Google Shape;891;p101"/>
          <p:cNvSpPr txBox="1"/>
          <p:nvPr/>
        </p:nvSpPr>
        <p:spPr>
          <a:xfrm>
            <a:off x="441325" y="3843337"/>
            <a:ext cx="1611312" cy="12096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R,$</a:t>
            </a:r>
            <a:endParaRPr/>
          </a:p>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L,$</a:t>
            </a:r>
            <a:endParaRPr/>
          </a:p>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*R,$</a:t>
            </a:r>
            <a:endParaRPr/>
          </a:p>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a:t>
            </a:r>
            <a:endParaRPr/>
          </a:p>
        </p:txBody>
      </p:sp>
      <p:sp>
        <p:nvSpPr>
          <p:cNvPr id="892" name="Google Shape;892;p101"/>
          <p:cNvSpPr txBox="1"/>
          <p:nvPr/>
        </p:nvSpPr>
        <p:spPr>
          <a:xfrm>
            <a:off x="365125" y="5367337"/>
            <a:ext cx="1814512"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I</a:t>
            </a:r>
            <a:r>
              <a:rPr b="0" baseline="-25000" i="0" lang="en-US" sz="1800" u="none">
                <a:solidFill>
                  <a:schemeClr val="accent1"/>
                </a:solidFill>
                <a:latin typeface="Times New Roman"/>
                <a:ea typeface="Times New Roman"/>
                <a:cs typeface="Times New Roman"/>
                <a:sym typeface="Times New Roman"/>
              </a:rPr>
              <a:t>713</a:t>
            </a:r>
            <a:r>
              <a:rPr b="0" i="0" lang="en-US" sz="1800" u="none">
                <a:solidFill>
                  <a:schemeClr val="accent1"/>
                </a:solidFill>
                <a:latin typeface="Times New Roman"/>
                <a:ea typeface="Times New Roman"/>
                <a:cs typeface="Times New Roman"/>
                <a:sym typeface="Times New Roman"/>
              </a:rPr>
              <a:t>:L → *R</a:t>
            </a:r>
            <a:r>
              <a:rPr b="0" i="0" lang="en-US" sz="4800" u="none">
                <a:solidFill>
                  <a:schemeClr val="accent1"/>
                </a:solidFill>
                <a:latin typeface="Times New Roman"/>
                <a:ea typeface="Times New Roman"/>
                <a:cs typeface="Times New Roman"/>
                <a:sym typeface="Times New Roman"/>
              </a:rPr>
              <a:t>.</a:t>
            </a:r>
            <a:r>
              <a:rPr b="0" i="0" lang="en-US" sz="1800" u="none">
                <a:solidFill>
                  <a:schemeClr val="accent1"/>
                </a:solidFill>
                <a:latin typeface="Times New Roman"/>
                <a:ea typeface="Times New Roman"/>
                <a:cs typeface="Times New Roman"/>
                <a:sym typeface="Times New Roman"/>
              </a:rPr>
              <a:t>,$/=</a:t>
            </a:r>
            <a:endParaRPr/>
          </a:p>
        </p:txBody>
      </p:sp>
      <p:sp>
        <p:nvSpPr>
          <p:cNvPr id="893" name="Google Shape;893;p101"/>
          <p:cNvSpPr txBox="1"/>
          <p:nvPr/>
        </p:nvSpPr>
        <p:spPr>
          <a:xfrm>
            <a:off x="381000" y="5867400"/>
            <a:ext cx="1814512"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I</a:t>
            </a:r>
            <a:r>
              <a:rPr b="0" baseline="-25000" i="0" lang="en-US" sz="1800" u="none">
                <a:solidFill>
                  <a:schemeClr val="accent1"/>
                </a:solidFill>
                <a:latin typeface="Times New Roman"/>
                <a:ea typeface="Times New Roman"/>
                <a:cs typeface="Times New Roman"/>
                <a:sym typeface="Times New Roman"/>
              </a:rPr>
              <a:t>810</a:t>
            </a:r>
            <a:r>
              <a:rPr b="0" i="0" lang="en-US" sz="1800" u="none">
                <a:solidFill>
                  <a:schemeClr val="accent1"/>
                </a:solidFill>
                <a:latin typeface="Times New Roman"/>
                <a:ea typeface="Times New Roman"/>
                <a:cs typeface="Times New Roman"/>
                <a:sym typeface="Times New Roman"/>
              </a:rPr>
              <a:t>:  R → L</a:t>
            </a:r>
            <a:r>
              <a:rPr b="0" i="0" lang="en-US" sz="4800" u="none">
                <a:solidFill>
                  <a:schemeClr val="accent1"/>
                </a:solidFill>
                <a:latin typeface="Times New Roman"/>
                <a:ea typeface="Times New Roman"/>
                <a:cs typeface="Times New Roman"/>
                <a:sym typeface="Times New Roman"/>
              </a:rPr>
              <a:t>.</a:t>
            </a:r>
            <a:r>
              <a:rPr b="0" i="0" lang="en-US" sz="1800" u="none">
                <a:solidFill>
                  <a:schemeClr val="accent1"/>
                </a:solidFill>
                <a:latin typeface="Times New Roman"/>
                <a:ea typeface="Times New Roman"/>
                <a:cs typeface="Times New Roman"/>
                <a:sym typeface="Times New Roman"/>
              </a:rPr>
              <a:t>,$/=</a:t>
            </a:r>
            <a:endParaRPr/>
          </a:p>
        </p:txBody>
      </p:sp>
      <p:sp>
        <p:nvSpPr>
          <p:cNvPr id="894" name="Google Shape;894;p101"/>
          <p:cNvSpPr txBox="1"/>
          <p:nvPr/>
        </p:nvSpPr>
        <p:spPr>
          <a:xfrm>
            <a:off x="4114800" y="3733800"/>
            <a:ext cx="1611312" cy="920750"/>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L=R</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p:txBody>
      </p:sp>
      <p:cxnSp>
        <p:nvCxnSpPr>
          <p:cNvPr id="895" name="Google Shape;895;p101"/>
          <p:cNvCxnSpPr/>
          <p:nvPr/>
        </p:nvCxnSpPr>
        <p:spPr>
          <a:xfrm flipH="1" rot="10800000">
            <a:off x="3429000" y="1524000"/>
            <a:ext cx="533400" cy="609600"/>
          </a:xfrm>
          <a:prstGeom prst="straightConnector1">
            <a:avLst/>
          </a:prstGeom>
          <a:noFill/>
          <a:ln cap="flat" cmpd="sng" w="9525">
            <a:solidFill>
              <a:srgbClr val="CC0000"/>
            </a:solidFill>
            <a:prstDash val="solid"/>
            <a:miter lim="800000"/>
            <a:headEnd len="med" w="med" type="none"/>
            <a:tailEnd len="med" w="med" type="triangle"/>
          </a:ln>
        </p:spPr>
      </p:cxnSp>
      <p:cxnSp>
        <p:nvCxnSpPr>
          <p:cNvPr id="896" name="Google Shape;896;p101"/>
          <p:cNvCxnSpPr/>
          <p:nvPr/>
        </p:nvCxnSpPr>
        <p:spPr>
          <a:xfrm>
            <a:off x="3429000" y="2133600"/>
            <a:ext cx="4572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897" name="Google Shape;897;p101"/>
          <p:cNvCxnSpPr/>
          <p:nvPr/>
        </p:nvCxnSpPr>
        <p:spPr>
          <a:xfrm flipH="1" rot="10800000">
            <a:off x="3429000" y="1524000"/>
            <a:ext cx="2590800" cy="609600"/>
          </a:xfrm>
          <a:prstGeom prst="straightConnector1">
            <a:avLst/>
          </a:prstGeom>
          <a:noFill/>
          <a:ln cap="flat" cmpd="sng" w="9525">
            <a:solidFill>
              <a:srgbClr val="CC0000"/>
            </a:solidFill>
            <a:prstDash val="solid"/>
            <a:miter lim="800000"/>
            <a:headEnd len="med" w="med" type="none"/>
            <a:tailEnd len="med" w="med" type="triangle"/>
          </a:ln>
        </p:spPr>
      </p:cxnSp>
      <p:cxnSp>
        <p:nvCxnSpPr>
          <p:cNvPr id="898" name="Google Shape;898;p101"/>
          <p:cNvCxnSpPr/>
          <p:nvPr/>
        </p:nvCxnSpPr>
        <p:spPr>
          <a:xfrm>
            <a:off x="3429000" y="2133600"/>
            <a:ext cx="457200" cy="838200"/>
          </a:xfrm>
          <a:prstGeom prst="straightConnector1">
            <a:avLst/>
          </a:prstGeom>
          <a:noFill/>
          <a:ln cap="flat" cmpd="sng" w="9525">
            <a:solidFill>
              <a:srgbClr val="CC0000"/>
            </a:solidFill>
            <a:prstDash val="solid"/>
            <a:miter lim="800000"/>
            <a:headEnd len="med" w="med" type="none"/>
            <a:tailEnd len="med" w="med" type="triangle"/>
          </a:ln>
        </p:spPr>
      </p:cxnSp>
      <p:cxnSp>
        <p:nvCxnSpPr>
          <p:cNvPr id="899" name="Google Shape;899;p101"/>
          <p:cNvCxnSpPr/>
          <p:nvPr/>
        </p:nvCxnSpPr>
        <p:spPr>
          <a:xfrm>
            <a:off x="3429000" y="2133600"/>
            <a:ext cx="2667000" cy="914400"/>
          </a:xfrm>
          <a:prstGeom prst="straightConnector1">
            <a:avLst/>
          </a:prstGeom>
          <a:noFill/>
          <a:ln cap="flat" cmpd="sng" w="9525">
            <a:solidFill>
              <a:srgbClr val="CC0000"/>
            </a:solidFill>
            <a:prstDash val="solid"/>
            <a:miter lim="800000"/>
            <a:headEnd len="med" w="med" type="none"/>
            <a:tailEnd len="med" w="med" type="triangle"/>
          </a:ln>
        </p:spPr>
      </p:cxnSp>
      <p:cxnSp>
        <p:nvCxnSpPr>
          <p:cNvPr id="900" name="Google Shape;900;p101"/>
          <p:cNvCxnSpPr/>
          <p:nvPr/>
        </p:nvCxnSpPr>
        <p:spPr>
          <a:xfrm>
            <a:off x="5410200" y="2133600"/>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901" name="Google Shape;901;p101"/>
          <p:cNvSpPr txBox="1"/>
          <p:nvPr/>
        </p:nvSpPr>
        <p:spPr>
          <a:xfrm>
            <a:off x="5638800" y="19050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6</a:t>
            </a:r>
            <a:endParaRPr/>
          </a:p>
        </p:txBody>
      </p:sp>
      <p:sp>
        <p:nvSpPr>
          <p:cNvPr id="902" name="Google Shape;902;p101"/>
          <p:cNvSpPr txBox="1"/>
          <p:nvPr/>
        </p:nvSpPr>
        <p:spPr>
          <a:xfrm>
            <a:off x="8610600" y="1371600"/>
            <a:ext cx="723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713</a:t>
            </a:r>
            <a:endParaRPr/>
          </a:p>
        </p:txBody>
      </p:sp>
      <p:grpSp>
        <p:nvGrpSpPr>
          <p:cNvPr id="903" name="Google Shape;903;p101"/>
          <p:cNvGrpSpPr/>
          <p:nvPr/>
        </p:nvGrpSpPr>
        <p:grpSpPr>
          <a:xfrm>
            <a:off x="7848600" y="1600200"/>
            <a:ext cx="1485900" cy="1357312"/>
            <a:chOff x="4848" y="912"/>
            <a:chExt cx="936" cy="855"/>
          </a:xfrm>
        </p:grpSpPr>
        <p:cxnSp>
          <p:nvCxnSpPr>
            <p:cNvPr id="904" name="Google Shape;904;p101"/>
            <p:cNvCxnSpPr/>
            <p:nvPr/>
          </p:nvCxnSpPr>
          <p:spPr>
            <a:xfrm>
              <a:off x="4848" y="912"/>
              <a:ext cx="528"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05" name="Google Shape;905;p101"/>
            <p:cNvCxnSpPr/>
            <p:nvPr/>
          </p:nvCxnSpPr>
          <p:spPr>
            <a:xfrm>
              <a:off x="4848" y="912"/>
              <a:ext cx="480" cy="288"/>
            </a:xfrm>
            <a:prstGeom prst="straightConnector1">
              <a:avLst/>
            </a:prstGeom>
            <a:noFill/>
            <a:ln cap="flat" cmpd="sng" w="9525">
              <a:solidFill>
                <a:srgbClr val="CC0000"/>
              </a:solidFill>
              <a:prstDash val="solid"/>
              <a:miter lim="800000"/>
              <a:headEnd len="med" w="med" type="none"/>
              <a:tailEnd len="med" w="med" type="triangle"/>
            </a:ln>
          </p:spPr>
        </p:cxnSp>
        <p:cxnSp>
          <p:nvCxnSpPr>
            <p:cNvPr id="906" name="Google Shape;906;p101"/>
            <p:cNvCxnSpPr/>
            <p:nvPr/>
          </p:nvCxnSpPr>
          <p:spPr>
            <a:xfrm>
              <a:off x="4848" y="912"/>
              <a:ext cx="432" cy="528"/>
            </a:xfrm>
            <a:prstGeom prst="straightConnector1">
              <a:avLst/>
            </a:prstGeom>
            <a:noFill/>
            <a:ln cap="flat" cmpd="sng" w="9525">
              <a:solidFill>
                <a:srgbClr val="CC0000"/>
              </a:solidFill>
              <a:prstDash val="solid"/>
              <a:miter lim="800000"/>
              <a:headEnd len="med" w="med" type="none"/>
              <a:tailEnd len="med" w="med" type="triangle"/>
            </a:ln>
          </p:spPr>
        </p:cxnSp>
        <p:cxnSp>
          <p:nvCxnSpPr>
            <p:cNvPr id="907" name="Google Shape;907;p101"/>
            <p:cNvCxnSpPr/>
            <p:nvPr/>
          </p:nvCxnSpPr>
          <p:spPr>
            <a:xfrm>
              <a:off x="4848" y="912"/>
              <a:ext cx="480" cy="768"/>
            </a:xfrm>
            <a:prstGeom prst="straightConnector1">
              <a:avLst/>
            </a:prstGeom>
            <a:noFill/>
            <a:ln cap="flat" cmpd="sng" w="9525">
              <a:solidFill>
                <a:srgbClr val="CC0000"/>
              </a:solidFill>
              <a:prstDash val="solid"/>
              <a:miter lim="800000"/>
              <a:headEnd len="med" w="med" type="none"/>
              <a:tailEnd len="med" w="med" type="triangle"/>
            </a:ln>
          </p:spPr>
        </p:cxnSp>
        <p:sp>
          <p:nvSpPr>
            <p:cNvPr id="908" name="Google Shape;908;p101"/>
            <p:cNvSpPr txBox="1"/>
            <p:nvPr/>
          </p:nvSpPr>
          <p:spPr>
            <a:xfrm>
              <a:off x="5328" y="1056"/>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810</a:t>
              </a:r>
              <a:endParaRPr/>
            </a:p>
          </p:txBody>
        </p:sp>
        <p:sp>
          <p:nvSpPr>
            <p:cNvPr id="909" name="Google Shape;909;p101"/>
            <p:cNvSpPr txBox="1"/>
            <p:nvPr/>
          </p:nvSpPr>
          <p:spPr>
            <a:xfrm>
              <a:off x="5328" y="1296"/>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411</a:t>
              </a:r>
              <a:endParaRPr/>
            </a:p>
          </p:txBody>
        </p:sp>
        <p:sp>
          <p:nvSpPr>
            <p:cNvPr id="910" name="Google Shape;910;p101"/>
            <p:cNvSpPr txBox="1"/>
            <p:nvPr/>
          </p:nvSpPr>
          <p:spPr>
            <a:xfrm>
              <a:off x="5328" y="1536"/>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512</a:t>
              </a:r>
              <a:endParaRPr/>
            </a:p>
          </p:txBody>
        </p:sp>
      </p:grpSp>
      <p:grpSp>
        <p:nvGrpSpPr>
          <p:cNvPr id="911" name="Google Shape;911;p101"/>
          <p:cNvGrpSpPr/>
          <p:nvPr/>
        </p:nvGrpSpPr>
        <p:grpSpPr>
          <a:xfrm>
            <a:off x="1981200" y="3810000"/>
            <a:ext cx="1485900" cy="1509712"/>
            <a:chOff x="1248" y="2400"/>
            <a:chExt cx="936" cy="951"/>
          </a:xfrm>
        </p:grpSpPr>
        <p:cxnSp>
          <p:nvCxnSpPr>
            <p:cNvPr id="912" name="Google Shape;912;p101"/>
            <p:cNvCxnSpPr/>
            <p:nvPr/>
          </p:nvCxnSpPr>
          <p:spPr>
            <a:xfrm>
              <a:off x="1248" y="2496"/>
              <a:ext cx="528"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13" name="Google Shape;913;p101"/>
            <p:cNvCxnSpPr/>
            <p:nvPr/>
          </p:nvCxnSpPr>
          <p:spPr>
            <a:xfrm>
              <a:off x="1248" y="2496"/>
              <a:ext cx="480" cy="288"/>
            </a:xfrm>
            <a:prstGeom prst="straightConnector1">
              <a:avLst/>
            </a:prstGeom>
            <a:noFill/>
            <a:ln cap="flat" cmpd="sng" w="9525">
              <a:solidFill>
                <a:srgbClr val="CC0000"/>
              </a:solidFill>
              <a:prstDash val="solid"/>
              <a:miter lim="800000"/>
              <a:headEnd len="med" w="med" type="none"/>
              <a:tailEnd len="med" w="med" type="triangle"/>
            </a:ln>
          </p:spPr>
        </p:cxnSp>
        <p:cxnSp>
          <p:nvCxnSpPr>
            <p:cNvPr id="914" name="Google Shape;914;p101"/>
            <p:cNvCxnSpPr/>
            <p:nvPr/>
          </p:nvCxnSpPr>
          <p:spPr>
            <a:xfrm>
              <a:off x="1248" y="2496"/>
              <a:ext cx="432" cy="528"/>
            </a:xfrm>
            <a:prstGeom prst="straightConnector1">
              <a:avLst/>
            </a:prstGeom>
            <a:noFill/>
            <a:ln cap="flat" cmpd="sng" w="9525">
              <a:solidFill>
                <a:srgbClr val="CC0000"/>
              </a:solidFill>
              <a:prstDash val="solid"/>
              <a:miter lim="800000"/>
              <a:headEnd len="med" w="med" type="none"/>
              <a:tailEnd len="med" w="med" type="triangle"/>
            </a:ln>
          </p:spPr>
        </p:cxnSp>
        <p:cxnSp>
          <p:nvCxnSpPr>
            <p:cNvPr id="915" name="Google Shape;915;p101"/>
            <p:cNvCxnSpPr/>
            <p:nvPr/>
          </p:nvCxnSpPr>
          <p:spPr>
            <a:xfrm>
              <a:off x="1248" y="2496"/>
              <a:ext cx="480" cy="768"/>
            </a:xfrm>
            <a:prstGeom prst="straightConnector1">
              <a:avLst/>
            </a:prstGeom>
            <a:noFill/>
            <a:ln cap="flat" cmpd="sng" w="9525">
              <a:solidFill>
                <a:srgbClr val="CC0000"/>
              </a:solidFill>
              <a:prstDash val="solid"/>
              <a:miter lim="800000"/>
              <a:headEnd len="med" w="med" type="none"/>
              <a:tailEnd len="med" w="med" type="triangle"/>
            </a:ln>
          </p:spPr>
        </p:cxnSp>
        <p:sp>
          <p:nvSpPr>
            <p:cNvPr id="916" name="Google Shape;916;p101"/>
            <p:cNvSpPr txBox="1"/>
            <p:nvPr/>
          </p:nvSpPr>
          <p:spPr>
            <a:xfrm>
              <a:off x="1728" y="2640"/>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810</a:t>
              </a:r>
              <a:endParaRPr/>
            </a:p>
          </p:txBody>
        </p:sp>
        <p:sp>
          <p:nvSpPr>
            <p:cNvPr id="917" name="Google Shape;917;p101"/>
            <p:cNvSpPr txBox="1"/>
            <p:nvPr/>
          </p:nvSpPr>
          <p:spPr>
            <a:xfrm>
              <a:off x="1728" y="2880"/>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411</a:t>
              </a:r>
              <a:endParaRPr/>
            </a:p>
          </p:txBody>
        </p:sp>
        <p:sp>
          <p:nvSpPr>
            <p:cNvPr id="918" name="Google Shape;918;p101"/>
            <p:cNvSpPr txBox="1"/>
            <p:nvPr/>
          </p:nvSpPr>
          <p:spPr>
            <a:xfrm>
              <a:off x="1728" y="3120"/>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512</a:t>
              </a:r>
              <a:endParaRPr/>
            </a:p>
          </p:txBody>
        </p:sp>
        <p:sp>
          <p:nvSpPr>
            <p:cNvPr id="919" name="Google Shape;919;p101"/>
            <p:cNvSpPr txBox="1"/>
            <p:nvPr/>
          </p:nvSpPr>
          <p:spPr>
            <a:xfrm>
              <a:off x="1776" y="2400"/>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9</a:t>
              </a:r>
              <a:endParaRPr/>
            </a:p>
          </p:txBody>
        </p:sp>
      </p:grpSp>
      <p:sp>
        <p:nvSpPr>
          <p:cNvPr id="920" name="Google Shape;920;p101"/>
          <p:cNvSpPr txBox="1"/>
          <p:nvPr/>
        </p:nvSpPr>
        <p:spPr>
          <a:xfrm>
            <a:off x="3505200" y="16002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S</a:t>
            </a:r>
            <a:endParaRPr/>
          </a:p>
        </p:txBody>
      </p:sp>
      <p:sp>
        <p:nvSpPr>
          <p:cNvPr id="921" name="Google Shape;921;p101"/>
          <p:cNvSpPr txBox="1"/>
          <p:nvPr/>
        </p:nvSpPr>
        <p:spPr>
          <a:xfrm>
            <a:off x="2362200" y="40386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922" name="Google Shape;922;p101"/>
          <p:cNvSpPr txBox="1"/>
          <p:nvPr/>
        </p:nvSpPr>
        <p:spPr>
          <a:xfrm>
            <a:off x="8229600" y="16764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923" name="Google Shape;923;p101"/>
          <p:cNvSpPr txBox="1"/>
          <p:nvPr/>
        </p:nvSpPr>
        <p:spPr>
          <a:xfrm>
            <a:off x="3733800" y="19812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924" name="Google Shape;924;p101"/>
          <p:cNvSpPr txBox="1"/>
          <p:nvPr/>
        </p:nvSpPr>
        <p:spPr>
          <a:xfrm>
            <a:off x="2286000" y="3657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925" name="Google Shape;925;p101"/>
          <p:cNvSpPr txBox="1"/>
          <p:nvPr/>
        </p:nvSpPr>
        <p:spPr>
          <a:xfrm>
            <a:off x="3657600" y="2514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926" name="Google Shape;926;p101"/>
          <p:cNvSpPr txBox="1"/>
          <p:nvPr/>
        </p:nvSpPr>
        <p:spPr>
          <a:xfrm>
            <a:off x="2286000" y="48006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927" name="Google Shape;927;p101"/>
          <p:cNvSpPr txBox="1"/>
          <p:nvPr/>
        </p:nvSpPr>
        <p:spPr>
          <a:xfrm>
            <a:off x="8229600" y="23622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928" name="Google Shape;928;p101"/>
          <p:cNvSpPr txBox="1"/>
          <p:nvPr/>
        </p:nvSpPr>
        <p:spPr>
          <a:xfrm>
            <a:off x="5486400" y="26670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929" name="Google Shape;929;p101"/>
          <p:cNvSpPr txBox="1"/>
          <p:nvPr/>
        </p:nvSpPr>
        <p:spPr>
          <a:xfrm>
            <a:off x="8153400" y="12954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930" name="Google Shape;930;p101"/>
          <p:cNvSpPr txBox="1"/>
          <p:nvPr/>
        </p:nvSpPr>
        <p:spPr>
          <a:xfrm>
            <a:off x="2362200" y="4343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931" name="Google Shape;931;p101"/>
          <p:cNvSpPr txBox="1"/>
          <p:nvPr/>
        </p:nvSpPr>
        <p:spPr>
          <a:xfrm>
            <a:off x="8229600" y="1981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932" name="Google Shape;932;p101"/>
          <p:cNvSpPr txBox="1"/>
          <p:nvPr/>
        </p:nvSpPr>
        <p:spPr>
          <a:xfrm>
            <a:off x="4800600" y="1600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933" name="Google Shape;933;p101"/>
          <p:cNvSpPr txBox="1"/>
          <p:nvPr/>
        </p:nvSpPr>
        <p:spPr>
          <a:xfrm>
            <a:off x="7162800" y="3886200"/>
            <a:ext cx="1295400" cy="219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Same Cores</a:t>
            </a:r>
            <a:endParaRPr/>
          </a:p>
          <a:p>
            <a:pPr indent="0" lvl="0" marL="0" marR="0" rtl="0" algn="l">
              <a:lnSpc>
                <a:spcPct val="100000"/>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   I</a:t>
            </a:r>
            <a:r>
              <a:rPr b="0" baseline="-25000" i="0" lang="en-US" sz="1800" u="none">
                <a:solidFill>
                  <a:schemeClr val="accent1"/>
                </a:solidFill>
                <a:latin typeface="Times New Roman"/>
                <a:ea typeface="Times New Roman"/>
                <a:cs typeface="Times New Roman"/>
                <a:sym typeface="Times New Roman"/>
              </a:rPr>
              <a:t>4</a:t>
            </a:r>
            <a:r>
              <a:rPr b="0" i="0" lang="en-US" sz="1800" u="none">
                <a:solidFill>
                  <a:schemeClr val="accent1"/>
                </a:solidFill>
                <a:latin typeface="Times New Roman"/>
                <a:ea typeface="Times New Roman"/>
                <a:cs typeface="Times New Roman"/>
                <a:sym typeface="Times New Roman"/>
              </a:rPr>
              <a:t>  and I</a:t>
            </a:r>
            <a:r>
              <a:rPr b="0" baseline="-25000" i="0" lang="en-US" sz="1800" u="none">
                <a:solidFill>
                  <a:schemeClr val="accent1"/>
                </a:solidFill>
                <a:latin typeface="Times New Roman"/>
                <a:ea typeface="Times New Roman"/>
                <a:cs typeface="Times New Roman"/>
                <a:sym typeface="Times New Roman"/>
              </a:rPr>
              <a:t>11</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   I</a:t>
            </a:r>
            <a:r>
              <a:rPr b="0" baseline="-25000" i="0" lang="en-US" sz="1800" u="none">
                <a:solidFill>
                  <a:schemeClr val="accent1"/>
                </a:solidFill>
                <a:latin typeface="Times New Roman"/>
                <a:ea typeface="Times New Roman"/>
                <a:cs typeface="Times New Roman"/>
                <a:sym typeface="Times New Roman"/>
              </a:rPr>
              <a:t>5</a:t>
            </a:r>
            <a:r>
              <a:rPr b="0" i="0" lang="en-US" sz="1800" u="none">
                <a:solidFill>
                  <a:schemeClr val="accent1"/>
                </a:solidFill>
                <a:latin typeface="Times New Roman"/>
                <a:ea typeface="Times New Roman"/>
                <a:cs typeface="Times New Roman"/>
                <a:sym typeface="Times New Roman"/>
              </a:rPr>
              <a:t>  and I</a:t>
            </a:r>
            <a:r>
              <a:rPr b="0" baseline="-25000" i="0" lang="en-US" sz="1800" u="none">
                <a:solidFill>
                  <a:schemeClr val="accent1"/>
                </a:solidFill>
                <a:latin typeface="Times New Roman"/>
                <a:ea typeface="Times New Roman"/>
                <a:cs typeface="Times New Roman"/>
                <a:sym typeface="Times New Roman"/>
              </a:rPr>
              <a:t>12</a:t>
            </a:r>
            <a:endParaRPr/>
          </a:p>
          <a:p>
            <a:pPr indent="0" lvl="0" marL="0" marR="0" rtl="0" algn="l">
              <a:lnSpc>
                <a:spcPct val="100000"/>
              </a:lnSpc>
              <a:spcBef>
                <a:spcPts val="0"/>
              </a:spcBef>
              <a:spcAft>
                <a:spcPts val="0"/>
              </a:spcAft>
              <a:buClr>
                <a:schemeClr val="dk1"/>
              </a:buClr>
              <a:buSzPts val="1800"/>
              <a:buFont typeface="Times New Roman"/>
              <a:buNone/>
            </a:pPr>
            <a:r>
              <a:t/>
            </a:r>
            <a:endParaRPr b="0" baseline="-25000" i="0" sz="1800" u="non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   I</a:t>
            </a:r>
            <a:r>
              <a:rPr b="0" baseline="-25000" i="0" lang="en-US" sz="1800" u="none">
                <a:solidFill>
                  <a:schemeClr val="accent1"/>
                </a:solidFill>
                <a:latin typeface="Times New Roman"/>
                <a:ea typeface="Times New Roman"/>
                <a:cs typeface="Times New Roman"/>
                <a:sym typeface="Times New Roman"/>
              </a:rPr>
              <a:t>7  </a:t>
            </a:r>
            <a:r>
              <a:rPr b="0" i="0" lang="en-US" sz="1800" u="none">
                <a:solidFill>
                  <a:schemeClr val="accent1"/>
                </a:solidFill>
                <a:latin typeface="Times New Roman"/>
                <a:ea typeface="Times New Roman"/>
                <a:cs typeface="Times New Roman"/>
                <a:sym typeface="Times New Roman"/>
              </a:rPr>
              <a:t>and I</a:t>
            </a:r>
            <a:r>
              <a:rPr b="0" baseline="-25000" i="0" lang="en-US" sz="1800" u="none">
                <a:solidFill>
                  <a:schemeClr val="accent1"/>
                </a:solidFill>
                <a:latin typeface="Times New Roman"/>
                <a:ea typeface="Times New Roman"/>
                <a:cs typeface="Times New Roman"/>
                <a:sym typeface="Times New Roman"/>
              </a:rPr>
              <a:t>13</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1800"/>
              <a:buFont typeface="Times New Roman"/>
              <a:buNone/>
            </a:pPr>
            <a:r>
              <a:rPr b="0" i="0" lang="en-US" sz="1800" u="none">
                <a:solidFill>
                  <a:schemeClr val="accent1"/>
                </a:solidFill>
                <a:latin typeface="Times New Roman"/>
                <a:ea typeface="Times New Roman"/>
                <a:cs typeface="Times New Roman"/>
                <a:sym typeface="Times New Roman"/>
              </a:rPr>
              <a:t>   I</a:t>
            </a:r>
            <a:r>
              <a:rPr b="0" baseline="-25000" i="0" lang="en-US" sz="1800" u="none">
                <a:solidFill>
                  <a:schemeClr val="accent1"/>
                </a:solidFill>
                <a:latin typeface="Times New Roman"/>
                <a:ea typeface="Times New Roman"/>
                <a:cs typeface="Times New Roman"/>
                <a:sym typeface="Times New Roman"/>
              </a:rPr>
              <a:t>8</a:t>
            </a:r>
            <a:r>
              <a:rPr b="0" i="0" lang="en-US" sz="1800" u="none">
                <a:solidFill>
                  <a:schemeClr val="accent1"/>
                </a:solidFill>
                <a:latin typeface="Times New Roman"/>
                <a:ea typeface="Times New Roman"/>
                <a:cs typeface="Times New Roman"/>
                <a:sym typeface="Times New Roman"/>
              </a:rPr>
              <a:t>  and  I</a:t>
            </a:r>
            <a:r>
              <a:rPr b="0" baseline="-25000" i="0" lang="en-US" sz="1800" u="none">
                <a:solidFill>
                  <a:schemeClr val="accent1"/>
                </a:solidFill>
                <a:latin typeface="Times New Roman"/>
                <a:ea typeface="Times New Roman"/>
                <a:cs typeface="Times New Roman"/>
                <a:sym typeface="Times New Roman"/>
              </a:rPr>
              <a:t>10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Handle Pruning</a:t>
            </a:r>
            <a:endParaRPr/>
          </a:p>
        </p:txBody>
      </p:sp>
      <p:sp>
        <p:nvSpPr>
          <p:cNvPr id="144" name="Google Shape;144;p2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 Handle is a substring that matches the body of a production.</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Handle reduction is a step in the reverse of rightmost derivation.</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 rightmost derivation in reverse can be obtained by handle pruning.</a:t>
            </a:r>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implementation of handle pruning involves the following data-structures:</a:t>
            </a:r>
            <a:r>
              <a:rPr b="1" i="0" lang="en-US" sz="2000" u="none">
                <a:solidFill>
                  <a:schemeClr val="dk1"/>
                </a:solidFill>
                <a:latin typeface="Times New Roman"/>
                <a:ea typeface="Times New Roman"/>
                <a:cs typeface="Times New Roman"/>
                <a:sym typeface="Times New Roman"/>
              </a:rPr>
              <a:t>- </a:t>
            </a:r>
            <a:endParaRPr/>
          </a:p>
          <a:p>
            <a:pPr indent="-285750" lvl="1" marL="742950" marR="0" rtl="0" algn="just">
              <a:lnSpc>
                <a:spcPct val="100000"/>
              </a:lnSpc>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a stack </a:t>
            </a:r>
            <a:r>
              <a:rPr b="0" i="0" lang="en-US" sz="2000" u="none" cap="none" strike="noStrike">
                <a:solidFill>
                  <a:schemeClr val="dk1"/>
                </a:solidFill>
                <a:latin typeface="Times New Roman"/>
                <a:ea typeface="Times New Roman"/>
                <a:cs typeface="Times New Roman"/>
                <a:sym typeface="Times New Roman"/>
              </a:rPr>
              <a:t>- to hold the grammar symbols; </a:t>
            </a:r>
            <a:endParaRPr/>
          </a:p>
          <a:p>
            <a:pPr indent="-285750" lvl="1" marL="742950" marR="0" rtl="0" algn="just">
              <a:lnSpc>
                <a:spcPct val="100000"/>
              </a:lnSpc>
              <a:spcBef>
                <a:spcPts val="400"/>
              </a:spcBef>
              <a:spcAft>
                <a:spcPts val="0"/>
              </a:spcAft>
              <a:buClr>
                <a:srgbClr val="FF0000"/>
              </a:buClr>
              <a:buSzPts val="2000"/>
              <a:buFont typeface="Times New Roman"/>
              <a:buChar char="–"/>
            </a:pPr>
            <a:r>
              <a:rPr b="0" i="0" lang="en-US" sz="2000" u="none" cap="none" strike="noStrike">
                <a:solidFill>
                  <a:srgbClr val="FF0000"/>
                </a:solidFill>
                <a:latin typeface="Times New Roman"/>
                <a:ea typeface="Times New Roman"/>
                <a:cs typeface="Times New Roman"/>
                <a:sym typeface="Times New Roman"/>
              </a:rPr>
              <a:t>an input buffer</a:t>
            </a:r>
            <a:r>
              <a:rPr b="0" i="0" lang="en-US" sz="2000" u="none" cap="none" strike="noStrike">
                <a:solidFill>
                  <a:schemeClr val="dk1"/>
                </a:solidFill>
                <a:latin typeface="Times New Roman"/>
                <a:ea typeface="Times New Roman"/>
                <a:cs typeface="Times New Roman"/>
                <a:sym typeface="Times New Roman"/>
              </a:rPr>
              <a:t> that contains the remaining input and a table to decide handles.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02"/>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939" name="Google Shape;939;p10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LALR(1) Parsing Tables – (for Example2)</a:t>
            </a:r>
            <a:endParaRPr/>
          </a:p>
        </p:txBody>
      </p:sp>
      <p:graphicFrame>
        <p:nvGraphicFramePr>
          <p:cNvPr id="940" name="Google Shape;940;p102"/>
          <p:cNvGraphicFramePr/>
          <p:nvPr/>
        </p:nvGraphicFramePr>
        <p:xfrm>
          <a:off x="914400" y="990600"/>
          <a:ext cx="3000000" cy="3000000"/>
        </p:xfrm>
        <a:graphic>
          <a:graphicData uri="http://schemas.openxmlformats.org/drawingml/2006/table">
            <a:tbl>
              <a:tblPr>
                <a:noFill/>
                <a:tableStyleId>{CC1B299E-9B83-413C-90FD-68972D30CF85}</a:tableStyleId>
              </a:tblPr>
              <a:tblGrid>
                <a:gridCol w="609600"/>
                <a:gridCol w="609600"/>
                <a:gridCol w="609600"/>
                <a:gridCol w="609600"/>
                <a:gridCol w="609600"/>
                <a:gridCol w="609600"/>
                <a:gridCol w="609600"/>
                <a:gridCol w="609600"/>
              </a:tblGrid>
              <a:tr h="33812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acc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941" name="Google Shape;941;p102"/>
          <p:cNvCxnSpPr/>
          <p:nvPr/>
        </p:nvCxnSpPr>
        <p:spPr>
          <a:xfrm>
            <a:off x="4038600" y="990600"/>
            <a:ext cx="0" cy="3733800"/>
          </a:xfrm>
          <a:prstGeom prst="straightConnector1">
            <a:avLst/>
          </a:prstGeom>
          <a:noFill/>
          <a:ln cap="flat" cmpd="sng" w="9525">
            <a:solidFill>
              <a:schemeClr val="dk1"/>
            </a:solidFill>
            <a:prstDash val="solid"/>
            <a:miter lim="800000"/>
            <a:headEnd len="med" w="med" type="none"/>
            <a:tailEnd len="med" w="med" type="none"/>
          </a:ln>
        </p:spPr>
      </p:cxnSp>
      <p:cxnSp>
        <p:nvCxnSpPr>
          <p:cNvPr id="942" name="Google Shape;942;p102"/>
          <p:cNvCxnSpPr/>
          <p:nvPr/>
        </p:nvCxnSpPr>
        <p:spPr>
          <a:xfrm>
            <a:off x="3886200" y="990600"/>
            <a:ext cx="0" cy="3733800"/>
          </a:xfrm>
          <a:prstGeom prst="straightConnector1">
            <a:avLst/>
          </a:prstGeom>
          <a:noFill/>
          <a:ln cap="flat" cmpd="sng" w="9525">
            <a:solidFill>
              <a:schemeClr val="dk1"/>
            </a:solidFill>
            <a:prstDash val="solid"/>
            <a:miter lim="800000"/>
            <a:headEnd len="med" w="med" type="none"/>
            <a:tailEnd len="med" w="med" type="none"/>
          </a:ln>
        </p:spPr>
      </p:cxnSp>
      <p:sp>
        <p:nvSpPr>
          <p:cNvPr id="943" name="Google Shape;943;p102"/>
          <p:cNvSpPr txBox="1"/>
          <p:nvPr/>
        </p:nvSpPr>
        <p:spPr>
          <a:xfrm>
            <a:off x="6096000" y="2895600"/>
            <a:ext cx="3668712" cy="1857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 shift/reduce or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 reduce/reduce conflict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4400" u="none">
                <a:solidFill>
                  <a:schemeClr val="dk1"/>
                </a:solidFill>
                <a:latin typeface="Times New Roman"/>
                <a:ea typeface="Times New Roman"/>
                <a:cs typeface="Times New Roman"/>
                <a:sym typeface="Times New Roman"/>
              </a:rPr>
              <a:t>⇓</a:t>
            </a:r>
            <a:endParaRPr b="0" i="0" sz="4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so, it is a LALR(1) grammar</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03"/>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949" name="Google Shape;949;p10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Using Ambiguous Grammars</a:t>
            </a:r>
            <a:endParaRPr/>
          </a:p>
        </p:txBody>
      </p:sp>
      <p:sp>
        <p:nvSpPr>
          <p:cNvPr id="950" name="Google Shape;950;p10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All grammars used in the construction of LR-parsing tables must be   un-ambiguous.</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Can we create LR-parsing tables for ambiguous grammars ?</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Yes, but they will have conflicts.</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We can resolve these conflicts in favor of one of them to disambiguate the grammar.</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At the end, we will have again an unambiguous grammar.</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Why we want to use an ambiguous grammar?</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Some of the ambiguous grammars are </a:t>
            </a:r>
            <a:r>
              <a:rPr b="1" i="0" lang="en-US" sz="1800" u="none">
                <a:solidFill>
                  <a:schemeClr val="dk1"/>
                </a:solidFill>
                <a:latin typeface="Times New Roman"/>
                <a:ea typeface="Times New Roman"/>
                <a:cs typeface="Times New Roman"/>
                <a:sym typeface="Times New Roman"/>
              </a:rPr>
              <a:t>much natural</a:t>
            </a:r>
            <a:r>
              <a:rPr b="0" i="0" lang="en-US" sz="1800" u="none">
                <a:solidFill>
                  <a:schemeClr val="dk1"/>
                </a:solidFill>
                <a:latin typeface="Times New Roman"/>
                <a:ea typeface="Times New Roman"/>
                <a:cs typeface="Times New Roman"/>
                <a:sym typeface="Times New Roman"/>
              </a:rPr>
              <a:t>, and a corresponding unambiguous grammar can be very complex.</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Usage of an ambiguous grammar may </a:t>
            </a:r>
            <a:r>
              <a:rPr b="1" i="0" lang="en-US" sz="1800" u="none">
                <a:solidFill>
                  <a:schemeClr val="dk1"/>
                </a:solidFill>
                <a:latin typeface="Times New Roman"/>
                <a:ea typeface="Times New Roman"/>
                <a:cs typeface="Times New Roman"/>
                <a:sym typeface="Times New Roman"/>
              </a:rPr>
              <a:t>eliminate unnecessary reductions</a:t>
            </a:r>
            <a:r>
              <a:rPr b="0" i="0" lang="en-US" sz="1800" u="none">
                <a:solidFill>
                  <a:schemeClr val="dk1"/>
                </a:solidFill>
                <a:latin typeface="Times New Roman"/>
                <a:ea typeface="Times New Roman"/>
                <a:cs typeface="Times New Roman"/>
                <a:sym typeface="Times New Roman"/>
              </a:rPr>
              <a:t>.</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Ex.</a:t>
            </a:r>
            <a:endParaRPr/>
          </a:p>
          <a:p>
            <a:pPr indent="-285750" lvl="1" marL="74295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E+T  |  T</a:t>
            </a:r>
            <a:endParaRPr/>
          </a:p>
          <a:p>
            <a:pPr indent="-285750" lvl="1" marL="742950" rtl="0" algn="l">
              <a:lnSpc>
                <a:spcPct val="90000"/>
              </a:lnSpc>
              <a:spcBef>
                <a:spcPts val="48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 → E+E  |  E*E  |  (E)  |  id 	     </a:t>
            </a:r>
            <a:r>
              <a:rPr b="0" i="0" lang="en-US" sz="2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T → T*F  |  F</a:t>
            </a:r>
            <a:endParaRPr/>
          </a:p>
          <a:p>
            <a:pPr indent="-285750" lvl="1" marL="74295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 →  (E)  |  id</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04"/>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956" name="Google Shape;956;p10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Sets of LR(0) Items for Ambiguous Grammar</a:t>
            </a:r>
            <a:endParaRPr/>
          </a:p>
        </p:txBody>
      </p:sp>
      <p:sp>
        <p:nvSpPr>
          <p:cNvPr id="957" name="Google Shape;957;p104"/>
          <p:cNvSpPr txBox="1"/>
          <p:nvPr/>
        </p:nvSpPr>
        <p:spPr>
          <a:xfrm>
            <a:off x="533400" y="1219200"/>
            <a:ext cx="1600200" cy="14890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  </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a:t>
            </a:r>
            <a:endParaRPr/>
          </a:p>
        </p:txBody>
      </p:sp>
      <p:sp>
        <p:nvSpPr>
          <p:cNvPr id="958" name="Google Shape;958;p104"/>
          <p:cNvSpPr txBox="1"/>
          <p:nvPr/>
        </p:nvSpPr>
        <p:spPr>
          <a:xfrm>
            <a:off x="2514600" y="1219200"/>
            <a:ext cx="1752600" cy="9302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a:t>
            </a:r>
            <a:r>
              <a:rPr b="0" i="0" lang="en-US" sz="4400" u="none">
                <a:solidFill>
                  <a:schemeClr val="accent2"/>
                </a:solidFill>
                <a:latin typeface="Times New Roman"/>
                <a:ea typeface="Times New Roman"/>
                <a:cs typeface="Times New Roman"/>
                <a:sym typeface="Times New Roman"/>
              </a:rPr>
              <a:t>.</a:t>
            </a:r>
            <a:endParaRPr b="0" i="0" sz="1800" u="none">
              <a:solidFill>
                <a:schemeClr val="accent2"/>
              </a:solidFill>
              <a:latin typeface="Times New Roman"/>
              <a:ea typeface="Times New Roman"/>
              <a:cs typeface="Times New Roman"/>
              <a:sym typeface="Times New Roman"/>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  </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p:txBody>
      </p:sp>
      <p:sp>
        <p:nvSpPr>
          <p:cNvPr id="959" name="Google Shape;959;p104"/>
          <p:cNvSpPr txBox="1"/>
          <p:nvPr/>
        </p:nvSpPr>
        <p:spPr>
          <a:xfrm>
            <a:off x="2514600" y="3276600"/>
            <a:ext cx="1600200" cy="14890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a:t>
            </a:r>
            <a:endParaRPr/>
          </a:p>
        </p:txBody>
      </p:sp>
      <p:sp>
        <p:nvSpPr>
          <p:cNvPr id="960" name="Google Shape;960;p104"/>
          <p:cNvSpPr txBox="1"/>
          <p:nvPr/>
        </p:nvSpPr>
        <p:spPr>
          <a:xfrm>
            <a:off x="2514600" y="5181600"/>
            <a:ext cx="1295400" cy="3714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id</a:t>
            </a:r>
            <a:r>
              <a:rPr b="0" i="0" lang="en-US" sz="4400" u="none">
                <a:solidFill>
                  <a:schemeClr val="accent2"/>
                </a:solidFill>
                <a:latin typeface="Times New Roman"/>
                <a:ea typeface="Times New Roman"/>
                <a:cs typeface="Times New Roman"/>
                <a:sym typeface="Times New Roman"/>
              </a:rPr>
              <a:t>.</a:t>
            </a:r>
            <a:endParaRPr/>
          </a:p>
        </p:txBody>
      </p:sp>
      <p:sp>
        <p:nvSpPr>
          <p:cNvPr id="961" name="Google Shape;961;p104"/>
          <p:cNvSpPr txBox="1"/>
          <p:nvPr/>
        </p:nvSpPr>
        <p:spPr>
          <a:xfrm>
            <a:off x="4724400" y="1219200"/>
            <a:ext cx="1752600" cy="14890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4</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  </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  </a:t>
            </a:r>
            <a:endParaRPr/>
          </a:p>
        </p:txBody>
      </p:sp>
      <p:sp>
        <p:nvSpPr>
          <p:cNvPr id="962" name="Google Shape;962;p104"/>
          <p:cNvSpPr txBox="1"/>
          <p:nvPr/>
        </p:nvSpPr>
        <p:spPr>
          <a:xfrm>
            <a:off x="4724400" y="2895600"/>
            <a:ext cx="1752600" cy="14890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5</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  </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  </a:t>
            </a:r>
            <a:endParaRPr/>
          </a:p>
        </p:txBody>
      </p:sp>
      <p:sp>
        <p:nvSpPr>
          <p:cNvPr id="963" name="Google Shape;963;p104"/>
          <p:cNvSpPr txBox="1"/>
          <p:nvPr/>
        </p:nvSpPr>
        <p:spPr>
          <a:xfrm>
            <a:off x="4724400" y="4648200"/>
            <a:ext cx="1752600" cy="9302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p:txBody>
      </p:sp>
      <p:sp>
        <p:nvSpPr>
          <p:cNvPr id="964" name="Google Shape;964;p104"/>
          <p:cNvSpPr txBox="1"/>
          <p:nvPr/>
        </p:nvSpPr>
        <p:spPr>
          <a:xfrm>
            <a:off x="7391400" y="1219200"/>
            <a:ext cx="1752600" cy="9302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7</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E+E</a:t>
            </a:r>
            <a:r>
              <a:rPr b="0" i="0" lang="en-US" sz="4400" u="none">
                <a:solidFill>
                  <a:schemeClr val="accent2"/>
                </a:solidFill>
                <a:latin typeface="Times New Roman"/>
                <a:ea typeface="Times New Roman"/>
                <a:cs typeface="Times New Roman"/>
                <a:sym typeface="Times New Roman"/>
              </a:rPr>
              <a:t>.</a:t>
            </a:r>
            <a:endParaRPr b="0" i="0" sz="1800" u="none">
              <a:solidFill>
                <a:schemeClr val="accent2"/>
              </a:solidFill>
              <a:latin typeface="Times New Roman"/>
              <a:ea typeface="Times New Roman"/>
              <a:cs typeface="Times New Roman"/>
              <a:sym typeface="Times New Roman"/>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  </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p:txBody>
      </p:sp>
      <p:sp>
        <p:nvSpPr>
          <p:cNvPr id="965" name="Google Shape;965;p104"/>
          <p:cNvSpPr txBox="1"/>
          <p:nvPr/>
        </p:nvSpPr>
        <p:spPr>
          <a:xfrm>
            <a:off x="7467600" y="3048000"/>
            <a:ext cx="1752600" cy="9302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8</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E*E</a:t>
            </a:r>
            <a:r>
              <a:rPr b="0" i="0" lang="en-US" sz="4400" u="none">
                <a:solidFill>
                  <a:schemeClr val="accent2"/>
                </a:solidFill>
                <a:latin typeface="Times New Roman"/>
                <a:ea typeface="Times New Roman"/>
                <a:cs typeface="Times New Roman"/>
                <a:sym typeface="Times New Roman"/>
              </a:rPr>
              <a:t>.</a:t>
            </a:r>
            <a:endParaRPr b="0" i="0" sz="1800" u="none">
              <a:solidFill>
                <a:schemeClr val="accent2"/>
              </a:solidFill>
              <a:latin typeface="Times New Roman"/>
              <a:ea typeface="Times New Roman"/>
              <a:cs typeface="Times New Roman"/>
              <a:sym typeface="Times New Roman"/>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  </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p:txBody>
      </p:sp>
      <p:sp>
        <p:nvSpPr>
          <p:cNvPr id="966" name="Google Shape;966;p104"/>
          <p:cNvSpPr txBox="1"/>
          <p:nvPr/>
        </p:nvSpPr>
        <p:spPr>
          <a:xfrm>
            <a:off x="7543800" y="4648200"/>
            <a:ext cx="1447800" cy="3714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a:t>
            </a:r>
            <a:r>
              <a:rPr b="0" i="0" lang="en-US" sz="4400" u="none">
                <a:solidFill>
                  <a:schemeClr val="accent2"/>
                </a:solidFill>
                <a:latin typeface="Times New Roman"/>
                <a:ea typeface="Times New Roman"/>
                <a:cs typeface="Times New Roman"/>
                <a:sym typeface="Times New Roman"/>
              </a:rPr>
              <a:t>.</a:t>
            </a:r>
            <a:endParaRPr/>
          </a:p>
        </p:txBody>
      </p:sp>
      <p:cxnSp>
        <p:nvCxnSpPr>
          <p:cNvPr id="967" name="Google Shape;967;p104"/>
          <p:cNvCxnSpPr/>
          <p:nvPr/>
        </p:nvCxnSpPr>
        <p:spPr>
          <a:xfrm>
            <a:off x="2057400" y="1447800"/>
            <a:ext cx="5334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68" name="Google Shape;968;p104"/>
          <p:cNvCxnSpPr/>
          <p:nvPr/>
        </p:nvCxnSpPr>
        <p:spPr>
          <a:xfrm>
            <a:off x="2057400" y="1447800"/>
            <a:ext cx="533400" cy="1981200"/>
          </a:xfrm>
          <a:prstGeom prst="straightConnector1">
            <a:avLst/>
          </a:prstGeom>
          <a:noFill/>
          <a:ln cap="flat" cmpd="sng" w="9525">
            <a:solidFill>
              <a:srgbClr val="CC0000"/>
            </a:solidFill>
            <a:prstDash val="solid"/>
            <a:miter lim="800000"/>
            <a:headEnd len="med" w="med" type="none"/>
            <a:tailEnd len="med" w="med" type="triangle"/>
          </a:ln>
        </p:spPr>
      </p:cxnSp>
      <p:cxnSp>
        <p:nvCxnSpPr>
          <p:cNvPr id="969" name="Google Shape;969;p104"/>
          <p:cNvCxnSpPr/>
          <p:nvPr/>
        </p:nvCxnSpPr>
        <p:spPr>
          <a:xfrm>
            <a:off x="2057400" y="1447800"/>
            <a:ext cx="533400" cy="38862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0" name="Google Shape;970;p104"/>
          <p:cNvCxnSpPr/>
          <p:nvPr/>
        </p:nvCxnSpPr>
        <p:spPr>
          <a:xfrm>
            <a:off x="4191000" y="1447800"/>
            <a:ext cx="5334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71" name="Google Shape;971;p104"/>
          <p:cNvCxnSpPr/>
          <p:nvPr/>
        </p:nvCxnSpPr>
        <p:spPr>
          <a:xfrm>
            <a:off x="4191000" y="1447800"/>
            <a:ext cx="609600" cy="16002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2" name="Google Shape;972;p104"/>
          <p:cNvCxnSpPr/>
          <p:nvPr/>
        </p:nvCxnSpPr>
        <p:spPr>
          <a:xfrm>
            <a:off x="4114800" y="3505200"/>
            <a:ext cx="685800" cy="12954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3" name="Google Shape;973;p104"/>
          <p:cNvCxnSpPr/>
          <p:nvPr/>
        </p:nvCxnSpPr>
        <p:spPr>
          <a:xfrm flipH="1">
            <a:off x="3657600" y="3505200"/>
            <a:ext cx="457200" cy="17526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4" name="Google Shape;974;p104"/>
          <p:cNvCxnSpPr/>
          <p:nvPr/>
        </p:nvCxnSpPr>
        <p:spPr>
          <a:xfrm rot="10800000">
            <a:off x="3314700" y="3276600"/>
            <a:ext cx="800100" cy="228600"/>
          </a:xfrm>
          <a:prstGeom prst="curvedConnector3">
            <a:avLst>
              <a:gd fmla="val 0" name="adj1"/>
            </a:avLst>
          </a:prstGeom>
          <a:noFill/>
          <a:ln cap="flat" cmpd="sng" w="9525">
            <a:solidFill>
              <a:srgbClr val="CC0000"/>
            </a:solidFill>
            <a:prstDash val="solid"/>
            <a:miter lim="800000"/>
            <a:headEnd len="med" w="med" type="none"/>
            <a:tailEnd len="med" w="med" type="triangle"/>
          </a:ln>
        </p:spPr>
      </p:cxnSp>
      <p:cxnSp>
        <p:nvCxnSpPr>
          <p:cNvPr id="975" name="Google Shape;975;p104"/>
          <p:cNvCxnSpPr/>
          <p:nvPr/>
        </p:nvCxnSpPr>
        <p:spPr>
          <a:xfrm>
            <a:off x="6324600" y="1447800"/>
            <a:ext cx="11430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76" name="Google Shape;976;p104"/>
          <p:cNvCxnSpPr/>
          <p:nvPr/>
        </p:nvCxnSpPr>
        <p:spPr>
          <a:xfrm>
            <a:off x="6324600" y="1447800"/>
            <a:ext cx="609600" cy="5334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7" name="Google Shape;977;p104"/>
          <p:cNvCxnSpPr/>
          <p:nvPr/>
        </p:nvCxnSpPr>
        <p:spPr>
          <a:xfrm>
            <a:off x="6324600" y="1447800"/>
            <a:ext cx="381000" cy="9144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8" name="Google Shape;978;p104"/>
          <p:cNvCxnSpPr/>
          <p:nvPr/>
        </p:nvCxnSpPr>
        <p:spPr>
          <a:xfrm>
            <a:off x="6400800" y="3124200"/>
            <a:ext cx="1143000" cy="1524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9" name="Google Shape;979;p104"/>
          <p:cNvCxnSpPr/>
          <p:nvPr/>
        </p:nvCxnSpPr>
        <p:spPr>
          <a:xfrm>
            <a:off x="6400800" y="3124200"/>
            <a:ext cx="533400" cy="457200"/>
          </a:xfrm>
          <a:prstGeom prst="straightConnector1">
            <a:avLst/>
          </a:prstGeom>
          <a:noFill/>
          <a:ln cap="flat" cmpd="sng" w="9525">
            <a:solidFill>
              <a:srgbClr val="CC0000"/>
            </a:solidFill>
            <a:prstDash val="solid"/>
            <a:miter lim="800000"/>
            <a:headEnd len="med" w="med" type="none"/>
            <a:tailEnd len="med" w="med" type="triangle"/>
          </a:ln>
        </p:spPr>
      </p:cxnSp>
      <p:cxnSp>
        <p:nvCxnSpPr>
          <p:cNvPr id="980" name="Google Shape;980;p104"/>
          <p:cNvCxnSpPr/>
          <p:nvPr/>
        </p:nvCxnSpPr>
        <p:spPr>
          <a:xfrm>
            <a:off x="6400800" y="3124200"/>
            <a:ext cx="304800" cy="762000"/>
          </a:xfrm>
          <a:prstGeom prst="straightConnector1">
            <a:avLst/>
          </a:prstGeom>
          <a:noFill/>
          <a:ln cap="flat" cmpd="sng" w="9525">
            <a:solidFill>
              <a:srgbClr val="CC0000"/>
            </a:solidFill>
            <a:prstDash val="solid"/>
            <a:miter lim="800000"/>
            <a:headEnd len="med" w="med" type="none"/>
            <a:tailEnd len="med" w="med" type="triangle"/>
          </a:ln>
        </p:spPr>
      </p:cxnSp>
      <p:cxnSp>
        <p:nvCxnSpPr>
          <p:cNvPr id="981" name="Google Shape;981;p104"/>
          <p:cNvCxnSpPr/>
          <p:nvPr/>
        </p:nvCxnSpPr>
        <p:spPr>
          <a:xfrm>
            <a:off x="6324600" y="4876800"/>
            <a:ext cx="12192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82" name="Google Shape;982;p104"/>
          <p:cNvCxnSpPr/>
          <p:nvPr/>
        </p:nvCxnSpPr>
        <p:spPr>
          <a:xfrm>
            <a:off x="6324600" y="4876800"/>
            <a:ext cx="609600" cy="457200"/>
          </a:xfrm>
          <a:prstGeom prst="straightConnector1">
            <a:avLst/>
          </a:prstGeom>
          <a:noFill/>
          <a:ln cap="flat" cmpd="sng" w="9525">
            <a:solidFill>
              <a:srgbClr val="CC0000"/>
            </a:solidFill>
            <a:prstDash val="solid"/>
            <a:miter lim="800000"/>
            <a:headEnd len="med" w="med" type="none"/>
            <a:tailEnd len="med" w="med" type="triangle"/>
          </a:ln>
        </p:spPr>
      </p:cxnSp>
      <p:cxnSp>
        <p:nvCxnSpPr>
          <p:cNvPr id="983" name="Google Shape;983;p104"/>
          <p:cNvCxnSpPr/>
          <p:nvPr/>
        </p:nvCxnSpPr>
        <p:spPr>
          <a:xfrm>
            <a:off x="6324600" y="4876800"/>
            <a:ext cx="533400" cy="838200"/>
          </a:xfrm>
          <a:prstGeom prst="straightConnector1">
            <a:avLst/>
          </a:prstGeom>
          <a:noFill/>
          <a:ln cap="flat" cmpd="sng" w="9525">
            <a:solidFill>
              <a:srgbClr val="CC0000"/>
            </a:solidFill>
            <a:prstDash val="solid"/>
            <a:miter lim="800000"/>
            <a:headEnd len="med" w="med" type="none"/>
            <a:tailEnd len="med" w="med" type="triangle"/>
          </a:ln>
        </p:spPr>
      </p:cxnSp>
      <p:cxnSp>
        <p:nvCxnSpPr>
          <p:cNvPr id="984" name="Google Shape;984;p104"/>
          <p:cNvCxnSpPr/>
          <p:nvPr/>
        </p:nvCxnSpPr>
        <p:spPr>
          <a:xfrm>
            <a:off x="8915400" y="14478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85" name="Google Shape;985;p104"/>
          <p:cNvCxnSpPr/>
          <p:nvPr/>
        </p:nvCxnSpPr>
        <p:spPr>
          <a:xfrm>
            <a:off x="8915400" y="1447800"/>
            <a:ext cx="228600" cy="381000"/>
          </a:xfrm>
          <a:prstGeom prst="straightConnector1">
            <a:avLst/>
          </a:prstGeom>
          <a:noFill/>
          <a:ln cap="flat" cmpd="sng" w="9525">
            <a:solidFill>
              <a:srgbClr val="CC0000"/>
            </a:solidFill>
            <a:prstDash val="solid"/>
            <a:miter lim="800000"/>
            <a:headEnd len="med" w="med" type="none"/>
            <a:tailEnd len="med" w="med" type="triangle"/>
          </a:ln>
        </p:spPr>
      </p:cxnSp>
      <p:cxnSp>
        <p:nvCxnSpPr>
          <p:cNvPr id="986" name="Google Shape;986;p104"/>
          <p:cNvCxnSpPr/>
          <p:nvPr/>
        </p:nvCxnSpPr>
        <p:spPr>
          <a:xfrm>
            <a:off x="8991600" y="32766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87" name="Google Shape;987;p104"/>
          <p:cNvCxnSpPr/>
          <p:nvPr/>
        </p:nvCxnSpPr>
        <p:spPr>
          <a:xfrm>
            <a:off x="8991600" y="3276600"/>
            <a:ext cx="152400" cy="381000"/>
          </a:xfrm>
          <a:prstGeom prst="straightConnector1">
            <a:avLst/>
          </a:prstGeom>
          <a:noFill/>
          <a:ln cap="flat" cmpd="sng" w="9525">
            <a:solidFill>
              <a:srgbClr val="CC0000"/>
            </a:solidFill>
            <a:prstDash val="solid"/>
            <a:miter lim="800000"/>
            <a:headEnd len="med" w="med" type="none"/>
            <a:tailEnd len="med" w="med" type="triangle"/>
          </a:ln>
        </p:spPr>
      </p:cxnSp>
      <p:sp>
        <p:nvSpPr>
          <p:cNvPr id="988" name="Google Shape;988;p104"/>
          <p:cNvSpPr txBox="1"/>
          <p:nvPr/>
        </p:nvSpPr>
        <p:spPr>
          <a:xfrm>
            <a:off x="9067800" y="16002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5</a:t>
            </a:r>
            <a:endParaRPr/>
          </a:p>
        </p:txBody>
      </p:sp>
      <p:sp>
        <p:nvSpPr>
          <p:cNvPr id="989" name="Google Shape;989;p104"/>
          <p:cNvSpPr txBox="1"/>
          <p:nvPr/>
        </p:nvSpPr>
        <p:spPr>
          <a:xfrm>
            <a:off x="6858000" y="45720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990" name="Google Shape;990;p104"/>
          <p:cNvSpPr txBox="1"/>
          <p:nvPr/>
        </p:nvSpPr>
        <p:spPr>
          <a:xfrm>
            <a:off x="6781800" y="28956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E</a:t>
            </a:r>
            <a:endParaRPr/>
          </a:p>
        </p:txBody>
      </p:sp>
      <p:sp>
        <p:nvSpPr>
          <p:cNvPr id="991" name="Google Shape;991;p104"/>
          <p:cNvSpPr txBox="1"/>
          <p:nvPr/>
        </p:nvSpPr>
        <p:spPr>
          <a:xfrm>
            <a:off x="6705600" y="11430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E</a:t>
            </a:r>
            <a:endParaRPr/>
          </a:p>
        </p:txBody>
      </p:sp>
      <p:sp>
        <p:nvSpPr>
          <p:cNvPr id="992" name="Google Shape;992;p104"/>
          <p:cNvSpPr txBox="1"/>
          <p:nvPr/>
        </p:nvSpPr>
        <p:spPr>
          <a:xfrm>
            <a:off x="4343400" y="38862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E</a:t>
            </a:r>
            <a:endParaRPr/>
          </a:p>
        </p:txBody>
      </p:sp>
      <p:sp>
        <p:nvSpPr>
          <p:cNvPr id="993" name="Google Shape;993;p104"/>
          <p:cNvSpPr txBox="1"/>
          <p:nvPr/>
        </p:nvSpPr>
        <p:spPr>
          <a:xfrm>
            <a:off x="2133600" y="11430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E</a:t>
            </a:r>
            <a:endParaRPr/>
          </a:p>
        </p:txBody>
      </p:sp>
      <p:sp>
        <p:nvSpPr>
          <p:cNvPr id="994" name="Google Shape;994;p104"/>
          <p:cNvSpPr txBox="1"/>
          <p:nvPr/>
        </p:nvSpPr>
        <p:spPr>
          <a:xfrm>
            <a:off x="4419600" y="1981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995" name="Google Shape;995;p104"/>
          <p:cNvSpPr txBox="1"/>
          <p:nvPr/>
        </p:nvSpPr>
        <p:spPr>
          <a:xfrm>
            <a:off x="8839200" y="11430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996" name="Google Shape;996;p104"/>
          <p:cNvSpPr txBox="1"/>
          <p:nvPr/>
        </p:nvSpPr>
        <p:spPr>
          <a:xfrm>
            <a:off x="8915400" y="29718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997" name="Google Shape;997;p104"/>
          <p:cNvSpPr txBox="1"/>
          <p:nvPr/>
        </p:nvSpPr>
        <p:spPr>
          <a:xfrm>
            <a:off x="6477000" y="48768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998" name="Google Shape;998;p104"/>
          <p:cNvSpPr txBox="1"/>
          <p:nvPr/>
        </p:nvSpPr>
        <p:spPr>
          <a:xfrm>
            <a:off x="4267200" y="11430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999" name="Google Shape;999;p104"/>
          <p:cNvSpPr txBox="1"/>
          <p:nvPr/>
        </p:nvSpPr>
        <p:spPr>
          <a:xfrm>
            <a:off x="8915400" y="32766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00" name="Google Shape;1000;p104"/>
          <p:cNvSpPr txBox="1"/>
          <p:nvPr/>
        </p:nvSpPr>
        <p:spPr>
          <a:xfrm>
            <a:off x="8839200" y="1447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01" name="Google Shape;1001;p104"/>
          <p:cNvSpPr txBox="1"/>
          <p:nvPr/>
        </p:nvSpPr>
        <p:spPr>
          <a:xfrm>
            <a:off x="6553200" y="51816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02" name="Google Shape;1002;p104"/>
          <p:cNvSpPr txBox="1"/>
          <p:nvPr/>
        </p:nvSpPr>
        <p:spPr>
          <a:xfrm>
            <a:off x="6553200" y="14478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03" name="Google Shape;1003;p104"/>
          <p:cNvSpPr txBox="1"/>
          <p:nvPr/>
        </p:nvSpPr>
        <p:spPr>
          <a:xfrm>
            <a:off x="6629400" y="31242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04" name="Google Shape;1004;p104"/>
          <p:cNvSpPr txBox="1"/>
          <p:nvPr/>
        </p:nvSpPr>
        <p:spPr>
          <a:xfrm>
            <a:off x="3657600" y="27432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05" name="Google Shape;1005;p104"/>
          <p:cNvSpPr txBox="1"/>
          <p:nvPr/>
        </p:nvSpPr>
        <p:spPr>
          <a:xfrm>
            <a:off x="2362200" y="25146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06" name="Google Shape;1006;p104"/>
          <p:cNvSpPr txBox="1"/>
          <p:nvPr/>
        </p:nvSpPr>
        <p:spPr>
          <a:xfrm>
            <a:off x="6324600" y="19050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007" name="Google Shape;1007;p104"/>
          <p:cNvSpPr txBox="1"/>
          <p:nvPr/>
        </p:nvSpPr>
        <p:spPr>
          <a:xfrm>
            <a:off x="6248400" y="34290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008" name="Google Shape;1008;p104"/>
          <p:cNvSpPr txBox="1"/>
          <p:nvPr/>
        </p:nvSpPr>
        <p:spPr>
          <a:xfrm>
            <a:off x="2133600" y="43434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009" name="Google Shape;1009;p104"/>
          <p:cNvSpPr txBox="1"/>
          <p:nvPr/>
        </p:nvSpPr>
        <p:spPr>
          <a:xfrm>
            <a:off x="3733800" y="44958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010" name="Google Shape;1010;p104"/>
          <p:cNvSpPr txBox="1"/>
          <p:nvPr/>
        </p:nvSpPr>
        <p:spPr>
          <a:xfrm>
            <a:off x="6858000" y="51054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4</a:t>
            </a:r>
            <a:endParaRPr/>
          </a:p>
        </p:txBody>
      </p:sp>
      <p:sp>
        <p:nvSpPr>
          <p:cNvPr id="1011" name="Google Shape;1011;p104"/>
          <p:cNvSpPr txBox="1"/>
          <p:nvPr/>
        </p:nvSpPr>
        <p:spPr>
          <a:xfrm>
            <a:off x="6858000" y="33528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2</a:t>
            </a:r>
            <a:endParaRPr/>
          </a:p>
        </p:txBody>
      </p:sp>
      <p:sp>
        <p:nvSpPr>
          <p:cNvPr id="1012" name="Google Shape;1012;p104"/>
          <p:cNvSpPr txBox="1"/>
          <p:nvPr/>
        </p:nvSpPr>
        <p:spPr>
          <a:xfrm>
            <a:off x="6858000" y="1752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2</a:t>
            </a:r>
            <a:endParaRPr/>
          </a:p>
        </p:txBody>
      </p:sp>
      <p:sp>
        <p:nvSpPr>
          <p:cNvPr id="1013" name="Google Shape;1013;p104"/>
          <p:cNvSpPr txBox="1"/>
          <p:nvPr/>
        </p:nvSpPr>
        <p:spPr>
          <a:xfrm>
            <a:off x="6629400" y="2133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3</a:t>
            </a:r>
            <a:endParaRPr/>
          </a:p>
        </p:txBody>
      </p:sp>
      <p:sp>
        <p:nvSpPr>
          <p:cNvPr id="1014" name="Google Shape;1014;p104"/>
          <p:cNvSpPr txBox="1"/>
          <p:nvPr/>
        </p:nvSpPr>
        <p:spPr>
          <a:xfrm>
            <a:off x="6629400" y="3657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3</a:t>
            </a:r>
            <a:endParaRPr/>
          </a:p>
        </p:txBody>
      </p:sp>
      <p:sp>
        <p:nvSpPr>
          <p:cNvPr id="1015" name="Google Shape;1015;p104"/>
          <p:cNvSpPr txBox="1"/>
          <p:nvPr/>
        </p:nvSpPr>
        <p:spPr>
          <a:xfrm>
            <a:off x="9220200" y="30480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4</a:t>
            </a:r>
            <a:endParaRPr/>
          </a:p>
        </p:txBody>
      </p:sp>
      <p:sp>
        <p:nvSpPr>
          <p:cNvPr id="1016" name="Google Shape;1016;p104"/>
          <p:cNvSpPr txBox="1"/>
          <p:nvPr/>
        </p:nvSpPr>
        <p:spPr>
          <a:xfrm>
            <a:off x="9144000" y="12192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4</a:t>
            </a:r>
            <a:endParaRPr/>
          </a:p>
        </p:txBody>
      </p:sp>
      <p:sp>
        <p:nvSpPr>
          <p:cNvPr id="1017" name="Google Shape;1017;p104"/>
          <p:cNvSpPr txBox="1"/>
          <p:nvPr/>
        </p:nvSpPr>
        <p:spPr>
          <a:xfrm>
            <a:off x="9067800" y="34290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5</a:t>
            </a:r>
            <a:endParaRPr/>
          </a:p>
        </p:txBody>
      </p:sp>
      <p:sp>
        <p:nvSpPr>
          <p:cNvPr id="1018" name="Google Shape;1018;p104"/>
          <p:cNvSpPr txBox="1"/>
          <p:nvPr/>
        </p:nvSpPr>
        <p:spPr>
          <a:xfrm>
            <a:off x="6781800" y="54864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5</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5"/>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1024" name="Google Shape;1024;p10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SLR-Parsing Tables for Ambiguous Grammar</a:t>
            </a:r>
            <a:endParaRPr/>
          </a:p>
        </p:txBody>
      </p:sp>
      <p:sp>
        <p:nvSpPr>
          <p:cNvPr id="1025" name="Google Shape;1025;p105"/>
          <p:cNvSpPr txBox="1"/>
          <p:nvPr/>
        </p:nvSpPr>
        <p:spPr>
          <a:xfrm>
            <a:off x="593725" y="1052512"/>
            <a:ext cx="38893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FOLLOW(E) = {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 }</a:t>
            </a:r>
            <a:endParaRPr/>
          </a:p>
        </p:txBody>
      </p:sp>
      <p:sp>
        <p:nvSpPr>
          <p:cNvPr id="1026" name="Google Shape;1026;p105"/>
          <p:cNvSpPr txBox="1"/>
          <p:nvPr/>
        </p:nvSpPr>
        <p:spPr>
          <a:xfrm>
            <a:off x="533400" y="1676400"/>
            <a:ext cx="68246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State I</a:t>
            </a:r>
            <a:r>
              <a:rPr b="0" baseline="-25000" i="0" lang="en-US" sz="2400" u="none">
                <a:solidFill>
                  <a:schemeClr val="dk1"/>
                </a:solidFill>
                <a:latin typeface="Times New Roman"/>
                <a:ea typeface="Times New Roman"/>
                <a:cs typeface="Times New Roman"/>
                <a:sym typeface="Times New Roman"/>
              </a:rPr>
              <a:t>7</a:t>
            </a:r>
            <a:r>
              <a:rPr b="0" i="0" lang="en-US" sz="2400" u="none">
                <a:solidFill>
                  <a:schemeClr val="dk1"/>
                </a:solidFill>
                <a:latin typeface="Times New Roman"/>
                <a:ea typeface="Times New Roman"/>
                <a:cs typeface="Times New Roman"/>
                <a:sym typeface="Times New Roman"/>
              </a:rPr>
              <a:t> has shift/reduce conflicts for symbols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 and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a:t>
            </a:r>
            <a:endParaRPr/>
          </a:p>
        </p:txBody>
      </p:sp>
      <p:grpSp>
        <p:nvGrpSpPr>
          <p:cNvPr id="1027" name="Google Shape;1027;p105"/>
          <p:cNvGrpSpPr/>
          <p:nvPr/>
        </p:nvGrpSpPr>
        <p:grpSpPr>
          <a:xfrm>
            <a:off x="914400" y="2438400"/>
            <a:ext cx="3435350" cy="533400"/>
            <a:chOff x="864" y="1536"/>
            <a:chExt cx="2164" cy="336"/>
          </a:xfrm>
        </p:grpSpPr>
        <p:sp>
          <p:nvSpPr>
            <p:cNvPr id="1028" name="Google Shape;1028;p105"/>
            <p:cNvSpPr txBox="1"/>
            <p:nvPr/>
          </p:nvSpPr>
          <p:spPr>
            <a:xfrm>
              <a:off x="864"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0</a:t>
              </a:r>
              <a:endParaRPr/>
            </a:p>
          </p:txBody>
        </p:sp>
        <p:sp>
          <p:nvSpPr>
            <p:cNvPr id="1029" name="Google Shape;1029;p105"/>
            <p:cNvSpPr txBox="1"/>
            <p:nvPr/>
          </p:nvSpPr>
          <p:spPr>
            <a:xfrm>
              <a:off x="1536"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1</a:t>
              </a:r>
              <a:endParaRPr/>
            </a:p>
          </p:txBody>
        </p:sp>
        <p:sp>
          <p:nvSpPr>
            <p:cNvPr id="1030" name="Google Shape;1030;p105"/>
            <p:cNvSpPr txBox="1"/>
            <p:nvPr/>
          </p:nvSpPr>
          <p:spPr>
            <a:xfrm>
              <a:off x="2784"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7</a:t>
              </a:r>
              <a:endParaRPr/>
            </a:p>
          </p:txBody>
        </p:sp>
        <p:sp>
          <p:nvSpPr>
            <p:cNvPr id="1031" name="Google Shape;1031;p105"/>
            <p:cNvSpPr txBox="1"/>
            <p:nvPr/>
          </p:nvSpPr>
          <p:spPr>
            <a:xfrm>
              <a:off x="2160"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4</a:t>
              </a:r>
              <a:endParaRPr/>
            </a:p>
          </p:txBody>
        </p:sp>
        <p:cxnSp>
          <p:nvCxnSpPr>
            <p:cNvPr id="1032" name="Google Shape;1032;p105"/>
            <p:cNvCxnSpPr/>
            <p:nvPr/>
          </p:nvCxnSpPr>
          <p:spPr>
            <a:xfrm>
              <a:off x="1104" y="1728"/>
              <a:ext cx="43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033" name="Google Shape;1033;p105"/>
            <p:cNvCxnSpPr/>
            <p:nvPr/>
          </p:nvCxnSpPr>
          <p:spPr>
            <a:xfrm>
              <a:off x="2352" y="1728"/>
              <a:ext cx="43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034" name="Google Shape;1034;p105"/>
            <p:cNvCxnSpPr/>
            <p:nvPr/>
          </p:nvCxnSpPr>
          <p:spPr>
            <a:xfrm>
              <a:off x="1728" y="1728"/>
              <a:ext cx="432" cy="0"/>
            </a:xfrm>
            <a:prstGeom prst="straightConnector1">
              <a:avLst/>
            </a:prstGeom>
            <a:noFill/>
            <a:ln cap="flat" cmpd="sng" w="9525">
              <a:solidFill>
                <a:schemeClr val="dk1"/>
              </a:solidFill>
              <a:prstDash val="solid"/>
              <a:miter lim="800000"/>
              <a:headEnd len="med" w="med" type="none"/>
              <a:tailEnd len="med" w="med" type="triangle"/>
            </a:ln>
          </p:spPr>
        </p:cxnSp>
        <p:sp>
          <p:nvSpPr>
            <p:cNvPr id="1035" name="Google Shape;1035;p105"/>
            <p:cNvSpPr txBox="1"/>
            <p:nvPr/>
          </p:nvSpPr>
          <p:spPr>
            <a:xfrm>
              <a:off x="2448" y="1536"/>
              <a:ext cx="20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endParaRPr/>
            </a:p>
          </p:txBody>
        </p:sp>
        <p:sp>
          <p:nvSpPr>
            <p:cNvPr id="1036" name="Google Shape;1036;p105"/>
            <p:cNvSpPr txBox="1"/>
            <p:nvPr/>
          </p:nvSpPr>
          <p:spPr>
            <a:xfrm>
              <a:off x="1776" y="1536"/>
              <a:ext cx="19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1037" name="Google Shape;1037;p105"/>
            <p:cNvSpPr txBox="1"/>
            <p:nvPr/>
          </p:nvSpPr>
          <p:spPr>
            <a:xfrm>
              <a:off x="1200" y="1536"/>
              <a:ext cx="20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endParaRPr/>
            </a:p>
          </p:txBody>
        </p:sp>
      </p:grpSp>
      <p:sp>
        <p:nvSpPr>
          <p:cNvPr id="1038" name="Google Shape;1038;p105"/>
          <p:cNvSpPr txBox="1"/>
          <p:nvPr/>
        </p:nvSpPr>
        <p:spPr>
          <a:xfrm>
            <a:off x="1447800" y="3124200"/>
            <a:ext cx="4427537"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current token is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shift     🡺 + is right-associative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reduce  🡺 + is left-associative</a:t>
            </a:r>
            <a:endParaRPr/>
          </a:p>
        </p:txBody>
      </p:sp>
      <p:sp>
        <p:nvSpPr>
          <p:cNvPr id="1039" name="Google Shape;1039;p105"/>
          <p:cNvSpPr txBox="1"/>
          <p:nvPr/>
        </p:nvSpPr>
        <p:spPr>
          <a:xfrm>
            <a:off x="1524000" y="4648200"/>
            <a:ext cx="5635625"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current token is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shift    🡺 * has higher precedence than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reduce 🡺 + has higher precedence than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06"/>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1045" name="Google Shape;1045;p10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SLR-Parsing Tables for Ambiguous Grammar</a:t>
            </a:r>
            <a:endParaRPr/>
          </a:p>
        </p:txBody>
      </p:sp>
      <p:sp>
        <p:nvSpPr>
          <p:cNvPr id="1046" name="Google Shape;1046;p106"/>
          <p:cNvSpPr txBox="1"/>
          <p:nvPr/>
        </p:nvSpPr>
        <p:spPr>
          <a:xfrm>
            <a:off x="593725" y="1052512"/>
            <a:ext cx="38893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FOLLOW(E) = {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 }</a:t>
            </a:r>
            <a:endParaRPr/>
          </a:p>
        </p:txBody>
      </p:sp>
      <p:sp>
        <p:nvSpPr>
          <p:cNvPr id="1047" name="Google Shape;1047;p106"/>
          <p:cNvSpPr txBox="1"/>
          <p:nvPr/>
        </p:nvSpPr>
        <p:spPr>
          <a:xfrm>
            <a:off x="533400" y="1676400"/>
            <a:ext cx="68246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State I</a:t>
            </a:r>
            <a:r>
              <a:rPr b="0" baseline="-25000" i="0" lang="en-US" sz="2400" u="none">
                <a:solidFill>
                  <a:schemeClr val="dk1"/>
                </a:solidFill>
                <a:latin typeface="Times New Roman"/>
                <a:ea typeface="Times New Roman"/>
                <a:cs typeface="Times New Roman"/>
                <a:sym typeface="Times New Roman"/>
              </a:rPr>
              <a:t>8</a:t>
            </a:r>
            <a:r>
              <a:rPr b="0" i="0" lang="en-US" sz="2400" u="none">
                <a:solidFill>
                  <a:schemeClr val="dk1"/>
                </a:solidFill>
                <a:latin typeface="Times New Roman"/>
                <a:ea typeface="Times New Roman"/>
                <a:cs typeface="Times New Roman"/>
                <a:sym typeface="Times New Roman"/>
              </a:rPr>
              <a:t> has shift/reduce conflicts for symbols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 and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a:t>
            </a:r>
            <a:endParaRPr/>
          </a:p>
        </p:txBody>
      </p:sp>
      <p:grpSp>
        <p:nvGrpSpPr>
          <p:cNvPr id="1048" name="Google Shape;1048;p106"/>
          <p:cNvGrpSpPr/>
          <p:nvPr/>
        </p:nvGrpSpPr>
        <p:grpSpPr>
          <a:xfrm>
            <a:off x="914400" y="2438400"/>
            <a:ext cx="3435350" cy="533400"/>
            <a:chOff x="864" y="1536"/>
            <a:chExt cx="2164" cy="336"/>
          </a:xfrm>
        </p:grpSpPr>
        <p:sp>
          <p:nvSpPr>
            <p:cNvPr id="1049" name="Google Shape;1049;p106"/>
            <p:cNvSpPr txBox="1"/>
            <p:nvPr/>
          </p:nvSpPr>
          <p:spPr>
            <a:xfrm>
              <a:off x="864"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0</a:t>
              </a:r>
              <a:endParaRPr/>
            </a:p>
          </p:txBody>
        </p:sp>
        <p:sp>
          <p:nvSpPr>
            <p:cNvPr id="1050" name="Google Shape;1050;p106"/>
            <p:cNvSpPr txBox="1"/>
            <p:nvPr/>
          </p:nvSpPr>
          <p:spPr>
            <a:xfrm>
              <a:off x="1536"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1</a:t>
              </a:r>
              <a:endParaRPr/>
            </a:p>
          </p:txBody>
        </p:sp>
        <p:sp>
          <p:nvSpPr>
            <p:cNvPr id="1051" name="Google Shape;1051;p106"/>
            <p:cNvSpPr txBox="1"/>
            <p:nvPr/>
          </p:nvSpPr>
          <p:spPr>
            <a:xfrm>
              <a:off x="2784"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7</a:t>
              </a:r>
              <a:endParaRPr/>
            </a:p>
          </p:txBody>
        </p:sp>
        <p:sp>
          <p:nvSpPr>
            <p:cNvPr id="1052" name="Google Shape;1052;p106"/>
            <p:cNvSpPr txBox="1"/>
            <p:nvPr/>
          </p:nvSpPr>
          <p:spPr>
            <a:xfrm>
              <a:off x="2160"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5</a:t>
              </a:r>
              <a:endParaRPr/>
            </a:p>
          </p:txBody>
        </p:sp>
        <p:cxnSp>
          <p:nvCxnSpPr>
            <p:cNvPr id="1053" name="Google Shape;1053;p106"/>
            <p:cNvCxnSpPr/>
            <p:nvPr/>
          </p:nvCxnSpPr>
          <p:spPr>
            <a:xfrm>
              <a:off x="1104" y="1728"/>
              <a:ext cx="43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054" name="Google Shape;1054;p106"/>
            <p:cNvCxnSpPr/>
            <p:nvPr/>
          </p:nvCxnSpPr>
          <p:spPr>
            <a:xfrm>
              <a:off x="2352" y="1728"/>
              <a:ext cx="43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055" name="Google Shape;1055;p106"/>
            <p:cNvCxnSpPr/>
            <p:nvPr/>
          </p:nvCxnSpPr>
          <p:spPr>
            <a:xfrm>
              <a:off x="1728" y="1728"/>
              <a:ext cx="432" cy="0"/>
            </a:xfrm>
            <a:prstGeom prst="straightConnector1">
              <a:avLst/>
            </a:prstGeom>
            <a:noFill/>
            <a:ln cap="flat" cmpd="sng" w="9525">
              <a:solidFill>
                <a:schemeClr val="dk1"/>
              </a:solidFill>
              <a:prstDash val="solid"/>
              <a:miter lim="800000"/>
              <a:headEnd len="med" w="med" type="none"/>
              <a:tailEnd len="med" w="med" type="triangle"/>
            </a:ln>
          </p:spPr>
        </p:cxnSp>
        <p:sp>
          <p:nvSpPr>
            <p:cNvPr id="1056" name="Google Shape;1056;p106"/>
            <p:cNvSpPr txBox="1"/>
            <p:nvPr/>
          </p:nvSpPr>
          <p:spPr>
            <a:xfrm>
              <a:off x="2448" y="1536"/>
              <a:ext cx="20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endParaRPr/>
            </a:p>
          </p:txBody>
        </p:sp>
        <p:sp>
          <p:nvSpPr>
            <p:cNvPr id="1057" name="Google Shape;1057;p106"/>
            <p:cNvSpPr txBox="1"/>
            <p:nvPr/>
          </p:nvSpPr>
          <p:spPr>
            <a:xfrm>
              <a:off x="1776" y="1536"/>
              <a:ext cx="1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1058" name="Google Shape;1058;p106"/>
            <p:cNvSpPr txBox="1"/>
            <p:nvPr/>
          </p:nvSpPr>
          <p:spPr>
            <a:xfrm>
              <a:off x="1200" y="1536"/>
              <a:ext cx="20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endParaRPr/>
            </a:p>
          </p:txBody>
        </p:sp>
      </p:grpSp>
      <p:sp>
        <p:nvSpPr>
          <p:cNvPr id="1059" name="Google Shape;1059;p106"/>
          <p:cNvSpPr txBox="1"/>
          <p:nvPr/>
        </p:nvSpPr>
        <p:spPr>
          <a:xfrm>
            <a:off x="1447800" y="3124200"/>
            <a:ext cx="4408487"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current token is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shift     🡺 * is right-associative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reduce  🡺 * is left-associative</a:t>
            </a:r>
            <a:endParaRPr/>
          </a:p>
        </p:txBody>
      </p:sp>
      <p:sp>
        <p:nvSpPr>
          <p:cNvPr id="1060" name="Google Shape;1060;p106"/>
          <p:cNvSpPr txBox="1"/>
          <p:nvPr/>
        </p:nvSpPr>
        <p:spPr>
          <a:xfrm>
            <a:off x="1524000" y="4648200"/>
            <a:ext cx="5635625"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current token is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shift    🡺 + has higher precedence than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reduce 🡺 * has higher precedence than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07"/>
          <p:cNvSpPr txBox="1"/>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Compiler Design- Unit-3</a:t>
            </a:r>
            <a:endParaRPr/>
          </a:p>
        </p:txBody>
      </p:sp>
      <p:sp>
        <p:nvSpPr>
          <p:cNvPr id="1066" name="Google Shape;1066;p10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SLR-Parsing Tables for Ambiguous Grammar</a:t>
            </a:r>
            <a:endParaRPr/>
          </a:p>
        </p:txBody>
      </p:sp>
      <p:graphicFrame>
        <p:nvGraphicFramePr>
          <p:cNvPr id="1067" name="Google Shape;1067;p107"/>
          <p:cNvGraphicFramePr/>
          <p:nvPr/>
        </p:nvGraphicFramePr>
        <p:xfrm>
          <a:off x="1676400" y="1447800"/>
          <a:ext cx="3000000" cy="3000000"/>
        </p:xfrm>
        <a:graphic>
          <a:graphicData uri="http://schemas.openxmlformats.org/drawingml/2006/table">
            <a:tbl>
              <a:tblPr>
                <a:noFill/>
                <a:tableStyleId>{CC1B299E-9B83-413C-90FD-68972D30CF85}</a:tableStyleId>
              </a:tblPr>
              <a:tblGrid>
                <a:gridCol w="733425"/>
                <a:gridCol w="733425"/>
                <a:gridCol w="735000"/>
                <a:gridCol w="733425"/>
                <a:gridCol w="733425"/>
                <a:gridCol w="733425"/>
                <a:gridCol w="735000"/>
                <a:gridCol w="207950"/>
                <a:gridCol w="725475"/>
              </a:tblGrid>
              <a:tr h="4572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id</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0</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acc</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6</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4</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7</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8</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6</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s4</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s9</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7</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r1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s5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8</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r2</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9</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068" name="Google Shape;1068;p107"/>
          <p:cNvSpPr txBox="1"/>
          <p:nvPr/>
        </p:nvSpPr>
        <p:spPr>
          <a:xfrm>
            <a:off x="3352800" y="990600"/>
            <a:ext cx="10477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Action</a:t>
            </a:r>
            <a:endParaRPr/>
          </a:p>
        </p:txBody>
      </p:sp>
      <p:sp>
        <p:nvSpPr>
          <p:cNvPr id="1069" name="Google Shape;1069;p107"/>
          <p:cNvSpPr txBox="1"/>
          <p:nvPr/>
        </p:nvSpPr>
        <p:spPr>
          <a:xfrm>
            <a:off x="6934200" y="990600"/>
            <a:ext cx="8270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Goto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