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34" r:id="rId19"/>
    <p:sldId id="273" r:id="rId20"/>
    <p:sldId id="274" r:id="rId21"/>
    <p:sldId id="275" r:id="rId22"/>
    <p:sldId id="276" r:id="rId23"/>
    <p:sldId id="277" r:id="rId24"/>
    <p:sldId id="278" r:id="rId25"/>
    <p:sldId id="279" r:id="rId26"/>
    <p:sldId id="280" r:id="rId27"/>
    <p:sldId id="281" r:id="rId28"/>
    <p:sldId id="333"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35" r:id="rId52"/>
    <p:sldId id="304" r:id="rId53"/>
    <p:sldId id="305" r:id="rId54"/>
    <p:sldId id="306" r:id="rId55"/>
    <p:sldId id="307" r:id="rId56"/>
    <p:sldId id="308" r:id="rId57"/>
    <p:sldId id="309" r:id="rId58"/>
    <p:sldId id="336"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x="12192000" cy="6858000"/>
  <p:notesSz cx="6858000" cy="9144000"/>
  <p:embeddedFontLst>
    <p:embeddedFont>
      <p:font typeface="Calibri" panose="020F0502020204030204" pitchFamily="34" charset="0"/>
      <p:regular r:id="rId83"/>
      <p:bold r:id="rId84"/>
      <p:italic r:id="rId85"/>
      <p:boldItalic r:id="rId86"/>
    </p:embeddedFont>
    <p:embeddedFont>
      <p:font typeface="Bookman Old Style" panose="02050604050505020204" pitchFamily="18" charset="0"/>
      <p:regular r:id="rId87"/>
      <p:bold r:id="rId88"/>
      <p:italic r:id="rId89"/>
      <p:boldItalic r:id="rId90"/>
    </p:embeddedFont>
    <p:embeddedFont>
      <p:font typeface="Balthazar" panose="020B0604020202020204" charset="0"/>
      <p:regular r:id="rId91"/>
    </p:embeddedFont>
    <p:embeddedFont>
      <p:font typeface="Cambria" panose="02040503050406030204" pitchFamily="18"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jxXIJNsxLnIkOrq7VHp4O2CZ7f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E6FD9-7549-4A28-98FC-8A6A18AADEEE}">
  <a:tblStyle styleId="{D48E6FD9-7549-4A28-98FC-8A6A18AADEEE}"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B92A76E3-1F0D-4777-925B-23E6D2FBC8FC}"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8507B2-F226-4FCD-8627-D34546EB639E}" styleName="Table_2">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EBF1E8"/>
          </a:solidFill>
        </a:fill>
      </a:tcStyle>
    </a:lastRow>
    <a:seCell>
      <a:tcTxStyle/>
      <a:tcStyle>
        <a:tcBdr/>
      </a:tcStyle>
    </a:seCell>
    <a:swCell>
      <a:tcTxStyle/>
      <a:tcStyle>
        <a:tcBdr/>
      </a:tcStyle>
    </a:swCell>
    <a:firstRow>
      <a:tcTxStyle b="on" i="off"/>
      <a:tcStyle>
        <a:tcBdr/>
        <a:fill>
          <a:solidFill>
            <a:srgbClr val="EBF1E8"/>
          </a:solidFill>
        </a:fill>
      </a:tcStyle>
    </a:firstRow>
    <a:neCell>
      <a:tcTxStyle/>
      <a:tcStyle>
        <a:tcBdr/>
      </a:tcStyle>
    </a:neCell>
    <a:nwCell>
      <a:tcTxStyle/>
      <a:tcStyle>
        <a:tcBdr/>
      </a:tcStyle>
    </a:nwCell>
  </a:tblStyle>
  <a:tblStyle styleId="{03D99776-5CEB-4177-9B84-45114C8CA804}" styleName="Table_3">
    <a:wholeTbl>
      <a:tcTxStyle b="off" i="off">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40000"/>
            </a:schemeClr>
          </a:solidFill>
        </a:fill>
      </a:tcStyle>
    </a:band1H>
    <a:band2H>
      <a:tcTxStyle/>
      <a:tcStyle>
        <a:tcBdr/>
      </a:tcStyle>
    </a:band2H>
    <a:band1V>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fill>
          <a:solidFill>
            <a:schemeClr val="accent6">
              <a:alpha val="40000"/>
            </a:schemeClr>
          </a:solidFill>
        </a:fill>
      </a:tcStyle>
    </a:band1V>
    <a:band2V>
      <a:tcTxStyle/>
      <a:tcStyle>
        <a:tcBdr/>
      </a:tcStyle>
    </a:band2V>
    <a:la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89" Type="http://schemas.openxmlformats.org/officeDocument/2006/relationships/font" Target="fonts/font7.fntdata"/><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font" Target="fonts/font8.fntdata"/><Relationship Id="rId95"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8341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78539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742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968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33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605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29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379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012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86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054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454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564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230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38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600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796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58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559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818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902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030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10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5647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9224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570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749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0464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962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786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962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250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2907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84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076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4384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912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590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4320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1389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9694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9576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159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310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78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586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176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711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2004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4586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529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9576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2784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5110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1789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38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1772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72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1060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9765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288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09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7501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3389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70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71582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41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636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2214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29298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37691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5306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8563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2482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9" name="Google Shape;85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830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58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187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78"/>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7" name="Google Shape;17;p78"/>
          <p:cNvPicPr preferRelativeResize="0"/>
          <p:nvPr/>
        </p:nvPicPr>
        <p:blipFill rotWithShape="1">
          <a:blip r:embed="rId2">
            <a:alphaModFix/>
          </a:blip>
          <a:srcRect/>
          <a:stretch/>
        </p:blipFill>
        <p:spPr>
          <a:xfrm>
            <a:off x="11190649" y="50800"/>
            <a:ext cx="963251" cy="960203"/>
          </a:xfrm>
          <a:prstGeom prst="rect">
            <a:avLst/>
          </a:prstGeom>
          <a:noFill/>
          <a:ln>
            <a:noFill/>
          </a:ln>
        </p:spPr>
      </p:pic>
      <p:sp>
        <p:nvSpPr>
          <p:cNvPr id="18" name="Google Shape;18;p78"/>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19" name="Google Shape;19;p78"/>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20" name="Google Shape;20;p78"/>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0000FF"/>
                </a:solidFill>
                <a:latin typeface="Calibri"/>
                <a:ea typeface="Calibri"/>
                <a:cs typeface="Calibri"/>
                <a:sym typeface="Calibri"/>
              </a:defRPr>
            </a:lvl1pPr>
            <a:lvl2pPr marL="0" lvl="1" indent="0" algn="r">
              <a:spcBef>
                <a:spcPts val="0"/>
              </a:spcBef>
              <a:buNone/>
              <a:defRPr sz="1200" b="1" i="0" u="none" strike="noStrike" cap="none">
                <a:solidFill>
                  <a:srgbClr val="0000FF"/>
                </a:solidFill>
                <a:latin typeface="Calibri"/>
                <a:ea typeface="Calibri"/>
                <a:cs typeface="Calibri"/>
                <a:sym typeface="Calibri"/>
              </a:defRPr>
            </a:lvl2pPr>
            <a:lvl3pPr marL="0" lvl="2" indent="0" algn="r">
              <a:spcBef>
                <a:spcPts val="0"/>
              </a:spcBef>
              <a:buNone/>
              <a:defRPr sz="1200" b="1" i="0" u="none" strike="noStrike" cap="none">
                <a:solidFill>
                  <a:srgbClr val="0000FF"/>
                </a:solidFill>
                <a:latin typeface="Calibri"/>
                <a:ea typeface="Calibri"/>
                <a:cs typeface="Calibri"/>
                <a:sym typeface="Calibri"/>
              </a:defRPr>
            </a:lvl3pPr>
            <a:lvl4pPr marL="0" lvl="3" indent="0" algn="r">
              <a:spcBef>
                <a:spcPts val="0"/>
              </a:spcBef>
              <a:buNone/>
              <a:defRPr sz="1200" b="1" i="0" u="none" strike="noStrike" cap="none">
                <a:solidFill>
                  <a:srgbClr val="0000FF"/>
                </a:solidFill>
                <a:latin typeface="Calibri"/>
                <a:ea typeface="Calibri"/>
                <a:cs typeface="Calibri"/>
                <a:sym typeface="Calibri"/>
              </a:defRPr>
            </a:lvl4pPr>
            <a:lvl5pPr marL="0" lvl="4" indent="0" algn="r">
              <a:spcBef>
                <a:spcPts val="0"/>
              </a:spcBef>
              <a:buNone/>
              <a:defRPr sz="1200" b="1" i="0" u="none" strike="noStrike" cap="none">
                <a:solidFill>
                  <a:srgbClr val="0000FF"/>
                </a:solidFill>
                <a:latin typeface="Calibri"/>
                <a:ea typeface="Calibri"/>
                <a:cs typeface="Calibri"/>
                <a:sym typeface="Calibri"/>
              </a:defRPr>
            </a:lvl5pPr>
            <a:lvl6pPr marL="0" lvl="5" indent="0" algn="r">
              <a:spcBef>
                <a:spcPts val="0"/>
              </a:spcBef>
              <a:buNone/>
              <a:defRPr sz="1200" b="1" i="0" u="none" strike="noStrike" cap="none">
                <a:solidFill>
                  <a:srgbClr val="0000FF"/>
                </a:solidFill>
                <a:latin typeface="Calibri"/>
                <a:ea typeface="Calibri"/>
                <a:cs typeface="Calibri"/>
                <a:sym typeface="Calibri"/>
              </a:defRPr>
            </a:lvl6pPr>
            <a:lvl7pPr marL="0" lvl="6" indent="0" algn="r">
              <a:spcBef>
                <a:spcPts val="0"/>
              </a:spcBef>
              <a:buNone/>
              <a:defRPr sz="1200" b="1" i="0" u="none" strike="noStrike" cap="none">
                <a:solidFill>
                  <a:srgbClr val="0000FF"/>
                </a:solidFill>
                <a:latin typeface="Calibri"/>
                <a:ea typeface="Calibri"/>
                <a:cs typeface="Calibri"/>
                <a:sym typeface="Calibri"/>
              </a:defRPr>
            </a:lvl7pPr>
            <a:lvl8pPr marL="0" lvl="7" indent="0" algn="r">
              <a:spcBef>
                <a:spcPts val="0"/>
              </a:spcBef>
              <a:buNone/>
              <a:defRPr sz="1200" b="1" i="0" u="none" strike="noStrike" cap="none">
                <a:solidFill>
                  <a:srgbClr val="0000FF"/>
                </a:solidFill>
                <a:latin typeface="Calibri"/>
                <a:ea typeface="Calibri"/>
                <a:cs typeface="Calibri"/>
                <a:sym typeface="Calibri"/>
              </a:defRPr>
            </a:lvl8pPr>
            <a:lvl9pPr marL="0" lvl="8" indent="0" algn="r">
              <a:spcBef>
                <a:spcPts val="0"/>
              </a:spcBef>
              <a:buNone/>
              <a:defRPr sz="1200" b="1" i="0" u="none" strike="noStrike" cap="none">
                <a:solidFill>
                  <a:srgbClr val="0000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76" name="Google Shape;76;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77" name="Google Shape;77;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8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82" name="Google Shape;82;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83" name="Google Shape;83;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D5842-7394-4F44-9229-2D2582547F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F9C7D3F-ACB4-4806-BBA2-DC555A95D1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52EA1E-7AD0-4A74-B7ED-AEA1117C6110}"/>
              </a:ext>
            </a:extLst>
          </p:cNvPr>
          <p:cNvSpPr>
            <a:spLocks noGrp="1"/>
          </p:cNvSpPr>
          <p:nvPr>
            <p:ph type="dt" sz="half" idx="10"/>
          </p:nvPr>
        </p:nvSpPr>
        <p:spPr/>
        <p:txBody>
          <a:bodyPr/>
          <a:lstStyle/>
          <a:p>
            <a:fld id="{D05FF83E-90E8-467D-836D-085E8C9DA3C7}" type="datetime1">
              <a:rPr lang="en-IN" smtClean="0"/>
              <a:t>03-02-2024</a:t>
            </a:fld>
            <a:endParaRPr lang="en-IN"/>
          </a:p>
        </p:txBody>
      </p:sp>
      <p:sp>
        <p:nvSpPr>
          <p:cNvPr id="5" name="Footer Placeholder 4">
            <a:extLst>
              <a:ext uri="{FF2B5EF4-FFF2-40B4-BE49-F238E27FC236}">
                <a16:creationId xmlns:a16="http://schemas.microsoft.com/office/drawing/2014/main" xmlns="" id="{A8FCCAB3-6B02-4215-9D50-FC11356A816D}"/>
              </a:ext>
            </a:extLst>
          </p:cNvPr>
          <p:cNvSpPr>
            <a:spLocks noGrp="1"/>
          </p:cNvSpPr>
          <p:nvPr>
            <p:ph type="ftr" sz="quarter" idx="11"/>
          </p:nvPr>
        </p:nvSpPr>
        <p:spPr/>
        <p:txBody>
          <a:bodyPr/>
          <a:lstStyle/>
          <a:p>
            <a:r>
              <a:rPr lang="en-IN" smtClean="0"/>
              <a:t>SRM SOC NWC DBMS Unit 1</a:t>
            </a:r>
            <a:endParaRPr lang="en-IN"/>
          </a:p>
        </p:txBody>
      </p:sp>
      <p:sp>
        <p:nvSpPr>
          <p:cNvPr id="6" name="Slide Number Placeholder 5">
            <a:extLst>
              <a:ext uri="{FF2B5EF4-FFF2-40B4-BE49-F238E27FC236}">
                <a16:creationId xmlns:a16="http://schemas.microsoft.com/office/drawing/2014/main" xmlns="" id="{89225075-DA2F-4975-9423-5933309A8F99}"/>
              </a:ext>
            </a:extLst>
          </p:cNvPr>
          <p:cNvSpPr>
            <a:spLocks noGrp="1"/>
          </p:cNvSpPr>
          <p:nvPr>
            <p:ph type="sldNum" sz="quarter" idx="12"/>
          </p:nvPr>
        </p:nvSpPr>
        <p:spPr/>
        <p:txBody>
          <a:bodyPr/>
          <a:lstStyle/>
          <a:p>
            <a:fld id="{89479D03-9D5D-4D1A-B496-AE4979AF298E}" type="slidenum">
              <a:rPr lang="en-IN" smtClean="0"/>
              <a:t>‹#›</a:t>
            </a:fld>
            <a:endParaRPr lang="en-IN"/>
          </a:p>
        </p:txBody>
      </p:sp>
    </p:spTree>
    <p:extLst>
      <p:ext uri="{BB962C8B-B14F-4D97-AF65-F5344CB8AC3E}">
        <p14:creationId xmlns:p14="http://schemas.microsoft.com/office/powerpoint/2010/main" val="139393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7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25" name="Google Shape;25;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26" name="Google Shape;26;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31" name="Google Shape;31;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32" name="Google Shape;32;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38" name="Google Shape;38;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39" name="Google Shape;39;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47" name="Google Shape;47;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48" name="Google Shape;48;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52" name="Google Shape;52;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53" name="Google Shape;53;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56" name="Google Shape;56;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57" name="Google Shape;57;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63" name="Google Shape;63;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64" name="Google Shape;64;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6"/>
          <p:cNvSpPr>
            <a:spLocks noGrp="1"/>
          </p:cNvSpPr>
          <p:nvPr>
            <p:ph type="pic" idx="2"/>
          </p:nvPr>
        </p:nvSpPr>
        <p:spPr>
          <a:xfrm>
            <a:off x="5183188" y="987425"/>
            <a:ext cx="6172200" cy="4873625"/>
          </a:xfrm>
          <a:prstGeom prst="rect">
            <a:avLst/>
          </a:prstGeom>
          <a:noFill/>
          <a:ln>
            <a:noFill/>
          </a:ln>
        </p:spPr>
      </p:sp>
      <p:sp>
        <p:nvSpPr>
          <p:cNvPr id="68" name="Google Shape;68;p8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13-02-2022</a:t>
            </a:r>
            <a:endParaRPr/>
          </a:p>
        </p:txBody>
      </p:sp>
      <p:sp>
        <p:nvSpPr>
          <p:cNvPr id="70" name="Google Shape;70;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SRMIST&lt;KTR</a:t>
            </a:r>
            <a:endParaRPr/>
          </a:p>
        </p:txBody>
      </p:sp>
      <p:sp>
        <p:nvSpPr>
          <p:cNvPr id="71" name="Google Shape;71;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13-02-2022</a:t>
            </a:r>
            <a:endParaRPr/>
          </a:p>
        </p:txBody>
      </p:sp>
      <p:sp>
        <p:nvSpPr>
          <p:cNvPr id="13" name="Google Shape;1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smtClean="0"/>
              <a:t>SRMIST&lt;KTR</a:t>
            </a:r>
            <a:endParaRPr/>
          </a:p>
        </p:txBody>
      </p:sp>
      <p:sp>
        <p:nvSpPr>
          <p:cNvPr id="14" name="Google Shape;1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idx="4294967295"/>
          </p:nvPr>
        </p:nvSpPr>
        <p:spPr>
          <a:xfrm>
            <a:off x="5867936" y="1287887"/>
            <a:ext cx="4269883" cy="7856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Balthazar"/>
              <a:buNone/>
            </a:pPr>
            <a:r>
              <a:rPr lang="en-US" sz="2800" dirty="0" smtClean="0">
                <a:solidFill>
                  <a:srgbClr val="FF0000"/>
                </a:solidFill>
                <a:latin typeface="Balthazar"/>
                <a:ea typeface="Balthazar"/>
                <a:cs typeface="Balthazar"/>
                <a:sym typeface="Balthazar"/>
              </a:rPr>
              <a:t>18CSC303J </a:t>
            </a:r>
            <a:r>
              <a:rPr lang="en-US" sz="2800" dirty="0">
                <a:solidFill>
                  <a:srgbClr val="FF0000"/>
                </a:solidFill>
                <a:latin typeface="Balthazar"/>
                <a:ea typeface="Balthazar"/>
                <a:cs typeface="Balthazar"/>
                <a:sym typeface="Balthazar"/>
              </a:rPr>
              <a:t>-Database Management Systems</a:t>
            </a:r>
            <a:endParaRPr sz="2800" dirty="0">
              <a:solidFill>
                <a:srgbClr val="FF0000"/>
              </a:solidFill>
              <a:latin typeface="Balthazar"/>
              <a:ea typeface="Balthazar"/>
              <a:cs typeface="Balthazar"/>
              <a:sym typeface="Balthazar"/>
            </a:endParaRPr>
          </a:p>
        </p:txBody>
      </p:sp>
      <p:pic>
        <p:nvPicPr>
          <p:cNvPr id="94" name="Google Shape;94;p1"/>
          <p:cNvPicPr preferRelativeResize="0"/>
          <p:nvPr/>
        </p:nvPicPr>
        <p:blipFill rotWithShape="1">
          <a:blip r:embed="rId3">
            <a:alphaModFix/>
          </a:blip>
          <a:srcRect/>
          <a:stretch/>
        </p:blipFill>
        <p:spPr>
          <a:xfrm>
            <a:off x="1" y="-33495"/>
            <a:ext cx="4803820" cy="6405093"/>
          </a:xfrm>
          <a:prstGeom prst="rect">
            <a:avLst/>
          </a:prstGeom>
          <a:noFill/>
          <a:ln>
            <a:noFill/>
          </a:ln>
        </p:spPr>
      </p:pic>
      <p:sp>
        <p:nvSpPr>
          <p:cNvPr id="2" name="Text Placeholder 1"/>
          <p:cNvSpPr>
            <a:spLocks noGrp="1"/>
          </p:cNvSpPr>
          <p:nvPr>
            <p:ph type="body"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body" idx="1"/>
          </p:nvPr>
        </p:nvSpPr>
        <p:spPr>
          <a:xfrm>
            <a:off x="103031" y="1977904"/>
            <a:ext cx="6253766" cy="37738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Purpose of DBMS:</a:t>
            </a:r>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a:ea typeface="Bookman Old Style"/>
                <a:cs typeface="Bookman Old Style"/>
                <a:sym typeface="Bookman Old Style"/>
              </a:rPr>
              <a:t>The diagram given explains the process as to how the transformation of </a:t>
            </a:r>
            <a:r>
              <a:rPr lang="en-US" sz="2400">
                <a:solidFill>
                  <a:srgbClr val="C00000"/>
                </a:solidFill>
                <a:latin typeface="Bookman Old Style"/>
                <a:ea typeface="Bookman Old Style"/>
                <a:cs typeface="Bookman Old Style"/>
                <a:sym typeface="Bookman Old Style"/>
              </a:rPr>
              <a:t>data</a:t>
            </a:r>
            <a:r>
              <a:rPr lang="en-US" sz="2400">
                <a:solidFill>
                  <a:srgbClr val="0000FF"/>
                </a:solidFill>
                <a:latin typeface="Bookman Old Style"/>
                <a:ea typeface="Bookman Old Style"/>
                <a:cs typeface="Bookman Old Style"/>
                <a:sym typeface="Bookman Old Style"/>
              </a:rPr>
              <a:t> to </a:t>
            </a:r>
            <a:r>
              <a:rPr lang="en-US" sz="2400">
                <a:solidFill>
                  <a:srgbClr val="C00000"/>
                </a:solidFill>
                <a:latin typeface="Bookman Old Style"/>
                <a:ea typeface="Bookman Old Style"/>
                <a:cs typeface="Bookman Old Style"/>
                <a:sym typeface="Bookman Old Style"/>
              </a:rPr>
              <a:t>information</a:t>
            </a:r>
            <a:r>
              <a:rPr lang="en-US" sz="2400">
                <a:solidFill>
                  <a:srgbClr val="0000FF"/>
                </a:solidFill>
                <a:latin typeface="Bookman Old Style"/>
                <a:ea typeface="Bookman Old Style"/>
                <a:cs typeface="Bookman Old Style"/>
                <a:sym typeface="Bookman Old Style"/>
              </a:rPr>
              <a:t> to </a:t>
            </a:r>
            <a:r>
              <a:rPr lang="en-US" sz="2400">
                <a:solidFill>
                  <a:srgbClr val="C00000"/>
                </a:solidFill>
                <a:latin typeface="Bookman Old Style"/>
                <a:ea typeface="Bookman Old Style"/>
                <a:cs typeface="Bookman Old Style"/>
                <a:sym typeface="Bookman Old Style"/>
              </a:rPr>
              <a:t>knowledge</a:t>
            </a:r>
            <a:r>
              <a:rPr lang="en-US" sz="2400">
                <a:solidFill>
                  <a:srgbClr val="0000FF"/>
                </a:solidFill>
                <a:latin typeface="Bookman Old Style"/>
                <a:ea typeface="Bookman Old Style"/>
                <a:cs typeface="Bookman Old Style"/>
                <a:sym typeface="Bookman Old Style"/>
              </a:rPr>
              <a:t> to </a:t>
            </a:r>
            <a:r>
              <a:rPr lang="en-US" sz="2400">
                <a:solidFill>
                  <a:srgbClr val="C00000"/>
                </a:solidFill>
                <a:latin typeface="Bookman Old Style"/>
                <a:ea typeface="Bookman Old Style"/>
                <a:cs typeface="Bookman Old Style"/>
                <a:sym typeface="Bookman Old Style"/>
              </a:rPr>
              <a:t>action</a:t>
            </a:r>
            <a:r>
              <a:rPr lang="en-US" sz="2400">
                <a:solidFill>
                  <a:srgbClr val="0000FF"/>
                </a:solidFill>
                <a:latin typeface="Bookman Old Style"/>
                <a:ea typeface="Bookman Old Style"/>
                <a:cs typeface="Bookman Old Style"/>
                <a:sym typeface="Bookman Old Style"/>
              </a:rPr>
              <a:t> happens respectively in the DBMS </a:t>
            </a:r>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a:ea typeface="Balthazar"/>
              <a:cs typeface="Balthazar"/>
              <a:sym typeface="Balthazar"/>
            </a:endParaRPr>
          </a:p>
        </p:txBody>
      </p:sp>
      <p:sp>
        <p:nvSpPr>
          <p:cNvPr id="176" name="Google Shape;176;p10"/>
          <p:cNvSpPr/>
          <p:nvPr/>
        </p:nvSpPr>
        <p:spPr>
          <a:xfrm>
            <a:off x="0" y="0"/>
            <a:ext cx="109728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S-2 	SLO-2 :Purpose of database system</a:t>
            </a:r>
            <a:endParaRPr/>
          </a:p>
          <a:p>
            <a:pPr marL="0" marR="0" lvl="0" indent="0" algn="l" rtl="0">
              <a:spcBef>
                <a:spcPts val="0"/>
              </a:spcBef>
              <a:spcAft>
                <a:spcPts val="0"/>
              </a:spcAft>
              <a:buNone/>
            </a:pPr>
            <a:endParaRPr sz="3200">
              <a:solidFill>
                <a:srgbClr val="FF0000"/>
              </a:solidFill>
              <a:latin typeface="Balthazar"/>
              <a:ea typeface="Balthazar"/>
              <a:cs typeface="Balthazar"/>
              <a:sym typeface="Balthazar"/>
            </a:endParaRPr>
          </a:p>
        </p:txBody>
      </p:sp>
      <p:grpSp>
        <p:nvGrpSpPr>
          <p:cNvPr id="177" name="Google Shape;177;p10"/>
          <p:cNvGrpSpPr/>
          <p:nvPr/>
        </p:nvGrpSpPr>
        <p:grpSpPr>
          <a:xfrm>
            <a:off x="6118538" y="896682"/>
            <a:ext cx="4069723" cy="5302581"/>
            <a:chOff x="5351172" y="767667"/>
            <a:chExt cx="4069723" cy="5302581"/>
          </a:xfrm>
        </p:grpSpPr>
        <p:sp>
          <p:nvSpPr>
            <p:cNvPr id="178" name="Google Shape;178;p10"/>
            <p:cNvSpPr/>
            <p:nvPr/>
          </p:nvSpPr>
          <p:spPr>
            <a:xfrm>
              <a:off x="6170056" y="767667"/>
              <a:ext cx="2343954" cy="777809"/>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a:ea typeface="Balthazar"/>
                  <a:cs typeface="Balthazar"/>
                  <a:sym typeface="Balthazar"/>
                </a:rPr>
                <a:t>DATA</a:t>
              </a:r>
              <a:endParaRPr sz="2400">
                <a:solidFill>
                  <a:srgbClr val="C00000"/>
                </a:solidFill>
                <a:latin typeface="Balthazar"/>
                <a:ea typeface="Balthazar"/>
                <a:cs typeface="Balthazar"/>
                <a:sym typeface="Balthazar"/>
              </a:endParaRPr>
            </a:p>
          </p:txBody>
        </p:sp>
        <p:sp>
          <p:nvSpPr>
            <p:cNvPr id="179" name="Google Shape;179;p10"/>
            <p:cNvSpPr/>
            <p:nvPr/>
          </p:nvSpPr>
          <p:spPr>
            <a:xfrm>
              <a:off x="5704002" y="2078703"/>
              <a:ext cx="3276061" cy="877440"/>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a:ea typeface="Balthazar"/>
                  <a:cs typeface="Balthazar"/>
                  <a:sym typeface="Balthazar"/>
                </a:rPr>
                <a:t>Information</a:t>
              </a:r>
              <a:endParaRPr sz="2400">
                <a:solidFill>
                  <a:srgbClr val="C00000"/>
                </a:solidFill>
                <a:latin typeface="Balthazar"/>
                <a:ea typeface="Balthazar"/>
                <a:cs typeface="Balthazar"/>
                <a:sym typeface="Balthazar"/>
              </a:endParaRPr>
            </a:p>
          </p:txBody>
        </p:sp>
        <p:sp>
          <p:nvSpPr>
            <p:cNvPr id="180" name="Google Shape;180;p10"/>
            <p:cNvSpPr/>
            <p:nvPr/>
          </p:nvSpPr>
          <p:spPr>
            <a:xfrm>
              <a:off x="5589431" y="3533262"/>
              <a:ext cx="3593206" cy="1000103"/>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a:ea typeface="Balthazar"/>
                  <a:cs typeface="Balthazar"/>
                  <a:sym typeface="Balthazar"/>
                </a:rPr>
                <a:t>knowledge</a:t>
              </a:r>
              <a:endParaRPr sz="2400">
                <a:solidFill>
                  <a:srgbClr val="C00000"/>
                </a:solidFill>
                <a:latin typeface="Balthazar"/>
                <a:ea typeface="Balthazar"/>
                <a:cs typeface="Balthazar"/>
                <a:sym typeface="Balthazar"/>
              </a:endParaRPr>
            </a:p>
          </p:txBody>
        </p:sp>
        <p:sp>
          <p:nvSpPr>
            <p:cNvPr id="181" name="Google Shape;181;p10"/>
            <p:cNvSpPr/>
            <p:nvPr/>
          </p:nvSpPr>
          <p:spPr>
            <a:xfrm>
              <a:off x="5351172" y="5123184"/>
              <a:ext cx="4069723" cy="947064"/>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a:ea typeface="Balthazar"/>
                  <a:cs typeface="Balthazar"/>
                  <a:sym typeface="Balthazar"/>
                </a:rPr>
                <a:t>Action</a:t>
              </a:r>
              <a:endParaRPr/>
            </a:p>
            <a:p>
              <a:pPr marL="0" marR="0" lvl="0" indent="0" algn="ctr" rtl="0">
                <a:spcBef>
                  <a:spcPts val="0"/>
                </a:spcBef>
                <a:spcAft>
                  <a:spcPts val="0"/>
                </a:spcAft>
                <a:buNone/>
              </a:pPr>
              <a:r>
                <a:rPr lang="en-US" sz="2400">
                  <a:solidFill>
                    <a:srgbClr val="C00000"/>
                  </a:solidFill>
                  <a:latin typeface="Balthazar"/>
                  <a:ea typeface="Balthazar"/>
                  <a:cs typeface="Balthazar"/>
                  <a:sym typeface="Balthazar"/>
                </a:rPr>
                <a:t>( Processing)</a:t>
              </a:r>
              <a:endParaRPr sz="2400">
                <a:solidFill>
                  <a:srgbClr val="C00000"/>
                </a:solidFill>
                <a:latin typeface="Balthazar"/>
                <a:ea typeface="Balthazar"/>
                <a:cs typeface="Balthazar"/>
                <a:sym typeface="Balthazar"/>
              </a:endParaRPr>
            </a:p>
          </p:txBody>
        </p:sp>
        <p:sp>
          <p:nvSpPr>
            <p:cNvPr id="182" name="Google Shape;182;p10"/>
            <p:cNvSpPr/>
            <p:nvPr/>
          </p:nvSpPr>
          <p:spPr>
            <a:xfrm>
              <a:off x="7199289" y="1545476"/>
              <a:ext cx="321972" cy="533227"/>
            </a:xfrm>
            <a:prstGeom prst="downArrow">
              <a:avLst>
                <a:gd name="adj1" fmla="val 50000"/>
                <a:gd name="adj2" fmla="val 50000"/>
              </a:avLst>
            </a:prstGeom>
            <a:solidFill>
              <a:srgbClr val="0000FF"/>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10"/>
            <p:cNvSpPr/>
            <p:nvPr/>
          </p:nvSpPr>
          <p:spPr>
            <a:xfrm>
              <a:off x="7197141" y="2968843"/>
              <a:ext cx="321972" cy="563025"/>
            </a:xfrm>
            <a:prstGeom prst="downArrow">
              <a:avLst>
                <a:gd name="adj1" fmla="val 50000"/>
                <a:gd name="adj2" fmla="val 50000"/>
              </a:avLst>
            </a:prstGeom>
            <a:solidFill>
              <a:srgbClr val="0000FF"/>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10"/>
            <p:cNvSpPr/>
            <p:nvPr/>
          </p:nvSpPr>
          <p:spPr>
            <a:xfrm>
              <a:off x="7225048" y="4547459"/>
              <a:ext cx="321972" cy="563025"/>
            </a:xfrm>
            <a:prstGeom prst="downArrow">
              <a:avLst>
                <a:gd name="adj1" fmla="val 50000"/>
                <a:gd name="adj2" fmla="val 50000"/>
              </a:avLst>
            </a:prstGeom>
            <a:solidFill>
              <a:srgbClr val="0000FF"/>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body" idx="1"/>
          </p:nvPr>
        </p:nvSpPr>
        <p:spPr>
          <a:xfrm>
            <a:off x="0" y="597474"/>
            <a:ext cx="10515600" cy="56616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Data Abstraction</a:t>
            </a:r>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Data Abstraction is a process of hiding unwanted or irrelevant details from the end user. </a:t>
            </a: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Data abstraction has different views and support in attaining data independence which is used to enhance the security of data.</a:t>
            </a: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The database systems consist of complicated data structures and relations. </a:t>
            </a:r>
            <a:endParaRPr sz="2400">
              <a:solidFill>
                <a:srgbClr val="0000FF"/>
              </a:solidFill>
              <a:latin typeface="Bookman Old Style"/>
              <a:ea typeface="Bookman Old Style"/>
              <a:cs typeface="Bookman Old Style"/>
              <a:sym typeface="Bookman Old Style"/>
            </a:endParaRPr>
          </a:p>
          <a:p>
            <a:pPr marL="228600" lvl="0" indent="-50800" algn="l" rtl="0">
              <a:lnSpc>
                <a:spcPct val="90000"/>
              </a:lnSpc>
              <a:spcBef>
                <a:spcPts val="1000"/>
              </a:spcBef>
              <a:spcAft>
                <a:spcPts val="0"/>
              </a:spcAft>
              <a:buClr>
                <a:srgbClr val="C00000"/>
              </a:buClr>
              <a:buSzPts val="2800"/>
              <a:buFont typeface="Noto Sans Symbols"/>
              <a:buNone/>
            </a:pPr>
            <a:endParaRPr>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a:ea typeface="Bookman Old Style"/>
                <a:cs typeface="Bookman Old Style"/>
                <a:sym typeface="Bookman Old Style"/>
              </a:rPr>
              <a:t>To make the easy access of data by the users the 	complications are kept hidden and the remaining part of the database is accessible to the them through data 	abstraction 	</a:t>
            </a:r>
            <a:endParaRPr>
              <a:solidFill>
                <a:srgbClr val="0000FF"/>
              </a:solidFill>
              <a:latin typeface="Bookman Old Style"/>
              <a:ea typeface="Bookman Old Style"/>
              <a:cs typeface="Bookman Old Style"/>
              <a:sym typeface="Bookman Old Style"/>
            </a:endParaRPr>
          </a:p>
        </p:txBody>
      </p:sp>
      <p:sp>
        <p:nvSpPr>
          <p:cNvPr id="193" name="Google Shape;193;p11"/>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S-3	SLO-1 &amp; SLO2 :Views of data</a:t>
            </a:r>
            <a:endParaRPr sz="32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body" idx="1"/>
          </p:nvPr>
        </p:nvSpPr>
        <p:spPr>
          <a:xfrm>
            <a:off x="695459" y="798490"/>
            <a:ext cx="11178862" cy="567216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C00000"/>
              </a:buClr>
              <a:buSzPct val="100000"/>
              <a:buNone/>
            </a:pPr>
            <a:r>
              <a:rPr lang="en-US" sz="3300" dirty="0">
                <a:solidFill>
                  <a:srgbClr val="C00000"/>
                </a:solidFill>
                <a:latin typeface="Balthazar"/>
                <a:ea typeface="Balthazar"/>
                <a:cs typeface="Balthazar"/>
                <a:sym typeface="Balthazar"/>
              </a:rPr>
              <a:t>Levels of Abstraction</a:t>
            </a:r>
            <a:endParaRPr dirty="0"/>
          </a:p>
          <a:p>
            <a:pPr marL="0" lvl="0" indent="0" algn="l" rtl="0">
              <a:lnSpc>
                <a:spcPct val="90000"/>
              </a:lnSpc>
              <a:spcBef>
                <a:spcPts val="1000"/>
              </a:spcBef>
              <a:spcAft>
                <a:spcPts val="0"/>
              </a:spcAft>
              <a:buClr>
                <a:schemeClr val="dk1"/>
              </a:buClr>
              <a:buSzPct val="100000"/>
              <a:buNone/>
            </a:pPr>
            <a:endParaRPr sz="3300" dirty="0">
              <a:solidFill>
                <a:srgbClr val="C00000"/>
              </a:solidFill>
              <a:latin typeface="Balthazar"/>
              <a:ea typeface="Balthazar"/>
              <a:cs typeface="Balthazar"/>
              <a:sym typeface="Balthazar"/>
            </a:endParaRPr>
          </a:p>
          <a:p>
            <a:pPr indent="-457200">
              <a:buClr>
                <a:srgbClr val="C00000"/>
              </a:buClr>
              <a:buSzPct val="100000"/>
              <a:buFont typeface="Wingdings" panose="05000000000000000000" pitchFamily="2" charset="2"/>
              <a:buChar char="Ø"/>
            </a:pPr>
            <a:r>
              <a:rPr lang="en-US" sz="2600" dirty="0">
                <a:solidFill>
                  <a:srgbClr val="C00000"/>
                </a:solidFill>
                <a:latin typeface="Bookman Old Style"/>
                <a:ea typeface="Bookman Old Style"/>
                <a:cs typeface="Bookman Old Style"/>
                <a:sym typeface="Bookman Old Style"/>
              </a:rPr>
              <a:t>Physical level: </a:t>
            </a:r>
            <a:r>
              <a:rPr lang="en-US" sz="2600" dirty="0">
                <a:solidFill>
                  <a:srgbClr val="0000FF"/>
                </a:solidFill>
                <a:latin typeface="Bookman Old Style"/>
                <a:ea typeface="Bookman Old Style"/>
                <a:cs typeface="Bookman Old Style"/>
                <a:sym typeface="Bookman Old Style"/>
              </a:rPr>
              <a:t>describes how a record (e.g., student) is stored. </a:t>
            </a:r>
            <a:endParaRPr sz="2600" dirty="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ct val="100000"/>
              <a:buNone/>
            </a:pPr>
            <a:endParaRPr sz="2600" dirty="0">
              <a:solidFill>
                <a:srgbClr val="0000FF"/>
              </a:solidFill>
              <a:latin typeface="Bookman Old Style"/>
              <a:ea typeface="Bookman Old Style"/>
              <a:cs typeface="Bookman Old Style"/>
              <a:sym typeface="Bookman Old Style"/>
            </a:endParaRPr>
          </a:p>
          <a:p>
            <a:pPr indent="-457200">
              <a:buClr>
                <a:srgbClr val="C00000"/>
              </a:buClr>
              <a:buSzPct val="100000"/>
              <a:buFont typeface="Wingdings" panose="05000000000000000000" pitchFamily="2" charset="2"/>
              <a:buChar char="Ø"/>
            </a:pPr>
            <a:r>
              <a:rPr lang="en-US" sz="2600" dirty="0">
                <a:solidFill>
                  <a:srgbClr val="C00000"/>
                </a:solidFill>
                <a:latin typeface="Bookman Old Style"/>
                <a:ea typeface="Bookman Old Style"/>
                <a:cs typeface="Bookman Old Style"/>
                <a:sym typeface="Bookman Old Style"/>
              </a:rPr>
              <a:t>Logical level: </a:t>
            </a:r>
            <a:r>
              <a:rPr lang="en-US" sz="2600" dirty="0">
                <a:solidFill>
                  <a:srgbClr val="0000FF"/>
                </a:solidFill>
                <a:latin typeface="Bookman Old Style"/>
                <a:ea typeface="Bookman Old Style"/>
                <a:cs typeface="Bookman Old Style"/>
                <a:sym typeface="Bookman Old Style"/>
              </a:rPr>
              <a:t>describes data stored in database, and the 					  </a:t>
            </a:r>
            <a:r>
              <a:rPr lang="en-US" sz="2600" dirty="0" smtClean="0">
                <a:solidFill>
                  <a:srgbClr val="0000FF"/>
                </a:solidFill>
                <a:latin typeface="Bookman Old Style"/>
                <a:ea typeface="Bookman Old Style"/>
                <a:cs typeface="Bookman Old Style"/>
                <a:sym typeface="Bookman Old Style"/>
              </a:rPr>
              <a:t>    </a:t>
            </a:r>
            <a:r>
              <a:rPr lang="en-US" sz="2600" dirty="0">
                <a:solidFill>
                  <a:srgbClr val="0000FF"/>
                </a:solidFill>
                <a:latin typeface="Bookman Old Style"/>
                <a:ea typeface="Bookman Old Style"/>
                <a:cs typeface="Bookman Old Style"/>
                <a:sym typeface="Bookman Old Style"/>
              </a:rPr>
              <a:t>relationships among the data. </a:t>
            </a:r>
            <a:endParaRPr sz="2600" dirty="0">
              <a:solidFill>
                <a:srgbClr val="0000FF"/>
              </a:solidFill>
              <a:latin typeface="Bookman Old Style"/>
              <a:ea typeface="Bookman Old Style"/>
              <a:cs typeface="Bookman Old Style"/>
              <a:sym typeface="Bookman Old Style"/>
            </a:endParaRPr>
          </a:p>
          <a:p>
            <a:pPr marL="914400" lvl="2" indent="0" algn="l" rtl="0">
              <a:lnSpc>
                <a:spcPct val="90000"/>
              </a:lnSpc>
              <a:spcBef>
                <a:spcPts val="500"/>
              </a:spcBef>
              <a:spcAft>
                <a:spcPts val="0"/>
              </a:spcAft>
              <a:buClr>
                <a:srgbClr val="0000FF"/>
              </a:buClr>
              <a:buSzPct val="100000"/>
              <a:buNone/>
            </a:pPr>
            <a:r>
              <a:rPr lang="en-US" sz="2600" dirty="0">
                <a:solidFill>
                  <a:srgbClr val="0000FF"/>
                </a:solidFill>
                <a:latin typeface="Bookman Old Style"/>
                <a:ea typeface="Bookman Old Style"/>
                <a:cs typeface="Bookman Old Style"/>
                <a:sym typeface="Bookman Old Style"/>
              </a:rPr>
              <a:t>	</a:t>
            </a:r>
            <a:r>
              <a:rPr lang="en-US" sz="2600" dirty="0" smtClean="0">
                <a:solidFill>
                  <a:srgbClr val="0000FF"/>
                </a:solidFill>
                <a:latin typeface="Bookman Old Style"/>
                <a:ea typeface="Bookman Old Style"/>
                <a:cs typeface="Bookman Old Style"/>
                <a:sym typeface="Bookman Old Style"/>
              </a:rPr>
              <a:t>         type </a:t>
            </a:r>
            <a:r>
              <a:rPr lang="en-US" sz="2600" dirty="0">
                <a:solidFill>
                  <a:srgbClr val="0000FF"/>
                </a:solidFill>
                <a:latin typeface="Bookman Old Style"/>
                <a:ea typeface="Bookman Old Style"/>
                <a:cs typeface="Bookman Old Style"/>
                <a:sym typeface="Bookman Old Style"/>
              </a:rPr>
              <a:t>student = record </a:t>
            </a:r>
            <a:endParaRPr sz="2600" dirty="0">
              <a:solidFill>
                <a:srgbClr val="0000FF"/>
              </a:solidFill>
              <a:latin typeface="Bookman Old Style"/>
              <a:ea typeface="Bookman Old Style"/>
              <a:cs typeface="Bookman Old Style"/>
              <a:sym typeface="Bookman Old Style"/>
            </a:endParaRPr>
          </a:p>
          <a:p>
            <a:pPr marL="914400" lvl="2" indent="0" algn="l" rtl="0">
              <a:lnSpc>
                <a:spcPct val="90000"/>
              </a:lnSpc>
              <a:spcBef>
                <a:spcPts val="500"/>
              </a:spcBef>
              <a:spcAft>
                <a:spcPts val="0"/>
              </a:spcAft>
              <a:buClr>
                <a:srgbClr val="0000FF"/>
              </a:buClr>
              <a:buSzPct val="100000"/>
              <a:buNone/>
            </a:pPr>
            <a:r>
              <a:rPr lang="en-US" sz="2600" dirty="0">
                <a:solidFill>
                  <a:srgbClr val="0000FF"/>
                </a:solidFill>
                <a:latin typeface="Bookman Old Style"/>
                <a:ea typeface="Bookman Old Style"/>
                <a:cs typeface="Bookman Old Style"/>
                <a:sym typeface="Bookman Old Style"/>
              </a:rPr>
              <a:t>		</a:t>
            </a:r>
            <a:r>
              <a:rPr lang="en-US" sz="2600" dirty="0" err="1">
                <a:solidFill>
                  <a:srgbClr val="0000FF"/>
                </a:solidFill>
                <a:latin typeface="Bookman Old Style"/>
                <a:ea typeface="Bookman Old Style"/>
                <a:cs typeface="Bookman Old Style"/>
                <a:sym typeface="Bookman Old Style"/>
              </a:rPr>
              <a:t>student_reg_number</a:t>
            </a:r>
            <a:r>
              <a:rPr lang="en-US" sz="2600" dirty="0">
                <a:solidFill>
                  <a:srgbClr val="0000FF"/>
                </a:solidFill>
                <a:latin typeface="Bookman Old Style"/>
                <a:ea typeface="Bookman Old Style"/>
                <a:cs typeface="Bookman Old Style"/>
                <a:sym typeface="Bookman Old Style"/>
              </a:rPr>
              <a:t> : integer;</a:t>
            </a:r>
            <a:endParaRPr dirty="0"/>
          </a:p>
          <a:p>
            <a:pPr marL="914400" lvl="2" indent="0" algn="l" rtl="0">
              <a:lnSpc>
                <a:spcPct val="90000"/>
              </a:lnSpc>
              <a:spcBef>
                <a:spcPts val="500"/>
              </a:spcBef>
              <a:spcAft>
                <a:spcPts val="0"/>
              </a:spcAft>
              <a:buClr>
                <a:srgbClr val="0000FF"/>
              </a:buClr>
              <a:buSzPct val="100000"/>
              <a:buNone/>
            </a:pPr>
            <a:r>
              <a:rPr lang="en-US" sz="2600" dirty="0">
                <a:solidFill>
                  <a:srgbClr val="0000FF"/>
                </a:solidFill>
                <a:latin typeface="Bookman Old Style"/>
                <a:ea typeface="Bookman Old Style"/>
                <a:cs typeface="Bookman Old Style"/>
                <a:sym typeface="Bookman Old Style"/>
              </a:rPr>
              <a:t>		</a:t>
            </a:r>
            <a:r>
              <a:rPr lang="en-US" sz="2600" dirty="0" err="1">
                <a:solidFill>
                  <a:srgbClr val="0000FF"/>
                </a:solidFill>
                <a:latin typeface="Bookman Old Style"/>
                <a:ea typeface="Bookman Old Style"/>
                <a:cs typeface="Bookman Old Style"/>
                <a:sym typeface="Bookman Old Style"/>
              </a:rPr>
              <a:t>student_name</a:t>
            </a:r>
            <a:r>
              <a:rPr lang="en-US" sz="2600" dirty="0">
                <a:solidFill>
                  <a:srgbClr val="0000FF"/>
                </a:solidFill>
                <a:latin typeface="Bookman Old Style"/>
                <a:ea typeface="Bookman Old Style"/>
                <a:cs typeface="Bookman Old Style"/>
                <a:sym typeface="Bookman Old Style"/>
              </a:rPr>
              <a:t> : string; </a:t>
            </a:r>
            <a:endParaRPr sz="2600" dirty="0">
              <a:solidFill>
                <a:srgbClr val="0000FF"/>
              </a:solidFill>
              <a:latin typeface="Bookman Old Style"/>
              <a:ea typeface="Bookman Old Style"/>
              <a:cs typeface="Bookman Old Style"/>
              <a:sym typeface="Bookman Old Style"/>
            </a:endParaRPr>
          </a:p>
          <a:p>
            <a:pPr marL="914400" lvl="2" indent="0" algn="l" rtl="0">
              <a:lnSpc>
                <a:spcPct val="90000"/>
              </a:lnSpc>
              <a:spcBef>
                <a:spcPts val="500"/>
              </a:spcBef>
              <a:spcAft>
                <a:spcPts val="0"/>
              </a:spcAft>
              <a:buClr>
                <a:srgbClr val="0000FF"/>
              </a:buClr>
              <a:buSzPct val="100000"/>
              <a:buNone/>
            </a:pPr>
            <a:r>
              <a:rPr lang="en-US" sz="2600" dirty="0">
                <a:solidFill>
                  <a:srgbClr val="0000FF"/>
                </a:solidFill>
                <a:latin typeface="Bookman Old Style"/>
                <a:ea typeface="Bookman Old Style"/>
                <a:cs typeface="Bookman Old Style"/>
                <a:sym typeface="Bookman Old Style"/>
              </a:rPr>
              <a:t>		</a:t>
            </a:r>
            <a:r>
              <a:rPr lang="en-US" sz="2600" dirty="0" err="1">
                <a:solidFill>
                  <a:srgbClr val="0000FF"/>
                </a:solidFill>
                <a:latin typeface="Bookman Old Style"/>
                <a:ea typeface="Bookman Old Style"/>
                <a:cs typeface="Bookman Old Style"/>
                <a:sym typeface="Bookman Old Style"/>
              </a:rPr>
              <a:t>student_degree</a:t>
            </a:r>
            <a:r>
              <a:rPr lang="en-US" sz="2600" dirty="0">
                <a:solidFill>
                  <a:srgbClr val="0000FF"/>
                </a:solidFill>
                <a:latin typeface="Bookman Old Style"/>
                <a:ea typeface="Bookman Old Style"/>
                <a:cs typeface="Bookman Old Style"/>
                <a:sym typeface="Bookman Old Style"/>
              </a:rPr>
              <a:t> : string; </a:t>
            </a:r>
            <a:endParaRPr sz="2600" dirty="0">
              <a:solidFill>
                <a:srgbClr val="0000FF"/>
              </a:solidFill>
              <a:latin typeface="Bookman Old Style"/>
              <a:ea typeface="Bookman Old Style"/>
              <a:cs typeface="Bookman Old Style"/>
              <a:sym typeface="Bookman Old Style"/>
            </a:endParaRPr>
          </a:p>
          <a:p>
            <a:pPr marL="914400" lvl="2" indent="0" algn="l" rtl="0">
              <a:lnSpc>
                <a:spcPct val="90000"/>
              </a:lnSpc>
              <a:spcBef>
                <a:spcPts val="500"/>
              </a:spcBef>
              <a:spcAft>
                <a:spcPts val="0"/>
              </a:spcAft>
              <a:buClr>
                <a:srgbClr val="0000FF"/>
              </a:buClr>
              <a:buSzPct val="100000"/>
              <a:buNone/>
            </a:pPr>
            <a:r>
              <a:rPr lang="en-US" sz="2600" dirty="0">
                <a:solidFill>
                  <a:srgbClr val="0000FF"/>
                </a:solidFill>
                <a:latin typeface="Bookman Old Style"/>
                <a:ea typeface="Bookman Old Style"/>
                <a:cs typeface="Bookman Old Style"/>
                <a:sym typeface="Bookman Old Style"/>
              </a:rPr>
              <a:t>		</a:t>
            </a:r>
            <a:r>
              <a:rPr lang="en-US" sz="2600" dirty="0" err="1">
                <a:solidFill>
                  <a:srgbClr val="0000FF"/>
                </a:solidFill>
                <a:latin typeface="Bookman Old Style"/>
                <a:ea typeface="Bookman Old Style"/>
                <a:cs typeface="Bookman Old Style"/>
                <a:sym typeface="Bookman Old Style"/>
              </a:rPr>
              <a:t>customer_mobile</a:t>
            </a:r>
            <a:r>
              <a:rPr lang="en-US" sz="2600" dirty="0">
                <a:solidFill>
                  <a:srgbClr val="0000FF"/>
                </a:solidFill>
                <a:latin typeface="Bookman Old Style"/>
                <a:ea typeface="Bookman Old Style"/>
                <a:cs typeface="Bookman Old Style"/>
                <a:sym typeface="Bookman Old Style"/>
              </a:rPr>
              <a:t> : integer; </a:t>
            </a:r>
            <a:endParaRPr sz="2600" dirty="0">
              <a:solidFill>
                <a:srgbClr val="0000FF"/>
              </a:solidFill>
              <a:latin typeface="Bookman Old Style"/>
              <a:ea typeface="Bookman Old Style"/>
              <a:cs typeface="Bookman Old Style"/>
              <a:sym typeface="Bookman Old Style"/>
            </a:endParaRPr>
          </a:p>
          <a:p>
            <a:pPr marL="914400" lvl="2" indent="0" algn="l" rtl="0">
              <a:lnSpc>
                <a:spcPct val="90000"/>
              </a:lnSpc>
              <a:spcBef>
                <a:spcPts val="500"/>
              </a:spcBef>
              <a:spcAft>
                <a:spcPts val="0"/>
              </a:spcAft>
              <a:buClr>
                <a:srgbClr val="0000FF"/>
              </a:buClr>
              <a:buSzPct val="100000"/>
              <a:buNone/>
            </a:pPr>
            <a:r>
              <a:rPr lang="en-US" sz="2600" dirty="0">
                <a:solidFill>
                  <a:srgbClr val="0000FF"/>
                </a:solidFill>
                <a:latin typeface="Bookman Old Style"/>
                <a:ea typeface="Bookman Old Style"/>
                <a:cs typeface="Bookman Old Style"/>
                <a:sym typeface="Bookman Old Style"/>
              </a:rPr>
              <a:t>		</a:t>
            </a:r>
            <a:r>
              <a:rPr lang="en-US" sz="2600" dirty="0" err="1">
                <a:solidFill>
                  <a:srgbClr val="0000FF"/>
                </a:solidFill>
                <a:latin typeface="Bookman Old Style"/>
                <a:ea typeface="Bookman Old Style"/>
                <a:cs typeface="Bookman Old Style"/>
                <a:sym typeface="Bookman Old Style"/>
              </a:rPr>
              <a:t>student_email</a:t>
            </a:r>
            <a:r>
              <a:rPr lang="en-US" sz="2600" dirty="0">
                <a:solidFill>
                  <a:srgbClr val="0000FF"/>
                </a:solidFill>
                <a:latin typeface="Bookman Old Style"/>
                <a:ea typeface="Bookman Old Style"/>
                <a:cs typeface="Bookman Old Style"/>
                <a:sym typeface="Bookman Old Style"/>
              </a:rPr>
              <a:t> : string</a:t>
            </a:r>
            <a:endParaRPr dirty="0"/>
          </a:p>
          <a:p>
            <a:pPr marL="914400" lvl="2" indent="0" algn="l" rtl="0">
              <a:lnSpc>
                <a:spcPct val="90000"/>
              </a:lnSpc>
              <a:spcBef>
                <a:spcPts val="500"/>
              </a:spcBef>
              <a:spcAft>
                <a:spcPts val="0"/>
              </a:spcAft>
              <a:buClr>
                <a:srgbClr val="0000FF"/>
              </a:buClr>
              <a:buSzPct val="100000"/>
              <a:buNone/>
            </a:pPr>
            <a:r>
              <a:rPr lang="en-US" sz="2600" dirty="0">
                <a:solidFill>
                  <a:srgbClr val="0000FF"/>
                </a:solidFill>
                <a:latin typeface="Bookman Old Style"/>
                <a:ea typeface="Bookman Old Style"/>
                <a:cs typeface="Bookman Old Style"/>
                <a:sym typeface="Bookman Old Style"/>
              </a:rPr>
              <a:t>	</a:t>
            </a:r>
            <a:r>
              <a:rPr lang="en-US" sz="2600" dirty="0" smtClean="0">
                <a:solidFill>
                  <a:srgbClr val="0000FF"/>
                </a:solidFill>
                <a:latin typeface="Bookman Old Style"/>
                <a:ea typeface="Bookman Old Style"/>
                <a:cs typeface="Bookman Old Style"/>
                <a:sym typeface="Bookman Old Style"/>
              </a:rPr>
              <a:t>          end</a:t>
            </a:r>
            <a:r>
              <a:rPr lang="en-US" sz="2600" dirty="0">
                <a:solidFill>
                  <a:srgbClr val="0000FF"/>
                </a:solidFill>
                <a:latin typeface="Bookman Old Style"/>
                <a:ea typeface="Bookman Old Style"/>
                <a:cs typeface="Bookman Old Style"/>
                <a:sym typeface="Bookman Old Style"/>
              </a:rPr>
              <a:t>;  </a:t>
            </a:r>
            <a:endParaRPr dirty="0"/>
          </a:p>
          <a:p>
            <a:pPr lvl="0" indent="-457200" algn="l" rtl="0">
              <a:lnSpc>
                <a:spcPct val="90000"/>
              </a:lnSpc>
              <a:spcBef>
                <a:spcPts val="1000"/>
              </a:spcBef>
              <a:spcAft>
                <a:spcPts val="0"/>
              </a:spcAft>
              <a:buClr>
                <a:srgbClr val="C00000"/>
              </a:buClr>
              <a:buSzPct val="100000"/>
              <a:buFont typeface="Wingdings" panose="05000000000000000000" pitchFamily="2" charset="2"/>
              <a:buChar char="Ø"/>
            </a:pPr>
            <a:r>
              <a:rPr lang="en-US" sz="2600" dirty="0">
                <a:solidFill>
                  <a:srgbClr val="C00000"/>
                </a:solidFill>
                <a:latin typeface="Bookman Old Style"/>
                <a:ea typeface="Bookman Old Style"/>
                <a:cs typeface="Bookman Old Style"/>
                <a:sym typeface="Bookman Old Style"/>
              </a:rPr>
              <a:t>View level: 	</a:t>
            </a:r>
            <a:r>
              <a:rPr lang="en-US" sz="2600" dirty="0">
                <a:solidFill>
                  <a:srgbClr val="0000FF"/>
                </a:solidFill>
                <a:latin typeface="Bookman Old Style"/>
                <a:ea typeface="Bookman Old Style"/>
                <a:cs typeface="Bookman Old Style"/>
                <a:sym typeface="Bookman Old Style"/>
              </a:rPr>
              <a:t>application programs hide details of data types. Views 				can also hide information (such as an student’s mobile 			number /email) for security purposes. </a:t>
            </a:r>
            <a:endParaRPr dirty="0"/>
          </a:p>
        </p:txBody>
      </p:sp>
      <p:sp>
        <p:nvSpPr>
          <p:cNvPr id="202" name="Google Shape;202;p12"/>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S-3	SLO-1 &amp; SLO2 :Views of data</a:t>
            </a:r>
            <a:endParaRPr sz="32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body" idx="1"/>
          </p:nvPr>
        </p:nvSpPr>
        <p:spPr>
          <a:xfrm>
            <a:off x="228600" y="711727"/>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View of Data</a:t>
            </a:r>
            <a:endParaRPr/>
          </a:p>
        </p:txBody>
      </p:sp>
      <p:sp>
        <p:nvSpPr>
          <p:cNvPr id="211" name="Google Shape;211;p13"/>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S-3	SLO-1 &amp; SLO2 :Views of data</a:t>
            </a:r>
            <a:endParaRPr sz="3200">
              <a:solidFill>
                <a:srgbClr val="FF0000"/>
              </a:solidFill>
              <a:latin typeface="Balthazar"/>
              <a:ea typeface="Balthazar"/>
              <a:cs typeface="Balthazar"/>
              <a:sym typeface="Balthazar"/>
            </a:endParaRPr>
          </a:p>
        </p:txBody>
      </p:sp>
      <p:grpSp>
        <p:nvGrpSpPr>
          <p:cNvPr id="212" name="Google Shape;212;p13"/>
          <p:cNvGrpSpPr/>
          <p:nvPr/>
        </p:nvGrpSpPr>
        <p:grpSpPr>
          <a:xfrm>
            <a:off x="177084" y="1455457"/>
            <a:ext cx="11826025" cy="4592329"/>
            <a:chOff x="228600" y="1391062"/>
            <a:chExt cx="11826025" cy="4592329"/>
          </a:xfrm>
        </p:grpSpPr>
        <p:sp>
          <p:nvSpPr>
            <p:cNvPr id="213" name="Google Shape;213;p13"/>
            <p:cNvSpPr/>
            <p:nvPr/>
          </p:nvSpPr>
          <p:spPr>
            <a:xfrm>
              <a:off x="228600" y="1391062"/>
              <a:ext cx="11826025" cy="1693338"/>
            </a:xfrm>
            <a:prstGeom prst="roundRect">
              <a:avLst>
                <a:gd name="adj" fmla="val 16667"/>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85623"/>
                  </a:solidFill>
                  <a:latin typeface="Calibri"/>
                  <a:ea typeface="Calibri"/>
                  <a:cs typeface="Calibri"/>
                  <a:sym typeface="Calibri"/>
                </a:rPr>
                <a:t>					 </a:t>
              </a:r>
              <a:r>
                <a:rPr lang="en-US" sz="2400" b="1">
                  <a:solidFill>
                    <a:srgbClr val="FF0000"/>
                  </a:solidFill>
                  <a:latin typeface="Balthazar"/>
                  <a:ea typeface="Balthazar"/>
                  <a:cs typeface="Balthazar"/>
                  <a:sym typeface="Balthazar"/>
                </a:rPr>
                <a:t>View Level</a:t>
              </a:r>
              <a:endParaRPr sz="2400" b="1">
                <a:solidFill>
                  <a:srgbClr val="FF0000"/>
                </a:solidFill>
                <a:latin typeface="Balthazar"/>
                <a:ea typeface="Balthazar"/>
                <a:cs typeface="Balthazar"/>
                <a:sym typeface="Balthazar"/>
              </a:endParaRPr>
            </a:p>
          </p:txBody>
        </p:sp>
        <p:sp>
          <p:nvSpPr>
            <p:cNvPr id="214" name="Google Shape;214;p13"/>
            <p:cNvSpPr/>
            <p:nvPr/>
          </p:nvSpPr>
          <p:spPr>
            <a:xfrm>
              <a:off x="521057" y="2041211"/>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a:ea typeface="Balthazar"/>
                  <a:cs typeface="Balthazar"/>
                  <a:sym typeface="Balthazar"/>
                </a:rPr>
                <a:t>View 1</a:t>
              </a:r>
              <a:endParaRPr sz="1800" b="1">
                <a:solidFill>
                  <a:srgbClr val="0000FF"/>
                </a:solidFill>
                <a:latin typeface="Balthazar"/>
                <a:ea typeface="Balthazar"/>
                <a:cs typeface="Balthazar"/>
                <a:sym typeface="Balthazar"/>
              </a:endParaRPr>
            </a:p>
          </p:txBody>
        </p:sp>
        <p:sp>
          <p:nvSpPr>
            <p:cNvPr id="215" name="Google Shape;215;p13"/>
            <p:cNvSpPr/>
            <p:nvPr/>
          </p:nvSpPr>
          <p:spPr>
            <a:xfrm>
              <a:off x="4955145" y="3890685"/>
              <a:ext cx="1545465" cy="682580"/>
            </a:xfrm>
            <a:prstGeom prst="rect">
              <a:avLst/>
            </a:prstGeom>
            <a:gradFill>
              <a:gsLst>
                <a:gs pos="0">
                  <a:srgbClr val="FFDC9B"/>
                </a:gs>
                <a:gs pos="50000">
                  <a:srgbClr val="FFD68D"/>
                </a:gs>
                <a:gs pos="100000">
                  <a:srgbClr val="FFD478"/>
                </a:gs>
              </a:gsLst>
              <a:lin ang="5400000" scaled="0"/>
            </a:gradFill>
            <a:ln w="4127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C00000"/>
                  </a:solidFill>
                  <a:latin typeface="Balthazar"/>
                  <a:ea typeface="Balthazar"/>
                  <a:cs typeface="Balthazar"/>
                  <a:sym typeface="Balthazar"/>
                </a:rPr>
                <a:t>Logical level</a:t>
              </a:r>
              <a:endParaRPr sz="1800" b="1">
                <a:solidFill>
                  <a:srgbClr val="C00000"/>
                </a:solidFill>
                <a:latin typeface="Balthazar"/>
                <a:ea typeface="Balthazar"/>
                <a:cs typeface="Balthazar"/>
                <a:sym typeface="Balthazar"/>
              </a:endParaRPr>
            </a:p>
          </p:txBody>
        </p:sp>
        <p:sp>
          <p:nvSpPr>
            <p:cNvPr id="216" name="Google Shape;216;p13"/>
            <p:cNvSpPr/>
            <p:nvPr/>
          </p:nvSpPr>
          <p:spPr>
            <a:xfrm>
              <a:off x="2789348" y="2041211"/>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a:ea typeface="Balthazar"/>
                  <a:cs typeface="Balthazar"/>
                  <a:sym typeface="Balthazar"/>
                </a:rPr>
                <a:t>View 2</a:t>
              </a:r>
              <a:endParaRPr/>
            </a:p>
          </p:txBody>
        </p:sp>
        <p:sp>
          <p:nvSpPr>
            <p:cNvPr id="217" name="Google Shape;217;p13"/>
            <p:cNvSpPr/>
            <p:nvPr/>
          </p:nvSpPr>
          <p:spPr>
            <a:xfrm>
              <a:off x="4955146" y="2034250"/>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a:ea typeface="Balthazar"/>
                  <a:cs typeface="Balthazar"/>
                  <a:sym typeface="Balthazar"/>
                </a:rPr>
                <a:t>View 3</a:t>
              </a:r>
              <a:endParaRPr/>
            </a:p>
          </p:txBody>
        </p:sp>
        <p:sp>
          <p:nvSpPr>
            <p:cNvPr id="218" name="Google Shape;218;p13"/>
            <p:cNvSpPr/>
            <p:nvPr/>
          </p:nvSpPr>
          <p:spPr>
            <a:xfrm>
              <a:off x="10200067" y="2034250"/>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a:ea typeface="Balthazar"/>
                  <a:cs typeface="Balthazar"/>
                  <a:sym typeface="Balthazar"/>
                </a:rPr>
                <a:t>View n</a:t>
              </a:r>
              <a:endParaRPr/>
            </a:p>
          </p:txBody>
        </p:sp>
        <p:sp>
          <p:nvSpPr>
            <p:cNvPr id="219" name="Google Shape;219;p13"/>
            <p:cNvSpPr/>
            <p:nvPr/>
          </p:nvSpPr>
          <p:spPr>
            <a:xfrm>
              <a:off x="4955145" y="5300811"/>
              <a:ext cx="1545465" cy="682580"/>
            </a:xfrm>
            <a:prstGeom prst="rect">
              <a:avLst/>
            </a:prstGeom>
            <a:gradFill>
              <a:gsLst>
                <a:gs pos="0">
                  <a:srgbClr val="B4D4A5"/>
                </a:gs>
                <a:gs pos="50000">
                  <a:srgbClr val="A8CD97"/>
                </a:gs>
                <a:gs pos="100000">
                  <a:srgbClr val="9BC985"/>
                </a:gs>
              </a:gsLst>
              <a:lin ang="5400000" scaled="0"/>
            </a:gra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385623"/>
                  </a:solidFill>
                  <a:latin typeface="Balthazar"/>
                  <a:ea typeface="Balthazar"/>
                  <a:cs typeface="Balthazar"/>
                  <a:sym typeface="Balthazar"/>
                </a:rPr>
                <a:t>Physical Level</a:t>
              </a:r>
              <a:endParaRPr sz="1800" b="1">
                <a:solidFill>
                  <a:srgbClr val="385623"/>
                </a:solidFill>
                <a:latin typeface="Balthazar"/>
                <a:ea typeface="Balthazar"/>
                <a:cs typeface="Balthazar"/>
                <a:sym typeface="Balthazar"/>
              </a:endParaRPr>
            </a:p>
          </p:txBody>
        </p:sp>
        <p:cxnSp>
          <p:nvCxnSpPr>
            <p:cNvPr id="220" name="Google Shape;220;p13"/>
            <p:cNvCxnSpPr/>
            <p:nvPr/>
          </p:nvCxnSpPr>
          <p:spPr>
            <a:xfrm>
              <a:off x="6766774" y="2375540"/>
              <a:ext cx="3124200" cy="0"/>
            </a:xfrm>
            <a:prstGeom prst="straightConnector1">
              <a:avLst/>
            </a:prstGeom>
            <a:noFill/>
            <a:ln w="50800" cap="flat" cmpd="sng">
              <a:solidFill>
                <a:srgbClr val="0000FF"/>
              </a:solidFill>
              <a:prstDash val="dash"/>
              <a:miter lim="800000"/>
              <a:headEnd type="none" w="sm" len="sm"/>
              <a:tailEnd type="none" w="sm" len="sm"/>
            </a:ln>
          </p:spPr>
        </p:cxnSp>
        <p:cxnSp>
          <p:nvCxnSpPr>
            <p:cNvPr id="221" name="Google Shape;221;p13"/>
            <p:cNvCxnSpPr>
              <a:endCxn id="215" idx="0"/>
            </p:cNvCxnSpPr>
            <p:nvPr/>
          </p:nvCxnSpPr>
          <p:spPr>
            <a:xfrm>
              <a:off x="5727878" y="3084285"/>
              <a:ext cx="0" cy="806400"/>
            </a:xfrm>
            <a:prstGeom prst="straightConnector1">
              <a:avLst/>
            </a:prstGeom>
            <a:noFill/>
            <a:ln w="41275" cap="flat" cmpd="sng">
              <a:solidFill>
                <a:srgbClr val="FF0000"/>
              </a:solidFill>
              <a:prstDash val="solid"/>
              <a:miter lim="800000"/>
              <a:headEnd type="none" w="sm" len="sm"/>
              <a:tailEnd type="none" w="sm" len="sm"/>
            </a:ln>
          </p:spPr>
        </p:cxnSp>
        <p:cxnSp>
          <p:nvCxnSpPr>
            <p:cNvPr id="222" name="Google Shape;222;p13"/>
            <p:cNvCxnSpPr/>
            <p:nvPr/>
          </p:nvCxnSpPr>
          <p:spPr>
            <a:xfrm>
              <a:off x="5727876" y="4541883"/>
              <a:ext cx="1" cy="759731"/>
            </a:xfrm>
            <a:prstGeom prst="straightConnector1">
              <a:avLst/>
            </a:prstGeom>
            <a:noFill/>
            <a:ln w="41275" cap="flat" cmpd="sng">
              <a:solidFill>
                <a:srgbClr val="FF0000"/>
              </a:solidFill>
              <a:prstDash val="solid"/>
              <a:miter lim="800000"/>
              <a:headEnd type="none" w="sm" len="sm"/>
              <a:tailEnd type="none" w="sm" len="sm"/>
            </a:ln>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body" idx="1"/>
          </p:nvPr>
        </p:nvSpPr>
        <p:spPr>
          <a:xfrm>
            <a:off x="300251" y="696036"/>
            <a:ext cx="11053549" cy="56017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dirty="0">
                <a:solidFill>
                  <a:srgbClr val="C00000"/>
                </a:solidFill>
                <a:latin typeface="Balthazar"/>
                <a:ea typeface="Balthazar"/>
                <a:cs typeface="Balthazar"/>
                <a:sym typeface="Balthazar"/>
              </a:rPr>
              <a:t>Instances and Schemas</a:t>
            </a:r>
            <a:endParaRPr dirty="0"/>
          </a:p>
          <a:p>
            <a:pPr marL="0" lvl="0" indent="0" algn="l" rtl="0">
              <a:lnSpc>
                <a:spcPct val="90000"/>
              </a:lnSpc>
              <a:spcBef>
                <a:spcPts val="1000"/>
              </a:spcBef>
              <a:spcAft>
                <a:spcPts val="0"/>
              </a:spcAft>
              <a:buClr>
                <a:srgbClr val="C00000"/>
              </a:buClr>
              <a:buSzPts val="2400"/>
              <a:buNone/>
            </a:pPr>
            <a:r>
              <a:rPr lang="en-US" sz="2400" dirty="0">
                <a:solidFill>
                  <a:srgbClr val="C00000"/>
                </a:solidFill>
                <a:latin typeface="Balthazar"/>
                <a:ea typeface="Balthazar"/>
                <a:cs typeface="Balthazar"/>
                <a:sym typeface="Balthazar"/>
              </a:rPr>
              <a:t>Schema</a:t>
            </a:r>
            <a:r>
              <a:rPr lang="en-US" sz="2400" dirty="0">
                <a:solidFill>
                  <a:srgbClr val="0000FF"/>
                </a:solidFill>
                <a:latin typeface="Balthazar"/>
                <a:ea typeface="Balthazar"/>
                <a:cs typeface="Balthazar"/>
                <a:sym typeface="Balthazar"/>
              </a:rPr>
              <a:t> </a:t>
            </a:r>
            <a:r>
              <a:rPr lang="en-US" sz="2400" dirty="0">
                <a:solidFill>
                  <a:srgbClr val="0000FF"/>
                </a:solidFill>
                <a:latin typeface="Bookman Old Style"/>
                <a:ea typeface="Bookman Old Style"/>
                <a:cs typeface="Bookman Old Style"/>
                <a:sym typeface="Bookman Old Style"/>
              </a:rPr>
              <a:t>– the logical structure of the database </a:t>
            </a:r>
            <a:endParaRPr sz="2400" dirty="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rgbClr val="0000FF"/>
              </a:buClr>
              <a:buSzPts val="2400"/>
              <a:buNone/>
            </a:pPr>
            <a:r>
              <a:rPr lang="en-US" sz="2400" dirty="0">
                <a:solidFill>
                  <a:srgbClr val="0000FF"/>
                </a:solidFill>
                <a:latin typeface="Bookman Old Style"/>
                <a:ea typeface="Bookman Old Style"/>
                <a:cs typeface="Bookman Old Style"/>
                <a:sym typeface="Bookman Old Style"/>
              </a:rPr>
              <a:t>Example: The database consists of information about a set of students and departments and the relationship between them</a:t>
            </a:r>
            <a:endParaRPr dirty="0"/>
          </a:p>
          <a:p>
            <a:pPr marL="0" lvl="0" indent="0" algn="l" rtl="0">
              <a:lnSpc>
                <a:spcPct val="90000"/>
              </a:lnSpc>
              <a:spcBef>
                <a:spcPts val="1000"/>
              </a:spcBef>
              <a:spcAft>
                <a:spcPts val="0"/>
              </a:spcAft>
              <a:buClr>
                <a:srgbClr val="0000FF"/>
              </a:buClr>
              <a:buSzPts val="2400"/>
              <a:buNone/>
            </a:pPr>
            <a:r>
              <a:rPr lang="en-US" sz="2400" dirty="0">
                <a:solidFill>
                  <a:srgbClr val="0000FF"/>
                </a:solidFill>
                <a:latin typeface="Bookman Old Style"/>
                <a:ea typeface="Bookman Old Style"/>
                <a:cs typeface="Bookman Old Style"/>
                <a:sym typeface="Bookman Old Style"/>
              </a:rPr>
              <a:t>There are two types of schemas are available in database</a:t>
            </a:r>
            <a:endParaRPr dirty="0"/>
          </a:p>
          <a:p>
            <a:pPr marL="514350" lvl="0" indent="-514350" algn="l" rtl="0">
              <a:lnSpc>
                <a:spcPct val="90000"/>
              </a:lnSpc>
              <a:spcBef>
                <a:spcPts val="1000"/>
              </a:spcBef>
              <a:spcAft>
                <a:spcPts val="0"/>
              </a:spcAft>
              <a:buClr>
                <a:srgbClr val="C00000"/>
              </a:buClr>
              <a:buSzPts val="2400"/>
              <a:buAutoNum type="arabicPeriod"/>
            </a:pPr>
            <a:r>
              <a:rPr lang="en-US" sz="2400" dirty="0">
                <a:solidFill>
                  <a:srgbClr val="C00000"/>
                </a:solidFill>
                <a:latin typeface="Balthazar"/>
                <a:ea typeface="Balthazar"/>
                <a:cs typeface="Balthazar"/>
                <a:sym typeface="Balthazar"/>
              </a:rPr>
              <a:t>Physical Schema </a:t>
            </a:r>
            <a:r>
              <a:rPr lang="en-US" sz="2400" dirty="0">
                <a:solidFill>
                  <a:srgbClr val="0000FF"/>
                </a:solidFill>
                <a:latin typeface="Bookman Old Style"/>
                <a:ea typeface="Bookman Old Style"/>
                <a:cs typeface="Bookman Old Style"/>
                <a:sym typeface="Bookman Old Style"/>
              </a:rPr>
              <a:t>( Database design at physical level and relates 			      with physical structure)</a:t>
            </a:r>
            <a:endParaRPr dirty="0"/>
          </a:p>
          <a:p>
            <a:pPr marL="0" lvl="0" indent="0" algn="l" rtl="0">
              <a:lnSpc>
                <a:spcPct val="90000"/>
              </a:lnSpc>
              <a:spcBef>
                <a:spcPts val="1000"/>
              </a:spcBef>
              <a:spcAft>
                <a:spcPts val="0"/>
              </a:spcAft>
              <a:buClr>
                <a:srgbClr val="0000FF"/>
              </a:buClr>
              <a:buSzPts val="2400"/>
              <a:buNone/>
            </a:pPr>
            <a:r>
              <a:rPr lang="en-US" sz="2400" dirty="0">
                <a:solidFill>
                  <a:srgbClr val="0000FF"/>
                </a:solidFill>
                <a:latin typeface="Bookman Old Style"/>
                <a:ea typeface="Bookman Old Style"/>
                <a:cs typeface="Bookman Old Style"/>
                <a:sym typeface="Bookman Old Style"/>
              </a:rPr>
              <a:t>	</a:t>
            </a:r>
            <a:r>
              <a:rPr lang="en-US" sz="2400" dirty="0" err="1">
                <a:solidFill>
                  <a:srgbClr val="0000FF"/>
                </a:solidFill>
                <a:latin typeface="Bookman Old Style"/>
                <a:ea typeface="Bookman Old Style"/>
                <a:cs typeface="Bookman Old Style"/>
                <a:sym typeface="Bookman Old Style"/>
              </a:rPr>
              <a:t>Datafiles</a:t>
            </a:r>
            <a:r>
              <a:rPr lang="en-US" sz="2400" dirty="0">
                <a:solidFill>
                  <a:srgbClr val="0000FF"/>
                </a:solidFill>
                <a:latin typeface="Bookman Old Style"/>
                <a:ea typeface="Bookman Old Style"/>
                <a:cs typeface="Bookman Old Style"/>
                <a:sym typeface="Bookman Old Style"/>
              </a:rPr>
              <a:t>, Control file, </a:t>
            </a:r>
            <a:r>
              <a:rPr lang="en-US" sz="2400" dirty="0" err="1">
                <a:solidFill>
                  <a:srgbClr val="0000FF"/>
                </a:solidFill>
                <a:latin typeface="Bookman Old Style"/>
                <a:ea typeface="Bookman Old Style"/>
                <a:cs typeface="Bookman Old Style"/>
                <a:sym typeface="Bookman Old Style"/>
              </a:rPr>
              <a:t>Redolog</a:t>
            </a:r>
            <a:r>
              <a:rPr lang="en-US" sz="2400" dirty="0">
                <a:solidFill>
                  <a:srgbClr val="0000FF"/>
                </a:solidFill>
                <a:latin typeface="Bookman Old Style"/>
                <a:ea typeface="Bookman Old Style"/>
                <a:cs typeface="Bookman Old Style"/>
                <a:sym typeface="Bookman Old Style"/>
              </a:rPr>
              <a:t> files, </a:t>
            </a:r>
            <a:r>
              <a:rPr lang="en-US" sz="2400" dirty="0" err="1">
                <a:solidFill>
                  <a:srgbClr val="0000FF"/>
                </a:solidFill>
                <a:latin typeface="Bookman Old Style"/>
                <a:ea typeface="Bookman Old Style"/>
                <a:cs typeface="Bookman Old Style"/>
                <a:sym typeface="Bookman Old Style"/>
              </a:rPr>
              <a:t>Tablespaces</a:t>
            </a:r>
            <a:r>
              <a:rPr lang="en-US" sz="2400" dirty="0">
                <a:solidFill>
                  <a:srgbClr val="0000FF"/>
                </a:solidFill>
                <a:latin typeface="Bookman Old Style"/>
                <a:ea typeface="Bookman Old Style"/>
                <a:cs typeface="Bookman Old Style"/>
                <a:sym typeface="Bookman Old Style"/>
              </a:rPr>
              <a:t>, </a:t>
            </a:r>
            <a:r>
              <a:rPr lang="en-US" sz="2400" dirty="0" err="1">
                <a:solidFill>
                  <a:srgbClr val="0000FF"/>
                </a:solidFill>
                <a:latin typeface="Bookman Old Style"/>
                <a:ea typeface="Bookman Old Style"/>
                <a:cs typeface="Bookman Old Style"/>
                <a:sym typeface="Bookman Old Style"/>
              </a:rPr>
              <a:t>Datablocks</a:t>
            </a:r>
            <a:r>
              <a:rPr lang="en-US" sz="2400" dirty="0">
                <a:solidFill>
                  <a:srgbClr val="0000FF"/>
                </a:solidFill>
                <a:latin typeface="Bookman Old Style"/>
                <a:ea typeface="Bookman Old Style"/>
                <a:cs typeface="Bookman Old Style"/>
                <a:sym typeface="Bookman Old Style"/>
              </a:rPr>
              <a:t>, 	Segments, </a:t>
            </a:r>
            <a:r>
              <a:rPr lang="en-US" sz="2400" dirty="0" smtClean="0">
                <a:solidFill>
                  <a:srgbClr val="0000FF"/>
                </a:solidFill>
                <a:latin typeface="Bookman Old Style"/>
                <a:ea typeface="Bookman Old Style"/>
                <a:cs typeface="Bookman Old Style"/>
                <a:sym typeface="Bookman Old Style"/>
              </a:rPr>
              <a:t>Extents</a:t>
            </a:r>
            <a:endParaRPr lang="en-US" dirty="0">
              <a:ea typeface="Bookman Old Style"/>
            </a:endParaRPr>
          </a:p>
          <a:p>
            <a:pPr marL="0" lvl="0" indent="0" algn="l" rtl="0">
              <a:lnSpc>
                <a:spcPct val="90000"/>
              </a:lnSpc>
              <a:spcBef>
                <a:spcPts val="1000"/>
              </a:spcBef>
              <a:spcAft>
                <a:spcPts val="0"/>
              </a:spcAft>
              <a:buClr>
                <a:srgbClr val="0000FF"/>
              </a:buClr>
              <a:buSzPts val="2400"/>
              <a:buNone/>
            </a:pPr>
            <a:r>
              <a:rPr lang="en-US" sz="2400" dirty="0">
                <a:solidFill>
                  <a:srgbClr val="C00000"/>
                </a:solidFill>
                <a:latin typeface="Bookman Old Style"/>
                <a:ea typeface="Bookman Old Style"/>
                <a:cs typeface="Bookman Old Style"/>
                <a:sym typeface="Bookman Old Style"/>
              </a:rPr>
              <a:t>2</a:t>
            </a:r>
            <a:r>
              <a:rPr lang="en-US" sz="2400" dirty="0" smtClean="0">
                <a:solidFill>
                  <a:srgbClr val="C00000"/>
                </a:solidFill>
                <a:latin typeface="Bookman Old Style"/>
                <a:ea typeface="Bookman Old Style"/>
                <a:cs typeface="Bookman Old Style"/>
                <a:sym typeface="Bookman Old Style"/>
              </a:rPr>
              <a:t>. </a:t>
            </a:r>
            <a:r>
              <a:rPr lang="en-US" sz="2400" dirty="0">
                <a:solidFill>
                  <a:srgbClr val="C00000"/>
                </a:solidFill>
                <a:latin typeface="Balthazar"/>
                <a:ea typeface="Balthazar"/>
                <a:cs typeface="Balthazar"/>
                <a:sym typeface="Balthazar"/>
              </a:rPr>
              <a:t>Logical Schema </a:t>
            </a:r>
            <a:r>
              <a:rPr lang="en-US" sz="2400" dirty="0">
                <a:solidFill>
                  <a:srgbClr val="0000FF"/>
                </a:solidFill>
                <a:latin typeface="Bookman Old Style"/>
                <a:ea typeface="Bookman Old Style"/>
                <a:cs typeface="Bookman Old Style"/>
                <a:sym typeface="Bookman Old Style"/>
              </a:rPr>
              <a:t>( Database design at logical level and relates 				      with logical structures)</a:t>
            </a:r>
            <a:endParaRPr dirty="0"/>
          </a:p>
          <a:p>
            <a:pPr marL="0" lvl="0" indent="0" algn="l" rtl="0">
              <a:lnSpc>
                <a:spcPct val="90000"/>
              </a:lnSpc>
              <a:spcBef>
                <a:spcPts val="1000"/>
              </a:spcBef>
              <a:spcAft>
                <a:spcPts val="0"/>
              </a:spcAft>
              <a:buClr>
                <a:srgbClr val="0000FF"/>
              </a:buClr>
              <a:buSzPts val="2400"/>
              <a:buNone/>
            </a:pPr>
            <a:r>
              <a:rPr lang="en-US" sz="2400" dirty="0">
                <a:solidFill>
                  <a:srgbClr val="0000FF"/>
                </a:solidFill>
                <a:latin typeface="Bookman Old Style"/>
                <a:ea typeface="Bookman Old Style"/>
                <a:cs typeface="Bookman Old Style"/>
                <a:sym typeface="Bookman Old Style"/>
              </a:rPr>
              <a:t>	Tables, Views, Synonyms, Indexes, Clusters, Sequences</a:t>
            </a:r>
            <a:endParaRPr dirty="0"/>
          </a:p>
          <a:p>
            <a:pPr marL="0" lvl="0" indent="0" algn="l" rtl="0">
              <a:lnSpc>
                <a:spcPct val="90000"/>
              </a:lnSpc>
              <a:spcBef>
                <a:spcPts val="1000"/>
              </a:spcBef>
              <a:spcAft>
                <a:spcPts val="0"/>
              </a:spcAft>
              <a:buClr>
                <a:schemeClr val="dk1"/>
              </a:buClr>
              <a:buSzPts val="2400"/>
              <a:buNone/>
            </a:pPr>
            <a:endParaRPr sz="2400" dirty="0">
              <a:solidFill>
                <a:srgbClr val="0000FF"/>
              </a:solidFill>
              <a:latin typeface="Bookman Old Style"/>
              <a:ea typeface="Bookman Old Style"/>
              <a:cs typeface="Bookman Old Style"/>
              <a:sym typeface="Bookman Old Style"/>
            </a:endParaRPr>
          </a:p>
        </p:txBody>
      </p:sp>
      <p:sp>
        <p:nvSpPr>
          <p:cNvPr id="231" name="Google Shape;231;p14"/>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S-3	SLO-1 &amp; SLO2 :Views of data</a:t>
            </a:r>
            <a:endParaRPr sz="32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body" idx="1"/>
          </p:nvPr>
        </p:nvSpPr>
        <p:spPr>
          <a:xfrm>
            <a:off x="457200" y="978794"/>
            <a:ext cx="10515600" cy="4994969"/>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rgbClr val="C00000"/>
              </a:buClr>
              <a:buSzPct val="100000"/>
              <a:buNone/>
            </a:pPr>
            <a:r>
              <a:rPr lang="en-US" sz="3900" dirty="0">
                <a:solidFill>
                  <a:srgbClr val="C00000"/>
                </a:solidFill>
                <a:latin typeface="Balthazar"/>
                <a:ea typeface="Balthazar"/>
                <a:cs typeface="Balthazar"/>
                <a:sym typeface="Balthazar"/>
              </a:rPr>
              <a:t>Instances and Schemas</a:t>
            </a:r>
            <a:endParaRPr sz="3900" dirty="0"/>
          </a:p>
          <a:p>
            <a:pPr marL="0" lvl="0" indent="0" algn="l" rtl="0">
              <a:lnSpc>
                <a:spcPct val="90000"/>
              </a:lnSpc>
              <a:spcBef>
                <a:spcPts val="1000"/>
              </a:spcBef>
              <a:spcAft>
                <a:spcPts val="0"/>
              </a:spcAft>
              <a:buClr>
                <a:schemeClr val="dk1"/>
              </a:buClr>
              <a:buSzPct val="100000"/>
              <a:buNone/>
            </a:pPr>
            <a:endParaRPr dirty="0">
              <a:solidFill>
                <a:srgbClr val="C00000"/>
              </a:solidFill>
              <a:latin typeface="Balthazar"/>
              <a:ea typeface="Balthazar"/>
              <a:cs typeface="Balthazar"/>
              <a:sym typeface="Balthazar"/>
            </a:endParaRPr>
          </a:p>
          <a:p>
            <a:pPr marL="0" lvl="0" indent="0" algn="l" rtl="0">
              <a:lnSpc>
                <a:spcPct val="90000"/>
              </a:lnSpc>
              <a:spcBef>
                <a:spcPts val="1000"/>
              </a:spcBef>
              <a:spcAft>
                <a:spcPts val="0"/>
              </a:spcAft>
              <a:buClr>
                <a:srgbClr val="C00000"/>
              </a:buClr>
              <a:buSzPct val="100000"/>
              <a:buNone/>
            </a:pPr>
            <a:r>
              <a:rPr lang="en-US" dirty="0">
                <a:solidFill>
                  <a:srgbClr val="C00000"/>
                </a:solidFill>
                <a:latin typeface="Balthazar"/>
                <a:ea typeface="Balthazar"/>
                <a:cs typeface="Balthazar"/>
                <a:sym typeface="Balthazar"/>
              </a:rPr>
              <a:t>Instance</a:t>
            </a:r>
            <a:r>
              <a:rPr lang="en-US" dirty="0">
                <a:solidFill>
                  <a:srgbClr val="C00000"/>
                </a:solidFill>
              </a:rPr>
              <a:t> – </a:t>
            </a:r>
            <a:r>
              <a:rPr lang="en-US" dirty="0">
                <a:solidFill>
                  <a:srgbClr val="0000FF"/>
                </a:solidFill>
                <a:latin typeface="Bookman Old Style"/>
                <a:ea typeface="Bookman Old Style"/>
                <a:cs typeface="Bookman Old Style"/>
                <a:sym typeface="Bookman Old Style"/>
              </a:rPr>
              <a:t>The actual content of the database at a 				  particular point in time </a:t>
            </a:r>
            <a:endParaRPr dirty="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ct val="100000"/>
              <a:buNone/>
            </a:pPr>
            <a:endParaRPr dirty="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rgbClr val="C00000"/>
              </a:buClr>
              <a:buSzPct val="100000"/>
              <a:buNone/>
            </a:pPr>
            <a:r>
              <a:rPr lang="en-US" dirty="0">
                <a:solidFill>
                  <a:srgbClr val="C00000"/>
                </a:solidFill>
                <a:latin typeface="Balthazar"/>
                <a:ea typeface="Balthazar"/>
                <a:cs typeface="Balthazar"/>
                <a:sym typeface="Balthazar"/>
              </a:rPr>
              <a:t>Physical Data Independence – </a:t>
            </a:r>
            <a:r>
              <a:rPr lang="en-US" dirty="0">
                <a:solidFill>
                  <a:srgbClr val="0000FF"/>
                </a:solidFill>
                <a:latin typeface="Bookman Old Style"/>
                <a:ea typeface="Bookman Old Style"/>
                <a:cs typeface="Bookman Old Style"/>
                <a:sym typeface="Bookman Old Style"/>
              </a:rPr>
              <a:t>The ability to modify the physical schema without changing the logical schema </a:t>
            </a:r>
            <a:endParaRPr dirty="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ct val="100000"/>
              <a:buNone/>
            </a:pPr>
            <a:endParaRPr dirty="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Char char="•"/>
            </a:pPr>
            <a:r>
              <a:rPr lang="en-US" dirty="0">
                <a:solidFill>
                  <a:srgbClr val="0000FF"/>
                </a:solidFill>
                <a:latin typeface="Bookman Old Style"/>
                <a:ea typeface="Bookman Old Style"/>
                <a:cs typeface="Bookman Old Style"/>
                <a:sym typeface="Bookman Old Style"/>
              </a:rPr>
              <a:t>Applications depend on the logical schema </a:t>
            </a:r>
            <a:endParaRPr dirty="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ct val="100000"/>
              <a:buNone/>
            </a:pPr>
            <a:endParaRPr dirty="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Char char="•"/>
            </a:pPr>
            <a:r>
              <a:rPr lang="en-US" dirty="0">
                <a:solidFill>
                  <a:srgbClr val="0000FF"/>
                </a:solidFill>
                <a:latin typeface="Bookman Old Style"/>
                <a:ea typeface="Bookman Old Style"/>
                <a:cs typeface="Bookman Old Style"/>
                <a:sym typeface="Bookman Old Style"/>
              </a:rPr>
              <a:t>In general, the interfaces between the various levels and components should be well defined so that changes in some parts do not seriously influence others.</a:t>
            </a:r>
            <a:endParaRPr dirty="0"/>
          </a:p>
        </p:txBody>
      </p:sp>
      <p:sp>
        <p:nvSpPr>
          <p:cNvPr id="240" name="Google Shape;240;p15"/>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S-3	SLO-1 &amp; SLO2 :Views of data</a:t>
            </a:r>
            <a:endParaRPr sz="32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body" idx="1"/>
          </p:nvPr>
        </p:nvSpPr>
        <p:spPr>
          <a:xfrm>
            <a:off x="104103" y="695146"/>
            <a:ext cx="11654307" cy="56412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Data Models</a:t>
            </a:r>
            <a:endParaRPr/>
          </a:p>
          <a:p>
            <a:pPr marL="228600" lvl="0" indent="-228600" algn="l" rtl="0">
              <a:lnSpc>
                <a:spcPct val="90000"/>
              </a:lnSpc>
              <a:spcBef>
                <a:spcPts val="1000"/>
              </a:spcBef>
              <a:spcAft>
                <a:spcPts val="0"/>
              </a:spcAft>
              <a:buClr>
                <a:srgbClr val="C00000"/>
              </a:buClr>
              <a:buSzPts val="2800"/>
              <a:buChar char="•"/>
            </a:pPr>
            <a:r>
              <a:rPr lang="en-US">
                <a:solidFill>
                  <a:srgbClr val="0000FF"/>
                </a:solidFill>
                <a:latin typeface="Bookman Old Style"/>
                <a:ea typeface="Bookman Old Style"/>
                <a:cs typeface="Bookman Old Style"/>
                <a:sym typeface="Bookman Old Style"/>
              </a:rPr>
              <a:t>Data models is , a collection of tools for describing </a:t>
            </a:r>
            <a:r>
              <a:rPr lang="en-US">
                <a:solidFill>
                  <a:srgbClr val="C00000"/>
                </a:solidFill>
                <a:latin typeface="Bookman Old Style"/>
                <a:ea typeface="Bookman Old Style"/>
                <a:cs typeface="Bookman Old Style"/>
                <a:sym typeface="Bookman Old Style"/>
              </a:rPr>
              <a:t>Data</a:t>
            </a:r>
            <a:r>
              <a:rPr lang="en-US">
                <a:solidFill>
                  <a:srgbClr val="0000FF"/>
                </a:solidFill>
                <a:latin typeface="Bookman Old Style"/>
                <a:ea typeface="Bookman Old Style"/>
                <a:cs typeface="Bookman Old Style"/>
                <a:sym typeface="Bookman Old Style"/>
              </a:rPr>
              <a:t> and  its </a:t>
            </a:r>
            <a:r>
              <a:rPr lang="en-US">
                <a:solidFill>
                  <a:srgbClr val="C00000"/>
                </a:solidFill>
                <a:latin typeface="Bookman Old Style"/>
                <a:ea typeface="Bookman Old Style"/>
                <a:cs typeface="Bookman Old Style"/>
                <a:sym typeface="Bookman Old Style"/>
              </a:rPr>
              <a:t>relationships, Semantics </a:t>
            </a:r>
            <a:r>
              <a:rPr lang="en-US">
                <a:solidFill>
                  <a:srgbClr val="0000FF"/>
                </a:solidFill>
                <a:latin typeface="Bookman Old Style"/>
                <a:ea typeface="Bookman Old Style"/>
                <a:cs typeface="Bookman Old Style"/>
                <a:sym typeface="Bookman Old Style"/>
              </a:rPr>
              <a:t>and</a:t>
            </a:r>
            <a:r>
              <a:rPr lang="en-US">
                <a:solidFill>
                  <a:srgbClr val="C00000"/>
                </a:solidFill>
                <a:latin typeface="Bookman Old Style"/>
                <a:ea typeface="Bookman Old Style"/>
                <a:cs typeface="Bookman Old Style"/>
                <a:sym typeface="Bookman Old Style"/>
              </a:rPr>
              <a:t> Constraints</a:t>
            </a:r>
            <a:endParaRPr/>
          </a:p>
          <a:p>
            <a:pPr marL="228600" lvl="0" indent="-228600" algn="l" rtl="0">
              <a:lnSpc>
                <a:spcPct val="90000"/>
              </a:lnSpc>
              <a:spcBef>
                <a:spcPts val="1000"/>
              </a:spcBef>
              <a:spcAft>
                <a:spcPts val="0"/>
              </a:spcAft>
              <a:buClr>
                <a:srgbClr val="C00000"/>
              </a:buClr>
              <a:buSzPts val="2800"/>
              <a:buChar char="•"/>
            </a:pPr>
            <a:r>
              <a:rPr lang="en-US">
                <a:solidFill>
                  <a:srgbClr val="0000FF"/>
                </a:solidFill>
                <a:latin typeface="Bookman Old Style"/>
                <a:ea typeface="Bookman Old Style"/>
                <a:cs typeface="Bookman Old Style"/>
                <a:sym typeface="Bookman Old Style"/>
              </a:rPr>
              <a:t>There are different types of data models are available in DBMS</a:t>
            </a:r>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a:ea typeface="Bookman Old Style"/>
                <a:cs typeface="Bookman Old Style"/>
                <a:sym typeface="Bookman Old Style"/>
              </a:rPr>
              <a:t>Relational model </a:t>
            </a:r>
            <a:endParaRPr sz="280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a:ea typeface="Bookman Old Style"/>
                <a:cs typeface="Bookman Old Style"/>
                <a:sym typeface="Bookman Old Style"/>
              </a:rPr>
              <a:t>Entity-Relationship data model (mainly for database design) </a:t>
            </a:r>
            <a:endParaRPr sz="280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a:ea typeface="Bookman Old Style"/>
                <a:cs typeface="Bookman Old Style"/>
                <a:sym typeface="Bookman Old Style"/>
              </a:rPr>
              <a:t> Object-based data models (Object-oriented and Object-relational) </a:t>
            </a:r>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a:ea typeface="Bookman Old Style"/>
                <a:cs typeface="Bookman Old Style"/>
                <a:sym typeface="Bookman Old Style"/>
              </a:rPr>
              <a:t>Semi structured data model (XML) </a:t>
            </a:r>
            <a:endParaRPr sz="280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a:ea typeface="Bookman Old Style"/>
                <a:cs typeface="Bookman Old Style"/>
                <a:sym typeface="Bookman Old Style"/>
              </a:rPr>
              <a:t> Other older models: </a:t>
            </a:r>
            <a:endParaRPr sz="2800">
              <a:solidFill>
                <a:srgbClr val="0000FF"/>
              </a:solidFill>
              <a:latin typeface="Bookman Old Style"/>
              <a:ea typeface="Bookman Old Style"/>
              <a:cs typeface="Bookman Old Style"/>
              <a:sym typeface="Bookman Old Style"/>
            </a:endParaRPr>
          </a:p>
          <a:p>
            <a:pPr marL="1143000" lvl="2"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a:ea typeface="Bookman Old Style"/>
                <a:cs typeface="Bookman Old Style"/>
                <a:sym typeface="Bookman Old Style"/>
              </a:rPr>
              <a:t> Network model </a:t>
            </a:r>
            <a:endParaRPr sz="2800">
              <a:solidFill>
                <a:srgbClr val="0000FF"/>
              </a:solidFill>
              <a:latin typeface="Bookman Old Style"/>
              <a:ea typeface="Bookman Old Style"/>
              <a:cs typeface="Bookman Old Style"/>
              <a:sym typeface="Bookman Old Style"/>
            </a:endParaRPr>
          </a:p>
          <a:p>
            <a:pPr marL="1143000" lvl="2"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a:ea typeface="Bookman Old Style"/>
                <a:cs typeface="Bookman Old Style"/>
                <a:sym typeface="Bookman Old Style"/>
              </a:rPr>
              <a:t>Hierarchical model</a:t>
            </a:r>
            <a:endParaRPr/>
          </a:p>
        </p:txBody>
      </p:sp>
      <p:sp>
        <p:nvSpPr>
          <p:cNvPr id="249" name="Google Shape;249;p16"/>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S-3	SLO-1 &amp; SLO2 :Views of data</a:t>
            </a:r>
            <a:endParaRPr sz="32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7"/>
          <p:cNvSpPr txBox="1">
            <a:spLocks noGrp="1"/>
          </p:cNvSpPr>
          <p:nvPr>
            <p:ph type="body" idx="1"/>
          </p:nvPr>
        </p:nvSpPr>
        <p:spPr>
          <a:xfrm>
            <a:off x="115910" y="1043188"/>
            <a:ext cx="11719775" cy="545286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C00000"/>
              </a:buClr>
              <a:buSzPct val="100000"/>
              <a:buNone/>
            </a:pPr>
            <a:r>
              <a:rPr lang="en-US" sz="2600" dirty="0">
                <a:solidFill>
                  <a:srgbClr val="C00000"/>
                </a:solidFill>
                <a:latin typeface="Balthazar"/>
                <a:ea typeface="Balthazar"/>
                <a:cs typeface="Balthazar"/>
                <a:sym typeface="Balthazar"/>
              </a:rPr>
              <a:t>Structured Query Language ( SQL)</a:t>
            </a:r>
            <a:endParaRPr dirty="0"/>
          </a:p>
          <a:p>
            <a:pPr marL="228600" lvl="0" indent="-228600" algn="l" rtl="0">
              <a:lnSpc>
                <a:spcPct val="12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SQL became a standard of the American National Standards Institute (ANSI) in 1986, and of the International Organization for Standardization (ISO) in 1987</a:t>
            </a:r>
            <a:endParaRPr dirty="0"/>
          </a:p>
          <a:p>
            <a:pPr marL="228600" lvl="0" indent="-228600" algn="l" rtl="0">
              <a:lnSpc>
                <a:spcPct val="11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Common language for all Databases</a:t>
            </a:r>
            <a:endParaRPr dirty="0"/>
          </a:p>
          <a:p>
            <a:pPr marL="228600" lvl="0" indent="-228600" algn="l" rtl="0">
              <a:lnSpc>
                <a:spcPct val="11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Fourth generation Language</a:t>
            </a:r>
            <a:endParaRPr dirty="0"/>
          </a:p>
          <a:p>
            <a:pPr marL="228600" lvl="0" indent="-228600" algn="l" rtl="0">
              <a:lnSpc>
                <a:spcPct val="11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Non procedural Language</a:t>
            </a:r>
            <a:endParaRPr dirty="0"/>
          </a:p>
          <a:p>
            <a:pPr marL="228600" lvl="0" indent="-228600" algn="l" rtl="0">
              <a:lnSpc>
                <a:spcPct val="11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Commands like an normal English statements</a:t>
            </a:r>
            <a:endParaRPr dirty="0"/>
          </a:p>
          <a:p>
            <a:pPr marL="228600" lvl="0" indent="-228600" algn="l" rtl="0">
              <a:lnSpc>
                <a:spcPct val="11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SQL is not a case sensitive language</a:t>
            </a:r>
            <a:endParaRPr dirty="0"/>
          </a:p>
          <a:p>
            <a:pPr marL="228600" lvl="0" indent="-228600" algn="l" rtl="0">
              <a:lnSpc>
                <a:spcPct val="11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All SQL statements should ended with terminator , the default terminator is  semi-colon </a:t>
            </a:r>
            <a:r>
              <a:rPr lang="en-US" sz="2400" dirty="0" smtClean="0">
                <a:solidFill>
                  <a:srgbClr val="0000FF"/>
                </a:solidFill>
                <a:latin typeface="Bookman Old Style"/>
                <a:ea typeface="Bookman Old Style"/>
                <a:cs typeface="Bookman Old Style"/>
                <a:sym typeface="Bookman Old Style"/>
              </a:rPr>
              <a:t>(;)</a:t>
            </a:r>
            <a:endParaRPr dirty="0"/>
          </a:p>
        </p:txBody>
      </p:sp>
      <p:sp>
        <p:nvSpPr>
          <p:cNvPr id="258" name="Google Shape;258;p17"/>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3707" y="1310185"/>
            <a:ext cx="9494293" cy="3947615"/>
          </a:xfrm>
        </p:spPr>
        <p:txBody>
          <a:bodyPr/>
          <a:lstStyle/>
          <a:p>
            <a:pPr marL="228600" lvl="0" indent="-228600" algn="l">
              <a:lnSpc>
                <a:spcPct val="110000"/>
              </a:lnSpc>
              <a:buClr>
                <a:srgbClr val="C00000"/>
              </a:buClr>
              <a:buSzPct val="100000"/>
              <a:buFont typeface="Noto Sans Symbols"/>
              <a:buChar char="✔"/>
            </a:pPr>
            <a:r>
              <a:rPr lang="en-US" dirty="0">
                <a:solidFill>
                  <a:srgbClr val="0000FF"/>
                </a:solidFill>
                <a:latin typeface="Bookman Old Style"/>
                <a:ea typeface="Bookman Old Style"/>
                <a:cs typeface="Bookman Old Style"/>
                <a:sym typeface="Bookman Old Style"/>
              </a:rPr>
              <a:t>Based on the operation SQL divided into three categories</a:t>
            </a:r>
            <a:endParaRPr lang="en-US" dirty="0"/>
          </a:p>
          <a:p>
            <a:pPr marL="685800" lvl="1" indent="-228600" algn="l">
              <a:lnSpc>
                <a:spcPct val="110000"/>
              </a:lnSpc>
              <a:buClr>
                <a:srgbClr val="C00000"/>
              </a:buClr>
              <a:buSzPct val="100000"/>
              <a:buChar char="•"/>
            </a:pPr>
            <a:r>
              <a:rPr lang="en-US" dirty="0">
                <a:solidFill>
                  <a:srgbClr val="0000FF"/>
                </a:solidFill>
                <a:latin typeface="Bookman Old Style"/>
                <a:ea typeface="Bookman Old Style"/>
                <a:cs typeface="Bookman Old Style"/>
                <a:sym typeface="Bookman Old Style"/>
              </a:rPr>
              <a:t>DDL ( Data Definition Language)</a:t>
            </a:r>
            <a:endParaRPr lang="en-US" dirty="0"/>
          </a:p>
          <a:p>
            <a:pPr marL="685800" lvl="1" indent="-228600" algn="l">
              <a:lnSpc>
                <a:spcPct val="110000"/>
              </a:lnSpc>
              <a:buClr>
                <a:srgbClr val="C00000"/>
              </a:buClr>
              <a:buSzPct val="100000"/>
              <a:buChar char="•"/>
            </a:pPr>
            <a:r>
              <a:rPr lang="en-US" dirty="0">
                <a:solidFill>
                  <a:srgbClr val="0000FF"/>
                </a:solidFill>
                <a:latin typeface="Bookman Old Style"/>
                <a:ea typeface="Bookman Old Style"/>
                <a:cs typeface="Bookman Old Style"/>
                <a:sym typeface="Bookman Old Style"/>
              </a:rPr>
              <a:t>DML ( Data Manipulation Language)</a:t>
            </a:r>
            <a:endParaRPr lang="en-US" dirty="0"/>
          </a:p>
          <a:p>
            <a:pPr marL="685800" lvl="1" indent="-228600" algn="l">
              <a:lnSpc>
                <a:spcPct val="110000"/>
              </a:lnSpc>
              <a:buClr>
                <a:srgbClr val="C00000"/>
              </a:buClr>
              <a:buSzPct val="100000"/>
              <a:buChar char="•"/>
            </a:pPr>
            <a:r>
              <a:rPr lang="en-US" dirty="0">
                <a:solidFill>
                  <a:srgbClr val="0000FF"/>
                </a:solidFill>
                <a:latin typeface="Bookman Old Style"/>
                <a:ea typeface="Bookman Old Style"/>
                <a:cs typeface="Bookman Old Style"/>
                <a:sym typeface="Bookman Old Style"/>
              </a:rPr>
              <a:t>DCL ( Data Control Language)</a:t>
            </a:r>
          </a:p>
          <a:p>
            <a:endParaRPr lang="en-IN" dirty="0"/>
          </a:p>
        </p:txBody>
      </p:sp>
      <p:sp>
        <p:nvSpPr>
          <p:cNvPr id="4" name="Date Placeholder 3"/>
          <p:cNvSpPr>
            <a:spLocks noGrp="1"/>
          </p:cNvSpPr>
          <p:nvPr>
            <p:ph type="dt" idx="10"/>
          </p:nvPr>
        </p:nvSpPr>
        <p:spPr/>
        <p:txBody>
          <a:bodyPr/>
          <a:lstStyle/>
          <a:p>
            <a:r>
              <a:rPr lang="en-US" smtClean="0"/>
              <a:t>13-02-2022</a:t>
            </a:r>
            <a:endParaRPr lang="en-US"/>
          </a:p>
        </p:txBody>
      </p:sp>
      <p:sp>
        <p:nvSpPr>
          <p:cNvPr id="5" name="Footer Placeholder 4"/>
          <p:cNvSpPr>
            <a:spLocks noGrp="1"/>
          </p:cNvSpPr>
          <p:nvPr>
            <p:ph type="ftr" idx="11"/>
          </p:nvPr>
        </p:nvSpPr>
        <p:spPr/>
        <p:txBody>
          <a:bodyPr/>
          <a:lstStyle/>
          <a:p>
            <a:r>
              <a:rPr lang="en-IN" smtClean="0"/>
              <a:t>SRMIST&lt;KTR</a:t>
            </a:r>
            <a:endParaRPr lang="en-IN"/>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966836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body" idx="1"/>
          </p:nvPr>
        </p:nvSpPr>
        <p:spPr>
          <a:xfrm>
            <a:off x="656823" y="1262130"/>
            <a:ext cx="10696977" cy="47116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Data types in SQL ( ORACLE)</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CHAR</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VARCHAR2</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NUMBER</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DATE</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RAW</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LONG</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CLOB</a:t>
            </a:r>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a:ea typeface="Bookman Old Style"/>
                <a:cs typeface="Bookman Old Style"/>
                <a:sym typeface="Bookman Old Style"/>
              </a:rPr>
              <a:t>BLOB , etc., </a:t>
            </a:r>
            <a:endParaRPr>
              <a:solidFill>
                <a:srgbClr val="0000FF"/>
              </a:solidFill>
              <a:latin typeface="Bookman Old Style"/>
              <a:ea typeface="Bookman Old Style"/>
              <a:cs typeface="Bookman Old Style"/>
              <a:sym typeface="Bookman Old Style"/>
            </a:endParaRPr>
          </a:p>
        </p:txBody>
      </p:sp>
      <p:sp>
        <p:nvSpPr>
          <p:cNvPr id="267" name="Google Shape;267;p18"/>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0" y="0"/>
            <a:ext cx="10515600" cy="46363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Balthazar"/>
              <a:buNone/>
            </a:pPr>
            <a:r>
              <a:rPr lang="en-US" sz="3200">
                <a:solidFill>
                  <a:srgbClr val="FF0000"/>
                </a:solidFill>
                <a:latin typeface="Balthazar"/>
                <a:ea typeface="Balthazar"/>
                <a:cs typeface="Balthazar"/>
                <a:sym typeface="Balthazar"/>
              </a:rPr>
              <a:t>Outline of the Presentation</a:t>
            </a:r>
            <a:endParaRPr sz="3200">
              <a:solidFill>
                <a:srgbClr val="FF0000"/>
              </a:solidFill>
              <a:latin typeface="Balthazar"/>
              <a:ea typeface="Balthazar"/>
              <a:cs typeface="Balthazar"/>
              <a:sym typeface="Balthazar"/>
            </a:endParaRPr>
          </a:p>
        </p:txBody>
      </p:sp>
      <p:sp>
        <p:nvSpPr>
          <p:cNvPr id="100" name="Google Shape;100;p2"/>
          <p:cNvSpPr txBox="1">
            <a:spLocks noGrp="1"/>
          </p:cNvSpPr>
          <p:nvPr>
            <p:ph type="body" idx="1"/>
          </p:nvPr>
        </p:nvSpPr>
        <p:spPr>
          <a:xfrm>
            <a:off x="326265" y="613669"/>
            <a:ext cx="11539470" cy="50470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S-1 	SLO-1 :What is Database Management System</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	SLO-2 :Advantage of DBMS over File Processing System</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S-2 	SLO-1 :Introduction and applications of DBMS</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	SLO-2 :Purpose of database system</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S-3	SLO-1 &amp; SLO2 :Views of data</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 4-5	SLO-1 &amp; SLO-2 : Lab 1: SQL Data Definition Language Commands on sample exercise</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S-6	SLO-1 &amp; SLO-2 : Database system Architecture</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S-7	SLO-1 &amp; SLO-2 : Data Independence </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S-8	SLO-1 &amp; SLO-2 : The evolution of Data Models</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S-9-10	SLO-1 &amp; SLO-2 : Lab 2: SQL Data Manipulation Language Commands </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S-11	SLO-1 &amp; SLO-2 : Degrees of Data Abstraction </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S-12	SLO-1 &amp; SLO-2 : Database Users and DBA</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S-13	SLO-1 &amp; SLO-2 : Database Languages </a:t>
            </a:r>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a:ea typeface="Bookman Old Style"/>
                <a:cs typeface="Bookman Old Style"/>
                <a:sym typeface="Bookman Old Style"/>
              </a:rPr>
              <a:t>S-14-15	SLO-1 &amp; SLO-2 : Lab 3: SQL Data Control Language Commands and Transaction control 				             commands to the sample exercises</a:t>
            </a:r>
            <a:endParaRPr sz="1800">
              <a:solidFill>
                <a:srgbClr val="0000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body" idx="1"/>
          </p:nvPr>
        </p:nvSpPr>
        <p:spPr>
          <a:xfrm>
            <a:off x="321972" y="1081824"/>
            <a:ext cx="11031828" cy="5254581"/>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rgbClr val="C00000"/>
              </a:buClr>
              <a:buSzPct val="100000"/>
              <a:buNone/>
            </a:pPr>
            <a:r>
              <a:rPr lang="en-US">
                <a:solidFill>
                  <a:srgbClr val="C00000"/>
                </a:solidFill>
                <a:latin typeface="Balthazar"/>
                <a:ea typeface="Balthazar"/>
                <a:cs typeface="Balthazar"/>
                <a:sym typeface="Balthazar"/>
              </a:rPr>
              <a:t>Data Definition Language (DDL)</a:t>
            </a:r>
            <a:endParaRPr/>
          </a:p>
          <a:p>
            <a:pPr marL="0" lvl="0" indent="0" algn="l" rtl="0">
              <a:lnSpc>
                <a:spcPct val="90000"/>
              </a:lnSpc>
              <a:spcBef>
                <a:spcPts val="1000"/>
              </a:spcBef>
              <a:spcAft>
                <a:spcPts val="0"/>
              </a:spcAft>
              <a:buClr>
                <a:schemeClr val="dk1"/>
              </a:buClr>
              <a:buSzPct val="100000"/>
              <a:buNone/>
            </a:pPr>
            <a:endParaRPr>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a:solidFill>
                  <a:srgbClr val="0000FF"/>
                </a:solidFill>
                <a:latin typeface="Bookman Old Style"/>
                <a:ea typeface="Bookman Old Style"/>
                <a:cs typeface="Bookman Old Style"/>
                <a:sym typeface="Bookman Old Style"/>
              </a:rPr>
              <a:t>DDL is the subset of SQL and part of DBMS</a:t>
            </a:r>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a:solidFill>
                  <a:srgbClr val="0000FF"/>
                </a:solidFill>
                <a:latin typeface="Bookman Old Style"/>
                <a:ea typeface="Bookman Old Style"/>
                <a:cs typeface="Bookman Old Style"/>
                <a:sym typeface="Bookman Old Style"/>
              </a:rPr>
              <a:t>DDL relates only with base tables structure and it is no where relates with the information stored in the table.</a:t>
            </a:r>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b="1">
                <a:solidFill>
                  <a:srgbClr val="D60093"/>
                </a:solidFill>
                <a:latin typeface="Bookman Old Style"/>
                <a:ea typeface="Bookman Old Style"/>
                <a:cs typeface="Bookman Old Style"/>
                <a:sym typeface="Bookman Old Style"/>
              </a:rPr>
              <a:t>Note : All the DDL command statements are AUTO COMMIT Statements</a:t>
            </a:r>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a:solidFill>
                  <a:srgbClr val="0000FF"/>
                </a:solidFill>
                <a:latin typeface="Bookman Old Style"/>
                <a:ea typeface="Bookman Old Style"/>
                <a:cs typeface="Bookman Old Style"/>
                <a:sym typeface="Bookman Old Style"/>
              </a:rPr>
              <a:t>DDL consists of the following commands</a:t>
            </a:r>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a:ea typeface="Bookman Old Style"/>
              <a:cs typeface="Bookman Old Style"/>
              <a:sym typeface="Bookman Old Style"/>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CREATE</a:t>
            </a:r>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ALTER</a:t>
            </a:r>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DROP</a:t>
            </a:r>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TRUNCATE</a:t>
            </a:r>
            <a:endParaRPr/>
          </a:p>
          <a:p>
            <a:pPr marL="685800" lvl="1" indent="-120332" algn="l" rtl="0">
              <a:lnSpc>
                <a:spcPct val="160000"/>
              </a:lnSpc>
              <a:spcBef>
                <a:spcPts val="500"/>
              </a:spcBef>
              <a:spcAft>
                <a:spcPts val="0"/>
              </a:spcAft>
              <a:buClr>
                <a:srgbClr val="0000FF"/>
              </a:buClr>
              <a:buSzPct val="100000"/>
              <a:buNone/>
            </a:pPr>
            <a:endParaRPr sz="22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ct val="100000"/>
              <a:buNone/>
            </a:pPr>
            <a:endParaRPr sz="2400">
              <a:solidFill>
                <a:srgbClr val="C00000"/>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ct val="100000"/>
              <a:buNone/>
            </a:pPr>
            <a:endParaRPr>
              <a:solidFill>
                <a:srgbClr val="C00000"/>
              </a:solidFill>
              <a:latin typeface="Balthazar"/>
              <a:ea typeface="Balthazar"/>
              <a:cs typeface="Balthazar"/>
              <a:sym typeface="Balthazar"/>
            </a:endParaRPr>
          </a:p>
        </p:txBody>
      </p:sp>
      <p:sp>
        <p:nvSpPr>
          <p:cNvPr id="276" name="Google Shape;276;p19"/>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0"/>
          <p:cNvSpPr txBox="1">
            <a:spLocks noGrp="1"/>
          </p:cNvSpPr>
          <p:nvPr>
            <p:ph type="body" idx="1"/>
          </p:nvPr>
        </p:nvSpPr>
        <p:spPr>
          <a:xfrm>
            <a:off x="116983" y="1145906"/>
            <a:ext cx="10515600" cy="49329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CREATE COMMAND</a:t>
            </a:r>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a:ea typeface="Bookman Old Style"/>
                <a:cs typeface="Bookman Old Style"/>
                <a:sym typeface="Bookman Old Style"/>
              </a:rPr>
              <a:t>Used to create a new object / schema with a defined structure</a:t>
            </a:r>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a:ea typeface="Bookman Old Style"/>
                <a:cs typeface="Bookman Old Style"/>
                <a:sym typeface="Bookman Old Style"/>
              </a:rPr>
              <a:t>Syntax :</a:t>
            </a:r>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a:ea typeface="Bookman Old Style"/>
                <a:cs typeface="Bookman Old Style"/>
                <a:sym typeface="Bookman Old Style"/>
              </a:rPr>
              <a:t>Example :</a:t>
            </a:r>
            <a:endParaRPr sz="24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a:ea typeface="Bookman Old Style"/>
              <a:cs typeface="Bookman Old Style"/>
              <a:sym typeface="Bookman Old Style"/>
            </a:endParaRPr>
          </a:p>
        </p:txBody>
      </p:sp>
      <p:sp>
        <p:nvSpPr>
          <p:cNvPr id="285" name="Google Shape;285;p20"/>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
        <p:nvSpPr>
          <p:cNvPr id="286" name="Google Shape;286;p20"/>
          <p:cNvSpPr txBox="1"/>
          <p:nvPr/>
        </p:nvSpPr>
        <p:spPr>
          <a:xfrm>
            <a:off x="2109453" y="2218328"/>
            <a:ext cx="7163337" cy="2246769"/>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C00000"/>
                </a:solidFill>
                <a:latin typeface="Bookman Old Style"/>
                <a:ea typeface="Bookman Old Style"/>
                <a:cs typeface="Bookman Old Style"/>
                <a:sym typeface="Bookman Old Style"/>
              </a:rPr>
              <a:t>CREATE TABLE table_name (</a:t>
            </a:r>
            <a:br>
              <a:rPr lang="en-US" sz="2000">
                <a:solidFill>
                  <a:srgbClr val="C00000"/>
                </a:solidFill>
                <a:latin typeface="Bookman Old Style"/>
                <a:ea typeface="Bookman Old Style"/>
                <a:cs typeface="Bookman Old Style"/>
                <a:sym typeface="Bookman Old Style"/>
              </a:rPr>
            </a:br>
            <a:r>
              <a:rPr lang="en-US" sz="2000">
                <a:solidFill>
                  <a:srgbClr val="C00000"/>
                </a:solidFill>
                <a:latin typeface="Bookman Old Style"/>
                <a:ea typeface="Bookman Old Style"/>
                <a:cs typeface="Bookman Old Style"/>
                <a:sym typeface="Bookman Old Style"/>
              </a:rPr>
              <a:t>    column1 datatype,</a:t>
            </a:r>
            <a:br>
              <a:rPr lang="en-US" sz="2000">
                <a:solidFill>
                  <a:srgbClr val="C00000"/>
                </a:solidFill>
                <a:latin typeface="Bookman Old Style"/>
                <a:ea typeface="Bookman Old Style"/>
                <a:cs typeface="Bookman Old Style"/>
                <a:sym typeface="Bookman Old Style"/>
              </a:rPr>
            </a:br>
            <a:r>
              <a:rPr lang="en-US" sz="2000">
                <a:solidFill>
                  <a:srgbClr val="C00000"/>
                </a:solidFill>
                <a:latin typeface="Bookman Old Style"/>
                <a:ea typeface="Bookman Old Style"/>
                <a:cs typeface="Bookman Old Style"/>
                <a:sym typeface="Bookman Old Style"/>
              </a:rPr>
              <a:t>    column2 datatype,</a:t>
            </a:r>
            <a:br>
              <a:rPr lang="en-US" sz="2000">
                <a:solidFill>
                  <a:srgbClr val="C00000"/>
                </a:solidFill>
                <a:latin typeface="Bookman Old Style"/>
                <a:ea typeface="Bookman Old Style"/>
                <a:cs typeface="Bookman Old Style"/>
                <a:sym typeface="Bookman Old Style"/>
              </a:rPr>
            </a:br>
            <a:r>
              <a:rPr lang="en-US" sz="2000">
                <a:solidFill>
                  <a:srgbClr val="C00000"/>
                </a:solidFill>
                <a:latin typeface="Bookman Old Style"/>
                <a:ea typeface="Bookman Old Style"/>
                <a:cs typeface="Bookman Old Style"/>
                <a:sym typeface="Bookman Old Style"/>
              </a:rPr>
              <a:t>    column3 datatype,</a:t>
            </a:r>
            <a:br>
              <a:rPr lang="en-US" sz="2000">
                <a:solidFill>
                  <a:srgbClr val="C00000"/>
                </a:solidFill>
                <a:latin typeface="Bookman Old Style"/>
                <a:ea typeface="Bookman Old Style"/>
                <a:cs typeface="Bookman Old Style"/>
                <a:sym typeface="Bookman Old Style"/>
              </a:rPr>
            </a:br>
            <a:r>
              <a:rPr lang="en-US" sz="2000">
                <a:solidFill>
                  <a:srgbClr val="C00000"/>
                </a:solidFill>
                <a:latin typeface="Bookman Old Style"/>
                <a:ea typeface="Bookman Old Style"/>
                <a:cs typeface="Bookman Old Style"/>
                <a:sym typeface="Bookman Old Style"/>
              </a:rPr>
              <a:t>   ....</a:t>
            </a:r>
            <a:br>
              <a:rPr lang="en-US" sz="2000">
                <a:solidFill>
                  <a:srgbClr val="C00000"/>
                </a:solidFill>
                <a:latin typeface="Bookman Old Style"/>
                <a:ea typeface="Bookman Old Style"/>
                <a:cs typeface="Bookman Old Style"/>
                <a:sym typeface="Bookman Old Style"/>
              </a:rPr>
            </a:br>
            <a:r>
              <a:rPr lang="en-US" sz="2000">
                <a:solidFill>
                  <a:srgbClr val="C00000"/>
                </a:solidFill>
                <a:latin typeface="Bookman Old Style"/>
                <a:ea typeface="Bookman Old Style"/>
                <a:cs typeface="Bookman Old Style"/>
                <a:sym typeface="Bookman Old Style"/>
              </a:rPr>
              <a:t>);</a:t>
            </a:r>
            <a:endParaRPr/>
          </a:p>
          <a:p>
            <a:pPr marL="0" marR="0" lvl="0" indent="0" algn="l" rtl="0">
              <a:spcBef>
                <a:spcPts val="0"/>
              </a:spcBef>
              <a:spcAft>
                <a:spcPts val="0"/>
              </a:spcAft>
              <a:buNone/>
            </a:pPr>
            <a:endParaRPr sz="2000">
              <a:solidFill>
                <a:srgbClr val="C00000"/>
              </a:solidFill>
              <a:latin typeface="Bookman Old Style"/>
              <a:ea typeface="Bookman Old Style"/>
              <a:cs typeface="Bookman Old Style"/>
              <a:sym typeface="Bookman Old Style"/>
            </a:endParaRPr>
          </a:p>
        </p:txBody>
      </p:sp>
      <p:sp>
        <p:nvSpPr>
          <p:cNvPr id="287" name="Google Shape;287;p20"/>
          <p:cNvSpPr txBox="1"/>
          <p:nvPr/>
        </p:nvSpPr>
        <p:spPr>
          <a:xfrm>
            <a:off x="2109453" y="4789426"/>
            <a:ext cx="9906535" cy="1477328"/>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CREATE TABLE EMP</a:t>
            </a:r>
            <a:endParaRPr/>
          </a:p>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       (EMPNO NUMBER(4) NOT NULL,  ENAME VARCHAR2(10),  JOB VARCHAR2(9),</a:t>
            </a:r>
            <a:endParaRPr/>
          </a:p>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        MGR NUMBER(4), HIREDATE DATE, SAL NUMBER(7, 2), COMM NUMBER(7, 2),</a:t>
            </a:r>
            <a:endParaRPr/>
          </a:p>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        DEPTNO NUMBER(2));</a:t>
            </a:r>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a:spLocks noGrp="1"/>
          </p:cNvSpPr>
          <p:nvPr>
            <p:ph type="body" idx="1"/>
          </p:nvPr>
        </p:nvSpPr>
        <p:spPr>
          <a:xfrm>
            <a:off x="228600" y="1133028"/>
            <a:ext cx="11040414" cy="53630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ALTER COMMAND</a:t>
            </a:r>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Alter command used to modify the base table structure</a:t>
            </a:r>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Using this command </a:t>
            </a:r>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a:ea typeface="Bookman Old Style"/>
                <a:cs typeface="Bookman Old Style"/>
                <a:sym typeface="Bookman Old Style"/>
              </a:rPr>
              <a:t>	a new column can be added with restrictions</a:t>
            </a:r>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a:ea typeface="Bookman Old Style"/>
                <a:cs typeface="Bookman Old Style"/>
                <a:sym typeface="Bookman Old Style"/>
              </a:rPr>
              <a:t>	column data width can be increased / decreased with restrictions </a:t>
            </a:r>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a:ea typeface="Bookman Old Style"/>
                <a:cs typeface="Bookman Old Style"/>
                <a:sym typeface="Bookman Old Style"/>
              </a:rPr>
              <a:t>	a column can be dropped</a:t>
            </a:r>
            <a:endParaRPr/>
          </a:p>
          <a:p>
            <a:pPr marL="228600" lvl="0" indent="-76200" algn="l" rtl="0">
              <a:lnSpc>
                <a:spcPct val="90000"/>
              </a:lnSpc>
              <a:spcBef>
                <a:spcPts val="1000"/>
              </a:spcBef>
              <a:spcAft>
                <a:spcPts val="0"/>
              </a:spcAft>
              <a:buClr>
                <a:srgbClr val="C00000"/>
              </a:buClr>
              <a:buSzPts val="2400"/>
              <a:buNone/>
            </a:pP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Two key words are using in this command</a:t>
            </a:r>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a:ea typeface="Bookman Old Style"/>
                <a:cs typeface="Bookman Old Style"/>
                <a:sym typeface="Bookman Old Style"/>
              </a:rPr>
              <a:t>	ADD</a:t>
            </a:r>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a:ea typeface="Bookman Old Style"/>
                <a:cs typeface="Bookman Old Style"/>
                <a:sym typeface="Bookman Old Style"/>
              </a:rPr>
              <a:t>	MODIFY</a:t>
            </a:r>
            <a:endParaRPr>
              <a:solidFill>
                <a:srgbClr val="0000FF"/>
              </a:solidFill>
              <a:latin typeface="Bookman Old Style"/>
              <a:ea typeface="Bookman Old Style"/>
              <a:cs typeface="Bookman Old Style"/>
              <a:sym typeface="Bookman Old Style"/>
            </a:endParaRPr>
          </a:p>
        </p:txBody>
      </p:sp>
      <p:sp>
        <p:nvSpPr>
          <p:cNvPr id="296" name="Google Shape;296;p21"/>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txBox="1">
            <a:spLocks noGrp="1"/>
          </p:cNvSpPr>
          <p:nvPr>
            <p:ph type="body" idx="1"/>
          </p:nvPr>
        </p:nvSpPr>
        <p:spPr>
          <a:xfrm>
            <a:off x="0" y="1107270"/>
            <a:ext cx="10515600" cy="45107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ALTER COMMAND</a:t>
            </a:r>
            <a:endParaRPr/>
          </a:p>
        </p:txBody>
      </p:sp>
      <p:sp>
        <p:nvSpPr>
          <p:cNvPr id="305" name="Google Shape;305;p22"/>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
        <p:nvSpPr>
          <p:cNvPr id="306" name="Google Shape;306;p22"/>
          <p:cNvSpPr txBox="1"/>
          <p:nvPr/>
        </p:nvSpPr>
        <p:spPr>
          <a:xfrm>
            <a:off x="319287" y="1711507"/>
            <a:ext cx="10962606" cy="156966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althazar"/>
                <a:ea typeface="Balthazar"/>
                <a:cs typeface="Balthazar"/>
                <a:sym typeface="Balthazar"/>
              </a:rPr>
              <a:t>SYNTAX</a:t>
            </a:r>
            <a:endParaRPr/>
          </a:p>
          <a:p>
            <a:pPr marL="0" marR="0" lvl="0" indent="0" algn="l" rtl="0">
              <a:spcBef>
                <a:spcPts val="0"/>
              </a:spcBef>
              <a:spcAft>
                <a:spcPts val="0"/>
              </a:spcAft>
              <a:buNone/>
            </a:pPr>
            <a:endParaRPr sz="24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a:solidFill>
                  <a:srgbClr val="C00000"/>
                </a:solidFill>
                <a:latin typeface="Bookman Old Style"/>
                <a:ea typeface="Bookman Old Style"/>
                <a:cs typeface="Bookman Old Style"/>
                <a:sym typeface="Bookman Old Style"/>
              </a:rPr>
              <a:t>ALTER TABLE table_name ADD / MODIFY column_name datatype;</a:t>
            </a:r>
            <a:endParaRPr/>
          </a:p>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 </a:t>
            </a:r>
            <a:endParaRPr sz="2400">
              <a:solidFill>
                <a:srgbClr val="0000FF"/>
              </a:solidFill>
              <a:latin typeface="Bookman Old Style"/>
              <a:ea typeface="Bookman Old Style"/>
              <a:cs typeface="Bookman Old Style"/>
              <a:sym typeface="Bookman Old Style"/>
            </a:endParaRPr>
          </a:p>
        </p:txBody>
      </p:sp>
      <p:sp>
        <p:nvSpPr>
          <p:cNvPr id="307" name="Google Shape;307;p22"/>
          <p:cNvSpPr txBox="1"/>
          <p:nvPr/>
        </p:nvSpPr>
        <p:spPr>
          <a:xfrm>
            <a:off x="319287" y="3434330"/>
            <a:ext cx="10962606" cy="2677656"/>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EXAMPLE 1: To add a new column in a table</a:t>
            </a:r>
            <a:endParaRPr dirty="0"/>
          </a:p>
          <a:p>
            <a:pPr marL="0" marR="0" lvl="0" indent="0" algn="l" rtl="0">
              <a:spcBef>
                <a:spcPts val="0"/>
              </a:spcBef>
              <a:spcAft>
                <a:spcPts val="0"/>
              </a:spcAft>
              <a:buNone/>
            </a:pPr>
            <a:endParaRPr sz="2400" dirty="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ALTER TABLE </a:t>
            </a:r>
            <a:r>
              <a:rPr lang="en-US" sz="2400" dirty="0" err="1">
                <a:solidFill>
                  <a:srgbClr val="0000FF"/>
                </a:solidFill>
                <a:latin typeface="Bookman Old Style"/>
                <a:ea typeface="Bookman Old Style"/>
                <a:cs typeface="Bookman Old Style"/>
                <a:sym typeface="Bookman Old Style"/>
              </a:rPr>
              <a:t>emp</a:t>
            </a:r>
            <a:r>
              <a:rPr lang="en-US" sz="2400" dirty="0">
                <a:solidFill>
                  <a:srgbClr val="0000FF"/>
                </a:solidFill>
                <a:latin typeface="Bookman Old Style"/>
                <a:ea typeface="Bookman Old Style"/>
                <a:cs typeface="Bookman Old Style"/>
                <a:sym typeface="Bookman Old Style"/>
              </a:rPr>
              <a:t> </a:t>
            </a:r>
            <a:r>
              <a:rPr lang="en-US" sz="2400" dirty="0">
                <a:solidFill>
                  <a:srgbClr val="C00000"/>
                </a:solidFill>
                <a:latin typeface="Bookman Old Style"/>
                <a:ea typeface="Bookman Old Style"/>
                <a:cs typeface="Bookman Old Style"/>
                <a:sym typeface="Bookman Old Style"/>
              </a:rPr>
              <a:t>ADD</a:t>
            </a:r>
            <a:r>
              <a:rPr lang="en-US" sz="2400" dirty="0">
                <a:solidFill>
                  <a:srgbClr val="0000FF"/>
                </a:solidFill>
                <a:latin typeface="Bookman Old Style"/>
                <a:ea typeface="Bookman Old Style"/>
                <a:cs typeface="Bookman Old Style"/>
                <a:sym typeface="Bookman Old Style"/>
              </a:rPr>
              <a:t> </a:t>
            </a:r>
            <a:r>
              <a:rPr lang="en-US" sz="2400" dirty="0" err="1">
                <a:solidFill>
                  <a:srgbClr val="0000FF"/>
                </a:solidFill>
                <a:latin typeface="Bookman Old Style"/>
                <a:ea typeface="Bookman Old Style"/>
                <a:cs typeface="Bookman Old Style"/>
                <a:sym typeface="Bookman Old Style"/>
              </a:rPr>
              <a:t>phone_no</a:t>
            </a:r>
            <a:r>
              <a:rPr lang="en-US" sz="2400" dirty="0">
                <a:solidFill>
                  <a:srgbClr val="0000FF"/>
                </a:solidFill>
                <a:latin typeface="Bookman Old Style"/>
                <a:ea typeface="Bookman Old Style"/>
                <a:cs typeface="Bookman Old Style"/>
                <a:sym typeface="Bookman Old Style"/>
              </a:rPr>
              <a:t> number(10);</a:t>
            </a:r>
            <a:endParaRPr dirty="0"/>
          </a:p>
          <a:p>
            <a:pPr marL="0" marR="0" lvl="0" indent="0" algn="l" rtl="0">
              <a:spcBef>
                <a:spcPts val="0"/>
              </a:spcBef>
              <a:spcAft>
                <a:spcPts val="0"/>
              </a:spcAft>
              <a:buNone/>
            </a:pPr>
            <a:endParaRPr sz="2400" dirty="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EXAMPLE 2 : </a:t>
            </a:r>
            <a:r>
              <a:rPr lang="en-US" sz="2400" dirty="0" smtClean="0">
                <a:solidFill>
                  <a:srgbClr val="0000FF"/>
                </a:solidFill>
                <a:latin typeface="Bookman Old Style"/>
                <a:ea typeface="Bookman Old Style"/>
                <a:cs typeface="Bookman Old Style"/>
                <a:sym typeface="Bookman Old Style"/>
              </a:rPr>
              <a:t>To </a:t>
            </a:r>
            <a:r>
              <a:rPr lang="en-US" sz="2400" dirty="0">
                <a:solidFill>
                  <a:srgbClr val="0000FF"/>
                </a:solidFill>
                <a:latin typeface="Bookman Old Style"/>
                <a:ea typeface="Bookman Old Style"/>
                <a:cs typeface="Bookman Old Style"/>
                <a:sym typeface="Bookman Old Style"/>
              </a:rPr>
              <a:t>modify the existing column data width</a:t>
            </a:r>
            <a:endParaRPr dirty="0"/>
          </a:p>
          <a:p>
            <a:pPr marL="0" marR="0" lvl="0" indent="0" algn="l" rtl="0">
              <a:spcBef>
                <a:spcPts val="0"/>
              </a:spcBef>
              <a:spcAft>
                <a:spcPts val="0"/>
              </a:spcAft>
              <a:buNone/>
            </a:pPr>
            <a:endParaRPr sz="2400" dirty="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ALTER TABLE </a:t>
            </a:r>
            <a:r>
              <a:rPr lang="en-US" sz="2400" dirty="0" err="1">
                <a:solidFill>
                  <a:srgbClr val="0000FF"/>
                </a:solidFill>
                <a:latin typeface="Bookman Old Style"/>
                <a:ea typeface="Bookman Old Style"/>
                <a:cs typeface="Bookman Old Style"/>
                <a:sym typeface="Bookman Old Style"/>
              </a:rPr>
              <a:t>emp</a:t>
            </a:r>
            <a:r>
              <a:rPr lang="en-US" sz="2400" dirty="0">
                <a:solidFill>
                  <a:srgbClr val="0000FF"/>
                </a:solidFill>
                <a:latin typeface="Bookman Old Style"/>
                <a:ea typeface="Bookman Old Style"/>
                <a:cs typeface="Bookman Old Style"/>
                <a:sym typeface="Bookman Old Style"/>
              </a:rPr>
              <a:t> </a:t>
            </a:r>
            <a:r>
              <a:rPr lang="en-US" sz="2400" dirty="0">
                <a:solidFill>
                  <a:srgbClr val="C00000"/>
                </a:solidFill>
                <a:latin typeface="Bookman Old Style"/>
                <a:ea typeface="Bookman Old Style"/>
                <a:cs typeface="Bookman Old Style"/>
                <a:sym typeface="Bookman Old Style"/>
              </a:rPr>
              <a:t>MODIFY</a:t>
            </a:r>
            <a:r>
              <a:rPr lang="en-US" sz="2400" dirty="0">
                <a:solidFill>
                  <a:srgbClr val="0000FF"/>
                </a:solidFill>
                <a:latin typeface="Bookman Old Style"/>
                <a:ea typeface="Bookman Old Style"/>
                <a:cs typeface="Bookman Old Style"/>
                <a:sym typeface="Bookman Old Style"/>
              </a:rPr>
              <a:t> </a:t>
            </a:r>
            <a:r>
              <a:rPr lang="en-US" sz="2400" dirty="0" err="1">
                <a:solidFill>
                  <a:srgbClr val="0000FF"/>
                </a:solidFill>
                <a:latin typeface="Bookman Old Style"/>
                <a:ea typeface="Bookman Old Style"/>
                <a:cs typeface="Bookman Old Style"/>
                <a:sym typeface="Bookman Old Style"/>
              </a:rPr>
              <a:t>phone_no</a:t>
            </a:r>
            <a:r>
              <a:rPr lang="en-US" sz="2400" dirty="0">
                <a:solidFill>
                  <a:srgbClr val="0000FF"/>
                </a:solidFill>
                <a:latin typeface="Bookman Old Style"/>
                <a:ea typeface="Bookman Old Style"/>
                <a:cs typeface="Bookman Old Style"/>
                <a:sym typeface="Bookman Old Style"/>
              </a:rPr>
              <a:t> number(13);</a:t>
            </a:r>
            <a:endParaRPr sz="1800" dirty="0">
              <a:solidFill>
                <a:srgbClr val="0000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3"/>
          <p:cNvSpPr txBox="1">
            <a:spLocks noGrp="1"/>
          </p:cNvSpPr>
          <p:nvPr>
            <p:ph type="body" idx="1"/>
          </p:nvPr>
        </p:nvSpPr>
        <p:spPr>
          <a:xfrm>
            <a:off x="554864" y="1966876"/>
            <a:ext cx="10515600" cy="1458903"/>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050"/>
              <a:buNone/>
            </a:pPr>
            <a:endParaRPr sz="1050">
              <a:solidFill>
                <a:srgbClr val="C00000"/>
              </a:solidFill>
              <a:latin typeface="Balthazar"/>
              <a:ea typeface="Balthazar"/>
              <a:cs typeface="Balthazar"/>
              <a:sym typeface="Balthazar"/>
            </a:endParaRPr>
          </a:p>
          <a:p>
            <a:pPr marL="0" lvl="0" indent="0" algn="l" rtl="0">
              <a:lnSpc>
                <a:spcPct val="90000"/>
              </a:lnSpc>
              <a:spcBef>
                <a:spcPts val="1000"/>
              </a:spcBef>
              <a:spcAft>
                <a:spcPts val="0"/>
              </a:spcAft>
              <a:buClr>
                <a:srgbClr val="C00000"/>
              </a:buClr>
              <a:buSzPts val="2800"/>
              <a:buNone/>
            </a:pPr>
            <a:r>
              <a:rPr lang="en-US">
                <a:solidFill>
                  <a:srgbClr val="C00000"/>
                </a:solidFill>
                <a:latin typeface="Balthazar"/>
                <a:ea typeface="Balthazar"/>
                <a:cs typeface="Balthazar"/>
                <a:sym typeface="Balthazar"/>
              </a:rPr>
              <a:t>Syntax</a:t>
            </a:r>
            <a:r>
              <a:rPr lang="en-US"/>
              <a:t> </a:t>
            </a:r>
            <a:r>
              <a:rPr lang="en-US">
                <a:solidFill>
                  <a:srgbClr val="C00000"/>
                </a:solidFill>
                <a:latin typeface="Bookman Old Style"/>
                <a:ea typeface="Bookman Old Style"/>
                <a:cs typeface="Bookman Old Style"/>
                <a:sym typeface="Bookman Old Style"/>
              </a:rPr>
              <a:t>to DROP a column </a:t>
            </a:r>
            <a:endParaRPr/>
          </a:p>
          <a:p>
            <a:pPr marL="0" lvl="0" indent="0" algn="l" rtl="0">
              <a:lnSpc>
                <a:spcPct val="90000"/>
              </a:lnSpc>
              <a:spcBef>
                <a:spcPts val="1000"/>
              </a:spcBef>
              <a:spcAft>
                <a:spcPts val="0"/>
              </a:spcAft>
              <a:buClr>
                <a:schemeClr val="dk1"/>
              </a:buClr>
              <a:buSzPts val="900"/>
              <a:buNone/>
            </a:pPr>
            <a:endParaRPr sz="900">
              <a:solidFill>
                <a:srgbClr val="C00000"/>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rgbClr val="C00000"/>
              </a:buClr>
              <a:buSzPts val="2400"/>
              <a:buNone/>
            </a:pPr>
            <a:r>
              <a:rPr lang="en-US" sz="2400">
                <a:solidFill>
                  <a:srgbClr val="C00000"/>
                </a:solidFill>
                <a:latin typeface="Bookman Old Style"/>
                <a:ea typeface="Bookman Old Style"/>
                <a:cs typeface="Bookman Old Style"/>
                <a:sym typeface="Bookman Old Style"/>
              </a:rPr>
              <a:t>ALTER TABLE table_name DROP column column_name;</a:t>
            </a:r>
            <a:endParaRPr sz="2400">
              <a:solidFill>
                <a:srgbClr val="C00000"/>
              </a:solidFill>
              <a:latin typeface="Bookman Old Style"/>
              <a:ea typeface="Bookman Old Style"/>
              <a:cs typeface="Bookman Old Style"/>
              <a:sym typeface="Bookman Old Style"/>
            </a:endParaRPr>
          </a:p>
        </p:txBody>
      </p:sp>
      <p:sp>
        <p:nvSpPr>
          <p:cNvPr id="316" name="Google Shape;316;p23"/>
          <p:cNvSpPr txBox="1"/>
          <p:nvPr/>
        </p:nvSpPr>
        <p:spPr>
          <a:xfrm>
            <a:off x="0" y="1107270"/>
            <a:ext cx="10515600" cy="45107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C00000"/>
              </a:buClr>
              <a:buSzPts val="2800"/>
              <a:buFont typeface="Arial"/>
              <a:buNone/>
            </a:pPr>
            <a:r>
              <a:rPr lang="en-US" sz="2800">
                <a:solidFill>
                  <a:srgbClr val="C00000"/>
                </a:solidFill>
                <a:latin typeface="Balthazar"/>
                <a:ea typeface="Balthazar"/>
                <a:cs typeface="Balthazar"/>
                <a:sym typeface="Balthazar"/>
              </a:rPr>
              <a:t>ALTER COMMAND</a:t>
            </a:r>
            <a:endParaRPr sz="2800">
              <a:solidFill>
                <a:srgbClr val="C00000"/>
              </a:solidFill>
              <a:latin typeface="Balthazar"/>
              <a:ea typeface="Balthazar"/>
              <a:cs typeface="Balthazar"/>
              <a:sym typeface="Balthazar"/>
            </a:endParaRPr>
          </a:p>
        </p:txBody>
      </p:sp>
      <p:sp>
        <p:nvSpPr>
          <p:cNvPr id="317" name="Google Shape;317;p23"/>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
        <p:nvSpPr>
          <p:cNvPr id="318" name="Google Shape;318;p23"/>
          <p:cNvSpPr txBox="1"/>
          <p:nvPr/>
        </p:nvSpPr>
        <p:spPr>
          <a:xfrm>
            <a:off x="554864" y="3847780"/>
            <a:ext cx="10515600" cy="1600438"/>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Example :</a:t>
            </a:r>
            <a:endParaRPr/>
          </a:p>
          <a:p>
            <a:pPr marL="0" marR="0" lvl="0" indent="0" algn="l" rtl="0">
              <a:spcBef>
                <a:spcPts val="0"/>
              </a:spcBef>
              <a:spcAft>
                <a:spcPts val="0"/>
              </a:spcAft>
              <a:buNone/>
            </a:pPr>
            <a:endParaRPr sz="24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ALTER TABLE emp DROP column phone_no;</a:t>
            </a:r>
            <a:endParaRPr/>
          </a:p>
          <a:p>
            <a:pPr marL="0" marR="0" lvl="0" indent="0" algn="l" rtl="0">
              <a:spcBef>
                <a:spcPts val="0"/>
              </a:spcBef>
              <a:spcAft>
                <a:spcPts val="0"/>
              </a:spcAft>
              <a:buNone/>
            </a:pPr>
            <a:endParaRPr sz="1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 </a:t>
            </a:r>
            <a:endParaRPr sz="2400">
              <a:solidFill>
                <a:srgbClr val="0000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4"/>
          <p:cNvSpPr txBox="1">
            <a:spLocks noGrp="1"/>
          </p:cNvSpPr>
          <p:nvPr>
            <p:ph type="body" idx="1"/>
          </p:nvPr>
        </p:nvSpPr>
        <p:spPr>
          <a:xfrm>
            <a:off x="228600" y="1197422"/>
            <a:ext cx="10515600" cy="137835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rgbClr val="C00000"/>
              </a:buClr>
              <a:buSzPct val="100000"/>
              <a:buNone/>
            </a:pPr>
            <a:r>
              <a:rPr lang="en-US" sz="3100">
                <a:solidFill>
                  <a:srgbClr val="C00000"/>
                </a:solidFill>
                <a:latin typeface="Balthazar"/>
                <a:ea typeface="Balthazar"/>
                <a:cs typeface="Balthazar"/>
                <a:sym typeface="Balthazar"/>
              </a:rPr>
              <a:t>DROP COMMAND</a:t>
            </a:r>
            <a:endParaRPr/>
          </a:p>
          <a:p>
            <a:pPr marL="0" lvl="0" indent="0" algn="l" rtl="0">
              <a:lnSpc>
                <a:spcPct val="120000"/>
              </a:lnSpc>
              <a:spcBef>
                <a:spcPts val="1000"/>
              </a:spcBef>
              <a:spcAft>
                <a:spcPts val="0"/>
              </a:spcAft>
              <a:buClr>
                <a:srgbClr val="0000FF"/>
              </a:buClr>
              <a:buSzPct val="100000"/>
              <a:buNone/>
            </a:pPr>
            <a:r>
              <a:rPr lang="en-US" sz="3100">
                <a:solidFill>
                  <a:srgbClr val="0000FF"/>
                </a:solidFill>
                <a:latin typeface="Bookman Old Style"/>
                <a:ea typeface="Bookman Old Style"/>
                <a:cs typeface="Bookman Old Style"/>
                <a:sym typeface="Bookman Old Style"/>
              </a:rPr>
              <a:t>It is used to remove the base table with records (information) from database permanently.</a:t>
            </a:r>
            <a:r>
              <a:rPr lang="en-US" sz="3100"/>
              <a:t> </a:t>
            </a:r>
            <a:endParaRPr sz="3100"/>
          </a:p>
        </p:txBody>
      </p:sp>
      <p:sp>
        <p:nvSpPr>
          <p:cNvPr id="327" name="Google Shape;327;p24"/>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
        <p:nvSpPr>
          <p:cNvPr id="328" name="Google Shape;328;p24"/>
          <p:cNvSpPr txBox="1"/>
          <p:nvPr/>
        </p:nvSpPr>
        <p:spPr>
          <a:xfrm>
            <a:off x="1893194" y="2735419"/>
            <a:ext cx="7186411" cy="1200329"/>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a:ea typeface="Bookman Old Style"/>
                <a:cs typeface="Bookman Old Style"/>
                <a:sym typeface="Bookman Old Style"/>
              </a:rPr>
              <a:t>Syntax: </a:t>
            </a:r>
            <a:endParaRPr/>
          </a:p>
          <a:p>
            <a:pPr marL="0" marR="0" lvl="0" indent="0" algn="l" rtl="0">
              <a:spcBef>
                <a:spcPts val="0"/>
              </a:spcBef>
              <a:spcAft>
                <a:spcPts val="0"/>
              </a:spcAft>
              <a:buNone/>
            </a:pPr>
            <a:endParaRPr sz="2400">
              <a:solidFill>
                <a:srgbClr val="C00000"/>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a:solidFill>
                  <a:srgbClr val="C00000"/>
                </a:solidFill>
                <a:latin typeface="Bookman Old Style"/>
                <a:ea typeface="Bookman Old Style"/>
                <a:cs typeface="Bookman Old Style"/>
                <a:sym typeface="Bookman Old Style"/>
              </a:rPr>
              <a:t>DROP TABLE table_name ; </a:t>
            </a:r>
            <a:endParaRPr sz="2400">
              <a:solidFill>
                <a:srgbClr val="C00000"/>
              </a:solidFill>
              <a:latin typeface="Bookman Old Style"/>
              <a:ea typeface="Bookman Old Style"/>
              <a:cs typeface="Bookman Old Style"/>
              <a:sym typeface="Bookman Old Style"/>
            </a:endParaRPr>
          </a:p>
        </p:txBody>
      </p:sp>
      <p:sp>
        <p:nvSpPr>
          <p:cNvPr id="329" name="Google Shape;329;p24"/>
          <p:cNvSpPr txBox="1"/>
          <p:nvPr/>
        </p:nvSpPr>
        <p:spPr>
          <a:xfrm>
            <a:off x="1893194" y="4274217"/>
            <a:ext cx="7186411" cy="1200329"/>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Example: </a:t>
            </a:r>
            <a:endParaRPr/>
          </a:p>
          <a:p>
            <a:pPr marL="0" marR="0" lvl="0" indent="0" algn="l" rtl="0">
              <a:spcBef>
                <a:spcPts val="0"/>
              </a:spcBef>
              <a:spcAft>
                <a:spcPts val="0"/>
              </a:spcAft>
              <a:buNone/>
            </a:pPr>
            <a:endParaRPr sz="24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DROP TABLE emp; </a:t>
            </a:r>
            <a:endParaRPr sz="2400">
              <a:solidFill>
                <a:srgbClr val="0000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5"/>
          <p:cNvSpPr txBox="1">
            <a:spLocks noGrp="1"/>
          </p:cNvSpPr>
          <p:nvPr>
            <p:ph type="body" idx="1"/>
          </p:nvPr>
        </p:nvSpPr>
        <p:spPr>
          <a:xfrm>
            <a:off x="228599" y="1145907"/>
            <a:ext cx="11143445" cy="15715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TRUNCATE COMMAND</a:t>
            </a:r>
            <a:endParaRPr/>
          </a:p>
          <a:p>
            <a:pPr marL="0" lvl="0" indent="0" algn="l" rtl="0">
              <a:lnSpc>
                <a:spcPct val="100000"/>
              </a:lnSpc>
              <a:spcBef>
                <a:spcPts val="1000"/>
              </a:spcBef>
              <a:spcAft>
                <a:spcPts val="0"/>
              </a:spcAft>
              <a:buClr>
                <a:srgbClr val="0000FF"/>
              </a:buClr>
              <a:buSzPts val="2400"/>
              <a:buNone/>
            </a:pPr>
            <a:r>
              <a:rPr lang="en-US" sz="2400">
                <a:solidFill>
                  <a:srgbClr val="0000FF"/>
                </a:solidFill>
                <a:latin typeface="Bookman Old Style"/>
                <a:ea typeface="Bookman Old Style"/>
                <a:cs typeface="Bookman Old Style"/>
                <a:sym typeface="Bookman Old Style"/>
              </a:rPr>
              <a:t>Truncate command used to delete the records (information) from the base table permanently and keeps the structure of the base table alone</a:t>
            </a:r>
            <a:endParaRPr sz="2400">
              <a:solidFill>
                <a:srgbClr val="0000FF"/>
              </a:solidFill>
              <a:latin typeface="Bookman Old Style"/>
              <a:ea typeface="Bookman Old Style"/>
              <a:cs typeface="Bookman Old Style"/>
              <a:sym typeface="Bookman Old Style"/>
            </a:endParaRPr>
          </a:p>
        </p:txBody>
      </p:sp>
      <p:sp>
        <p:nvSpPr>
          <p:cNvPr id="338" name="Google Shape;338;p25"/>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 4-5	SLO-1 &amp; SLO-2 : Lab 1: SQL Data Definition Language Commands on sample exercise</a:t>
            </a:r>
            <a:endParaRPr sz="2800">
              <a:solidFill>
                <a:srgbClr val="FF0000"/>
              </a:solidFill>
              <a:latin typeface="Balthazar"/>
              <a:ea typeface="Balthazar"/>
              <a:cs typeface="Balthazar"/>
              <a:sym typeface="Balthazar"/>
            </a:endParaRPr>
          </a:p>
        </p:txBody>
      </p:sp>
      <p:sp>
        <p:nvSpPr>
          <p:cNvPr id="339" name="Google Shape;339;p25"/>
          <p:cNvSpPr txBox="1"/>
          <p:nvPr/>
        </p:nvSpPr>
        <p:spPr>
          <a:xfrm>
            <a:off x="2573092" y="2909242"/>
            <a:ext cx="5043524" cy="1200329"/>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a:ea typeface="Bookman Old Style"/>
                <a:cs typeface="Bookman Old Style"/>
                <a:sym typeface="Bookman Old Style"/>
              </a:rPr>
              <a:t>Syntax:</a:t>
            </a:r>
            <a:endParaRPr/>
          </a:p>
          <a:p>
            <a:pPr marL="0" marR="0" lvl="0" indent="0" algn="l" rtl="0">
              <a:spcBef>
                <a:spcPts val="0"/>
              </a:spcBef>
              <a:spcAft>
                <a:spcPts val="0"/>
              </a:spcAft>
              <a:buNone/>
            </a:pPr>
            <a:endParaRPr sz="2400">
              <a:solidFill>
                <a:srgbClr val="C00000"/>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a:solidFill>
                  <a:srgbClr val="C00000"/>
                </a:solidFill>
                <a:latin typeface="Bookman Old Style"/>
                <a:ea typeface="Bookman Old Style"/>
                <a:cs typeface="Bookman Old Style"/>
                <a:sym typeface="Bookman Old Style"/>
              </a:rPr>
              <a:t>TRUNCATE TABLE table_name;</a:t>
            </a:r>
            <a:endParaRPr sz="2400">
              <a:solidFill>
                <a:srgbClr val="C00000"/>
              </a:solidFill>
              <a:latin typeface="Bookman Old Style"/>
              <a:ea typeface="Bookman Old Style"/>
              <a:cs typeface="Bookman Old Style"/>
              <a:sym typeface="Bookman Old Style"/>
            </a:endParaRPr>
          </a:p>
        </p:txBody>
      </p:sp>
      <p:sp>
        <p:nvSpPr>
          <p:cNvPr id="340" name="Google Shape;340;p25"/>
          <p:cNvSpPr txBox="1"/>
          <p:nvPr/>
        </p:nvSpPr>
        <p:spPr>
          <a:xfrm>
            <a:off x="2573092" y="4503756"/>
            <a:ext cx="5043524" cy="1200329"/>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Example:</a:t>
            </a:r>
            <a:endParaRPr/>
          </a:p>
          <a:p>
            <a:pPr marL="0" marR="0" lvl="0" indent="0" algn="l" rtl="0">
              <a:spcBef>
                <a:spcPts val="0"/>
              </a:spcBef>
              <a:spcAft>
                <a:spcPts val="0"/>
              </a:spcAft>
              <a:buNone/>
            </a:pPr>
            <a:endParaRPr sz="24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TRUNCATE TABLE emp;</a:t>
            </a:r>
            <a:endParaRPr sz="2400">
              <a:solidFill>
                <a:srgbClr val="0000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8" name="Google Shape;348;p26"/>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S-6  SLO-1 &amp; SLO-2 : DATABASE SYSTEM ARCHITECTURE</a:t>
            </a:r>
            <a:endParaRPr sz="2800">
              <a:solidFill>
                <a:srgbClr val="FF0000"/>
              </a:solidFill>
              <a:latin typeface="Balthazar"/>
              <a:ea typeface="Balthazar"/>
              <a:cs typeface="Balthazar"/>
              <a:sym typeface="Balthazar"/>
            </a:endParaRPr>
          </a:p>
        </p:txBody>
      </p:sp>
      <p:pic>
        <p:nvPicPr>
          <p:cNvPr id="349" name="Google Shape;349;p26" descr="Draw the database system architecture. DBMS « Online Class Notes"/>
          <p:cNvPicPr preferRelativeResize="0">
            <a:picLocks noGrp="1"/>
          </p:cNvPicPr>
          <p:nvPr>
            <p:ph type="body" idx="1"/>
          </p:nvPr>
        </p:nvPicPr>
        <p:blipFill rotWithShape="1">
          <a:blip r:embed="rId3">
            <a:alphaModFix/>
          </a:blip>
          <a:srcRect b="3828"/>
          <a:stretch/>
        </p:blipFill>
        <p:spPr>
          <a:xfrm>
            <a:off x="5812665" y="502452"/>
            <a:ext cx="5018467" cy="5935057"/>
          </a:xfrm>
          <a:prstGeom prst="rect">
            <a:avLst/>
          </a:prstGeom>
          <a:noFill/>
          <a:ln w="28575" cap="flat" cmpd="sng">
            <a:solidFill>
              <a:srgbClr val="0000FF"/>
            </a:solidFill>
            <a:prstDash val="solid"/>
            <a:round/>
            <a:headEnd type="none" w="sm" len="sm"/>
            <a:tailEnd type="none" w="sm" len="sm"/>
          </a:ln>
        </p:spPr>
      </p:pic>
      <p:sp>
        <p:nvSpPr>
          <p:cNvPr id="350" name="Google Shape;350;p26"/>
          <p:cNvSpPr txBox="1"/>
          <p:nvPr/>
        </p:nvSpPr>
        <p:spPr>
          <a:xfrm>
            <a:off x="167426" y="3575187"/>
            <a:ext cx="5503572" cy="2862322"/>
          </a:xfrm>
          <a:prstGeom prst="rect">
            <a:avLst/>
          </a:prstGeom>
          <a:noFill/>
          <a:ln w="9525" cap="flat" cmpd="sng">
            <a:solidFill>
              <a:srgbClr val="D6009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a:ea typeface="Bookman Old Style"/>
                <a:cs typeface="Bookman Old Style"/>
                <a:sym typeface="Bookman Old Style"/>
              </a:rPr>
              <a:t>The database system is divided into three components:</a:t>
            </a:r>
            <a:endParaRPr/>
          </a:p>
          <a:p>
            <a:pPr marL="0" marR="0" lvl="0" indent="0" algn="l" rtl="0">
              <a:spcBef>
                <a:spcPts val="0"/>
              </a:spcBef>
              <a:spcAft>
                <a:spcPts val="0"/>
              </a:spcAft>
              <a:buNone/>
            </a:pPr>
            <a:endParaRPr sz="2400">
              <a:solidFill>
                <a:srgbClr val="C00000"/>
              </a:solidFill>
              <a:latin typeface="Bookman Old Style"/>
              <a:ea typeface="Bookman Old Style"/>
              <a:cs typeface="Bookman Old Style"/>
              <a:sym typeface="Bookman Old Style"/>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Query Processor</a:t>
            </a:r>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Storage Manager</a:t>
            </a:r>
            <a:endParaRPr sz="2400">
              <a:solidFill>
                <a:srgbClr val="0000FF"/>
              </a:solidFill>
              <a:latin typeface="Bookman Old Style"/>
              <a:ea typeface="Bookman Old Style"/>
              <a:cs typeface="Bookman Old Style"/>
              <a:sym typeface="Bookman Old Style"/>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Disk Storage.</a:t>
            </a:r>
            <a:endParaRPr/>
          </a:p>
        </p:txBody>
      </p:sp>
      <p:sp>
        <p:nvSpPr>
          <p:cNvPr id="351" name="Google Shape;351;p26"/>
          <p:cNvSpPr txBox="1"/>
          <p:nvPr/>
        </p:nvSpPr>
        <p:spPr>
          <a:xfrm>
            <a:off x="167425" y="502452"/>
            <a:ext cx="5503572" cy="3046988"/>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a:ea typeface="Bookman Old Style"/>
                <a:cs typeface="Bookman Old Style"/>
                <a:sym typeface="Bookman Old Style"/>
              </a:rPr>
              <a:t>There are four types users accessing / managing the database</a:t>
            </a:r>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Naïve Users</a:t>
            </a:r>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Application Programmers</a:t>
            </a:r>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Sophisticated Users</a:t>
            </a:r>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Database Administrators</a:t>
            </a:r>
            <a:endParaRPr sz="2400">
              <a:solidFill>
                <a:srgbClr val="0000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A82108-8CE5-44BA-A344-92F9BED6FF7B}"/>
              </a:ext>
            </a:extLst>
          </p:cNvPr>
          <p:cNvSpPr>
            <a:spLocks noGrp="1"/>
          </p:cNvSpPr>
          <p:nvPr>
            <p:ph type="title"/>
          </p:nvPr>
        </p:nvSpPr>
        <p:spPr>
          <a:xfrm>
            <a:off x="838200" y="165318"/>
            <a:ext cx="10515600" cy="515719"/>
          </a:xfrm>
        </p:spPr>
        <p:txBody>
          <a:bodyPr>
            <a:normAutofit/>
          </a:bodyPr>
          <a:lstStyle/>
          <a:p>
            <a:pPr algn="ctr"/>
            <a:r>
              <a:rPr lang="en-IN" sz="2800" dirty="0">
                <a:solidFill>
                  <a:srgbClr val="0070C0"/>
                </a:solidFill>
                <a:latin typeface="Times New Roman" panose="02020603050405020304" pitchFamily="18" charset="0"/>
                <a:cs typeface="Times New Roman" panose="02020603050405020304" pitchFamily="18" charset="0"/>
              </a:rPr>
              <a:t>Database Users</a:t>
            </a:r>
          </a:p>
        </p:txBody>
      </p:sp>
      <p:sp>
        <p:nvSpPr>
          <p:cNvPr id="3" name="Content Placeholder 2">
            <a:extLst>
              <a:ext uri="{FF2B5EF4-FFF2-40B4-BE49-F238E27FC236}">
                <a16:creationId xmlns:a16="http://schemas.microsoft.com/office/drawing/2014/main" xmlns="" id="{39ED8EBD-9072-421E-867D-F5A8BAEDA942}"/>
              </a:ext>
            </a:extLst>
          </p:cNvPr>
          <p:cNvSpPr>
            <a:spLocks noGrp="1"/>
          </p:cNvSpPr>
          <p:nvPr>
            <p:ph idx="1"/>
          </p:nvPr>
        </p:nvSpPr>
        <p:spPr>
          <a:xfrm>
            <a:off x="838199" y="768611"/>
            <a:ext cx="10839275" cy="5565077"/>
          </a:xfrm>
        </p:spPr>
        <p:txBody>
          <a:bodyPr>
            <a:normAutofit lnSpcReduction="10000"/>
          </a:bodyPr>
          <a:lstStyle/>
          <a:p>
            <a:pPr marL="50800" indent="0" algn="just">
              <a:buNone/>
            </a:pPr>
            <a:r>
              <a:rPr lang="en-US" sz="2000" dirty="0">
                <a:latin typeface="Times New Roman" panose="02020603050405020304" pitchFamily="18" charset="0"/>
                <a:cs typeface="Times New Roman" panose="02020603050405020304" pitchFamily="18" charset="0"/>
              </a:rPr>
              <a:t>Users are differentiated by the way they expect to interact with the system</a:t>
            </a:r>
          </a:p>
          <a:p>
            <a:pPr algn="just"/>
            <a:endParaRPr lang="en-IN" sz="2000"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Naive users: </a:t>
            </a:r>
            <a:r>
              <a:rPr lang="en-US" dirty="0">
                <a:latin typeface="Times New Roman" panose="02020603050405020304" pitchFamily="18" charset="0"/>
                <a:cs typeface="Times New Roman" panose="02020603050405020304" pitchFamily="18" charset="0"/>
              </a:rPr>
              <a:t>unsophisticated users who interact with the system by invoking one of the application programs that have been written previously.</a:t>
            </a:r>
          </a:p>
          <a:p>
            <a:pPr algn="just"/>
            <a:r>
              <a:rPr lang="en-IN" b="1" dirty="0" smtClean="0">
                <a:latin typeface="Times New Roman" panose="02020603050405020304" pitchFamily="18" charset="0"/>
                <a:cs typeface="Times New Roman" panose="02020603050405020304" pitchFamily="18" charset="0"/>
              </a:rPr>
              <a:t>Application </a:t>
            </a:r>
            <a:r>
              <a:rPr lang="en-IN" b="1" dirty="0">
                <a:latin typeface="Times New Roman" panose="02020603050405020304" pitchFamily="18" charset="0"/>
                <a:cs typeface="Times New Roman" panose="02020603050405020304" pitchFamily="18" charset="0"/>
              </a:rPr>
              <a:t>programmers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computer professionals who write application programs. Application programmers can choose from many tools to develop user interfaces.</a:t>
            </a:r>
          </a:p>
          <a:p>
            <a:pPr algn="just"/>
            <a:r>
              <a:rPr lang="en-IN" b="1" dirty="0" smtClean="0">
                <a:latin typeface="Times New Roman" panose="02020603050405020304" pitchFamily="18" charset="0"/>
                <a:cs typeface="Times New Roman" panose="02020603050405020304" pitchFamily="18" charset="0"/>
              </a:rPr>
              <a:t>Sophisticated </a:t>
            </a:r>
            <a:r>
              <a:rPr lang="en-IN" b="1" dirty="0">
                <a:latin typeface="Times New Roman" panose="02020603050405020304" pitchFamily="18" charset="0"/>
                <a:cs typeface="Times New Roman" panose="02020603050405020304" pitchFamily="18" charset="0"/>
              </a:rPr>
              <a:t>users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interact with the system without writing programs.</a:t>
            </a:r>
          </a:p>
          <a:p>
            <a:pPr algn="just"/>
            <a:r>
              <a:rPr lang="en-IN" b="1" dirty="0" smtClean="0">
                <a:latin typeface="Times New Roman" panose="02020603050405020304" pitchFamily="18" charset="0"/>
                <a:cs typeface="Times New Roman" panose="02020603050405020304" pitchFamily="18" charset="0"/>
              </a:rPr>
              <a:t>Specialized </a:t>
            </a:r>
            <a:r>
              <a:rPr lang="en-IN" b="1" dirty="0">
                <a:latin typeface="Times New Roman" panose="02020603050405020304" pitchFamily="18" charset="0"/>
                <a:cs typeface="Times New Roman" panose="02020603050405020304" pitchFamily="18" charset="0"/>
              </a:rPr>
              <a:t>users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sophisticated users who write specialized database applications that do not fit into the traditional data-processing framework.</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FB4D4517-9D74-4151-A21D-27638B00C37F}"/>
              </a:ext>
            </a:extLst>
          </p:cNvPr>
          <p:cNvSpPr>
            <a:spLocks noGrp="1"/>
          </p:cNvSpPr>
          <p:nvPr>
            <p:ph type="ftr" sz="quarter" idx="11"/>
          </p:nvPr>
        </p:nvSpPr>
        <p:spPr/>
        <p:txBody>
          <a:bodyPr/>
          <a:lstStyle/>
          <a:p>
            <a:r>
              <a:rPr lang="en-IN" smtClean="0"/>
              <a:t>SRM SOC NWC DBMS Unit 1</a:t>
            </a:r>
            <a:endParaRPr lang="en-IN"/>
          </a:p>
        </p:txBody>
      </p:sp>
    </p:spTree>
    <p:extLst>
      <p:ext uri="{BB962C8B-B14F-4D97-AF65-F5344CB8AC3E}">
        <p14:creationId xmlns:p14="http://schemas.microsoft.com/office/powerpoint/2010/main" val="1389949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body" idx="1"/>
          </p:nvPr>
        </p:nvSpPr>
        <p:spPr>
          <a:xfrm>
            <a:off x="257576" y="631066"/>
            <a:ext cx="11436439" cy="2957563"/>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Query Processor </a:t>
            </a:r>
            <a:r>
              <a:rPr lang="en-US" sz="2400">
                <a:solidFill>
                  <a:srgbClr val="C00000"/>
                </a:solidFill>
                <a:latin typeface="Bookman Old Style"/>
                <a:ea typeface="Bookman Old Style"/>
                <a:cs typeface="Bookman Old Style"/>
                <a:sym typeface="Bookman Old Style"/>
              </a:rPr>
              <a:t>: </a:t>
            </a:r>
            <a:r>
              <a:rPr lang="en-US" sz="2400">
                <a:latin typeface="Bookman Old Style"/>
                <a:ea typeface="Bookman Old Style"/>
                <a:cs typeface="Bookman Old Style"/>
                <a:sym typeface="Bookman Old Style"/>
              </a:rPr>
              <a:t/>
            </a:r>
            <a:br>
              <a:rPr lang="en-US" sz="2400">
                <a:latin typeface="Bookman Old Style"/>
                <a:ea typeface="Bookman Old Style"/>
                <a:cs typeface="Bookman Old Style"/>
                <a:sym typeface="Bookman Old Style"/>
              </a:rPr>
            </a:br>
            <a:r>
              <a:rPr lang="en-US" sz="2400">
                <a:latin typeface="Bookman Old Style"/>
                <a:ea typeface="Bookman Old Style"/>
                <a:cs typeface="Bookman Old Style"/>
                <a:sym typeface="Bookman Old Style"/>
              </a:rPr>
              <a:t>	</a:t>
            </a:r>
            <a:r>
              <a:rPr lang="en-US" sz="2400">
                <a:solidFill>
                  <a:srgbClr val="0000FF"/>
                </a:solidFill>
                <a:latin typeface="Bookman Old Style"/>
                <a:ea typeface="Bookman Old Style"/>
                <a:cs typeface="Bookman Old Style"/>
                <a:sym typeface="Bookman Old Style"/>
              </a:rPr>
              <a:t>It interprets the requests (queries) from user(s) via an application 	program /interface into instructions.</a:t>
            </a:r>
            <a:endParaRPr/>
          </a:p>
          <a:p>
            <a:pPr marL="0" lvl="0" indent="0" algn="l" rtl="0">
              <a:lnSpc>
                <a:spcPct val="120000"/>
              </a:lnSpc>
              <a:spcBef>
                <a:spcPts val="1000"/>
              </a:spcBef>
              <a:spcAft>
                <a:spcPts val="0"/>
              </a:spcAft>
              <a:buClr>
                <a:srgbClr val="C00000"/>
              </a:buClr>
              <a:buSzPts val="2400"/>
              <a:buNone/>
            </a:pPr>
            <a:r>
              <a:rPr lang="en-US" sz="2400">
                <a:solidFill>
                  <a:srgbClr val="0000FF"/>
                </a:solidFill>
                <a:latin typeface="Bookman Old Style"/>
                <a:ea typeface="Bookman Old Style"/>
                <a:cs typeface="Bookman Old Style"/>
                <a:sym typeface="Bookman Old Style"/>
              </a:rPr>
              <a:t>	It also executes the user request which is received from the DML 	compiler. </a:t>
            </a:r>
            <a:br>
              <a:rPr lang="en-US" sz="2400">
                <a:solidFill>
                  <a:srgbClr val="0000FF"/>
                </a:solidFill>
                <a:latin typeface="Bookman Old Style"/>
                <a:ea typeface="Bookman Old Style"/>
                <a:cs typeface="Bookman Old Style"/>
                <a:sym typeface="Bookman Old Style"/>
              </a:rPr>
            </a:br>
            <a:r>
              <a:rPr lang="en-US" sz="2400">
                <a:solidFill>
                  <a:srgbClr val="0000FF"/>
                </a:solidFill>
                <a:latin typeface="Bookman Old Style"/>
                <a:ea typeface="Bookman Old Style"/>
                <a:cs typeface="Bookman Old Style"/>
                <a:sym typeface="Bookman Old Style"/>
              </a:rPr>
              <a:t>Query Processor contains the following components </a:t>
            </a:r>
            <a:br>
              <a:rPr lang="en-US" sz="2400">
                <a:solidFill>
                  <a:srgbClr val="0000FF"/>
                </a:solidFill>
                <a:latin typeface="Bookman Old Style"/>
                <a:ea typeface="Bookman Old Style"/>
                <a:cs typeface="Bookman Old Style"/>
                <a:sym typeface="Bookman Old Style"/>
              </a:rPr>
            </a:br>
            <a:r>
              <a:rPr lang="en-US" sz="2400">
                <a:solidFill>
                  <a:srgbClr val="0000FF"/>
                </a:solidFill>
                <a:latin typeface="Bookman Old Style"/>
                <a:ea typeface="Bookman Old Style"/>
                <a:cs typeface="Bookman Old Style"/>
                <a:sym typeface="Bookman Old Style"/>
              </a:rPr>
              <a:t> </a:t>
            </a:r>
            <a:endParaRPr/>
          </a:p>
        </p:txBody>
      </p:sp>
      <p:sp>
        <p:nvSpPr>
          <p:cNvPr id="360" name="Google Shape;360;p27"/>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S-6  SLO-1 &amp; SLO-2 : DATABASE SYSTEM ARCHITECTURE</a:t>
            </a:r>
            <a:endParaRPr sz="2800">
              <a:solidFill>
                <a:srgbClr val="FF0000"/>
              </a:solidFill>
              <a:latin typeface="Balthazar"/>
              <a:ea typeface="Balthazar"/>
              <a:cs typeface="Balthazar"/>
              <a:sym typeface="Balthazar"/>
            </a:endParaRPr>
          </a:p>
        </p:txBody>
      </p:sp>
      <p:graphicFrame>
        <p:nvGraphicFramePr>
          <p:cNvPr id="361" name="Google Shape;361;p27"/>
          <p:cNvGraphicFramePr/>
          <p:nvPr/>
        </p:nvGraphicFramePr>
        <p:xfrm>
          <a:off x="1021080" y="3601329"/>
          <a:ext cx="10515600" cy="2661970"/>
        </p:xfrm>
        <a:graphic>
          <a:graphicData uri="http://schemas.openxmlformats.org/drawingml/2006/table">
            <a:tbl>
              <a:tblPr firstRow="1" bandRow="1">
                <a:noFill/>
                <a:tableStyleId>{B92A76E3-1F0D-4777-925B-23E6D2FBC8FC}</a:tableStyleId>
              </a:tblPr>
              <a:tblGrid>
                <a:gridCol w="3785325">
                  <a:extLst>
                    <a:ext uri="{9D8B030D-6E8A-4147-A177-3AD203B41FA5}">
                      <a16:colId xmlns:a16="http://schemas.microsoft.com/office/drawing/2014/main" xmlns="" val="20000"/>
                    </a:ext>
                  </a:extLst>
                </a:gridCol>
                <a:gridCol w="6730275">
                  <a:extLst>
                    <a:ext uri="{9D8B030D-6E8A-4147-A177-3AD203B41FA5}">
                      <a16:colId xmlns:a16="http://schemas.microsoft.com/office/drawing/2014/main" xmlns="" val="20001"/>
                    </a:ext>
                  </a:extLst>
                </a:gridCol>
              </a:tblGrid>
              <a:tr h="370850">
                <a:tc>
                  <a:txBody>
                    <a:bodyPr/>
                    <a:lstStyle/>
                    <a:p>
                      <a:pPr marL="0" marR="0" lvl="0" indent="0" algn="ctr" rtl="0">
                        <a:spcBef>
                          <a:spcPts val="0"/>
                        </a:spcBef>
                        <a:spcAft>
                          <a:spcPts val="0"/>
                        </a:spcAft>
                        <a:buNone/>
                      </a:pPr>
                      <a:r>
                        <a:rPr lang="en-US" sz="1800">
                          <a:solidFill>
                            <a:srgbClr val="C00000"/>
                          </a:solidFill>
                          <a:latin typeface="Balthazar"/>
                          <a:ea typeface="Balthazar"/>
                          <a:cs typeface="Balthazar"/>
                          <a:sym typeface="Balthazar"/>
                        </a:rPr>
                        <a:t>Name of the Component</a:t>
                      </a:r>
                      <a:endParaRPr sz="1800">
                        <a:solidFill>
                          <a:srgbClr val="C00000"/>
                        </a:solidFill>
                        <a:latin typeface="Balthazar"/>
                        <a:ea typeface="Balthazar"/>
                        <a:cs typeface="Balthazar"/>
                        <a:sym typeface="Balthazar"/>
                      </a:endParaRPr>
                    </a:p>
                  </a:txBody>
                  <a:tcPr marL="91450" marR="91450" marT="45725" marB="45725">
                    <a:solidFill>
                      <a:srgbClr val="FFF2CC"/>
                    </a:solidFill>
                  </a:tcPr>
                </a:tc>
                <a:tc>
                  <a:txBody>
                    <a:bodyPr/>
                    <a:lstStyle/>
                    <a:p>
                      <a:pPr marL="0" marR="0" lvl="0" indent="0" algn="ctr" rtl="0">
                        <a:spcBef>
                          <a:spcPts val="0"/>
                        </a:spcBef>
                        <a:spcAft>
                          <a:spcPts val="0"/>
                        </a:spcAft>
                        <a:buNone/>
                      </a:pPr>
                      <a:r>
                        <a:rPr lang="en-US" sz="1800">
                          <a:solidFill>
                            <a:srgbClr val="C00000"/>
                          </a:solidFill>
                          <a:latin typeface="Balthazar"/>
                          <a:ea typeface="Balthazar"/>
                          <a:cs typeface="Balthazar"/>
                          <a:sym typeface="Balthazar"/>
                        </a:rPr>
                        <a:t>Purpose of the component</a:t>
                      </a:r>
                      <a:endParaRPr sz="1800">
                        <a:solidFill>
                          <a:srgbClr val="C00000"/>
                        </a:solidFill>
                        <a:latin typeface="Balthazar"/>
                        <a:ea typeface="Balthazar"/>
                        <a:cs typeface="Balthazar"/>
                        <a:sym typeface="Balthazar"/>
                      </a:endParaRPr>
                    </a:p>
                  </a:txBody>
                  <a:tcPr marL="91450" marR="91450" marT="45725" marB="45725">
                    <a:solidFill>
                      <a:srgbClr val="FFF2CC"/>
                    </a:solidFill>
                  </a:tcPr>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DML Compiler </a:t>
                      </a:r>
                      <a:endParaRPr sz="1800">
                        <a:solidFill>
                          <a:srgbClr val="0000FF"/>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 It processes the DML statements into low level instruction </a:t>
                      </a:r>
                      <a:endParaRPr sz="1800">
                        <a:solidFill>
                          <a:srgbClr val="0000FF"/>
                        </a:solidFill>
                      </a:endParaRPr>
                    </a:p>
                  </a:txBody>
                  <a:tcPr marL="91450" marR="91450" marT="45725" marB="45725">
                    <a:solidFill>
                      <a:srgbClr val="FFF2CC"/>
                    </a:solidFill>
                  </a:tcPr>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DDL Interpreter </a:t>
                      </a:r>
                      <a:endParaRPr sz="1800">
                        <a:solidFill>
                          <a:srgbClr val="0000FF"/>
                        </a:solidFill>
                      </a:endParaRPr>
                    </a:p>
                  </a:txBody>
                  <a:tcPr marL="91450" marR="91450" marT="45725" marB="45725">
                    <a:solidFill>
                      <a:srgbClr val="FFF2CC"/>
                    </a:solidFill>
                  </a:tcPr>
                </a:tc>
                <a:tc>
                  <a:txBody>
                    <a:bodyPr/>
                    <a:lstStyle/>
                    <a:p>
                      <a:pPr marL="0" marR="0" lvl="0" indent="0" algn="l" rtl="0">
                        <a:lnSpc>
                          <a:spcPct val="100000"/>
                        </a:lnSpc>
                        <a:spcBef>
                          <a:spcPts val="0"/>
                        </a:spcBef>
                        <a:spcAft>
                          <a:spcPts val="0"/>
                        </a:spcAft>
                        <a:buClr>
                          <a:srgbClr val="0000FF"/>
                        </a:buClr>
                        <a:buSzPts val="1800"/>
                        <a:buFont typeface="Bookman Old Style"/>
                        <a:buNone/>
                      </a:pPr>
                      <a:r>
                        <a:rPr lang="en-US" sz="1800">
                          <a:solidFill>
                            <a:srgbClr val="0000FF"/>
                          </a:solidFill>
                          <a:latin typeface="Bookman Old Style"/>
                          <a:ea typeface="Bookman Old Style"/>
                          <a:cs typeface="Bookman Old Style"/>
                          <a:sym typeface="Bookman Old Style"/>
                        </a:rPr>
                        <a:t> It processes the DDL statements into a set of table containing meta data</a:t>
                      </a:r>
                      <a:endParaRPr sz="1800">
                        <a:solidFill>
                          <a:srgbClr val="0000FF"/>
                        </a:solidFill>
                      </a:endParaRPr>
                    </a:p>
                  </a:txBody>
                  <a:tcPr marL="91450" marR="91450" marT="45725" marB="45725">
                    <a:solidFill>
                      <a:srgbClr val="FFF2CC"/>
                    </a:solidFill>
                  </a:tcPr>
                </a:tc>
                <a:extLst>
                  <a:ext uri="{0D108BD9-81ED-4DB2-BD59-A6C34878D82A}">
                    <a16:rowId xmlns:a16="http://schemas.microsoft.com/office/drawing/2014/main" xmlns="" val="10002"/>
                  </a:ext>
                </a:extLst>
              </a:tr>
              <a:tr h="370850">
                <a:tc>
                  <a:txBody>
                    <a:bodyPr/>
                    <a:lstStyle/>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Embedded DML Pre-compiler </a:t>
                      </a:r>
                      <a:endParaRPr sz="1800">
                        <a:solidFill>
                          <a:srgbClr val="0000FF"/>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It processes DML statements embedded in an application program into procedural calls.</a:t>
                      </a:r>
                      <a:endParaRPr sz="1800">
                        <a:solidFill>
                          <a:srgbClr val="0000FF"/>
                        </a:solidFill>
                      </a:endParaRPr>
                    </a:p>
                  </a:txBody>
                  <a:tcPr marL="91450" marR="91450" marT="45725" marB="45725">
                    <a:solidFill>
                      <a:srgbClr val="FFF2CC"/>
                    </a:solidFill>
                  </a:tcPr>
                </a:tc>
                <a:extLst>
                  <a:ext uri="{0D108BD9-81ED-4DB2-BD59-A6C34878D82A}">
                    <a16:rowId xmlns:a16="http://schemas.microsoft.com/office/drawing/2014/main" xmlns="" val="10003"/>
                  </a:ext>
                </a:extLst>
              </a:tr>
              <a:tr h="370850">
                <a:tc>
                  <a:txBody>
                    <a:bodyPr/>
                    <a:lstStyle/>
                    <a:p>
                      <a:pPr marL="0" marR="0" lvl="0" indent="0" algn="l" rtl="0">
                        <a:spcBef>
                          <a:spcPts val="0"/>
                        </a:spcBef>
                        <a:spcAft>
                          <a:spcPts val="0"/>
                        </a:spcAft>
                        <a:buNone/>
                      </a:pPr>
                      <a:r>
                        <a:rPr lang="en-US" sz="1800">
                          <a:solidFill>
                            <a:srgbClr val="0000FF"/>
                          </a:solidFill>
                          <a:latin typeface="Bookman Old Style"/>
                          <a:ea typeface="Bookman Old Style"/>
                          <a:cs typeface="Bookman Old Style"/>
                          <a:sym typeface="Bookman Old Style"/>
                        </a:rPr>
                        <a:t>Query Optimizer </a:t>
                      </a:r>
                      <a:endParaRPr sz="1800">
                        <a:solidFill>
                          <a:srgbClr val="0000FF"/>
                        </a:solidFill>
                      </a:endParaRPr>
                    </a:p>
                  </a:txBody>
                  <a:tcPr marL="91450" marR="91450" marT="45725" marB="45725">
                    <a:solidFill>
                      <a:srgbClr val="FFF2CC"/>
                    </a:solidFill>
                  </a:tcPr>
                </a:tc>
                <a:tc>
                  <a:txBody>
                    <a:bodyPr/>
                    <a:lstStyle/>
                    <a:p>
                      <a:pPr marL="0" marR="0" lvl="0" indent="0" algn="l" rtl="0">
                        <a:lnSpc>
                          <a:spcPct val="100000"/>
                        </a:lnSpc>
                        <a:spcBef>
                          <a:spcPts val="0"/>
                        </a:spcBef>
                        <a:spcAft>
                          <a:spcPts val="0"/>
                        </a:spcAft>
                        <a:buClr>
                          <a:srgbClr val="0000FF"/>
                        </a:buClr>
                        <a:buSzPts val="1800"/>
                        <a:buFont typeface="Bookman Old Style"/>
                        <a:buNone/>
                      </a:pPr>
                      <a:r>
                        <a:rPr lang="en-US" sz="1800">
                          <a:solidFill>
                            <a:srgbClr val="0000FF"/>
                          </a:solidFill>
                          <a:latin typeface="Bookman Old Style"/>
                          <a:ea typeface="Bookman Old Style"/>
                          <a:cs typeface="Bookman Old Style"/>
                          <a:sym typeface="Bookman Old Style"/>
                        </a:rPr>
                        <a:t>It executes the instruction generated by DML Compiler. </a:t>
                      </a:r>
                      <a:endParaRPr sz="1800">
                        <a:solidFill>
                          <a:srgbClr val="0000FF"/>
                        </a:solidFill>
                      </a:endParaRPr>
                    </a:p>
                  </a:txBody>
                  <a:tcPr marL="91450" marR="91450" marT="45725" marB="45725">
                    <a:solidFill>
                      <a:srgbClr val="FFF2CC"/>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1" name="Google Shape;111;p3"/>
          <p:cNvSpPr txBox="1">
            <a:spLocks noGrp="1"/>
          </p:cNvSpPr>
          <p:nvPr>
            <p:ph type="body" idx="1"/>
          </p:nvPr>
        </p:nvSpPr>
        <p:spPr>
          <a:xfrm>
            <a:off x="412123" y="695459"/>
            <a:ext cx="11552349" cy="57826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C00000"/>
              </a:buClr>
              <a:buSzPts val="2000"/>
              <a:buNone/>
            </a:pPr>
            <a:r>
              <a:rPr lang="en-US" sz="2000" b="1">
                <a:solidFill>
                  <a:srgbClr val="C00000"/>
                </a:solidFill>
                <a:latin typeface="Balthazar"/>
                <a:ea typeface="Balthazar"/>
                <a:cs typeface="Balthazar"/>
                <a:sym typeface="Balthazar"/>
              </a:rPr>
              <a:t>Data : </a:t>
            </a:r>
            <a:r>
              <a:rPr lang="en-US" sz="2000">
                <a:solidFill>
                  <a:srgbClr val="0000FF"/>
                </a:solidFill>
                <a:latin typeface="Bookman Old Style"/>
                <a:ea typeface="Bookman Old Style"/>
                <a:cs typeface="Bookman Old Style"/>
                <a:sym typeface="Bookman Old Style"/>
              </a:rPr>
              <a:t>It is a RAW FACT ( It won’t give any meaning )</a:t>
            </a:r>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a:ea typeface="Bookman Old Style"/>
                <a:cs typeface="Bookman Old Style"/>
                <a:sym typeface="Bookman Old Style"/>
              </a:rPr>
              <a:t>	Ex: 10, RAM, etc.</a:t>
            </a:r>
            <a:endParaRPr/>
          </a:p>
          <a:p>
            <a:pPr marL="0" lvl="0" indent="0" algn="l" rtl="0">
              <a:lnSpc>
                <a:spcPct val="90000"/>
              </a:lnSpc>
              <a:spcBef>
                <a:spcPts val="1000"/>
              </a:spcBef>
              <a:spcAft>
                <a:spcPts val="0"/>
              </a:spcAft>
              <a:buClr>
                <a:srgbClr val="C00000"/>
              </a:buClr>
              <a:buSzPts val="2000"/>
              <a:buNone/>
            </a:pPr>
            <a:r>
              <a:rPr lang="en-US" sz="2000" b="1">
                <a:solidFill>
                  <a:srgbClr val="C00000"/>
                </a:solidFill>
                <a:latin typeface="Balthazar"/>
                <a:ea typeface="Balthazar"/>
                <a:cs typeface="Balthazar"/>
                <a:sym typeface="Balthazar"/>
              </a:rPr>
              <a:t>Information : </a:t>
            </a:r>
            <a:r>
              <a:rPr lang="en-US" sz="2000">
                <a:solidFill>
                  <a:srgbClr val="0000FF"/>
                </a:solidFill>
                <a:latin typeface="Bookman Old Style"/>
                <a:ea typeface="Bookman Old Style"/>
                <a:cs typeface="Bookman Old Style"/>
                <a:sym typeface="Bookman Old Style"/>
              </a:rPr>
              <a:t>Which gives meaning for Data</a:t>
            </a:r>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a:ea typeface="Bookman Old Style"/>
                <a:cs typeface="Bookman Old Style"/>
                <a:sym typeface="Bookman Old Style"/>
              </a:rPr>
              <a:t>	Ex: id = 10 , name = ‘RAM’ Distance in miles = 200, etc.</a:t>
            </a:r>
            <a:endParaRPr/>
          </a:p>
          <a:p>
            <a:pPr marL="0" lvl="0" indent="0" algn="l" rtl="0">
              <a:lnSpc>
                <a:spcPct val="90000"/>
              </a:lnSpc>
              <a:spcBef>
                <a:spcPts val="1000"/>
              </a:spcBef>
              <a:spcAft>
                <a:spcPts val="0"/>
              </a:spcAft>
              <a:buClr>
                <a:srgbClr val="C00000"/>
              </a:buClr>
              <a:buSzPts val="2000"/>
              <a:buNone/>
            </a:pPr>
            <a:r>
              <a:rPr lang="en-US" sz="2000" b="1">
                <a:solidFill>
                  <a:srgbClr val="C00000"/>
                </a:solidFill>
                <a:latin typeface="Balthazar"/>
                <a:ea typeface="Balthazar"/>
                <a:cs typeface="Balthazar"/>
                <a:sym typeface="Balthazar"/>
              </a:rPr>
              <a:t>Database : </a:t>
            </a:r>
            <a:r>
              <a:rPr lang="en-US" sz="2000">
                <a:solidFill>
                  <a:srgbClr val="0000FF"/>
                </a:solidFill>
                <a:latin typeface="Bookman Old Style"/>
                <a:ea typeface="Bookman Old Style"/>
                <a:cs typeface="Bookman Old Style"/>
                <a:sym typeface="Bookman Old Style"/>
              </a:rPr>
              <a:t>Collection of meaningful interrelated information </a:t>
            </a:r>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a:ea typeface="Bookman Old Style"/>
                <a:cs typeface="Bookman Old Style"/>
                <a:sym typeface="Bookman Old Style"/>
              </a:rPr>
              <a:t>	Ex: DB2,ORACLE, SQL Server, MySQL, etc.</a:t>
            </a:r>
            <a:endParaRPr/>
          </a:p>
          <a:p>
            <a:pPr marL="0" lvl="0" indent="0" algn="l" rtl="0">
              <a:lnSpc>
                <a:spcPct val="90000"/>
              </a:lnSpc>
              <a:spcBef>
                <a:spcPts val="1000"/>
              </a:spcBef>
              <a:spcAft>
                <a:spcPts val="0"/>
              </a:spcAft>
              <a:buClr>
                <a:srgbClr val="C00000"/>
              </a:buClr>
              <a:buSzPts val="2000"/>
              <a:buNone/>
            </a:pPr>
            <a:r>
              <a:rPr lang="en-US" sz="2000" b="1">
                <a:solidFill>
                  <a:srgbClr val="C00000"/>
                </a:solidFill>
                <a:latin typeface="Balthazar"/>
                <a:ea typeface="Balthazar"/>
                <a:cs typeface="Balthazar"/>
                <a:sym typeface="Balthazar"/>
              </a:rPr>
              <a:t>Database Management System ( DBMS ) :</a:t>
            </a:r>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a:ea typeface="Bookman Old Style"/>
                <a:cs typeface="Bookman Old Style"/>
                <a:sym typeface="Bookman Old Style"/>
              </a:rPr>
              <a:t>Database Management Systems (DBMS) are software systems used to store, retrieve, and run queries on data which is stored in a database. </a:t>
            </a:r>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a:ea typeface="Bookman Old Style"/>
                <a:cs typeface="Bookman Old Style"/>
                <a:sym typeface="Bookman Old Style"/>
              </a:rPr>
              <a:t>A DBMS serves as an interface between an end-user and a database, allowing users to create, read, update, and delete data in the database.</a:t>
            </a:r>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a:ea typeface="Bookman Old Style"/>
                <a:cs typeface="Bookman Old Style"/>
                <a:sym typeface="Bookman Old Style"/>
              </a:rPr>
              <a:t>DBMS manage the data, the database engine, and the database schema, allowing for data to be manipulated or extracted by users and other programs. </a:t>
            </a:r>
            <a:endParaRPr sz="20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a:ea typeface="Bookman Old Style"/>
                <a:cs typeface="Bookman Old Style"/>
                <a:sym typeface="Bookman Old Style"/>
              </a:rPr>
              <a:t>This helps provide data security, data integrity, concurrency, and uniform data administration procedures.</a:t>
            </a:r>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a:ea typeface="Bookman Old Style"/>
                <a:cs typeface="Bookman Old Style"/>
                <a:sym typeface="Bookman Old Style"/>
              </a:rPr>
              <a:t> 		</a:t>
            </a:r>
            <a:endParaRPr sz="2000">
              <a:solidFill>
                <a:srgbClr val="0000FF"/>
              </a:solidFill>
              <a:latin typeface="Bookman Old Style"/>
              <a:ea typeface="Bookman Old Style"/>
              <a:cs typeface="Bookman Old Style"/>
              <a:sym typeface="Bookman Old Style"/>
            </a:endParaRPr>
          </a:p>
        </p:txBody>
      </p:sp>
      <p:sp>
        <p:nvSpPr>
          <p:cNvPr id="112" name="Google Shape;112;p3"/>
          <p:cNvSpPr/>
          <p:nvPr/>
        </p:nvSpPr>
        <p:spPr>
          <a:xfrm>
            <a:off x="0" y="0"/>
            <a:ext cx="1041042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rgbClr val="FF0000"/>
                </a:solidFill>
                <a:latin typeface="Balthazar"/>
                <a:ea typeface="Balthazar"/>
                <a:cs typeface="Balthazar"/>
                <a:sym typeface="Balthazar"/>
              </a:rPr>
              <a:t>S-1 	SLO-1 : What is Database Management System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9" name="Google Shape;369;p28"/>
          <p:cNvSpPr txBox="1">
            <a:spLocks noGrp="1"/>
          </p:cNvSpPr>
          <p:nvPr>
            <p:ph type="body" idx="1"/>
          </p:nvPr>
        </p:nvSpPr>
        <p:spPr>
          <a:xfrm>
            <a:off x="228600" y="1145907"/>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Storage Manager :</a:t>
            </a:r>
            <a:r>
              <a:rPr lang="en-US">
                <a:solidFill>
                  <a:srgbClr val="C00000"/>
                </a:solidFill>
              </a:rPr>
              <a:t> </a:t>
            </a:r>
            <a:endParaRPr>
              <a:solidFill>
                <a:srgbClr val="C00000"/>
              </a:solidFill>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It is an interface between the information stored in the database an and the requests ( queries )</a:t>
            </a:r>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It is also known as Database Control System</a:t>
            </a:r>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It maintains the consistency and Integrity </a:t>
            </a:r>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The main responsibility is managing the data manipulation such as addition deletion, modification , etc.,</a:t>
            </a:r>
            <a:endParaRPr/>
          </a:p>
        </p:txBody>
      </p:sp>
      <p:sp>
        <p:nvSpPr>
          <p:cNvPr id="370" name="Google Shape;370;p28"/>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S-6  SLO-1 &amp; SLO-2 : DATABASE SYSTEM ARCHITECTURE</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txBox="1">
            <a:spLocks noGrp="1"/>
          </p:cNvSpPr>
          <p:nvPr>
            <p:ph type="body" idx="1"/>
          </p:nvPr>
        </p:nvSpPr>
        <p:spPr>
          <a:xfrm>
            <a:off x="0" y="523220"/>
            <a:ext cx="10515600" cy="5669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FF"/>
              </a:buClr>
              <a:buSzPts val="2800"/>
              <a:buNone/>
            </a:pPr>
            <a:r>
              <a:rPr lang="en-US">
                <a:solidFill>
                  <a:srgbClr val="0000FF"/>
                </a:solidFill>
                <a:latin typeface="Bookman Old Style"/>
                <a:ea typeface="Bookman Old Style"/>
                <a:cs typeface="Bookman Old Style"/>
                <a:sym typeface="Bookman Old Style"/>
              </a:rPr>
              <a:t>Storage Manager contains the following components</a:t>
            </a:r>
            <a:endParaRPr/>
          </a:p>
          <a:p>
            <a:pPr marL="0" lvl="0" indent="0" algn="l" rtl="0">
              <a:lnSpc>
                <a:spcPct val="90000"/>
              </a:lnSpc>
              <a:spcBef>
                <a:spcPts val="1000"/>
              </a:spcBef>
              <a:spcAft>
                <a:spcPts val="0"/>
              </a:spcAft>
              <a:buClr>
                <a:schemeClr val="dk1"/>
              </a:buClr>
              <a:buSzPts val="2800"/>
              <a:buNone/>
            </a:pPr>
            <a:endParaRPr/>
          </a:p>
        </p:txBody>
      </p:sp>
      <p:sp>
        <p:nvSpPr>
          <p:cNvPr id="379" name="Google Shape;379;p29"/>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S-6  SLO-1 &amp; SLO-2 : DATABASE SYSTEM ARCHITECTURE</a:t>
            </a:r>
            <a:endParaRPr sz="2800">
              <a:solidFill>
                <a:srgbClr val="FF0000"/>
              </a:solidFill>
              <a:latin typeface="Balthazar"/>
              <a:ea typeface="Balthazar"/>
              <a:cs typeface="Balthazar"/>
              <a:sym typeface="Balthazar"/>
            </a:endParaRPr>
          </a:p>
        </p:txBody>
      </p:sp>
      <p:graphicFrame>
        <p:nvGraphicFramePr>
          <p:cNvPr id="380" name="Google Shape;380;p29"/>
          <p:cNvGraphicFramePr/>
          <p:nvPr/>
        </p:nvGraphicFramePr>
        <p:xfrm>
          <a:off x="154546" y="1102902"/>
          <a:ext cx="11900075" cy="5080040"/>
        </p:xfrm>
        <a:graphic>
          <a:graphicData uri="http://schemas.openxmlformats.org/drawingml/2006/table">
            <a:tbl>
              <a:tblPr firstRow="1" bandRow="1">
                <a:noFill/>
                <a:tableStyleId>{C08507B2-F226-4FCD-8627-D34546EB639E}</a:tableStyleId>
              </a:tblPr>
              <a:tblGrid>
                <a:gridCol w="2928825">
                  <a:extLst>
                    <a:ext uri="{9D8B030D-6E8A-4147-A177-3AD203B41FA5}">
                      <a16:colId xmlns:a16="http://schemas.microsoft.com/office/drawing/2014/main" xmlns="" val="20000"/>
                    </a:ext>
                  </a:extLst>
                </a:gridCol>
                <a:gridCol w="8971250">
                  <a:extLst>
                    <a:ext uri="{9D8B030D-6E8A-4147-A177-3AD203B41FA5}">
                      <a16:colId xmlns:a16="http://schemas.microsoft.com/office/drawing/2014/main" xmlns="" val="20001"/>
                    </a:ext>
                  </a:extLst>
                </a:gridCol>
              </a:tblGrid>
              <a:tr h="512475">
                <a:tc>
                  <a:txBody>
                    <a:bodyPr/>
                    <a:lstStyle/>
                    <a:p>
                      <a:pPr marL="0" marR="0" lvl="0" indent="0" algn="ctr" rtl="0">
                        <a:spcBef>
                          <a:spcPts val="0"/>
                        </a:spcBef>
                        <a:spcAft>
                          <a:spcPts val="0"/>
                        </a:spcAft>
                        <a:buNone/>
                      </a:pPr>
                      <a:r>
                        <a:rPr lang="en-US" sz="2000">
                          <a:solidFill>
                            <a:srgbClr val="C00000"/>
                          </a:solidFill>
                          <a:latin typeface="Balthazar"/>
                          <a:ea typeface="Balthazar"/>
                          <a:cs typeface="Balthazar"/>
                          <a:sym typeface="Balthazar"/>
                        </a:rPr>
                        <a:t>Components </a:t>
                      </a:r>
                      <a:endParaRPr sz="2000">
                        <a:solidFill>
                          <a:srgbClr val="C00000"/>
                        </a:solidFill>
                        <a:latin typeface="Balthazar"/>
                        <a:ea typeface="Balthazar"/>
                        <a:cs typeface="Balthazar"/>
                        <a:sym typeface="Balthazar"/>
                      </a:endParaRPr>
                    </a:p>
                  </a:txBody>
                  <a:tcPr marL="91450" marR="91450" marT="45725" marB="45725"/>
                </a:tc>
                <a:tc>
                  <a:txBody>
                    <a:bodyPr/>
                    <a:lstStyle/>
                    <a:p>
                      <a:pPr marL="0" marR="0" lvl="0" indent="0" algn="ctr" rtl="0">
                        <a:spcBef>
                          <a:spcPts val="0"/>
                        </a:spcBef>
                        <a:spcAft>
                          <a:spcPts val="0"/>
                        </a:spcAft>
                        <a:buNone/>
                      </a:pPr>
                      <a:r>
                        <a:rPr lang="en-US" sz="2000">
                          <a:solidFill>
                            <a:srgbClr val="C00000"/>
                          </a:solidFill>
                          <a:latin typeface="Balthazar"/>
                          <a:ea typeface="Balthazar"/>
                          <a:cs typeface="Balthazar"/>
                          <a:sym typeface="Balthazar"/>
                        </a:rPr>
                        <a:t>Purpose of the Components</a:t>
                      </a:r>
                      <a:endParaRPr sz="2000">
                        <a:solidFill>
                          <a:srgbClr val="C00000"/>
                        </a:solidFill>
                        <a:latin typeface="Balthazar"/>
                        <a:ea typeface="Balthazar"/>
                        <a:cs typeface="Balthazar"/>
                        <a:sym typeface="Balthazar"/>
                      </a:endParaRPr>
                    </a:p>
                  </a:txBody>
                  <a:tcPr marL="91450" marR="91450" marT="45725" marB="45725"/>
                </a:tc>
                <a:extLst>
                  <a:ext uri="{0D108BD9-81ED-4DB2-BD59-A6C34878D82A}">
                    <a16:rowId xmlns:a16="http://schemas.microsoft.com/office/drawing/2014/main" xmlns="" val="10000"/>
                  </a:ext>
                </a:extLst>
              </a:tr>
              <a:tr h="1182600">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Authorization Manager </a:t>
                      </a:r>
                      <a:endParaRPr sz="1900" b="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It ensures role-based access control, i.e,. checks whether the particular person is privileged to perform the requested operation or not.</a:t>
                      </a:r>
                      <a:endParaRPr sz="1900" b="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1"/>
                  </a:ext>
                </a:extLst>
              </a:tr>
              <a:tr h="479625">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Integrity Manager</a:t>
                      </a:r>
                      <a:endParaRPr sz="1900" b="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It checks the integrity constraints when the database is modified. </a:t>
                      </a:r>
                      <a:endParaRPr sz="1900" b="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2"/>
                  </a:ext>
                </a:extLst>
              </a:tr>
              <a:tr h="1101225">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Transaction Manager</a:t>
                      </a:r>
                      <a:endParaRPr sz="1900" b="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It controls concurrent access by performing the operations in a scheduled way that it receives the transaction. Thus, it ensures that the database remains in the consistent state before and after the execution of a transaction. </a:t>
                      </a:r>
                      <a:endParaRPr sz="1900" b="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3"/>
                  </a:ext>
                </a:extLst>
              </a:tr>
              <a:tr h="827825">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File Manager </a:t>
                      </a:r>
                      <a:endParaRPr sz="1900" b="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It manages the file space and the data structure used to represent information in the database. </a:t>
                      </a:r>
                      <a:endParaRPr sz="1900" b="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4"/>
                  </a:ext>
                </a:extLst>
              </a:tr>
              <a:tr h="827825">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Buffer Manager</a:t>
                      </a:r>
                      <a:endParaRPr sz="1900" b="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a:ea typeface="Bookman Old Style"/>
                          <a:cs typeface="Bookman Old Style"/>
                          <a:sym typeface="Bookman Old Style"/>
                        </a:rPr>
                        <a:t>It is responsible for cache memory and the transfer of data between the secondary storage and main memory. </a:t>
                      </a:r>
                      <a:endParaRPr sz="1900" b="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0"/>
          <p:cNvSpPr txBox="1">
            <a:spLocks noGrp="1"/>
          </p:cNvSpPr>
          <p:nvPr>
            <p:ph type="body" idx="1"/>
          </p:nvPr>
        </p:nvSpPr>
        <p:spPr>
          <a:xfrm>
            <a:off x="228600" y="667348"/>
            <a:ext cx="10515600" cy="15328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a:solidFill>
                  <a:srgbClr val="C00000"/>
                </a:solidFill>
                <a:latin typeface="Balthazar"/>
                <a:ea typeface="Balthazar"/>
                <a:cs typeface="Balthazar"/>
                <a:sym typeface="Balthazar"/>
              </a:rPr>
              <a:t>Disk Storage </a:t>
            </a:r>
            <a:endParaRPr>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ts val="2800"/>
              <a:buFont typeface="Noto Sans Symbols"/>
              <a:buChar char="✔"/>
            </a:pPr>
            <a:r>
              <a:rPr lang="en-US">
                <a:solidFill>
                  <a:srgbClr val="0000FF"/>
                </a:solidFill>
                <a:latin typeface="Bookman Old Style"/>
                <a:ea typeface="Bookman Old Style"/>
                <a:cs typeface="Bookman Old Style"/>
                <a:sym typeface="Bookman Old Style"/>
              </a:rPr>
              <a:t>Used to store all the information</a:t>
            </a:r>
            <a:endParaRPr/>
          </a:p>
          <a:p>
            <a:pPr marL="228600" lvl="0" indent="-228600" algn="l" rtl="0">
              <a:lnSpc>
                <a:spcPct val="90000"/>
              </a:lnSpc>
              <a:spcBef>
                <a:spcPts val="1000"/>
              </a:spcBef>
              <a:spcAft>
                <a:spcPts val="0"/>
              </a:spcAft>
              <a:buClr>
                <a:srgbClr val="C00000"/>
              </a:buClr>
              <a:buSzPts val="2800"/>
              <a:buFont typeface="Noto Sans Symbols"/>
              <a:buChar char="✔"/>
            </a:pPr>
            <a:r>
              <a:rPr lang="en-US">
                <a:solidFill>
                  <a:srgbClr val="0000FF"/>
                </a:solidFill>
                <a:latin typeface="Bookman Old Style"/>
                <a:ea typeface="Bookman Old Style"/>
                <a:cs typeface="Bookman Old Style"/>
                <a:sym typeface="Bookman Old Style"/>
              </a:rPr>
              <a:t>It contains the following components</a:t>
            </a:r>
            <a:r>
              <a:rPr lang="en-US"/>
              <a:t> </a:t>
            </a:r>
            <a:endParaRPr/>
          </a:p>
        </p:txBody>
      </p:sp>
      <p:sp>
        <p:nvSpPr>
          <p:cNvPr id="389" name="Google Shape;389;p30"/>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S-6  SLO-1 &amp; SLO-2 : DATABASE SYSTEM ARCHITECTURE</a:t>
            </a:r>
            <a:endParaRPr sz="2800">
              <a:solidFill>
                <a:srgbClr val="FF0000"/>
              </a:solidFill>
              <a:latin typeface="Balthazar"/>
              <a:ea typeface="Balthazar"/>
              <a:cs typeface="Balthazar"/>
              <a:sym typeface="Balthazar"/>
            </a:endParaRPr>
          </a:p>
        </p:txBody>
      </p:sp>
      <p:graphicFrame>
        <p:nvGraphicFramePr>
          <p:cNvPr id="390" name="Google Shape;390;p30"/>
          <p:cNvGraphicFramePr/>
          <p:nvPr>
            <p:extLst>
              <p:ext uri="{D42A27DB-BD31-4B8C-83A1-F6EECF244321}">
                <p14:modId xmlns:p14="http://schemas.microsoft.com/office/powerpoint/2010/main" val="2923180901"/>
              </p:ext>
            </p:extLst>
          </p:nvPr>
        </p:nvGraphicFramePr>
        <p:xfrm>
          <a:off x="731949" y="2392716"/>
          <a:ext cx="10728100" cy="3180085"/>
        </p:xfrm>
        <a:graphic>
          <a:graphicData uri="http://schemas.openxmlformats.org/drawingml/2006/table">
            <a:tbl>
              <a:tblPr firstRow="1" bandRow="1">
                <a:gradFill>
                  <a:gsLst>
                    <a:gs pos="0">
                      <a:srgbClr val="B4D4A5"/>
                    </a:gs>
                    <a:gs pos="50000">
                      <a:srgbClr val="A8CD97"/>
                    </a:gs>
                    <a:gs pos="100000">
                      <a:srgbClr val="9BC985"/>
                    </a:gs>
                  </a:gsLst>
                  <a:lin ang="5400000" scaled="0"/>
                </a:gradFill>
                <a:tableStyleId>{03D99776-5CEB-4177-9B84-45114C8CA804}</a:tableStyleId>
              </a:tblPr>
              <a:tblGrid>
                <a:gridCol w="3007538">
                  <a:extLst>
                    <a:ext uri="{9D8B030D-6E8A-4147-A177-3AD203B41FA5}">
                      <a16:colId xmlns:a16="http://schemas.microsoft.com/office/drawing/2014/main" xmlns="" val="20000"/>
                    </a:ext>
                  </a:extLst>
                </a:gridCol>
                <a:gridCol w="7720562">
                  <a:extLst>
                    <a:ext uri="{9D8B030D-6E8A-4147-A177-3AD203B41FA5}">
                      <a16:colId xmlns:a16="http://schemas.microsoft.com/office/drawing/2014/main" xmlns="" val="20001"/>
                    </a:ext>
                  </a:extLst>
                </a:gridCol>
              </a:tblGrid>
              <a:tr h="619725">
                <a:tc>
                  <a:txBody>
                    <a:bodyPr/>
                    <a:lstStyle/>
                    <a:p>
                      <a:pPr marL="0" marR="0" lvl="0" indent="0" algn="ctr" rtl="0">
                        <a:spcBef>
                          <a:spcPts val="0"/>
                        </a:spcBef>
                        <a:spcAft>
                          <a:spcPts val="0"/>
                        </a:spcAft>
                        <a:buNone/>
                      </a:pPr>
                      <a:r>
                        <a:rPr lang="en-US" sz="2800" b="0" dirty="0">
                          <a:solidFill>
                            <a:srgbClr val="C00000"/>
                          </a:solidFill>
                          <a:latin typeface="Balthazar"/>
                          <a:ea typeface="Balthazar"/>
                          <a:cs typeface="Balthazar"/>
                          <a:sym typeface="Balthazar"/>
                        </a:rPr>
                        <a:t>Components</a:t>
                      </a:r>
                      <a:endParaRPr sz="2800" b="0" dirty="0">
                        <a:solidFill>
                          <a:srgbClr val="C00000"/>
                        </a:solidFill>
                        <a:latin typeface="Balthazar"/>
                        <a:ea typeface="Balthazar"/>
                        <a:cs typeface="Balthazar"/>
                        <a:sym typeface="Balthazar"/>
                      </a:endParaRPr>
                    </a:p>
                  </a:txBody>
                  <a:tcPr marL="91450" marR="91450" marT="45725" marB="45725"/>
                </a:tc>
                <a:tc>
                  <a:txBody>
                    <a:bodyPr/>
                    <a:lstStyle/>
                    <a:p>
                      <a:pPr marL="0" marR="0" lvl="0" indent="0" algn="ctr" rtl="0">
                        <a:spcBef>
                          <a:spcPts val="0"/>
                        </a:spcBef>
                        <a:spcAft>
                          <a:spcPts val="0"/>
                        </a:spcAft>
                        <a:buNone/>
                      </a:pPr>
                      <a:r>
                        <a:rPr lang="en-US" sz="2800" b="0" dirty="0">
                          <a:solidFill>
                            <a:srgbClr val="C00000"/>
                          </a:solidFill>
                          <a:latin typeface="Balthazar"/>
                          <a:ea typeface="Balthazar"/>
                          <a:cs typeface="Balthazar"/>
                          <a:sym typeface="Balthazar"/>
                        </a:rPr>
                        <a:t>Purpose of the Components</a:t>
                      </a:r>
                      <a:endParaRPr sz="2800" b="0" dirty="0">
                        <a:solidFill>
                          <a:srgbClr val="C00000"/>
                        </a:solidFill>
                        <a:latin typeface="Balthazar"/>
                        <a:ea typeface="Balthazar"/>
                        <a:cs typeface="Balthazar"/>
                        <a:sym typeface="Balthazar"/>
                      </a:endParaRPr>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Data Files </a:t>
                      </a:r>
                      <a:endParaRPr sz="2400" dirty="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It stores the data. </a:t>
                      </a:r>
                      <a:endParaRPr sz="240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Data Dictionary </a:t>
                      </a:r>
                      <a:endParaRPr sz="2400" dirty="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It contains the information about the structure of any database object. It is the repository of information that governs the metadata. </a:t>
                      </a:r>
                      <a:endParaRPr sz="2400" dirty="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2"/>
                  </a:ext>
                </a:extLst>
              </a:tr>
              <a:tr h="370850">
                <a:tc>
                  <a:txBody>
                    <a:bodyPr/>
                    <a:lstStyle/>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Indices</a:t>
                      </a:r>
                      <a:endParaRPr sz="240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It provides faster retrieval of data item.  </a:t>
                      </a:r>
                      <a:endParaRPr sz="2400" dirty="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3"/>
                  </a:ext>
                </a:extLst>
              </a:tr>
              <a:tr h="370850">
                <a:tc>
                  <a:txBody>
                    <a:bodyPr/>
                    <a:lstStyle/>
                    <a:p>
                      <a:pPr marL="0" marR="0" lvl="0" indent="0" algn="l" rtl="0">
                        <a:spcBef>
                          <a:spcPts val="0"/>
                        </a:spcBef>
                        <a:spcAft>
                          <a:spcPts val="0"/>
                        </a:spcAft>
                        <a:buNone/>
                      </a:pPr>
                      <a:r>
                        <a:rPr lang="en-US" sz="2400">
                          <a:solidFill>
                            <a:srgbClr val="0000FF"/>
                          </a:solidFill>
                          <a:latin typeface="Bookman Old Style"/>
                          <a:ea typeface="Bookman Old Style"/>
                          <a:cs typeface="Bookman Old Style"/>
                          <a:sym typeface="Bookman Old Style"/>
                        </a:rPr>
                        <a:t>Statistical Data</a:t>
                      </a:r>
                      <a:endParaRPr sz="2400">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l" rtl="0">
                        <a:spcBef>
                          <a:spcPts val="0"/>
                        </a:spcBef>
                        <a:spcAft>
                          <a:spcPts val="0"/>
                        </a:spcAft>
                        <a:buNone/>
                      </a:pPr>
                      <a:r>
                        <a:rPr lang="en-US" sz="2400" dirty="0">
                          <a:solidFill>
                            <a:srgbClr val="0000FF"/>
                          </a:solidFill>
                          <a:latin typeface="Bookman Old Style"/>
                          <a:ea typeface="Bookman Old Style"/>
                          <a:cs typeface="Bookman Old Style"/>
                          <a:sym typeface="Bookman Old Style"/>
                        </a:rPr>
                        <a:t>Contains the statistics of all information </a:t>
                      </a:r>
                      <a:endParaRPr sz="2400" dirty="0">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1"/>
          <p:cNvSpPr txBox="1">
            <a:spLocks noGrp="1"/>
          </p:cNvSpPr>
          <p:nvPr>
            <p:ph type="body" idx="1"/>
          </p:nvPr>
        </p:nvSpPr>
        <p:spPr>
          <a:xfrm>
            <a:off x="519022" y="863300"/>
            <a:ext cx="10515600" cy="5209695"/>
          </a:xfrm>
          <a:prstGeom prst="rect">
            <a:avLst/>
          </a:prstGeom>
          <a:noFill/>
          <a:ln>
            <a:noFill/>
          </a:ln>
        </p:spPr>
        <p:txBody>
          <a:bodyPr spcFirstLastPara="1" wrap="square" lIns="91425" tIns="45700" rIns="91425" bIns="45700" anchor="t" anchorCtr="0">
            <a:normAutofit fontScale="70000" lnSpcReduction="20000"/>
          </a:bodyPr>
          <a:lstStyle/>
          <a:p>
            <a:pPr marL="0" lvl="0" indent="-124460" algn="l" rtl="0">
              <a:lnSpc>
                <a:spcPct val="90000"/>
              </a:lnSpc>
              <a:spcBef>
                <a:spcPts val="0"/>
              </a:spcBef>
              <a:spcAft>
                <a:spcPts val="0"/>
              </a:spcAft>
              <a:buClr>
                <a:srgbClr val="0000FF"/>
              </a:buClr>
              <a:buSzPct val="100000"/>
              <a:buFont typeface="Noto Sans Symbols"/>
              <a:buChar char="✔"/>
            </a:pPr>
            <a:r>
              <a:rPr lang="en-US">
                <a:solidFill>
                  <a:srgbClr val="0000FF"/>
                </a:solidFill>
                <a:latin typeface="Bookman Old Style"/>
                <a:ea typeface="Bookman Old Style"/>
                <a:cs typeface="Bookman Old Style"/>
                <a:sym typeface="Bookman Old Style"/>
              </a:rPr>
              <a:t>Data Independence is an important property of DBMS and also an advantage.</a:t>
            </a:r>
            <a:endParaRPr/>
          </a:p>
          <a:p>
            <a:pPr marL="0" lvl="0" indent="0" algn="l" rtl="0">
              <a:lnSpc>
                <a:spcPct val="90000"/>
              </a:lnSpc>
              <a:spcBef>
                <a:spcPts val="1000"/>
              </a:spcBef>
              <a:spcAft>
                <a:spcPts val="0"/>
              </a:spcAft>
              <a:buClr>
                <a:srgbClr val="0000FF"/>
              </a:buClr>
              <a:buSzPct val="100000"/>
              <a:buFont typeface="Noto Sans Symbols"/>
              <a:buNone/>
            </a:pPr>
            <a:endParaRPr>
              <a:solidFill>
                <a:srgbClr val="0000FF"/>
              </a:solidFill>
              <a:latin typeface="Bookman Old Style"/>
              <a:ea typeface="Bookman Old Style"/>
              <a:cs typeface="Bookman Old Style"/>
              <a:sym typeface="Bookman Old Style"/>
            </a:endParaRPr>
          </a:p>
          <a:p>
            <a:pPr marL="0" lvl="0" indent="-124460" algn="l" rtl="0">
              <a:lnSpc>
                <a:spcPct val="90000"/>
              </a:lnSpc>
              <a:spcBef>
                <a:spcPts val="1000"/>
              </a:spcBef>
              <a:spcAft>
                <a:spcPts val="0"/>
              </a:spcAft>
              <a:buClr>
                <a:srgbClr val="0000FF"/>
              </a:buClr>
              <a:buSzPct val="100000"/>
              <a:buFont typeface="Noto Sans Symbols"/>
              <a:buChar char="✔"/>
            </a:pPr>
            <a:r>
              <a:rPr lang="en-US">
                <a:solidFill>
                  <a:srgbClr val="0000FF"/>
                </a:solidFill>
                <a:latin typeface="Bookman Old Style"/>
                <a:ea typeface="Bookman Old Style"/>
                <a:cs typeface="Bookman Old Style"/>
                <a:sym typeface="Bookman Old Style"/>
              </a:rPr>
              <a:t>There are three levels in database:</a:t>
            </a:r>
            <a:endParaRPr/>
          </a:p>
          <a:p>
            <a:pPr marL="0" lvl="0" indent="0" algn="l" rtl="0">
              <a:lnSpc>
                <a:spcPct val="90000"/>
              </a:lnSpc>
              <a:spcBef>
                <a:spcPts val="1000"/>
              </a:spcBef>
              <a:spcAft>
                <a:spcPts val="0"/>
              </a:spcAft>
              <a:buClr>
                <a:srgbClr val="0000FF"/>
              </a:buClr>
              <a:buSzPct val="100000"/>
              <a:buFont typeface="Noto Sans Symbols"/>
              <a:buNone/>
            </a:pPr>
            <a:endParaRPr>
              <a:solidFill>
                <a:srgbClr val="0000FF"/>
              </a:solidFill>
              <a:latin typeface="Bookman Old Style"/>
              <a:ea typeface="Bookman Old Style"/>
              <a:cs typeface="Bookman Old Style"/>
              <a:sym typeface="Bookman Old Style"/>
            </a:endParaRPr>
          </a:p>
          <a:p>
            <a:pPr marL="971550" lvl="1" indent="-514350" algn="l" rtl="0">
              <a:lnSpc>
                <a:spcPct val="120000"/>
              </a:lnSpc>
              <a:spcBef>
                <a:spcPts val="500"/>
              </a:spcBef>
              <a:spcAft>
                <a:spcPts val="0"/>
              </a:spcAft>
              <a:buClr>
                <a:srgbClr val="0000FF"/>
              </a:buClr>
              <a:buSzPct val="100000"/>
              <a:buFont typeface="Calibri"/>
              <a:buAutoNum type="arabicPeriod"/>
            </a:pPr>
            <a:r>
              <a:rPr lang="en-US" sz="2600">
                <a:solidFill>
                  <a:srgbClr val="0000FF"/>
                </a:solidFill>
                <a:latin typeface="Bookman Old Style"/>
                <a:ea typeface="Bookman Old Style"/>
                <a:cs typeface="Bookman Old Style"/>
                <a:sym typeface="Bookman Old Style"/>
              </a:rPr>
              <a:t>Physical level / Low level ( Disk storage)</a:t>
            </a:r>
            <a:endParaRPr/>
          </a:p>
          <a:p>
            <a:pPr marL="971550" lvl="1" indent="-514350" algn="l" rtl="0">
              <a:lnSpc>
                <a:spcPct val="120000"/>
              </a:lnSpc>
              <a:spcBef>
                <a:spcPts val="500"/>
              </a:spcBef>
              <a:spcAft>
                <a:spcPts val="0"/>
              </a:spcAft>
              <a:buClr>
                <a:srgbClr val="0000FF"/>
              </a:buClr>
              <a:buSzPct val="100000"/>
              <a:buFont typeface="Calibri"/>
              <a:buAutoNum type="arabicPeriod"/>
            </a:pPr>
            <a:r>
              <a:rPr lang="en-US" sz="2600">
                <a:solidFill>
                  <a:srgbClr val="0000FF"/>
                </a:solidFill>
                <a:latin typeface="Bookman Old Style"/>
                <a:ea typeface="Bookman Old Style"/>
                <a:cs typeface="Bookman Old Style"/>
                <a:sym typeface="Bookman Old Style"/>
              </a:rPr>
              <a:t>Conceptual level ( query / procedure / logics / etc.,)  </a:t>
            </a:r>
            <a:endParaRPr/>
          </a:p>
          <a:p>
            <a:pPr marL="971550" lvl="1" indent="-514350" algn="l" rtl="0">
              <a:lnSpc>
                <a:spcPct val="120000"/>
              </a:lnSpc>
              <a:spcBef>
                <a:spcPts val="500"/>
              </a:spcBef>
              <a:spcAft>
                <a:spcPts val="0"/>
              </a:spcAft>
              <a:buClr>
                <a:srgbClr val="0000FF"/>
              </a:buClr>
              <a:buSzPct val="100000"/>
              <a:buFont typeface="Calibri"/>
              <a:buAutoNum type="arabicPeriod"/>
            </a:pPr>
            <a:r>
              <a:rPr lang="en-US" sz="2600">
                <a:solidFill>
                  <a:srgbClr val="0000FF"/>
                </a:solidFill>
                <a:latin typeface="Bookman Old Style"/>
                <a:ea typeface="Bookman Old Style"/>
                <a:cs typeface="Bookman Old Style"/>
                <a:sym typeface="Bookman Old Style"/>
              </a:rPr>
              <a:t>Logical level / View level ( User Interface)</a:t>
            </a:r>
            <a:endParaRPr/>
          </a:p>
          <a:p>
            <a:pPr marL="971550" lvl="1" indent="-407669" algn="l" rtl="0">
              <a:lnSpc>
                <a:spcPct val="90000"/>
              </a:lnSpc>
              <a:spcBef>
                <a:spcPts val="500"/>
              </a:spcBef>
              <a:spcAft>
                <a:spcPts val="0"/>
              </a:spcAft>
              <a:buClr>
                <a:srgbClr val="0000FF"/>
              </a:buClr>
              <a:buSzPct val="100000"/>
              <a:buFont typeface="Noto Sans Symbols"/>
              <a:buNone/>
            </a:pPr>
            <a:endParaRPr>
              <a:solidFill>
                <a:srgbClr val="0000FF"/>
              </a:solidFill>
              <a:latin typeface="Bookman Old Style"/>
              <a:ea typeface="Bookman Old Style"/>
              <a:cs typeface="Bookman Old Style"/>
              <a:sym typeface="Bookman Old Style"/>
            </a:endParaRPr>
          </a:p>
          <a:p>
            <a:pPr marL="0" lvl="0" indent="-124460" algn="l" rtl="0">
              <a:lnSpc>
                <a:spcPct val="90000"/>
              </a:lnSpc>
              <a:spcBef>
                <a:spcPts val="1000"/>
              </a:spcBef>
              <a:spcAft>
                <a:spcPts val="0"/>
              </a:spcAft>
              <a:buClr>
                <a:srgbClr val="0000FF"/>
              </a:buClr>
              <a:buSzPct val="100000"/>
              <a:buFont typeface="Noto Sans Symbols"/>
              <a:buChar char="✔"/>
            </a:pPr>
            <a:r>
              <a:rPr lang="en-US">
                <a:solidFill>
                  <a:srgbClr val="C00000"/>
                </a:solidFill>
                <a:latin typeface="Bookman Old Style"/>
                <a:ea typeface="Bookman Old Style"/>
                <a:cs typeface="Bookman Old Style"/>
                <a:sym typeface="Bookman Old Style"/>
              </a:rPr>
              <a:t>Data Independence is used to achieve the changes in physical level without </a:t>
            </a:r>
            <a:endParaRPr/>
          </a:p>
          <a:p>
            <a:pPr marL="0" lvl="0" indent="0" algn="l" rtl="0">
              <a:lnSpc>
                <a:spcPct val="90000"/>
              </a:lnSpc>
              <a:spcBef>
                <a:spcPts val="1000"/>
              </a:spcBef>
              <a:spcAft>
                <a:spcPts val="0"/>
              </a:spcAft>
              <a:buClr>
                <a:srgbClr val="0000FF"/>
              </a:buClr>
              <a:buSzPct val="100000"/>
              <a:buNone/>
            </a:pPr>
            <a:r>
              <a:rPr lang="en-US">
                <a:solidFill>
                  <a:srgbClr val="C00000"/>
                </a:solidFill>
                <a:latin typeface="Bookman Old Style"/>
                <a:ea typeface="Bookman Old Style"/>
                <a:cs typeface="Bookman Old Style"/>
                <a:sym typeface="Bookman Old Style"/>
              </a:rPr>
              <a:t>   affecting logical level and vice versa.</a:t>
            </a:r>
            <a:endParaRPr/>
          </a:p>
          <a:p>
            <a:pPr marL="0" lvl="0" indent="0" algn="l" rtl="0">
              <a:lnSpc>
                <a:spcPct val="90000"/>
              </a:lnSpc>
              <a:spcBef>
                <a:spcPts val="1000"/>
              </a:spcBef>
              <a:spcAft>
                <a:spcPts val="0"/>
              </a:spcAft>
              <a:buClr>
                <a:srgbClr val="0000FF"/>
              </a:buClr>
              <a:buSzPct val="100000"/>
              <a:buFont typeface="Noto Sans Symbols"/>
              <a:buNone/>
            </a:pPr>
            <a:endParaRPr>
              <a:solidFill>
                <a:srgbClr val="0000FF"/>
              </a:solidFill>
              <a:latin typeface="Bookman Old Style"/>
              <a:ea typeface="Bookman Old Style"/>
              <a:cs typeface="Bookman Old Style"/>
              <a:sym typeface="Bookman Old Style"/>
            </a:endParaRPr>
          </a:p>
          <a:p>
            <a:pPr marL="0" lvl="0" indent="-124460" algn="l" rtl="0">
              <a:lnSpc>
                <a:spcPct val="90000"/>
              </a:lnSpc>
              <a:spcBef>
                <a:spcPts val="1000"/>
              </a:spcBef>
              <a:spcAft>
                <a:spcPts val="0"/>
              </a:spcAft>
              <a:buClr>
                <a:srgbClr val="0000FF"/>
              </a:buClr>
              <a:buSzPct val="100000"/>
              <a:buFont typeface="Noto Sans Symbols"/>
              <a:buChar char="✔"/>
            </a:pPr>
            <a:r>
              <a:rPr lang="en-US">
                <a:solidFill>
                  <a:srgbClr val="0000FF"/>
                </a:solidFill>
                <a:latin typeface="Bookman Old Style"/>
                <a:ea typeface="Bookman Old Style"/>
                <a:cs typeface="Bookman Old Style"/>
                <a:sym typeface="Bookman Old Style"/>
              </a:rPr>
              <a:t>There are two types of Data Independence in DBMS:</a:t>
            </a:r>
            <a:endParaRPr/>
          </a:p>
          <a:p>
            <a:pPr marL="0" lvl="0" indent="0" algn="l" rtl="0">
              <a:lnSpc>
                <a:spcPct val="90000"/>
              </a:lnSpc>
              <a:spcBef>
                <a:spcPts val="1000"/>
              </a:spcBef>
              <a:spcAft>
                <a:spcPts val="0"/>
              </a:spcAft>
              <a:buClr>
                <a:schemeClr val="dk1"/>
              </a:buClr>
              <a:buSzPct val="100000"/>
              <a:buNone/>
            </a:pPr>
            <a:endParaRPr>
              <a:solidFill>
                <a:srgbClr val="0000FF"/>
              </a:solidFill>
              <a:latin typeface="Bookman Old Style"/>
              <a:ea typeface="Bookman Old Style"/>
              <a:cs typeface="Bookman Old Style"/>
              <a:sym typeface="Bookman Old Style"/>
            </a:endParaRPr>
          </a:p>
          <a:p>
            <a:pPr marL="971550" lvl="1" indent="-514350" algn="l" rtl="0">
              <a:lnSpc>
                <a:spcPct val="120000"/>
              </a:lnSpc>
              <a:spcBef>
                <a:spcPts val="500"/>
              </a:spcBef>
              <a:spcAft>
                <a:spcPts val="0"/>
              </a:spcAft>
              <a:buClr>
                <a:srgbClr val="0000FF"/>
              </a:buClr>
              <a:buSzPct val="100000"/>
              <a:buAutoNum type="arabicPeriod"/>
            </a:pPr>
            <a:r>
              <a:rPr lang="en-US" sz="2600">
                <a:solidFill>
                  <a:srgbClr val="0000FF"/>
                </a:solidFill>
                <a:latin typeface="Bookman Old Style"/>
                <a:ea typeface="Bookman Old Style"/>
                <a:cs typeface="Bookman Old Style"/>
                <a:sym typeface="Bookman Old Style"/>
              </a:rPr>
              <a:t>Physical Data Independence</a:t>
            </a:r>
            <a:endParaRPr/>
          </a:p>
          <a:p>
            <a:pPr marL="971550" lvl="1" indent="-514350" algn="l" rtl="0">
              <a:lnSpc>
                <a:spcPct val="120000"/>
              </a:lnSpc>
              <a:spcBef>
                <a:spcPts val="500"/>
              </a:spcBef>
              <a:spcAft>
                <a:spcPts val="0"/>
              </a:spcAft>
              <a:buClr>
                <a:srgbClr val="0000FF"/>
              </a:buClr>
              <a:buSzPct val="100000"/>
              <a:buAutoNum type="arabicPeriod"/>
            </a:pPr>
            <a:r>
              <a:rPr lang="en-US" sz="2600">
                <a:solidFill>
                  <a:srgbClr val="0000FF"/>
                </a:solidFill>
                <a:latin typeface="Bookman Old Style"/>
                <a:ea typeface="Bookman Old Style"/>
                <a:cs typeface="Bookman Old Style"/>
                <a:sym typeface="Bookman Old Style"/>
              </a:rPr>
              <a:t>Logical Data Independence </a:t>
            </a:r>
            <a:endParaRPr sz="2600">
              <a:solidFill>
                <a:srgbClr val="0000FF"/>
              </a:solidFill>
              <a:latin typeface="Bookman Old Style"/>
              <a:ea typeface="Bookman Old Style"/>
              <a:cs typeface="Bookman Old Style"/>
              <a:sym typeface="Bookman Old Style"/>
            </a:endParaRPr>
          </a:p>
        </p:txBody>
      </p:sp>
      <p:sp>
        <p:nvSpPr>
          <p:cNvPr id="399" name="Google Shape;399;p31"/>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S-7	SLO-1 &amp; SLO-2 : Data Independence </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2"/>
          <p:cNvSpPr txBox="1">
            <a:spLocks noGrp="1"/>
          </p:cNvSpPr>
          <p:nvPr>
            <p:ph type="body" idx="1"/>
          </p:nvPr>
        </p:nvSpPr>
        <p:spPr>
          <a:xfrm>
            <a:off x="596661" y="1182476"/>
            <a:ext cx="10515600" cy="38294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a:ea typeface="Balthazar"/>
                <a:cs typeface="Balthazar"/>
                <a:sym typeface="Balthazar"/>
              </a:rPr>
              <a:t>Need of Data Independence</a:t>
            </a:r>
            <a:endParaRPr/>
          </a:p>
          <a:p>
            <a:pPr marL="228600" lvl="0" indent="-228600" algn="l" rtl="0">
              <a:lnSpc>
                <a:spcPct val="90000"/>
              </a:lnSpc>
              <a:spcBef>
                <a:spcPts val="1000"/>
              </a:spcBef>
              <a:spcAft>
                <a:spcPts val="0"/>
              </a:spcAft>
              <a:buClr>
                <a:schemeClr val="dk1"/>
              </a:buClr>
              <a:buSzPts val="2400"/>
              <a:buNone/>
            </a:pPr>
            <a:endParaRPr sz="2400" b="1">
              <a:solidFill>
                <a:srgbClr val="C00000"/>
              </a:solidFill>
              <a:latin typeface="Balthazar"/>
              <a:ea typeface="Balthazar"/>
              <a:cs typeface="Balthazar"/>
              <a:sym typeface="Balthaz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To improve the quality of data</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Easy maintenance of DBMS</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To achieve database security</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Developer need not be worry about internal structure</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Easily making the changes in physical level to improve the performance</a:t>
            </a:r>
            <a:endParaRPr/>
          </a:p>
          <a:p>
            <a:pPr marL="228600" lvl="0" indent="-228600" algn="l" rtl="0">
              <a:lnSpc>
                <a:spcPct val="90000"/>
              </a:lnSpc>
              <a:spcBef>
                <a:spcPts val="1000"/>
              </a:spcBef>
              <a:spcAft>
                <a:spcPts val="0"/>
              </a:spcAft>
              <a:buClr>
                <a:schemeClr val="dk1"/>
              </a:buClr>
              <a:buSzPts val="2800"/>
              <a:buNone/>
            </a:pPr>
            <a:endParaRPr/>
          </a:p>
        </p:txBody>
      </p:sp>
      <p:sp>
        <p:nvSpPr>
          <p:cNvPr id="408" name="Google Shape;408;p32"/>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S-7	SLO-1 &amp; SLO-2 : Data Independence </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txBox="1">
            <a:spLocks noGrp="1"/>
          </p:cNvSpPr>
          <p:nvPr>
            <p:ph type="body" idx="1"/>
          </p:nvPr>
        </p:nvSpPr>
        <p:spPr>
          <a:xfrm>
            <a:off x="450011" y="888521"/>
            <a:ext cx="11083506" cy="53224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Physical Data Independence</a:t>
            </a:r>
            <a:endParaRPr/>
          </a:p>
          <a:p>
            <a:pPr marL="228600" lvl="0" indent="-228600" algn="l" rtl="0">
              <a:lnSpc>
                <a:spcPct val="120000"/>
              </a:lnSpc>
              <a:spcBef>
                <a:spcPts val="1000"/>
              </a:spcBef>
              <a:spcAft>
                <a:spcPts val="0"/>
              </a:spcAft>
              <a:buClr>
                <a:schemeClr val="dk1"/>
              </a:buClr>
              <a:buSzPts val="2800"/>
              <a:buNone/>
            </a:pPr>
            <a:r>
              <a:rPr lang="en-US">
                <a:latin typeface="Bookman Old Style"/>
                <a:ea typeface="Bookman Old Style"/>
                <a:cs typeface="Bookman Old Style"/>
                <a:sym typeface="Bookman Old Style"/>
              </a:rPr>
              <a:t>	</a:t>
            </a:r>
            <a:r>
              <a:rPr lang="en-US" sz="2400">
                <a:solidFill>
                  <a:srgbClr val="0000FF"/>
                </a:solidFill>
                <a:latin typeface="Bookman Old Style"/>
                <a:ea typeface="Bookman Old Style"/>
                <a:cs typeface="Bookman Old Style"/>
                <a:sym typeface="Bookman Old Style"/>
              </a:rPr>
              <a:t>It is defined as to make the changes in the structure of the physical level /low level of DBMS without affecting the logical level / view level.</a:t>
            </a:r>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Balthazar"/>
                <a:ea typeface="Balthazar"/>
                <a:cs typeface="Balthazar"/>
                <a:sym typeface="Balthazar"/>
              </a:rPr>
              <a:t>Some of the changes in Physical level</a:t>
            </a:r>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Changing the storage devices</a:t>
            </a:r>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Changing the file organization techniques</a:t>
            </a:r>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Changing the data structures</a:t>
            </a:r>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Changing the data access method</a:t>
            </a:r>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Modifying indexes</a:t>
            </a:r>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Migrating the Database from one drive to another</a:t>
            </a:r>
            <a:endParaRPr/>
          </a:p>
          <a:p>
            <a:pPr marL="228600" lvl="0" indent="-228600" algn="l" rtl="0">
              <a:lnSpc>
                <a:spcPct val="90000"/>
              </a:lnSpc>
              <a:spcBef>
                <a:spcPts val="1000"/>
              </a:spcBef>
              <a:spcAft>
                <a:spcPts val="0"/>
              </a:spcAft>
              <a:buClr>
                <a:schemeClr val="dk1"/>
              </a:buClr>
              <a:buSzPts val="2800"/>
              <a:buNone/>
            </a:pPr>
            <a:endParaRPr>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800"/>
              <a:buNone/>
            </a:pPr>
            <a:endParaRPr>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800"/>
              <a:buNone/>
            </a:pPr>
            <a:endParaRPr>
              <a:latin typeface="Bookman Old Style"/>
              <a:ea typeface="Bookman Old Style"/>
              <a:cs typeface="Bookman Old Style"/>
              <a:sym typeface="Bookman Old Style"/>
            </a:endParaRPr>
          </a:p>
        </p:txBody>
      </p:sp>
      <p:sp>
        <p:nvSpPr>
          <p:cNvPr id="417" name="Google Shape;417;p33"/>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S-7	SLO-1 &amp; SLO-2 : Data Independence </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a:spLocks noGrp="1"/>
          </p:cNvSpPr>
          <p:nvPr>
            <p:ph type="body" idx="1"/>
          </p:nvPr>
        </p:nvSpPr>
        <p:spPr>
          <a:xfrm>
            <a:off x="570782" y="120835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dirty="0">
                <a:solidFill>
                  <a:srgbClr val="C00000"/>
                </a:solidFill>
                <a:latin typeface="Balthazar"/>
                <a:ea typeface="Balthazar"/>
                <a:cs typeface="Balthazar"/>
                <a:sym typeface="Balthazar"/>
              </a:rPr>
              <a:t>Logical Data Independence</a:t>
            </a:r>
            <a:endParaRPr dirty="0"/>
          </a:p>
          <a:p>
            <a:pPr marL="228600" lvl="0" indent="-228600" algn="l" rtl="0">
              <a:lnSpc>
                <a:spcPct val="120000"/>
              </a:lnSpc>
              <a:spcBef>
                <a:spcPts val="1000"/>
              </a:spcBef>
              <a:spcAft>
                <a:spcPts val="0"/>
              </a:spcAft>
              <a:buClr>
                <a:schemeClr val="dk1"/>
              </a:buClr>
              <a:buSzPts val="2800"/>
              <a:buNone/>
            </a:pPr>
            <a:r>
              <a:rPr lang="en-US" dirty="0">
                <a:latin typeface="Bookman Old Style"/>
                <a:ea typeface="Bookman Old Style"/>
                <a:cs typeface="Bookman Old Style"/>
                <a:sym typeface="Bookman Old Style"/>
              </a:rPr>
              <a:t>	</a:t>
            </a:r>
            <a:r>
              <a:rPr lang="en-US" sz="2000" dirty="0">
                <a:solidFill>
                  <a:srgbClr val="0000FF"/>
                </a:solidFill>
                <a:latin typeface="Bookman Old Style"/>
                <a:ea typeface="Bookman Old Style"/>
                <a:cs typeface="Bookman Old Style"/>
                <a:sym typeface="Bookman Old Style"/>
              </a:rPr>
              <a:t>It is defined as to make the changes in the structure of the logical level / view level of DBMS without affecting the physical / low level.</a:t>
            </a:r>
            <a:endParaRPr dirty="0"/>
          </a:p>
          <a:p>
            <a:pPr marL="228600" lvl="0" indent="-228600" algn="l" rtl="0">
              <a:lnSpc>
                <a:spcPct val="120000"/>
              </a:lnSpc>
              <a:spcBef>
                <a:spcPts val="1000"/>
              </a:spcBef>
              <a:spcAft>
                <a:spcPts val="0"/>
              </a:spcAft>
              <a:buClr>
                <a:srgbClr val="C00000"/>
              </a:buClr>
              <a:buSzPts val="2400"/>
              <a:buNone/>
            </a:pPr>
            <a:r>
              <a:rPr lang="en-US" sz="2400" dirty="0">
                <a:solidFill>
                  <a:srgbClr val="C00000"/>
                </a:solidFill>
                <a:latin typeface="Balthazar"/>
                <a:ea typeface="Balthazar"/>
                <a:cs typeface="Balthazar"/>
                <a:sym typeface="Balthazar"/>
              </a:rPr>
              <a:t>Some of the changes in Logical level</a:t>
            </a:r>
            <a:endParaRPr dirty="0"/>
          </a:p>
          <a:p>
            <a:pPr marL="685800" lvl="1" indent="-228600" algn="l" rtl="0">
              <a:lnSpc>
                <a:spcPct val="150000"/>
              </a:lnSpc>
              <a:spcBef>
                <a:spcPts val="500"/>
              </a:spcBef>
              <a:spcAft>
                <a:spcPts val="0"/>
              </a:spcAft>
              <a:buClr>
                <a:srgbClr val="C00000"/>
              </a:buClr>
              <a:buSzPts val="2000"/>
              <a:buFont typeface="Noto Sans Symbols"/>
              <a:buChar char="✔"/>
            </a:pPr>
            <a:r>
              <a:rPr lang="en-US" sz="2000" dirty="0">
                <a:solidFill>
                  <a:srgbClr val="0000FF"/>
                </a:solidFill>
                <a:latin typeface="Bookman Old Style"/>
                <a:ea typeface="Bookman Old Style"/>
                <a:cs typeface="Bookman Old Style"/>
                <a:sym typeface="Bookman Old Style"/>
              </a:rPr>
              <a:t>Add a new attribute in an entity set</a:t>
            </a:r>
            <a:endParaRPr dirty="0"/>
          </a:p>
          <a:p>
            <a:pPr marL="685800" lvl="1" indent="-228600" algn="l" rtl="0">
              <a:lnSpc>
                <a:spcPct val="150000"/>
              </a:lnSpc>
              <a:spcBef>
                <a:spcPts val="500"/>
              </a:spcBef>
              <a:spcAft>
                <a:spcPts val="0"/>
              </a:spcAft>
              <a:buClr>
                <a:srgbClr val="C00000"/>
              </a:buClr>
              <a:buSzPts val="2000"/>
              <a:buFont typeface="Noto Sans Symbols"/>
              <a:buChar char="✔"/>
            </a:pPr>
            <a:r>
              <a:rPr lang="en-US" sz="2000" dirty="0">
                <a:solidFill>
                  <a:srgbClr val="0000FF"/>
                </a:solidFill>
                <a:latin typeface="Bookman Old Style"/>
                <a:ea typeface="Bookman Old Style"/>
                <a:cs typeface="Bookman Old Style"/>
                <a:sym typeface="Bookman Old Style"/>
              </a:rPr>
              <a:t>Modify / Delete an attribute </a:t>
            </a:r>
            <a:endParaRPr dirty="0"/>
          </a:p>
          <a:p>
            <a:pPr marL="685800" lvl="1" indent="-228600" algn="l" rtl="0">
              <a:lnSpc>
                <a:spcPct val="150000"/>
              </a:lnSpc>
              <a:spcBef>
                <a:spcPts val="500"/>
              </a:spcBef>
              <a:spcAft>
                <a:spcPts val="0"/>
              </a:spcAft>
              <a:buClr>
                <a:srgbClr val="C00000"/>
              </a:buClr>
              <a:buSzPts val="2000"/>
              <a:buFont typeface="Noto Sans Symbols"/>
              <a:buChar char="✔"/>
            </a:pPr>
            <a:r>
              <a:rPr lang="en-US" sz="2000" dirty="0">
                <a:solidFill>
                  <a:srgbClr val="0000FF"/>
                </a:solidFill>
                <a:latin typeface="Bookman Old Style"/>
                <a:ea typeface="Bookman Old Style"/>
                <a:cs typeface="Bookman Old Style"/>
                <a:sym typeface="Bookman Old Style"/>
              </a:rPr>
              <a:t>Merging records</a:t>
            </a:r>
            <a:endParaRPr dirty="0"/>
          </a:p>
          <a:p>
            <a:pPr marL="685800" lvl="1" indent="-228600" algn="l" rtl="0">
              <a:lnSpc>
                <a:spcPct val="150000"/>
              </a:lnSpc>
              <a:spcBef>
                <a:spcPts val="500"/>
              </a:spcBef>
              <a:spcAft>
                <a:spcPts val="0"/>
              </a:spcAft>
              <a:buClr>
                <a:srgbClr val="C00000"/>
              </a:buClr>
              <a:buSzPts val="2000"/>
              <a:buFont typeface="Noto Sans Symbols"/>
              <a:buChar char="✔"/>
            </a:pPr>
            <a:r>
              <a:rPr lang="en-US" sz="2000" dirty="0">
                <a:solidFill>
                  <a:srgbClr val="0000FF"/>
                </a:solidFill>
                <a:latin typeface="Bookman Old Style"/>
                <a:ea typeface="Bookman Old Style"/>
                <a:cs typeface="Bookman Old Style"/>
                <a:sym typeface="Bookman Old Style"/>
              </a:rPr>
              <a:t>Splitting records </a:t>
            </a:r>
            <a:endParaRPr dirty="0"/>
          </a:p>
          <a:p>
            <a:pPr marL="228600" lvl="0" indent="-228600" algn="l" rtl="0">
              <a:lnSpc>
                <a:spcPct val="150000"/>
              </a:lnSpc>
              <a:spcBef>
                <a:spcPts val="1000"/>
              </a:spcBef>
              <a:spcAft>
                <a:spcPts val="0"/>
              </a:spcAft>
              <a:buClr>
                <a:schemeClr val="dk1"/>
              </a:buClr>
              <a:buSzPts val="2800"/>
              <a:buNone/>
            </a:pPr>
            <a:endParaRPr dirty="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800"/>
              <a:buNone/>
            </a:pPr>
            <a:endParaRPr dirty="0"/>
          </a:p>
        </p:txBody>
      </p:sp>
      <p:sp>
        <p:nvSpPr>
          <p:cNvPr id="426" name="Google Shape;426;p34"/>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S-7	SLO-1 &amp; SLO-2 : Data Independence </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5"/>
          <p:cNvSpPr txBox="1">
            <a:spLocks noGrp="1"/>
          </p:cNvSpPr>
          <p:nvPr>
            <p:ph type="body" idx="1"/>
          </p:nvPr>
        </p:nvSpPr>
        <p:spPr>
          <a:xfrm>
            <a:off x="0" y="759782"/>
            <a:ext cx="10515600" cy="7929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   Difference between physical data independence and logical data independence</a:t>
            </a:r>
            <a:endParaRPr sz="2400">
              <a:solidFill>
                <a:srgbClr val="C00000"/>
              </a:solidFill>
              <a:latin typeface="Balthazar"/>
              <a:ea typeface="Balthazar"/>
              <a:cs typeface="Balthazar"/>
              <a:sym typeface="Balthazar"/>
            </a:endParaRPr>
          </a:p>
        </p:txBody>
      </p:sp>
      <p:sp>
        <p:nvSpPr>
          <p:cNvPr id="435" name="Google Shape;435;p35"/>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S-7	SLO-1 &amp; SLO-2 : Data Independence </a:t>
            </a:r>
            <a:endParaRPr/>
          </a:p>
        </p:txBody>
      </p:sp>
      <p:graphicFrame>
        <p:nvGraphicFramePr>
          <p:cNvPr id="436" name="Google Shape;436;p35"/>
          <p:cNvGraphicFramePr/>
          <p:nvPr>
            <p:extLst>
              <p:ext uri="{D42A27DB-BD31-4B8C-83A1-F6EECF244321}">
                <p14:modId xmlns:p14="http://schemas.microsoft.com/office/powerpoint/2010/main" val="1761718117"/>
              </p:ext>
            </p:extLst>
          </p:nvPr>
        </p:nvGraphicFramePr>
        <p:xfrm>
          <a:off x="592159" y="1336776"/>
          <a:ext cx="10230516" cy="4763772"/>
        </p:xfrm>
        <a:graphic>
          <a:graphicData uri="http://schemas.openxmlformats.org/drawingml/2006/table">
            <a:tbl>
              <a:tblPr firstRow="1" bandRow="1">
                <a:noFill/>
                <a:tableStyleId>{B92A76E3-1F0D-4777-925B-23E6D2FBC8FC}</a:tableStyleId>
              </a:tblPr>
              <a:tblGrid>
                <a:gridCol w="5115258">
                  <a:extLst>
                    <a:ext uri="{9D8B030D-6E8A-4147-A177-3AD203B41FA5}">
                      <a16:colId xmlns:a16="http://schemas.microsoft.com/office/drawing/2014/main" xmlns="" val="20000"/>
                    </a:ext>
                  </a:extLst>
                </a:gridCol>
                <a:gridCol w="5115258">
                  <a:extLst>
                    <a:ext uri="{9D8B030D-6E8A-4147-A177-3AD203B41FA5}">
                      <a16:colId xmlns:a16="http://schemas.microsoft.com/office/drawing/2014/main" xmlns="" val="20001"/>
                    </a:ext>
                  </a:extLst>
                </a:gridCol>
              </a:tblGrid>
              <a:tr h="757875">
                <a:tc>
                  <a:txBody>
                    <a:bodyPr/>
                    <a:lstStyle/>
                    <a:p>
                      <a:pPr marL="0" marR="0" lvl="0" indent="0" algn="ctr" rtl="0">
                        <a:spcBef>
                          <a:spcPts val="0"/>
                        </a:spcBef>
                        <a:spcAft>
                          <a:spcPts val="0"/>
                        </a:spcAft>
                        <a:buNone/>
                      </a:pPr>
                      <a:r>
                        <a:rPr lang="en-US" sz="1800" dirty="0">
                          <a:solidFill>
                            <a:srgbClr val="C00000"/>
                          </a:solidFill>
                          <a:latin typeface="Balthazar"/>
                          <a:ea typeface="Balthazar"/>
                          <a:cs typeface="Balthazar"/>
                          <a:sym typeface="Balthazar"/>
                        </a:rPr>
                        <a:t>P</a:t>
                      </a:r>
                      <a:r>
                        <a:rPr lang="en-US" sz="1800" dirty="0" smtClean="0">
                          <a:solidFill>
                            <a:srgbClr val="C00000"/>
                          </a:solidFill>
                          <a:latin typeface="Balthazar"/>
                          <a:ea typeface="Balthazar"/>
                          <a:cs typeface="Balthazar"/>
                          <a:sym typeface="Balthazar"/>
                        </a:rPr>
                        <a:t>hysical </a:t>
                      </a:r>
                      <a:r>
                        <a:rPr lang="en-US" sz="1800" dirty="0">
                          <a:solidFill>
                            <a:srgbClr val="C00000"/>
                          </a:solidFill>
                          <a:latin typeface="Balthazar"/>
                          <a:ea typeface="Balthazar"/>
                          <a:cs typeface="Balthazar"/>
                          <a:sym typeface="Balthazar"/>
                        </a:rPr>
                        <a:t>data independence </a:t>
                      </a:r>
                      <a:endParaRPr dirty="0"/>
                    </a:p>
                    <a:p>
                      <a:pPr marL="0" marR="0" lvl="0" indent="0" algn="ctr" rtl="0">
                        <a:spcBef>
                          <a:spcPts val="0"/>
                        </a:spcBef>
                        <a:spcAft>
                          <a:spcPts val="0"/>
                        </a:spcAft>
                        <a:buNone/>
                      </a:pPr>
                      <a:endParaRPr sz="1800" dirty="0"/>
                    </a:p>
                  </a:txBody>
                  <a:tcPr marL="91450" marR="91450" marT="45725" marB="45725">
                    <a:solidFill>
                      <a:srgbClr val="FBE4D4"/>
                    </a:solidFill>
                  </a:tcPr>
                </a:tc>
                <a:tc>
                  <a:txBody>
                    <a:bodyPr/>
                    <a:lstStyle/>
                    <a:p>
                      <a:pPr marL="0" marR="0" lvl="0" indent="0" algn="ctr" rtl="0">
                        <a:lnSpc>
                          <a:spcPct val="100000"/>
                        </a:lnSpc>
                        <a:spcBef>
                          <a:spcPts val="0"/>
                        </a:spcBef>
                        <a:spcAft>
                          <a:spcPts val="0"/>
                        </a:spcAft>
                        <a:buClr>
                          <a:srgbClr val="C00000"/>
                        </a:buClr>
                        <a:buSzPts val="1800"/>
                        <a:buFont typeface="Balthazar"/>
                        <a:buNone/>
                      </a:pPr>
                      <a:r>
                        <a:rPr lang="en-US" sz="1800" dirty="0">
                          <a:solidFill>
                            <a:srgbClr val="C00000"/>
                          </a:solidFill>
                          <a:latin typeface="Balthazar"/>
                          <a:ea typeface="Balthazar"/>
                          <a:cs typeface="Balthazar"/>
                          <a:sym typeface="Balthazar"/>
                        </a:rPr>
                        <a:t>L</a:t>
                      </a:r>
                      <a:r>
                        <a:rPr lang="en-US" sz="1800" dirty="0" smtClean="0">
                          <a:solidFill>
                            <a:srgbClr val="C00000"/>
                          </a:solidFill>
                          <a:latin typeface="Balthazar"/>
                          <a:ea typeface="Balthazar"/>
                          <a:cs typeface="Balthazar"/>
                          <a:sym typeface="Balthazar"/>
                        </a:rPr>
                        <a:t>ogical </a:t>
                      </a:r>
                      <a:r>
                        <a:rPr lang="en-US" sz="1800" dirty="0">
                          <a:solidFill>
                            <a:srgbClr val="C00000"/>
                          </a:solidFill>
                          <a:latin typeface="Balthazar"/>
                          <a:ea typeface="Balthazar"/>
                          <a:cs typeface="Balthazar"/>
                          <a:sym typeface="Balthazar"/>
                        </a:rPr>
                        <a:t>data independence</a:t>
                      </a:r>
                      <a:endParaRPr sz="1800" dirty="0"/>
                    </a:p>
                  </a:txBody>
                  <a:tcPr marL="91450" marR="91450" marT="45725" marB="45725">
                    <a:solidFill>
                      <a:srgbClr val="FBE4D4"/>
                    </a:solidFill>
                  </a:tcPr>
                </a:tc>
                <a:extLst>
                  <a:ext uri="{0D108BD9-81ED-4DB2-BD59-A6C34878D82A}">
                    <a16:rowId xmlns:a16="http://schemas.microsoft.com/office/drawing/2014/main" xmlns="" val="10000"/>
                  </a:ext>
                </a:extLst>
              </a:tr>
              <a:tr h="1082674">
                <a:tc>
                  <a:txBody>
                    <a:bodyPr/>
                    <a:lstStyle/>
                    <a:p>
                      <a:pPr marL="285750" marR="0" lvl="0" indent="-285750" algn="l" rtl="0">
                        <a:spcBef>
                          <a:spcPts val="0"/>
                        </a:spcBef>
                        <a:spcAft>
                          <a:spcPts val="0"/>
                        </a:spcAft>
                        <a:buFont typeface="Wingdings" panose="05000000000000000000" pitchFamily="2" charset="2"/>
                        <a:buChar char="q"/>
                      </a:pPr>
                      <a:r>
                        <a:rPr lang="en-US" sz="1800" b="0" i="0" dirty="0">
                          <a:solidFill>
                            <a:srgbClr val="0000FF"/>
                          </a:solidFill>
                          <a:latin typeface="Bookman Old Style"/>
                          <a:ea typeface="Bookman Old Style"/>
                          <a:cs typeface="Bookman Old Style"/>
                          <a:sym typeface="Bookman Old Style"/>
                        </a:rPr>
                        <a:t>Concerned with the storage of the data.</a:t>
                      </a: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tc>
                  <a:txBody>
                    <a:bodyPr/>
                    <a:lstStyle/>
                    <a:p>
                      <a:pPr marL="285750" marR="0" lvl="0" indent="-285750" algn="l" rtl="0">
                        <a:spcBef>
                          <a:spcPts val="0"/>
                        </a:spcBef>
                        <a:spcAft>
                          <a:spcPts val="0"/>
                        </a:spcAft>
                        <a:buFont typeface="Wingdings" panose="05000000000000000000" pitchFamily="2" charset="2"/>
                        <a:buChar char="q"/>
                      </a:pPr>
                      <a:r>
                        <a:rPr lang="en-US" sz="1800" b="0" i="0" dirty="0">
                          <a:solidFill>
                            <a:srgbClr val="0000FF"/>
                          </a:solidFill>
                          <a:latin typeface="Bookman Old Style"/>
                          <a:ea typeface="Bookman Old Style"/>
                          <a:cs typeface="Bookman Old Style"/>
                          <a:sym typeface="Bookman Old Style"/>
                        </a:rPr>
                        <a:t>Concerned with the structure of data definition.</a:t>
                      </a:r>
                      <a:endParaRPr dirty="0"/>
                    </a:p>
                    <a:p>
                      <a:pPr marL="285750" marR="0" lvl="0" indent="-285750" algn="l" rtl="0">
                        <a:spcBef>
                          <a:spcPts val="0"/>
                        </a:spcBef>
                        <a:spcAft>
                          <a:spcPts val="0"/>
                        </a:spcAft>
                        <a:buFont typeface="Wingdings" panose="05000000000000000000" pitchFamily="2" charset="2"/>
                        <a:buChar char="q"/>
                      </a:pP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extLst>
                  <a:ext uri="{0D108BD9-81ED-4DB2-BD59-A6C34878D82A}">
                    <a16:rowId xmlns:a16="http://schemas.microsoft.com/office/drawing/2014/main" xmlns="" val="10001"/>
                  </a:ext>
                </a:extLst>
              </a:tr>
              <a:tr h="1082674">
                <a:tc>
                  <a:txBody>
                    <a:bodyPr/>
                    <a:lstStyle/>
                    <a:p>
                      <a:pPr marL="285750" marR="0" lvl="0" indent="-285750" algn="l" rtl="0">
                        <a:spcBef>
                          <a:spcPts val="0"/>
                        </a:spcBef>
                        <a:spcAft>
                          <a:spcPts val="0"/>
                        </a:spcAft>
                        <a:buFont typeface="Wingdings" panose="05000000000000000000" pitchFamily="2" charset="2"/>
                        <a:buChar char="q"/>
                      </a:pPr>
                      <a:r>
                        <a:rPr lang="en-US" sz="1800" dirty="0">
                          <a:solidFill>
                            <a:srgbClr val="0000FF"/>
                          </a:solidFill>
                          <a:latin typeface="Bookman Old Style"/>
                          <a:ea typeface="Bookman Old Style"/>
                          <a:cs typeface="Bookman Old Style"/>
                          <a:sym typeface="Bookman Old Style"/>
                        </a:rPr>
                        <a:t>Easy to retrieve </a:t>
                      </a: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tc>
                  <a:txBody>
                    <a:bodyPr/>
                    <a:lstStyle/>
                    <a:p>
                      <a:pPr marL="285750" marR="0" lvl="0" indent="-285750" algn="l" rtl="0">
                        <a:spcBef>
                          <a:spcPts val="0"/>
                        </a:spcBef>
                        <a:spcAft>
                          <a:spcPts val="0"/>
                        </a:spcAft>
                        <a:buFont typeface="Wingdings" panose="05000000000000000000" pitchFamily="2" charset="2"/>
                        <a:buChar char="q"/>
                      </a:pPr>
                      <a:r>
                        <a:rPr lang="en-US" sz="1800" dirty="0">
                          <a:solidFill>
                            <a:srgbClr val="0000FF"/>
                          </a:solidFill>
                          <a:latin typeface="Bookman Old Style"/>
                          <a:ea typeface="Bookman Old Style"/>
                          <a:cs typeface="Bookman Old Style"/>
                          <a:sym typeface="Bookman Old Style"/>
                        </a:rPr>
                        <a:t>Difficult to retrieve because of dependent on logical structure</a:t>
                      </a:r>
                      <a:endParaRPr dirty="0"/>
                    </a:p>
                    <a:p>
                      <a:pPr marL="285750" marR="0" lvl="0" indent="-285750" algn="l" rtl="0">
                        <a:spcBef>
                          <a:spcPts val="0"/>
                        </a:spcBef>
                        <a:spcAft>
                          <a:spcPts val="0"/>
                        </a:spcAft>
                        <a:buFont typeface="Wingdings" panose="05000000000000000000" pitchFamily="2" charset="2"/>
                        <a:buChar char="q"/>
                      </a:pP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extLst>
                  <a:ext uri="{0D108BD9-81ED-4DB2-BD59-A6C34878D82A}">
                    <a16:rowId xmlns:a16="http://schemas.microsoft.com/office/drawing/2014/main" xmlns="" val="10002"/>
                  </a:ext>
                </a:extLst>
              </a:tr>
              <a:tr h="1082674">
                <a:tc>
                  <a:txBody>
                    <a:bodyPr/>
                    <a:lstStyle/>
                    <a:p>
                      <a:pPr marL="285750" marR="0" lvl="0" indent="-285750" algn="l" rtl="0">
                        <a:spcBef>
                          <a:spcPts val="0"/>
                        </a:spcBef>
                        <a:spcAft>
                          <a:spcPts val="0"/>
                        </a:spcAft>
                        <a:buFont typeface="Wingdings" panose="05000000000000000000" pitchFamily="2" charset="2"/>
                        <a:buChar char="q"/>
                      </a:pPr>
                      <a:r>
                        <a:rPr lang="en-US" sz="1800" dirty="0">
                          <a:solidFill>
                            <a:srgbClr val="0000FF"/>
                          </a:solidFill>
                          <a:latin typeface="Bookman Old Style"/>
                          <a:ea typeface="Bookman Old Style"/>
                          <a:cs typeface="Bookman Old Style"/>
                          <a:sym typeface="Bookman Old Style"/>
                        </a:rPr>
                        <a:t>Easy to achieve, compare with logical data independence </a:t>
                      </a: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tc>
                  <a:txBody>
                    <a:bodyPr/>
                    <a:lstStyle/>
                    <a:p>
                      <a:pPr marL="285750" marR="0" lvl="0" indent="-285750" algn="l" rtl="0">
                        <a:spcBef>
                          <a:spcPts val="0"/>
                        </a:spcBef>
                        <a:spcAft>
                          <a:spcPts val="0"/>
                        </a:spcAft>
                        <a:buFont typeface="Wingdings" panose="05000000000000000000" pitchFamily="2" charset="2"/>
                        <a:buChar char="q"/>
                      </a:pPr>
                      <a:r>
                        <a:rPr lang="en-US" sz="1800" dirty="0">
                          <a:solidFill>
                            <a:srgbClr val="0000FF"/>
                          </a:solidFill>
                          <a:latin typeface="Bookman Old Style"/>
                          <a:ea typeface="Bookman Old Style"/>
                          <a:cs typeface="Bookman Old Style"/>
                          <a:sym typeface="Bookman Old Style"/>
                        </a:rPr>
                        <a:t>Difficult to achieve, compare with physical data independence</a:t>
                      </a:r>
                      <a:endParaRPr dirty="0"/>
                    </a:p>
                    <a:p>
                      <a:pPr marL="285750" marR="0" lvl="0" indent="-285750" algn="l" rtl="0">
                        <a:spcBef>
                          <a:spcPts val="0"/>
                        </a:spcBef>
                        <a:spcAft>
                          <a:spcPts val="0"/>
                        </a:spcAft>
                        <a:buFont typeface="Wingdings" panose="05000000000000000000" pitchFamily="2" charset="2"/>
                        <a:buChar char="q"/>
                      </a:pP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extLst>
                  <a:ext uri="{0D108BD9-81ED-4DB2-BD59-A6C34878D82A}">
                    <a16:rowId xmlns:a16="http://schemas.microsoft.com/office/drawing/2014/main" xmlns="" val="10003"/>
                  </a:ext>
                </a:extLst>
              </a:tr>
              <a:tr h="757875">
                <a:tc>
                  <a:txBody>
                    <a:bodyPr/>
                    <a:lstStyle/>
                    <a:p>
                      <a:pPr marL="285750" marR="0" lvl="0" indent="-285750" algn="l" rtl="0">
                        <a:spcBef>
                          <a:spcPts val="0"/>
                        </a:spcBef>
                        <a:spcAft>
                          <a:spcPts val="0"/>
                        </a:spcAft>
                        <a:buFont typeface="Wingdings" panose="05000000000000000000" pitchFamily="2" charset="2"/>
                        <a:buChar char="q"/>
                      </a:pPr>
                      <a:r>
                        <a:rPr lang="en-US" sz="1800" dirty="0">
                          <a:solidFill>
                            <a:srgbClr val="0000FF"/>
                          </a:solidFill>
                          <a:latin typeface="Bookman Old Style"/>
                          <a:ea typeface="Bookman Old Style"/>
                          <a:cs typeface="Bookman Old Style"/>
                          <a:sym typeface="Bookman Old Style"/>
                        </a:rPr>
                        <a:t>Concerned with physical schema</a:t>
                      </a: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tc>
                  <a:txBody>
                    <a:bodyPr/>
                    <a:lstStyle/>
                    <a:p>
                      <a:pPr marL="285750" marR="0" lvl="0" indent="-285750" algn="l" rtl="0">
                        <a:spcBef>
                          <a:spcPts val="0"/>
                        </a:spcBef>
                        <a:spcAft>
                          <a:spcPts val="0"/>
                        </a:spcAft>
                        <a:buFont typeface="Wingdings" panose="05000000000000000000" pitchFamily="2" charset="2"/>
                        <a:buChar char="q"/>
                      </a:pPr>
                      <a:r>
                        <a:rPr lang="en-US" sz="1800" dirty="0">
                          <a:solidFill>
                            <a:srgbClr val="0000FF"/>
                          </a:solidFill>
                          <a:latin typeface="Bookman Old Style"/>
                          <a:ea typeface="Bookman Old Style"/>
                          <a:cs typeface="Bookman Old Style"/>
                          <a:sym typeface="Bookman Old Style"/>
                        </a:rPr>
                        <a:t>Concerned with logical schema</a:t>
                      </a:r>
                      <a:endParaRPr dirty="0"/>
                    </a:p>
                    <a:p>
                      <a:pPr marL="285750" marR="0" lvl="0" indent="-285750" algn="l" rtl="0">
                        <a:spcBef>
                          <a:spcPts val="0"/>
                        </a:spcBef>
                        <a:spcAft>
                          <a:spcPts val="0"/>
                        </a:spcAft>
                        <a:buFont typeface="Wingdings" panose="05000000000000000000" pitchFamily="2" charset="2"/>
                        <a:buChar char="q"/>
                      </a:pPr>
                      <a:endParaRPr sz="1800" dirty="0">
                        <a:solidFill>
                          <a:srgbClr val="0000FF"/>
                        </a:solidFill>
                        <a:latin typeface="Bookman Old Style"/>
                        <a:ea typeface="Bookman Old Style"/>
                        <a:cs typeface="Bookman Old Style"/>
                        <a:sym typeface="Bookman Old Style"/>
                      </a:endParaRPr>
                    </a:p>
                  </a:txBody>
                  <a:tcPr marL="91450" marR="91450" marT="45725" marB="45725">
                    <a:solidFill>
                      <a:srgbClr val="FBE4D4"/>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body" idx="1"/>
          </p:nvPr>
        </p:nvSpPr>
        <p:spPr>
          <a:xfrm>
            <a:off x="362309" y="854016"/>
            <a:ext cx="10991491" cy="511974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None/>
            </a:pPr>
            <a:r>
              <a:rPr lang="en-US"/>
              <a:t>	</a:t>
            </a:r>
            <a:r>
              <a:rPr lang="en-US" sz="2400">
                <a:solidFill>
                  <a:srgbClr val="0000FF"/>
                </a:solidFill>
                <a:latin typeface="Bookman Old Style"/>
                <a:ea typeface="Bookman Old Style"/>
                <a:cs typeface="Bookman Old Style"/>
                <a:sym typeface="Bookman Old Style"/>
              </a:rPr>
              <a:t>To come across the limitations of file systems, there are lot of researchers and software developers designed and developed various data models. </a:t>
            </a:r>
            <a:endParaRPr/>
          </a:p>
          <a:p>
            <a:pPr marL="228600" lvl="0" indent="-228600" algn="l" rtl="0">
              <a:lnSpc>
                <a:spcPct val="150000"/>
              </a:lnSpc>
              <a:spcBef>
                <a:spcPts val="1000"/>
              </a:spcBef>
              <a:spcAft>
                <a:spcPts val="0"/>
              </a:spcAft>
              <a:buClr>
                <a:schemeClr val="dk1"/>
              </a:buClr>
              <a:buSzPts val="2800"/>
              <a:buNone/>
            </a:pPr>
            <a:r>
              <a:rPr lang="en-US"/>
              <a:t>	</a:t>
            </a:r>
            <a:r>
              <a:rPr lang="en-US" sz="2400">
                <a:solidFill>
                  <a:srgbClr val="C00000"/>
                </a:solidFill>
                <a:latin typeface="Balthazar"/>
                <a:ea typeface="Balthazar"/>
                <a:cs typeface="Balthazar"/>
                <a:sym typeface="Balthazar"/>
              </a:rPr>
              <a:t>The important and widely accepted models are:</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Hierarchical</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Network</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Entity relationship</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Relational</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Object oriented</a:t>
            </a:r>
            <a:endParaRPr/>
          </a:p>
          <a:p>
            <a:pPr marL="228600" lvl="0" indent="-228600" algn="l" rtl="0">
              <a:lnSpc>
                <a:spcPct val="90000"/>
              </a:lnSpc>
              <a:spcBef>
                <a:spcPts val="1000"/>
              </a:spcBef>
              <a:spcAft>
                <a:spcPts val="0"/>
              </a:spcAft>
              <a:buClr>
                <a:schemeClr val="dk1"/>
              </a:buClr>
              <a:buSzPts val="2800"/>
              <a:buNone/>
            </a:pPr>
            <a:endParaRPr/>
          </a:p>
        </p:txBody>
      </p:sp>
      <p:sp>
        <p:nvSpPr>
          <p:cNvPr id="445" name="Google Shape;445;p36"/>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a:spLocks noGrp="1"/>
          </p:cNvSpPr>
          <p:nvPr>
            <p:ph type="body" idx="1"/>
          </p:nvPr>
        </p:nvSpPr>
        <p:spPr>
          <a:xfrm>
            <a:off x="260230" y="639014"/>
            <a:ext cx="10515600" cy="21904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a:ea typeface="Balthazar"/>
                <a:cs typeface="Balthazar"/>
                <a:sym typeface="Balthazar"/>
              </a:rPr>
              <a:t>Hierarchical Model</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The first and fore most model of the DBMS.</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This model organizes the data in the hierarchical tree structure.</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This model is easy to understand with real time examples site map of a website</a:t>
            </a:r>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Balthazar"/>
                <a:ea typeface="Balthazar"/>
                <a:cs typeface="Balthazar"/>
                <a:sym typeface="Balthazar"/>
              </a:rPr>
              <a:t>Example :  </a:t>
            </a:r>
            <a:r>
              <a:rPr lang="en-US" sz="1800">
                <a:solidFill>
                  <a:srgbClr val="0000FF"/>
                </a:solidFill>
                <a:latin typeface="Bookman Old Style"/>
                <a:ea typeface="Bookman Old Style"/>
                <a:cs typeface="Bookman Old Style"/>
                <a:sym typeface="Bookman Old Style"/>
              </a:rPr>
              <a:t>For example the following is the representation of 			        		  relationships present on online clothes shopping  </a:t>
            </a:r>
            <a:endParaRPr/>
          </a:p>
        </p:txBody>
      </p:sp>
      <p:sp>
        <p:nvSpPr>
          <p:cNvPr id="454" name="Google Shape;454;p37"/>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grpSp>
        <p:nvGrpSpPr>
          <p:cNvPr id="455" name="Google Shape;455;p37"/>
          <p:cNvGrpSpPr/>
          <p:nvPr/>
        </p:nvGrpSpPr>
        <p:grpSpPr>
          <a:xfrm>
            <a:off x="1017916" y="3338422"/>
            <a:ext cx="10090031" cy="2337760"/>
            <a:chOff x="517584" y="3321170"/>
            <a:chExt cx="10090031" cy="2337760"/>
          </a:xfrm>
        </p:grpSpPr>
        <p:sp>
          <p:nvSpPr>
            <p:cNvPr id="456" name="Google Shape;456;p37"/>
            <p:cNvSpPr/>
            <p:nvPr/>
          </p:nvSpPr>
          <p:spPr>
            <a:xfrm>
              <a:off x="4560578" y="3321170"/>
              <a:ext cx="1762584" cy="25879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CLOTHES</a:t>
              </a:r>
              <a:endParaRPr sz="1400">
                <a:solidFill>
                  <a:srgbClr val="0000FF"/>
                </a:solidFill>
                <a:latin typeface="Bookman Old Style"/>
                <a:ea typeface="Bookman Old Style"/>
                <a:cs typeface="Bookman Old Style"/>
                <a:sym typeface="Bookman Old Style"/>
              </a:endParaRPr>
            </a:p>
          </p:txBody>
        </p:sp>
        <p:sp>
          <p:nvSpPr>
            <p:cNvPr id="457" name="Google Shape;457;p37"/>
            <p:cNvSpPr/>
            <p:nvPr/>
          </p:nvSpPr>
          <p:spPr>
            <a:xfrm>
              <a:off x="2194065" y="4232695"/>
              <a:ext cx="1762584" cy="25879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MEN</a:t>
              </a:r>
              <a:endParaRPr sz="1400">
                <a:solidFill>
                  <a:srgbClr val="0000FF"/>
                </a:solidFill>
                <a:latin typeface="Bookman Old Style"/>
                <a:ea typeface="Bookman Old Style"/>
                <a:cs typeface="Bookman Old Style"/>
                <a:sym typeface="Bookman Old Style"/>
              </a:endParaRPr>
            </a:p>
          </p:txBody>
        </p:sp>
        <p:sp>
          <p:nvSpPr>
            <p:cNvPr id="458" name="Google Shape;458;p37"/>
            <p:cNvSpPr/>
            <p:nvPr/>
          </p:nvSpPr>
          <p:spPr>
            <a:xfrm>
              <a:off x="7315280" y="4307458"/>
              <a:ext cx="1762584" cy="25879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WOMEN</a:t>
              </a:r>
              <a:endParaRPr sz="1400">
                <a:solidFill>
                  <a:srgbClr val="0000FF"/>
                </a:solidFill>
                <a:latin typeface="Bookman Old Style"/>
                <a:ea typeface="Bookman Old Style"/>
                <a:cs typeface="Bookman Old Style"/>
                <a:sym typeface="Bookman Old Style"/>
              </a:endParaRPr>
            </a:p>
          </p:txBody>
        </p:sp>
        <p:sp>
          <p:nvSpPr>
            <p:cNvPr id="459" name="Google Shape;459;p37"/>
            <p:cNvSpPr/>
            <p:nvPr/>
          </p:nvSpPr>
          <p:spPr>
            <a:xfrm>
              <a:off x="517584" y="5092459"/>
              <a:ext cx="2168105" cy="471579"/>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PANT AND SHIT</a:t>
              </a:r>
              <a:endParaRPr sz="1400">
                <a:solidFill>
                  <a:srgbClr val="0000FF"/>
                </a:solidFill>
                <a:latin typeface="Bookman Old Style"/>
                <a:ea typeface="Bookman Old Style"/>
                <a:cs typeface="Bookman Old Style"/>
                <a:sym typeface="Bookman Old Style"/>
              </a:endParaRPr>
            </a:p>
          </p:txBody>
        </p:sp>
        <p:sp>
          <p:nvSpPr>
            <p:cNvPr id="460" name="Google Shape;460;p37"/>
            <p:cNvSpPr/>
            <p:nvPr/>
          </p:nvSpPr>
          <p:spPr>
            <a:xfrm>
              <a:off x="3108036" y="5106836"/>
              <a:ext cx="2663035" cy="457201"/>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VESTTI AND SHIRT</a:t>
              </a:r>
              <a:endParaRPr sz="1400">
                <a:solidFill>
                  <a:srgbClr val="0000FF"/>
                </a:solidFill>
                <a:latin typeface="Bookman Old Style"/>
                <a:ea typeface="Bookman Old Style"/>
                <a:cs typeface="Bookman Old Style"/>
                <a:sym typeface="Bookman Old Style"/>
              </a:endParaRPr>
            </a:p>
          </p:txBody>
        </p:sp>
        <p:sp>
          <p:nvSpPr>
            <p:cNvPr id="461" name="Google Shape;461;p37"/>
            <p:cNvSpPr/>
            <p:nvPr/>
          </p:nvSpPr>
          <p:spPr>
            <a:xfrm>
              <a:off x="5932178" y="5124093"/>
              <a:ext cx="1762584" cy="44857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SAREE</a:t>
              </a:r>
              <a:endParaRPr sz="1400">
                <a:solidFill>
                  <a:srgbClr val="0000FF"/>
                </a:solidFill>
                <a:latin typeface="Bookman Old Style"/>
                <a:ea typeface="Bookman Old Style"/>
                <a:cs typeface="Bookman Old Style"/>
                <a:sym typeface="Bookman Old Style"/>
              </a:endParaRPr>
            </a:p>
          </p:txBody>
        </p:sp>
        <p:sp>
          <p:nvSpPr>
            <p:cNvPr id="462" name="Google Shape;462;p37"/>
            <p:cNvSpPr/>
            <p:nvPr/>
          </p:nvSpPr>
          <p:spPr>
            <a:xfrm>
              <a:off x="8845031" y="5233362"/>
              <a:ext cx="1762584" cy="425568"/>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SALWAR</a:t>
              </a:r>
              <a:endParaRPr sz="1400">
                <a:solidFill>
                  <a:srgbClr val="0000FF"/>
                </a:solidFill>
                <a:latin typeface="Bookman Old Style"/>
                <a:ea typeface="Bookman Old Style"/>
                <a:cs typeface="Bookman Old Style"/>
                <a:sym typeface="Bookman Old Style"/>
              </a:endParaRPr>
            </a:p>
          </p:txBody>
        </p:sp>
        <p:cxnSp>
          <p:nvCxnSpPr>
            <p:cNvPr id="463" name="Google Shape;463;p37"/>
            <p:cNvCxnSpPr>
              <a:stCxn id="456" idx="2"/>
              <a:endCxn id="457" idx="0"/>
            </p:cNvCxnSpPr>
            <p:nvPr/>
          </p:nvCxnSpPr>
          <p:spPr>
            <a:xfrm flipH="1">
              <a:off x="3075470" y="3579962"/>
              <a:ext cx="2366400" cy="652800"/>
            </a:xfrm>
            <a:prstGeom prst="straightConnector1">
              <a:avLst/>
            </a:prstGeom>
            <a:noFill/>
            <a:ln w="28575" cap="flat" cmpd="sng">
              <a:solidFill>
                <a:srgbClr val="0000FF"/>
              </a:solidFill>
              <a:prstDash val="solid"/>
              <a:miter lim="800000"/>
              <a:headEnd type="none" w="sm" len="sm"/>
              <a:tailEnd type="stealth" w="med" len="med"/>
            </a:ln>
          </p:spPr>
        </p:cxnSp>
        <p:cxnSp>
          <p:nvCxnSpPr>
            <p:cNvPr id="464" name="Google Shape;464;p37"/>
            <p:cNvCxnSpPr>
              <a:stCxn id="456" idx="2"/>
              <a:endCxn id="458" idx="0"/>
            </p:cNvCxnSpPr>
            <p:nvPr/>
          </p:nvCxnSpPr>
          <p:spPr>
            <a:xfrm>
              <a:off x="5441870" y="3579962"/>
              <a:ext cx="2754600" cy="727500"/>
            </a:xfrm>
            <a:prstGeom prst="straightConnector1">
              <a:avLst/>
            </a:prstGeom>
            <a:noFill/>
            <a:ln w="28575" cap="flat" cmpd="sng">
              <a:solidFill>
                <a:srgbClr val="0000FF"/>
              </a:solidFill>
              <a:prstDash val="solid"/>
              <a:miter lim="800000"/>
              <a:headEnd type="none" w="sm" len="sm"/>
              <a:tailEnd type="stealth" w="med" len="med"/>
            </a:ln>
          </p:spPr>
        </p:cxnSp>
        <p:cxnSp>
          <p:nvCxnSpPr>
            <p:cNvPr id="465" name="Google Shape;465;p37"/>
            <p:cNvCxnSpPr>
              <a:stCxn id="457" idx="2"/>
              <a:endCxn id="459" idx="0"/>
            </p:cNvCxnSpPr>
            <p:nvPr/>
          </p:nvCxnSpPr>
          <p:spPr>
            <a:xfrm flipH="1">
              <a:off x="1601757" y="4491487"/>
              <a:ext cx="1473600" cy="600900"/>
            </a:xfrm>
            <a:prstGeom prst="straightConnector1">
              <a:avLst/>
            </a:prstGeom>
            <a:noFill/>
            <a:ln w="28575" cap="flat" cmpd="sng">
              <a:solidFill>
                <a:srgbClr val="0000FF"/>
              </a:solidFill>
              <a:prstDash val="solid"/>
              <a:miter lim="800000"/>
              <a:headEnd type="none" w="sm" len="sm"/>
              <a:tailEnd type="stealth" w="med" len="med"/>
            </a:ln>
          </p:spPr>
        </p:cxnSp>
        <p:cxnSp>
          <p:nvCxnSpPr>
            <p:cNvPr id="466" name="Google Shape;466;p37"/>
            <p:cNvCxnSpPr>
              <a:stCxn id="457" idx="2"/>
              <a:endCxn id="460" idx="0"/>
            </p:cNvCxnSpPr>
            <p:nvPr/>
          </p:nvCxnSpPr>
          <p:spPr>
            <a:xfrm>
              <a:off x="3075357" y="4491487"/>
              <a:ext cx="1364100" cy="615300"/>
            </a:xfrm>
            <a:prstGeom prst="straightConnector1">
              <a:avLst/>
            </a:prstGeom>
            <a:noFill/>
            <a:ln w="28575" cap="flat" cmpd="sng">
              <a:solidFill>
                <a:srgbClr val="0000FF"/>
              </a:solidFill>
              <a:prstDash val="solid"/>
              <a:miter lim="800000"/>
              <a:headEnd type="none" w="sm" len="sm"/>
              <a:tailEnd type="stealth" w="med" len="med"/>
            </a:ln>
          </p:spPr>
        </p:cxnSp>
        <p:cxnSp>
          <p:nvCxnSpPr>
            <p:cNvPr id="467" name="Google Shape;467;p37"/>
            <p:cNvCxnSpPr>
              <a:stCxn id="458" idx="2"/>
              <a:endCxn id="461" idx="0"/>
            </p:cNvCxnSpPr>
            <p:nvPr/>
          </p:nvCxnSpPr>
          <p:spPr>
            <a:xfrm flipH="1">
              <a:off x="6813572" y="4566250"/>
              <a:ext cx="1383000" cy="557700"/>
            </a:xfrm>
            <a:prstGeom prst="straightConnector1">
              <a:avLst/>
            </a:prstGeom>
            <a:noFill/>
            <a:ln w="28575" cap="flat" cmpd="sng">
              <a:solidFill>
                <a:srgbClr val="0000FF"/>
              </a:solidFill>
              <a:prstDash val="solid"/>
              <a:miter lim="800000"/>
              <a:headEnd type="none" w="sm" len="sm"/>
              <a:tailEnd type="stealth" w="med" len="med"/>
            </a:ln>
          </p:spPr>
        </p:cxnSp>
        <p:cxnSp>
          <p:nvCxnSpPr>
            <p:cNvPr id="468" name="Google Shape;468;p37"/>
            <p:cNvCxnSpPr>
              <a:stCxn id="458" idx="2"/>
              <a:endCxn id="462" idx="0"/>
            </p:cNvCxnSpPr>
            <p:nvPr/>
          </p:nvCxnSpPr>
          <p:spPr>
            <a:xfrm>
              <a:off x="8196572" y="4566250"/>
              <a:ext cx="1529700" cy="667200"/>
            </a:xfrm>
            <a:prstGeom prst="straightConnector1">
              <a:avLst/>
            </a:prstGeom>
            <a:noFill/>
            <a:ln w="28575" cap="flat" cmpd="sng">
              <a:solidFill>
                <a:srgbClr val="0000FF"/>
              </a:solidFill>
              <a:prstDash val="solid"/>
              <a:miter lim="800000"/>
              <a:headEnd type="none" w="sm" len="sm"/>
              <a:tailEnd type="stealth" w="med" len="med"/>
            </a:ln>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body" idx="1"/>
          </p:nvPr>
        </p:nvSpPr>
        <p:spPr>
          <a:xfrm>
            <a:off x="228600" y="954106"/>
            <a:ext cx="10515600" cy="540224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Clr>
                <a:srgbClr val="C00000"/>
              </a:buClr>
              <a:buSzPct val="100000"/>
              <a:buNone/>
            </a:pPr>
            <a:r>
              <a:rPr lang="en-US" sz="2400" dirty="0">
                <a:solidFill>
                  <a:srgbClr val="C00000"/>
                </a:solidFill>
                <a:latin typeface="Balthazar"/>
                <a:ea typeface="Balthazar"/>
                <a:cs typeface="Balthazar"/>
                <a:sym typeface="Balthazar"/>
              </a:rPr>
              <a:t>What is File Processing / Management System? </a:t>
            </a:r>
            <a:r>
              <a:rPr lang="en-US" sz="2400" dirty="0">
                <a:latin typeface="Balthazar"/>
                <a:ea typeface="Balthazar"/>
                <a:cs typeface="Balthazar"/>
                <a:sym typeface="Balthazar"/>
              </a:rPr>
              <a:t/>
            </a:r>
            <a:br>
              <a:rPr lang="en-US" sz="2400" dirty="0">
                <a:latin typeface="Balthazar"/>
                <a:ea typeface="Balthazar"/>
                <a:cs typeface="Balthazar"/>
                <a:sym typeface="Balthazar"/>
              </a:rPr>
            </a:br>
            <a:endParaRPr sz="2400" dirty="0">
              <a:latin typeface="Balthazar"/>
              <a:ea typeface="Balthazar"/>
              <a:cs typeface="Balthazar"/>
              <a:sym typeface="Balthazar"/>
            </a:endParaRPr>
          </a:p>
          <a:p>
            <a:pPr marL="0" lvl="0" indent="0" algn="l" rtl="0">
              <a:lnSpc>
                <a:spcPct val="120000"/>
              </a:lnSpc>
              <a:spcBef>
                <a:spcPts val="1000"/>
              </a:spcBef>
              <a:spcAft>
                <a:spcPts val="0"/>
              </a:spcAft>
              <a:buClr>
                <a:srgbClr val="0000FF"/>
              </a:buClr>
              <a:buSzPct val="100000"/>
              <a:buNone/>
            </a:pPr>
            <a:r>
              <a:rPr lang="en-US" sz="2100" dirty="0">
                <a:solidFill>
                  <a:srgbClr val="0000FF"/>
                </a:solidFill>
                <a:latin typeface="Bookman Old Style"/>
                <a:ea typeface="Bookman Old Style"/>
                <a:cs typeface="Bookman Old Style"/>
                <a:sym typeface="Bookman Old Style"/>
              </a:rPr>
              <a:t>A File Processing / Management system is a DBMS that allows access to single files or tables at a time. In a File System, data is directly stored in set of files. </a:t>
            </a:r>
            <a:endParaRPr sz="2100" dirty="0">
              <a:solidFill>
                <a:srgbClr val="0000FF"/>
              </a:solidFill>
              <a:latin typeface="Bookman Old Style"/>
              <a:ea typeface="Bookman Old Style"/>
              <a:cs typeface="Bookman Old Style"/>
              <a:sym typeface="Bookman Old Style"/>
            </a:endParaRPr>
          </a:p>
          <a:p>
            <a:pPr marL="0" lvl="0" indent="0" algn="l" rtl="0">
              <a:lnSpc>
                <a:spcPct val="120000"/>
              </a:lnSpc>
              <a:spcBef>
                <a:spcPts val="1000"/>
              </a:spcBef>
              <a:spcAft>
                <a:spcPts val="0"/>
              </a:spcAft>
              <a:buClr>
                <a:srgbClr val="0000FF"/>
              </a:buClr>
              <a:buSzPct val="100000"/>
              <a:buNone/>
            </a:pPr>
            <a:r>
              <a:rPr lang="en-US" sz="2100" dirty="0">
                <a:solidFill>
                  <a:srgbClr val="0000FF"/>
                </a:solidFill>
                <a:latin typeface="Bookman Old Style"/>
                <a:ea typeface="Bookman Old Style"/>
                <a:cs typeface="Bookman Old Style"/>
                <a:sym typeface="Bookman Old Style"/>
              </a:rPr>
              <a:t>It contains flat files that have no relation to other files (when only one table is stored in single file, then this file is known as flat file). </a:t>
            </a:r>
            <a:endParaRPr sz="2100" dirty="0">
              <a:solidFill>
                <a:srgbClr val="0000FF"/>
              </a:solidFill>
              <a:latin typeface="Bookman Old Style"/>
              <a:ea typeface="Bookman Old Style"/>
              <a:cs typeface="Bookman Old Style"/>
              <a:sym typeface="Bookman Old Style"/>
            </a:endParaRPr>
          </a:p>
          <a:p>
            <a:pPr marL="0" lvl="0" indent="0" algn="l" rtl="0">
              <a:lnSpc>
                <a:spcPct val="100000"/>
              </a:lnSpc>
              <a:spcBef>
                <a:spcPts val="1000"/>
              </a:spcBef>
              <a:spcAft>
                <a:spcPts val="0"/>
              </a:spcAft>
              <a:buClr>
                <a:schemeClr val="dk1"/>
              </a:buClr>
              <a:buSzPct val="100000"/>
              <a:buNone/>
            </a:pPr>
            <a:endParaRPr sz="1800" b="1" dirty="0">
              <a:solidFill>
                <a:srgbClr val="C00000"/>
              </a:solidFill>
              <a:latin typeface="Bookman Old Style"/>
              <a:ea typeface="Bookman Old Style"/>
              <a:cs typeface="Bookman Old Style"/>
              <a:sym typeface="Bookman Old Style"/>
            </a:endParaRPr>
          </a:p>
          <a:p>
            <a:pPr marL="0" lvl="0" indent="0" algn="l" rtl="0">
              <a:lnSpc>
                <a:spcPct val="100000"/>
              </a:lnSpc>
              <a:spcBef>
                <a:spcPts val="1000"/>
              </a:spcBef>
              <a:spcAft>
                <a:spcPts val="0"/>
              </a:spcAft>
              <a:buClr>
                <a:srgbClr val="C00000"/>
              </a:buClr>
              <a:buSzPct val="100000"/>
              <a:buNone/>
            </a:pPr>
            <a:r>
              <a:rPr lang="en-US" sz="2400" dirty="0">
                <a:solidFill>
                  <a:srgbClr val="C00000"/>
                </a:solidFill>
                <a:latin typeface="Balthazar"/>
                <a:ea typeface="Balthazar"/>
                <a:cs typeface="Balthazar"/>
                <a:sym typeface="Balthazar"/>
              </a:rPr>
              <a:t>Limitations of File Processing System</a:t>
            </a:r>
            <a:endParaRPr dirty="0"/>
          </a:p>
          <a:p>
            <a:pPr marL="685800" lvl="1" indent="-131444" algn="l" rtl="0">
              <a:lnSpc>
                <a:spcPct val="100000"/>
              </a:lnSpc>
              <a:spcBef>
                <a:spcPts val="500"/>
              </a:spcBef>
              <a:spcAft>
                <a:spcPts val="0"/>
              </a:spcAft>
              <a:buClr>
                <a:srgbClr val="C00000"/>
              </a:buClr>
              <a:buSzPct val="100000"/>
              <a:buFont typeface="Noto Sans Symbols"/>
              <a:buNone/>
            </a:pPr>
            <a:endParaRPr sz="1800" dirty="0">
              <a:solidFill>
                <a:srgbClr val="0000FF"/>
              </a:solidFill>
              <a:latin typeface="Bookman Old Style"/>
              <a:ea typeface="Bookman Old Style"/>
              <a:cs typeface="Bookman Old Style"/>
              <a:sym typeface="Bookman Old Style"/>
            </a:endParaRPr>
          </a:p>
          <a:p>
            <a:pPr marL="685800" lvl="1" indent="-228600" algn="l" rtl="0">
              <a:lnSpc>
                <a:spcPct val="160000"/>
              </a:lnSpc>
              <a:spcBef>
                <a:spcPts val="500"/>
              </a:spcBef>
              <a:spcAft>
                <a:spcPts val="0"/>
              </a:spcAft>
              <a:buClr>
                <a:srgbClr val="C00000"/>
              </a:buClr>
              <a:buSzPct val="100000"/>
              <a:buFont typeface="Noto Sans Symbols"/>
              <a:buChar char="✔"/>
            </a:pPr>
            <a:r>
              <a:rPr lang="en-US" sz="1800" dirty="0">
                <a:solidFill>
                  <a:srgbClr val="0000FF"/>
                </a:solidFill>
                <a:latin typeface="Bookman Old Style"/>
                <a:ea typeface="Bookman Old Style"/>
                <a:cs typeface="Bookman Old Style"/>
                <a:sym typeface="Bookman Old Style"/>
              </a:rPr>
              <a:t>Data redundancy</a:t>
            </a:r>
            <a:endParaRPr dirty="0"/>
          </a:p>
          <a:p>
            <a:pPr marL="685800" lvl="1" indent="-228600" algn="l" rtl="0">
              <a:lnSpc>
                <a:spcPct val="160000"/>
              </a:lnSpc>
              <a:spcBef>
                <a:spcPts val="500"/>
              </a:spcBef>
              <a:spcAft>
                <a:spcPts val="0"/>
              </a:spcAft>
              <a:buClr>
                <a:srgbClr val="C00000"/>
              </a:buClr>
              <a:buSzPct val="100000"/>
              <a:buFont typeface="Noto Sans Symbols"/>
              <a:buChar char="✔"/>
            </a:pPr>
            <a:r>
              <a:rPr lang="en-US" sz="1800" dirty="0">
                <a:solidFill>
                  <a:srgbClr val="0000FF"/>
                </a:solidFill>
                <a:latin typeface="Bookman Old Style"/>
                <a:ea typeface="Bookman Old Style"/>
                <a:cs typeface="Bookman Old Style"/>
                <a:sym typeface="Bookman Old Style"/>
              </a:rPr>
              <a:t>Data inconsistency</a:t>
            </a:r>
            <a:endParaRPr dirty="0"/>
          </a:p>
          <a:p>
            <a:pPr marL="685800" lvl="1" indent="-228600" algn="l" rtl="0">
              <a:lnSpc>
                <a:spcPct val="160000"/>
              </a:lnSpc>
              <a:spcBef>
                <a:spcPts val="500"/>
              </a:spcBef>
              <a:spcAft>
                <a:spcPts val="0"/>
              </a:spcAft>
              <a:buClr>
                <a:srgbClr val="C00000"/>
              </a:buClr>
              <a:buSzPct val="100000"/>
              <a:buFont typeface="Noto Sans Symbols"/>
              <a:buChar char="✔"/>
            </a:pPr>
            <a:r>
              <a:rPr lang="en-US" sz="1800" dirty="0">
                <a:solidFill>
                  <a:srgbClr val="0000FF"/>
                </a:solidFill>
                <a:latin typeface="Bookman Old Style"/>
                <a:ea typeface="Bookman Old Style"/>
                <a:cs typeface="Bookman Old Style"/>
                <a:sym typeface="Bookman Old Style"/>
              </a:rPr>
              <a:t>Data Isolation</a:t>
            </a:r>
            <a:endParaRPr dirty="0"/>
          </a:p>
          <a:p>
            <a:pPr marL="685800" lvl="1" indent="-228600" algn="l" rtl="0">
              <a:lnSpc>
                <a:spcPct val="160000"/>
              </a:lnSpc>
              <a:spcBef>
                <a:spcPts val="500"/>
              </a:spcBef>
              <a:spcAft>
                <a:spcPts val="0"/>
              </a:spcAft>
              <a:buClr>
                <a:srgbClr val="C00000"/>
              </a:buClr>
              <a:buSzPct val="100000"/>
              <a:buFont typeface="Noto Sans Symbols"/>
              <a:buChar char="✔"/>
            </a:pPr>
            <a:r>
              <a:rPr lang="en-US" sz="1800" dirty="0">
                <a:solidFill>
                  <a:srgbClr val="0000FF"/>
                </a:solidFill>
                <a:latin typeface="Bookman Old Style"/>
                <a:ea typeface="Bookman Old Style"/>
                <a:cs typeface="Bookman Old Style"/>
                <a:sym typeface="Bookman Old Style"/>
              </a:rPr>
              <a:t>Data Dependency on application programs</a:t>
            </a:r>
            <a:endParaRPr dirty="0"/>
          </a:p>
          <a:p>
            <a:pPr marL="685800" lvl="1" indent="-228600" algn="l" rtl="0">
              <a:lnSpc>
                <a:spcPct val="160000"/>
              </a:lnSpc>
              <a:spcBef>
                <a:spcPts val="500"/>
              </a:spcBef>
              <a:spcAft>
                <a:spcPts val="0"/>
              </a:spcAft>
              <a:buClr>
                <a:srgbClr val="C00000"/>
              </a:buClr>
              <a:buSzPct val="100000"/>
              <a:buFont typeface="Noto Sans Symbols"/>
              <a:buChar char="✔"/>
            </a:pPr>
            <a:r>
              <a:rPr lang="en-US" sz="1800" dirty="0">
                <a:solidFill>
                  <a:srgbClr val="0000FF"/>
                </a:solidFill>
                <a:latin typeface="Bookman Old Style"/>
                <a:ea typeface="Bookman Old Style"/>
                <a:cs typeface="Bookman Old Style"/>
                <a:sym typeface="Bookman Old Style"/>
              </a:rPr>
              <a:t>Atomicity</a:t>
            </a:r>
            <a:endParaRPr dirty="0"/>
          </a:p>
          <a:p>
            <a:pPr marL="685800" lvl="1" indent="-228600" algn="l" rtl="0">
              <a:lnSpc>
                <a:spcPct val="160000"/>
              </a:lnSpc>
              <a:spcBef>
                <a:spcPts val="500"/>
              </a:spcBef>
              <a:spcAft>
                <a:spcPts val="0"/>
              </a:spcAft>
              <a:buClr>
                <a:srgbClr val="C00000"/>
              </a:buClr>
              <a:buSzPct val="100000"/>
              <a:buFont typeface="Noto Sans Symbols"/>
              <a:buChar char="✔"/>
            </a:pPr>
            <a:r>
              <a:rPr lang="en-US" sz="1800" dirty="0">
                <a:solidFill>
                  <a:srgbClr val="0000FF"/>
                </a:solidFill>
                <a:latin typeface="Bookman Old Style"/>
                <a:ea typeface="Bookman Old Style"/>
                <a:cs typeface="Bookman Old Style"/>
                <a:sym typeface="Bookman Old Style"/>
              </a:rPr>
              <a:t>Data Security</a:t>
            </a:r>
            <a:endParaRPr dirty="0"/>
          </a:p>
        </p:txBody>
      </p:sp>
      <p:sp>
        <p:nvSpPr>
          <p:cNvPr id="121" name="Google Shape;121;p4"/>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 	SLO-2 : 	Advantage of DBMS over File Processing 			System</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8"/>
          <p:cNvSpPr txBox="1">
            <a:spLocks noGrp="1"/>
          </p:cNvSpPr>
          <p:nvPr>
            <p:ph type="body" idx="1"/>
          </p:nvPr>
        </p:nvSpPr>
        <p:spPr>
          <a:xfrm>
            <a:off x="345057" y="793630"/>
            <a:ext cx="11008743" cy="518013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400" dirty="0">
                <a:solidFill>
                  <a:srgbClr val="C00000"/>
                </a:solidFill>
                <a:latin typeface="Balthazar"/>
                <a:ea typeface="Balthazar"/>
                <a:cs typeface="Balthazar"/>
                <a:sym typeface="Balthazar"/>
              </a:rPr>
              <a:t>Features of a Hierarchical Model</a:t>
            </a:r>
            <a:endParaRPr dirty="0"/>
          </a:p>
          <a:p>
            <a:pPr marL="685800" lvl="1" indent="-122872" algn="l" rtl="0">
              <a:lnSpc>
                <a:spcPct val="120000"/>
              </a:lnSpc>
              <a:spcBef>
                <a:spcPts val="500"/>
              </a:spcBef>
              <a:spcAft>
                <a:spcPts val="0"/>
              </a:spcAft>
              <a:buClr>
                <a:srgbClr val="C00000"/>
              </a:buClr>
              <a:buSzPct val="100000"/>
              <a:buFont typeface="Noto Sans Symbols"/>
              <a:buNone/>
            </a:pPr>
            <a:endParaRPr sz="1800" dirty="0">
              <a:solidFill>
                <a:srgbClr val="0000FF"/>
              </a:solidFill>
              <a:latin typeface="Bookman Old Style"/>
              <a:ea typeface="Bookman Old Style"/>
              <a:cs typeface="Bookman Old Style"/>
              <a:sym typeface="Bookman Old Style"/>
            </a:endParaRPr>
          </a:p>
          <a:p>
            <a:pPr marL="685800" lvl="1"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One-to-many relationship:</a:t>
            </a:r>
            <a:endParaRPr dirty="0"/>
          </a:p>
          <a:p>
            <a:pPr marL="685800" lvl="1"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Parent-Child Relationship</a:t>
            </a:r>
            <a:endParaRPr dirty="0"/>
          </a:p>
          <a:p>
            <a:pPr marL="685800" lvl="1"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Deletion Problem:</a:t>
            </a:r>
            <a:endParaRPr dirty="0"/>
          </a:p>
          <a:p>
            <a:pPr marL="685800" lvl="1"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Pointers</a:t>
            </a:r>
            <a:endParaRPr dirty="0"/>
          </a:p>
          <a:p>
            <a:pPr marL="685800" lvl="1" indent="-122872" algn="l" rtl="0">
              <a:lnSpc>
                <a:spcPct val="90000"/>
              </a:lnSpc>
              <a:spcBef>
                <a:spcPts val="500"/>
              </a:spcBef>
              <a:spcAft>
                <a:spcPts val="0"/>
              </a:spcAft>
              <a:buClr>
                <a:srgbClr val="C00000"/>
              </a:buClr>
              <a:buSzPct val="100000"/>
              <a:buFont typeface="Noto Sans Symbols"/>
              <a:buNone/>
            </a:pPr>
            <a:endParaRPr sz="1800" dirty="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ct val="100000"/>
              <a:buNone/>
            </a:pPr>
            <a:r>
              <a:rPr lang="en-US" sz="1800" dirty="0">
                <a:solidFill>
                  <a:srgbClr val="C00000"/>
                </a:solidFill>
                <a:latin typeface="Balthazar"/>
                <a:ea typeface="Balthazar"/>
                <a:cs typeface="Balthazar"/>
                <a:sym typeface="Balthazar"/>
              </a:rPr>
              <a:t>Advantages of Hierarchical Model</a:t>
            </a:r>
            <a:endParaRPr dirty="0"/>
          </a:p>
          <a:p>
            <a:pPr marL="685800" lvl="1" indent="-228600" algn="l" rtl="0">
              <a:lnSpc>
                <a:spcPct val="90000"/>
              </a:lnSpc>
              <a:spcBef>
                <a:spcPts val="500"/>
              </a:spcBef>
              <a:spcAft>
                <a:spcPts val="0"/>
              </a:spcAft>
              <a:buClr>
                <a:srgbClr val="C00000"/>
              </a:buClr>
              <a:buSzPct val="100000"/>
              <a:buNone/>
            </a:pPr>
            <a:endParaRPr sz="1800" dirty="0">
              <a:solidFill>
                <a:srgbClr val="C00000"/>
              </a:solidFill>
              <a:latin typeface="Balthazar"/>
              <a:ea typeface="Balthazar"/>
              <a:cs typeface="Balthazar"/>
              <a:sym typeface="Balthazar"/>
            </a:endParaRPr>
          </a:p>
          <a:p>
            <a:pPr marL="1143000" lvl="2"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Simple and fast traversal because of using tree structure</a:t>
            </a:r>
            <a:endParaRPr dirty="0"/>
          </a:p>
          <a:p>
            <a:pPr marL="1143000" lvl="2"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Changes in parent node automatically reflected in child node</a:t>
            </a:r>
            <a:endParaRPr dirty="0"/>
          </a:p>
          <a:p>
            <a:pPr marL="685800" lvl="1" indent="-228600" algn="l" rtl="0">
              <a:lnSpc>
                <a:spcPct val="90000"/>
              </a:lnSpc>
              <a:spcBef>
                <a:spcPts val="500"/>
              </a:spcBef>
              <a:spcAft>
                <a:spcPts val="0"/>
              </a:spcAft>
              <a:buClr>
                <a:srgbClr val="C00000"/>
              </a:buClr>
              <a:buSzPct val="100000"/>
              <a:buNone/>
            </a:pPr>
            <a:endParaRPr sz="1800" dirty="0">
              <a:solidFill>
                <a:srgbClr val="C00000"/>
              </a:solidFill>
              <a:latin typeface="Balthazar"/>
              <a:ea typeface="Balthazar"/>
              <a:cs typeface="Balthazar"/>
              <a:sym typeface="Balthazar"/>
            </a:endParaRPr>
          </a:p>
          <a:p>
            <a:pPr marL="685800" lvl="1" indent="-228600" algn="l" rtl="0">
              <a:lnSpc>
                <a:spcPct val="90000"/>
              </a:lnSpc>
              <a:spcBef>
                <a:spcPts val="500"/>
              </a:spcBef>
              <a:spcAft>
                <a:spcPts val="0"/>
              </a:spcAft>
              <a:buClr>
                <a:srgbClr val="C00000"/>
              </a:buClr>
              <a:buSzPct val="100000"/>
              <a:buNone/>
            </a:pPr>
            <a:r>
              <a:rPr lang="en-US" sz="1800" dirty="0">
                <a:solidFill>
                  <a:srgbClr val="C00000"/>
                </a:solidFill>
                <a:latin typeface="Balthazar"/>
                <a:ea typeface="Balthazar"/>
                <a:cs typeface="Balthazar"/>
                <a:sym typeface="Balthazar"/>
              </a:rPr>
              <a:t>Disadvantages of Hierarchical Model	</a:t>
            </a:r>
            <a:endParaRPr dirty="0"/>
          </a:p>
          <a:p>
            <a:pPr marL="1143000" lvl="2" indent="-122872" algn="l" rtl="0">
              <a:lnSpc>
                <a:spcPct val="110000"/>
              </a:lnSpc>
              <a:spcBef>
                <a:spcPts val="500"/>
              </a:spcBef>
              <a:spcAft>
                <a:spcPts val="0"/>
              </a:spcAft>
              <a:buClr>
                <a:srgbClr val="C00000"/>
              </a:buClr>
              <a:buSzPct val="100000"/>
              <a:buFont typeface="Noto Sans Symbols"/>
              <a:buNone/>
            </a:pPr>
            <a:endParaRPr sz="1800" dirty="0">
              <a:solidFill>
                <a:srgbClr val="0000FF"/>
              </a:solidFill>
              <a:latin typeface="Bookman Old Style"/>
              <a:ea typeface="Bookman Old Style"/>
              <a:cs typeface="Bookman Old Style"/>
              <a:sym typeface="Bookman Old Style"/>
            </a:endParaRPr>
          </a:p>
          <a:p>
            <a:pPr marL="1143000" lvl="2"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Complexity</a:t>
            </a:r>
            <a:endParaRPr dirty="0"/>
          </a:p>
          <a:p>
            <a:pPr marL="1143000" lvl="2" indent="-228631" algn="l" rtl="0">
              <a:lnSpc>
                <a:spcPct val="120000"/>
              </a:lnSpc>
              <a:spcBef>
                <a:spcPts val="500"/>
              </a:spcBef>
              <a:spcAft>
                <a:spcPts val="0"/>
              </a:spcAft>
              <a:buClr>
                <a:srgbClr val="C00000"/>
              </a:buClr>
              <a:buSzPct val="100000"/>
              <a:buFont typeface="Noto Sans Symbols"/>
              <a:buChar char="✔"/>
            </a:pPr>
            <a:r>
              <a:rPr lang="en-US" sz="1900" dirty="0">
                <a:solidFill>
                  <a:srgbClr val="0000FF"/>
                </a:solidFill>
                <a:latin typeface="Bookman Old Style"/>
                <a:ea typeface="Bookman Old Style"/>
                <a:cs typeface="Bookman Old Style"/>
                <a:sym typeface="Bookman Old Style"/>
              </a:rPr>
              <a:t>Parent mode deleted automatically child node will be deleted</a:t>
            </a:r>
            <a:r>
              <a:rPr lang="en-US" sz="1900" dirty="0">
                <a:solidFill>
                  <a:srgbClr val="C00000"/>
                </a:solidFill>
                <a:latin typeface="Balthazar"/>
                <a:ea typeface="Balthazar"/>
                <a:cs typeface="Balthazar"/>
                <a:sym typeface="Balthazar"/>
              </a:rPr>
              <a:t> </a:t>
            </a:r>
            <a:endParaRPr dirty="0"/>
          </a:p>
          <a:p>
            <a:pPr marL="685800" lvl="1" indent="-228600" algn="l" rtl="0">
              <a:lnSpc>
                <a:spcPct val="90000"/>
              </a:lnSpc>
              <a:spcBef>
                <a:spcPts val="500"/>
              </a:spcBef>
              <a:spcAft>
                <a:spcPts val="0"/>
              </a:spcAft>
              <a:buClr>
                <a:srgbClr val="C00000"/>
              </a:buClr>
              <a:buSzPct val="100000"/>
              <a:buNone/>
            </a:pPr>
            <a:r>
              <a:rPr lang="en-US" sz="1800" dirty="0">
                <a:solidFill>
                  <a:srgbClr val="C00000"/>
                </a:solidFill>
                <a:latin typeface="Balthazar"/>
                <a:ea typeface="Balthazar"/>
                <a:cs typeface="Balthazar"/>
                <a:sym typeface="Balthazar"/>
              </a:rPr>
              <a:t>	</a:t>
            </a:r>
            <a:endParaRPr dirty="0"/>
          </a:p>
        </p:txBody>
      </p:sp>
      <p:sp>
        <p:nvSpPr>
          <p:cNvPr id="477" name="Google Shape;477;p38"/>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9"/>
          <p:cNvSpPr txBox="1">
            <a:spLocks noGrp="1"/>
          </p:cNvSpPr>
          <p:nvPr>
            <p:ph type="body" idx="1"/>
          </p:nvPr>
        </p:nvSpPr>
        <p:spPr>
          <a:xfrm>
            <a:off x="156714" y="725278"/>
            <a:ext cx="10515600" cy="257863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Network Model</a:t>
            </a:r>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Network model is an extension of hierarchical model.</a:t>
            </a:r>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This model was recommended as the best before relationship model.</a:t>
            </a:r>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Same like hierarchical model, the only difference between these two models are a record can have more than one parent  </a:t>
            </a:r>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For Example consider the following diagram a student entity has more than one parent </a:t>
            </a:r>
            <a:endParaRPr/>
          </a:p>
        </p:txBody>
      </p:sp>
      <p:sp>
        <p:nvSpPr>
          <p:cNvPr id="486" name="Google Shape;486;p39"/>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grpSp>
        <p:nvGrpSpPr>
          <p:cNvPr id="487" name="Google Shape;487;p39"/>
          <p:cNvGrpSpPr/>
          <p:nvPr/>
        </p:nvGrpSpPr>
        <p:grpSpPr>
          <a:xfrm>
            <a:off x="3789872" y="3278039"/>
            <a:ext cx="4172309" cy="2838090"/>
            <a:chOff x="3142891" y="3053752"/>
            <a:chExt cx="4543244" cy="3137138"/>
          </a:xfrm>
        </p:grpSpPr>
        <p:sp>
          <p:nvSpPr>
            <p:cNvPr id="488" name="Google Shape;488;p39"/>
            <p:cNvSpPr/>
            <p:nvPr/>
          </p:nvSpPr>
          <p:spPr>
            <a:xfrm>
              <a:off x="4502988" y="3053752"/>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COLLEGE</a:t>
              </a:r>
              <a:endParaRPr sz="1400">
                <a:solidFill>
                  <a:srgbClr val="0000FF"/>
                </a:solidFill>
                <a:latin typeface="Bookman Old Style"/>
                <a:ea typeface="Bookman Old Style"/>
                <a:cs typeface="Bookman Old Style"/>
                <a:sym typeface="Bookman Old Style"/>
              </a:endParaRPr>
            </a:p>
          </p:txBody>
        </p:sp>
        <p:sp>
          <p:nvSpPr>
            <p:cNvPr id="489" name="Google Shape;489;p39"/>
            <p:cNvSpPr/>
            <p:nvPr/>
          </p:nvSpPr>
          <p:spPr>
            <a:xfrm>
              <a:off x="4551871" y="5681932"/>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STUDENT</a:t>
              </a:r>
              <a:endParaRPr sz="1400">
                <a:solidFill>
                  <a:srgbClr val="0000FF"/>
                </a:solidFill>
                <a:latin typeface="Bookman Old Style"/>
                <a:ea typeface="Bookman Old Style"/>
                <a:cs typeface="Bookman Old Style"/>
                <a:sym typeface="Bookman Old Style"/>
              </a:endParaRPr>
            </a:p>
          </p:txBody>
        </p:sp>
        <p:sp>
          <p:nvSpPr>
            <p:cNvPr id="490" name="Google Shape;490;p39"/>
            <p:cNvSpPr/>
            <p:nvPr/>
          </p:nvSpPr>
          <p:spPr>
            <a:xfrm>
              <a:off x="3142891" y="4367842"/>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DEPARTMENT</a:t>
              </a:r>
              <a:endParaRPr sz="1400">
                <a:solidFill>
                  <a:srgbClr val="0000FF"/>
                </a:solidFill>
                <a:latin typeface="Bookman Old Style"/>
                <a:ea typeface="Bookman Old Style"/>
                <a:cs typeface="Bookman Old Style"/>
                <a:sym typeface="Bookman Old Style"/>
              </a:endParaRPr>
            </a:p>
          </p:txBody>
        </p:sp>
        <p:sp>
          <p:nvSpPr>
            <p:cNvPr id="491" name="Google Shape;491;p39"/>
            <p:cNvSpPr/>
            <p:nvPr/>
          </p:nvSpPr>
          <p:spPr>
            <a:xfrm>
              <a:off x="5952226" y="4373593"/>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a:ea typeface="Bookman Old Style"/>
                  <a:cs typeface="Bookman Old Style"/>
                  <a:sym typeface="Bookman Old Style"/>
                </a:rPr>
                <a:t>LIBRARY</a:t>
              </a:r>
              <a:endParaRPr sz="1400">
                <a:solidFill>
                  <a:srgbClr val="0000FF"/>
                </a:solidFill>
                <a:latin typeface="Bookman Old Style"/>
                <a:ea typeface="Bookman Old Style"/>
                <a:cs typeface="Bookman Old Style"/>
                <a:sym typeface="Bookman Old Style"/>
              </a:endParaRPr>
            </a:p>
          </p:txBody>
        </p:sp>
        <p:cxnSp>
          <p:nvCxnSpPr>
            <p:cNvPr id="492" name="Google Shape;492;p39"/>
            <p:cNvCxnSpPr>
              <a:stCxn id="488" idx="2"/>
              <a:endCxn id="490" idx="0"/>
            </p:cNvCxnSpPr>
            <p:nvPr/>
          </p:nvCxnSpPr>
          <p:spPr>
            <a:xfrm flipH="1">
              <a:off x="4009743" y="3562710"/>
              <a:ext cx="1360200" cy="805200"/>
            </a:xfrm>
            <a:prstGeom prst="straightConnector1">
              <a:avLst/>
            </a:prstGeom>
            <a:noFill/>
            <a:ln w="28575" cap="flat" cmpd="sng">
              <a:solidFill>
                <a:srgbClr val="0000FF"/>
              </a:solidFill>
              <a:prstDash val="solid"/>
              <a:miter lim="800000"/>
              <a:headEnd type="none" w="sm" len="sm"/>
              <a:tailEnd type="stealth" w="med" len="med"/>
            </a:ln>
          </p:spPr>
        </p:cxnSp>
        <p:cxnSp>
          <p:nvCxnSpPr>
            <p:cNvPr id="493" name="Google Shape;493;p39"/>
            <p:cNvCxnSpPr>
              <a:stCxn id="488" idx="2"/>
              <a:endCxn id="491" idx="0"/>
            </p:cNvCxnSpPr>
            <p:nvPr/>
          </p:nvCxnSpPr>
          <p:spPr>
            <a:xfrm>
              <a:off x="5369943" y="3562710"/>
              <a:ext cx="1449300" cy="810900"/>
            </a:xfrm>
            <a:prstGeom prst="straightConnector1">
              <a:avLst/>
            </a:prstGeom>
            <a:noFill/>
            <a:ln w="28575" cap="flat" cmpd="sng">
              <a:solidFill>
                <a:srgbClr val="0000FF"/>
              </a:solidFill>
              <a:prstDash val="solid"/>
              <a:miter lim="800000"/>
              <a:headEnd type="none" w="sm" len="sm"/>
              <a:tailEnd type="stealth" w="med" len="med"/>
            </a:ln>
          </p:spPr>
        </p:cxnSp>
        <p:cxnSp>
          <p:nvCxnSpPr>
            <p:cNvPr id="494" name="Google Shape;494;p39"/>
            <p:cNvCxnSpPr>
              <a:stCxn id="490" idx="2"/>
              <a:endCxn id="489" idx="0"/>
            </p:cNvCxnSpPr>
            <p:nvPr/>
          </p:nvCxnSpPr>
          <p:spPr>
            <a:xfrm>
              <a:off x="4009846" y="4876800"/>
              <a:ext cx="1409100" cy="805200"/>
            </a:xfrm>
            <a:prstGeom prst="straightConnector1">
              <a:avLst/>
            </a:prstGeom>
            <a:noFill/>
            <a:ln w="28575" cap="flat" cmpd="sng">
              <a:solidFill>
                <a:srgbClr val="0000FF"/>
              </a:solidFill>
              <a:prstDash val="solid"/>
              <a:miter lim="800000"/>
              <a:headEnd type="none" w="sm" len="sm"/>
              <a:tailEnd type="stealth" w="med" len="med"/>
            </a:ln>
          </p:spPr>
        </p:cxnSp>
        <p:cxnSp>
          <p:nvCxnSpPr>
            <p:cNvPr id="495" name="Google Shape;495;p39"/>
            <p:cNvCxnSpPr>
              <a:stCxn id="491" idx="2"/>
              <a:endCxn id="489" idx="0"/>
            </p:cNvCxnSpPr>
            <p:nvPr/>
          </p:nvCxnSpPr>
          <p:spPr>
            <a:xfrm flipH="1">
              <a:off x="5418780" y="4882551"/>
              <a:ext cx="1400400" cy="799500"/>
            </a:xfrm>
            <a:prstGeom prst="straightConnector1">
              <a:avLst/>
            </a:prstGeom>
            <a:noFill/>
            <a:ln w="28575" cap="flat" cmpd="sng">
              <a:solidFill>
                <a:srgbClr val="0000FF"/>
              </a:solidFill>
              <a:prstDash val="solid"/>
              <a:miter lim="800000"/>
              <a:headEnd type="none" w="sm" len="sm"/>
              <a:tailEnd type="stealth" w="med" len="med"/>
            </a:ln>
          </p:spPr>
        </p:cxn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0"/>
          <p:cNvSpPr txBox="1">
            <a:spLocks noGrp="1"/>
          </p:cNvSpPr>
          <p:nvPr>
            <p:ph type="body" idx="1"/>
          </p:nvPr>
        </p:nvSpPr>
        <p:spPr>
          <a:xfrm>
            <a:off x="570782" y="1182478"/>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C00000"/>
              </a:buClr>
              <a:buSzPts val="2000"/>
              <a:buNone/>
            </a:pPr>
            <a:r>
              <a:rPr lang="en-US" sz="2000">
                <a:solidFill>
                  <a:srgbClr val="C00000"/>
                </a:solidFill>
                <a:latin typeface="Balthazar"/>
                <a:ea typeface="Balthazar"/>
                <a:cs typeface="Balthazar"/>
                <a:sym typeface="Balthazar"/>
              </a:rPr>
              <a:t>Features of a Network Model</a:t>
            </a:r>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Manage  to Merge more Relationships</a:t>
            </a:r>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More paths</a:t>
            </a:r>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Circular Linked List</a:t>
            </a:r>
            <a:endParaRPr/>
          </a:p>
          <a:p>
            <a:pPr marL="685800" lvl="1" indent="-228600" algn="l" rtl="0">
              <a:lnSpc>
                <a:spcPct val="150000"/>
              </a:lnSpc>
              <a:spcBef>
                <a:spcPts val="500"/>
              </a:spcBef>
              <a:spcAft>
                <a:spcPts val="0"/>
              </a:spcAft>
              <a:buClr>
                <a:srgbClr val="C00000"/>
              </a:buClr>
              <a:buSzPts val="2000"/>
              <a:buNone/>
            </a:pPr>
            <a:r>
              <a:rPr lang="en-US" sz="2000">
                <a:solidFill>
                  <a:srgbClr val="C00000"/>
                </a:solidFill>
                <a:latin typeface="Balthazar"/>
                <a:ea typeface="Balthazar"/>
                <a:cs typeface="Balthazar"/>
                <a:sym typeface="Balthazar"/>
              </a:rPr>
              <a:t>Advantages of Network Model</a:t>
            </a:r>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Data access is faster </a:t>
            </a:r>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Because of parent child relationship , the changes in parent reflect in child </a:t>
            </a:r>
            <a:endParaRPr/>
          </a:p>
          <a:p>
            <a:pPr marL="685800" lvl="1" indent="-228600" algn="l" rtl="0">
              <a:lnSpc>
                <a:spcPct val="150000"/>
              </a:lnSpc>
              <a:spcBef>
                <a:spcPts val="500"/>
              </a:spcBef>
              <a:spcAft>
                <a:spcPts val="0"/>
              </a:spcAft>
              <a:buClr>
                <a:srgbClr val="C00000"/>
              </a:buClr>
              <a:buSzPts val="2000"/>
              <a:buNone/>
            </a:pPr>
            <a:r>
              <a:rPr lang="en-US" sz="2000">
                <a:solidFill>
                  <a:srgbClr val="C00000"/>
                </a:solidFill>
                <a:latin typeface="Balthazar"/>
                <a:ea typeface="Balthazar"/>
                <a:cs typeface="Balthazar"/>
                <a:sym typeface="Balthazar"/>
              </a:rPr>
              <a:t>Disadvantages of Network Model</a:t>
            </a:r>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More complex because of more and more relations</a:t>
            </a:r>
            <a:endParaRPr/>
          </a:p>
        </p:txBody>
      </p:sp>
      <p:sp>
        <p:nvSpPr>
          <p:cNvPr id="504" name="Google Shape;504;p40"/>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1"/>
          <p:cNvSpPr txBox="1">
            <a:spLocks noGrp="1"/>
          </p:cNvSpPr>
          <p:nvPr>
            <p:ph type="body" idx="1"/>
          </p:nvPr>
        </p:nvSpPr>
        <p:spPr>
          <a:xfrm>
            <a:off x="415505" y="836762"/>
            <a:ext cx="10515600" cy="55122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a:ea typeface="Balthazar"/>
                <a:cs typeface="Balthazar"/>
                <a:sym typeface="Balthazar"/>
              </a:rPr>
              <a:t>Entity-Relationship Model (ER Model)</a:t>
            </a:r>
            <a:endParaRPr/>
          </a:p>
          <a:p>
            <a:pPr marL="228600" lvl="0" indent="-228600" algn="l" rtl="0">
              <a:lnSpc>
                <a:spcPct val="90000"/>
              </a:lnSpc>
              <a:spcBef>
                <a:spcPts val="1000"/>
              </a:spcBef>
              <a:spcAft>
                <a:spcPts val="0"/>
              </a:spcAft>
              <a:buClr>
                <a:schemeClr val="dk1"/>
              </a:buClr>
              <a:buSzPts val="1050"/>
              <a:buNone/>
            </a:pPr>
            <a:endParaRPr sz="1050" b="1">
              <a:solidFill>
                <a:srgbClr val="C00000"/>
              </a:solidFill>
              <a:latin typeface="Balthazar"/>
              <a:ea typeface="Balthazar"/>
              <a:cs typeface="Balthazar"/>
              <a:sym typeface="Balthaz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This model is a high level data model</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Represents the real – world problem as a pictorial representation</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Easy to understand by the developers about the specification</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It is like a visualization tool to represent a specific database</a:t>
            </a:r>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It contains three components</a:t>
            </a:r>
            <a:endParaRPr/>
          </a:p>
          <a:p>
            <a:pPr marL="1371600" lvl="2" indent="-457200" algn="l" rtl="0">
              <a:lnSpc>
                <a:spcPct val="160000"/>
              </a:lnSpc>
              <a:spcBef>
                <a:spcPts val="500"/>
              </a:spcBef>
              <a:spcAft>
                <a:spcPts val="0"/>
              </a:spcAft>
              <a:buClr>
                <a:srgbClr val="C00000"/>
              </a:buClr>
              <a:buSzPts val="2000"/>
              <a:buFont typeface="Calibri"/>
              <a:buAutoNum type="arabicPeriod"/>
            </a:pPr>
            <a:r>
              <a:rPr lang="en-US">
                <a:solidFill>
                  <a:srgbClr val="0000FF"/>
                </a:solidFill>
                <a:latin typeface="Bookman Old Style"/>
                <a:ea typeface="Bookman Old Style"/>
                <a:cs typeface="Bookman Old Style"/>
                <a:sym typeface="Bookman Old Style"/>
              </a:rPr>
              <a:t>Entities</a:t>
            </a:r>
            <a:endParaRPr/>
          </a:p>
          <a:p>
            <a:pPr marL="1371600" lvl="2" indent="-457200" algn="l" rtl="0">
              <a:lnSpc>
                <a:spcPct val="160000"/>
              </a:lnSpc>
              <a:spcBef>
                <a:spcPts val="500"/>
              </a:spcBef>
              <a:spcAft>
                <a:spcPts val="0"/>
              </a:spcAft>
              <a:buClr>
                <a:srgbClr val="C00000"/>
              </a:buClr>
              <a:buSzPts val="2000"/>
              <a:buFont typeface="Calibri"/>
              <a:buAutoNum type="arabicPeriod"/>
            </a:pPr>
            <a:r>
              <a:rPr lang="en-US">
                <a:solidFill>
                  <a:srgbClr val="0000FF"/>
                </a:solidFill>
                <a:latin typeface="Bookman Old Style"/>
                <a:ea typeface="Bookman Old Style"/>
                <a:cs typeface="Bookman Old Style"/>
                <a:sym typeface="Bookman Old Style"/>
              </a:rPr>
              <a:t>Attributes</a:t>
            </a:r>
            <a:endParaRPr/>
          </a:p>
          <a:p>
            <a:pPr marL="1371600" lvl="2" indent="-457200" algn="l" rtl="0">
              <a:lnSpc>
                <a:spcPct val="160000"/>
              </a:lnSpc>
              <a:spcBef>
                <a:spcPts val="500"/>
              </a:spcBef>
              <a:spcAft>
                <a:spcPts val="0"/>
              </a:spcAft>
              <a:buClr>
                <a:srgbClr val="C00000"/>
              </a:buClr>
              <a:buSzPts val="2000"/>
              <a:buFont typeface="Calibri"/>
              <a:buAutoNum type="arabicPeriod"/>
            </a:pPr>
            <a:r>
              <a:rPr lang="en-US">
                <a:solidFill>
                  <a:srgbClr val="0000FF"/>
                </a:solidFill>
                <a:latin typeface="Bookman Old Style"/>
                <a:ea typeface="Bookman Old Style"/>
                <a:cs typeface="Bookman Old Style"/>
                <a:sym typeface="Bookman Old Style"/>
              </a:rPr>
              <a:t>Relationships</a:t>
            </a:r>
            <a:endParaRPr/>
          </a:p>
          <a:p>
            <a:pPr marL="228600" lvl="0" indent="-228600" algn="l" rtl="0">
              <a:lnSpc>
                <a:spcPct val="90000"/>
              </a:lnSpc>
              <a:spcBef>
                <a:spcPts val="1000"/>
              </a:spcBef>
              <a:spcAft>
                <a:spcPts val="0"/>
              </a:spcAft>
              <a:buClr>
                <a:schemeClr val="dk1"/>
              </a:buClr>
              <a:buSzPts val="2800"/>
              <a:buNone/>
            </a:pPr>
            <a:endParaRPr b="1"/>
          </a:p>
          <a:p>
            <a:pPr marL="228600" lvl="0" indent="-228600" algn="l" rtl="0">
              <a:lnSpc>
                <a:spcPct val="90000"/>
              </a:lnSpc>
              <a:spcBef>
                <a:spcPts val="1000"/>
              </a:spcBef>
              <a:spcAft>
                <a:spcPts val="0"/>
              </a:spcAft>
              <a:buClr>
                <a:schemeClr val="dk1"/>
              </a:buClr>
              <a:buSzPts val="2800"/>
              <a:buNone/>
            </a:pPr>
            <a:endParaRPr/>
          </a:p>
        </p:txBody>
      </p:sp>
      <p:sp>
        <p:nvSpPr>
          <p:cNvPr id="513" name="Google Shape;513;p41"/>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2"/>
          <p:cNvSpPr txBox="1">
            <a:spLocks noGrp="1"/>
          </p:cNvSpPr>
          <p:nvPr>
            <p:ph type="body" idx="1"/>
          </p:nvPr>
        </p:nvSpPr>
        <p:spPr>
          <a:xfrm>
            <a:off x="104954" y="595881"/>
            <a:ext cx="10515600" cy="44791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None/>
            </a:pPr>
            <a:r>
              <a:rPr lang="en-US" sz="2000">
                <a:solidFill>
                  <a:srgbClr val="C00000"/>
                </a:solidFill>
                <a:latin typeface="Balthazar"/>
                <a:ea typeface="Balthazar"/>
                <a:cs typeface="Balthazar"/>
                <a:sym typeface="Balthazar"/>
              </a:rPr>
              <a:t>Example for ER Diagram ( Faculty and Department entity set)</a:t>
            </a:r>
            <a:endParaRPr sz="2000">
              <a:solidFill>
                <a:srgbClr val="C00000"/>
              </a:solidFill>
              <a:latin typeface="Balthazar"/>
              <a:ea typeface="Balthazar"/>
              <a:cs typeface="Balthazar"/>
              <a:sym typeface="Balthazar"/>
            </a:endParaRPr>
          </a:p>
        </p:txBody>
      </p:sp>
      <p:sp>
        <p:nvSpPr>
          <p:cNvPr id="522" name="Google Shape;522;p42"/>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
        <p:nvSpPr>
          <p:cNvPr id="523" name="Google Shape;523;p42"/>
          <p:cNvSpPr/>
          <p:nvPr/>
        </p:nvSpPr>
        <p:spPr>
          <a:xfrm>
            <a:off x="1395605" y="2717321"/>
            <a:ext cx="2871469" cy="888521"/>
          </a:xfrm>
          <a:prstGeom prst="rect">
            <a:avLst/>
          </a:prstGeom>
          <a:solidFill>
            <a:srgbClr val="FBE4D4"/>
          </a:solidFill>
          <a:ln w="190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C00000"/>
                </a:solidFill>
                <a:latin typeface="Balthazar"/>
                <a:ea typeface="Balthazar"/>
                <a:cs typeface="Balthazar"/>
                <a:sym typeface="Balthazar"/>
              </a:rPr>
              <a:t>Faculty </a:t>
            </a:r>
            <a:endParaRPr sz="1800">
              <a:solidFill>
                <a:srgbClr val="C00000"/>
              </a:solidFill>
              <a:latin typeface="Balthazar"/>
              <a:ea typeface="Balthazar"/>
              <a:cs typeface="Balthazar"/>
              <a:sym typeface="Balthazar"/>
            </a:endParaRPr>
          </a:p>
        </p:txBody>
      </p:sp>
      <p:sp>
        <p:nvSpPr>
          <p:cNvPr id="524" name="Google Shape;524;p42"/>
          <p:cNvSpPr/>
          <p:nvPr/>
        </p:nvSpPr>
        <p:spPr>
          <a:xfrm>
            <a:off x="7405341" y="2714444"/>
            <a:ext cx="2871469" cy="888521"/>
          </a:xfrm>
          <a:prstGeom prst="rect">
            <a:avLst/>
          </a:prstGeom>
          <a:solidFill>
            <a:srgbClr val="FBE4D4"/>
          </a:solidFill>
          <a:ln w="190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C00000"/>
                </a:solidFill>
                <a:latin typeface="Balthazar"/>
                <a:ea typeface="Balthazar"/>
                <a:cs typeface="Balthazar"/>
                <a:sym typeface="Balthazar"/>
              </a:rPr>
              <a:t>Department </a:t>
            </a:r>
            <a:endParaRPr sz="1800">
              <a:solidFill>
                <a:srgbClr val="C00000"/>
              </a:solidFill>
              <a:latin typeface="Balthazar"/>
              <a:ea typeface="Balthazar"/>
              <a:cs typeface="Balthazar"/>
              <a:sym typeface="Balthazar"/>
            </a:endParaRPr>
          </a:p>
        </p:txBody>
      </p:sp>
      <p:sp>
        <p:nvSpPr>
          <p:cNvPr id="525" name="Google Shape;525;p42"/>
          <p:cNvSpPr/>
          <p:nvPr/>
        </p:nvSpPr>
        <p:spPr>
          <a:xfrm>
            <a:off x="4761783" y="2285999"/>
            <a:ext cx="2147977" cy="1751162"/>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0000"/>
                </a:solidFill>
                <a:latin typeface="Balthazar"/>
                <a:ea typeface="Balthazar"/>
                <a:cs typeface="Balthazar"/>
                <a:sym typeface="Balthazar"/>
              </a:rPr>
              <a:t>Works for</a:t>
            </a:r>
            <a:endParaRPr sz="1800">
              <a:solidFill>
                <a:srgbClr val="FF0000"/>
              </a:solidFill>
              <a:latin typeface="Balthazar"/>
              <a:ea typeface="Balthazar"/>
              <a:cs typeface="Balthazar"/>
              <a:sym typeface="Balthazar"/>
            </a:endParaRPr>
          </a:p>
        </p:txBody>
      </p:sp>
      <p:cxnSp>
        <p:nvCxnSpPr>
          <p:cNvPr id="526" name="Google Shape;526;p42"/>
          <p:cNvCxnSpPr>
            <a:stCxn id="523" idx="3"/>
            <a:endCxn id="525" idx="1"/>
          </p:cNvCxnSpPr>
          <p:nvPr/>
        </p:nvCxnSpPr>
        <p:spPr>
          <a:xfrm>
            <a:off x="4267074" y="3161582"/>
            <a:ext cx="494700" cy="0"/>
          </a:xfrm>
          <a:prstGeom prst="straightConnector1">
            <a:avLst/>
          </a:prstGeom>
          <a:noFill/>
          <a:ln w="19050" cap="flat" cmpd="sng">
            <a:solidFill>
              <a:srgbClr val="C00000"/>
            </a:solidFill>
            <a:prstDash val="solid"/>
            <a:miter lim="800000"/>
            <a:headEnd type="none" w="sm" len="sm"/>
            <a:tailEnd type="none" w="sm" len="sm"/>
          </a:ln>
        </p:spPr>
      </p:cxnSp>
      <p:cxnSp>
        <p:nvCxnSpPr>
          <p:cNvPr id="527" name="Google Shape;527;p42"/>
          <p:cNvCxnSpPr>
            <a:stCxn id="525" idx="3"/>
            <a:endCxn id="524" idx="1"/>
          </p:cNvCxnSpPr>
          <p:nvPr/>
        </p:nvCxnSpPr>
        <p:spPr>
          <a:xfrm rot="10800000" flipH="1">
            <a:off x="6909760" y="3158580"/>
            <a:ext cx="495600" cy="3000"/>
          </a:xfrm>
          <a:prstGeom prst="straightConnector1">
            <a:avLst/>
          </a:prstGeom>
          <a:noFill/>
          <a:ln w="19050" cap="flat" cmpd="sng">
            <a:solidFill>
              <a:srgbClr val="C00000"/>
            </a:solidFill>
            <a:prstDash val="solid"/>
            <a:miter lim="800000"/>
            <a:headEnd type="none" w="sm" len="sm"/>
            <a:tailEnd type="none" w="sm" len="sm"/>
          </a:ln>
        </p:spPr>
      </p:cxnSp>
      <p:sp>
        <p:nvSpPr>
          <p:cNvPr id="528" name="Google Shape;528;p42"/>
          <p:cNvSpPr/>
          <p:nvPr/>
        </p:nvSpPr>
        <p:spPr>
          <a:xfrm>
            <a:off x="172529" y="1354347"/>
            <a:ext cx="2070340"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Faculty_Id</a:t>
            </a:r>
            <a:endParaRPr sz="1600">
              <a:solidFill>
                <a:srgbClr val="0000FF"/>
              </a:solidFill>
              <a:latin typeface="Bookman Old Style"/>
              <a:ea typeface="Bookman Old Style"/>
              <a:cs typeface="Bookman Old Style"/>
              <a:sym typeface="Bookman Old Style"/>
            </a:endParaRPr>
          </a:p>
        </p:txBody>
      </p:sp>
      <p:sp>
        <p:nvSpPr>
          <p:cNvPr id="529" name="Google Shape;529;p42"/>
          <p:cNvSpPr/>
          <p:nvPr/>
        </p:nvSpPr>
        <p:spPr>
          <a:xfrm>
            <a:off x="2541916" y="1265207"/>
            <a:ext cx="2487283"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Faculty_Name</a:t>
            </a:r>
            <a:endParaRPr sz="1600">
              <a:solidFill>
                <a:srgbClr val="0000FF"/>
              </a:solidFill>
              <a:latin typeface="Bookman Old Style"/>
              <a:ea typeface="Bookman Old Style"/>
              <a:cs typeface="Bookman Old Style"/>
              <a:sym typeface="Bookman Old Style"/>
            </a:endParaRPr>
          </a:p>
        </p:txBody>
      </p:sp>
      <p:sp>
        <p:nvSpPr>
          <p:cNvPr id="530" name="Google Shape;530;p42"/>
          <p:cNvSpPr/>
          <p:nvPr/>
        </p:nvSpPr>
        <p:spPr>
          <a:xfrm>
            <a:off x="201283" y="4091796"/>
            <a:ext cx="1843177"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a:ea typeface="Bookman Old Style"/>
                <a:cs typeface="Bookman Old Style"/>
                <a:sym typeface="Bookman Old Style"/>
              </a:rPr>
              <a:t>Phone_ No</a:t>
            </a:r>
            <a:endParaRPr sz="1600">
              <a:solidFill>
                <a:srgbClr val="0000FF"/>
              </a:solidFill>
              <a:latin typeface="Bookman Old Style"/>
              <a:ea typeface="Bookman Old Style"/>
              <a:cs typeface="Bookman Old Style"/>
              <a:sym typeface="Bookman Old Style"/>
            </a:endParaRPr>
          </a:p>
        </p:txBody>
      </p:sp>
      <p:sp>
        <p:nvSpPr>
          <p:cNvPr id="531" name="Google Shape;531;p42"/>
          <p:cNvSpPr/>
          <p:nvPr/>
        </p:nvSpPr>
        <p:spPr>
          <a:xfrm>
            <a:off x="1242204" y="5443268"/>
            <a:ext cx="2406771"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a:ea typeface="Bookman Old Style"/>
                <a:cs typeface="Bookman Old Style"/>
                <a:sym typeface="Bookman Old Style"/>
              </a:rPr>
              <a:t>Date_of_ Birth</a:t>
            </a:r>
            <a:endParaRPr sz="1600">
              <a:solidFill>
                <a:srgbClr val="0000FF"/>
              </a:solidFill>
              <a:latin typeface="Bookman Old Style"/>
              <a:ea typeface="Bookman Old Style"/>
              <a:cs typeface="Bookman Old Style"/>
              <a:sym typeface="Bookman Old Style"/>
            </a:endParaRPr>
          </a:p>
        </p:txBody>
      </p:sp>
      <p:sp>
        <p:nvSpPr>
          <p:cNvPr id="532" name="Google Shape;532;p42"/>
          <p:cNvSpPr/>
          <p:nvPr/>
        </p:nvSpPr>
        <p:spPr>
          <a:xfrm>
            <a:off x="3295292" y="4520241"/>
            <a:ext cx="1595887"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a:ea typeface="Bookman Old Style"/>
                <a:cs typeface="Bookman Old Style"/>
                <a:sym typeface="Bookman Old Style"/>
              </a:rPr>
              <a:t>Salary</a:t>
            </a:r>
            <a:endParaRPr sz="1600">
              <a:solidFill>
                <a:srgbClr val="0000FF"/>
              </a:solidFill>
              <a:latin typeface="Bookman Old Style"/>
              <a:ea typeface="Bookman Old Style"/>
              <a:cs typeface="Bookman Old Style"/>
              <a:sym typeface="Bookman Old Style"/>
            </a:endParaRPr>
          </a:p>
        </p:txBody>
      </p:sp>
      <p:cxnSp>
        <p:nvCxnSpPr>
          <p:cNvPr id="533" name="Google Shape;533;p42"/>
          <p:cNvCxnSpPr>
            <a:stCxn id="528" idx="4"/>
            <a:endCxn id="523" idx="0"/>
          </p:cNvCxnSpPr>
          <p:nvPr/>
        </p:nvCxnSpPr>
        <p:spPr>
          <a:xfrm>
            <a:off x="1207699" y="2078966"/>
            <a:ext cx="1623600" cy="638400"/>
          </a:xfrm>
          <a:prstGeom prst="straightConnector1">
            <a:avLst/>
          </a:prstGeom>
          <a:noFill/>
          <a:ln w="19050" cap="flat" cmpd="sng">
            <a:solidFill>
              <a:srgbClr val="548135"/>
            </a:solidFill>
            <a:prstDash val="solid"/>
            <a:miter lim="800000"/>
            <a:headEnd type="none" w="sm" len="sm"/>
            <a:tailEnd type="none" w="sm" len="sm"/>
          </a:ln>
        </p:spPr>
      </p:cxnSp>
      <p:cxnSp>
        <p:nvCxnSpPr>
          <p:cNvPr id="534" name="Google Shape;534;p42"/>
          <p:cNvCxnSpPr>
            <a:stCxn id="524" idx="0"/>
          </p:cNvCxnSpPr>
          <p:nvPr/>
        </p:nvCxnSpPr>
        <p:spPr>
          <a:xfrm rot="10800000">
            <a:off x="8824876" y="1613144"/>
            <a:ext cx="16200" cy="1101300"/>
          </a:xfrm>
          <a:prstGeom prst="straightConnector1">
            <a:avLst/>
          </a:prstGeom>
          <a:noFill/>
          <a:ln w="19050" cap="flat" cmpd="sng">
            <a:solidFill>
              <a:srgbClr val="548135"/>
            </a:solidFill>
            <a:prstDash val="solid"/>
            <a:miter lim="800000"/>
            <a:headEnd type="none" w="sm" len="sm"/>
            <a:tailEnd type="none" w="sm" len="sm"/>
          </a:ln>
        </p:spPr>
      </p:cxnSp>
      <p:cxnSp>
        <p:nvCxnSpPr>
          <p:cNvPr id="535" name="Google Shape;535;p42"/>
          <p:cNvCxnSpPr>
            <a:stCxn id="523" idx="2"/>
            <a:endCxn id="530" idx="0"/>
          </p:cNvCxnSpPr>
          <p:nvPr/>
        </p:nvCxnSpPr>
        <p:spPr>
          <a:xfrm flipH="1">
            <a:off x="1122840" y="3605842"/>
            <a:ext cx="1708500" cy="486000"/>
          </a:xfrm>
          <a:prstGeom prst="straightConnector1">
            <a:avLst/>
          </a:prstGeom>
          <a:noFill/>
          <a:ln w="19050" cap="flat" cmpd="sng">
            <a:solidFill>
              <a:srgbClr val="548135"/>
            </a:solidFill>
            <a:prstDash val="solid"/>
            <a:miter lim="800000"/>
            <a:headEnd type="none" w="sm" len="sm"/>
            <a:tailEnd type="none" w="sm" len="sm"/>
          </a:ln>
        </p:spPr>
      </p:cxnSp>
      <p:cxnSp>
        <p:nvCxnSpPr>
          <p:cNvPr id="536" name="Google Shape;536;p42"/>
          <p:cNvCxnSpPr>
            <a:stCxn id="523" idx="2"/>
            <a:endCxn id="531" idx="0"/>
          </p:cNvCxnSpPr>
          <p:nvPr/>
        </p:nvCxnSpPr>
        <p:spPr>
          <a:xfrm flipH="1">
            <a:off x="2445540" y="3605842"/>
            <a:ext cx="385800" cy="1837500"/>
          </a:xfrm>
          <a:prstGeom prst="straightConnector1">
            <a:avLst/>
          </a:prstGeom>
          <a:noFill/>
          <a:ln w="19050" cap="flat" cmpd="sng">
            <a:solidFill>
              <a:srgbClr val="548135"/>
            </a:solidFill>
            <a:prstDash val="solid"/>
            <a:miter lim="800000"/>
            <a:headEnd type="none" w="sm" len="sm"/>
            <a:tailEnd type="none" w="sm" len="sm"/>
          </a:ln>
        </p:spPr>
      </p:cxnSp>
      <p:cxnSp>
        <p:nvCxnSpPr>
          <p:cNvPr id="537" name="Google Shape;537;p42"/>
          <p:cNvCxnSpPr>
            <a:stCxn id="523" idx="2"/>
            <a:endCxn id="532" idx="0"/>
          </p:cNvCxnSpPr>
          <p:nvPr/>
        </p:nvCxnSpPr>
        <p:spPr>
          <a:xfrm>
            <a:off x="2831340" y="3605842"/>
            <a:ext cx="1261800" cy="914400"/>
          </a:xfrm>
          <a:prstGeom prst="straightConnector1">
            <a:avLst/>
          </a:prstGeom>
          <a:noFill/>
          <a:ln w="19050" cap="flat" cmpd="sng">
            <a:solidFill>
              <a:srgbClr val="548135"/>
            </a:solidFill>
            <a:prstDash val="solid"/>
            <a:miter lim="800000"/>
            <a:headEnd type="none" w="sm" len="sm"/>
            <a:tailEnd type="none" w="sm" len="sm"/>
          </a:ln>
        </p:spPr>
      </p:cxnSp>
      <p:sp>
        <p:nvSpPr>
          <p:cNvPr id="538" name="Google Shape;538;p42"/>
          <p:cNvSpPr/>
          <p:nvPr/>
        </p:nvSpPr>
        <p:spPr>
          <a:xfrm>
            <a:off x="7927677" y="905773"/>
            <a:ext cx="1811547" cy="698740"/>
          </a:xfrm>
          <a:prstGeom prst="ellipse">
            <a:avLst/>
          </a:prstGeom>
          <a:solidFill>
            <a:srgbClr val="FFC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a:ea typeface="Bookman Old Style"/>
                <a:cs typeface="Bookman Old Style"/>
                <a:sym typeface="Bookman Old Style"/>
              </a:rPr>
              <a:t>Dept_ID</a:t>
            </a:r>
            <a:endParaRPr sz="1400">
              <a:solidFill>
                <a:srgbClr val="385623"/>
              </a:solidFill>
              <a:latin typeface="Bookman Old Style"/>
              <a:ea typeface="Bookman Old Style"/>
              <a:cs typeface="Bookman Old Style"/>
              <a:sym typeface="Bookman Old Style"/>
            </a:endParaRPr>
          </a:p>
        </p:txBody>
      </p:sp>
      <p:sp>
        <p:nvSpPr>
          <p:cNvPr id="539" name="Google Shape;539;p42"/>
          <p:cNvSpPr/>
          <p:nvPr/>
        </p:nvSpPr>
        <p:spPr>
          <a:xfrm>
            <a:off x="6881005" y="4664015"/>
            <a:ext cx="1811547" cy="698740"/>
          </a:xfrm>
          <a:prstGeom prst="ellipse">
            <a:avLst/>
          </a:prstGeom>
          <a:solidFill>
            <a:srgbClr val="FFC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a:ea typeface="Bookman Old Style"/>
                <a:cs typeface="Bookman Old Style"/>
                <a:sym typeface="Bookman Old Style"/>
              </a:rPr>
              <a:t>Dept_Name</a:t>
            </a:r>
            <a:endParaRPr sz="1400">
              <a:solidFill>
                <a:srgbClr val="385623"/>
              </a:solidFill>
              <a:latin typeface="Bookman Old Style"/>
              <a:ea typeface="Bookman Old Style"/>
              <a:cs typeface="Bookman Old Style"/>
              <a:sym typeface="Bookman Old Style"/>
            </a:endParaRPr>
          </a:p>
        </p:txBody>
      </p:sp>
      <p:sp>
        <p:nvSpPr>
          <p:cNvPr id="540" name="Google Shape;540;p42"/>
          <p:cNvSpPr/>
          <p:nvPr/>
        </p:nvSpPr>
        <p:spPr>
          <a:xfrm>
            <a:off x="9443050" y="4543245"/>
            <a:ext cx="2107720" cy="698740"/>
          </a:xfrm>
          <a:prstGeom prst="ellipse">
            <a:avLst/>
          </a:prstGeom>
          <a:solidFill>
            <a:srgbClr val="FFC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a:ea typeface="Bookman Old Style"/>
                <a:cs typeface="Bookman Old Style"/>
                <a:sym typeface="Bookman Old Style"/>
              </a:rPr>
              <a:t>Dept_Location</a:t>
            </a:r>
            <a:endParaRPr sz="1400">
              <a:solidFill>
                <a:srgbClr val="385623"/>
              </a:solidFill>
              <a:latin typeface="Bookman Old Style"/>
              <a:ea typeface="Bookman Old Style"/>
              <a:cs typeface="Bookman Old Style"/>
              <a:sym typeface="Bookman Old Style"/>
            </a:endParaRPr>
          </a:p>
        </p:txBody>
      </p:sp>
      <p:cxnSp>
        <p:nvCxnSpPr>
          <p:cNvPr id="541" name="Google Shape;541;p42"/>
          <p:cNvCxnSpPr>
            <a:stCxn id="539" idx="0"/>
            <a:endCxn id="524" idx="2"/>
          </p:cNvCxnSpPr>
          <p:nvPr/>
        </p:nvCxnSpPr>
        <p:spPr>
          <a:xfrm rot="10800000" flipH="1">
            <a:off x="7786779" y="3602915"/>
            <a:ext cx="1054200" cy="1061100"/>
          </a:xfrm>
          <a:prstGeom prst="straightConnector1">
            <a:avLst/>
          </a:prstGeom>
          <a:noFill/>
          <a:ln w="19050" cap="flat" cmpd="sng">
            <a:solidFill>
              <a:srgbClr val="548135"/>
            </a:solidFill>
            <a:prstDash val="solid"/>
            <a:miter lim="800000"/>
            <a:headEnd type="none" w="sm" len="sm"/>
            <a:tailEnd type="none" w="sm" len="sm"/>
          </a:ln>
        </p:spPr>
      </p:cxnSp>
      <p:cxnSp>
        <p:nvCxnSpPr>
          <p:cNvPr id="542" name="Google Shape;542;p42"/>
          <p:cNvCxnSpPr>
            <a:stCxn id="540" idx="0"/>
            <a:endCxn id="524" idx="2"/>
          </p:cNvCxnSpPr>
          <p:nvPr/>
        </p:nvCxnSpPr>
        <p:spPr>
          <a:xfrm rot="10800000">
            <a:off x="8841210" y="3603045"/>
            <a:ext cx="1655700" cy="940200"/>
          </a:xfrm>
          <a:prstGeom prst="straightConnector1">
            <a:avLst/>
          </a:prstGeom>
          <a:noFill/>
          <a:ln w="19050" cap="flat" cmpd="sng">
            <a:solidFill>
              <a:srgbClr val="548135"/>
            </a:solidFill>
            <a:prstDash val="solid"/>
            <a:miter lim="800000"/>
            <a:headEnd type="none" w="sm" len="sm"/>
            <a:tailEnd type="none" w="sm" len="sm"/>
          </a:ln>
        </p:spPr>
      </p:cxnSp>
      <p:cxnSp>
        <p:nvCxnSpPr>
          <p:cNvPr id="543" name="Google Shape;543;p42"/>
          <p:cNvCxnSpPr>
            <a:stCxn id="529" idx="4"/>
            <a:endCxn id="523" idx="0"/>
          </p:cNvCxnSpPr>
          <p:nvPr/>
        </p:nvCxnSpPr>
        <p:spPr>
          <a:xfrm flipH="1">
            <a:off x="2831257" y="1989826"/>
            <a:ext cx="954300" cy="727500"/>
          </a:xfrm>
          <a:prstGeom prst="straightConnector1">
            <a:avLst/>
          </a:prstGeom>
          <a:noFill/>
          <a:ln w="19050" cap="flat" cmpd="sng">
            <a:solidFill>
              <a:srgbClr val="548135"/>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3"/>
          <p:cNvSpPr txBox="1">
            <a:spLocks noGrp="1"/>
          </p:cNvSpPr>
          <p:nvPr>
            <p:ph type="body" idx="1"/>
          </p:nvPr>
        </p:nvSpPr>
        <p:spPr>
          <a:xfrm>
            <a:off x="465827" y="1121434"/>
            <a:ext cx="11043249" cy="525777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a:ea typeface="Balthazar"/>
                <a:cs typeface="Balthazar"/>
                <a:sym typeface="Balthazar"/>
              </a:rPr>
              <a:t>In the above example:</a:t>
            </a:r>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There are two entities , Faculty and Department</a:t>
            </a:r>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The attributes of Faculty entities are</a:t>
            </a:r>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Faculty_Id</a:t>
            </a:r>
            <a:endParaRPr sz="2200">
              <a:solidFill>
                <a:srgbClr val="0000FF"/>
              </a:solidFill>
              <a:latin typeface="Bookman Old Style"/>
              <a:ea typeface="Bookman Old Style"/>
              <a:cs typeface="Bookman Old Style"/>
              <a:sym typeface="Bookman Old Style"/>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Faculty_Name</a:t>
            </a:r>
            <a:endParaRPr sz="2200">
              <a:solidFill>
                <a:srgbClr val="0000FF"/>
              </a:solidFill>
              <a:latin typeface="Bookman Old Style"/>
              <a:ea typeface="Bookman Old Style"/>
              <a:cs typeface="Bookman Old Style"/>
              <a:sym typeface="Bookman Old Style"/>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Phone_No</a:t>
            </a:r>
            <a:endParaRPr sz="2200">
              <a:solidFill>
                <a:srgbClr val="0000FF"/>
              </a:solidFill>
              <a:latin typeface="Bookman Old Style"/>
              <a:ea typeface="Bookman Old Style"/>
              <a:cs typeface="Bookman Old Style"/>
              <a:sym typeface="Bookman Old Style"/>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Date_of_birth</a:t>
            </a:r>
            <a:endParaRPr sz="2200">
              <a:solidFill>
                <a:srgbClr val="0000FF"/>
              </a:solidFill>
              <a:latin typeface="Bookman Old Style"/>
              <a:ea typeface="Bookman Old Style"/>
              <a:cs typeface="Bookman Old Style"/>
              <a:sym typeface="Bookman Old Style"/>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Salary</a:t>
            </a:r>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The attributes of Department entities are</a:t>
            </a:r>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Dept_ID</a:t>
            </a:r>
            <a:endParaRPr sz="2200">
              <a:solidFill>
                <a:srgbClr val="0000FF"/>
              </a:solidFill>
              <a:latin typeface="Bookman Old Style"/>
              <a:ea typeface="Bookman Old Style"/>
              <a:cs typeface="Bookman Old Style"/>
              <a:sym typeface="Bookman Old Style"/>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Dept_Name</a:t>
            </a:r>
            <a:endParaRPr sz="2200">
              <a:solidFill>
                <a:srgbClr val="0000FF"/>
              </a:solidFill>
              <a:latin typeface="Bookman Old Style"/>
              <a:ea typeface="Bookman Old Style"/>
              <a:cs typeface="Bookman Old Style"/>
              <a:sym typeface="Bookman Old Style"/>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a:ea typeface="Bookman Old Style"/>
                <a:cs typeface="Bookman Old Style"/>
                <a:sym typeface="Bookman Old Style"/>
              </a:rPr>
              <a:t>	Dept_Location</a:t>
            </a:r>
            <a:endParaRPr sz="2200">
              <a:solidFill>
                <a:srgbClr val="0000FF"/>
              </a:solidFill>
              <a:latin typeface="Bookman Old Style"/>
              <a:ea typeface="Bookman Old Style"/>
              <a:cs typeface="Bookman Old Style"/>
              <a:sym typeface="Bookman Old Style"/>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Relationship : Faculty works for a department</a:t>
            </a:r>
            <a:endParaRPr/>
          </a:p>
          <a:p>
            <a:pPr marL="228600" lvl="0" indent="-228600" algn="l" rtl="0">
              <a:lnSpc>
                <a:spcPct val="90000"/>
              </a:lnSpc>
              <a:spcBef>
                <a:spcPts val="1000"/>
              </a:spcBef>
              <a:spcAft>
                <a:spcPts val="0"/>
              </a:spcAft>
              <a:buClr>
                <a:schemeClr val="dk1"/>
              </a:buClr>
              <a:buSzPct val="100000"/>
              <a:buNone/>
            </a:pPr>
            <a:r>
              <a:rPr lang="en-US"/>
              <a:t>	</a:t>
            </a:r>
            <a:endParaRPr/>
          </a:p>
        </p:txBody>
      </p:sp>
      <p:sp>
        <p:nvSpPr>
          <p:cNvPr id="552" name="Google Shape;552;p43"/>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4"/>
          <p:cNvSpPr txBox="1">
            <a:spLocks noGrp="1"/>
          </p:cNvSpPr>
          <p:nvPr>
            <p:ph type="body" idx="1"/>
          </p:nvPr>
        </p:nvSpPr>
        <p:spPr>
          <a:xfrm>
            <a:off x="414067" y="897146"/>
            <a:ext cx="11360989" cy="529661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Features of ER Model</a:t>
            </a:r>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Graphical representation</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Visualization</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Good Database design (Widely used)</a:t>
            </a:r>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a:ea typeface="Balthazar"/>
                <a:cs typeface="Balthazar"/>
                <a:sym typeface="Balthazar"/>
              </a:rPr>
              <a:t>Advantages of ER Model</a:t>
            </a:r>
            <a:endParaRPr sz="2000">
              <a:solidFill>
                <a:srgbClr val="0000FF"/>
              </a:solidFill>
              <a:latin typeface="Bookman Old Style"/>
              <a:ea typeface="Bookman Old Style"/>
              <a:cs typeface="Bookman Old Style"/>
              <a:sym typeface="Bookman Old Style"/>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Very Simple</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Better communication</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Easy to convert to any model </a:t>
            </a:r>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a:ea typeface="Balthazar"/>
                <a:cs typeface="Balthazar"/>
                <a:sym typeface="Balthazar"/>
              </a:rPr>
              <a:t>Disadvantage of ER Model</a:t>
            </a:r>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No industry standard</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Hidden information</a:t>
            </a:r>
            <a:endParaRPr sz="2000">
              <a:solidFill>
                <a:srgbClr val="0000FF"/>
              </a:solidFill>
              <a:latin typeface="Bookman Old Style"/>
              <a:ea typeface="Bookman Old Style"/>
              <a:cs typeface="Bookman Old Style"/>
              <a:sym typeface="Bookman Old Style"/>
            </a:endParaRPr>
          </a:p>
        </p:txBody>
      </p:sp>
      <p:sp>
        <p:nvSpPr>
          <p:cNvPr id="561" name="Google Shape;561;p44"/>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5"/>
          <p:cNvSpPr txBox="1">
            <a:spLocks noGrp="1"/>
          </p:cNvSpPr>
          <p:nvPr>
            <p:ph type="body" idx="1"/>
          </p:nvPr>
        </p:nvSpPr>
        <p:spPr>
          <a:xfrm>
            <a:off x="475889" y="544122"/>
            <a:ext cx="10609053" cy="245786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600"/>
              <a:buNone/>
            </a:pPr>
            <a:r>
              <a:rPr lang="en-US" sz="2600">
                <a:solidFill>
                  <a:srgbClr val="C00000"/>
                </a:solidFill>
                <a:latin typeface="Balthazar"/>
                <a:ea typeface="Balthazar"/>
                <a:cs typeface="Balthazar"/>
                <a:sym typeface="Balthazar"/>
              </a:rPr>
              <a:t>Relational Model</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Widely used model </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Data are represented as row-wise and column-wise ( 2 Dimensional  Array)</a:t>
            </a:r>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ookman Old Style"/>
                <a:ea typeface="Bookman Old Style"/>
                <a:cs typeface="Bookman Old Style"/>
                <a:sym typeface="Bookman Old Style"/>
              </a:rPr>
              <a:t>Example : </a:t>
            </a:r>
            <a:r>
              <a:rPr lang="en-US" sz="2000">
                <a:solidFill>
                  <a:srgbClr val="0000FF"/>
                </a:solidFill>
                <a:latin typeface="Bookman Old Style"/>
                <a:ea typeface="Bookman Old Style"/>
                <a:cs typeface="Bookman Old Style"/>
                <a:sym typeface="Bookman Old Style"/>
              </a:rPr>
              <a:t>EMP (Employee) Table</a:t>
            </a:r>
            <a:endParaRPr/>
          </a:p>
          <a:p>
            <a:pPr marL="228600" lvl="0" indent="-228600" algn="l" rtl="0">
              <a:lnSpc>
                <a:spcPct val="90000"/>
              </a:lnSpc>
              <a:spcBef>
                <a:spcPts val="1000"/>
              </a:spcBef>
              <a:spcAft>
                <a:spcPts val="0"/>
              </a:spcAft>
              <a:buClr>
                <a:schemeClr val="dk1"/>
              </a:buClr>
              <a:buSzPts val="2800"/>
              <a:buNone/>
            </a:pPr>
            <a:r>
              <a:rPr lang="en-US"/>
              <a:t> </a:t>
            </a:r>
            <a:endParaRPr/>
          </a:p>
        </p:txBody>
      </p:sp>
      <p:sp>
        <p:nvSpPr>
          <p:cNvPr id="570" name="Google Shape;570;p45"/>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graphicFrame>
        <p:nvGraphicFramePr>
          <p:cNvPr id="571" name="Google Shape;571;p45"/>
          <p:cNvGraphicFramePr/>
          <p:nvPr/>
        </p:nvGraphicFramePr>
        <p:xfrm>
          <a:off x="2152770" y="2165244"/>
          <a:ext cx="8128000" cy="4191770"/>
        </p:xfrm>
        <a:graphic>
          <a:graphicData uri="http://schemas.openxmlformats.org/drawingml/2006/table">
            <a:tbl>
              <a:tblPr firstRow="1" bandRow="1">
                <a:noFill/>
                <a:tableStyleId>{B92A76E3-1F0D-4777-925B-23E6D2FBC8FC}</a:tableStyleId>
              </a:tblPr>
              <a:tblGrid>
                <a:gridCol w="814725">
                  <a:extLst>
                    <a:ext uri="{9D8B030D-6E8A-4147-A177-3AD203B41FA5}">
                      <a16:colId xmlns:a16="http://schemas.microsoft.com/office/drawing/2014/main" xmlns="" val="20000"/>
                    </a:ext>
                  </a:extLst>
                </a:gridCol>
                <a:gridCol w="1086925">
                  <a:extLst>
                    <a:ext uri="{9D8B030D-6E8A-4147-A177-3AD203B41FA5}">
                      <a16:colId xmlns:a16="http://schemas.microsoft.com/office/drawing/2014/main" xmlns="" val="20001"/>
                    </a:ext>
                  </a:extLst>
                </a:gridCol>
                <a:gridCol w="1146350">
                  <a:extLst>
                    <a:ext uri="{9D8B030D-6E8A-4147-A177-3AD203B41FA5}">
                      <a16:colId xmlns:a16="http://schemas.microsoft.com/office/drawing/2014/main" xmlns="" val="20002"/>
                    </a:ext>
                  </a:extLst>
                </a:gridCol>
                <a:gridCol w="777325">
                  <a:extLst>
                    <a:ext uri="{9D8B030D-6E8A-4147-A177-3AD203B41FA5}">
                      <a16:colId xmlns:a16="http://schemas.microsoft.com/office/drawing/2014/main" xmlns="" val="20003"/>
                    </a:ext>
                  </a:extLst>
                </a:gridCol>
                <a:gridCol w="1254675">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gridCol w="1016000">
                  <a:extLst>
                    <a:ext uri="{9D8B030D-6E8A-4147-A177-3AD203B41FA5}">
                      <a16:colId xmlns:a16="http://schemas.microsoft.com/office/drawing/2014/main" xmlns="" val="20007"/>
                    </a:ext>
                  </a:extLst>
                </a:gridCol>
              </a:tblGrid>
              <a:tr h="395200">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EMPNO</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ENAME</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JOB</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MGR</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HIREDATE</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SAL</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COMM</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a:ea typeface="Bookman Old Style"/>
                          <a:cs typeface="Bookman Old Style"/>
                          <a:sym typeface="Bookman Old Style"/>
                        </a:rPr>
                        <a:t>DEPTNO</a:t>
                      </a:r>
                      <a:endParaRPr/>
                    </a:p>
                  </a:txBody>
                  <a:tcPr marL="60950" marR="60950" marT="60950" marB="60950">
                    <a:solidFill>
                      <a:srgbClr val="FBE4D4"/>
                    </a:solidFill>
                  </a:tcPr>
                </a:tc>
                <a:extLst>
                  <a:ext uri="{0D108BD9-81ED-4DB2-BD59-A6C34878D82A}">
                    <a16:rowId xmlns:a16="http://schemas.microsoft.com/office/drawing/2014/main" xmlns="" val="10000"/>
                  </a:ext>
                </a:extLst>
              </a:tr>
              <a:tr h="2536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7369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SMITH</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7902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17-DEC-80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800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01"/>
                  </a:ext>
                </a:extLst>
              </a:tr>
              <a:tr h="239025">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7499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ALLEN</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20-FEB-81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1600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2"/>
                  </a:ext>
                </a:extLst>
              </a:tr>
              <a:tr h="2344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7521</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WARD</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22-FEB-81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1250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500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3"/>
                  </a:ext>
                </a:extLst>
              </a:tr>
              <a:tr h="2344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7566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JONES</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MANAGER</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02-APR-81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2975</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04"/>
                  </a:ext>
                </a:extLst>
              </a:tr>
              <a:tr h="253125">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7654</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MARTIN</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28-SEP-81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1250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1400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5"/>
                  </a:ext>
                </a:extLst>
              </a:tr>
              <a:tr h="2344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BLAKE</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MANAGER</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01-MAY-81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2850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6"/>
                  </a:ext>
                </a:extLst>
              </a:tr>
              <a:tr h="2344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7782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CLARK</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MANAGER</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09-JUN-81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2450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10</a:t>
                      </a:r>
                      <a:endParaRPr/>
                    </a:p>
                  </a:txBody>
                  <a:tcPr marL="60950" marR="60950" marT="30475" marB="30475">
                    <a:solidFill>
                      <a:srgbClr val="FBE4D4"/>
                    </a:solidFill>
                  </a:tcPr>
                </a:tc>
                <a:extLst>
                  <a:ext uri="{0D108BD9-81ED-4DB2-BD59-A6C34878D82A}">
                    <a16:rowId xmlns:a16="http://schemas.microsoft.com/office/drawing/2014/main" xmlns="" val="10007"/>
                  </a:ext>
                </a:extLst>
              </a:tr>
              <a:tr h="2666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7788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SCOTT</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ANALYST</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7566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09-DEC-82</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08"/>
                  </a:ext>
                </a:extLst>
              </a:tr>
              <a:tr h="2344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KING</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PRESIDENT</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17-NOV-81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5000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10</a:t>
                      </a:r>
                      <a:endParaRPr/>
                    </a:p>
                  </a:txBody>
                  <a:tcPr marL="60950" marR="60950" marT="30475" marB="30475">
                    <a:solidFill>
                      <a:srgbClr val="FBE4D4"/>
                    </a:solidFill>
                  </a:tcPr>
                </a:tc>
                <a:extLst>
                  <a:ext uri="{0D108BD9-81ED-4DB2-BD59-A6C34878D82A}">
                    <a16:rowId xmlns:a16="http://schemas.microsoft.com/office/drawing/2014/main" xmlns="" val="10009"/>
                  </a:ext>
                </a:extLst>
              </a:tr>
              <a:tr h="2850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7844</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TURNER</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08-SEP-81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1500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10"/>
                  </a:ext>
                </a:extLst>
              </a:tr>
              <a:tr h="248225">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7876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ADAMS</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7788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12-JAN-83</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1100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11"/>
                  </a:ext>
                </a:extLst>
              </a:tr>
              <a:tr h="2344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7900</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JAMES</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03-DEC-81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950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12"/>
                  </a:ext>
                </a:extLst>
              </a:tr>
              <a:tr h="2344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7902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FORD</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ANALYST</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7566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03-DEC-81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3000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13"/>
                  </a:ext>
                </a:extLst>
              </a:tr>
              <a:tr h="395200">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7934</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MILLER</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7782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a:ea typeface="Bookman Old Style"/>
                          <a:cs typeface="Bookman Old Style"/>
                          <a:sym typeface="Bookman Old Style"/>
                        </a:rPr>
                        <a:t>23-JAN-82</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1300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a:ea typeface="Bookman Old Style"/>
                          <a:cs typeface="Bookman Old Style"/>
                          <a:sym typeface="Bookman Old Style"/>
                        </a:rPr>
                        <a:t>10</a:t>
                      </a:r>
                      <a:endParaRPr/>
                    </a:p>
                  </a:txBody>
                  <a:tcPr marL="60950" marR="60950" marT="30475" marB="30475">
                    <a:solidFill>
                      <a:srgbClr val="FBE4D4"/>
                    </a:solidFill>
                  </a:tcPr>
                </a:tc>
                <a:extLst>
                  <a:ext uri="{0D108BD9-81ED-4DB2-BD59-A6C34878D82A}">
                    <a16:rowId xmlns:a16="http://schemas.microsoft.com/office/drawing/2014/main" xmlns="" val="10014"/>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6"/>
          <p:cNvSpPr txBox="1">
            <a:spLocks noGrp="1"/>
          </p:cNvSpPr>
          <p:nvPr>
            <p:ph type="body" idx="1"/>
          </p:nvPr>
        </p:nvSpPr>
        <p:spPr>
          <a:xfrm>
            <a:off x="769188" y="128599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Relational Model</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Each row is known as RECORD or TUPLE</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Each Column is known as ATTRIBUTE or FILED</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The collection of attributes are called as record – An Entity</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The collection of records are called as Table – Entity Set</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In the above example:</a:t>
            </a:r>
            <a:endParaRPr/>
          </a:p>
          <a:p>
            <a:pPr marL="685800" lvl="1" indent="-228600" algn="l" rtl="0">
              <a:lnSpc>
                <a:spcPct val="150000"/>
              </a:lnSpc>
              <a:spcBef>
                <a:spcPts val="500"/>
              </a:spcBef>
              <a:spcAft>
                <a:spcPts val="0"/>
              </a:spcAft>
              <a:buClr>
                <a:srgbClr val="C00000"/>
              </a:buClr>
              <a:buSzPts val="2000"/>
              <a:buNone/>
            </a:pPr>
            <a:r>
              <a:rPr lang="en-US" sz="2000">
                <a:solidFill>
                  <a:srgbClr val="0000FF"/>
                </a:solidFill>
                <a:latin typeface="Bookman Old Style"/>
                <a:ea typeface="Bookman Old Style"/>
                <a:cs typeface="Bookman Old Style"/>
                <a:sym typeface="Bookman Old Style"/>
              </a:rPr>
              <a:t>		Table – EMP</a:t>
            </a:r>
            <a:endParaRPr/>
          </a:p>
          <a:p>
            <a:pPr marL="685800" lvl="1" indent="-228600" algn="l" rtl="0">
              <a:lnSpc>
                <a:spcPct val="150000"/>
              </a:lnSpc>
              <a:spcBef>
                <a:spcPts val="500"/>
              </a:spcBef>
              <a:spcAft>
                <a:spcPts val="0"/>
              </a:spcAft>
              <a:buClr>
                <a:srgbClr val="C00000"/>
              </a:buClr>
              <a:buSzPts val="2000"/>
              <a:buNone/>
            </a:pPr>
            <a:r>
              <a:rPr lang="en-US" sz="2000">
                <a:solidFill>
                  <a:srgbClr val="0000FF"/>
                </a:solidFill>
                <a:latin typeface="Bookman Old Style"/>
                <a:ea typeface="Bookman Old Style"/>
                <a:cs typeface="Bookman Old Style"/>
                <a:sym typeface="Bookman Old Style"/>
              </a:rPr>
              <a:t>		Attributes – Empno, Ename, Sal,….</a:t>
            </a:r>
            <a:endParaRPr/>
          </a:p>
          <a:p>
            <a:pPr marL="685800" lvl="1" indent="-228600" algn="l" rtl="0">
              <a:lnSpc>
                <a:spcPct val="100000"/>
              </a:lnSpc>
              <a:spcBef>
                <a:spcPts val="500"/>
              </a:spcBef>
              <a:spcAft>
                <a:spcPts val="0"/>
              </a:spcAft>
              <a:buClr>
                <a:srgbClr val="C00000"/>
              </a:buClr>
              <a:buSzPts val="2000"/>
              <a:buNone/>
            </a:pPr>
            <a:endParaRPr sz="2000">
              <a:solidFill>
                <a:srgbClr val="0000FF"/>
              </a:solidFill>
              <a:latin typeface="Bookman Old Style"/>
              <a:ea typeface="Bookman Old Style"/>
              <a:cs typeface="Bookman Old Style"/>
              <a:sym typeface="Bookman Old Style"/>
            </a:endParaRPr>
          </a:p>
          <a:p>
            <a:pPr marL="685800" lvl="1" indent="-228600" algn="l" rtl="0">
              <a:lnSpc>
                <a:spcPct val="100000"/>
              </a:lnSpc>
              <a:spcBef>
                <a:spcPts val="500"/>
              </a:spcBef>
              <a:spcAft>
                <a:spcPts val="0"/>
              </a:spcAft>
              <a:buClr>
                <a:srgbClr val="C00000"/>
              </a:buClr>
              <a:buSzPts val="2000"/>
              <a:buNone/>
            </a:pPr>
            <a:endParaRPr sz="2000">
              <a:solidFill>
                <a:srgbClr val="0000FF"/>
              </a:solidFill>
              <a:latin typeface="Bookman Old Style"/>
              <a:ea typeface="Bookman Old Style"/>
              <a:cs typeface="Bookman Old Style"/>
              <a:sym typeface="Bookman Old Style"/>
            </a:endParaRPr>
          </a:p>
        </p:txBody>
      </p:sp>
      <p:sp>
        <p:nvSpPr>
          <p:cNvPr id="580" name="Google Shape;580;p46"/>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7"/>
          <p:cNvSpPr txBox="1">
            <a:spLocks noGrp="1"/>
          </p:cNvSpPr>
          <p:nvPr>
            <p:ph type="body" idx="1"/>
          </p:nvPr>
        </p:nvSpPr>
        <p:spPr>
          <a:xfrm>
            <a:off x="1260893" y="966817"/>
            <a:ext cx="7322389" cy="5037167"/>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rgbClr val="C00000"/>
              </a:buClr>
              <a:buSzPct val="100000"/>
              <a:buNone/>
            </a:pPr>
            <a:r>
              <a:rPr lang="en-US" sz="2400">
                <a:solidFill>
                  <a:srgbClr val="C00000"/>
                </a:solidFill>
                <a:latin typeface="Balthazar"/>
                <a:ea typeface="Balthazar"/>
                <a:cs typeface="Balthazar"/>
                <a:sym typeface="Balthazar"/>
              </a:rPr>
              <a:t>Features of Relational Model</a:t>
            </a:r>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a:ea typeface="Bookman Old Style"/>
                <a:cs typeface="Bookman Old Style"/>
                <a:sym typeface="Bookman Old Style"/>
              </a:rPr>
              <a:t>Records</a:t>
            </a:r>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a:ea typeface="Bookman Old Style"/>
                <a:cs typeface="Bookman Old Style"/>
                <a:sym typeface="Bookman Old Style"/>
              </a:rPr>
              <a:t>Attributes</a:t>
            </a:r>
            <a:endParaRPr/>
          </a:p>
          <a:p>
            <a:pPr marL="228600" lvl="0" indent="-228600" algn="l" rtl="0">
              <a:lnSpc>
                <a:spcPct val="150000"/>
              </a:lnSpc>
              <a:spcBef>
                <a:spcPts val="1000"/>
              </a:spcBef>
              <a:spcAft>
                <a:spcPts val="0"/>
              </a:spcAft>
              <a:buClr>
                <a:srgbClr val="C00000"/>
              </a:buClr>
              <a:buSzPct val="100000"/>
              <a:buNone/>
            </a:pPr>
            <a:r>
              <a:rPr lang="en-US" sz="2400">
                <a:solidFill>
                  <a:srgbClr val="C00000"/>
                </a:solidFill>
                <a:latin typeface="Balthazar"/>
                <a:ea typeface="Balthazar"/>
                <a:cs typeface="Balthazar"/>
                <a:sym typeface="Balthazar"/>
              </a:rPr>
              <a:t>Advantages of Relational Model</a:t>
            </a:r>
            <a:endParaRPr sz="2400">
              <a:solidFill>
                <a:srgbClr val="0000FF"/>
              </a:solidFill>
              <a:latin typeface="Bookman Old Style"/>
              <a:ea typeface="Bookman Old Style"/>
              <a:cs typeface="Bookman Old Style"/>
              <a:sym typeface="Bookman Old Style"/>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a:ea typeface="Bookman Old Style"/>
                <a:cs typeface="Bookman Old Style"/>
                <a:sym typeface="Bookman Old Style"/>
              </a:rPr>
              <a:t>Simple</a:t>
            </a:r>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a:ea typeface="Bookman Old Style"/>
                <a:cs typeface="Bookman Old Style"/>
                <a:sym typeface="Bookman Old Style"/>
              </a:rPr>
              <a:t>Scalable</a:t>
            </a:r>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a:ea typeface="Bookman Old Style"/>
                <a:cs typeface="Bookman Old Style"/>
                <a:sym typeface="Bookman Old Style"/>
              </a:rPr>
              <a:t>Structured format</a:t>
            </a:r>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a:ea typeface="Bookman Old Style"/>
                <a:cs typeface="Bookman Old Style"/>
                <a:sym typeface="Bookman Old Style"/>
              </a:rPr>
              <a:t>Isolation</a:t>
            </a:r>
            <a:endParaRPr/>
          </a:p>
          <a:p>
            <a:pPr marL="228600" lvl="0" indent="-228600" algn="l" rtl="0">
              <a:lnSpc>
                <a:spcPct val="150000"/>
              </a:lnSpc>
              <a:spcBef>
                <a:spcPts val="1000"/>
              </a:spcBef>
              <a:spcAft>
                <a:spcPts val="0"/>
              </a:spcAft>
              <a:buClr>
                <a:srgbClr val="C00000"/>
              </a:buClr>
              <a:buSzPct val="100000"/>
              <a:buNone/>
            </a:pPr>
            <a:r>
              <a:rPr lang="en-US" sz="2400">
                <a:solidFill>
                  <a:srgbClr val="C00000"/>
                </a:solidFill>
                <a:latin typeface="Balthazar"/>
                <a:ea typeface="Balthazar"/>
                <a:cs typeface="Balthazar"/>
                <a:sym typeface="Balthazar"/>
              </a:rPr>
              <a:t>Disadvantages of Relational Model</a:t>
            </a:r>
            <a:endParaRPr sz="2400">
              <a:solidFill>
                <a:srgbClr val="0000FF"/>
              </a:solidFill>
              <a:latin typeface="Bookman Old Style"/>
              <a:ea typeface="Bookman Old Style"/>
              <a:cs typeface="Bookman Old Style"/>
              <a:sym typeface="Bookman Old Style"/>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Hardware overheads</a:t>
            </a:r>
            <a:endParaRPr sz="2200">
              <a:solidFill>
                <a:srgbClr val="0000FF"/>
              </a:solidFill>
              <a:latin typeface="Bookman Old Style"/>
              <a:ea typeface="Bookman Old Style"/>
              <a:cs typeface="Bookman Old Style"/>
              <a:sym typeface="Bookman Old Style"/>
            </a:endParaRPr>
          </a:p>
        </p:txBody>
      </p:sp>
      <p:sp>
        <p:nvSpPr>
          <p:cNvPr id="589" name="Google Shape;589;p47"/>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body" idx="1"/>
          </p:nvPr>
        </p:nvSpPr>
        <p:spPr>
          <a:xfrm>
            <a:off x="189781" y="569343"/>
            <a:ext cx="10554419" cy="573656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endParaRPr sz="2400">
              <a:solidFill>
                <a:srgbClr val="C00000"/>
              </a:solidFill>
              <a:latin typeface="Balthazar"/>
              <a:ea typeface="Balthazar"/>
              <a:cs typeface="Balthazar"/>
              <a:sym typeface="Balthazar"/>
            </a:endParaRPr>
          </a:p>
          <a:p>
            <a:pPr marL="0" lvl="0" indent="0" algn="l" rtl="0">
              <a:lnSpc>
                <a:spcPct val="90000"/>
              </a:lnSpc>
              <a:spcBef>
                <a:spcPts val="1000"/>
              </a:spcBef>
              <a:spcAft>
                <a:spcPts val="0"/>
              </a:spcAft>
              <a:buClr>
                <a:srgbClr val="C00000"/>
              </a:buClr>
              <a:buSzPts val="2400"/>
              <a:buNone/>
            </a:pPr>
            <a:r>
              <a:rPr lang="en-US" sz="2400">
                <a:solidFill>
                  <a:srgbClr val="C00000"/>
                </a:solidFill>
                <a:latin typeface="Balthazar"/>
                <a:ea typeface="Balthazar"/>
                <a:cs typeface="Balthazar"/>
                <a:sym typeface="Balthazar"/>
              </a:rPr>
              <a:t>Advantage of DBMS over file system</a:t>
            </a:r>
            <a:endParaRPr/>
          </a:p>
          <a:p>
            <a:pPr marL="457200" lvl="1" indent="0" algn="l" rtl="0">
              <a:lnSpc>
                <a:spcPct val="90000"/>
              </a:lnSpc>
              <a:spcBef>
                <a:spcPts val="500"/>
              </a:spcBef>
              <a:spcAft>
                <a:spcPts val="0"/>
              </a:spcAft>
              <a:buClr>
                <a:schemeClr val="dk1"/>
              </a:buClr>
              <a:buSzPts val="2000"/>
              <a:buNone/>
            </a:pPr>
            <a:endParaRPr sz="2000">
              <a:solidFill>
                <a:srgbClr val="C00000"/>
              </a:solidFill>
              <a:latin typeface="Bookman Old Style"/>
              <a:ea typeface="Bookman Old Style"/>
              <a:cs typeface="Bookman Old Style"/>
              <a:sym typeface="Bookman Old Style"/>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No redundant data</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 Consistency and Integrity</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 Concurrency</a:t>
            </a:r>
            <a:endParaRPr>
              <a:solidFill>
                <a:srgbClr val="0000FF"/>
              </a:solidFill>
              <a:latin typeface="Bookman Old Style"/>
              <a:ea typeface="Bookman Old Style"/>
              <a:cs typeface="Bookman Old Style"/>
              <a:sym typeface="Bookman Old Style"/>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 Security</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 Privacy</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Easy access to data</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 Recovery</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Flexible</a:t>
            </a:r>
            <a:endParaRPr/>
          </a:p>
          <a:p>
            <a:pPr marL="685800" lvl="1" indent="-101600" algn="l" rtl="0">
              <a:lnSpc>
                <a:spcPct val="150000"/>
              </a:lnSpc>
              <a:spcBef>
                <a:spcPts val="500"/>
              </a:spcBef>
              <a:spcAft>
                <a:spcPts val="0"/>
              </a:spcAft>
              <a:buClr>
                <a:srgbClr val="C00000"/>
              </a:buClr>
              <a:buSzPts val="2000"/>
              <a:buFont typeface="Noto Sans Symbols"/>
              <a:buNone/>
            </a:pPr>
            <a:endParaRPr sz="2000">
              <a:solidFill>
                <a:srgbClr val="0000FF"/>
              </a:solidFill>
              <a:latin typeface="Bookman Old Style"/>
              <a:ea typeface="Bookman Old Style"/>
              <a:cs typeface="Bookman Old Style"/>
              <a:sym typeface="Bookman Old Style"/>
            </a:endParaRPr>
          </a:p>
        </p:txBody>
      </p:sp>
      <p:sp>
        <p:nvSpPr>
          <p:cNvPr id="130" name="Google Shape;130;p5"/>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 	SLO-2 : 	Advantage of DBMS over File Processing 			System</a:t>
            </a:r>
            <a:endParaRPr sz="2800">
              <a:solidFill>
                <a:srgbClr val="FF0000"/>
              </a:solidFill>
              <a:latin typeface="Balthazar"/>
              <a:ea typeface="Balthazar"/>
              <a:cs typeface="Balthazar"/>
              <a:sym typeface="Balthaz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body" idx="1"/>
          </p:nvPr>
        </p:nvSpPr>
        <p:spPr>
          <a:xfrm>
            <a:off x="415505" y="621761"/>
            <a:ext cx="11549333" cy="26476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None/>
            </a:pPr>
            <a:r>
              <a:rPr lang="en-US" sz="2000">
                <a:solidFill>
                  <a:srgbClr val="C00000"/>
                </a:solidFill>
                <a:latin typeface="Balthazar"/>
                <a:ea typeface="Balthazar"/>
                <a:cs typeface="Balthazar"/>
                <a:sym typeface="Balthazar"/>
              </a:rPr>
              <a:t>Object Oriented Model</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The real- time problems are easily represented through </a:t>
            </a:r>
            <a:endParaRPr/>
          </a:p>
          <a:p>
            <a:pPr marL="685800" lvl="1" indent="-228600" algn="l" rtl="0">
              <a:lnSpc>
                <a:spcPct val="90000"/>
              </a:lnSpc>
              <a:spcBef>
                <a:spcPts val="500"/>
              </a:spcBef>
              <a:spcAft>
                <a:spcPts val="0"/>
              </a:spcAft>
              <a:buClr>
                <a:srgbClr val="C00000"/>
              </a:buClr>
              <a:buSzPts val="1800"/>
              <a:buNone/>
            </a:pPr>
            <a:r>
              <a:rPr lang="en-US" sz="1800">
                <a:solidFill>
                  <a:srgbClr val="0000FF"/>
                </a:solidFill>
                <a:latin typeface="Bookman Old Style"/>
                <a:ea typeface="Bookman Old Style"/>
                <a:cs typeface="Bookman Old Style"/>
                <a:sym typeface="Bookman Old Style"/>
              </a:rPr>
              <a:t>    object-oriented data model which is an OBJECT.</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In this Model, the data and its relationship present in the single structure</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Complex data like images, audio, videos can be stored easily</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a:ea typeface="Bookman Old Style"/>
                <a:cs typeface="Bookman Old Style"/>
                <a:sym typeface="Bookman Old Style"/>
              </a:rPr>
              <a:t>Objects connected through links using common attribute(s)</a:t>
            </a:r>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C00000"/>
                </a:solidFill>
                <a:latin typeface="Bookman Old Style"/>
                <a:ea typeface="Bookman Old Style"/>
                <a:cs typeface="Bookman Old Style"/>
                <a:sym typeface="Bookman Old Style"/>
              </a:rPr>
              <a:t>Example</a:t>
            </a:r>
            <a:r>
              <a:rPr lang="en-US" sz="1800">
                <a:solidFill>
                  <a:srgbClr val="0000FF"/>
                </a:solidFill>
                <a:latin typeface="Bookman Old Style"/>
                <a:ea typeface="Bookman Old Style"/>
                <a:cs typeface="Bookman Old Style"/>
                <a:sym typeface="Bookman Old Style"/>
              </a:rPr>
              <a:t> : Three Objects Faculty, Department and Campus linked using common attribute</a:t>
            </a:r>
            <a:endParaRPr sz="1800">
              <a:solidFill>
                <a:srgbClr val="0000FF"/>
              </a:solidFill>
              <a:latin typeface="Bookman Old Style"/>
              <a:ea typeface="Bookman Old Style"/>
              <a:cs typeface="Bookman Old Style"/>
              <a:sym typeface="Bookman Old Style"/>
            </a:endParaRPr>
          </a:p>
        </p:txBody>
      </p:sp>
      <p:sp>
        <p:nvSpPr>
          <p:cNvPr id="598" name="Google Shape;598;p48"/>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S-8	SLO-1 &amp; SLO-2 : The evolution of Data Models  </a:t>
            </a:r>
            <a:endParaRPr sz="2800">
              <a:solidFill>
                <a:srgbClr val="FF0000"/>
              </a:solidFill>
              <a:latin typeface="Balthazar"/>
              <a:ea typeface="Balthazar"/>
              <a:cs typeface="Balthazar"/>
              <a:sym typeface="Balthazar"/>
            </a:endParaRPr>
          </a:p>
        </p:txBody>
      </p:sp>
      <p:graphicFrame>
        <p:nvGraphicFramePr>
          <p:cNvPr id="599" name="Google Shape;599;p48"/>
          <p:cNvGraphicFramePr/>
          <p:nvPr/>
        </p:nvGraphicFramePr>
        <p:xfrm>
          <a:off x="1755954" y="3031526"/>
          <a:ext cx="2376100" cy="3296950"/>
        </p:xfrm>
        <a:graphic>
          <a:graphicData uri="http://schemas.openxmlformats.org/drawingml/2006/table">
            <a:tbl>
              <a:tblPr firstRow="1" bandRow="1">
                <a:noFill/>
                <a:tableStyleId>{B92A76E3-1F0D-4777-925B-23E6D2FBC8FC}</a:tableStyleId>
              </a:tblPr>
              <a:tblGrid>
                <a:gridCol w="2376100">
                  <a:extLst>
                    <a:ext uri="{9D8B030D-6E8A-4147-A177-3AD203B41FA5}">
                      <a16:colId xmlns:a16="http://schemas.microsoft.com/office/drawing/2014/main" xmlns="" val="20000"/>
                    </a:ext>
                  </a:extLst>
                </a:gridCol>
              </a:tblGrid>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FACULTY</a:t>
                      </a:r>
                      <a:endParaRPr sz="1800">
                        <a:solidFill>
                          <a:srgbClr val="C00000"/>
                        </a:solidFill>
                        <a:latin typeface="Balthazar"/>
                        <a:ea typeface="Balthazar"/>
                        <a:cs typeface="Balthazar"/>
                        <a:sym typeface="Balthazar"/>
                      </a:endParaRPr>
                    </a:p>
                  </a:txBody>
                  <a:tcPr marL="91450" marR="91450" marT="45725" marB="45725">
                    <a:gradFill>
                      <a:gsLst>
                        <a:gs pos="0">
                          <a:srgbClr val="928278"/>
                        </a:gs>
                        <a:gs pos="50000">
                          <a:srgbClr val="D3BDAE"/>
                        </a:gs>
                        <a:gs pos="100000">
                          <a:srgbClr val="FDE3D1"/>
                        </a:gs>
                      </a:gsLst>
                      <a:path path="circle">
                        <a:fillToRect l="100000" t="100000"/>
                      </a:path>
                      <a:tileRect r="-100000" b="-100000"/>
                    </a:gradFill>
                  </a:tcPr>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ATTRIBUTES</a:t>
                      </a:r>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Faculty_ID</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Faculty_Name</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Faculty_Designation </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 _Sal</a:t>
                      </a:r>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Faculty_DOB</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Faculty_MobileNo</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Dept_ID</a:t>
                      </a:r>
                      <a:endParaRPr sz="1600">
                        <a:solidFill>
                          <a:srgbClr val="0000FF"/>
                        </a:solidFill>
                        <a:latin typeface="Bookman Old Style"/>
                        <a:ea typeface="Bookman Old Style"/>
                        <a:cs typeface="Bookman Old Style"/>
                        <a:sym typeface="Bookman Old Style"/>
                      </a:endParaRPr>
                    </a:p>
                  </a:txBody>
                  <a:tcPr marL="91450" marR="91450" marT="45725" marB="45725">
                    <a:gradFill>
                      <a:gsLst>
                        <a:gs pos="0">
                          <a:srgbClr val="928278"/>
                        </a:gs>
                        <a:gs pos="50000">
                          <a:srgbClr val="D3BDAE"/>
                        </a:gs>
                        <a:gs pos="100000">
                          <a:srgbClr val="FDE3D1"/>
                        </a:gs>
                      </a:gsLst>
                      <a:path path="circle">
                        <a:fillToRect l="100000" t="100000"/>
                      </a:path>
                      <a:tileRect r="-100000" b="-100000"/>
                    </a:gradFill>
                  </a:tcPr>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Methods</a:t>
                      </a:r>
                      <a:endParaRPr/>
                    </a:p>
                    <a:p>
                      <a:pPr marL="0" marR="0" lvl="0" indent="0" algn="l" rtl="0">
                        <a:spcBef>
                          <a:spcPts val="0"/>
                        </a:spcBef>
                        <a:spcAft>
                          <a:spcPts val="0"/>
                        </a:spcAft>
                        <a:buNone/>
                      </a:pPr>
                      <a:r>
                        <a:rPr lang="en-US" sz="1600">
                          <a:solidFill>
                            <a:srgbClr val="EF1141"/>
                          </a:solidFill>
                          <a:latin typeface="Bookman Old Style"/>
                          <a:ea typeface="Bookman Old Style"/>
                          <a:cs typeface="Bookman Old Style"/>
                          <a:sym typeface="Bookman Old Style"/>
                        </a:rPr>
                        <a:t>Teaching_Subjects</a:t>
                      </a:r>
                      <a:endParaRPr sz="1600">
                        <a:solidFill>
                          <a:srgbClr val="EF1141"/>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EF1141"/>
                          </a:solidFill>
                          <a:latin typeface="Bookman Old Style"/>
                          <a:ea typeface="Bookman Old Style"/>
                          <a:cs typeface="Bookman Old Style"/>
                          <a:sym typeface="Bookman Old Style"/>
                        </a:rPr>
                        <a:t>Designation_Change</a:t>
                      </a:r>
                      <a:endParaRPr sz="1600">
                        <a:solidFill>
                          <a:srgbClr val="EF1141"/>
                        </a:solidFill>
                        <a:latin typeface="Bookman Old Style"/>
                        <a:ea typeface="Bookman Old Style"/>
                        <a:cs typeface="Bookman Old Style"/>
                        <a:sym typeface="Bookman Old Style"/>
                      </a:endParaRPr>
                    </a:p>
                  </a:txBody>
                  <a:tcPr marL="91450" marR="91450" marT="45725" marB="45725">
                    <a:gradFill>
                      <a:gsLst>
                        <a:gs pos="0">
                          <a:srgbClr val="928278"/>
                        </a:gs>
                        <a:gs pos="50000">
                          <a:srgbClr val="D3BDAE"/>
                        </a:gs>
                        <a:gs pos="100000">
                          <a:srgbClr val="FDE3D1"/>
                        </a:gs>
                      </a:gsLst>
                      <a:path path="circle">
                        <a:fillToRect l="100000" t="100000"/>
                      </a:path>
                      <a:tileRect r="-100000" b="-100000"/>
                    </a:gradFill>
                  </a:tcPr>
                </a:tc>
                <a:extLst>
                  <a:ext uri="{0D108BD9-81ED-4DB2-BD59-A6C34878D82A}">
                    <a16:rowId xmlns:a16="http://schemas.microsoft.com/office/drawing/2014/main" xmlns="" val="10002"/>
                  </a:ext>
                </a:extLst>
              </a:tr>
            </a:tbl>
          </a:graphicData>
        </a:graphic>
      </p:graphicFrame>
      <p:graphicFrame>
        <p:nvGraphicFramePr>
          <p:cNvPr id="600" name="Google Shape;600;p48"/>
          <p:cNvGraphicFramePr/>
          <p:nvPr/>
        </p:nvGraphicFramePr>
        <p:xfrm>
          <a:off x="5151888" y="3218431"/>
          <a:ext cx="2275450" cy="2565430"/>
        </p:xfrm>
        <a:graphic>
          <a:graphicData uri="http://schemas.openxmlformats.org/drawingml/2006/table">
            <a:tbl>
              <a:tblPr firstRow="1" bandRow="1">
                <a:noFill/>
                <a:tableStyleId>{B92A76E3-1F0D-4777-925B-23E6D2FBC8FC}</a:tableStyleId>
              </a:tblPr>
              <a:tblGrid>
                <a:gridCol w="2275450">
                  <a:extLst>
                    <a:ext uri="{9D8B030D-6E8A-4147-A177-3AD203B41FA5}">
                      <a16:colId xmlns:a16="http://schemas.microsoft.com/office/drawing/2014/main" xmlns="" val="20000"/>
                    </a:ext>
                  </a:extLst>
                </a:gridCol>
              </a:tblGrid>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DEPARTMENT</a:t>
                      </a:r>
                      <a:endParaRPr sz="1800">
                        <a:solidFill>
                          <a:srgbClr val="C00000"/>
                        </a:solidFill>
                        <a:latin typeface="Balthazar"/>
                        <a:ea typeface="Balthazar"/>
                        <a:cs typeface="Balthazar"/>
                        <a:sym typeface="Balthazar"/>
                      </a:endParaRPr>
                    </a:p>
                  </a:txBody>
                  <a:tcPr marL="91450" marR="91450" marT="45725" marB="45725">
                    <a:gradFill>
                      <a:gsLst>
                        <a:gs pos="0">
                          <a:srgbClr val="C8EBB2"/>
                        </a:gs>
                        <a:gs pos="50000">
                          <a:srgbClr val="DBF1CE"/>
                        </a:gs>
                        <a:gs pos="100000">
                          <a:srgbClr val="EDF8E6"/>
                        </a:gs>
                      </a:gsLst>
                      <a:lin ang="2700000" scaled="0"/>
                    </a:gradFill>
                  </a:tcPr>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ATTRIBUTES</a:t>
                      </a:r>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Dept_ID</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Dept_Name</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Dept_Location</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Campus_ID</a:t>
                      </a:r>
                      <a:endParaRPr sz="1600">
                        <a:solidFill>
                          <a:srgbClr val="0000FF"/>
                        </a:solidFill>
                        <a:latin typeface="Bookman Old Style"/>
                        <a:ea typeface="Bookman Old Style"/>
                        <a:cs typeface="Bookman Old Style"/>
                        <a:sym typeface="Bookman Old Style"/>
                      </a:endParaRPr>
                    </a:p>
                  </a:txBody>
                  <a:tcPr marL="91450" marR="91450" marT="45725" marB="45725">
                    <a:gradFill>
                      <a:gsLst>
                        <a:gs pos="0">
                          <a:srgbClr val="C8EBB2"/>
                        </a:gs>
                        <a:gs pos="50000">
                          <a:srgbClr val="DBF1CE"/>
                        </a:gs>
                        <a:gs pos="100000">
                          <a:srgbClr val="EDF8E6"/>
                        </a:gs>
                      </a:gsLst>
                      <a:lin ang="2700000" scaled="0"/>
                    </a:gradFill>
                  </a:tcPr>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Methods</a:t>
                      </a:r>
                      <a:endParaRPr/>
                    </a:p>
                    <a:p>
                      <a:pPr marL="0" marR="0" lvl="0" indent="0" algn="l" rtl="0">
                        <a:spcBef>
                          <a:spcPts val="0"/>
                        </a:spcBef>
                        <a:spcAft>
                          <a:spcPts val="0"/>
                        </a:spcAft>
                        <a:buNone/>
                      </a:pPr>
                      <a:r>
                        <a:rPr lang="en-US" sz="1600">
                          <a:solidFill>
                            <a:srgbClr val="D60093"/>
                          </a:solidFill>
                          <a:latin typeface="Bookman Old Style"/>
                          <a:ea typeface="Bookman Old Style"/>
                          <a:cs typeface="Bookman Old Style"/>
                          <a:sym typeface="Bookman Old Style"/>
                        </a:rPr>
                        <a:t>Department Change</a:t>
                      </a:r>
                      <a:endParaRPr/>
                    </a:p>
                    <a:p>
                      <a:pPr marL="0" marR="0" lvl="0" indent="0" algn="l" rtl="0">
                        <a:spcBef>
                          <a:spcPts val="0"/>
                        </a:spcBef>
                        <a:spcAft>
                          <a:spcPts val="0"/>
                        </a:spcAft>
                        <a:buNone/>
                      </a:pPr>
                      <a:r>
                        <a:rPr lang="en-US" sz="1600">
                          <a:solidFill>
                            <a:srgbClr val="D60093"/>
                          </a:solidFill>
                          <a:latin typeface="Bookman Old Style"/>
                          <a:ea typeface="Bookman Old Style"/>
                          <a:cs typeface="Bookman Old Style"/>
                          <a:sym typeface="Bookman Old Style"/>
                        </a:rPr>
                        <a:t>Campus Change</a:t>
                      </a:r>
                      <a:endParaRPr sz="1600">
                        <a:solidFill>
                          <a:srgbClr val="D60093"/>
                        </a:solidFill>
                        <a:latin typeface="Bookman Old Style"/>
                        <a:ea typeface="Bookman Old Style"/>
                        <a:cs typeface="Bookman Old Style"/>
                        <a:sym typeface="Bookman Old Style"/>
                      </a:endParaRPr>
                    </a:p>
                  </a:txBody>
                  <a:tcPr marL="91450" marR="91450" marT="45725" marB="45725">
                    <a:gradFill>
                      <a:gsLst>
                        <a:gs pos="0">
                          <a:srgbClr val="C8EBB2"/>
                        </a:gs>
                        <a:gs pos="50000">
                          <a:srgbClr val="DBF1CE"/>
                        </a:gs>
                        <a:gs pos="100000">
                          <a:srgbClr val="EDF8E6"/>
                        </a:gs>
                      </a:gsLst>
                      <a:lin ang="2700000" scaled="0"/>
                    </a:gradFill>
                  </a:tcPr>
                </a:tc>
                <a:extLst>
                  <a:ext uri="{0D108BD9-81ED-4DB2-BD59-A6C34878D82A}">
                    <a16:rowId xmlns:a16="http://schemas.microsoft.com/office/drawing/2014/main" xmlns="" val="10002"/>
                  </a:ext>
                </a:extLst>
              </a:tr>
            </a:tbl>
          </a:graphicData>
        </a:graphic>
      </p:graphicFrame>
      <p:graphicFrame>
        <p:nvGraphicFramePr>
          <p:cNvPr id="601" name="Google Shape;601;p48"/>
          <p:cNvGraphicFramePr/>
          <p:nvPr/>
        </p:nvGraphicFramePr>
        <p:xfrm>
          <a:off x="8409811" y="3267315"/>
          <a:ext cx="2433600" cy="2346990"/>
        </p:xfrm>
        <a:graphic>
          <a:graphicData uri="http://schemas.openxmlformats.org/drawingml/2006/table">
            <a:tbl>
              <a:tblPr firstRow="1" bandRow="1">
                <a:noFill/>
                <a:tableStyleId>{B92A76E3-1F0D-4777-925B-23E6D2FBC8FC}</a:tableStyleId>
              </a:tblPr>
              <a:tblGrid>
                <a:gridCol w="2433600">
                  <a:extLst>
                    <a:ext uri="{9D8B030D-6E8A-4147-A177-3AD203B41FA5}">
                      <a16:colId xmlns:a16="http://schemas.microsoft.com/office/drawing/2014/main" xmlns="" val="20000"/>
                    </a:ext>
                  </a:extLst>
                </a:gridCol>
              </a:tblGrid>
              <a:tr h="370850">
                <a:tc>
                  <a:txBody>
                    <a:bodyPr/>
                    <a:lstStyle/>
                    <a:p>
                      <a:pPr marL="0" marR="0" lvl="0" indent="0" algn="l" rtl="0">
                        <a:spcBef>
                          <a:spcPts val="0"/>
                        </a:spcBef>
                        <a:spcAft>
                          <a:spcPts val="0"/>
                        </a:spcAft>
                        <a:buNone/>
                      </a:pPr>
                      <a:r>
                        <a:rPr lang="en-US" sz="2000">
                          <a:solidFill>
                            <a:srgbClr val="C00000"/>
                          </a:solidFill>
                          <a:latin typeface="Balthazar"/>
                          <a:ea typeface="Balthazar"/>
                          <a:cs typeface="Balthazar"/>
                          <a:sym typeface="Balthazar"/>
                        </a:rPr>
                        <a:t>CAMPUS</a:t>
                      </a:r>
                      <a:endParaRPr sz="2000">
                        <a:solidFill>
                          <a:srgbClr val="C00000"/>
                        </a:solidFill>
                        <a:latin typeface="Balthazar"/>
                        <a:ea typeface="Balthazar"/>
                        <a:cs typeface="Balthazar"/>
                        <a:sym typeface="Balthazar"/>
                      </a:endParaRPr>
                    </a:p>
                  </a:txBody>
                  <a:tcPr marL="91450" marR="91450" marT="45725" marB="45725">
                    <a:gradFill>
                      <a:gsLst>
                        <a:gs pos="0">
                          <a:srgbClr val="98C2F5"/>
                        </a:gs>
                        <a:gs pos="50000">
                          <a:srgbClr val="BFD7F7"/>
                        </a:gs>
                        <a:gs pos="100000">
                          <a:srgbClr val="DFEBFB"/>
                        </a:gs>
                      </a:gsLst>
                      <a:lin ang="2700000" scaled="0"/>
                    </a:gradFill>
                  </a:tcPr>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ATTRIBUTES</a:t>
                      </a:r>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Campus_ID</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Campus_Name</a:t>
                      </a:r>
                      <a:endParaRPr sz="1600">
                        <a:solidFill>
                          <a:srgbClr val="0000FF"/>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Campus_Location</a:t>
                      </a:r>
                      <a:endParaRPr sz="1600">
                        <a:solidFill>
                          <a:srgbClr val="0000FF"/>
                        </a:solidFill>
                        <a:latin typeface="Bookman Old Style"/>
                        <a:ea typeface="Bookman Old Style"/>
                        <a:cs typeface="Bookman Old Style"/>
                        <a:sym typeface="Bookman Old Style"/>
                      </a:endParaRPr>
                    </a:p>
                  </a:txBody>
                  <a:tcPr marL="91450" marR="91450" marT="45725" marB="45725">
                    <a:gradFill>
                      <a:gsLst>
                        <a:gs pos="0">
                          <a:srgbClr val="98C2F5"/>
                        </a:gs>
                        <a:gs pos="50000">
                          <a:srgbClr val="BFD7F7"/>
                        </a:gs>
                        <a:gs pos="100000">
                          <a:srgbClr val="DFEBFB"/>
                        </a:gs>
                      </a:gsLst>
                      <a:lin ang="2700000" scaled="0"/>
                    </a:gradFill>
                  </a:tcPr>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1800">
                          <a:solidFill>
                            <a:srgbClr val="C00000"/>
                          </a:solidFill>
                          <a:latin typeface="Balthazar"/>
                          <a:ea typeface="Balthazar"/>
                          <a:cs typeface="Balthazar"/>
                          <a:sym typeface="Balthazar"/>
                        </a:rPr>
                        <a:t>Methods</a:t>
                      </a:r>
                      <a:endParaRPr/>
                    </a:p>
                    <a:p>
                      <a:pPr marL="0" marR="0" lvl="0" indent="0" algn="l" rtl="0">
                        <a:spcBef>
                          <a:spcPts val="0"/>
                        </a:spcBef>
                        <a:spcAft>
                          <a:spcPts val="0"/>
                        </a:spcAft>
                        <a:buNone/>
                      </a:pPr>
                      <a:r>
                        <a:rPr lang="en-US" sz="1600">
                          <a:solidFill>
                            <a:srgbClr val="D60093"/>
                          </a:solidFill>
                          <a:latin typeface="Bookman Old Style"/>
                          <a:ea typeface="Bookman Old Style"/>
                          <a:cs typeface="Bookman Old Style"/>
                          <a:sym typeface="Bookman Old Style"/>
                        </a:rPr>
                        <a:t>New Campus Creation</a:t>
                      </a:r>
                      <a:endParaRPr/>
                    </a:p>
                    <a:p>
                      <a:pPr marL="0" marR="0" lvl="0" indent="0" algn="l" rtl="0">
                        <a:spcBef>
                          <a:spcPts val="0"/>
                        </a:spcBef>
                        <a:spcAft>
                          <a:spcPts val="0"/>
                        </a:spcAft>
                        <a:buNone/>
                      </a:pPr>
                      <a:r>
                        <a:rPr lang="en-US" sz="1600">
                          <a:solidFill>
                            <a:srgbClr val="D60093"/>
                          </a:solidFill>
                          <a:latin typeface="Bookman Old Style"/>
                          <a:ea typeface="Bookman Old Style"/>
                          <a:cs typeface="Bookman Old Style"/>
                          <a:sym typeface="Bookman Old Style"/>
                        </a:rPr>
                        <a:t>Location Change</a:t>
                      </a:r>
                      <a:endParaRPr sz="1600">
                        <a:solidFill>
                          <a:srgbClr val="D60093"/>
                        </a:solidFill>
                        <a:latin typeface="Bookman Old Style"/>
                        <a:ea typeface="Bookman Old Style"/>
                        <a:cs typeface="Bookman Old Style"/>
                        <a:sym typeface="Bookman Old Style"/>
                      </a:endParaRPr>
                    </a:p>
                  </a:txBody>
                  <a:tcPr marL="91450" marR="91450" marT="45725" marB="45725">
                    <a:gradFill>
                      <a:gsLst>
                        <a:gs pos="0">
                          <a:srgbClr val="98C2F5"/>
                        </a:gs>
                        <a:gs pos="50000">
                          <a:srgbClr val="BFD7F7"/>
                        </a:gs>
                        <a:gs pos="100000">
                          <a:srgbClr val="DFEBFB"/>
                        </a:gs>
                      </a:gsLst>
                      <a:lin ang="2700000" scaled="0"/>
                    </a:gradFill>
                  </a:tcPr>
                </a:tc>
                <a:extLst>
                  <a:ext uri="{0D108BD9-81ED-4DB2-BD59-A6C34878D82A}">
                    <a16:rowId xmlns:a16="http://schemas.microsoft.com/office/drawing/2014/main" xmlns="" val="10002"/>
                  </a:ext>
                </a:extLst>
              </a:tr>
            </a:tbl>
          </a:graphicData>
        </a:graphic>
      </p:graphicFrame>
      <p:cxnSp>
        <p:nvCxnSpPr>
          <p:cNvPr id="602" name="Google Shape;602;p48"/>
          <p:cNvCxnSpPr/>
          <p:nvPr/>
        </p:nvCxnSpPr>
        <p:spPr>
          <a:xfrm>
            <a:off x="4149308" y="5339731"/>
            <a:ext cx="500332" cy="1588"/>
          </a:xfrm>
          <a:prstGeom prst="straightConnector1">
            <a:avLst/>
          </a:prstGeom>
          <a:noFill/>
          <a:ln w="28575" cap="flat" cmpd="sng">
            <a:solidFill>
              <a:srgbClr val="385623"/>
            </a:solidFill>
            <a:prstDash val="solid"/>
            <a:miter lim="800000"/>
            <a:headEnd type="none" w="sm" len="sm"/>
            <a:tailEnd type="none" w="sm" len="sm"/>
          </a:ln>
        </p:spPr>
      </p:cxnSp>
      <p:cxnSp>
        <p:nvCxnSpPr>
          <p:cNvPr id="603" name="Google Shape;603;p48"/>
          <p:cNvCxnSpPr/>
          <p:nvPr/>
        </p:nvCxnSpPr>
        <p:spPr>
          <a:xfrm rot="5400000" flipH="1">
            <a:off x="3994032" y="4684121"/>
            <a:ext cx="1319840" cy="8630"/>
          </a:xfrm>
          <a:prstGeom prst="straightConnector1">
            <a:avLst/>
          </a:prstGeom>
          <a:noFill/>
          <a:ln w="28575" cap="flat" cmpd="sng">
            <a:solidFill>
              <a:srgbClr val="385623"/>
            </a:solidFill>
            <a:prstDash val="solid"/>
            <a:miter lim="800000"/>
            <a:headEnd type="none" w="sm" len="sm"/>
            <a:tailEnd type="none" w="sm" len="sm"/>
          </a:ln>
        </p:spPr>
      </p:cxnSp>
      <p:cxnSp>
        <p:nvCxnSpPr>
          <p:cNvPr id="604" name="Google Shape;604;p48"/>
          <p:cNvCxnSpPr/>
          <p:nvPr/>
        </p:nvCxnSpPr>
        <p:spPr>
          <a:xfrm>
            <a:off x="4638122" y="4034337"/>
            <a:ext cx="500332" cy="1588"/>
          </a:xfrm>
          <a:prstGeom prst="straightConnector1">
            <a:avLst/>
          </a:prstGeom>
          <a:noFill/>
          <a:ln w="28575" cap="flat" cmpd="sng">
            <a:solidFill>
              <a:srgbClr val="385623"/>
            </a:solidFill>
            <a:prstDash val="solid"/>
            <a:miter lim="800000"/>
            <a:headEnd type="none" w="sm" len="sm"/>
            <a:tailEnd type="none" w="sm" len="sm"/>
          </a:ln>
        </p:spPr>
      </p:cxnSp>
      <p:cxnSp>
        <p:nvCxnSpPr>
          <p:cNvPr id="605" name="Google Shape;605;p48"/>
          <p:cNvCxnSpPr/>
          <p:nvPr/>
        </p:nvCxnSpPr>
        <p:spPr>
          <a:xfrm>
            <a:off x="7921926" y="4152231"/>
            <a:ext cx="500332" cy="1588"/>
          </a:xfrm>
          <a:prstGeom prst="straightConnector1">
            <a:avLst/>
          </a:prstGeom>
          <a:noFill/>
          <a:ln w="28575" cap="flat" cmpd="sng">
            <a:solidFill>
              <a:srgbClr val="385623"/>
            </a:solidFill>
            <a:prstDash val="solid"/>
            <a:miter lim="800000"/>
            <a:headEnd type="none" w="sm" len="sm"/>
            <a:tailEnd type="none" w="sm" len="sm"/>
          </a:ln>
        </p:spPr>
      </p:cxnSp>
      <p:cxnSp>
        <p:nvCxnSpPr>
          <p:cNvPr id="606" name="Google Shape;606;p48"/>
          <p:cNvCxnSpPr/>
          <p:nvPr/>
        </p:nvCxnSpPr>
        <p:spPr>
          <a:xfrm rot="-5400000">
            <a:off x="7584064" y="4455518"/>
            <a:ext cx="667109" cy="14391"/>
          </a:xfrm>
          <a:prstGeom prst="straightConnector1">
            <a:avLst/>
          </a:prstGeom>
          <a:noFill/>
          <a:ln w="28575" cap="flat" cmpd="sng">
            <a:solidFill>
              <a:srgbClr val="385623"/>
            </a:solidFill>
            <a:prstDash val="solid"/>
            <a:miter lim="800000"/>
            <a:headEnd type="none" w="sm" len="sm"/>
            <a:tailEnd type="none" w="sm" len="sm"/>
          </a:ln>
        </p:spPr>
      </p:cxnSp>
      <p:cxnSp>
        <p:nvCxnSpPr>
          <p:cNvPr id="607" name="Google Shape;607;p48"/>
          <p:cNvCxnSpPr/>
          <p:nvPr/>
        </p:nvCxnSpPr>
        <p:spPr>
          <a:xfrm>
            <a:off x="7415844" y="4810644"/>
            <a:ext cx="500332" cy="1588"/>
          </a:xfrm>
          <a:prstGeom prst="straightConnector1">
            <a:avLst/>
          </a:prstGeom>
          <a:noFill/>
          <a:ln w="28575" cap="flat" cmpd="sng">
            <a:solidFill>
              <a:srgbClr val="385623"/>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idx="10"/>
          </p:nvPr>
        </p:nvSpPr>
        <p:spPr/>
        <p:txBody>
          <a:bodyPr/>
          <a:lstStyle/>
          <a:p>
            <a:r>
              <a:rPr lang="en-US" smtClean="0"/>
              <a:t>13-02-2022</a:t>
            </a:r>
            <a:endParaRPr lang="en-US"/>
          </a:p>
        </p:txBody>
      </p:sp>
      <p:sp>
        <p:nvSpPr>
          <p:cNvPr id="5" name="Footer Placeholder 4"/>
          <p:cNvSpPr>
            <a:spLocks noGrp="1"/>
          </p:cNvSpPr>
          <p:nvPr>
            <p:ph type="ftr" idx="11"/>
          </p:nvPr>
        </p:nvSpPr>
        <p:spPr/>
        <p:txBody>
          <a:bodyPr/>
          <a:lstStyle/>
          <a:p>
            <a:r>
              <a:rPr lang="en-IN" smtClean="0"/>
              <a:t>SRMIST&lt;KTR</a:t>
            </a:r>
            <a:endParaRPr lang="en-IN"/>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pic>
        <p:nvPicPr>
          <p:cNvPr id="7" name="Google Shape;797;p106" descr="Types of SQL Commands - javatpoint"/>
          <p:cNvPicPr preferRelativeResize="0"/>
          <p:nvPr/>
        </p:nvPicPr>
        <p:blipFill rotWithShape="1">
          <a:blip r:embed="rId2">
            <a:alphaModFix/>
          </a:blip>
          <a:srcRect/>
          <a:stretch/>
        </p:blipFill>
        <p:spPr>
          <a:xfrm>
            <a:off x="1285875" y="704850"/>
            <a:ext cx="8782050" cy="5410200"/>
          </a:xfrm>
          <a:prstGeom prst="rect">
            <a:avLst/>
          </a:prstGeom>
          <a:noFill/>
          <a:ln>
            <a:noFill/>
          </a:ln>
        </p:spPr>
      </p:pic>
    </p:spTree>
    <p:extLst>
      <p:ext uri="{BB962C8B-B14F-4D97-AF65-F5344CB8AC3E}">
        <p14:creationId xmlns:p14="http://schemas.microsoft.com/office/powerpoint/2010/main" val="1940245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9"/>
          <p:cNvSpPr txBox="1">
            <a:spLocks noGrp="1"/>
          </p:cNvSpPr>
          <p:nvPr>
            <p:ph type="body" idx="1"/>
          </p:nvPr>
        </p:nvSpPr>
        <p:spPr>
          <a:xfrm>
            <a:off x="0" y="854675"/>
            <a:ext cx="10515600" cy="4306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Consider EMP table for DML operations</a:t>
            </a:r>
            <a:endParaRPr sz="2400">
              <a:solidFill>
                <a:srgbClr val="C00000"/>
              </a:solidFill>
              <a:latin typeface="Balthazar"/>
              <a:ea typeface="Balthazar"/>
              <a:cs typeface="Balthazar"/>
              <a:sym typeface="Balthazar"/>
            </a:endParaRPr>
          </a:p>
        </p:txBody>
      </p:sp>
      <p:sp>
        <p:nvSpPr>
          <p:cNvPr id="616" name="Google Shape;616;p49"/>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graphicFrame>
        <p:nvGraphicFramePr>
          <p:cNvPr id="617" name="Google Shape;617;p49"/>
          <p:cNvGraphicFramePr/>
          <p:nvPr/>
        </p:nvGraphicFramePr>
        <p:xfrm>
          <a:off x="1859473" y="1345726"/>
          <a:ext cx="9087400" cy="4967050"/>
        </p:xfrm>
        <a:graphic>
          <a:graphicData uri="http://schemas.openxmlformats.org/drawingml/2006/table">
            <a:tbl>
              <a:tblPr firstRow="1" bandRow="1">
                <a:noFill/>
                <a:tableStyleId>{B92A76E3-1F0D-4777-925B-23E6D2FBC8FC}</a:tableStyleId>
              </a:tblPr>
              <a:tblGrid>
                <a:gridCol w="1173000">
                  <a:extLst>
                    <a:ext uri="{9D8B030D-6E8A-4147-A177-3AD203B41FA5}">
                      <a16:colId xmlns:a16="http://schemas.microsoft.com/office/drawing/2014/main" xmlns="" val="20000"/>
                    </a:ext>
                  </a:extLst>
                </a:gridCol>
                <a:gridCol w="1173000">
                  <a:extLst>
                    <a:ext uri="{9D8B030D-6E8A-4147-A177-3AD203B41FA5}">
                      <a16:colId xmlns:a16="http://schemas.microsoft.com/office/drawing/2014/main" xmlns="" val="20001"/>
                    </a:ext>
                  </a:extLst>
                </a:gridCol>
                <a:gridCol w="1701775">
                  <a:extLst>
                    <a:ext uri="{9D8B030D-6E8A-4147-A177-3AD203B41FA5}">
                      <a16:colId xmlns:a16="http://schemas.microsoft.com/office/drawing/2014/main" xmlns="" val="20002"/>
                    </a:ext>
                  </a:extLst>
                </a:gridCol>
                <a:gridCol w="791100">
                  <a:extLst>
                    <a:ext uri="{9D8B030D-6E8A-4147-A177-3AD203B41FA5}">
                      <a16:colId xmlns:a16="http://schemas.microsoft.com/office/drawing/2014/main" xmlns="" val="20003"/>
                    </a:ext>
                  </a:extLst>
                </a:gridCol>
                <a:gridCol w="1445475">
                  <a:extLst>
                    <a:ext uri="{9D8B030D-6E8A-4147-A177-3AD203B41FA5}">
                      <a16:colId xmlns:a16="http://schemas.microsoft.com/office/drawing/2014/main" xmlns="" val="20004"/>
                    </a:ext>
                  </a:extLst>
                </a:gridCol>
                <a:gridCol w="830175">
                  <a:extLst>
                    <a:ext uri="{9D8B030D-6E8A-4147-A177-3AD203B41FA5}">
                      <a16:colId xmlns:a16="http://schemas.microsoft.com/office/drawing/2014/main" xmlns="" val="20005"/>
                    </a:ext>
                  </a:extLst>
                </a:gridCol>
                <a:gridCol w="1123175">
                  <a:extLst>
                    <a:ext uri="{9D8B030D-6E8A-4147-A177-3AD203B41FA5}">
                      <a16:colId xmlns:a16="http://schemas.microsoft.com/office/drawing/2014/main" xmlns="" val="20006"/>
                    </a:ext>
                  </a:extLst>
                </a:gridCol>
                <a:gridCol w="849700">
                  <a:extLst>
                    <a:ext uri="{9D8B030D-6E8A-4147-A177-3AD203B41FA5}">
                      <a16:colId xmlns:a16="http://schemas.microsoft.com/office/drawing/2014/main" xmlns="" val="20007"/>
                    </a:ext>
                  </a:extLst>
                </a:gridCol>
              </a:tblGrid>
              <a:tr h="395200">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EMPNO</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ENAME</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JOB</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MGR</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HIREDATE</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SAL</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COMM</a:t>
                      </a:r>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a:ea typeface="Bookman Old Style"/>
                          <a:cs typeface="Bookman Old Style"/>
                          <a:sym typeface="Bookman Old Style"/>
                        </a:rPr>
                        <a:t>DEPTNO</a:t>
                      </a:r>
                      <a:endParaRPr/>
                    </a:p>
                  </a:txBody>
                  <a:tcPr marL="60950" marR="60950" marT="60950" marB="60950">
                    <a:solidFill>
                      <a:srgbClr val="FBE4D4"/>
                    </a:solidFill>
                  </a:tcPr>
                </a:tc>
                <a:extLst>
                  <a:ext uri="{0D108BD9-81ED-4DB2-BD59-A6C34878D82A}">
                    <a16:rowId xmlns:a16="http://schemas.microsoft.com/office/drawing/2014/main" xmlns="" val="10000"/>
                  </a:ext>
                </a:extLst>
              </a:tr>
              <a:tr h="2536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7369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SMITH</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7902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17-DEC-80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800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01"/>
                  </a:ext>
                </a:extLst>
              </a:tr>
              <a:tr h="239025">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7499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ALLEN</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20-FEB-81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1600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2"/>
                  </a:ext>
                </a:extLst>
              </a:tr>
              <a:tr h="2344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7521</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WARD</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22-FEB-81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1250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500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3"/>
                  </a:ext>
                </a:extLst>
              </a:tr>
              <a:tr h="2344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7566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JONES</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MANAGER</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02-APR-81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2975</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04"/>
                  </a:ext>
                </a:extLst>
              </a:tr>
              <a:tr h="253125">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7654</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MARTIN</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28-SEP-81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1250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1400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5"/>
                  </a:ext>
                </a:extLst>
              </a:tr>
              <a:tr h="2344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BLAKE</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MANAGER</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01-MAY-81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2850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06"/>
                  </a:ext>
                </a:extLst>
              </a:tr>
              <a:tr h="2344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7782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CLARK</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MANAGER</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09-JUN-81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2450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10</a:t>
                      </a:r>
                      <a:endParaRPr/>
                    </a:p>
                  </a:txBody>
                  <a:tcPr marL="60950" marR="60950" marT="30475" marB="30475">
                    <a:solidFill>
                      <a:srgbClr val="FBE4D4"/>
                    </a:solidFill>
                  </a:tcPr>
                </a:tc>
                <a:extLst>
                  <a:ext uri="{0D108BD9-81ED-4DB2-BD59-A6C34878D82A}">
                    <a16:rowId xmlns:a16="http://schemas.microsoft.com/office/drawing/2014/main" xmlns="" val="10007"/>
                  </a:ext>
                </a:extLst>
              </a:tr>
              <a:tr h="2666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7788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SCOTT</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ANALYST</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7566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09-DEC-82</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08"/>
                  </a:ext>
                </a:extLst>
              </a:tr>
              <a:tr h="2344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7839</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KING</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PRESIDENT</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17-NOV-81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5000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10</a:t>
                      </a:r>
                      <a:endParaRPr/>
                    </a:p>
                  </a:txBody>
                  <a:tcPr marL="60950" marR="60950" marT="30475" marB="30475">
                    <a:solidFill>
                      <a:srgbClr val="FBE4D4"/>
                    </a:solidFill>
                  </a:tcPr>
                </a:tc>
                <a:extLst>
                  <a:ext uri="{0D108BD9-81ED-4DB2-BD59-A6C34878D82A}">
                    <a16:rowId xmlns:a16="http://schemas.microsoft.com/office/drawing/2014/main" xmlns="" val="10009"/>
                  </a:ext>
                </a:extLst>
              </a:tr>
              <a:tr h="2850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7844</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TURNER</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SALESMAN</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08-SEP-81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1500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10"/>
                  </a:ext>
                </a:extLst>
              </a:tr>
              <a:tr h="248225">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7876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ADAMS</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7788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12-JAN-83</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1100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11"/>
                  </a:ext>
                </a:extLst>
              </a:tr>
              <a:tr h="2344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7900</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JAMES</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7698</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03-DEC-81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950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a:t>
                      </a:r>
                      <a:endParaRPr/>
                    </a:p>
                  </a:txBody>
                  <a:tcPr marL="60950" marR="60950" marT="30475" marB="30475">
                    <a:solidFill>
                      <a:srgbClr val="FBE4D4"/>
                    </a:solidFill>
                  </a:tcPr>
                </a:tc>
                <a:extLst>
                  <a:ext uri="{0D108BD9-81ED-4DB2-BD59-A6C34878D82A}">
                    <a16:rowId xmlns:a16="http://schemas.microsoft.com/office/drawing/2014/main" xmlns="" val="10012"/>
                  </a:ext>
                </a:extLst>
              </a:tr>
              <a:tr h="2344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7902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FORD</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ANALYST</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7566</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03-DEC-81</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3000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20</a:t>
                      </a:r>
                      <a:endParaRPr/>
                    </a:p>
                  </a:txBody>
                  <a:tcPr marL="60950" marR="60950" marT="30475" marB="30475">
                    <a:solidFill>
                      <a:srgbClr val="FBE4D4"/>
                    </a:solidFill>
                  </a:tcPr>
                </a:tc>
                <a:extLst>
                  <a:ext uri="{0D108BD9-81ED-4DB2-BD59-A6C34878D82A}">
                    <a16:rowId xmlns:a16="http://schemas.microsoft.com/office/drawing/2014/main" xmlns="" val="10013"/>
                  </a:ext>
                </a:extLst>
              </a:tr>
              <a:tr h="395200">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7934</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MILLER</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CLERK</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7782</a:t>
                      </a:r>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a:ea typeface="Bookman Old Style"/>
                          <a:cs typeface="Bookman Old Style"/>
                          <a:sym typeface="Bookman Old Style"/>
                        </a:rPr>
                        <a:t>23-JAN-82</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1300</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 </a:t>
                      </a:r>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a:ea typeface="Bookman Old Style"/>
                          <a:cs typeface="Bookman Old Style"/>
                          <a:sym typeface="Bookman Old Style"/>
                        </a:rPr>
                        <a:t>10</a:t>
                      </a:r>
                      <a:endParaRPr/>
                    </a:p>
                  </a:txBody>
                  <a:tcPr marL="60950" marR="60950" marT="30475" marB="30475">
                    <a:solidFill>
                      <a:srgbClr val="FBE4D4"/>
                    </a:solidFill>
                  </a:tcPr>
                </a:tc>
                <a:extLst>
                  <a:ext uri="{0D108BD9-81ED-4DB2-BD59-A6C34878D82A}">
                    <a16:rowId xmlns:a16="http://schemas.microsoft.com/office/drawing/2014/main" xmlns="" val="10014"/>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50"/>
          <p:cNvSpPr txBox="1">
            <a:spLocks noGrp="1"/>
          </p:cNvSpPr>
          <p:nvPr>
            <p:ph type="body" idx="1"/>
          </p:nvPr>
        </p:nvSpPr>
        <p:spPr>
          <a:xfrm>
            <a:off x="510397" y="992697"/>
            <a:ext cx="10515600" cy="53132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None/>
            </a:pPr>
            <a:r>
              <a:rPr lang="en-US" sz="2000" dirty="0"/>
              <a:t>	</a:t>
            </a:r>
            <a:r>
              <a:rPr lang="en-US" sz="2000" dirty="0">
                <a:solidFill>
                  <a:srgbClr val="0000FF"/>
                </a:solidFill>
                <a:latin typeface="Bookman Old Style"/>
                <a:ea typeface="Bookman Old Style"/>
                <a:cs typeface="Bookman Old Style"/>
                <a:sym typeface="Bookman Old Style"/>
              </a:rPr>
              <a:t>DML Commands </a:t>
            </a:r>
            <a:r>
              <a:rPr lang="en-US" sz="2000" dirty="0" smtClean="0">
                <a:solidFill>
                  <a:srgbClr val="0000FF"/>
                </a:solidFill>
                <a:latin typeface="Bookman Old Style"/>
                <a:ea typeface="Bookman Old Style"/>
                <a:cs typeface="Bookman Old Style"/>
                <a:sym typeface="Bookman Old Style"/>
              </a:rPr>
              <a:t>are related </a:t>
            </a:r>
            <a:r>
              <a:rPr lang="en-US" sz="2000" dirty="0">
                <a:solidFill>
                  <a:srgbClr val="0000FF"/>
                </a:solidFill>
                <a:latin typeface="Bookman Old Style"/>
                <a:ea typeface="Bookman Old Style"/>
                <a:cs typeface="Bookman Old Style"/>
                <a:sym typeface="Bookman Old Style"/>
              </a:rPr>
              <a:t>only with base table information ( value in an attribute)</a:t>
            </a:r>
            <a:endParaRPr dirty="0"/>
          </a:p>
          <a:p>
            <a:pPr marL="228600" lvl="0" indent="-228600" algn="l" rtl="0">
              <a:lnSpc>
                <a:spcPct val="90000"/>
              </a:lnSpc>
              <a:spcBef>
                <a:spcPts val="1000"/>
              </a:spcBef>
              <a:spcAft>
                <a:spcPts val="0"/>
              </a:spcAft>
              <a:buClr>
                <a:srgbClr val="0000FF"/>
              </a:buClr>
              <a:buSzPts val="2000"/>
              <a:buNone/>
            </a:pPr>
            <a:r>
              <a:rPr lang="en-US" sz="2000" dirty="0">
                <a:solidFill>
                  <a:srgbClr val="0000FF"/>
                </a:solidFill>
                <a:latin typeface="Bookman Old Style"/>
                <a:ea typeface="Bookman Old Style"/>
                <a:cs typeface="Bookman Old Style"/>
                <a:sym typeface="Bookman Old Style"/>
              </a:rPr>
              <a:t>	There are four commands in DML:</a:t>
            </a:r>
            <a:endParaRPr dirty="0"/>
          </a:p>
          <a:p>
            <a:pPr marL="914400" lvl="1" indent="-457200" algn="l" rtl="0">
              <a:lnSpc>
                <a:spcPct val="150000"/>
              </a:lnSpc>
              <a:spcBef>
                <a:spcPts val="500"/>
              </a:spcBef>
              <a:spcAft>
                <a:spcPts val="0"/>
              </a:spcAft>
              <a:buClr>
                <a:srgbClr val="C00000"/>
              </a:buClr>
              <a:buSzPts val="2000"/>
              <a:buFont typeface="Calibri"/>
              <a:buAutoNum type="arabicPeriod"/>
            </a:pPr>
            <a:r>
              <a:rPr lang="en-US" sz="2000" dirty="0">
                <a:solidFill>
                  <a:srgbClr val="0000FF"/>
                </a:solidFill>
                <a:latin typeface="Bookman Old Style"/>
                <a:ea typeface="Bookman Old Style"/>
                <a:cs typeface="Bookman Old Style"/>
                <a:sym typeface="Bookman Old Style"/>
              </a:rPr>
              <a:t>INSERT</a:t>
            </a:r>
            <a:endParaRPr dirty="0"/>
          </a:p>
          <a:p>
            <a:pPr marL="914400" lvl="1" indent="-457200" algn="l" rtl="0">
              <a:lnSpc>
                <a:spcPct val="150000"/>
              </a:lnSpc>
              <a:spcBef>
                <a:spcPts val="500"/>
              </a:spcBef>
              <a:spcAft>
                <a:spcPts val="0"/>
              </a:spcAft>
              <a:buClr>
                <a:srgbClr val="C00000"/>
              </a:buClr>
              <a:buSzPts val="2000"/>
              <a:buFont typeface="Calibri"/>
              <a:buAutoNum type="arabicPeriod"/>
            </a:pPr>
            <a:r>
              <a:rPr lang="en-US" sz="2000" dirty="0">
                <a:solidFill>
                  <a:srgbClr val="0000FF"/>
                </a:solidFill>
                <a:latin typeface="Bookman Old Style"/>
                <a:ea typeface="Bookman Old Style"/>
                <a:cs typeface="Bookman Old Style"/>
                <a:sym typeface="Bookman Old Style"/>
              </a:rPr>
              <a:t>UPDATE</a:t>
            </a:r>
            <a:endParaRPr dirty="0"/>
          </a:p>
          <a:p>
            <a:pPr marL="914400" lvl="1" indent="-457200" algn="l" rtl="0">
              <a:lnSpc>
                <a:spcPct val="150000"/>
              </a:lnSpc>
              <a:spcBef>
                <a:spcPts val="500"/>
              </a:spcBef>
              <a:spcAft>
                <a:spcPts val="0"/>
              </a:spcAft>
              <a:buClr>
                <a:srgbClr val="C00000"/>
              </a:buClr>
              <a:buSzPts val="2000"/>
              <a:buFont typeface="Calibri"/>
              <a:buAutoNum type="arabicPeriod"/>
            </a:pPr>
            <a:r>
              <a:rPr lang="en-US" sz="2000" dirty="0">
                <a:solidFill>
                  <a:srgbClr val="0000FF"/>
                </a:solidFill>
                <a:latin typeface="Bookman Old Style"/>
                <a:ea typeface="Bookman Old Style"/>
                <a:cs typeface="Bookman Old Style"/>
                <a:sym typeface="Bookman Old Style"/>
              </a:rPr>
              <a:t>DELETE</a:t>
            </a:r>
            <a:endParaRPr dirty="0"/>
          </a:p>
          <a:p>
            <a:pPr marL="914400" lvl="1" indent="-457200" algn="l" rtl="0">
              <a:lnSpc>
                <a:spcPct val="150000"/>
              </a:lnSpc>
              <a:spcBef>
                <a:spcPts val="500"/>
              </a:spcBef>
              <a:spcAft>
                <a:spcPts val="0"/>
              </a:spcAft>
              <a:buClr>
                <a:srgbClr val="C00000"/>
              </a:buClr>
              <a:buSzPts val="2000"/>
              <a:buFont typeface="Calibri"/>
              <a:buAutoNum type="arabicPeriod"/>
            </a:pPr>
            <a:r>
              <a:rPr lang="en-US" sz="2000" dirty="0">
                <a:solidFill>
                  <a:srgbClr val="0000FF"/>
                </a:solidFill>
                <a:latin typeface="Bookman Old Style"/>
                <a:ea typeface="Bookman Old Style"/>
                <a:cs typeface="Bookman Old Style"/>
                <a:sym typeface="Bookman Old Style"/>
              </a:rPr>
              <a:t>SELECT </a:t>
            </a:r>
            <a:endParaRPr dirty="0"/>
          </a:p>
          <a:p>
            <a:pPr marL="1143000" lvl="2" indent="-228600" algn="l" rtl="0">
              <a:lnSpc>
                <a:spcPct val="150000"/>
              </a:lnSpc>
              <a:spcBef>
                <a:spcPts val="500"/>
              </a:spcBef>
              <a:spcAft>
                <a:spcPts val="0"/>
              </a:spcAft>
              <a:buClr>
                <a:srgbClr val="C00000"/>
              </a:buClr>
              <a:buSzPts val="2000"/>
              <a:buFont typeface="Noto Sans Symbols"/>
              <a:buChar char="✔"/>
            </a:pPr>
            <a:r>
              <a:rPr lang="en-US" dirty="0">
                <a:solidFill>
                  <a:srgbClr val="0000FF"/>
                </a:solidFill>
                <a:latin typeface="Bookman Old Style"/>
                <a:ea typeface="Bookman Old Style"/>
                <a:cs typeface="Bookman Old Style"/>
                <a:sym typeface="Bookman Old Style"/>
              </a:rPr>
              <a:t>Where clause ( Conditional retrieval )</a:t>
            </a:r>
            <a:endParaRPr dirty="0"/>
          </a:p>
          <a:p>
            <a:pPr marL="1143000" lvl="2" indent="-228600" algn="l" rtl="0">
              <a:lnSpc>
                <a:spcPct val="150000"/>
              </a:lnSpc>
              <a:spcBef>
                <a:spcPts val="500"/>
              </a:spcBef>
              <a:spcAft>
                <a:spcPts val="0"/>
              </a:spcAft>
              <a:buClr>
                <a:srgbClr val="C00000"/>
              </a:buClr>
              <a:buSzPts val="2000"/>
              <a:buFont typeface="Noto Sans Symbols"/>
              <a:buChar char="✔"/>
            </a:pPr>
            <a:r>
              <a:rPr lang="en-US" dirty="0">
                <a:solidFill>
                  <a:srgbClr val="0000FF"/>
                </a:solidFill>
                <a:latin typeface="Bookman Old Style"/>
                <a:ea typeface="Bookman Old Style"/>
                <a:cs typeface="Bookman Old Style"/>
                <a:sym typeface="Bookman Old Style"/>
              </a:rPr>
              <a:t>Order by clause ( Retrieval in Ascending or Descending Order )</a:t>
            </a:r>
            <a:endParaRPr dirty="0"/>
          </a:p>
          <a:p>
            <a:pPr marL="1143000" lvl="2" indent="-228600" algn="l" rtl="0">
              <a:lnSpc>
                <a:spcPct val="150000"/>
              </a:lnSpc>
              <a:spcBef>
                <a:spcPts val="500"/>
              </a:spcBef>
              <a:spcAft>
                <a:spcPts val="0"/>
              </a:spcAft>
              <a:buClr>
                <a:srgbClr val="C00000"/>
              </a:buClr>
              <a:buSzPts val="2000"/>
              <a:buFont typeface="Noto Sans Symbols"/>
              <a:buChar char="✔"/>
            </a:pPr>
            <a:r>
              <a:rPr lang="en-US" dirty="0">
                <a:solidFill>
                  <a:srgbClr val="0000FF"/>
                </a:solidFill>
                <a:latin typeface="Bookman Old Style"/>
                <a:ea typeface="Bookman Old Style"/>
                <a:cs typeface="Bookman Old Style"/>
                <a:sym typeface="Bookman Old Style"/>
              </a:rPr>
              <a:t>Group by clause ( Retrieval of distinct values by considering groups )</a:t>
            </a:r>
            <a:endParaRPr dirty="0"/>
          </a:p>
          <a:p>
            <a:pPr marL="1143000" lvl="2" indent="-228600" algn="l" rtl="0">
              <a:lnSpc>
                <a:spcPct val="150000"/>
              </a:lnSpc>
              <a:spcBef>
                <a:spcPts val="500"/>
              </a:spcBef>
              <a:spcAft>
                <a:spcPts val="0"/>
              </a:spcAft>
              <a:buClr>
                <a:srgbClr val="C00000"/>
              </a:buClr>
              <a:buSzPts val="2000"/>
              <a:buFont typeface="Noto Sans Symbols"/>
              <a:buChar char="✔"/>
            </a:pPr>
            <a:r>
              <a:rPr lang="en-US" dirty="0">
                <a:solidFill>
                  <a:srgbClr val="0000FF"/>
                </a:solidFill>
                <a:latin typeface="Bookman Old Style"/>
                <a:ea typeface="Bookman Old Style"/>
                <a:cs typeface="Bookman Old Style"/>
                <a:sym typeface="Bookman Old Style"/>
              </a:rPr>
              <a:t>Having clause ( Followed by Group by clause with COUNT function ) </a:t>
            </a:r>
            <a:endParaRPr dirty="0">
              <a:solidFill>
                <a:srgbClr val="0000FF"/>
              </a:solidFill>
              <a:latin typeface="Bookman Old Style"/>
              <a:ea typeface="Bookman Old Style"/>
              <a:cs typeface="Bookman Old Style"/>
              <a:sym typeface="Bookman Old Style"/>
            </a:endParaRPr>
          </a:p>
        </p:txBody>
      </p:sp>
      <p:sp>
        <p:nvSpPr>
          <p:cNvPr id="626" name="Google Shape;626;p50"/>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1"/>
          <p:cNvSpPr txBox="1">
            <a:spLocks noGrp="1"/>
          </p:cNvSpPr>
          <p:nvPr>
            <p:ph type="body" idx="1"/>
          </p:nvPr>
        </p:nvSpPr>
        <p:spPr>
          <a:xfrm>
            <a:off x="665672" y="133775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INSERT COMMAND</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It relates only with new records.</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Only one row can be inserted at a time</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Multiple rows can be inserted using “&amp;” symbol one by one</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Can insert to entire table</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Can insert in selected columns with some restrictions</a:t>
            </a:r>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Must follow the order of the column specified in the query statement </a:t>
            </a: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p:txBody>
      </p:sp>
      <p:sp>
        <p:nvSpPr>
          <p:cNvPr id="635" name="Google Shape;635;p51"/>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2"/>
          <p:cNvSpPr txBox="1">
            <a:spLocks noGrp="1"/>
          </p:cNvSpPr>
          <p:nvPr>
            <p:ph type="body" idx="1"/>
          </p:nvPr>
        </p:nvSpPr>
        <p:spPr>
          <a:xfrm>
            <a:off x="450010" y="1009949"/>
            <a:ext cx="7977998" cy="5123432"/>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a:ea typeface="Balthazar"/>
                <a:cs typeface="Balthazar"/>
                <a:sym typeface="Balthazar"/>
              </a:rPr>
              <a:t>INSERT COMMAND</a:t>
            </a:r>
            <a:endParaRPr/>
          </a:p>
          <a:p>
            <a:pPr marL="228600" lvl="0" indent="-228600" algn="l" rtl="0">
              <a:lnSpc>
                <a:spcPct val="90000"/>
              </a:lnSpc>
              <a:spcBef>
                <a:spcPts val="1000"/>
              </a:spcBef>
              <a:spcAft>
                <a:spcPts val="0"/>
              </a:spcAft>
              <a:buClr>
                <a:schemeClr val="dk1"/>
              </a:buClr>
              <a:buSzPct val="100000"/>
              <a:buNone/>
            </a:pPr>
            <a:endParaRPr sz="240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ct val="100000"/>
              <a:buNone/>
            </a:pPr>
            <a:r>
              <a:rPr lang="en-US" sz="2600">
                <a:solidFill>
                  <a:srgbClr val="C00000"/>
                </a:solidFill>
                <a:latin typeface="Balthazar"/>
                <a:ea typeface="Balthazar"/>
                <a:cs typeface="Balthazar"/>
                <a:sym typeface="Balthazar"/>
              </a:rPr>
              <a:t>Syntax: </a:t>
            </a:r>
            <a:endParaRPr/>
          </a:p>
          <a:p>
            <a:pPr marL="228600" lvl="0" indent="-228600" algn="l" rtl="0">
              <a:lnSpc>
                <a:spcPct val="90000"/>
              </a:lnSpc>
              <a:spcBef>
                <a:spcPts val="1000"/>
              </a:spcBef>
              <a:spcAft>
                <a:spcPts val="0"/>
              </a:spcAft>
              <a:buClr>
                <a:schemeClr val="dk1"/>
              </a:buClr>
              <a:buSzPct val="100000"/>
              <a:buNone/>
            </a:pPr>
            <a:endParaRPr sz="26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INSERT INTO &lt;table_name&gt; (column_name1 &lt;datatype&gt;, </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column_name2 &lt;datatype&gt;, </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 . . , 											</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column_name_n &lt;datatype&gt;) </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VALUES </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(value1, </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value2,</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 . . , </a:t>
            </a:r>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a:ea typeface="Bookman Old Style"/>
                <a:cs typeface="Bookman Old Style"/>
                <a:sym typeface="Bookman Old Style"/>
              </a:rPr>
              <a:t>					value n);</a:t>
            </a:r>
            <a:r>
              <a:rPr lang="en-US" sz="2600"/>
              <a:t/>
            </a:r>
            <a:br>
              <a:rPr lang="en-US" sz="2600"/>
            </a:br>
            <a:endParaRPr sz="260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chemeClr val="dk1"/>
              </a:buClr>
              <a:buSzPct val="100000"/>
              <a:buNone/>
            </a:pPr>
            <a:endParaRPr/>
          </a:p>
        </p:txBody>
      </p:sp>
      <p:sp>
        <p:nvSpPr>
          <p:cNvPr id="644" name="Google Shape;644;p52"/>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
        <p:nvSpPr>
          <p:cNvPr id="645" name="Google Shape;645;p52"/>
          <p:cNvSpPr txBox="1"/>
          <p:nvPr/>
        </p:nvSpPr>
        <p:spPr>
          <a:xfrm>
            <a:off x="6523631" y="3925019"/>
            <a:ext cx="5668370"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Balthazar"/>
                <a:ea typeface="Balthazar"/>
                <a:cs typeface="Balthazar"/>
                <a:sym typeface="Balthazar"/>
              </a:rPr>
              <a:t>Note :</a:t>
            </a:r>
            <a:endParaRPr dirty="0"/>
          </a:p>
          <a:p>
            <a:pPr marL="0" marR="0" lvl="0" indent="0" algn="l" rtl="0">
              <a:spcBef>
                <a:spcPts val="0"/>
              </a:spcBef>
              <a:spcAft>
                <a:spcPts val="0"/>
              </a:spcAft>
              <a:buNone/>
            </a:pPr>
            <a:endParaRPr sz="1800" dirty="0">
              <a:solidFill>
                <a:srgbClr val="FF0000"/>
              </a:solidFill>
              <a:latin typeface="Balthazar"/>
              <a:ea typeface="Balthazar"/>
              <a:cs typeface="Balthazar"/>
              <a:sym typeface="Balthazar"/>
            </a:endParaRPr>
          </a:p>
          <a:p>
            <a:pPr marL="0" marR="0" lvl="0" indent="-114300" algn="l" rtl="0">
              <a:spcBef>
                <a:spcPts val="0"/>
              </a:spcBef>
              <a:spcAft>
                <a:spcPts val="0"/>
              </a:spcAft>
              <a:buClr>
                <a:srgbClr val="C00000"/>
              </a:buClr>
              <a:buSzPts val="1800"/>
              <a:buFont typeface="Noto Sans Symbols"/>
              <a:buChar char="▪"/>
            </a:pPr>
            <a:r>
              <a:rPr lang="en-US" sz="1800" dirty="0">
                <a:solidFill>
                  <a:srgbClr val="FF0000"/>
                </a:solidFill>
                <a:latin typeface="Calibri"/>
                <a:ea typeface="Calibri"/>
                <a:cs typeface="Calibri"/>
                <a:sym typeface="Calibri"/>
              </a:rPr>
              <a:t> </a:t>
            </a:r>
            <a:r>
              <a:rPr lang="en-US" sz="1800" dirty="0">
                <a:solidFill>
                  <a:srgbClr val="FF0000"/>
                </a:solidFill>
                <a:latin typeface="Bookman Old Style"/>
                <a:ea typeface="Bookman Old Style"/>
                <a:cs typeface="Bookman Old Style"/>
                <a:sym typeface="Bookman Old Style"/>
              </a:rPr>
              <a:t>Number values can be </a:t>
            </a:r>
            <a:r>
              <a:rPr lang="en-US" sz="1800" dirty="0" smtClean="0">
                <a:solidFill>
                  <a:srgbClr val="FF0000"/>
                </a:solidFill>
                <a:latin typeface="Bookman Old Style"/>
                <a:ea typeface="Bookman Old Style"/>
                <a:cs typeface="Bookman Old Style"/>
                <a:sym typeface="Bookman Old Style"/>
              </a:rPr>
              <a:t>  inserted </a:t>
            </a:r>
            <a:r>
              <a:rPr lang="en-US" sz="1800" dirty="0">
                <a:solidFill>
                  <a:srgbClr val="FF0000"/>
                </a:solidFill>
                <a:latin typeface="Bookman Old Style"/>
                <a:ea typeface="Bookman Old Style"/>
                <a:cs typeface="Bookman Old Style"/>
                <a:sym typeface="Bookman Old Style"/>
              </a:rPr>
              <a:t>as integer or   </a:t>
            </a:r>
            <a:endParaRPr dirty="0"/>
          </a:p>
          <a:p>
            <a:pPr marL="0" marR="0" lvl="0" indent="0" algn="l" rtl="0">
              <a:spcBef>
                <a:spcPts val="0"/>
              </a:spcBef>
              <a:spcAft>
                <a:spcPts val="0"/>
              </a:spcAft>
              <a:buNone/>
            </a:pPr>
            <a:r>
              <a:rPr lang="en-US" sz="1800" dirty="0">
                <a:solidFill>
                  <a:srgbClr val="FF0000"/>
                </a:solidFill>
                <a:latin typeface="Bookman Old Style"/>
                <a:ea typeface="Bookman Old Style"/>
                <a:cs typeface="Bookman Old Style"/>
                <a:sym typeface="Bookman Old Style"/>
              </a:rPr>
              <a:t>   float</a:t>
            </a:r>
            <a:endParaRPr dirty="0"/>
          </a:p>
          <a:p>
            <a:pPr marL="0" marR="0" lvl="0" indent="0" algn="l" rtl="0">
              <a:spcBef>
                <a:spcPts val="0"/>
              </a:spcBef>
              <a:spcAft>
                <a:spcPts val="0"/>
              </a:spcAft>
              <a:buClr>
                <a:srgbClr val="C00000"/>
              </a:buClr>
              <a:buSzPts val="1800"/>
              <a:buFont typeface="Noto Sans Symbols"/>
              <a:buNone/>
            </a:pPr>
            <a:endParaRPr sz="1800" dirty="0">
              <a:solidFill>
                <a:srgbClr val="FF0000"/>
              </a:solidFill>
              <a:latin typeface="Bookman Old Style"/>
              <a:ea typeface="Bookman Old Style"/>
              <a:cs typeface="Bookman Old Style"/>
              <a:sym typeface="Bookman Old Style"/>
            </a:endParaRPr>
          </a:p>
          <a:p>
            <a:pPr marL="0" marR="0" lvl="0" indent="-114300" algn="l" rtl="0">
              <a:spcBef>
                <a:spcPts val="0"/>
              </a:spcBef>
              <a:spcAft>
                <a:spcPts val="0"/>
              </a:spcAft>
              <a:buClr>
                <a:srgbClr val="C00000"/>
              </a:buClr>
              <a:buSzPts val="1800"/>
              <a:buFont typeface="Noto Sans Symbols"/>
              <a:buChar char="▪"/>
            </a:pPr>
            <a:r>
              <a:rPr lang="en-US" sz="1800" dirty="0">
                <a:solidFill>
                  <a:srgbClr val="FF0000"/>
                </a:solidFill>
                <a:latin typeface="Bookman Old Style"/>
                <a:ea typeface="Bookman Old Style"/>
                <a:cs typeface="Bookman Old Style"/>
                <a:sym typeface="Bookman Old Style"/>
              </a:rPr>
              <a:t> Char and Date values </a:t>
            </a:r>
            <a:r>
              <a:rPr lang="en-US" sz="1800" dirty="0" smtClean="0">
                <a:solidFill>
                  <a:srgbClr val="FF0000"/>
                </a:solidFill>
                <a:latin typeface="Bookman Old Style"/>
                <a:ea typeface="Bookman Old Style"/>
                <a:cs typeface="Bookman Old Style"/>
                <a:sym typeface="Bookman Old Style"/>
              </a:rPr>
              <a:t>must </a:t>
            </a:r>
            <a:r>
              <a:rPr lang="en-US" sz="1800" dirty="0">
                <a:solidFill>
                  <a:srgbClr val="FF0000"/>
                </a:solidFill>
                <a:latin typeface="Bookman Old Style"/>
                <a:ea typeface="Bookman Old Style"/>
                <a:cs typeface="Bookman Old Style"/>
                <a:sym typeface="Bookman Old Style"/>
              </a:rPr>
              <a:t>be in single quote </a:t>
            </a:r>
            <a:endParaRPr dirty="0"/>
          </a:p>
          <a:p>
            <a:pPr marL="0" marR="0" lvl="0" indent="0" algn="l" rtl="0">
              <a:spcBef>
                <a:spcPts val="0"/>
              </a:spcBef>
              <a:spcAft>
                <a:spcPts val="0"/>
              </a:spcAft>
              <a:buNone/>
            </a:pPr>
            <a:endParaRPr sz="1800" dirty="0">
              <a:solidFill>
                <a:schemeClr val="dk1"/>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3"/>
          <p:cNvSpPr txBox="1">
            <a:spLocks noGrp="1"/>
          </p:cNvSpPr>
          <p:nvPr>
            <p:ph type="body" idx="1"/>
          </p:nvPr>
        </p:nvSpPr>
        <p:spPr>
          <a:xfrm>
            <a:off x="337866" y="1018576"/>
            <a:ext cx="11471695" cy="546848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a:ea typeface="Balthazar"/>
                <a:cs typeface="Balthazar"/>
                <a:sym typeface="Balthazar"/>
              </a:rPr>
              <a:t>INSERT COMMAND</a:t>
            </a:r>
            <a:endParaRPr/>
          </a:p>
          <a:p>
            <a:pPr marL="228600" lvl="0" indent="-228600" algn="l" rtl="0">
              <a:lnSpc>
                <a:spcPct val="90000"/>
              </a:lnSpc>
              <a:spcBef>
                <a:spcPts val="1000"/>
              </a:spcBef>
              <a:spcAft>
                <a:spcPts val="0"/>
              </a:spcAft>
              <a:buClr>
                <a:schemeClr val="dk1"/>
              </a:buClr>
              <a:buSzPct val="100000"/>
              <a:buNone/>
            </a:pPr>
            <a:endParaRPr sz="2200">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ookman Old Style"/>
                <a:ea typeface="Bookman Old Style"/>
                <a:cs typeface="Bookman Old Style"/>
                <a:sym typeface="Bookman Old Style"/>
              </a:rPr>
              <a:t>Example 1: To insert a record using all fields in EMP table</a:t>
            </a:r>
            <a:endParaRPr/>
          </a:p>
          <a:p>
            <a:pPr marL="228600" lvl="0" indent="-228600" algn="l" rtl="0">
              <a:lnSpc>
                <a:spcPct val="90000"/>
              </a:lnSpc>
              <a:spcBef>
                <a:spcPts val="1000"/>
              </a:spcBef>
              <a:spcAft>
                <a:spcPts val="0"/>
              </a:spcAft>
              <a:buClr>
                <a:schemeClr val="dk1"/>
              </a:buClr>
              <a:buSzPct val="100000"/>
              <a:buNone/>
            </a:pPr>
            <a:endParaRPr sz="2200">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a:ea typeface="Bookman Old Style"/>
                <a:cs typeface="Bookman Old Style"/>
                <a:sym typeface="Bookman Old Style"/>
              </a:rPr>
              <a:t>INSERT INTO EMP VALUES (7369, 'SMITH',  'CLERK', 7902, '17-12-1980‘, 800, NULL, 20);</a:t>
            </a:r>
            <a:endParaRPr/>
          </a:p>
          <a:p>
            <a:pPr marL="228600" lvl="0" indent="-228600" algn="l" rtl="0">
              <a:lnSpc>
                <a:spcPct val="90000"/>
              </a:lnSpc>
              <a:spcBef>
                <a:spcPts val="1000"/>
              </a:spcBef>
              <a:spcAft>
                <a:spcPts val="0"/>
              </a:spcAft>
              <a:buClr>
                <a:schemeClr val="dk1"/>
              </a:buClr>
              <a:buSzPct val="100000"/>
              <a:buNone/>
            </a:pPr>
            <a:r>
              <a:rPr lang="en-US" sz="2200">
                <a:latin typeface="Bookman Old Style"/>
                <a:ea typeface="Bookman Old Style"/>
                <a:cs typeface="Bookman Old Style"/>
                <a:sym typeface="Bookman Old Style"/>
              </a:rPr>
              <a:t>				</a:t>
            </a:r>
            <a:r>
              <a:rPr lang="en-US" sz="2200">
                <a:solidFill>
                  <a:srgbClr val="C00000"/>
                </a:solidFill>
                <a:latin typeface="Bookman Old Style"/>
                <a:ea typeface="Bookman Old Style"/>
                <a:cs typeface="Bookman Old Style"/>
                <a:sym typeface="Bookman Old Style"/>
              </a:rPr>
              <a:t>(OR)</a:t>
            </a:r>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a:ea typeface="Bookman Old Style"/>
                <a:cs typeface="Bookman Old Style"/>
                <a:sym typeface="Bookman Old Style"/>
              </a:rPr>
              <a:t>INSERT INTO EMP (EMPNO,ENAME,JOB,MGR,HIREDATE,SAL,COMM,DEPTNO) </a:t>
            </a:r>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a:ea typeface="Bookman Old Style"/>
                <a:cs typeface="Bookman Old Style"/>
                <a:sym typeface="Bookman Old Style"/>
              </a:rPr>
              <a:t>VALUES (7369, 'SMITH',  'CLERK', 7902, '17-12-1980',  800, NULL, 20);</a:t>
            </a:r>
            <a:endParaRPr/>
          </a:p>
          <a:p>
            <a:pPr marL="228600" lvl="0" indent="-228600" algn="l" rtl="0">
              <a:lnSpc>
                <a:spcPct val="90000"/>
              </a:lnSpc>
              <a:spcBef>
                <a:spcPts val="1000"/>
              </a:spcBef>
              <a:spcAft>
                <a:spcPts val="0"/>
              </a:spcAft>
              <a:buClr>
                <a:schemeClr val="dk1"/>
              </a:buClr>
              <a:buSzPct val="100000"/>
              <a:buNone/>
            </a:pPr>
            <a:endParaRPr sz="2200">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ookman Old Style"/>
                <a:ea typeface="Bookman Old Style"/>
                <a:cs typeface="Bookman Old Style"/>
                <a:sym typeface="Bookman Old Style"/>
              </a:rPr>
              <a:t>Example 2: To insert a record using selected fields in EMP table </a:t>
            </a:r>
            <a:endParaRPr/>
          </a:p>
          <a:p>
            <a:pPr marL="228600" lvl="0" indent="-228600" algn="l" rtl="0">
              <a:lnSpc>
                <a:spcPct val="90000"/>
              </a:lnSpc>
              <a:spcBef>
                <a:spcPts val="1000"/>
              </a:spcBef>
              <a:spcAft>
                <a:spcPts val="0"/>
              </a:spcAft>
              <a:buClr>
                <a:schemeClr val="dk1"/>
              </a:buClr>
              <a:buSzPct val="100000"/>
              <a:buNone/>
            </a:pPr>
            <a:endParaRPr sz="2200">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a:ea typeface="Bookman Old Style"/>
                <a:cs typeface="Bookman Old Style"/>
                <a:sym typeface="Bookman Old Style"/>
              </a:rPr>
              <a:t>INSERT INTO EMP (EMPNO, ENAME) VALUES (7499, 'ALLEN);</a:t>
            </a:r>
            <a:endParaRPr sz="22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ct val="100000"/>
              <a:buNone/>
            </a:pPr>
            <a:endParaRPr sz="2200">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FF0000"/>
              </a:buClr>
              <a:buSzPct val="100000"/>
              <a:buNone/>
            </a:pPr>
            <a:r>
              <a:rPr lang="en-US" sz="2200">
                <a:solidFill>
                  <a:srgbClr val="FF0000"/>
                </a:solidFill>
                <a:latin typeface="Balthazar"/>
                <a:ea typeface="Balthazar"/>
                <a:cs typeface="Balthazar"/>
                <a:sym typeface="Balthazar"/>
              </a:rPr>
              <a:t>Note :  </a:t>
            </a:r>
            <a:r>
              <a:rPr lang="en-US" sz="2200">
                <a:solidFill>
                  <a:srgbClr val="FF0000"/>
                </a:solidFill>
                <a:latin typeface="Bookman Old Style"/>
                <a:ea typeface="Bookman Old Style"/>
                <a:cs typeface="Bookman Old Style"/>
                <a:sym typeface="Bookman Old Style"/>
              </a:rPr>
              <a:t>When a record is inserted using selected fields, it must include </a:t>
            </a:r>
            <a:endParaRPr/>
          </a:p>
          <a:p>
            <a:pPr marL="228600" lvl="0" indent="-228600" algn="l" rtl="0">
              <a:lnSpc>
                <a:spcPct val="90000"/>
              </a:lnSpc>
              <a:spcBef>
                <a:spcPts val="1000"/>
              </a:spcBef>
              <a:spcAft>
                <a:spcPts val="0"/>
              </a:spcAft>
              <a:buClr>
                <a:srgbClr val="FF0000"/>
              </a:buClr>
              <a:buSzPct val="100000"/>
              <a:buNone/>
            </a:pPr>
            <a:r>
              <a:rPr lang="en-US" sz="2200">
                <a:solidFill>
                  <a:srgbClr val="FF0000"/>
                </a:solidFill>
                <a:latin typeface="Bookman Old Style"/>
                <a:ea typeface="Bookman Old Style"/>
                <a:cs typeface="Bookman Old Style"/>
                <a:sym typeface="Bookman Old Style"/>
              </a:rPr>
              <a:t>		 NOT NULL and Primary key fields.</a:t>
            </a:r>
            <a:r>
              <a:rPr lang="en-US" sz="2200">
                <a:latin typeface="Bookman Old Style"/>
                <a:ea typeface="Bookman Old Style"/>
                <a:cs typeface="Bookman Old Style"/>
                <a:sym typeface="Bookman Old Style"/>
              </a:rPr>
              <a:t>   </a:t>
            </a:r>
            <a:endParaRPr sz="2200">
              <a:latin typeface="Bookman Old Style"/>
              <a:ea typeface="Bookman Old Style"/>
              <a:cs typeface="Bookman Old Style"/>
              <a:sym typeface="Bookman Old Style"/>
            </a:endParaRPr>
          </a:p>
        </p:txBody>
      </p:sp>
      <p:sp>
        <p:nvSpPr>
          <p:cNvPr id="654" name="Google Shape;654;p53"/>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4"/>
          <p:cNvSpPr txBox="1">
            <a:spLocks noGrp="1"/>
          </p:cNvSpPr>
          <p:nvPr>
            <p:ph type="body" idx="1"/>
          </p:nvPr>
        </p:nvSpPr>
        <p:spPr>
          <a:xfrm>
            <a:off x="286110" y="1173852"/>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ts val="2000"/>
              <a:buNone/>
            </a:pPr>
            <a:r>
              <a:rPr lang="en-US" sz="2000" dirty="0">
                <a:solidFill>
                  <a:srgbClr val="C00000"/>
                </a:solidFill>
                <a:latin typeface="Bookman Old Style"/>
                <a:ea typeface="Bookman Old Style"/>
                <a:cs typeface="Bookman Old Style"/>
                <a:sym typeface="Bookman Old Style"/>
              </a:rPr>
              <a:t>Example 3: </a:t>
            </a:r>
            <a:r>
              <a:rPr lang="en-US" sz="2000" dirty="0" smtClean="0">
                <a:solidFill>
                  <a:srgbClr val="C00000"/>
                </a:solidFill>
                <a:latin typeface="Bookman Old Style"/>
                <a:ea typeface="Bookman Old Style"/>
                <a:cs typeface="Bookman Old Style"/>
                <a:sym typeface="Bookman Old Style"/>
              </a:rPr>
              <a:t>To insert multiple records using all fields in EMP table</a:t>
            </a:r>
            <a:endParaRPr dirty="0" smtClean="0"/>
          </a:p>
          <a:p>
            <a:pPr marL="228600" lvl="0" indent="-228600" algn="l" rtl="0">
              <a:lnSpc>
                <a:spcPct val="90000"/>
              </a:lnSpc>
              <a:spcBef>
                <a:spcPts val="1000"/>
              </a:spcBef>
              <a:spcAft>
                <a:spcPts val="0"/>
              </a:spcAft>
              <a:buClr>
                <a:schemeClr val="dk1"/>
              </a:buClr>
              <a:buSzPts val="2000"/>
              <a:buNone/>
            </a:pPr>
            <a:endParaRPr lang="en-US" sz="2000" dirty="0" smtClean="0">
              <a:solidFill>
                <a:srgbClr val="C00000"/>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000"/>
              <a:buNone/>
            </a:pPr>
            <a:endParaRPr lang="en-US" sz="2000" dirty="0">
              <a:solidFill>
                <a:srgbClr val="C00000"/>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000"/>
              <a:buNone/>
            </a:pPr>
            <a:endParaRPr lang="en-US" sz="2000" dirty="0" smtClean="0">
              <a:solidFill>
                <a:srgbClr val="C00000"/>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000"/>
              <a:buNone/>
            </a:pPr>
            <a:endParaRPr sz="2000" dirty="0" smtClean="0">
              <a:solidFill>
                <a:srgbClr val="C00000"/>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ts val="2000"/>
              <a:buNone/>
            </a:pPr>
            <a:r>
              <a:rPr lang="en-US" sz="2000" dirty="0" smtClean="0">
                <a:solidFill>
                  <a:srgbClr val="0000FF"/>
                </a:solidFill>
                <a:latin typeface="Bookman Old Style"/>
                <a:ea typeface="Bookman Old Style"/>
                <a:cs typeface="Bookman Old Style"/>
                <a:sym typeface="Bookman Old Style"/>
              </a:rPr>
              <a:t>INSERT </a:t>
            </a:r>
            <a:r>
              <a:rPr lang="en-US" sz="2000" dirty="0">
                <a:solidFill>
                  <a:srgbClr val="0000FF"/>
                </a:solidFill>
                <a:latin typeface="Bookman Old Style"/>
                <a:ea typeface="Bookman Old Style"/>
                <a:cs typeface="Bookman Old Style"/>
                <a:sym typeface="Bookman Old Style"/>
              </a:rPr>
              <a:t>INTO EMP values  </a:t>
            </a:r>
            <a:endParaRPr dirty="0"/>
          </a:p>
          <a:p>
            <a:pPr marL="228600" lvl="0" indent="-228600" algn="l" rtl="0">
              <a:lnSpc>
                <a:spcPct val="90000"/>
              </a:lnSpc>
              <a:spcBef>
                <a:spcPts val="1000"/>
              </a:spcBef>
              <a:spcAft>
                <a:spcPts val="0"/>
              </a:spcAft>
              <a:buClr>
                <a:srgbClr val="0000FF"/>
              </a:buClr>
              <a:buSzPts val="2000"/>
              <a:buNone/>
            </a:pPr>
            <a:r>
              <a:rPr lang="en-US" sz="2000" dirty="0">
                <a:solidFill>
                  <a:srgbClr val="0000FF"/>
                </a:solidFill>
                <a:latin typeface="Bookman Old Style"/>
                <a:ea typeface="Bookman Old Style"/>
                <a:cs typeface="Bookman Old Style"/>
                <a:sym typeface="Bookman Old Style"/>
              </a:rPr>
              <a:t>(&amp;EMPNO,’&amp;ENAME’,’&amp;JOB’,&amp;MGR,’&amp;HIREDATE’,&amp;SAL,&amp;COMM,&amp;DEPTNO) ;</a:t>
            </a:r>
            <a:endParaRPr sz="2000" dirty="0">
              <a:solidFill>
                <a:srgbClr val="C00000"/>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rgbClr val="FF0000"/>
              </a:buClr>
              <a:buSzPts val="2000"/>
              <a:buNone/>
            </a:pPr>
            <a:r>
              <a:rPr lang="en-US" sz="2000" dirty="0">
                <a:solidFill>
                  <a:srgbClr val="FF0000"/>
                </a:solidFill>
                <a:latin typeface="Balthazar"/>
                <a:ea typeface="Balthazar"/>
                <a:cs typeface="Balthazar"/>
                <a:sym typeface="Balthazar"/>
              </a:rPr>
              <a:t>NOTE :    </a:t>
            </a:r>
            <a:r>
              <a:rPr lang="en-US" sz="2000" dirty="0">
                <a:solidFill>
                  <a:srgbClr val="FF0000"/>
                </a:solidFill>
                <a:latin typeface="Bookman Old Style"/>
                <a:ea typeface="Bookman Old Style"/>
                <a:cs typeface="Bookman Old Style"/>
                <a:sym typeface="Bookman Old Style"/>
              </a:rPr>
              <a:t>‘&amp;’ (Ampersand) symbol used to ask </a:t>
            </a:r>
            <a:endParaRPr dirty="0"/>
          </a:p>
          <a:p>
            <a:pPr marL="228600" lvl="0" indent="-228600" algn="l" rtl="0">
              <a:lnSpc>
                <a:spcPct val="90000"/>
              </a:lnSpc>
              <a:spcBef>
                <a:spcPts val="1000"/>
              </a:spcBef>
              <a:spcAft>
                <a:spcPts val="0"/>
              </a:spcAft>
              <a:buClr>
                <a:srgbClr val="FF0000"/>
              </a:buClr>
              <a:buSzPts val="2000"/>
              <a:buNone/>
            </a:pPr>
            <a:r>
              <a:rPr lang="en-US" sz="2000" dirty="0">
                <a:solidFill>
                  <a:srgbClr val="FF0000"/>
                </a:solidFill>
                <a:latin typeface="Bookman Old Style"/>
                <a:ea typeface="Bookman Old Style"/>
                <a:cs typeface="Bookman Old Style"/>
                <a:sym typeface="Bookman Old Style"/>
              </a:rPr>
              <a:t>		   Enter value for followed by the string during runtime.</a:t>
            </a:r>
            <a:endParaRPr dirty="0"/>
          </a:p>
          <a:p>
            <a:pPr marL="228600" lvl="0" indent="-228600" algn="l" rtl="0">
              <a:lnSpc>
                <a:spcPct val="90000"/>
              </a:lnSpc>
              <a:spcBef>
                <a:spcPts val="1000"/>
              </a:spcBef>
              <a:spcAft>
                <a:spcPts val="0"/>
              </a:spcAft>
              <a:buClr>
                <a:srgbClr val="FF0000"/>
              </a:buClr>
              <a:buSzPts val="2000"/>
              <a:buNone/>
            </a:pPr>
            <a:r>
              <a:rPr lang="en-US" sz="2000" dirty="0">
                <a:solidFill>
                  <a:srgbClr val="FF0000"/>
                </a:solidFill>
                <a:latin typeface="Bookman Old Style"/>
                <a:ea typeface="Bookman Old Style"/>
                <a:cs typeface="Bookman Old Style"/>
                <a:sym typeface="Bookman Old Style"/>
              </a:rPr>
              <a:t>		  </a:t>
            </a:r>
            <a:endParaRPr dirty="0"/>
          </a:p>
          <a:p>
            <a:pPr marL="228600" lvl="0" indent="-228600" algn="l" rtl="0">
              <a:lnSpc>
                <a:spcPct val="90000"/>
              </a:lnSpc>
              <a:spcBef>
                <a:spcPts val="1000"/>
              </a:spcBef>
              <a:spcAft>
                <a:spcPts val="0"/>
              </a:spcAft>
              <a:buClr>
                <a:srgbClr val="FF0000"/>
              </a:buClr>
              <a:buSzPts val="2000"/>
              <a:buNone/>
            </a:pPr>
            <a:r>
              <a:rPr lang="en-US" sz="2000" dirty="0">
                <a:solidFill>
                  <a:srgbClr val="FF0000"/>
                </a:solidFill>
                <a:latin typeface="Bookman Old Style"/>
                <a:ea typeface="Bookman Old Style"/>
                <a:cs typeface="Bookman Old Style"/>
                <a:sym typeface="Bookman Old Style"/>
              </a:rPr>
              <a:t>		   The input value will be </a:t>
            </a:r>
            <a:r>
              <a:rPr lang="en-US" sz="2000" dirty="0" smtClean="0">
                <a:solidFill>
                  <a:srgbClr val="FF0000"/>
                </a:solidFill>
                <a:latin typeface="Bookman Old Style"/>
                <a:ea typeface="Bookman Old Style"/>
                <a:cs typeface="Bookman Old Style"/>
                <a:sym typeface="Bookman Old Style"/>
              </a:rPr>
              <a:t>stored </a:t>
            </a:r>
            <a:r>
              <a:rPr lang="en-US" sz="2000" dirty="0">
                <a:solidFill>
                  <a:srgbClr val="FF0000"/>
                </a:solidFill>
                <a:latin typeface="Bookman Old Style"/>
                <a:ea typeface="Bookman Old Style"/>
                <a:cs typeface="Bookman Old Style"/>
                <a:sym typeface="Bookman Old Style"/>
              </a:rPr>
              <a:t>in the appropriate field using  bind 	   	   variable ( :OLD and :NEW)</a:t>
            </a:r>
            <a:r>
              <a:rPr lang="en-US" dirty="0">
                <a:solidFill>
                  <a:srgbClr val="FF0000"/>
                </a:solidFill>
              </a:rPr>
              <a:t>	 </a:t>
            </a:r>
            <a:endParaRPr dirty="0">
              <a:solidFill>
                <a:srgbClr val="FF0000"/>
              </a:solidFill>
            </a:endParaRPr>
          </a:p>
        </p:txBody>
      </p:sp>
      <p:sp>
        <p:nvSpPr>
          <p:cNvPr id="663" name="Google Shape;663;p54"/>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49157"/>
            <a:ext cx="9144000" cy="2387600"/>
          </a:xfrm>
        </p:spPr>
        <p:txBody>
          <a:bodyPr>
            <a:noAutofit/>
          </a:bodyPr>
          <a:lstStyle/>
          <a:p>
            <a:pPr algn="l"/>
            <a:r>
              <a:rPr lang="pt-BR" sz="2400" dirty="0"/>
              <a:t>INSERT INTO employee_details VALUES</a:t>
            </a:r>
            <a:br>
              <a:rPr lang="pt-BR" sz="2400" dirty="0"/>
            </a:br>
            <a:r>
              <a:rPr lang="pt-BR" sz="2400" dirty="0"/>
              <a:t>  ('E40004','SANTHOSH','E102',25),</a:t>
            </a:r>
            <a:br>
              <a:rPr lang="pt-BR" sz="2400" dirty="0"/>
            </a:br>
            <a:r>
              <a:rPr lang="pt-BR" sz="2400" dirty="0"/>
              <a:t>  ('E40005','THAMAN','E103',26),</a:t>
            </a:r>
            <a:br>
              <a:rPr lang="pt-BR" sz="2400" dirty="0"/>
            </a:br>
            <a:r>
              <a:rPr lang="pt-BR" sz="2400" dirty="0"/>
              <a:t>('E40006','HARSH','E101',25),</a:t>
            </a:r>
            <a:br>
              <a:rPr lang="pt-BR" sz="2400" dirty="0"/>
            </a:br>
            <a:r>
              <a:rPr lang="pt-BR" sz="2400" dirty="0"/>
              <a:t>  ('E40007','SAMHITH','E102',26);</a:t>
            </a:r>
            <a:endParaRPr lang="en-IN" sz="2400"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idx="10"/>
          </p:nvPr>
        </p:nvSpPr>
        <p:spPr/>
        <p:txBody>
          <a:bodyPr/>
          <a:lstStyle/>
          <a:p>
            <a:r>
              <a:rPr lang="en-US" smtClean="0"/>
              <a:t>13-02-2022</a:t>
            </a:r>
            <a:endParaRPr lang="en-US"/>
          </a:p>
        </p:txBody>
      </p:sp>
      <p:sp>
        <p:nvSpPr>
          <p:cNvPr id="5" name="Footer Placeholder 4"/>
          <p:cNvSpPr>
            <a:spLocks noGrp="1"/>
          </p:cNvSpPr>
          <p:nvPr>
            <p:ph type="ftr" idx="11"/>
          </p:nvPr>
        </p:nvSpPr>
        <p:spPr/>
        <p:txBody>
          <a:bodyPr/>
          <a:lstStyle/>
          <a:p>
            <a:r>
              <a:rPr lang="en-IN" smtClean="0"/>
              <a:t>SRMIST&lt;KTR</a:t>
            </a:r>
            <a:endParaRPr lang="en-IN"/>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extLst>
      <p:ext uri="{BB962C8B-B14F-4D97-AF65-F5344CB8AC3E}">
        <p14:creationId xmlns:p14="http://schemas.microsoft.com/office/powerpoint/2010/main" val="66401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5"/>
          <p:cNvSpPr txBox="1">
            <a:spLocks noGrp="1"/>
          </p:cNvSpPr>
          <p:nvPr>
            <p:ph type="body" idx="1"/>
          </p:nvPr>
        </p:nvSpPr>
        <p:spPr>
          <a:xfrm>
            <a:off x="294735" y="854014"/>
            <a:ext cx="11488947" cy="588321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dirty="0">
                <a:solidFill>
                  <a:srgbClr val="C00000"/>
                </a:solidFill>
                <a:latin typeface="Balthazar"/>
                <a:ea typeface="Balthazar"/>
                <a:cs typeface="Balthazar"/>
                <a:sym typeface="Balthazar"/>
              </a:rPr>
              <a:t>Update command</a:t>
            </a:r>
            <a:endParaRPr dirty="0"/>
          </a:p>
          <a:p>
            <a:pPr marL="228600" lvl="0" indent="-228600" algn="l" rtl="0">
              <a:lnSpc>
                <a:spcPct val="90000"/>
              </a:lnSpc>
              <a:spcBef>
                <a:spcPts val="1000"/>
              </a:spcBef>
              <a:spcAft>
                <a:spcPts val="0"/>
              </a:spcAft>
              <a:buClr>
                <a:schemeClr val="dk1"/>
              </a:buClr>
              <a:buSzPts val="600"/>
              <a:buNone/>
            </a:pPr>
            <a:endParaRPr sz="600" dirty="0">
              <a:solidFill>
                <a:srgbClr val="C00000"/>
              </a:solidFill>
              <a:latin typeface="Balthazar"/>
              <a:ea typeface="Balthazar"/>
              <a:cs typeface="Balthazar"/>
              <a:sym typeface="Balthazar"/>
            </a:endParaRPr>
          </a:p>
          <a:p>
            <a:pPr marL="685800" lvl="1" indent="-228600" algn="l" rtl="0">
              <a:lnSpc>
                <a:spcPct val="90000"/>
              </a:lnSpc>
              <a:spcBef>
                <a:spcPts val="500"/>
              </a:spcBef>
              <a:spcAft>
                <a:spcPts val="0"/>
              </a:spcAft>
              <a:buClr>
                <a:srgbClr val="C00000"/>
              </a:buClr>
              <a:buSzPts val="1900"/>
              <a:buFont typeface="Noto Sans Symbols"/>
              <a:buChar char="✔"/>
            </a:pPr>
            <a:r>
              <a:rPr lang="en-US" sz="1900" dirty="0">
                <a:solidFill>
                  <a:srgbClr val="0000FF"/>
                </a:solidFill>
                <a:latin typeface="Bookman Old Style"/>
                <a:ea typeface="Bookman Old Style"/>
                <a:cs typeface="Bookman Old Style"/>
                <a:sym typeface="Bookman Old Style"/>
              </a:rPr>
              <a:t>It works with only existing records</a:t>
            </a:r>
            <a:endParaRPr dirty="0"/>
          </a:p>
          <a:p>
            <a:pPr marL="685800" lvl="1" indent="-228600" algn="l" rtl="0">
              <a:lnSpc>
                <a:spcPct val="90000"/>
              </a:lnSpc>
              <a:spcBef>
                <a:spcPts val="500"/>
              </a:spcBef>
              <a:spcAft>
                <a:spcPts val="0"/>
              </a:spcAft>
              <a:buClr>
                <a:srgbClr val="C00000"/>
              </a:buClr>
              <a:buSzPts val="1900"/>
              <a:buFont typeface="Noto Sans Symbols"/>
              <a:buChar char="✔"/>
            </a:pPr>
            <a:r>
              <a:rPr lang="en-US" sz="1900" dirty="0">
                <a:solidFill>
                  <a:srgbClr val="0000FF"/>
                </a:solidFill>
                <a:latin typeface="Bookman Old Style"/>
                <a:ea typeface="Bookman Old Style"/>
                <a:cs typeface="Bookman Old Style"/>
                <a:sym typeface="Bookman Old Style"/>
              </a:rPr>
              <a:t>It works only column wise</a:t>
            </a:r>
            <a:endParaRPr dirty="0"/>
          </a:p>
          <a:p>
            <a:pPr marL="685800" lvl="1" indent="-228600" algn="l" rtl="0">
              <a:lnSpc>
                <a:spcPct val="90000"/>
              </a:lnSpc>
              <a:spcBef>
                <a:spcPts val="500"/>
              </a:spcBef>
              <a:spcAft>
                <a:spcPts val="0"/>
              </a:spcAft>
              <a:buClr>
                <a:srgbClr val="C00000"/>
              </a:buClr>
              <a:buSzPts val="1900"/>
              <a:buFont typeface="Noto Sans Symbols"/>
              <a:buChar char="✔"/>
            </a:pPr>
            <a:r>
              <a:rPr lang="en-US" sz="1900" dirty="0">
                <a:solidFill>
                  <a:srgbClr val="0000FF"/>
                </a:solidFill>
                <a:latin typeface="Bookman Old Style"/>
                <a:ea typeface="Bookman Old Style"/>
                <a:cs typeface="Bookman Old Style"/>
                <a:sym typeface="Bookman Old Style"/>
              </a:rPr>
              <a:t>It is used to modify the column values ( increase / decrease / change)</a:t>
            </a:r>
            <a:endParaRPr dirty="0"/>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Syntax</a:t>
            </a:r>
            <a:endParaRPr dirty="0"/>
          </a:p>
          <a:p>
            <a:pPr marL="228600" lvl="0" indent="-228600" algn="l" rtl="0">
              <a:lnSpc>
                <a:spcPct val="90000"/>
              </a:lnSpc>
              <a:spcBef>
                <a:spcPts val="1000"/>
              </a:spcBef>
              <a:spcAft>
                <a:spcPts val="0"/>
              </a:spcAft>
              <a:buClr>
                <a:srgbClr val="0000FF"/>
              </a:buClr>
              <a:buSzPts val="1900"/>
              <a:buNone/>
            </a:pPr>
            <a:r>
              <a:rPr lang="en-US" sz="1900" dirty="0">
                <a:solidFill>
                  <a:srgbClr val="0000FF"/>
                </a:solidFill>
                <a:latin typeface="Bookman Old Style"/>
                <a:ea typeface="Bookman Old Style"/>
                <a:cs typeface="Bookman Old Style"/>
                <a:sym typeface="Bookman Old Style"/>
              </a:rPr>
              <a:t>UPDATE &lt;</a:t>
            </a:r>
            <a:r>
              <a:rPr lang="en-US" sz="1900" dirty="0" err="1">
                <a:solidFill>
                  <a:srgbClr val="0000FF"/>
                </a:solidFill>
                <a:latin typeface="Bookman Old Style"/>
                <a:ea typeface="Bookman Old Style"/>
                <a:cs typeface="Bookman Old Style"/>
                <a:sym typeface="Bookman Old Style"/>
              </a:rPr>
              <a:t>table_name</a:t>
            </a:r>
            <a:r>
              <a:rPr lang="en-US" sz="1900" dirty="0">
                <a:solidFill>
                  <a:srgbClr val="0000FF"/>
                </a:solidFill>
                <a:latin typeface="Bookman Old Style"/>
                <a:ea typeface="Bookman Old Style"/>
                <a:cs typeface="Bookman Old Style"/>
                <a:sym typeface="Bookman Old Style"/>
              </a:rPr>
              <a:t>&gt; set &lt;</a:t>
            </a:r>
            <a:r>
              <a:rPr lang="en-US" sz="1900" dirty="0" err="1">
                <a:solidFill>
                  <a:srgbClr val="0000FF"/>
                </a:solidFill>
                <a:latin typeface="Bookman Old Style"/>
                <a:ea typeface="Bookman Old Style"/>
                <a:cs typeface="Bookman Old Style"/>
                <a:sym typeface="Bookman Old Style"/>
              </a:rPr>
              <a:t>field_name</a:t>
            </a:r>
            <a:r>
              <a:rPr lang="en-US" sz="1900" dirty="0">
                <a:solidFill>
                  <a:srgbClr val="0000FF"/>
                </a:solidFill>
                <a:latin typeface="Bookman Old Style"/>
                <a:ea typeface="Bookman Old Style"/>
                <a:cs typeface="Bookman Old Style"/>
                <a:sym typeface="Bookman Old Style"/>
              </a:rPr>
              <a:t>&gt; = value [ where &lt;condition&gt;];</a:t>
            </a:r>
            <a:endParaRPr dirty="0"/>
          </a:p>
          <a:p>
            <a:pPr marL="228600" lvl="0" indent="-228600" algn="l" rtl="0">
              <a:lnSpc>
                <a:spcPct val="90000"/>
              </a:lnSpc>
              <a:spcBef>
                <a:spcPts val="1000"/>
              </a:spcBef>
              <a:spcAft>
                <a:spcPts val="0"/>
              </a:spcAft>
              <a:buClr>
                <a:srgbClr val="FF0000"/>
              </a:buClr>
              <a:buSzPts val="2200"/>
              <a:buNone/>
            </a:pPr>
            <a:r>
              <a:rPr lang="en-US" sz="2200" dirty="0">
                <a:solidFill>
                  <a:srgbClr val="FF0000"/>
                </a:solidFill>
                <a:latin typeface="Balthazar"/>
                <a:ea typeface="Balthazar"/>
                <a:cs typeface="Balthazar"/>
                <a:sym typeface="Balthazar"/>
              </a:rPr>
              <a:t>Note :</a:t>
            </a:r>
            <a:r>
              <a:rPr lang="en-US" dirty="0"/>
              <a:t> </a:t>
            </a:r>
            <a:r>
              <a:rPr lang="en-US" dirty="0" smtClean="0"/>
              <a:t>  </a:t>
            </a:r>
            <a:r>
              <a:rPr lang="en-US" sz="1900" dirty="0" smtClean="0">
                <a:solidFill>
                  <a:srgbClr val="FF0000"/>
                </a:solidFill>
                <a:latin typeface="Bookman Old Style"/>
                <a:ea typeface="Bookman Old Style"/>
                <a:cs typeface="Bookman Old Style"/>
                <a:sym typeface="Bookman Old Style"/>
              </a:rPr>
              <a:t>Update </a:t>
            </a:r>
            <a:r>
              <a:rPr lang="en-US" sz="1900" dirty="0">
                <a:solidFill>
                  <a:srgbClr val="FF0000"/>
                </a:solidFill>
                <a:latin typeface="Bookman Old Style"/>
                <a:ea typeface="Bookman Old Style"/>
                <a:cs typeface="Bookman Old Style"/>
                <a:sym typeface="Bookman Old Style"/>
              </a:rPr>
              <a:t>command without where condition will update all the records.</a:t>
            </a:r>
            <a:endParaRPr dirty="0"/>
          </a:p>
          <a:p>
            <a:pPr marL="228600" lvl="0" indent="-228600" algn="l" rtl="0">
              <a:lnSpc>
                <a:spcPct val="90000"/>
              </a:lnSpc>
              <a:spcBef>
                <a:spcPts val="1000"/>
              </a:spcBef>
              <a:spcAft>
                <a:spcPts val="0"/>
              </a:spcAft>
              <a:buClr>
                <a:srgbClr val="FF0000"/>
              </a:buClr>
              <a:buSzPts val="1900"/>
              <a:buNone/>
            </a:pPr>
            <a:r>
              <a:rPr lang="en-US" sz="1900" dirty="0">
                <a:solidFill>
                  <a:srgbClr val="FF0000"/>
                </a:solidFill>
                <a:latin typeface="Bookman Old Style"/>
                <a:ea typeface="Bookman Old Style"/>
                <a:cs typeface="Bookman Old Style"/>
                <a:sym typeface="Bookman Old Style"/>
              </a:rPr>
              <a:t>		Update command with where condition will update the records which are </a:t>
            </a:r>
            <a:r>
              <a:rPr lang="en-US" sz="1900" dirty="0" smtClean="0">
                <a:solidFill>
                  <a:srgbClr val="FF0000"/>
                </a:solidFill>
                <a:latin typeface="Bookman Old Style"/>
                <a:ea typeface="Bookman Old Style"/>
                <a:cs typeface="Bookman Old Style"/>
                <a:sym typeface="Bookman Old Style"/>
              </a:rPr>
              <a:t>satisfying </a:t>
            </a:r>
            <a:r>
              <a:rPr lang="en-US" sz="1900" dirty="0">
                <a:solidFill>
                  <a:srgbClr val="FF0000"/>
                </a:solidFill>
                <a:latin typeface="Bookman Old Style"/>
                <a:ea typeface="Bookman Old Style"/>
                <a:cs typeface="Bookman Old Style"/>
                <a:sym typeface="Bookman Old Style"/>
              </a:rPr>
              <a:t>	the condition</a:t>
            </a:r>
            <a:endParaRPr dirty="0"/>
          </a:p>
          <a:p>
            <a:pPr marL="228600" lvl="0" indent="-228600" algn="l" rtl="0">
              <a:lnSpc>
                <a:spcPct val="90000"/>
              </a:lnSpc>
              <a:spcBef>
                <a:spcPts val="1000"/>
              </a:spcBef>
              <a:spcAft>
                <a:spcPts val="0"/>
              </a:spcAft>
              <a:buClr>
                <a:srgbClr val="C00000"/>
              </a:buClr>
              <a:buSzPts val="1900"/>
              <a:buNone/>
            </a:pPr>
            <a:r>
              <a:rPr lang="en-US" sz="1900" dirty="0">
                <a:solidFill>
                  <a:srgbClr val="C00000"/>
                </a:solidFill>
                <a:latin typeface="Bookman Old Style"/>
                <a:ea typeface="Bookman Old Style"/>
                <a:cs typeface="Bookman Old Style"/>
                <a:sym typeface="Bookman Old Style"/>
              </a:rPr>
              <a:t>Example 1:</a:t>
            </a:r>
            <a:endParaRPr dirty="0"/>
          </a:p>
          <a:p>
            <a:pPr marL="228600" lvl="0" indent="-228600" algn="l" rtl="0">
              <a:lnSpc>
                <a:spcPct val="90000"/>
              </a:lnSpc>
              <a:spcBef>
                <a:spcPts val="1000"/>
              </a:spcBef>
              <a:spcAft>
                <a:spcPts val="0"/>
              </a:spcAft>
              <a:buClr>
                <a:srgbClr val="0000FF"/>
              </a:buClr>
              <a:buSzPts val="1900"/>
              <a:buNone/>
            </a:pPr>
            <a:r>
              <a:rPr lang="en-US" sz="1900" dirty="0">
                <a:solidFill>
                  <a:srgbClr val="0000FF"/>
                </a:solidFill>
                <a:latin typeface="Bookman Old Style"/>
                <a:ea typeface="Bookman Old Style"/>
                <a:cs typeface="Bookman Old Style"/>
                <a:sym typeface="Bookman Old Style"/>
              </a:rPr>
              <a:t>UPDATE </a:t>
            </a:r>
            <a:r>
              <a:rPr lang="en-US" sz="1900" dirty="0" err="1">
                <a:solidFill>
                  <a:srgbClr val="0000FF"/>
                </a:solidFill>
                <a:latin typeface="Bookman Old Style"/>
                <a:ea typeface="Bookman Old Style"/>
                <a:cs typeface="Bookman Old Style"/>
                <a:sym typeface="Bookman Old Style"/>
              </a:rPr>
              <a:t>emp</a:t>
            </a:r>
            <a:r>
              <a:rPr lang="en-US" sz="1900" dirty="0">
                <a:solidFill>
                  <a:srgbClr val="0000FF"/>
                </a:solidFill>
                <a:latin typeface="Bookman Old Style"/>
                <a:ea typeface="Bookman Old Style"/>
                <a:cs typeface="Bookman Old Style"/>
                <a:sym typeface="Bookman Old Style"/>
              </a:rPr>
              <a:t> set </a:t>
            </a:r>
            <a:r>
              <a:rPr lang="en-US" sz="1900" dirty="0" err="1">
                <a:solidFill>
                  <a:srgbClr val="0000FF"/>
                </a:solidFill>
                <a:latin typeface="Bookman Old Style"/>
                <a:ea typeface="Bookman Old Style"/>
                <a:cs typeface="Bookman Old Style"/>
                <a:sym typeface="Bookman Old Style"/>
              </a:rPr>
              <a:t>comm</a:t>
            </a:r>
            <a:r>
              <a:rPr lang="en-US" sz="1900" dirty="0">
                <a:solidFill>
                  <a:srgbClr val="0000FF"/>
                </a:solidFill>
                <a:latin typeface="Bookman Old Style"/>
                <a:ea typeface="Bookman Old Style"/>
                <a:cs typeface="Bookman Old Style"/>
                <a:sym typeface="Bookman Old Style"/>
              </a:rPr>
              <a:t> = 2000 ; </a:t>
            </a:r>
            <a:r>
              <a:rPr lang="en-US" sz="1900" dirty="0">
                <a:solidFill>
                  <a:srgbClr val="FF0000"/>
                </a:solidFill>
                <a:latin typeface="Bookman Old Style"/>
                <a:ea typeface="Bookman Old Style"/>
                <a:cs typeface="Bookman Old Style"/>
                <a:sym typeface="Bookman Old Style"/>
              </a:rPr>
              <a:t>( Update all the records in EMP table )</a:t>
            </a:r>
            <a:endParaRPr dirty="0"/>
          </a:p>
          <a:p>
            <a:pPr marL="228600" lvl="0" indent="-228600" algn="l" rtl="0">
              <a:lnSpc>
                <a:spcPct val="90000"/>
              </a:lnSpc>
              <a:spcBef>
                <a:spcPts val="1000"/>
              </a:spcBef>
              <a:spcAft>
                <a:spcPts val="0"/>
              </a:spcAft>
              <a:buClr>
                <a:srgbClr val="C00000"/>
              </a:buClr>
              <a:buSzPts val="1900"/>
              <a:buNone/>
            </a:pPr>
            <a:r>
              <a:rPr lang="en-US" sz="1900" dirty="0">
                <a:solidFill>
                  <a:srgbClr val="C00000"/>
                </a:solidFill>
                <a:latin typeface="Bookman Old Style"/>
                <a:ea typeface="Bookman Old Style"/>
                <a:cs typeface="Bookman Old Style"/>
                <a:sym typeface="Bookman Old Style"/>
              </a:rPr>
              <a:t>Example 2 :</a:t>
            </a:r>
            <a:endParaRPr dirty="0"/>
          </a:p>
          <a:p>
            <a:pPr marL="228600" lvl="0" indent="-228600" algn="l" rtl="0">
              <a:lnSpc>
                <a:spcPct val="90000"/>
              </a:lnSpc>
              <a:spcBef>
                <a:spcPts val="1000"/>
              </a:spcBef>
              <a:spcAft>
                <a:spcPts val="0"/>
              </a:spcAft>
              <a:buClr>
                <a:srgbClr val="0000FF"/>
              </a:buClr>
              <a:buSzPts val="1900"/>
              <a:buNone/>
            </a:pPr>
            <a:r>
              <a:rPr lang="en-US" sz="1900" dirty="0">
                <a:solidFill>
                  <a:srgbClr val="0000FF"/>
                </a:solidFill>
                <a:latin typeface="Bookman Old Style"/>
                <a:ea typeface="Bookman Old Style"/>
                <a:cs typeface="Bookman Old Style"/>
                <a:sym typeface="Bookman Old Style"/>
              </a:rPr>
              <a:t>Update </a:t>
            </a:r>
            <a:r>
              <a:rPr lang="en-US" sz="1900" dirty="0" err="1">
                <a:solidFill>
                  <a:srgbClr val="0000FF"/>
                </a:solidFill>
                <a:latin typeface="Bookman Old Style"/>
                <a:ea typeface="Bookman Old Style"/>
                <a:cs typeface="Bookman Old Style"/>
                <a:sym typeface="Bookman Old Style"/>
              </a:rPr>
              <a:t>emp</a:t>
            </a:r>
            <a:r>
              <a:rPr lang="en-US" sz="1900" dirty="0">
                <a:solidFill>
                  <a:srgbClr val="0000FF"/>
                </a:solidFill>
                <a:latin typeface="Bookman Old Style"/>
                <a:ea typeface="Bookman Old Style"/>
                <a:cs typeface="Bookman Old Style"/>
                <a:sym typeface="Bookman Old Style"/>
              </a:rPr>
              <a:t> set </a:t>
            </a:r>
            <a:r>
              <a:rPr lang="en-US" sz="1900" dirty="0" err="1">
                <a:solidFill>
                  <a:srgbClr val="0000FF"/>
                </a:solidFill>
                <a:latin typeface="Bookman Old Style"/>
                <a:ea typeface="Bookman Old Style"/>
                <a:cs typeface="Bookman Old Style"/>
                <a:sym typeface="Bookman Old Style"/>
              </a:rPr>
              <a:t>comm</a:t>
            </a:r>
            <a:r>
              <a:rPr lang="en-US" sz="1900" dirty="0">
                <a:solidFill>
                  <a:srgbClr val="0000FF"/>
                </a:solidFill>
                <a:latin typeface="Bookman Old Style"/>
                <a:ea typeface="Bookman Old Style"/>
                <a:cs typeface="Bookman Old Style"/>
                <a:sym typeface="Bookman Old Style"/>
              </a:rPr>
              <a:t> = 1000 where </a:t>
            </a:r>
            <a:r>
              <a:rPr lang="en-US" sz="1900" dirty="0" err="1">
                <a:solidFill>
                  <a:srgbClr val="0000FF"/>
                </a:solidFill>
                <a:latin typeface="Bookman Old Style"/>
                <a:ea typeface="Bookman Old Style"/>
                <a:cs typeface="Bookman Old Style"/>
                <a:sym typeface="Bookman Old Style"/>
              </a:rPr>
              <a:t>empno</a:t>
            </a:r>
            <a:r>
              <a:rPr lang="en-US" sz="1900" dirty="0">
                <a:solidFill>
                  <a:srgbClr val="0000FF"/>
                </a:solidFill>
                <a:latin typeface="Bookman Old Style"/>
                <a:ea typeface="Bookman Old Style"/>
                <a:cs typeface="Bookman Old Style"/>
                <a:sym typeface="Bookman Old Style"/>
              </a:rPr>
              <a:t> = 7369; </a:t>
            </a:r>
            <a:endParaRPr dirty="0"/>
          </a:p>
          <a:p>
            <a:pPr marL="228600" lvl="0" indent="-228600" algn="l" rtl="0">
              <a:lnSpc>
                <a:spcPct val="90000"/>
              </a:lnSpc>
              <a:spcBef>
                <a:spcPts val="1000"/>
              </a:spcBef>
              <a:spcAft>
                <a:spcPts val="0"/>
              </a:spcAft>
              <a:buClr>
                <a:srgbClr val="FF0000"/>
              </a:buClr>
              <a:buSzPts val="1900"/>
              <a:buNone/>
            </a:pPr>
            <a:r>
              <a:rPr lang="en-US" sz="1900" dirty="0">
                <a:solidFill>
                  <a:srgbClr val="FF0000"/>
                </a:solidFill>
                <a:latin typeface="Bookman Old Style"/>
                <a:ea typeface="Bookman Old Style"/>
                <a:cs typeface="Bookman Old Style"/>
                <a:sym typeface="Bookman Old Style"/>
              </a:rPr>
              <a:t>(Update the records having the </a:t>
            </a:r>
            <a:r>
              <a:rPr lang="en-US" sz="1900" dirty="0" err="1">
                <a:solidFill>
                  <a:srgbClr val="FF0000"/>
                </a:solidFill>
                <a:latin typeface="Bookman Old Style"/>
                <a:ea typeface="Bookman Old Style"/>
                <a:cs typeface="Bookman Old Style"/>
                <a:sym typeface="Bookman Old Style"/>
              </a:rPr>
              <a:t>empno</a:t>
            </a:r>
            <a:r>
              <a:rPr lang="en-US" sz="1900" dirty="0">
                <a:solidFill>
                  <a:srgbClr val="FF0000"/>
                </a:solidFill>
                <a:latin typeface="Bookman Old Style"/>
                <a:ea typeface="Bookman Old Style"/>
                <a:cs typeface="Bookman Old Style"/>
                <a:sym typeface="Bookman Old Style"/>
              </a:rPr>
              <a:t> as 7369)</a:t>
            </a:r>
            <a:endParaRPr dirty="0"/>
          </a:p>
          <a:p>
            <a:pPr marL="228600" lvl="0" indent="-228600" algn="l" rtl="0">
              <a:lnSpc>
                <a:spcPct val="90000"/>
              </a:lnSpc>
              <a:spcBef>
                <a:spcPts val="1000"/>
              </a:spcBef>
              <a:spcAft>
                <a:spcPts val="0"/>
              </a:spcAft>
              <a:buClr>
                <a:schemeClr val="dk1"/>
              </a:buClr>
              <a:buSzPts val="2800"/>
              <a:buNone/>
            </a:pPr>
            <a:endParaRPr dirty="0"/>
          </a:p>
        </p:txBody>
      </p:sp>
      <p:sp>
        <p:nvSpPr>
          <p:cNvPr id="672" name="Google Shape;672;p55"/>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body" idx="1"/>
          </p:nvPr>
        </p:nvSpPr>
        <p:spPr>
          <a:xfrm>
            <a:off x="138448" y="803588"/>
            <a:ext cx="10515600" cy="56924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a:ea typeface="Balthazar"/>
                <a:cs typeface="Balthazar"/>
                <a:sym typeface="Balthazar"/>
              </a:rPr>
              <a:t>DBMS stands for Database Management System.</a:t>
            </a:r>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a:ea typeface="Balthazar"/>
              <a:cs typeface="Balthazar"/>
              <a:sym typeface="Balthazar"/>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Database is collection of meaningful interrelated information.</a:t>
            </a:r>
            <a:endParaRPr/>
          </a:p>
          <a:p>
            <a:pPr marL="685800" lvl="1" indent="-76200" algn="l" rtl="0">
              <a:lnSpc>
                <a:spcPct val="90000"/>
              </a:lnSpc>
              <a:spcBef>
                <a:spcPts val="500"/>
              </a:spcBef>
              <a:spcAft>
                <a:spcPts val="0"/>
              </a:spcAft>
              <a:buClr>
                <a:srgbClr val="C00000"/>
              </a:buClr>
              <a:buSzPts val="2400"/>
              <a:buFont typeface="Noto Sans Symbols"/>
              <a:buNone/>
            </a:pPr>
            <a:endParaRPr>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DBMS is a collection of set of programs to store and access data in an easy and effective manner from a database</a:t>
            </a:r>
            <a:r>
              <a:rPr lang="en-US" sz="2000">
                <a:solidFill>
                  <a:srgbClr val="0000FF"/>
                </a:solidFill>
                <a:latin typeface="Bookman Old Style"/>
                <a:ea typeface="Bookman Old Style"/>
                <a:cs typeface="Bookman Old Style"/>
                <a:sym typeface="Bookman Old Style"/>
              </a:rPr>
              <a:t>.</a:t>
            </a:r>
            <a:endParaRPr/>
          </a:p>
          <a:p>
            <a:pPr marL="0" lvl="0" indent="0" algn="l" rtl="0">
              <a:lnSpc>
                <a:spcPct val="90000"/>
              </a:lnSpc>
              <a:spcBef>
                <a:spcPts val="1000"/>
              </a:spcBef>
              <a:spcAft>
                <a:spcPts val="0"/>
              </a:spcAft>
              <a:buClr>
                <a:schemeClr val="dk1"/>
              </a:buClr>
              <a:buSzPts val="2800"/>
              <a:buNone/>
            </a:pPr>
            <a:endParaRPr>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rgbClr val="C00000"/>
              </a:buClr>
              <a:buSzPts val="2800"/>
              <a:buNone/>
            </a:pPr>
            <a:r>
              <a:rPr lang="en-US">
                <a:solidFill>
                  <a:srgbClr val="C00000"/>
                </a:solidFill>
                <a:latin typeface="Balthazar"/>
                <a:ea typeface="Balthazar"/>
                <a:cs typeface="Balthazar"/>
                <a:sym typeface="Balthazar"/>
              </a:rPr>
              <a:t>Need for DBMS:</a:t>
            </a:r>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a:ea typeface="Balthazar"/>
              <a:cs typeface="Balthazar"/>
              <a:sym typeface="Balthazar"/>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Database systems are developed to deal huge amount of data.</a:t>
            </a:r>
            <a:endParaRPr/>
          </a:p>
          <a:p>
            <a:pPr marL="685800" lvl="1" indent="-76200" algn="l" rtl="0">
              <a:lnSpc>
                <a:spcPct val="90000"/>
              </a:lnSpc>
              <a:spcBef>
                <a:spcPts val="500"/>
              </a:spcBef>
              <a:spcAft>
                <a:spcPts val="0"/>
              </a:spcAft>
              <a:buClr>
                <a:srgbClr val="C00000"/>
              </a:buClr>
              <a:buSzPts val="2400"/>
              <a:buFont typeface="Noto Sans Symbols"/>
              <a:buNone/>
            </a:pPr>
            <a:endParaRPr>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Data to be stored and retrieved for data processing in an effective manner.</a:t>
            </a:r>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39" name="Google Shape;139;p6"/>
          <p:cNvSpPr/>
          <p:nvPr/>
        </p:nvSpPr>
        <p:spPr>
          <a:xfrm>
            <a:off x="0" y="0"/>
            <a:ext cx="109728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S-2 	SLO-1 :Introduction and applications of DBMS</a:t>
            </a:r>
            <a:endParaRPr/>
          </a:p>
          <a:p>
            <a:pPr marL="0" marR="0" lvl="0" indent="0" algn="l" rtl="0">
              <a:spcBef>
                <a:spcPts val="0"/>
              </a:spcBef>
              <a:spcAft>
                <a:spcPts val="0"/>
              </a:spcAft>
              <a:buNone/>
            </a:pPr>
            <a:endParaRPr sz="2800">
              <a:solidFill>
                <a:srgbClr val="FF0000"/>
              </a:solidFill>
              <a:latin typeface="Balthazar"/>
              <a:ea typeface="Balthazar"/>
              <a:cs typeface="Balthazar"/>
              <a:sym typeface="Balthazar"/>
            </a:endParaRPr>
          </a:p>
          <a:p>
            <a:pPr marL="0" marR="0" lvl="0" indent="0" algn="l" rtl="0">
              <a:spcBef>
                <a:spcPts val="0"/>
              </a:spcBef>
              <a:spcAft>
                <a:spcPts val="0"/>
              </a:spcAft>
              <a:buNone/>
            </a:pPr>
            <a:endParaRPr sz="2800">
              <a:solidFill>
                <a:srgbClr val="FF0000"/>
              </a:solidFill>
              <a:latin typeface="Balthazar"/>
              <a:ea typeface="Balthazar"/>
              <a:cs typeface="Balthazar"/>
              <a:sym typeface="Balthaz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6"/>
          <p:cNvSpPr txBox="1">
            <a:spLocks noGrp="1"/>
          </p:cNvSpPr>
          <p:nvPr>
            <p:ph type="body" idx="1"/>
          </p:nvPr>
        </p:nvSpPr>
        <p:spPr>
          <a:xfrm>
            <a:off x="363747" y="1035829"/>
            <a:ext cx="11428561" cy="550299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Delete command</a:t>
            </a:r>
            <a:endParaRPr/>
          </a:p>
          <a:p>
            <a:pPr marL="228600" lvl="0" indent="-228600" algn="l" rtl="0">
              <a:lnSpc>
                <a:spcPct val="90000"/>
              </a:lnSpc>
              <a:spcBef>
                <a:spcPts val="1000"/>
              </a:spcBef>
              <a:spcAft>
                <a:spcPts val="0"/>
              </a:spcAft>
              <a:buClr>
                <a:schemeClr val="dk1"/>
              </a:buClr>
              <a:buSzPts val="1000"/>
              <a:buNone/>
            </a:pPr>
            <a:endParaRPr sz="1000">
              <a:solidFill>
                <a:srgbClr val="C00000"/>
              </a:solidFill>
              <a:latin typeface="Balthazar"/>
              <a:ea typeface="Balthazar"/>
              <a:cs typeface="Balthazar"/>
              <a:sym typeface="Balthaz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It works only with existing records</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It works only with row wise</a:t>
            </a:r>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It not possible to delete a single column in a row</a:t>
            </a:r>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a:ea typeface="Balthazar"/>
                <a:cs typeface="Balthazar"/>
                <a:sym typeface="Balthazar"/>
              </a:rPr>
              <a:t>Syntax </a:t>
            </a:r>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a:ea typeface="Bookman Old Style"/>
                <a:cs typeface="Bookman Old Style"/>
                <a:sym typeface="Bookman Old Style"/>
              </a:rPr>
              <a:t>DELETE from &lt;table_name&gt; [ where &lt;condition&gt;];</a:t>
            </a:r>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althazar"/>
                <a:ea typeface="Balthazar"/>
                <a:cs typeface="Balthazar"/>
                <a:sym typeface="Balthazar"/>
              </a:rPr>
              <a:t>Note : </a:t>
            </a:r>
            <a:r>
              <a:rPr lang="en-US" sz="2000">
                <a:solidFill>
                  <a:srgbClr val="FF0000"/>
                </a:solidFill>
                <a:latin typeface="Bookman Old Style"/>
                <a:ea typeface="Bookman Old Style"/>
                <a:cs typeface="Bookman Old Style"/>
                <a:sym typeface="Bookman Old Style"/>
              </a:rPr>
              <a:t>Delete command with out where condition will delete all the records in the table.</a:t>
            </a:r>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ookman Old Style"/>
                <a:ea typeface="Bookman Old Style"/>
                <a:cs typeface="Bookman Old Style"/>
                <a:sym typeface="Bookman Old Style"/>
              </a:rPr>
              <a:t>	        Delete command with where condition will delete the selected records which are     </a:t>
            </a:r>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ookman Old Style"/>
                <a:ea typeface="Bookman Old Style"/>
                <a:cs typeface="Bookman Old Style"/>
                <a:sym typeface="Bookman Old Style"/>
              </a:rPr>
              <a:t>	        satisfy the condition.</a:t>
            </a:r>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ookman Old Style"/>
                <a:ea typeface="Bookman Old Style"/>
                <a:cs typeface="Bookman Old Style"/>
                <a:sym typeface="Bookman Old Style"/>
              </a:rPr>
              <a:t>Example 1:</a:t>
            </a:r>
            <a:r>
              <a:rPr lang="en-US" sz="2000">
                <a:solidFill>
                  <a:srgbClr val="0000FF"/>
                </a:solidFill>
                <a:latin typeface="Bookman Old Style"/>
                <a:ea typeface="Bookman Old Style"/>
                <a:cs typeface="Bookman Old Style"/>
                <a:sym typeface="Bookman Old Style"/>
              </a:rPr>
              <a:t> DELETE from emp; </a:t>
            </a:r>
            <a:r>
              <a:rPr lang="en-US" sz="2000">
                <a:solidFill>
                  <a:srgbClr val="FF0000"/>
                </a:solidFill>
                <a:latin typeface="Bookman Old Style"/>
                <a:ea typeface="Bookman Old Style"/>
                <a:cs typeface="Bookman Old Style"/>
                <a:sym typeface="Bookman Old Style"/>
              </a:rPr>
              <a:t>( All records will be deleted from emp )</a:t>
            </a:r>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ookman Old Style"/>
                <a:ea typeface="Bookman Old Style"/>
                <a:cs typeface="Bookman Old Style"/>
                <a:sym typeface="Bookman Old Style"/>
              </a:rPr>
              <a:t>Example 2:</a:t>
            </a:r>
            <a:r>
              <a:rPr lang="en-US" sz="2000">
                <a:solidFill>
                  <a:srgbClr val="0000FF"/>
                </a:solidFill>
                <a:latin typeface="Bookman Old Style"/>
                <a:ea typeface="Bookman Old Style"/>
                <a:cs typeface="Bookman Old Style"/>
                <a:sym typeface="Bookman Old Style"/>
              </a:rPr>
              <a:t> DELETE from emp where empno = 7369; </a:t>
            </a:r>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a:ea typeface="Bookman Old Style"/>
                <a:cs typeface="Bookman Old Style"/>
                <a:sym typeface="Bookman Old Style"/>
              </a:rPr>
              <a:t>		      </a:t>
            </a:r>
            <a:r>
              <a:rPr lang="en-US" sz="2000">
                <a:solidFill>
                  <a:srgbClr val="FF0000"/>
                </a:solidFill>
                <a:latin typeface="Bookman Old Style"/>
                <a:ea typeface="Bookman Old Style"/>
                <a:cs typeface="Bookman Old Style"/>
                <a:sym typeface="Bookman Old Style"/>
              </a:rPr>
              <a:t>( Those records holding the value in the field empno as 7369 will be deleted )</a:t>
            </a:r>
            <a:endParaRPr/>
          </a:p>
          <a:p>
            <a:pPr marL="228600" lvl="0" indent="-228600" algn="l" rtl="0">
              <a:lnSpc>
                <a:spcPct val="90000"/>
              </a:lnSpc>
              <a:spcBef>
                <a:spcPts val="1000"/>
              </a:spcBef>
              <a:spcAft>
                <a:spcPts val="0"/>
              </a:spcAft>
              <a:buClr>
                <a:schemeClr val="dk1"/>
              </a:buClr>
              <a:buSzPts val="2800"/>
              <a:buNone/>
            </a:pPr>
            <a:endParaRPr>
              <a:solidFill>
                <a:srgbClr val="0000FF"/>
              </a:solidFill>
              <a:latin typeface="Bookman Old Style"/>
              <a:ea typeface="Bookman Old Style"/>
              <a:cs typeface="Bookman Old Style"/>
              <a:sym typeface="Bookman Old Style"/>
            </a:endParaRPr>
          </a:p>
        </p:txBody>
      </p:sp>
      <p:sp>
        <p:nvSpPr>
          <p:cNvPr id="681" name="Google Shape;681;p56"/>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7"/>
          <p:cNvSpPr txBox="1">
            <a:spLocks noGrp="1"/>
          </p:cNvSpPr>
          <p:nvPr>
            <p:ph type="body" idx="1"/>
          </p:nvPr>
        </p:nvSpPr>
        <p:spPr>
          <a:xfrm>
            <a:off x="838200" y="1173192"/>
            <a:ext cx="10515600" cy="48005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SELECT COMMAND</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Works with existing records</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Works with row wise and column wise</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Works with multiple tables</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Never affect / change / update / modification in the data base</a:t>
            </a:r>
            <a:endParaRPr/>
          </a:p>
          <a:p>
            <a:pPr marL="685800" lvl="1" indent="-228600" algn="l" rtl="0">
              <a:lnSpc>
                <a:spcPct val="10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Using this command , we can select a column , multiple columns, all columns, single row, multiple row, all rows </a:t>
            </a:r>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a:ea typeface="Bookman Old Style"/>
                <a:cs typeface="Bookman Old Style"/>
                <a:sym typeface="Bookman Old Style"/>
              </a:rPr>
              <a:t>Specially called as “QUERY STATEMENT”</a:t>
            </a:r>
            <a:endParaRPr>
              <a:solidFill>
                <a:srgbClr val="0000FF"/>
              </a:solidFill>
              <a:latin typeface="Bookman Old Style"/>
              <a:ea typeface="Bookman Old Style"/>
              <a:cs typeface="Bookman Old Style"/>
              <a:sym typeface="Bookman Old Style"/>
            </a:endParaRPr>
          </a:p>
        </p:txBody>
      </p:sp>
      <p:sp>
        <p:nvSpPr>
          <p:cNvPr id="690" name="Google Shape;690;p57"/>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58"/>
          <p:cNvSpPr txBox="1">
            <a:spLocks noGrp="1"/>
          </p:cNvSpPr>
          <p:nvPr>
            <p:ph type="body" idx="1"/>
          </p:nvPr>
        </p:nvSpPr>
        <p:spPr>
          <a:xfrm>
            <a:off x="519022" y="11997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SELECT COMMAND</a:t>
            </a:r>
            <a:endParaRPr/>
          </a:p>
          <a:p>
            <a:pPr marL="228600" lvl="0" indent="-228600" algn="l" rtl="0">
              <a:lnSpc>
                <a:spcPct val="90000"/>
              </a:lnSpc>
              <a:spcBef>
                <a:spcPts val="1000"/>
              </a:spcBef>
              <a:spcAft>
                <a:spcPts val="0"/>
              </a:spcAft>
              <a:buClr>
                <a:srgbClr val="C00000"/>
              </a:buClr>
              <a:buSzPts val="2400"/>
              <a:buNone/>
            </a:pPr>
            <a:r>
              <a:rPr lang="en-US" sz="2400">
                <a:solidFill>
                  <a:srgbClr val="C00000"/>
                </a:solidFill>
                <a:latin typeface="Balthazar"/>
                <a:ea typeface="Balthazar"/>
                <a:cs typeface="Balthazar"/>
                <a:sym typeface="Balthazar"/>
              </a:rPr>
              <a:t>Syntax</a:t>
            </a:r>
            <a:endParaRPr/>
          </a:p>
          <a:p>
            <a:pPr marL="228600" lvl="0" indent="-228600" algn="l" rtl="0">
              <a:lnSpc>
                <a:spcPct val="90000"/>
              </a:lnSpc>
              <a:spcBef>
                <a:spcPts val="1000"/>
              </a:spcBef>
              <a:spcAft>
                <a:spcPts val="0"/>
              </a:spcAft>
              <a:buClr>
                <a:schemeClr val="dk1"/>
              </a:buClr>
              <a:buSzPts val="2800"/>
              <a:buNone/>
            </a:pPr>
            <a:r>
              <a:rPr lang="en-US"/>
              <a:t>	</a:t>
            </a:r>
            <a:r>
              <a:rPr lang="en-US" sz="2400">
                <a:solidFill>
                  <a:srgbClr val="0000FF"/>
                </a:solidFill>
                <a:latin typeface="Bookman Old Style"/>
                <a:ea typeface="Bookman Old Style"/>
                <a:cs typeface="Bookman Old Style"/>
                <a:sym typeface="Bookman Old Style"/>
              </a:rPr>
              <a:t>SELECT column_list FROM table-name</a:t>
            </a:r>
            <a:br>
              <a:rPr lang="en-US" sz="2400">
                <a:solidFill>
                  <a:srgbClr val="0000FF"/>
                </a:solidFill>
                <a:latin typeface="Bookman Old Style"/>
                <a:ea typeface="Bookman Old Style"/>
                <a:cs typeface="Bookman Old Style"/>
                <a:sym typeface="Bookman Old Style"/>
              </a:rPr>
            </a:br>
            <a:r>
              <a:rPr lang="en-US" sz="2400">
                <a:solidFill>
                  <a:srgbClr val="0000FF"/>
                </a:solidFill>
                <a:latin typeface="Bookman Old Style"/>
                <a:ea typeface="Bookman Old Style"/>
                <a:cs typeface="Bookman Old Style"/>
                <a:sym typeface="Bookman Old Style"/>
              </a:rPr>
              <a:t>				[WHERE Clause]</a:t>
            </a:r>
            <a:br>
              <a:rPr lang="en-US" sz="2400">
                <a:solidFill>
                  <a:srgbClr val="0000FF"/>
                </a:solidFill>
                <a:latin typeface="Bookman Old Style"/>
                <a:ea typeface="Bookman Old Style"/>
                <a:cs typeface="Bookman Old Style"/>
                <a:sym typeface="Bookman Old Style"/>
              </a:rPr>
            </a:br>
            <a:r>
              <a:rPr lang="en-US" sz="2400">
                <a:solidFill>
                  <a:srgbClr val="0000FF"/>
                </a:solidFill>
                <a:latin typeface="Bookman Old Style"/>
                <a:ea typeface="Bookman Old Style"/>
                <a:cs typeface="Bookman Old Style"/>
                <a:sym typeface="Bookman Old Style"/>
              </a:rPr>
              <a:t>				[GROUP BY clause]</a:t>
            </a:r>
            <a:br>
              <a:rPr lang="en-US" sz="2400">
                <a:solidFill>
                  <a:srgbClr val="0000FF"/>
                </a:solidFill>
                <a:latin typeface="Bookman Old Style"/>
                <a:ea typeface="Bookman Old Style"/>
                <a:cs typeface="Bookman Old Style"/>
                <a:sym typeface="Bookman Old Style"/>
              </a:rPr>
            </a:br>
            <a:r>
              <a:rPr lang="en-US" sz="2400">
                <a:solidFill>
                  <a:srgbClr val="0000FF"/>
                </a:solidFill>
                <a:latin typeface="Bookman Old Style"/>
                <a:ea typeface="Bookman Old Style"/>
                <a:cs typeface="Bookman Old Style"/>
                <a:sym typeface="Bookman Old Style"/>
              </a:rPr>
              <a:t>				[HAVING clause]</a:t>
            </a:r>
            <a:br>
              <a:rPr lang="en-US" sz="2400">
                <a:solidFill>
                  <a:srgbClr val="0000FF"/>
                </a:solidFill>
                <a:latin typeface="Bookman Old Style"/>
                <a:ea typeface="Bookman Old Style"/>
                <a:cs typeface="Bookman Old Style"/>
                <a:sym typeface="Bookman Old Style"/>
              </a:rPr>
            </a:br>
            <a:r>
              <a:rPr lang="en-US" sz="2400">
                <a:solidFill>
                  <a:srgbClr val="0000FF"/>
                </a:solidFill>
                <a:latin typeface="Bookman Old Style"/>
                <a:ea typeface="Bookman Old Style"/>
                <a:cs typeface="Bookman Old Style"/>
                <a:sym typeface="Bookman Old Style"/>
              </a:rPr>
              <a:t>				[ORDER BY clause];</a:t>
            </a:r>
            <a:endParaRPr/>
          </a:p>
          <a:p>
            <a:pPr marL="228600" lvl="0" indent="-228600" algn="l" rtl="0">
              <a:lnSpc>
                <a:spcPct val="90000"/>
              </a:lnSpc>
              <a:spcBef>
                <a:spcPts val="1000"/>
              </a:spcBef>
              <a:spcAft>
                <a:spcPts val="0"/>
              </a:spcAft>
              <a:buClr>
                <a:schemeClr val="dk1"/>
              </a:buClr>
              <a:buSzPts val="2400"/>
              <a:buNone/>
            </a:pPr>
            <a:endParaRPr sz="24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FF0000"/>
              </a:buClr>
              <a:buSzPts val="2400"/>
              <a:buNone/>
            </a:pPr>
            <a:r>
              <a:rPr lang="en-US" sz="2400">
                <a:solidFill>
                  <a:srgbClr val="FF0000"/>
                </a:solidFill>
                <a:latin typeface="Bookman Old Style"/>
                <a:ea typeface="Bookman Old Style"/>
                <a:cs typeface="Bookman Old Style"/>
                <a:sym typeface="Bookman Old Style"/>
              </a:rPr>
              <a:t>NOTE : To retrieve all the column from the table ‘ * ’ symbol can be 	  	   used instead of specifying the column_list.</a:t>
            </a:r>
            <a:endParaRPr sz="2400">
              <a:solidFill>
                <a:srgbClr val="FF0000"/>
              </a:solidFill>
              <a:latin typeface="Bookman Old Style"/>
              <a:ea typeface="Bookman Old Style"/>
              <a:cs typeface="Bookman Old Style"/>
              <a:sym typeface="Bookman Old Style"/>
            </a:endParaRPr>
          </a:p>
        </p:txBody>
      </p:sp>
      <p:sp>
        <p:nvSpPr>
          <p:cNvPr id="699" name="Google Shape;699;p58"/>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9"/>
          <p:cNvSpPr txBox="1">
            <a:spLocks noGrp="1"/>
          </p:cNvSpPr>
          <p:nvPr>
            <p:ph type="body" idx="1"/>
          </p:nvPr>
        </p:nvSpPr>
        <p:spPr>
          <a:xfrm>
            <a:off x="396815" y="914400"/>
            <a:ext cx="11593902" cy="567618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sz="2400" dirty="0">
                <a:solidFill>
                  <a:srgbClr val="C00000"/>
                </a:solidFill>
                <a:latin typeface="Balthazar"/>
                <a:ea typeface="Balthazar"/>
                <a:cs typeface="Balthazar"/>
                <a:sym typeface="Balthazar"/>
              </a:rPr>
              <a:t>SELECT COMMAND</a:t>
            </a:r>
            <a:endParaRPr dirty="0"/>
          </a:p>
          <a:p>
            <a:pPr marL="228600" lvl="0" indent="-228600" algn="l" rtl="0">
              <a:lnSpc>
                <a:spcPct val="90000"/>
              </a:lnSpc>
              <a:spcBef>
                <a:spcPts val="1000"/>
              </a:spcBef>
              <a:spcAft>
                <a:spcPts val="0"/>
              </a:spcAft>
              <a:buClr>
                <a:schemeClr val="dk1"/>
              </a:buClr>
              <a:buSzPct val="100000"/>
              <a:buNone/>
            </a:pPr>
            <a:endParaRPr sz="8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ct val="100000"/>
              <a:buNone/>
            </a:pPr>
            <a:r>
              <a:rPr lang="en-US" sz="2200" dirty="0">
                <a:solidFill>
                  <a:srgbClr val="C00000"/>
                </a:solidFill>
                <a:latin typeface="Balthazar"/>
                <a:ea typeface="Balthazar"/>
                <a:cs typeface="Balthazar"/>
                <a:sym typeface="Balthazar"/>
              </a:rPr>
              <a:t>Example 1:</a:t>
            </a:r>
            <a:r>
              <a:rPr lang="en-US" sz="2200" dirty="0"/>
              <a:t> </a:t>
            </a:r>
            <a:r>
              <a:rPr lang="en-US" sz="2200" dirty="0">
                <a:solidFill>
                  <a:schemeClr val="tx1"/>
                </a:solidFill>
                <a:latin typeface="Bookman Old Style"/>
                <a:ea typeface="Bookman Old Style"/>
                <a:cs typeface="Bookman Old Style"/>
                <a:sym typeface="Bookman Old Style"/>
              </a:rPr>
              <a:t>To retrieve all the columns and rows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 </a:t>
            </a:r>
            <a:endParaRPr dirty="0">
              <a:solidFill>
                <a:schemeClr val="tx1"/>
              </a:solidFill>
            </a:endParaRPr>
          </a:p>
          <a:p>
            <a:pPr marL="228600" lvl="0" indent="-228600" algn="l" rtl="0">
              <a:lnSpc>
                <a:spcPct val="90000"/>
              </a:lnSpc>
              <a:spcBef>
                <a:spcPts val="1000"/>
              </a:spcBef>
              <a:spcAft>
                <a:spcPts val="0"/>
              </a:spcAft>
              <a:buClr>
                <a:srgbClr val="0000FF"/>
              </a:buClr>
              <a:buSzPct val="100000"/>
              <a:buNone/>
            </a:pPr>
            <a:r>
              <a:rPr lang="en-US" sz="2200" dirty="0">
                <a:solidFill>
                  <a:srgbClr val="0000FF"/>
                </a:solidFill>
                <a:latin typeface="Bookman Old Style"/>
                <a:ea typeface="Bookman Old Style"/>
                <a:cs typeface="Bookman Old Style"/>
                <a:sym typeface="Bookman Old Style"/>
              </a:rPr>
              <a:t>SELECT *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 ‘*’ stands from all columns and rows )</a:t>
            </a:r>
            <a:endParaRPr dirty="0"/>
          </a:p>
          <a:p>
            <a:pPr marL="228600" lvl="0" indent="-228600" algn="l" rtl="0">
              <a:lnSpc>
                <a:spcPct val="90000"/>
              </a:lnSpc>
              <a:spcBef>
                <a:spcPts val="1000"/>
              </a:spcBef>
              <a:spcAft>
                <a:spcPts val="0"/>
              </a:spcAft>
              <a:buClr>
                <a:schemeClr val="dk1"/>
              </a:buClr>
              <a:buSzPct val="100000"/>
              <a:buNone/>
            </a:pPr>
            <a:endParaRPr sz="22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ct val="100000"/>
              <a:buNone/>
            </a:pPr>
            <a:r>
              <a:rPr lang="en-US" sz="2200" dirty="0">
                <a:solidFill>
                  <a:srgbClr val="C00000"/>
                </a:solidFill>
                <a:latin typeface="Balthazar"/>
                <a:ea typeface="Balthazar"/>
                <a:cs typeface="Balthazar"/>
                <a:sym typeface="Balthazar"/>
              </a:rPr>
              <a:t>Example 2: </a:t>
            </a:r>
            <a:r>
              <a:rPr lang="en-US" sz="2200" dirty="0">
                <a:solidFill>
                  <a:schemeClr val="tx1"/>
                </a:solidFill>
                <a:latin typeface="Bookman Old Style"/>
                <a:ea typeface="Bookman Old Style"/>
                <a:cs typeface="Bookman Old Style"/>
                <a:sym typeface="Bookman Old Style"/>
              </a:rPr>
              <a:t>To select retrieve the specific columns from all rows</a:t>
            </a:r>
            <a:endParaRPr dirty="0">
              <a:solidFill>
                <a:schemeClr val="tx1"/>
              </a:solidFill>
            </a:endParaRPr>
          </a:p>
          <a:p>
            <a:pPr marL="228600" lvl="0" indent="-228600" algn="l" rtl="0">
              <a:lnSpc>
                <a:spcPct val="90000"/>
              </a:lnSpc>
              <a:spcBef>
                <a:spcPts val="1000"/>
              </a:spcBef>
              <a:spcAft>
                <a:spcPts val="0"/>
              </a:spcAft>
              <a:buClr>
                <a:srgbClr val="0000FF"/>
              </a:buClr>
              <a:buSzPct val="100000"/>
              <a:buNone/>
            </a:pPr>
            <a:r>
              <a:rPr lang="en-US" sz="2200" dirty="0">
                <a:solidFill>
                  <a:srgbClr val="0000FF"/>
                </a:solidFill>
                <a:latin typeface="Bookman Old Style"/>
                <a:ea typeface="Bookman Old Style"/>
                <a:cs typeface="Bookman Old Style"/>
                <a:sym typeface="Bookman Old Style"/>
              </a:rPr>
              <a:t>SELECT </a:t>
            </a:r>
            <a:r>
              <a:rPr lang="en-US" sz="2200" dirty="0" err="1">
                <a:solidFill>
                  <a:srgbClr val="0000FF"/>
                </a:solidFill>
                <a:latin typeface="Bookman Old Style"/>
                <a:ea typeface="Bookman Old Style"/>
                <a:cs typeface="Bookman Old Style"/>
                <a:sym typeface="Bookman Old Style"/>
              </a:rPr>
              <a:t>empno</a:t>
            </a:r>
            <a:r>
              <a:rPr lang="en-US" sz="2200" dirty="0" smtClean="0">
                <a:solidFill>
                  <a:srgbClr val="0000FF"/>
                </a:solidFill>
                <a:latin typeface="Bookman Old Style"/>
                <a:ea typeface="Bookman Old Style"/>
                <a:cs typeface="Bookman Old Style"/>
                <a:sym typeface="Bookman Old Style"/>
              </a:rPr>
              <a:t>, </a:t>
            </a:r>
            <a:r>
              <a:rPr lang="en-US" sz="2200" dirty="0" err="1" smtClean="0">
                <a:solidFill>
                  <a:srgbClr val="0000FF"/>
                </a:solidFill>
                <a:latin typeface="Bookman Old Style"/>
                <a:ea typeface="Bookman Old Style"/>
                <a:cs typeface="Bookman Old Style"/>
                <a:sym typeface="Bookman Old Style"/>
              </a:rPr>
              <a:t>ename</a:t>
            </a:r>
            <a:r>
              <a:rPr lang="en-US" sz="2200" dirty="0" smtClean="0">
                <a:solidFill>
                  <a:srgbClr val="0000FF"/>
                </a:solidFill>
                <a:latin typeface="Bookman Old Style"/>
                <a:ea typeface="Bookman Old Style"/>
                <a:cs typeface="Bookman Old Style"/>
                <a:sym typeface="Bookman Old Style"/>
              </a:rPr>
              <a:t> </a:t>
            </a:r>
            <a:r>
              <a:rPr lang="en-US" sz="2200" dirty="0">
                <a:solidFill>
                  <a:srgbClr val="0000FF"/>
                </a:solidFill>
                <a:latin typeface="Bookman Old Style"/>
                <a:ea typeface="Bookman Old Style"/>
                <a:cs typeface="Bookman Old Style"/>
                <a:sym typeface="Bookman Old Style"/>
              </a:rPr>
              <a:t>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chemeClr val="dk1"/>
              </a:buClr>
              <a:buSzPct val="100000"/>
              <a:buNone/>
            </a:pPr>
            <a:endParaRPr sz="22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ct val="100000"/>
              <a:buNone/>
            </a:pPr>
            <a:r>
              <a:rPr lang="en-US" sz="2200" dirty="0">
                <a:solidFill>
                  <a:srgbClr val="C00000"/>
                </a:solidFill>
                <a:latin typeface="Balthazar"/>
                <a:ea typeface="Balthazar"/>
                <a:cs typeface="Balthazar"/>
                <a:sym typeface="Balthazar"/>
              </a:rPr>
              <a:t>Select command with where clause</a:t>
            </a:r>
            <a:endParaRPr dirty="0"/>
          </a:p>
          <a:p>
            <a:pPr marL="228600" lvl="0" indent="-228600" algn="l" rtl="0">
              <a:lnSpc>
                <a:spcPct val="90000"/>
              </a:lnSpc>
              <a:spcBef>
                <a:spcPts val="1000"/>
              </a:spcBef>
              <a:spcAft>
                <a:spcPts val="0"/>
              </a:spcAft>
              <a:buClr>
                <a:srgbClr val="C00000"/>
              </a:buClr>
              <a:buSzPct val="100000"/>
              <a:buNone/>
            </a:pPr>
            <a:r>
              <a:rPr lang="en-US" sz="2200" dirty="0" smtClean="0">
                <a:solidFill>
                  <a:srgbClr val="C00000"/>
                </a:solidFill>
                <a:latin typeface="Balthazar"/>
                <a:ea typeface="Balthazar"/>
                <a:cs typeface="Balthazar"/>
                <a:sym typeface="Balthazar"/>
              </a:rPr>
              <a:t>Example </a:t>
            </a:r>
            <a:r>
              <a:rPr lang="en-US" sz="2200" dirty="0">
                <a:solidFill>
                  <a:srgbClr val="C00000"/>
                </a:solidFill>
                <a:latin typeface="Balthazar"/>
                <a:ea typeface="Balthazar"/>
                <a:cs typeface="Balthazar"/>
                <a:sym typeface="Balthazar"/>
              </a:rPr>
              <a:t>3: </a:t>
            </a:r>
            <a:r>
              <a:rPr lang="en-US" sz="2200" dirty="0">
                <a:solidFill>
                  <a:schemeClr val="tx1"/>
                </a:solidFill>
                <a:latin typeface="Bookman Old Style"/>
                <a:ea typeface="Bookman Old Style"/>
                <a:cs typeface="Bookman Old Style"/>
                <a:sym typeface="Bookman Old Style"/>
              </a:rPr>
              <a:t>To retrieve the records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 which record holds the salary value 		       greater than 1000;</a:t>
            </a:r>
            <a:endParaRPr dirty="0">
              <a:solidFill>
                <a:schemeClr val="tx1"/>
              </a:solidFill>
            </a:endParaRPr>
          </a:p>
          <a:p>
            <a:pPr marL="228600" lvl="0" indent="-228600" algn="l" rtl="0">
              <a:lnSpc>
                <a:spcPct val="90000"/>
              </a:lnSpc>
              <a:spcBef>
                <a:spcPts val="1000"/>
              </a:spcBef>
              <a:spcAft>
                <a:spcPts val="0"/>
              </a:spcAft>
              <a:buClr>
                <a:srgbClr val="0000FF"/>
              </a:buClr>
              <a:buSzPct val="100000"/>
              <a:buNone/>
            </a:pPr>
            <a:r>
              <a:rPr lang="en-US" sz="2200" dirty="0">
                <a:solidFill>
                  <a:srgbClr val="0000FF"/>
                </a:solidFill>
                <a:latin typeface="Bookman Old Style"/>
                <a:ea typeface="Bookman Old Style"/>
                <a:cs typeface="Bookman Old Style"/>
                <a:sym typeface="Bookman Old Style"/>
              </a:rPr>
              <a:t>SELECT *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WHERE </a:t>
            </a:r>
            <a:r>
              <a:rPr lang="en-US" sz="2200" dirty="0" err="1">
                <a:solidFill>
                  <a:srgbClr val="0000FF"/>
                </a:solidFill>
                <a:latin typeface="Bookman Old Style"/>
                <a:ea typeface="Bookman Old Style"/>
                <a:cs typeface="Bookman Old Style"/>
                <a:sym typeface="Bookman Old Style"/>
              </a:rPr>
              <a:t>sal</a:t>
            </a:r>
            <a:r>
              <a:rPr lang="en-US" sz="2200" dirty="0">
                <a:solidFill>
                  <a:srgbClr val="0000FF"/>
                </a:solidFill>
                <a:latin typeface="Bookman Old Style"/>
                <a:ea typeface="Bookman Old Style"/>
                <a:cs typeface="Bookman Old Style"/>
                <a:sym typeface="Bookman Old Style"/>
              </a:rPr>
              <a:t>&gt; 1000;</a:t>
            </a:r>
            <a:endParaRPr dirty="0"/>
          </a:p>
          <a:p>
            <a:pPr marL="228600" lvl="0" indent="-228600" algn="l" rtl="0">
              <a:lnSpc>
                <a:spcPct val="90000"/>
              </a:lnSpc>
              <a:spcBef>
                <a:spcPts val="1000"/>
              </a:spcBef>
              <a:spcAft>
                <a:spcPts val="0"/>
              </a:spcAft>
              <a:buClr>
                <a:schemeClr val="dk1"/>
              </a:buClr>
              <a:buSzPct val="100000"/>
              <a:buNone/>
            </a:pPr>
            <a:endParaRPr sz="22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ct val="100000"/>
              <a:buNone/>
            </a:pPr>
            <a:r>
              <a:rPr lang="en-US" sz="2200" dirty="0">
                <a:solidFill>
                  <a:srgbClr val="C00000"/>
                </a:solidFill>
                <a:latin typeface="Balthazar"/>
                <a:ea typeface="Balthazar"/>
                <a:cs typeface="Balthazar"/>
                <a:sym typeface="Balthazar"/>
              </a:rPr>
              <a:t>Example 4: </a:t>
            </a:r>
            <a:r>
              <a:rPr lang="en-US" sz="2200" dirty="0">
                <a:solidFill>
                  <a:schemeClr val="tx1"/>
                </a:solidFill>
                <a:latin typeface="Bookman Old Style"/>
                <a:ea typeface="Bookman Old Style"/>
                <a:cs typeface="Bookman Old Style"/>
                <a:sym typeface="Bookman Old Style"/>
              </a:rPr>
              <a:t>To retrieve the columns </a:t>
            </a:r>
            <a:r>
              <a:rPr lang="en-US" sz="2200" dirty="0" err="1">
                <a:solidFill>
                  <a:schemeClr val="tx1"/>
                </a:solidFill>
                <a:latin typeface="Bookman Old Style"/>
                <a:ea typeface="Bookman Old Style"/>
                <a:cs typeface="Bookman Old Style"/>
                <a:sym typeface="Bookman Old Style"/>
              </a:rPr>
              <a:t>empno</a:t>
            </a:r>
            <a:r>
              <a:rPr lang="en-US" sz="2200" dirty="0">
                <a:solidFill>
                  <a:schemeClr val="tx1"/>
                </a:solidFill>
                <a:latin typeface="Bookman Old Style"/>
                <a:ea typeface="Bookman Old Style"/>
                <a:cs typeface="Bookman Old Style"/>
                <a:sym typeface="Bookman Old Style"/>
              </a:rPr>
              <a:t> and </a:t>
            </a:r>
            <a:r>
              <a:rPr lang="en-US" sz="2200" dirty="0" err="1">
                <a:solidFill>
                  <a:schemeClr val="tx1"/>
                </a:solidFill>
                <a:latin typeface="Bookman Old Style"/>
                <a:ea typeface="Bookman Old Style"/>
                <a:cs typeface="Bookman Old Style"/>
                <a:sym typeface="Bookman Old Style"/>
              </a:rPr>
              <a:t>ename</a:t>
            </a:r>
            <a:r>
              <a:rPr lang="en-US" sz="2200" dirty="0">
                <a:solidFill>
                  <a:schemeClr val="tx1"/>
                </a:solidFill>
                <a:latin typeface="Bookman Old Style"/>
                <a:ea typeface="Bookman Old Style"/>
                <a:cs typeface="Bookman Old Style"/>
                <a:sym typeface="Bookman Old Style"/>
              </a:rPr>
              <a:t>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 which records holds 	        the value as CLERK in job column.</a:t>
            </a:r>
            <a:endParaRPr dirty="0">
              <a:solidFill>
                <a:schemeClr val="tx1"/>
              </a:solidFill>
            </a:endParaRPr>
          </a:p>
          <a:p>
            <a:pPr marL="228600" lvl="0" indent="-228600" algn="l" rtl="0">
              <a:lnSpc>
                <a:spcPct val="90000"/>
              </a:lnSpc>
              <a:spcBef>
                <a:spcPts val="1000"/>
              </a:spcBef>
              <a:spcAft>
                <a:spcPts val="0"/>
              </a:spcAft>
              <a:buClr>
                <a:srgbClr val="0000FF"/>
              </a:buClr>
              <a:buSzPct val="100000"/>
              <a:buNone/>
            </a:pPr>
            <a:r>
              <a:rPr lang="en-US" sz="2200" dirty="0">
                <a:solidFill>
                  <a:srgbClr val="0000FF"/>
                </a:solidFill>
                <a:latin typeface="Bookman Old Style"/>
                <a:ea typeface="Bookman Old Style"/>
                <a:cs typeface="Bookman Old Style"/>
                <a:sym typeface="Bookman Old Style"/>
              </a:rPr>
              <a:t>SELECT </a:t>
            </a:r>
            <a:r>
              <a:rPr lang="en-US" sz="2200" dirty="0" err="1">
                <a:solidFill>
                  <a:srgbClr val="0000FF"/>
                </a:solidFill>
                <a:latin typeface="Bookman Old Style"/>
                <a:ea typeface="Bookman Old Style"/>
                <a:cs typeface="Bookman Old Style"/>
                <a:sym typeface="Bookman Old Style"/>
              </a:rPr>
              <a:t>empno</a:t>
            </a:r>
            <a:r>
              <a:rPr lang="en-US" sz="2200" dirty="0">
                <a:solidFill>
                  <a:srgbClr val="0000FF"/>
                </a:solidFill>
                <a:latin typeface="Bookman Old Style"/>
                <a:ea typeface="Bookman Old Style"/>
                <a:cs typeface="Bookman Old Style"/>
                <a:sym typeface="Bookman Old Style"/>
              </a:rPr>
              <a:t>, </a:t>
            </a:r>
            <a:r>
              <a:rPr lang="en-US" sz="2200" dirty="0" err="1">
                <a:solidFill>
                  <a:srgbClr val="0000FF"/>
                </a:solidFill>
                <a:latin typeface="Bookman Old Style"/>
                <a:ea typeface="Bookman Old Style"/>
                <a:cs typeface="Bookman Old Style"/>
                <a:sym typeface="Bookman Old Style"/>
              </a:rPr>
              <a:t>ename</a:t>
            </a:r>
            <a:r>
              <a:rPr lang="en-US" sz="2200" dirty="0">
                <a:solidFill>
                  <a:srgbClr val="0000FF"/>
                </a:solidFill>
                <a:latin typeface="Bookman Old Style"/>
                <a:ea typeface="Bookman Old Style"/>
                <a:cs typeface="Bookman Old Style"/>
                <a:sym typeface="Bookman Old Style"/>
              </a:rPr>
              <a:t>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WHERE job = ‘CLERK’</a:t>
            </a:r>
            <a:endParaRPr sz="2200" dirty="0">
              <a:solidFill>
                <a:srgbClr val="0000FF"/>
              </a:solidFill>
              <a:latin typeface="Bookman Old Style"/>
              <a:ea typeface="Bookman Old Style"/>
              <a:cs typeface="Bookman Old Style"/>
              <a:sym typeface="Bookman Old Style"/>
            </a:endParaRPr>
          </a:p>
        </p:txBody>
      </p:sp>
      <p:sp>
        <p:nvSpPr>
          <p:cNvPr id="708" name="Google Shape;708;p59"/>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0"/>
          <p:cNvSpPr txBox="1">
            <a:spLocks noGrp="1"/>
          </p:cNvSpPr>
          <p:nvPr>
            <p:ph type="body" idx="1"/>
          </p:nvPr>
        </p:nvSpPr>
        <p:spPr>
          <a:xfrm>
            <a:off x="838200" y="1009291"/>
            <a:ext cx="10515600" cy="527936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sz="2400" dirty="0">
                <a:solidFill>
                  <a:srgbClr val="C00000"/>
                </a:solidFill>
                <a:latin typeface="Balthazar"/>
                <a:ea typeface="Balthazar"/>
                <a:cs typeface="Balthazar"/>
                <a:sym typeface="Balthazar"/>
              </a:rPr>
              <a:t>SELECT COMMAND</a:t>
            </a:r>
            <a:endParaRPr dirty="0"/>
          </a:p>
          <a:p>
            <a:pPr marL="228600" lvl="0" indent="-228600" algn="l" rtl="0">
              <a:lnSpc>
                <a:spcPct val="90000"/>
              </a:lnSpc>
              <a:spcBef>
                <a:spcPts val="1000"/>
              </a:spcBef>
              <a:spcAft>
                <a:spcPts val="0"/>
              </a:spcAft>
              <a:buClr>
                <a:srgbClr val="C00000"/>
              </a:buClr>
              <a:buSzPct val="100000"/>
              <a:buNone/>
            </a:pPr>
            <a:r>
              <a:rPr lang="en-US" sz="2400" dirty="0">
                <a:solidFill>
                  <a:srgbClr val="C00000"/>
                </a:solidFill>
                <a:latin typeface="Balthazar"/>
                <a:ea typeface="Balthazar"/>
                <a:cs typeface="Balthazar"/>
                <a:sym typeface="Balthazar"/>
              </a:rPr>
              <a:t>Select command with order by clause</a:t>
            </a:r>
            <a:endParaRPr dirty="0"/>
          </a:p>
          <a:p>
            <a:pPr marL="228600" lvl="0" indent="-228600" algn="l" rtl="0">
              <a:lnSpc>
                <a:spcPct val="90000"/>
              </a:lnSpc>
              <a:spcBef>
                <a:spcPts val="1000"/>
              </a:spcBef>
              <a:spcAft>
                <a:spcPts val="0"/>
              </a:spcAft>
              <a:buClr>
                <a:srgbClr val="C00000"/>
              </a:buClr>
              <a:buSzPct val="100000"/>
              <a:buNone/>
            </a:pPr>
            <a:r>
              <a:rPr lang="en-US" sz="2400" dirty="0">
                <a:solidFill>
                  <a:srgbClr val="C00000"/>
                </a:solidFill>
                <a:latin typeface="Balthazar"/>
                <a:ea typeface="Balthazar"/>
                <a:cs typeface="Balthazar"/>
                <a:sym typeface="Balthazar"/>
              </a:rPr>
              <a:t>Example 5 : </a:t>
            </a:r>
            <a:r>
              <a:rPr lang="en-US" sz="2400" dirty="0">
                <a:solidFill>
                  <a:schemeClr val="tx1"/>
                </a:solidFill>
                <a:latin typeface="Bookman Old Style"/>
                <a:ea typeface="Bookman Old Style"/>
                <a:cs typeface="Bookman Old Style"/>
                <a:sym typeface="Bookman Old Style"/>
              </a:rPr>
              <a:t>To retrieve the records from </a:t>
            </a:r>
            <a:r>
              <a:rPr lang="en-US" sz="2400" dirty="0" err="1">
                <a:solidFill>
                  <a:schemeClr val="tx1"/>
                </a:solidFill>
                <a:latin typeface="Bookman Old Style"/>
                <a:ea typeface="Bookman Old Style"/>
                <a:cs typeface="Bookman Old Style"/>
                <a:sym typeface="Bookman Old Style"/>
              </a:rPr>
              <a:t>emp</a:t>
            </a:r>
            <a:r>
              <a:rPr lang="en-US" sz="2400" dirty="0">
                <a:solidFill>
                  <a:schemeClr val="tx1"/>
                </a:solidFill>
                <a:latin typeface="Bookman Old Style"/>
                <a:ea typeface="Bookman Old Style"/>
                <a:cs typeface="Bookman Old Style"/>
                <a:sym typeface="Bookman Old Style"/>
              </a:rPr>
              <a:t> table in 				 	 ascending order using </a:t>
            </a:r>
            <a:r>
              <a:rPr lang="en-US" sz="2400" dirty="0" err="1">
                <a:solidFill>
                  <a:schemeClr val="tx1"/>
                </a:solidFill>
                <a:latin typeface="Bookman Old Style"/>
                <a:ea typeface="Bookman Old Style"/>
                <a:cs typeface="Bookman Old Style"/>
                <a:sym typeface="Bookman Old Style"/>
              </a:rPr>
              <a:t>empno</a:t>
            </a:r>
            <a:endParaRPr sz="2400" dirty="0">
              <a:solidFill>
                <a:schemeClr val="tx1"/>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ct val="100000"/>
              <a:buNone/>
            </a:pPr>
            <a:r>
              <a:rPr lang="en-US" sz="2400" dirty="0">
                <a:solidFill>
                  <a:srgbClr val="0000FF"/>
                </a:solidFill>
                <a:latin typeface="Bookman Old Style"/>
                <a:ea typeface="Bookman Old Style"/>
                <a:cs typeface="Bookman Old Style"/>
                <a:sym typeface="Bookman Old Style"/>
              </a:rPr>
              <a:t>SELECT * from </a:t>
            </a:r>
            <a:r>
              <a:rPr lang="en-US" sz="2400" dirty="0" err="1">
                <a:solidFill>
                  <a:srgbClr val="0000FF"/>
                </a:solidFill>
                <a:latin typeface="Bookman Old Style"/>
                <a:ea typeface="Bookman Old Style"/>
                <a:cs typeface="Bookman Old Style"/>
                <a:sym typeface="Bookman Old Style"/>
              </a:rPr>
              <a:t>emp</a:t>
            </a:r>
            <a:r>
              <a:rPr lang="en-US" sz="2400" dirty="0">
                <a:solidFill>
                  <a:srgbClr val="0000FF"/>
                </a:solidFill>
                <a:latin typeface="Bookman Old Style"/>
                <a:ea typeface="Bookman Old Style"/>
                <a:cs typeface="Bookman Old Style"/>
                <a:sym typeface="Bookman Old Style"/>
              </a:rPr>
              <a:t> order by </a:t>
            </a:r>
            <a:r>
              <a:rPr lang="en-US" sz="2400" dirty="0" err="1">
                <a:solidFill>
                  <a:srgbClr val="0000FF"/>
                </a:solidFill>
                <a:latin typeface="Bookman Old Style"/>
                <a:ea typeface="Bookman Old Style"/>
                <a:cs typeface="Bookman Old Style"/>
                <a:sym typeface="Bookman Old Style"/>
              </a:rPr>
              <a:t>empno</a:t>
            </a:r>
            <a:r>
              <a:rPr lang="en-US" sz="2400" dirty="0">
                <a:solidFill>
                  <a:srgbClr val="0000FF"/>
                </a:solidFill>
                <a:latin typeface="Bookman Old Style"/>
                <a:ea typeface="Bookman Old Style"/>
                <a:cs typeface="Bookman Old Style"/>
                <a:sym typeface="Bookman Old Style"/>
              </a:rPr>
              <a:t> </a:t>
            </a:r>
            <a:r>
              <a:rPr lang="en-US" sz="2400" dirty="0" err="1">
                <a:solidFill>
                  <a:srgbClr val="0000FF"/>
                </a:solidFill>
                <a:latin typeface="Bookman Old Style"/>
                <a:ea typeface="Bookman Old Style"/>
                <a:cs typeface="Bookman Old Style"/>
                <a:sym typeface="Bookman Old Style"/>
              </a:rPr>
              <a:t>asc</a:t>
            </a:r>
            <a:r>
              <a:rPr lang="en-US" sz="24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rgbClr val="C00000"/>
              </a:buClr>
              <a:buSzPct val="100000"/>
              <a:buNone/>
            </a:pPr>
            <a:r>
              <a:rPr lang="en-US" sz="2400" dirty="0">
                <a:solidFill>
                  <a:srgbClr val="C00000"/>
                </a:solidFill>
                <a:latin typeface="Bookman Old Style"/>
                <a:ea typeface="Bookman Old Style"/>
                <a:cs typeface="Bookman Old Style"/>
                <a:sym typeface="Bookman Old Style"/>
              </a:rPr>
              <a:t>				(OR) </a:t>
            </a:r>
            <a:endParaRPr dirty="0"/>
          </a:p>
          <a:p>
            <a:pPr marL="228600" lvl="0" indent="-228600" algn="l" rtl="0">
              <a:lnSpc>
                <a:spcPct val="90000"/>
              </a:lnSpc>
              <a:spcBef>
                <a:spcPts val="1000"/>
              </a:spcBef>
              <a:spcAft>
                <a:spcPts val="0"/>
              </a:spcAft>
              <a:buClr>
                <a:srgbClr val="0000FF"/>
              </a:buClr>
              <a:buSzPct val="100000"/>
              <a:buNone/>
            </a:pPr>
            <a:r>
              <a:rPr lang="en-US" sz="2400" dirty="0">
                <a:solidFill>
                  <a:srgbClr val="0000FF"/>
                </a:solidFill>
                <a:latin typeface="Bookman Old Style"/>
                <a:ea typeface="Bookman Old Style"/>
                <a:cs typeface="Bookman Old Style"/>
                <a:sym typeface="Bookman Old Style"/>
              </a:rPr>
              <a:t>SELECT * from </a:t>
            </a:r>
            <a:r>
              <a:rPr lang="en-US" sz="2400" dirty="0" err="1">
                <a:solidFill>
                  <a:srgbClr val="0000FF"/>
                </a:solidFill>
                <a:latin typeface="Bookman Old Style"/>
                <a:ea typeface="Bookman Old Style"/>
                <a:cs typeface="Bookman Old Style"/>
                <a:sym typeface="Bookman Old Style"/>
              </a:rPr>
              <a:t>emp</a:t>
            </a:r>
            <a:r>
              <a:rPr lang="en-US" sz="2400" dirty="0">
                <a:solidFill>
                  <a:srgbClr val="0000FF"/>
                </a:solidFill>
                <a:latin typeface="Bookman Old Style"/>
                <a:ea typeface="Bookman Old Style"/>
                <a:cs typeface="Bookman Old Style"/>
                <a:sym typeface="Bookman Old Style"/>
              </a:rPr>
              <a:t> order by </a:t>
            </a:r>
            <a:r>
              <a:rPr lang="en-US" sz="2400" dirty="0" err="1">
                <a:solidFill>
                  <a:srgbClr val="0000FF"/>
                </a:solidFill>
                <a:latin typeface="Bookman Old Style"/>
                <a:ea typeface="Bookman Old Style"/>
                <a:cs typeface="Bookman Old Style"/>
                <a:sym typeface="Bookman Old Style"/>
              </a:rPr>
              <a:t>empno</a:t>
            </a:r>
            <a:r>
              <a:rPr lang="en-US" sz="24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rgbClr val="C00000"/>
              </a:buClr>
              <a:buSzPct val="100000"/>
              <a:buNone/>
            </a:pPr>
            <a:r>
              <a:rPr lang="en-US" sz="2400" dirty="0">
                <a:solidFill>
                  <a:srgbClr val="C00000"/>
                </a:solidFill>
                <a:latin typeface="Balthazar"/>
                <a:ea typeface="Balthazar"/>
                <a:cs typeface="Balthazar"/>
                <a:sym typeface="Balthazar"/>
              </a:rPr>
              <a:t>Example 6:  </a:t>
            </a:r>
            <a:r>
              <a:rPr lang="en-US" sz="2400" dirty="0">
                <a:solidFill>
                  <a:schemeClr val="tx1"/>
                </a:solidFill>
                <a:latin typeface="Bookman Old Style"/>
                <a:ea typeface="Bookman Old Style"/>
                <a:cs typeface="Bookman Old Style"/>
                <a:sym typeface="Bookman Old Style"/>
              </a:rPr>
              <a:t>To retrieve the records from </a:t>
            </a:r>
            <a:r>
              <a:rPr lang="en-US" sz="2400" dirty="0" err="1">
                <a:solidFill>
                  <a:schemeClr val="tx1"/>
                </a:solidFill>
                <a:latin typeface="Bookman Old Style"/>
                <a:ea typeface="Bookman Old Style"/>
                <a:cs typeface="Bookman Old Style"/>
                <a:sym typeface="Bookman Old Style"/>
              </a:rPr>
              <a:t>emp</a:t>
            </a:r>
            <a:r>
              <a:rPr lang="en-US" sz="2400" dirty="0">
                <a:solidFill>
                  <a:schemeClr val="tx1"/>
                </a:solidFill>
                <a:latin typeface="Bookman Old Style"/>
                <a:ea typeface="Bookman Old Style"/>
                <a:cs typeface="Bookman Old Style"/>
                <a:sym typeface="Bookman Old Style"/>
              </a:rPr>
              <a:t> table in 				 	 ascending order using job and </a:t>
            </a:r>
            <a:r>
              <a:rPr lang="en-US" sz="2400" dirty="0" err="1">
                <a:solidFill>
                  <a:schemeClr val="tx1"/>
                </a:solidFill>
                <a:latin typeface="Bookman Old Style"/>
                <a:ea typeface="Bookman Old Style"/>
                <a:cs typeface="Bookman Old Style"/>
                <a:sym typeface="Bookman Old Style"/>
              </a:rPr>
              <a:t>empno</a:t>
            </a:r>
            <a:endParaRPr sz="2400" dirty="0">
              <a:solidFill>
                <a:schemeClr val="tx1"/>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ct val="100000"/>
              <a:buNone/>
            </a:pPr>
            <a:r>
              <a:rPr lang="en-US" sz="2400" dirty="0">
                <a:solidFill>
                  <a:srgbClr val="0000FF"/>
                </a:solidFill>
                <a:latin typeface="Bookman Old Style"/>
                <a:ea typeface="Bookman Old Style"/>
                <a:cs typeface="Bookman Old Style"/>
                <a:sym typeface="Bookman Old Style"/>
              </a:rPr>
              <a:t>SELECT * from </a:t>
            </a:r>
            <a:r>
              <a:rPr lang="en-US" sz="2400" dirty="0" err="1">
                <a:solidFill>
                  <a:srgbClr val="0000FF"/>
                </a:solidFill>
                <a:latin typeface="Bookman Old Style"/>
                <a:ea typeface="Bookman Old Style"/>
                <a:cs typeface="Bookman Old Style"/>
                <a:sym typeface="Bookman Old Style"/>
              </a:rPr>
              <a:t>emp</a:t>
            </a:r>
            <a:r>
              <a:rPr lang="en-US" sz="2400" dirty="0">
                <a:solidFill>
                  <a:srgbClr val="0000FF"/>
                </a:solidFill>
                <a:latin typeface="Bookman Old Style"/>
                <a:ea typeface="Bookman Old Style"/>
                <a:cs typeface="Bookman Old Style"/>
                <a:sym typeface="Bookman Old Style"/>
              </a:rPr>
              <a:t> order by </a:t>
            </a:r>
            <a:r>
              <a:rPr lang="en-US" sz="2400" dirty="0" err="1">
                <a:solidFill>
                  <a:srgbClr val="0000FF"/>
                </a:solidFill>
                <a:latin typeface="Bookman Old Style"/>
                <a:ea typeface="Bookman Old Style"/>
                <a:cs typeface="Bookman Old Style"/>
                <a:sym typeface="Bookman Old Style"/>
              </a:rPr>
              <a:t>job,empno</a:t>
            </a:r>
            <a:r>
              <a:rPr lang="en-US" sz="2400" dirty="0">
                <a:solidFill>
                  <a:srgbClr val="0000FF"/>
                </a:solidFill>
                <a:latin typeface="Bookman Old Style"/>
                <a:ea typeface="Bookman Old Style"/>
                <a:cs typeface="Bookman Old Style"/>
                <a:sym typeface="Bookman Old Style"/>
              </a:rPr>
              <a:t> </a:t>
            </a:r>
            <a:r>
              <a:rPr lang="en-US" sz="2400" dirty="0" err="1">
                <a:solidFill>
                  <a:srgbClr val="0000FF"/>
                </a:solidFill>
                <a:latin typeface="Bookman Old Style"/>
                <a:ea typeface="Bookman Old Style"/>
                <a:cs typeface="Bookman Old Style"/>
                <a:sym typeface="Bookman Old Style"/>
              </a:rPr>
              <a:t>asc</a:t>
            </a:r>
            <a:r>
              <a:rPr lang="en-US" sz="24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rgbClr val="C00000"/>
              </a:buClr>
              <a:buSzPct val="100000"/>
              <a:buNone/>
            </a:pPr>
            <a:r>
              <a:rPr lang="en-US" sz="2400" dirty="0">
                <a:solidFill>
                  <a:srgbClr val="C00000"/>
                </a:solidFill>
                <a:latin typeface="Bookman Old Style"/>
                <a:ea typeface="Bookman Old Style"/>
                <a:cs typeface="Bookman Old Style"/>
                <a:sym typeface="Bookman Old Style"/>
              </a:rPr>
              <a:t>				(OR)</a:t>
            </a:r>
            <a:endParaRPr dirty="0"/>
          </a:p>
          <a:p>
            <a:pPr marL="228600" lvl="0" indent="-228600" algn="l" rtl="0">
              <a:lnSpc>
                <a:spcPct val="90000"/>
              </a:lnSpc>
              <a:spcBef>
                <a:spcPts val="1000"/>
              </a:spcBef>
              <a:spcAft>
                <a:spcPts val="0"/>
              </a:spcAft>
              <a:buClr>
                <a:srgbClr val="0000FF"/>
              </a:buClr>
              <a:buSzPct val="100000"/>
              <a:buNone/>
            </a:pPr>
            <a:r>
              <a:rPr lang="en-US" sz="2400" dirty="0">
                <a:solidFill>
                  <a:srgbClr val="0000FF"/>
                </a:solidFill>
                <a:latin typeface="Bookman Old Style"/>
                <a:ea typeface="Bookman Old Style"/>
                <a:cs typeface="Bookman Old Style"/>
                <a:sym typeface="Bookman Old Style"/>
              </a:rPr>
              <a:t>SELECT * from </a:t>
            </a:r>
            <a:r>
              <a:rPr lang="en-US" sz="2400" dirty="0" err="1">
                <a:solidFill>
                  <a:srgbClr val="0000FF"/>
                </a:solidFill>
                <a:latin typeface="Bookman Old Style"/>
                <a:ea typeface="Bookman Old Style"/>
                <a:cs typeface="Bookman Old Style"/>
                <a:sym typeface="Bookman Old Style"/>
              </a:rPr>
              <a:t>emp</a:t>
            </a:r>
            <a:r>
              <a:rPr lang="en-US" sz="2400" dirty="0">
                <a:solidFill>
                  <a:srgbClr val="0000FF"/>
                </a:solidFill>
                <a:latin typeface="Bookman Old Style"/>
                <a:ea typeface="Bookman Old Style"/>
                <a:cs typeface="Bookman Old Style"/>
                <a:sym typeface="Bookman Old Style"/>
              </a:rPr>
              <a:t> order by </a:t>
            </a:r>
            <a:r>
              <a:rPr lang="en-US" sz="2400" dirty="0" err="1">
                <a:solidFill>
                  <a:srgbClr val="0000FF"/>
                </a:solidFill>
                <a:latin typeface="Bookman Old Style"/>
                <a:ea typeface="Bookman Old Style"/>
                <a:cs typeface="Bookman Old Style"/>
                <a:sym typeface="Bookman Old Style"/>
              </a:rPr>
              <a:t>job,empno</a:t>
            </a:r>
            <a:r>
              <a:rPr lang="en-US" sz="24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rgbClr val="FF0000"/>
              </a:buClr>
              <a:buSzPct val="100000"/>
              <a:buNone/>
            </a:pPr>
            <a:r>
              <a:rPr lang="en-US" sz="2400" dirty="0">
                <a:solidFill>
                  <a:srgbClr val="FF0000"/>
                </a:solidFill>
                <a:latin typeface="Bookman Old Style"/>
                <a:ea typeface="Bookman Old Style"/>
                <a:cs typeface="Bookman Old Style"/>
                <a:sym typeface="Bookman Old Style"/>
              </a:rPr>
              <a:t>NOTE : Ascending order is default condition, no need to specify</a:t>
            </a:r>
            <a:endParaRPr sz="2400" dirty="0">
              <a:solidFill>
                <a:srgbClr val="FF0000"/>
              </a:solidFill>
              <a:latin typeface="Bookman Old Style"/>
              <a:ea typeface="Bookman Old Style"/>
              <a:cs typeface="Bookman Old Style"/>
              <a:sym typeface="Bookman Old Style"/>
            </a:endParaRPr>
          </a:p>
        </p:txBody>
      </p:sp>
      <p:sp>
        <p:nvSpPr>
          <p:cNvPr id="717" name="Google Shape;717;p60"/>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1"/>
          <p:cNvSpPr txBox="1">
            <a:spLocks noGrp="1"/>
          </p:cNvSpPr>
          <p:nvPr>
            <p:ph type="body" idx="1"/>
          </p:nvPr>
        </p:nvSpPr>
        <p:spPr>
          <a:xfrm>
            <a:off x="500332" y="1130048"/>
            <a:ext cx="11585276" cy="524486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400"/>
              <a:buNone/>
            </a:pPr>
            <a:r>
              <a:rPr lang="en-US" sz="2400" dirty="0">
                <a:solidFill>
                  <a:srgbClr val="C00000"/>
                </a:solidFill>
                <a:latin typeface="Balthazar"/>
                <a:ea typeface="Balthazar"/>
                <a:cs typeface="Balthazar"/>
                <a:sym typeface="Balthazar"/>
              </a:rPr>
              <a:t>SELECT COMMAND</a:t>
            </a:r>
            <a:endParaRPr dirty="0"/>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Select command with order by clause</a:t>
            </a:r>
            <a:endParaRPr dirty="0"/>
          </a:p>
          <a:p>
            <a:pPr marL="228600" lvl="0" indent="-228600" algn="l" rtl="0">
              <a:lnSpc>
                <a:spcPct val="90000"/>
              </a:lnSpc>
              <a:spcBef>
                <a:spcPts val="1000"/>
              </a:spcBef>
              <a:spcAft>
                <a:spcPts val="0"/>
              </a:spcAft>
              <a:buClr>
                <a:schemeClr val="dk1"/>
              </a:buClr>
              <a:buSzPts val="2200"/>
              <a:buNone/>
            </a:pPr>
            <a:endParaRPr sz="22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Example 7 : </a:t>
            </a:r>
            <a:r>
              <a:rPr lang="en-US" sz="2200" dirty="0">
                <a:solidFill>
                  <a:schemeClr val="tx1"/>
                </a:solidFill>
                <a:latin typeface="Bookman Old Style"/>
                <a:ea typeface="Bookman Old Style"/>
                <a:cs typeface="Bookman Old Style"/>
                <a:sym typeface="Bookman Old Style"/>
              </a:rPr>
              <a:t>To retrieve the records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 in descending order using 			</a:t>
            </a:r>
            <a:r>
              <a:rPr lang="en-US" sz="2200" dirty="0" err="1">
                <a:solidFill>
                  <a:schemeClr val="tx1"/>
                </a:solidFill>
                <a:latin typeface="Bookman Old Style"/>
                <a:ea typeface="Bookman Old Style"/>
                <a:cs typeface="Bookman Old Style"/>
                <a:sym typeface="Bookman Old Style"/>
              </a:rPr>
              <a:t>empno</a:t>
            </a:r>
            <a:r>
              <a:rPr lang="en-US" sz="2200" dirty="0">
                <a:solidFill>
                  <a:schemeClr val="tx1"/>
                </a:solidFill>
                <a:latin typeface="Bookman Old Style"/>
                <a:ea typeface="Bookman Old Style"/>
                <a:cs typeface="Bookman Old Style"/>
                <a:sym typeface="Bookman Old Style"/>
              </a:rPr>
              <a:t>.</a:t>
            </a:r>
            <a:endParaRPr dirty="0">
              <a:solidFill>
                <a:schemeClr val="tx1"/>
              </a:solidFill>
            </a:endParaRPr>
          </a:p>
          <a:p>
            <a:pPr marL="228600" lvl="0" indent="-228600" algn="l" rtl="0">
              <a:lnSpc>
                <a:spcPct val="90000"/>
              </a:lnSpc>
              <a:spcBef>
                <a:spcPts val="1000"/>
              </a:spcBef>
              <a:spcAft>
                <a:spcPts val="0"/>
              </a:spcAft>
              <a:buClr>
                <a:srgbClr val="0000FF"/>
              </a:buClr>
              <a:buSzPts val="2200"/>
              <a:buNone/>
            </a:pPr>
            <a:r>
              <a:rPr lang="en-US" sz="2200" dirty="0">
                <a:solidFill>
                  <a:srgbClr val="0000FF"/>
                </a:solidFill>
                <a:latin typeface="Bookman Old Style"/>
                <a:ea typeface="Bookman Old Style"/>
                <a:cs typeface="Bookman Old Style"/>
                <a:sym typeface="Bookman Old Style"/>
              </a:rPr>
              <a:t>SELECT *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order by </a:t>
            </a:r>
            <a:r>
              <a:rPr lang="en-US" sz="2200" dirty="0" err="1">
                <a:solidFill>
                  <a:srgbClr val="0000FF"/>
                </a:solidFill>
                <a:latin typeface="Bookman Old Style"/>
                <a:ea typeface="Bookman Old Style"/>
                <a:cs typeface="Bookman Old Style"/>
                <a:sym typeface="Bookman Old Style"/>
              </a:rPr>
              <a:t>empno</a:t>
            </a:r>
            <a:r>
              <a:rPr lang="en-US" sz="2200" dirty="0">
                <a:solidFill>
                  <a:srgbClr val="0000FF"/>
                </a:solidFill>
                <a:latin typeface="Bookman Old Style"/>
                <a:ea typeface="Bookman Old Style"/>
                <a:cs typeface="Bookman Old Style"/>
                <a:sym typeface="Bookman Old Style"/>
              </a:rPr>
              <a:t> </a:t>
            </a:r>
            <a:r>
              <a:rPr lang="en-US" sz="2200" dirty="0" err="1">
                <a:solidFill>
                  <a:srgbClr val="0000FF"/>
                </a:solidFill>
                <a:latin typeface="Bookman Old Style"/>
                <a:ea typeface="Bookman Old Style"/>
                <a:cs typeface="Bookman Old Style"/>
                <a:sym typeface="Bookman Old Style"/>
              </a:rPr>
              <a:t>desc</a:t>
            </a:r>
            <a:r>
              <a:rPr lang="en-US" sz="22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chemeClr val="dk1"/>
              </a:buClr>
              <a:buSzPts val="2200"/>
              <a:buNone/>
            </a:pPr>
            <a:endParaRPr sz="22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Example 8: </a:t>
            </a:r>
            <a:r>
              <a:rPr lang="en-US" sz="2200" dirty="0">
                <a:solidFill>
                  <a:schemeClr val="tx1"/>
                </a:solidFill>
                <a:latin typeface="Bookman Old Style"/>
                <a:ea typeface="Bookman Old Style"/>
                <a:cs typeface="Bookman Old Style"/>
                <a:sym typeface="Bookman Old Style"/>
              </a:rPr>
              <a:t>To retrieve the records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 in descending order using job 		and </a:t>
            </a:r>
            <a:r>
              <a:rPr lang="en-US" sz="2200" dirty="0" err="1">
                <a:solidFill>
                  <a:schemeClr val="tx1"/>
                </a:solidFill>
                <a:latin typeface="Bookman Old Style"/>
                <a:ea typeface="Bookman Old Style"/>
                <a:cs typeface="Bookman Old Style"/>
                <a:sym typeface="Bookman Old Style"/>
              </a:rPr>
              <a:t>empno</a:t>
            </a:r>
            <a:endParaRPr sz="2200" dirty="0">
              <a:solidFill>
                <a:schemeClr val="tx1"/>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ts val="2200"/>
              <a:buNone/>
            </a:pPr>
            <a:r>
              <a:rPr lang="en-US" sz="2200" dirty="0">
                <a:solidFill>
                  <a:srgbClr val="0000FF"/>
                </a:solidFill>
                <a:latin typeface="Bookman Old Style"/>
                <a:ea typeface="Bookman Old Style"/>
                <a:cs typeface="Bookman Old Style"/>
                <a:sym typeface="Bookman Old Style"/>
              </a:rPr>
              <a:t>SELECT *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order by job </a:t>
            </a:r>
            <a:r>
              <a:rPr lang="en-US" sz="2200" dirty="0" err="1">
                <a:solidFill>
                  <a:srgbClr val="0000FF"/>
                </a:solidFill>
                <a:latin typeface="Bookman Old Style"/>
                <a:ea typeface="Bookman Old Style"/>
                <a:cs typeface="Bookman Old Style"/>
                <a:sym typeface="Bookman Old Style"/>
              </a:rPr>
              <a:t>desc,empno</a:t>
            </a:r>
            <a:r>
              <a:rPr lang="en-US" sz="2200" dirty="0">
                <a:solidFill>
                  <a:srgbClr val="0000FF"/>
                </a:solidFill>
                <a:latin typeface="Bookman Old Style"/>
                <a:ea typeface="Bookman Old Style"/>
                <a:cs typeface="Bookman Old Style"/>
                <a:sym typeface="Bookman Old Style"/>
              </a:rPr>
              <a:t> </a:t>
            </a:r>
            <a:r>
              <a:rPr lang="en-US" sz="2200" dirty="0" err="1">
                <a:solidFill>
                  <a:srgbClr val="0000FF"/>
                </a:solidFill>
                <a:latin typeface="Bookman Old Style"/>
                <a:ea typeface="Bookman Old Style"/>
                <a:cs typeface="Bookman Old Style"/>
                <a:sym typeface="Bookman Old Style"/>
              </a:rPr>
              <a:t>desc</a:t>
            </a:r>
            <a:r>
              <a:rPr lang="en-US" sz="22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chemeClr val="dk1"/>
              </a:buClr>
              <a:buSzPts val="2200"/>
              <a:buNone/>
            </a:pPr>
            <a:endParaRPr sz="22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Example 8: </a:t>
            </a:r>
            <a:r>
              <a:rPr lang="en-US" sz="2200" dirty="0">
                <a:solidFill>
                  <a:schemeClr val="tx1"/>
                </a:solidFill>
                <a:latin typeface="Bookman Old Style"/>
                <a:ea typeface="Bookman Old Style"/>
                <a:cs typeface="Bookman Old Style"/>
                <a:sym typeface="Bookman Old Style"/>
              </a:rPr>
              <a:t>To retrieve the records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 in ascending order using job 			and descending order </a:t>
            </a:r>
            <a:r>
              <a:rPr lang="en-US" sz="2200" dirty="0" err="1">
                <a:solidFill>
                  <a:schemeClr val="tx1"/>
                </a:solidFill>
                <a:latin typeface="Bookman Old Style"/>
                <a:ea typeface="Bookman Old Style"/>
                <a:cs typeface="Bookman Old Style"/>
                <a:sym typeface="Bookman Old Style"/>
              </a:rPr>
              <a:t>empno</a:t>
            </a:r>
            <a:endParaRPr sz="2200" dirty="0">
              <a:solidFill>
                <a:schemeClr val="tx1"/>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0000FF"/>
              </a:buClr>
              <a:buSzPts val="2200"/>
              <a:buNone/>
            </a:pPr>
            <a:r>
              <a:rPr lang="en-US" sz="2200" dirty="0">
                <a:solidFill>
                  <a:srgbClr val="0000FF"/>
                </a:solidFill>
                <a:latin typeface="Bookman Old Style"/>
                <a:ea typeface="Bookman Old Style"/>
                <a:cs typeface="Bookman Old Style"/>
                <a:sym typeface="Bookman Old Style"/>
              </a:rPr>
              <a:t>SELECT *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order by job </a:t>
            </a:r>
            <a:r>
              <a:rPr lang="en-US" sz="2200" dirty="0" err="1">
                <a:solidFill>
                  <a:srgbClr val="0000FF"/>
                </a:solidFill>
                <a:latin typeface="Bookman Old Style"/>
                <a:ea typeface="Bookman Old Style"/>
                <a:cs typeface="Bookman Old Style"/>
                <a:sym typeface="Bookman Old Style"/>
              </a:rPr>
              <a:t>asc,empno</a:t>
            </a:r>
            <a:r>
              <a:rPr lang="en-US" sz="2200" dirty="0">
                <a:solidFill>
                  <a:srgbClr val="0000FF"/>
                </a:solidFill>
                <a:latin typeface="Bookman Old Style"/>
                <a:ea typeface="Bookman Old Style"/>
                <a:cs typeface="Bookman Old Style"/>
                <a:sym typeface="Bookman Old Style"/>
              </a:rPr>
              <a:t> </a:t>
            </a:r>
            <a:r>
              <a:rPr lang="en-US" sz="2200" dirty="0" err="1">
                <a:solidFill>
                  <a:srgbClr val="0000FF"/>
                </a:solidFill>
                <a:latin typeface="Bookman Old Style"/>
                <a:ea typeface="Bookman Old Style"/>
                <a:cs typeface="Bookman Old Style"/>
                <a:sym typeface="Bookman Old Style"/>
              </a:rPr>
              <a:t>desc</a:t>
            </a:r>
            <a:r>
              <a:rPr lang="en-US" sz="2200" dirty="0">
                <a:solidFill>
                  <a:srgbClr val="0000FF"/>
                </a:solidFill>
                <a:latin typeface="Bookman Old Style"/>
                <a:ea typeface="Bookman Old Style"/>
                <a:cs typeface="Bookman Old Style"/>
                <a:sym typeface="Bookman Old Style"/>
              </a:rPr>
              <a:t>;</a:t>
            </a:r>
            <a:endParaRPr dirty="0"/>
          </a:p>
          <a:p>
            <a:pPr marL="228600" lvl="0" indent="-228600" algn="l" rtl="0">
              <a:lnSpc>
                <a:spcPct val="90000"/>
              </a:lnSpc>
              <a:spcBef>
                <a:spcPts val="1000"/>
              </a:spcBef>
              <a:spcAft>
                <a:spcPts val="0"/>
              </a:spcAft>
              <a:buClr>
                <a:schemeClr val="dk1"/>
              </a:buClr>
              <a:buSzPts val="2800"/>
              <a:buNone/>
            </a:pPr>
            <a:endParaRPr dirty="0"/>
          </a:p>
        </p:txBody>
      </p:sp>
      <p:sp>
        <p:nvSpPr>
          <p:cNvPr id="726" name="Google Shape;726;p61"/>
          <p:cNvSpPr/>
          <p:nvPr/>
        </p:nvSpPr>
        <p:spPr>
          <a:xfrm>
            <a:off x="0" y="17252"/>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2"/>
          <p:cNvSpPr txBox="1">
            <a:spLocks noGrp="1"/>
          </p:cNvSpPr>
          <p:nvPr>
            <p:ph type="body" idx="1"/>
          </p:nvPr>
        </p:nvSpPr>
        <p:spPr>
          <a:xfrm>
            <a:off x="803693" y="966159"/>
            <a:ext cx="10850593" cy="54087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dirty="0">
                <a:solidFill>
                  <a:srgbClr val="C00000"/>
                </a:solidFill>
                <a:latin typeface="Balthazar"/>
                <a:ea typeface="Balthazar"/>
                <a:cs typeface="Balthazar"/>
                <a:sym typeface="Balthazar"/>
              </a:rPr>
              <a:t>SELECT COMMAND</a:t>
            </a:r>
            <a:endParaRPr dirty="0"/>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Select command with group by clause</a:t>
            </a:r>
            <a:endParaRPr dirty="0"/>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Example 9: </a:t>
            </a:r>
            <a:r>
              <a:rPr lang="en-US" sz="2200" dirty="0">
                <a:solidFill>
                  <a:schemeClr val="tx1"/>
                </a:solidFill>
                <a:latin typeface="Bookman Old Style"/>
                <a:ea typeface="Bookman Old Style"/>
                <a:cs typeface="Bookman Old Style"/>
                <a:sym typeface="Bookman Old Style"/>
              </a:rPr>
              <a:t>To retrieve the different jobs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a:t>
            </a:r>
            <a:endParaRPr dirty="0">
              <a:solidFill>
                <a:schemeClr val="tx1"/>
              </a:solidFill>
            </a:endParaRPr>
          </a:p>
          <a:p>
            <a:pPr marL="228600" lvl="0" indent="-228600" algn="l" rtl="0">
              <a:lnSpc>
                <a:spcPct val="90000"/>
              </a:lnSpc>
              <a:spcBef>
                <a:spcPts val="1000"/>
              </a:spcBef>
              <a:spcAft>
                <a:spcPts val="0"/>
              </a:spcAft>
              <a:buClr>
                <a:srgbClr val="0000FF"/>
              </a:buClr>
              <a:buSzPts val="2200"/>
              <a:buNone/>
            </a:pPr>
            <a:r>
              <a:rPr lang="en-US" sz="2200" dirty="0">
                <a:solidFill>
                  <a:srgbClr val="0000FF"/>
                </a:solidFill>
                <a:latin typeface="Bookman Old Style"/>
                <a:ea typeface="Bookman Old Style"/>
                <a:cs typeface="Bookman Old Style"/>
                <a:sym typeface="Bookman Old Style"/>
              </a:rPr>
              <a:t>SELECT job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group by job;</a:t>
            </a:r>
            <a:endParaRPr dirty="0"/>
          </a:p>
          <a:p>
            <a:pPr marL="228600" lvl="0" indent="-228600" algn="l" rtl="0">
              <a:lnSpc>
                <a:spcPct val="90000"/>
              </a:lnSpc>
              <a:spcBef>
                <a:spcPts val="1000"/>
              </a:spcBef>
              <a:spcAft>
                <a:spcPts val="0"/>
              </a:spcAft>
              <a:buClr>
                <a:schemeClr val="dk1"/>
              </a:buClr>
              <a:buSzPts val="900"/>
              <a:buNone/>
            </a:pPr>
            <a:endParaRPr sz="90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Example 10: </a:t>
            </a:r>
            <a:r>
              <a:rPr lang="en-US" sz="2200" dirty="0">
                <a:solidFill>
                  <a:schemeClr val="tx1"/>
                </a:solidFill>
                <a:latin typeface="Bookman Old Style"/>
                <a:ea typeface="Bookman Old Style"/>
                <a:cs typeface="Bookman Old Style"/>
                <a:sym typeface="Bookman Old Style"/>
              </a:rPr>
              <a:t>To retrieve the different jobs and its average salary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a:t>
            </a:r>
            <a:endParaRPr dirty="0">
              <a:solidFill>
                <a:schemeClr val="tx1"/>
              </a:solidFill>
            </a:endParaRPr>
          </a:p>
          <a:p>
            <a:pPr marL="228600" lvl="0" indent="-228600" algn="l" rtl="0">
              <a:lnSpc>
                <a:spcPct val="90000"/>
              </a:lnSpc>
              <a:spcBef>
                <a:spcPts val="1000"/>
              </a:spcBef>
              <a:spcAft>
                <a:spcPts val="0"/>
              </a:spcAft>
              <a:buClr>
                <a:srgbClr val="0000FF"/>
              </a:buClr>
              <a:buSzPts val="2200"/>
              <a:buNone/>
            </a:pPr>
            <a:r>
              <a:rPr lang="en-US" sz="2200" dirty="0">
                <a:solidFill>
                  <a:srgbClr val="0000FF"/>
                </a:solidFill>
                <a:latin typeface="Bookman Old Style"/>
                <a:ea typeface="Bookman Old Style"/>
                <a:cs typeface="Bookman Old Style"/>
                <a:sym typeface="Bookman Old Style"/>
              </a:rPr>
              <a:t>SELECT job, </a:t>
            </a:r>
            <a:r>
              <a:rPr lang="en-US" sz="2200" dirty="0" err="1">
                <a:solidFill>
                  <a:srgbClr val="0000FF"/>
                </a:solidFill>
                <a:latin typeface="Bookman Old Style"/>
                <a:ea typeface="Bookman Old Style"/>
                <a:cs typeface="Bookman Old Style"/>
                <a:sym typeface="Bookman Old Style"/>
              </a:rPr>
              <a:t>avg</a:t>
            </a:r>
            <a:r>
              <a:rPr lang="en-US" sz="2200" dirty="0">
                <a:solidFill>
                  <a:srgbClr val="0000FF"/>
                </a:solidFill>
                <a:latin typeface="Bookman Old Style"/>
                <a:ea typeface="Bookman Old Style"/>
                <a:cs typeface="Bookman Old Style"/>
                <a:sym typeface="Bookman Old Style"/>
              </a:rPr>
              <a:t>(</a:t>
            </a:r>
            <a:r>
              <a:rPr lang="en-US" sz="2200" dirty="0" err="1">
                <a:solidFill>
                  <a:srgbClr val="0000FF"/>
                </a:solidFill>
                <a:latin typeface="Bookman Old Style"/>
                <a:ea typeface="Bookman Old Style"/>
                <a:cs typeface="Bookman Old Style"/>
                <a:sym typeface="Bookman Old Style"/>
              </a:rPr>
              <a:t>sal</a:t>
            </a:r>
            <a:r>
              <a:rPr lang="en-US" sz="2200" dirty="0">
                <a:solidFill>
                  <a:srgbClr val="0000FF"/>
                </a:solidFill>
                <a:latin typeface="Bookman Old Style"/>
                <a:ea typeface="Bookman Old Style"/>
                <a:cs typeface="Bookman Old Style"/>
                <a:sym typeface="Bookman Old Style"/>
              </a:rPr>
              <a:t>)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group by job;</a:t>
            </a:r>
            <a:endParaRPr dirty="0"/>
          </a:p>
          <a:p>
            <a:pPr marL="228600" lvl="0" indent="-228600" algn="l" rtl="0">
              <a:lnSpc>
                <a:spcPct val="90000"/>
              </a:lnSpc>
              <a:spcBef>
                <a:spcPts val="1000"/>
              </a:spcBef>
              <a:spcAft>
                <a:spcPts val="0"/>
              </a:spcAft>
              <a:buClr>
                <a:schemeClr val="dk1"/>
              </a:buClr>
              <a:buSzPts val="1050"/>
              <a:buNone/>
            </a:pPr>
            <a:endParaRPr sz="1050" dirty="0">
              <a:solidFill>
                <a:srgbClr val="C00000"/>
              </a:solidFill>
              <a:latin typeface="Balthazar"/>
              <a:ea typeface="Balthazar"/>
              <a:cs typeface="Balthazar"/>
              <a:sym typeface="Balthazar"/>
            </a:endParaRPr>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Select command with group by and having clause</a:t>
            </a:r>
            <a:endParaRPr dirty="0"/>
          </a:p>
          <a:p>
            <a:pPr marL="228600" lvl="0" indent="-228600" algn="l" rtl="0">
              <a:lnSpc>
                <a:spcPct val="90000"/>
              </a:lnSpc>
              <a:spcBef>
                <a:spcPts val="1000"/>
              </a:spcBef>
              <a:spcAft>
                <a:spcPts val="0"/>
              </a:spcAft>
              <a:buClr>
                <a:srgbClr val="C00000"/>
              </a:buClr>
              <a:buSzPts val="2200"/>
              <a:buNone/>
            </a:pPr>
            <a:r>
              <a:rPr lang="en-US" sz="2200" dirty="0">
                <a:solidFill>
                  <a:srgbClr val="C00000"/>
                </a:solidFill>
                <a:latin typeface="Balthazar"/>
                <a:ea typeface="Balthazar"/>
                <a:cs typeface="Balthazar"/>
                <a:sym typeface="Balthazar"/>
              </a:rPr>
              <a:t>Example 11: </a:t>
            </a:r>
            <a:r>
              <a:rPr lang="en-US" sz="2200" dirty="0">
                <a:solidFill>
                  <a:schemeClr val="tx1"/>
                </a:solidFill>
                <a:latin typeface="Bookman Old Style"/>
                <a:ea typeface="Bookman Old Style"/>
                <a:cs typeface="Bookman Old Style"/>
                <a:sym typeface="Bookman Old Style"/>
              </a:rPr>
              <a:t>To retrieve the different jobs from </a:t>
            </a:r>
            <a:r>
              <a:rPr lang="en-US" sz="2200" dirty="0" err="1">
                <a:solidFill>
                  <a:schemeClr val="tx1"/>
                </a:solidFill>
                <a:latin typeface="Bookman Old Style"/>
                <a:ea typeface="Bookman Old Style"/>
                <a:cs typeface="Bookman Old Style"/>
                <a:sym typeface="Bookman Old Style"/>
              </a:rPr>
              <a:t>emp</a:t>
            </a:r>
            <a:r>
              <a:rPr lang="en-US" sz="2200" dirty="0">
                <a:solidFill>
                  <a:schemeClr val="tx1"/>
                </a:solidFill>
                <a:latin typeface="Bookman Old Style"/>
                <a:ea typeface="Bookman Old Style"/>
                <a:cs typeface="Bookman Old Style"/>
                <a:sym typeface="Bookman Old Style"/>
              </a:rPr>
              <a:t> table where the total 				numbers in a group is greater than 2;</a:t>
            </a:r>
            <a:endParaRPr dirty="0">
              <a:solidFill>
                <a:schemeClr val="tx1"/>
              </a:solidFill>
            </a:endParaRPr>
          </a:p>
          <a:p>
            <a:pPr marL="228600" lvl="0" indent="-228600" algn="l" rtl="0">
              <a:lnSpc>
                <a:spcPct val="90000"/>
              </a:lnSpc>
              <a:spcBef>
                <a:spcPts val="1000"/>
              </a:spcBef>
              <a:spcAft>
                <a:spcPts val="0"/>
              </a:spcAft>
              <a:buClr>
                <a:srgbClr val="0000FF"/>
              </a:buClr>
              <a:buSzPts val="2200"/>
              <a:buNone/>
            </a:pPr>
            <a:r>
              <a:rPr lang="en-US" sz="2200" dirty="0">
                <a:solidFill>
                  <a:srgbClr val="0000FF"/>
                </a:solidFill>
                <a:latin typeface="Bookman Old Style"/>
                <a:ea typeface="Bookman Old Style"/>
                <a:cs typeface="Bookman Old Style"/>
                <a:sym typeface="Bookman Old Style"/>
              </a:rPr>
              <a:t>SELECT job from </a:t>
            </a:r>
            <a:r>
              <a:rPr lang="en-US" sz="2200" dirty="0" err="1">
                <a:solidFill>
                  <a:srgbClr val="0000FF"/>
                </a:solidFill>
                <a:latin typeface="Bookman Old Style"/>
                <a:ea typeface="Bookman Old Style"/>
                <a:cs typeface="Bookman Old Style"/>
                <a:sym typeface="Bookman Old Style"/>
              </a:rPr>
              <a:t>emp</a:t>
            </a:r>
            <a:r>
              <a:rPr lang="en-US" sz="2200" dirty="0">
                <a:solidFill>
                  <a:srgbClr val="0000FF"/>
                </a:solidFill>
                <a:latin typeface="Bookman Old Style"/>
                <a:ea typeface="Bookman Old Style"/>
                <a:cs typeface="Bookman Old Style"/>
                <a:sym typeface="Bookman Old Style"/>
              </a:rPr>
              <a:t> group by job having count(job) &gt;2;</a:t>
            </a:r>
            <a:endParaRPr dirty="0"/>
          </a:p>
          <a:p>
            <a:pPr marL="228600" lvl="0" indent="-228600" algn="l" rtl="0">
              <a:lnSpc>
                <a:spcPct val="90000"/>
              </a:lnSpc>
              <a:spcBef>
                <a:spcPts val="1000"/>
              </a:spcBef>
              <a:spcAft>
                <a:spcPts val="0"/>
              </a:spcAft>
              <a:buClr>
                <a:srgbClr val="FF0000"/>
              </a:buClr>
              <a:buSzPts val="2200"/>
              <a:buNone/>
            </a:pPr>
            <a:r>
              <a:rPr lang="en-US" sz="2200" dirty="0">
                <a:solidFill>
                  <a:srgbClr val="FF0000"/>
                </a:solidFill>
                <a:latin typeface="Balthazar"/>
                <a:ea typeface="Balthazar"/>
                <a:cs typeface="Balthazar"/>
                <a:sym typeface="Balthazar"/>
              </a:rPr>
              <a:t>NOTE : </a:t>
            </a:r>
            <a:r>
              <a:rPr lang="en-US" sz="2200" dirty="0">
                <a:solidFill>
                  <a:srgbClr val="FF0000"/>
                </a:solidFill>
                <a:latin typeface="Bookman Old Style"/>
                <a:ea typeface="Bookman Old Style"/>
                <a:cs typeface="Bookman Old Style"/>
                <a:sym typeface="Bookman Old Style"/>
              </a:rPr>
              <a:t>Count is built-in group function</a:t>
            </a:r>
            <a:endParaRPr dirty="0"/>
          </a:p>
          <a:p>
            <a:pPr marL="228600" lvl="0" indent="-228600" algn="l" rtl="0">
              <a:lnSpc>
                <a:spcPct val="90000"/>
              </a:lnSpc>
              <a:spcBef>
                <a:spcPts val="1000"/>
              </a:spcBef>
              <a:spcAft>
                <a:spcPts val="0"/>
              </a:spcAft>
              <a:buClr>
                <a:schemeClr val="dk1"/>
              </a:buClr>
              <a:buSzPts val="2000"/>
              <a:buNone/>
            </a:pPr>
            <a:endParaRPr sz="2000" dirty="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000"/>
              <a:buNone/>
            </a:pPr>
            <a:endParaRPr sz="2000" dirty="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chemeClr val="dk1"/>
              </a:buClr>
              <a:buSzPts val="2800"/>
              <a:buNone/>
            </a:pPr>
            <a:endParaRPr dirty="0"/>
          </a:p>
        </p:txBody>
      </p:sp>
      <p:sp>
        <p:nvSpPr>
          <p:cNvPr id="735" name="Google Shape;735;p62"/>
          <p:cNvSpPr/>
          <p:nvPr/>
        </p:nvSpPr>
        <p:spPr>
          <a:xfrm>
            <a:off x="0" y="17252"/>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S-9-10	SLO-1 &amp; SLO-2 : </a:t>
            </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Lab 2: SQL Data Manipulation Language Commands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63"/>
          <p:cNvSpPr txBox="1">
            <a:spLocks noGrp="1"/>
          </p:cNvSpPr>
          <p:nvPr>
            <p:ph type="body" idx="1"/>
          </p:nvPr>
        </p:nvSpPr>
        <p:spPr>
          <a:xfrm>
            <a:off x="518615" y="777922"/>
            <a:ext cx="10516008" cy="444534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FF0000"/>
              </a:buClr>
              <a:buSzPts val="2400"/>
              <a:buFont typeface="Noto Sans Symbols"/>
              <a:buChar char="✔"/>
            </a:pPr>
            <a:r>
              <a:rPr lang="en-US" sz="2400" dirty="0">
                <a:solidFill>
                  <a:srgbClr val="0000FF"/>
                </a:solidFill>
                <a:latin typeface="Bookman Old Style"/>
                <a:ea typeface="Bookman Old Style"/>
                <a:cs typeface="Bookman Old Style"/>
                <a:sym typeface="Bookman Old Style"/>
              </a:rPr>
              <a:t>Data abstraction is the idea that a database design begins with a high level view and as it approaches implementation level, the level of detail increases. </a:t>
            </a:r>
            <a:endParaRPr dirty="0"/>
          </a:p>
          <a:p>
            <a:pPr marL="228600" lvl="0" indent="-228600" algn="just" rtl="0">
              <a:lnSpc>
                <a:spcPct val="90000"/>
              </a:lnSpc>
              <a:spcBef>
                <a:spcPts val="1000"/>
              </a:spcBef>
              <a:spcAft>
                <a:spcPts val="0"/>
              </a:spcAft>
              <a:buClr>
                <a:srgbClr val="FF0000"/>
              </a:buClr>
              <a:buSzPts val="2400"/>
              <a:buFont typeface="Noto Sans Symbols"/>
              <a:buChar char="✔"/>
            </a:pPr>
            <a:r>
              <a:rPr lang="en-US" sz="2400" dirty="0">
                <a:solidFill>
                  <a:srgbClr val="0000FF"/>
                </a:solidFill>
                <a:latin typeface="Bookman Old Style"/>
                <a:ea typeface="Bookman Old Style"/>
                <a:cs typeface="Bookman Old Style"/>
                <a:sym typeface="Bookman Old Style"/>
              </a:rPr>
              <a:t>In 1970, the American National Standards Institute (ANSI) Standards Planning and Requirements Committee (SPARC) established a framework for database design based on the degrees of abstraction. </a:t>
            </a:r>
            <a:endParaRPr dirty="0"/>
          </a:p>
          <a:p>
            <a:pPr marL="228600" lvl="0" indent="-228600" algn="just" rtl="0">
              <a:lnSpc>
                <a:spcPct val="90000"/>
              </a:lnSpc>
              <a:spcBef>
                <a:spcPts val="1000"/>
              </a:spcBef>
              <a:spcAft>
                <a:spcPts val="0"/>
              </a:spcAft>
              <a:buClr>
                <a:srgbClr val="FF0000"/>
              </a:buClr>
              <a:buSzPts val="2400"/>
              <a:buFont typeface="Noto Sans Symbols"/>
              <a:buChar char="✔"/>
            </a:pPr>
            <a:r>
              <a:rPr lang="en-US" sz="2400" dirty="0">
                <a:solidFill>
                  <a:srgbClr val="0000FF"/>
                </a:solidFill>
                <a:latin typeface="Bookman Old Style"/>
                <a:ea typeface="Bookman Old Style"/>
                <a:cs typeface="Bookman Old Style"/>
                <a:sym typeface="Bookman Old Style"/>
              </a:rPr>
              <a:t>The ANSI/SPARC architecture is composed of four levels of data abstraction; these levels are external, conceptual, internal, and physical</a:t>
            </a:r>
            <a:endParaRPr sz="2400" dirty="0">
              <a:solidFill>
                <a:srgbClr val="0000FF"/>
              </a:solidFill>
              <a:latin typeface="Bookman Old Style"/>
              <a:ea typeface="Bookman Old Style"/>
              <a:cs typeface="Bookman Old Style"/>
              <a:sym typeface="Bookman Old Style"/>
            </a:endParaRPr>
          </a:p>
        </p:txBody>
      </p:sp>
      <p:sp>
        <p:nvSpPr>
          <p:cNvPr id="744" name="Google Shape;744;p63"/>
          <p:cNvSpPr/>
          <p:nvPr/>
        </p:nvSpPr>
        <p:spPr>
          <a:xfrm>
            <a:off x="0" y="17252"/>
            <a:ext cx="1100730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S-11	SLO-1 &amp; SLO-2 : Degrees of Data Abstraction</a:t>
            </a:r>
            <a:endParaRPr sz="2800">
              <a:solidFill>
                <a:srgbClr val="FF0000"/>
              </a:solidFill>
              <a:latin typeface="Balthazar"/>
              <a:ea typeface="Balthazar"/>
              <a:cs typeface="Balthazar"/>
              <a:sym typeface="Balthaz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a:t>
            </a:r>
            <a:endParaRPr/>
          </a:p>
        </p:txBody>
      </p:sp>
      <p:sp>
        <p:nvSpPr>
          <p:cNvPr id="745" name="Google Shape;745;p63"/>
          <p:cNvSpPr txBox="1"/>
          <p:nvPr/>
        </p:nvSpPr>
        <p:spPr>
          <a:xfrm>
            <a:off x="0" y="6124753"/>
            <a:ext cx="12192000"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385623"/>
                </a:solidFill>
                <a:latin typeface="Bookman Old Style"/>
                <a:ea typeface="Bookman Old Style"/>
                <a:cs typeface="Bookman Old Style"/>
                <a:sym typeface="Bookman Old Style"/>
              </a:rPr>
              <a:t>Reference : https://databasemanagement.fandom.com/wiki/Degrees_of_Abstraction</a:t>
            </a:r>
            <a:endParaRPr sz="1800" i="1">
              <a:solidFill>
                <a:srgbClr val="385623"/>
              </a:solidFill>
              <a:latin typeface="Bookman Old Style"/>
              <a:ea typeface="Bookman Old Style"/>
              <a:cs typeface="Bookman Old Style"/>
              <a:sym typeface="Bookman Old Style"/>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64"/>
          <p:cNvSpPr txBox="1">
            <a:spLocks noGrp="1"/>
          </p:cNvSpPr>
          <p:nvPr>
            <p:ph type="body" idx="1"/>
          </p:nvPr>
        </p:nvSpPr>
        <p:spPr>
          <a:xfrm>
            <a:off x="251604" y="949565"/>
            <a:ext cx="11066252" cy="524420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000"/>
              <a:buFont typeface="Noto Sans Symbols"/>
              <a:buChar char="✔"/>
            </a:pPr>
            <a:r>
              <a:rPr lang="en-US" sz="2000" dirty="0">
                <a:solidFill>
                  <a:schemeClr val="tx1"/>
                </a:solidFill>
                <a:latin typeface="Bookman Old Style"/>
                <a:ea typeface="Bookman Old Style"/>
                <a:cs typeface="Bookman Old Style"/>
                <a:sym typeface="Bookman Old Style"/>
              </a:rPr>
              <a:t>The External Model is the end users' view of the data. The end users view of data </a:t>
            </a:r>
            <a:endParaRPr dirty="0">
              <a:solidFill>
                <a:schemeClr val="tx1"/>
              </a:solidFill>
            </a:endParaRPr>
          </a:p>
          <a:p>
            <a:pPr marL="228600" lvl="0" indent="-228600" algn="l" rtl="0">
              <a:lnSpc>
                <a:spcPct val="90000"/>
              </a:lnSpc>
              <a:spcBef>
                <a:spcPts val="1000"/>
              </a:spcBef>
              <a:spcAft>
                <a:spcPts val="0"/>
              </a:spcAft>
              <a:buClr>
                <a:srgbClr val="C00000"/>
              </a:buClr>
              <a:buSzPts val="2000"/>
              <a:buNone/>
            </a:pPr>
            <a:r>
              <a:rPr lang="en-US" sz="2000" dirty="0">
                <a:solidFill>
                  <a:schemeClr val="tx1"/>
                </a:solidFill>
                <a:latin typeface="Bookman Old Style"/>
                <a:ea typeface="Bookman Old Style"/>
                <a:cs typeface="Bookman Old Style"/>
                <a:sym typeface="Bookman Old Style"/>
              </a:rPr>
              <a:t>	usually applies to their specific business needs and those of  their organizational </a:t>
            </a:r>
            <a:endParaRPr dirty="0">
              <a:solidFill>
                <a:schemeClr val="tx1"/>
              </a:solidFill>
            </a:endParaRPr>
          </a:p>
          <a:p>
            <a:pPr marL="228600" lvl="0" indent="-228600" algn="l" rtl="0">
              <a:lnSpc>
                <a:spcPct val="90000"/>
              </a:lnSpc>
              <a:spcBef>
                <a:spcPts val="1000"/>
              </a:spcBef>
              <a:spcAft>
                <a:spcPts val="0"/>
              </a:spcAft>
              <a:buClr>
                <a:srgbClr val="C00000"/>
              </a:buClr>
              <a:buSzPts val="2000"/>
              <a:buNone/>
            </a:pPr>
            <a:r>
              <a:rPr lang="en-US" sz="2000" dirty="0">
                <a:solidFill>
                  <a:schemeClr val="tx1"/>
                </a:solidFill>
                <a:latin typeface="Bookman Old Style"/>
                <a:ea typeface="Bookman Old Style"/>
                <a:cs typeface="Bookman Old Style"/>
                <a:sym typeface="Bookman Old Style"/>
              </a:rPr>
              <a:t>	unit.</a:t>
            </a:r>
            <a:endParaRPr dirty="0">
              <a:solidFill>
                <a:schemeClr val="tx1"/>
              </a:solidFill>
            </a:endParaRPr>
          </a:p>
          <a:p>
            <a:pPr marL="228600" lvl="0" indent="-101600" algn="l" rtl="0">
              <a:lnSpc>
                <a:spcPct val="90000"/>
              </a:lnSpc>
              <a:spcBef>
                <a:spcPts val="1000"/>
              </a:spcBef>
              <a:spcAft>
                <a:spcPts val="0"/>
              </a:spcAft>
              <a:buClr>
                <a:srgbClr val="C00000"/>
              </a:buClr>
              <a:buSzPts val="2000"/>
              <a:buFont typeface="Noto Sans Symbols"/>
              <a:buNone/>
            </a:pPr>
            <a:endParaRPr sz="2000" dirty="0">
              <a:solidFill>
                <a:schemeClr val="tx1"/>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dirty="0">
                <a:solidFill>
                  <a:schemeClr val="tx1"/>
                </a:solidFill>
                <a:latin typeface="Bookman Old Style"/>
                <a:ea typeface="Bookman Old Style"/>
                <a:cs typeface="Bookman Old Style"/>
                <a:sym typeface="Bookman Old Style"/>
              </a:rPr>
              <a:t>The Conceptual Model is the database as seen by the specific DBMS. What sets</a:t>
            </a:r>
            <a:endParaRPr dirty="0">
              <a:solidFill>
                <a:schemeClr val="tx1"/>
              </a:solidFill>
            </a:endParaRPr>
          </a:p>
          <a:p>
            <a:pPr marL="228600" lvl="0" indent="-228600" algn="l" rtl="0">
              <a:lnSpc>
                <a:spcPct val="90000"/>
              </a:lnSpc>
              <a:spcBef>
                <a:spcPts val="1000"/>
              </a:spcBef>
              <a:spcAft>
                <a:spcPts val="0"/>
              </a:spcAft>
              <a:buClr>
                <a:srgbClr val="C00000"/>
              </a:buClr>
              <a:buSzPts val="2000"/>
              <a:buNone/>
            </a:pPr>
            <a:r>
              <a:rPr lang="en-US" sz="2000" dirty="0">
                <a:solidFill>
                  <a:schemeClr val="tx1"/>
                </a:solidFill>
                <a:latin typeface="Bookman Old Style"/>
                <a:ea typeface="Bookman Old Style"/>
                <a:cs typeface="Bookman Old Style"/>
                <a:sym typeface="Bookman Old Style"/>
              </a:rPr>
              <a:t>	the internal model apart from the external and conceptual is its reliance on its </a:t>
            </a:r>
            <a:endParaRPr dirty="0">
              <a:solidFill>
                <a:schemeClr val="tx1"/>
              </a:solidFill>
            </a:endParaRPr>
          </a:p>
          <a:p>
            <a:pPr marL="228600" lvl="0" indent="-228600" algn="l" rtl="0">
              <a:lnSpc>
                <a:spcPct val="90000"/>
              </a:lnSpc>
              <a:spcBef>
                <a:spcPts val="1000"/>
              </a:spcBef>
              <a:spcAft>
                <a:spcPts val="0"/>
              </a:spcAft>
              <a:buClr>
                <a:srgbClr val="C00000"/>
              </a:buClr>
              <a:buSzPts val="2000"/>
              <a:buNone/>
            </a:pPr>
            <a:r>
              <a:rPr lang="en-US" sz="2000" dirty="0">
                <a:solidFill>
                  <a:schemeClr val="tx1"/>
                </a:solidFill>
                <a:latin typeface="Bookman Old Style"/>
                <a:ea typeface="Bookman Old Style"/>
                <a:cs typeface="Bookman Old Style"/>
                <a:sym typeface="Bookman Old Style"/>
              </a:rPr>
              <a:t>	software platform.</a:t>
            </a:r>
            <a:endParaRPr dirty="0">
              <a:solidFill>
                <a:schemeClr val="tx1"/>
              </a:solidFill>
            </a:endParaRPr>
          </a:p>
          <a:p>
            <a:pPr marL="228600" lvl="0" indent="-101600" algn="l" rtl="0">
              <a:lnSpc>
                <a:spcPct val="90000"/>
              </a:lnSpc>
              <a:spcBef>
                <a:spcPts val="1000"/>
              </a:spcBef>
              <a:spcAft>
                <a:spcPts val="0"/>
              </a:spcAft>
              <a:buClr>
                <a:srgbClr val="C00000"/>
              </a:buClr>
              <a:buSzPts val="2000"/>
              <a:buFont typeface="Noto Sans Symbols"/>
              <a:buNone/>
            </a:pPr>
            <a:endParaRPr sz="2000" dirty="0">
              <a:solidFill>
                <a:schemeClr val="tx1"/>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dirty="0">
                <a:solidFill>
                  <a:schemeClr val="tx1"/>
                </a:solidFill>
                <a:latin typeface="Bookman Old Style"/>
                <a:ea typeface="Bookman Old Style"/>
                <a:cs typeface="Bookman Old Style"/>
                <a:sym typeface="Bookman Old Style"/>
              </a:rPr>
              <a:t>The goal in designing the internal model is to achieve logical independence, where the </a:t>
            </a:r>
            <a:endParaRPr dirty="0">
              <a:solidFill>
                <a:schemeClr val="tx1"/>
              </a:solidFill>
            </a:endParaRPr>
          </a:p>
          <a:p>
            <a:pPr marL="228600" lvl="0" indent="-228600" algn="l" rtl="0">
              <a:lnSpc>
                <a:spcPct val="90000"/>
              </a:lnSpc>
              <a:spcBef>
                <a:spcPts val="1000"/>
              </a:spcBef>
              <a:spcAft>
                <a:spcPts val="0"/>
              </a:spcAft>
              <a:buClr>
                <a:srgbClr val="C00000"/>
              </a:buClr>
              <a:buSzPts val="2000"/>
              <a:buNone/>
            </a:pPr>
            <a:r>
              <a:rPr lang="en-US" sz="2000" dirty="0">
                <a:solidFill>
                  <a:schemeClr val="tx1"/>
                </a:solidFill>
                <a:latin typeface="Bookman Old Style"/>
                <a:ea typeface="Bookman Old Style"/>
                <a:cs typeface="Bookman Old Style"/>
                <a:sym typeface="Bookman Old Style"/>
              </a:rPr>
              <a:t>	internal model can be changed without affecting conceptual model.</a:t>
            </a:r>
            <a:endParaRPr dirty="0">
              <a:solidFill>
                <a:schemeClr val="tx1"/>
              </a:solidFill>
            </a:endParaRPr>
          </a:p>
          <a:p>
            <a:pPr marL="228600" lvl="0" indent="-101600" algn="l" rtl="0">
              <a:lnSpc>
                <a:spcPct val="90000"/>
              </a:lnSpc>
              <a:spcBef>
                <a:spcPts val="1000"/>
              </a:spcBef>
              <a:spcAft>
                <a:spcPts val="0"/>
              </a:spcAft>
              <a:buClr>
                <a:srgbClr val="C00000"/>
              </a:buClr>
              <a:buSzPts val="2000"/>
              <a:buFont typeface="Noto Sans Symbols"/>
              <a:buNone/>
            </a:pPr>
            <a:endParaRPr sz="2000" dirty="0">
              <a:solidFill>
                <a:schemeClr val="tx1"/>
              </a:solidFill>
              <a:latin typeface="Bookman Old Style"/>
              <a:ea typeface="Bookman Old Style"/>
              <a:cs typeface="Bookman Old Style"/>
              <a:sym typeface="Bookman Old Style"/>
            </a:endParaRPr>
          </a:p>
          <a:p>
            <a:pPr marL="228600" lvl="0" indent="-101600" algn="l" rtl="0">
              <a:lnSpc>
                <a:spcPct val="90000"/>
              </a:lnSpc>
              <a:spcBef>
                <a:spcPts val="1000"/>
              </a:spcBef>
              <a:spcAft>
                <a:spcPts val="0"/>
              </a:spcAft>
              <a:buClr>
                <a:schemeClr val="dk1"/>
              </a:buClr>
              <a:buSzPts val="2000"/>
              <a:buFont typeface="Noto Sans Symbols"/>
              <a:buNone/>
            </a:pPr>
            <a:endParaRPr sz="2000" dirty="0">
              <a:solidFill>
                <a:schemeClr val="tx1"/>
              </a:solidFill>
              <a:latin typeface="Bookman Old Style"/>
              <a:ea typeface="Bookman Old Style"/>
              <a:cs typeface="Bookman Old Style"/>
              <a:sym typeface="Bookman Old Style"/>
            </a:endParaRPr>
          </a:p>
        </p:txBody>
      </p:sp>
      <p:sp>
        <p:nvSpPr>
          <p:cNvPr id="754" name="Google Shape;754;p64"/>
          <p:cNvSpPr/>
          <p:nvPr/>
        </p:nvSpPr>
        <p:spPr>
          <a:xfrm>
            <a:off x="0" y="17252"/>
            <a:ext cx="1100730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S-11	SLO-1 &amp; SLO-2 : Degrees of Data Abstraction</a:t>
            </a:r>
            <a:endParaRPr sz="2800">
              <a:solidFill>
                <a:srgbClr val="FF0000"/>
              </a:solidFill>
              <a:latin typeface="Balthazar"/>
              <a:ea typeface="Balthazar"/>
              <a:cs typeface="Balthazar"/>
              <a:sym typeface="Balthaz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a:t>
            </a:r>
            <a:endParaRPr/>
          </a:p>
        </p:txBody>
      </p:sp>
      <p:sp>
        <p:nvSpPr>
          <p:cNvPr id="755" name="Google Shape;755;p64"/>
          <p:cNvSpPr txBox="1"/>
          <p:nvPr/>
        </p:nvSpPr>
        <p:spPr>
          <a:xfrm>
            <a:off x="0" y="6124753"/>
            <a:ext cx="12192000"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385623"/>
                </a:solidFill>
                <a:latin typeface="Bookman Old Style"/>
                <a:ea typeface="Bookman Old Style"/>
                <a:cs typeface="Bookman Old Style"/>
                <a:sym typeface="Bookman Old Style"/>
              </a:rPr>
              <a:t>Reference : https://databasemanagement.fandom.com/wiki/Degrees_of_Abstraction</a:t>
            </a:r>
            <a:endParaRPr sz="1800" i="1">
              <a:solidFill>
                <a:srgbClr val="385623"/>
              </a:solidFill>
              <a:latin typeface="Bookman Old Style"/>
              <a:ea typeface="Bookman Old Style"/>
              <a:cs typeface="Bookman Old Style"/>
              <a:sym typeface="Bookman Old Style"/>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65"/>
          <p:cNvSpPr txBox="1">
            <a:spLocks noGrp="1"/>
          </p:cNvSpPr>
          <p:nvPr>
            <p:ph type="body" idx="1"/>
          </p:nvPr>
        </p:nvSpPr>
        <p:spPr>
          <a:xfrm>
            <a:off x="700177" y="1018576"/>
            <a:ext cx="10515600" cy="471799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C00000"/>
              </a:buClr>
              <a:buSzPts val="2000"/>
              <a:buFont typeface="Noto Sans Symbols"/>
              <a:buChar char="✔"/>
            </a:pPr>
            <a:r>
              <a:rPr lang="en-US" sz="2000" dirty="0">
                <a:solidFill>
                  <a:srgbClr val="0000FF"/>
                </a:solidFill>
                <a:latin typeface="Bookman Old Style"/>
                <a:ea typeface="Bookman Old Style"/>
                <a:cs typeface="Bookman Old Style"/>
                <a:sym typeface="Bookman Old Style"/>
              </a:rPr>
              <a:t>The Physical Model is the final and lowest level of abstraction. This is the model which describe such implementation level design as how the data is stored on media and what media to use. This level of abstraction is reliant on software and hardware.</a:t>
            </a:r>
            <a:endParaRPr dirty="0"/>
          </a:p>
          <a:p>
            <a:pPr marL="228600" lvl="0" indent="-228600" algn="just" rtl="0">
              <a:lnSpc>
                <a:spcPct val="90000"/>
              </a:lnSpc>
              <a:spcBef>
                <a:spcPts val="1000"/>
              </a:spcBef>
              <a:spcAft>
                <a:spcPts val="0"/>
              </a:spcAft>
              <a:buClr>
                <a:srgbClr val="C00000"/>
              </a:buClr>
              <a:buSzPts val="2400"/>
              <a:buNone/>
            </a:pPr>
            <a:r>
              <a:rPr lang="en-US" sz="2400" dirty="0"/>
              <a:t>	</a:t>
            </a:r>
            <a:r>
              <a:rPr lang="en-US" sz="2400" dirty="0">
                <a:solidFill>
                  <a:schemeClr val="tx1"/>
                </a:solidFill>
                <a:latin typeface="Balthazar"/>
                <a:ea typeface="Balthazar"/>
                <a:cs typeface="Balthazar"/>
                <a:sym typeface="Balthazar"/>
              </a:rPr>
              <a:t>Note:</a:t>
            </a:r>
            <a:endParaRPr dirty="0">
              <a:solidFill>
                <a:schemeClr val="tx1"/>
              </a:solidFill>
            </a:endParaRPr>
          </a:p>
          <a:p>
            <a:pPr marL="685800" lvl="1" indent="-228600" algn="just" rtl="0">
              <a:lnSpc>
                <a:spcPct val="100000"/>
              </a:lnSpc>
              <a:spcBef>
                <a:spcPts val="500"/>
              </a:spcBef>
              <a:spcAft>
                <a:spcPts val="0"/>
              </a:spcAft>
              <a:buClr>
                <a:srgbClr val="C00000"/>
              </a:buClr>
              <a:buSzPts val="2000"/>
              <a:buFont typeface="Noto Sans Symbols"/>
              <a:buChar char="▪"/>
            </a:pPr>
            <a:r>
              <a:rPr lang="en-US" sz="2000" dirty="0">
                <a:solidFill>
                  <a:schemeClr val="tx1"/>
                </a:solidFill>
                <a:latin typeface="Bookman Old Style"/>
                <a:ea typeface="Bookman Old Style"/>
                <a:cs typeface="Bookman Old Style"/>
                <a:sym typeface="Bookman Old Style"/>
              </a:rPr>
              <a:t>If the rules established by the ANSI/SPARC are followed, the database is easily scalable and upgradeable.</a:t>
            </a:r>
            <a:endParaRPr dirty="0">
              <a:solidFill>
                <a:schemeClr val="tx1"/>
              </a:solidFill>
            </a:endParaRPr>
          </a:p>
          <a:p>
            <a:pPr marL="685800" lvl="1" indent="-228600" algn="just" rtl="0">
              <a:lnSpc>
                <a:spcPct val="100000"/>
              </a:lnSpc>
              <a:spcBef>
                <a:spcPts val="500"/>
              </a:spcBef>
              <a:spcAft>
                <a:spcPts val="0"/>
              </a:spcAft>
              <a:buClr>
                <a:srgbClr val="C00000"/>
              </a:buClr>
              <a:buSzPts val="2000"/>
              <a:buFont typeface="Noto Sans Symbols"/>
              <a:buChar char="▪"/>
            </a:pPr>
            <a:r>
              <a:rPr lang="en-US" sz="2000" dirty="0">
                <a:solidFill>
                  <a:schemeClr val="tx1"/>
                </a:solidFill>
                <a:latin typeface="Bookman Old Style"/>
                <a:ea typeface="Bookman Old Style"/>
                <a:cs typeface="Bookman Old Style"/>
                <a:sym typeface="Bookman Old Style"/>
              </a:rPr>
              <a:t>A common need is for the ease of upgradability in the physical model. </a:t>
            </a:r>
            <a:endParaRPr dirty="0">
              <a:solidFill>
                <a:schemeClr val="tx1"/>
              </a:solidFill>
            </a:endParaRPr>
          </a:p>
          <a:p>
            <a:pPr marL="685800" lvl="1" indent="-228600" algn="just" rtl="0">
              <a:lnSpc>
                <a:spcPct val="100000"/>
              </a:lnSpc>
              <a:spcBef>
                <a:spcPts val="500"/>
              </a:spcBef>
              <a:spcAft>
                <a:spcPts val="0"/>
              </a:spcAft>
              <a:buClr>
                <a:srgbClr val="C00000"/>
              </a:buClr>
              <a:buSzPts val="2000"/>
              <a:buFont typeface="Noto Sans Symbols"/>
              <a:buChar char="▪"/>
            </a:pPr>
            <a:r>
              <a:rPr lang="en-US" sz="2000" dirty="0">
                <a:solidFill>
                  <a:schemeClr val="tx1"/>
                </a:solidFill>
                <a:latin typeface="Bookman Old Style"/>
                <a:ea typeface="Bookman Old Style"/>
                <a:cs typeface="Bookman Old Style"/>
                <a:sym typeface="Bookman Old Style"/>
              </a:rPr>
              <a:t>As technology improves and as the database grows and needs more processing power and space it is important to be able to upgrade the hardware without worrying about needing to redesign parts or the entire database.</a:t>
            </a:r>
            <a:endParaRPr dirty="0">
              <a:solidFill>
                <a:schemeClr val="tx1"/>
              </a:solidFill>
            </a:endParaRPr>
          </a:p>
          <a:p>
            <a:pPr marL="228600" lvl="0" indent="-228600" algn="l" rtl="0">
              <a:lnSpc>
                <a:spcPct val="90000"/>
              </a:lnSpc>
              <a:spcBef>
                <a:spcPts val="1000"/>
              </a:spcBef>
              <a:spcAft>
                <a:spcPts val="0"/>
              </a:spcAft>
              <a:buClr>
                <a:srgbClr val="C00000"/>
              </a:buClr>
              <a:buSzPts val="2400"/>
              <a:buNone/>
            </a:pPr>
            <a:endParaRPr sz="2400" dirty="0">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ts val="2400"/>
              <a:buNone/>
            </a:pPr>
            <a:endParaRPr sz="2400" dirty="0"/>
          </a:p>
        </p:txBody>
      </p:sp>
      <p:sp>
        <p:nvSpPr>
          <p:cNvPr id="764" name="Google Shape;764;p65"/>
          <p:cNvSpPr/>
          <p:nvPr/>
        </p:nvSpPr>
        <p:spPr>
          <a:xfrm>
            <a:off x="0" y="17252"/>
            <a:ext cx="1100730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S-11	SLO-1 &amp; SLO-2 : Degrees of Data Abstraction</a:t>
            </a:r>
            <a:endParaRPr sz="2800">
              <a:solidFill>
                <a:srgbClr val="FF0000"/>
              </a:solidFill>
              <a:latin typeface="Balthazar"/>
              <a:ea typeface="Balthazar"/>
              <a:cs typeface="Balthazar"/>
              <a:sym typeface="Balthazar"/>
            </a:endParaRPr>
          </a:p>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 </a:t>
            </a:r>
            <a:endParaRPr/>
          </a:p>
        </p:txBody>
      </p:sp>
      <p:sp>
        <p:nvSpPr>
          <p:cNvPr id="765" name="Google Shape;765;p65"/>
          <p:cNvSpPr txBox="1"/>
          <p:nvPr/>
        </p:nvSpPr>
        <p:spPr>
          <a:xfrm>
            <a:off x="0" y="6124753"/>
            <a:ext cx="12192000"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385623"/>
                </a:solidFill>
                <a:latin typeface="Bookman Old Style"/>
                <a:ea typeface="Bookman Old Style"/>
                <a:cs typeface="Bookman Old Style"/>
                <a:sym typeface="Bookman Old Style"/>
              </a:rPr>
              <a:t>Reference : https://databasemanagement.fandom.com/wiki/Degrees_of_Abstraction</a:t>
            </a:r>
            <a:endParaRPr sz="1800" i="1">
              <a:solidFill>
                <a:srgbClr val="385623"/>
              </a:solidFill>
              <a:latin typeface="Bookman Old Style"/>
              <a:ea typeface="Bookman Old Style"/>
              <a:cs typeface="Bookman Old Style"/>
              <a:sym typeface="Bookman Old Sty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body" idx="1"/>
          </p:nvPr>
        </p:nvSpPr>
        <p:spPr>
          <a:xfrm>
            <a:off x="386366" y="966807"/>
            <a:ext cx="10967434" cy="50069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dirty="0">
                <a:solidFill>
                  <a:srgbClr val="C00000"/>
                </a:solidFill>
                <a:latin typeface="Balthazar"/>
                <a:ea typeface="Balthazar"/>
                <a:cs typeface="Balthazar"/>
                <a:sym typeface="Balthazar"/>
              </a:rPr>
              <a:t>Why </a:t>
            </a:r>
            <a:r>
              <a:rPr lang="en-US" dirty="0" smtClean="0">
                <a:solidFill>
                  <a:srgbClr val="C00000"/>
                </a:solidFill>
                <a:latin typeface="Balthazar"/>
                <a:ea typeface="Balthazar"/>
                <a:cs typeface="Balthazar"/>
                <a:sym typeface="Balthazar"/>
              </a:rPr>
              <a:t>to use DBMS ?</a:t>
            </a:r>
            <a:endParaRPr dirty="0"/>
          </a:p>
          <a:p>
            <a:pPr marL="685800" lvl="1" indent="-228600" algn="l" rtl="0">
              <a:lnSpc>
                <a:spcPct val="150000"/>
              </a:lnSpc>
              <a:spcBef>
                <a:spcPts val="500"/>
              </a:spcBef>
              <a:spcAft>
                <a:spcPts val="0"/>
              </a:spcAft>
              <a:buClr>
                <a:srgbClr val="0000FF"/>
              </a:buClr>
              <a:buSzPts val="2400"/>
              <a:buChar char="•"/>
            </a:pPr>
            <a:r>
              <a:rPr lang="en-US" dirty="0">
                <a:solidFill>
                  <a:srgbClr val="0000FF"/>
                </a:solidFill>
                <a:latin typeface="Bookman Old Style"/>
                <a:ea typeface="Bookman Old Style"/>
                <a:cs typeface="Bookman Old Style"/>
                <a:sym typeface="Bookman Old Style"/>
              </a:rPr>
              <a:t>To develop software applications In less time.</a:t>
            </a:r>
            <a:endParaRPr dirty="0"/>
          </a:p>
          <a:p>
            <a:pPr marL="685800" lvl="1" indent="-228600" algn="l" rtl="0">
              <a:lnSpc>
                <a:spcPct val="150000"/>
              </a:lnSpc>
              <a:spcBef>
                <a:spcPts val="500"/>
              </a:spcBef>
              <a:spcAft>
                <a:spcPts val="0"/>
              </a:spcAft>
              <a:buClr>
                <a:srgbClr val="0000FF"/>
              </a:buClr>
              <a:buSzPts val="2400"/>
              <a:buChar char="•"/>
            </a:pPr>
            <a:r>
              <a:rPr lang="en-US" dirty="0">
                <a:solidFill>
                  <a:srgbClr val="0000FF"/>
                </a:solidFill>
                <a:latin typeface="Bookman Old Style"/>
                <a:ea typeface="Bookman Old Style"/>
                <a:cs typeface="Bookman Old Style"/>
                <a:sym typeface="Bookman Old Style"/>
              </a:rPr>
              <a:t>Data independence and efficient use of data.</a:t>
            </a:r>
            <a:endParaRPr dirty="0"/>
          </a:p>
          <a:p>
            <a:pPr marL="685800" lvl="1" indent="-228600" algn="l" rtl="0">
              <a:lnSpc>
                <a:spcPct val="150000"/>
              </a:lnSpc>
              <a:spcBef>
                <a:spcPts val="500"/>
              </a:spcBef>
              <a:spcAft>
                <a:spcPts val="0"/>
              </a:spcAft>
              <a:buClr>
                <a:srgbClr val="0000FF"/>
              </a:buClr>
              <a:buSzPts val="2400"/>
              <a:buChar char="•"/>
            </a:pPr>
            <a:r>
              <a:rPr lang="en-US" dirty="0">
                <a:solidFill>
                  <a:srgbClr val="0000FF"/>
                </a:solidFill>
                <a:latin typeface="Bookman Old Style"/>
                <a:ea typeface="Bookman Old Style"/>
                <a:cs typeface="Bookman Old Style"/>
                <a:sym typeface="Bookman Old Style"/>
              </a:rPr>
              <a:t>For uniform data administration.</a:t>
            </a:r>
            <a:endParaRPr dirty="0"/>
          </a:p>
          <a:p>
            <a:pPr marL="685800" lvl="1" indent="-228600" algn="l" rtl="0">
              <a:lnSpc>
                <a:spcPct val="150000"/>
              </a:lnSpc>
              <a:spcBef>
                <a:spcPts val="500"/>
              </a:spcBef>
              <a:spcAft>
                <a:spcPts val="0"/>
              </a:spcAft>
              <a:buClr>
                <a:srgbClr val="0000FF"/>
              </a:buClr>
              <a:buSzPts val="2400"/>
              <a:buChar char="•"/>
            </a:pPr>
            <a:r>
              <a:rPr lang="en-US" dirty="0">
                <a:solidFill>
                  <a:srgbClr val="0000FF"/>
                </a:solidFill>
                <a:latin typeface="Bookman Old Style"/>
                <a:ea typeface="Bookman Old Style"/>
                <a:cs typeface="Bookman Old Style"/>
                <a:sym typeface="Bookman Old Style"/>
              </a:rPr>
              <a:t>For data integrity and security.</a:t>
            </a:r>
            <a:endParaRPr dirty="0"/>
          </a:p>
          <a:p>
            <a:pPr marL="685800" lvl="1" indent="-228600" algn="l" rtl="0">
              <a:lnSpc>
                <a:spcPct val="150000"/>
              </a:lnSpc>
              <a:spcBef>
                <a:spcPts val="500"/>
              </a:spcBef>
              <a:spcAft>
                <a:spcPts val="0"/>
              </a:spcAft>
              <a:buClr>
                <a:srgbClr val="0000FF"/>
              </a:buClr>
              <a:buSzPts val="2400"/>
              <a:buChar char="•"/>
            </a:pPr>
            <a:r>
              <a:rPr lang="en-US" dirty="0">
                <a:solidFill>
                  <a:srgbClr val="0000FF"/>
                </a:solidFill>
                <a:latin typeface="Bookman Old Style"/>
                <a:ea typeface="Bookman Old Style"/>
                <a:cs typeface="Bookman Old Style"/>
                <a:sym typeface="Bookman Old Style"/>
              </a:rPr>
              <a:t>For concurrent access to data, and data recovery from crashes.</a:t>
            </a:r>
            <a:endParaRPr dirty="0"/>
          </a:p>
          <a:p>
            <a:pPr marL="685800" lvl="1" indent="-228600" algn="l" rtl="0">
              <a:lnSpc>
                <a:spcPct val="150000"/>
              </a:lnSpc>
              <a:spcBef>
                <a:spcPts val="500"/>
              </a:spcBef>
              <a:spcAft>
                <a:spcPts val="0"/>
              </a:spcAft>
              <a:buClr>
                <a:srgbClr val="0000FF"/>
              </a:buClr>
              <a:buSzPts val="2400"/>
              <a:buChar char="•"/>
            </a:pPr>
            <a:r>
              <a:rPr lang="en-US" dirty="0">
                <a:solidFill>
                  <a:srgbClr val="0000FF"/>
                </a:solidFill>
                <a:latin typeface="Bookman Old Style"/>
                <a:ea typeface="Bookman Old Style"/>
                <a:cs typeface="Bookman Old Style"/>
                <a:sym typeface="Bookman Old Style"/>
              </a:rPr>
              <a:t>To use user-friendly declarative query language</a:t>
            </a:r>
            <a:endParaRPr dirty="0"/>
          </a:p>
          <a:p>
            <a:pPr marL="0" lvl="0" indent="0" algn="l" rtl="0">
              <a:lnSpc>
                <a:spcPct val="90000"/>
              </a:lnSpc>
              <a:spcBef>
                <a:spcPts val="1000"/>
              </a:spcBef>
              <a:spcAft>
                <a:spcPts val="0"/>
              </a:spcAft>
              <a:buClr>
                <a:schemeClr val="dk1"/>
              </a:buClr>
              <a:buSzPts val="2800"/>
              <a:buNone/>
            </a:pPr>
            <a:endParaRPr dirty="0"/>
          </a:p>
        </p:txBody>
      </p:sp>
      <p:sp>
        <p:nvSpPr>
          <p:cNvPr id="148" name="Google Shape;148;p7"/>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S-2 	SLO-1 :Introduction and applications of DBMS</a:t>
            </a:r>
            <a:endParaRPr/>
          </a:p>
          <a:p>
            <a:pPr marL="0" marR="0" lvl="0" indent="0" algn="l" rtl="0">
              <a:spcBef>
                <a:spcPts val="0"/>
              </a:spcBef>
              <a:spcAft>
                <a:spcPts val="0"/>
              </a:spcAft>
              <a:buNone/>
            </a:pPr>
            <a:endParaRPr sz="28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6"/>
          <p:cNvSpPr txBox="1">
            <a:spLocks noGrp="1"/>
          </p:cNvSpPr>
          <p:nvPr>
            <p:ph type="body" idx="1"/>
          </p:nvPr>
        </p:nvSpPr>
        <p:spPr>
          <a:xfrm>
            <a:off x="491319" y="1216983"/>
            <a:ext cx="10422534" cy="514287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sz="3200" dirty="0">
                <a:solidFill>
                  <a:srgbClr val="C00000"/>
                </a:solidFill>
                <a:latin typeface="Balthazar"/>
                <a:ea typeface="Balthazar"/>
                <a:cs typeface="Balthazar"/>
                <a:sym typeface="Balthazar"/>
              </a:rPr>
              <a:t>Database Users</a:t>
            </a:r>
            <a:endParaRPr sz="3200" dirty="0"/>
          </a:p>
          <a:p>
            <a:pPr marL="685800" lvl="1" indent="-228600" algn="l" rtl="0">
              <a:lnSpc>
                <a:spcPct val="150000"/>
              </a:lnSpc>
              <a:spcBef>
                <a:spcPts val="500"/>
              </a:spcBef>
              <a:spcAft>
                <a:spcPts val="0"/>
              </a:spcAft>
              <a:buClr>
                <a:srgbClr val="C00000"/>
              </a:buClr>
              <a:buSzPts val="2400"/>
              <a:buFont typeface="Noto Sans Symbols"/>
              <a:buChar char="✔"/>
            </a:pPr>
            <a:r>
              <a:rPr lang="en-US" sz="2800" dirty="0">
                <a:solidFill>
                  <a:schemeClr val="tx1"/>
                </a:solidFill>
                <a:latin typeface="Bookman Old Style"/>
                <a:ea typeface="Bookman Old Style"/>
                <a:cs typeface="Bookman Old Style"/>
                <a:sym typeface="Bookman Old Style"/>
              </a:rPr>
              <a:t>Naive Users</a:t>
            </a:r>
            <a:endParaRPr sz="2800" dirty="0">
              <a:solidFill>
                <a:schemeClr val="tx1"/>
              </a:solidFill>
            </a:endParaRPr>
          </a:p>
          <a:p>
            <a:pPr marL="685800" lvl="1" indent="-228600" algn="l" rtl="0">
              <a:lnSpc>
                <a:spcPct val="150000"/>
              </a:lnSpc>
              <a:spcBef>
                <a:spcPts val="500"/>
              </a:spcBef>
              <a:spcAft>
                <a:spcPts val="0"/>
              </a:spcAft>
              <a:buClr>
                <a:srgbClr val="C00000"/>
              </a:buClr>
              <a:buSzPts val="2400"/>
              <a:buFont typeface="Noto Sans Symbols"/>
              <a:buChar char="✔"/>
            </a:pPr>
            <a:r>
              <a:rPr lang="en-US" sz="2800" dirty="0">
                <a:solidFill>
                  <a:schemeClr val="tx1"/>
                </a:solidFill>
                <a:latin typeface="Bookman Old Style"/>
                <a:ea typeface="Bookman Old Style"/>
                <a:cs typeface="Bookman Old Style"/>
                <a:sym typeface="Bookman Old Style"/>
              </a:rPr>
              <a:t>Application Programmers </a:t>
            </a:r>
            <a:endParaRPr sz="2800" dirty="0">
              <a:solidFill>
                <a:schemeClr val="tx1"/>
              </a:solidFill>
            </a:endParaRPr>
          </a:p>
          <a:p>
            <a:pPr marL="685800" lvl="1" indent="-228600" algn="l" rtl="0">
              <a:lnSpc>
                <a:spcPct val="150000"/>
              </a:lnSpc>
              <a:spcBef>
                <a:spcPts val="500"/>
              </a:spcBef>
              <a:spcAft>
                <a:spcPts val="0"/>
              </a:spcAft>
              <a:buClr>
                <a:srgbClr val="C00000"/>
              </a:buClr>
              <a:buSzPts val="2400"/>
              <a:buFont typeface="Noto Sans Symbols"/>
              <a:buChar char="✔"/>
            </a:pPr>
            <a:r>
              <a:rPr lang="en-US" sz="2800" dirty="0">
                <a:solidFill>
                  <a:schemeClr val="tx1"/>
                </a:solidFill>
                <a:latin typeface="Bookman Old Style"/>
                <a:ea typeface="Bookman Old Style"/>
                <a:cs typeface="Bookman Old Style"/>
                <a:sym typeface="Bookman Old Style"/>
              </a:rPr>
              <a:t>Sophisticated Users</a:t>
            </a:r>
            <a:endParaRPr sz="2800" dirty="0">
              <a:solidFill>
                <a:schemeClr val="tx1"/>
              </a:solidFill>
            </a:endParaRPr>
          </a:p>
          <a:p>
            <a:pPr marL="685800" lvl="1" indent="-228600" algn="l" rtl="0">
              <a:lnSpc>
                <a:spcPct val="150000"/>
              </a:lnSpc>
              <a:spcBef>
                <a:spcPts val="500"/>
              </a:spcBef>
              <a:spcAft>
                <a:spcPts val="0"/>
              </a:spcAft>
              <a:buClr>
                <a:srgbClr val="C00000"/>
              </a:buClr>
              <a:buSzPts val="2400"/>
              <a:buFont typeface="Noto Sans Symbols"/>
              <a:buChar char="✔"/>
            </a:pPr>
            <a:r>
              <a:rPr lang="en-US" sz="2800" dirty="0">
                <a:solidFill>
                  <a:schemeClr val="tx1"/>
                </a:solidFill>
                <a:latin typeface="Bookman Old Style"/>
                <a:ea typeface="Bookman Old Style"/>
                <a:cs typeface="Bookman Old Style"/>
                <a:sym typeface="Bookman Old Style"/>
              </a:rPr>
              <a:t>Native Users</a:t>
            </a:r>
            <a:endParaRPr sz="2800" dirty="0">
              <a:solidFill>
                <a:schemeClr val="tx1"/>
              </a:solidFill>
            </a:endParaRPr>
          </a:p>
          <a:p>
            <a:pPr marL="685800" lvl="1" indent="-228600" algn="l" rtl="0">
              <a:lnSpc>
                <a:spcPct val="150000"/>
              </a:lnSpc>
              <a:spcBef>
                <a:spcPts val="500"/>
              </a:spcBef>
              <a:spcAft>
                <a:spcPts val="0"/>
              </a:spcAft>
              <a:buClr>
                <a:srgbClr val="C00000"/>
              </a:buClr>
              <a:buSzPts val="2400"/>
              <a:buFont typeface="Noto Sans Symbols"/>
              <a:buChar char="✔"/>
            </a:pPr>
            <a:r>
              <a:rPr lang="en-US" sz="2800" dirty="0">
                <a:solidFill>
                  <a:schemeClr val="tx1"/>
                </a:solidFill>
                <a:latin typeface="Bookman Old Style"/>
                <a:ea typeface="Bookman Old Style"/>
                <a:cs typeface="Bookman Old Style"/>
                <a:sym typeface="Bookman Old Style"/>
              </a:rPr>
              <a:t>Specialized Users </a:t>
            </a:r>
            <a:endParaRPr sz="2800" dirty="0">
              <a:solidFill>
                <a:schemeClr val="tx1"/>
              </a:solidFill>
            </a:endParaRPr>
          </a:p>
          <a:p>
            <a:pPr marL="685800" lvl="1" indent="-228600" algn="l" rtl="0">
              <a:lnSpc>
                <a:spcPct val="150000"/>
              </a:lnSpc>
              <a:spcBef>
                <a:spcPts val="500"/>
              </a:spcBef>
              <a:spcAft>
                <a:spcPts val="0"/>
              </a:spcAft>
              <a:buClr>
                <a:srgbClr val="C00000"/>
              </a:buClr>
              <a:buSzPts val="2400"/>
              <a:buFont typeface="Noto Sans Symbols"/>
              <a:buChar char="✔"/>
            </a:pPr>
            <a:r>
              <a:rPr lang="en-US" sz="2800" dirty="0">
                <a:solidFill>
                  <a:schemeClr val="tx1"/>
                </a:solidFill>
                <a:latin typeface="Bookman Old Style"/>
                <a:ea typeface="Bookman Old Style"/>
                <a:cs typeface="Bookman Old Style"/>
                <a:sym typeface="Bookman Old Style"/>
              </a:rPr>
              <a:t>Stand-alone Users</a:t>
            </a:r>
            <a:endParaRPr sz="2800" dirty="0">
              <a:solidFill>
                <a:schemeClr val="tx1"/>
              </a:solidFill>
              <a:latin typeface="Bookman Old Style"/>
              <a:ea typeface="Bookman Old Style"/>
              <a:cs typeface="Bookman Old Style"/>
              <a:sym typeface="Bookman Old Style"/>
            </a:endParaRPr>
          </a:p>
        </p:txBody>
      </p:sp>
      <p:sp>
        <p:nvSpPr>
          <p:cNvPr id="774" name="Google Shape;774;p66"/>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S-12	SLO-1 &amp; SLO-2 : Database Users and DBA</a:t>
            </a:r>
            <a:r>
              <a:rPr lang="en-US" sz="2400">
                <a:solidFill>
                  <a:srgbClr val="FF0000"/>
                </a:solidFill>
                <a:latin typeface="Balthazar"/>
                <a:ea typeface="Balthazar"/>
                <a:cs typeface="Balthazar"/>
                <a:sym typeface="Balthazar"/>
              </a:rPr>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67"/>
          <p:cNvSpPr txBox="1">
            <a:spLocks noGrp="1"/>
          </p:cNvSpPr>
          <p:nvPr>
            <p:ph type="body" idx="1"/>
          </p:nvPr>
        </p:nvSpPr>
        <p:spPr>
          <a:xfrm>
            <a:off x="311988" y="820168"/>
            <a:ext cx="11299167" cy="5166564"/>
          </a:xfrm>
          <a:prstGeom prst="rect">
            <a:avLst/>
          </a:prstGeom>
          <a:noFill/>
          <a:ln>
            <a:noFill/>
          </a:ln>
        </p:spPr>
        <p:txBody>
          <a:bodyPr spcFirstLastPara="1" wrap="square" lIns="91425" tIns="45700" rIns="91425" bIns="45700" anchor="t" anchorCtr="0">
            <a:noAutofit/>
          </a:bodyPr>
          <a:lstStyle/>
          <a:p>
            <a:pPr marL="228600" lvl="1" indent="-228600" algn="l" rtl="0">
              <a:lnSpc>
                <a:spcPct val="90000"/>
              </a:lnSpc>
              <a:spcBef>
                <a:spcPts val="0"/>
              </a:spcBef>
              <a:spcAft>
                <a:spcPts val="0"/>
              </a:spcAft>
              <a:buClr>
                <a:srgbClr val="C00000"/>
              </a:buClr>
              <a:buSzPts val="2400"/>
              <a:buNone/>
            </a:pPr>
            <a:r>
              <a:rPr lang="en-US" dirty="0">
                <a:solidFill>
                  <a:schemeClr val="tx1"/>
                </a:solidFill>
                <a:latin typeface="Cambria" panose="02040503050406030204" pitchFamily="18" charset="0"/>
                <a:ea typeface="Cambria" panose="02040503050406030204" pitchFamily="18" charset="0"/>
                <a:cs typeface="Balthazar"/>
                <a:sym typeface="Balthazar"/>
              </a:rPr>
              <a:t>Naive Users</a:t>
            </a:r>
            <a:endParaRPr dirty="0">
              <a:solidFill>
                <a:schemeClr val="tx1"/>
              </a:solidFill>
              <a:latin typeface="Cambria" panose="02040503050406030204" pitchFamily="18" charset="0"/>
              <a:ea typeface="Cambria" panose="02040503050406030204" pitchFamily="18" charset="0"/>
            </a:endParaRPr>
          </a:p>
          <a:p>
            <a:pPr marL="228600" lvl="0" indent="-2286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   Those who don’t have any knowledge about DBMS</a:t>
            </a:r>
            <a:endParaRPr sz="2400" dirty="0">
              <a:solidFill>
                <a:schemeClr val="tx1"/>
              </a:solidFill>
              <a:latin typeface="Cambria" panose="02040503050406030204" pitchFamily="18" charset="0"/>
              <a:ea typeface="Cambria" panose="02040503050406030204" pitchFamily="18" charset="0"/>
            </a:endParaRPr>
          </a:p>
          <a:p>
            <a:pPr marL="228600" lvl="0" indent="-2286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   Use DBMS applications frequently</a:t>
            </a:r>
            <a:endParaRPr sz="2400" dirty="0">
              <a:solidFill>
                <a:schemeClr val="tx1"/>
              </a:solidFill>
              <a:latin typeface="Cambria" panose="02040503050406030204" pitchFamily="18" charset="0"/>
              <a:ea typeface="Cambria" panose="02040503050406030204" pitchFamily="18" charset="0"/>
            </a:endParaRPr>
          </a:p>
          <a:p>
            <a:pPr marL="228600" lvl="0" indent="-2286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   Mostly using the internet browser as an interface to access the database</a:t>
            </a:r>
            <a:endParaRPr sz="2400" dirty="0">
              <a:solidFill>
                <a:schemeClr val="tx1"/>
              </a:solidFill>
              <a:latin typeface="Cambria" panose="02040503050406030204" pitchFamily="18" charset="0"/>
              <a:ea typeface="Cambria" panose="02040503050406030204" pitchFamily="18" charset="0"/>
            </a:endParaRPr>
          </a:p>
          <a:p>
            <a:pPr marL="228600" lvl="0" indent="-2286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   They don’t have any privileges to modify the database, simply use the application</a:t>
            </a:r>
            <a:endParaRPr sz="2400" dirty="0">
              <a:solidFill>
                <a:schemeClr val="tx1"/>
              </a:solidFill>
              <a:latin typeface="Cambria" panose="02040503050406030204" pitchFamily="18" charset="0"/>
              <a:ea typeface="Cambria" panose="02040503050406030204" pitchFamily="18" charset="0"/>
            </a:endParaRPr>
          </a:p>
          <a:p>
            <a:pPr marL="228600" lvl="0" indent="-2286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   Example : Railway booking users, Clerks in bank accessing database</a:t>
            </a:r>
            <a:endParaRPr sz="2400" dirty="0">
              <a:solidFill>
                <a:schemeClr val="tx1"/>
              </a:solidFill>
              <a:latin typeface="Cambria" panose="02040503050406030204" pitchFamily="18" charset="0"/>
              <a:ea typeface="Cambria" panose="02040503050406030204" pitchFamily="18" charset="0"/>
            </a:endParaRPr>
          </a:p>
          <a:p>
            <a:pPr marL="228600" lvl="0" indent="-228600" algn="l" rtl="0">
              <a:lnSpc>
                <a:spcPct val="90000"/>
              </a:lnSpc>
              <a:spcBef>
                <a:spcPts val="1000"/>
              </a:spcBef>
              <a:spcAft>
                <a:spcPts val="0"/>
              </a:spcAft>
              <a:buClr>
                <a:srgbClr val="C00000"/>
              </a:buClr>
              <a:buSzPts val="2400"/>
              <a:buNone/>
            </a:pPr>
            <a:r>
              <a:rPr lang="en-US" sz="2400" dirty="0" smtClean="0">
                <a:solidFill>
                  <a:schemeClr val="tx1"/>
                </a:solidFill>
                <a:latin typeface="Cambria" panose="02040503050406030204" pitchFamily="18" charset="0"/>
                <a:ea typeface="Cambria" panose="02040503050406030204" pitchFamily="18" charset="0"/>
                <a:cs typeface="Balthazar"/>
                <a:sym typeface="Balthazar"/>
              </a:rPr>
              <a:t>Application </a:t>
            </a:r>
            <a:r>
              <a:rPr lang="en-US" sz="2400" dirty="0">
                <a:solidFill>
                  <a:schemeClr val="tx1"/>
                </a:solidFill>
                <a:latin typeface="Cambria" panose="02040503050406030204" pitchFamily="18" charset="0"/>
                <a:ea typeface="Cambria" panose="02040503050406030204" pitchFamily="18" charset="0"/>
                <a:cs typeface="Balthazar"/>
                <a:sym typeface="Balthazar"/>
              </a:rPr>
              <a:t>Programmers</a:t>
            </a:r>
            <a:endParaRPr sz="2400" dirty="0">
              <a:solidFill>
                <a:schemeClr val="tx1"/>
              </a:solidFill>
              <a:latin typeface="Cambria" panose="02040503050406030204" pitchFamily="18" charset="0"/>
              <a:ea typeface="Cambria" panose="02040503050406030204" pitchFamily="18" charset="0"/>
            </a:endParaRPr>
          </a:p>
          <a:p>
            <a:pPr marL="457200" lvl="0" indent="-4572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Users who develop DBMS applications.</a:t>
            </a:r>
            <a:endParaRPr sz="2400" dirty="0">
              <a:solidFill>
                <a:schemeClr val="tx1"/>
              </a:solidFill>
              <a:latin typeface="Cambria" panose="02040503050406030204" pitchFamily="18" charset="0"/>
              <a:ea typeface="Cambria" panose="02040503050406030204" pitchFamily="18" charset="0"/>
            </a:endParaRPr>
          </a:p>
          <a:p>
            <a:pPr marL="457200" lvl="0" indent="-4572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They are backend programmers</a:t>
            </a:r>
            <a:endParaRPr sz="2400" dirty="0">
              <a:solidFill>
                <a:schemeClr val="tx1"/>
              </a:solidFill>
              <a:latin typeface="Cambria" panose="02040503050406030204" pitchFamily="18" charset="0"/>
              <a:ea typeface="Cambria" panose="02040503050406030204" pitchFamily="18" charset="0"/>
            </a:endParaRPr>
          </a:p>
          <a:p>
            <a:pPr marL="457200" lvl="0" indent="-457200" algn="l" rtl="0">
              <a:lnSpc>
                <a:spcPct val="90000"/>
              </a:lnSpc>
              <a:spcBef>
                <a:spcPts val="1000"/>
              </a:spcBef>
              <a:spcAft>
                <a:spcPts val="0"/>
              </a:spcAft>
              <a:buClr>
                <a:srgbClr val="C00000"/>
              </a:buClr>
              <a:buSzPts val="2000"/>
              <a:buFont typeface="Noto Sans Symbols"/>
              <a:buChar char="✔"/>
            </a:pPr>
            <a:r>
              <a:rPr lang="en-US" sz="2400" dirty="0">
                <a:solidFill>
                  <a:schemeClr val="tx1"/>
                </a:solidFill>
                <a:latin typeface="Cambria" panose="02040503050406030204" pitchFamily="18" charset="0"/>
                <a:ea typeface="Cambria" panose="02040503050406030204" pitchFamily="18" charset="0"/>
                <a:cs typeface="Bookman Old Style"/>
                <a:sym typeface="Bookman Old Style"/>
              </a:rPr>
              <a:t>Programs can be written in any programming languages like C++, JAVA, Python, PHP</a:t>
            </a:r>
            <a:endParaRPr sz="2400" dirty="0">
              <a:solidFill>
                <a:schemeClr val="tx1"/>
              </a:solidFill>
              <a:latin typeface="Cambria" panose="02040503050406030204" pitchFamily="18" charset="0"/>
              <a:ea typeface="Cambria" panose="02040503050406030204" pitchFamily="18" charset="0"/>
            </a:endParaRPr>
          </a:p>
          <a:p>
            <a:pPr marL="228600" lvl="0" indent="-228600" algn="l" rtl="0">
              <a:lnSpc>
                <a:spcPct val="90000"/>
              </a:lnSpc>
              <a:spcBef>
                <a:spcPts val="1000"/>
              </a:spcBef>
              <a:spcAft>
                <a:spcPts val="0"/>
              </a:spcAft>
              <a:buClr>
                <a:srgbClr val="C00000"/>
              </a:buClr>
              <a:buSzPts val="2000"/>
              <a:buNone/>
            </a:pPr>
            <a:endParaRPr sz="2400" dirty="0">
              <a:solidFill>
                <a:schemeClr val="tx1"/>
              </a:solidFill>
              <a:latin typeface="Cambria" panose="02040503050406030204" pitchFamily="18" charset="0"/>
              <a:ea typeface="Cambria" panose="02040503050406030204" pitchFamily="18" charset="0"/>
              <a:cs typeface="Bookman Old Style"/>
              <a:sym typeface="Bookman Old Style"/>
            </a:endParaRPr>
          </a:p>
        </p:txBody>
      </p:sp>
      <p:sp>
        <p:nvSpPr>
          <p:cNvPr id="783" name="Google Shape;783;p67"/>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S-12	SLO-1 &amp; SLO-2 : Database Users and DBA</a:t>
            </a:r>
            <a:r>
              <a:rPr lang="en-US" sz="2400">
                <a:solidFill>
                  <a:srgbClr val="FF0000"/>
                </a:solidFill>
                <a:latin typeface="Balthazar"/>
                <a:ea typeface="Balthazar"/>
                <a:cs typeface="Balthazar"/>
                <a:sym typeface="Balthazar"/>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68"/>
          <p:cNvSpPr txBox="1">
            <a:spLocks noGrp="1"/>
          </p:cNvSpPr>
          <p:nvPr>
            <p:ph type="body" idx="1"/>
          </p:nvPr>
        </p:nvSpPr>
        <p:spPr>
          <a:xfrm>
            <a:off x="217098" y="897807"/>
            <a:ext cx="11790872" cy="4683484"/>
          </a:xfrm>
          <a:prstGeom prst="rect">
            <a:avLst/>
          </a:prstGeom>
          <a:noFill/>
          <a:ln>
            <a:noFill/>
          </a:ln>
        </p:spPr>
        <p:txBody>
          <a:bodyPr spcFirstLastPara="1" wrap="square" lIns="91425" tIns="45700" rIns="91425" bIns="45700" anchor="t" anchorCtr="0">
            <a:normAutofit fontScale="92500" lnSpcReduction="20000"/>
          </a:bodyPr>
          <a:lstStyle/>
          <a:p>
            <a:pPr marL="228600" lvl="1" indent="-228600" algn="l" rtl="0">
              <a:lnSpc>
                <a:spcPct val="90000"/>
              </a:lnSpc>
              <a:spcBef>
                <a:spcPts val="0"/>
              </a:spcBef>
              <a:spcAft>
                <a:spcPts val="0"/>
              </a:spcAft>
              <a:buClr>
                <a:srgbClr val="C00000"/>
              </a:buClr>
              <a:buSzPts val="2400"/>
              <a:buNone/>
            </a:pPr>
            <a:r>
              <a:rPr lang="en-US" sz="2800" dirty="0">
                <a:solidFill>
                  <a:schemeClr val="tx1"/>
                </a:solidFill>
                <a:latin typeface="Balthazar"/>
                <a:ea typeface="Balthazar"/>
                <a:cs typeface="Balthazar"/>
                <a:sym typeface="Balthazar"/>
              </a:rPr>
              <a:t>Sophisticated Users</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Font typeface="Noto Sans Symbols"/>
              <a:buChar char="✔"/>
            </a:pPr>
            <a:r>
              <a:rPr lang="en-US" sz="2800" dirty="0">
                <a:solidFill>
                  <a:schemeClr val="tx1"/>
                </a:solidFill>
                <a:latin typeface="Bookman Old Style"/>
                <a:ea typeface="Bookman Old Style"/>
                <a:cs typeface="Bookman Old Style"/>
                <a:sym typeface="Bookman Old Style"/>
              </a:rPr>
              <a:t>  Having knowledge about database and DBMS</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Font typeface="Noto Sans Symbols"/>
              <a:buChar char="✔"/>
            </a:pPr>
            <a:r>
              <a:rPr lang="en-US" sz="2800" dirty="0">
                <a:solidFill>
                  <a:schemeClr val="tx1"/>
                </a:solidFill>
                <a:latin typeface="Bookman Old Style"/>
                <a:ea typeface="Bookman Old Style"/>
                <a:cs typeface="Bookman Old Style"/>
                <a:sym typeface="Bookman Old Style"/>
              </a:rPr>
              <a:t>  They can create their own applications based on requirements</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Font typeface="Noto Sans Symbols"/>
              <a:buChar char="✔"/>
            </a:pPr>
            <a:r>
              <a:rPr lang="en-US" sz="2800" dirty="0">
                <a:solidFill>
                  <a:schemeClr val="tx1"/>
                </a:solidFill>
                <a:latin typeface="Bookman Old Style"/>
                <a:ea typeface="Bookman Old Style"/>
                <a:cs typeface="Bookman Old Style"/>
                <a:sym typeface="Bookman Old Style"/>
              </a:rPr>
              <a:t>  They don’t write codes in any programming languages, but able to manage using queries</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Font typeface="Noto Sans Symbols"/>
              <a:buChar char="✔"/>
            </a:pPr>
            <a:r>
              <a:rPr lang="en-US" sz="2800" dirty="0">
                <a:solidFill>
                  <a:schemeClr val="tx1"/>
                </a:solidFill>
                <a:latin typeface="Bookman Old Style"/>
                <a:ea typeface="Bookman Old Style"/>
                <a:cs typeface="Bookman Old Style"/>
                <a:sym typeface="Bookman Old Style"/>
              </a:rPr>
              <a:t>  Example : Business Analyst, Researchers</a:t>
            </a:r>
            <a:endParaRPr sz="2800" dirty="0">
              <a:solidFill>
                <a:schemeClr val="tx1"/>
              </a:solidFill>
            </a:endParaRPr>
          </a:p>
          <a:p>
            <a:pPr marL="228600" lvl="1" indent="-228600" algn="l" rtl="0">
              <a:lnSpc>
                <a:spcPct val="90000"/>
              </a:lnSpc>
              <a:spcBef>
                <a:spcPts val="1000"/>
              </a:spcBef>
              <a:spcAft>
                <a:spcPts val="0"/>
              </a:spcAft>
              <a:buClr>
                <a:srgbClr val="C00000"/>
              </a:buClr>
              <a:buSzPts val="2400"/>
              <a:buNone/>
            </a:pPr>
            <a:endParaRPr sz="2800" dirty="0">
              <a:solidFill>
                <a:schemeClr val="tx1"/>
              </a:solidFill>
              <a:latin typeface="Balthazar"/>
              <a:ea typeface="Balthazar"/>
              <a:cs typeface="Balthazar"/>
              <a:sym typeface="Balthazar"/>
            </a:endParaRPr>
          </a:p>
          <a:p>
            <a:pPr marL="228600" lvl="1" indent="-228600" algn="l" rtl="0">
              <a:lnSpc>
                <a:spcPct val="90000"/>
              </a:lnSpc>
              <a:spcBef>
                <a:spcPts val="1000"/>
              </a:spcBef>
              <a:spcAft>
                <a:spcPts val="0"/>
              </a:spcAft>
              <a:buClr>
                <a:srgbClr val="C00000"/>
              </a:buClr>
              <a:buSzPts val="2400"/>
              <a:buNone/>
            </a:pPr>
            <a:r>
              <a:rPr lang="en-US" sz="2800" dirty="0">
                <a:solidFill>
                  <a:schemeClr val="tx1"/>
                </a:solidFill>
                <a:latin typeface="Balthazar"/>
                <a:ea typeface="Balthazar"/>
                <a:cs typeface="Balthazar"/>
                <a:sym typeface="Balthazar"/>
              </a:rPr>
              <a:t>Native Users</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Font typeface="Noto Sans Symbols"/>
              <a:buChar char="✔"/>
            </a:pPr>
            <a:r>
              <a:rPr lang="en-US" sz="2800" dirty="0">
                <a:solidFill>
                  <a:schemeClr val="tx1"/>
                </a:solidFill>
                <a:latin typeface="Bookman Old Style"/>
                <a:ea typeface="Bookman Old Style"/>
                <a:cs typeface="Bookman Old Style"/>
                <a:sym typeface="Bookman Old Style"/>
              </a:rPr>
              <a:t>  These are the users, who use the existing database applications</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Font typeface="Noto Sans Symbols"/>
              <a:buChar char="✔"/>
            </a:pPr>
            <a:r>
              <a:rPr lang="en-US" sz="2800" dirty="0">
                <a:solidFill>
                  <a:schemeClr val="tx1"/>
                </a:solidFill>
                <a:latin typeface="Bookman Old Style"/>
                <a:ea typeface="Bookman Old Style"/>
                <a:cs typeface="Bookman Old Style"/>
                <a:sym typeface="Bookman Old Style"/>
              </a:rPr>
              <a:t>  They don’t write any codes or queries</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Font typeface="Noto Sans Symbols"/>
              <a:buChar char="✔"/>
            </a:pPr>
            <a:r>
              <a:rPr lang="en-US" sz="2800" dirty="0">
                <a:solidFill>
                  <a:schemeClr val="tx1"/>
                </a:solidFill>
                <a:latin typeface="Bookman Old Style"/>
                <a:ea typeface="Bookman Old Style"/>
                <a:cs typeface="Bookman Old Style"/>
                <a:sym typeface="Bookman Old Style"/>
              </a:rPr>
              <a:t>  Example: Library Management Systems, Inventory Control Systems  </a:t>
            </a:r>
            <a:endParaRPr sz="2800" dirty="0">
              <a:solidFill>
                <a:schemeClr val="tx1"/>
              </a:solidFill>
            </a:endParaRPr>
          </a:p>
          <a:p>
            <a:pPr marL="228600" lvl="1" indent="-228600" algn="l" rtl="0">
              <a:lnSpc>
                <a:spcPct val="90000"/>
              </a:lnSpc>
              <a:spcBef>
                <a:spcPts val="1000"/>
              </a:spcBef>
              <a:spcAft>
                <a:spcPts val="0"/>
              </a:spcAft>
              <a:buClr>
                <a:srgbClr val="C00000"/>
              </a:buClr>
              <a:buSzPts val="2000"/>
              <a:buNone/>
            </a:pPr>
            <a:endParaRPr sz="2000" dirty="0">
              <a:solidFill>
                <a:schemeClr val="tx1"/>
              </a:solidFill>
              <a:latin typeface="Bookman Old Style"/>
              <a:ea typeface="Bookman Old Style"/>
              <a:cs typeface="Bookman Old Style"/>
              <a:sym typeface="Bookman Old Style"/>
            </a:endParaRPr>
          </a:p>
          <a:p>
            <a:pPr marL="228600" lvl="1" indent="-228600" algn="l" rtl="0">
              <a:lnSpc>
                <a:spcPct val="90000"/>
              </a:lnSpc>
              <a:spcBef>
                <a:spcPts val="1000"/>
              </a:spcBef>
              <a:spcAft>
                <a:spcPts val="0"/>
              </a:spcAft>
              <a:buClr>
                <a:schemeClr val="dk1"/>
              </a:buClr>
              <a:buSzPts val="2400"/>
              <a:buNone/>
            </a:pPr>
            <a:endParaRPr dirty="0">
              <a:solidFill>
                <a:schemeClr val="tx1"/>
              </a:solidFill>
              <a:latin typeface="Balthazar"/>
              <a:ea typeface="Balthazar"/>
              <a:cs typeface="Balthazar"/>
              <a:sym typeface="Balthazar"/>
            </a:endParaRPr>
          </a:p>
          <a:p>
            <a:pPr marL="228600" lvl="0" indent="-228600" algn="l" rtl="0">
              <a:lnSpc>
                <a:spcPct val="90000"/>
              </a:lnSpc>
              <a:spcBef>
                <a:spcPts val="1000"/>
              </a:spcBef>
              <a:spcAft>
                <a:spcPts val="0"/>
              </a:spcAft>
              <a:buClr>
                <a:schemeClr val="dk1"/>
              </a:buClr>
              <a:buSzPts val="2800"/>
              <a:buNone/>
            </a:pPr>
            <a:endParaRPr dirty="0">
              <a:solidFill>
                <a:schemeClr val="tx1"/>
              </a:solidFill>
            </a:endParaRPr>
          </a:p>
        </p:txBody>
      </p:sp>
      <p:sp>
        <p:nvSpPr>
          <p:cNvPr id="792" name="Google Shape;792;p68"/>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S-12	SLO-1 &amp; SLO-2 : Database Users and DBA</a:t>
            </a:r>
            <a:r>
              <a:rPr lang="en-US" sz="2400">
                <a:solidFill>
                  <a:srgbClr val="FF0000"/>
                </a:solidFill>
                <a:latin typeface="Balthazar"/>
                <a:ea typeface="Balthazar"/>
                <a:cs typeface="Balthazar"/>
                <a:sym typeface="Balthazar"/>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69"/>
          <p:cNvSpPr txBox="1">
            <a:spLocks noGrp="1"/>
          </p:cNvSpPr>
          <p:nvPr>
            <p:ph type="body" idx="1"/>
          </p:nvPr>
        </p:nvSpPr>
        <p:spPr>
          <a:xfrm>
            <a:off x="690907" y="540472"/>
            <a:ext cx="10515600" cy="468348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400"/>
              <a:buNone/>
            </a:pPr>
            <a:r>
              <a:rPr lang="en-US" sz="2400" dirty="0">
                <a:solidFill>
                  <a:srgbClr val="C00000"/>
                </a:solidFill>
                <a:latin typeface="Balthazar"/>
                <a:ea typeface="Balthazar"/>
                <a:cs typeface="Balthazar"/>
                <a:sym typeface="Balthazar"/>
              </a:rPr>
              <a:t>Specialized Users</a:t>
            </a:r>
            <a:endParaRPr sz="2400" dirty="0"/>
          </a:p>
          <a:p>
            <a:pPr marL="228600" lvl="0" indent="-101600" algn="l" rtl="0">
              <a:lnSpc>
                <a:spcPct val="90000"/>
              </a:lnSpc>
              <a:spcBef>
                <a:spcPts val="0"/>
              </a:spcBef>
              <a:spcAft>
                <a:spcPts val="0"/>
              </a:spcAft>
              <a:buClr>
                <a:srgbClr val="C00000"/>
              </a:buClr>
              <a:buSzPts val="2000"/>
              <a:buFont typeface="Noto Sans Symbols"/>
              <a:buNone/>
            </a:pPr>
            <a:endParaRPr sz="2400" dirty="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0"/>
              </a:spcBef>
              <a:spcAft>
                <a:spcPts val="0"/>
              </a:spcAft>
              <a:buClr>
                <a:srgbClr val="C00000"/>
              </a:buClr>
              <a:buSzPts val="2000"/>
              <a:buFont typeface="Noto Sans Symbols"/>
              <a:buChar char="✔"/>
            </a:pPr>
            <a:r>
              <a:rPr lang="en-US" sz="2400" dirty="0">
                <a:solidFill>
                  <a:srgbClr val="0000FF"/>
                </a:solidFill>
                <a:latin typeface="Bookman Old Style"/>
                <a:ea typeface="Bookman Old Style"/>
                <a:cs typeface="Bookman Old Style"/>
                <a:sym typeface="Bookman Old Style"/>
              </a:rPr>
              <a:t>These are also sophisticated users, but they write special database application </a:t>
            </a:r>
            <a:endParaRPr sz="2400" dirty="0"/>
          </a:p>
          <a:p>
            <a:pPr marL="228600" lvl="0" indent="-228600" algn="l" rtl="0">
              <a:lnSpc>
                <a:spcPct val="90000"/>
              </a:lnSpc>
              <a:spcBef>
                <a:spcPts val="0"/>
              </a:spcBef>
              <a:spcAft>
                <a:spcPts val="0"/>
              </a:spcAft>
              <a:buClr>
                <a:srgbClr val="C00000"/>
              </a:buClr>
              <a:buSzPts val="2000"/>
              <a:buNone/>
            </a:pPr>
            <a:r>
              <a:rPr lang="en-US" sz="2400" dirty="0">
                <a:solidFill>
                  <a:srgbClr val="0000FF"/>
                </a:solidFill>
                <a:latin typeface="Bookman Old Style"/>
                <a:ea typeface="Bookman Old Style"/>
                <a:cs typeface="Bookman Old Style"/>
                <a:sym typeface="Bookman Old Style"/>
              </a:rPr>
              <a:t>   programs. </a:t>
            </a:r>
            <a:endParaRPr sz="2400" dirty="0"/>
          </a:p>
          <a:p>
            <a:pPr marL="228600" lvl="0" indent="-228600" algn="l" rtl="0">
              <a:lnSpc>
                <a:spcPct val="90000"/>
              </a:lnSpc>
              <a:spcBef>
                <a:spcPts val="1000"/>
              </a:spcBef>
              <a:spcAft>
                <a:spcPts val="0"/>
              </a:spcAft>
              <a:buClr>
                <a:srgbClr val="C00000"/>
              </a:buClr>
              <a:buSzPts val="2000"/>
              <a:buFont typeface="Noto Sans Symbols"/>
              <a:buChar char="✔"/>
            </a:pPr>
            <a:r>
              <a:rPr lang="en-US" sz="2400" dirty="0">
                <a:solidFill>
                  <a:srgbClr val="0000FF"/>
                </a:solidFill>
                <a:latin typeface="Bookman Old Style"/>
                <a:ea typeface="Bookman Old Style"/>
                <a:cs typeface="Bookman Old Style"/>
                <a:sym typeface="Bookman Old Style"/>
              </a:rPr>
              <a:t>They are the developers who develop the complex programs to the requirement.</a:t>
            </a:r>
            <a:endParaRPr sz="2400" dirty="0"/>
          </a:p>
          <a:p>
            <a:pPr marL="228600" lvl="1" indent="-228600" algn="l" rtl="0">
              <a:lnSpc>
                <a:spcPct val="90000"/>
              </a:lnSpc>
              <a:spcBef>
                <a:spcPts val="1000"/>
              </a:spcBef>
              <a:spcAft>
                <a:spcPts val="0"/>
              </a:spcAft>
              <a:buClr>
                <a:schemeClr val="dk1"/>
              </a:buClr>
              <a:buSzPts val="2400"/>
              <a:buNone/>
            </a:pPr>
            <a:endParaRPr dirty="0">
              <a:solidFill>
                <a:srgbClr val="C00000"/>
              </a:solidFill>
              <a:latin typeface="Balthazar"/>
              <a:ea typeface="Balthazar"/>
              <a:cs typeface="Balthazar"/>
              <a:sym typeface="Balthazar"/>
            </a:endParaRPr>
          </a:p>
          <a:p>
            <a:pPr marL="228600" lvl="1" indent="-228600" algn="l" rtl="0">
              <a:lnSpc>
                <a:spcPct val="90000"/>
              </a:lnSpc>
              <a:spcBef>
                <a:spcPts val="1000"/>
              </a:spcBef>
              <a:spcAft>
                <a:spcPts val="0"/>
              </a:spcAft>
              <a:buClr>
                <a:srgbClr val="C00000"/>
              </a:buClr>
              <a:buSzPts val="2400"/>
              <a:buNone/>
            </a:pPr>
            <a:r>
              <a:rPr lang="en-US" dirty="0">
                <a:solidFill>
                  <a:srgbClr val="C00000"/>
                </a:solidFill>
                <a:latin typeface="Balthazar"/>
                <a:ea typeface="Balthazar"/>
                <a:cs typeface="Balthazar"/>
                <a:sym typeface="Balthazar"/>
              </a:rPr>
              <a:t>Stand-alone Users</a:t>
            </a:r>
            <a:endParaRPr dirty="0"/>
          </a:p>
          <a:p>
            <a:pPr marL="228600" lvl="0" indent="-228600" algn="l" rtl="0">
              <a:lnSpc>
                <a:spcPct val="150000"/>
              </a:lnSpc>
              <a:spcBef>
                <a:spcPts val="1000"/>
              </a:spcBef>
              <a:spcAft>
                <a:spcPts val="0"/>
              </a:spcAft>
              <a:buClr>
                <a:srgbClr val="C00000"/>
              </a:buClr>
              <a:buSzPts val="2000"/>
              <a:buFont typeface="Noto Sans Symbols"/>
              <a:buChar char="✔"/>
            </a:pPr>
            <a:r>
              <a:rPr lang="en-US" sz="2400" dirty="0">
                <a:solidFill>
                  <a:srgbClr val="0000FF"/>
                </a:solidFill>
                <a:latin typeface="Bookman Old Style"/>
                <a:ea typeface="Bookman Old Style"/>
                <a:cs typeface="Bookman Old Style"/>
                <a:sym typeface="Bookman Old Style"/>
              </a:rPr>
              <a:t>These users will have a stand-alone database for their personal use. </a:t>
            </a:r>
            <a:endParaRPr sz="2400" dirty="0"/>
          </a:p>
          <a:p>
            <a:pPr marL="228600" lvl="0" indent="-228600" algn="l" rtl="0">
              <a:lnSpc>
                <a:spcPct val="100000"/>
              </a:lnSpc>
              <a:spcBef>
                <a:spcPts val="0"/>
              </a:spcBef>
              <a:spcAft>
                <a:spcPts val="0"/>
              </a:spcAft>
              <a:buClr>
                <a:srgbClr val="C00000"/>
              </a:buClr>
              <a:buSzPts val="2000"/>
              <a:buFont typeface="Noto Sans Symbols"/>
              <a:buChar char="✔"/>
            </a:pPr>
            <a:r>
              <a:rPr lang="en-US" sz="2400" dirty="0">
                <a:solidFill>
                  <a:srgbClr val="0000FF"/>
                </a:solidFill>
                <a:latin typeface="Bookman Old Style"/>
                <a:ea typeface="Bookman Old Style"/>
                <a:cs typeface="Bookman Old Style"/>
                <a:sym typeface="Bookman Old Style"/>
              </a:rPr>
              <a:t>These kinds of the database will have readymade database packages </a:t>
            </a:r>
            <a:endParaRPr sz="2400" dirty="0"/>
          </a:p>
          <a:p>
            <a:pPr marL="228600" lvl="0" indent="-228600" algn="l" rtl="0">
              <a:lnSpc>
                <a:spcPct val="100000"/>
              </a:lnSpc>
              <a:spcBef>
                <a:spcPts val="0"/>
              </a:spcBef>
              <a:spcAft>
                <a:spcPts val="0"/>
              </a:spcAft>
              <a:buClr>
                <a:srgbClr val="C00000"/>
              </a:buClr>
              <a:buSzPts val="2000"/>
              <a:buNone/>
            </a:pPr>
            <a:r>
              <a:rPr lang="en-US" sz="2400" dirty="0">
                <a:solidFill>
                  <a:srgbClr val="0000FF"/>
                </a:solidFill>
                <a:latin typeface="Bookman Old Style"/>
                <a:ea typeface="Bookman Old Style"/>
                <a:cs typeface="Bookman Old Style"/>
                <a:sym typeface="Bookman Old Style"/>
              </a:rPr>
              <a:t>   which will have menus and graphical interfaces.</a:t>
            </a:r>
            <a:endParaRPr sz="2400" dirty="0">
              <a:solidFill>
                <a:srgbClr val="0000FF"/>
              </a:solidFill>
              <a:latin typeface="Bookman Old Style"/>
              <a:ea typeface="Bookman Old Style"/>
              <a:cs typeface="Bookman Old Style"/>
              <a:sym typeface="Bookman Old Style"/>
            </a:endParaRPr>
          </a:p>
        </p:txBody>
      </p:sp>
      <p:sp>
        <p:nvSpPr>
          <p:cNvPr id="801" name="Google Shape;801;p69"/>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S-12	SLO-1 &amp; SLO-2 : Database Users and DBA</a:t>
            </a:r>
            <a:r>
              <a:rPr lang="en-US" sz="2400">
                <a:solidFill>
                  <a:srgbClr val="FF0000"/>
                </a:solidFill>
                <a:latin typeface="Balthazar"/>
                <a:ea typeface="Balthazar"/>
                <a:cs typeface="Balthazar"/>
                <a:sym typeface="Balthazar"/>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0"/>
          <p:cNvSpPr txBox="1">
            <a:spLocks noGrp="1"/>
          </p:cNvSpPr>
          <p:nvPr>
            <p:ph type="body" idx="1"/>
          </p:nvPr>
        </p:nvSpPr>
        <p:spPr>
          <a:xfrm>
            <a:off x="336429" y="871268"/>
            <a:ext cx="11619781" cy="536563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a:ea typeface="Balthazar"/>
                <a:cs typeface="Balthazar"/>
                <a:sym typeface="Balthazar"/>
              </a:rPr>
              <a:t>Database Administrator ( DBA)</a:t>
            </a:r>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DBA is a person or a group who define and manage the database in all three levels.</a:t>
            </a:r>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DBA can create / modify /remove the users based on the requirements.</a:t>
            </a:r>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DBA is the super user having all the privileges of DBMS </a:t>
            </a:r>
            <a:endParaRPr/>
          </a:p>
          <a:p>
            <a:pPr marL="228600" lvl="0" indent="-228600" algn="l" rtl="0">
              <a:lnSpc>
                <a:spcPct val="90000"/>
              </a:lnSpc>
              <a:spcBef>
                <a:spcPts val="1000"/>
              </a:spcBef>
              <a:spcAft>
                <a:spcPts val="0"/>
              </a:spcAft>
              <a:buClr>
                <a:srgbClr val="C00000"/>
              </a:buClr>
              <a:buSzPct val="100000"/>
              <a:buNone/>
            </a:pPr>
            <a:r>
              <a:rPr lang="en-US">
                <a:solidFill>
                  <a:srgbClr val="C00000"/>
                </a:solidFill>
                <a:latin typeface="Balthazar"/>
                <a:ea typeface="Balthazar"/>
                <a:cs typeface="Balthazar"/>
                <a:sym typeface="Balthazar"/>
              </a:rPr>
              <a:t>Responsibilities of DBA</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Install the Database</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Upgrade the Database </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Design and Implementation</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Database tuning</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Migrating the Database</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User Management</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Backup and Recovery</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Security of the Database in all access points</a:t>
            </a:r>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Documentation</a:t>
            </a: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p:txBody>
      </p:sp>
      <p:sp>
        <p:nvSpPr>
          <p:cNvPr id="810" name="Google Shape;810;p70"/>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S-12	SLO-1 &amp; SLO-2 : Database Users and DBA</a:t>
            </a:r>
            <a:r>
              <a:rPr lang="en-US" sz="2400">
                <a:solidFill>
                  <a:srgbClr val="FF0000"/>
                </a:solidFill>
                <a:latin typeface="Balthazar"/>
                <a:ea typeface="Balthazar"/>
                <a:cs typeface="Balthazar"/>
                <a:sym typeface="Balthazar"/>
              </a:rPr>
              <a:t> </a:t>
            </a:r>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1"/>
          <p:cNvSpPr txBox="1">
            <a:spLocks noGrp="1"/>
          </p:cNvSpPr>
          <p:nvPr>
            <p:ph type="body" idx="1"/>
          </p:nvPr>
        </p:nvSpPr>
        <p:spPr>
          <a:xfrm>
            <a:off x="268856" y="897806"/>
            <a:ext cx="11618343"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0000FF"/>
              </a:buClr>
              <a:buSzPts val="2400"/>
              <a:buNone/>
            </a:pPr>
            <a:r>
              <a:rPr lang="en-US" sz="2400" dirty="0">
                <a:solidFill>
                  <a:srgbClr val="0000FF"/>
                </a:solidFill>
                <a:latin typeface="Bookman Old Style"/>
                <a:ea typeface="Bookman Old Style"/>
                <a:cs typeface="Bookman Old Style"/>
                <a:sym typeface="Bookman Old Style"/>
              </a:rPr>
              <a:t>The common language is Structured Query Language</a:t>
            </a:r>
            <a:endParaRPr dirty="0"/>
          </a:p>
          <a:p>
            <a:pPr marL="228600" lvl="0" indent="-228600" algn="l" rtl="0">
              <a:lnSpc>
                <a:spcPct val="150000"/>
              </a:lnSpc>
              <a:spcBef>
                <a:spcPts val="1000"/>
              </a:spcBef>
              <a:spcAft>
                <a:spcPts val="0"/>
              </a:spcAft>
              <a:buClr>
                <a:srgbClr val="0000FF"/>
              </a:buClr>
              <a:buSzPts val="2400"/>
              <a:buNone/>
            </a:pPr>
            <a:r>
              <a:rPr lang="en-US" sz="2400" dirty="0">
                <a:solidFill>
                  <a:srgbClr val="0000FF"/>
                </a:solidFill>
                <a:latin typeface="Bookman Old Style"/>
                <a:ea typeface="Bookman Old Style"/>
                <a:cs typeface="Bookman Old Style"/>
                <a:sym typeface="Bookman Old Style"/>
              </a:rPr>
              <a:t>It is categorized into three types based on operations</a:t>
            </a:r>
            <a:endParaRPr dirty="0"/>
          </a:p>
          <a:p>
            <a:pPr marL="228600" lvl="0" indent="-228600" algn="l" rtl="0">
              <a:lnSpc>
                <a:spcPct val="120000"/>
              </a:lnSpc>
              <a:spcBef>
                <a:spcPts val="1000"/>
              </a:spcBef>
              <a:spcAft>
                <a:spcPts val="0"/>
              </a:spcAft>
              <a:buClr>
                <a:srgbClr val="C00000"/>
              </a:buClr>
              <a:buSzPts val="2400"/>
              <a:buFont typeface="Noto Sans Symbols"/>
              <a:buChar char="✔"/>
            </a:pPr>
            <a:r>
              <a:rPr lang="en-US" sz="2400" dirty="0">
                <a:solidFill>
                  <a:srgbClr val="0000FF"/>
                </a:solidFill>
                <a:latin typeface="Bookman Old Style"/>
                <a:ea typeface="Bookman Old Style"/>
                <a:cs typeface="Bookman Old Style"/>
                <a:sym typeface="Bookman Old Style"/>
              </a:rPr>
              <a:t>Data Definition Language (DDL)        – To specify the database </a:t>
            </a:r>
            <a:r>
              <a:rPr lang="en-US" sz="2400" dirty="0" smtClean="0">
                <a:solidFill>
                  <a:srgbClr val="0000FF"/>
                </a:solidFill>
                <a:latin typeface="Bookman Old Style"/>
                <a:ea typeface="Bookman Old Style"/>
                <a:cs typeface="Bookman Old Style"/>
                <a:sym typeface="Bookman Old Style"/>
              </a:rPr>
              <a:t>schema</a:t>
            </a:r>
            <a:endParaRPr dirty="0"/>
          </a:p>
          <a:p>
            <a:pPr marL="228600" lvl="0" indent="-228600" algn="l" rtl="0">
              <a:lnSpc>
                <a:spcPct val="110000"/>
              </a:lnSpc>
              <a:spcBef>
                <a:spcPts val="1000"/>
              </a:spcBef>
              <a:spcAft>
                <a:spcPts val="0"/>
              </a:spcAft>
              <a:buClr>
                <a:srgbClr val="C00000"/>
              </a:buClr>
              <a:buSzPts val="2400"/>
              <a:buFont typeface="Noto Sans Symbols"/>
              <a:buChar char="✔"/>
            </a:pPr>
            <a:r>
              <a:rPr lang="en-US" sz="2400" dirty="0">
                <a:solidFill>
                  <a:srgbClr val="0000FF"/>
                </a:solidFill>
                <a:latin typeface="Bookman Old Style"/>
                <a:ea typeface="Bookman Old Style"/>
                <a:cs typeface="Bookman Old Style"/>
                <a:sym typeface="Bookman Old Style"/>
              </a:rPr>
              <a:t>Data Manipulation Language (DML) </a:t>
            </a:r>
            <a:r>
              <a:rPr lang="en-US" sz="2400" dirty="0" smtClean="0">
                <a:solidFill>
                  <a:srgbClr val="0000FF"/>
                </a:solidFill>
                <a:latin typeface="Bookman Old Style"/>
                <a:ea typeface="Bookman Old Style"/>
                <a:cs typeface="Bookman Old Style"/>
                <a:sym typeface="Bookman Old Style"/>
              </a:rPr>
              <a:t> –  </a:t>
            </a:r>
            <a:r>
              <a:rPr lang="en-US" sz="2400" dirty="0">
                <a:solidFill>
                  <a:srgbClr val="0000FF"/>
                </a:solidFill>
                <a:latin typeface="Bookman Old Style"/>
                <a:ea typeface="Bookman Old Style"/>
                <a:cs typeface="Bookman Old Style"/>
                <a:sym typeface="Bookman Old Style"/>
              </a:rPr>
              <a:t>To express the database </a:t>
            </a:r>
            <a:r>
              <a:rPr lang="en-US" sz="2400" dirty="0" smtClean="0">
                <a:solidFill>
                  <a:srgbClr val="0000FF"/>
                </a:solidFill>
                <a:latin typeface="Bookman Old Style"/>
                <a:ea typeface="Bookman Old Style"/>
                <a:cs typeface="Bookman Old Style"/>
                <a:sym typeface="Bookman Old Style"/>
              </a:rPr>
              <a:t>queries </a:t>
            </a:r>
            <a:r>
              <a:rPr lang="en-US" sz="2400" dirty="0">
                <a:solidFill>
                  <a:srgbClr val="0000FF"/>
                </a:solidFill>
                <a:latin typeface="Bookman Old Style"/>
                <a:ea typeface="Bookman Old Style"/>
                <a:cs typeface="Bookman Old Style"/>
                <a:sym typeface="Bookman Old Style"/>
              </a:rPr>
              <a:t>and updates. </a:t>
            </a:r>
            <a:endParaRPr dirty="0"/>
          </a:p>
          <a:p>
            <a:pPr marL="228600" lvl="0" indent="-228600" algn="l" rtl="0">
              <a:lnSpc>
                <a:spcPct val="110000"/>
              </a:lnSpc>
              <a:spcBef>
                <a:spcPts val="1000"/>
              </a:spcBef>
              <a:spcAft>
                <a:spcPts val="0"/>
              </a:spcAft>
              <a:buClr>
                <a:srgbClr val="C00000"/>
              </a:buClr>
              <a:buSzPts val="2400"/>
              <a:buFont typeface="Noto Sans Symbols"/>
              <a:buChar char="✔"/>
            </a:pPr>
            <a:r>
              <a:rPr lang="en-US" sz="2400" dirty="0">
                <a:solidFill>
                  <a:srgbClr val="0000FF"/>
                </a:solidFill>
                <a:latin typeface="Bookman Old Style"/>
                <a:ea typeface="Bookman Old Style"/>
                <a:cs typeface="Bookman Old Style"/>
                <a:sym typeface="Bookman Old Style"/>
              </a:rPr>
              <a:t>Data Control Language (DCL)            -  To manage the </a:t>
            </a:r>
            <a:r>
              <a:rPr lang="en-US" sz="2400" dirty="0" smtClean="0">
                <a:solidFill>
                  <a:srgbClr val="0000FF"/>
                </a:solidFill>
                <a:latin typeface="Bookman Old Style"/>
                <a:ea typeface="Bookman Old Style"/>
                <a:cs typeface="Bookman Old Style"/>
                <a:sym typeface="Bookman Old Style"/>
              </a:rPr>
              <a:t>database 							      </a:t>
            </a:r>
            <a:r>
              <a:rPr lang="en-US" sz="2400" dirty="0">
                <a:solidFill>
                  <a:srgbClr val="0000FF"/>
                </a:solidFill>
                <a:latin typeface="Bookman Old Style"/>
                <a:ea typeface="Bookman Old Style"/>
                <a:cs typeface="Bookman Old Style"/>
                <a:sym typeface="Bookman Old Style"/>
              </a:rPr>
              <a:t>operations</a:t>
            </a:r>
            <a:endParaRPr sz="2400" dirty="0">
              <a:solidFill>
                <a:srgbClr val="0000FF"/>
              </a:solidFill>
              <a:latin typeface="Bookman Old Style"/>
              <a:ea typeface="Bookman Old Style"/>
              <a:cs typeface="Bookman Old Style"/>
              <a:sym typeface="Bookman Old Style"/>
            </a:endParaRPr>
          </a:p>
        </p:txBody>
      </p:sp>
      <p:sp>
        <p:nvSpPr>
          <p:cNvPr id="819" name="Google Shape;819;p71"/>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S-13	SLO-1 &amp; SLO-2 : Database Languages</a:t>
            </a: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72"/>
          <p:cNvSpPr txBox="1">
            <a:spLocks noGrp="1"/>
          </p:cNvSpPr>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dirty="0">
                <a:solidFill>
                  <a:srgbClr val="C00000"/>
                </a:solidFill>
                <a:latin typeface="Balthazar"/>
                <a:ea typeface="Balthazar"/>
                <a:cs typeface="Balthazar"/>
                <a:sym typeface="Balthazar"/>
              </a:rPr>
              <a:t>Data Definition Language (DDL)</a:t>
            </a:r>
            <a:endParaRPr dirty="0"/>
          </a:p>
          <a:p>
            <a:pPr marL="228600" lvl="0" indent="-228600" algn="l" rtl="0">
              <a:lnSpc>
                <a:spcPct val="90000"/>
              </a:lnSpc>
              <a:spcBef>
                <a:spcPts val="1000"/>
              </a:spcBef>
              <a:spcAft>
                <a:spcPts val="0"/>
              </a:spcAft>
              <a:buClr>
                <a:schemeClr val="dk1"/>
              </a:buClr>
              <a:buSzPts val="2400"/>
              <a:buNone/>
            </a:pPr>
            <a:endParaRPr sz="2400" dirty="0">
              <a:solidFill>
                <a:srgbClr val="C00000"/>
              </a:solidFill>
              <a:latin typeface="Balthazar"/>
              <a:ea typeface="Balthazar"/>
              <a:cs typeface="Balthazar"/>
              <a:sym typeface="Balthazar"/>
            </a:endParaRPr>
          </a:p>
          <a:p>
            <a:pPr marL="228600" lvl="0" indent="-228600" algn="just" rtl="0">
              <a:lnSpc>
                <a:spcPct val="90000"/>
              </a:lnSpc>
              <a:spcBef>
                <a:spcPts val="1000"/>
              </a:spcBef>
              <a:spcAft>
                <a:spcPts val="0"/>
              </a:spcAft>
              <a:buClr>
                <a:srgbClr val="C00000"/>
              </a:buClr>
              <a:buSzPts val="2000"/>
              <a:buFont typeface="Noto Sans Symbols"/>
              <a:buChar char="✔"/>
            </a:pPr>
            <a:r>
              <a:rPr lang="en-US" sz="2400" dirty="0">
                <a:solidFill>
                  <a:srgbClr val="0000FF"/>
                </a:solidFill>
                <a:latin typeface="Bookman Old Style"/>
                <a:ea typeface="Bookman Old Style"/>
                <a:cs typeface="Bookman Old Style"/>
                <a:sym typeface="Bookman Old Style"/>
              </a:rPr>
              <a:t>Can specify the storage structure and access methods used by the </a:t>
            </a:r>
            <a:r>
              <a:rPr lang="en-US" sz="2400" dirty="0" smtClean="0">
                <a:solidFill>
                  <a:srgbClr val="0000FF"/>
                </a:solidFill>
                <a:latin typeface="Bookman Old Style"/>
                <a:ea typeface="Bookman Old Style"/>
                <a:cs typeface="Bookman Old Style"/>
                <a:sym typeface="Bookman Old Style"/>
              </a:rPr>
              <a:t>database</a:t>
            </a:r>
            <a:r>
              <a:rPr lang="en-US" sz="2400" dirty="0">
                <a:ea typeface="Bookman Old Style"/>
              </a:rPr>
              <a:t> </a:t>
            </a:r>
            <a:r>
              <a:rPr lang="en-US" sz="2400" dirty="0" smtClean="0">
                <a:solidFill>
                  <a:srgbClr val="0000FF"/>
                </a:solidFill>
                <a:latin typeface="Bookman Old Style"/>
                <a:ea typeface="Bookman Old Style"/>
                <a:cs typeface="Bookman Old Style"/>
                <a:sym typeface="Bookman Old Style"/>
              </a:rPr>
              <a:t>system </a:t>
            </a:r>
            <a:r>
              <a:rPr lang="en-US" sz="2400" dirty="0">
                <a:solidFill>
                  <a:srgbClr val="0000FF"/>
                </a:solidFill>
                <a:latin typeface="Bookman Old Style"/>
                <a:ea typeface="Bookman Old Style"/>
                <a:cs typeface="Bookman Old Style"/>
                <a:sym typeface="Bookman Old Style"/>
              </a:rPr>
              <a:t>by a set of statements in a special type of DDL called a data storage </a:t>
            </a:r>
            <a:r>
              <a:rPr lang="en-US" sz="2400" dirty="0" smtClean="0">
                <a:solidFill>
                  <a:srgbClr val="0000FF"/>
                </a:solidFill>
                <a:latin typeface="Bookman Old Style"/>
                <a:ea typeface="Bookman Old Style"/>
                <a:cs typeface="Bookman Old Style"/>
                <a:sym typeface="Bookman Old Style"/>
              </a:rPr>
              <a:t>and</a:t>
            </a:r>
            <a:r>
              <a:rPr lang="en-US" sz="2400" dirty="0">
                <a:ea typeface="Bookman Old Style"/>
              </a:rPr>
              <a:t> </a:t>
            </a:r>
            <a:r>
              <a:rPr lang="en-US" sz="2400" dirty="0" smtClean="0">
                <a:solidFill>
                  <a:srgbClr val="0000FF"/>
                </a:solidFill>
                <a:latin typeface="Bookman Old Style"/>
                <a:ea typeface="Bookman Old Style"/>
                <a:cs typeface="Bookman Old Style"/>
                <a:sym typeface="Bookman Old Style"/>
              </a:rPr>
              <a:t>definition </a:t>
            </a:r>
            <a:r>
              <a:rPr lang="en-US" sz="2400" dirty="0">
                <a:solidFill>
                  <a:srgbClr val="0000FF"/>
                </a:solidFill>
                <a:latin typeface="Bookman Old Style"/>
                <a:ea typeface="Bookman Old Style"/>
                <a:cs typeface="Bookman Old Style"/>
                <a:sym typeface="Bookman Old Style"/>
              </a:rPr>
              <a:t>language.</a:t>
            </a:r>
            <a:endParaRPr sz="2400" dirty="0"/>
          </a:p>
          <a:p>
            <a:pPr marL="228600" lvl="0" indent="-228600" algn="just" rtl="0">
              <a:lnSpc>
                <a:spcPct val="90000"/>
              </a:lnSpc>
              <a:spcBef>
                <a:spcPts val="1000"/>
              </a:spcBef>
              <a:spcAft>
                <a:spcPts val="0"/>
              </a:spcAft>
              <a:buClr>
                <a:srgbClr val="C00000"/>
              </a:buClr>
              <a:buSzPts val="2000"/>
              <a:buNone/>
            </a:pPr>
            <a:endParaRPr sz="2400" dirty="0">
              <a:solidFill>
                <a:srgbClr val="0000FF"/>
              </a:solidFill>
              <a:latin typeface="Bookman Old Style"/>
              <a:ea typeface="Bookman Old Style"/>
              <a:cs typeface="Bookman Old Style"/>
              <a:sym typeface="Bookman Old Style"/>
            </a:endParaRPr>
          </a:p>
          <a:p>
            <a:pPr marL="228600" lvl="0" indent="-228600" algn="just" rtl="0">
              <a:lnSpc>
                <a:spcPct val="90000"/>
              </a:lnSpc>
              <a:spcBef>
                <a:spcPts val="1000"/>
              </a:spcBef>
              <a:spcAft>
                <a:spcPts val="0"/>
              </a:spcAft>
              <a:buClr>
                <a:srgbClr val="C00000"/>
              </a:buClr>
              <a:buSzPts val="2000"/>
              <a:buFont typeface="Noto Sans Symbols"/>
              <a:buChar char="✔"/>
            </a:pPr>
            <a:r>
              <a:rPr lang="en-US" sz="2400" dirty="0">
                <a:solidFill>
                  <a:srgbClr val="0000FF"/>
                </a:solidFill>
                <a:latin typeface="Bookman Old Style"/>
                <a:ea typeface="Bookman Old Style"/>
                <a:cs typeface="Bookman Old Style"/>
                <a:sym typeface="Bookman Old Style"/>
              </a:rPr>
              <a:t>The values stored in a database must satisfy certain constraints to maintain </a:t>
            </a:r>
            <a:r>
              <a:rPr lang="en-US" sz="2400" dirty="0" smtClean="0">
                <a:solidFill>
                  <a:srgbClr val="0000FF"/>
                </a:solidFill>
                <a:latin typeface="Bookman Old Style"/>
                <a:ea typeface="Bookman Old Style"/>
                <a:cs typeface="Bookman Old Style"/>
                <a:sym typeface="Bookman Old Style"/>
              </a:rPr>
              <a:t>consistency </a:t>
            </a:r>
            <a:r>
              <a:rPr lang="en-US" sz="2400" dirty="0">
                <a:solidFill>
                  <a:srgbClr val="0000FF"/>
                </a:solidFill>
                <a:latin typeface="Bookman Old Style"/>
                <a:ea typeface="Bookman Old Style"/>
                <a:cs typeface="Bookman Old Style"/>
                <a:sym typeface="Bookman Old Style"/>
              </a:rPr>
              <a:t>and reliability</a:t>
            </a:r>
            <a:endParaRPr sz="2400" dirty="0"/>
          </a:p>
          <a:p>
            <a:pPr marL="228600" lvl="0" indent="-228600" algn="just" rtl="0">
              <a:lnSpc>
                <a:spcPct val="90000"/>
              </a:lnSpc>
              <a:spcBef>
                <a:spcPts val="1000"/>
              </a:spcBef>
              <a:spcAft>
                <a:spcPts val="0"/>
              </a:spcAft>
              <a:buClr>
                <a:srgbClr val="C00000"/>
              </a:buClr>
              <a:buSzPts val="2000"/>
              <a:buNone/>
            </a:pPr>
            <a:r>
              <a:rPr lang="en-US" sz="2400" dirty="0">
                <a:solidFill>
                  <a:srgbClr val="0000FF"/>
                </a:solidFill>
                <a:latin typeface="Bookman Old Style"/>
                <a:ea typeface="Bookman Old Style"/>
                <a:cs typeface="Bookman Old Style"/>
                <a:sym typeface="Bookman Old Style"/>
              </a:rPr>
              <a:t>	</a:t>
            </a:r>
            <a:endParaRPr sz="2400" dirty="0">
              <a:solidFill>
                <a:srgbClr val="0000FF"/>
              </a:solidFill>
              <a:latin typeface="Bookman Old Style"/>
              <a:ea typeface="Bookman Old Style"/>
              <a:cs typeface="Bookman Old Style"/>
              <a:sym typeface="Bookman Old Style"/>
            </a:endParaRPr>
          </a:p>
        </p:txBody>
      </p:sp>
      <p:sp>
        <p:nvSpPr>
          <p:cNvPr id="828" name="Google Shape;828;p72"/>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S-13	SLO-1 &amp; SLO-2 : Database Languages</a:t>
            </a:r>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73"/>
          <p:cNvSpPr txBox="1">
            <a:spLocks noGrp="1"/>
          </p:cNvSpPr>
          <p:nvPr>
            <p:ph type="body" idx="1"/>
          </p:nvPr>
        </p:nvSpPr>
        <p:spPr>
          <a:xfrm>
            <a:off x="241540" y="577970"/>
            <a:ext cx="11395494" cy="569343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a:ea typeface="Balthazar"/>
                <a:cs typeface="Balthazar"/>
                <a:sym typeface="Balthazar"/>
              </a:rPr>
              <a:t>Data Definition Language (DDL)</a:t>
            </a:r>
            <a:endParaRPr/>
          </a:p>
          <a:p>
            <a:pPr marL="228600" lvl="0" indent="-228600" algn="l" rtl="0">
              <a:lnSpc>
                <a:spcPct val="90000"/>
              </a:lnSpc>
              <a:spcBef>
                <a:spcPts val="1000"/>
              </a:spcBef>
              <a:spcAft>
                <a:spcPts val="0"/>
              </a:spcAft>
              <a:buClr>
                <a:srgbClr val="C00000"/>
              </a:buClr>
              <a:buSzPct val="100000"/>
              <a:buNone/>
            </a:pPr>
            <a:r>
              <a:rPr lang="en-US" sz="2600">
                <a:solidFill>
                  <a:srgbClr val="C00000"/>
                </a:solidFill>
                <a:latin typeface="Balthazar"/>
                <a:ea typeface="Balthazar"/>
                <a:cs typeface="Balthazar"/>
                <a:sym typeface="Balthazar"/>
              </a:rPr>
              <a:t>Different types of constraints</a:t>
            </a:r>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Domain Constraints</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Data types , Not Null, Check ,Unique, Primary key </a:t>
            </a:r>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Referential Integrity constraints</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Foreign key </a:t>
            </a:r>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Assertions </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Any condition that the database must satisfy.</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 Domain and Referential Integrity constraints are special forms of assertion.</a:t>
            </a:r>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a:ea typeface="Bookman Old Style"/>
                <a:cs typeface="Bookman Old Style"/>
                <a:sym typeface="Bookman Old Style"/>
              </a:rPr>
              <a:t>Authorization</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User Authorization</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Read Authorization</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Insert Authorization</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Update Authorization</a:t>
            </a:r>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a:ea typeface="Bookman Old Style"/>
                <a:cs typeface="Bookman Old Style"/>
                <a:sym typeface="Bookman Old Style"/>
              </a:rPr>
              <a:t>Delete Authorization</a:t>
            </a:r>
            <a:endParaRPr/>
          </a:p>
          <a:p>
            <a:pPr marL="228600" lvl="0" indent="-228600" algn="l" rtl="0">
              <a:lnSpc>
                <a:spcPct val="90000"/>
              </a:lnSpc>
              <a:spcBef>
                <a:spcPts val="1000"/>
              </a:spcBef>
              <a:spcAft>
                <a:spcPts val="0"/>
              </a:spcAft>
              <a:buClr>
                <a:srgbClr val="FF0000"/>
              </a:buClr>
              <a:buSzPct val="100000"/>
              <a:buNone/>
            </a:pPr>
            <a:r>
              <a:rPr lang="en-US" sz="2200">
                <a:solidFill>
                  <a:srgbClr val="FF0000"/>
                </a:solidFill>
                <a:latin typeface="Balthazar"/>
                <a:ea typeface="Balthazar"/>
                <a:cs typeface="Balthazar"/>
                <a:sym typeface="Balthazar"/>
              </a:rPr>
              <a:t>Note </a:t>
            </a:r>
            <a:r>
              <a:rPr lang="en-US" sz="2200">
                <a:solidFill>
                  <a:srgbClr val="FF0000"/>
                </a:solidFill>
                <a:latin typeface="Bookman Old Style"/>
                <a:ea typeface="Bookman Old Style"/>
                <a:cs typeface="Bookman Old Style"/>
                <a:sym typeface="Bookman Old Style"/>
              </a:rPr>
              <a:t>: The output of the DDL will be stored in Data Dictionary which contains all the 	details about the data, like meta-data </a:t>
            </a:r>
            <a:endParaRPr/>
          </a:p>
          <a:p>
            <a:pPr marL="228600" lvl="0" indent="-228600" algn="l" rtl="0">
              <a:lnSpc>
                <a:spcPct val="90000"/>
              </a:lnSpc>
              <a:spcBef>
                <a:spcPts val="1000"/>
              </a:spcBef>
              <a:spcAft>
                <a:spcPts val="0"/>
              </a:spcAft>
              <a:buClr>
                <a:schemeClr val="dk1"/>
              </a:buClr>
              <a:buSzPct val="100000"/>
              <a:buNone/>
            </a:pPr>
            <a:endParaRPr/>
          </a:p>
        </p:txBody>
      </p:sp>
      <p:sp>
        <p:nvSpPr>
          <p:cNvPr id="837" name="Google Shape;837;p73"/>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S-13	SLO-1 &amp; SLO-2 : Database Languages</a:t>
            </a:r>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74"/>
          <p:cNvSpPr txBox="1">
            <a:spLocks noGrp="1"/>
          </p:cNvSpPr>
          <p:nvPr>
            <p:ph type="body" idx="1"/>
          </p:nvPr>
        </p:nvSpPr>
        <p:spPr>
          <a:xfrm>
            <a:off x="208472" y="630387"/>
            <a:ext cx="10515600" cy="348441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a:ea typeface="Balthazar"/>
                <a:cs typeface="Balthazar"/>
                <a:sym typeface="Balthazar"/>
              </a:rPr>
              <a:t>Data Manipulation Language</a:t>
            </a:r>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Enables users to access or manipulate data as organized by the </a:t>
            </a:r>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a:ea typeface="Bookman Old Style"/>
                <a:cs typeface="Bookman Old Style"/>
                <a:sym typeface="Bookman Old Style"/>
              </a:rPr>
              <a:t>	appropriate data model.</a:t>
            </a:r>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The followings are the different types of access</a:t>
            </a:r>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a:ea typeface="Bookman Old Style"/>
                <a:cs typeface="Bookman Old Style"/>
                <a:sym typeface="Bookman Old Style"/>
              </a:rPr>
              <a:t>Retrieval of information stored in the database ( SELECT)</a:t>
            </a:r>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a:ea typeface="Bookman Old Style"/>
                <a:cs typeface="Bookman Old Style"/>
                <a:sym typeface="Bookman Old Style"/>
              </a:rPr>
              <a:t>Insertion of new information into the database (INSERT)</a:t>
            </a:r>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a:ea typeface="Bookman Old Style"/>
                <a:cs typeface="Bookman Old Style"/>
                <a:sym typeface="Bookman Old Style"/>
              </a:rPr>
              <a:t>Deletion of information from the database (DELETE)</a:t>
            </a:r>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a:ea typeface="Bookman Old Style"/>
                <a:cs typeface="Bookman Old Style"/>
                <a:sym typeface="Bookman Old Style"/>
              </a:rPr>
              <a:t>Modification of information stored in the database (UPDATE)</a:t>
            </a:r>
            <a:endParaRPr/>
          </a:p>
        </p:txBody>
      </p:sp>
      <p:sp>
        <p:nvSpPr>
          <p:cNvPr id="846" name="Google Shape;846;p74"/>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S-13	SLO-1 &amp; SLO-2 : Database Languages</a:t>
            </a:r>
            <a:endParaRPr/>
          </a:p>
        </p:txBody>
      </p:sp>
      <p:sp>
        <p:nvSpPr>
          <p:cNvPr id="847" name="Google Shape;847;p74"/>
          <p:cNvSpPr txBox="1"/>
          <p:nvPr/>
        </p:nvSpPr>
        <p:spPr>
          <a:xfrm>
            <a:off x="181155" y="4123427"/>
            <a:ext cx="10541479" cy="2246769"/>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rgbClr val="C00000"/>
              </a:buClr>
              <a:buSzPts val="2000"/>
              <a:buFont typeface="Noto Sans Symbols"/>
              <a:buChar char="✔"/>
            </a:pPr>
            <a:r>
              <a:rPr lang="en-US" sz="2000">
                <a:solidFill>
                  <a:srgbClr val="0000FF"/>
                </a:solidFill>
                <a:latin typeface="Bookman Old Style"/>
                <a:ea typeface="Bookman Old Style"/>
                <a:cs typeface="Bookman Old Style"/>
                <a:sym typeface="Bookman Old Style"/>
              </a:rPr>
              <a:t>There are basically two types:</a:t>
            </a:r>
            <a:endParaRPr/>
          </a:p>
          <a:p>
            <a:pPr marL="0" marR="0" lvl="0" indent="0" algn="l" rtl="0">
              <a:spcBef>
                <a:spcPts val="0"/>
              </a:spcBef>
              <a:spcAft>
                <a:spcPts val="0"/>
              </a:spcAft>
              <a:buNone/>
            </a:pPr>
            <a:endParaRPr sz="2000">
              <a:solidFill>
                <a:srgbClr val="0000FF"/>
              </a:solidFill>
              <a:latin typeface="Bookman Old Style"/>
              <a:ea typeface="Bookman Old Style"/>
              <a:cs typeface="Bookman Old Style"/>
              <a:sym typeface="Bookman Old Style"/>
            </a:endParaRPr>
          </a:p>
          <a:p>
            <a:pPr marL="457200" marR="0" lvl="1" indent="-127000" algn="l" rtl="0">
              <a:spcBef>
                <a:spcPts val="0"/>
              </a:spcBef>
              <a:spcAft>
                <a:spcPts val="0"/>
              </a:spcAft>
              <a:buClr>
                <a:srgbClr val="C00000"/>
              </a:buClr>
              <a:buSzPts val="2000"/>
              <a:buFont typeface="Arial"/>
              <a:buChar char="•"/>
            </a:pPr>
            <a:r>
              <a:rPr lang="en-US" sz="2000" b="0" i="0" u="none" strike="noStrike" cap="none">
                <a:solidFill>
                  <a:srgbClr val="0000FF"/>
                </a:solidFill>
                <a:latin typeface="Bookman Old Style"/>
                <a:ea typeface="Bookman Old Style"/>
                <a:cs typeface="Bookman Old Style"/>
                <a:sym typeface="Bookman Old Style"/>
              </a:rPr>
              <a:t>  Procedural DMLs require a user to specify what data are needed and how to</a:t>
            </a:r>
            <a:endParaRPr/>
          </a:p>
          <a:p>
            <a:pPr marL="0" marR="0" lvl="0" indent="0" algn="l" rtl="0">
              <a:spcBef>
                <a:spcPts val="0"/>
              </a:spcBef>
              <a:spcAft>
                <a:spcPts val="0"/>
              </a:spcAft>
              <a:buNone/>
            </a:pPr>
            <a:r>
              <a:rPr lang="en-US" sz="2000">
                <a:solidFill>
                  <a:srgbClr val="0000FF"/>
                </a:solidFill>
                <a:latin typeface="Bookman Old Style"/>
                <a:ea typeface="Bookman Old Style"/>
                <a:cs typeface="Bookman Old Style"/>
                <a:sym typeface="Bookman Old Style"/>
              </a:rPr>
              <a:t>         get those data.</a:t>
            </a:r>
            <a:endParaRPr/>
          </a:p>
          <a:p>
            <a:pPr marL="0" marR="0" lvl="0" indent="0" algn="l" rtl="0">
              <a:spcBef>
                <a:spcPts val="0"/>
              </a:spcBef>
              <a:spcAft>
                <a:spcPts val="0"/>
              </a:spcAft>
              <a:buClr>
                <a:srgbClr val="C00000"/>
              </a:buClr>
              <a:buSzPts val="2000"/>
              <a:buFont typeface="Arial"/>
              <a:buNone/>
            </a:pPr>
            <a:endParaRPr sz="2000">
              <a:solidFill>
                <a:srgbClr val="0000FF"/>
              </a:solidFill>
              <a:latin typeface="Bookman Old Style"/>
              <a:ea typeface="Bookman Old Style"/>
              <a:cs typeface="Bookman Old Style"/>
              <a:sym typeface="Bookman Old Style"/>
            </a:endParaRPr>
          </a:p>
          <a:p>
            <a:pPr marL="457200" marR="0" lvl="1" indent="-127000" algn="l" rtl="0">
              <a:spcBef>
                <a:spcPts val="0"/>
              </a:spcBef>
              <a:spcAft>
                <a:spcPts val="0"/>
              </a:spcAft>
              <a:buClr>
                <a:srgbClr val="C00000"/>
              </a:buClr>
              <a:buSzPts val="2000"/>
              <a:buFont typeface="Arial"/>
              <a:buChar char="•"/>
            </a:pPr>
            <a:r>
              <a:rPr lang="en-US" sz="2000" b="0" i="0" u="none" strike="noStrike" cap="none">
                <a:solidFill>
                  <a:srgbClr val="0000FF"/>
                </a:solidFill>
                <a:latin typeface="Bookman Old Style"/>
                <a:ea typeface="Bookman Old Style"/>
                <a:cs typeface="Bookman Old Style"/>
                <a:sym typeface="Bookman Old Style"/>
              </a:rPr>
              <a:t>  Declarative DMLs (also referred to as nonprocedural DMLs) require a user to</a:t>
            </a:r>
            <a:endParaRPr/>
          </a:p>
          <a:p>
            <a:pPr marL="0" marR="0" lvl="0" indent="0" algn="l" rtl="0">
              <a:spcBef>
                <a:spcPts val="0"/>
              </a:spcBef>
              <a:spcAft>
                <a:spcPts val="0"/>
              </a:spcAft>
              <a:buNone/>
            </a:pPr>
            <a:r>
              <a:rPr lang="en-US" sz="2000">
                <a:solidFill>
                  <a:srgbClr val="0000FF"/>
                </a:solidFill>
                <a:latin typeface="Bookman Old Style"/>
                <a:ea typeface="Bookman Old Style"/>
                <a:cs typeface="Bookman Old Style"/>
                <a:sym typeface="Bookman Old Style"/>
              </a:rPr>
              <a:t>         specify what data are needed without specifying how to get those data.</a:t>
            </a:r>
            <a:endParaRPr sz="2000">
              <a:solidFill>
                <a:srgbClr val="0000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75"/>
          <p:cNvSpPr txBox="1">
            <a:spLocks noGrp="1"/>
          </p:cNvSpPr>
          <p:nvPr>
            <p:ph type="body" idx="1"/>
          </p:nvPr>
        </p:nvSpPr>
        <p:spPr>
          <a:xfrm>
            <a:off x="217097" y="1233576"/>
            <a:ext cx="11359551" cy="5124091"/>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Clr>
                <a:srgbClr val="C00000"/>
              </a:buClr>
              <a:buSzPct val="100000"/>
              <a:buNone/>
            </a:pPr>
            <a:r>
              <a:rPr lang="en-US" sz="2400" dirty="0">
                <a:solidFill>
                  <a:srgbClr val="C00000"/>
                </a:solidFill>
                <a:latin typeface="Balthazar"/>
                <a:ea typeface="Balthazar"/>
                <a:cs typeface="Balthazar"/>
                <a:sym typeface="Balthazar"/>
              </a:rPr>
              <a:t>Data Control Languages</a:t>
            </a:r>
            <a:endParaRPr dirty="0"/>
          </a:p>
          <a:p>
            <a:pPr marL="0" lvl="0" indent="-140970" algn="l" rtl="0">
              <a:lnSpc>
                <a:spcPct val="150000"/>
              </a:lnSpc>
              <a:spcBef>
                <a:spcPts val="1000"/>
              </a:spcBef>
              <a:spcAft>
                <a:spcPts val="0"/>
              </a:spcAft>
              <a:buClr>
                <a:srgbClr val="C00000"/>
              </a:buClr>
              <a:buSzPct val="100000"/>
              <a:buFont typeface="Noto Sans Symbols"/>
              <a:buChar char="✔"/>
            </a:pPr>
            <a:r>
              <a:rPr lang="en-US" sz="2400" dirty="0">
                <a:solidFill>
                  <a:srgbClr val="0000FF"/>
                </a:solidFill>
                <a:latin typeface="Bookman Old Style"/>
                <a:ea typeface="Bookman Old Style"/>
                <a:cs typeface="Bookman Old Style"/>
                <a:sym typeface="Bookman Old Style"/>
              </a:rPr>
              <a:t>Used to give / get back / control the privileges of an object by the owner</a:t>
            </a:r>
            <a:endParaRPr dirty="0"/>
          </a:p>
          <a:p>
            <a:pPr marL="0" lvl="0" indent="0" algn="l" rtl="0">
              <a:lnSpc>
                <a:spcPct val="150000"/>
              </a:lnSpc>
              <a:spcBef>
                <a:spcPts val="1000"/>
              </a:spcBef>
              <a:spcAft>
                <a:spcPts val="0"/>
              </a:spcAft>
              <a:buClr>
                <a:srgbClr val="C00000"/>
              </a:buClr>
              <a:buSzPct val="100000"/>
              <a:buNone/>
            </a:pPr>
            <a:r>
              <a:rPr lang="en-US" sz="2000" dirty="0">
                <a:solidFill>
                  <a:srgbClr val="C00000"/>
                </a:solidFill>
                <a:latin typeface="Balthazar"/>
                <a:ea typeface="Balthazar"/>
                <a:cs typeface="Balthazar"/>
                <a:sym typeface="Balthazar"/>
              </a:rPr>
              <a:t>GRANT : </a:t>
            </a:r>
            <a:r>
              <a:rPr lang="en-US" sz="2000" dirty="0">
                <a:solidFill>
                  <a:srgbClr val="0000FF"/>
                </a:solidFill>
                <a:latin typeface="Bookman Old Style"/>
                <a:ea typeface="Bookman Old Style"/>
                <a:cs typeface="Bookman Old Style"/>
                <a:sym typeface="Bookman Old Style"/>
              </a:rPr>
              <a:t>To give access privileges of an object to other user by the owner</a:t>
            </a:r>
            <a:endParaRPr dirty="0"/>
          </a:p>
          <a:p>
            <a:pPr marL="0" lvl="0" indent="0" algn="l" rtl="0">
              <a:lnSpc>
                <a:spcPct val="150000"/>
              </a:lnSpc>
              <a:spcBef>
                <a:spcPts val="1000"/>
              </a:spcBef>
              <a:spcAft>
                <a:spcPts val="0"/>
              </a:spcAft>
              <a:buClr>
                <a:srgbClr val="C00000"/>
              </a:buClr>
              <a:buSzPct val="100000"/>
              <a:buNone/>
            </a:pPr>
            <a:r>
              <a:rPr lang="en-US" sz="2000" dirty="0">
                <a:solidFill>
                  <a:srgbClr val="C00000"/>
                </a:solidFill>
                <a:latin typeface="Balthazar"/>
                <a:ea typeface="Balthazar"/>
                <a:cs typeface="Balthazar"/>
                <a:sym typeface="Balthazar"/>
              </a:rPr>
              <a:t>Syntax : </a:t>
            </a:r>
            <a:r>
              <a:rPr lang="en-US" sz="2000" dirty="0">
                <a:solidFill>
                  <a:srgbClr val="C00000"/>
                </a:solidFill>
                <a:latin typeface="Bookman Old Style"/>
                <a:ea typeface="Bookman Old Style"/>
                <a:cs typeface="Bookman Old Style"/>
                <a:sym typeface="Bookman Old Style"/>
              </a:rPr>
              <a:t>	</a:t>
            </a:r>
            <a:r>
              <a:rPr lang="en-US" sz="2000" dirty="0">
                <a:solidFill>
                  <a:srgbClr val="0000FF"/>
                </a:solidFill>
                <a:latin typeface="Bookman Old Style"/>
                <a:ea typeface="Bookman Old Style"/>
                <a:cs typeface="Bookman Old Style"/>
                <a:sym typeface="Bookman Old Style"/>
              </a:rPr>
              <a:t>GRANT [ ALL / INSERT /UPDATE /DELETE /SELECT ]</a:t>
            </a:r>
            <a:endParaRPr dirty="0"/>
          </a:p>
          <a:p>
            <a:pPr marL="0" lvl="0" indent="0" algn="l" rtl="0">
              <a:lnSpc>
                <a:spcPct val="150000"/>
              </a:lnSpc>
              <a:spcBef>
                <a:spcPts val="1000"/>
              </a:spcBef>
              <a:spcAft>
                <a:spcPts val="0"/>
              </a:spcAft>
              <a:buClr>
                <a:srgbClr val="0000FF"/>
              </a:buClr>
              <a:buSzPct val="100000"/>
              <a:buNone/>
            </a:pPr>
            <a:r>
              <a:rPr lang="en-US" sz="2000" dirty="0">
                <a:solidFill>
                  <a:srgbClr val="0000FF"/>
                </a:solidFill>
                <a:latin typeface="Bookman Old Style"/>
                <a:ea typeface="Bookman Old Style"/>
                <a:cs typeface="Bookman Old Style"/>
                <a:sym typeface="Bookman Old Style"/>
              </a:rPr>
              <a:t>		on &lt;OBJECT_NAME&gt; to &lt;USER_NAME&gt;;</a:t>
            </a:r>
            <a:endParaRPr dirty="0"/>
          </a:p>
          <a:p>
            <a:pPr marL="0" lvl="0" indent="0" algn="l" rtl="0">
              <a:lnSpc>
                <a:spcPct val="150000"/>
              </a:lnSpc>
              <a:spcBef>
                <a:spcPts val="1000"/>
              </a:spcBef>
              <a:spcAft>
                <a:spcPts val="0"/>
              </a:spcAft>
              <a:buClr>
                <a:srgbClr val="C00000"/>
              </a:buClr>
              <a:buSzPct val="100000"/>
              <a:buNone/>
            </a:pPr>
            <a:r>
              <a:rPr lang="en-US" sz="2000" dirty="0">
                <a:solidFill>
                  <a:srgbClr val="C00000"/>
                </a:solidFill>
                <a:latin typeface="Balthazar"/>
                <a:ea typeface="Balthazar"/>
                <a:cs typeface="Balthazar"/>
                <a:sym typeface="Balthazar"/>
              </a:rPr>
              <a:t>Example:  </a:t>
            </a:r>
            <a:r>
              <a:rPr lang="en-US" sz="2000" dirty="0">
                <a:solidFill>
                  <a:srgbClr val="0000FF"/>
                </a:solidFill>
                <a:latin typeface="Bookman Old Style"/>
                <a:ea typeface="Bookman Old Style"/>
                <a:cs typeface="Bookman Old Style"/>
                <a:sym typeface="Bookman Old Style"/>
              </a:rPr>
              <a:t>GRANT all on </a:t>
            </a:r>
            <a:r>
              <a:rPr lang="en-US" sz="2000" dirty="0" err="1">
                <a:solidFill>
                  <a:srgbClr val="0000FF"/>
                </a:solidFill>
                <a:latin typeface="Bookman Old Style"/>
                <a:ea typeface="Bookman Old Style"/>
                <a:cs typeface="Bookman Old Style"/>
                <a:sym typeface="Bookman Old Style"/>
              </a:rPr>
              <a:t>emp</a:t>
            </a:r>
            <a:r>
              <a:rPr lang="en-US" sz="2000" dirty="0">
                <a:solidFill>
                  <a:srgbClr val="0000FF"/>
                </a:solidFill>
                <a:latin typeface="Bookman Old Style"/>
                <a:ea typeface="Bookman Old Style"/>
                <a:cs typeface="Bookman Old Style"/>
                <a:sym typeface="Bookman Old Style"/>
              </a:rPr>
              <a:t> to </a:t>
            </a:r>
            <a:r>
              <a:rPr lang="en-US" sz="2000" dirty="0" err="1">
                <a:solidFill>
                  <a:srgbClr val="0000FF"/>
                </a:solidFill>
                <a:latin typeface="Bookman Old Style"/>
                <a:ea typeface="Bookman Old Style"/>
                <a:cs typeface="Bookman Old Style"/>
                <a:sym typeface="Bookman Old Style"/>
              </a:rPr>
              <a:t>scott</a:t>
            </a:r>
            <a:r>
              <a:rPr lang="en-US" sz="2000" dirty="0" smtClean="0">
                <a:solidFill>
                  <a:srgbClr val="0000FF"/>
                </a:solidFill>
                <a:latin typeface="Bookman Old Style"/>
                <a:ea typeface="Bookman Old Style"/>
                <a:cs typeface="Bookman Old Style"/>
                <a:sym typeface="Bookman Old Style"/>
              </a:rPr>
              <a:t>; </a:t>
            </a:r>
            <a:endParaRPr dirty="0"/>
          </a:p>
          <a:p>
            <a:pPr marL="0" lvl="0" indent="0" algn="l" rtl="0">
              <a:lnSpc>
                <a:spcPct val="150000"/>
              </a:lnSpc>
              <a:spcBef>
                <a:spcPts val="1000"/>
              </a:spcBef>
              <a:spcAft>
                <a:spcPts val="0"/>
              </a:spcAft>
              <a:buClr>
                <a:srgbClr val="C00000"/>
              </a:buClr>
              <a:buSzPct val="100000"/>
              <a:buNone/>
            </a:pPr>
            <a:r>
              <a:rPr lang="en-US" sz="2000" dirty="0">
                <a:solidFill>
                  <a:srgbClr val="C00000"/>
                </a:solidFill>
                <a:latin typeface="Balthazar"/>
                <a:ea typeface="Balthazar"/>
                <a:cs typeface="Balthazar"/>
                <a:sym typeface="Balthazar"/>
              </a:rPr>
              <a:t>REVOKE : </a:t>
            </a:r>
            <a:r>
              <a:rPr lang="en-US" sz="2000" dirty="0">
                <a:solidFill>
                  <a:srgbClr val="0000FF"/>
                </a:solidFill>
                <a:latin typeface="Bookman Old Style"/>
                <a:ea typeface="Bookman Old Style"/>
                <a:cs typeface="Bookman Old Style"/>
                <a:sym typeface="Bookman Old Style"/>
              </a:rPr>
              <a:t>To get back all the privileges from the user who has been granted</a:t>
            </a:r>
            <a:endParaRPr dirty="0"/>
          </a:p>
          <a:p>
            <a:pPr marL="0" lvl="0" indent="0" algn="l" rtl="0">
              <a:lnSpc>
                <a:spcPct val="150000"/>
              </a:lnSpc>
              <a:spcBef>
                <a:spcPts val="1000"/>
              </a:spcBef>
              <a:spcAft>
                <a:spcPts val="0"/>
              </a:spcAft>
              <a:buClr>
                <a:srgbClr val="C00000"/>
              </a:buClr>
              <a:buSzPct val="100000"/>
              <a:buNone/>
            </a:pPr>
            <a:r>
              <a:rPr lang="en-US" sz="2000" dirty="0">
                <a:solidFill>
                  <a:srgbClr val="C00000"/>
                </a:solidFill>
                <a:latin typeface="Balthazar"/>
                <a:ea typeface="Balthazar"/>
                <a:cs typeface="Balthazar"/>
                <a:sym typeface="Balthazar"/>
              </a:rPr>
              <a:t>Syntax : </a:t>
            </a:r>
            <a:r>
              <a:rPr lang="en-US" sz="2000" dirty="0">
                <a:solidFill>
                  <a:srgbClr val="C00000"/>
                </a:solidFill>
                <a:latin typeface="Bookman Old Style"/>
                <a:ea typeface="Bookman Old Style"/>
                <a:cs typeface="Bookman Old Style"/>
                <a:sym typeface="Bookman Old Style"/>
              </a:rPr>
              <a:t>	</a:t>
            </a:r>
            <a:r>
              <a:rPr lang="en-US" sz="2000" dirty="0">
                <a:solidFill>
                  <a:srgbClr val="0000FF"/>
                </a:solidFill>
                <a:latin typeface="Bookman Old Style"/>
                <a:ea typeface="Bookman Old Style"/>
                <a:cs typeface="Bookman Old Style"/>
                <a:sym typeface="Bookman Old Style"/>
              </a:rPr>
              <a:t>REVOKE [ ALL / INSERT /UPDATE /DELETE /SELECT ]</a:t>
            </a:r>
            <a:endParaRPr dirty="0"/>
          </a:p>
          <a:p>
            <a:pPr marL="0" lvl="0" indent="0" algn="l" rtl="0">
              <a:lnSpc>
                <a:spcPct val="150000"/>
              </a:lnSpc>
              <a:spcBef>
                <a:spcPts val="1000"/>
              </a:spcBef>
              <a:spcAft>
                <a:spcPts val="0"/>
              </a:spcAft>
              <a:buClr>
                <a:srgbClr val="0000FF"/>
              </a:buClr>
              <a:buSzPct val="100000"/>
              <a:buNone/>
            </a:pPr>
            <a:r>
              <a:rPr lang="en-US" sz="2000" dirty="0">
                <a:solidFill>
                  <a:srgbClr val="0000FF"/>
                </a:solidFill>
                <a:latin typeface="Bookman Old Style"/>
                <a:ea typeface="Bookman Old Style"/>
                <a:cs typeface="Bookman Old Style"/>
                <a:sym typeface="Bookman Old Style"/>
              </a:rPr>
              <a:t>		on &lt;OBJECT_NAME&gt; from &lt;USER_NAME&gt;;</a:t>
            </a:r>
            <a:endParaRPr dirty="0"/>
          </a:p>
          <a:p>
            <a:pPr marL="0" lvl="0" indent="0" algn="l" rtl="0">
              <a:lnSpc>
                <a:spcPct val="150000"/>
              </a:lnSpc>
              <a:spcBef>
                <a:spcPts val="1000"/>
              </a:spcBef>
              <a:spcAft>
                <a:spcPts val="0"/>
              </a:spcAft>
              <a:buClr>
                <a:srgbClr val="C00000"/>
              </a:buClr>
              <a:buSzPct val="100000"/>
              <a:buNone/>
            </a:pPr>
            <a:r>
              <a:rPr lang="en-US" sz="2000" dirty="0">
                <a:solidFill>
                  <a:srgbClr val="C00000"/>
                </a:solidFill>
                <a:latin typeface="Balthazar"/>
                <a:ea typeface="Balthazar"/>
                <a:cs typeface="Balthazar"/>
                <a:sym typeface="Balthazar"/>
              </a:rPr>
              <a:t>Example:  </a:t>
            </a:r>
            <a:r>
              <a:rPr lang="en-US" sz="2000" dirty="0">
                <a:solidFill>
                  <a:srgbClr val="0000FF"/>
                </a:solidFill>
                <a:latin typeface="Bookman Old Style"/>
                <a:ea typeface="Bookman Old Style"/>
                <a:cs typeface="Bookman Old Style"/>
                <a:sym typeface="Bookman Old Style"/>
              </a:rPr>
              <a:t>REVOKE all on </a:t>
            </a:r>
            <a:r>
              <a:rPr lang="en-US" sz="2000" dirty="0" err="1">
                <a:solidFill>
                  <a:srgbClr val="0000FF"/>
                </a:solidFill>
                <a:latin typeface="Bookman Old Style"/>
                <a:ea typeface="Bookman Old Style"/>
                <a:cs typeface="Bookman Old Style"/>
                <a:sym typeface="Bookman Old Style"/>
              </a:rPr>
              <a:t>emp</a:t>
            </a:r>
            <a:r>
              <a:rPr lang="en-US" sz="2000" dirty="0">
                <a:solidFill>
                  <a:srgbClr val="0000FF"/>
                </a:solidFill>
                <a:latin typeface="Bookman Old Style"/>
                <a:ea typeface="Bookman Old Style"/>
                <a:cs typeface="Bookman Old Style"/>
                <a:sym typeface="Bookman Old Style"/>
              </a:rPr>
              <a:t> from </a:t>
            </a:r>
            <a:r>
              <a:rPr lang="en-US" sz="2000" dirty="0" err="1">
                <a:solidFill>
                  <a:srgbClr val="0000FF"/>
                </a:solidFill>
                <a:latin typeface="Bookman Old Style"/>
                <a:ea typeface="Bookman Old Style"/>
                <a:cs typeface="Bookman Old Style"/>
                <a:sym typeface="Bookman Old Style"/>
              </a:rPr>
              <a:t>scott</a:t>
            </a:r>
            <a:r>
              <a:rPr lang="en-US" sz="2000" dirty="0">
                <a:solidFill>
                  <a:srgbClr val="0000FF"/>
                </a:solidFill>
                <a:latin typeface="Bookman Old Style"/>
                <a:ea typeface="Bookman Old Style"/>
                <a:cs typeface="Bookman Old Style"/>
                <a:sym typeface="Bookman Old Style"/>
              </a:rPr>
              <a:t>;</a:t>
            </a:r>
            <a:endParaRPr dirty="0"/>
          </a:p>
          <a:p>
            <a:pPr marL="0" lvl="0" indent="0" algn="l" rtl="0">
              <a:lnSpc>
                <a:spcPct val="100000"/>
              </a:lnSpc>
              <a:spcBef>
                <a:spcPts val="1000"/>
              </a:spcBef>
              <a:spcAft>
                <a:spcPts val="0"/>
              </a:spcAft>
              <a:buClr>
                <a:schemeClr val="dk1"/>
              </a:buClr>
              <a:buSzPct val="100000"/>
              <a:buNone/>
            </a:pPr>
            <a:endParaRPr sz="2000" dirty="0">
              <a:solidFill>
                <a:srgbClr val="0000FF"/>
              </a:solidFill>
              <a:latin typeface="Bookman Old Style"/>
              <a:ea typeface="Bookman Old Style"/>
              <a:cs typeface="Bookman Old Style"/>
              <a:sym typeface="Bookman Old Style"/>
            </a:endParaRPr>
          </a:p>
        </p:txBody>
      </p:sp>
      <p:sp>
        <p:nvSpPr>
          <p:cNvPr id="856" name="Google Shape;856;p75"/>
          <p:cNvSpPr/>
          <p:nvPr/>
        </p:nvSpPr>
        <p:spPr>
          <a:xfrm>
            <a:off x="0" y="17252"/>
            <a:ext cx="11257472"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FF0000"/>
                </a:solidFill>
                <a:latin typeface="Balthazar"/>
                <a:ea typeface="Balthazar"/>
                <a:cs typeface="Balthazar"/>
                <a:sym typeface="Balthazar"/>
              </a:rPr>
              <a:t>S-14-15SLO-1 &amp; SLO-2 : </a:t>
            </a:r>
            <a:endParaRPr lang="en-US" sz="2400" dirty="0" smtClean="0">
              <a:solidFill>
                <a:srgbClr val="FF0000"/>
              </a:solidFill>
              <a:latin typeface="Balthazar"/>
              <a:ea typeface="Balthazar"/>
              <a:cs typeface="Balthazar"/>
              <a:sym typeface="Balthazar"/>
            </a:endParaRPr>
          </a:p>
          <a:p>
            <a:pPr marL="0" marR="0" lvl="0" indent="0" algn="l" rtl="0">
              <a:spcBef>
                <a:spcPts val="0"/>
              </a:spcBef>
              <a:spcAft>
                <a:spcPts val="0"/>
              </a:spcAft>
              <a:buNone/>
            </a:pPr>
            <a:r>
              <a:rPr lang="en-US" sz="2400" dirty="0" smtClean="0">
                <a:solidFill>
                  <a:srgbClr val="FF0000"/>
                </a:solidFill>
                <a:latin typeface="Balthazar"/>
                <a:ea typeface="Balthazar"/>
                <a:cs typeface="Balthazar"/>
                <a:sym typeface="Balthazar"/>
              </a:rPr>
              <a:t>Lab </a:t>
            </a:r>
            <a:r>
              <a:rPr lang="en-US" sz="2400" dirty="0">
                <a:solidFill>
                  <a:srgbClr val="FF0000"/>
                </a:solidFill>
                <a:latin typeface="Balthazar"/>
                <a:ea typeface="Balthazar"/>
                <a:cs typeface="Balthazar"/>
                <a:sym typeface="Balthazar"/>
              </a:rPr>
              <a:t>3: SQL Data Control Language </a:t>
            </a:r>
            <a:r>
              <a:rPr lang="en-US" sz="2400" dirty="0" smtClean="0">
                <a:solidFill>
                  <a:srgbClr val="FF0000"/>
                </a:solidFill>
                <a:latin typeface="Balthazar"/>
                <a:ea typeface="Balthazar"/>
                <a:cs typeface="Balthazar"/>
                <a:sym typeface="Balthazar"/>
              </a:rPr>
              <a:t>commands </a:t>
            </a:r>
            <a:r>
              <a:rPr lang="en-US" sz="2400" dirty="0">
                <a:solidFill>
                  <a:srgbClr val="FF0000"/>
                </a:solidFill>
                <a:latin typeface="Balthazar"/>
                <a:ea typeface="Balthazar"/>
                <a:cs typeface="Balthazar"/>
                <a:sym typeface="Balthazar"/>
              </a:rPr>
              <a:t>and Transaction control 				                       </a:t>
            </a:r>
            <a:r>
              <a:rPr lang="en-US" sz="2400" dirty="0" smtClean="0">
                <a:solidFill>
                  <a:srgbClr val="FF0000"/>
                </a:solidFill>
                <a:latin typeface="Balthazar"/>
                <a:ea typeface="Balthazar"/>
                <a:cs typeface="Balthazar"/>
                <a:sym typeface="Balthazar"/>
              </a:rPr>
              <a:t>commands </a:t>
            </a:r>
            <a:r>
              <a:rPr lang="en-US" sz="2400" dirty="0">
                <a:solidFill>
                  <a:srgbClr val="FF0000"/>
                </a:solidFill>
                <a:latin typeface="Balthazar"/>
                <a:ea typeface="Balthazar"/>
                <a:cs typeface="Balthazar"/>
                <a:sym typeface="Balthazar"/>
              </a:rPr>
              <a:t>to the sample exercises</a:t>
            </a:r>
            <a:endParaRPr sz="2400" dirty="0">
              <a:solidFill>
                <a:srgbClr val="FF0000"/>
              </a:solidFill>
              <a:latin typeface="Balthazar"/>
              <a:ea typeface="Balthazar"/>
              <a:cs typeface="Balthazar"/>
              <a:sym typeface="Balthazar"/>
            </a:endParaRPr>
          </a:p>
          <a:p>
            <a:pPr marL="0" marR="0" lvl="0" indent="0" algn="l" rtl="0">
              <a:spcBef>
                <a:spcPts val="0"/>
              </a:spcBef>
              <a:spcAft>
                <a:spcPts val="0"/>
              </a:spcAft>
              <a:buNone/>
            </a:pPr>
            <a:endParaRPr sz="2400" dirty="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body" idx="1"/>
          </p:nvPr>
        </p:nvSpPr>
        <p:spPr>
          <a:xfrm>
            <a:off x="0" y="606042"/>
            <a:ext cx="4390623" cy="721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ookman Old Style"/>
                <a:ea typeface="Bookman Old Style"/>
                <a:cs typeface="Bookman Old Style"/>
                <a:sym typeface="Bookman Old Style"/>
              </a:rPr>
              <a:t>Applications of DBMS</a:t>
            </a:r>
            <a:endParaRPr/>
          </a:p>
          <a:p>
            <a:pPr marL="0" lvl="0" indent="0" algn="l" rtl="0">
              <a:lnSpc>
                <a:spcPct val="90000"/>
              </a:lnSpc>
              <a:spcBef>
                <a:spcPts val="1000"/>
              </a:spcBef>
              <a:spcAft>
                <a:spcPts val="0"/>
              </a:spcAft>
              <a:buClr>
                <a:schemeClr val="dk1"/>
              </a:buClr>
              <a:buSzPts val="2800"/>
              <a:buNone/>
            </a:pPr>
            <a:endParaRPr>
              <a:solidFill>
                <a:srgbClr val="C00000"/>
              </a:solidFill>
              <a:latin typeface="Bookman Old Style"/>
              <a:ea typeface="Bookman Old Style"/>
              <a:cs typeface="Bookman Old Style"/>
              <a:sym typeface="Bookman Old Style"/>
            </a:endParaRPr>
          </a:p>
        </p:txBody>
      </p:sp>
      <p:sp>
        <p:nvSpPr>
          <p:cNvPr id="157" name="Google Shape;157;p8"/>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a:ea typeface="Balthazar"/>
                <a:cs typeface="Balthazar"/>
                <a:sym typeface="Balthazar"/>
              </a:rPr>
              <a:t>S-2 	SLO-1 :Introduction and applications of DBMS</a:t>
            </a:r>
            <a:endParaRPr/>
          </a:p>
          <a:p>
            <a:pPr marL="0" marR="0" lvl="0" indent="0" algn="l" rtl="0">
              <a:spcBef>
                <a:spcPts val="0"/>
              </a:spcBef>
              <a:spcAft>
                <a:spcPts val="0"/>
              </a:spcAft>
              <a:buNone/>
            </a:pPr>
            <a:endParaRPr sz="2800">
              <a:solidFill>
                <a:srgbClr val="FF0000"/>
              </a:solidFill>
              <a:latin typeface="Balthazar"/>
              <a:ea typeface="Balthazar"/>
              <a:cs typeface="Balthazar"/>
              <a:sym typeface="Balthazar"/>
            </a:endParaRPr>
          </a:p>
        </p:txBody>
      </p:sp>
      <p:graphicFrame>
        <p:nvGraphicFramePr>
          <p:cNvPr id="158" name="Google Shape;158;p8"/>
          <p:cNvGraphicFramePr/>
          <p:nvPr/>
        </p:nvGraphicFramePr>
        <p:xfrm>
          <a:off x="38636" y="1150772"/>
          <a:ext cx="12153375" cy="5303610"/>
        </p:xfrm>
        <a:graphic>
          <a:graphicData uri="http://schemas.openxmlformats.org/drawingml/2006/table">
            <a:tbl>
              <a:tblPr firstRow="1" bandRow="1">
                <a:noFill/>
                <a:tableStyleId>{D48E6FD9-7549-4A28-98FC-8A6A18AADEEE}</a:tableStyleId>
              </a:tblPr>
              <a:tblGrid>
                <a:gridCol w="2938025">
                  <a:extLst>
                    <a:ext uri="{9D8B030D-6E8A-4147-A177-3AD203B41FA5}">
                      <a16:colId xmlns:a16="http://schemas.microsoft.com/office/drawing/2014/main" xmlns="" val="20000"/>
                    </a:ext>
                  </a:extLst>
                </a:gridCol>
                <a:gridCol w="9215350">
                  <a:extLst>
                    <a:ext uri="{9D8B030D-6E8A-4147-A177-3AD203B41FA5}">
                      <a16:colId xmlns:a16="http://schemas.microsoft.com/office/drawing/2014/main" xmlns="" val="20001"/>
                    </a:ext>
                  </a:extLst>
                </a:gridCol>
              </a:tblGrid>
              <a:tr h="378275">
                <a:tc>
                  <a:txBody>
                    <a:bodyPr/>
                    <a:lstStyle/>
                    <a:p>
                      <a:pPr marL="0" marR="0" lvl="0" indent="0" algn="ctr" rtl="0">
                        <a:spcBef>
                          <a:spcPts val="0"/>
                        </a:spcBef>
                        <a:spcAft>
                          <a:spcPts val="0"/>
                        </a:spcAft>
                        <a:buNone/>
                      </a:pPr>
                      <a:r>
                        <a:rPr lang="en-US" sz="2100" u="none" strike="noStrike" cap="none">
                          <a:latin typeface="Bookman Old Style"/>
                          <a:ea typeface="Bookman Old Style"/>
                          <a:cs typeface="Bookman Old Style"/>
                          <a:sym typeface="Bookman Old Style"/>
                        </a:rPr>
                        <a:t>Domain</a:t>
                      </a:r>
                      <a:endParaRPr sz="2100" u="none" strike="noStrike" cap="none">
                        <a:solidFill>
                          <a:srgbClr val="0000FF"/>
                        </a:solidFill>
                        <a:latin typeface="Bookman Old Style"/>
                        <a:ea typeface="Bookman Old Style"/>
                        <a:cs typeface="Bookman Old Style"/>
                        <a:sym typeface="Bookman Old Style"/>
                      </a:endParaRPr>
                    </a:p>
                  </a:txBody>
                  <a:tcPr marL="91450" marR="91450" marT="45725" marB="45725"/>
                </a:tc>
                <a:tc>
                  <a:txBody>
                    <a:bodyPr/>
                    <a:lstStyle/>
                    <a:p>
                      <a:pPr marL="0" marR="0" lvl="0" indent="0" algn="ctr" rtl="0">
                        <a:spcBef>
                          <a:spcPts val="0"/>
                        </a:spcBef>
                        <a:spcAft>
                          <a:spcPts val="0"/>
                        </a:spcAft>
                        <a:buNone/>
                      </a:pPr>
                      <a:r>
                        <a:rPr lang="en-US" sz="2100" u="none" strike="noStrike" cap="none">
                          <a:latin typeface="Bookman Old Style"/>
                          <a:ea typeface="Bookman Old Style"/>
                          <a:cs typeface="Bookman Old Style"/>
                          <a:sym typeface="Bookman Old Style"/>
                        </a:rPr>
                        <a:t>Usage of DBMS</a:t>
                      </a:r>
                      <a:endParaRPr sz="2100" u="none" strike="noStrike" cap="none">
                        <a:solidFill>
                          <a:srgbClr val="0000FF"/>
                        </a:solidFill>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2100" u="none" strike="noStrike" cap="none">
                          <a:solidFill>
                            <a:srgbClr val="0000FF"/>
                          </a:solidFill>
                          <a:latin typeface="Bookman Old Style"/>
                          <a:ea typeface="Bookman Old Style"/>
                          <a:cs typeface="Bookman Old Style"/>
                          <a:sym typeface="Bookman Old Style"/>
                        </a:rPr>
                        <a:t>Banking</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Managing customer information, account activities, payments, deposits, loans, etc.</a:t>
                      </a:r>
                      <a:endParaRPr sz="2100">
                        <a:solidFill>
                          <a:srgbClr val="0000FF"/>
                        </a:solidFill>
                        <a:latin typeface="Bookman Old Style"/>
                        <a:ea typeface="Bookman Old Style"/>
                        <a:cs typeface="Bookman Old Style"/>
                        <a:sym typeface="Bookman Old Style"/>
                      </a:endParaRPr>
                    </a:p>
                  </a:txBody>
                  <a:tcPr marL="91450" marR="91450" marT="45725" marB="45725" anchor="ctr"/>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Transportation</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Maintain and Manage the Passenger Manifesto, reservations and schedule information.</a:t>
                      </a:r>
                      <a:endParaRPr sz="2100">
                        <a:solidFill>
                          <a:srgbClr val="0000FF"/>
                        </a:solidFill>
                        <a:latin typeface="Bookman Old Style"/>
                        <a:ea typeface="Bookman Old Style"/>
                        <a:cs typeface="Bookman Old Style"/>
                        <a:sym typeface="Bookman Old Style"/>
                      </a:endParaRPr>
                    </a:p>
                  </a:txBody>
                  <a:tcPr marL="91450" marR="91450" marT="45725" marB="45725" anchor="ctr"/>
                </a:tc>
                <a:extLst>
                  <a:ext uri="{0D108BD9-81ED-4DB2-BD59-A6C34878D82A}">
                    <a16:rowId xmlns:a16="http://schemas.microsoft.com/office/drawing/2014/main" xmlns="" val="10002"/>
                  </a:ext>
                </a:extLst>
              </a:tr>
              <a:tr h="370850">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Universities</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Student information, course registrations, colleges and grades.</a:t>
                      </a:r>
                      <a:endParaRPr sz="2100">
                        <a:solidFill>
                          <a:srgbClr val="0000FF"/>
                        </a:solidFill>
                        <a:latin typeface="Bookman Old Style"/>
                        <a:ea typeface="Bookman Old Style"/>
                        <a:cs typeface="Bookman Old Style"/>
                        <a:sym typeface="Bookman Old Style"/>
                      </a:endParaRPr>
                    </a:p>
                  </a:txBody>
                  <a:tcPr marL="91450" marR="91450" marT="45725" marB="45725" anchor="ctr"/>
                </a:tc>
                <a:extLst>
                  <a:ext uri="{0D108BD9-81ED-4DB2-BD59-A6C34878D82A}">
                    <a16:rowId xmlns:a16="http://schemas.microsoft.com/office/drawing/2014/main" xmlns="" val="10003"/>
                  </a:ext>
                </a:extLst>
              </a:tr>
              <a:tr h="370850">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Telecommunication</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It helps to keep call records, monthly bills, maintaining balances, etc.</a:t>
                      </a:r>
                      <a:endParaRPr sz="2100">
                        <a:solidFill>
                          <a:srgbClr val="0000FF"/>
                        </a:solidFill>
                        <a:latin typeface="Bookman Old Style"/>
                        <a:ea typeface="Bookman Old Style"/>
                        <a:cs typeface="Bookman Old Style"/>
                        <a:sym typeface="Bookman Old Style"/>
                      </a:endParaRPr>
                    </a:p>
                  </a:txBody>
                  <a:tcPr marL="91450" marR="91450" marT="45725" marB="45725" anchor="ctr"/>
                </a:tc>
                <a:extLst>
                  <a:ext uri="{0D108BD9-81ED-4DB2-BD59-A6C34878D82A}">
                    <a16:rowId xmlns:a16="http://schemas.microsoft.com/office/drawing/2014/main" xmlns="" val="10004"/>
                  </a:ext>
                </a:extLst>
              </a:tr>
              <a:tr h="370850">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Finance</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For storing information about stock, sales, and purchases of financial instruments like stocks and bonds.</a:t>
                      </a:r>
                      <a:endParaRPr/>
                    </a:p>
                  </a:txBody>
                  <a:tcPr marL="91450" marR="91450" marT="45725" marB="45725" anchor="ctr"/>
                </a:tc>
                <a:extLst>
                  <a:ext uri="{0D108BD9-81ED-4DB2-BD59-A6C34878D82A}">
                    <a16:rowId xmlns:a16="http://schemas.microsoft.com/office/drawing/2014/main" xmlns="" val="10005"/>
                  </a:ext>
                </a:extLst>
              </a:tr>
              <a:tr h="370850">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Sales</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To store customer details , product details &amp; sales information.</a:t>
                      </a:r>
                      <a:endParaRPr/>
                    </a:p>
                  </a:txBody>
                  <a:tcPr marL="91450" marR="91450" marT="45725" marB="45725" anchor="ctr"/>
                </a:tc>
                <a:extLst>
                  <a:ext uri="{0D108BD9-81ED-4DB2-BD59-A6C34878D82A}">
                    <a16:rowId xmlns:a16="http://schemas.microsoft.com/office/drawing/2014/main" xmlns="" val="10006"/>
                  </a:ext>
                </a:extLst>
              </a:tr>
              <a:tr h="370850">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Manufacturing</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It is used for the management of supply chain and for tracking production of items. Inventories status in warehouses.</a:t>
                      </a:r>
                      <a:endParaRPr/>
                    </a:p>
                  </a:txBody>
                  <a:tcPr marL="91450" marR="91450" marT="45725" marB="45725" anchor="ctr"/>
                </a:tc>
                <a:extLst>
                  <a:ext uri="{0D108BD9-81ED-4DB2-BD59-A6C34878D82A}">
                    <a16:rowId xmlns:a16="http://schemas.microsoft.com/office/drawing/2014/main" xmlns="" val="10007"/>
                  </a:ext>
                </a:extLst>
              </a:tr>
              <a:tr h="370850">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Social Media</a:t>
                      </a:r>
                      <a:endParaRPr sz="2100">
                        <a:solidFill>
                          <a:srgbClr val="0000FF"/>
                        </a:solidFill>
                        <a:latin typeface="Bookman Old Style"/>
                        <a:ea typeface="Bookman Old Style"/>
                        <a:cs typeface="Bookman Old Style"/>
                        <a:sym typeface="Bookman Old Style"/>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a:ea typeface="Bookman Old Style"/>
                          <a:cs typeface="Bookman Old Style"/>
                          <a:sym typeface="Bookman Old Style"/>
                        </a:rPr>
                        <a:t>Manage the user accounts, Security, Data access</a:t>
                      </a:r>
                      <a:endParaRPr sz="2100">
                        <a:solidFill>
                          <a:srgbClr val="0000FF"/>
                        </a:solidFill>
                        <a:latin typeface="Bookman Old Style"/>
                        <a:ea typeface="Bookman Old Style"/>
                        <a:cs typeface="Bookman Old Style"/>
                        <a:sym typeface="Bookman Old Style"/>
                      </a:endParaRPr>
                    </a:p>
                  </a:txBody>
                  <a:tcPr marL="91450" marR="91450" marT="45725" marB="45725" anchor="ct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76"/>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dirty="0">
                <a:solidFill>
                  <a:srgbClr val="C00000"/>
                </a:solidFill>
                <a:latin typeface="Balthazar"/>
                <a:ea typeface="Balthazar"/>
                <a:cs typeface="Balthazar"/>
                <a:sym typeface="Balthazar"/>
              </a:rPr>
              <a:t>Transaction Control Language</a:t>
            </a:r>
            <a:endParaRPr dirty="0"/>
          </a:p>
          <a:p>
            <a:pPr marL="228600" lvl="0" indent="-228600" algn="l" rtl="0">
              <a:lnSpc>
                <a:spcPct val="90000"/>
              </a:lnSpc>
              <a:spcBef>
                <a:spcPts val="1000"/>
              </a:spcBef>
              <a:spcAft>
                <a:spcPts val="0"/>
              </a:spcAft>
              <a:buClr>
                <a:srgbClr val="C00000"/>
              </a:buClr>
              <a:buSzPts val="2000"/>
              <a:buFont typeface="Noto Sans Symbols"/>
              <a:buChar char="✔"/>
            </a:pPr>
            <a:r>
              <a:rPr lang="en-US" sz="2000" dirty="0" smtClean="0">
                <a:solidFill>
                  <a:srgbClr val="0000FF"/>
                </a:solidFill>
                <a:latin typeface="Bookman Old Style"/>
                <a:ea typeface="Bookman Old Style"/>
                <a:cs typeface="Bookman Old Style"/>
                <a:sym typeface="Bookman Old Style"/>
              </a:rPr>
              <a:t> To </a:t>
            </a:r>
            <a:r>
              <a:rPr lang="en-US" sz="2000" dirty="0">
                <a:solidFill>
                  <a:srgbClr val="0000FF"/>
                </a:solidFill>
                <a:latin typeface="Bookman Old Style"/>
                <a:ea typeface="Bookman Old Style"/>
                <a:cs typeface="Bookman Old Style"/>
                <a:sym typeface="Bookman Old Style"/>
              </a:rPr>
              <a:t>control the database operation</a:t>
            </a:r>
            <a:endParaRPr dirty="0"/>
          </a:p>
          <a:p>
            <a:pPr marL="228600" lvl="0" indent="-101600" algn="l" rtl="0">
              <a:lnSpc>
                <a:spcPct val="90000"/>
              </a:lnSpc>
              <a:spcBef>
                <a:spcPts val="1000"/>
              </a:spcBef>
              <a:spcAft>
                <a:spcPts val="0"/>
              </a:spcAft>
              <a:buClr>
                <a:srgbClr val="C00000"/>
              </a:buClr>
              <a:buSzPts val="2000"/>
              <a:buFont typeface="Noto Sans Symbols"/>
              <a:buNone/>
            </a:pPr>
            <a:endParaRPr sz="2000" dirty="0">
              <a:solidFill>
                <a:srgbClr val="0000FF"/>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000"/>
              <a:buChar char="•"/>
            </a:pPr>
            <a:r>
              <a:rPr lang="en-US" sz="2000" dirty="0">
                <a:solidFill>
                  <a:srgbClr val="C00000"/>
                </a:solidFill>
                <a:latin typeface="Bookman Old Style"/>
                <a:ea typeface="Bookman Old Style"/>
                <a:cs typeface="Bookman Old Style"/>
                <a:sym typeface="Bookman Old Style"/>
              </a:rPr>
              <a:t>COMMIT:</a:t>
            </a:r>
            <a:r>
              <a:rPr lang="en-US" sz="2000" dirty="0">
                <a:solidFill>
                  <a:srgbClr val="0000FF"/>
                </a:solidFill>
                <a:latin typeface="Bookman Old Style"/>
                <a:ea typeface="Bookman Old Style"/>
                <a:cs typeface="Bookman Old Style"/>
                <a:sym typeface="Bookman Old Style"/>
              </a:rPr>
              <a:t>  Commits a Transaction. Save the changes permanently , can’t 			   rollback </a:t>
            </a:r>
            <a:endParaRPr dirty="0"/>
          </a:p>
          <a:p>
            <a:pPr marL="685800" lvl="1" indent="-101600" algn="l" rtl="0">
              <a:lnSpc>
                <a:spcPct val="90000"/>
              </a:lnSpc>
              <a:spcBef>
                <a:spcPts val="500"/>
              </a:spcBef>
              <a:spcAft>
                <a:spcPts val="0"/>
              </a:spcAft>
              <a:buClr>
                <a:srgbClr val="C00000"/>
              </a:buClr>
              <a:buSzPts val="2000"/>
              <a:buNone/>
            </a:pPr>
            <a:endParaRPr sz="2000" dirty="0">
              <a:solidFill>
                <a:srgbClr val="C00000"/>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000"/>
              <a:buChar char="•"/>
            </a:pPr>
            <a:r>
              <a:rPr lang="en-US" sz="2000" dirty="0">
                <a:solidFill>
                  <a:srgbClr val="C00000"/>
                </a:solidFill>
                <a:latin typeface="Bookman Old Style"/>
                <a:ea typeface="Bookman Old Style"/>
                <a:cs typeface="Bookman Old Style"/>
                <a:sym typeface="Bookman Old Style"/>
              </a:rPr>
              <a:t>ROLLBACK: </a:t>
            </a:r>
            <a:r>
              <a:rPr lang="en-US" sz="2000" dirty="0">
                <a:solidFill>
                  <a:srgbClr val="0000FF"/>
                </a:solidFill>
                <a:latin typeface="Bookman Old Style"/>
                <a:ea typeface="Bookman Old Style"/>
                <a:cs typeface="Bookman Old Style"/>
                <a:sym typeface="Bookman Old Style"/>
              </a:rPr>
              <a:t>Rollbacks a transaction in case of any error occurs.</a:t>
            </a:r>
            <a:endParaRPr dirty="0"/>
          </a:p>
          <a:p>
            <a:pPr marL="685800" lvl="1" indent="-101600" algn="l" rtl="0">
              <a:lnSpc>
                <a:spcPct val="90000"/>
              </a:lnSpc>
              <a:spcBef>
                <a:spcPts val="500"/>
              </a:spcBef>
              <a:spcAft>
                <a:spcPts val="0"/>
              </a:spcAft>
              <a:buClr>
                <a:srgbClr val="C00000"/>
              </a:buClr>
              <a:buSzPts val="2000"/>
              <a:buNone/>
            </a:pPr>
            <a:endParaRPr sz="2000" dirty="0">
              <a:solidFill>
                <a:srgbClr val="C00000"/>
              </a:solidFill>
              <a:latin typeface="Bookman Old Style"/>
              <a:ea typeface="Bookman Old Style"/>
              <a:cs typeface="Bookman Old Style"/>
              <a:sym typeface="Bookman Old Style"/>
            </a:endParaRPr>
          </a:p>
          <a:p>
            <a:pPr marL="685800" lvl="1" indent="-228600" algn="l" rtl="0">
              <a:lnSpc>
                <a:spcPct val="90000"/>
              </a:lnSpc>
              <a:spcBef>
                <a:spcPts val="500"/>
              </a:spcBef>
              <a:spcAft>
                <a:spcPts val="0"/>
              </a:spcAft>
              <a:buClr>
                <a:srgbClr val="C00000"/>
              </a:buClr>
              <a:buSzPts val="2000"/>
              <a:buChar char="•"/>
            </a:pPr>
            <a:r>
              <a:rPr lang="en-US" sz="2000" dirty="0">
                <a:solidFill>
                  <a:srgbClr val="C00000"/>
                </a:solidFill>
                <a:latin typeface="Bookman Old Style"/>
                <a:ea typeface="Bookman Old Style"/>
                <a:cs typeface="Bookman Old Style"/>
                <a:sym typeface="Bookman Old Style"/>
              </a:rPr>
              <a:t>SAVEPOINT: </a:t>
            </a:r>
            <a:r>
              <a:rPr lang="en-US" sz="2000" dirty="0">
                <a:solidFill>
                  <a:srgbClr val="0000FF"/>
                </a:solidFill>
                <a:latin typeface="Bookman Old Style"/>
                <a:ea typeface="Bookman Old Style"/>
                <a:cs typeface="Bookman Old Style"/>
                <a:sym typeface="Bookman Old Style"/>
              </a:rPr>
              <a:t>Sets a </a:t>
            </a:r>
            <a:r>
              <a:rPr lang="en-US" sz="2000" dirty="0" err="1">
                <a:solidFill>
                  <a:srgbClr val="0000FF"/>
                </a:solidFill>
                <a:latin typeface="Bookman Old Style"/>
                <a:ea typeface="Bookman Old Style"/>
                <a:cs typeface="Bookman Old Style"/>
                <a:sym typeface="Bookman Old Style"/>
              </a:rPr>
              <a:t>savepoint</a:t>
            </a:r>
            <a:r>
              <a:rPr lang="en-US" sz="2000" dirty="0">
                <a:solidFill>
                  <a:srgbClr val="0000FF"/>
                </a:solidFill>
                <a:latin typeface="Bookman Old Style"/>
                <a:ea typeface="Bookman Old Style"/>
                <a:cs typeface="Bookman Old Style"/>
                <a:sym typeface="Bookman Old Style"/>
              </a:rPr>
              <a:t> within a transaction. Rolled back from the 			      specified </a:t>
            </a:r>
            <a:r>
              <a:rPr lang="en-US" sz="2000" dirty="0" err="1">
                <a:solidFill>
                  <a:srgbClr val="0000FF"/>
                </a:solidFill>
                <a:latin typeface="Bookman Old Style"/>
                <a:ea typeface="Bookman Old Style"/>
                <a:cs typeface="Bookman Old Style"/>
                <a:sym typeface="Bookman Old Style"/>
              </a:rPr>
              <a:t>savepoint</a:t>
            </a:r>
            <a:r>
              <a:rPr lang="en-US" sz="2000" dirty="0">
                <a:solidFill>
                  <a:srgbClr val="0000FF"/>
                </a:solidFill>
                <a:latin typeface="Bookman Old Style"/>
                <a:ea typeface="Bookman Old Style"/>
                <a:cs typeface="Bookman Old Style"/>
                <a:sym typeface="Bookman Old Style"/>
              </a:rPr>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800"/>
              <a:buNone/>
            </a:pPr>
            <a:endParaRPr dirty="0"/>
          </a:p>
        </p:txBody>
      </p:sp>
      <p:sp>
        <p:nvSpPr>
          <p:cNvPr id="865" name="Google Shape;865;p76"/>
          <p:cNvSpPr/>
          <p:nvPr/>
        </p:nvSpPr>
        <p:spPr>
          <a:xfrm>
            <a:off x="0" y="17252"/>
            <a:ext cx="11257472"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a:ea typeface="Balthazar"/>
                <a:cs typeface="Balthazar"/>
                <a:sym typeface="Balthazar"/>
              </a:rPr>
              <a:t>S-14-15SLO-1 &amp; SLO-2 : Lab 3: SQL Data Control Language 						 commands and Transaction control 				                         commands to the sample exercises</a:t>
            </a:r>
            <a:endParaRPr sz="2400">
              <a:solidFill>
                <a:srgbClr val="FF0000"/>
              </a:solidFill>
              <a:latin typeface="Balthazar"/>
              <a:ea typeface="Balthazar"/>
              <a:cs typeface="Balthazar"/>
              <a:sym typeface="Balthazar"/>
            </a:endParaRPr>
          </a:p>
          <a:p>
            <a:pPr marL="0" marR="0" lvl="0" indent="0" algn="l" rtl="0">
              <a:spcBef>
                <a:spcPts val="0"/>
              </a:spcBef>
              <a:spcAft>
                <a:spcPts val="0"/>
              </a:spcAft>
              <a:buNone/>
            </a:pPr>
            <a:endParaRPr sz="24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body" idx="1"/>
          </p:nvPr>
        </p:nvSpPr>
        <p:spPr>
          <a:xfrm>
            <a:off x="314460" y="892641"/>
            <a:ext cx="10915918" cy="5615189"/>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rgbClr val="C00000"/>
              </a:buClr>
              <a:buSzPct val="100000"/>
              <a:buNone/>
            </a:pPr>
            <a:r>
              <a:rPr lang="en-US">
                <a:solidFill>
                  <a:srgbClr val="C00000"/>
                </a:solidFill>
                <a:latin typeface="Balthazar"/>
                <a:ea typeface="Balthazar"/>
                <a:cs typeface="Balthazar"/>
                <a:sym typeface="Balthazar"/>
              </a:rPr>
              <a:t>Purpose of DBMS:</a:t>
            </a:r>
            <a:endParaRPr/>
          </a:p>
          <a:p>
            <a:pPr marL="0" lvl="0" indent="0" algn="l" rtl="0">
              <a:lnSpc>
                <a:spcPct val="90000"/>
              </a:lnSpc>
              <a:spcBef>
                <a:spcPts val="1000"/>
              </a:spcBef>
              <a:spcAft>
                <a:spcPts val="0"/>
              </a:spcAft>
              <a:buClr>
                <a:srgbClr val="0000FF"/>
              </a:buClr>
              <a:buSzPct val="100000"/>
              <a:buNone/>
            </a:pPr>
            <a:r>
              <a:rPr lang="en-US" sz="2900">
                <a:solidFill>
                  <a:srgbClr val="0000FF"/>
                </a:solidFill>
                <a:latin typeface="Bookman Old Style"/>
                <a:ea typeface="Bookman Old Style"/>
                <a:cs typeface="Bookman Old Style"/>
                <a:sym typeface="Bookman Old Style"/>
              </a:rPr>
              <a:t>The purpose of DBMS is to transform the following −</a:t>
            </a:r>
            <a:endParaRPr/>
          </a:p>
          <a:p>
            <a:pPr marL="0" lvl="0" indent="0" algn="l" rtl="0">
              <a:lnSpc>
                <a:spcPct val="90000"/>
              </a:lnSpc>
              <a:spcBef>
                <a:spcPts val="1000"/>
              </a:spcBef>
              <a:spcAft>
                <a:spcPts val="0"/>
              </a:spcAft>
              <a:buClr>
                <a:schemeClr val="dk1"/>
              </a:buClr>
              <a:buSzPct val="100000"/>
              <a:buNone/>
            </a:pPr>
            <a:endParaRPr sz="10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900">
                <a:solidFill>
                  <a:srgbClr val="0000FF"/>
                </a:solidFill>
                <a:latin typeface="Bookman Old Style"/>
                <a:ea typeface="Bookman Old Style"/>
                <a:cs typeface="Bookman Old Style"/>
                <a:sym typeface="Bookman Old Style"/>
              </a:rPr>
              <a:t>Data into information.</a:t>
            </a:r>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a:ea typeface="Bookman Old Style"/>
                <a:cs typeface="Bookman Old Style"/>
                <a:sym typeface="Bookman Old Style"/>
              </a:rPr>
              <a:t>Raw fact is converted into Meaningful information</a:t>
            </a:r>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a:ea typeface="Bookman Old Style"/>
                <a:cs typeface="Bookman Old Style"/>
                <a:sym typeface="Bookman Old Style"/>
              </a:rPr>
              <a:t>For Example:</a:t>
            </a:r>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a:ea typeface="Bookman Old Style"/>
                <a:cs typeface="Bookman Old Style"/>
                <a:sym typeface="Bookman Old Style"/>
              </a:rPr>
              <a:t>The data ‘1000’ is converted into INR = ‘1000’</a:t>
            </a:r>
            <a:endParaRPr sz="25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900">
                <a:solidFill>
                  <a:srgbClr val="0000FF"/>
                </a:solidFill>
                <a:latin typeface="Bookman Old Style"/>
                <a:ea typeface="Bookman Old Style"/>
                <a:cs typeface="Bookman Old Style"/>
                <a:sym typeface="Bookman Old Style"/>
              </a:rPr>
              <a:t>Information into knowledge.</a:t>
            </a:r>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a:ea typeface="Bookman Old Style"/>
                <a:cs typeface="Bookman Old Style"/>
                <a:sym typeface="Bookman Old Style"/>
              </a:rPr>
              <a:t>Using the information or comparing the information , can easily develop knowledge</a:t>
            </a:r>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a:ea typeface="Bookman Old Style"/>
                <a:cs typeface="Bookman Old Style"/>
                <a:sym typeface="Bookman Old Style"/>
              </a:rPr>
              <a:t>For Example:</a:t>
            </a:r>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a:ea typeface="Bookman Old Style"/>
                <a:cs typeface="Bookman Old Style"/>
                <a:sym typeface="Bookman Old Style"/>
              </a:rPr>
              <a:t>INR 75 = 1 USD</a:t>
            </a:r>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a:ea typeface="Bookman Old Style"/>
                <a:cs typeface="Bookman Old Style"/>
                <a:sym typeface="Bookman Old Style"/>
              </a:rPr>
              <a:t>INR100 = 1.17 EURO</a:t>
            </a:r>
            <a:endParaRPr/>
          </a:p>
          <a:p>
            <a:pPr marL="685800" lvl="1" indent="-201930" algn="l" rtl="0">
              <a:lnSpc>
                <a:spcPct val="90000"/>
              </a:lnSpc>
              <a:spcBef>
                <a:spcPts val="500"/>
              </a:spcBef>
              <a:spcAft>
                <a:spcPts val="0"/>
              </a:spcAft>
              <a:buClr>
                <a:schemeClr val="dk1"/>
              </a:buClr>
              <a:buSzPct val="100000"/>
              <a:buNone/>
            </a:pPr>
            <a:endParaRPr sz="600">
              <a:solidFill>
                <a:srgbClr val="0000FF"/>
              </a:solidFill>
              <a:latin typeface="Bookman Old Style"/>
              <a:ea typeface="Bookman Old Style"/>
              <a:cs typeface="Bookman Old Style"/>
              <a:sym typeface="Bookman Old Style"/>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900">
                <a:solidFill>
                  <a:srgbClr val="0000FF"/>
                </a:solidFill>
                <a:latin typeface="Bookman Old Style"/>
                <a:ea typeface="Bookman Old Style"/>
                <a:cs typeface="Bookman Old Style"/>
                <a:sym typeface="Bookman Old Style"/>
              </a:rPr>
              <a:t>Knowledge to the action.</a:t>
            </a:r>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a:ea typeface="Bookman Old Style"/>
                <a:cs typeface="Bookman Old Style"/>
                <a:sym typeface="Bookman Old Style"/>
              </a:rPr>
              <a:t>Can predict the USD , EURO value in the mere future from history of information</a:t>
            </a:r>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a:ea typeface="Bookman Old Style"/>
                <a:cs typeface="Bookman Old Style"/>
                <a:sym typeface="Bookman Old Style"/>
              </a:rPr>
              <a:t>In 1900 what is the equivalent of INR for USD</a:t>
            </a:r>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a:ea typeface="Bookman Old Style"/>
                <a:cs typeface="Bookman Old Style"/>
                <a:sym typeface="Bookman Old Style"/>
              </a:rPr>
              <a:t>In 1950, 2000, etc.,</a:t>
            </a:r>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a:ea typeface="Bookman Old Style"/>
                <a:cs typeface="Bookman Old Style"/>
                <a:sym typeface="Bookman Old Style"/>
              </a:rPr>
              <a:t>What will be the equivalent value in 2030?</a:t>
            </a:r>
            <a:endParaRPr sz="2500">
              <a:solidFill>
                <a:srgbClr val="0000FF"/>
              </a:solidFill>
              <a:latin typeface="Bookman Old Style"/>
              <a:ea typeface="Bookman Old Style"/>
              <a:cs typeface="Bookman Old Style"/>
              <a:sym typeface="Bookman Old Style"/>
            </a:endParaRPr>
          </a:p>
          <a:p>
            <a:pPr marL="0" lvl="0" indent="0" algn="l" rtl="0">
              <a:lnSpc>
                <a:spcPct val="90000"/>
              </a:lnSpc>
              <a:spcBef>
                <a:spcPts val="1000"/>
              </a:spcBef>
              <a:spcAft>
                <a:spcPts val="0"/>
              </a:spcAft>
              <a:buClr>
                <a:schemeClr val="dk1"/>
              </a:buClr>
              <a:buSzPct val="100000"/>
              <a:buNone/>
            </a:pPr>
            <a:endParaRPr>
              <a:solidFill>
                <a:srgbClr val="C00000"/>
              </a:solidFill>
              <a:latin typeface="Balthazar"/>
              <a:ea typeface="Balthazar"/>
              <a:cs typeface="Balthazar"/>
              <a:sym typeface="Balthazar"/>
            </a:endParaRPr>
          </a:p>
        </p:txBody>
      </p:sp>
      <p:sp>
        <p:nvSpPr>
          <p:cNvPr id="167" name="Google Shape;167;p9"/>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a:ea typeface="Balthazar"/>
                <a:cs typeface="Balthazar"/>
                <a:sym typeface="Balthazar"/>
              </a:rPr>
              <a:t>S-2 	SLO-2 :Purpose of database system</a:t>
            </a:r>
            <a:endParaRPr sz="3200">
              <a:solidFill>
                <a:srgbClr val="FF0000"/>
              </a:solidFill>
              <a:latin typeface="Balthazar"/>
              <a:ea typeface="Balthazar"/>
              <a:cs typeface="Balthazar"/>
              <a:sym typeface="Balthaz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3739</Words>
  <Application>Microsoft Office PowerPoint</Application>
  <PresentationFormat>Widescreen</PresentationFormat>
  <Paragraphs>1172</Paragraphs>
  <Slides>80</Slides>
  <Notes>76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Calibri</vt:lpstr>
      <vt:lpstr>Bookman Old Style</vt:lpstr>
      <vt:lpstr>Times New Roman</vt:lpstr>
      <vt:lpstr>Balthazar</vt:lpstr>
      <vt:lpstr>Noto Sans Symbols</vt:lpstr>
      <vt:lpstr>Arial</vt:lpstr>
      <vt:lpstr>Cambria</vt:lpstr>
      <vt:lpstr>Wingdings</vt:lpstr>
      <vt:lpstr>Office Theme</vt:lpstr>
      <vt:lpstr>18CSC303J -Database Management Systems</vt:lpstr>
      <vt:lpstr>Outline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INTO employee_details VALUES   ('E40004','SANTHOSH','E102',25),   ('E40005','THAMAN','E103',26), ('E40006','HARSH','E101',25),   ('E40007','SAMHITH','E102',26);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Dell</cp:lastModifiedBy>
  <cp:revision>18</cp:revision>
  <dcterms:created xsi:type="dcterms:W3CDTF">2021-12-27T04:40:00Z</dcterms:created>
  <dcterms:modified xsi:type="dcterms:W3CDTF">2024-02-03T08:29:57Z</dcterms:modified>
</cp:coreProperties>
</file>