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4"/>
  </p:notesMasterIdLst>
  <p:handoutMasterIdLst>
    <p:handoutMasterId r:id="rId95"/>
  </p:handoutMasterIdLst>
  <p:sldIdLst>
    <p:sldId id="319" r:id="rId2"/>
    <p:sldId id="333" r:id="rId3"/>
    <p:sldId id="334" r:id="rId4"/>
    <p:sldId id="317" r:id="rId5"/>
    <p:sldId id="318" r:id="rId6"/>
    <p:sldId id="257" r:id="rId7"/>
    <p:sldId id="258" r:id="rId8"/>
    <p:sldId id="259" r:id="rId9"/>
    <p:sldId id="260" r:id="rId10"/>
    <p:sldId id="329" r:id="rId11"/>
    <p:sldId id="330" r:id="rId12"/>
    <p:sldId id="331" r:id="rId13"/>
    <p:sldId id="353" r:id="rId14"/>
    <p:sldId id="354" r:id="rId15"/>
    <p:sldId id="262" r:id="rId16"/>
    <p:sldId id="265" r:id="rId17"/>
    <p:sldId id="263" r:id="rId18"/>
    <p:sldId id="264" r:id="rId19"/>
    <p:sldId id="272" r:id="rId20"/>
    <p:sldId id="266" r:id="rId21"/>
    <p:sldId id="267" r:id="rId22"/>
    <p:sldId id="268" r:id="rId23"/>
    <p:sldId id="269" r:id="rId24"/>
    <p:sldId id="274" r:id="rId25"/>
    <p:sldId id="275" r:id="rId26"/>
    <p:sldId id="276" r:id="rId27"/>
    <p:sldId id="277" r:id="rId28"/>
    <p:sldId id="337" r:id="rId29"/>
    <p:sldId id="278" r:id="rId30"/>
    <p:sldId id="279" r:id="rId31"/>
    <p:sldId id="273" r:id="rId32"/>
    <p:sldId id="338" r:id="rId33"/>
    <p:sldId id="280" r:id="rId34"/>
    <p:sldId id="332" r:id="rId35"/>
    <p:sldId id="348" r:id="rId36"/>
    <p:sldId id="346" r:id="rId37"/>
    <p:sldId id="345" r:id="rId38"/>
    <p:sldId id="347" r:id="rId39"/>
    <p:sldId id="349" r:id="rId40"/>
    <p:sldId id="350" r:id="rId41"/>
    <p:sldId id="351" r:id="rId42"/>
    <p:sldId id="355" r:id="rId43"/>
    <p:sldId id="356" r:id="rId44"/>
    <p:sldId id="357" r:id="rId45"/>
    <p:sldId id="281" r:id="rId46"/>
    <p:sldId id="282" r:id="rId47"/>
    <p:sldId id="340" r:id="rId48"/>
    <p:sldId id="352" r:id="rId49"/>
    <p:sldId id="284" r:id="rId50"/>
    <p:sldId id="285" r:id="rId51"/>
    <p:sldId id="286" r:id="rId52"/>
    <p:sldId id="343" r:id="rId53"/>
    <p:sldId id="342" r:id="rId54"/>
    <p:sldId id="287" r:id="rId55"/>
    <p:sldId id="288" r:id="rId56"/>
    <p:sldId id="289" r:id="rId57"/>
    <p:sldId id="290" r:id="rId58"/>
    <p:sldId id="291" r:id="rId59"/>
    <p:sldId id="292" r:id="rId60"/>
    <p:sldId id="293" r:id="rId61"/>
    <p:sldId id="294" r:id="rId62"/>
    <p:sldId id="295" r:id="rId63"/>
    <p:sldId id="328"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20" r:id="rId86"/>
    <p:sldId id="321" r:id="rId87"/>
    <p:sldId id="323" r:id="rId88"/>
    <p:sldId id="322" r:id="rId89"/>
    <p:sldId id="324" r:id="rId90"/>
    <p:sldId id="325" r:id="rId91"/>
    <p:sldId id="326" r:id="rId92"/>
    <p:sldId id="32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9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4660"/>
  </p:normalViewPr>
  <p:slideViewPr>
    <p:cSldViewPr snapToGrid="0">
      <p:cViewPr varScale="1">
        <p:scale>
          <a:sx n="74" d="100"/>
          <a:sy n="74" d="100"/>
        </p:scale>
        <p:origin x="2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418F70-9D37-4093-918C-6D9B6C5A3047}" type="datetimeFigureOut">
              <a:rPr lang="en-IN" smtClean="0"/>
              <a:pPr/>
              <a:t>27-02-2024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BCD215-F488-45EF-8EA3-C7C92874C328}" type="slidenum">
              <a:rPr lang="en-IN" smtClean="0"/>
              <a:pPr/>
              <a:t>‹#›</a:t>
            </a:fld>
            <a:endParaRPr lang="en-IN"/>
          </a:p>
        </p:txBody>
      </p:sp>
    </p:spTree>
    <p:extLst>
      <p:ext uri="{BB962C8B-B14F-4D97-AF65-F5344CB8AC3E}">
        <p14:creationId xmlns:p14="http://schemas.microsoft.com/office/powerpoint/2010/main" val="171555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2980E-9934-4B13-A018-2E3CAAE230C5}" type="datetimeFigureOut">
              <a:rPr lang="en-IN" smtClean="0"/>
              <a:pPr/>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6220E-7205-49A5-9166-2FC67CD72695}" type="slidenum">
              <a:rPr lang="en-IN" smtClean="0"/>
              <a:pPr/>
              <a:t>‹#›</a:t>
            </a:fld>
            <a:endParaRPr lang="en-IN"/>
          </a:p>
        </p:txBody>
      </p:sp>
    </p:spTree>
    <p:extLst>
      <p:ext uri="{BB962C8B-B14F-4D97-AF65-F5344CB8AC3E}">
        <p14:creationId xmlns:p14="http://schemas.microsoft.com/office/powerpoint/2010/main" val="16049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26220E-7205-49A5-9166-2FC67CD72695}" type="slidenum">
              <a:rPr lang="en-IN" smtClean="0"/>
              <a:pPr/>
              <a:t>6</a:t>
            </a:fld>
            <a:endParaRPr lang="en-IN"/>
          </a:p>
        </p:txBody>
      </p:sp>
    </p:spTree>
    <p:extLst>
      <p:ext uri="{BB962C8B-B14F-4D97-AF65-F5344CB8AC3E}">
        <p14:creationId xmlns:p14="http://schemas.microsoft.com/office/powerpoint/2010/main" val="553225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26220E-7205-49A5-9166-2FC67CD72695}" type="slidenum">
              <a:rPr lang="en-IN" smtClean="0"/>
              <a:pPr/>
              <a:t>16</a:t>
            </a:fld>
            <a:endParaRPr lang="en-IN"/>
          </a:p>
        </p:txBody>
      </p:sp>
    </p:spTree>
    <p:extLst>
      <p:ext uri="{BB962C8B-B14F-4D97-AF65-F5344CB8AC3E}">
        <p14:creationId xmlns:p14="http://schemas.microsoft.com/office/powerpoint/2010/main" val="132784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148751-ABBB-47F5-8C85-8AFD2FDCC454}"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370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238DB-104C-4FD7-A6BC-DB1E4A147B32}"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409025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E1396-EEA1-48EC-B665-AE2862EF088C}"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8D2D0-9DCA-4F8F-8C45-A1B94A92E359}"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042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D41639-954C-48FF-B6C5-3937E93C0713}"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397720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2B6B32-DFD1-48A5-A420-A8D34C2D9B92}"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8D2D0-9DCA-4F8F-8C45-A1B94A92E359}"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5588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7DF2C7-F526-4074-B1B1-FD476EF0270E}"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2725041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C5675-65E6-4062-8483-222D2388D6EB}"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95212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E2F5D-B674-43B5-A9EB-B23EA2608B00}"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424908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1984E-225F-4D49-8A5D-C92C9DFF718C}"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405368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675AF2-EC2E-41F7-A58C-05CC358947EC}" type="datetime1">
              <a:rPr lang="en-IN" smtClean="0"/>
              <a:t>27-02-2024</a:t>
            </a:fld>
            <a:endParaRPr lang="en-IN"/>
          </a:p>
        </p:txBody>
      </p:sp>
      <p:sp>
        <p:nvSpPr>
          <p:cNvPr id="5" name="Footer Placeholder 4"/>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9308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F6765-68C5-4B18-8EBE-1FB8AF4DCFC5}"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48404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4B3C44-313E-4459-90C3-E2124EC39F8C}" type="datetime1">
              <a:rPr lang="en-IN" smtClean="0"/>
              <a:t>27-02-2024</a:t>
            </a:fld>
            <a:endParaRPr lang="en-IN"/>
          </a:p>
        </p:txBody>
      </p:sp>
      <p:sp>
        <p:nvSpPr>
          <p:cNvPr id="8" name="Footer Placeholder 7"/>
          <p:cNvSpPr>
            <a:spLocks noGrp="1"/>
          </p:cNvSpPr>
          <p:nvPr>
            <p:ph type="ftr" sz="quarter" idx="11"/>
          </p:nvPr>
        </p:nvSpPr>
        <p:spPr/>
        <p:txBody>
          <a:bodyPr/>
          <a:lstStyle/>
          <a:p>
            <a:r>
              <a:rPr lang="en-IN" smtClean="0"/>
              <a:t>DBMS Cloud Computing,NWC,SOC,SRMIST</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260785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F123D9-4E17-419E-A83B-CD67122AA702}" type="datetime1">
              <a:rPr lang="en-IN" smtClean="0"/>
              <a:t>27-02-2024</a:t>
            </a:fld>
            <a:endParaRPr lang="en-IN"/>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13469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13218-6F52-435D-9C41-B94FE70C34E2}" type="datetime1">
              <a:rPr lang="en-IN" smtClean="0"/>
              <a:t>27-02-2024</a:t>
            </a:fld>
            <a:endParaRPr lang="en-IN"/>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14485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E6A57-178B-4EF1-97D2-05EF76A6A9C3}"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113286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362610-3F82-41E0-8343-F19731FA2276}" type="datetime1">
              <a:rPr lang="en-IN" smtClean="0"/>
              <a:t>27-02-2024</a:t>
            </a:fld>
            <a:endParaRPr lang="en-IN"/>
          </a:p>
        </p:txBody>
      </p:sp>
      <p:sp>
        <p:nvSpPr>
          <p:cNvPr id="6" name="Footer Placeholder 5"/>
          <p:cNvSpPr>
            <a:spLocks noGrp="1"/>
          </p:cNvSpPr>
          <p:nvPr>
            <p:ph type="ftr" sz="quarter" idx="11"/>
          </p:nvPr>
        </p:nvSpPr>
        <p:spPr/>
        <p:txBody>
          <a:bodyPr/>
          <a:lstStyle/>
          <a:p>
            <a:r>
              <a:rPr lang="en-IN" smtClean="0"/>
              <a:t>DBMS Cloud Computing,NWC,SOC,SRMIST</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8D2D0-9DCA-4F8F-8C45-A1B94A92E359}" type="slidenum">
              <a:rPr lang="en-IN" smtClean="0"/>
              <a:pPr/>
              <a:t>‹#›</a:t>
            </a:fld>
            <a:endParaRPr lang="en-IN"/>
          </a:p>
        </p:txBody>
      </p:sp>
    </p:spTree>
    <p:extLst>
      <p:ext uri="{BB962C8B-B14F-4D97-AF65-F5344CB8AC3E}">
        <p14:creationId xmlns:p14="http://schemas.microsoft.com/office/powerpoint/2010/main" val="391469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0A2AFF-51BF-4C5D-A687-69CCBA9E768A}" type="datetime1">
              <a:rPr lang="en-IN" smtClean="0"/>
              <a:t>27-02-2024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DBMS Cloud Computing,NWC,SOC,SRMIST</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8D2D0-9DCA-4F8F-8C45-A1B94A92E359}" type="slidenum">
              <a:rPr lang="en-IN" smtClean="0"/>
              <a:pPr/>
              <a:t>‹#›</a:t>
            </a:fld>
            <a:endParaRPr lang="en-IN"/>
          </a:p>
        </p:txBody>
      </p:sp>
    </p:spTree>
    <p:extLst>
      <p:ext uri="{BB962C8B-B14F-4D97-AF65-F5344CB8AC3E}">
        <p14:creationId xmlns:p14="http://schemas.microsoft.com/office/powerpoint/2010/main" val="2369985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490" y="2434436"/>
            <a:ext cx="8911687" cy="1280890"/>
          </a:xfrm>
        </p:spPr>
        <p:txBody>
          <a:bodyPr/>
          <a:lstStyle/>
          <a:p>
            <a:r>
              <a:rPr lang="en-US" dirty="0"/>
              <a:t>Unit 2 :  ENTITY-RELATIONSHIP MODEL</a:t>
            </a:r>
            <a:endParaRPr lang="en-IN"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1</a:t>
            </a:fld>
            <a:endParaRPr lang="en-IN"/>
          </a:p>
        </p:txBody>
      </p:sp>
    </p:spTree>
    <p:extLst>
      <p:ext uri="{BB962C8B-B14F-4D97-AF65-F5344CB8AC3E}">
        <p14:creationId xmlns:p14="http://schemas.microsoft.com/office/powerpoint/2010/main" val="269901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77EEE9-17DF-4C93-AAA2-5F6A34015EBA}"/>
              </a:ext>
            </a:extLst>
          </p:cNvPr>
          <p:cNvSpPr>
            <a:spLocks noGrp="1"/>
          </p:cNvSpPr>
          <p:nvPr>
            <p:ph idx="1"/>
          </p:nvPr>
        </p:nvSpPr>
        <p:spPr>
          <a:xfrm>
            <a:off x="1505526" y="581891"/>
            <a:ext cx="9971376" cy="6040582"/>
          </a:xfrm>
        </p:spPr>
        <p:txBody>
          <a:bodyPr/>
          <a:lstStyle/>
          <a:p>
            <a:r>
              <a:rPr lang="en-US" b="1" dirty="0"/>
              <a:t>Simple Attributes: </a:t>
            </a:r>
            <a:r>
              <a:rPr lang="en-US" b="0" i="0" dirty="0">
                <a:solidFill>
                  <a:srgbClr val="303030"/>
                </a:solidFill>
                <a:effectLst/>
                <a:latin typeface="Arimo"/>
              </a:rPr>
              <a:t>Simple attributes are those </a:t>
            </a:r>
            <a:r>
              <a:rPr lang="en-US" b="0" i="0" dirty="0">
                <a:solidFill>
                  <a:schemeClr val="accent1"/>
                </a:solidFill>
                <a:effectLst/>
                <a:latin typeface="Arimo"/>
              </a:rPr>
              <a:t>attributes which can not be divided further.</a:t>
            </a: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r>
              <a:rPr lang="en-IN" b="1" i="0" dirty="0">
                <a:solidFill>
                  <a:srgbClr val="303030"/>
                </a:solidFill>
                <a:effectLst/>
                <a:latin typeface="roboto condensed" panose="020B0604020202020204" pitchFamily="2" charset="0"/>
              </a:rPr>
              <a:t>Composite</a:t>
            </a:r>
            <a:r>
              <a:rPr lang="en-IN" b="1" i="0" u="sng" dirty="0">
                <a:solidFill>
                  <a:srgbClr val="303030"/>
                </a:solidFill>
                <a:effectLst/>
                <a:latin typeface="roboto condensed" panose="020B0604020202020204" pitchFamily="2" charset="0"/>
              </a:rPr>
              <a:t> </a:t>
            </a:r>
            <a:r>
              <a:rPr lang="en-IN" b="1" i="0" dirty="0">
                <a:solidFill>
                  <a:srgbClr val="303030"/>
                </a:solidFill>
                <a:effectLst/>
                <a:latin typeface="roboto condensed" panose="020B0604020202020204" pitchFamily="2" charset="0"/>
              </a:rPr>
              <a:t>Attributes-</a:t>
            </a:r>
            <a:r>
              <a:rPr lang="en-US" b="0" i="0" dirty="0">
                <a:solidFill>
                  <a:srgbClr val="303030"/>
                </a:solidFill>
                <a:effectLst/>
                <a:latin typeface="Arimo"/>
              </a:rPr>
              <a:t>Composite attributes are those attributes which are </a:t>
            </a:r>
            <a:r>
              <a:rPr lang="en-US" b="1" i="0" dirty="0">
                <a:solidFill>
                  <a:schemeClr val="accent1"/>
                </a:solidFill>
                <a:effectLst/>
                <a:latin typeface="Arimo"/>
              </a:rPr>
              <a:t>composed of many other simple attributes. </a:t>
            </a:r>
            <a:r>
              <a:rPr lang="en-US" b="0" i="0" dirty="0">
                <a:solidFill>
                  <a:srgbClr val="303030"/>
                </a:solidFill>
                <a:effectLst/>
                <a:latin typeface="Arimo"/>
              </a:rPr>
              <a:t>Here, the attributes “Name” and “Address” are composite attributes as they are composed of many other simple attributes.</a:t>
            </a:r>
            <a:endParaRPr lang="en-IN" b="1" i="0" dirty="0">
              <a:solidFill>
                <a:srgbClr val="303030"/>
              </a:solidFill>
              <a:effectLst/>
              <a:latin typeface="roboto condensed" panose="020B0604020202020204" pitchFamily="2" charset="0"/>
            </a:endParaRPr>
          </a:p>
          <a:p>
            <a:endParaRPr lang="en-IN" dirty="0"/>
          </a:p>
        </p:txBody>
      </p:sp>
      <p:sp>
        <p:nvSpPr>
          <p:cNvPr id="4" name="Footer Placeholder 3">
            <a:extLst>
              <a:ext uri="{FF2B5EF4-FFF2-40B4-BE49-F238E27FC236}">
                <a16:creationId xmlns:a16="http://schemas.microsoft.com/office/drawing/2014/main" xmlns="" id="{F1FA77F2-1A9A-474E-8E6B-B499AF4134FD}"/>
              </a:ext>
            </a:extLst>
          </p:cNvPr>
          <p:cNvSpPr>
            <a:spLocks noGrp="1"/>
          </p:cNvSpPr>
          <p:nvPr>
            <p:ph type="ftr" sz="quarter" idx="11"/>
          </p:nvPr>
        </p:nvSpPr>
        <p:spPr/>
        <p:txBody>
          <a:bodyPr/>
          <a:lstStyle/>
          <a:p>
            <a:r>
              <a:rPr lang="en-IN" smtClean="0"/>
              <a:t>DBMS Cloud Computing,NWC,SOC,SRMIST</a:t>
            </a:r>
            <a:endParaRPr lang="en-IN"/>
          </a:p>
        </p:txBody>
      </p:sp>
      <p:sp>
        <p:nvSpPr>
          <p:cNvPr id="5" name="Slide Number Placeholder 4">
            <a:extLst>
              <a:ext uri="{FF2B5EF4-FFF2-40B4-BE49-F238E27FC236}">
                <a16:creationId xmlns:a16="http://schemas.microsoft.com/office/drawing/2014/main" xmlns="" id="{7A179286-EA0F-4448-B93F-BB8B05699B94}"/>
              </a:ext>
            </a:extLst>
          </p:cNvPr>
          <p:cNvSpPr>
            <a:spLocks noGrp="1"/>
          </p:cNvSpPr>
          <p:nvPr>
            <p:ph type="sldNum" sz="quarter" idx="12"/>
          </p:nvPr>
        </p:nvSpPr>
        <p:spPr/>
        <p:txBody>
          <a:bodyPr/>
          <a:lstStyle/>
          <a:p>
            <a:fld id="{E638D2D0-9DCA-4F8F-8C45-A1B94A92E359}" type="slidenum">
              <a:rPr lang="en-IN" smtClean="0"/>
              <a:pPr/>
              <a:t>10</a:t>
            </a:fld>
            <a:endParaRPr lang="en-IN"/>
          </a:p>
        </p:txBody>
      </p:sp>
      <p:pic>
        <p:nvPicPr>
          <p:cNvPr id="7" name="Picture 6">
            <a:extLst>
              <a:ext uri="{FF2B5EF4-FFF2-40B4-BE49-F238E27FC236}">
                <a16:creationId xmlns:a16="http://schemas.microsoft.com/office/drawing/2014/main" xmlns="" id="{E8708B93-3740-4651-87A2-E04054D1FC66}"/>
              </a:ext>
            </a:extLst>
          </p:cNvPr>
          <p:cNvPicPr>
            <a:picLocks noChangeAspect="1"/>
          </p:cNvPicPr>
          <p:nvPr/>
        </p:nvPicPr>
        <p:blipFill>
          <a:blip r:embed="rId2"/>
          <a:stretch>
            <a:fillRect/>
          </a:stretch>
        </p:blipFill>
        <p:spPr>
          <a:xfrm>
            <a:off x="4248583" y="1059783"/>
            <a:ext cx="3930938" cy="1532711"/>
          </a:xfrm>
          <a:prstGeom prst="rect">
            <a:avLst/>
          </a:prstGeom>
        </p:spPr>
      </p:pic>
      <p:pic>
        <p:nvPicPr>
          <p:cNvPr id="9" name="Picture 8">
            <a:extLst>
              <a:ext uri="{FF2B5EF4-FFF2-40B4-BE49-F238E27FC236}">
                <a16:creationId xmlns:a16="http://schemas.microsoft.com/office/drawing/2014/main" xmlns="" id="{7CD6B9F1-2FDC-4CB7-BA00-8443200532B1}"/>
              </a:ext>
            </a:extLst>
          </p:cNvPr>
          <p:cNvPicPr>
            <a:picLocks noChangeAspect="1"/>
          </p:cNvPicPr>
          <p:nvPr/>
        </p:nvPicPr>
        <p:blipFill>
          <a:blip r:embed="rId3"/>
          <a:stretch>
            <a:fillRect/>
          </a:stretch>
        </p:blipFill>
        <p:spPr>
          <a:xfrm>
            <a:off x="2246311" y="4284206"/>
            <a:ext cx="7962900" cy="2216727"/>
          </a:xfrm>
          <a:prstGeom prst="rect">
            <a:avLst/>
          </a:prstGeom>
        </p:spPr>
      </p:pic>
    </p:spTree>
    <p:extLst>
      <p:ext uri="{BB962C8B-B14F-4D97-AF65-F5344CB8AC3E}">
        <p14:creationId xmlns:p14="http://schemas.microsoft.com/office/powerpoint/2010/main" val="91167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77EEE9-17DF-4C93-AAA2-5F6A34015EBA}"/>
              </a:ext>
            </a:extLst>
          </p:cNvPr>
          <p:cNvSpPr>
            <a:spLocks noGrp="1"/>
          </p:cNvSpPr>
          <p:nvPr>
            <p:ph idx="1"/>
          </p:nvPr>
        </p:nvSpPr>
        <p:spPr>
          <a:xfrm>
            <a:off x="1505526" y="581891"/>
            <a:ext cx="9971376" cy="6040582"/>
          </a:xfrm>
        </p:spPr>
        <p:txBody>
          <a:bodyPr/>
          <a:lstStyle/>
          <a:p>
            <a:r>
              <a:rPr lang="en-IN" b="1" i="0" u="sng" dirty="0">
                <a:solidFill>
                  <a:srgbClr val="303030"/>
                </a:solidFill>
                <a:effectLst/>
                <a:latin typeface="roboto condensed" panose="02000000000000000000" pitchFamily="2" charset="0"/>
              </a:rPr>
              <a:t>Single Valued Attributes-</a:t>
            </a:r>
            <a:endParaRPr lang="en-IN"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Single valued attributes are those </a:t>
            </a:r>
            <a:r>
              <a:rPr lang="en-US" b="1" i="0" dirty="0">
                <a:solidFill>
                  <a:schemeClr val="accent1"/>
                </a:solidFill>
                <a:effectLst/>
                <a:latin typeface="Arimo"/>
              </a:rPr>
              <a:t>attributes which can take only one value for a given entity from an entity set. </a:t>
            </a:r>
            <a:r>
              <a:rPr lang="en-US" b="0" i="0" dirty="0">
                <a:solidFill>
                  <a:srgbClr val="303030"/>
                </a:solidFill>
                <a:effectLst/>
                <a:latin typeface="Arimo"/>
              </a:rPr>
              <a:t>Here, all the attributes are single valued attributes as they can take only one specific value for each entity.</a:t>
            </a:r>
          </a:p>
          <a:p>
            <a:pPr algn="l" fontAlgn="base"/>
            <a:endParaRPr lang="en-US" dirty="0">
              <a:solidFill>
                <a:srgbClr val="303030"/>
              </a:solidFill>
              <a:latin typeface="Arimo"/>
            </a:endParaRPr>
          </a:p>
          <a:p>
            <a:pPr algn="l" fontAlgn="base"/>
            <a:endParaRPr lang="en-US" b="0" i="0" dirty="0">
              <a:solidFill>
                <a:srgbClr val="303030"/>
              </a:solidFill>
              <a:effectLst/>
              <a:latin typeface="Arimo"/>
            </a:endParaRPr>
          </a:p>
          <a:p>
            <a:pPr algn="l" fontAlgn="base"/>
            <a:endParaRPr lang="en-US" dirty="0">
              <a:solidFill>
                <a:srgbClr val="303030"/>
              </a:solidFill>
              <a:latin typeface="Arimo"/>
            </a:endParaRPr>
          </a:p>
          <a:p>
            <a:pPr algn="l" fontAlgn="base"/>
            <a:endParaRPr lang="en-US" b="0" i="0" dirty="0">
              <a:solidFill>
                <a:srgbClr val="303030"/>
              </a:solidFill>
              <a:effectLst/>
              <a:latin typeface="Arimo"/>
            </a:endParaRPr>
          </a:p>
          <a:p>
            <a:pPr algn="l" fontAlgn="base"/>
            <a:r>
              <a:rPr lang="en-IN" b="1" i="0" u="sng" dirty="0">
                <a:solidFill>
                  <a:srgbClr val="303030"/>
                </a:solidFill>
                <a:effectLst/>
                <a:latin typeface="roboto condensed" panose="02000000000000000000" pitchFamily="2" charset="0"/>
              </a:rPr>
              <a:t> Multi Valued Attributes-</a:t>
            </a:r>
            <a:r>
              <a:rPr lang="en-US" b="0" i="0" dirty="0">
                <a:solidFill>
                  <a:srgbClr val="303030"/>
                </a:solidFill>
                <a:effectLst/>
                <a:latin typeface="Arimo"/>
              </a:rPr>
              <a:t>Multi valued attributes are those </a:t>
            </a:r>
            <a:r>
              <a:rPr lang="en-US" b="1" i="0" dirty="0">
                <a:solidFill>
                  <a:schemeClr val="accent1"/>
                </a:solidFill>
                <a:effectLst/>
                <a:latin typeface="Arimo"/>
              </a:rPr>
              <a:t>attributes which can take more than one value for a given entity from an entity set</a:t>
            </a:r>
            <a:r>
              <a:rPr lang="en-US" b="0" i="0" dirty="0">
                <a:solidFill>
                  <a:srgbClr val="303030"/>
                </a:solidFill>
                <a:effectLst/>
                <a:latin typeface="Arimo"/>
              </a:rPr>
              <a:t>. Here, the attributes “Mob_no” and “Email_id” are multi valued attributes as they can take more than one values for a given entity.</a:t>
            </a:r>
          </a:p>
          <a:p>
            <a:pPr algn="l" fontAlgn="base"/>
            <a:endParaRPr lang="en-US" b="0" i="0" dirty="0">
              <a:solidFill>
                <a:srgbClr val="303030"/>
              </a:solidFill>
              <a:effectLst/>
              <a:latin typeface="Arimo"/>
            </a:endParaRPr>
          </a:p>
          <a:p>
            <a:pPr fontAlgn="base"/>
            <a:endParaRPr lang="en-US" b="0" i="0" dirty="0">
              <a:solidFill>
                <a:srgbClr val="303030"/>
              </a:solidFill>
              <a:effectLst/>
              <a:latin typeface="Arimo"/>
            </a:endParaRPr>
          </a:p>
          <a:p>
            <a:pPr fontAlgn="base"/>
            <a:endParaRPr lang="en-IN" b="1" i="0" dirty="0">
              <a:solidFill>
                <a:srgbClr val="303030"/>
              </a:solidFill>
              <a:effectLst/>
              <a:latin typeface="roboto condensed" panose="02000000000000000000" pitchFamily="2" charset="0"/>
            </a:endParaRPr>
          </a:p>
          <a:p>
            <a:pPr algn="l" fontAlgn="base"/>
            <a:endParaRPr lang="en-US" b="0" i="0" dirty="0">
              <a:solidFill>
                <a:srgbClr val="303030"/>
              </a:solidFill>
              <a:effectLst/>
              <a:latin typeface="Arimo"/>
            </a:endParaRPr>
          </a:p>
          <a:p>
            <a:pPr algn="l" fontAlgn="base"/>
            <a:endParaRPr lang="en-US" dirty="0">
              <a:solidFill>
                <a:srgbClr val="303030"/>
              </a:solidFill>
              <a:latin typeface="Arimo"/>
            </a:endParaRPr>
          </a:p>
          <a:p>
            <a:pPr algn="l" fontAlgn="base"/>
            <a:endParaRPr lang="en-US" b="0" i="0" dirty="0">
              <a:solidFill>
                <a:srgbClr val="303030"/>
              </a:solidFill>
              <a:effectLst/>
              <a:latin typeface="Arimo"/>
            </a:endParaRPr>
          </a:p>
          <a:p>
            <a:pPr algn="l" fontAlgn="base"/>
            <a:endParaRPr lang="en-US" b="0" i="0" dirty="0">
              <a:solidFill>
                <a:srgbClr val="303030"/>
              </a:solidFill>
              <a:effectLst/>
              <a:latin typeface="Arimo"/>
            </a:endParaRPr>
          </a:p>
          <a:p>
            <a:endParaRPr lang="en-US" b="0" i="0" dirty="0">
              <a:solidFill>
                <a:srgbClr val="303030"/>
              </a:solidFill>
              <a:effectLst/>
              <a:latin typeface="Arimo"/>
            </a:endParaRPr>
          </a:p>
          <a:p>
            <a:endParaRPr lang="en-US" dirty="0">
              <a:solidFill>
                <a:srgbClr val="303030"/>
              </a:solidFill>
              <a:latin typeface="Arimo"/>
            </a:endParaRPr>
          </a:p>
          <a:p>
            <a:endParaRPr lang="en-IN" dirty="0"/>
          </a:p>
        </p:txBody>
      </p:sp>
      <p:sp>
        <p:nvSpPr>
          <p:cNvPr id="4" name="Footer Placeholder 3">
            <a:extLst>
              <a:ext uri="{FF2B5EF4-FFF2-40B4-BE49-F238E27FC236}">
                <a16:creationId xmlns:a16="http://schemas.microsoft.com/office/drawing/2014/main" xmlns="" id="{F1FA77F2-1A9A-474E-8E6B-B499AF4134FD}"/>
              </a:ext>
            </a:extLst>
          </p:cNvPr>
          <p:cNvSpPr>
            <a:spLocks noGrp="1"/>
          </p:cNvSpPr>
          <p:nvPr>
            <p:ph type="ftr" sz="quarter" idx="11"/>
          </p:nvPr>
        </p:nvSpPr>
        <p:spPr/>
        <p:txBody>
          <a:bodyPr/>
          <a:lstStyle/>
          <a:p>
            <a:r>
              <a:rPr lang="en-IN" smtClean="0"/>
              <a:t>DBMS Cloud Computing,NWC,SOC,SRMIST</a:t>
            </a:r>
            <a:endParaRPr lang="en-IN"/>
          </a:p>
        </p:txBody>
      </p:sp>
      <p:sp>
        <p:nvSpPr>
          <p:cNvPr id="5" name="Slide Number Placeholder 4">
            <a:extLst>
              <a:ext uri="{FF2B5EF4-FFF2-40B4-BE49-F238E27FC236}">
                <a16:creationId xmlns:a16="http://schemas.microsoft.com/office/drawing/2014/main" xmlns="" id="{7A179286-EA0F-4448-B93F-BB8B05699B94}"/>
              </a:ext>
            </a:extLst>
          </p:cNvPr>
          <p:cNvSpPr>
            <a:spLocks noGrp="1"/>
          </p:cNvSpPr>
          <p:nvPr>
            <p:ph type="sldNum" sz="quarter" idx="12"/>
          </p:nvPr>
        </p:nvSpPr>
        <p:spPr/>
        <p:txBody>
          <a:bodyPr/>
          <a:lstStyle/>
          <a:p>
            <a:fld id="{E638D2D0-9DCA-4F8F-8C45-A1B94A92E359}" type="slidenum">
              <a:rPr lang="en-IN" smtClean="0"/>
              <a:pPr/>
              <a:t>11</a:t>
            </a:fld>
            <a:endParaRPr lang="en-IN"/>
          </a:p>
        </p:txBody>
      </p:sp>
      <p:pic>
        <p:nvPicPr>
          <p:cNvPr id="6" name="Picture 5">
            <a:extLst>
              <a:ext uri="{FF2B5EF4-FFF2-40B4-BE49-F238E27FC236}">
                <a16:creationId xmlns:a16="http://schemas.microsoft.com/office/drawing/2014/main" xmlns="" id="{287F1979-48A2-448F-8683-684A79C11AE9}"/>
              </a:ext>
            </a:extLst>
          </p:cNvPr>
          <p:cNvPicPr>
            <a:picLocks noChangeAspect="1"/>
          </p:cNvPicPr>
          <p:nvPr/>
        </p:nvPicPr>
        <p:blipFill>
          <a:blip r:embed="rId2"/>
          <a:stretch>
            <a:fillRect/>
          </a:stretch>
        </p:blipFill>
        <p:spPr>
          <a:xfrm>
            <a:off x="3146569" y="2066493"/>
            <a:ext cx="5381625" cy="1362507"/>
          </a:xfrm>
          <a:prstGeom prst="rect">
            <a:avLst/>
          </a:prstGeom>
        </p:spPr>
      </p:pic>
      <p:pic>
        <p:nvPicPr>
          <p:cNvPr id="10" name="Picture 9">
            <a:extLst>
              <a:ext uri="{FF2B5EF4-FFF2-40B4-BE49-F238E27FC236}">
                <a16:creationId xmlns:a16="http://schemas.microsoft.com/office/drawing/2014/main" xmlns="" id="{2DBAA23C-DD97-488A-9738-A3DFBD92A73A}"/>
              </a:ext>
            </a:extLst>
          </p:cNvPr>
          <p:cNvPicPr>
            <a:picLocks noChangeAspect="1"/>
          </p:cNvPicPr>
          <p:nvPr/>
        </p:nvPicPr>
        <p:blipFill>
          <a:blip r:embed="rId3"/>
          <a:stretch>
            <a:fillRect/>
          </a:stretch>
        </p:blipFill>
        <p:spPr>
          <a:xfrm>
            <a:off x="3486294" y="4704315"/>
            <a:ext cx="5514975" cy="1918158"/>
          </a:xfrm>
          <a:prstGeom prst="rect">
            <a:avLst/>
          </a:prstGeom>
        </p:spPr>
      </p:pic>
    </p:spTree>
    <p:extLst>
      <p:ext uri="{BB962C8B-B14F-4D97-AF65-F5344CB8AC3E}">
        <p14:creationId xmlns:p14="http://schemas.microsoft.com/office/powerpoint/2010/main" val="2002022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0ABB55-9C57-42F9-A46C-FEF285BBCC9C}"/>
              </a:ext>
            </a:extLst>
          </p:cNvPr>
          <p:cNvSpPr>
            <a:spLocks noGrp="1"/>
          </p:cNvSpPr>
          <p:nvPr>
            <p:ph idx="1"/>
          </p:nvPr>
        </p:nvSpPr>
        <p:spPr>
          <a:xfrm>
            <a:off x="1551709" y="544945"/>
            <a:ext cx="10510982" cy="6068291"/>
          </a:xfrm>
        </p:spPr>
        <p:txBody>
          <a:bodyPr/>
          <a:lstStyle/>
          <a:p>
            <a:r>
              <a:rPr lang="en-IN" b="1" i="0" u="sng" dirty="0">
                <a:solidFill>
                  <a:srgbClr val="303030"/>
                </a:solidFill>
                <a:effectLst/>
                <a:latin typeface="roboto condensed" panose="02000000000000000000" pitchFamily="2" charset="0"/>
              </a:rPr>
              <a:t>Derived Attributes-</a:t>
            </a:r>
            <a:endParaRPr lang="en-IN" b="1" i="0" dirty="0">
              <a:solidFill>
                <a:srgbClr val="303030"/>
              </a:solidFill>
              <a:effectLst/>
              <a:latin typeface="roboto condensed" panose="02000000000000000000" pitchFamily="2" charset="0"/>
            </a:endParaRPr>
          </a:p>
          <a:p>
            <a:r>
              <a:rPr lang="en-US" b="0" i="0" dirty="0">
                <a:solidFill>
                  <a:srgbClr val="303030"/>
                </a:solidFill>
                <a:effectLst/>
                <a:latin typeface="Arimo"/>
              </a:rPr>
              <a:t>Derived attributes are those attributes which can be derived from other attribute(s). Here, the attribute “Age” is a derived attribute as it can be derived from the attribute “DOB”.</a:t>
            </a:r>
          </a:p>
          <a:p>
            <a:endParaRPr lang="en-US" dirty="0">
              <a:solidFill>
                <a:srgbClr val="303030"/>
              </a:solidFill>
              <a:latin typeface="Arimo"/>
            </a:endParaRPr>
          </a:p>
          <a:p>
            <a:endParaRPr lang="en-US" b="0" i="0" dirty="0">
              <a:solidFill>
                <a:srgbClr val="303030"/>
              </a:solidFill>
              <a:effectLst/>
              <a:latin typeface="Arimo"/>
            </a:endParaRPr>
          </a:p>
          <a:p>
            <a:endParaRPr lang="en-US" dirty="0">
              <a:solidFill>
                <a:srgbClr val="303030"/>
              </a:solidFill>
              <a:latin typeface="Arimo"/>
            </a:endParaRPr>
          </a:p>
          <a:p>
            <a:endParaRPr lang="en-US" b="0" i="0" dirty="0">
              <a:solidFill>
                <a:srgbClr val="303030"/>
              </a:solidFill>
              <a:effectLst/>
              <a:latin typeface="Arimo"/>
            </a:endParaRPr>
          </a:p>
          <a:p>
            <a:endParaRPr lang="en-US" dirty="0">
              <a:solidFill>
                <a:srgbClr val="303030"/>
              </a:solidFill>
              <a:latin typeface="Arimo"/>
            </a:endParaRPr>
          </a:p>
          <a:p>
            <a:r>
              <a:rPr lang="en-IN" b="1" i="0" u="sng" dirty="0">
                <a:solidFill>
                  <a:srgbClr val="303030"/>
                </a:solidFill>
                <a:effectLst/>
                <a:latin typeface="roboto condensed" panose="02000000000000000000" pitchFamily="2" charset="0"/>
              </a:rPr>
              <a:t>Key Attributes-</a:t>
            </a:r>
            <a:r>
              <a:rPr lang="en-US" b="0" i="0" dirty="0">
                <a:solidFill>
                  <a:srgbClr val="303030"/>
                </a:solidFill>
                <a:effectLst/>
                <a:latin typeface="Arimo"/>
              </a:rPr>
              <a:t>Key attributes are those attributes which can </a:t>
            </a:r>
            <a:r>
              <a:rPr lang="en-US" b="1" i="0" dirty="0">
                <a:solidFill>
                  <a:schemeClr val="accent1"/>
                </a:solidFill>
                <a:effectLst/>
                <a:latin typeface="Arimo"/>
              </a:rPr>
              <a:t>identify an entity uniquely in an entity set</a:t>
            </a:r>
            <a:r>
              <a:rPr lang="en-US" b="0" i="0" dirty="0">
                <a:solidFill>
                  <a:srgbClr val="303030"/>
                </a:solidFill>
                <a:effectLst/>
                <a:latin typeface="Arimo"/>
              </a:rPr>
              <a:t>. Here, the attribute “</a:t>
            </a:r>
            <a:r>
              <a:rPr lang="en-US" b="0" i="0" dirty="0" err="1">
                <a:solidFill>
                  <a:srgbClr val="303030"/>
                </a:solidFill>
                <a:effectLst/>
                <a:latin typeface="Arimo"/>
              </a:rPr>
              <a:t>Roll_no</a:t>
            </a:r>
            <a:r>
              <a:rPr lang="en-US" b="0" i="0" dirty="0">
                <a:solidFill>
                  <a:srgbClr val="303030"/>
                </a:solidFill>
                <a:effectLst/>
                <a:latin typeface="Arimo"/>
              </a:rPr>
              <a:t>” is a key attribute as it can identify any student uniquely.</a:t>
            </a:r>
            <a:endParaRPr lang="en-IN" b="1" i="0" dirty="0">
              <a:solidFill>
                <a:srgbClr val="303030"/>
              </a:solidFill>
              <a:effectLst/>
              <a:latin typeface="roboto condensed" panose="02000000000000000000" pitchFamily="2" charset="0"/>
            </a:endParaRPr>
          </a:p>
          <a:p>
            <a:endParaRPr lang="en-US" b="0" i="0" dirty="0">
              <a:solidFill>
                <a:srgbClr val="303030"/>
              </a:solidFill>
              <a:effectLst/>
              <a:latin typeface="Arimo"/>
            </a:endParaRPr>
          </a:p>
          <a:p>
            <a:endParaRPr lang="en-US" b="0" i="0" dirty="0">
              <a:solidFill>
                <a:srgbClr val="303030"/>
              </a:solidFill>
              <a:effectLst/>
              <a:latin typeface="Arimo"/>
            </a:endParaRPr>
          </a:p>
          <a:p>
            <a:endParaRPr lang="en-US" dirty="0">
              <a:solidFill>
                <a:srgbClr val="303030"/>
              </a:solidFill>
              <a:latin typeface="Arimo"/>
            </a:endParaRPr>
          </a:p>
          <a:p>
            <a:endParaRPr lang="en-US" b="0" i="0" dirty="0">
              <a:solidFill>
                <a:srgbClr val="303030"/>
              </a:solidFill>
              <a:effectLst/>
              <a:latin typeface="Arimo"/>
            </a:endParaRPr>
          </a:p>
          <a:p>
            <a:endParaRPr lang="en-US" dirty="0">
              <a:solidFill>
                <a:srgbClr val="303030"/>
              </a:solidFill>
              <a:latin typeface="Arimo"/>
            </a:endParaRPr>
          </a:p>
          <a:p>
            <a:endParaRPr lang="en-US" b="0" i="0" dirty="0">
              <a:solidFill>
                <a:srgbClr val="303030"/>
              </a:solidFill>
              <a:effectLst/>
              <a:latin typeface="Arimo"/>
            </a:endParaRPr>
          </a:p>
          <a:p>
            <a:endParaRPr lang="en-US" dirty="0">
              <a:solidFill>
                <a:srgbClr val="303030"/>
              </a:solidFill>
              <a:latin typeface="Arimo"/>
            </a:endParaRPr>
          </a:p>
          <a:p>
            <a:endParaRPr lang="en-US" b="0" i="0" dirty="0">
              <a:solidFill>
                <a:srgbClr val="303030"/>
              </a:solidFill>
              <a:effectLst/>
              <a:latin typeface="Arimo"/>
            </a:endParaRPr>
          </a:p>
          <a:p>
            <a:endParaRPr lang="en-IN" dirty="0"/>
          </a:p>
        </p:txBody>
      </p:sp>
      <p:sp>
        <p:nvSpPr>
          <p:cNvPr id="4" name="Footer Placeholder 3">
            <a:extLst>
              <a:ext uri="{FF2B5EF4-FFF2-40B4-BE49-F238E27FC236}">
                <a16:creationId xmlns:a16="http://schemas.microsoft.com/office/drawing/2014/main" xmlns="" id="{5F864331-82A0-4361-8553-F27D283565DB}"/>
              </a:ext>
            </a:extLst>
          </p:cNvPr>
          <p:cNvSpPr>
            <a:spLocks noGrp="1"/>
          </p:cNvSpPr>
          <p:nvPr>
            <p:ph type="ftr" sz="quarter" idx="11"/>
          </p:nvPr>
        </p:nvSpPr>
        <p:spPr/>
        <p:txBody>
          <a:bodyPr/>
          <a:lstStyle/>
          <a:p>
            <a:r>
              <a:rPr lang="en-IN" smtClean="0"/>
              <a:t>DBMS Cloud Computing,NWC,SOC,SRMIST</a:t>
            </a:r>
            <a:endParaRPr lang="en-IN"/>
          </a:p>
        </p:txBody>
      </p:sp>
      <p:sp>
        <p:nvSpPr>
          <p:cNvPr id="5" name="Slide Number Placeholder 4">
            <a:extLst>
              <a:ext uri="{FF2B5EF4-FFF2-40B4-BE49-F238E27FC236}">
                <a16:creationId xmlns:a16="http://schemas.microsoft.com/office/drawing/2014/main" xmlns="" id="{0E3F4E0F-D5AF-4494-803D-88677A9D6516}"/>
              </a:ext>
            </a:extLst>
          </p:cNvPr>
          <p:cNvSpPr>
            <a:spLocks noGrp="1"/>
          </p:cNvSpPr>
          <p:nvPr>
            <p:ph type="sldNum" sz="quarter" idx="12"/>
          </p:nvPr>
        </p:nvSpPr>
        <p:spPr/>
        <p:txBody>
          <a:bodyPr/>
          <a:lstStyle/>
          <a:p>
            <a:fld id="{E638D2D0-9DCA-4F8F-8C45-A1B94A92E359}" type="slidenum">
              <a:rPr lang="en-IN" smtClean="0"/>
              <a:pPr/>
              <a:t>12</a:t>
            </a:fld>
            <a:endParaRPr lang="en-IN"/>
          </a:p>
        </p:txBody>
      </p:sp>
      <p:pic>
        <p:nvPicPr>
          <p:cNvPr id="7" name="Picture 6">
            <a:extLst>
              <a:ext uri="{FF2B5EF4-FFF2-40B4-BE49-F238E27FC236}">
                <a16:creationId xmlns:a16="http://schemas.microsoft.com/office/drawing/2014/main" xmlns="" id="{1894F02E-DD5C-45F5-8CF8-312204AD6653}"/>
              </a:ext>
            </a:extLst>
          </p:cNvPr>
          <p:cNvPicPr>
            <a:picLocks noChangeAspect="1"/>
          </p:cNvPicPr>
          <p:nvPr/>
        </p:nvPicPr>
        <p:blipFill>
          <a:blip r:embed="rId2"/>
          <a:stretch>
            <a:fillRect/>
          </a:stretch>
        </p:blipFill>
        <p:spPr>
          <a:xfrm>
            <a:off x="2872509" y="1679419"/>
            <a:ext cx="6446981" cy="1660958"/>
          </a:xfrm>
          <a:prstGeom prst="rect">
            <a:avLst/>
          </a:prstGeom>
        </p:spPr>
      </p:pic>
      <p:pic>
        <p:nvPicPr>
          <p:cNvPr id="9" name="Picture 8">
            <a:extLst>
              <a:ext uri="{FF2B5EF4-FFF2-40B4-BE49-F238E27FC236}">
                <a16:creationId xmlns:a16="http://schemas.microsoft.com/office/drawing/2014/main" xmlns="" id="{207AD769-A6CB-4D7E-B37D-6027980CF5A1}"/>
              </a:ext>
            </a:extLst>
          </p:cNvPr>
          <p:cNvPicPr>
            <a:picLocks noChangeAspect="1"/>
          </p:cNvPicPr>
          <p:nvPr/>
        </p:nvPicPr>
        <p:blipFill>
          <a:blip r:embed="rId3"/>
          <a:stretch>
            <a:fillRect/>
          </a:stretch>
        </p:blipFill>
        <p:spPr>
          <a:xfrm>
            <a:off x="3443286" y="4270314"/>
            <a:ext cx="5305425" cy="1660958"/>
          </a:xfrm>
          <a:prstGeom prst="rect">
            <a:avLst/>
          </a:prstGeom>
        </p:spPr>
      </p:pic>
    </p:spTree>
    <p:extLst>
      <p:ext uri="{BB962C8B-B14F-4D97-AF65-F5344CB8AC3E}">
        <p14:creationId xmlns:p14="http://schemas.microsoft.com/office/powerpoint/2010/main" val="3802414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484745" y="31688"/>
            <a:ext cx="8267700" cy="609600"/>
          </a:xfrm>
        </p:spPr>
        <p:txBody>
          <a:bodyPr>
            <a:normAutofit fontScale="90000"/>
          </a:bodyPr>
          <a:lstStyle/>
          <a:p>
            <a:r>
              <a:rPr lang="en-US" dirty="0"/>
              <a:t>E-R Diagrams</a:t>
            </a:r>
          </a:p>
        </p:txBody>
      </p:sp>
      <p:sp>
        <p:nvSpPr>
          <p:cNvPr id="6" name="Slide Number Placeholder 3"/>
          <p:cNvSpPr>
            <a:spLocks noGrp="1"/>
          </p:cNvSpPr>
          <p:nvPr>
            <p:ph type="sldNum" sz="quarter" idx="12"/>
          </p:nvPr>
        </p:nvSpPr>
        <p:spPr/>
        <p:txBody>
          <a:bodyPr/>
          <a:lstStyle/>
          <a:p>
            <a:fld id="{A397C9C3-CD4E-482F-8882-58E10053DEBB}" type="slidenum">
              <a:rPr lang="en-US"/>
              <a:pPr/>
              <a:t>13</a:t>
            </a:fld>
            <a:endParaRPr lang="en-US"/>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l="1064" t="30733" r="1064" b="30733"/>
          <a:stretch>
            <a:fillRect/>
          </a:stretch>
        </p:blipFill>
        <p:spPr bwMode="auto">
          <a:xfrm>
            <a:off x="2349500" y="677705"/>
            <a:ext cx="7956550" cy="2349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Rectangle 7"/>
          <p:cNvSpPr>
            <a:spLocks noChangeArrowheads="1"/>
          </p:cNvSpPr>
          <p:nvPr/>
        </p:nvSpPr>
        <p:spPr bwMode="auto">
          <a:xfrm>
            <a:off x="1997076" y="3131127"/>
            <a:ext cx="8505825" cy="3726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pPr>
            <a:r>
              <a:rPr kumimoji="1" lang="en-US" sz="2000" b="1" dirty="0">
                <a:latin typeface="Helvetica" panose="020B0604020202020204" pitchFamily="34" charset="0"/>
              </a:rPr>
              <a:t>(</a:t>
            </a:r>
            <a:r>
              <a:rPr kumimoji="1" lang="en-US" sz="2000" b="1" dirty="0">
                <a:solidFill>
                  <a:srgbClr val="FF0000"/>
                </a:solidFill>
                <a:latin typeface="Helvetica" panose="020B0604020202020204" pitchFamily="34" charset="0"/>
              </a:rPr>
              <a:t>1) Basic Structure</a:t>
            </a:r>
          </a:p>
          <a:p>
            <a:pPr>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Rectangles</a:t>
            </a:r>
            <a:r>
              <a:rPr kumimoji="1" lang="en-US" sz="2000" dirty="0">
                <a:latin typeface="Helvetica" panose="020B0604020202020204" pitchFamily="34" charset="0"/>
              </a:rPr>
              <a:t> represent entity sets.</a:t>
            </a:r>
          </a:p>
          <a:p>
            <a:pPr>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Diamonds</a:t>
            </a:r>
            <a:r>
              <a:rPr kumimoji="1" lang="en-US" sz="2000" dirty="0">
                <a:latin typeface="Helvetica" panose="020B0604020202020204" pitchFamily="34" charset="0"/>
              </a:rPr>
              <a:t> represent relationship sets.</a:t>
            </a:r>
          </a:p>
          <a:p>
            <a:pPr>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Lines</a:t>
            </a:r>
            <a:r>
              <a:rPr kumimoji="1" lang="en-US" sz="2000" dirty="0">
                <a:latin typeface="Helvetica" panose="020B0604020202020204" pitchFamily="34" charset="0"/>
              </a:rPr>
              <a:t> link attributes to entity sets and entity sets to relationship sets.</a:t>
            </a:r>
          </a:p>
          <a:p>
            <a:pPr>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Ellipses</a:t>
            </a:r>
            <a:r>
              <a:rPr kumimoji="1" lang="en-US" sz="2000" dirty="0">
                <a:latin typeface="Helvetica" panose="020B0604020202020204" pitchFamily="34" charset="0"/>
              </a:rPr>
              <a:t> represent attributes</a:t>
            </a:r>
          </a:p>
          <a:p>
            <a:pPr lvl="1">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Double ellipses</a:t>
            </a:r>
            <a:r>
              <a:rPr kumimoji="1" lang="en-US" sz="2000" dirty="0">
                <a:latin typeface="Helvetica" panose="020B0604020202020204" pitchFamily="34" charset="0"/>
              </a:rPr>
              <a:t> represent </a:t>
            </a:r>
            <a:r>
              <a:rPr kumimoji="1" lang="en-US" sz="2000" dirty="0" err="1">
                <a:latin typeface="Helvetica" panose="020B0604020202020204" pitchFamily="34" charset="0"/>
              </a:rPr>
              <a:t>multivalued</a:t>
            </a:r>
            <a:r>
              <a:rPr kumimoji="1" lang="en-US" sz="2000" dirty="0">
                <a:latin typeface="Helvetica" panose="020B0604020202020204" pitchFamily="34" charset="0"/>
              </a:rPr>
              <a:t> attributes.</a:t>
            </a:r>
          </a:p>
          <a:p>
            <a:pPr lvl="1">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Dashed ellipses</a:t>
            </a:r>
            <a:r>
              <a:rPr kumimoji="1" lang="en-US" sz="2000" dirty="0">
                <a:latin typeface="Helvetica" panose="020B0604020202020204" pitchFamily="34" charset="0"/>
              </a:rPr>
              <a:t> denote derived attributes.</a:t>
            </a:r>
          </a:p>
          <a:p>
            <a:pPr>
              <a:spcBef>
                <a:spcPct val="35000"/>
              </a:spcBef>
              <a:buClr>
                <a:schemeClr val="tx2"/>
              </a:buClr>
              <a:buSzPct val="90000"/>
              <a:buFont typeface="Monotype Sorts" pitchFamily="2" charset="2"/>
              <a:buChar char="n"/>
            </a:pPr>
            <a:r>
              <a:rPr kumimoji="1" lang="en-US" sz="2000" b="1" dirty="0">
                <a:latin typeface="Helvetica" panose="020B0604020202020204" pitchFamily="34" charset="0"/>
              </a:rPr>
              <a:t>Underline</a:t>
            </a:r>
            <a:r>
              <a:rPr kumimoji="1" lang="en-US" sz="2000" dirty="0">
                <a:latin typeface="Helvetica" panose="020B0604020202020204" pitchFamily="34" charset="0"/>
              </a:rPr>
              <a:t> indicates primary key attributes (will study later)</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340026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420090" y="410678"/>
            <a:ext cx="10771909" cy="559666"/>
          </a:xfrm>
        </p:spPr>
        <p:txBody>
          <a:bodyPr>
            <a:noAutofit/>
          </a:bodyPr>
          <a:lstStyle/>
          <a:p>
            <a:r>
              <a:rPr lang="en-US" sz="3200" dirty="0"/>
              <a:t>E-R Diagram With Composite, Multivalued, and Derived Attributes</a:t>
            </a:r>
          </a:p>
        </p:txBody>
      </p:sp>
      <p:sp>
        <p:nvSpPr>
          <p:cNvPr id="5" name="Slide Number Placeholder 3"/>
          <p:cNvSpPr>
            <a:spLocks noGrp="1"/>
          </p:cNvSpPr>
          <p:nvPr>
            <p:ph type="sldNum" sz="quarter" idx="12"/>
          </p:nvPr>
        </p:nvSpPr>
        <p:spPr/>
        <p:txBody>
          <a:bodyPr/>
          <a:lstStyle/>
          <a:p>
            <a:fld id="{F177CE3B-C464-46CC-AB19-715DE4F91C3F}" type="slidenum">
              <a:rPr lang="en-US"/>
              <a:pPr/>
              <a:t>14</a:t>
            </a:fld>
            <a:endParaRPr lang="en-US"/>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l="948" t="14647" r="1704" b="16919"/>
          <a:stretch>
            <a:fillRect/>
          </a:stretch>
        </p:blipFill>
        <p:spPr bwMode="auto">
          <a:xfrm>
            <a:off x="2540001" y="1801091"/>
            <a:ext cx="7612063" cy="4013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513264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29144" y="229256"/>
            <a:ext cx="8911687" cy="1280890"/>
          </a:xfrm>
        </p:spPr>
        <p:txBody>
          <a:bodyPr/>
          <a:lstStyle/>
          <a:p>
            <a:r>
              <a:rPr lang="en-US" dirty="0"/>
              <a:t>Relationship Sets</a:t>
            </a:r>
          </a:p>
        </p:txBody>
      </p:sp>
      <p:sp>
        <p:nvSpPr>
          <p:cNvPr id="33795" name="Rectangle 3"/>
          <p:cNvSpPr>
            <a:spLocks noGrp="1" noChangeArrowheads="1"/>
          </p:cNvSpPr>
          <p:nvPr>
            <p:ph idx="1"/>
          </p:nvPr>
        </p:nvSpPr>
        <p:spPr>
          <a:xfrm>
            <a:off x="1738648" y="1052945"/>
            <a:ext cx="9765964" cy="5082863"/>
          </a:xfrm>
        </p:spPr>
        <p:txBody>
          <a:bodyPr>
            <a:normAutofit lnSpcReduction="10000"/>
          </a:bodyPr>
          <a:lstStyle/>
          <a:p>
            <a:r>
              <a:rPr lang="en-IN" dirty="0"/>
              <a:t>A </a:t>
            </a:r>
            <a:r>
              <a:rPr lang="en-IN" b="1" dirty="0"/>
              <a:t>relationship is an association among several entities. </a:t>
            </a:r>
            <a:r>
              <a:rPr lang="en-IN" dirty="0"/>
              <a:t>For example, we can define a relationship </a:t>
            </a:r>
            <a:r>
              <a:rPr lang="en-IN" i="1" dirty="0"/>
              <a:t>depositor that associates customer Hayes with account A-102</a:t>
            </a:r>
          </a:p>
          <a:p>
            <a:pPr>
              <a:tabLst>
                <a:tab pos="1536700" algn="ctr"/>
                <a:tab pos="3543300" algn="ctr"/>
                <a:tab pos="5481638" algn="ctr"/>
              </a:tabLst>
            </a:pPr>
            <a:r>
              <a:rPr lang="en-US" dirty="0"/>
              <a:t>Example:</a:t>
            </a:r>
            <a:br>
              <a:rPr lang="en-US" dirty="0"/>
            </a:br>
            <a:r>
              <a:rPr lang="en-US" dirty="0"/>
              <a:t>	</a:t>
            </a:r>
            <a:r>
              <a:rPr lang="en-US" u="sng" dirty="0"/>
              <a:t>Hayes</a:t>
            </a:r>
            <a:r>
              <a:rPr lang="en-US" dirty="0"/>
              <a:t>	</a:t>
            </a:r>
            <a:r>
              <a:rPr lang="en-US" i="1" u="sng" dirty="0"/>
              <a:t>depositor</a:t>
            </a:r>
            <a:r>
              <a:rPr lang="en-US" dirty="0"/>
              <a:t>	</a:t>
            </a:r>
            <a:r>
              <a:rPr lang="en-US" u="sng" dirty="0"/>
              <a:t>A-102</a:t>
            </a:r>
            <a:r>
              <a:rPr lang="en-US" dirty="0"/>
              <a:t/>
            </a:r>
            <a:br>
              <a:rPr lang="en-US" dirty="0"/>
            </a:br>
            <a:r>
              <a:rPr lang="en-US" dirty="0"/>
              <a:t>	</a:t>
            </a:r>
            <a:r>
              <a:rPr lang="en-US" i="1" dirty="0"/>
              <a:t>customer</a:t>
            </a:r>
            <a:r>
              <a:rPr lang="en-US" dirty="0"/>
              <a:t> entity	relationship set	</a:t>
            </a:r>
            <a:r>
              <a:rPr lang="en-US" i="1" dirty="0"/>
              <a:t>account</a:t>
            </a:r>
            <a:r>
              <a:rPr lang="en-US" dirty="0"/>
              <a:t> entity</a:t>
            </a:r>
          </a:p>
          <a:p>
            <a:pPr>
              <a:tabLst>
                <a:tab pos="1536700" algn="ctr"/>
                <a:tab pos="3543300" algn="ctr"/>
                <a:tab pos="5481638" algn="ctr"/>
              </a:tabLst>
            </a:pPr>
            <a:r>
              <a:rPr lang="en-US" dirty="0"/>
              <a:t>A </a:t>
            </a:r>
            <a:r>
              <a:rPr lang="en-US" i="1" dirty="0">
                <a:solidFill>
                  <a:schemeClr val="tx2"/>
                </a:solidFill>
              </a:rPr>
              <a:t>relationship </a:t>
            </a:r>
            <a:r>
              <a:rPr lang="en-US" dirty="0">
                <a:solidFill>
                  <a:schemeClr val="tx2"/>
                </a:solidFill>
              </a:rPr>
              <a:t>set</a:t>
            </a:r>
            <a:r>
              <a:rPr lang="en-US" dirty="0"/>
              <a:t> is a mathematical relation among </a:t>
            </a:r>
            <a:r>
              <a:rPr lang="en-US" i="1" dirty="0"/>
              <a:t>n</a:t>
            </a:r>
            <a:r>
              <a:rPr lang="en-US" dirty="0"/>
              <a:t> </a:t>
            </a:r>
            <a:r>
              <a:rPr lang="en-US" dirty="0">
                <a:sym typeface="Symbol" panose="05050102010706020507" pitchFamily="18" charset="2"/>
              </a:rPr>
              <a:t> 2 entities, each taken from entity sets</a:t>
            </a:r>
            <a:br>
              <a:rPr lang="en-US" dirty="0">
                <a:sym typeface="Symbol" panose="05050102010706020507" pitchFamily="18" charset="2"/>
              </a:rPr>
            </a:br>
            <a:r>
              <a:rPr lang="en-US" dirty="0">
                <a:sym typeface="Symbol" panose="05050102010706020507" pitchFamily="18" charset="2"/>
              </a:rPr>
              <a:t>		{(</a:t>
            </a:r>
            <a:r>
              <a:rPr lang="en-US" i="1" dirty="0">
                <a:sym typeface="Symbol" panose="05050102010706020507" pitchFamily="18" charset="2"/>
              </a:rPr>
              <a:t>e</a:t>
            </a:r>
            <a:r>
              <a:rPr lang="en-US" baseline="-25000" dirty="0">
                <a:sym typeface="Symbol" panose="05050102010706020507" pitchFamily="18" charset="2"/>
              </a:rPr>
              <a:t>1</a:t>
            </a:r>
            <a:r>
              <a:rPr lang="en-US" dirty="0">
                <a:sym typeface="Symbol" panose="05050102010706020507" pitchFamily="18" charset="2"/>
              </a:rPr>
              <a:t>, </a:t>
            </a:r>
            <a:r>
              <a:rPr lang="en-US" i="1" dirty="0">
                <a:sym typeface="Symbol" panose="05050102010706020507" pitchFamily="18" charset="2"/>
              </a:rPr>
              <a:t>e</a:t>
            </a:r>
            <a:r>
              <a:rPr lang="en-US" baseline="-25000" dirty="0">
                <a:sym typeface="Symbol" panose="05050102010706020507" pitchFamily="18" charset="2"/>
              </a:rPr>
              <a:t>2</a:t>
            </a:r>
            <a:r>
              <a:rPr lang="en-US" dirty="0">
                <a:sym typeface="Symbol" panose="05050102010706020507" pitchFamily="18" charset="2"/>
              </a:rPr>
              <a:t>, … </a:t>
            </a:r>
            <a:r>
              <a:rPr lang="en-US" i="1" dirty="0">
                <a:sym typeface="Symbol" panose="05050102010706020507" pitchFamily="18" charset="2"/>
              </a:rPr>
              <a:t>e</a:t>
            </a:r>
            <a:r>
              <a:rPr lang="en-US" i="1" baseline="-25000" dirty="0">
                <a:sym typeface="Symbol" panose="05050102010706020507" pitchFamily="18" charset="2"/>
              </a:rPr>
              <a:t>n</a:t>
            </a:r>
            <a:r>
              <a:rPr lang="en-US" dirty="0">
                <a:sym typeface="Symbol" panose="05050102010706020507" pitchFamily="18" charset="2"/>
              </a:rPr>
              <a:t>) | </a:t>
            </a:r>
            <a:r>
              <a:rPr lang="en-US" i="1" dirty="0">
                <a:sym typeface="Symbol" panose="05050102010706020507" pitchFamily="18" charset="2"/>
              </a:rPr>
              <a:t>e</a:t>
            </a:r>
            <a:r>
              <a:rPr lang="en-US" baseline="-25000" dirty="0">
                <a:sym typeface="Symbol" panose="05050102010706020507" pitchFamily="18" charset="2"/>
              </a:rPr>
              <a:t>1</a:t>
            </a:r>
            <a:r>
              <a:rPr lang="en-US" dirty="0">
                <a:sym typeface="Symbol" panose="05050102010706020507" pitchFamily="18" charset="2"/>
              </a:rPr>
              <a:t>   </a:t>
            </a:r>
            <a:r>
              <a:rPr lang="en-US" i="1" dirty="0">
                <a:sym typeface="Symbol" panose="05050102010706020507" pitchFamily="18" charset="2"/>
              </a:rPr>
              <a:t>E</a:t>
            </a:r>
            <a:r>
              <a:rPr lang="en-US" baseline="-25000" dirty="0">
                <a:sym typeface="Symbol" panose="05050102010706020507" pitchFamily="18" charset="2"/>
              </a:rPr>
              <a:t>1</a:t>
            </a:r>
            <a:r>
              <a:rPr lang="en-US" dirty="0">
                <a:sym typeface="Symbol" panose="05050102010706020507" pitchFamily="18" charset="2"/>
              </a:rPr>
              <a:t>, </a:t>
            </a:r>
            <a:r>
              <a:rPr lang="en-US" i="1" dirty="0">
                <a:sym typeface="Symbol" panose="05050102010706020507" pitchFamily="18" charset="2"/>
              </a:rPr>
              <a:t>e</a:t>
            </a:r>
            <a:r>
              <a:rPr lang="en-US" baseline="-25000" dirty="0">
                <a:sym typeface="Symbol" panose="05050102010706020507" pitchFamily="18" charset="2"/>
              </a:rPr>
              <a:t>2</a:t>
            </a:r>
            <a:r>
              <a:rPr lang="en-US" dirty="0">
                <a:sym typeface="Symbol" panose="05050102010706020507" pitchFamily="18" charset="2"/>
              </a:rPr>
              <a:t>   </a:t>
            </a:r>
            <a:r>
              <a:rPr lang="en-US" i="1" dirty="0">
                <a:sym typeface="Symbol" panose="05050102010706020507" pitchFamily="18" charset="2"/>
              </a:rPr>
              <a:t>E</a:t>
            </a:r>
            <a:r>
              <a:rPr lang="en-US" baseline="-25000" dirty="0">
                <a:sym typeface="Symbol" panose="05050102010706020507" pitchFamily="18" charset="2"/>
              </a:rPr>
              <a:t>2</a:t>
            </a:r>
            <a:r>
              <a:rPr lang="en-US" dirty="0">
                <a:sym typeface="Symbol" panose="05050102010706020507" pitchFamily="18" charset="2"/>
              </a:rPr>
              <a:t>, …, </a:t>
            </a:r>
            <a:r>
              <a:rPr lang="en-US" i="1" dirty="0">
                <a:sym typeface="Symbol" panose="05050102010706020507" pitchFamily="18" charset="2"/>
              </a:rPr>
              <a:t>e</a:t>
            </a:r>
            <a:r>
              <a:rPr lang="en-US" i="1" baseline="-25000" dirty="0">
                <a:sym typeface="Symbol" panose="05050102010706020507" pitchFamily="18" charset="2"/>
              </a:rPr>
              <a:t>n</a:t>
            </a:r>
            <a:r>
              <a:rPr lang="en-US" dirty="0">
                <a:sym typeface="Symbol" panose="05050102010706020507" pitchFamily="18" charset="2"/>
              </a:rPr>
              <a:t>   </a:t>
            </a:r>
            <a:r>
              <a:rPr lang="en-US" i="1" dirty="0">
                <a:sym typeface="Symbol" panose="05050102010706020507" pitchFamily="18" charset="2"/>
              </a:rPr>
              <a:t>E</a:t>
            </a:r>
            <a:r>
              <a:rPr lang="en-US" i="1" baseline="-25000" dirty="0">
                <a:sym typeface="Symbol" panose="05050102010706020507" pitchFamily="18" charset="2"/>
              </a:rPr>
              <a:t>n</a:t>
            </a:r>
            <a:r>
              <a:rPr lang="en-US" dirty="0">
                <a:sym typeface="Symbol" panose="05050102010706020507" pitchFamily="18" charset="2"/>
              </a:rPr>
              <a:t>}</a:t>
            </a:r>
            <a:br>
              <a:rPr lang="en-US" dirty="0">
                <a:sym typeface="Symbol" panose="05050102010706020507" pitchFamily="18" charset="2"/>
              </a:rPr>
            </a:br>
            <a:r>
              <a:rPr lang="en-US" dirty="0">
                <a:sym typeface="Symbol" panose="05050102010706020507" pitchFamily="18" charset="2"/>
              </a:rPr>
              <a:t/>
            </a:r>
            <a:br>
              <a:rPr lang="en-US" dirty="0">
                <a:sym typeface="Symbol" panose="05050102010706020507" pitchFamily="18" charset="2"/>
              </a:rPr>
            </a:br>
            <a:r>
              <a:rPr lang="en-US" dirty="0">
                <a:sym typeface="Symbol" panose="05050102010706020507" pitchFamily="18" charset="2"/>
              </a:rPr>
              <a:t>where (</a:t>
            </a:r>
            <a:r>
              <a:rPr lang="en-US" i="1" dirty="0">
                <a:sym typeface="Symbol" panose="05050102010706020507" pitchFamily="18" charset="2"/>
              </a:rPr>
              <a:t>e</a:t>
            </a:r>
            <a:r>
              <a:rPr lang="en-US" baseline="-25000" dirty="0">
                <a:sym typeface="Symbol" panose="05050102010706020507" pitchFamily="18" charset="2"/>
              </a:rPr>
              <a:t>1</a:t>
            </a:r>
            <a:r>
              <a:rPr lang="en-US" dirty="0">
                <a:sym typeface="Symbol" panose="05050102010706020507" pitchFamily="18" charset="2"/>
              </a:rPr>
              <a:t>, </a:t>
            </a:r>
            <a:r>
              <a:rPr lang="en-US" i="1" dirty="0">
                <a:sym typeface="Symbol" panose="05050102010706020507" pitchFamily="18" charset="2"/>
              </a:rPr>
              <a:t>e</a:t>
            </a:r>
            <a:r>
              <a:rPr lang="en-US" baseline="-25000" dirty="0">
                <a:sym typeface="Symbol" panose="05050102010706020507" pitchFamily="18" charset="2"/>
              </a:rPr>
              <a:t>2</a:t>
            </a:r>
            <a:r>
              <a:rPr lang="en-US" dirty="0">
                <a:sym typeface="Symbol" panose="05050102010706020507" pitchFamily="18" charset="2"/>
              </a:rPr>
              <a:t>, …, </a:t>
            </a:r>
            <a:r>
              <a:rPr lang="en-US" i="1" dirty="0">
                <a:sym typeface="Symbol" panose="05050102010706020507" pitchFamily="18" charset="2"/>
              </a:rPr>
              <a:t>e</a:t>
            </a:r>
            <a:r>
              <a:rPr lang="en-US" i="1" baseline="-25000" dirty="0">
                <a:sym typeface="Symbol" panose="05050102010706020507" pitchFamily="18" charset="2"/>
              </a:rPr>
              <a:t>n</a:t>
            </a:r>
            <a:r>
              <a:rPr lang="en-US" dirty="0">
                <a:sym typeface="Symbol" panose="05050102010706020507" pitchFamily="18" charset="2"/>
              </a:rPr>
              <a:t>) is a relationship</a:t>
            </a:r>
          </a:p>
          <a:p>
            <a:pPr lvl="1">
              <a:tabLst>
                <a:tab pos="1536700" algn="ctr"/>
                <a:tab pos="3543300" algn="ctr"/>
                <a:tab pos="5481638" algn="ctr"/>
              </a:tabLst>
            </a:pPr>
            <a:r>
              <a:rPr lang="en-US" dirty="0">
                <a:sym typeface="Symbol" panose="05050102010706020507" pitchFamily="18" charset="2"/>
              </a:rPr>
              <a:t>Example: </a:t>
            </a:r>
          </a:p>
          <a:p>
            <a:pPr lvl="1">
              <a:buNone/>
              <a:tabLst>
                <a:tab pos="1536700" algn="ctr"/>
                <a:tab pos="3543300" algn="ctr"/>
                <a:tab pos="5481638" algn="ctr"/>
              </a:tabLst>
            </a:pPr>
            <a:r>
              <a:rPr lang="en-US" dirty="0">
                <a:sym typeface="Symbol" panose="05050102010706020507" pitchFamily="18" charset="2"/>
              </a:rPr>
              <a:t>			(Hayes, A-102)  </a:t>
            </a:r>
            <a:r>
              <a:rPr lang="en-US" i="1" dirty="0">
                <a:sym typeface="Symbol" panose="05050102010706020507" pitchFamily="18" charset="2"/>
              </a:rPr>
              <a:t>depositor</a:t>
            </a:r>
          </a:p>
          <a:p>
            <a:r>
              <a:rPr lang="en-IN" dirty="0"/>
              <a:t>The association between entity sets is referred to as </a:t>
            </a:r>
            <a:r>
              <a:rPr lang="en-IN" b="1" dirty="0"/>
              <a:t>participation</a:t>
            </a:r>
            <a:r>
              <a:rPr lang="en-IN" dirty="0"/>
              <a:t>; that is, the</a:t>
            </a:r>
          </a:p>
          <a:p>
            <a:pPr>
              <a:buNone/>
            </a:pPr>
            <a:r>
              <a:rPr lang="en-IN" dirty="0"/>
              <a:t>	entity sets </a:t>
            </a:r>
            <a:r>
              <a:rPr lang="en-IN" i="1" dirty="0"/>
              <a:t>E</a:t>
            </a:r>
            <a:r>
              <a:rPr lang="en-IN" sz="800" i="1" dirty="0"/>
              <a:t>1</a:t>
            </a:r>
            <a:r>
              <a:rPr lang="en-IN" i="1" dirty="0"/>
              <a:t>, E</a:t>
            </a:r>
            <a:r>
              <a:rPr lang="en-IN" sz="800" i="1" dirty="0"/>
              <a:t>2</a:t>
            </a:r>
            <a:r>
              <a:rPr lang="en-IN" i="1" dirty="0"/>
              <a:t>, . . . , E</a:t>
            </a:r>
            <a:r>
              <a:rPr lang="en-IN" sz="800" i="1" dirty="0"/>
              <a:t>n </a:t>
            </a:r>
            <a:r>
              <a:rPr lang="en-IN" b="1" i="1" dirty="0"/>
              <a:t>participate in relationship set R. </a:t>
            </a:r>
          </a:p>
          <a:p>
            <a:r>
              <a:rPr lang="en-IN" b="1" i="1" dirty="0"/>
              <a:t>A relationship instance </a:t>
            </a:r>
            <a:r>
              <a:rPr lang="en-IN" dirty="0"/>
              <a:t>in an </a:t>
            </a:r>
            <a:r>
              <a:rPr lang="en-IN" sz="1600" dirty="0"/>
              <a:t>E-R </a:t>
            </a:r>
            <a:r>
              <a:rPr lang="en-IN" dirty="0"/>
              <a:t>schema represents an </a:t>
            </a:r>
            <a:r>
              <a:rPr lang="en-IN" dirty="0">
                <a:solidFill>
                  <a:schemeClr val="accent1"/>
                </a:solidFill>
              </a:rPr>
              <a:t>association between the named entities in the real-world enterprise that is being modelled</a:t>
            </a:r>
            <a:r>
              <a:rPr lang="en-IN" dirty="0"/>
              <a:t>.</a:t>
            </a:r>
            <a:endParaRPr lang="en-US" i="1" dirty="0">
              <a:sym typeface="Symbol" panose="05050102010706020507" pitchFamily="18" charset="2"/>
            </a:endParaRPr>
          </a:p>
        </p:txBody>
      </p:sp>
      <p:sp>
        <p:nvSpPr>
          <p:cNvPr id="5" name="Slide Number Placeholder 4"/>
          <p:cNvSpPr>
            <a:spLocks noGrp="1"/>
          </p:cNvSpPr>
          <p:nvPr>
            <p:ph type="sldNum" sz="quarter" idx="12"/>
          </p:nvPr>
        </p:nvSpPr>
        <p:spPr/>
        <p:txBody>
          <a:bodyPr/>
          <a:lstStyle/>
          <a:p>
            <a:fld id="{AE4AAB77-CB53-471B-9C60-23E41061D66E}" type="slidenum">
              <a:rPr lang="en-US"/>
              <a:pPr/>
              <a:t>15</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767880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2436" y="285987"/>
            <a:ext cx="10515600" cy="684357"/>
          </a:xfrm>
        </p:spPr>
        <p:txBody>
          <a:bodyPr>
            <a:normAutofit/>
          </a:bodyPr>
          <a:lstStyle/>
          <a:p>
            <a:r>
              <a:rPr lang="en-US" dirty="0"/>
              <a:t>Degree of a Relationship Set</a:t>
            </a:r>
          </a:p>
        </p:txBody>
      </p:sp>
      <p:sp>
        <p:nvSpPr>
          <p:cNvPr id="35843" name="Rectangle 3"/>
          <p:cNvSpPr>
            <a:spLocks noGrp="1" noChangeArrowheads="1"/>
          </p:cNvSpPr>
          <p:nvPr>
            <p:ph idx="1"/>
          </p:nvPr>
        </p:nvSpPr>
        <p:spPr>
          <a:xfrm>
            <a:off x="2324100" y="1231900"/>
            <a:ext cx="7975600" cy="4108450"/>
          </a:xfrm>
        </p:spPr>
        <p:txBody>
          <a:bodyPr>
            <a:normAutofit/>
          </a:bodyPr>
          <a:lstStyle/>
          <a:p>
            <a:r>
              <a:rPr lang="en-US" dirty="0">
                <a:solidFill>
                  <a:srgbClr val="FF0000"/>
                </a:solidFill>
              </a:rPr>
              <a:t>Refers to number of entity sets that participate in a relationship set.</a:t>
            </a:r>
          </a:p>
          <a:p>
            <a:r>
              <a:rPr lang="en-US" dirty="0">
                <a:solidFill>
                  <a:srgbClr val="FF0000"/>
                </a:solidFill>
              </a:rPr>
              <a:t>Relationship sets that involve two entity sets are </a:t>
            </a:r>
            <a:r>
              <a:rPr lang="en-US" i="1" dirty="0">
                <a:solidFill>
                  <a:srgbClr val="FF0000"/>
                </a:solidFill>
              </a:rPr>
              <a:t>binary</a:t>
            </a:r>
            <a:r>
              <a:rPr lang="en-US" dirty="0">
                <a:solidFill>
                  <a:srgbClr val="FF0000"/>
                </a:solidFill>
              </a:rPr>
              <a:t> (or degree two).</a:t>
            </a:r>
            <a:r>
              <a:rPr lang="en-US" dirty="0"/>
              <a:t>  Generally, </a:t>
            </a:r>
            <a:r>
              <a:rPr lang="en-US" dirty="0">
                <a:solidFill>
                  <a:schemeClr val="accent1"/>
                </a:solidFill>
              </a:rPr>
              <a:t>most relationship sets in a database system are binary.</a:t>
            </a:r>
          </a:p>
          <a:p>
            <a:r>
              <a:rPr lang="en-US" dirty="0">
                <a:solidFill>
                  <a:srgbClr val="FF0000"/>
                </a:solidFill>
              </a:rPr>
              <a:t>Relationship sets may involve more than two entity sets. </a:t>
            </a:r>
          </a:p>
          <a:p>
            <a:pPr lvl="1"/>
            <a:r>
              <a:rPr lang="en-US" dirty="0"/>
              <a:t>E.g.  Suppose employees of a bank may have jobs (responsibilities) at multiple branches, with different jobs at different branches.  Then there is a ternary relationship set between entity sets </a:t>
            </a:r>
            <a:r>
              <a:rPr lang="en-US" i="1" dirty="0"/>
              <a:t>employee,  job and branch</a:t>
            </a:r>
          </a:p>
          <a:p>
            <a:r>
              <a:rPr lang="en-US" dirty="0"/>
              <a:t>Relationships between more than two entity sets are rare.  Most relationships are binary. (More on this later.)</a:t>
            </a:r>
          </a:p>
        </p:txBody>
      </p:sp>
      <p:sp>
        <p:nvSpPr>
          <p:cNvPr id="5" name="Slide Number Placeholder 4"/>
          <p:cNvSpPr>
            <a:spLocks noGrp="1"/>
          </p:cNvSpPr>
          <p:nvPr>
            <p:ph type="sldNum" sz="quarter" idx="12"/>
          </p:nvPr>
        </p:nvSpPr>
        <p:spPr/>
        <p:txBody>
          <a:bodyPr/>
          <a:lstStyle/>
          <a:p>
            <a:fld id="{C168D693-8303-489F-9680-A966D03D4F02}" type="slidenum">
              <a:rPr lang="en-US"/>
              <a:pPr/>
              <a:t>16</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095455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93660" y="275437"/>
            <a:ext cx="8911687" cy="1280890"/>
          </a:xfrm>
        </p:spPr>
        <p:txBody>
          <a:bodyPr/>
          <a:lstStyle/>
          <a:p>
            <a:r>
              <a:rPr lang="en-US" dirty="0"/>
              <a:t>Relationship Set </a:t>
            </a:r>
            <a:r>
              <a:rPr lang="en-US" i="1" dirty="0"/>
              <a:t>borrower</a:t>
            </a:r>
            <a:endParaRPr lang="en-US" dirty="0"/>
          </a:p>
        </p:txBody>
      </p:sp>
      <p:sp>
        <p:nvSpPr>
          <p:cNvPr id="5" name="Slide Number Placeholder 3"/>
          <p:cNvSpPr>
            <a:spLocks noGrp="1"/>
          </p:cNvSpPr>
          <p:nvPr>
            <p:ph type="sldNum" sz="quarter" idx="12"/>
          </p:nvPr>
        </p:nvSpPr>
        <p:spPr/>
        <p:txBody>
          <a:bodyPr/>
          <a:lstStyle/>
          <a:p>
            <a:fld id="{48C90FDD-FE41-4AAE-9F98-9277E1AA2727}" type="slidenum">
              <a:rPr lang="en-US"/>
              <a:pPr/>
              <a:t>17</a:t>
            </a:fld>
            <a:endParaRPr lang="en-US"/>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l="1250" t="7619" r="1428" b="8809"/>
          <a:stretch>
            <a:fillRect/>
          </a:stretch>
        </p:blipFill>
        <p:spPr bwMode="auto">
          <a:xfrm>
            <a:off x="2388754" y="1556327"/>
            <a:ext cx="6921500" cy="4457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858604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09700" y="405192"/>
            <a:ext cx="10515600" cy="382590"/>
          </a:xfrm>
        </p:spPr>
        <p:txBody>
          <a:bodyPr>
            <a:normAutofit fontScale="90000"/>
          </a:bodyPr>
          <a:lstStyle/>
          <a:p>
            <a:r>
              <a:rPr lang="en-US" dirty="0"/>
              <a:t>Relationship Sets (Cont.)</a:t>
            </a:r>
          </a:p>
        </p:txBody>
      </p:sp>
      <p:sp>
        <p:nvSpPr>
          <p:cNvPr id="34819" name="Rectangle 3"/>
          <p:cNvSpPr>
            <a:spLocks noGrp="1" noChangeArrowheads="1"/>
          </p:cNvSpPr>
          <p:nvPr>
            <p:ph idx="1"/>
          </p:nvPr>
        </p:nvSpPr>
        <p:spPr>
          <a:xfrm>
            <a:off x="2319194" y="1109416"/>
            <a:ext cx="7848600" cy="1171575"/>
          </a:xfrm>
        </p:spPr>
        <p:txBody>
          <a:bodyPr>
            <a:normAutofit/>
          </a:bodyPr>
          <a:lstStyle/>
          <a:p>
            <a:r>
              <a:rPr lang="en-US" dirty="0"/>
              <a:t>An </a:t>
            </a:r>
            <a:r>
              <a:rPr lang="en-US" i="1" dirty="0">
                <a:solidFill>
                  <a:srgbClr val="FF0000"/>
                </a:solidFill>
              </a:rPr>
              <a:t>attribute</a:t>
            </a:r>
            <a:r>
              <a:rPr lang="en-US" dirty="0">
                <a:solidFill>
                  <a:srgbClr val="FF0000"/>
                </a:solidFill>
              </a:rPr>
              <a:t> can also be property of a relationship set.</a:t>
            </a:r>
          </a:p>
          <a:p>
            <a:pPr>
              <a:lnSpc>
                <a:spcPct val="90000"/>
              </a:lnSpc>
            </a:pPr>
            <a:r>
              <a:rPr lang="en-US" dirty="0"/>
              <a:t>For instance, the </a:t>
            </a:r>
            <a:r>
              <a:rPr lang="en-US" i="1" dirty="0"/>
              <a:t>depositor </a:t>
            </a:r>
            <a:r>
              <a:rPr lang="en-US" dirty="0"/>
              <a:t>relationship set between entity sets </a:t>
            </a:r>
            <a:r>
              <a:rPr lang="en-US" i="1" dirty="0"/>
              <a:t>customer </a:t>
            </a:r>
            <a:r>
              <a:rPr lang="en-US" dirty="0"/>
              <a:t>and </a:t>
            </a:r>
            <a:r>
              <a:rPr lang="en-US" i="1" dirty="0"/>
              <a:t>account </a:t>
            </a:r>
            <a:r>
              <a:rPr lang="en-US" dirty="0"/>
              <a:t>may have the attribute </a:t>
            </a:r>
            <a:r>
              <a:rPr lang="en-US" i="1" dirty="0"/>
              <a:t>access-date</a:t>
            </a:r>
            <a:endParaRPr lang="en-US" dirty="0"/>
          </a:p>
        </p:txBody>
      </p:sp>
      <p:sp>
        <p:nvSpPr>
          <p:cNvPr id="6" name="Slide Number Placeholder 4"/>
          <p:cNvSpPr>
            <a:spLocks noGrp="1"/>
          </p:cNvSpPr>
          <p:nvPr>
            <p:ph type="sldNum" sz="quarter" idx="12"/>
          </p:nvPr>
        </p:nvSpPr>
        <p:spPr/>
        <p:txBody>
          <a:bodyPr/>
          <a:lstStyle/>
          <a:p>
            <a:fld id="{4F27E10F-B558-482F-B0E2-DE1F7A5CAFE7}" type="slidenum">
              <a:rPr lang="en-US"/>
              <a:pPr/>
              <a:t>18</a:t>
            </a:fld>
            <a:endParaRPr lang="en-US"/>
          </a:p>
        </p:txBody>
      </p:sp>
      <p:pic>
        <p:nvPicPr>
          <p:cNvPr id="34822" name="Picture 6"/>
          <p:cNvPicPr>
            <a:picLocks noChangeAspect="1" noChangeArrowheads="1"/>
          </p:cNvPicPr>
          <p:nvPr/>
        </p:nvPicPr>
        <p:blipFill>
          <a:blip r:embed="rId2">
            <a:extLst>
              <a:ext uri="{28A0092B-C50C-407E-A947-70E740481C1C}">
                <a14:useLocalDpi xmlns:a14="http://schemas.microsoft.com/office/drawing/2010/main" val="0"/>
              </a:ext>
            </a:extLst>
          </a:blip>
          <a:srcRect l="1291" t="7312" r="3548" b="7742"/>
          <a:stretch>
            <a:fillRect/>
          </a:stretch>
        </p:blipFill>
        <p:spPr bwMode="auto">
          <a:xfrm>
            <a:off x="2469572" y="2421082"/>
            <a:ext cx="6819900" cy="4182919"/>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711348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031816" y="535210"/>
            <a:ext cx="8911687" cy="1280890"/>
          </a:xfrm>
        </p:spPr>
        <p:txBody>
          <a:bodyPr/>
          <a:lstStyle/>
          <a:p>
            <a:pPr algn="ctr"/>
            <a:r>
              <a:rPr lang="en-US" dirty="0"/>
              <a:t>Relationship Sets with Attributes</a:t>
            </a:r>
          </a:p>
        </p:txBody>
      </p:sp>
      <p:sp>
        <p:nvSpPr>
          <p:cNvPr id="5" name="Slide Number Placeholder 4"/>
          <p:cNvSpPr>
            <a:spLocks noGrp="1"/>
          </p:cNvSpPr>
          <p:nvPr>
            <p:ph type="sldNum" sz="quarter" idx="12"/>
          </p:nvPr>
        </p:nvSpPr>
        <p:spPr/>
        <p:txBody>
          <a:bodyPr/>
          <a:lstStyle/>
          <a:p>
            <a:fld id="{16B96ED5-B5BE-4C3B-878C-70F9E971902D}" type="slidenum">
              <a:rPr lang="en-US"/>
              <a:pPr/>
              <a:t>19</a:t>
            </a:fld>
            <a:endParaRPr lang="en-US"/>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l="1100" t="28851" r="1651" b="28606"/>
          <a:stretch>
            <a:fillRect/>
          </a:stretch>
        </p:blipFill>
        <p:spPr bwMode="auto">
          <a:xfrm>
            <a:off x="1819276" y="1816100"/>
            <a:ext cx="8632825" cy="28321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26950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3C5B0BF-94A2-4144-B877-063F3020D201}"/>
              </a:ext>
            </a:extLst>
          </p:cNvPr>
          <p:cNvPicPr/>
          <p:nvPr/>
        </p:nvPicPr>
        <p:blipFill rotWithShape="1">
          <a:blip r:embed="rId2">
            <a:extLst>
              <a:ext uri="{28A0092B-C50C-407E-A947-70E740481C1C}">
                <a14:useLocalDpi xmlns:a14="http://schemas.microsoft.com/office/drawing/2010/main" val="0"/>
              </a:ext>
            </a:extLst>
          </a:blip>
          <a:srcRect l="17702" t="12710" r="14530" b="5798"/>
          <a:stretch/>
        </p:blipFill>
        <p:spPr>
          <a:xfrm>
            <a:off x="282429" y="262156"/>
            <a:ext cx="11627141" cy="6333688"/>
          </a:xfrm>
          <a:prstGeom prst="rect">
            <a:avLst/>
          </a:prstGeom>
        </p:spPr>
      </p:pic>
      <p:sp>
        <p:nvSpPr>
          <p:cNvPr id="2" name="Footer Placeholder 1">
            <a:extLst>
              <a:ext uri="{FF2B5EF4-FFF2-40B4-BE49-F238E27FC236}">
                <a16:creationId xmlns="" xmlns:a16="http://schemas.microsoft.com/office/drawing/2014/main" id="{28F34456-BCCF-43BC-8EA6-DBB64C1304B0}"/>
              </a:ext>
            </a:extLst>
          </p:cNvPr>
          <p:cNvSpPr>
            <a:spLocks noGrp="1"/>
          </p:cNvSpPr>
          <p:nvPr>
            <p:ph type="ftr" sz="quarter" idx="11"/>
          </p:nvPr>
        </p:nvSpPr>
        <p:spPr/>
        <p:txBody>
          <a:bodyPr/>
          <a:lstStyle/>
          <a:p>
            <a:r>
              <a:rPr lang="en-IN" smtClean="0"/>
              <a:t>SRM SOC NWC DBMS Unit 1</a:t>
            </a:r>
            <a:endParaRPr lang="en-IN"/>
          </a:p>
        </p:txBody>
      </p:sp>
    </p:spTree>
    <p:extLst>
      <p:ext uri="{BB962C8B-B14F-4D97-AF65-F5344CB8AC3E}">
        <p14:creationId xmlns:p14="http://schemas.microsoft.com/office/powerpoint/2010/main" val="372456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75954" y="207334"/>
            <a:ext cx="10515600" cy="580448"/>
          </a:xfrm>
        </p:spPr>
        <p:txBody>
          <a:bodyPr>
            <a:normAutofit fontScale="90000"/>
          </a:bodyPr>
          <a:lstStyle/>
          <a:p>
            <a:r>
              <a:rPr lang="en-US" dirty="0">
                <a:solidFill>
                  <a:srgbClr val="FF0000"/>
                </a:solidFill>
              </a:rPr>
              <a:t>(2) Mapping Cardinality</a:t>
            </a:r>
          </a:p>
        </p:txBody>
      </p:sp>
      <p:sp>
        <p:nvSpPr>
          <p:cNvPr id="38915" name="Rectangle 3"/>
          <p:cNvSpPr>
            <a:spLocks noGrp="1" noChangeArrowheads="1"/>
          </p:cNvSpPr>
          <p:nvPr>
            <p:ph idx="1"/>
          </p:nvPr>
        </p:nvSpPr>
        <p:spPr>
          <a:xfrm>
            <a:off x="2357438" y="1031875"/>
            <a:ext cx="7505700" cy="4114800"/>
          </a:xfrm>
        </p:spPr>
        <p:txBody>
          <a:bodyPr>
            <a:normAutofit/>
          </a:bodyPr>
          <a:lstStyle/>
          <a:p>
            <a:r>
              <a:rPr lang="en-US" dirty="0">
                <a:solidFill>
                  <a:srgbClr val="FF0000"/>
                </a:solidFill>
              </a:rPr>
              <a:t>Express the number of entities to which another entity can be associated via a relationship set.</a:t>
            </a:r>
          </a:p>
          <a:p>
            <a:r>
              <a:rPr lang="en-US" dirty="0"/>
              <a:t>Most useful in describing binary relationship sets.</a:t>
            </a:r>
          </a:p>
          <a:p>
            <a:r>
              <a:rPr lang="en-US" dirty="0"/>
              <a:t>For a binary relationship set the mapping cardinality must be one of the following types:</a:t>
            </a:r>
          </a:p>
          <a:p>
            <a:pPr lvl="1"/>
            <a:r>
              <a:rPr lang="en-US" dirty="0"/>
              <a:t>One to one</a:t>
            </a:r>
          </a:p>
          <a:p>
            <a:pPr lvl="1"/>
            <a:r>
              <a:rPr lang="en-US" dirty="0"/>
              <a:t>One to many</a:t>
            </a:r>
          </a:p>
          <a:p>
            <a:pPr lvl="1"/>
            <a:r>
              <a:rPr lang="en-US" dirty="0"/>
              <a:t>Many to one</a:t>
            </a:r>
          </a:p>
          <a:p>
            <a:pPr lvl="1"/>
            <a:r>
              <a:rPr lang="en-US" dirty="0"/>
              <a:t>Many to many </a:t>
            </a:r>
          </a:p>
        </p:txBody>
      </p:sp>
      <p:sp>
        <p:nvSpPr>
          <p:cNvPr id="5" name="Slide Number Placeholder 4"/>
          <p:cNvSpPr>
            <a:spLocks noGrp="1"/>
          </p:cNvSpPr>
          <p:nvPr>
            <p:ph type="sldNum" sz="quarter" idx="12"/>
          </p:nvPr>
        </p:nvSpPr>
        <p:spPr/>
        <p:txBody>
          <a:bodyPr/>
          <a:lstStyle/>
          <a:p>
            <a:fld id="{834E87DC-4E4D-4EA3-939A-694233DA8ECE}" type="slidenum">
              <a:rPr lang="en-US"/>
              <a:pPr/>
              <a:t>20</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786333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48244" y="365125"/>
            <a:ext cx="9805555" cy="455757"/>
          </a:xfrm>
        </p:spPr>
        <p:txBody>
          <a:bodyPr>
            <a:normAutofit fontScale="90000"/>
          </a:bodyPr>
          <a:lstStyle/>
          <a:p>
            <a:r>
              <a:rPr lang="en-US" dirty="0"/>
              <a:t>Mapping Cardinalities</a:t>
            </a:r>
          </a:p>
        </p:txBody>
      </p:sp>
      <p:sp>
        <p:nvSpPr>
          <p:cNvPr id="8" name="Slide Number Placeholder 3"/>
          <p:cNvSpPr>
            <a:spLocks noGrp="1"/>
          </p:cNvSpPr>
          <p:nvPr>
            <p:ph type="sldNum" sz="quarter" idx="12"/>
          </p:nvPr>
        </p:nvSpPr>
        <p:spPr/>
        <p:txBody>
          <a:bodyPr/>
          <a:lstStyle/>
          <a:p>
            <a:fld id="{DB9CC658-9AA5-4FFD-9C1F-F8D286712EE3}" type="slidenum">
              <a:rPr lang="en-US"/>
              <a:pPr/>
              <a:t>21</a:t>
            </a:fld>
            <a:endParaRPr lang="en-US"/>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l="1100" t="10025" r="1834" b="10269"/>
          <a:stretch>
            <a:fillRect/>
          </a:stretch>
        </p:blipFill>
        <p:spPr bwMode="auto">
          <a:xfrm>
            <a:off x="2679700" y="1189182"/>
            <a:ext cx="6756400" cy="398765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8" name="Text Box 4"/>
          <p:cNvSpPr txBox="1">
            <a:spLocks noChangeArrowheads="1"/>
          </p:cNvSpPr>
          <p:nvPr/>
        </p:nvSpPr>
        <p:spPr bwMode="auto">
          <a:xfrm>
            <a:off x="3419475" y="5283201"/>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One to one</a:t>
            </a:r>
          </a:p>
        </p:txBody>
      </p:sp>
      <p:sp>
        <p:nvSpPr>
          <p:cNvPr id="82949" name="Text Box 5"/>
          <p:cNvSpPr txBox="1">
            <a:spLocks noChangeArrowheads="1"/>
          </p:cNvSpPr>
          <p:nvPr/>
        </p:nvSpPr>
        <p:spPr bwMode="auto">
          <a:xfrm>
            <a:off x="7192963" y="5283200"/>
            <a:ext cx="1393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t>One to many</a:t>
            </a:r>
          </a:p>
        </p:txBody>
      </p:sp>
      <p:sp>
        <p:nvSpPr>
          <p:cNvPr id="82950" name="Text Box 6"/>
          <p:cNvSpPr txBox="1">
            <a:spLocks noChangeArrowheads="1"/>
          </p:cNvSpPr>
          <p:nvPr/>
        </p:nvSpPr>
        <p:spPr bwMode="auto">
          <a:xfrm>
            <a:off x="2549525" y="5873181"/>
            <a:ext cx="70655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dirty="0"/>
              <a:t>Note: Some elements in A and B may not be mapped to any </a:t>
            </a:r>
          </a:p>
          <a:p>
            <a:pPr algn="l"/>
            <a:r>
              <a:rPr lang="en-US" dirty="0"/>
              <a:t>elements in the other set</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916692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69027" y="419101"/>
            <a:ext cx="9888682" cy="497320"/>
          </a:xfrm>
        </p:spPr>
        <p:txBody>
          <a:bodyPr>
            <a:normAutofit fontScale="90000"/>
          </a:bodyPr>
          <a:lstStyle/>
          <a:p>
            <a:r>
              <a:rPr lang="en-US" dirty="0"/>
              <a:t>Mapping Cardinalities </a:t>
            </a:r>
          </a:p>
        </p:txBody>
      </p:sp>
      <p:sp>
        <p:nvSpPr>
          <p:cNvPr id="8" name="Slide Number Placeholder 3"/>
          <p:cNvSpPr>
            <a:spLocks noGrp="1"/>
          </p:cNvSpPr>
          <p:nvPr>
            <p:ph type="sldNum" sz="quarter" idx="12"/>
          </p:nvPr>
        </p:nvSpPr>
        <p:spPr/>
        <p:txBody>
          <a:bodyPr/>
          <a:lstStyle/>
          <a:p>
            <a:fld id="{5A860E34-41BC-4325-9B1D-0975C710260B}" type="slidenum">
              <a:rPr lang="en-US"/>
              <a:pPr/>
              <a:t>22</a:t>
            </a:fld>
            <a:endParaRPr lang="en-US"/>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l="2472" t="10165" r="1236" b="8791"/>
          <a:stretch>
            <a:fillRect/>
          </a:stretch>
        </p:blipFill>
        <p:spPr bwMode="auto">
          <a:xfrm>
            <a:off x="2781301" y="1236518"/>
            <a:ext cx="6494463" cy="394190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Text Box 4"/>
          <p:cNvSpPr txBox="1">
            <a:spLocks noChangeArrowheads="1"/>
          </p:cNvSpPr>
          <p:nvPr/>
        </p:nvSpPr>
        <p:spPr bwMode="auto">
          <a:xfrm>
            <a:off x="3516314" y="5321300"/>
            <a:ext cx="13755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t>Many to one</a:t>
            </a:r>
          </a:p>
        </p:txBody>
      </p:sp>
      <p:sp>
        <p:nvSpPr>
          <p:cNvPr id="83973" name="Text Box 5"/>
          <p:cNvSpPr txBox="1">
            <a:spLocks noChangeArrowheads="1"/>
          </p:cNvSpPr>
          <p:nvPr/>
        </p:nvSpPr>
        <p:spPr bwMode="auto">
          <a:xfrm>
            <a:off x="7113589" y="5321300"/>
            <a:ext cx="15331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t>Many to many</a:t>
            </a:r>
          </a:p>
        </p:txBody>
      </p:sp>
      <p:sp>
        <p:nvSpPr>
          <p:cNvPr id="83975" name="Text Box 7"/>
          <p:cNvSpPr txBox="1">
            <a:spLocks noChangeArrowheads="1"/>
          </p:cNvSpPr>
          <p:nvPr/>
        </p:nvSpPr>
        <p:spPr bwMode="auto">
          <a:xfrm>
            <a:off x="2701925" y="5727701"/>
            <a:ext cx="5837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dirty="0"/>
              <a:t>Note: Some elements in A and B may not be mapped to any </a:t>
            </a:r>
          </a:p>
          <a:p>
            <a:pPr algn="l"/>
            <a:r>
              <a:rPr lang="en-US" dirty="0"/>
              <a:t>elements in the other set</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366967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482436" y="365125"/>
            <a:ext cx="10515600" cy="412751"/>
          </a:xfrm>
        </p:spPr>
        <p:txBody>
          <a:bodyPr>
            <a:normAutofit fontScale="90000"/>
          </a:bodyPr>
          <a:lstStyle/>
          <a:p>
            <a:r>
              <a:rPr lang="en-US" dirty="0"/>
              <a:t>Mapping</a:t>
            </a:r>
            <a:r>
              <a:rPr lang="en-US" sz="2600" dirty="0"/>
              <a:t> Cardinalities affect ER Design</a:t>
            </a:r>
          </a:p>
        </p:txBody>
      </p:sp>
      <p:sp>
        <p:nvSpPr>
          <p:cNvPr id="6" name="Slide Number Placeholder 3"/>
          <p:cNvSpPr>
            <a:spLocks noGrp="1"/>
          </p:cNvSpPr>
          <p:nvPr>
            <p:ph type="sldNum" sz="quarter" idx="12"/>
          </p:nvPr>
        </p:nvSpPr>
        <p:spPr/>
        <p:txBody>
          <a:bodyPr/>
          <a:lstStyle/>
          <a:p>
            <a:fld id="{9FA842E6-F8F3-4F37-B93D-47162CFC12B1}" type="slidenum">
              <a:rPr lang="en-US"/>
              <a:pPr/>
              <a:t>23</a:t>
            </a:fld>
            <a:endParaRPr lang="en-US"/>
          </a:p>
        </p:txBody>
      </p:sp>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l="1593" t="11800" r="3009" b="12743"/>
          <a:stretch>
            <a:fillRect/>
          </a:stretch>
        </p:blipFill>
        <p:spPr bwMode="auto">
          <a:xfrm>
            <a:off x="2349501" y="2618509"/>
            <a:ext cx="7273925" cy="398549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Rectangle 4"/>
          <p:cNvSpPr>
            <a:spLocks noChangeArrowheads="1"/>
          </p:cNvSpPr>
          <p:nvPr/>
        </p:nvSpPr>
        <p:spPr bwMode="auto">
          <a:xfrm>
            <a:off x="2263775" y="970344"/>
            <a:ext cx="8001000" cy="129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2000" dirty="0">
                <a:latin typeface="Helvetica" panose="020B0604020202020204" pitchFamily="34" charset="0"/>
              </a:rPr>
              <a:t>Can make </a:t>
            </a:r>
            <a:r>
              <a:rPr kumimoji="1" lang="en-US" sz="2000" i="1" dirty="0">
                <a:latin typeface="Helvetica" panose="020B0604020202020204" pitchFamily="34" charset="0"/>
              </a:rPr>
              <a:t>access-date </a:t>
            </a:r>
            <a:r>
              <a:rPr kumimoji="1" lang="en-US" sz="2000" dirty="0">
                <a:latin typeface="Helvetica" panose="020B0604020202020204" pitchFamily="34" charset="0"/>
              </a:rPr>
              <a:t>an attribute of account, instead of a relationship attribute, if each account can have only one customer </a:t>
            </a:r>
          </a:p>
          <a:p>
            <a:pPr lvl="1">
              <a:spcBef>
                <a:spcPct val="35000"/>
              </a:spcBef>
              <a:buClr>
                <a:schemeClr val="tx2"/>
              </a:buClr>
              <a:buSzPct val="90000"/>
              <a:buFont typeface="Monotype Sorts" pitchFamily="2" charset="2"/>
              <a:buChar char="n"/>
            </a:pPr>
            <a:r>
              <a:rPr kumimoji="1" lang="en-US" sz="2000" dirty="0">
                <a:latin typeface="Helvetica" panose="020B0604020202020204" pitchFamily="34" charset="0"/>
              </a:rPr>
              <a:t>I.e., the relationship from account to customer is many to one, or equivalently, customer to account is one to many</a:t>
            </a:r>
            <a:endParaRPr kumimoji="1" lang="en-US" sz="2000" i="1" dirty="0">
              <a:latin typeface="Helvetica" panose="020B0604020202020204" pitchFamily="34" charset="0"/>
            </a:endParaRP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838583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13609" y="365125"/>
            <a:ext cx="10515600" cy="571500"/>
          </a:xfrm>
        </p:spPr>
        <p:txBody>
          <a:bodyPr>
            <a:normAutofit fontScale="90000"/>
          </a:bodyPr>
          <a:lstStyle/>
          <a:p>
            <a:r>
              <a:rPr lang="en-US" dirty="0"/>
              <a:t>Cardinality Constraints</a:t>
            </a:r>
          </a:p>
        </p:txBody>
      </p:sp>
      <p:sp>
        <p:nvSpPr>
          <p:cNvPr id="115715" name="Rectangle 3"/>
          <p:cNvSpPr>
            <a:spLocks noGrp="1" noChangeArrowheads="1"/>
          </p:cNvSpPr>
          <p:nvPr>
            <p:ph idx="1"/>
          </p:nvPr>
        </p:nvSpPr>
        <p:spPr>
          <a:xfrm>
            <a:off x="2095499" y="936625"/>
            <a:ext cx="8738755" cy="2730500"/>
          </a:xfrm>
        </p:spPr>
        <p:txBody>
          <a:bodyPr>
            <a:normAutofit/>
          </a:bodyPr>
          <a:lstStyle/>
          <a:p>
            <a:r>
              <a:rPr lang="en-US" dirty="0"/>
              <a:t>We express cardinality constraints by drawing either a directed line (</a:t>
            </a:r>
            <a:r>
              <a:rPr lang="en-US" dirty="0">
                <a:sym typeface="Symbol" panose="05050102010706020507" pitchFamily="18" charset="2"/>
              </a:rPr>
              <a:t>), signifying “one,” or an undirected line (—), signifying “many,” between the relationship set and the entity set.</a:t>
            </a:r>
          </a:p>
          <a:p>
            <a:r>
              <a:rPr lang="en-US" dirty="0"/>
              <a:t>E.g.: </a:t>
            </a:r>
            <a:r>
              <a:rPr lang="en-US" dirty="0">
                <a:solidFill>
                  <a:srgbClr val="FF0000"/>
                </a:solidFill>
              </a:rPr>
              <a:t>One-to-one relationship:</a:t>
            </a:r>
          </a:p>
          <a:p>
            <a:pPr lvl="1"/>
            <a:r>
              <a:rPr lang="en-US" b="1" dirty="0"/>
              <a:t>A customer is associated with at most one loan via the relationship </a:t>
            </a:r>
            <a:r>
              <a:rPr lang="en-US" b="1" i="1" dirty="0"/>
              <a:t>borrower</a:t>
            </a:r>
          </a:p>
          <a:p>
            <a:pPr lvl="1"/>
            <a:r>
              <a:rPr lang="en-US" dirty="0"/>
              <a:t>A loan is associated with at most one customer via </a:t>
            </a:r>
            <a:r>
              <a:rPr lang="en-US" i="1" dirty="0"/>
              <a:t>borrower</a:t>
            </a:r>
            <a:endParaRPr lang="en-US" dirty="0"/>
          </a:p>
          <a:p>
            <a:endParaRPr lang="en-US" dirty="0">
              <a:sym typeface="Symbol" panose="05050102010706020507" pitchFamily="18" charset="2"/>
            </a:endParaRPr>
          </a:p>
          <a:p>
            <a:endParaRPr lang="en-US" dirty="0"/>
          </a:p>
        </p:txBody>
      </p:sp>
      <p:sp>
        <p:nvSpPr>
          <p:cNvPr id="6" name="Slide Number Placeholder 4"/>
          <p:cNvSpPr>
            <a:spLocks noGrp="1"/>
          </p:cNvSpPr>
          <p:nvPr>
            <p:ph type="sldNum" sz="quarter" idx="12"/>
          </p:nvPr>
        </p:nvSpPr>
        <p:spPr/>
        <p:txBody>
          <a:bodyPr/>
          <a:lstStyle/>
          <a:p>
            <a:fld id="{DD3BD923-C5A1-4E0E-8D51-F0AC0A96271B}" type="slidenum">
              <a:rPr lang="en-US"/>
              <a:pPr/>
              <a:t>24</a:t>
            </a:fld>
            <a:endParaRPr lang="en-US"/>
          </a:p>
        </p:txBody>
      </p:sp>
      <p:pic>
        <p:nvPicPr>
          <p:cNvPr id="115717" name="Picture 5"/>
          <p:cNvPicPr>
            <a:picLocks noChangeAspect="1" noChangeArrowheads="1"/>
          </p:cNvPicPr>
          <p:nvPr/>
        </p:nvPicPr>
        <p:blipFill>
          <a:blip r:embed="rId2">
            <a:extLst>
              <a:ext uri="{28A0092B-C50C-407E-A947-70E740481C1C}">
                <a14:useLocalDpi xmlns:a14="http://schemas.microsoft.com/office/drawing/2010/main" val="0"/>
              </a:ext>
            </a:extLst>
          </a:blip>
          <a:srcRect l="16525" t="63831" r="16737" b="5560"/>
          <a:stretch>
            <a:fillRect/>
          </a:stretch>
        </p:blipFill>
        <p:spPr bwMode="auto">
          <a:xfrm>
            <a:off x="2882900" y="3538538"/>
            <a:ext cx="6623050" cy="22780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601905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59923" y="246424"/>
            <a:ext cx="8077200" cy="609600"/>
          </a:xfrm>
        </p:spPr>
        <p:txBody>
          <a:bodyPr>
            <a:normAutofit fontScale="90000"/>
          </a:bodyPr>
          <a:lstStyle/>
          <a:p>
            <a:r>
              <a:rPr lang="en-US" dirty="0"/>
              <a:t>One-To-Many Relationship</a:t>
            </a:r>
          </a:p>
        </p:txBody>
      </p:sp>
      <p:sp>
        <p:nvSpPr>
          <p:cNvPr id="41987" name="Rectangle 3"/>
          <p:cNvSpPr>
            <a:spLocks noGrp="1" noChangeArrowheads="1"/>
          </p:cNvSpPr>
          <p:nvPr>
            <p:ph idx="1"/>
          </p:nvPr>
        </p:nvSpPr>
        <p:spPr>
          <a:xfrm>
            <a:off x="2171700" y="1313296"/>
            <a:ext cx="7848600" cy="1066222"/>
          </a:xfrm>
        </p:spPr>
        <p:txBody>
          <a:bodyPr/>
          <a:lstStyle/>
          <a:p>
            <a:r>
              <a:rPr lang="en-US" dirty="0"/>
              <a:t>In the one-to-many relationship </a:t>
            </a:r>
            <a:r>
              <a:rPr lang="en-US" dirty="0">
                <a:solidFill>
                  <a:srgbClr val="FF0000"/>
                </a:solidFill>
              </a:rPr>
              <a:t>a loan is associated with at most one customer via </a:t>
            </a:r>
            <a:r>
              <a:rPr lang="en-US" i="1" dirty="0">
                <a:solidFill>
                  <a:srgbClr val="FF0000"/>
                </a:solidFill>
              </a:rPr>
              <a:t>borrower</a:t>
            </a:r>
            <a:r>
              <a:rPr lang="en-US" dirty="0"/>
              <a:t>, </a:t>
            </a:r>
            <a:r>
              <a:rPr lang="en-US" b="1" dirty="0"/>
              <a:t>a customer is associated with several (including 0) loans via </a:t>
            </a:r>
            <a:r>
              <a:rPr lang="en-US" b="1" i="1" dirty="0"/>
              <a:t>borrower</a:t>
            </a:r>
            <a:endParaRPr lang="en-US" b="1" dirty="0"/>
          </a:p>
        </p:txBody>
      </p:sp>
      <p:sp>
        <p:nvSpPr>
          <p:cNvPr id="6" name="Slide Number Placeholder 4"/>
          <p:cNvSpPr>
            <a:spLocks noGrp="1"/>
          </p:cNvSpPr>
          <p:nvPr>
            <p:ph type="sldNum" sz="quarter" idx="12"/>
          </p:nvPr>
        </p:nvSpPr>
        <p:spPr/>
        <p:txBody>
          <a:bodyPr/>
          <a:lstStyle/>
          <a:p>
            <a:fld id="{5A6C3340-09B2-420E-8F6C-F990B0FF4B9F}" type="slidenum">
              <a:rPr lang="en-US"/>
              <a:pPr/>
              <a:t>25</a:t>
            </a:fld>
            <a:endParaRPr lang="en-US"/>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l="16525" t="847" r="16737" b="72424"/>
          <a:stretch>
            <a:fillRect/>
          </a:stretch>
        </p:blipFill>
        <p:spPr bwMode="auto">
          <a:xfrm>
            <a:off x="2489200" y="2684462"/>
            <a:ext cx="7213600" cy="216693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765706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36763" y="495300"/>
            <a:ext cx="8113712" cy="457200"/>
          </a:xfrm>
        </p:spPr>
        <p:txBody>
          <a:bodyPr>
            <a:normAutofit fontScale="90000"/>
          </a:bodyPr>
          <a:lstStyle/>
          <a:p>
            <a:r>
              <a:rPr lang="en-US"/>
              <a:t>Many-To-One Relationships</a:t>
            </a:r>
          </a:p>
        </p:txBody>
      </p:sp>
      <p:sp>
        <p:nvSpPr>
          <p:cNvPr id="40967" name="Rectangle 7"/>
          <p:cNvSpPr>
            <a:spLocks noGrp="1" noChangeArrowheads="1"/>
          </p:cNvSpPr>
          <p:nvPr>
            <p:ph idx="1"/>
          </p:nvPr>
        </p:nvSpPr>
        <p:spPr>
          <a:xfrm>
            <a:off x="2190750" y="1504950"/>
            <a:ext cx="7848600" cy="1638300"/>
          </a:xfrm>
          <a:noFill/>
          <a:ln/>
        </p:spPr>
        <p:txBody>
          <a:bodyPr/>
          <a:lstStyle/>
          <a:p>
            <a:r>
              <a:rPr lang="en-US" dirty="0"/>
              <a:t>In a many-to-one relationship </a:t>
            </a:r>
            <a:r>
              <a:rPr lang="en-US" b="1" dirty="0"/>
              <a:t>a loan is associated with several (including 0) customers via </a:t>
            </a:r>
            <a:r>
              <a:rPr lang="en-US" b="1" i="1" dirty="0"/>
              <a:t>borrower</a:t>
            </a:r>
            <a:r>
              <a:rPr lang="en-US" dirty="0"/>
              <a:t>, a customer is associated with at most one loan via </a:t>
            </a:r>
            <a:r>
              <a:rPr lang="en-US" i="1" dirty="0"/>
              <a:t>borrower</a:t>
            </a:r>
            <a:endParaRPr lang="en-US" dirty="0"/>
          </a:p>
        </p:txBody>
      </p:sp>
      <p:sp>
        <p:nvSpPr>
          <p:cNvPr id="6" name="Slide Number Placeholder 4"/>
          <p:cNvSpPr>
            <a:spLocks noGrp="1"/>
          </p:cNvSpPr>
          <p:nvPr>
            <p:ph type="sldNum" sz="quarter" idx="12"/>
          </p:nvPr>
        </p:nvSpPr>
        <p:spPr/>
        <p:txBody>
          <a:bodyPr/>
          <a:lstStyle/>
          <a:p>
            <a:fld id="{F5AD099B-09DE-42BE-B814-5E8E1A212999}" type="slidenum">
              <a:rPr lang="en-US"/>
              <a:pPr/>
              <a:t>26</a:t>
            </a:fld>
            <a:endParaRPr lang="en-US"/>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l="16525" t="31747" r="16737" b="39993"/>
          <a:stretch>
            <a:fillRect/>
          </a:stretch>
        </p:blipFill>
        <p:spPr bwMode="auto">
          <a:xfrm>
            <a:off x="2540001" y="2776539"/>
            <a:ext cx="7508875" cy="23844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273946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82436" y="306389"/>
            <a:ext cx="10515600" cy="415924"/>
          </a:xfrm>
        </p:spPr>
        <p:txBody>
          <a:bodyPr>
            <a:normAutofit fontScale="90000"/>
          </a:bodyPr>
          <a:lstStyle/>
          <a:p>
            <a:r>
              <a:rPr lang="en-US" dirty="0"/>
              <a:t>Many-To-Many Relationship</a:t>
            </a:r>
          </a:p>
        </p:txBody>
      </p:sp>
      <p:sp>
        <p:nvSpPr>
          <p:cNvPr id="43011" name="Rectangle 3"/>
          <p:cNvSpPr>
            <a:spLocks noGrp="1" noChangeArrowheads="1"/>
          </p:cNvSpPr>
          <p:nvPr>
            <p:ph idx="1"/>
          </p:nvPr>
        </p:nvSpPr>
        <p:spPr>
          <a:xfrm>
            <a:off x="2482129" y="4371688"/>
            <a:ext cx="7029450" cy="1546225"/>
          </a:xfrm>
        </p:spPr>
        <p:txBody>
          <a:bodyPr>
            <a:normAutofit/>
          </a:bodyPr>
          <a:lstStyle/>
          <a:p>
            <a:r>
              <a:rPr lang="en-US" dirty="0"/>
              <a:t>A customer is associated with several (possibly 0) loans via borrower</a:t>
            </a:r>
          </a:p>
          <a:p>
            <a:r>
              <a:rPr lang="en-US" dirty="0"/>
              <a:t>A loan is associated with several (possibly 0) customers via borrower</a:t>
            </a:r>
          </a:p>
        </p:txBody>
      </p:sp>
      <p:sp>
        <p:nvSpPr>
          <p:cNvPr id="6" name="Slide Number Placeholder 4"/>
          <p:cNvSpPr>
            <a:spLocks noGrp="1"/>
          </p:cNvSpPr>
          <p:nvPr>
            <p:ph type="sldNum" sz="quarter" idx="12"/>
          </p:nvPr>
        </p:nvSpPr>
        <p:spPr/>
        <p:txBody>
          <a:bodyPr/>
          <a:lstStyle/>
          <a:p>
            <a:fld id="{9A536779-E199-454D-B125-8DB4E1A43D67}" type="slidenum">
              <a:rPr lang="en-US"/>
              <a:pPr/>
              <a:t>27</a:t>
            </a:fld>
            <a:endParaRPr lang="en-US"/>
          </a:p>
        </p:txBody>
      </p:sp>
      <p:pic>
        <p:nvPicPr>
          <p:cNvPr id="43013" name="Picture 5"/>
          <p:cNvPicPr>
            <a:picLocks noChangeAspect="1" noChangeArrowheads="1"/>
          </p:cNvPicPr>
          <p:nvPr/>
        </p:nvPicPr>
        <p:blipFill>
          <a:blip r:embed="rId2">
            <a:extLst>
              <a:ext uri="{28A0092B-C50C-407E-A947-70E740481C1C}">
                <a14:useLocalDpi xmlns:a14="http://schemas.microsoft.com/office/drawing/2010/main" val="0"/>
              </a:ext>
            </a:extLst>
          </a:blip>
          <a:srcRect l="1064" t="30733" r="1064" b="30733"/>
          <a:stretch>
            <a:fillRect/>
          </a:stretch>
        </p:blipFill>
        <p:spPr bwMode="auto">
          <a:xfrm>
            <a:off x="2018579" y="1702954"/>
            <a:ext cx="7956550" cy="2349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356253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154" y="253533"/>
            <a:ext cx="8911687" cy="1280890"/>
          </a:xfrm>
        </p:spPr>
        <p:txBody>
          <a:bodyPr/>
          <a:lstStyle/>
          <a:p>
            <a:r>
              <a:rPr lang="en-US" b="1" dirty="0"/>
              <a:t>structural constraints </a:t>
            </a:r>
            <a:r>
              <a:rPr lang="en-US" dirty="0"/>
              <a:t>of a relationship type</a:t>
            </a:r>
          </a:p>
        </p:txBody>
      </p:sp>
      <p:sp>
        <p:nvSpPr>
          <p:cNvPr id="3" name="Content Placeholder 2"/>
          <p:cNvSpPr>
            <a:spLocks noGrp="1"/>
          </p:cNvSpPr>
          <p:nvPr>
            <p:ph idx="1"/>
          </p:nvPr>
        </p:nvSpPr>
        <p:spPr>
          <a:xfrm>
            <a:off x="3276600" y="2131593"/>
            <a:ext cx="8915400" cy="3777622"/>
          </a:xfrm>
        </p:spPr>
        <p:txBody>
          <a:bodyPr>
            <a:normAutofit fontScale="85000" lnSpcReduction="10000"/>
          </a:bodyPr>
          <a:lstStyle/>
          <a:p>
            <a:r>
              <a:rPr lang="en-US" dirty="0"/>
              <a:t>Participation Constraints and Existence Dependencies. </a:t>
            </a:r>
            <a:endParaRPr lang="en-US" dirty="0" smtClean="0"/>
          </a:p>
          <a:p>
            <a:r>
              <a:rPr lang="en-US" dirty="0" smtClean="0"/>
              <a:t>The participation  constraint </a:t>
            </a:r>
            <a:r>
              <a:rPr lang="en-US" dirty="0"/>
              <a:t>specifies whether the existence of an entity depends on its being </a:t>
            </a:r>
            <a:r>
              <a:rPr lang="en-US" dirty="0" smtClean="0"/>
              <a:t>related to </a:t>
            </a:r>
            <a:r>
              <a:rPr lang="en-US" dirty="0"/>
              <a:t>another entity </a:t>
            </a:r>
            <a:r>
              <a:rPr lang="en-US" dirty="0" smtClean="0"/>
              <a:t> via </a:t>
            </a:r>
            <a:r>
              <a:rPr lang="en-US" dirty="0"/>
              <a:t>the relationship type. </a:t>
            </a:r>
            <a:endParaRPr lang="en-US" dirty="0" smtClean="0"/>
          </a:p>
          <a:p>
            <a:r>
              <a:rPr lang="en-US" dirty="0" smtClean="0"/>
              <a:t>This </a:t>
            </a:r>
            <a:r>
              <a:rPr lang="en-US" dirty="0"/>
              <a:t>constraint specifies the </a:t>
            </a:r>
            <a:r>
              <a:rPr lang="en-US" dirty="0" smtClean="0"/>
              <a:t>minimum number </a:t>
            </a:r>
            <a:r>
              <a:rPr lang="en-US" dirty="0"/>
              <a:t>of relationship instances that each entity can participate in and is </a:t>
            </a:r>
            <a:r>
              <a:rPr lang="en-US" dirty="0" smtClean="0"/>
              <a:t>sometimes called </a:t>
            </a:r>
            <a:r>
              <a:rPr lang="en-US" dirty="0"/>
              <a:t>the minimum cardinality constraint. </a:t>
            </a:r>
            <a:endParaRPr lang="en-US" dirty="0" smtClean="0"/>
          </a:p>
          <a:p>
            <a:r>
              <a:rPr lang="en-US" dirty="0" smtClean="0"/>
              <a:t>There </a:t>
            </a:r>
            <a:r>
              <a:rPr lang="en-US" dirty="0"/>
              <a:t>are two types of </a:t>
            </a:r>
            <a:r>
              <a:rPr lang="en-US" dirty="0" smtClean="0"/>
              <a:t>participation constraints—total </a:t>
            </a:r>
            <a:r>
              <a:rPr lang="en-US" dirty="0"/>
              <a:t>and partial—that we illustrate by example</a:t>
            </a:r>
            <a:r>
              <a:rPr lang="en-US" dirty="0" smtClean="0"/>
              <a:t>.</a:t>
            </a:r>
          </a:p>
          <a:p>
            <a:r>
              <a:rPr lang="en-US" dirty="0" smtClean="0"/>
              <a:t> </a:t>
            </a:r>
            <a:r>
              <a:rPr lang="en-US" dirty="0"/>
              <a:t>If a </a:t>
            </a:r>
            <a:r>
              <a:rPr lang="en-US" dirty="0" smtClean="0"/>
              <a:t>company policy </a:t>
            </a:r>
            <a:r>
              <a:rPr lang="en-US" dirty="0"/>
              <a:t>states that every employee must work for a department, then an </a:t>
            </a:r>
            <a:r>
              <a:rPr lang="en-US" dirty="0" smtClean="0"/>
              <a:t>employee entity </a:t>
            </a:r>
            <a:r>
              <a:rPr lang="en-US" dirty="0"/>
              <a:t>can exist only if it participates in at least one WORKS_FOR </a:t>
            </a:r>
            <a:r>
              <a:rPr lang="en-US" dirty="0" smtClean="0"/>
              <a:t>relationship instance. </a:t>
            </a:r>
          </a:p>
          <a:p>
            <a:r>
              <a:rPr lang="en-US" dirty="0" smtClean="0"/>
              <a:t>Thus</a:t>
            </a:r>
            <a:r>
              <a:rPr lang="en-US" dirty="0"/>
              <a:t>, the participation of EMPLOYEE in WORKS_FOR </a:t>
            </a:r>
            <a:r>
              <a:rPr lang="en-US" dirty="0" smtClean="0"/>
              <a:t>is called </a:t>
            </a:r>
            <a:r>
              <a:rPr lang="en-US" dirty="0"/>
              <a:t>total participation, meaning that every entity in the total set of </a:t>
            </a:r>
            <a:r>
              <a:rPr lang="en-US" dirty="0" smtClean="0"/>
              <a:t>employee entities </a:t>
            </a:r>
            <a:r>
              <a:rPr lang="en-US" dirty="0"/>
              <a:t>must be related to a department entity via WORKS_FOR. </a:t>
            </a:r>
            <a:endParaRPr lang="en-US" dirty="0" smtClean="0"/>
          </a:p>
          <a:p>
            <a:r>
              <a:rPr lang="en-US" dirty="0" smtClean="0"/>
              <a:t>Total participation is </a:t>
            </a:r>
            <a:r>
              <a:rPr lang="en-US" dirty="0"/>
              <a:t>also called existence dependency.</a:t>
            </a:r>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28</a:t>
            </a:fld>
            <a:endParaRPr lang="en-IN"/>
          </a:p>
        </p:txBody>
      </p:sp>
      <p:pic>
        <p:nvPicPr>
          <p:cNvPr id="6" name="Picture 5"/>
          <p:cNvPicPr>
            <a:picLocks noChangeAspect="1"/>
          </p:cNvPicPr>
          <p:nvPr/>
        </p:nvPicPr>
        <p:blipFill>
          <a:blip r:embed="rId2"/>
          <a:stretch>
            <a:fillRect/>
          </a:stretch>
        </p:blipFill>
        <p:spPr>
          <a:xfrm>
            <a:off x="-251340" y="2131593"/>
            <a:ext cx="3705225" cy="2809875"/>
          </a:xfrm>
          <a:prstGeom prst="rect">
            <a:avLst/>
          </a:prstGeom>
        </p:spPr>
      </p:pic>
    </p:spTree>
    <p:extLst>
      <p:ext uri="{BB962C8B-B14F-4D97-AF65-F5344CB8AC3E}">
        <p14:creationId xmlns:p14="http://schemas.microsoft.com/office/powerpoint/2010/main" val="2881533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52863" y="252415"/>
            <a:ext cx="10053782" cy="571500"/>
          </a:xfrm>
        </p:spPr>
        <p:txBody>
          <a:bodyPr>
            <a:noAutofit/>
          </a:bodyPr>
          <a:lstStyle/>
          <a:p>
            <a:r>
              <a:rPr lang="en-US" sz="3200" dirty="0"/>
              <a:t>Participation of an Entity Set in a Relationship Set</a:t>
            </a:r>
          </a:p>
        </p:txBody>
      </p:sp>
      <p:sp>
        <p:nvSpPr>
          <p:cNvPr id="6" name="Slide Number Placeholder 3"/>
          <p:cNvSpPr>
            <a:spLocks noGrp="1"/>
          </p:cNvSpPr>
          <p:nvPr>
            <p:ph type="sldNum" sz="quarter" idx="12"/>
          </p:nvPr>
        </p:nvSpPr>
        <p:spPr/>
        <p:txBody>
          <a:bodyPr/>
          <a:lstStyle/>
          <a:p>
            <a:fld id="{965A4025-892B-4A70-9E1A-C2B77169494B}" type="slidenum">
              <a:rPr lang="en-US"/>
              <a:pPr/>
              <a:t>29</a:t>
            </a:fld>
            <a:endParaRPr lang="en-US"/>
          </a:p>
        </p:txBody>
      </p:sp>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l="1141" t="32826" r="978" b="34566"/>
          <a:stretch>
            <a:fillRect/>
          </a:stretch>
        </p:blipFill>
        <p:spPr bwMode="auto">
          <a:xfrm>
            <a:off x="2121693" y="3992418"/>
            <a:ext cx="8437563" cy="2108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2" name="Rectangle 4"/>
          <p:cNvSpPr>
            <a:spLocks noChangeArrowheads="1"/>
          </p:cNvSpPr>
          <p:nvPr/>
        </p:nvSpPr>
        <p:spPr bwMode="auto">
          <a:xfrm>
            <a:off x="2495549" y="1177678"/>
            <a:ext cx="7689850" cy="191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1800" dirty="0">
                <a:solidFill>
                  <a:schemeClr val="tx2"/>
                </a:solidFill>
                <a:latin typeface="Helvetica" panose="020B0604020202020204" pitchFamily="34" charset="0"/>
              </a:rPr>
              <a:t>Total</a:t>
            </a:r>
            <a:r>
              <a:rPr kumimoji="1" lang="en-US" sz="1800" dirty="0">
                <a:latin typeface="Helvetica" panose="020B0604020202020204" pitchFamily="34" charset="0"/>
              </a:rPr>
              <a:t> </a:t>
            </a:r>
            <a:r>
              <a:rPr kumimoji="1" lang="en-US" sz="1800" dirty="0">
                <a:solidFill>
                  <a:schemeClr val="tx2"/>
                </a:solidFill>
                <a:latin typeface="Helvetica" panose="020B0604020202020204" pitchFamily="34" charset="0"/>
              </a:rPr>
              <a:t>participation</a:t>
            </a:r>
            <a:r>
              <a:rPr kumimoji="1" lang="en-US" sz="1800" dirty="0">
                <a:latin typeface="Helvetica" panose="020B0604020202020204" pitchFamily="34" charset="0"/>
              </a:rPr>
              <a:t> (indicated by double line):  every entity in the entity set participates in at least one relationship in the relationship set</a:t>
            </a:r>
          </a:p>
          <a:p>
            <a:pPr lvl="1">
              <a:spcBef>
                <a:spcPct val="35000"/>
              </a:spcBef>
              <a:buClr>
                <a:schemeClr val="tx2"/>
              </a:buClr>
              <a:buSzPct val="90000"/>
              <a:buFont typeface="Monotype Sorts" pitchFamily="2" charset="2"/>
              <a:buChar char="n"/>
            </a:pPr>
            <a:r>
              <a:rPr kumimoji="1" lang="en-US" sz="1800" dirty="0">
                <a:latin typeface="Helvetica" panose="020B0604020202020204" pitchFamily="34" charset="0"/>
              </a:rPr>
              <a:t>E.g. participation of </a:t>
            </a:r>
            <a:r>
              <a:rPr kumimoji="1" lang="en-US" sz="1800" i="1" dirty="0">
                <a:latin typeface="Helvetica" panose="020B0604020202020204" pitchFamily="34" charset="0"/>
              </a:rPr>
              <a:t>loan</a:t>
            </a:r>
            <a:r>
              <a:rPr kumimoji="1" lang="en-US" sz="1800" dirty="0">
                <a:latin typeface="Helvetica" panose="020B0604020202020204" pitchFamily="34" charset="0"/>
              </a:rPr>
              <a:t> in </a:t>
            </a:r>
            <a:r>
              <a:rPr kumimoji="1" lang="en-US" sz="1800" i="1" dirty="0">
                <a:latin typeface="Helvetica" panose="020B0604020202020204" pitchFamily="34" charset="0"/>
              </a:rPr>
              <a:t>borrower</a:t>
            </a:r>
            <a:r>
              <a:rPr kumimoji="1" lang="en-US" sz="1800" dirty="0">
                <a:latin typeface="Helvetica" panose="020B0604020202020204" pitchFamily="34" charset="0"/>
              </a:rPr>
              <a:t> is total</a:t>
            </a:r>
          </a:p>
          <a:p>
            <a:pPr lvl="2">
              <a:spcBef>
                <a:spcPct val="35000"/>
              </a:spcBef>
              <a:buClr>
                <a:schemeClr val="tx2"/>
              </a:buClr>
              <a:buSzPct val="90000"/>
              <a:buFont typeface="Monotype Sorts" pitchFamily="2" charset="2"/>
              <a:buChar char="n"/>
            </a:pPr>
            <a:r>
              <a:rPr kumimoji="1" lang="en-US" sz="1800" dirty="0">
                <a:latin typeface="Helvetica" panose="020B0604020202020204" pitchFamily="34" charset="0"/>
              </a:rPr>
              <a:t> every loan must have a customer associated to it via borrower</a:t>
            </a:r>
          </a:p>
          <a:p>
            <a:pPr>
              <a:spcBef>
                <a:spcPct val="35000"/>
              </a:spcBef>
              <a:buClr>
                <a:schemeClr val="tx2"/>
              </a:buClr>
              <a:buSzPct val="90000"/>
              <a:buFont typeface="Monotype Sorts" pitchFamily="2" charset="2"/>
              <a:buChar char="n"/>
            </a:pPr>
            <a:r>
              <a:rPr kumimoji="1" lang="en-US" sz="1800" dirty="0">
                <a:solidFill>
                  <a:schemeClr val="tx2"/>
                </a:solidFill>
                <a:latin typeface="Helvetica" panose="020B0604020202020204" pitchFamily="34" charset="0"/>
              </a:rPr>
              <a:t>Partial participation</a:t>
            </a:r>
            <a:r>
              <a:rPr kumimoji="1" lang="en-US" sz="1800" dirty="0">
                <a:latin typeface="Helvetica" panose="020B0604020202020204" pitchFamily="34" charset="0"/>
              </a:rPr>
              <a:t>:  some entities may not participate in any relationship in the relationship set</a:t>
            </a:r>
          </a:p>
          <a:p>
            <a:pPr lvl="1">
              <a:spcBef>
                <a:spcPct val="35000"/>
              </a:spcBef>
              <a:buClr>
                <a:schemeClr val="tx2"/>
              </a:buClr>
              <a:buSzPct val="90000"/>
              <a:buFont typeface="Monotype Sorts" pitchFamily="2" charset="2"/>
              <a:buChar char="n"/>
            </a:pPr>
            <a:r>
              <a:rPr kumimoji="1" lang="en-US" sz="1800" dirty="0">
                <a:latin typeface="Helvetica" panose="020B0604020202020204" pitchFamily="34" charset="0"/>
              </a:rPr>
              <a:t>E.g. participation of </a:t>
            </a:r>
            <a:r>
              <a:rPr kumimoji="1" lang="en-US" sz="1800" i="1" dirty="0">
                <a:latin typeface="Helvetica" panose="020B0604020202020204" pitchFamily="34" charset="0"/>
              </a:rPr>
              <a:t>customer</a:t>
            </a:r>
            <a:r>
              <a:rPr kumimoji="1" lang="en-US" sz="1800" dirty="0">
                <a:latin typeface="Helvetica" panose="020B0604020202020204" pitchFamily="34" charset="0"/>
              </a:rPr>
              <a:t> in </a:t>
            </a:r>
            <a:r>
              <a:rPr kumimoji="1" lang="en-US" sz="1800" i="1" dirty="0">
                <a:latin typeface="Helvetica" panose="020B0604020202020204" pitchFamily="34" charset="0"/>
              </a:rPr>
              <a:t>borrower</a:t>
            </a:r>
            <a:r>
              <a:rPr kumimoji="1" lang="en-US" sz="1800" dirty="0">
                <a:latin typeface="Helvetica" panose="020B0604020202020204" pitchFamily="34" charset="0"/>
              </a:rPr>
              <a:t> is partial</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88491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742B11E-E145-4240-8146-7A43219780AF}"/>
              </a:ext>
            </a:extLst>
          </p:cNvPr>
          <p:cNvPicPr/>
          <p:nvPr/>
        </p:nvPicPr>
        <p:blipFill rotWithShape="1">
          <a:blip r:embed="rId2">
            <a:extLst>
              <a:ext uri="{28A0092B-C50C-407E-A947-70E740481C1C}">
                <a14:useLocalDpi xmlns:a14="http://schemas.microsoft.com/office/drawing/2010/main" val="0"/>
              </a:ext>
            </a:extLst>
          </a:blip>
          <a:srcRect l="21800" t="20388" r="11310" b="7546"/>
          <a:stretch/>
        </p:blipFill>
        <p:spPr>
          <a:xfrm>
            <a:off x="587230" y="342767"/>
            <a:ext cx="11207691" cy="6191075"/>
          </a:xfrm>
          <a:prstGeom prst="rect">
            <a:avLst/>
          </a:prstGeom>
        </p:spPr>
      </p:pic>
      <p:sp>
        <p:nvSpPr>
          <p:cNvPr id="2" name="Footer Placeholder 1">
            <a:extLst>
              <a:ext uri="{FF2B5EF4-FFF2-40B4-BE49-F238E27FC236}">
                <a16:creationId xmlns="" xmlns:a16="http://schemas.microsoft.com/office/drawing/2014/main" id="{174A6A8A-2BD5-45E6-90F7-BAAF7796881E}"/>
              </a:ext>
            </a:extLst>
          </p:cNvPr>
          <p:cNvSpPr>
            <a:spLocks noGrp="1"/>
          </p:cNvSpPr>
          <p:nvPr>
            <p:ph type="ftr" sz="quarter" idx="11"/>
          </p:nvPr>
        </p:nvSpPr>
        <p:spPr/>
        <p:txBody>
          <a:bodyPr/>
          <a:lstStyle/>
          <a:p>
            <a:r>
              <a:rPr lang="en-IN" smtClean="0"/>
              <a:t>SRM SOC NWC DBMS Unit 1</a:t>
            </a:r>
            <a:endParaRPr lang="en-IN"/>
          </a:p>
        </p:txBody>
      </p:sp>
    </p:spTree>
    <p:extLst>
      <p:ext uri="{BB962C8B-B14F-4D97-AF65-F5344CB8AC3E}">
        <p14:creationId xmlns:p14="http://schemas.microsoft.com/office/powerpoint/2010/main" val="3983560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529484" y="274640"/>
            <a:ext cx="9202882" cy="1041542"/>
          </a:xfrm>
        </p:spPr>
        <p:txBody>
          <a:bodyPr>
            <a:normAutofit fontScale="90000"/>
          </a:bodyPr>
          <a:lstStyle/>
          <a:p>
            <a:r>
              <a:rPr lang="en-US" dirty="0" smtClean="0">
                <a:solidFill>
                  <a:srgbClr val="FF0000"/>
                </a:solidFill>
              </a:rPr>
              <a:t> </a:t>
            </a:r>
            <a:r>
              <a:rPr lang="en-US" dirty="0">
                <a:solidFill>
                  <a:srgbClr val="FF0000"/>
                </a:solidFill>
              </a:rPr>
              <a:t>Complex attributes </a:t>
            </a:r>
            <a:r>
              <a:rPr lang="en-US" dirty="0"/>
              <a:t>(Alternative Notation for Cardinality Limits)</a:t>
            </a:r>
          </a:p>
        </p:txBody>
      </p:sp>
      <p:sp>
        <p:nvSpPr>
          <p:cNvPr id="6" name="Slide Number Placeholder 3"/>
          <p:cNvSpPr>
            <a:spLocks noGrp="1"/>
          </p:cNvSpPr>
          <p:nvPr>
            <p:ph type="sldNum" sz="quarter" idx="12"/>
          </p:nvPr>
        </p:nvSpPr>
        <p:spPr/>
        <p:txBody>
          <a:bodyPr/>
          <a:lstStyle/>
          <a:p>
            <a:fld id="{6E2CBCA3-ED69-4235-86E7-789FD851CF5B}" type="slidenum">
              <a:rPr lang="en-US"/>
              <a:pPr/>
              <a:t>30</a:t>
            </a:fld>
            <a:endParaRPr lang="en-US"/>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l="1701" t="30498" r="1323" b="29489"/>
          <a:stretch>
            <a:fillRect/>
          </a:stretch>
        </p:blipFill>
        <p:spPr bwMode="auto">
          <a:xfrm>
            <a:off x="2032000" y="2479676"/>
            <a:ext cx="8197850" cy="25368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6" name="Rectangle 4"/>
          <p:cNvSpPr>
            <a:spLocks noChangeArrowheads="1"/>
          </p:cNvSpPr>
          <p:nvPr/>
        </p:nvSpPr>
        <p:spPr bwMode="auto">
          <a:xfrm>
            <a:off x="2457450" y="1287465"/>
            <a:ext cx="7689850" cy="95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2000" dirty="0">
                <a:latin typeface="Helvetica" panose="020B0604020202020204" pitchFamily="34" charset="0"/>
              </a:rPr>
              <a:t>Cardinality limits can also express participation constraints</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41280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8244" y="365125"/>
            <a:ext cx="9805555" cy="579439"/>
          </a:xfrm>
        </p:spPr>
        <p:txBody>
          <a:bodyPr>
            <a:normAutofit fontScale="90000"/>
          </a:bodyPr>
          <a:lstStyle/>
          <a:p>
            <a:r>
              <a:rPr lang="en-US" dirty="0" smtClean="0">
                <a:solidFill>
                  <a:srgbClr val="FF0000"/>
                </a:solidFill>
              </a:rPr>
              <a:t> </a:t>
            </a:r>
            <a:r>
              <a:rPr lang="en-US" dirty="0">
                <a:solidFill>
                  <a:srgbClr val="FF0000"/>
                </a:solidFill>
              </a:rPr>
              <a:t>Roles</a:t>
            </a:r>
          </a:p>
        </p:txBody>
      </p:sp>
      <p:sp>
        <p:nvSpPr>
          <p:cNvPr id="36867" name="Rectangle 3"/>
          <p:cNvSpPr>
            <a:spLocks noGrp="1" noChangeArrowheads="1"/>
          </p:cNvSpPr>
          <p:nvPr>
            <p:ph idx="1"/>
          </p:nvPr>
        </p:nvSpPr>
        <p:spPr>
          <a:xfrm>
            <a:off x="2495550" y="944564"/>
            <a:ext cx="7689850" cy="2382837"/>
          </a:xfrm>
        </p:spPr>
        <p:txBody>
          <a:bodyPr>
            <a:normAutofit fontScale="92500"/>
          </a:bodyPr>
          <a:lstStyle/>
          <a:p>
            <a:r>
              <a:rPr kumimoji="0" lang="en-US" dirty="0">
                <a:solidFill>
                  <a:srgbClr val="FF0000"/>
                </a:solidFill>
              </a:rPr>
              <a:t>Entity sets of a relationship need not be distinct</a:t>
            </a:r>
            <a:endParaRPr lang="en-US" sz="1800" dirty="0">
              <a:solidFill>
                <a:srgbClr val="FF0000"/>
              </a:solidFill>
            </a:endParaRPr>
          </a:p>
          <a:p>
            <a:r>
              <a:rPr lang="en-US" sz="1800" b="1" dirty="0"/>
              <a:t>The labels “manager” and “worker” are called </a:t>
            </a:r>
            <a:r>
              <a:rPr lang="en-US" sz="1800" b="1" dirty="0">
                <a:solidFill>
                  <a:schemeClr val="tx2"/>
                </a:solidFill>
              </a:rPr>
              <a:t>roles</a:t>
            </a:r>
            <a:r>
              <a:rPr lang="en-US" sz="1800" b="1" dirty="0"/>
              <a:t>; they specify how employee entities interact via the works-for relationship set.</a:t>
            </a:r>
          </a:p>
          <a:p>
            <a:r>
              <a:rPr lang="en-US" sz="1800" dirty="0"/>
              <a:t>Roles are indicated in E-R diagrams by labeling the lines that connect diamonds to rectangles.</a:t>
            </a:r>
          </a:p>
          <a:p>
            <a:r>
              <a:rPr lang="en-US" sz="1800" dirty="0"/>
              <a:t>Role labels are optional, and are used to clarify semantics of the relationship</a:t>
            </a:r>
          </a:p>
        </p:txBody>
      </p:sp>
      <p:sp>
        <p:nvSpPr>
          <p:cNvPr id="6" name="Slide Number Placeholder 4"/>
          <p:cNvSpPr>
            <a:spLocks noGrp="1"/>
          </p:cNvSpPr>
          <p:nvPr>
            <p:ph type="sldNum" sz="quarter" idx="12"/>
          </p:nvPr>
        </p:nvSpPr>
        <p:spPr/>
        <p:txBody>
          <a:bodyPr/>
          <a:lstStyle/>
          <a:p>
            <a:fld id="{A525CF1B-0210-411F-AED8-C149B6BC6746}" type="slidenum">
              <a:rPr lang="en-US"/>
              <a:pPr/>
              <a:t>31</a:t>
            </a:fld>
            <a:endParaRPr lang="en-US"/>
          </a:p>
        </p:txBody>
      </p:sp>
      <p:pic>
        <p:nvPicPr>
          <p:cNvPr id="36870" name="Picture 6"/>
          <p:cNvPicPr>
            <a:picLocks noChangeAspect="1" noChangeArrowheads="1"/>
          </p:cNvPicPr>
          <p:nvPr/>
        </p:nvPicPr>
        <p:blipFill>
          <a:blip r:embed="rId2">
            <a:extLst>
              <a:ext uri="{28A0092B-C50C-407E-A947-70E740481C1C}">
                <a14:useLocalDpi xmlns:a14="http://schemas.microsoft.com/office/drawing/2010/main" val="0"/>
              </a:ext>
            </a:extLst>
          </a:blip>
          <a:srcRect l="1768" t="22791" r="2357" b="23051"/>
          <a:stretch>
            <a:fillRect/>
          </a:stretch>
        </p:blipFill>
        <p:spPr bwMode="auto">
          <a:xfrm>
            <a:off x="2501900" y="3481389"/>
            <a:ext cx="6738938" cy="28543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233733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recursive </a:t>
            </a:r>
            <a:r>
              <a:rPr lang="en-US" b="1" dirty="0"/>
              <a:t>relationships </a:t>
            </a:r>
            <a:r>
              <a:rPr lang="en-US" dirty="0"/>
              <a:t>or </a:t>
            </a:r>
            <a:r>
              <a:rPr lang="en-US" b="1" dirty="0"/>
              <a:t>self-referencing</a:t>
            </a:r>
            <a:br>
              <a:rPr lang="en-US" b="1" dirty="0"/>
            </a:br>
            <a:r>
              <a:rPr lang="en-US" b="1" dirty="0"/>
              <a:t>relationships</a:t>
            </a:r>
            <a:r>
              <a:rPr lang="en-US" dirty="0"/>
              <a:t>.</a:t>
            </a:r>
          </a:p>
        </p:txBody>
      </p:sp>
      <p:sp>
        <p:nvSpPr>
          <p:cNvPr id="3" name="Content Placeholder 2"/>
          <p:cNvSpPr>
            <a:spLocks noGrp="1"/>
          </p:cNvSpPr>
          <p:nvPr>
            <p:ph idx="1"/>
          </p:nvPr>
        </p:nvSpPr>
        <p:spPr/>
        <p:txBody>
          <a:bodyPr/>
          <a:lstStyle/>
          <a:p>
            <a:r>
              <a:rPr lang="en-US" dirty="0"/>
              <a:t>I</a:t>
            </a:r>
            <a:r>
              <a:rPr lang="en-US" dirty="0" smtClean="0"/>
              <a:t>n </a:t>
            </a:r>
            <a:r>
              <a:rPr lang="en-US" dirty="0"/>
              <a:t>some cases the </a:t>
            </a:r>
            <a:r>
              <a:rPr lang="en-US" i="1" dirty="0"/>
              <a:t>same </a:t>
            </a:r>
            <a:r>
              <a:rPr lang="en-US" dirty="0"/>
              <a:t>entity type participates more </a:t>
            </a:r>
            <a:r>
              <a:rPr lang="en-US" dirty="0" smtClean="0"/>
              <a:t>than once </a:t>
            </a:r>
            <a:r>
              <a:rPr lang="en-US" dirty="0"/>
              <a:t>in a relationship type in </a:t>
            </a:r>
            <a:r>
              <a:rPr lang="en-US" i="1" dirty="0"/>
              <a:t>different roles</a:t>
            </a:r>
            <a:r>
              <a:rPr lang="en-US" dirty="0"/>
              <a:t>. In such cases the role name </a:t>
            </a:r>
            <a:r>
              <a:rPr lang="en-US" dirty="0" smtClean="0"/>
              <a:t>becomes essential </a:t>
            </a:r>
            <a:r>
              <a:rPr lang="en-US" dirty="0"/>
              <a:t>for distinguishing the meaning of the role that each participating </a:t>
            </a:r>
            <a:r>
              <a:rPr lang="en-US" dirty="0" smtClean="0"/>
              <a:t>entity plays</a:t>
            </a:r>
            <a:r>
              <a:rPr lang="en-US" dirty="0"/>
              <a:t>.</a:t>
            </a:r>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32</a:t>
            </a:fld>
            <a:endParaRPr lang="en-IN"/>
          </a:p>
        </p:txBody>
      </p:sp>
      <p:pic>
        <p:nvPicPr>
          <p:cNvPr id="6" name="Picture 5"/>
          <p:cNvPicPr>
            <a:picLocks noChangeAspect="1"/>
          </p:cNvPicPr>
          <p:nvPr/>
        </p:nvPicPr>
        <p:blipFill>
          <a:blip r:embed="rId2"/>
          <a:stretch>
            <a:fillRect/>
          </a:stretch>
        </p:blipFill>
        <p:spPr>
          <a:xfrm>
            <a:off x="5294311" y="3211633"/>
            <a:ext cx="4914900" cy="2924175"/>
          </a:xfrm>
          <a:prstGeom prst="rect">
            <a:avLst/>
          </a:prstGeom>
        </p:spPr>
      </p:pic>
    </p:spTree>
    <p:extLst>
      <p:ext uri="{BB962C8B-B14F-4D97-AF65-F5344CB8AC3E}">
        <p14:creationId xmlns:p14="http://schemas.microsoft.com/office/powerpoint/2010/main" val="227576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60315" y="329899"/>
            <a:ext cx="8911687" cy="615674"/>
          </a:xfrm>
        </p:spPr>
        <p:txBody>
          <a:bodyPr>
            <a:normAutofit fontScale="90000"/>
          </a:bodyPr>
          <a:lstStyle/>
          <a:p>
            <a:r>
              <a:rPr lang="en-US" dirty="0"/>
              <a:t>Keys</a:t>
            </a:r>
          </a:p>
        </p:txBody>
      </p:sp>
      <p:sp>
        <p:nvSpPr>
          <p:cNvPr id="45059" name="Rectangle 3"/>
          <p:cNvSpPr>
            <a:spLocks noGrp="1" noChangeArrowheads="1"/>
          </p:cNvSpPr>
          <p:nvPr>
            <p:ph idx="1"/>
          </p:nvPr>
        </p:nvSpPr>
        <p:spPr>
          <a:xfrm>
            <a:off x="2527300" y="1058863"/>
            <a:ext cx="9334142" cy="4965700"/>
          </a:xfrm>
        </p:spPr>
        <p:txBody>
          <a:bodyPr/>
          <a:lstStyle/>
          <a:p>
            <a:pPr algn="just"/>
            <a:r>
              <a:rPr lang="en-US" dirty="0"/>
              <a:t>A </a:t>
            </a:r>
            <a:r>
              <a:rPr lang="en-US" i="1" dirty="0">
                <a:solidFill>
                  <a:schemeClr val="tx2"/>
                </a:solidFill>
              </a:rPr>
              <a:t>super key</a:t>
            </a:r>
            <a:r>
              <a:rPr lang="en-US" dirty="0"/>
              <a:t> of an entity set is a set of one or more attributes whose values uniquely determine each entity.</a:t>
            </a:r>
          </a:p>
          <a:p>
            <a:pPr algn="just"/>
            <a:r>
              <a:rPr lang="en-US" dirty="0"/>
              <a:t>A </a:t>
            </a:r>
            <a:r>
              <a:rPr lang="en-US" i="1" dirty="0">
                <a:solidFill>
                  <a:schemeClr val="tx2"/>
                </a:solidFill>
              </a:rPr>
              <a:t>candidate key</a:t>
            </a:r>
            <a:r>
              <a:rPr lang="en-US" dirty="0"/>
              <a:t> of an entity set is a minimal super key</a:t>
            </a:r>
          </a:p>
          <a:p>
            <a:pPr lvl="1" algn="just"/>
            <a:r>
              <a:rPr lang="en-US" i="1" dirty="0"/>
              <a:t>Customer-id</a:t>
            </a:r>
            <a:r>
              <a:rPr lang="en-US" dirty="0"/>
              <a:t> is candidate key of </a:t>
            </a:r>
            <a:r>
              <a:rPr lang="en-US" i="1" dirty="0"/>
              <a:t>customer</a:t>
            </a:r>
            <a:endParaRPr lang="en-US" dirty="0"/>
          </a:p>
          <a:p>
            <a:pPr lvl="1" algn="just"/>
            <a:r>
              <a:rPr lang="en-US" i="1" dirty="0"/>
              <a:t>account-number</a:t>
            </a:r>
            <a:r>
              <a:rPr lang="en-US" dirty="0"/>
              <a:t> is candidate key of </a:t>
            </a:r>
            <a:r>
              <a:rPr lang="en-US" i="1" dirty="0"/>
              <a:t>account</a:t>
            </a:r>
            <a:endParaRPr lang="en-US" dirty="0"/>
          </a:p>
          <a:p>
            <a:pPr algn="just"/>
            <a:r>
              <a:rPr lang="en-US" dirty="0"/>
              <a:t>Although several candidate keys may exist, one of the candidate keys is selected to be the </a:t>
            </a:r>
            <a:r>
              <a:rPr lang="en-US" i="1" dirty="0">
                <a:solidFill>
                  <a:schemeClr val="tx2"/>
                </a:solidFill>
              </a:rPr>
              <a:t>primary key</a:t>
            </a:r>
            <a:r>
              <a:rPr lang="en-US" dirty="0"/>
              <a:t>.</a:t>
            </a:r>
          </a:p>
        </p:txBody>
      </p:sp>
      <p:sp>
        <p:nvSpPr>
          <p:cNvPr id="5" name="Slide Number Placeholder 4"/>
          <p:cNvSpPr>
            <a:spLocks noGrp="1"/>
          </p:cNvSpPr>
          <p:nvPr>
            <p:ph type="sldNum" sz="quarter" idx="12"/>
          </p:nvPr>
        </p:nvSpPr>
        <p:spPr/>
        <p:txBody>
          <a:bodyPr/>
          <a:lstStyle/>
          <a:p>
            <a:fld id="{C03F52D7-AA41-4521-9C3B-CB48D74AFBC2}" type="slidenum">
              <a:rPr lang="en-US"/>
              <a:pPr/>
              <a:t>33</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a:p>
        </p:txBody>
      </p:sp>
    </p:spTree>
    <p:extLst>
      <p:ext uri="{BB962C8B-B14F-4D97-AF65-F5344CB8AC3E}">
        <p14:creationId xmlns:p14="http://schemas.microsoft.com/office/powerpoint/2010/main" val="2158586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071" y="512462"/>
            <a:ext cx="8911687" cy="1280890"/>
          </a:xfrm>
        </p:spPr>
        <p:txBody>
          <a:bodyPr>
            <a:noAutofit/>
          </a:bodyPr>
          <a:lstStyle/>
          <a:p>
            <a:pPr marL="342900" indent="-342900">
              <a:buFont typeface="Arial" panose="020B0604020202020204" pitchFamily="34" charset="0"/>
              <a:buChar char="•"/>
            </a:pPr>
            <a:r>
              <a:rPr lang="en-US" sz="1800" b="1" dirty="0" smtClean="0"/>
              <a:t>Keys</a:t>
            </a:r>
            <a:br>
              <a:rPr lang="en-US" sz="1800" b="1" dirty="0" smtClean="0"/>
            </a:br>
            <a:r>
              <a:rPr lang="en-US" sz="1800" dirty="0" smtClean="0"/>
              <a:t>An important constraint on an entity is the key. The </a:t>
            </a:r>
            <a:r>
              <a:rPr lang="en-US" sz="1800" i="1" dirty="0" smtClean="0"/>
              <a:t>key</a:t>
            </a:r>
            <a:r>
              <a:rPr lang="en-US" sz="1800" dirty="0" smtClean="0"/>
              <a:t> is an attribute or a group of attributes whose values can be used to uniquely identify an individual entity in an entity set.</a:t>
            </a:r>
            <a:br>
              <a:rPr lang="en-US" sz="1800" dirty="0" smtClean="0"/>
            </a:br>
            <a:r>
              <a:rPr lang="en-US" sz="1800" b="1" dirty="0" smtClean="0"/>
              <a:t>Types of Keys</a:t>
            </a:r>
            <a:br>
              <a:rPr lang="en-US" sz="1800" b="1" dirty="0" smtClean="0"/>
            </a:br>
            <a:r>
              <a:rPr lang="en-US" sz="1800" dirty="0" smtClean="0"/>
              <a:t/>
            </a:r>
            <a:br>
              <a:rPr lang="en-US" sz="1800" dirty="0" smtClean="0"/>
            </a:br>
            <a:r>
              <a:rPr lang="en-US" sz="1800" dirty="0" smtClean="0"/>
              <a:t>Candidate key</a:t>
            </a:r>
            <a:br>
              <a:rPr lang="en-US" sz="1800" dirty="0" smtClean="0"/>
            </a:br>
            <a:r>
              <a:rPr lang="en-US" sz="1800" dirty="0" smtClean="0"/>
              <a:t>Composite key</a:t>
            </a:r>
            <a:br>
              <a:rPr lang="en-US" sz="1800" dirty="0" smtClean="0"/>
            </a:br>
            <a:r>
              <a:rPr lang="en-US" sz="1800" dirty="0" smtClean="0"/>
              <a:t>Primary key</a:t>
            </a:r>
            <a:br>
              <a:rPr lang="en-US" sz="1800" dirty="0" smtClean="0"/>
            </a:br>
            <a:r>
              <a:rPr lang="en-US" sz="1800" dirty="0" smtClean="0"/>
              <a:t>Secondary key</a:t>
            </a:r>
            <a:br>
              <a:rPr lang="en-US" sz="1800" dirty="0" smtClean="0"/>
            </a:br>
            <a:r>
              <a:rPr lang="en-US" sz="1800" dirty="0"/>
              <a:t>Foreign key</a:t>
            </a:r>
            <a:br>
              <a:rPr lang="en-US" sz="1800" dirty="0"/>
            </a:br>
            <a:r>
              <a:rPr lang="en-US" sz="1800" dirty="0" smtClean="0"/>
              <a:t>Alternate key</a:t>
            </a:r>
            <a:r>
              <a:rPr lang="en-US" sz="1800" dirty="0"/>
              <a:t/>
            </a:r>
            <a:br>
              <a:rPr lang="en-US" sz="1800" dirty="0"/>
            </a:br>
            <a:r>
              <a:rPr lang="en-US" sz="1800" dirty="0" smtClean="0"/>
              <a:t/>
            </a:r>
            <a:br>
              <a:rPr lang="en-US" sz="1800" dirty="0" smtClean="0"/>
            </a:br>
            <a:r>
              <a:rPr lang="en-US" sz="1800" dirty="0" smtClean="0"/>
              <a:t/>
            </a:r>
            <a:br>
              <a:rPr lang="en-US" sz="1800" dirty="0" smtClean="0"/>
            </a:br>
            <a:endParaRPr lang="en-US" sz="1800"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34</a:t>
            </a:fld>
            <a:endParaRPr lang="en-IN"/>
          </a:p>
        </p:txBody>
      </p:sp>
      <p:pic>
        <p:nvPicPr>
          <p:cNvPr id="1026" name="Picture 2"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11" y="4100632"/>
            <a:ext cx="104394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82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0972" y="624110"/>
            <a:ext cx="8915400" cy="3777622"/>
          </a:xfrm>
        </p:spPr>
        <p:txBody>
          <a:bodyPr>
            <a:normAutofit lnSpcReduction="10000"/>
          </a:bodyPr>
          <a:lstStyle/>
          <a:p>
            <a:pPr algn="just"/>
            <a:r>
              <a:rPr lang="en-US" b="1" dirty="0"/>
              <a:t>1. </a:t>
            </a:r>
            <a:r>
              <a:rPr lang="en-US" sz="2000" b="1" dirty="0"/>
              <a:t>Primary key</a:t>
            </a:r>
          </a:p>
          <a:p>
            <a:pPr algn="just"/>
            <a:r>
              <a:rPr lang="en-US" b="1" dirty="0"/>
              <a:t>It is the first key used to identify one and only one instance of an entity uniquely. An entity can contain multiple keys, as we saw in the PERSON table. The key which is most suitable from those lists becomes a primary key.</a:t>
            </a:r>
          </a:p>
          <a:p>
            <a:pPr algn="just"/>
            <a:r>
              <a:rPr lang="en-US" b="1" dirty="0"/>
              <a:t>In the EMPLOYEE table, ID can be the primary key since it is unique for each employee. In the EMPLOYEE table, we can even select </a:t>
            </a:r>
            <a:r>
              <a:rPr lang="en-US" b="1" dirty="0" err="1"/>
              <a:t>License_Number</a:t>
            </a:r>
            <a:r>
              <a:rPr lang="en-US" b="1" dirty="0"/>
              <a:t> and </a:t>
            </a:r>
            <a:r>
              <a:rPr lang="en-US" b="1" dirty="0" err="1"/>
              <a:t>Passport_Number</a:t>
            </a:r>
            <a:r>
              <a:rPr lang="en-US" b="1" dirty="0"/>
              <a:t> as primary keys since they are also unique.</a:t>
            </a:r>
          </a:p>
          <a:p>
            <a:pPr algn="just"/>
            <a:r>
              <a:rPr lang="en-US" b="1" dirty="0"/>
              <a:t>For each entity, the primary key selection is based on requirements and developers.</a:t>
            </a:r>
          </a:p>
          <a:p>
            <a:pPr algn="just"/>
            <a:r>
              <a:rPr lang="en-US" b="1" dirty="0"/>
              <a:t/>
            </a:r>
            <a:br>
              <a:rPr lang="en-US" b="1" dirty="0"/>
            </a:br>
            <a:endParaRPr lang="en-US" b="1"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35</a:t>
            </a:fld>
            <a:endParaRPr lang="en-IN"/>
          </a:p>
        </p:txBody>
      </p:sp>
      <p:pic>
        <p:nvPicPr>
          <p:cNvPr id="2050" name="Picture 2"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972" y="3375145"/>
            <a:ext cx="5715000" cy="2943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3474" y="3733047"/>
            <a:ext cx="6096000" cy="2585323"/>
          </a:xfrm>
          <a:prstGeom prst="rect">
            <a:avLst/>
          </a:prstGeom>
        </p:spPr>
        <p:txBody>
          <a:bodyPr>
            <a:spAutoFit/>
          </a:bodyPr>
          <a:lstStyle/>
          <a:p>
            <a:pPr algn="just"/>
            <a:r>
              <a:rPr lang="en-US" b="1" dirty="0">
                <a:solidFill>
                  <a:srgbClr val="006699"/>
                </a:solidFill>
                <a:latin typeface="inter-regular"/>
              </a:rPr>
              <a:t>CREATE</a:t>
            </a:r>
            <a:r>
              <a:rPr lang="en-US" dirty="0">
                <a:solidFill>
                  <a:srgbClr val="000000"/>
                </a:solidFill>
                <a:latin typeface="inter-regular"/>
              </a:rPr>
              <a:t> </a:t>
            </a:r>
            <a:r>
              <a:rPr lang="en-US" b="1" dirty="0">
                <a:solidFill>
                  <a:srgbClr val="006699"/>
                </a:solidFill>
                <a:latin typeface="inter-regular"/>
              </a:rPr>
              <a:t>TABLE</a:t>
            </a:r>
            <a:r>
              <a:rPr lang="en-US" dirty="0">
                <a:solidFill>
                  <a:srgbClr val="000000"/>
                </a:solidFill>
                <a:latin typeface="inter-regular"/>
              </a:rPr>
              <a:t> students  </a:t>
            </a:r>
          </a:p>
          <a:p>
            <a:pPr algn="just"/>
            <a:r>
              <a:rPr lang="en-US" dirty="0">
                <a:solidFill>
                  <a:srgbClr val="000000"/>
                </a:solidFill>
                <a:latin typeface="inter-regular"/>
              </a:rPr>
              <a:t>(  </a:t>
            </a:r>
          </a:p>
          <a:p>
            <a:pPr algn="just"/>
            <a:r>
              <a:rPr lang="en-US" dirty="0" err="1">
                <a:solidFill>
                  <a:srgbClr val="000000"/>
                </a:solidFill>
                <a:latin typeface="inter-regular"/>
              </a:rPr>
              <a:t>S_Id</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a:solidFill>
                  <a:srgbClr val="808080"/>
                </a:solidFill>
                <a:latin typeface="inter-regular"/>
              </a:rPr>
              <a:t>NOT</a:t>
            </a:r>
            <a:r>
              <a:rPr lang="en-US" dirty="0">
                <a:solidFill>
                  <a:srgbClr val="000000"/>
                </a:solidFill>
                <a:latin typeface="inter-regular"/>
              </a:rPr>
              <a:t> </a:t>
            </a:r>
            <a:r>
              <a:rPr lang="en-US" dirty="0">
                <a:solidFill>
                  <a:srgbClr val="808080"/>
                </a:solidFill>
                <a:latin typeface="inter-regular"/>
              </a:rPr>
              <a:t>NULL</a:t>
            </a:r>
            <a:r>
              <a:rPr lang="en-US" dirty="0">
                <a:solidFill>
                  <a:srgbClr val="000000"/>
                </a:solidFill>
                <a:latin typeface="inter-regular"/>
              </a:rPr>
              <a:t>,  </a:t>
            </a:r>
          </a:p>
          <a:p>
            <a:pPr algn="just"/>
            <a:r>
              <a:rPr lang="en-US" dirty="0" err="1">
                <a:solidFill>
                  <a:srgbClr val="000000"/>
                </a:solidFill>
                <a:latin typeface="inter-regular"/>
              </a:rPr>
              <a:t>LastName</a:t>
            </a:r>
            <a:r>
              <a:rPr lang="en-US" dirty="0">
                <a:solidFill>
                  <a:srgbClr val="000000"/>
                </a:solidFill>
                <a:latin typeface="inter-regular"/>
              </a:rPr>
              <a:t> </a:t>
            </a:r>
            <a:r>
              <a:rPr lang="en-US" b="1" dirty="0" err="1">
                <a:solidFill>
                  <a:srgbClr val="006699"/>
                </a:solidFill>
                <a:latin typeface="inter-regular"/>
              </a:rPr>
              <a:t>varchar</a:t>
            </a:r>
            <a:r>
              <a:rPr lang="en-US" dirty="0">
                <a:solidFill>
                  <a:srgbClr val="000000"/>
                </a:solidFill>
                <a:latin typeface="inter-regular"/>
              </a:rPr>
              <a:t> (255) </a:t>
            </a:r>
            <a:r>
              <a:rPr lang="en-US" dirty="0">
                <a:solidFill>
                  <a:srgbClr val="808080"/>
                </a:solidFill>
                <a:latin typeface="inter-regular"/>
              </a:rPr>
              <a:t>NOT</a:t>
            </a:r>
            <a:r>
              <a:rPr lang="en-US" dirty="0">
                <a:solidFill>
                  <a:srgbClr val="000000"/>
                </a:solidFill>
                <a:latin typeface="inter-regular"/>
              </a:rPr>
              <a:t> </a:t>
            </a:r>
            <a:r>
              <a:rPr lang="en-US" dirty="0">
                <a:solidFill>
                  <a:srgbClr val="808080"/>
                </a:solidFill>
                <a:latin typeface="inter-regular"/>
              </a:rPr>
              <a:t>NULL</a:t>
            </a:r>
            <a:r>
              <a:rPr lang="en-US" dirty="0">
                <a:solidFill>
                  <a:srgbClr val="000000"/>
                </a:solidFill>
                <a:latin typeface="inter-regular"/>
              </a:rPr>
              <a:t>,  </a:t>
            </a:r>
          </a:p>
          <a:p>
            <a:pPr algn="just"/>
            <a:r>
              <a:rPr lang="en-US" dirty="0" err="1">
                <a:solidFill>
                  <a:srgbClr val="000000"/>
                </a:solidFill>
                <a:latin typeface="inter-regular"/>
              </a:rPr>
              <a:t>FirstName</a:t>
            </a:r>
            <a:r>
              <a:rPr lang="en-US" dirty="0">
                <a:solidFill>
                  <a:srgbClr val="000000"/>
                </a:solidFill>
                <a:latin typeface="inter-regular"/>
              </a:rPr>
              <a:t> </a:t>
            </a:r>
            <a:r>
              <a:rPr lang="en-US" b="1" dirty="0" err="1">
                <a:solidFill>
                  <a:srgbClr val="006699"/>
                </a:solidFill>
                <a:latin typeface="inter-regular"/>
              </a:rPr>
              <a:t>varchar</a:t>
            </a:r>
            <a:r>
              <a:rPr lang="en-US" dirty="0">
                <a:solidFill>
                  <a:srgbClr val="000000"/>
                </a:solidFill>
                <a:latin typeface="inter-regular"/>
              </a:rPr>
              <a:t> (255),  </a:t>
            </a:r>
          </a:p>
          <a:p>
            <a:pPr algn="just"/>
            <a:r>
              <a:rPr lang="en-US" dirty="0">
                <a:solidFill>
                  <a:srgbClr val="000000"/>
                </a:solidFill>
                <a:latin typeface="inter-regular"/>
              </a:rPr>
              <a:t>Address </a:t>
            </a:r>
            <a:r>
              <a:rPr lang="en-US" b="1" dirty="0" err="1">
                <a:solidFill>
                  <a:srgbClr val="006699"/>
                </a:solidFill>
                <a:latin typeface="inter-regular"/>
              </a:rPr>
              <a:t>varchar</a:t>
            </a:r>
            <a:r>
              <a:rPr lang="en-US" dirty="0">
                <a:solidFill>
                  <a:srgbClr val="000000"/>
                </a:solidFill>
                <a:latin typeface="inter-regular"/>
              </a:rPr>
              <a:t> (255),  </a:t>
            </a:r>
          </a:p>
          <a:p>
            <a:pPr algn="just"/>
            <a:r>
              <a:rPr lang="en-US" dirty="0">
                <a:solidFill>
                  <a:srgbClr val="000000"/>
                </a:solidFill>
                <a:latin typeface="inter-regular"/>
              </a:rPr>
              <a:t>City </a:t>
            </a:r>
            <a:r>
              <a:rPr lang="en-US" b="1" dirty="0" err="1">
                <a:solidFill>
                  <a:srgbClr val="006699"/>
                </a:solidFill>
                <a:latin typeface="inter-regular"/>
              </a:rPr>
              <a:t>varchar</a:t>
            </a:r>
            <a:r>
              <a:rPr lang="en-US" dirty="0">
                <a:solidFill>
                  <a:srgbClr val="000000"/>
                </a:solidFill>
                <a:latin typeface="inter-regular"/>
              </a:rPr>
              <a:t> (255),  </a:t>
            </a:r>
          </a:p>
          <a:p>
            <a:pPr algn="just"/>
            <a:r>
              <a:rPr lang="en-US" b="1" dirty="0">
                <a:solidFill>
                  <a:srgbClr val="006699"/>
                </a:solidFill>
                <a:latin typeface="inter-regular"/>
              </a:rPr>
              <a:t>PRIMARY</a:t>
            </a:r>
            <a:r>
              <a:rPr lang="en-US" dirty="0">
                <a:solidFill>
                  <a:srgbClr val="000000"/>
                </a:solidFill>
                <a:latin typeface="inter-regular"/>
              </a:rPr>
              <a:t> </a:t>
            </a:r>
            <a:r>
              <a:rPr lang="en-US" b="1" dirty="0">
                <a:solidFill>
                  <a:srgbClr val="006699"/>
                </a:solidFill>
                <a:latin typeface="inter-regular"/>
              </a:rPr>
              <a:t>KEY</a:t>
            </a:r>
            <a:r>
              <a:rPr lang="en-US" dirty="0">
                <a:solidFill>
                  <a:srgbClr val="000000"/>
                </a:solidFill>
                <a:latin typeface="inter-regular"/>
              </a:rPr>
              <a:t> (</a:t>
            </a:r>
            <a:r>
              <a:rPr lang="en-US" dirty="0" err="1">
                <a:solidFill>
                  <a:srgbClr val="000000"/>
                </a:solidFill>
                <a:latin typeface="inter-regular"/>
              </a:rPr>
              <a:t>S_Id</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515750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36</a:t>
            </a:fld>
            <a:endParaRPr lang="en-IN"/>
          </a:p>
        </p:txBody>
      </p:sp>
      <p:sp>
        <p:nvSpPr>
          <p:cNvPr id="6" name="Rectangle 5"/>
          <p:cNvSpPr/>
          <p:nvPr/>
        </p:nvSpPr>
        <p:spPr>
          <a:xfrm>
            <a:off x="1609344" y="624110"/>
            <a:ext cx="9375648" cy="3231654"/>
          </a:xfrm>
          <a:prstGeom prst="rect">
            <a:avLst/>
          </a:prstGeom>
        </p:spPr>
        <p:txBody>
          <a:bodyPr wrap="square">
            <a:spAutoFit/>
          </a:bodyPr>
          <a:lstStyle/>
          <a:p>
            <a:pPr algn="just"/>
            <a:r>
              <a:rPr lang="en-US" sz="2400" b="1" dirty="0">
                <a:solidFill>
                  <a:srgbClr val="610B4B"/>
                </a:solidFill>
                <a:latin typeface="erdana"/>
              </a:rPr>
              <a:t>2. Candidate key</a:t>
            </a:r>
          </a:p>
          <a:p>
            <a:pPr algn="just">
              <a:buFont typeface="Arial" panose="020B0604020202020204" pitchFamily="34" charset="0"/>
              <a:buChar char="•"/>
            </a:pPr>
            <a:r>
              <a:rPr lang="en-US" sz="2000" b="1" dirty="0">
                <a:solidFill>
                  <a:srgbClr val="000000"/>
                </a:solidFill>
                <a:latin typeface="inter-regular"/>
              </a:rPr>
              <a:t>A candidate key is an attribute or set of attributes that can uniquely identify a tuple.</a:t>
            </a:r>
          </a:p>
          <a:p>
            <a:pPr algn="just">
              <a:buFont typeface="Arial" panose="020B0604020202020204" pitchFamily="34" charset="0"/>
              <a:buChar char="•"/>
            </a:pPr>
            <a:r>
              <a:rPr lang="en-US" sz="2000" b="1" dirty="0">
                <a:solidFill>
                  <a:srgbClr val="000000"/>
                </a:solidFill>
                <a:latin typeface="inter-regular"/>
              </a:rPr>
              <a:t>Except for the primary key, the remaining attributes are considered a candidate key. The candidate keys are as strong as the primary key.</a:t>
            </a:r>
          </a:p>
          <a:p>
            <a:pPr algn="just"/>
            <a:r>
              <a:rPr lang="en-US" sz="2000" b="1" dirty="0">
                <a:solidFill>
                  <a:srgbClr val="333333"/>
                </a:solidFill>
                <a:latin typeface="inter-bold"/>
              </a:rPr>
              <a:t>For example:</a:t>
            </a:r>
            <a:r>
              <a:rPr lang="en-US" sz="2000" b="1" dirty="0">
                <a:solidFill>
                  <a:srgbClr val="333333"/>
                </a:solidFill>
                <a:latin typeface="inter-regular"/>
              </a:rPr>
              <a:t> In the EMPLOYEE table, id is best suited for the primary key. The rest of the attributes, like SSN, </a:t>
            </a:r>
            <a:r>
              <a:rPr lang="en-US" sz="2000" b="1" dirty="0" err="1">
                <a:solidFill>
                  <a:srgbClr val="333333"/>
                </a:solidFill>
                <a:latin typeface="inter-regular"/>
              </a:rPr>
              <a:t>Passport_Number</a:t>
            </a:r>
            <a:r>
              <a:rPr lang="en-US" sz="2000" b="1" dirty="0">
                <a:solidFill>
                  <a:srgbClr val="333333"/>
                </a:solidFill>
                <a:latin typeface="inter-regular"/>
              </a:rPr>
              <a:t>, </a:t>
            </a:r>
            <a:r>
              <a:rPr lang="en-US" sz="2000" b="1" dirty="0" err="1">
                <a:solidFill>
                  <a:srgbClr val="333333"/>
                </a:solidFill>
                <a:latin typeface="inter-regular"/>
              </a:rPr>
              <a:t>License_Number</a:t>
            </a:r>
            <a:r>
              <a:rPr lang="en-US" sz="2000" b="1" dirty="0">
                <a:solidFill>
                  <a:srgbClr val="333333"/>
                </a:solidFill>
                <a:latin typeface="inter-regular"/>
              </a:rPr>
              <a:t>, etc., are considered a candidate key.</a:t>
            </a:r>
          </a:p>
          <a:p>
            <a:pPr algn="just"/>
            <a:r>
              <a:rPr lang="en-US" sz="2000" b="1" dirty="0"/>
              <a:t/>
            </a:r>
            <a:br>
              <a:rPr lang="en-US" sz="2000" b="1" dirty="0"/>
            </a:br>
            <a:endParaRPr lang="en-US" sz="2000" b="1" dirty="0"/>
          </a:p>
        </p:txBody>
      </p:sp>
      <p:pic>
        <p:nvPicPr>
          <p:cNvPr id="3074"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579" y="3552749"/>
            <a:ext cx="4286250" cy="28860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895594" y="3688347"/>
            <a:ext cx="6096000" cy="2031325"/>
          </a:xfrm>
          <a:prstGeom prst="rect">
            <a:avLst/>
          </a:prstGeom>
        </p:spPr>
        <p:txBody>
          <a:bodyPr>
            <a:spAutoFit/>
          </a:bodyPr>
          <a:lstStyle/>
          <a:p>
            <a:r>
              <a:rPr lang="en-US" b="1" dirty="0"/>
              <a:t>CREATE TABLE employee (</a:t>
            </a:r>
          </a:p>
          <a:p>
            <a:r>
              <a:rPr lang="en-US" b="1" dirty="0"/>
              <a:t>          </a:t>
            </a:r>
            <a:r>
              <a:rPr lang="en-US" b="1" dirty="0" err="1"/>
              <a:t>empno</a:t>
            </a:r>
            <a:r>
              <a:rPr lang="en-US" b="1" dirty="0"/>
              <a:t>  INTEGER NOT NULL PRIMARY KEY,</a:t>
            </a:r>
          </a:p>
          <a:p>
            <a:r>
              <a:rPr lang="en-US" b="1" dirty="0"/>
              <a:t>          </a:t>
            </a:r>
            <a:r>
              <a:rPr lang="en-US" b="1" dirty="0" err="1"/>
              <a:t>ss_no</a:t>
            </a:r>
            <a:r>
              <a:rPr lang="en-US" b="1" dirty="0"/>
              <a:t>  INTEGER NOT NULL UNIQUE,</a:t>
            </a:r>
          </a:p>
          <a:p>
            <a:r>
              <a:rPr lang="en-US" b="1" dirty="0"/>
              <a:t>          </a:t>
            </a:r>
            <a:r>
              <a:rPr lang="en-US" b="1" dirty="0" err="1"/>
              <a:t>ename</a:t>
            </a:r>
            <a:r>
              <a:rPr lang="en-US" b="1" dirty="0"/>
              <a:t>  CHAR (19),</a:t>
            </a:r>
          </a:p>
          <a:p>
            <a:r>
              <a:rPr lang="en-US" b="1" dirty="0"/>
              <a:t>          </a:t>
            </a:r>
            <a:r>
              <a:rPr lang="en-US" b="1" dirty="0" err="1"/>
              <a:t>sal</a:t>
            </a:r>
            <a:r>
              <a:rPr lang="en-US" b="1" dirty="0"/>
              <a:t>  NUMERIC (10, 2),</a:t>
            </a:r>
          </a:p>
          <a:p>
            <a:r>
              <a:rPr lang="en-US" b="1" dirty="0"/>
              <a:t>          </a:t>
            </a:r>
            <a:r>
              <a:rPr lang="en-US" b="1" dirty="0" err="1"/>
              <a:t>deptno</a:t>
            </a:r>
            <a:r>
              <a:rPr lang="en-US" b="1" dirty="0"/>
              <a:t>  INTEGER NOT NULL</a:t>
            </a:r>
          </a:p>
          <a:p>
            <a:r>
              <a:rPr lang="en-US" b="1" dirty="0"/>
              <a:t>     ) ;</a:t>
            </a:r>
            <a:endParaRPr lang="en-IN" b="1" dirty="0"/>
          </a:p>
        </p:txBody>
      </p:sp>
    </p:spTree>
    <p:extLst>
      <p:ext uri="{BB962C8B-B14F-4D97-AF65-F5344CB8AC3E}">
        <p14:creationId xmlns:p14="http://schemas.microsoft.com/office/powerpoint/2010/main" val="3581853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a:t>
            </a:r>
            <a:r>
              <a:rPr lang="en-US" b="1" dirty="0"/>
              <a:t>Super Key</a:t>
            </a:r>
            <a:br>
              <a:rPr lang="en-US" b="1" dirty="0"/>
            </a:br>
            <a:r>
              <a:rPr lang="en-US" dirty="0"/>
              <a:t>Super key is an attribute set that can uniquely identify a tuple. A super key is a superset of a candidate key.</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37</a:t>
            </a:fld>
            <a:endParaRPr lang="en-IN"/>
          </a:p>
        </p:txBody>
      </p:sp>
      <p:pic>
        <p:nvPicPr>
          <p:cNvPr id="5122"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3788" y="2727325"/>
            <a:ext cx="42862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43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723580" y="263526"/>
            <a:ext cx="8915400" cy="3777622"/>
          </a:xfrm>
        </p:spPr>
        <p:txBody>
          <a:bodyPr/>
          <a:lstStyle/>
          <a:p>
            <a:r>
              <a:rPr lang="en-US" sz="2400" b="1" dirty="0"/>
              <a:t>4. Foreign key</a:t>
            </a:r>
          </a:p>
          <a:p>
            <a:r>
              <a:rPr lang="en-US" dirty="0"/>
              <a:t>Foreign keys are the column of the table used to point to the primary key of another table.</a:t>
            </a:r>
          </a:p>
          <a:p>
            <a:r>
              <a:rPr lang="en-US" dirty="0"/>
              <a:t>Every employee works in a specific department in a company, and employee and department are two different entities. So we can't store the department's information in the employee table. That's why we link these two tables through the primary key of one table.</a:t>
            </a:r>
          </a:p>
          <a:p>
            <a:r>
              <a:rPr lang="en-US" dirty="0"/>
              <a:t>We add the primary key of the DEPARTMENT table, </a:t>
            </a:r>
            <a:r>
              <a:rPr lang="en-US" dirty="0" err="1"/>
              <a:t>Department_Id</a:t>
            </a:r>
            <a:r>
              <a:rPr lang="en-US" dirty="0"/>
              <a:t>, as a new attribute in the EMPLOYEE table.</a:t>
            </a:r>
          </a:p>
          <a:p>
            <a:r>
              <a:rPr lang="en-US" dirty="0"/>
              <a:t>In the EMPLOYEE table, </a:t>
            </a:r>
            <a:r>
              <a:rPr lang="en-US" dirty="0" err="1"/>
              <a:t>Department_Id</a:t>
            </a:r>
            <a:r>
              <a:rPr lang="en-US" dirty="0"/>
              <a:t> is the foreign key, and both the tables are related.</a:t>
            </a:r>
          </a:p>
          <a:p>
            <a:endParaRPr lang="en-US" dirty="0"/>
          </a:p>
        </p:txBody>
      </p:sp>
      <p:sp>
        <p:nvSpPr>
          <p:cNvPr id="4" name="Footer Placeholder 3"/>
          <p:cNvSpPr>
            <a:spLocks noGrp="1"/>
          </p:cNvSpPr>
          <p:nvPr>
            <p:ph type="ftr" sz="quarter" idx="11"/>
          </p:nvPr>
        </p:nvSpPr>
        <p:spPr>
          <a:xfrm>
            <a:off x="6673532" y="11460283"/>
            <a:ext cx="7619999" cy="365125"/>
          </a:xfrm>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38</a:t>
            </a:fld>
            <a:endParaRPr lang="en-IN"/>
          </a:p>
        </p:txBody>
      </p:sp>
      <p:pic>
        <p:nvPicPr>
          <p:cNvPr id="6146" name="Picture 2"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12" y="3486743"/>
            <a:ext cx="5715000" cy="2943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7565" y="4374317"/>
            <a:ext cx="6275967" cy="2308324"/>
          </a:xfrm>
          <a:prstGeom prst="rect">
            <a:avLst/>
          </a:prstGeom>
        </p:spPr>
        <p:txBody>
          <a:bodyPr wrap="square">
            <a:spAutoFit/>
          </a:bodyPr>
          <a:lstStyle/>
          <a:p>
            <a:pPr algn="just"/>
            <a:r>
              <a:rPr lang="en-US" b="1" dirty="0">
                <a:solidFill>
                  <a:srgbClr val="006699"/>
                </a:solidFill>
                <a:latin typeface="inter-regular"/>
              </a:rPr>
              <a:t>CREATE</a:t>
            </a:r>
            <a:r>
              <a:rPr lang="en-US" dirty="0">
                <a:solidFill>
                  <a:srgbClr val="000000"/>
                </a:solidFill>
                <a:latin typeface="inter-regular"/>
              </a:rPr>
              <a:t> </a:t>
            </a:r>
            <a:r>
              <a:rPr lang="en-US" b="1" dirty="0">
                <a:solidFill>
                  <a:srgbClr val="006699"/>
                </a:solidFill>
                <a:latin typeface="inter-regular"/>
              </a:rPr>
              <a:t>TABLE</a:t>
            </a:r>
            <a:r>
              <a:rPr lang="en-US" dirty="0">
                <a:solidFill>
                  <a:srgbClr val="000000"/>
                </a:solidFill>
                <a:latin typeface="inter-regular"/>
              </a:rPr>
              <a:t> orders  </a:t>
            </a:r>
          </a:p>
          <a:p>
            <a:pPr algn="just"/>
            <a:r>
              <a:rPr lang="en-US" dirty="0">
                <a:solidFill>
                  <a:srgbClr val="000000"/>
                </a:solidFill>
                <a:latin typeface="inter-regular"/>
              </a:rPr>
              <a:t>(  </a:t>
            </a:r>
          </a:p>
          <a:p>
            <a:pPr algn="just"/>
            <a:r>
              <a:rPr lang="en-US" dirty="0" err="1">
                <a:solidFill>
                  <a:srgbClr val="000000"/>
                </a:solidFill>
                <a:latin typeface="inter-regular"/>
              </a:rPr>
              <a:t>O_Id</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a:solidFill>
                  <a:srgbClr val="808080"/>
                </a:solidFill>
                <a:latin typeface="inter-regular"/>
              </a:rPr>
              <a:t>NOT</a:t>
            </a:r>
            <a:r>
              <a:rPr lang="en-US" dirty="0">
                <a:solidFill>
                  <a:srgbClr val="000000"/>
                </a:solidFill>
                <a:latin typeface="inter-regular"/>
              </a:rPr>
              <a:t> </a:t>
            </a:r>
            <a:r>
              <a:rPr lang="en-US" dirty="0">
                <a:solidFill>
                  <a:srgbClr val="808080"/>
                </a:solidFill>
                <a:latin typeface="inter-regular"/>
              </a:rPr>
              <a:t>NULL</a:t>
            </a:r>
            <a:r>
              <a:rPr lang="en-US" dirty="0">
                <a:solidFill>
                  <a:srgbClr val="000000"/>
                </a:solidFill>
                <a:latin typeface="inter-regular"/>
              </a:rPr>
              <a:t>,  </a:t>
            </a:r>
          </a:p>
          <a:p>
            <a:pPr algn="just"/>
            <a:r>
              <a:rPr lang="en-US" dirty="0" err="1">
                <a:solidFill>
                  <a:srgbClr val="000000"/>
                </a:solidFill>
                <a:latin typeface="inter-regular"/>
              </a:rPr>
              <a:t>Order_No</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a:solidFill>
                  <a:srgbClr val="808080"/>
                </a:solidFill>
                <a:latin typeface="inter-regular"/>
              </a:rPr>
              <a:t>NOT</a:t>
            </a:r>
            <a:r>
              <a:rPr lang="en-US" dirty="0">
                <a:solidFill>
                  <a:srgbClr val="000000"/>
                </a:solidFill>
                <a:latin typeface="inter-regular"/>
              </a:rPr>
              <a:t> </a:t>
            </a:r>
            <a:r>
              <a:rPr lang="en-US" dirty="0">
                <a:solidFill>
                  <a:srgbClr val="808080"/>
                </a:solidFill>
                <a:latin typeface="inter-regular"/>
              </a:rPr>
              <a:t>NULL</a:t>
            </a:r>
            <a:r>
              <a:rPr lang="en-US" dirty="0">
                <a:solidFill>
                  <a:srgbClr val="000000"/>
                </a:solidFill>
                <a:latin typeface="inter-regular"/>
              </a:rPr>
              <a:t>,  </a:t>
            </a:r>
          </a:p>
          <a:p>
            <a:pPr algn="just"/>
            <a:r>
              <a:rPr lang="en-US" dirty="0" err="1">
                <a:solidFill>
                  <a:srgbClr val="000000"/>
                </a:solidFill>
                <a:latin typeface="inter-regular"/>
              </a:rPr>
              <a:t>S_Id</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p>
          <a:p>
            <a:pPr algn="just"/>
            <a:r>
              <a:rPr lang="en-US" dirty="0">
                <a:solidFill>
                  <a:srgbClr val="000000"/>
                </a:solidFill>
                <a:latin typeface="inter-regular"/>
              </a:rPr>
              <a:t>PRIMAY </a:t>
            </a:r>
            <a:r>
              <a:rPr lang="en-US" b="1" dirty="0">
                <a:solidFill>
                  <a:srgbClr val="006699"/>
                </a:solidFill>
                <a:latin typeface="inter-regular"/>
              </a:rPr>
              <a:t>KEY</a:t>
            </a:r>
            <a:r>
              <a:rPr lang="en-US" dirty="0">
                <a:solidFill>
                  <a:srgbClr val="000000"/>
                </a:solidFill>
                <a:latin typeface="inter-regular"/>
              </a:rPr>
              <a:t> (</a:t>
            </a:r>
            <a:r>
              <a:rPr lang="en-US" dirty="0" err="1">
                <a:solidFill>
                  <a:srgbClr val="000000"/>
                </a:solidFill>
                <a:latin typeface="inter-regular"/>
              </a:rPr>
              <a:t>O_Id</a:t>
            </a:r>
            <a:r>
              <a:rPr lang="en-US" dirty="0">
                <a:solidFill>
                  <a:srgbClr val="000000"/>
                </a:solidFill>
                <a:latin typeface="inter-regular"/>
              </a:rPr>
              <a:t>),  </a:t>
            </a:r>
          </a:p>
          <a:p>
            <a:pPr algn="just"/>
            <a:r>
              <a:rPr lang="en-US" b="1" dirty="0">
                <a:solidFill>
                  <a:srgbClr val="006699"/>
                </a:solidFill>
                <a:latin typeface="inter-regular"/>
              </a:rPr>
              <a:t>FOREIGN</a:t>
            </a:r>
            <a:r>
              <a:rPr lang="en-US" dirty="0">
                <a:solidFill>
                  <a:srgbClr val="000000"/>
                </a:solidFill>
                <a:latin typeface="inter-regular"/>
              </a:rPr>
              <a:t> </a:t>
            </a:r>
            <a:r>
              <a:rPr lang="en-US" b="1" dirty="0">
                <a:solidFill>
                  <a:srgbClr val="006699"/>
                </a:solidFill>
                <a:latin typeface="inter-regular"/>
              </a:rPr>
              <a:t>KEY</a:t>
            </a:r>
            <a:r>
              <a:rPr lang="en-US" dirty="0">
                <a:solidFill>
                  <a:srgbClr val="000000"/>
                </a:solidFill>
                <a:latin typeface="inter-regular"/>
              </a:rPr>
              <a:t> (</a:t>
            </a:r>
            <a:r>
              <a:rPr lang="en-US" dirty="0" err="1">
                <a:solidFill>
                  <a:srgbClr val="000000"/>
                </a:solidFill>
                <a:latin typeface="inter-regular"/>
              </a:rPr>
              <a:t>S_Id</a:t>
            </a:r>
            <a:r>
              <a:rPr lang="en-US" dirty="0">
                <a:solidFill>
                  <a:srgbClr val="000000"/>
                </a:solidFill>
                <a:latin typeface="inter-regular"/>
              </a:rPr>
              <a:t>) </a:t>
            </a:r>
            <a:r>
              <a:rPr lang="en-US" b="1" dirty="0">
                <a:solidFill>
                  <a:srgbClr val="006699"/>
                </a:solidFill>
                <a:latin typeface="inter-regular"/>
              </a:rPr>
              <a:t>REFERENCES</a:t>
            </a:r>
            <a:r>
              <a:rPr lang="en-US" dirty="0">
                <a:solidFill>
                  <a:srgbClr val="000000"/>
                </a:solidFill>
                <a:latin typeface="inter-regular"/>
              </a:rPr>
              <a:t> Persons (</a:t>
            </a:r>
            <a:r>
              <a:rPr lang="en-US" dirty="0" err="1">
                <a:solidFill>
                  <a:srgbClr val="000000"/>
                </a:solidFill>
                <a:latin typeface="inter-regular"/>
              </a:rPr>
              <a:t>S_Id</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47998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624110"/>
            <a:ext cx="9843237" cy="1280890"/>
          </a:xfrm>
        </p:spPr>
        <p:txBody>
          <a:bodyPr>
            <a:normAutofit/>
          </a:bodyPr>
          <a:lstStyle/>
          <a:p>
            <a:r>
              <a:rPr lang="en-US" sz="3200" b="1" dirty="0" smtClean="0"/>
              <a:t>Alternate key</a:t>
            </a:r>
            <a:endParaRPr lang="en-US" sz="3200" b="1" dirty="0"/>
          </a:p>
        </p:txBody>
      </p:sp>
      <p:sp>
        <p:nvSpPr>
          <p:cNvPr id="3" name="Content Placeholder 2"/>
          <p:cNvSpPr>
            <a:spLocks noGrp="1"/>
          </p:cNvSpPr>
          <p:nvPr>
            <p:ph idx="1"/>
          </p:nvPr>
        </p:nvSpPr>
        <p:spPr>
          <a:xfrm>
            <a:off x="1467548" y="1649978"/>
            <a:ext cx="8915400" cy="3777622"/>
          </a:xfrm>
        </p:spPr>
        <p:txBody>
          <a:bodyPr/>
          <a:lstStyle/>
          <a:p>
            <a:r>
              <a:rPr lang="en-US" dirty="0"/>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a:t>
            </a:r>
            <a:r>
              <a:rPr lang="en-US" dirty="0" smtClean="0"/>
              <a:t>.</a:t>
            </a:r>
          </a:p>
          <a:p>
            <a:pPr algn="just"/>
            <a:r>
              <a:rPr lang="en-US" dirty="0"/>
              <a:t> </a:t>
            </a:r>
            <a:r>
              <a:rPr lang="en-US" b="1" dirty="0"/>
              <a:t>In other words,</a:t>
            </a:r>
            <a:r>
              <a:rPr lang="en-US" dirty="0"/>
              <a:t> the total number of the alternate keys is the total number of candidate keys minus the primary key. The alternate key may or may not exist. If there is only one candidate key in a relation, it does not have an alternate key.</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39</a:t>
            </a:fld>
            <a:endParaRPr lang="en-IN"/>
          </a:p>
        </p:txBody>
      </p:sp>
      <p:pic>
        <p:nvPicPr>
          <p:cNvPr id="7170" name="Picture 2" descr="DBMS Ke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727" y="4280020"/>
            <a:ext cx="57150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3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Learning Rationale (CLR)</a:t>
            </a:r>
          </a:p>
        </p:txBody>
      </p:sp>
      <p:sp>
        <p:nvSpPr>
          <p:cNvPr id="3" name="Content Placeholder 2"/>
          <p:cNvSpPr>
            <a:spLocks noGrp="1"/>
          </p:cNvSpPr>
          <p:nvPr>
            <p:ph idx="1"/>
          </p:nvPr>
        </p:nvSpPr>
        <p:spPr/>
        <p:txBody>
          <a:bodyPr/>
          <a:lstStyle/>
          <a:p>
            <a:r>
              <a:rPr lang="en-US" dirty="0"/>
              <a:t>Conceive the database design process through ER Model and Relational Model</a:t>
            </a:r>
          </a:p>
          <a:p>
            <a:r>
              <a:rPr lang="en-US" dirty="0"/>
              <a:t>To overcome the following  issues during design phase, we can use E-R Model</a:t>
            </a:r>
          </a:p>
          <a:p>
            <a:pPr>
              <a:buNone/>
            </a:pPr>
            <a:r>
              <a:rPr lang="en-US" dirty="0"/>
              <a:t>			- </a:t>
            </a:r>
            <a:r>
              <a:rPr lang="en-US" dirty="0">
                <a:solidFill>
                  <a:srgbClr val="FF0000"/>
                </a:solidFill>
              </a:rPr>
              <a:t>Redundancy  and Incompleteness</a:t>
            </a:r>
          </a:p>
          <a:p>
            <a:endParaRPr lang="en-IN" dirty="0"/>
          </a:p>
        </p:txBody>
      </p:sp>
      <p:sp>
        <p:nvSpPr>
          <p:cNvPr id="4" name="Footer Placeholder 3"/>
          <p:cNvSpPr>
            <a:spLocks noGrp="1"/>
          </p:cNvSpPr>
          <p:nvPr>
            <p:ph type="ftr" sz="quarter" idx="11"/>
          </p:nvPr>
        </p:nvSpPr>
        <p:spPr/>
        <p:txBody>
          <a:bodyPr/>
          <a:lstStyle/>
          <a:p>
            <a:r>
              <a:rPr lang="en-IN" smtClean="0"/>
              <a:t>DBMS Cloud Computing,NWC,SOC,SRMIST</a:t>
            </a:r>
            <a:endParaRPr lang="en-IN" dirty="0"/>
          </a:p>
        </p:txBody>
      </p:sp>
      <p:sp>
        <p:nvSpPr>
          <p:cNvPr id="5" name="Slide Number Placeholder 4"/>
          <p:cNvSpPr>
            <a:spLocks noGrp="1"/>
          </p:cNvSpPr>
          <p:nvPr>
            <p:ph type="sldNum" sz="quarter" idx="12"/>
          </p:nvPr>
        </p:nvSpPr>
        <p:spPr/>
        <p:txBody>
          <a:bodyPr/>
          <a:lstStyle/>
          <a:p>
            <a:fld id="{E638D2D0-9DCA-4F8F-8C45-A1B94A92E359}" type="slidenum">
              <a:rPr lang="en-IN" smtClean="0"/>
              <a:pPr/>
              <a:t>4</a:t>
            </a:fld>
            <a:endParaRPr lang="en-IN"/>
          </a:p>
        </p:txBody>
      </p:sp>
    </p:spTree>
    <p:extLst>
      <p:ext uri="{BB962C8B-B14F-4D97-AF65-F5344CB8AC3E}">
        <p14:creationId xmlns:p14="http://schemas.microsoft.com/office/powerpoint/2010/main" val="2695381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6.</a:t>
            </a:r>
            <a:r>
              <a:rPr lang="en-US" sz="1800" b="1" dirty="0"/>
              <a:t> </a:t>
            </a:r>
            <a:r>
              <a:rPr lang="en-US" sz="2800" b="1" dirty="0"/>
              <a:t>Composite key</a:t>
            </a:r>
            <a:br>
              <a:rPr lang="en-US" sz="2800" b="1" dirty="0"/>
            </a:br>
            <a:r>
              <a:rPr lang="en-US" sz="1800" b="1" dirty="0"/>
              <a:t>Whenever a primary key consists of more than one attribute, it is known as a composite key. This key is also known as Concatenated Key.</a:t>
            </a:r>
            <a:br>
              <a:rPr lang="en-US" sz="1800" b="1" dirty="0"/>
            </a:br>
            <a:r>
              <a:rPr lang="en-US" b="1" dirty="0"/>
              <a:t/>
            </a:r>
            <a:br>
              <a:rPr lang="en-US" b="1" dirty="0"/>
            </a:br>
            <a:endParaRPr lang="en-US" b="1"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40</a:t>
            </a:fld>
            <a:endParaRPr lang="en-IN"/>
          </a:p>
        </p:txBody>
      </p:sp>
      <p:pic>
        <p:nvPicPr>
          <p:cNvPr id="8194"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7106" y="2040191"/>
            <a:ext cx="5238750" cy="2428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0" y="4841042"/>
            <a:ext cx="6096000" cy="1477328"/>
          </a:xfrm>
          <a:prstGeom prst="rect">
            <a:avLst/>
          </a:prstGeom>
        </p:spPr>
        <p:txBody>
          <a:bodyPr>
            <a:spAutoFit/>
          </a:bodyPr>
          <a:lstStyle/>
          <a:p>
            <a:pPr algn="just">
              <a:buFont typeface="+mj-lt"/>
              <a:buAutoNum type="arabicPeriod"/>
            </a:pPr>
            <a:r>
              <a:rPr lang="en-IN" b="1" dirty="0">
                <a:solidFill>
                  <a:srgbClr val="006699"/>
                </a:solidFill>
                <a:latin typeface="inter-regular"/>
              </a:rPr>
              <a:t>CREATE</a:t>
            </a:r>
            <a:r>
              <a:rPr lang="en-IN" dirty="0">
                <a:solidFill>
                  <a:srgbClr val="000000"/>
                </a:solidFill>
                <a:latin typeface="inter-regular"/>
              </a:rPr>
              <a:t> </a:t>
            </a:r>
            <a:r>
              <a:rPr lang="en-IN" b="1" dirty="0">
                <a:solidFill>
                  <a:srgbClr val="006699"/>
                </a:solidFill>
                <a:latin typeface="inter-regular"/>
              </a:rPr>
              <a:t>TABLE</a:t>
            </a:r>
            <a:r>
              <a:rPr lang="en-IN" dirty="0">
                <a:solidFill>
                  <a:srgbClr val="000000"/>
                </a:solidFill>
                <a:latin typeface="inter-regular"/>
              </a:rPr>
              <a:t> SAMPLE_TABLE  </a:t>
            </a:r>
          </a:p>
          <a:p>
            <a:pPr algn="just">
              <a:buFont typeface="+mj-lt"/>
              <a:buAutoNum type="arabicPeriod"/>
            </a:pPr>
            <a:r>
              <a:rPr lang="en-IN" dirty="0">
                <a:solidFill>
                  <a:srgbClr val="000000"/>
                </a:solidFill>
                <a:latin typeface="inter-regular"/>
              </a:rPr>
              <a:t>(COL1 </a:t>
            </a:r>
            <a:r>
              <a:rPr lang="en-IN" b="1" dirty="0">
                <a:solidFill>
                  <a:srgbClr val="006699"/>
                </a:solidFill>
                <a:latin typeface="inter-regular"/>
              </a:rPr>
              <a:t>integer</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COL2 </a:t>
            </a:r>
            <a:r>
              <a:rPr lang="en-IN" dirty="0" err="1">
                <a:solidFill>
                  <a:srgbClr val="000000"/>
                </a:solidFill>
                <a:latin typeface="inter-regular"/>
              </a:rPr>
              <a:t>nvarchar</a:t>
            </a:r>
            <a:r>
              <a:rPr lang="en-IN" dirty="0">
                <a:solidFill>
                  <a:srgbClr val="000000"/>
                </a:solidFill>
                <a:latin typeface="inter-regular"/>
              </a:rPr>
              <a:t>(30),  </a:t>
            </a:r>
          </a:p>
          <a:p>
            <a:pPr algn="just">
              <a:buFont typeface="+mj-lt"/>
              <a:buAutoNum type="arabicPeriod"/>
            </a:pPr>
            <a:r>
              <a:rPr lang="en-IN" dirty="0">
                <a:solidFill>
                  <a:srgbClr val="000000"/>
                </a:solidFill>
                <a:latin typeface="inter-regular"/>
              </a:rPr>
              <a:t>COL3 </a:t>
            </a:r>
            <a:r>
              <a:rPr lang="en-IN" dirty="0" err="1">
                <a:solidFill>
                  <a:srgbClr val="000000"/>
                </a:solidFill>
                <a:latin typeface="inter-regular"/>
              </a:rPr>
              <a:t>nvarchar</a:t>
            </a:r>
            <a:r>
              <a:rPr lang="en-IN" dirty="0">
                <a:solidFill>
                  <a:srgbClr val="000000"/>
                </a:solidFill>
                <a:latin typeface="inter-regular"/>
              </a:rPr>
              <a:t>(50),  </a:t>
            </a:r>
          </a:p>
          <a:p>
            <a:pPr algn="just">
              <a:buFont typeface="+mj-lt"/>
              <a:buAutoNum type="arabicPeriod"/>
            </a:pPr>
            <a:r>
              <a:rPr lang="en-IN" b="1" dirty="0">
                <a:solidFill>
                  <a:srgbClr val="006699"/>
                </a:solidFill>
                <a:latin typeface="inter-regular"/>
              </a:rPr>
              <a:t>PRIMARY</a:t>
            </a:r>
            <a:r>
              <a:rPr lang="en-IN" dirty="0">
                <a:solidFill>
                  <a:srgbClr val="000000"/>
                </a:solidFill>
                <a:latin typeface="inter-regular"/>
              </a:rPr>
              <a:t> </a:t>
            </a:r>
            <a:r>
              <a:rPr lang="en-IN" b="1" dirty="0">
                <a:solidFill>
                  <a:srgbClr val="006699"/>
                </a:solidFill>
                <a:latin typeface="inter-regular"/>
              </a:rPr>
              <a:t>KEY</a:t>
            </a:r>
            <a:r>
              <a:rPr lang="en-IN" dirty="0">
                <a:solidFill>
                  <a:srgbClr val="000000"/>
                </a:solidFill>
                <a:latin typeface="inter-regular"/>
              </a:rPr>
              <a:t> (COL1, COL2));  </a:t>
            </a:r>
            <a:endParaRPr lang="en-IN" b="0" i="0" dirty="0">
              <a:solidFill>
                <a:srgbClr val="000000"/>
              </a:solidFill>
              <a:effectLst/>
              <a:latin typeface="inter-regular"/>
            </a:endParaRPr>
          </a:p>
        </p:txBody>
      </p:sp>
    </p:spTree>
    <p:extLst>
      <p:ext uri="{BB962C8B-B14F-4D97-AF65-F5344CB8AC3E}">
        <p14:creationId xmlns:p14="http://schemas.microsoft.com/office/powerpoint/2010/main" val="23418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41</a:t>
            </a:fld>
            <a:endParaRPr lang="en-IN"/>
          </a:p>
        </p:txBody>
      </p:sp>
      <p:pic>
        <p:nvPicPr>
          <p:cNvPr id="9218"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082" y="1632140"/>
            <a:ext cx="4286250" cy="2562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45152" y="4186732"/>
            <a:ext cx="6096000" cy="2031325"/>
          </a:xfrm>
          <a:prstGeom prst="rect">
            <a:avLst/>
          </a:prstGeom>
        </p:spPr>
        <p:txBody>
          <a:bodyPr>
            <a:spAutoFit/>
          </a:bodyPr>
          <a:lstStyle/>
          <a:p>
            <a:pPr algn="just"/>
            <a:r>
              <a:rPr lang="en-US" dirty="0">
                <a:solidFill>
                  <a:srgbClr val="333333"/>
                </a:solidFill>
                <a:latin typeface="inter-regular"/>
              </a:rPr>
              <a:t>The key created using arbitrarily assigned data are known as artificial keys. These keys are created when a primary key is large and complex and has no relationship with many other relations. The data values of the artificial keys are usually numbered in a serial order.</a:t>
            </a:r>
          </a:p>
          <a:p>
            <a:r>
              <a:rPr lang="en-US" dirty="0"/>
              <a:t/>
            </a:r>
            <a:br>
              <a:rPr lang="en-US" dirty="0"/>
            </a:br>
            <a:endParaRPr lang="en-US" dirty="0"/>
          </a:p>
        </p:txBody>
      </p:sp>
    </p:spTree>
    <p:extLst>
      <p:ext uri="{BB962C8B-B14F-4D97-AF65-F5344CB8AC3E}">
        <p14:creationId xmlns:p14="http://schemas.microsoft.com/office/powerpoint/2010/main" val="278229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pic>
        <p:nvPicPr>
          <p:cNvPr id="6" name="Content Placeholder 5"/>
          <p:cNvPicPr>
            <a:picLocks noGrp="1" noChangeAspect="1"/>
          </p:cNvPicPr>
          <p:nvPr>
            <p:ph idx="1"/>
          </p:nvPr>
        </p:nvPicPr>
        <p:blipFill>
          <a:blip r:embed="rId2"/>
          <a:stretch>
            <a:fillRect/>
          </a:stretch>
        </p:blipFill>
        <p:spPr>
          <a:xfrm>
            <a:off x="7048768" y="2529495"/>
            <a:ext cx="3381375" cy="2771775"/>
          </a:xfrm>
          <a:prstGeom prst="rect">
            <a:avLst/>
          </a:prstGeom>
        </p:spPr>
      </p:pic>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42</a:t>
            </a:fld>
            <a:endParaRPr lang="en-IN"/>
          </a:p>
        </p:txBody>
      </p:sp>
      <p:pic>
        <p:nvPicPr>
          <p:cNvPr id="7" name="Picture 6"/>
          <p:cNvPicPr>
            <a:picLocks noChangeAspect="1"/>
          </p:cNvPicPr>
          <p:nvPr/>
        </p:nvPicPr>
        <p:blipFill>
          <a:blip r:embed="rId3"/>
          <a:stretch>
            <a:fillRect/>
          </a:stretch>
        </p:blipFill>
        <p:spPr>
          <a:xfrm>
            <a:off x="1596195" y="2986695"/>
            <a:ext cx="3305175" cy="2314575"/>
          </a:xfrm>
          <a:prstGeom prst="rect">
            <a:avLst/>
          </a:prstGeom>
        </p:spPr>
      </p:pic>
      <p:sp>
        <p:nvSpPr>
          <p:cNvPr id="8" name="Explosion 2 7"/>
          <p:cNvSpPr/>
          <p:nvPr/>
        </p:nvSpPr>
        <p:spPr>
          <a:xfrm>
            <a:off x="5378464" y="787782"/>
            <a:ext cx="1633728" cy="776074"/>
          </a:xfrm>
          <a:prstGeom prst="irregularSeal2">
            <a:avLst/>
          </a:prstGeom>
          <a:solidFill>
            <a:srgbClr val="CD29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86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43</a:t>
            </a:fld>
            <a:endParaRPr lang="en-IN"/>
          </a:p>
        </p:txBody>
      </p:sp>
      <p:pic>
        <p:nvPicPr>
          <p:cNvPr id="5" name="Picture 4"/>
          <p:cNvPicPr>
            <a:picLocks noChangeAspect="1"/>
          </p:cNvPicPr>
          <p:nvPr/>
        </p:nvPicPr>
        <p:blipFill>
          <a:blip r:embed="rId2"/>
          <a:stretch>
            <a:fillRect/>
          </a:stretch>
        </p:blipFill>
        <p:spPr>
          <a:xfrm>
            <a:off x="1647773" y="575593"/>
            <a:ext cx="9502875" cy="6237333"/>
          </a:xfrm>
          <a:prstGeom prst="rect">
            <a:avLst/>
          </a:prstGeom>
          <a:ln w="28575">
            <a:solidFill>
              <a:srgbClr val="FF0000"/>
            </a:solidFill>
          </a:ln>
        </p:spPr>
      </p:pic>
    </p:spTree>
    <p:extLst>
      <p:ext uri="{BB962C8B-B14F-4D97-AF65-F5344CB8AC3E}">
        <p14:creationId xmlns:p14="http://schemas.microsoft.com/office/powerpoint/2010/main" val="1364872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44</a:t>
            </a:fld>
            <a:endParaRPr lang="en-IN"/>
          </a:p>
        </p:txBody>
      </p:sp>
      <p:sp>
        <p:nvSpPr>
          <p:cNvPr id="5" name="TextBox 4"/>
          <p:cNvSpPr txBox="1"/>
          <p:nvPr/>
        </p:nvSpPr>
        <p:spPr>
          <a:xfrm>
            <a:off x="2034862" y="2459865"/>
            <a:ext cx="7018986" cy="2308324"/>
          </a:xfrm>
          <a:prstGeom prst="rect">
            <a:avLst/>
          </a:prstGeom>
          <a:noFill/>
        </p:spPr>
        <p:txBody>
          <a:bodyPr wrap="square" rtlCol="0">
            <a:spAutoFit/>
          </a:bodyPr>
          <a:lstStyle/>
          <a:p>
            <a:r>
              <a:rPr lang="en-US" dirty="0" err="1" smtClean="0"/>
              <a:t>DBDiagram</a:t>
            </a:r>
            <a:endParaRPr lang="en-US" dirty="0" smtClean="0"/>
          </a:p>
          <a:p>
            <a:r>
              <a:rPr lang="en-US" dirty="0" err="1" smtClean="0"/>
              <a:t>ERDPlus</a:t>
            </a:r>
            <a:endParaRPr lang="en-US" dirty="0" smtClean="0"/>
          </a:p>
          <a:p>
            <a:r>
              <a:rPr lang="en-US" dirty="0" err="1" smtClean="0"/>
              <a:t>quickDBD</a:t>
            </a:r>
            <a:endParaRPr lang="en-US" dirty="0" smtClean="0"/>
          </a:p>
          <a:p>
            <a:r>
              <a:rPr lang="en-US" dirty="0" err="1" smtClean="0"/>
              <a:t>DrawSQl</a:t>
            </a:r>
            <a:endParaRPr lang="en-US" dirty="0" smtClean="0"/>
          </a:p>
          <a:p>
            <a:r>
              <a:rPr lang="en-US" dirty="0" err="1" smtClean="0"/>
              <a:t>LucidChart</a:t>
            </a:r>
            <a:endParaRPr lang="en-US" dirty="0" smtClean="0"/>
          </a:p>
          <a:p>
            <a:r>
              <a:rPr lang="en-US" dirty="0" err="1" smtClean="0"/>
              <a:t>Creately</a:t>
            </a:r>
            <a:endParaRPr lang="en-US" dirty="0" smtClean="0"/>
          </a:p>
          <a:p>
            <a:endParaRPr lang="en-US" dirty="0" smtClean="0"/>
          </a:p>
          <a:p>
            <a:endParaRPr lang="en-US" dirty="0"/>
          </a:p>
        </p:txBody>
      </p:sp>
    </p:spTree>
    <p:extLst>
      <p:ext uri="{BB962C8B-B14F-4D97-AF65-F5344CB8AC3E}">
        <p14:creationId xmlns:p14="http://schemas.microsoft.com/office/powerpoint/2010/main" val="4207887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74616" y="368327"/>
            <a:ext cx="8911687" cy="602017"/>
          </a:xfrm>
        </p:spPr>
        <p:txBody>
          <a:bodyPr>
            <a:normAutofit fontScale="90000"/>
          </a:bodyPr>
          <a:lstStyle/>
          <a:p>
            <a:r>
              <a:rPr lang="en-US" dirty="0"/>
              <a:t>Keys for Relationship Sets</a:t>
            </a:r>
          </a:p>
        </p:txBody>
      </p:sp>
      <p:sp>
        <p:nvSpPr>
          <p:cNvPr id="118787" name="Rectangle 3"/>
          <p:cNvSpPr>
            <a:spLocks noGrp="1" noChangeArrowheads="1"/>
          </p:cNvSpPr>
          <p:nvPr>
            <p:ph idx="1"/>
          </p:nvPr>
        </p:nvSpPr>
        <p:spPr>
          <a:xfrm>
            <a:off x="1965757" y="1416628"/>
            <a:ext cx="9432045" cy="4719180"/>
          </a:xfrm>
        </p:spPr>
        <p:txBody>
          <a:bodyPr>
            <a:normAutofit/>
          </a:bodyPr>
          <a:lstStyle/>
          <a:p>
            <a:r>
              <a:rPr lang="en-US" dirty="0"/>
              <a:t>The combination of primary keys of the participating entity sets forms a super key of a relationship set.</a:t>
            </a:r>
          </a:p>
          <a:p>
            <a:pPr lvl="1"/>
            <a:r>
              <a:rPr lang="en-US" dirty="0"/>
              <a:t>(</a:t>
            </a:r>
            <a:r>
              <a:rPr lang="en-US" i="1" dirty="0"/>
              <a:t>customer-id, account-number</a:t>
            </a:r>
            <a:r>
              <a:rPr lang="en-US" dirty="0"/>
              <a:t>) is the super key of </a:t>
            </a:r>
            <a:r>
              <a:rPr lang="en-US" i="1" dirty="0"/>
              <a:t>depositor</a:t>
            </a:r>
          </a:p>
          <a:p>
            <a:pPr lvl="1"/>
            <a:r>
              <a:rPr lang="en-US" i="1" dirty="0"/>
              <a:t>NOTE:  this means a pair of entity sets can have at most one relationship in a particular relationship set.  </a:t>
            </a:r>
          </a:p>
          <a:p>
            <a:pPr lvl="2"/>
            <a:r>
              <a:rPr lang="en-US" dirty="0"/>
              <a:t>E.g. if we wish to track all access-dates to each account by each customer, we cannot assume a relationship for each access.  We can use a multivalued attribute </a:t>
            </a:r>
            <a:r>
              <a:rPr lang="en-US" dirty="0" smtClean="0"/>
              <a:t>though</a:t>
            </a:r>
          </a:p>
          <a:p>
            <a:pPr lvl="2"/>
            <a:endParaRPr lang="en-US" dirty="0"/>
          </a:p>
          <a:p>
            <a:r>
              <a:rPr lang="en-US" dirty="0" smtClean="0"/>
              <a:t>Must </a:t>
            </a:r>
            <a:r>
              <a:rPr lang="en-US" dirty="0"/>
              <a:t>consider the mapping cardinality of the relationship set when deciding the what are the candidate keys </a:t>
            </a:r>
          </a:p>
          <a:p>
            <a:r>
              <a:rPr lang="en-US" dirty="0"/>
              <a:t>Need to consider semantics of relationship set in selecting the </a:t>
            </a:r>
            <a:r>
              <a:rPr lang="en-US" i="1" dirty="0"/>
              <a:t>primary key  </a:t>
            </a:r>
            <a:r>
              <a:rPr lang="en-US" dirty="0"/>
              <a:t>in case of more than one candidate key</a:t>
            </a:r>
          </a:p>
          <a:p>
            <a:endParaRPr lang="en-US" dirty="0"/>
          </a:p>
        </p:txBody>
      </p:sp>
      <p:sp>
        <p:nvSpPr>
          <p:cNvPr id="5" name="Slide Number Placeholder 4"/>
          <p:cNvSpPr>
            <a:spLocks noGrp="1"/>
          </p:cNvSpPr>
          <p:nvPr>
            <p:ph type="sldNum" sz="quarter" idx="12"/>
          </p:nvPr>
        </p:nvSpPr>
        <p:spPr/>
        <p:txBody>
          <a:bodyPr/>
          <a:lstStyle/>
          <a:p>
            <a:fld id="{EB17AE03-D35E-4A0E-9D2B-C29B050DB32A}" type="slidenum">
              <a:rPr lang="en-US"/>
              <a:pPr/>
              <a:t>45</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204510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24000" y="369114"/>
            <a:ext cx="10515600" cy="601230"/>
          </a:xfrm>
        </p:spPr>
        <p:txBody>
          <a:bodyPr>
            <a:normAutofit fontScale="90000"/>
          </a:bodyPr>
          <a:lstStyle/>
          <a:p>
            <a:r>
              <a:rPr lang="en-US" dirty="0"/>
              <a:t> </a:t>
            </a:r>
            <a:r>
              <a:rPr lang="en-US" dirty="0">
                <a:solidFill>
                  <a:srgbClr val="FF0000"/>
                </a:solidFill>
              </a:rPr>
              <a:t>(5) E-R Diagram with a Ternary Relationship</a:t>
            </a:r>
          </a:p>
        </p:txBody>
      </p:sp>
      <p:sp>
        <p:nvSpPr>
          <p:cNvPr id="5" name="Slide Number Placeholder 3"/>
          <p:cNvSpPr>
            <a:spLocks noGrp="1"/>
          </p:cNvSpPr>
          <p:nvPr>
            <p:ph type="sldNum" sz="quarter" idx="12"/>
          </p:nvPr>
        </p:nvSpPr>
        <p:spPr/>
        <p:txBody>
          <a:bodyPr/>
          <a:lstStyle/>
          <a:p>
            <a:fld id="{7F181D72-3B02-4D36-BEAF-F0742376C033}" type="slidenum">
              <a:rPr lang="en-US"/>
              <a:pPr/>
              <a:t>46</a:t>
            </a:fld>
            <a:endParaRPr lang="en-US"/>
          </a:p>
        </p:txBody>
      </p:sp>
      <p:pic>
        <p:nvPicPr>
          <p:cNvPr id="93187" name="Picture 3"/>
          <p:cNvPicPr>
            <a:picLocks noChangeAspect="1" noChangeArrowheads="1"/>
          </p:cNvPicPr>
          <p:nvPr/>
        </p:nvPicPr>
        <p:blipFill>
          <a:blip r:embed="rId2">
            <a:extLst>
              <a:ext uri="{28A0092B-C50C-407E-A947-70E740481C1C}">
                <a14:useLocalDpi xmlns:a14="http://schemas.microsoft.com/office/drawing/2010/main" val="0"/>
              </a:ext>
            </a:extLst>
          </a:blip>
          <a:srcRect l="1160" t="27061" r="774" b="26804"/>
          <a:stretch>
            <a:fillRect/>
          </a:stretch>
        </p:blipFill>
        <p:spPr bwMode="auto">
          <a:xfrm>
            <a:off x="2057401" y="1333500"/>
            <a:ext cx="8278813" cy="2921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055504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47</a:t>
            </a:fld>
            <a:endParaRPr lang="en-IN"/>
          </a:p>
        </p:txBody>
      </p:sp>
      <p:pic>
        <p:nvPicPr>
          <p:cNvPr id="5" name="Picture 4"/>
          <p:cNvPicPr>
            <a:picLocks noChangeAspect="1"/>
          </p:cNvPicPr>
          <p:nvPr/>
        </p:nvPicPr>
        <p:blipFill>
          <a:blip r:embed="rId2"/>
          <a:stretch>
            <a:fillRect/>
          </a:stretch>
        </p:blipFill>
        <p:spPr>
          <a:xfrm>
            <a:off x="1311579" y="130960"/>
            <a:ext cx="10509160" cy="5471350"/>
          </a:xfrm>
          <a:prstGeom prst="rect">
            <a:avLst/>
          </a:prstGeom>
        </p:spPr>
      </p:pic>
      <p:sp>
        <p:nvSpPr>
          <p:cNvPr id="6" name="Rectangle 5"/>
          <p:cNvSpPr/>
          <p:nvPr/>
        </p:nvSpPr>
        <p:spPr>
          <a:xfrm>
            <a:off x="4668870" y="5995204"/>
            <a:ext cx="6096000" cy="646331"/>
          </a:xfrm>
          <a:prstGeom prst="rect">
            <a:avLst/>
          </a:prstGeom>
        </p:spPr>
        <p:txBody>
          <a:bodyPr>
            <a:spAutoFit/>
          </a:bodyPr>
          <a:lstStyle/>
          <a:p>
            <a:r>
              <a:rPr lang="en-US" dirty="0">
                <a:latin typeface="MinionPro-Regular"/>
              </a:rPr>
              <a:t>Higher-degree relationships are generally more complex than binary relationships;</a:t>
            </a:r>
            <a:endParaRPr lang="en-US" dirty="0"/>
          </a:p>
        </p:txBody>
      </p:sp>
    </p:spTree>
    <p:extLst>
      <p:ext uri="{BB962C8B-B14F-4D97-AF65-F5344CB8AC3E}">
        <p14:creationId xmlns:p14="http://schemas.microsoft.com/office/powerpoint/2010/main" val="26306455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48</a:t>
            </a:fld>
            <a:endParaRPr lang="en-IN"/>
          </a:p>
        </p:txBody>
      </p:sp>
      <p:sp>
        <p:nvSpPr>
          <p:cNvPr id="5" name="Rectangle 4"/>
          <p:cNvSpPr/>
          <p:nvPr/>
        </p:nvSpPr>
        <p:spPr>
          <a:xfrm>
            <a:off x="1695718" y="963389"/>
            <a:ext cx="8980868" cy="5078313"/>
          </a:xfrm>
          <a:prstGeom prst="rect">
            <a:avLst/>
          </a:prstGeom>
        </p:spPr>
        <p:txBody>
          <a:bodyPr wrap="square">
            <a:spAutoFit/>
          </a:bodyPr>
          <a:lstStyle/>
          <a:p>
            <a:pPr algn="just"/>
            <a:r>
              <a:rPr lang="en-US" dirty="0">
                <a:solidFill>
                  <a:srgbClr val="000000"/>
                </a:solidFill>
                <a:latin typeface="ProximaNova"/>
              </a:rPr>
              <a:t>In </a:t>
            </a:r>
            <a:r>
              <a:rPr lang="en-US" i="1" dirty="0">
                <a:solidFill>
                  <a:srgbClr val="000000"/>
                </a:solidFill>
                <a:latin typeface="ProximaNova"/>
              </a:rPr>
              <a:t>database management systems</a:t>
            </a:r>
            <a:r>
              <a:rPr lang="en-US" dirty="0">
                <a:solidFill>
                  <a:srgbClr val="000000"/>
                </a:solidFill>
                <a:latin typeface="ProximaNova"/>
              </a:rPr>
              <a:t>, relationships between entities are often represented using tables. </a:t>
            </a:r>
            <a:r>
              <a:rPr lang="en-US" b="1" dirty="0">
                <a:solidFill>
                  <a:srgbClr val="000000"/>
                </a:solidFill>
                <a:latin typeface="ProximaNova"/>
              </a:rPr>
              <a:t>Ternary relationships</a:t>
            </a:r>
            <a:r>
              <a:rPr lang="en-US" dirty="0">
                <a:solidFill>
                  <a:srgbClr val="000000"/>
                </a:solidFill>
                <a:latin typeface="ProximaNova"/>
              </a:rPr>
              <a:t> involve three entities, while </a:t>
            </a:r>
            <a:r>
              <a:rPr lang="en-US" b="1" dirty="0">
                <a:solidFill>
                  <a:srgbClr val="000000"/>
                </a:solidFill>
                <a:latin typeface="ProximaNova"/>
              </a:rPr>
              <a:t>binary relationships</a:t>
            </a:r>
            <a:r>
              <a:rPr lang="en-US" dirty="0">
                <a:solidFill>
                  <a:srgbClr val="000000"/>
                </a:solidFill>
                <a:latin typeface="ProximaNova"/>
              </a:rPr>
              <a:t> involve only two entities. Ternary relationships can be converted to binary relationships for several </a:t>
            </a:r>
            <a:r>
              <a:rPr lang="en-US" i="1" dirty="0">
                <a:solidFill>
                  <a:srgbClr val="000000"/>
                </a:solidFill>
                <a:latin typeface="ProximaNova"/>
              </a:rPr>
              <a:t>reasons</a:t>
            </a:r>
            <a:r>
              <a:rPr lang="en-US" dirty="0">
                <a:solidFill>
                  <a:srgbClr val="000000"/>
                </a:solidFill>
                <a:latin typeface="ProximaNova"/>
              </a:rPr>
              <a:t>.</a:t>
            </a:r>
          </a:p>
          <a:p>
            <a:pPr algn="just"/>
            <a:r>
              <a:rPr lang="en-US" dirty="0">
                <a:solidFill>
                  <a:srgbClr val="000000"/>
                </a:solidFill>
                <a:latin typeface="ProximaNova"/>
              </a:rPr>
              <a:t>One reason is that most Database Management Systems (DBMS) do not directly support ternary relationships</a:t>
            </a:r>
            <a:r>
              <a:rPr lang="en-US" dirty="0" smtClean="0">
                <a:solidFill>
                  <a:srgbClr val="000000"/>
                </a:solidFill>
                <a:latin typeface="ProximaNova"/>
              </a:rPr>
              <a:t>.</a:t>
            </a:r>
          </a:p>
          <a:p>
            <a:pPr algn="just"/>
            <a:endParaRPr lang="en-US" dirty="0">
              <a:solidFill>
                <a:srgbClr val="000000"/>
              </a:solidFill>
              <a:latin typeface="ProximaNova"/>
            </a:endParaRPr>
          </a:p>
          <a:p>
            <a:pPr algn="just"/>
            <a:r>
              <a:rPr lang="en-US" dirty="0" smtClean="0">
                <a:solidFill>
                  <a:srgbClr val="000000"/>
                </a:solidFill>
                <a:latin typeface="ProximaNova"/>
              </a:rPr>
              <a:t> </a:t>
            </a:r>
            <a:r>
              <a:rPr lang="en-US" dirty="0">
                <a:solidFill>
                  <a:srgbClr val="000000"/>
                </a:solidFill>
                <a:latin typeface="ProximaNova"/>
              </a:rPr>
              <a:t>DBMS typically provide support for binary relationships, and converting ternary relationships to binary relationships allows for easier implementation and management of the database</a:t>
            </a:r>
            <a:r>
              <a:rPr lang="en-US" dirty="0" smtClean="0">
                <a:solidFill>
                  <a:srgbClr val="000000"/>
                </a:solidFill>
                <a:latin typeface="ProximaNova"/>
              </a:rPr>
              <a:t>.</a:t>
            </a:r>
          </a:p>
          <a:p>
            <a:pPr algn="just"/>
            <a:endParaRPr lang="en-US" dirty="0">
              <a:solidFill>
                <a:srgbClr val="000000"/>
              </a:solidFill>
              <a:latin typeface="ProximaNova"/>
            </a:endParaRPr>
          </a:p>
          <a:p>
            <a:pPr algn="just"/>
            <a:endParaRPr lang="en-US" dirty="0">
              <a:solidFill>
                <a:srgbClr val="000000"/>
              </a:solidFill>
              <a:latin typeface="ProximaNova"/>
            </a:endParaRPr>
          </a:p>
          <a:p>
            <a:pPr algn="just"/>
            <a:r>
              <a:rPr lang="en-US" dirty="0">
                <a:solidFill>
                  <a:srgbClr val="000000"/>
                </a:solidFill>
                <a:latin typeface="ProximaNova"/>
              </a:rPr>
              <a:t>Another reason for converting ternary relationships to binary relationships is to simplify the database design. By reducing the number of entities involved in a relationship, the database can be normalized and reduce redundancy. This can improve the efficiency and performance of the database system.</a:t>
            </a:r>
          </a:p>
          <a:p>
            <a:pPr algn="just"/>
            <a:r>
              <a:rPr lang="en-US" dirty="0"/>
              <a:t/>
            </a:r>
            <a:br>
              <a:rPr lang="en-US" dirty="0"/>
            </a:br>
            <a:endParaRPr lang="en-IN" dirty="0"/>
          </a:p>
        </p:txBody>
      </p:sp>
    </p:spTree>
    <p:extLst>
      <p:ext uri="{BB962C8B-B14F-4D97-AF65-F5344CB8AC3E}">
        <p14:creationId xmlns:p14="http://schemas.microsoft.com/office/powerpoint/2010/main" val="2632827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472045" y="363198"/>
            <a:ext cx="10519064" cy="530420"/>
          </a:xfrm>
        </p:spPr>
        <p:txBody>
          <a:bodyPr>
            <a:normAutofit fontScale="90000"/>
          </a:bodyPr>
          <a:lstStyle/>
          <a:p>
            <a:r>
              <a:rPr lang="en-US" dirty="0">
                <a:solidFill>
                  <a:srgbClr val="FF0000"/>
                </a:solidFill>
              </a:rPr>
              <a:t>Binary Vs. Non-Binary Relationships</a:t>
            </a:r>
          </a:p>
        </p:txBody>
      </p:sp>
      <p:sp>
        <p:nvSpPr>
          <p:cNvPr id="125955" name="Rectangle 3"/>
          <p:cNvSpPr>
            <a:spLocks noGrp="1" noChangeArrowheads="1"/>
          </p:cNvSpPr>
          <p:nvPr>
            <p:ph idx="1"/>
          </p:nvPr>
        </p:nvSpPr>
        <p:spPr>
          <a:xfrm>
            <a:off x="1993900" y="1168400"/>
            <a:ext cx="8204200" cy="5384800"/>
          </a:xfrm>
        </p:spPr>
        <p:txBody>
          <a:bodyPr>
            <a:normAutofit/>
          </a:bodyPr>
          <a:lstStyle/>
          <a:p>
            <a:r>
              <a:rPr lang="en-US" dirty="0">
                <a:solidFill>
                  <a:schemeClr val="tx1"/>
                </a:solidFill>
              </a:rPr>
              <a:t>Some relationships that appear to be non-binary may be better represented using binary relationships</a:t>
            </a:r>
          </a:p>
          <a:p>
            <a:pPr lvl="1"/>
            <a:r>
              <a:rPr lang="en-US" dirty="0">
                <a:solidFill>
                  <a:schemeClr val="tx1"/>
                </a:solidFill>
              </a:rPr>
              <a:t>E.g.  A ternary relationship </a:t>
            </a:r>
            <a:r>
              <a:rPr lang="en-US" i="1" dirty="0">
                <a:solidFill>
                  <a:schemeClr val="tx1"/>
                </a:solidFill>
              </a:rPr>
              <a:t>parents</a:t>
            </a:r>
            <a:r>
              <a:rPr lang="en-US" dirty="0">
                <a:solidFill>
                  <a:schemeClr val="tx1"/>
                </a:solidFill>
              </a:rPr>
              <a:t>, relating a child to his/her father and mother, is best replaced by two binary relationships,  </a:t>
            </a:r>
            <a:r>
              <a:rPr lang="en-US" i="1" dirty="0">
                <a:solidFill>
                  <a:schemeClr val="tx1"/>
                </a:solidFill>
              </a:rPr>
              <a:t>father</a:t>
            </a:r>
            <a:r>
              <a:rPr lang="en-US" dirty="0">
                <a:solidFill>
                  <a:schemeClr val="tx1"/>
                </a:solidFill>
              </a:rPr>
              <a:t> and </a:t>
            </a:r>
            <a:r>
              <a:rPr lang="en-US" i="1" dirty="0">
                <a:solidFill>
                  <a:schemeClr val="tx1"/>
                </a:solidFill>
              </a:rPr>
              <a:t>mother</a:t>
            </a:r>
          </a:p>
          <a:p>
            <a:pPr lvl="2"/>
            <a:r>
              <a:rPr lang="en-US" dirty="0">
                <a:solidFill>
                  <a:schemeClr val="tx1"/>
                </a:solidFill>
              </a:rPr>
              <a:t>Using two binary relationships allows partial information (e.g. only mother being know)</a:t>
            </a:r>
          </a:p>
          <a:p>
            <a:pPr lvl="1"/>
            <a:r>
              <a:rPr lang="en-US" dirty="0">
                <a:solidFill>
                  <a:schemeClr val="tx1"/>
                </a:solidFill>
              </a:rPr>
              <a:t>But there are some relationships that are naturally non-binary</a:t>
            </a:r>
          </a:p>
          <a:p>
            <a:pPr lvl="2"/>
            <a:r>
              <a:rPr lang="en-US" dirty="0" smtClean="0">
                <a:solidFill>
                  <a:schemeClr val="tx1"/>
                </a:solidFill>
              </a:rPr>
              <a:t>E.g. </a:t>
            </a:r>
            <a:r>
              <a:rPr lang="en-US" i="1" dirty="0" smtClean="0">
                <a:solidFill>
                  <a:schemeClr val="tx1"/>
                </a:solidFill>
              </a:rPr>
              <a:t>works-on</a:t>
            </a:r>
            <a:endParaRPr lang="en-US" i="1" dirty="0">
              <a:solidFill>
                <a:schemeClr val="tx1"/>
              </a:solidFill>
            </a:endParaRPr>
          </a:p>
          <a:p>
            <a:pPr lvl="2"/>
            <a:endParaRPr lang="en-US" i="1" dirty="0">
              <a:solidFill>
                <a:schemeClr val="tx1"/>
              </a:solidFill>
            </a:endParaRPr>
          </a:p>
          <a:p>
            <a:pPr lvl="2">
              <a:buNone/>
            </a:pPr>
            <a:r>
              <a:rPr lang="en-US" i="1" dirty="0" smtClean="0">
                <a:solidFill>
                  <a:schemeClr val="tx1"/>
                </a:solidFill>
              </a:rPr>
              <a:t>Mother</a:t>
            </a:r>
          </a:p>
          <a:p>
            <a:pPr lvl="2">
              <a:buNone/>
            </a:pPr>
            <a:r>
              <a:rPr lang="en-US" i="1" dirty="0" smtClean="0">
                <a:solidFill>
                  <a:schemeClr val="tx1"/>
                </a:solidFill>
              </a:rPr>
              <a:t>Father                  child</a:t>
            </a:r>
          </a:p>
          <a:p>
            <a:pPr lvl="2">
              <a:buNone/>
            </a:pPr>
            <a:endParaRPr lang="en-US" i="1" dirty="0" smtClean="0">
              <a:solidFill>
                <a:schemeClr val="tx1"/>
              </a:solidFill>
            </a:endParaRPr>
          </a:p>
          <a:p>
            <a:pPr lvl="2">
              <a:buNone/>
            </a:pPr>
            <a:r>
              <a:rPr lang="en-US" i="1" dirty="0" smtClean="0">
                <a:solidFill>
                  <a:schemeClr val="tx1"/>
                </a:solidFill>
              </a:rPr>
              <a:t>Parent                     child </a:t>
            </a:r>
          </a:p>
          <a:p>
            <a:pPr lvl="2">
              <a:buNone/>
            </a:pPr>
            <a:endParaRPr lang="en-US" i="1" dirty="0">
              <a:solidFill>
                <a:schemeClr val="tx1"/>
              </a:solidFill>
            </a:endParaRPr>
          </a:p>
        </p:txBody>
      </p:sp>
      <p:sp>
        <p:nvSpPr>
          <p:cNvPr id="5" name="Slide Number Placeholder 4"/>
          <p:cNvSpPr>
            <a:spLocks noGrp="1"/>
          </p:cNvSpPr>
          <p:nvPr>
            <p:ph type="sldNum" sz="quarter" idx="12"/>
          </p:nvPr>
        </p:nvSpPr>
        <p:spPr/>
        <p:txBody>
          <a:bodyPr/>
          <a:lstStyle/>
          <a:p>
            <a:fld id="{4B1EFD46-D771-4636-B15A-C93F9E2C2E96}" type="slidenum">
              <a:rPr lang="en-US"/>
              <a:pPr/>
              <a:t>49</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1207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Learning Outcomes (CLO)</a:t>
            </a:r>
          </a:p>
        </p:txBody>
      </p:sp>
      <p:sp>
        <p:nvSpPr>
          <p:cNvPr id="3" name="Content Placeholder 2"/>
          <p:cNvSpPr>
            <a:spLocks noGrp="1"/>
          </p:cNvSpPr>
          <p:nvPr>
            <p:ph idx="1"/>
          </p:nvPr>
        </p:nvSpPr>
        <p:spPr/>
        <p:txBody>
          <a:bodyPr/>
          <a:lstStyle/>
          <a:p>
            <a:r>
              <a:rPr lang="en-US" dirty="0"/>
              <a:t>Apply the fundamentals of data models to model an application’s data requirements using conceptual modeling tools like ER diagrams</a:t>
            </a:r>
            <a:endParaRPr lang="en-IN"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5</a:t>
            </a:fld>
            <a:endParaRPr lang="en-IN"/>
          </a:p>
        </p:txBody>
      </p:sp>
    </p:spTree>
    <p:extLst>
      <p:ext uri="{BB962C8B-B14F-4D97-AF65-F5344CB8AC3E}">
        <p14:creationId xmlns:p14="http://schemas.microsoft.com/office/powerpoint/2010/main" val="39885185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468582" y="352426"/>
            <a:ext cx="10723418" cy="609600"/>
          </a:xfrm>
        </p:spPr>
        <p:txBody>
          <a:bodyPr>
            <a:noAutofit/>
          </a:bodyPr>
          <a:lstStyle/>
          <a:p>
            <a:r>
              <a:rPr lang="en-US" sz="3200" dirty="0"/>
              <a:t>Converting </a:t>
            </a:r>
            <a:r>
              <a:rPr lang="en-US" sz="3200" dirty="0">
                <a:solidFill>
                  <a:srgbClr val="FF0000"/>
                </a:solidFill>
              </a:rPr>
              <a:t>Non-Binary</a:t>
            </a:r>
            <a:r>
              <a:rPr lang="en-US" sz="3200" dirty="0"/>
              <a:t> Relationships to Binary Form</a:t>
            </a:r>
          </a:p>
        </p:txBody>
      </p:sp>
      <p:sp>
        <p:nvSpPr>
          <p:cNvPr id="126979" name="Rectangle 3"/>
          <p:cNvSpPr>
            <a:spLocks noGrp="1" noChangeArrowheads="1"/>
          </p:cNvSpPr>
          <p:nvPr>
            <p:ph idx="1"/>
          </p:nvPr>
        </p:nvSpPr>
        <p:spPr>
          <a:xfrm>
            <a:off x="1860550" y="1152907"/>
            <a:ext cx="8216900" cy="3546475"/>
          </a:xfrm>
        </p:spPr>
        <p:txBody>
          <a:bodyPr>
            <a:normAutofit lnSpcReduction="10000"/>
          </a:bodyPr>
          <a:lstStyle/>
          <a:p>
            <a:pPr>
              <a:lnSpc>
                <a:spcPct val="90000"/>
              </a:lnSpc>
            </a:pPr>
            <a:r>
              <a:rPr lang="en-US" sz="1800" dirty="0"/>
              <a:t>In general, any non-binary relationship can be represented using binary relationships by creating an artificial entity set.</a:t>
            </a:r>
          </a:p>
          <a:p>
            <a:pPr lvl="1">
              <a:lnSpc>
                <a:spcPct val="90000"/>
              </a:lnSpc>
            </a:pPr>
            <a:r>
              <a:rPr lang="en-US" sz="1600" dirty="0"/>
              <a:t>Replace </a:t>
            </a:r>
            <a:r>
              <a:rPr lang="en-US" sz="1600" i="1" dirty="0"/>
              <a:t>R </a:t>
            </a:r>
            <a:r>
              <a:rPr lang="en-US" sz="1600" dirty="0"/>
              <a:t>between entity sets A, B and C</a:t>
            </a:r>
            <a:r>
              <a:rPr lang="en-US" sz="1600" i="1" dirty="0"/>
              <a:t> </a:t>
            </a:r>
            <a:r>
              <a:rPr lang="en-US" sz="1600" dirty="0"/>
              <a:t>by an entity set </a:t>
            </a:r>
            <a:r>
              <a:rPr lang="en-US" sz="1600" i="1" dirty="0"/>
              <a:t>E</a:t>
            </a:r>
            <a:r>
              <a:rPr lang="en-US" sz="1600" dirty="0"/>
              <a:t>, and three relationship sets: </a:t>
            </a:r>
          </a:p>
          <a:p>
            <a:pPr>
              <a:lnSpc>
                <a:spcPct val="90000"/>
              </a:lnSpc>
              <a:buFont typeface="Monotype Sorts" pitchFamily="2" charset="2"/>
              <a:buNone/>
            </a:pPr>
            <a:r>
              <a:rPr lang="en-US" sz="1800" dirty="0"/>
              <a:t>		1. </a:t>
            </a:r>
            <a:r>
              <a:rPr lang="en-US" sz="1800" i="1" dirty="0"/>
              <a:t>R</a:t>
            </a:r>
            <a:r>
              <a:rPr lang="en-US" sz="1800" i="1" baseline="-25000" dirty="0"/>
              <a:t>A</a:t>
            </a:r>
            <a:r>
              <a:rPr lang="en-US" sz="1800" dirty="0"/>
              <a:t>, relating </a:t>
            </a:r>
            <a:r>
              <a:rPr lang="en-US" sz="1800" i="1" dirty="0"/>
              <a:t>E </a:t>
            </a:r>
            <a:r>
              <a:rPr lang="en-US" sz="1800" dirty="0"/>
              <a:t>and </a:t>
            </a:r>
            <a:r>
              <a:rPr lang="en-US" sz="1800" i="1" dirty="0"/>
              <a:t>A </a:t>
            </a:r>
            <a:r>
              <a:rPr lang="en-US" sz="1800" dirty="0"/>
              <a:t>		  2.</a:t>
            </a:r>
            <a:r>
              <a:rPr lang="en-US" sz="1800" i="1" dirty="0"/>
              <a:t>R</a:t>
            </a:r>
            <a:r>
              <a:rPr lang="en-US" sz="1800" i="1" baseline="-25000" dirty="0"/>
              <a:t>B</a:t>
            </a:r>
            <a:r>
              <a:rPr lang="en-US" sz="1800" dirty="0"/>
              <a:t>, relating </a:t>
            </a:r>
            <a:r>
              <a:rPr lang="en-US" sz="1800" i="1" dirty="0"/>
              <a:t>E </a:t>
            </a:r>
            <a:r>
              <a:rPr lang="en-US" sz="1800" dirty="0"/>
              <a:t>and </a:t>
            </a:r>
            <a:r>
              <a:rPr lang="en-US" sz="1800" i="1" dirty="0"/>
              <a:t>B</a:t>
            </a:r>
          </a:p>
          <a:p>
            <a:pPr>
              <a:lnSpc>
                <a:spcPct val="90000"/>
              </a:lnSpc>
              <a:buFont typeface="Monotype Sorts" pitchFamily="2" charset="2"/>
              <a:buNone/>
            </a:pPr>
            <a:r>
              <a:rPr lang="en-US" sz="1800" dirty="0"/>
              <a:t>		3. </a:t>
            </a:r>
            <a:r>
              <a:rPr lang="en-US" sz="1800" i="1" dirty="0"/>
              <a:t>R</a:t>
            </a:r>
            <a:r>
              <a:rPr lang="en-US" sz="1800" i="1" baseline="-25000" dirty="0"/>
              <a:t>C</a:t>
            </a:r>
            <a:r>
              <a:rPr lang="en-US" sz="1800" dirty="0"/>
              <a:t>, relating </a:t>
            </a:r>
            <a:r>
              <a:rPr lang="en-US" sz="1800" i="1" dirty="0"/>
              <a:t>E </a:t>
            </a:r>
            <a:r>
              <a:rPr lang="en-US" sz="1800" dirty="0"/>
              <a:t>and </a:t>
            </a:r>
            <a:r>
              <a:rPr lang="en-US" sz="1800" i="1" dirty="0"/>
              <a:t>C</a:t>
            </a:r>
          </a:p>
          <a:p>
            <a:pPr lvl="1">
              <a:lnSpc>
                <a:spcPct val="90000"/>
              </a:lnSpc>
            </a:pPr>
            <a:r>
              <a:rPr lang="en-US" sz="1600" dirty="0"/>
              <a:t>Create a special identifying attribute for </a:t>
            </a:r>
            <a:r>
              <a:rPr lang="en-US" sz="1600" i="1" dirty="0"/>
              <a:t>E</a:t>
            </a:r>
          </a:p>
          <a:p>
            <a:pPr lvl="1">
              <a:lnSpc>
                <a:spcPct val="90000"/>
              </a:lnSpc>
            </a:pPr>
            <a:r>
              <a:rPr lang="en-US" sz="1600" dirty="0"/>
              <a:t>Add any attributes of </a:t>
            </a:r>
            <a:r>
              <a:rPr lang="en-US" sz="1600" i="1" dirty="0"/>
              <a:t>R </a:t>
            </a:r>
            <a:r>
              <a:rPr lang="en-US" sz="1600" dirty="0"/>
              <a:t>to </a:t>
            </a:r>
            <a:r>
              <a:rPr lang="en-US" sz="1600" i="1" dirty="0"/>
              <a:t>E </a:t>
            </a:r>
          </a:p>
          <a:p>
            <a:pPr lvl="1">
              <a:lnSpc>
                <a:spcPct val="90000"/>
              </a:lnSpc>
            </a:pPr>
            <a:r>
              <a:rPr lang="en-US" sz="1600" dirty="0"/>
              <a:t>For each relationship (</a:t>
            </a:r>
            <a:r>
              <a:rPr lang="en-US" sz="1600" i="1" dirty="0" err="1"/>
              <a:t>a</a:t>
            </a:r>
            <a:r>
              <a:rPr lang="en-US" sz="1600" i="1" baseline="-25000" dirty="0" err="1"/>
              <a:t>i</a:t>
            </a:r>
            <a:r>
              <a:rPr lang="en-US" sz="1600" i="1" dirty="0"/>
              <a:t> , b</a:t>
            </a:r>
            <a:r>
              <a:rPr lang="en-US" sz="1600" i="1" baseline="-25000" dirty="0"/>
              <a:t>i</a:t>
            </a:r>
            <a:r>
              <a:rPr lang="en-US" sz="1600" i="1" dirty="0"/>
              <a:t> , c</a:t>
            </a:r>
            <a:r>
              <a:rPr lang="en-US" sz="1600" i="1" baseline="-25000" dirty="0"/>
              <a:t>i</a:t>
            </a:r>
            <a:r>
              <a:rPr lang="en-US" sz="1600" dirty="0"/>
              <a:t>) in </a:t>
            </a:r>
            <a:r>
              <a:rPr lang="en-US" sz="1600" i="1" dirty="0"/>
              <a:t>R,</a:t>
            </a:r>
            <a:r>
              <a:rPr lang="en-US" sz="1600" dirty="0"/>
              <a:t> create </a:t>
            </a:r>
          </a:p>
          <a:p>
            <a:pPr>
              <a:lnSpc>
                <a:spcPct val="90000"/>
              </a:lnSpc>
              <a:buFont typeface="Monotype Sorts" pitchFamily="2" charset="2"/>
              <a:buNone/>
            </a:pPr>
            <a:r>
              <a:rPr lang="en-US" sz="1800" dirty="0"/>
              <a:t>	      1. a new entity </a:t>
            </a:r>
            <a:r>
              <a:rPr lang="en-US" sz="1800" i="1" dirty="0" err="1"/>
              <a:t>e</a:t>
            </a:r>
            <a:r>
              <a:rPr lang="en-US" sz="1800" i="1" baseline="-25000" dirty="0" err="1"/>
              <a:t>i</a:t>
            </a:r>
            <a:r>
              <a:rPr lang="en-US" sz="1800" i="1" dirty="0"/>
              <a:t> </a:t>
            </a:r>
            <a:r>
              <a:rPr lang="en-US" sz="1800" dirty="0"/>
              <a:t>in the entity set </a:t>
            </a:r>
            <a:r>
              <a:rPr lang="en-US" sz="1800" i="1" dirty="0"/>
              <a:t>E       </a:t>
            </a:r>
            <a:r>
              <a:rPr lang="en-US" sz="1800" dirty="0"/>
              <a:t>2. add (</a:t>
            </a:r>
            <a:r>
              <a:rPr lang="en-US" sz="1800" i="1" dirty="0" err="1"/>
              <a:t>e</a:t>
            </a:r>
            <a:r>
              <a:rPr lang="en-US" sz="1800" i="1" baseline="-25000" dirty="0" err="1"/>
              <a:t>i</a:t>
            </a:r>
            <a:r>
              <a:rPr lang="en-US" sz="1800" i="1" dirty="0"/>
              <a:t> , </a:t>
            </a:r>
            <a:r>
              <a:rPr lang="en-US" sz="1800" i="1" dirty="0" err="1"/>
              <a:t>a</a:t>
            </a:r>
            <a:r>
              <a:rPr lang="en-US" sz="1800" i="1" baseline="-25000" dirty="0" err="1"/>
              <a:t>i</a:t>
            </a:r>
            <a:r>
              <a:rPr lang="en-US" sz="1800" i="1" baseline="-25000" dirty="0"/>
              <a:t> </a:t>
            </a:r>
            <a:r>
              <a:rPr lang="en-US" sz="1800" dirty="0"/>
              <a:t>) to </a:t>
            </a:r>
            <a:r>
              <a:rPr lang="en-US" sz="1800" i="1" dirty="0"/>
              <a:t>R</a:t>
            </a:r>
            <a:r>
              <a:rPr lang="en-US" sz="1800" i="1" baseline="-25000" dirty="0"/>
              <a:t>A</a:t>
            </a:r>
          </a:p>
          <a:p>
            <a:pPr>
              <a:lnSpc>
                <a:spcPct val="90000"/>
              </a:lnSpc>
              <a:buFont typeface="Monotype Sorts" pitchFamily="2" charset="2"/>
              <a:buNone/>
            </a:pPr>
            <a:r>
              <a:rPr lang="en-US" sz="1800" dirty="0"/>
              <a:t>	      3. add (</a:t>
            </a:r>
            <a:r>
              <a:rPr lang="en-US" sz="1800" i="1" dirty="0" err="1"/>
              <a:t>e</a:t>
            </a:r>
            <a:r>
              <a:rPr lang="en-US" sz="1800" i="1" baseline="-25000" dirty="0" err="1"/>
              <a:t>i</a:t>
            </a:r>
            <a:r>
              <a:rPr lang="en-US" sz="1800" i="1" dirty="0"/>
              <a:t> , b</a:t>
            </a:r>
            <a:r>
              <a:rPr lang="en-US" sz="1800" i="1" baseline="-25000" dirty="0"/>
              <a:t>i</a:t>
            </a:r>
            <a:r>
              <a:rPr lang="en-US" sz="1800" i="1" dirty="0"/>
              <a:t> </a:t>
            </a:r>
            <a:r>
              <a:rPr lang="en-US" sz="1800" dirty="0"/>
              <a:t>) to </a:t>
            </a:r>
            <a:r>
              <a:rPr lang="en-US" sz="1800" i="1" dirty="0"/>
              <a:t>R</a:t>
            </a:r>
            <a:r>
              <a:rPr lang="en-US" sz="1800" i="1" baseline="-25000" dirty="0"/>
              <a:t>B</a:t>
            </a:r>
            <a:r>
              <a:rPr lang="en-US" sz="1600" i="1" dirty="0"/>
              <a:t> </a:t>
            </a:r>
            <a:r>
              <a:rPr lang="en-US" sz="1800" i="1" dirty="0"/>
              <a:t>     </a:t>
            </a:r>
            <a:r>
              <a:rPr lang="en-US" sz="1800" dirty="0"/>
              <a:t>	                4. add (</a:t>
            </a:r>
            <a:r>
              <a:rPr lang="en-US" sz="1800" i="1" dirty="0" err="1"/>
              <a:t>e</a:t>
            </a:r>
            <a:r>
              <a:rPr lang="en-US" sz="1800" i="1" baseline="-25000" dirty="0" err="1"/>
              <a:t>i</a:t>
            </a:r>
            <a:r>
              <a:rPr lang="en-US" sz="1800" i="1" dirty="0"/>
              <a:t> , c</a:t>
            </a:r>
            <a:r>
              <a:rPr lang="en-US" sz="1800" i="1" baseline="-25000" dirty="0"/>
              <a:t>i </a:t>
            </a:r>
            <a:r>
              <a:rPr lang="en-US" sz="1800" dirty="0"/>
              <a:t>) to </a:t>
            </a:r>
            <a:r>
              <a:rPr lang="en-US" sz="1800" i="1" dirty="0"/>
              <a:t>R</a:t>
            </a:r>
            <a:r>
              <a:rPr lang="en-US" sz="1800" i="1" baseline="-25000" dirty="0"/>
              <a:t>C</a:t>
            </a:r>
          </a:p>
        </p:txBody>
      </p:sp>
      <p:sp>
        <p:nvSpPr>
          <p:cNvPr id="6" name="Slide Number Placeholder 4"/>
          <p:cNvSpPr>
            <a:spLocks noGrp="1"/>
          </p:cNvSpPr>
          <p:nvPr>
            <p:ph type="sldNum" sz="quarter" idx="12"/>
          </p:nvPr>
        </p:nvSpPr>
        <p:spPr/>
        <p:txBody>
          <a:bodyPr/>
          <a:lstStyle/>
          <a:p>
            <a:fld id="{B1145E19-FD1B-4A40-BD10-857344C878F9}" type="slidenum">
              <a:rPr lang="en-US"/>
              <a:pPr/>
              <a:t>50</a:t>
            </a:fld>
            <a:endParaRPr lang="en-US"/>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l="1071" t="3810" r="1071" b="59761"/>
          <a:stretch>
            <a:fillRect/>
          </a:stretch>
        </p:blipFill>
        <p:spPr bwMode="auto">
          <a:xfrm>
            <a:off x="2683741" y="4738059"/>
            <a:ext cx="6375400" cy="177958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4158454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475509" y="360744"/>
            <a:ext cx="9203893" cy="609600"/>
          </a:xfrm>
        </p:spPr>
        <p:txBody>
          <a:bodyPr>
            <a:normAutofit fontScale="90000"/>
          </a:bodyPr>
          <a:lstStyle/>
          <a:p>
            <a:r>
              <a:rPr lang="en-US" dirty="0"/>
              <a:t>Converting Non-Binary Relationships (Cont.)</a:t>
            </a:r>
          </a:p>
        </p:txBody>
      </p:sp>
      <p:sp>
        <p:nvSpPr>
          <p:cNvPr id="130051" name="Rectangle 3"/>
          <p:cNvSpPr>
            <a:spLocks noGrp="1" noChangeArrowheads="1"/>
          </p:cNvSpPr>
          <p:nvPr>
            <p:ph idx="1"/>
          </p:nvPr>
        </p:nvSpPr>
        <p:spPr>
          <a:xfrm>
            <a:off x="1619755" y="1447800"/>
            <a:ext cx="8915400" cy="3777622"/>
          </a:xfrm>
        </p:spPr>
        <p:txBody>
          <a:bodyPr/>
          <a:lstStyle/>
          <a:p>
            <a:r>
              <a:rPr lang="en-US" dirty="0"/>
              <a:t>Also need to translate constraints</a:t>
            </a:r>
          </a:p>
          <a:p>
            <a:pPr lvl="1"/>
            <a:r>
              <a:rPr lang="en-US" dirty="0"/>
              <a:t>Translating all constraints may not be possible</a:t>
            </a:r>
          </a:p>
          <a:p>
            <a:pPr lvl="1"/>
            <a:r>
              <a:rPr lang="en-US" dirty="0"/>
              <a:t>There may be instances in the translated schema that</a:t>
            </a:r>
            <a:br>
              <a:rPr lang="en-US" dirty="0"/>
            </a:br>
            <a:r>
              <a:rPr lang="en-US" dirty="0"/>
              <a:t>cannot correspond to any instance of </a:t>
            </a:r>
            <a:r>
              <a:rPr lang="en-US" i="1" dirty="0"/>
              <a:t>R</a:t>
            </a:r>
          </a:p>
          <a:p>
            <a:pPr lvl="2"/>
            <a:r>
              <a:rPr lang="en-US" i="1" dirty="0"/>
              <a:t>Exercise:  add constraints to the relationships R</a:t>
            </a:r>
            <a:r>
              <a:rPr lang="en-US" i="1" baseline="-25000" dirty="0"/>
              <a:t>A</a:t>
            </a:r>
            <a:r>
              <a:rPr lang="en-US" i="1" dirty="0"/>
              <a:t>, R</a:t>
            </a:r>
            <a:r>
              <a:rPr lang="en-US" i="1" baseline="-25000" dirty="0"/>
              <a:t>B</a:t>
            </a:r>
            <a:r>
              <a:rPr lang="en-US" i="1" dirty="0"/>
              <a:t> and R</a:t>
            </a:r>
            <a:r>
              <a:rPr lang="en-US" i="1" baseline="-25000" dirty="0"/>
              <a:t>C </a:t>
            </a:r>
            <a:r>
              <a:rPr lang="en-US" dirty="0"/>
              <a:t>to ensure that a newly created entity corresponds to exactly one entity in each of entity sets </a:t>
            </a:r>
            <a:r>
              <a:rPr lang="en-US" i="1" dirty="0"/>
              <a:t>A, B</a:t>
            </a:r>
            <a:r>
              <a:rPr lang="en-US" dirty="0"/>
              <a:t> and </a:t>
            </a:r>
            <a:r>
              <a:rPr lang="en-US" i="1" dirty="0"/>
              <a:t>C</a:t>
            </a:r>
          </a:p>
          <a:p>
            <a:pPr lvl="1"/>
            <a:r>
              <a:rPr lang="en-US" dirty="0"/>
              <a:t>We can avoid creating an identifying attribute by making E a weak entity set (described shortly) identified by the three relationship sets </a:t>
            </a:r>
          </a:p>
          <a:p>
            <a:endParaRPr lang="en-US" dirty="0"/>
          </a:p>
        </p:txBody>
      </p:sp>
      <p:sp>
        <p:nvSpPr>
          <p:cNvPr id="5" name="Slide Number Placeholder 4"/>
          <p:cNvSpPr>
            <a:spLocks noGrp="1"/>
          </p:cNvSpPr>
          <p:nvPr>
            <p:ph type="sldNum" sz="quarter" idx="12"/>
          </p:nvPr>
        </p:nvSpPr>
        <p:spPr/>
        <p:txBody>
          <a:bodyPr/>
          <a:lstStyle/>
          <a:p>
            <a:fld id="{D56A4F62-C229-4093-ACB5-BF4BE70210BB}" type="slidenum">
              <a:rPr lang="en-US"/>
              <a:pPr/>
              <a:t>51</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485100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2774188" y="2439288"/>
            <a:ext cx="4010025" cy="1681607"/>
          </a:xfrm>
          <a:prstGeom prst="rect">
            <a:avLst/>
          </a:prstGeom>
        </p:spPr>
      </p:pic>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52</a:t>
            </a:fld>
            <a:endParaRPr lang="en-IN"/>
          </a:p>
        </p:txBody>
      </p:sp>
    </p:spTree>
    <p:extLst>
      <p:ext uri="{BB962C8B-B14F-4D97-AF65-F5344CB8AC3E}">
        <p14:creationId xmlns:p14="http://schemas.microsoft.com/office/powerpoint/2010/main" val="507639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914144" y="1024128"/>
            <a:ext cx="8295067" cy="3890772"/>
          </a:xfrm>
          <a:prstGeom prst="rect">
            <a:avLst/>
          </a:prstGeom>
        </p:spPr>
      </p:pic>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53</a:t>
            </a:fld>
            <a:endParaRPr lang="en-IN"/>
          </a:p>
        </p:txBody>
      </p:sp>
    </p:spTree>
    <p:extLst>
      <p:ext uri="{BB962C8B-B14F-4D97-AF65-F5344CB8AC3E}">
        <p14:creationId xmlns:p14="http://schemas.microsoft.com/office/powerpoint/2010/main" val="1518035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72046" y="365126"/>
            <a:ext cx="8347363" cy="518102"/>
          </a:xfrm>
        </p:spPr>
        <p:txBody>
          <a:bodyPr>
            <a:normAutofit fontScale="90000"/>
          </a:bodyPr>
          <a:lstStyle/>
          <a:p>
            <a:r>
              <a:rPr lang="en-US" dirty="0"/>
              <a:t>Design Issues</a:t>
            </a:r>
          </a:p>
        </p:txBody>
      </p:sp>
      <p:sp>
        <p:nvSpPr>
          <p:cNvPr id="37891" name="Rectangle 3"/>
          <p:cNvSpPr>
            <a:spLocks noGrp="1" noChangeArrowheads="1"/>
          </p:cNvSpPr>
          <p:nvPr>
            <p:ph idx="1"/>
          </p:nvPr>
        </p:nvSpPr>
        <p:spPr>
          <a:xfrm>
            <a:off x="2041526" y="1141413"/>
            <a:ext cx="8139113" cy="4241800"/>
          </a:xfrm>
        </p:spPr>
        <p:txBody>
          <a:bodyPr>
            <a:normAutofit/>
          </a:bodyPr>
          <a:lstStyle/>
          <a:p>
            <a:pPr>
              <a:lnSpc>
                <a:spcPct val="90000"/>
              </a:lnSpc>
            </a:pPr>
            <a:r>
              <a:rPr lang="en-US" dirty="0">
                <a:solidFill>
                  <a:srgbClr val="FF0000"/>
                </a:solidFill>
              </a:rPr>
              <a:t>Use of entity sets vs. attributes</a:t>
            </a:r>
            <a:r>
              <a:rPr lang="en-US" dirty="0"/>
              <a:t/>
            </a:r>
            <a:br>
              <a:rPr lang="en-US" dirty="0"/>
            </a:br>
            <a:r>
              <a:rPr lang="en-US" dirty="0"/>
              <a:t>Choice mainly depends on the structure of the enterprise being modeled, and on the semantics associated with the attribute in question.</a:t>
            </a:r>
          </a:p>
          <a:p>
            <a:pPr>
              <a:lnSpc>
                <a:spcPct val="90000"/>
              </a:lnSpc>
            </a:pPr>
            <a:r>
              <a:rPr lang="en-US" dirty="0">
                <a:solidFill>
                  <a:srgbClr val="FF0000"/>
                </a:solidFill>
              </a:rPr>
              <a:t>Use of entity sets vs. relationship sets</a:t>
            </a:r>
            <a:r>
              <a:rPr lang="en-US" dirty="0"/>
              <a:t/>
            </a:r>
            <a:br>
              <a:rPr lang="en-US" dirty="0"/>
            </a:br>
            <a:r>
              <a:rPr lang="en-US" dirty="0"/>
              <a:t>Possible guideline is to designate a relationship set to describe an action that occurs between entities</a:t>
            </a:r>
          </a:p>
          <a:p>
            <a:pPr>
              <a:lnSpc>
                <a:spcPct val="90000"/>
              </a:lnSpc>
            </a:pPr>
            <a:r>
              <a:rPr lang="en-US" dirty="0">
                <a:solidFill>
                  <a:srgbClr val="FF0000"/>
                </a:solidFill>
              </a:rPr>
              <a:t>Binary versus </a:t>
            </a:r>
            <a:r>
              <a:rPr lang="en-US" i="1" dirty="0">
                <a:solidFill>
                  <a:srgbClr val="FF0000"/>
                </a:solidFill>
              </a:rPr>
              <a:t>n</a:t>
            </a:r>
            <a:r>
              <a:rPr lang="en-US" dirty="0">
                <a:solidFill>
                  <a:srgbClr val="FF0000"/>
                </a:solidFill>
              </a:rPr>
              <a:t>-</a:t>
            </a:r>
            <a:r>
              <a:rPr lang="en-US" dirty="0" err="1">
                <a:solidFill>
                  <a:srgbClr val="FF0000"/>
                </a:solidFill>
              </a:rPr>
              <a:t>ary</a:t>
            </a:r>
            <a:r>
              <a:rPr lang="en-US" dirty="0">
                <a:solidFill>
                  <a:srgbClr val="FF0000"/>
                </a:solidFill>
              </a:rPr>
              <a:t> relationship sets</a:t>
            </a:r>
            <a:r>
              <a:rPr lang="en-US" dirty="0"/>
              <a:t/>
            </a:r>
            <a:br>
              <a:rPr lang="en-US" dirty="0"/>
            </a:br>
            <a:r>
              <a:rPr lang="en-US" dirty="0"/>
              <a:t>Although it is possible to replace any </a:t>
            </a:r>
            <a:r>
              <a:rPr lang="en-US" dirty="0" err="1"/>
              <a:t>nonbinary</a:t>
            </a:r>
            <a:r>
              <a:rPr lang="en-US" dirty="0"/>
              <a:t> (</a:t>
            </a:r>
            <a:r>
              <a:rPr lang="en-US" i="1" dirty="0"/>
              <a:t>n</a:t>
            </a:r>
            <a:r>
              <a:rPr lang="en-US" dirty="0"/>
              <a:t>-</a:t>
            </a:r>
            <a:r>
              <a:rPr lang="en-US" dirty="0" err="1"/>
              <a:t>ary</a:t>
            </a:r>
            <a:r>
              <a:rPr lang="en-US" dirty="0"/>
              <a:t>, for </a:t>
            </a:r>
            <a:r>
              <a:rPr lang="en-US" i="1" dirty="0"/>
              <a:t>n</a:t>
            </a:r>
            <a:r>
              <a:rPr lang="en-US" dirty="0"/>
              <a:t> &gt; 2) relationship set by a number of distinct binary relationship sets, a </a:t>
            </a:r>
            <a:r>
              <a:rPr lang="en-US" i="1" dirty="0"/>
              <a:t>n</a:t>
            </a:r>
            <a:r>
              <a:rPr lang="en-US" dirty="0"/>
              <a:t>-</a:t>
            </a:r>
            <a:r>
              <a:rPr lang="en-US" dirty="0" err="1"/>
              <a:t>ary</a:t>
            </a:r>
            <a:r>
              <a:rPr lang="en-US" dirty="0"/>
              <a:t> relationship set shows more clearly that several entities participate in a single relationship.</a:t>
            </a:r>
          </a:p>
          <a:p>
            <a:pPr>
              <a:lnSpc>
                <a:spcPct val="90000"/>
              </a:lnSpc>
            </a:pPr>
            <a:r>
              <a:rPr lang="en-US" dirty="0">
                <a:solidFill>
                  <a:srgbClr val="FF0000"/>
                </a:solidFill>
              </a:rPr>
              <a:t>Placement of relationship attributes</a:t>
            </a:r>
          </a:p>
        </p:txBody>
      </p:sp>
      <p:sp>
        <p:nvSpPr>
          <p:cNvPr id="5" name="Slide Number Placeholder 4"/>
          <p:cNvSpPr>
            <a:spLocks noGrp="1"/>
          </p:cNvSpPr>
          <p:nvPr>
            <p:ph type="sldNum" sz="quarter" idx="12"/>
          </p:nvPr>
        </p:nvSpPr>
        <p:spPr/>
        <p:txBody>
          <a:bodyPr/>
          <a:lstStyle/>
          <a:p>
            <a:fld id="{E96D1B55-84CC-460D-88A0-BA7C3B280021}" type="slidenum">
              <a:rPr lang="en-US"/>
              <a:pPr/>
              <a:t>54</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9247912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3444" y="329899"/>
            <a:ext cx="7860330" cy="636456"/>
          </a:xfrm>
        </p:spPr>
        <p:txBody>
          <a:bodyPr>
            <a:normAutofit fontScale="90000"/>
          </a:bodyPr>
          <a:lstStyle/>
          <a:p>
            <a:r>
              <a:rPr lang="en-US" dirty="0">
                <a:solidFill>
                  <a:srgbClr val="FF0000"/>
                </a:solidFill>
              </a:rPr>
              <a:t>(6) Weak Entity Sets</a:t>
            </a:r>
          </a:p>
        </p:txBody>
      </p:sp>
      <p:sp>
        <p:nvSpPr>
          <p:cNvPr id="47107" name="Rectangle 3"/>
          <p:cNvSpPr>
            <a:spLocks noGrp="1" noChangeArrowheads="1"/>
          </p:cNvSpPr>
          <p:nvPr>
            <p:ph idx="1"/>
          </p:nvPr>
        </p:nvSpPr>
        <p:spPr>
          <a:xfrm>
            <a:off x="2589212" y="1302327"/>
            <a:ext cx="8915400" cy="4608895"/>
          </a:xfrm>
        </p:spPr>
        <p:txBody>
          <a:bodyPr>
            <a:normAutofit/>
          </a:bodyPr>
          <a:lstStyle/>
          <a:p>
            <a:r>
              <a:rPr lang="en-US" dirty="0">
                <a:solidFill>
                  <a:srgbClr val="FF0000"/>
                </a:solidFill>
              </a:rPr>
              <a:t>An entity set that does not have a primary key is referred to as a </a:t>
            </a:r>
            <a:r>
              <a:rPr lang="en-US" i="1" dirty="0">
                <a:solidFill>
                  <a:srgbClr val="FF0000"/>
                </a:solidFill>
              </a:rPr>
              <a:t>weak entity set</a:t>
            </a:r>
            <a:r>
              <a:rPr lang="en-US" dirty="0">
                <a:solidFill>
                  <a:srgbClr val="FF0000"/>
                </a:solidFill>
              </a:rPr>
              <a:t>.</a:t>
            </a:r>
          </a:p>
          <a:p>
            <a:r>
              <a:rPr lang="en-US" dirty="0">
                <a:solidFill>
                  <a:srgbClr val="FF0000"/>
                </a:solidFill>
              </a:rPr>
              <a:t>The existence of a weak entity set depends on the existence of a </a:t>
            </a:r>
            <a:r>
              <a:rPr lang="en-US" i="1" dirty="0">
                <a:solidFill>
                  <a:srgbClr val="FF0000"/>
                </a:solidFill>
              </a:rPr>
              <a:t>identifying entity set</a:t>
            </a:r>
          </a:p>
          <a:p>
            <a:pPr lvl="1"/>
            <a:r>
              <a:rPr lang="en-US" dirty="0"/>
              <a:t> it must relate to the identifying entity set via a total, one-to-many relationship set from the identifying to the weak entity set</a:t>
            </a:r>
          </a:p>
          <a:p>
            <a:pPr lvl="1"/>
            <a:r>
              <a:rPr lang="en-US" dirty="0">
                <a:solidFill>
                  <a:schemeClr val="tx2"/>
                </a:solidFill>
              </a:rPr>
              <a:t>Identifying relationship</a:t>
            </a:r>
            <a:r>
              <a:rPr lang="en-US" dirty="0"/>
              <a:t> depicted using a double diamond</a:t>
            </a:r>
          </a:p>
          <a:p>
            <a:r>
              <a:rPr lang="en-US" dirty="0">
                <a:solidFill>
                  <a:srgbClr val="FF0000"/>
                </a:solidFill>
              </a:rPr>
              <a:t>The </a:t>
            </a:r>
            <a:r>
              <a:rPr lang="en-US" i="1" dirty="0">
                <a:solidFill>
                  <a:srgbClr val="FF0000"/>
                </a:solidFill>
              </a:rPr>
              <a:t>discriminator (or partial key)</a:t>
            </a:r>
            <a:r>
              <a:rPr lang="en-US" dirty="0">
                <a:solidFill>
                  <a:srgbClr val="FF0000"/>
                </a:solidFill>
              </a:rPr>
              <a:t> of a weak entity set is the set of attributes that distinguishes among all the entities of a weak entity set.</a:t>
            </a:r>
          </a:p>
          <a:p>
            <a:r>
              <a:rPr lang="en-US" dirty="0">
                <a:solidFill>
                  <a:srgbClr val="FF0000"/>
                </a:solidFill>
              </a:rPr>
              <a:t>The primary key of a weak entity set is formed by the primary key of the strong entity set on which the weak entity set is existence dependent, plus the weak entity set’s discriminator.</a:t>
            </a:r>
          </a:p>
        </p:txBody>
      </p:sp>
      <p:sp>
        <p:nvSpPr>
          <p:cNvPr id="5" name="Slide Number Placeholder 4"/>
          <p:cNvSpPr>
            <a:spLocks noGrp="1"/>
          </p:cNvSpPr>
          <p:nvPr>
            <p:ph type="sldNum" sz="quarter" idx="12"/>
          </p:nvPr>
        </p:nvSpPr>
        <p:spPr/>
        <p:txBody>
          <a:bodyPr/>
          <a:lstStyle/>
          <a:p>
            <a:fld id="{80A0DBD4-65CE-430F-9E18-A54A2059B4ED}" type="slidenum">
              <a:rPr lang="en-US"/>
              <a:pPr/>
              <a:t>55</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491304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647320" y="317139"/>
            <a:ext cx="8077200" cy="609600"/>
          </a:xfrm>
        </p:spPr>
        <p:txBody>
          <a:bodyPr>
            <a:normAutofit fontScale="90000"/>
          </a:bodyPr>
          <a:lstStyle/>
          <a:p>
            <a:r>
              <a:rPr lang="en-US" dirty="0"/>
              <a:t>Weak Entity Sets (Cont.)</a:t>
            </a:r>
          </a:p>
        </p:txBody>
      </p:sp>
      <p:sp>
        <p:nvSpPr>
          <p:cNvPr id="48131" name="Rectangle 3"/>
          <p:cNvSpPr>
            <a:spLocks noGrp="1" noChangeArrowheads="1"/>
          </p:cNvSpPr>
          <p:nvPr>
            <p:ph idx="1"/>
          </p:nvPr>
        </p:nvSpPr>
        <p:spPr>
          <a:xfrm>
            <a:off x="1946564" y="1363374"/>
            <a:ext cx="7478712" cy="2095500"/>
          </a:xfrm>
        </p:spPr>
        <p:txBody>
          <a:bodyPr>
            <a:normAutofit/>
          </a:bodyPr>
          <a:lstStyle/>
          <a:p>
            <a:r>
              <a:rPr lang="en-US" dirty="0"/>
              <a:t>We depict a weak entity set by </a:t>
            </a:r>
            <a:r>
              <a:rPr lang="en-US" dirty="0">
                <a:solidFill>
                  <a:srgbClr val="FF0000"/>
                </a:solidFill>
              </a:rPr>
              <a:t>double rectangles.</a:t>
            </a:r>
          </a:p>
          <a:p>
            <a:r>
              <a:rPr lang="en-US" dirty="0"/>
              <a:t>We underline the </a:t>
            </a:r>
            <a:r>
              <a:rPr lang="en-US" dirty="0">
                <a:solidFill>
                  <a:srgbClr val="FF0000"/>
                </a:solidFill>
              </a:rPr>
              <a:t>discriminator of a weak entity set  with a dashed line.</a:t>
            </a:r>
          </a:p>
          <a:p>
            <a:r>
              <a:rPr lang="en-US" i="1" dirty="0">
                <a:solidFill>
                  <a:srgbClr val="FF0000"/>
                </a:solidFill>
              </a:rPr>
              <a:t>payment-number</a:t>
            </a:r>
            <a:r>
              <a:rPr lang="en-US" dirty="0">
                <a:solidFill>
                  <a:srgbClr val="FF0000"/>
                </a:solidFill>
              </a:rPr>
              <a:t> – discriminator of the </a:t>
            </a:r>
            <a:r>
              <a:rPr lang="en-US" i="1" dirty="0">
                <a:solidFill>
                  <a:srgbClr val="FF0000"/>
                </a:solidFill>
              </a:rPr>
              <a:t>payment </a:t>
            </a:r>
            <a:r>
              <a:rPr lang="en-US" dirty="0">
                <a:solidFill>
                  <a:srgbClr val="FF0000"/>
                </a:solidFill>
              </a:rPr>
              <a:t>entity set </a:t>
            </a:r>
          </a:p>
          <a:p>
            <a:r>
              <a:rPr lang="en-US" dirty="0">
                <a:solidFill>
                  <a:srgbClr val="FF0000"/>
                </a:solidFill>
              </a:rPr>
              <a:t>Primary key for </a:t>
            </a:r>
            <a:r>
              <a:rPr lang="en-US" i="1" dirty="0">
                <a:solidFill>
                  <a:srgbClr val="FF0000"/>
                </a:solidFill>
              </a:rPr>
              <a:t>payment </a:t>
            </a:r>
            <a:r>
              <a:rPr lang="en-US" dirty="0">
                <a:solidFill>
                  <a:srgbClr val="FF0000"/>
                </a:solidFill>
              </a:rPr>
              <a:t>– (</a:t>
            </a:r>
            <a:r>
              <a:rPr lang="en-US" i="1" dirty="0">
                <a:solidFill>
                  <a:srgbClr val="FF0000"/>
                </a:solidFill>
              </a:rPr>
              <a:t>loan-number, payment-number</a:t>
            </a:r>
            <a:r>
              <a:rPr lang="en-US" dirty="0">
                <a:solidFill>
                  <a:srgbClr val="FF0000"/>
                </a:solidFill>
              </a:rPr>
              <a:t>) </a:t>
            </a:r>
          </a:p>
        </p:txBody>
      </p:sp>
      <p:sp>
        <p:nvSpPr>
          <p:cNvPr id="6" name="Slide Number Placeholder 4"/>
          <p:cNvSpPr>
            <a:spLocks noGrp="1"/>
          </p:cNvSpPr>
          <p:nvPr>
            <p:ph type="sldNum" sz="quarter" idx="12"/>
          </p:nvPr>
        </p:nvSpPr>
        <p:spPr/>
        <p:txBody>
          <a:bodyPr/>
          <a:lstStyle/>
          <a:p>
            <a:fld id="{87445504-AF8D-43A9-B720-35911DCAAC33}" type="slidenum">
              <a:rPr lang="en-US"/>
              <a:pPr/>
              <a:t>56</a:t>
            </a:fld>
            <a:endParaRPr lang="en-US"/>
          </a:p>
        </p:txBody>
      </p:sp>
      <p:pic>
        <p:nvPicPr>
          <p:cNvPr id="48133" name="Picture 5"/>
          <p:cNvPicPr>
            <a:picLocks noChangeAspect="1" noChangeArrowheads="1"/>
          </p:cNvPicPr>
          <p:nvPr/>
        </p:nvPicPr>
        <p:blipFill>
          <a:blip r:embed="rId2">
            <a:extLst>
              <a:ext uri="{28A0092B-C50C-407E-A947-70E740481C1C}">
                <a14:useLocalDpi xmlns:a14="http://schemas.microsoft.com/office/drawing/2010/main" val="0"/>
              </a:ext>
            </a:extLst>
          </a:blip>
          <a:srcRect l="900" t="27867" r="1082" b="27628"/>
          <a:stretch>
            <a:fillRect/>
          </a:stretch>
        </p:blipFill>
        <p:spPr bwMode="auto">
          <a:xfrm>
            <a:off x="1946564" y="3722544"/>
            <a:ext cx="8475663" cy="28860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9957913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475509" y="360744"/>
            <a:ext cx="8077200" cy="609600"/>
          </a:xfrm>
        </p:spPr>
        <p:txBody>
          <a:bodyPr>
            <a:normAutofit fontScale="90000"/>
          </a:bodyPr>
          <a:lstStyle/>
          <a:p>
            <a:r>
              <a:rPr lang="en-US" dirty="0"/>
              <a:t>Weak Entity Sets (Cont.)</a:t>
            </a:r>
          </a:p>
        </p:txBody>
      </p:sp>
      <p:sp>
        <p:nvSpPr>
          <p:cNvPr id="132099" name="Rectangle 3"/>
          <p:cNvSpPr>
            <a:spLocks noGrp="1" noChangeArrowheads="1"/>
          </p:cNvSpPr>
          <p:nvPr>
            <p:ph idx="1"/>
          </p:nvPr>
        </p:nvSpPr>
        <p:spPr>
          <a:xfrm>
            <a:off x="2095500" y="1304925"/>
            <a:ext cx="7848600" cy="3779838"/>
          </a:xfrm>
        </p:spPr>
        <p:txBody>
          <a:bodyPr>
            <a:normAutofit/>
          </a:bodyPr>
          <a:lstStyle/>
          <a:p>
            <a:pPr>
              <a:buFont typeface="Monotype Sorts" pitchFamily="2" charset="2"/>
              <a:buNone/>
            </a:pPr>
            <a:endParaRPr lang="en-US" i="1" dirty="0"/>
          </a:p>
          <a:p>
            <a:r>
              <a:rPr lang="en-US" dirty="0"/>
              <a:t>Note: the primary key of the strong entity set is not explicitly stored with the weak entity set, since it is implicit in the identifying relationship.</a:t>
            </a:r>
          </a:p>
          <a:p>
            <a:r>
              <a:rPr lang="en-US" dirty="0"/>
              <a:t>If </a:t>
            </a:r>
            <a:r>
              <a:rPr lang="en-US" i="1" dirty="0"/>
              <a:t>loan-number</a:t>
            </a:r>
            <a:r>
              <a:rPr lang="en-US" dirty="0"/>
              <a:t> were explicitly stored, </a:t>
            </a:r>
            <a:r>
              <a:rPr lang="en-US" i="1" dirty="0"/>
              <a:t>payment</a:t>
            </a:r>
            <a:r>
              <a:rPr lang="en-US" dirty="0"/>
              <a:t> could be made a strong entity, but then the relationship between </a:t>
            </a:r>
            <a:r>
              <a:rPr lang="en-US" i="1" dirty="0"/>
              <a:t>payment</a:t>
            </a:r>
            <a:r>
              <a:rPr lang="en-US" dirty="0"/>
              <a:t> and </a:t>
            </a:r>
            <a:r>
              <a:rPr lang="en-US" i="1" dirty="0"/>
              <a:t>loan</a:t>
            </a:r>
            <a:r>
              <a:rPr lang="en-US" dirty="0"/>
              <a:t> would be duplicated by an implicit relationship defined by the attribute </a:t>
            </a:r>
            <a:r>
              <a:rPr lang="en-US" i="1" dirty="0"/>
              <a:t>loan-number</a:t>
            </a:r>
            <a:r>
              <a:rPr lang="en-US" dirty="0"/>
              <a:t> common to </a:t>
            </a:r>
            <a:r>
              <a:rPr lang="en-US" i="1" dirty="0"/>
              <a:t>payment</a:t>
            </a:r>
            <a:r>
              <a:rPr lang="en-US" dirty="0"/>
              <a:t> and </a:t>
            </a:r>
            <a:r>
              <a:rPr lang="en-US" i="1" dirty="0"/>
              <a:t>loan</a:t>
            </a:r>
          </a:p>
        </p:txBody>
      </p:sp>
      <p:sp>
        <p:nvSpPr>
          <p:cNvPr id="5" name="Slide Number Placeholder 4"/>
          <p:cNvSpPr>
            <a:spLocks noGrp="1"/>
          </p:cNvSpPr>
          <p:nvPr>
            <p:ph type="sldNum" sz="quarter" idx="12"/>
          </p:nvPr>
        </p:nvSpPr>
        <p:spPr/>
        <p:txBody>
          <a:bodyPr/>
          <a:lstStyle/>
          <a:p>
            <a:fld id="{40F91308-53EE-4FDE-9E2A-4EFDF499A156}" type="slidenum">
              <a:rPr lang="en-US"/>
              <a:pPr/>
              <a:t>57</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8307794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451263" y="354734"/>
            <a:ext cx="10515600" cy="507711"/>
          </a:xfrm>
        </p:spPr>
        <p:txBody>
          <a:bodyPr>
            <a:normAutofit fontScale="90000"/>
          </a:bodyPr>
          <a:lstStyle/>
          <a:p>
            <a:r>
              <a:rPr lang="en-US" dirty="0"/>
              <a:t>More Weak Entity Set Examples</a:t>
            </a:r>
          </a:p>
        </p:txBody>
      </p:sp>
      <p:sp>
        <p:nvSpPr>
          <p:cNvPr id="133123" name="Rectangle 3"/>
          <p:cNvSpPr>
            <a:spLocks noGrp="1" noChangeArrowheads="1"/>
          </p:cNvSpPr>
          <p:nvPr>
            <p:ph idx="1"/>
          </p:nvPr>
        </p:nvSpPr>
        <p:spPr>
          <a:xfrm>
            <a:off x="2095501" y="1114425"/>
            <a:ext cx="8031163" cy="3151188"/>
          </a:xfrm>
        </p:spPr>
        <p:txBody>
          <a:bodyPr>
            <a:normAutofit/>
          </a:bodyPr>
          <a:lstStyle/>
          <a:p>
            <a:r>
              <a:rPr lang="en-US" dirty="0"/>
              <a:t>In a university, </a:t>
            </a:r>
            <a:r>
              <a:rPr lang="en-US" dirty="0">
                <a:solidFill>
                  <a:srgbClr val="FF0000"/>
                </a:solidFill>
              </a:rPr>
              <a:t>a </a:t>
            </a:r>
            <a:r>
              <a:rPr lang="en-US" i="1" dirty="0">
                <a:solidFill>
                  <a:srgbClr val="FF0000"/>
                </a:solidFill>
              </a:rPr>
              <a:t>course</a:t>
            </a:r>
            <a:r>
              <a:rPr lang="en-US" dirty="0">
                <a:solidFill>
                  <a:srgbClr val="FF0000"/>
                </a:solidFill>
              </a:rPr>
              <a:t> is a strong entity and a </a:t>
            </a:r>
            <a:r>
              <a:rPr lang="en-US" i="1" dirty="0">
                <a:solidFill>
                  <a:srgbClr val="FF0000"/>
                </a:solidFill>
              </a:rPr>
              <a:t>course-offering </a:t>
            </a:r>
            <a:r>
              <a:rPr lang="en-US" dirty="0">
                <a:solidFill>
                  <a:srgbClr val="FF0000"/>
                </a:solidFill>
              </a:rPr>
              <a:t>can be modeled as a weak entity</a:t>
            </a:r>
          </a:p>
          <a:p>
            <a:r>
              <a:rPr lang="en-US" dirty="0"/>
              <a:t>The </a:t>
            </a:r>
            <a:r>
              <a:rPr lang="en-US" dirty="0">
                <a:solidFill>
                  <a:srgbClr val="FF0000"/>
                </a:solidFill>
              </a:rPr>
              <a:t>discriminator of </a:t>
            </a:r>
            <a:r>
              <a:rPr lang="en-US" i="1" dirty="0">
                <a:solidFill>
                  <a:srgbClr val="FF0000"/>
                </a:solidFill>
              </a:rPr>
              <a:t>course-offering</a:t>
            </a:r>
            <a:r>
              <a:rPr lang="en-US" dirty="0">
                <a:solidFill>
                  <a:srgbClr val="FF0000"/>
                </a:solidFill>
              </a:rPr>
              <a:t> would be </a:t>
            </a:r>
            <a:r>
              <a:rPr lang="en-US" i="1" dirty="0">
                <a:solidFill>
                  <a:srgbClr val="FF0000"/>
                </a:solidFill>
              </a:rPr>
              <a:t>semester</a:t>
            </a:r>
            <a:r>
              <a:rPr lang="en-US" dirty="0">
                <a:solidFill>
                  <a:srgbClr val="FF0000"/>
                </a:solidFill>
              </a:rPr>
              <a:t> (including year) and </a:t>
            </a:r>
            <a:r>
              <a:rPr lang="en-US" i="1" dirty="0">
                <a:solidFill>
                  <a:srgbClr val="FF0000"/>
                </a:solidFill>
              </a:rPr>
              <a:t>section-number </a:t>
            </a:r>
            <a:r>
              <a:rPr lang="en-US" dirty="0">
                <a:solidFill>
                  <a:srgbClr val="FF0000"/>
                </a:solidFill>
              </a:rPr>
              <a:t>(if there is more than one section)</a:t>
            </a:r>
          </a:p>
          <a:p>
            <a:r>
              <a:rPr lang="en-US" dirty="0">
                <a:solidFill>
                  <a:srgbClr val="FF0000"/>
                </a:solidFill>
              </a:rPr>
              <a:t>If we model </a:t>
            </a:r>
            <a:r>
              <a:rPr lang="en-US" i="1" dirty="0">
                <a:solidFill>
                  <a:srgbClr val="FF0000"/>
                </a:solidFill>
              </a:rPr>
              <a:t>course-offering</a:t>
            </a:r>
            <a:r>
              <a:rPr lang="en-US" dirty="0">
                <a:solidFill>
                  <a:srgbClr val="FF0000"/>
                </a:solidFill>
              </a:rPr>
              <a:t> as a strong entity we would model </a:t>
            </a:r>
            <a:r>
              <a:rPr lang="en-US" i="1" dirty="0">
                <a:solidFill>
                  <a:srgbClr val="FF0000"/>
                </a:solidFill>
              </a:rPr>
              <a:t>course-number</a:t>
            </a:r>
            <a:r>
              <a:rPr lang="en-US" dirty="0">
                <a:solidFill>
                  <a:srgbClr val="FF0000"/>
                </a:solidFill>
              </a:rPr>
              <a:t> as an attribute.  </a:t>
            </a:r>
          </a:p>
          <a:p>
            <a:pPr>
              <a:buFont typeface="Monotype Sorts" pitchFamily="2" charset="2"/>
              <a:buNone/>
            </a:pPr>
            <a:r>
              <a:rPr lang="en-US" dirty="0"/>
              <a:t>	Then the relationship with </a:t>
            </a:r>
            <a:r>
              <a:rPr lang="en-US" i="1" dirty="0"/>
              <a:t>course</a:t>
            </a:r>
            <a:r>
              <a:rPr lang="en-US" dirty="0"/>
              <a:t> would be implicit in the </a:t>
            </a:r>
            <a:r>
              <a:rPr lang="en-US" i="1" dirty="0"/>
              <a:t>course-number</a:t>
            </a:r>
            <a:r>
              <a:rPr lang="en-US" dirty="0"/>
              <a:t> attribute</a:t>
            </a:r>
          </a:p>
        </p:txBody>
      </p:sp>
      <p:sp>
        <p:nvSpPr>
          <p:cNvPr id="5" name="Slide Number Placeholder 4"/>
          <p:cNvSpPr>
            <a:spLocks noGrp="1"/>
          </p:cNvSpPr>
          <p:nvPr>
            <p:ph type="sldNum" sz="quarter" idx="12"/>
          </p:nvPr>
        </p:nvSpPr>
        <p:spPr/>
        <p:txBody>
          <a:bodyPr/>
          <a:lstStyle/>
          <a:p>
            <a:fld id="{DA7EF956-38B1-453D-9CF6-04833FFD2A97}" type="slidenum">
              <a:rPr lang="en-US"/>
              <a:pPr/>
              <a:t>58</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5978893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92827" y="365125"/>
            <a:ext cx="10515600" cy="1075748"/>
          </a:xfrm>
        </p:spPr>
        <p:txBody>
          <a:bodyPr>
            <a:normAutofit fontScale="90000"/>
          </a:bodyPr>
          <a:lstStyle/>
          <a:p>
            <a:r>
              <a:rPr lang="en-US" dirty="0"/>
              <a:t>Extended ER Features</a:t>
            </a:r>
            <a:br>
              <a:rPr lang="en-US" dirty="0"/>
            </a:br>
            <a:r>
              <a:rPr lang="en-US" dirty="0">
                <a:solidFill>
                  <a:srgbClr val="FF0000"/>
                </a:solidFill>
              </a:rPr>
              <a:t>(1) Specialization</a:t>
            </a:r>
          </a:p>
        </p:txBody>
      </p:sp>
      <p:sp>
        <p:nvSpPr>
          <p:cNvPr id="49155" name="Rectangle 3"/>
          <p:cNvSpPr>
            <a:spLocks noGrp="1" noChangeArrowheads="1"/>
          </p:cNvSpPr>
          <p:nvPr>
            <p:ph idx="1"/>
          </p:nvPr>
        </p:nvSpPr>
        <p:spPr>
          <a:xfrm>
            <a:off x="2105891" y="1385455"/>
            <a:ext cx="8026400" cy="4266190"/>
          </a:xfrm>
        </p:spPr>
        <p:txBody>
          <a:bodyPr>
            <a:normAutofit/>
          </a:bodyPr>
          <a:lstStyle/>
          <a:p>
            <a:r>
              <a:rPr lang="en-US" dirty="0">
                <a:solidFill>
                  <a:srgbClr val="FF0000"/>
                </a:solidFill>
              </a:rPr>
              <a:t>Top-down design process; we designate subgroupings within an entity set that are distinctive from other entities in the set.</a:t>
            </a:r>
          </a:p>
          <a:p>
            <a:r>
              <a:rPr lang="en-US" dirty="0"/>
              <a:t>These subgroupings become lower-level entity sets that have attributes or participate in relationships that do not apply to the higher-level entity set.</a:t>
            </a:r>
          </a:p>
          <a:p>
            <a:r>
              <a:rPr lang="en-US" dirty="0">
                <a:solidFill>
                  <a:srgbClr val="FF0000"/>
                </a:solidFill>
              </a:rPr>
              <a:t>Depicted by a </a:t>
            </a:r>
            <a:r>
              <a:rPr lang="en-US" i="1" dirty="0">
                <a:solidFill>
                  <a:srgbClr val="FF0000"/>
                </a:solidFill>
              </a:rPr>
              <a:t>triangle</a:t>
            </a:r>
            <a:r>
              <a:rPr lang="en-US" dirty="0">
                <a:solidFill>
                  <a:srgbClr val="FF0000"/>
                </a:solidFill>
              </a:rPr>
              <a:t> component labeled ISA (E.g. </a:t>
            </a:r>
            <a:r>
              <a:rPr lang="en-US" i="1" dirty="0">
                <a:solidFill>
                  <a:srgbClr val="FF0000"/>
                </a:solidFill>
              </a:rPr>
              <a:t>customer</a:t>
            </a:r>
            <a:r>
              <a:rPr lang="en-US" dirty="0">
                <a:solidFill>
                  <a:srgbClr val="FF0000"/>
                </a:solidFill>
              </a:rPr>
              <a:t> “is a” </a:t>
            </a:r>
            <a:r>
              <a:rPr lang="en-US" i="1" dirty="0">
                <a:solidFill>
                  <a:srgbClr val="FF0000"/>
                </a:solidFill>
              </a:rPr>
              <a:t>person</a:t>
            </a:r>
            <a:r>
              <a:rPr lang="en-US" dirty="0">
                <a:solidFill>
                  <a:srgbClr val="FF0000"/>
                </a:solidFill>
              </a:rPr>
              <a:t>).</a:t>
            </a:r>
          </a:p>
          <a:p>
            <a:r>
              <a:rPr lang="en-US" b="1" dirty="0">
                <a:solidFill>
                  <a:schemeClr val="tx2"/>
                </a:solidFill>
              </a:rPr>
              <a:t>Attribute inheritance</a:t>
            </a:r>
            <a:r>
              <a:rPr lang="en-US" dirty="0"/>
              <a:t> – </a:t>
            </a:r>
            <a:r>
              <a:rPr lang="en-US" dirty="0">
                <a:solidFill>
                  <a:srgbClr val="FF0000"/>
                </a:solidFill>
              </a:rPr>
              <a:t>a lower-level entity set inherits all the attributes and relationship participation of the higher-level entity set to which it is linked.</a:t>
            </a:r>
          </a:p>
          <a:p>
            <a:endParaRPr lang="en-US" dirty="0"/>
          </a:p>
        </p:txBody>
      </p:sp>
      <p:sp>
        <p:nvSpPr>
          <p:cNvPr id="5" name="Slide Number Placeholder 4"/>
          <p:cNvSpPr>
            <a:spLocks noGrp="1"/>
          </p:cNvSpPr>
          <p:nvPr>
            <p:ph type="sldNum" sz="quarter" idx="12"/>
          </p:nvPr>
        </p:nvSpPr>
        <p:spPr/>
        <p:txBody>
          <a:bodyPr/>
          <a:lstStyle/>
          <a:p>
            <a:fld id="{6C9EB113-B8BE-4871-B6A8-9C0A651AC472}" type="slidenum">
              <a:rPr lang="en-US"/>
              <a:pPr/>
              <a:t>59</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403481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352676" y="692727"/>
            <a:ext cx="9340560" cy="5914448"/>
          </a:xfrm>
        </p:spPr>
        <p:txBody>
          <a:bodyPr/>
          <a:lstStyle/>
          <a:p>
            <a:r>
              <a:rPr lang="en-US" dirty="0"/>
              <a:t>Entity Sets</a:t>
            </a:r>
          </a:p>
          <a:p>
            <a:r>
              <a:rPr lang="en-US" dirty="0"/>
              <a:t>Relationship Sets</a:t>
            </a:r>
          </a:p>
          <a:p>
            <a:r>
              <a:rPr lang="en-US" dirty="0"/>
              <a:t>Mapping Constraints </a:t>
            </a:r>
          </a:p>
          <a:p>
            <a:r>
              <a:rPr lang="en-US" dirty="0"/>
              <a:t>Keys</a:t>
            </a:r>
          </a:p>
          <a:p>
            <a:r>
              <a:rPr lang="en-US" dirty="0"/>
              <a:t>Design Issues </a:t>
            </a:r>
          </a:p>
          <a:p>
            <a:r>
              <a:rPr lang="en-US" dirty="0"/>
              <a:t>E-R Diagram</a:t>
            </a:r>
          </a:p>
          <a:p>
            <a:r>
              <a:rPr lang="en-US" dirty="0"/>
              <a:t>Extended E-R Features</a:t>
            </a:r>
          </a:p>
          <a:p>
            <a:r>
              <a:rPr lang="en-US" dirty="0"/>
              <a:t>Design of an E-R Database Schema</a:t>
            </a:r>
          </a:p>
          <a:p>
            <a:r>
              <a:rPr lang="en-US" dirty="0"/>
              <a:t>Reduction of an E-R Schema to Tables</a:t>
            </a:r>
          </a:p>
        </p:txBody>
      </p:sp>
      <p:sp>
        <p:nvSpPr>
          <p:cNvPr id="5" name="Slide Number Placeholder 4"/>
          <p:cNvSpPr>
            <a:spLocks noGrp="1"/>
          </p:cNvSpPr>
          <p:nvPr>
            <p:ph type="sldNum" sz="quarter" idx="12"/>
          </p:nvPr>
        </p:nvSpPr>
        <p:spPr>
          <a:xfrm>
            <a:off x="8714510" y="6242050"/>
            <a:ext cx="2743200" cy="365125"/>
          </a:xfrm>
        </p:spPr>
        <p:txBody>
          <a:bodyPr/>
          <a:lstStyle/>
          <a:p>
            <a:fld id="{02996526-0B57-4BBD-8E79-9803CD34D9AE}" type="slidenum">
              <a:rPr lang="en-US"/>
              <a:pPr/>
              <a:t>6</a:t>
            </a:fld>
            <a:endParaRPr lang="en-US"/>
          </a:p>
        </p:txBody>
      </p:sp>
      <p:sp>
        <p:nvSpPr>
          <p:cNvPr id="3" name="Footer Placeholder 2"/>
          <p:cNvSpPr>
            <a:spLocks noGrp="1"/>
          </p:cNvSpPr>
          <p:nvPr>
            <p:ph type="ftr" sz="quarter" idx="11"/>
          </p:nvPr>
        </p:nvSpPr>
        <p:spPr>
          <a:xfrm>
            <a:off x="4199803" y="6166981"/>
            <a:ext cx="7619999" cy="365125"/>
          </a:xfrm>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287031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1472045" y="354734"/>
            <a:ext cx="10515600" cy="155577"/>
          </a:xfrm>
        </p:spPr>
        <p:txBody>
          <a:bodyPr>
            <a:normAutofit fontScale="90000"/>
          </a:bodyPr>
          <a:lstStyle/>
          <a:p>
            <a:r>
              <a:rPr lang="en-US" dirty="0"/>
              <a:t>Specialization Example</a:t>
            </a:r>
          </a:p>
        </p:txBody>
      </p:sp>
      <p:sp>
        <p:nvSpPr>
          <p:cNvPr id="5" name="Slide Number Placeholder 3"/>
          <p:cNvSpPr>
            <a:spLocks noGrp="1"/>
          </p:cNvSpPr>
          <p:nvPr>
            <p:ph type="sldNum" sz="quarter" idx="12"/>
          </p:nvPr>
        </p:nvSpPr>
        <p:spPr/>
        <p:txBody>
          <a:bodyPr/>
          <a:lstStyle/>
          <a:p>
            <a:fld id="{F44893B4-584B-4EAB-A01E-1E2D3FF2C2E8}" type="slidenum">
              <a:rPr lang="en-US"/>
              <a:pPr/>
              <a:t>60</a:t>
            </a:fld>
            <a:endParaRPr lang="en-US"/>
          </a:p>
        </p:txBody>
      </p:sp>
      <p:pic>
        <p:nvPicPr>
          <p:cNvPr id="97283" name="Picture 1027"/>
          <p:cNvPicPr>
            <a:picLocks noChangeAspect="1" noChangeArrowheads="1"/>
          </p:cNvPicPr>
          <p:nvPr/>
        </p:nvPicPr>
        <p:blipFill>
          <a:blip r:embed="rId2">
            <a:extLst>
              <a:ext uri="{28A0092B-C50C-407E-A947-70E740481C1C}">
                <a14:useLocalDpi xmlns:a14="http://schemas.microsoft.com/office/drawing/2010/main" val="0"/>
              </a:ext>
            </a:extLst>
          </a:blip>
          <a:srcRect l="12401" t="1050" r="12599" b="787"/>
          <a:stretch>
            <a:fillRect/>
          </a:stretch>
        </p:blipFill>
        <p:spPr bwMode="auto">
          <a:xfrm>
            <a:off x="3124200" y="1381991"/>
            <a:ext cx="5689600" cy="503151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1854929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1409700" y="369114"/>
            <a:ext cx="10515600" cy="601230"/>
          </a:xfrm>
        </p:spPr>
        <p:txBody>
          <a:bodyPr>
            <a:normAutofit fontScale="90000"/>
          </a:bodyPr>
          <a:lstStyle/>
          <a:p>
            <a:r>
              <a:rPr lang="en-US" dirty="0">
                <a:solidFill>
                  <a:srgbClr val="FF0000"/>
                </a:solidFill>
              </a:rPr>
              <a:t>(2) Generalization</a:t>
            </a:r>
          </a:p>
        </p:txBody>
      </p:sp>
      <p:sp>
        <p:nvSpPr>
          <p:cNvPr id="51203" name="Rectangle 1027"/>
          <p:cNvSpPr>
            <a:spLocks noGrp="1" noChangeArrowheads="1"/>
          </p:cNvSpPr>
          <p:nvPr>
            <p:ph idx="1"/>
          </p:nvPr>
        </p:nvSpPr>
        <p:spPr>
          <a:xfrm>
            <a:off x="2074719" y="1374199"/>
            <a:ext cx="7848600" cy="2760663"/>
          </a:xfrm>
        </p:spPr>
        <p:txBody>
          <a:bodyPr>
            <a:normAutofit/>
          </a:bodyPr>
          <a:lstStyle/>
          <a:p>
            <a:r>
              <a:rPr lang="en-US" dirty="0">
                <a:solidFill>
                  <a:srgbClr val="FF0000"/>
                </a:solidFill>
              </a:rPr>
              <a:t>A bottom-up design process – combine a number of entity sets that share the same features into a higher-level entity set.</a:t>
            </a:r>
          </a:p>
          <a:p>
            <a:r>
              <a:rPr lang="en-US" dirty="0"/>
              <a:t>Specialization and generalization are simple </a:t>
            </a:r>
            <a:r>
              <a:rPr lang="en-US" dirty="0">
                <a:solidFill>
                  <a:srgbClr val="FF0000"/>
                </a:solidFill>
              </a:rPr>
              <a:t>inversions</a:t>
            </a:r>
            <a:r>
              <a:rPr lang="en-US" dirty="0"/>
              <a:t> of each other; they are represented in an E-R diagram in the same way.</a:t>
            </a:r>
          </a:p>
          <a:p>
            <a:r>
              <a:rPr lang="en-US" dirty="0"/>
              <a:t>The terms specialization and generalization are used interchangeably.</a:t>
            </a:r>
          </a:p>
        </p:txBody>
      </p:sp>
      <p:sp>
        <p:nvSpPr>
          <p:cNvPr id="5" name="Slide Number Placeholder 4"/>
          <p:cNvSpPr>
            <a:spLocks noGrp="1"/>
          </p:cNvSpPr>
          <p:nvPr>
            <p:ph type="sldNum" sz="quarter" idx="12"/>
          </p:nvPr>
        </p:nvSpPr>
        <p:spPr/>
        <p:txBody>
          <a:bodyPr/>
          <a:lstStyle/>
          <a:p>
            <a:fld id="{4899757B-C7E3-4F06-A353-EDD3A0F6DA67}" type="slidenum">
              <a:rPr lang="en-US"/>
              <a:pPr/>
              <a:t>61</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3094870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413164" y="268238"/>
            <a:ext cx="8749145" cy="519544"/>
          </a:xfrm>
        </p:spPr>
        <p:txBody>
          <a:bodyPr>
            <a:normAutofit fontScale="90000"/>
          </a:bodyPr>
          <a:lstStyle/>
          <a:p>
            <a:r>
              <a:rPr lang="en-US" dirty="0"/>
              <a:t>Specialization and Generalization (Contd.)</a:t>
            </a:r>
          </a:p>
        </p:txBody>
      </p:sp>
      <p:sp>
        <p:nvSpPr>
          <p:cNvPr id="134147" name="Rectangle 3"/>
          <p:cNvSpPr>
            <a:spLocks noGrp="1" noChangeArrowheads="1"/>
          </p:cNvSpPr>
          <p:nvPr>
            <p:ph idx="1"/>
          </p:nvPr>
        </p:nvSpPr>
        <p:spPr>
          <a:xfrm>
            <a:off x="1931988" y="1419226"/>
            <a:ext cx="8031162" cy="3940175"/>
          </a:xfrm>
        </p:spPr>
        <p:txBody>
          <a:bodyPr>
            <a:normAutofit/>
          </a:bodyPr>
          <a:lstStyle/>
          <a:p>
            <a:r>
              <a:rPr lang="en-US" dirty="0"/>
              <a:t>Can have multiple specializations of an entity set based on different features.  </a:t>
            </a:r>
          </a:p>
          <a:p>
            <a:r>
              <a:rPr lang="en-US" dirty="0">
                <a:solidFill>
                  <a:srgbClr val="FF0000"/>
                </a:solidFill>
              </a:rPr>
              <a:t>E.g. </a:t>
            </a:r>
            <a:r>
              <a:rPr lang="en-US" i="1" dirty="0">
                <a:solidFill>
                  <a:srgbClr val="FF0000"/>
                </a:solidFill>
              </a:rPr>
              <a:t>permanent-employee </a:t>
            </a:r>
            <a:r>
              <a:rPr lang="en-US" dirty="0">
                <a:solidFill>
                  <a:srgbClr val="FF0000"/>
                </a:solidFill>
              </a:rPr>
              <a:t>vs. </a:t>
            </a:r>
            <a:r>
              <a:rPr lang="en-US" i="1" dirty="0">
                <a:solidFill>
                  <a:srgbClr val="FF0000"/>
                </a:solidFill>
              </a:rPr>
              <a:t>temporary-employee</a:t>
            </a:r>
            <a:r>
              <a:rPr lang="en-US" dirty="0">
                <a:solidFill>
                  <a:srgbClr val="FF0000"/>
                </a:solidFill>
              </a:rPr>
              <a:t>, in addition to </a:t>
            </a:r>
            <a:r>
              <a:rPr lang="en-US" i="1" dirty="0">
                <a:solidFill>
                  <a:srgbClr val="FF0000"/>
                </a:solidFill>
              </a:rPr>
              <a:t>officer </a:t>
            </a:r>
            <a:r>
              <a:rPr lang="en-US" dirty="0">
                <a:solidFill>
                  <a:srgbClr val="FF0000"/>
                </a:solidFill>
              </a:rPr>
              <a:t>vs. </a:t>
            </a:r>
            <a:r>
              <a:rPr lang="en-US" i="1" dirty="0">
                <a:solidFill>
                  <a:srgbClr val="FF0000"/>
                </a:solidFill>
              </a:rPr>
              <a:t>secretary </a:t>
            </a:r>
            <a:r>
              <a:rPr lang="en-US" dirty="0">
                <a:solidFill>
                  <a:srgbClr val="FF0000"/>
                </a:solidFill>
              </a:rPr>
              <a:t>vs. </a:t>
            </a:r>
            <a:r>
              <a:rPr lang="en-US" i="1" dirty="0">
                <a:solidFill>
                  <a:srgbClr val="FF0000"/>
                </a:solidFill>
              </a:rPr>
              <a:t>teller</a:t>
            </a:r>
          </a:p>
          <a:p>
            <a:r>
              <a:rPr lang="en-US" dirty="0"/>
              <a:t>Each particular employee would be </a:t>
            </a:r>
          </a:p>
          <a:p>
            <a:pPr lvl="1"/>
            <a:r>
              <a:rPr lang="en-US" dirty="0">
                <a:solidFill>
                  <a:srgbClr val="FF0000"/>
                </a:solidFill>
              </a:rPr>
              <a:t>a member of one of </a:t>
            </a:r>
            <a:r>
              <a:rPr lang="en-US" i="1" dirty="0">
                <a:solidFill>
                  <a:srgbClr val="FF0000"/>
                </a:solidFill>
              </a:rPr>
              <a:t>permanent-employee </a:t>
            </a:r>
            <a:r>
              <a:rPr lang="en-US" dirty="0">
                <a:solidFill>
                  <a:srgbClr val="FF0000"/>
                </a:solidFill>
              </a:rPr>
              <a:t>or </a:t>
            </a:r>
            <a:r>
              <a:rPr lang="en-US" i="1" dirty="0">
                <a:solidFill>
                  <a:srgbClr val="FF0000"/>
                </a:solidFill>
              </a:rPr>
              <a:t>temporary-employee</a:t>
            </a:r>
            <a:r>
              <a:rPr lang="en-US" dirty="0">
                <a:solidFill>
                  <a:srgbClr val="FF0000"/>
                </a:solidFill>
              </a:rPr>
              <a:t>, </a:t>
            </a:r>
          </a:p>
          <a:p>
            <a:pPr lvl="1"/>
            <a:r>
              <a:rPr lang="en-US" dirty="0">
                <a:solidFill>
                  <a:srgbClr val="FF0000"/>
                </a:solidFill>
              </a:rPr>
              <a:t>and also a member of one of </a:t>
            </a:r>
            <a:r>
              <a:rPr lang="en-US" i="1" dirty="0">
                <a:solidFill>
                  <a:srgbClr val="FF0000"/>
                </a:solidFill>
              </a:rPr>
              <a:t>officer</a:t>
            </a:r>
            <a:r>
              <a:rPr lang="en-US" dirty="0">
                <a:solidFill>
                  <a:srgbClr val="FF0000"/>
                </a:solidFill>
              </a:rPr>
              <a:t>, </a:t>
            </a:r>
            <a:r>
              <a:rPr lang="en-US" i="1" dirty="0">
                <a:solidFill>
                  <a:srgbClr val="FF0000"/>
                </a:solidFill>
              </a:rPr>
              <a:t>secretary</a:t>
            </a:r>
            <a:r>
              <a:rPr lang="en-US" dirty="0">
                <a:solidFill>
                  <a:srgbClr val="FF0000"/>
                </a:solidFill>
              </a:rPr>
              <a:t>, or </a:t>
            </a:r>
            <a:r>
              <a:rPr lang="en-US" i="1" dirty="0">
                <a:solidFill>
                  <a:srgbClr val="FF0000"/>
                </a:solidFill>
              </a:rPr>
              <a:t>teller</a:t>
            </a:r>
          </a:p>
          <a:p>
            <a:r>
              <a:rPr lang="en-US" dirty="0"/>
              <a:t>The ISA relationship also referred to as </a:t>
            </a:r>
            <a:r>
              <a:rPr lang="en-US" b="1" dirty="0" err="1"/>
              <a:t>superclass</a:t>
            </a:r>
            <a:r>
              <a:rPr lang="en-US" b="1" dirty="0"/>
              <a:t> - subclass </a:t>
            </a:r>
            <a:r>
              <a:rPr lang="en-US" dirty="0"/>
              <a:t>relationship</a:t>
            </a:r>
          </a:p>
        </p:txBody>
      </p:sp>
      <p:sp>
        <p:nvSpPr>
          <p:cNvPr id="5" name="Slide Number Placeholder 4"/>
          <p:cNvSpPr>
            <a:spLocks noGrp="1"/>
          </p:cNvSpPr>
          <p:nvPr>
            <p:ph type="sldNum" sz="quarter" idx="12"/>
          </p:nvPr>
        </p:nvSpPr>
        <p:spPr/>
        <p:txBody>
          <a:bodyPr/>
          <a:lstStyle/>
          <a:p>
            <a:fld id="{DC93CDE5-A08F-432F-8063-758F820D8FA9}" type="slidenum">
              <a:rPr lang="en-US"/>
              <a:pPr/>
              <a:t>62</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6935181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413164" y="268238"/>
            <a:ext cx="8749145" cy="519544"/>
          </a:xfrm>
        </p:spPr>
        <p:txBody>
          <a:bodyPr>
            <a:normAutofit fontScale="90000"/>
          </a:bodyPr>
          <a:lstStyle/>
          <a:p>
            <a:r>
              <a:rPr lang="en-US" dirty="0">
                <a:solidFill>
                  <a:srgbClr val="FF0000"/>
                </a:solidFill>
              </a:rPr>
              <a:t>(3) Attribute Inheritance</a:t>
            </a:r>
          </a:p>
        </p:txBody>
      </p:sp>
      <p:sp>
        <p:nvSpPr>
          <p:cNvPr id="134147" name="Rectangle 3"/>
          <p:cNvSpPr>
            <a:spLocks noGrp="1" noChangeArrowheads="1"/>
          </p:cNvSpPr>
          <p:nvPr>
            <p:ph idx="1"/>
          </p:nvPr>
        </p:nvSpPr>
        <p:spPr>
          <a:xfrm>
            <a:off x="1931988" y="1419226"/>
            <a:ext cx="8031162" cy="5175538"/>
          </a:xfrm>
        </p:spPr>
        <p:txBody>
          <a:bodyPr>
            <a:normAutofit/>
          </a:bodyPr>
          <a:lstStyle/>
          <a:p>
            <a:r>
              <a:rPr lang="en-IN" dirty="0"/>
              <a:t>A crucial property of the higher- and lower-level entities created by specialization and generalization is </a:t>
            </a:r>
            <a:r>
              <a:rPr lang="en-IN" b="1" dirty="0"/>
              <a:t>attribute inheritance. </a:t>
            </a:r>
          </a:p>
          <a:p>
            <a:r>
              <a:rPr lang="en-IN" b="1" dirty="0"/>
              <a:t>The attributes of the higher-level </a:t>
            </a:r>
            <a:r>
              <a:rPr lang="en-IN" dirty="0"/>
              <a:t>entity sets are said to be </a:t>
            </a:r>
            <a:r>
              <a:rPr lang="en-IN" b="1" dirty="0"/>
              <a:t>inherited by the lower-level entity sets. </a:t>
            </a:r>
          </a:p>
          <a:p>
            <a:r>
              <a:rPr lang="en-IN" b="1" dirty="0"/>
              <a:t>For example, </a:t>
            </a:r>
            <a:r>
              <a:rPr lang="en-IN" i="1" dirty="0"/>
              <a:t>student and employee inherit the attributes of person.</a:t>
            </a:r>
          </a:p>
          <a:p>
            <a:r>
              <a:rPr lang="en-IN" dirty="0"/>
              <a:t>A higher-level entity set with attributes and relationships that apply to all of its lower-level entity sets.</a:t>
            </a:r>
          </a:p>
          <a:p>
            <a:r>
              <a:rPr lang="en-IN" dirty="0"/>
              <a:t>Lower-level entity sets with distinctive features that apply only within a particular lower-level entity set.</a:t>
            </a:r>
          </a:p>
          <a:p>
            <a:r>
              <a:rPr lang="en-IN" dirty="0"/>
              <a:t>Single inheritance</a:t>
            </a:r>
          </a:p>
          <a:p>
            <a:r>
              <a:rPr lang="en-IN" dirty="0"/>
              <a:t>Multiple inheritance</a:t>
            </a:r>
          </a:p>
          <a:p>
            <a:endParaRPr lang="en-US" dirty="0"/>
          </a:p>
        </p:txBody>
      </p:sp>
      <p:sp>
        <p:nvSpPr>
          <p:cNvPr id="5" name="Slide Number Placeholder 4"/>
          <p:cNvSpPr>
            <a:spLocks noGrp="1"/>
          </p:cNvSpPr>
          <p:nvPr>
            <p:ph type="sldNum" sz="quarter" idx="12"/>
          </p:nvPr>
        </p:nvSpPr>
        <p:spPr/>
        <p:txBody>
          <a:bodyPr/>
          <a:lstStyle/>
          <a:p>
            <a:fld id="{DC93CDE5-A08F-432F-8063-758F820D8FA9}" type="slidenum">
              <a:rPr lang="en-US"/>
              <a:pPr/>
              <a:t>63</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6935181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11579" y="216282"/>
            <a:ext cx="10796154" cy="571500"/>
          </a:xfrm>
        </p:spPr>
        <p:txBody>
          <a:bodyPr>
            <a:normAutofit/>
          </a:bodyPr>
          <a:lstStyle/>
          <a:p>
            <a:r>
              <a:rPr lang="en-US" sz="2800" dirty="0">
                <a:solidFill>
                  <a:srgbClr val="FF0000"/>
                </a:solidFill>
              </a:rPr>
              <a:t>(4) Design Constraints on a Specialization/Generalization</a:t>
            </a:r>
          </a:p>
        </p:txBody>
      </p:sp>
      <p:sp>
        <p:nvSpPr>
          <p:cNvPr id="52227" name="Rectangle 3"/>
          <p:cNvSpPr>
            <a:spLocks noGrp="1" noChangeArrowheads="1"/>
          </p:cNvSpPr>
          <p:nvPr>
            <p:ph idx="1"/>
          </p:nvPr>
        </p:nvSpPr>
        <p:spPr>
          <a:xfrm>
            <a:off x="1427018" y="831273"/>
            <a:ext cx="10529455" cy="5846618"/>
          </a:xfrm>
        </p:spPr>
        <p:txBody>
          <a:bodyPr>
            <a:normAutofit fontScale="85000" lnSpcReduction="10000"/>
          </a:bodyPr>
          <a:lstStyle/>
          <a:p>
            <a:pPr marL="0" lvl="1" indent="0">
              <a:lnSpc>
                <a:spcPct val="90000"/>
              </a:lnSpc>
            </a:pPr>
            <a:r>
              <a:rPr lang="en-US" dirty="0">
                <a:solidFill>
                  <a:srgbClr val="FF0000"/>
                </a:solidFill>
              </a:rPr>
              <a:t> (</a:t>
            </a:r>
            <a:r>
              <a:rPr lang="en-US" dirty="0" err="1">
                <a:solidFill>
                  <a:srgbClr val="FF0000"/>
                </a:solidFill>
              </a:rPr>
              <a:t>i</a:t>
            </a:r>
            <a:r>
              <a:rPr lang="en-US" dirty="0">
                <a:solidFill>
                  <a:srgbClr val="FF0000"/>
                </a:solidFill>
              </a:rPr>
              <a:t>) condition-defined</a:t>
            </a:r>
          </a:p>
          <a:p>
            <a:pPr algn="just"/>
            <a:r>
              <a:rPr lang="en-IN" dirty="0"/>
              <a:t>In a condition-defined lower-level entity sets, membership is evaluated on the basis of whether or not an entity satisfies an explicit condition 	or predicate.</a:t>
            </a:r>
            <a:endParaRPr lang="en-US" dirty="0">
              <a:solidFill>
                <a:srgbClr val="FF0000"/>
              </a:solidFill>
            </a:endParaRPr>
          </a:p>
          <a:p>
            <a:pPr lvl="2">
              <a:lnSpc>
                <a:spcPct val="90000"/>
              </a:lnSpc>
            </a:pPr>
            <a:r>
              <a:rPr lang="en-US" dirty="0"/>
              <a:t>E.g. all customers over 65 years are members of </a:t>
            </a:r>
            <a:r>
              <a:rPr lang="en-US" i="1" dirty="0"/>
              <a:t>senior-citizen </a:t>
            </a:r>
            <a:r>
              <a:rPr lang="en-US" dirty="0"/>
              <a:t>entity set; </a:t>
            </a:r>
            <a:r>
              <a:rPr lang="en-US" i="1" dirty="0"/>
              <a:t>senior-citizen</a:t>
            </a:r>
            <a:r>
              <a:rPr lang="en-US" dirty="0"/>
              <a:t> ISA  </a:t>
            </a:r>
            <a:r>
              <a:rPr lang="en-US" i="1" dirty="0"/>
              <a:t>person</a:t>
            </a:r>
            <a:r>
              <a:rPr lang="en-US" dirty="0"/>
              <a:t>.</a:t>
            </a:r>
          </a:p>
          <a:p>
            <a:pPr algn="just"/>
            <a:r>
              <a:rPr lang="en-IN" dirty="0"/>
              <a:t>For example, assume that the higher-level entity set </a:t>
            </a:r>
            <a:r>
              <a:rPr lang="en-IN" i="1" dirty="0"/>
              <a:t>student </a:t>
            </a:r>
            <a:r>
              <a:rPr lang="en-IN" dirty="0"/>
              <a:t>has the attribute </a:t>
            </a:r>
            <a:r>
              <a:rPr lang="en-IN" i="1" dirty="0"/>
              <a:t>student type. All student entities are evaluated on the defining student type attribute. Only those entities that satisfy the condition student type = “graduate” are allowed to belong to the lower-level entity set graduate student. (This type of generalization is attribute-defined)</a:t>
            </a:r>
            <a:endParaRPr lang="en-US" i="1" dirty="0"/>
          </a:p>
          <a:p>
            <a:pPr marL="360363" lvl="1" indent="-360363">
              <a:lnSpc>
                <a:spcPct val="90000"/>
              </a:lnSpc>
            </a:pPr>
            <a:r>
              <a:rPr lang="en-US" dirty="0">
                <a:solidFill>
                  <a:srgbClr val="FF0000"/>
                </a:solidFill>
              </a:rPr>
              <a:t>(ii) user-defined</a:t>
            </a:r>
          </a:p>
          <a:p>
            <a:r>
              <a:rPr lang="en-IN" dirty="0"/>
              <a:t>User-defined lower-level entity sets are not constrained by a membership condition; rather, the database user assigns entities to a given entity set. </a:t>
            </a:r>
          </a:p>
          <a:p>
            <a:r>
              <a:rPr lang="en-IN" dirty="0"/>
              <a:t>For instance, let us assume that, after 3 months of employment, university employees are assigned to one of four work teams. The user in charge of this decision makes the team assignment on an individual basis.</a:t>
            </a:r>
            <a:endParaRPr lang="en-US" dirty="0">
              <a:solidFill>
                <a:srgbClr val="FF0000"/>
              </a:solidFill>
            </a:endParaRPr>
          </a:p>
          <a:p>
            <a:pPr marL="0" lvl="1" indent="0">
              <a:lnSpc>
                <a:spcPct val="90000"/>
              </a:lnSpc>
            </a:pPr>
            <a:r>
              <a:rPr lang="en-US" dirty="0">
                <a:solidFill>
                  <a:srgbClr val="FF0000"/>
                </a:solidFill>
              </a:rPr>
              <a:t> (iii) Disjoint</a:t>
            </a:r>
          </a:p>
          <a:p>
            <a:r>
              <a:rPr lang="en-IN" dirty="0"/>
              <a:t>A </a:t>
            </a:r>
            <a:r>
              <a:rPr lang="en-IN" i="1" dirty="0" err="1"/>
              <a:t>disjointness</a:t>
            </a:r>
            <a:r>
              <a:rPr lang="en-IN" i="1" dirty="0"/>
              <a:t> constraint requires that an entity belong to no more </a:t>
            </a:r>
            <a:r>
              <a:rPr lang="en-IN" dirty="0"/>
              <a:t>than one lower-level entity set. That is, </a:t>
            </a:r>
            <a:r>
              <a:rPr lang="en-US" dirty="0"/>
              <a:t>an entity can belong to only one lower-level entity set</a:t>
            </a:r>
          </a:p>
          <a:p>
            <a:r>
              <a:rPr lang="en-US" dirty="0"/>
              <a:t>Ex: A student </a:t>
            </a:r>
            <a:r>
              <a:rPr lang="en-IN" dirty="0"/>
              <a:t>can be either a graduate student or an undergraduate student, but cannot be both.</a:t>
            </a:r>
            <a:endParaRPr lang="en-US" dirty="0"/>
          </a:p>
          <a:p>
            <a:pPr marL="0" lvl="1" indent="0">
              <a:lnSpc>
                <a:spcPct val="90000"/>
              </a:lnSpc>
            </a:pPr>
            <a:r>
              <a:rPr lang="en-US" dirty="0">
                <a:solidFill>
                  <a:srgbClr val="FF0000"/>
                </a:solidFill>
              </a:rPr>
              <a:t> (iv) Overlapping</a:t>
            </a:r>
          </a:p>
          <a:p>
            <a:r>
              <a:rPr lang="en-US" dirty="0">
                <a:solidFill>
                  <a:srgbClr val="FF0000"/>
                </a:solidFill>
              </a:rPr>
              <a:t> </a:t>
            </a:r>
            <a:r>
              <a:rPr lang="en-IN" dirty="0"/>
              <a:t>the same entity may belong to more than one lower-level entity set within a single generalization.</a:t>
            </a:r>
          </a:p>
          <a:p>
            <a:r>
              <a:rPr lang="en-IN" b="1" dirty="0"/>
              <a:t>Ex:</a:t>
            </a:r>
            <a:r>
              <a:rPr lang="en-IN" dirty="0"/>
              <a:t> certain employees participate in more than one work team</a:t>
            </a:r>
            <a:endParaRPr lang="en-US" dirty="0">
              <a:solidFill>
                <a:srgbClr val="FF0000"/>
              </a:solidFill>
            </a:endParaRPr>
          </a:p>
          <a:p>
            <a:pPr lvl="2">
              <a:lnSpc>
                <a:spcPct val="90000"/>
              </a:lnSpc>
              <a:buNone/>
            </a:pPr>
            <a:endParaRPr lang="en-US" dirty="0">
              <a:solidFill>
                <a:schemeClr val="tx2"/>
              </a:solidFill>
            </a:endParaRPr>
          </a:p>
        </p:txBody>
      </p:sp>
      <p:sp>
        <p:nvSpPr>
          <p:cNvPr id="5" name="Slide Number Placeholder 4"/>
          <p:cNvSpPr>
            <a:spLocks noGrp="1"/>
          </p:cNvSpPr>
          <p:nvPr>
            <p:ph type="sldNum" sz="quarter" idx="12"/>
          </p:nvPr>
        </p:nvSpPr>
        <p:spPr/>
        <p:txBody>
          <a:bodyPr/>
          <a:lstStyle/>
          <a:p>
            <a:fld id="{3DA00C73-D9B1-458D-9D87-623537CBC4FA}" type="slidenum">
              <a:rPr lang="en-US"/>
              <a:pPr/>
              <a:t>64</a:t>
            </a:fld>
            <a:endParaRPr lang="en-US"/>
          </a:p>
        </p:txBody>
      </p:sp>
      <p:sp>
        <p:nvSpPr>
          <p:cNvPr id="2" name="Footer Placeholder 1"/>
          <p:cNvSpPr>
            <a:spLocks noGrp="1"/>
          </p:cNvSpPr>
          <p:nvPr>
            <p:ph type="ftr" sz="quarter" idx="11"/>
          </p:nvPr>
        </p:nvSpPr>
        <p:spPr/>
        <p:txBody>
          <a:bodyPr/>
          <a:lstStyle/>
          <a:p>
            <a:r>
              <a:rPr lang="en-IN" smtClean="0"/>
              <a:t>DBMS Cloud Computing,NWC,SOC,SRMIST</a:t>
            </a:r>
            <a:endParaRPr lang="en-IN"/>
          </a:p>
        </p:txBody>
      </p:sp>
    </p:spTree>
    <p:extLst>
      <p:ext uri="{BB962C8B-B14F-4D97-AF65-F5344CB8AC3E}">
        <p14:creationId xmlns:p14="http://schemas.microsoft.com/office/powerpoint/2010/main" val="2968089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437409" y="438151"/>
            <a:ext cx="10754591" cy="1028699"/>
          </a:xfrm>
        </p:spPr>
        <p:txBody>
          <a:bodyPr>
            <a:normAutofit fontScale="90000"/>
          </a:bodyPr>
          <a:lstStyle/>
          <a:p>
            <a:r>
              <a:rPr lang="en-US" dirty="0"/>
              <a:t>Design Constraints on a Specialization/Generalization (Contd.)</a:t>
            </a:r>
          </a:p>
        </p:txBody>
      </p:sp>
      <p:sp>
        <p:nvSpPr>
          <p:cNvPr id="136195" name="Rectangle 3"/>
          <p:cNvSpPr>
            <a:spLocks noGrp="1" noChangeArrowheads="1"/>
          </p:cNvSpPr>
          <p:nvPr>
            <p:ph idx="1"/>
          </p:nvPr>
        </p:nvSpPr>
        <p:spPr>
          <a:xfrm>
            <a:off x="1565564" y="1454727"/>
            <a:ext cx="10390909" cy="4724400"/>
          </a:xfrm>
        </p:spPr>
        <p:txBody>
          <a:bodyPr>
            <a:normAutofit/>
          </a:bodyPr>
          <a:lstStyle/>
          <a:p>
            <a:r>
              <a:rPr lang="en-US" dirty="0">
                <a:solidFill>
                  <a:schemeClr val="tx2"/>
                </a:solidFill>
              </a:rPr>
              <a:t>Completeness</a:t>
            </a:r>
            <a:r>
              <a:rPr lang="en-US" dirty="0"/>
              <a:t> </a:t>
            </a:r>
            <a:r>
              <a:rPr lang="en-US" dirty="0">
                <a:solidFill>
                  <a:schemeClr val="tx2"/>
                </a:solidFill>
              </a:rPr>
              <a:t>constraint</a:t>
            </a:r>
            <a:r>
              <a:rPr lang="en-US" dirty="0"/>
              <a:t> -- specifies whether or not an entity in the higher-level entity set must belong to at least one of the lower-level entity sets within the generalization/specialization</a:t>
            </a:r>
          </a:p>
          <a:p>
            <a:pPr>
              <a:buNone/>
            </a:pPr>
            <a:r>
              <a:rPr lang="en-IN" dirty="0"/>
              <a:t>This constraint may be one of the following:</a:t>
            </a:r>
          </a:p>
          <a:p>
            <a:r>
              <a:rPr lang="en-IN" b="1" dirty="0"/>
              <a:t>Total generalization or specialization. Each higher-level entity must belong</a:t>
            </a:r>
          </a:p>
          <a:p>
            <a:pPr>
              <a:buNone/>
            </a:pPr>
            <a:r>
              <a:rPr lang="en-IN" dirty="0"/>
              <a:t>	to a lower-level entity set.</a:t>
            </a:r>
          </a:p>
          <a:p>
            <a:r>
              <a:rPr lang="en-IN" b="1" dirty="0"/>
              <a:t>Partial generalization or specialization. Some higher-level entities may not</a:t>
            </a:r>
          </a:p>
          <a:p>
            <a:pPr>
              <a:buNone/>
            </a:pPr>
            <a:r>
              <a:rPr lang="en-IN" dirty="0"/>
              <a:t>	belong to any lower-level entity set.</a:t>
            </a:r>
            <a:endParaRPr lang="en-US" dirty="0"/>
          </a:p>
        </p:txBody>
      </p:sp>
      <p:sp>
        <p:nvSpPr>
          <p:cNvPr id="5" name="Slide Number Placeholder 4"/>
          <p:cNvSpPr>
            <a:spLocks noGrp="1"/>
          </p:cNvSpPr>
          <p:nvPr>
            <p:ph type="sldNum" sz="quarter" idx="12"/>
          </p:nvPr>
        </p:nvSpPr>
        <p:spPr/>
        <p:txBody>
          <a:bodyPr/>
          <a:lstStyle/>
          <a:p>
            <a:fld id="{60D0163A-DC7D-4B02-9007-04BD37B1A8FE}" type="slidenum">
              <a:rPr lang="en-US"/>
              <a:pPr/>
              <a:t>65</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8169501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34391" y="365125"/>
            <a:ext cx="10515600" cy="501651"/>
          </a:xfrm>
        </p:spPr>
        <p:txBody>
          <a:bodyPr>
            <a:normAutofit fontScale="90000"/>
          </a:bodyPr>
          <a:lstStyle/>
          <a:p>
            <a:r>
              <a:rPr lang="en-US" sz="3200" dirty="0">
                <a:solidFill>
                  <a:srgbClr val="FF0000"/>
                </a:solidFill>
              </a:rPr>
              <a:t>(5) Aggregation</a:t>
            </a:r>
          </a:p>
        </p:txBody>
      </p:sp>
      <p:sp>
        <p:nvSpPr>
          <p:cNvPr id="6" name="Slide Number Placeholder 3"/>
          <p:cNvSpPr>
            <a:spLocks noGrp="1"/>
          </p:cNvSpPr>
          <p:nvPr>
            <p:ph type="sldNum" sz="quarter" idx="12"/>
          </p:nvPr>
        </p:nvSpPr>
        <p:spPr/>
        <p:txBody>
          <a:bodyPr/>
          <a:lstStyle/>
          <a:p>
            <a:fld id="{1CE1CED4-4760-4280-A8AB-C80E2215EC3B}" type="slidenum">
              <a:rPr lang="en-US"/>
              <a:pPr/>
              <a:t>66</a:t>
            </a:fld>
            <a:endParaRPr lang="en-US"/>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rcRect l="1274" t="3641" r="2002" b="3398"/>
          <a:stretch>
            <a:fillRect/>
          </a:stretch>
        </p:blipFill>
        <p:spPr bwMode="auto">
          <a:xfrm>
            <a:off x="2817236" y="2691245"/>
            <a:ext cx="6196012" cy="394840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 name="Rectangle 4"/>
          <p:cNvSpPr>
            <a:spLocks noChangeArrowheads="1"/>
          </p:cNvSpPr>
          <p:nvPr/>
        </p:nvSpPr>
        <p:spPr bwMode="auto">
          <a:xfrm>
            <a:off x="2027816" y="1040346"/>
            <a:ext cx="79851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SzPct val="90000"/>
              <a:buFont typeface="Monotype Sorts" pitchFamily="2" charset="2"/>
              <a:buChar char="n"/>
            </a:pPr>
            <a:r>
              <a:rPr kumimoji="1" lang="en-US" sz="2000" dirty="0"/>
              <a:t> Consider the ternary relationship </a:t>
            </a:r>
            <a:r>
              <a:rPr kumimoji="1" lang="en-US" sz="2000" i="1" dirty="0"/>
              <a:t>works-on</a:t>
            </a:r>
            <a:r>
              <a:rPr kumimoji="1" lang="en-US" sz="2000" dirty="0"/>
              <a:t>, which we saw earlier</a:t>
            </a:r>
          </a:p>
          <a:p>
            <a:pPr algn="l">
              <a:spcBef>
                <a:spcPct val="50000"/>
              </a:spcBef>
              <a:buClr>
                <a:schemeClr val="tx2"/>
              </a:buClr>
              <a:buSzPct val="90000"/>
              <a:buFont typeface="Monotype Sorts" pitchFamily="2" charset="2"/>
              <a:buChar char="n"/>
            </a:pPr>
            <a:r>
              <a:rPr kumimoji="1" lang="en-US" sz="2000" dirty="0"/>
              <a:t> Suppose we want to record managers for tasks performed by an employee at a branch</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3964230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72046" y="235331"/>
            <a:ext cx="10515600" cy="552451"/>
          </a:xfrm>
        </p:spPr>
        <p:txBody>
          <a:bodyPr>
            <a:normAutofit fontScale="90000"/>
          </a:bodyPr>
          <a:lstStyle/>
          <a:p>
            <a:r>
              <a:rPr lang="en-US" dirty="0"/>
              <a:t>Aggregation (Cont.)</a:t>
            </a:r>
          </a:p>
        </p:txBody>
      </p:sp>
      <p:sp>
        <p:nvSpPr>
          <p:cNvPr id="54275" name="Rectangle 3"/>
          <p:cNvSpPr>
            <a:spLocks noGrp="1" noChangeArrowheads="1"/>
          </p:cNvSpPr>
          <p:nvPr>
            <p:ph idx="1"/>
          </p:nvPr>
        </p:nvSpPr>
        <p:spPr>
          <a:xfrm>
            <a:off x="1882776" y="1023938"/>
            <a:ext cx="8556625" cy="5226050"/>
          </a:xfrm>
        </p:spPr>
        <p:txBody>
          <a:bodyPr>
            <a:normAutofit/>
          </a:bodyPr>
          <a:lstStyle/>
          <a:p>
            <a:r>
              <a:rPr lang="en-US" b="1" dirty="0">
                <a:solidFill>
                  <a:schemeClr val="tx1"/>
                </a:solidFill>
              </a:rPr>
              <a:t>Relationship sets </a:t>
            </a:r>
            <a:r>
              <a:rPr lang="en-US" b="1" i="1" dirty="0">
                <a:solidFill>
                  <a:schemeClr val="tx1"/>
                </a:solidFill>
              </a:rPr>
              <a:t>works-on </a:t>
            </a:r>
            <a:r>
              <a:rPr lang="en-US" b="1" dirty="0">
                <a:solidFill>
                  <a:schemeClr val="tx1"/>
                </a:solidFill>
              </a:rPr>
              <a:t>and </a:t>
            </a:r>
            <a:r>
              <a:rPr lang="en-US" b="1" i="1" dirty="0">
                <a:solidFill>
                  <a:schemeClr val="tx1"/>
                </a:solidFill>
              </a:rPr>
              <a:t>manages</a:t>
            </a:r>
            <a:r>
              <a:rPr lang="en-US" b="1" dirty="0">
                <a:solidFill>
                  <a:schemeClr val="tx1"/>
                </a:solidFill>
              </a:rPr>
              <a:t> represent overlapping information</a:t>
            </a:r>
          </a:p>
          <a:p>
            <a:pPr lvl="1"/>
            <a:r>
              <a:rPr lang="en-US" b="1" dirty="0">
                <a:solidFill>
                  <a:schemeClr val="tx1"/>
                </a:solidFill>
              </a:rPr>
              <a:t>Every </a:t>
            </a:r>
            <a:r>
              <a:rPr lang="en-US" b="1" i="1" dirty="0">
                <a:solidFill>
                  <a:schemeClr val="tx1"/>
                </a:solidFill>
              </a:rPr>
              <a:t>manages</a:t>
            </a:r>
            <a:r>
              <a:rPr lang="en-US" b="1" dirty="0">
                <a:solidFill>
                  <a:schemeClr val="tx1"/>
                </a:solidFill>
              </a:rPr>
              <a:t> relationship corresponds to a </a:t>
            </a:r>
            <a:r>
              <a:rPr lang="en-US" b="1" i="1" dirty="0">
                <a:solidFill>
                  <a:schemeClr val="tx1"/>
                </a:solidFill>
              </a:rPr>
              <a:t>works-on</a:t>
            </a:r>
            <a:r>
              <a:rPr lang="en-US" b="1" dirty="0">
                <a:solidFill>
                  <a:schemeClr val="tx1"/>
                </a:solidFill>
              </a:rPr>
              <a:t> relationship</a:t>
            </a:r>
          </a:p>
          <a:p>
            <a:pPr lvl="1"/>
            <a:r>
              <a:rPr lang="en-US" b="1" dirty="0">
                <a:solidFill>
                  <a:schemeClr val="tx1"/>
                </a:solidFill>
              </a:rPr>
              <a:t>However, some </a:t>
            </a:r>
            <a:r>
              <a:rPr lang="en-US" b="1" i="1" dirty="0">
                <a:solidFill>
                  <a:schemeClr val="tx1"/>
                </a:solidFill>
              </a:rPr>
              <a:t>works-on</a:t>
            </a:r>
            <a:r>
              <a:rPr lang="en-US" b="1" dirty="0">
                <a:solidFill>
                  <a:schemeClr val="tx1"/>
                </a:solidFill>
              </a:rPr>
              <a:t> relationships may not correspond to any </a:t>
            </a:r>
            <a:r>
              <a:rPr lang="en-US" b="1" i="1" dirty="0">
                <a:solidFill>
                  <a:schemeClr val="tx1"/>
                </a:solidFill>
              </a:rPr>
              <a:t>manages</a:t>
            </a:r>
            <a:r>
              <a:rPr lang="en-US" b="1" dirty="0">
                <a:solidFill>
                  <a:schemeClr val="tx1"/>
                </a:solidFill>
              </a:rPr>
              <a:t> relationships </a:t>
            </a:r>
          </a:p>
          <a:p>
            <a:pPr lvl="2"/>
            <a:r>
              <a:rPr lang="en-US" b="1" dirty="0">
                <a:solidFill>
                  <a:schemeClr val="tx1"/>
                </a:solidFill>
              </a:rPr>
              <a:t>So we can’t discard the </a:t>
            </a:r>
            <a:r>
              <a:rPr lang="en-US" b="1" i="1" dirty="0">
                <a:solidFill>
                  <a:schemeClr val="tx1"/>
                </a:solidFill>
              </a:rPr>
              <a:t>works-on</a:t>
            </a:r>
            <a:r>
              <a:rPr lang="en-US" b="1" dirty="0">
                <a:solidFill>
                  <a:schemeClr val="tx1"/>
                </a:solidFill>
              </a:rPr>
              <a:t> relationship</a:t>
            </a:r>
          </a:p>
          <a:p>
            <a:r>
              <a:rPr lang="en-US" b="1" dirty="0">
                <a:solidFill>
                  <a:schemeClr val="tx1"/>
                </a:solidFill>
              </a:rPr>
              <a:t>Eliminate this redundancy via </a:t>
            </a:r>
            <a:r>
              <a:rPr lang="en-US" b="1" i="1" dirty="0">
                <a:solidFill>
                  <a:schemeClr val="tx1"/>
                </a:solidFill>
              </a:rPr>
              <a:t>aggregation</a:t>
            </a:r>
            <a:endParaRPr lang="en-US" b="1" dirty="0">
              <a:solidFill>
                <a:schemeClr val="tx1"/>
              </a:solidFill>
            </a:endParaRPr>
          </a:p>
          <a:p>
            <a:pPr lvl="1"/>
            <a:r>
              <a:rPr lang="en-US" b="1" dirty="0">
                <a:solidFill>
                  <a:schemeClr val="tx1"/>
                </a:solidFill>
              </a:rPr>
              <a:t>Treat relationship as an abstract entity</a:t>
            </a:r>
          </a:p>
          <a:p>
            <a:pPr lvl="1"/>
            <a:r>
              <a:rPr lang="en-US" b="1" dirty="0">
                <a:solidFill>
                  <a:schemeClr val="tx1"/>
                </a:solidFill>
              </a:rPr>
              <a:t>Allows relationships between relationships </a:t>
            </a:r>
          </a:p>
          <a:p>
            <a:pPr lvl="1"/>
            <a:r>
              <a:rPr lang="en-US" b="1" dirty="0">
                <a:solidFill>
                  <a:schemeClr val="tx1"/>
                </a:solidFill>
              </a:rPr>
              <a:t>Abstraction of relationship into new entity</a:t>
            </a:r>
          </a:p>
          <a:p>
            <a:r>
              <a:rPr lang="en-US" b="1" dirty="0">
                <a:solidFill>
                  <a:schemeClr val="tx1"/>
                </a:solidFill>
              </a:rPr>
              <a:t>Without introducing redundancy, the following diagram represents:</a:t>
            </a:r>
          </a:p>
          <a:p>
            <a:pPr lvl="1"/>
            <a:r>
              <a:rPr lang="en-US" b="1" dirty="0">
                <a:solidFill>
                  <a:schemeClr val="tx1"/>
                </a:solidFill>
              </a:rPr>
              <a:t>An employee works on a particular job at a particular branch </a:t>
            </a:r>
          </a:p>
          <a:p>
            <a:pPr lvl="1"/>
            <a:r>
              <a:rPr lang="en-US" b="1" dirty="0">
                <a:solidFill>
                  <a:schemeClr val="tx1"/>
                </a:solidFill>
              </a:rPr>
              <a:t>An employee, branch, job combination may have an associated manager</a:t>
            </a:r>
          </a:p>
        </p:txBody>
      </p:sp>
      <p:sp>
        <p:nvSpPr>
          <p:cNvPr id="5" name="Slide Number Placeholder 4"/>
          <p:cNvSpPr>
            <a:spLocks noGrp="1"/>
          </p:cNvSpPr>
          <p:nvPr>
            <p:ph type="sldNum" sz="quarter" idx="12"/>
          </p:nvPr>
        </p:nvSpPr>
        <p:spPr/>
        <p:txBody>
          <a:bodyPr/>
          <a:lstStyle/>
          <a:p>
            <a:fld id="{A1CF489A-B6A4-43E3-8A00-106DEAC11F6A}" type="slidenum">
              <a:rPr lang="en-US"/>
              <a:pPr/>
              <a:t>67</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9130828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13609" y="344344"/>
            <a:ext cx="10515600" cy="237548"/>
          </a:xfrm>
        </p:spPr>
        <p:txBody>
          <a:bodyPr>
            <a:normAutofit fontScale="90000"/>
          </a:bodyPr>
          <a:lstStyle/>
          <a:p>
            <a:r>
              <a:rPr lang="en-US" dirty="0"/>
              <a:t>E-R Diagram With Aggregation</a:t>
            </a:r>
          </a:p>
        </p:txBody>
      </p:sp>
      <p:sp>
        <p:nvSpPr>
          <p:cNvPr id="5" name="Slide Number Placeholder 3"/>
          <p:cNvSpPr>
            <a:spLocks noGrp="1"/>
          </p:cNvSpPr>
          <p:nvPr>
            <p:ph type="sldNum" sz="quarter" idx="12"/>
          </p:nvPr>
        </p:nvSpPr>
        <p:spPr/>
        <p:txBody>
          <a:bodyPr/>
          <a:lstStyle/>
          <a:p>
            <a:fld id="{8306B21B-364E-4ADB-A6F0-D21965744D2E}" type="slidenum">
              <a:rPr lang="en-US"/>
              <a:pPr/>
              <a:t>68</a:t>
            </a:fld>
            <a:endParaRPr lang="en-US"/>
          </a:p>
        </p:txBody>
      </p:sp>
      <p:pic>
        <p:nvPicPr>
          <p:cNvPr id="99331" name="Picture 3"/>
          <p:cNvPicPr>
            <a:picLocks noChangeAspect="1" noChangeArrowheads="1"/>
          </p:cNvPicPr>
          <p:nvPr/>
        </p:nvPicPr>
        <p:blipFill>
          <a:blip r:embed="rId2">
            <a:extLst>
              <a:ext uri="{28A0092B-C50C-407E-A947-70E740481C1C}">
                <a14:useLocalDpi xmlns:a14="http://schemas.microsoft.com/office/drawing/2010/main" val="0"/>
              </a:ext>
            </a:extLst>
          </a:blip>
          <a:srcRect l="2745" t="1308" r="2942" b="1569"/>
          <a:stretch>
            <a:fillRect/>
          </a:stretch>
        </p:blipFill>
        <p:spPr bwMode="auto">
          <a:xfrm>
            <a:off x="3041650" y="1621559"/>
            <a:ext cx="6108700" cy="47180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5294873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85006" y="329899"/>
            <a:ext cx="8911687" cy="1280890"/>
          </a:xfrm>
        </p:spPr>
        <p:txBody>
          <a:bodyPr/>
          <a:lstStyle/>
          <a:p>
            <a:r>
              <a:rPr lang="en-US" dirty="0"/>
              <a:t>E-R Design Decisions</a:t>
            </a:r>
          </a:p>
        </p:txBody>
      </p:sp>
      <p:sp>
        <p:nvSpPr>
          <p:cNvPr id="56326" name="Rectangle 6"/>
          <p:cNvSpPr>
            <a:spLocks noGrp="1" noChangeArrowheads="1"/>
          </p:cNvSpPr>
          <p:nvPr>
            <p:ph idx="1"/>
          </p:nvPr>
        </p:nvSpPr>
        <p:spPr>
          <a:xfrm>
            <a:off x="1841067" y="1884218"/>
            <a:ext cx="8915400" cy="3777622"/>
          </a:xfrm>
        </p:spPr>
        <p:txBody>
          <a:bodyPr/>
          <a:lstStyle/>
          <a:p>
            <a:r>
              <a:rPr lang="en-US" dirty="0"/>
              <a:t>The use of an attribute or entity set to represent an object.</a:t>
            </a:r>
          </a:p>
          <a:p>
            <a:r>
              <a:rPr lang="en-US" dirty="0"/>
              <a:t>Whether a real-world concept is best expressed by an entity set or a relationship set.</a:t>
            </a:r>
          </a:p>
          <a:p>
            <a:r>
              <a:rPr lang="en-US" dirty="0"/>
              <a:t>The use of a ternary relationship versus a pair of binary relationships.</a:t>
            </a:r>
          </a:p>
          <a:p>
            <a:r>
              <a:rPr lang="en-US" dirty="0"/>
              <a:t>The use of a strong or weak entity set.</a:t>
            </a:r>
          </a:p>
          <a:p>
            <a:r>
              <a:rPr lang="en-US" dirty="0"/>
              <a:t>The use of specialization/generalization – contributes to modularity in the design.</a:t>
            </a:r>
          </a:p>
          <a:p>
            <a:r>
              <a:rPr lang="en-US" dirty="0"/>
              <a:t>The use of aggregation – can treat the aggregate entity set as a single unit without concern for the details of its internal structure.</a:t>
            </a:r>
          </a:p>
        </p:txBody>
      </p:sp>
      <p:sp>
        <p:nvSpPr>
          <p:cNvPr id="5" name="Slide Number Placeholder 4"/>
          <p:cNvSpPr>
            <a:spLocks noGrp="1"/>
          </p:cNvSpPr>
          <p:nvPr>
            <p:ph type="sldNum" sz="quarter" idx="12"/>
          </p:nvPr>
        </p:nvSpPr>
        <p:spPr/>
        <p:txBody>
          <a:bodyPr/>
          <a:lstStyle/>
          <a:p>
            <a:fld id="{589B740E-A8A0-4005-9946-18F4ADB4ECA3}" type="slidenum">
              <a:rPr lang="en-US"/>
              <a:pPr/>
              <a:t>69</a:t>
            </a:fld>
            <a:endParaRPr lang="en-US"/>
          </a:p>
        </p:txBody>
      </p:sp>
      <p:sp>
        <p:nvSpPr>
          <p:cNvPr id="3" name="Footer Placeholder 2"/>
          <p:cNvSpPr>
            <a:spLocks noGrp="1"/>
          </p:cNvSpPr>
          <p:nvPr>
            <p:ph type="ftr" sz="quarter" idx="11"/>
          </p:nvPr>
        </p:nvSpPr>
        <p:spPr>
          <a:xfrm>
            <a:off x="2620385" y="6135808"/>
            <a:ext cx="7619999" cy="365125"/>
          </a:xfrm>
        </p:spPr>
        <p:txBody>
          <a:bodyPr/>
          <a:lstStyle/>
          <a:p>
            <a:pPr algn="r"/>
            <a:r>
              <a:rPr lang="en-IN" smtClean="0"/>
              <a:t>DBMS Cloud Computing,NWC,SOC,SRMIST</a:t>
            </a:r>
            <a:endParaRPr lang="en-IN"/>
          </a:p>
        </p:txBody>
      </p:sp>
    </p:spTree>
    <p:extLst>
      <p:ext uri="{BB962C8B-B14F-4D97-AF65-F5344CB8AC3E}">
        <p14:creationId xmlns:p14="http://schemas.microsoft.com/office/powerpoint/2010/main" val="165022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60316" y="329899"/>
            <a:ext cx="8911687" cy="1280890"/>
          </a:xfrm>
        </p:spPr>
        <p:txBody>
          <a:bodyPr/>
          <a:lstStyle/>
          <a:p>
            <a:r>
              <a:rPr lang="en-US" dirty="0"/>
              <a:t>Entity Sets</a:t>
            </a:r>
          </a:p>
        </p:txBody>
      </p:sp>
      <p:sp>
        <p:nvSpPr>
          <p:cNvPr id="31747" name="Rectangle 3"/>
          <p:cNvSpPr>
            <a:spLocks noGrp="1" noChangeArrowheads="1"/>
          </p:cNvSpPr>
          <p:nvPr>
            <p:ph idx="1"/>
          </p:nvPr>
        </p:nvSpPr>
        <p:spPr>
          <a:xfrm>
            <a:off x="2589212" y="942109"/>
            <a:ext cx="8915400" cy="4969113"/>
          </a:xfrm>
        </p:spPr>
        <p:txBody>
          <a:bodyPr>
            <a:normAutofit/>
          </a:bodyPr>
          <a:lstStyle/>
          <a:p>
            <a:pPr algn="just"/>
            <a:r>
              <a:rPr lang="en-IN" dirty="0"/>
              <a:t>The </a:t>
            </a:r>
            <a:r>
              <a:rPr lang="en-IN" b="1" dirty="0"/>
              <a:t>entity-relationship (E-R) data model was developed to facilitate database </a:t>
            </a:r>
            <a:r>
              <a:rPr lang="en-IN" dirty="0"/>
              <a:t>	design by allowing specification of an </a:t>
            </a:r>
            <a:r>
              <a:rPr lang="en-IN" i="1" dirty="0"/>
              <a:t>enterprise schema </a:t>
            </a:r>
            <a:r>
              <a:rPr lang="en-IN" i="1" dirty="0">
                <a:solidFill>
                  <a:schemeClr val="accent1"/>
                </a:solidFill>
              </a:rPr>
              <a:t>that represents the overall </a:t>
            </a:r>
            <a:r>
              <a:rPr lang="en-IN" dirty="0">
                <a:solidFill>
                  <a:schemeClr val="accent1"/>
                </a:solidFill>
              </a:rPr>
              <a:t>logical structure of a database.</a:t>
            </a:r>
          </a:p>
          <a:p>
            <a:r>
              <a:rPr lang="en-US" dirty="0"/>
              <a:t>A </a:t>
            </a:r>
            <a:r>
              <a:rPr lang="en-US" i="1" dirty="0"/>
              <a:t>database</a:t>
            </a:r>
            <a:r>
              <a:rPr lang="en-US" dirty="0"/>
              <a:t> can be modeled as:</a:t>
            </a:r>
          </a:p>
          <a:p>
            <a:pPr lvl="1"/>
            <a:r>
              <a:rPr lang="en-US" b="1" dirty="0"/>
              <a:t>a collection of entities,</a:t>
            </a:r>
          </a:p>
          <a:p>
            <a:pPr lvl="1"/>
            <a:r>
              <a:rPr lang="en-US" b="1" dirty="0"/>
              <a:t>relationship among entities.</a:t>
            </a:r>
          </a:p>
          <a:p>
            <a:r>
              <a:rPr lang="en-US" dirty="0"/>
              <a:t>An </a:t>
            </a:r>
            <a:r>
              <a:rPr lang="en-US" i="1" dirty="0">
                <a:solidFill>
                  <a:schemeClr val="accent1"/>
                </a:solidFill>
              </a:rPr>
              <a:t>entity</a:t>
            </a:r>
            <a:r>
              <a:rPr lang="en-US" dirty="0"/>
              <a:t> is an </a:t>
            </a:r>
            <a:r>
              <a:rPr lang="en-US" dirty="0">
                <a:solidFill>
                  <a:schemeClr val="accent1"/>
                </a:solidFill>
              </a:rPr>
              <a:t>object that exists and is distinguishable from other objects</a:t>
            </a:r>
            <a:r>
              <a:rPr lang="en-US" dirty="0"/>
              <a:t>.</a:t>
            </a:r>
          </a:p>
          <a:p>
            <a:pPr>
              <a:buFont typeface="Monotype Sorts" pitchFamily="2" charset="2"/>
              <a:buNone/>
            </a:pPr>
            <a:r>
              <a:rPr lang="en-US" dirty="0"/>
              <a:t>		Example:  specific person, company, event, plant</a:t>
            </a:r>
          </a:p>
          <a:p>
            <a:r>
              <a:rPr lang="en-US" dirty="0"/>
              <a:t>Entities have </a:t>
            </a:r>
            <a:r>
              <a:rPr lang="en-US" i="1" dirty="0"/>
              <a:t>attributes</a:t>
            </a:r>
            <a:br>
              <a:rPr lang="en-US" i="1" dirty="0"/>
            </a:br>
            <a:r>
              <a:rPr lang="en-US" i="1" dirty="0"/>
              <a:t>	</a:t>
            </a:r>
            <a:r>
              <a:rPr lang="en-US" dirty="0"/>
              <a:t>Example: people have </a:t>
            </a:r>
            <a:r>
              <a:rPr lang="en-US" i="1" dirty="0"/>
              <a:t>names </a:t>
            </a:r>
            <a:r>
              <a:rPr lang="en-US" dirty="0"/>
              <a:t>and </a:t>
            </a:r>
            <a:r>
              <a:rPr lang="en-US" i="1" dirty="0"/>
              <a:t>addresses</a:t>
            </a:r>
          </a:p>
          <a:p>
            <a:r>
              <a:rPr lang="en-US" dirty="0"/>
              <a:t>An </a:t>
            </a:r>
            <a:r>
              <a:rPr lang="en-US" i="1" dirty="0">
                <a:solidFill>
                  <a:schemeClr val="accent1"/>
                </a:solidFill>
              </a:rPr>
              <a:t>entity set</a:t>
            </a:r>
            <a:r>
              <a:rPr lang="en-US" dirty="0">
                <a:solidFill>
                  <a:schemeClr val="accent1"/>
                </a:solidFill>
              </a:rPr>
              <a:t> </a:t>
            </a:r>
            <a:r>
              <a:rPr lang="en-US" dirty="0"/>
              <a:t>is a set of entities of the same type that </a:t>
            </a:r>
            <a:r>
              <a:rPr lang="en-US" dirty="0">
                <a:solidFill>
                  <a:schemeClr val="accent1"/>
                </a:solidFill>
              </a:rPr>
              <a:t>share the same properties.</a:t>
            </a:r>
          </a:p>
          <a:p>
            <a:pPr>
              <a:buFont typeface="Monotype Sorts" pitchFamily="2" charset="2"/>
              <a:buNone/>
            </a:pPr>
            <a:r>
              <a:rPr lang="en-US" dirty="0"/>
              <a:t>		Example: set of all persons, companies, trees, holidays</a:t>
            </a:r>
          </a:p>
        </p:txBody>
      </p:sp>
      <p:sp>
        <p:nvSpPr>
          <p:cNvPr id="5" name="Slide Number Placeholder 4"/>
          <p:cNvSpPr>
            <a:spLocks noGrp="1"/>
          </p:cNvSpPr>
          <p:nvPr>
            <p:ph type="sldNum" sz="quarter" idx="12"/>
          </p:nvPr>
        </p:nvSpPr>
        <p:spPr/>
        <p:txBody>
          <a:bodyPr/>
          <a:lstStyle/>
          <a:p>
            <a:fld id="{9BD93CC2-FCE8-4081-9ECB-FDE1512B7718}" type="slidenum">
              <a:rPr lang="en-US"/>
              <a:pPr/>
              <a:t>7</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2273106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440873" y="365126"/>
            <a:ext cx="10515600" cy="102466"/>
          </a:xfrm>
        </p:spPr>
        <p:txBody>
          <a:bodyPr>
            <a:normAutofit fontScale="90000"/>
          </a:bodyPr>
          <a:lstStyle/>
          <a:p>
            <a:r>
              <a:rPr lang="en-US" dirty="0"/>
              <a:t>E-R Diagram for a Banking Enterprise</a:t>
            </a:r>
          </a:p>
        </p:txBody>
      </p:sp>
      <p:sp>
        <p:nvSpPr>
          <p:cNvPr id="5" name="Slide Number Placeholder 3"/>
          <p:cNvSpPr>
            <a:spLocks noGrp="1"/>
          </p:cNvSpPr>
          <p:nvPr>
            <p:ph type="sldNum" sz="quarter" idx="12"/>
          </p:nvPr>
        </p:nvSpPr>
        <p:spPr/>
        <p:txBody>
          <a:bodyPr/>
          <a:lstStyle/>
          <a:p>
            <a:fld id="{7EA0795E-B523-4EB5-BC68-FE8F48D9E496}" type="slidenum">
              <a:rPr lang="en-US"/>
              <a:pPr/>
              <a:t>70</a:t>
            </a:fld>
            <a:endParaRPr lang="en-US"/>
          </a:p>
        </p:txBody>
      </p:sp>
      <p:pic>
        <p:nvPicPr>
          <p:cNvPr id="102403" name="Picture 3"/>
          <p:cNvPicPr>
            <a:picLocks noChangeAspect="1" noChangeArrowheads="1"/>
          </p:cNvPicPr>
          <p:nvPr/>
        </p:nvPicPr>
        <p:blipFill>
          <a:blip r:embed="rId2">
            <a:extLst>
              <a:ext uri="{28A0092B-C50C-407E-A947-70E740481C1C}">
                <a14:useLocalDpi xmlns:a14="http://schemas.microsoft.com/office/drawing/2010/main" val="0"/>
              </a:ext>
            </a:extLst>
          </a:blip>
          <a:srcRect l="13927" t="894" r="14095" b="1343"/>
          <a:stretch>
            <a:fillRect/>
          </a:stretch>
        </p:blipFill>
        <p:spPr bwMode="auto">
          <a:xfrm>
            <a:off x="1981201" y="1152907"/>
            <a:ext cx="5323610" cy="5348026"/>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6409353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422616" y="360744"/>
            <a:ext cx="9170555" cy="609600"/>
          </a:xfrm>
        </p:spPr>
        <p:txBody>
          <a:bodyPr>
            <a:normAutofit fontScale="90000"/>
          </a:bodyPr>
          <a:lstStyle/>
          <a:p>
            <a:r>
              <a:rPr lang="en-US" dirty="0"/>
              <a:t>Summary of Symbols Used in E-R Notation</a:t>
            </a:r>
          </a:p>
        </p:txBody>
      </p:sp>
      <p:sp>
        <p:nvSpPr>
          <p:cNvPr id="5" name="Slide Number Placeholder 3"/>
          <p:cNvSpPr>
            <a:spLocks noGrp="1"/>
          </p:cNvSpPr>
          <p:nvPr>
            <p:ph type="sldNum" sz="quarter" idx="12"/>
          </p:nvPr>
        </p:nvSpPr>
        <p:spPr/>
        <p:txBody>
          <a:bodyPr/>
          <a:lstStyle/>
          <a:p>
            <a:fld id="{7F847CF4-DB96-4271-9202-E7AE640F25FF}" type="slidenum">
              <a:rPr lang="en-US"/>
              <a:pPr/>
              <a:t>71</a:t>
            </a:fld>
            <a:endParaRPr lang="en-US"/>
          </a:p>
        </p:txBody>
      </p:sp>
      <p:pic>
        <p:nvPicPr>
          <p:cNvPr id="100355" name="Picture 3"/>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2539999" y="1899084"/>
            <a:ext cx="6935788" cy="42211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7642855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440872" y="365125"/>
            <a:ext cx="10515600" cy="320675"/>
          </a:xfrm>
        </p:spPr>
        <p:txBody>
          <a:bodyPr>
            <a:normAutofit fontScale="90000"/>
          </a:bodyPr>
          <a:lstStyle/>
          <a:p>
            <a:r>
              <a:rPr lang="en-US" dirty="0"/>
              <a:t>Summary of Symbols (Cont.)</a:t>
            </a:r>
          </a:p>
        </p:txBody>
      </p:sp>
      <p:sp>
        <p:nvSpPr>
          <p:cNvPr id="5" name="Slide Number Placeholder 3"/>
          <p:cNvSpPr>
            <a:spLocks noGrp="1"/>
          </p:cNvSpPr>
          <p:nvPr>
            <p:ph type="sldNum" sz="quarter" idx="12"/>
          </p:nvPr>
        </p:nvSpPr>
        <p:spPr/>
        <p:txBody>
          <a:bodyPr/>
          <a:lstStyle/>
          <a:p>
            <a:fld id="{D21D8928-2F8B-492E-9B95-15AACFAB43D1}" type="slidenum">
              <a:rPr lang="en-US"/>
              <a:pPr/>
              <a:t>72</a:t>
            </a:fld>
            <a:endParaRPr lang="en-US"/>
          </a:p>
        </p:txBody>
      </p:sp>
      <p:pic>
        <p:nvPicPr>
          <p:cNvPr id="116739" name="Picture 3"/>
          <p:cNvPicPr>
            <a:picLocks noChangeAspect="1" noChangeArrowheads="1"/>
          </p:cNvPicPr>
          <p:nvPr/>
        </p:nvPicPr>
        <p:blipFill>
          <a:blip r:embed="rId2">
            <a:extLst>
              <a:ext uri="{28A0092B-C50C-407E-A947-70E740481C1C}">
                <a14:useLocalDpi xmlns:a14="http://schemas.microsoft.com/office/drawing/2010/main" val="0"/>
              </a:ext>
            </a:extLst>
          </a:blip>
          <a:srcRect l="22081" t="46487" r="22781" b="6075"/>
          <a:stretch>
            <a:fillRect/>
          </a:stretch>
        </p:blipFill>
        <p:spPr bwMode="auto">
          <a:xfrm>
            <a:off x="2647950" y="1740911"/>
            <a:ext cx="6896100" cy="44497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2468838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451264" y="375516"/>
            <a:ext cx="10515600" cy="299893"/>
          </a:xfrm>
        </p:spPr>
        <p:txBody>
          <a:bodyPr>
            <a:normAutofit fontScale="90000"/>
          </a:bodyPr>
          <a:lstStyle/>
          <a:p>
            <a:r>
              <a:rPr lang="en-US" dirty="0"/>
              <a:t>Alternative E-R Notations</a:t>
            </a:r>
          </a:p>
        </p:txBody>
      </p:sp>
      <p:sp>
        <p:nvSpPr>
          <p:cNvPr id="5" name="Slide Number Placeholder 3"/>
          <p:cNvSpPr>
            <a:spLocks noGrp="1"/>
          </p:cNvSpPr>
          <p:nvPr>
            <p:ph type="sldNum" sz="quarter" idx="12"/>
          </p:nvPr>
        </p:nvSpPr>
        <p:spPr/>
        <p:txBody>
          <a:bodyPr/>
          <a:lstStyle/>
          <a:p>
            <a:fld id="{39CAA799-F7C9-4149-82F9-FE705D77EBFD}" type="slidenum">
              <a:rPr lang="en-US"/>
              <a:pPr/>
              <a:t>73</a:t>
            </a:fld>
            <a:endParaRPr lang="en-US"/>
          </a:p>
        </p:txBody>
      </p:sp>
      <p:pic>
        <p:nvPicPr>
          <p:cNvPr id="101379" name="Picture 3"/>
          <p:cNvPicPr>
            <a:picLocks noChangeAspect="1" noChangeArrowheads="1"/>
          </p:cNvPicPr>
          <p:nvPr/>
        </p:nvPicPr>
        <p:blipFill>
          <a:blip r:embed="rId2">
            <a:extLst>
              <a:ext uri="{28A0092B-C50C-407E-A947-70E740481C1C}">
                <a14:useLocalDpi xmlns:a14="http://schemas.microsoft.com/office/drawing/2010/main" val="0"/>
              </a:ext>
            </a:extLst>
          </a:blip>
          <a:srcRect l="1154" t="6154" r="1154" b="5641"/>
          <a:stretch>
            <a:fillRect/>
          </a:stretch>
        </p:blipFill>
        <p:spPr bwMode="auto">
          <a:xfrm>
            <a:off x="2616993" y="1687946"/>
            <a:ext cx="6958013" cy="4711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5019133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61655" y="286616"/>
            <a:ext cx="8077200" cy="609600"/>
          </a:xfrm>
        </p:spPr>
        <p:txBody>
          <a:bodyPr>
            <a:normAutofit fontScale="90000"/>
          </a:bodyPr>
          <a:lstStyle/>
          <a:p>
            <a:r>
              <a:rPr lang="en-US" dirty="0"/>
              <a:t>Reduction of an E-R Schema to Tables</a:t>
            </a:r>
          </a:p>
        </p:txBody>
      </p:sp>
      <p:sp>
        <p:nvSpPr>
          <p:cNvPr id="58371" name="Rectangle 3"/>
          <p:cNvSpPr>
            <a:spLocks noGrp="1" noChangeArrowheads="1"/>
          </p:cNvSpPr>
          <p:nvPr>
            <p:ph idx="1"/>
          </p:nvPr>
        </p:nvSpPr>
        <p:spPr>
          <a:xfrm>
            <a:off x="2509405" y="2135620"/>
            <a:ext cx="7029450" cy="4114800"/>
          </a:xfrm>
        </p:spPr>
        <p:txBody>
          <a:bodyPr>
            <a:normAutofit lnSpcReduction="10000"/>
          </a:bodyPr>
          <a:lstStyle/>
          <a:p>
            <a:r>
              <a:rPr lang="en-US" dirty="0"/>
              <a:t>Primary keys allow entity sets and relationship sets to be expressed uniformly as </a:t>
            </a:r>
            <a:r>
              <a:rPr lang="en-US" i="1" dirty="0"/>
              <a:t>tables </a:t>
            </a:r>
            <a:r>
              <a:rPr lang="en-US" dirty="0"/>
              <a:t>which represent the contents of the database.</a:t>
            </a:r>
          </a:p>
          <a:p>
            <a:r>
              <a:rPr lang="en-US" dirty="0"/>
              <a:t>A database which conforms to an E-R diagram can be represented by a collection of tables.</a:t>
            </a:r>
          </a:p>
          <a:p>
            <a:r>
              <a:rPr lang="en-US" dirty="0"/>
              <a:t>For each entity set and relationship set there is a unique table which is assigned the name of the corresponding entity set or relationship set.</a:t>
            </a:r>
          </a:p>
          <a:p>
            <a:r>
              <a:rPr lang="en-US" dirty="0"/>
              <a:t>Each table has a number of columns (generally corresponding to attributes), which have unique names.</a:t>
            </a:r>
          </a:p>
          <a:p>
            <a:r>
              <a:rPr lang="en-US" dirty="0"/>
              <a:t>Converting an E-R diagram to a table format is the basis for deriving a relational database design from an E-R diagram. </a:t>
            </a:r>
          </a:p>
        </p:txBody>
      </p:sp>
      <p:sp>
        <p:nvSpPr>
          <p:cNvPr id="5" name="Slide Number Placeholder 4"/>
          <p:cNvSpPr>
            <a:spLocks noGrp="1"/>
          </p:cNvSpPr>
          <p:nvPr>
            <p:ph type="sldNum" sz="quarter" idx="12"/>
          </p:nvPr>
        </p:nvSpPr>
        <p:spPr/>
        <p:txBody>
          <a:bodyPr/>
          <a:lstStyle/>
          <a:p>
            <a:fld id="{ACA4BD30-D255-4168-AC9B-97C5D88FCFFC}" type="slidenum">
              <a:rPr lang="en-US"/>
              <a:pPr/>
              <a:t>74</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9470989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51264" y="348385"/>
            <a:ext cx="7495309" cy="689984"/>
          </a:xfrm>
        </p:spPr>
        <p:txBody>
          <a:bodyPr>
            <a:normAutofit fontScale="90000"/>
          </a:bodyPr>
          <a:lstStyle/>
          <a:p>
            <a:r>
              <a:rPr lang="en-US" dirty="0"/>
              <a:t>Representing Entity Sets as Tables</a:t>
            </a:r>
          </a:p>
        </p:txBody>
      </p:sp>
      <p:sp>
        <p:nvSpPr>
          <p:cNvPr id="59395" name="Rectangle 3"/>
          <p:cNvSpPr>
            <a:spLocks noGrp="1" noChangeArrowheads="1"/>
          </p:cNvSpPr>
          <p:nvPr>
            <p:ph idx="1"/>
          </p:nvPr>
        </p:nvSpPr>
        <p:spPr>
          <a:xfrm>
            <a:off x="2430464" y="1571263"/>
            <a:ext cx="7478713" cy="630237"/>
          </a:xfrm>
        </p:spPr>
        <p:txBody>
          <a:bodyPr>
            <a:normAutofit/>
          </a:bodyPr>
          <a:lstStyle/>
          <a:p>
            <a:r>
              <a:rPr lang="en-US" dirty="0"/>
              <a:t>A strong entity set reduces to a table with the same attributes.</a:t>
            </a:r>
          </a:p>
        </p:txBody>
      </p:sp>
      <p:sp>
        <p:nvSpPr>
          <p:cNvPr id="7" name="Slide Number Placeholder 4"/>
          <p:cNvSpPr>
            <a:spLocks noGrp="1"/>
          </p:cNvSpPr>
          <p:nvPr>
            <p:ph type="sldNum" sz="quarter" idx="12"/>
          </p:nvPr>
        </p:nvSpPr>
        <p:spPr/>
        <p:txBody>
          <a:bodyPr/>
          <a:lstStyle/>
          <a:p>
            <a:fld id="{3675EB33-EB00-44EB-9046-38B5437C666D}" type="slidenum">
              <a:rPr lang="en-US"/>
              <a:pPr/>
              <a:t>75</a:t>
            </a:fld>
            <a:endParaRPr lang="en-US"/>
          </a:p>
        </p:txBody>
      </p:sp>
      <p:sp>
        <p:nvSpPr>
          <p:cNvPr id="59408" name="Rectangle 16"/>
          <p:cNvSpPr>
            <a:spLocks noChangeArrowheads="1"/>
          </p:cNvSpPr>
          <p:nvPr/>
        </p:nvSpPr>
        <p:spPr bwMode="auto">
          <a:xfrm>
            <a:off x="2430464" y="3119438"/>
            <a:ext cx="74517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Font typeface="Monotype Sorts" pitchFamily="2" charset="2"/>
              <a:buNone/>
            </a:pPr>
            <a:endParaRPr kumimoji="1" lang="en-US" sz="2000"/>
          </a:p>
        </p:txBody>
      </p:sp>
      <p:pic>
        <p:nvPicPr>
          <p:cNvPr id="59422" name="Picture 30"/>
          <p:cNvPicPr>
            <a:picLocks noChangeAspect="1" noChangeArrowheads="1"/>
          </p:cNvPicPr>
          <p:nvPr/>
        </p:nvPicPr>
        <p:blipFill>
          <a:blip r:embed="rId2">
            <a:extLst>
              <a:ext uri="{28A0092B-C50C-407E-A947-70E740481C1C}">
                <a14:useLocalDpi xmlns:a14="http://schemas.microsoft.com/office/drawing/2010/main" val="0"/>
              </a:ext>
            </a:extLst>
          </a:blip>
          <a:srcRect l="1584" t="23239" r="1056" b="23474"/>
          <a:stretch>
            <a:fillRect/>
          </a:stretch>
        </p:blipFill>
        <p:spPr bwMode="auto">
          <a:xfrm>
            <a:off x="2413001" y="2657333"/>
            <a:ext cx="7889875" cy="314642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254458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596736" y="435934"/>
            <a:ext cx="8850312" cy="520030"/>
          </a:xfrm>
        </p:spPr>
        <p:txBody>
          <a:bodyPr>
            <a:normAutofit fontScale="90000"/>
          </a:bodyPr>
          <a:lstStyle/>
          <a:p>
            <a:r>
              <a:rPr lang="en-US" dirty="0"/>
              <a:t>Composite and Multivalued Attributes</a:t>
            </a:r>
          </a:p>
        </p:txBody>
      </p:sp>
      <p:sp>
        <p:nvSpPr>
          <p:cNvPr id="120836" name="Rectangle 4"/>
          <p:cNvSpPr>
            <a:spLocks noGrp="1" noChangeArrowheads="1"/>
          </p:cNvSpPr>
          <p:nvPr>
            <p:ph idx="1"/>
          </p:nvPr>
        </p:nvSpPr>
        <p:spPr>
          <a:xfrm>
            <a:off x="1931987" y="1277506"/>
            <a:ext cx="8328025" cy="5381625"/>
          </a:xfrm>
          <a:noFill/>
          <a:ln/>
        </p:spPr>
        <p:txBody>
          <a:bodyPr>
            <a:normAutofit/>
          </a:bodyPr>
          <a:lstStyle/>
          <a:p>
            <a:pPr>
              <a:lnSpc>
                <a:spcPct val="90000"/>
              </a:lnSpc>
            </a:pPr>
            <a:r>
              <a:rPr lang="en-US" dirty="0"/>
              <a:t>Composite attributes are flattened out by creating a separate attribute for each component attribute</a:t>
            </a:r>
          </a:p>
          <a:p>
            <a:pPr lvl="1">
              <a:lnSpc>
                <a:spcPct val="90000"/>
              </a:lnSpc>
            </a:pPr>
            <a:r>
              <a:rPr lang="en-US" dirty="0"/>
              <a:t>E.g. given entity set </a:t>
            </a:r>
            <a:r>
              <a:rPr lang="en-US" i="1" dirty="0"/>
              <a:t>custome</a:t>
            </a:r>
            <a:r>
              <a:rPr lang="en-US" dirty="0"/>
              <a:t>r with composite attribute </a:t>
            </a:r>
            <a:r>
              <a:rPr lang="en-US" i="1" dirty="0"/>
              <a:t>name</a:t>
            </a:r>
            <a:r>
              <a:rPr lang="en-US" dirty="0"/>
              <a:t> with component attributes </a:t>
            </a:r>
            <a:r>
              <a:rPr lang="en-US" i="1" dirty="0"/>
              <a:t>first-name </a:t>
            </a:r>
            <a:r>
              <a:rPr lang="en-US" dirty="0"/>
              <a:t>and </a:t>
            </a:r>
            <a:r>
              <a:rPr lang="en-US" i="1" dirty="0"/>
              <a:t>last-name</a:t>
            </a:r>
            <a:r>
              <a:rPr lang="en-US" dirty="0"/>
              <a:t> the table corresponding to the entity set has two attributes</a:t>
            </a:r>
            <a:br>
              <a:rPr lang="en-US" dirty="0"/>
            </a:br>
            <a:r>
              <a:rPr lang="en-US" dirty="0"/>
              <a:t>                 </a:t>
            </a:r>
            <a:r>
              <a:rPr lang="en-US" i="1" dirty="0" err="1"/>
              <a:t>name.first</a:t>
            </a:r>
            <a:r>
              <a:rPr lang="en-US" i="1" dirty="0"/>
              <a:t>-name</a:t>
            </a:r>
            <a:r>
              <a:rPr lang="en-US" dirty="0"/>
              <a:t>  and </a:t>
            </a:r>
            <a:r>
              <a:rPr lang="en-US" i="1" dirty="0" err="1"/>
              <a:t>name.last</a:t>
            </a:r>
            <a:r>
              <a:rPr lang="en-US" i="1" dirty="0"/>
              <a:t>-name</a:t>
            </a:r>
          </a:p>
          <a:p>
            <a:pPr>
              <a:lnSpc>
                <a:spcPct val="90000"/>
              </a:lnSpc>
            </a:pPr>
            <a:r>
              <a:rPr lang="en-US" dirty="0"/>
              <a:t>A multivalued attribute M of an entity E is represented by a separate table EM</a:t>
            </a:r>
          </a:p>
          <a:p>
            <a:pPr lvl="1">
              <a:lnSpc>
                <a:spcPct val="90000"/>
              </a:lnSpc>
            </a:pPr>
            <a:r>
              <a:rPr lang="en-US" dirty="0"/>
              <a:t>Table EM has attributes corresponding to the primary key of E and an attribute corresponding to multivalued attribute M</a:t>
            </a:r>
          </a:p>
          <a:p>
            <a:pPr lvl="1">
              <a:lnSpc>
                <a:spcPct val="90000"/>
              </a:lnSpc>
            </a:pPr>
            <a:r>
              <a:rPr lang="en-US" dirty="0"/>
              <a:t>E.g.  Multivalued attribute </a:t>
            </a:r>
            <a:r>
              <a:rPr lang="en-US" i="1" dirty="0"/>
              <a:t>dependent-names</a:t>
            </a:r>
            <a:r>
              <a:rPr lang="en-US" dirty="0"/>
              <a:t> of </a:t>
            </a:r>
            <a:r>
              <a:rPr lang="en-US" i="1" dirty="0"/>
              <a:t>employee</a:t>
            </a:r>
            <a:r>
              <a:rPr lang="en-US" dirty="0"/>
              <a:t> is represented by a table</a:t>
            </a:r>
            <a:br>
              <a:rPr lang="en-US" dirty="0"/>
            </a:br>
            <a:r>
              <a:rPr lang="en-US" dirty="0"/>
              <a:t>    </a:t>
            </a:r>
            <a:r>
              <a:rPr lang="en-US" i="1" dirty="0"/>
              <a:t>employee-dependent-names</a:t>
            </a:r>
            <a:r>
              <a:rPr lang="en-US" dirty="0"/>
              <a:t>(</a:t>
            </a:r>
            <a:r>
              <a:rPr lang="en-US" i="1" dirty="0"/>
              <a:t> employee-id, </a:t>
            </a:r>
            <a:r>
              <a:rPr lang="en-US" i="1" dirty="0" err="1"/>
              <a:t>dname</a:t>
            </a:r>
            <a:r>
              <a:rPr lang="en-US" dirty="0"/>
              <a:t>)</a:t>
            </a:r>
            <a:r>
              <a:rPr lang="en-US" i="1" dirty="0"/>
              <a:t> </a:t>
            </a:r>
          </a:p>
          <a:p>
            <a:pPr lvl="1">
              <a:lnSpc>
                <a:spcPct val="90000"/>
              </a:lnSpc>
            </a:pPr>
            <a:r>
              <a:rPr lang="en-US" dirty="0"/>
              <a:t>Each value of the multivalued attribute maps to a separate row of the table EM</a:t>
            </a:r>
          </a:p>
          <a:p>
            <a:pPr lvl="2">
              <a:lnSpc>
                <a:spcPct val="90000"/>
              </a:lnSpc>
            </a:pPr>
            <a:r>
              <a:rPr lang="en-US" dirty="0"/>
              <a:t>E.g.,  an employee entity with primary key  John and </a:t>
            </a:r>
            <a:br>
              <a:rPr lang="en-US" dirty="0"/>
            </a:br>
            <a:r>
              <a:rPr lang="en-US" dirty="0"/>
              <a:t>dependents  Johnson and </a:t>
            </a:r>
            <a:r>
              <a:rPr lang="en-US" dirty="0" err="1"/>
              <a:t>Johndotir</a:t>
            </a:r>
            <a:r>
              <a:rPr lang="en-US" dirty="0"/>
              <a:t> maps to two rows:   </a:t>
            </a:r>
            <a:br>
              <a:rPr lang="en-US" dirty="0"/>
            </a:br>
            <a:r>
              <a:rPr lang="en-US" dirty="0"/>
              <a:t>   (John, Johnson) and (John, </a:t>
            </a:r>
            <a:r>
              <a:rPr lang="en-US" dirty="0" err="1"/>
              <a:t>Johndotir</a:t>
            </a:r>
            <a:r>
              <a:rPr lang="en-US" dirty="0"/>
              <a:t>) </a:t>
            </a:r>
          </a:p>
        </p:txBody>
      </p:sp>
      <p:sp>
        <p:nvSpPr>
          <p:cNvPr id="5" name="Slide Number Placeholder 4"/>
          <p:cNvSpPr>
            <a:spLocks noGrp="1"/>
          </p:cNvSpPr>
          <p:nvPr>
            <p:ph type="sldNum" sz="quarter" idx="12"/>
          </p:nvPr>
        </p:nvSpPr>
        <p:spPr/>
        <p:txBody>
          <a:bodyPr/>
          <a:lstStyle/>
          <a:p>
            <a:fld id="{492E71F6-1EBA-4DC0-B28F-B8BCC1BA129A}" type="slidenum">
              <a:rPr lang="en-US"/>
              <a:pPr/>
              <a:t>76</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1651909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492828" y="414668"/>
            <a:ext cx="10515600" cy="412752"/>
          </a:xfrm>
        </p:spPr>
        <p:txBody>
          <a:bodyPr>
            <a:normAutofit fontScale="90000"/>
          </a:bodyPr>
          <a:lstStyle/>
          <a:p>
            <a:r>
              <a:rPr lang="en-US" dirty="0"/>
              <a:t>Representing Weak Entity Sets</a:t>
            </a:r>
          </a:p>
        </p:txBody>
      </p:sp>
      <p:sp>
        <p:nvSpPr>
          <p:cNvPr id="6" name="Slide Number Placeholder 4"/>
          <p:cNvSpPr>
            <a:spLocks noGrp="1"/>
          </p:cNvSpPr>
          <p:nvPr>
            <p:ph type="sldNum" sz="quarter" idx="12"/>
          </p:nvPr>
        </p:nvSpPr>
        <p:spPr/>
        <p:txBody>
          <a:bodyPr/>
          <a:lstStyle/>
          <a:p>
            <a:fld id="{98972C6A-4874-4468-A43F-9E3EF8DBC2A9}" type="slidenum">
              <a:rPr lang="en-US"/>
              <a:pPr/>
              <a:t>77</a:t>
            </a:fld>
            <a:endParaRPr lang="en-US"/>
          </a:p>
        </p:txBody>
      </p:sp>
      <p:pic>
        <p:nvPicPr>
          <p:cNvPr id="119812" name="Picture 4"/>
          <p:cNvPicPr>
            <a:picLocks noChangeAspect="1" noChangeArrowheads="1"/>
          </p:cNvPicPr>
          <p:nvPr/>
        </p:nvPicPr>
        <p:blipFill>
          <a:blip r:embed="rId2">
            <a:extLst>
              <a:ext uri="{28A0092B-C50C-407E-A947-70E740481C1C}">
                <a14:useLocalDpi xmlns:a14="http://schemas.microsoft.com/office/drawing/2010/main" val="0"/>
              </a:ext>
            </a:extLst>
          </a:blip>
          <a:srcRect l="908" t="22263" r="908" b="22020"/>
          <a:stretch>
            <a:fillRect/>
          </a:stretch>
        </p:blipFill>
        <p:spPr bwMode="auto">
          <a:xfrm>
            <a:off x="2413001" y="2921289"/>
            <a:ext cx="7527925" cy="32035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3" name="Rectangle 5"/>
          <p:cNvSpPr>
            <a:spLocks noChangeArrowheads="1"/>
          </p:cNvSpPr>
          <p:nvPr/>
        </p:nvSpPr>
        <p:spPr bwMode="auto">
          <a:xfrm>
            <a:off x="2356643" y="1559236"/>
            <a:ext cx="7478713" cy="63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sz="2000" dirty="0">
                <a:latin typeface="Helvetica" panose="020B0604020202020204" pitchFamily="34" charset="0"/>
              </a:rPr>
              <a:t>A weak entity set becomes a table that includes a column for the primary key of the identifying strong entity set</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4133553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11312" y="513144"/>
            <a:ext cx="8666019" cy="457200"/>
          </a:xfrm>
        </p:spPr>
        <p:txBody>
          <a:bodyPr>
            <a:normAutofit fontScale="90000"/>
          </a:bodyPr>
          <a:lstStyle/>
          <a:p>
            <a:r>
              <a:rPr lang="en-US" dirty="0"/>
              <a:t>Representing Relationship Sets as Tables</a:t>
            </a:r>
          </a:p>
        </p:txBody>
      </p:sp>
      <p:sp>
        <p:nvSpPr>
          <p:cNvPr id="60419" name="Rectangle 3"/>
          <p:cNvSpPr>
            <a:spLocks noGrp="1" noChangeArrowheads="1"/>
          </p:cNvSpPr>
          <p:nvPr>
            <p:ph idx="1"/>
          </p:nvPr>
        </p:nvSpPr>
        <p:spPr>
          <a:xfrm>
            <a:off x="2429597" y="1463820"/>
            <a:ext cx="7029450" cy="1084262"/>
          </a:xfrm>
        </p:spPr>
        <p:txBody>
          <a:bodyPr>
            <a:normAutofit fontScale="92500" lnSpcReduction="10000"/>
          </a:bodyPr>
          <a:lstStyle/>
          <a:p>
            <a:pPr>
              <a:lnSpc>
                <a:spcPct val="90000"/>
              </a:lnSpc>
            </a:pPr>
            <a:r>
              <a:rPr lang="en-US" sz="1800" dirty="0"/>
              <a:t>A many-to-many relationship set is represented as a table with columns for the primary keys of the two participating entity sets, and any descriptive attributes of the relationship set. </a:t>
            </a:r>
          </a:p>
          <a:p>
            <a:pPr>
              <a:lnSpc>
                <a:spcPct val="90000"/>
              </a:lnSpc>
            </a:pPr>
            <a:r>
              <a:rPr lang="en-US" sz="1800" dirty="0"/>
              <a:t>E.g.: table for relationship set </a:t>
            </a:r>
            <a:r>
              <a:rPr lang="en-US" sz="1800" i="1" dirty="0"/>
              <a:t>borrower</a:t>
            </a:r>
          </a:p>
        </p:txBody>
      </p:sp>
      <p:sp>
        <p:nvSpPr>
          <p:cNvPr id="6" name="Slide Number Placeholder 4"/>
          <p:cNvSpPr>
            <a:spLocks noGrp="1"/>
          </p:cNvSpPr>
          <p:nvPr>
            <p:ph type="sldNum" sz="quarter" idx="12"/>
          </p:nvPr>
        </p:nvSpPr>
        <p:spPr/>
        <p:txBody>
          <a:bodyPr/>
          <a:lstStyle/>
          <a:p>
            <a:fld id="{2F6B9B29-5578-4DA3-A789-A1CDBBDCD6BB}" type="slidenum">
              <a:rPr lang="en-US"/>
              <a:pPr/>
              <a:t>78</a:t>
            </a:fld>
            <a:endParaRPr lang="en-US"/>
          </a:p>
        </p:txBody>
      </p:sp>
      <p:pic>
        <p:nvPicPr>
          <p:cNvPr id="60444" name="Picture 28"/>
          <p:cNvPicPr>
            <a:picLocks noChangeAspect="1" noChangeArrowheads="1"/>
          </p:cNvPicPr>
          <p:nvPr/>
        </p:nvPicPr>
        <p:blipFill>
          <a:blip r:embed="rId2">
            <a:extLst>
              <a:ext uri="{28A0092B-C50C-407E-A947-70E740481C1C}">
                <a14:useLocalDpi xmlns:a14="http://schemas.microsoft.com/office/drawing/2010/main" val="0"/>
              </a:ext>
            </a:extLst>
          </a:blip>
          <a:srcRect l="9988" t="2570" r="10164" b="3038"/>
          <a:stretch>
            <a:fillRect/>
          </a:stretch>
        </p:blipFill>
        <p:spPr bwMode="auto">
          <a:xfrm>
            <a:off x="4122376" y="2913929"/>
            <a:ext cx="3995738" cy="35433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386294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676400" y="408369"/>
            <a:ext cx="10515600" cy="379413"/>
          </a:xfrm>
        </p:spPr>
        <p:txBody>
          <a:bodyPr>
            <a:normAutofit fontScale="90000"/>
          </a:bodyPr>
          <a:lstStyle/>
          <a:p>
            <a:r>
              <a:rPr lang="en-US" dirty="0"/>
              <a:t>Redundancy of Tables</a:t>
            </a:r>
          </a:p>
        </p:txBody>
      </p:sp>
      <p:sp>
        <p:nvSpPr>
          <p:cNvPr id="6" name="Slide Number Placeholder 3"/>
          <p:cNvSpPr>
            <a:spLocks noGrp="1"/>
          </p:cNvSpPr>
          <p:nvPr>
            <p:ph type="sldNum" sz="quarter" idx="12"/>
          </p:nvPr>
        </p:nvSpPr>
        <p:spPr/>
        <p:txBody>
          <a:bodyPr/>
          <a:lstStyle/>
          <a:p>
            <a:fld id="{864A03D0-B9FE-4C79-8C3D-834725497A50}" type="slidenum">
              <a:rPr lang="en-US"/>
              <a:pPr/>
              <a:t>79</a:t>
            </a:fld>
            <a:endParaRPr lang="en-US"/>
          </a:p>
        </p:txBody>
      </p:sp>
      <p:pic>
        <p:nvPicPr>
          <p:cNvPr id="107523" name="Picture 3"/>
          <p:cNvPicPr>
            <a:picLocks noChangeAspect="1" noChangeArrowheads="1"/>
          </p:cNvPicPr>
          <p:nvPr/>
        </p:nvPicPr>
        <p:blipFill>
          <a:blip r:embed="rId2">
            <a:extLst>
              <a:ext uri="{28A0092B-C50C-407E-A947-70E740481C1C}">
                <a14:useLocalDpi xmlns:a14="http://schemas.microsoft.com/office/drawing/2010/main" val="0"/>
              </a:ext>
            </a:extLst>
          </a:blip>
          <a:srcRect l="1164" t="30377" r="832" b="30377"/>
          <a:stretch>
            <a:fillRect/>
          </a:stretch>
        </p:blipFill>
        <p:spPr bwMode="auto">
          <a:xfrm>
            <a:off x="2389188" y="3973945"/>
            <a:ext cx="8077200" cy="2425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5" name="Rectangle 5"/>
          <p:cNvSpPr>
            <a:spLocks noChangeArrowheads="1"/>
          </p:cNvSpPr>
          <p:nvPr/>
        </p:nvSpPr>
        <p:spPr bwMode="auto">
          <a:xfrm>
            <a:off x="2389188" y="1318032"/>
            <a:ext cx="7524750" cy="2125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buClr>
                <a:schemeClr val="tx2"/>
              </a:buClr>
              <a:buSzPct val="90000"/>
              <a:buFont typeface="Monotype Sorts" pitchFamily="2" charset="2"/>
              <a:buChar char="n"/>
            </a:pPr>
            <a:r>
              <a:rPr kumimoji="1" lang="en-US" dirty="0"/>
              <a:t>Many-to-one and one-to-many relationship sets that are total on the many-side can be represented by </a:t>
            </a:r>
            <a:r>
              <a:rPr kumimoji="1" lang="en-US" dirty="0">
                <a:solidFill>
                  <a:srgbClr val="FF0000"/>
                </a:solidFill>
              </a:rPr>
              <a:t>adding an extra attribute to the many side, containing the primary key of the one side</a:t>
            </a:r>
          </a:p>
          <a:p>
            <a:pPr>
              <a:lnSpc>
                <a:spcPct val="90000"/>
              </a:lnSpc>
              <a:spcBef>
                <a:spcPct val="35000"/>
              </a:spcBef>
              <a:buClr>
                <a:schemeClr val="tx2"/>
              </a:buClr>
              <a:buSzPct val="90000"/>
              <a:buFont typeface="Monotype Sorts" pitchFamily="2" charset="2"/>
              <a:buChar char="n"/>
            </a:pPr>
            <a:r>
              <a:rPr kumimoji="1" lang="en-US" dirty="0"/>
              <a:t>E.g.: Instead of creating a table for relationship </a:t>
            </a:r>
            <a:r>
              <a:rPr kumimoji="1" lang="en-US" i="1" dirty="0"/>
              <a:t>account-branch</a:t>
            </a:r>
            <a:r>
              <a:rPr kumimoji="1" lang="en-US" dirty="0"/>
              <a:t>, add an attribute </a:t>
            </a:r>
            <a:r>
              <a:rPr kumimoji="1" lang="en-US" i="1" dirty="0"/>
              <a:t>branch</a:t>
            </a:r>
            <a:r>
              <a:rPr kumimoji="1" lang="en-US" dirty="0"/>
              <a:t> to the entity set </a:t>
            </a:r>
            <a:r>
              <a:rPr kumimoji="1" lang="en-US" i="1" dirty="0"/>
              <a:t>account</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241093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68476" y="302006"/>
            <a:ext cx="9119755" cy="485776"/>
          </a:xfrm>
        </p:spPr>
        <p:txBody>
          <a:bodyPr>
            <a:normAutofit fontScale="90000"/>
          </a:bodyPr>
          <a:lstStyle/>
          <a:p>
            <a:r>
              <a:rPr lang="en-US" dirty="0"/>
              <a:t>Entity Sets </a:t>
            </a:r>
            <a:r>
              <a:rPr lang="en-US" i="1" dirty="0"/>
              <a:t>customer</a:t>
            </a:r>
            <a:r>
              <a:rPr lang="en-US" dirty="0"/>
              <a:t> and </a:t>
            </a:r>
            <a:r>
              <a:rPr lang="en-US" i="1" dirty="0"/>
              <a:t>loan</a:t>
            </a:r>
            <a:endParaRPr lang="en-US" dirty="0"/>
          </a:p>
        </p:txBody>
      </p:sp>
      <p:sp>
        <p:nvSpPr>
          <p:cNvPr id="6" name="Slide Number Placeholder 3"/>
          <p:cNvSpPr>
            <a:spLocks noGrp="1"/>
          </p:cNvSpPr>
          <p:nvPr>
            <p:ph type="sldNum" sz="quarter" idx="12"/>
          </p:nvPr>
        </p:nvSpPr>
        <p:spPr/>
        <p:txBody>
          <a:bodyPr/>
          <a:lstStyle/>
          <a:p>
            <a:fld id="{535D2978-DF78-4022-AB11-995075D97714}" type="slidenum">
              <a:rPr lang="en-US"/>
              <a:pPr/>
              <a:t>8</a:t>
            </a:fld>
            <a:endParaRPr lang="en-US" dirty="0"/>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l="1408" t="7512" r="1233" b="9859"/>
          <a:stretch>
            <a:fillRect/>
          </a:stretch>
        </p:blipFill>
        <p:spPr bwMode="auto">
          <a:xfrm>
            <a:off x="2543464" y="2037773"/>
            <a:ext cx="7023100" cy="44704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6" name="Text Box 4"/>
          <p:cNvSpPr txBox="1">
            <a:spLocks noChangeArrowheads="1"/>
          </p:cNvSpPr>
          <p:nvPr/>
        </p:nvSpPr>
        <p:spPr bwMode="auto">
          <a:xfrm>
            <a:off x="2465678" y="959953"/>
            <a:ext cx="65512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dirty="0"/>
              <a:t>customer-id   customer-  customer-  customer-           loan-    amount</a:t>
            </a:r>
            <a:br>
              <a:rPr lang="en-US" dirty="0"/>
            </a:br>
            <a:r>
              <a:rPr lang="en-US" dirty="0"/>
              <a:t>                          name     street         city                    number</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3206415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01879" y="329899"/>
            <a:ext cx="8911687" cy="626065"/>
          </a:xfrm>
        </p:spPr>
        <p:txBody>
          <a:bodyPr>
            <a:normAutofit fontScale="90000"/>
          </a:bodyPr>
          <a:lstStyle/>
          <a:p>
            <a:r>
              <a:rPr lang="en-US" dirty="0"/>
              <a:t>Redundancy of Tables (Cont.)</a:t>
            </a:r>
          </a:p>
        </p:txBody>
      </p:sp>
      <p:sp>
        <p:nvSpPr>
          <p:cNvPr id="122883" name="Rectangle 3"/>
          <p:cNvSpPr>
            <a:spLocks noGrp="1" noChangeArrowheads="1"/>
          </p:cNvSpPr>
          <p:nvPr>
            <p:ph idx="1"/>
          </p:nvPr>
        </p:nvSpPr>
        <p:spPr>
          <a:xfrm>
            <a:off x="1841066" y="2123209"/>
            <a:ext cx="8915400" cy="3777622"/>
          </a:xfrm>
        </p:spPr>
        <p:txBody>
          <a:bodyPr>
            <a:normAutofit lnSpcReduction="10000"/>
          </a:bodyPr>
          <a:lstStyle/>
          <a:p>
            <a:pPr>
              <a:lnSpc>
                <a:spcPct val="90000"/>
              </a:lnSpc>
            </a:pPr>
            <a:r>
              <a:rPr lang="en-US" sz="2400" dirty="0">
                <a:latin typeface="Times New Roman" panose="02020603050405020304" pitchFamily="18" charset="0"/>
              </a:rPr>
              <a:t>For one-to-one relationship sets, either side can be chosen to act as the “many” side</a:t>
            </a:r>
          </a:p>
          <a:p>
            <a:pPr lvl="1">
              <a:lnSpc>
                <a:spcPct val="90000"/>
              </a:lnSpc>
            </a:pPr>
            <a:r>
              <a:rPr lang="en-US" sz="2000" dirty="0">
                <a:latin typeface="Times New Roman" panose="02020603050405020304" pitchFamily="18" charset="0"/>
              </a:rPr>
              <a:t>That is, extra attribute can be added to either of the tables corresponding to the two entity sets </a:t>
            </a:r>
          </a:p>
          <a:p>
            <a:pPr>
              <a:lnSpc>
                <a:spcPct val="90000"/>
              </a:lnSpc>
            </a:pPr>
            <a:r>
              <a:rPr lang="en-US" sz="2400" dirty="0">
                <a:latin typeface="Times New Roman" panose="02020603050405020304" pitchFamily="18" charset="0"/>
              </a:rPr>
              <a:t>If participation is </a:t>
            </a:r>
            <a:r>
              <a:rPr lang="en-US" sz="2400" i="1" dirty="0">
                <a:latin typeface="Times New Roman" panose="02020603050405020304" pitchFamily="18" charset="0"/>
              </a:rPr>
              <a:t>partial</a:t>
            </a:r>
            <a:r>
              <a:rPr lang="en-US" sz="2400" dirty="0">
                <a:latin typeface="Times New Roman" panose="02020603050405020304" pitchFamily="18" charset="0"/>
              </a:rPr>
              <a:t> on the many side, replacing a table by an extra attribute in the relation corresponding to the “many” side could result in null values</a:t>
            </a:r>
          </a:p>
          <a:p>
            <a:pPr>
              <a:lnSpc>
                <a:spcPct val="90000"/>
              </a:lnSpc>
            </a:pPr>
            <a:r>
              <a:rPr lang="en-US" sz="2400" dirty="0">
                <a:latin typeface="Times New Roman" panose="02020603050405020304" pitchFamily="18" charset="0"/>
              </a:rPr>
              <a:t>The table corresponding to a relationship set linking a weak entity set to its identifying strong entity set is redundant.</a:t>
            </a:r>
          </a:p>
          <a:p>
            <a:pPr lvl="1">
              <a:lnSpc>
                <a:spcPct val="90000"/>
              </a:lnSpc>
            </a:pPr>
            <a:r>
              <a:rPr lang="en-US" sz="2000" dirty="0">
                <a:solidFill>
                  <a:srgbClr val="FF0000"/>
                </a:solidFill>
                <a:latin typeface="Times New Roman" panose="02020603050405020304" pitchFamily="18" charset="0"/>
              </a:rPr>
              <a:t>E.g. The </a:t>
            </a:r>
            <a:r>
              <a:rPr lang="en-US" sz="2000" i="1" dirty="0">
                <a:solidFill>
                  <a:srgbClr val="FF0000"/>
                </a:solidFill>
                <a:latin typeface="Times New Roman" panose="02020603050405020304" pitchFamily="18" charset="0"/>
              </a:rPr>
              <a:t>payment</a:t>
            </a:r>
            <a:r>
              <a:rPr lang="en-US" sz="2000" dirty="0">
                <a:solidFill>
                  <a:srgbClr val="FF0000"/>
                </a:solidFill>
                <a:latin typeface="Times New Roman" panose="02020603050405020304" pitchFamily="18" charset="0"/>
              </a:rPr>
              <a:t> table already contains the information that would appear in the </a:t>
            </a:r>
            <a:r>
              <a:rPr lang="en-US" sz="2000" i="1" dirty="0">
                <a:solidFill>
                  <a:srgbClr val="FF0000"/>
                </a:solidFill>
                <a:latin typeface="Times New Roman" panose="02020603050405020304" pitchFamily="18" charset="0"/>
              </a:rPr>
              <a:t>loan-payment</a:t>
            </a:r>
            <a:r>
              <a:rPr lang="en-US" sz="2000" dirty="0">
                <a:solidFill>
                  <a:srgbClr val="FF0000"/>
                </a:solidFill>
                <a:latin typeface="Times New Roman" panose="02020603050405020304" pitchFamily="18" charset="0"/>
              </a:rPr>
              <a:t> table (i.e., the columns loan-number and </a:t>
            </a:r>
            <a:r>
              <a:rPr lang="en-US" sz="2000" i="1" dirty="0">
                <a:solidFill>
                  <a:srgbClr val="FF0000"/>
                </a:solidFill>
                <a:latin typeface="Times New Roman" panose="02020603050405020304" pitchFamily="18" charset="0"/>
              </a:rPr>
              <a:t>payment-number</a:t>
            </a:r>
            <a:r>
              <a:rPr lang="en-US" sz="2000" dirty="0">
                <a:solidFill>
                  <a:srgbClr val="FF0000"/>
                </a:solidFill>
                <a:latin typeface="Times New Roman" panose="02020603050405020304" pitchFamily="18" charset="0"/>
              </a:rPr>
              <a:t>).</a:t>
            </a:r>
          </a:p>
          <a:p>
            <a:endParaRPr lang="en-US" dirty="0"/>
          </a:p>
        </p:txBody>
      </p:sp>
      <p:sp>
        <p:nvSpPr>
          <p:cNvPr id="5" name="Slide Number Placeholder 4"/>
          <p:cNvSpPr>
            <a:spLocks noGrp="1"/>
          </p:cNvSpPr>
          <p:nvPr>
            <p:ph type="sldNum" sz="quarter" idx="12"/>
          </p:nvPr>
        </p:nvSpPr>
        <p:spPr/>
        <p:txBody>
          <a:bodyPr/>
          <a:lstStyle/>
          <a:p>
            <a:fld id="{C7E271DD-EF3A-4A67-8043-2C4BA42A5F25}" type="slidenum">
              <a:rPr lang="en-US"/>
              <a:pPr/>
              <a:t>80</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8268392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1524001" y="360744"/>
            <a:ext cx="8077200" cy="609600"/>
          </a:xfrm>
        </p:spPr>
        <p:txBody>
          <a:bodyPr>
            <a:normAutofit fontScale="90000"/>
          </a:bodyPr>
          <a:lstStyle/>
          <a:p>
            <a:r>
              <a:rPr lang="en-US" dirty="0"/>
              <a:t>Representing Specialization as Tables</a:t>
            </a:r>
          </a:p>
        </p:txBody>
      </p:sp>
      <p:sp>
        <p:nvSpPr>
          <p:cNvPr id="141315" name="Rectangle 1027"/>
          <p:cNvSpPr>
            <a:spLocks noGrp="1" noChangeArrowheads="1"/>
          </p:cNvSpPr>
          <p:nvPr>
            <p:ph idx="1"/>
          </p:nvPr>
        </p:nvSpPr>
        <p:spPr>
          <a:xfrm>
            <a:off x="1524001" y="1258990"/>
            <a:ext cx="8453438" cy="4563536"/>
          </a:xfrm>
        </p:spPr>
        <p:txBody>
          <a:bodyPr/>
          <a:lstStyle/>
          <a:p>
            <a:pPr>
              <a:tabLst>
                <a:tab pos="346075" algn="l"/>
                <a:tab pos="1255713" algn="ctr"/>
                <a:tab pos="2452688" algn="l"/>
                <a:tab pos="3824288" algn="ctr"/>
              </a:tabLst>
            </a:pPr>
            <a:r>
              <a:rPr lang="en-US" sz="2400" dirty="0"/>
              <a:t>Method 1: </a:t>
            </a:r>
          </a:p>
          <a:p>
            <a:pPr lvl="1">
              <a:tabLst>
                <a:tab pos="346075" algn="l"/>
                <a:tab pos="1255713" algn="ctr"/>
                <a:tab pos="2452688" algn="l"/>
                <a:tab pos="3824288" algn="ctr"/>
              </a:tabLst>
            </a:pPr>
            <a:r>
              <a:rPr lang="en-US" sz="2000" dirty="0">
                <a:solidFill>
                  <a:srgbClr val="FF0000"/>
                </a:solidFill>
              </a:rPr>
              <a:t>Form a table for the higher level entity </a:t>
            </a:r>
          </a:p>
          <a:p>
            <a:pPr lvl="1">
              <a:tabLst>
                <a:tab pos="346075" algn="l"/>
                <a:tab pos="1255713" algn="ctr"/>
                <a:tab pos="2452688" algn="l"/>
                <a:tab pos="3824288" algn="ctr"/>
              </a:tabLst>
            </a:pPr>
            <a:r>
              <a:rPr lang="en-US" sz="2000" dirty="0">
                <a:solidFill>
                  <a:srgbClr val="FF0000"/>
                </a:solidFill>
              </a:rPr>
              <a:t>Form a table for each lower level entity set, include primary key of higher level entity set and local attributes</a:t>
            </a:r>
            <a:r>
              <a:rPr lang="en-US" sz="2000" dirty="0"/>
              <a:t/>
            </a:r>
            <a:br>
              <a:rPr lang="en-US" sz="2000" dirty="0"/>
            </a:br>
            <a:r>
              <a:rPr lang="en-US" sz="2000" dirty="0"/>
              <a:t/>
            </a:r>
            <a:br>
              <a:rPr lang="en-US" sz="2000" dirty="0"/>
            </a:br>
            <a:r>
              <a:rPr lang="en-US" sz="2000" dirty="0">
                <a:solidFill>
                  <a:srgbClr val="990000"/>
                </a:solidFill>
              </a:rPr>
              <a:t>   table</a:t>
            </a:r>
            <a:r>
              <a:rPr lang="en-US" sz="2000" dirty="0"/>
              <a:t>	    </a:t>
            </a:r>
            <a:r>
              <a:rPr lang="en-US" sz="2000" dirty="0">
                <a:solidFill>
                  <a:srgbClr val="990000"/>
                </a:solidFill>
              </a:rPr>
              <a:t>table attributes</a:t>
            </a:r>
            <a:r>
              <a:rPr lang="en-US" sz="2000" dirty="0">
                <a:solidFill>
                  <a:schemeClr val="hlink"/>
                </a:solidFill>
              </a:rPr>
              <a:t/>
            </a:r>
            <a:br>
              <a:rPr lang="en-US" sz="2000" dirty="0">
                <a:solidFill>
                  <a:schemeClr val="hlink"/>
                </a:solidFill>
              </a:rPr>
            </a:br>
            <a:r>
              <a:rPr lang="en-US" sz="2000" i="1" dirty="0"/>
              <a:t>person	name, street, city  </a:t>
            </a:r>
            <a:br>
              <a:rPr lang="en-US" sz="2000" i="1" dirty="0"/>
            </a:br>
            <a:r>
              <a:rPr lang="en-US" sz="2000" i="1" dirty="0"/>
              <a:t>customer	name, credit-rating</a:t>
            </a:r>
            <a:br>
              <a:rPr lang="en-US" sz="2000" i="1" dirty="0"/>
            </a:br>
            <a:r>
              <a:rPr lang="en-US" sz="2000" i="1" dirty="0"/>
              <a:t>employee	name, salary</a:t>
            </a:r>
          </a:p>
          <a:p>
            <a:pPr lvl="1">
              <a:tabLst>
                <a:tab pos="346075" algn="l"/>
                <a:tab pos="1255713" algn="ctr"/>
                <a:tab pos="2452688" algn="l"/>
                <a:tab pos="3824288" algn="ctr"/>
              </a:tabLst>
            </a:pPr>
            <a:r>
              <a:rPr lang="en-US" sz="2000" dirty="0">
                <a:solidFill>
                  <a:srgbClr val="FF0000"/>
                </a:solidFill>
              </a:rPr>
              <a:t>Drawback:  getting information about, e.g., </a:t>
            </a:r>
            <a:r>
              <a:rPr lang="en-US" sz="2000" i="1" dirty="0">
                <a:solidFill>
                  <a:srgbClr val="FF0000"/>
                </a:solidFill>
              </a:rPr>
              <a:t>employee</a:t>
            </a:r>
            <a:r>
              <a:rPr lang="en-US" sz="2000" dirty="0">
                <a:solidFill>
                  <a:srgbClr val="FF0000"/>
                </a:solidFill>
              </a:rPr>
              <a:t> requires accessing two tables</a:t>
            </a:r>
          </a:p>
        </p:txBody>
      </p:sp>
      <p:sp>
        <p:nvSpPr>
          <p:cNvPr id="7" name="Slide Number Placeholder 4"/>
          <p:cNvSpPr>
            <a:spLocks noGrp="1"/>
          </p:cNvSpPr>
          <p:nvPr>
            <p:ph type="sldNum" sz="quarter" idx="12"/>
          </p:nvPr>
        </p:nvSpPr>
        <p:spPr/>
        <p:txBody>
          <a:bodyPr/>
          <a:lstStyle/>
          <a:p>
            <a:fld id="{6F49B98C-70B5-4D36-A17B-49C444905E87}" type="slidenum">
              <a:rPr lang="en-US"/>
              <a:pPr/>
              <a:t>81</a:t>
            </a:fld>
            <a:endParaRPr lang="en-US"/>
          </a:p>
        </p:txBody>
      </p:sp>
      <p:sp>
        <p:nvSpPr>
          <p:cNvPr id="141316" name="Line 1028"/>
          <p:cNvSpPr>
            <a:spLocks noChangeShapeType="1"/>
          </p:cNvSpPr>
          <p:nvPr/>
        </p:nvSpPr>
        <p:spPr bwMode="auto">
          <a:xfrm>
            <a:off x="2503489" y="3048000"/>
            <a:ext cx="611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17" name="Line 1029"/>
          <p:cNvSpPr>
            <a:spLocks noChangeShapeType="1"/>
          </p:cNvSpPr>
          <p:nvPr/>
        </p:nvSpPr>
        <p:spPr bwMode="auto">
          <a:xfrm>
            <a:off x="3962400" y="2695575"/>
            <a:ext cx="0" cy="1200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20412427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487632" y="360744"/>
            <a:ext cx="9350086" cy="609600"/>
          </a:xfrm>
        </p:spPr>
        <p:txBody>
          <a:bodyPr>
            <a:normAutofit fontScale="90000"/>
          </a:bodyPr>
          <a:lstStyle/>
          <a:p>
            <a:r>
              <a:rPr lang="en-US" dirty="0"/>
              <a:t>Representing Specialization as Tables (Cont.)</a:t>
            </a:r>
          </a:p>
        </p:txBody>
      </p:sp>
      <p:sp>
        <p:nvSpPr>
          <p:cNvPr id="61443" name="Rectangle 3"/>
          <p:cNvSpPr>
            <a:spLocks noGrp="1" noChangeArrowheads="1"/>
          </p:cNvSpPr>
          <p:nvPr>
            <p:ph idx="1"/>
          </p:nvPr>
        </p:nvSpPr>
        <p:spPr>
          <a:xfrm>
            <a:off x="1797050" y="874713"/>
            <a:ext cx="8453438" cy="5461000"/>
          </a:xfrm>
        </p:spPr>
        <p:txBody>
          <a:bodyPr/>
          <a:lstStyle/>
          <a:p>
            <a:pPr>
              <a:buNone/>
              <a:tabLst>
                <a:tab pos="346075" algn="l"/>
                <a:tab pos="1255713" algn="ctr"/>
                <a:tab pos="2452688" algn="l"/>
                <a:tab pos="3824288" algn="ctr"/>
              </a:tabLst>
            </a:pPr>
            <a:endParaRPr lang="en-US" dirty="0"/>
          </a:p>
          <a:p>
            <a:pPr>
              <a:tabLst>
                <a:tab pos="346075" algn="l"/>
                <a:tab pos="1255713" algn="ctr"/>
                <a:tab pos="2452688" algn="l"/>
                <a:tab pos="3824288" algn="ctr"/>
              </a:tabLst>
            </a:pPr>
            <a:r>
              <a:rPr lang="en-US" sz="2400" dirty="0"/>
              <a:t>Method 2:  </a:t>
            </a:r>
          </a:p>
          <a:p>
            <a:pPr lvl="1">
              <a:tabLst>
                <a:tab pos="346075" algn="l"/>
                <a:tab pos="1255713" algn="ctr"/>
                <a:tab pos="2452688" algn="l"/>
                <a:tab pos="3824288" algn="ctr"/>
              </a:tabLst>
            </a:pPr>
            <a:r>
              <a:rPr lang="en-US" sz="2000" dirty="0">
                <a:solidFill>
                  <a:srgbClr val="FF0000"/>
                </a:solidFill>
              </a:rPr>
              <a:t>Form a table for each entity set with all local and inherited attributes</a:t>
            </a:r>
            <a:r>
              <a:rPr lang="en-US" sz="2000" dirty="0"/>
              <a:t>	</a:t>
            </a:r>
            <a:br>
              <a:rPr lang="en-US" sz="2000" dirty="0"/>
            </a:br>
            <a:r>
              <a:rPr lang="en-US" sz="2000" dirty="0"/>
              <a:t>	</a:t>
            </a:r>
            <a:r>
              <a:rPr lang="en-US" sz="2000" dirty="0">
                <a:solidFill>
                  <a:srgbClr val="990000"/>
                </a:solidFill>
              </a:rPr>
              <a:t>table </a:t>
            </a:r>
            <a:r>
              <a:rPr lang="en-US" sz="2000" dirty="0"/>
              <a:t>	   </a:t>
            </a:r>
            <a:r>
              <a:rPr lang="en-US" sz="2000" dirty="0">
                <a:solidFill>
                  <a:srgbClr val="990000"/>
                </a:solidFill>
              </a:rPr>
              <a:t>table attributes</a:t>
            </a:r>
            <a:r>
              <a:rPr lang="en-US" sz="2000" dirty="0"/>
              <a:t/>
            </a:r>
            <a:br>
              <a:rPr lang="en-US" sz="2000" dirty="0"/>
            </a:br>
            <a:r>
              <a:rPr lang="en-US" sz="2000" i="1" dirty="0"/>
              <a:t>person	name, street, city	</a:t>
            </a:r>
            <a:br>
              <a:rPr lang="en-US" sz="2000" i="1" dirty="0"/>
            </a:br>
            <a:r>
              <a:rPr lang="en-US" sz="2000" i="1" dirty="0"/>
              <a:t>customer	name, street, city, credit-rating</a:t>
            </a:r>
            <a:br>
              <a:rPr lang="en-US" sz="2000" i="1" dirty="0"/>
            </a:br>
            <a:r>
              <a:rPr lang="en-US" sz="2000" i="1" dirty="0"/>
              <a:t>employee 	name, street, city, salary</a:t>
            </a:r>
            <a:br>
              <a:rPr lang="en-US" sz="2000" i="1" dirty="0"/>
            </a:br>
            <a:r>
              <a:rPr lang="en-US" sz="2000" dirty="0"/>
              <a:t>		</a:t>
            </a:r>
            <a:br>
              <a:rPr lang="en-US" sz="2000" dirty="0"/>
            </a:br>
            <a:r>
              <a:rPr lang="en-US" sz="2000" dirty="0"/>
              <a:t>If specialization is total, no need to create  table for generalized entity (</a:t>
            </a:r>
            <a:r>
              <a:rPr lang="en-US" sz="2000" i="1" dirty="0"/>
              <a:t>person</a:t>
            </a:r>
            <a:r>
              <a:rPr lang="en-US" sz="2000" dirty="0"/>
              <a:t>)</a:t>
            </a:r>
          </a:p>
          <a:p>
            <a:pPr lvl="1">
              <a:tabLst>
                <a:tab pos="346075" algn="l"/>
                <a:tab pos="1255713" algn="ctr"/>
                <a:tab pos="2452688" algn="l"/>
                <a:tab pos="3824288" algn="ctr"/>
              </a:tabLst>
            </a:pPr>
            <a:r>
              <a:rPr lang="en-US" sz="2000" dirty="0">
                <a:solidFill>
                  <a:srgbClr val="FF0000"/>
                </a:solidFill>
              </a:rPr>
              <a:t>Drawback:  street and city may be stored redundantly for persons who are both customers and employees</a:t>
            </a:r>
          </a:p>
        </p:txBody>
      </p:sp>
      <p:sp>
        <p:nvSpPr>
          <p:cNvPr id="7" name="Slide Number Placeholder 4"/>
          <p:cNvSpPr>
            <a:spLocks noGrp="1"/>
          </p:cNvSpPr>
          <p:nvPr>
            <p:ph type="sldNum" sz="quarter" idx="12"/>
          </p:nvPr>
        </p:nvSpPr>
        <p:spPr/>
        <p:txBody>
          <a:bodyPr/>
          <a:lstStyle/>
          <a:p>
            <a:fld id="{1D022D02-E4BA-4CB2-A198-12F158549791}" type="slidenum">
              <a:rPr lang="en-US"/>
              <a:pPr/>
              <a:t>82</a:t>
            </a:fld>
            <a:endParaRPr lang="en-US"/>
          </a:p>
        </p:txBody>
      </p:sp>
      <p:sp>
        <p:nvSpPr>
          <p:cNvPr id="61444" name="Line 4"/>
          <p:cNvSpPr>
            <a:spLocks noChangeShapeType="1"/>
          </p:cNvSpPr>
          <p:nvPr/>
        </p:nvSpPr>
        <p:spPr bwMode="auto">
          <a:xfrm>
            <a:off x="2487614" y="2771775"/>
            <a:ext cx="611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7" name="Line 7"/>
          <p:cNvSpPr>
            <a:spLocks noChangeShapeType="1"/>
          </p:cNvSpPr>
          <p:nvPr/>
        </p:nvSpPr>
        <p:spPr bwMode="auto">
          <a:xfrm>
            <a:off x="3962400" y="2476501"/>
            <a:ext cx="0" cy="1139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9700149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05829" y="412172"/>
            <a:ext cx="9076026" cy="457200"/>
          </a:xfrm>
        </p:spPr>
        <p:txBody>
          <a:bodyPr>
            <a:normAutofit fontScale="90000"/>
          </a:bodyPr>
          <a:lstStyle/>
          <a:p>
            <a:r>
              <a:rPr lang="en-US" dirty="0"/>
              <a:t>Relations Corresponding to Aggregation</a:t>
            </a:r>
          </a:p>
        </p:txBody>
      </p:sp>
      <p:sp>
        <p:nvSpPr>
          <p:cNvPr id="5" name="Slide Number Placeholder 3"/>
          <p:cNvSpPr>
            <a:spLocks noGrp="1"/>
          </p:cNvSpPr>
          <p:nvPr>
            <p:ph type="sldNum" sz="quarter" idx="12"/>
          </p:nvPr>
        </p:nvSpPr>
        <p:spPr/>
        <p:txBody>
          <a:bodyPr/>
          <a:lstStyle/>
          <a:p>
            <a:fld id="{7B7CD3E2-64BD-4F11-91E3-613B2094CFF6}" type="slidenum">
              <a:rPr lang="en-US"/>
              <a:pPr/>
              <a:t>83</a:t>
            </a:fld>
            <a:endParaRPr lang="en-US"/>
          </a:p>
        </p:txBody>
      </p:sp>
      <p:sp>
        <p:nvSpPr>
          <p:cNvPr id="140292" name="Rectangle 4"/>
          <p:cNvSpPr>
            <a:spLocks noChangeArrowheads="1"/>
          </p:cNvSpPr>
          <p:nvPr/>
        </p:nvSpPr>
        <p:spPr bwMode="auto">
          <a:xfrm>
            <a:off x="2257713" y="1966480"/>
            <a:ext cx="7562850" cy="352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6286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35000"/>
              </a:spcBef>
              <a:buClr>
                <a:schemeClr val="tx2"/>
              </a:buClr>
              <a:buSzPct val="90000"/>
            </a:pPr>
            <a:r>
              <a:rPr kumimoji="1" lang="en-US" dirty="0">
                <a:latin typeface="Helvetica" panose="020B0604020202020204" pitchFamily="34" charset="0"/>
              </a:rPr>
              <a:t>To represent aggregation, create a table containing</a:t>
            </a:r>
          </a:p>
          <a:p>
            <a:pPr lvl="1">
              <a:spcBef>
                <a:spcPct val="35000"/>
              </a:spcBef>
              <a:buClr>
                <a:schemeClr val="tx2"/>
              </a:buClr>
              <a:buSzPct val="90000"/>
              <a:buFont typeface="Monotype Sorts" pitchFamily="2" charset="2"/>
              <a:buChar char="n"/>
            </a:pPr>
            <a:r>
              <a:rPr kumimoji="1" lang="en-US" dirty="0">
                <a:latin typeface="Helvetica" panose="020B0604020202020204" pitchFamily="34" charset="0"/>
              </a:rPr>
              <a:t> primary key of the aggregated relationship,</a:t>
            </a:r>
          </a:p>
          <a:p>
            <a:pPr lvl="1">
              <a:spcBef>
                <a:spcPct val="35000"/>
              </a:spcBef>
              <a:buClr>
                <a:schemeClr val="tx2"/>
              </a:buClr>
              <a:buSzPct val="90000"/>
              <a:buFont typeface="Monotype Sorts" pitchFamily="2" charset="2"/>
              <a:buChar char="n"/>
            </a:pPr>
            <a:r>
              <a:rPr kumimoji="1" lang="en-US" dirty="0">
                <a:latin typeface="Helvetica" panose="020B0604020202020204" pitchFamily="34" charset="0"/>
              </a:rPr>
              <a:t>the primary key of the associated entity set</a:t>
            </a:r>
          </a:p>
          <a:p>
            <a:pPr lvl="1">
              <a:spcBef>
                <a:spcPct val="35000"/>
              </a:spcBef>
              <a:buClr>
                <a:schemeClr val="tx2"/>
              </a:buClr>
              <a:buSzPct val="90000"/>
              <a:buFont typeface="Monotype Sorts" pitchFamily="2" charset="2"/>
              <a:buChar char="n"/>
            </a:pPr>
            <a:r>
              <a:rPr kumimoji="1" lang="en-US" dirty="0">
                <a:latin typeface="Helvetica" panose="020B0604020202020204" pitchFamily="34" charset="0"/>
              </a:rPr>
              <a:t>Any descriptive attributes</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1105108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57122" y="425831"/>
            <a:ext cx="10110354" cy="613259"/>
          </a:xfrm>
        </p:spPr>
        <p:txBody>
          <a:bodyPr>
            <a:normAutofit fontScale="90000"/>
          </a:bodyPr>
          <a:lstStyle/>
          <a:p>
            <a:r>
              <a:rPr lang="en-US" dirty="0"/>
              <a:t>Relations Corresponding to Aggregation (Cont.)</a:t>
            </a:r>
          </a:p>
        </p:txBody>
      </p:sp>
      <p:sp>
        <p:nvSpPr>
          <p:cNvPr id="6" name="Slide Number Placeholder 3"/>
          <p:cNvSpPr>
            <a:spLocks noGrp="1"/>
          </p:cNvSpPr>
          <p:nvPr>
            <p:ph type="sldNum" sz="quarter" idx="12"/>
          </p:nvPr>
        </p:nvSpPr>
        <p:spPr/>
        <p:txBody>
          <a:bodyPr/>
          <a:lstStyle/>
          <a:p>
            <a:fld id="{36EC9924-6C8D-4756-9508-03B6DA54AF0B}" type="slidenum">
              <a:rPr lang="en-US"/>
              <a:pPr/>
              <a:t>84</a:t>
            </a:fld>
            <a:endParaRPr lang="en-US"/>
          </a:p>
        </p:txBody>
      </p:sp>
      <p:pic>
        <p:nvPicPr>
          <p:cNvPr id="62492" name="Picture 28"/>
          <p:cNvPicPr>
            <a:picLocks noChangeAspect="1" noChangeArrowheads="1"/>
          </p:cNvPicPr>
          <p:nvPr/>
        </p:nvPicPr>
        <p:blipFill>
          <a:blip r:embed="rId2">
            <a:extLst>
              <a:ext uri="{28A0092B-C50C-407E-A947-70E740481C1C}">
                <a14:useLocalDpi xmlns:a14="http://schemas.microsoft.com/office/drawing/2010/main" val="0"/>
              </a:ext>
            </a:extLst>
          </a:blip>
          <a:srcRect l="2745" t="1308" r="2942" b="1569"/>
          <a:stretch>
            <a:fillRect/>
          </a:stretch>
        </p:blipFill>
        <p:spPr bwMode="auto">
          <a:xfrm>
            <a:off x="7004988" y="1748416"/>
            <a:ext cx="4662488" cy="328771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93" name="Rectangle 29"/>
          <p:cNvSpPr>
            <a:spLocks noChangeArrowheads="1"/>
          </p:cNvSpPr>
          <p:nvPr/>
        </p:nvSpPr>
        <p:spPr bwMode="auto">
          <a:xfrm>
            <a:off x="1727777" y="1711614"/>
            <a:ext cx="5140614" cy="221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6286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r>
              <a:rPr kumimoji="1" lang="en-US" dirty="0">
                <a:latin typeface="Helvetica" panose="020B0604020202020204" pitchFamily="34" charset="0"/>
              </a:rPr>
              <a:t>E.g. to represent aggregation </a:t>
            </a:r>
            <a:r>
              <a:rPr kumimoji="1" lang="en-US" i="1" dirty="0">
                <a:latin typeface="Helvetica" panose="020B0604020202020204" pitchFamily="34" charset="0"/>
              </a:rPr>
              <a:t>manages</a:t>
            </a:r>
            <a:r>
              <a:rPr kumimoji="1" lang="en-US" dirty="0">
                <a:latin typeface="Helvetica" panose="020B0604020202020204" pitchFamily="34" charset="0"/>
              </a:rPr>
              <a:t> between relationship </a:t>
            </a:r>
            <a:r>
              <a:rPr kumimoji="1" lang="en-US" i="1" dirty="0">
                <a:latin typeface="Helvetica" panose="020B0604020202020204" pitchFamily="34" charset="0"/>
              </a:rPr>
              <a:t>works-on</a:t>
            </a:r>
            <a:r>
              <a:rPr kumimoji="1" lang="en-US" dirty="0">
                <a:latin typeface="Helvetica" panose="020B0604020202020204" pitchFamily="34" charset="0"/>
              </a:rPr>
              <a:t> and entity set </a:t>
            </a:r>
            <a:r>
              <a:rPr kumimoji="1" lang="en-US" i="1" dirty="0">
                <a:latin typeface="Helvetica" panose="020B0604020202020204" pitchFamily="34" charset="0"/>
              </a:rPr>
              <a:t>manager</a:t>
            </a:r>
            <a:r>
              <a:rPr kumimoji="1" lang="en-US" dirty="0">
                <a:latin typeface="Helvetica" panose="020B0604020202020204" pitchFamily="34" charset="0"/>
              </a:rPr>
              <a:t>, create a table</a:t>
            </a:r>
            <a:br>
              <a:rPr kumimoji="1" lang="en-US" dirty="0">
                <a:latin typeface="Helvetica" panose="020B0604020202020204" pitchFamily="34" charset="0"/>
              </a:rPr>
            </a:br>
            <a:r>
              <a:rPr kumimoji="1" lang="en-US" dirty="0">
                <a:latin typeface="Helvetica" panose="020B0604020202020204" pitchFamily="34" charset="0"/>
              </a:rPr>
              <a:t> </a:t>
            </a:r>
            <a:r>
              <a:rPr kumimoji="1" lang="en-US" i="1" dirty="0">
                <a:latin typeface="Helvetica" panose="020B0604020202020204" pitchFamily="34" charset="0"/>
              </a:rPr>
              <a:t>manages</a:t>
            </a:r>
            <a:r>
              <a:rPr kumimoji="1" lang="en-US" dirty="0">
                <a:latin typeface="Helvetica" panose="020B0604020202020204" pitchFamily="34" charset="0"/>
              </a:rPr>
              <a:t>(</a:t>
            </a:r>
            <a:r>
              <a:rPr kumimoji="1" lang="en-US" i="1" dirty="0">
                <a:latin typeface="Helvetica" panose="020B0604020202020204" pitchFamily="34" charset="0"/>
              </a:rPr>
              <a:t>employee-id, branch-name, title, manager-name</a:t>
            </a:r>
            <a:r>
              <a:rPr kumimoji="1" lang="en-US" dirty="0">
                <a:latin typeface="Helvetica" panose="020B0604020202020204" pitchFamily="34" charset="0"/>
              </a:rPr>
              <a:t>)</a:t>
            </a:r>
          </a:p>
          <a:p>
            <a:pPr>
              <a:spcBef>
                <a:spcPct val="35000"/>
              </a:spcBef>
              <a:buClr>
                <a:schemeClr val="tx2"/>
              </a:buClr>
              <a:buSzPct val="90000"/>
              <a:buFont typeface="Monotype Sorts" pitchFamily="2" charset="2"/>
              <a:buChar char="n"/>
            </a:pPr>
            <a:r>
              <a:rPr kumimoji="1" lang="en-US" dirty="0">
                <a:solidFill>
                  <a:srgbClr val="FF0000"/>
                </a:solidFill>
                <a:latin typeface="Helvetica" panose="020B0604020202020204" pitchFamily="34" charset="0"/>
              </a:rPr>
              <a:t>Table </a:t>
            </a:r>
            <a:r>
              <a:rPr kumimoji="1" lang="en-US" i="1" dirty="0">
                <a:solidFill>
                  <a:srgbClr val="FF0000"/>
                </a:solidFill>
                <a:latin typeface="Helvetica" panose="020B0604020202020204" pitchFamily="34" charset="0"/>
              </a:rPr>
              <a:t>works-on</a:t>
            </a:r>
            <a:r>
              <a:rPr kumimoji="1" lang="en-US" dirty="0">
                <a:solidFill>
                  <a:srgbClr val="FF0000"/>
                </a:solidFill>
                <a:latin typeface="Helvetica" panose="020B0604020202020204" pitchFamily="34" charset="0"/>
              </a:rPr>
              <a:t> is redundant </a:t>
            </a:r>
            <a:r>
              <a:rPr kumimoji="1" lang="en-US" b="1" dirty="0">
                <a:solidFill>
                  <a:srgbClr val="FF0000"/>
                </a:solidFill>
                <a:latin typeface="Helvetica" panose="020B0604020202020204" pitchFamily="34" charset="0"/>
              </a:rPr>
              <a:t>provided</a:t>
            </a:r>
            <a:r>
              <a:rPr kumimoji="1" lang="en-US" dirty="0">
                <a:solidFill>
                  <a:srgbClr val="FF0000"/>
                </a:solidFill>
                <a:latin typeface="Helvetica" panose="020B0604020202020204" pitchFamily="34" charset="0"/>
              </a:rPr>
              <a:t> we are willing to store null values for attribute </a:t>
            </a:r>
            <a:r>
              <a:rPr kumimoji="1" lang="en-US" i="1" dirty="0">
                <a:solidFill>
                  <a:srgbClr val="FF0000"/>
                </a:solidFill>
                <a:latin typeface="Helvetica" panose="020B0604020202020204" pitchFamily="34" charset="0"/>
              </a:rPr>
              <a:t>manager</a:t>
            </a:r>
            <a:r>
              <a:rPr kumimoji="1" lang="en-US" dirty="0">
                <a:solidFill>
                  <a:srgbClr val="FF0000"/>
                </a:solidFill>
                <a:latin typeface="Helvetica" panose="020B0604020202020204" pitchFamily="34" charset="0"/>
              </a:rPr>
              <a:t>-</a:t>
            </a:r>
            <a:r>
              <a:rPr kumimoji="1" lang="en-US" i="1" dirty="0">
                <a:solidFill>
                  <a:srgbClr val="FF0000"/>
                </a:solidFill>
                <a:latin typeface="Helvetica" panose="020B0604020202020204" pitchFamily="34" charset="0"/>
              </a:rPr>
              <a:t>name</a:t>
            </a:r>
            <a:r>
              <a:rPr kumimoji="1" lang="en-US" dirty="0">
                <a:solidFill>
                  <a:srgbClr val="FF0000"/>
                </a:solidFill>
                <a:latin typeface="Helvetica" panose="020B0604020202020204" pitchFamily="34" charset="0"/>
              </a:rPr>
              <a:t> in table </a:t>
            </a:r>
            <a:r>
              <a:rPr kumimoji="1" lang="en-US" i="1" dirty="0">
                <a:solidFill>
                  <a:srgbClr val="FF0000"/>
                </a:solidFill>
                <a:latin typeface="Helvetica" panose="020B0604020202020204" pitchFamily="34" charset="0"/>
              </a:rPr>
              <a:t>manages</a:t>
            </a:r>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18007187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697" y="665673"/>
            <a:ext cx="8911687" cy="1280890"/>
          </a:xfrm>
        </p:spPr>
        <p:txBody>
          <a:bodyPr/>
          <a:lstStyle/>
          <a:p>
            <a:pPr algn="ctr"/>
            <a:r>
              <a:rPr lang="en-US" dirty="0"/>
              <a:t>ER-Diagram-Example</a:t>
            </a: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85</a:t>
            </a:fld>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740" y="1946563"/>
            <a:ext cx="5943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22155" y="1349509"/>
            <a:ext cx="1734770" cy="369332"/>
          </a:xfrm>
          <a:prstGeom prst="rect">
            <a:avLst/>
          </a:prstGeom>
        </p:spPr>
        <p:txBody>
          <a:bodyPr wrap="none">
            <a:spAutoFit/>
          </a:bodyPr>
          <a:lstStyle/>
          <a:p>
            <a:pPr>
              <a:spcBef>
                <a:spcPct val="50000"/>
              </a:spcBef>
            </a:pPr>
            <a:r>
              <a:rPr lang="en-US" dirty="0"/>
              <a:t>Univ. Registrar</a:t>
            </a:r>
          </a:p>
        </p:txBody>
      </p:sp>
    </p:spTree>
    <p:extLst>
      <p:ext uri="{BB962C8B-B14F-4D97-AF65-F5344CB8AC3E}">
        <p14:creationId xmlns:p14="http://schemas.microsoft.com/office/powerpoint/2010/main" val="2786938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4917" y="326763"/>
            <a:ext cx="5314558" cy="643581"/>
          </a:xfrm>
        </p:spPr>
        <p:txBody>
          <a:bodyPr>
            <a:normAutofit fontScale="90000"/>
          </a:bodyPr>
          <a:lstStyle/>
          <a:p>
            <a:r>
              <a:rPr lang="en-US" dirty="0"/>
              <a:t>Banking application</a:t>
            </a:r>
            <a:br>
              <a:rPr lang="en-US" dirty="0"/>
            </a:b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86</a:t>
            </a:fld>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3927" t="894" r="14095" b="1343"/>
          <a:stretch>
            <a:fillRect/>
          </a:stretch>
        </p:blipFill>
        <p:spPr>
          <a:xfrm>
            <a:off x="2306782" y="1226127"/>
            <a:ext cx="7802563" cy="5503406"/>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27944798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488" y="213474"/>
            <a:ext cx="8911687" cy="1280890"/>
          </a:xfrm>
        </p:spPr>
        <p:txBody>
          <a:bodyPr/>
          <a:lstStyle/>
          <a:p>
            <a:pPr algn="ctr"/>
            <a:r>
              <a:rPr lang="en-US" dirty="0"/>
              <a:t>Book Store</a:t>
            </a: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87</a:t>
            </a:fld>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9953" t="1422" r="10309" b="1186"/>
          <a:stretch>
            <a:fillRect/>
          </a:stretch>
        </p:blipFill>
        <p:spPr>
          <a:xfrm>
            <a:off x="2176605" y="889324"/>
            <a:ext cx="7802563" cy="5611609"/>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21286553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9899"/>
            <a:ext cx="8911687" cy="1280890"/>
          </a:xfrm>
        </p:spPr>
        <p:txBody>
          <a:bodyPr/>
          <a:lstStyle/>
          <a:p>
            <a:pPr algn="ctr"/>
            <a:r>
              <a:rPr lang="en-US" dirty="0"/>
              <a:t>TV Series Database</a:t>
            </a:r>
            <a:br>
              <a:rPr lang="en-US" dirty="0"/>
            </a:b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88</a:t>
            </a:fld>
            <a:endParaRPr lang="en-IN"/>
          </a:p>
        </p:txBody>
      </p:sp>
      <p:pic>
        <p:nvPicPr>
          <p:cNvPr id="5" name="Picture 5" descr="episode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355" y="970344"/>
            <a:ext cx="5438775"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7553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367" y="329899"/>
            <a:ext cx="8911687" cy="1280890"/>
          </a:xfrm>
        </p:spPr>
        <p:txBody>
          <a:bodyPr/>
          <a:lstStyle/>
          <a:p>
            <a:pPr algn="ctr"/>
            <a:r>
              <a:rPr lang="en-US" dirty="0"/>
              <a:t>Music collection</a:t>
            </a:r>
            <a:br>
              <a:rPr lang="en-US" dirty="0"/>
            </a:b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89</a:t>
            </a:fld>
            <a:endParaRPr lang="en-IN"/>
          </a:p>
        </p:txBody>
      </p:sp>
      <p:pic>
        <p:nvPicPr>
          <p:cNvPr id="5" name="Picture 8" descr="er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39191" y="1610789"/>
            <a:ext cx="8229600" cy="3895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7211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75508" y="365125"/>
            <a:ext cx="9878291" cy="476539"/>
          </a:xfrm>
        </p:spPr>
        <p:txBody>
          <a:bodyPr>
            <a:normAutofit fontScale="90000"/>
          </a:bodyPr>
          <a:lstStyle/>
          <a:p>
            <a:r>
              <a:rPr lang="en-US" dirty="0"/>
              <a:t>Attributes</a:t>
            </a:r>
          </a:p>
        </p:txBody>
      </p:sp>
      <p:sp>
        <p:nvSpPr>
          <p:cNvPr id="32771" name="Rectangle 3"/>
          <p:cNvSpPr>
            <a:spLocks noGrp="1" noChangeArrowheads="1"/>
          </p:cNvSpPr>
          <p:nvPr>
            <p:ph idx="1"/>
          </p:nvPr>
        </p:nvSpPr>
        <p:spPr>
          <a:xfrm>
            <a:off x="2209800" y="1038225"/>
            <a:ext cx="7893050" cy="4927600"/>
          </a:xfrm>
        </p:spPr>
        <p:txBody>
          <a:bodyPr>
            <a:normAutofit/>
          </a:bodyPr>
          <a:lstStyle/>
          <a:p>
            <a:pPr>
              <a:lnSpc>
                <a:spcPct val="90000"/>
              </a:lnSpc>
            </a:pPr>
            <a:r>
              <a:rPr lang="en-US" dirty="0"/>
              <a:t>An entity is represented by a set of attributes, that is </a:t>
            </a:r>
            <a:r>
              <a:rPr lang="en-US" dirty="0">
                <a:solidFill>
                  <a:schemeClr val="accent1"/>
                </a:solidFill>
              </a:rPr>
              <a:t>descriptive properties possessed by all members of an entity set.</a:t>
            </a:r>
          </a:p>
          <a:p>
            <a:pPr>
              <a:lnSpc>
                <a:spcPct val="90000"/>
              </a:lnSpc>
              <a:buFont typeface="Monotype Sorts" pitchFamily="2" charset="2"/>
              <a:buNone/>
            </a:pPr>
            <a:r>
              <a:rPr lang="en-US" dirty="0"/>
              <a:t>	Example: </a:t>
            </a:r>
          </a:p>
          <a:p>
            <a:pPr>
              <a:lnSpc>
                <a:spcPct val="90000"/>
              </a:lnSpc>
              <a:buFont typeface="Monotype Sorts" pitchFamily="2" charset="2"/>
              <a:buNone/>
            </a:pPr>
            <a:r>
              <a:rPr lang="en-US" dirty="0"/>
              <a:t>		</a:t>
            </a:r>
            <a:r>
              <a:rPr lang="en-US" i="1" dirty="0"/>
              <a:t>customer = (customer-id, customer-name, customer-street,   </a:t>
            </a:r>
          </a:p>
          <a:p>
            <a:pPr>
              <a:lnSpc>
                <a:spcPct val="90000"/>
              </a:lnSpc>
              <a:buFont typeface="Monotype Sorts" pitchFamily="2" charset="2"/>
              <a:buNone/>
            </a:pPr>
            <a:r>
              <a:rPr lang="en-US" i="1" dirty="0"/>
              <a:t>                              customer-city)</a:t>
            </a:r>
            <a:br>
              <a:rPr lang="en-US" i="1" dirty="0"/>
            </a:br>
            <a:r>
              <a:rPr lang="en-US" i="1" dirty="0"/>
              <a:t>	loan = (loan-number, amount)</a:t>
            </a:r>
          </a:p>
          <a:p>
            <a:pPr>
              <a:lnSpc>
                <a:spcPct val="90000"/>
              </a:lnSpc>
            </a:pPr>
            <a:r>
              <a:rPr lang="en-US" i="1" dirty="0">
                <a:solidFill>
                  <a:srgbClr val="FF0000"/>
                </a:solidFill>
              </a:rPr>
              <a:t>Domain</a:t>
            </a:r>
            <a:r>
              <a:rPr lang="en-US" dirty="0"/>
              <a:t> – the set of permitted values for each attribute </a:t>
            </a:r>
          </a:p>
          <a:p>
            <a:pPr>
              <a:lnSpc>
                <a:spcPct val="90000"/>
              </a:lnSpc>
            </a:pPr>
            <a:r>
              <a:rPr lang="en-US" dirty="0">
                <a:solidFill>
                  <a:srgbClr val="FF0000"/>
                </a:solidFill>
              </a:rPr>
              <a:t>Attribute types:</a:t>
            </a:r>
          </a:p>
          <a:p>
            <a:pPr lvl="1">
              <a:lnSpc>
                <a:spcPct val="90000"/>
              </a:lnSpc>
            </a:pPr>
            <a:r>
              <a:rPr lang="en-US" i="1" dirty="0"/>
              <a:t>Simple</a:t>
            </a:r>
            <a:r>
              <a:rPr lang="en-US" dirty="0"/>
              <a:t> and </a:t>
            </a:r>
            <a:r>
              <a:rPr lang="en-US" i="1" dirty="0"/>
              <a:t>composite</a:t>
            </a:r>
            <a:r>
              <a:rPr lang="en-US" dirty="0"/>
              <a:t> attributes.</a:t>
            </a:r>
          </a:p>
          <a:p>
            <a:pPr lvl="1">
              <a:lnSpc>
                <a:spcPct val="90000"/>
              </a:lnSpc>
            </a:pPr>
            <a:r>
              <a:rPr lang="en-US" i="1" dirty="0"/>
              <a:t>Single-valued</a:t>
            </a:r>
            <a:r>
              <a:rPr lang="en-US" dirty="0"/>
              <a:t> and </a:t>
            </a:r>
            <a:r>
              <a:rPr lang="en-US" i="1" dirty="0"/>
              <a:t>multi-valued</a:t>
            </a:r>
            <a:r>
              <a:rPr lang="en-US" dirty="0"/>
              <a:t> attributes</a:t>
            </a:r>
          </a:p>
          <a:p>
            <a:pPr lvl="2">
              <a:lnSpc>
                <a:spcPct val="90000"/>
              </a:lnSpc>
            </a:pPr>
            <a:r>
              <a:rPr lang="en-US" dirty="0"/>
              <a:t>E.g. multivalued attribute: </a:t>
            </a:r>
            <a:r>
              <a:rPr lang="en-US" i="1" dirty="0"/>
              <a:t>phone-numbers</a:t>
            </a:r>
          </a:p>
          <a:p>
            <a:pPr lvl="1">
              <a:lnSpc>
                <a:spcPct val="90000"/>
              </a:lnSpc>
            </a:pPr>
            <a:r>
              <a:rPr lang="en-US" i="1" dirty="0"/>
              <a:t>Derived</a:t>
            </a:r>
            <a:r>
              <a:rPr lang="en-US" dirty="0"/>
              <a:t> attributes</a:t>
            </a:r>
          </a:p>
          <a:p>
            <a:pPr lvl="2">
              <a:lnSpc>
                <a:spcPct val="90000"/>
              </a:lnSpc>
            </a:pPr>
            <a:r>
              <a:rPr lang="en-US" dirty="0"/>
              <a:t>Can be computed from other attributes</a:t>
            </a:r>
          </a:p>
          <a:p>
            <a:pPr lvl="2">
              <a:lnSpc>
                <a:spcPct val="90000"/>
              </a:lnSpc>
            </a:pPr>
            <a:r>
              <a:rPr lang="en-US" dirty="0"/>
              <a:t>E.g.  </a:t>
            </a:r>
            <a:r>
              <a:rPr lang="en-US" i="1" dirty="0"/>
              <a:t>age</a:t>
            </a:r>
            <a:r>
              <a:rPr lang="en-US" dirty="0"/>
              <a:t>, given date of birth</a:t>
            </a:r>
          </a:p>
        </p:txBody>
      </p:sp>
      <p:sp>
        <p:nvSpPr>
          <p:cNvPr id="5" name="Slide Number Placeholder 4"/>
          <p:cNvSpPr>
            <a:spLocks noGrp="1"/>
          </p:cNvSpPr>
          <p:nvPr>
            <p:ph type="sldNum" sz="quarter" idx="12"/>
          </p:nvPr>
        </p:nvSpPr>
        <p:spPr/>
        <p:txBody>
          <a:bodyPr/>
          <a:lstStyle/>
          <a:p>
            <a:fld id="{69D865F9-9518-4B6D-8D12-4DEF41A65664}" type="slidenum">
              <a:rPr lang="en-US"/>
              <a:pPr/>
              <a:t>9</a:t>
            </a:fld>
            <a:endParaRPr lang="en-US"/>
          </a:p>
        </p:txBody>
      </p:sp>
      <p:sp>
        <p:nvSpPr>
          <p:cNvPr id="3" name="Footer Placeholder 2"/>
          <p:cNvSpPr>
            <a:spLocks noGrp="1"/>
          </p:cNvSpPr>
          <p:nvPr>
            <p:ph type="ftr" sz="quarter" idx="11"/>
          </p:nvPr>
        </p:nvSpPr>
        <p:spPr/>
        <p:txBody>
          <a:bodyPr/>
          <a:lstStyle/>
          <a:p>
            <a:pPr algn="r"/>
            <a:r>
              <a:rPr lang="en-IN" smtClean="0"/>
              <a:t>DBMS Cloud Computing,NWC,SOC,SRMIST</a:t>
            </a:r>
            <a:endParaRPr lang="en-IN" dirty="0"/>
          </a:p>
        </p:txBody>
      </p:sp>
    </p:spTree>
    <p:extLst>
      <p:ext uri="{BB962C8B-B14F-4D97-AF65-F5344CB8AC3E}">
        <p14:creationId xmlns:p14="http://schemas.microsoft.com/office/powerpoint/2010/main" val="38625578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870" y="329899"/>
            <a:ext cx="8911687" cy="1280890"/>
          </a:xfrm>
        </p:spPr>
        <p:txBody>
          <a:bodyPr/>
          <a:lstStyle/>
          <a:p>
            <a:pPr algn="ctr"/>
            <a:r>
              <a:rPr lang="en-US" dirty="0"/>
              <a:t>Photo Shop</a:t>
            </a:r>
            <a:br>
              <a:rPr lang="en-US" dirty="0"/>
            </a:b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90</a:t>
            </a:fld>
            <a:endParaRPr lang="en-IN"/>
          </a:p>
        </p:txBody>
      </p:sp>
      <p:pic>
        <p:nvPicPr>
          <p:cNvPr id="5" name="Picture 6" descr="ER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7527" y="966355"/>
            <a:ext cx="10796155" cy="53409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10580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134" y="426683"/>
            <a:ext cx="8911687" cy="1280890"/>
          </a:xfrm>
        </p:spPr>
        <p:txBody>
          <a:bodyPr/>
          <a:lstStyle/>
          <a:p>
            <a:pPr algn="ctr"/>
            <a:r>
              <a:rPr lang="en-US" dirty="0"/>
              <a:t>Literature search</a:t>
            </a:r>
            <a:br>
              <a:rPr lang="en-US" dirty="0"/>
            </a:b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91</a:t>
            </a:fld>
            <a:endParaRPr lang="en-IN"/>
          </a:p>
        </p:txBody>
      </p:sp>
      <p:pic>
        <p:nvPicPr>
          <p:cNvPr id="5" name="Picture 7" descr="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98864"/>
            <a:ext cx="9708573" cy="532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975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088" y="3180273"/>
            <a:ext cx="8911687" cy="1280890"/>
          </a:xfrm>
        </p:spPr>
        <p:txBody>
          <a:bodyPr/>
          <a:lstStyle/>
          <a:p>
            <a:pPr algn="ctr"/>
            <a:r>
              <a:rPr lang="en-US" dirty="0"/>
              <a:t>Thank You</a:t>
            </a:r>
            <a:endParaRPr lang="en-IN" dirty="0"/>
          </a:p>
        </p:txBody>
      </p:sp>
      <p:sp>
        <p:nvSpPr>
          <p:cNvPr id="3" name="Footer Placeholder 2"/>
          <p:cNvSpPr>
            <a:spLocks noGrp="1"/>
          </p:cNvSpPr>
          <p:nvPr>
            <p:ph type="ftr" sz="quarter" idx="11"/>
          </p:nvPr>
        </p:nvSpPr>
        <p:spPr/>
        <p:txBody>
          <a:bodyPr/>
          <a:lstStyle/>
          <a:p>
            <a:r>
              <a:rPr lang="en-IN" smtClean="0"/>
              <a:t>DBMS Cloud Computing,NWC,SOC,SRMIST</a:t>
            </a:r>
            <a:endParaRPr lang="en-IN"/>
          </a:p>
        </p:txBody>
      </p:sp>
      <p:sp>
        <p:nvSpPr>
          <p:cNvPr id="4" name="Slide Number Placeholder 3"/>
          <p:cNvSpPr>
            <a:spLocks noGrp="1"/>
          </p:cNvSpPr>
          <p:nvPr>
            <p:ph type="sldNum" sz="quarter" idx="12"/>
          </p:nvPr>
        </p:nvSpPr>
        <p:spPr/>
        <p:txBody>
          <a:bodyPr/>
          <a:lstStyle/>
          <a:p>
            <a:fld id="{E638D2D0-9DCA-4F8F-8C45-A1B94A92E359}" type="slidenum">
              <a:rPr lang="en-IN" smtClean="0"/>
              <a:pPr/>
              <a:t>92</a:t>
            </a:fld>
            <a:endParaRPr lang="en-IN"/>
          </a:p>
        </p:txBody>
      </p:sp>
    </p:spTree>
    <p:extLst>
      <p:ext uri="{BB962C8B-B14F-4D97-AF65-F5344CB8AC3E}">
        <p14:creationId xmlns:p14="http://schemas.microsoft.com/office/powerpoint/2010/main" val="3811013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3593</TotalTime>
  <Words>3933</Words>
  <Application>Microsoft Office PowerPoint</Application>
  <PresentationFormat>Widescreen</PresentationFormat>
  <Paragraphs>615</Paragraphs>
  <Slides>92</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92</vt:i4>
      </vt:variant>
    </vt:vector>
  </HeadingPairs>
  <TitlesOfParts>
    <vt:vector size="108" baseType="lpstr">
      <vt:lpstr>Arial</vt:lpstr>
      <vt:lpstr>Arimo</vt:lpstr>
      <vt:lpstr>Calibri</vt:lpstr>
      <vt:lpstr>Century Gothic</vt:lpstr>
      <vt:lpstr>erdana</vt:lpstr>
      <vt:lpstr>Helvetica</vt:lpstr>
      <vt:lpstr>inter-bold</vt:lpstr>
      <vt:lpstr>inter-regular</vt:lpstr>
      <vt:lpstr>MinionPro-Regular</vt:lpstr>
      <vt:lpstr>Monotype Sorts</vt:lpstr>
      <vt:lpstr>ProximaNova</vt:lpstr>
      <vt:lpstr>roboto condensed</vt:lpstr>
      <vt:lpstr>Symbol</vt:lpstr>
      <vt:lpstr>Times New Roman</vt:lpstr>
      <vt:lpstr>Wingdings 3</vt:lpstr>
      <vt:lpstr>Wisp</vt:lpstr>
      <vt:lpstr>Unit 2 :  ENTITY-RELATIONSHIP MODEL</vt:lpstr>
      <vt:lpstr>PowerPoint Presentation</vt:lpstr>
      <vt:lpstr>PowerPoint Presentation</vt:lpstr>
      <vt:lpstr>Course Learning Rationale (CLR)</vt:lpstr>
      <vt:lpstr>Course Learning Outcomes (CLO)</vt:lpstr>
      <vt:lpstr>PowerPoint Presentation</vt:lpstr>
      <vt:lpstr>Entity Sets</vt:lpstr>
      <vt:lpstr>Entity Sets customer and loan</vt:lpstr>
      <vt:lpstr>Attributes</vt:lpstr>
      <vt:lpstr>PowerPoint Presentation</vt:lpstr>
      <vt:lpstr>PowerPoint Presentation</vt:lpstr>
      <vt:lpstr>PowerPoint Presentation</vt:lpstr>
      <vt:lpstr>E-R Diagrams</vt:lpstr>
      <vt:lpstr>E-R Diagram With Composite, Multivalued, and Derived Attributes</vt:lpstr>
      <vt:lpstr>Relationship Sets</vt:lpstr>
      <vt:lpstr>Degree of a Relationship Set</vt:lpstr>
      <vt:lpstr>Relationship Set borrower</vt:lpstr>
      <vt:lpstr>Relationship Sets (Cont.)</vt:lpstr>
      <vt:lpstr>Relationship Sets with Attributes</vt:lpstr>
      <vt:lpstr>(2) Mapping Cardinality</vt:lpstr>
      <vt:lpstr>Mapping Cardinalities</vt:lpstr>
      <vt:lpstr>Mapping Cardinalities </vt:lpstr>
      <vt:lpstr>Mapping Cardinalities affect ER Design</vt:lpstr>
      <vt:lpstr>Cardinality Constraints</vt:lpstr>
      <vt:lpstr>One-To-Many Relationship</vt:lpstr>
      <vt:lpstr>Many-To-One Relationships</vt:lpstr>
      <vt:lpstr>Many-To-Many Relationship</vt:lpstr>
      <vt:lpstr>structural constraints of a relationship type</vt:lpstr>
      <vt:lpstr>Participation of an Entity Set in a Relationship Set</vt:lpstr>
      <vt:lpstr> Complex attributes (Alternative Notation for Cardinality Limits)</vt:lpstr>
      <vt:lpstr> Roles</vt:lpstr>
      <vt:lpstr>recursive relationships or self-referencing relationships.</vt:lpstr>
      <vt:lpstr>Keys</vt:lpstr>
      <vt:lpstr>Keys An important constraint on an entity is the key. The key is an attribute or a group of attributes whose values can be used to uniquely identify an individual entity in an entity set. Types of Keys  Candidate key Composite key Primary key Secondary key Foreign key Alternate key   </vt:lpstr>
      <vt:lpstr>PowerPoint Presentation</vt:lpstr>
      <vt:lpstr>PowerPoint Presentation</vt:lpstr>
      <vt:lpstr>3. Super Key Super key is an attribute set that can uniquely identify a tuple. A super key is a superset of a candidate key.  </vt:lpstr>
      <vt:lpstr>PowerPoint Presentation</vt:lpstr>
      <vt:lpstr>Alternate key</vt:lpstr>
      <vt:lpstr>6. Composite key Whenever a primary key consists of more than one attribute, it is known as a composite key. This key is also known as Concatenated Key.  </vt:lpstr>
      <vt:lpstr>PowerPoint Presentation</vt:lpstr>
      <vt:lpstr>Quiz</vt:lpstr>
      <vt:lpstr>PowerPoint Presentation</vt:lpstr>
      <vt:lpstr>PowerPoint Presentation</vt:lpstr>
      <vt:lpstr>Keys for Relationship Sets</vt:lpstr>
      <vt:lpstr> (5) E-R Diagram with a Ternary Relationship</vt:lpstr>
      <vt:lpstr>PowerPoint Presentation</vt:lpstr>
      <vt:lpstr>PowerPoint Presentation</vt:lpstr>
      <vt:lpstr>Binary Vs. Non-Binary Relationships</vt:lpstr>
      <vt:lpstr>Converting Non-Binary Relationships to Binary Form</vt:lpstr>
      <vt:lpstr>Converting Non-Binary Relationships (Cont.)</vt:lpstr>
      <vt:lpstr>PowerPoint Presentation</vt:lpstr>
      <vt:lpstr>PowerPoint Presentation</vt:lpstr>
      <vt:lpstr>Design Issues</vt:lpstr>
      <vt:lpstr>(6) Weak Entity Sets</vt:lpstr>
      <vt:lpstr>Weak Entity Sets (Cont.)</vt:lpstr>
      <vt:lpstr>Weak Entity Sets (Cont.)</vt:lpstr>
      <vt:lpstr>More Weak Entity Set Examples</vt:lpstr>
      <vt:lpstr>Extended ER Features (1) Specialization</vt:lpstr>
      <vt:lpstr>Specialization Example</vt:lpstr>
      <vt:lpstr>(2) Generalization</vt:lpstr>
      <vt:lpstr>Specialization and Generalization (Contd.)</vt:lpstr>
      <vt:lpstr>(3) Attribute Inheritance</vt:lpstr>
      <vt:lpstr>(4) Design Constraints on a Specialization/Generalization</vt:lpstr>
      <vt:lpstr>Design Constraints on a Specialization/Generalization (Contd.)</vt:lpstr>
      <vt:lpstr>(5) Aggregation</vt:lpstr>
      <vt:lpstr>Aggregation (Cont.)</vt:lpstr>
      <vt:lpstr>E-R Diagram With Aggregation</vt:lpstr>
      <vt:lpstr>E-R Design Decisions</vt:lpstr>
      <vt:lpstr>E-R Diagram for a Banking Enterprise</vt:lpstr>
      <vt:lpstr>Summary of Symbols Used in E-R Notation</vt:lpstr>
      <vt:lpstr>Summary of Symbols (Cont.)</vt:lpstr>
      <vt:lpstr>Alternative E-R Notations</vt:lpstr>
      <vt:lpstr>Reduction of an E-R Schema to Tables</vt:lpstr>
      <vt:lpstr>Representing Entity Sets as Tables</vt:lpstr>
      <vt:lpstr>Composite and Multivalued Attributes</vt:lpstr>
      <vt:lpstr>Representing Weak Entity Sets</vt:lpstr>
      <vt:lpstr>Representing Relationship Sets as Tables</vt:lpstr>
      <vt:lpstr>Redundancy of Tables</vt:lpstr>
      <vt:lpstr>Redundancy of Tables (Cont.)</vt:lpstr>
      <vt:lpstr>Representing Specialization as Tables</vt:lpstr>
      <vt:lpstr>Representing Specialization as Tables (Cont.)</vt:lpstr>
      <vt:lpstr>Relations Corresponding to Aggregation</vt:lpstr>
      <vt:lpstr>Relations Corresponding to Aggregation (Cont.)</vt:lpstr>
      <vt:lpstr>ER-Diagram-Example</vt:lpstr>
      <vt:lpstr>Banking application </vt:lpstr>
      <vt:lpstr>Book Store</vt:lpstr>
      <vt:lpstr>TV Series Database </vt:lpstr>
      <vt:lpstr>Music collection </vt:lpstr>
      <vt:lpstr>Photo Shop </vt:lpstr>
      <vt:lpstr>Literature search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ENTITY-RELATIONSHIP MODEL</dc:title>
  <dc:creator>Admin</dc:creator>
  <cp:lastModifiedBy>Dell</cp:lastModifiedBy>
  <cp:revision>226</cp:revision>
  <dcterms:created xsi:type="dcterms:W3CDTF">2021-02-03T08:01:11Z</dcterms:created>
  <dcterms:modified xsi:type="dcterms:W3CDTF">2024-02-27T07:27:12Z</dcterms:modified>
</cp:coreProperties>
</file>