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0"/>
  </p:notesMasterIdLst>
  <p:sldIdLst>
    <p:sldId id="323" r:id="rId2"/>
    <p:sldId id="324" r:id="rId3"/>
    <p:sldId id="325" r:id="rId4"/>
    <p:sldId id="326" r:id="rId5"/>
    <p:sldId id="327" r:id="rId6"/>
    <p:sldId id="328" r:id="rId7"/>
    <p:sldId id="329" r:id="rId8"/>
    <p:sldId id="330" r:id="rId9"/>
    <p:sldId id="331" r:id="rId10"/>
    <p:sldId id="332" r:id="rId11"/>
    <p:sldId id="257" r:id="rId12"/>
    <p:sldId id="259" r:id="rId13"/>
    <p:sldId id="260" r:id="rId14"/>
    <p:sldId id="261" r:id="rId15"/>
    <p:sldId id="262" r:id="rId16"/>
    <p:sldId id="309" r:id="rId17"/>
    <p:sldId id="310" r:id="rId18"/>
    <p:sldId id="321" r:id="rId19"/>
    <p:sldId id="322" r:id="rId20"/>
    <p:sldId id="311" r:id="rId21"/>
    <p:sldId id="263" r:id="rId22"/>
    <p:sldId id="303" r:id="rId23"/>
    <p:sldId id="265" r:id="rId24"/>
    <p:sldId id="264" r:id="rId25"/>
    <p:sldId id="305" r:id="rId26"/>
    <p:sldId id="306" r:id="rId27"/>
    <p:sldId id="307" r:id="rId28"/>
    <p:sldId id="268" r:id="rId29"/>
    <p:sldId id="308" r:id="rId30"/>
    <p:sldId id="269" r:id="rId31"/>
    <p:sldId id="270" r:id="rId32"/>
    <p:sldId id="312" r:id="rId33"/>
    <p:sldId id="271" r:id="rId34"/>
    <p:sldId id="274" r:id="rId35"/>
    <p:sldId id="313" r:id="rId36"/>
    <p:sldId id="314" r:id="rId37"/>
    <p:sldId id="317" r:id="rId38"/>
    <p:sldId id="318" r:id="rId39"/>
    <p:sldId id="320" r:id="rId40"/>
    <p:sldId id="315" r:id="rId41"/>
    <p:sldId id="319" r:id="rId42"/>
    <p:sldId id="316" r:id="rId43"/>
    <p:sldId id="276" r:id="rId44"/>
    <p:sldId id="277" r:id="rId45"/>
    <p:sldId id="278" r:id="rId46"/>
    <p:sldId id="286" r:id="rId47"/>
    <p:sldId id="279" r:id="rId48"/>
    <p:sldId id="287" r:id="rId49"/>
    <p:sldId id="280" r:id="rId50"/>
    <p:sldId id="288" r:id="rId51"/>
    <p:sldId id="281" r:id="rId52"/>
    <p:sldId id="282" r:id="rId53"/>
    <p:sldId id="283" r:id="rId54"/>
    <p:sldId id="284" r:id="rId55"/>
    <p:sldId id="289" r:id="rId56"/>
    <p:sldId id="290" r:id="rId57"/>
    <p:sldId id="291" r:id="rId58"/>
    <p:sldId id="292" r:id="rId59"/>
    <p:sldId id="293" r:id="rId60"/>
    <p:sldId id="294" r:id="rId61"/>
    <p:sldId id="295" r:id="rId62"/>
    <p:sldId id="296" r:id="rId63"/>
    <p:sldId id="301" r:id="rId64"/>
    <p:sldId id="297" r:id="rId65"/>
    <p:sldId id="298" r:id="rId66"/>
    <p:sldId id="299" r:id="rId67"/>
    <p:sldId id="300" r:id="rId68"/>
    <p:sldId id="302"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99D365-F26D-443F-B300-42FC79C79865}" type="datetimeFigureOut">
              <a:rPr lang="en-US" smtClean="0"/>
              <a:t>4/9/2024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96BE7E-F006-4125-9F6F-0C93BAAC919B}" type="slidenum">
              <a:rPr lang="en-US" smtClean="0"/>
              <a:t>‹#›</a:t>
            </a:fld>
            <a:endParaRPr lang="en-US"/>
          </a:p>
        </p:txBody>
      </p:sp>
    </p:spTree>
    <p:extLst>
      <p:ext uri="{BB962C8B-B14F-4D97-AF65-F5344CB8AC3E}">
        <p14:creationId xmlns:p14="http://schemas.microsoft.com/office/powerpoint/2010/main" val="3235792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08D517FB-4478-431C-B925-065D1713BFB1}" type="slidenum">
              <a:rPr lang="en-US" altLang="zh-CN"/>
              <a:pPr/>
              <a:t>46</a:t>
            </a:fld>
            <a:endParaRPr lang="en-US" altLang="zh-CN"/>
          </a:p>
        </p:txBody>
      </p:sp>
      <p:sp>
        <p:nvSpPr>
          <p:cNvPr id="19458" name="Rectangle 2"/>
          <p:cNvSpPr>
            <a:spLocks noGrp="1" noRot="1" noChangeAspect="1" noChangeArrowheads="1" noTextEdit="1"/>
          </p:cNvSpPr>
          <p:nvPr>
            <p:ph type="sldImg" idx="4294967295"/>
          </p:nvPr>
        </p:nvSpPr>
        <p:spPr>
          <a:xfrm>
            <a:off x="3363913" y="2366963"/>
            <a:ext cx="0" cy="0"/>
          </a:xfrm>
          <a:solidFill>
            <a:srgbClr val="FFFFFF"/>
          </a:solidFill>
          <a:ln/>
        </p:spPr>
      </p:sp>
      <p:sp>
        <p:nvSpPr>
          <p:cNvPr id="19459" name="Rectangle 3"/>
          <p:cNvSpPr>
            <a:spLocks noGrp="1" noChangeArrowheads="1"/>
          </p:cNvSpPr>
          <p:nvPr>
            <p:ph type="body" idx="4294967295"/>
          </p:nvPr>
        </p:nvSpPr>
        <p:spPr>
          <a:solidFill>
            <a:srgbClr val="FFFFFF"/>
          </a:solidFill>
          <a:ln>
            <a:solidFill>
              <a:srgbClr val="000000"/>
            </a:solidFill>
            <a:miter lim="800000"/>
            <a:headEnd/>
            <a:tailEnd/>
          </a:ln>
        </p:spPr>
        <p:txBody>
          <a:bodyPr lIns="89913" tIns="44956" rIns="89913" bIns="44956">
            <a:prstTxWarp prst="textNoShape">
              <a:avLst/>
            </a:prstTxWarp>
          </a:bodyPr>
          <a:lstStyle/>
          <a:p>
            <a:pPr marL="228600" indent="-228600" algn="just"/>
            <a:endParaRPr lang="en-US" smtClean="0">
              <a:solidFill>
                <a:srgbClr val="0000FF"/>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201773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4/9/2024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4/9/2024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4/9/2024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4/9/2024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4/9/2024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Rectangle 5"/>
          <p:cNvSpPr/>
          <p:nvPr/>
        </p:nvSpPr>
        <p:spPr>
          <a:xfrm>
            <a:off x="1728865" y="2208704"/>
            <a:ext cx="8305800" cy="3139321"/>
          </a:xfrm>
          <a:prstGeom prst="rect">
            <a:avLst/>
          </a:prstGeom>
        </p:spPr>
        <p:txBody>
          <a:bodyPr wrap="square">
            <a:spAutoFit/>
          </a:bodyPr>
          <a:lstStyle/>
          <a:p>
            <a:r>
              <a:rPr lang="en-US" dirty="0"/>
              <a:t>What is Functional </a:t>
            </a:r>
            <a:r>
              <a:rPr lang="en-US" dirty="0" smtClean="0"/>
              <a:t>Dependency??</a:t>
            </a:r>
            <a:endParaRPr lang="en-US" dirty="0"/>
          </a:p>
          <a:p>
            <a:pPr fontAlgn="base"/>
            <a:r>
              <a:rPr lang="en-US" dirty="0"/>
              <a:t>Functional Dependency is a constraint between two sets of attributes in relation to a database. </a:t>
            </a:r>
            <a:endParaRPr lang="en-US" dirty="0" smtClean="0"/>
          </a:p>
          <a:p>
            <a:pPr fontAlgn="base"/>
            <a:r>
              <a:rPr lang="en-US" dirty="0" smtClean="0"/>
              <a:t>A </a:t>
            </a:r>
            <a:r>
              <a:rPr lang="en-US" dirty="0"/>
              <a:t>functional dependency is denoted by an arrow (→). If an attribute A functionally determines B, then it is written as A → B. </a:t>
            </a:r>
          </a:p>
          <a:p>
            <a:r>
              <a:rPr lang="en-US" dirty="0"/>
              <a:t/>
            </a:r>
            <a:br>
              <a:rPr lang="en-US" dirty="0"/>
            </a:br>
            <a:r>
              <a:rPr lang="en-US" dirty="0" smtClean="0"/>
              <a:t>it </a:t>
            </a:r>
            <a:r>
              <a:rPr lang="en-US" dirty="0"/>
              <a:t>helps in preventing data redundancy and gets to know about bad designs.</a:t>
            </a:r>
          </a:p>
          <a:p>
            <a:endParaRPr lang="en-US" dirty="0"/>
          </a:p>
          <a:p>
            <a:r>
              <a:rPr lang="en-US" dirty="0"/>
              <a:t>To understand the concept thoroughly, let us consider P is a relation with attributes A and B. Functional Dependency is represented by -&gt; (arrow sign)</a:t>
            </a:r>
          </a:p>
          <a:p>
            <a:endParaRPr lang="en-US" dirty="0"/>
          </a:p>
        </p:txBody>
      </p:sp>
      <p:sp>
        <p:nvSpPr>
          <p:cNvPr id="5" name="Rectangle 4"/>
          <p:cNvSpPr/>
          <p:nvPr/>
        </p:nvSpPr>
        <p:spPr>
          <a:xfrm>
            <a:off x="1728865" y="5103674"/>
            <a:ext cx="9124951" cy="1754326"/>
          </a:xfrm>
          <a:prstGeom prst="rect">
            <a:avLst/>
          </a:prstGeom>
        </p:spPr>
        <p:txBody>
          <a:bodyPr wrap="square">
            <a:spAutoFit/>
          </a:bodyPr>
          <a:lstStyle/>
          <a:p>
            <a:pPr fontAlgn="base"/>
            <a:r>
              <a:rPr lang="en-US" dirty="0">
                <a:solidFill>
                  <a:srgbClr val="273239"/>
                </a:solidFill>
                <a:latin typeface="urw-din"/>
              </a:rPr>
              <a:t>For example, </a:t>
            </a:r>
            <a:r>
              <a:rPr lang="en-US" dirty="0" err="1">
                <a:solidFill>
                  <a:srgbClr val="273239"/>
                </a:solidFill>
                <a:latin typeface="urw-din"/>
              </a:rPr>
              <a:t>employee_id</a:t>
            </a:r>
            <a:r>
              <a:rPr lang="en-US" dirty="0">
                <a:solidFill>
                  <a:srgbClr val="273239"/>
                </a:solidFill>
                <a:latin typeface="urw-din"/>
              </a:rPr>
              <a:t> → name means </a:t>
            </a:r>
            <a:r>
              <a:rPr lang="en-US" dirty="0" err="1">
                <a:solidFill>
                  <a:srgbClr val="273239"/>
                </a:solidFill>
                <a:latin typeface="urw-din"/>
              </a:rPr>
              <a:t>employee_id</a:t>
            </a:r>
            <a:r>
              <a:rPr lang="en-US" dirty="0">
                <a:solidFill>
                  <a:srgbClr val="273239"/>
                </a:solidFill>
                <a:latin typeface="urw-din"/>
              </a:rPr>
              <a:t> functionally determines the name of the employee</a:t>
            </a:r>
            <a:r>
              <a:rPr lang="en-US" dirty="0" smtClean="0">
                <a:solidFill>
                  <a:srgbClr val="273239"/>
                </a:solidFill>
                <a:latin typeface="urw-din"/>
              </a:rPr>
              <a:t>.</a:t>
            </a:r>
          </a:p>
          <a:p>
            <a:pPr fontAlgn="base"/>
            <a:r>
              <a:rPr lang="en-US" dirty="0" smtClean="0">
                <a:solidFill>
                  <a:srgbClr val="273239"/>
                </a:solidFill>
                <a:latin typeface="urw-din"/>
              </a:rPr>
              <a:t> </a:t>
            </a:r>
            <a:r>
              <a:rPr lang="en-US" dirty="0">
                <a:solidFill>
                  <a:srgbClr val="273239"/>
                </a:solidFill>
                <a:latin typeface="urw-din"/>
              </a:rPr>
              <a:t>As another example in a timetable database, </a:t>
            </a:r>
            <a:r>
              <a:rPr lang="en-US" dirty="0" smtClean="0">
                <a:solidFill>
                  <a:srgbClr val="273239"/>
                </a:solidFill>
                <a:latin typeface="urw-din"/>
              </a:rPr>
              <a:t>{</a:t>
            </a:r>
            <a:r>
              <a:rPr lang="en-US" dirty="0" err="1" smtClean="0">
                <a:solidFill>
                  <a:srgbClr val="273239"/>
                </a:solidFill>
                <a:latin typeface="urw-din"/>
              </a:rPr>
              <a:t>student_id</a:t>
            </a:r>
            <a:r>
              <a:rPr lang="en-US" dirty="0" smtClean="0">
                <a:solidFill>
                  <a:srgbClr val="273239"/>
                </a:solidFill>
                <a:latin typeface="urw-din"/>
              </a:rPr>
              <a:t>, </a:t>
            </a:r>
            <a:r>
              <a:rPr lang="en-US" dirty="0">
                <a:solidFill>
                  <a:srgbClr val="273239"/>
                </a:solidFill>
                <a:latin typeface="urw-din"/>
              </a:rPr>
              <a:t>time} → {</a:t>
            </a:r>
            <a:r>
              <a:rPr lang="en-US" dirty="0" err="1">
                <a:solidFill>
                  <a:srgbClr val="273239"/>
                </a:solidFill>
                <a:latin typeface="urw-din"/>
              </a:rPr>
              <a:t>lecture_room</a:t>
            </a:r>
            <a:r>
              <a:rPr lang="en-US" dirty="0">
                <a:solidFill>
                  <a:srgbClr val="273239"/>
                </a:solidFill>
                <a:latin typeface="urw-din"/>
              </a:rPr>
              <a:t>}, </a:t>
            </a:r>
            <a:r>
              <a:rPr lang="en-US" dirty="0" smtClean="0">
                <a:solidFill>
                  <a:srgbClr val="273239"/>
                </a:solidFill>
                <a:latin typeface="urw-din"/>
              </a:rPr>
              <a:t>student ID </a:t>
            </a:r>
            <a:r>
              <a:rPr lang="en-US" dirty="0">
                <a:solidFill>
                  <a:srgbClr val="273239"/>
                </a:solidFill>
                <a:latin typeface="urw-din"/>
              </a:rPr>
              <a:t>and time determine the lecture room where the student should be. </a:t>
            </a:r>
          </a:p>
          <a:p>
            <a:r>
              <a:rPr lang="en-US" dirty="0"/>
              <a:t/>
            </a:r>
            <a:br>
              <a:rPr lang="en-US" dirty="0"/>
            </a:br>
            <a:endParaRPr lang="en-US" dirty="0"/>
          </a:p>
        </p:txBody>
      </p:sp>
    </p:spTree>
    <p:extLst>
      <p:ext uri="{BB962C8B-B14F-4D97-AF65-F5344CB8AC3E}">
        <p14:creationId xmlns:p14="http://schemas.microsoft.com/office/powerpoint/2010/main" val="19136611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extLst>
          </p:cNvPr>
          <p:cNvSpPr>
            <a:spLocks noGrp="1"/>
          </p:cNvSpPr>
          <p:nvPr>
            <p:ph idx="1"/>
          </p:nvPr>
        </p:nvSpPr>
        <p:spPr>
          <a:xfrm>
            <a:off x="1249251" y="2256401"/>
            <a:ext cx="8844790" cy="3556000"/>
          </a:xfrm>
        </p:spPr>
        <p:txBody>
          <a:bodyPr>
            <a:noAutofit/>
          </a:bodyPr>
          <a:lstStyle/>
          <a:p>
            <a:pPr marL="289322" indent="-289322" defTabSz="685800">
              <a:lnSpc>
                <a:spcPct val="95000"/>
              </a:lnSpc>
              <a:spcBef>
                <a:spcPct val="50000"/>
              </a:spcBef>
              <a:buClr>
                <a:srgbClr val="660033"/>
              </a:buClr>
              <a:buFont typeface="Wingdings" panose="05000000000000000000" pitchFamily="2" charset="2"/>
              <a:buChar char="Ø"/>
              <a:defRPr/>
            </a:pPr>
            <a:r>
              <a:rPr lang="en-GB" sz="2400" kern="0" dirty="0">
                <a:solidFill>
                  <a:schemeClr val="bg1"/>
                </a:solidFill>
                <a:effectLst>
                  <a:outerShdw blurRad="38100" dist="38100" dir="2700000" algn="tl">
                    <a:srgbClr val="C0C0C0"/>
                  </a:outerShdw>
                </a:effectLst>
                <a:latin typeface="Helvetica"/>
              </a:rPr>
              <a:t>Transforming data from a problem into relations while ensuring data integrity and eliminating data redundancy.</a:t>
            </a:r>
          </a:p>
          <a:p>
            <a:pPr marL="558404" lvl="1" indent="-184547" defTabSz="685800">
              <a:spcBef>
                <a:spcPct val="25000"/>
              </a:spcBef>
              <a:buClr>
                <a:srgbClr val="660033"/>
              </a:buClr>
              <a:buSzPct val="75000"/>
              <a:buFont typeface="Wingdings" panose="05000000000000000000" pitchFamily="2" charset="2"/>
              <a:buChar char="n"/>
              <a:defRPr/>
            </a:pPr>
            <a:r>
              <a:rPr lang="en-GB" sz="3200" kern="0" dirty="0">
                <a:solidFill>
                  <a:srgbClr val="000066"/>
                </a:solidFill>
                <a:latin typeface="Helvetica"/>
              </a:rPr>
              <a:t>Data integrity : consistent and satisfies data constraint rules</a:t>
            </a:r>
          </a:p>
          <a:p>
            <a:pPr marL="558404" lvl="1" indent="-184547" defTabSz="685800">
              <a:spcBef>
                <a:spcPct val="25000"/>
              </a:spcBef>
              <a:buClr>
                <a:srgbClr val="660033"/>
              </a:buClr>
              <a:buSzPct val="75000"/>
              <a:buFont typeface="Wingdings" panose="05000000000000000000" pitchFamily="2" charset="2"/>
              <a:buChar char="n"/>
              <a:defRPr/>
            </a:pPr>
            <a:r>
              <a:rPr lang="en-GB" sz="3200" kern="0" dirty="0">
                <a:solidFill>
                  <a:srgbClr val="000066"/>
                </a:solidFill>
                <a:latin typeface="Helvetica"/>
              </a:rPr>
              <a:t>Data redundancy: if data can be found in two places in a single database (direct redundancy) or calculated using data from different parts of the database (indirect redundancy) then redundancy exists.</a:t>
            </a:r>
          </a:p>
          <a:p>
            <a:pPr marL="289322" indent="-289322" defTabSz="685800">
              <a:lnSpc>
                <a:spcPct val="95000"/>
              </a:lnSpc>
              <a:spcBef>
                <a:spcPct val="50000"/>
              </a:spcBef>
              <a:buClr>
                <a:srgbClr val="660033"/>
              </a:buClr>
              <a:buFont typeface="Wingdings" panose="05000000000000000000" pitchFamily="2" charset="2"/>
              <a:buChar char="Ø"/>
              <a:defRPr/>
            </a:pPr>
            <a:r>
              <a:rPr lang="en-GB" sz="2400" kern="0" dirty="0">
                <a:solidFill>
                  <a:srgbClr val="003300"/>
                </a:solidFill>
                <a:effectLst>
                  <a:outerShdw blurRad="38100" dist="38100" dir="2700000" algn="tl">
                    <a:srgbClr val="C0C0C0"/>
                  </a:outerShdw>
                </a:effectLst>
                <a:latin typeface="Helvetica"/>
              </a:rPr>
              <a:t>Normalisation should remove redundancy, but not at the expense of data integrity</a:t>
            </a:r>
            <a:r>
              <a:rPr lang="en-GB" sz="2800" b="1" kern="0" dirty="0">
                <a:solidFill>
                  <a:srgbClr val="003300"/>
                </a:solidFill>
                <a:effectLst>
                  <a:outerShdw blurRad="38100" dist="38100" dir="2700000" algn="tl">
                    <a:srgbClr val="C0C0C0"/>
                  </a:outerShdw>
                </a:effectLst>
                <a:latin typeface="Helvetica"/>
              </a:rPr>
              <a:t>.</a:t>
            </a:r>
          </a:p>
          <a:p>
            <a:pPr>
              <a:defRPr/>
            </a:pPr>
            <a:endParaRPr lang="en-IN" sz="3600" dirty="0"/>
          </a:p>
        </p:txBody>
      </p:sp>
      <p:sp>
        <p:nvSpPr>
          <p:cNvPr id="4" name="Footer Placeholder 3">
            <a:extLst>
              <a:ext uri="{FF2B5EF4-FFF2-40B4-BE49-F238E27FC236}"/>
            </a:extLst>
          </p:cNvPr>
          <p:cNvSpPr>
            <a:spLocks noGrp="1"/>
          </p:cNvSpPr>
          <p:nvPr>
            <p:ph type="ftr" sz="quarter" idx="11"/>
          </p:nvPr>
        </p:nvSpPr>
        <p:spPr/>
        <p:txBody>
          <a:bodyPr/>
          <a:lstStyle/>
          <a:p>
            <a:pPr>
              <a:defRPr/>
            </a:pPr>
            <a:r>
              <a:rPr lang="en-IN"/>
              <a:t>@ V.V.R</a:t>
            </a:r>
          </a:p>
        </p:txBody>
      </p:sp>
      <p:sp>
        <p:nvSpPr>
          <p:cNvPr id="7680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BEE9458-7A91-4F3F-9CB1-E39751DAB0C9}" type="slidenum">
              <a:rPr lang="en-IN" altLang="en-US" sz="1200">
                <a:solidFill>
                  <a:srgbClr val="898989"/>
                </a:solidFill>
              </a:rPr>
              <a:pPr>
                <a:spcBef>
                  <a:spcPct val="0"/>
                </a:spcBef>
                <a:buFontTx/>
                <a:buNone/>
              </a:pPr>
              <a:t>10</a:t>
            </a:fld>
            <a:endParaRPr lang="en-IN" altLang="en-US" sz="1200">
              <a:solidFill>
                <a:srgbClr val="898989"/>
              </a:solidFill>
            </a:endParaRPr>
          </a:p>
        </p:txBody>
      </p:sp>
    </p:spTree>
    <p:extLst>
      <p:ext uri="{BB962C8B-B14F-4D97-AF65-F5344CB8AC3E}">
        <p14:creationId xmlns:p14="http://schemas.microsoft.com/office/powerpoint/2010/main" val="3896587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7" name="Content Placeholder 6"/>
          <p:cNvSpPr>
            <a:spLocks noGrp="1"/>
          </p:cNvSpPr>
          <p:nvPr>
            <p:ph idx="1"/>
          </p:nvPr>
        </p:nvSpPr>
        <p:spPr/>
        <p:txBody>
          <a:bodyPr>
            <a:normAutofit lnSpcReduction="10000"/>
          </a:bodyPr>
          <a:lstStyle/>
          <a:p>
            <a:pPr algn="just"/>
            <a:r>
              <a:rPr lang="en-US" sz="2000" b="1" dirty="0"/>
              <a:t>Normalization</a:t>
            </a:r>
            <a:r>
              <a:rPr lang="en-US" sz="2000" dirty="0"/>
              <a:t> is the process of minimizing </a:t>
            </a:r>
            <a:r>
              <a:rPr lang="en-US" sz="2000" b="1" dirty="0"/>
              <a:t>redundancy</a:t>
            </a:r>
            <a:r>
              <a:rPr lang="en-US" sz="2000" dirty="0"/>
              <a:t> from a relation or set of relations. Redundancy in relation may cause insertion, deletion and </a:t>
            </a:r>
            <a:r>
              <a:rPr lang="en-US" sz="2000" dirty="0" err="1"/>
              <a:t>updation</a:t>
            </a:r>
            <a:r>
              <a:rPr lang="en-US" sz="2000" dirty="0"/>
              <a:t> anomalies. So, it helps to minimize the redundancy in relations. </a:t>
            </a:r>
            <a:r>
              <a:rPr lang="en-US" sz="2000" b="1" dirty="0"/>
              <a:t>Normal forms</a:t>
            </a:r>
            <a:r>
              <a:rPr lang="en-US" sz="2000" dirty="0"/>
              <a:t> are used to eliminate or reduce redundancy in database tables</a:t>
            </a:r>
            <a:r>
              <a:rPr lang="en-US" sz="2000" dirty="0" smtClean="0"/>
              <a:t>.</a:t>
            </a:r>
          </a:p>
          <a:p>
            <a:pPr fontAlgn="base"/>
            <a:r>
              <a:rPr lang="en-US" sz="2000" dirty="0"/>
              <a:t>Database normalization is the process of organizing the attributes of the database to reduce or eliminate </a:t>
            </a:r>
            <a:r>
              <a:rPr lang="en-US" sz="2000" b="1" dirty="0"/>
              <a:t>data redundancy (having the same data but at different places) </a:t>
            </a:r>
            <a:r>
              <a:rPr lang="en-US" sz="2000" dirty="0"/>
              <a:t>. </a:t>
            </a:r>
          </a:p>
          <a:p>
            <a:pPr fontAlgn="base"/>
            <a:r>
              <a:rPr lang="en-US" sz="2000" b="1" dirty="0"/>
              <a:t>Problems because of data redundancy</a:t>
            </a:r>
            <a:r>
              <a:rPr lang="en-US" sz="2000" dirty="0"/>
              <a:t> </a:t>
            </a:r>
            <a:br>
              <a:rPr lang="en-US" sz="2000" dirty="0"/>
            </a:br>
            <a:r>
              <a:rPr lang="en-US" sz="2000" dirty="0"/>
              <a:t>Data redundancy unnecessarily increases the size of the database as the same data is repeated in many places. Inconsistency problems also arise during insert, delete and update operations. </a:t>
            </a:r>
          </a:p>
          <a:p>
            <a:r>
              <a:rPr lang="en-US" sz="2000" dirty="0"/>
              <a:t/>
            </a:r>
            <a:br>
              <a:rPr lang="en-US" sz="2000" dirty="0"/>
            </a:br>
            <a:endParaRPr lang="en-US" sz="2000" dirty="0"/>
          </a:p>
        </p:txBody>
      </p:sp>
    </p:spTree>
    <p:extLst>
      <p:ext uri="{BB962C8B-B14F-4D97-AF65-F5344CB8AC3E}">
        <p14:creationId xmlns:p14="http://schemas.microsoft.com/office/powerpoint/2010/main" val="1797793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1088496"/>
              </p:ext>
            </p:extLst>
          </p:nvPr>
        </p:nvGraphicFramePr>
        <p:xfrm>
          <a:off x="1718447" y="2359645"/>
          <a:ext cx="8429162" cy="2494280"/>
        </p:xfrm>
        <a:graphic>
          <a:graphicData uri="http://schemas.openxmlformats.org/drawingml/2006/table">
            <a:tbl>
              <a:tblPr firstRow="1" bandRow="1">
                <a:tableStyleId>{5C22544A-7EE6-4342-B048-85BDC9FD1C3A}</a:tableStyleId>
              </a:tblPr>
              <a:tblGrid>
                <a:gridCol w="916838"/>
                <a:gridCol w="1548722"/>
                <a:gridCol w="1055325"/>
                <a:gridCol w="1863951"/>
                <a:gridCol w="1522163"/>
                <a:gridCol w="1522163"/>
              </a:tblGrid>
              <a:tr h="370840">
                <a:tc>
                  <a:txBody>
                    <a:bodyPr/>
                    <a:lstStyle/>
                    <a:p>
                      <a:r>
                        <a:rPr lang="en-US" dirty="0" smtClean="0"/>
                        <a:t>St.</a:t>
                      </a:r>
                      <a:r>
                        <a:rPr lang="en-US" baseline="0" dirty="0" smtClean="0"/>
                        <a:t> Id</a:t>
                      </a:r>
                      <a:endParaRPr lang="en-US" dirty="0"/>
                    </a:p>
                  </a:txBody>
                  <a:tcPr/>
                </a:tc>
                <a:tc>
                  <a:txBody>
                    <a:bodyPr/>
                    <a:lstStyle/>
                    <a:p>
                      <a:r>
                        <a:rPr lang="en-US" dirty="0" err="1" smtClean="0"/>
                        <a:t>St.Name</a:t>
                      </a:r>
                      <a:endParaRPr lang="en-US" dirty="0"/>
                    </a:p>
                  </a:txBody>
                  <a:tcPr/>
                </a:tc>
                <a:tc>
                  <a:txBody>
                    <a:bodyPr/>
                    <a:lstStyle/>
                    <a:p>
                      <a:r>
                        <a:rPr lang="en-US" dirty="0" smtClean="0"/>
                        <a:t>Marks</a:t>
                      </a:r>
                      <a:endParaRPr lang="en-US" dirty="0"/>
                    </a:p>
                  </a:txBody>
                  <a:tcPr/>
                </a:tc>
                <a:tc>
                  <a:txBody>
                    <a:bodyPr/>
                    <a:lstStyle/>
                    <a:p>
                      <a:r>
                        <a:rPr lang="en-US" dirty="0" err="1" smtClean="0"/>
                        <a:t>Dept.Name</a:t>
                      </a:r>
                      <a:endParaRPr lang="en-US" dirty="0"/>
                    </a:p>
                  </a:txBody>
                  <a:tcPr/>
                </a:tc>
                <a:tc>
                  <a:txBody>
                    <a:bodyPr/>
                    <a:lstStyle/>
                    <a:p>
                      <a:r>
                        <a:rPr lang="en-US" dirty="0" smtClean="0"/>
                        <a:t>Room</a:t>
                      </a:r>
                      <a:r>
                        <a:rPr lang="en-US" baseline="0" dirty="0" smtClean="0"/>
                        <a:t> No</a:t>
                      </a:r>
                      <a:endParaRPr lang="en-US" dirty="0"/>
                    </a:p>
                  </a:txBody>
                  <a:tcPr/>
                </a:tc>
                <a:tc>
                  <a:txBody>
                    <a:bodyPr/>
                    <a:lstStyle/>
                    <a:p>
                      <a:r>
                        <a:rPr lang="en-US" dirty="0" smtClean="0"/>
                        <a:t>Building</a:t>
                      </a:r>
                      <a:r>
                        <a:rPr lang="en-US" baseline="0" dirty="0" smtClean="0"/>
                        <a:t> Name</a:t>
                      </a:r>
                      <a:endParaRPr lang="en-US" dirty="0"/>
                    </a:p>
                  </a:txBody>
                  <a:tcPr/>
                </a:tc>
              </a:tr>
              <a:tr h="370840">
                <a:tc>
                  <a:txBody>
                    <a:bodyPr/>
                    <a:lstStyle/>
                    <a:p>
                      <a:r>
                        <a:rPr lang="en-US" dirty="0" smtClean="0"/>
                        <a:t>1</a:t>
                      </a:r>
                      <a:endParaRPr lang="en-US" dirty="0"/>
                    </a:p>
                  </a:txBody>
                  <a:tcPr/>
                </a:tc>
                <a:tc>
                  <a:txBody>
                    <a:bodyPr/>
                    <a:lstStyle/>
                    <a:p>
                      <a:r>
                        <a:rPr lang="en-US" dirty="0" smtClean="0"/>
                        <a:t>Anil</a:t>
                      </a:r>
                      <a:endParaRPr lang="en-US" dirty="0"/>
                    </a:p>
                  </a:txBody>
                  <a:tcPr/>
                </a:tc>
                <a:tc>
                  <a:txBody>
                    <a:bodyPr/>
                    <a:lstStyle/>
                    <a:p>
                      <a:r>
                        <a:rPr lang="en-US" dirty="0" smtClean="0"/>
                        <a:t>5</a:t>
                      </a:r>
                      <a:endParaRPr lang="en-US" dirty="0"/>
                    </a:p>
                  </a:txBody>
                  <a:tcPr/>
                </a:tc>
                <a:tc>
                  <a:txBody>
                    <a:bodyPr/>
                    <a:lstStyle/>
                    <a:p>
                      <a:r>
                        <a:rPr lang="en-US" dirty="0" smtClean="0"/>
                        <a:t>CSE</a:t>
                      </a:r>
                      <a:endParaRPr lang="en-US" dirty="0"/>
                    </a:p>
                  </a:txBody>
                  <a:tcPr/>
                </a:tc>
                <a:tc>
                  <a:txBody>
                    <a:bodyPr/>
                    <a:lstStyle/>
                    <a:p>
                      <a:r>
                        <a:rPr lang="en-US" dirty="0" smtClean="0"/>
                        <a:t>501</a:t>
                      </a:r>
                    </a:p>
                  </a:txBody>
                  <a:tcPr/>
                </a:tc>
                <a:tc>
                  <a:txBody>
                    <a:bodyPr/>
                    <a:lstStyle/>
                    <a:p>
                      <a:r>
                        <a:rPr lang="en-US" dirty="0" smtClean="0"/>
                        <a:t>B1</a:t>
                      </a:r>
                    </a:p>
                  </a:txBody>
                  <a:tcPr/>
                </a:tc>
              </a:tr>
              <a:tr h="370840">
                <a:tc>
                  <a:txBody>
                    <a:bodyPr/>
                    <a:lstStyle/>
                    <a:p>
                      <a:r>
                        <a:rPr lang="en-US" dirty="0" smtClean="0"/>
                        <a:t>2</a:t>
                      </a:r>
                      <a:endParaRPr lang="en-US" dirty="0"/>
                    </a:p>
                  </a:txBody>
                  <a:tcPr/>
                </a:tc>
                <a:tc>
                  <a:txBody>
                    <a:bodyPr/>
                    <a:lstStyle/>
                    <a:p>
                      <a:r>
                        <a:rPr lang="en-US" dirty="0" smtClean="0"/>
                        <a:t>Sunil</a:t>
                      </a:r>
                      <a:endParaRPr lang="en-US" dirty="0"/>
                    </a:p>
                  </a:txBody>
                  <a:tcPr/>
                </a:tc>
                <a:tc>
                  <a:txBody>
                    <a:bodyPr/>
                    <a:lstStyle/>
                    <a:p>
                      <a:r>
                        <a:rPr lang="en-US" dirty="0" smtClean="0"/>
                        <a:t>8</a:t>
                      </a:r>
                      <a:endParaRPr lang="en-US" dirty="0"/>
                    </a:p>
                  </a:txBody>
                  <a:tcPr/>
                </a:tc>
                <a:tc>
                  <a:txBody>
                    <a:bodyPr/>
                    <a:lstStyle/>
                    <a:p>
                      <a:r>
                        <a:rPr lang="en-US" dirty="0" smtClean="0"/>
                        <a:t>CSE</a:t>
                      </a:r>
                      <a:endParaRPr lang="en-US" dirty="0"/>
                    </a:p>
                  </a:txBody>
                  <a:tcPr/>
                </a:tc>
                <a:tc>
                  <a:txBody>
                    <a:bodyPr/>
                    <a:lstStyle/>
                    <a:p>
                      <a:r>
                        <a:rPr lang="en-US" dirty="0" smtClean="0"/>
                        <a:t>501</a:t>
                      </a:r>
                    </a:p>
                  </a:txBody>
                  <a:tcPr/>
                </a:tc>
                <a:tc>
                  <a:txBody>
                    <a:bodyPr/>
                    <a:lstStyle/>
                    <a:p>
                      <a:r>
                        <a:rPr lang="en-US" dirty="0" smtClean="0"/>
                        <a:t>B1</a:t>
                      </a:r>
                    </a:p>
                  </a:txBody>
                  <a:tcPr/>
                </a:tc>
              </a:tr>
              <a:tr h="370840">
                <a:tc>
                  <a:txBody>
                    <a:bodyPr/>
                    <a:lstStyle/>
                    <a:p>
                      <a:r>
                        <a:rPr lang="en-US" dirty="0" smtClean="0"/>
                        <a:t>3</a:t>
                      </a:r>
                      <a:endParaRPr lang="en-US" dirty="0"/>
                    </a:p>
                  </a:txBody>
                  <a:tcPr/>
                </a:tc>
                <a:tc>
                  <a:txBody>
                    <a:bodyPr/>
                    <a:lstStyle/>
                    <a:p>
                      <a:r>
                        <a:rPr lang="en-US" dirty="0" err="1" smtClean="0"/>
                        <a:t>Faira</a:t>
                      </a:r>
                      <a:endParaRPr lang="en-US" dirty="0"/>
                    </a:p>
                  </a:txBody>
                  <a:tcPr/>
                </a:tc>
                <a:tc>
                  <a:txBody>
                    <a:bodyPr/>
                    <a:lstStyle/>
                    <a:p>
                      <a:r>
                        <a:rPr lang="en-US" dirty="0" smtClean="0"/>
                        <a:t>7</a:t>
                      </a:r>
                      <a:endParaRPr lang="en-US" dirty="0"/>
                    </a:p>
                  </a:txBody>
                  <a:tcPr/>
                </a:tc>
                <a:tc>
                  <a:txBody>
                    <a:bodyPr/>
                    <a:lstStyle/>
                    <a:p>
                      <a:r>
                        <a:rPr lang="en-US" dirty="0" smtClean="0"/>
                        <a:t>Civil</a:t>
                      </a:r>
                      <a:endParaRPr lang="en-US" dirty="0"/>
                    </a:p>
                  </a:txBody>
                  <a:tcPr/>
                </a:tc>
                <a:tc>
                  <a:txBody>
                    <a:bodyPr/>
                    <a:lstStyle/>
                    <a:p>
                      <a:r>
                        <a:rPr lang="en-US" dirty="0" smtClean="0"/>
                        <a:t>201</a:t>
                      </a:r>
                    </a:p>
                  </a:txBody>
                  <a:tcPr/>
                </a:tc>
                <a:tc>
                  <a:txBody>
                    <a:bodyPr/>
                    <a:lstStyle/>
                    <a:p>
                      <a:r>
                        <a:rPr lang="en-US" dirty="0" smtClean="0"/>
                        <a:t>B3</a:t>
                      </a:r>
                    </a:p>
                  </a:txBody>
                  <a:tcPr/>
                </a:tc>
              </a:tr>
              <a:tr h="370840">
                <a:tc>
                  <a:txBody>
                    <a:bodyPr/>
                    <a:lstStyle/>
                    <a:p>
                      <a:r>
                        <a:rPr lang="en-US" dirty="0" smtClean="0"/>
                        <a:t>4</a:t>
                      </a:r>
                      <a:endParaRPr lang="en-US" dirty="0"/>
                    </a:p>
                  </a:txBody>
                  <a:tcPr/>
                </a:tc>
                <a:tc>
                  <a:txBody>
                    <a:bodyPr/>
                    <a:lstStyle/>
                    <a:p>
                      <a:r>
                        <a:rPr lang="en-US" dirty="0" smtClean="0"/>
                        <a:t>Kumar</a:t>
                      </a:r>
                      <a:endParaRPr lang="en-US" dirty="0"/>
                    </a:p>
                  </a:txBody>
                  <a:tcPr/>
                </a:tc>
                <a:tc>
                  <a:txBody>
                    <a:bodyPr/>
                    <a:lstStyle/>
                    <a:p>
                      <a:r>
                        <a:rPr lang="en-US" dirty="0" smtClean="0"/>
                        <a:t>9</a:t>
                      </a:r>
                      <a:endParaRPr lang="en-US" dirty="0"/>
                    </a:p>
                  </a:txBody>
                  <a:tcPr/>
                </a:tc>
                <a:tc>
                  <a:txBody>
                    <a:bodyPr/>
                    <a:lstStyle/>
                    <a:p>
                      <a:r>
                        <a:rPr lang="en-US" dirty="0" smtClean="0"/>
                        <a:t>Fashion</a:t>
                      </a:r>
                      <a:r>
                        <a:rPr lang="en-US" baseline="0" dirty="0" smtClean="0"/>
                        <a:t> Design</a:t>
                      </a:r>
                      <a:endParaRPr lang="en-US" dirty="0"/>
                    </a:p>
                  </a:txBody>
                  <a:tcPr/>
                </a:tc>
                <a:tc>
                  <a:txBody>
                    <a:bodyPr/>
                    <a:lstStyle/>
                    <a:p>
                      <a:r>
                        <a:rPr lang="en-US" dirty="0" smtClean="0"/>
                        <a:t>709</a:t>
                      </a:r>
                    </a:p>
                  </a:txBody>
                  <a:tcPr/>
                </a:tc>
                <a:tc>
                  <a:txBody>
                    <a:bodyPr/>
                    <a:lstStyle/>
                    <a:p>
                      <a:r>
                        <a:rPr lang="en-US" dirty="0" smtClean="0"/>
                        <a:t>B7</a:t>
                      </a:r>
                    </a:p>
                  </a:txBody>
                  <a:tcPr/>
                </a:tc>
              </a:tr>
              <a:tr h="370840">
                <a:tc>
                  <a:txBody>
                    <a:bodyPr/>
                    <a:lstStyle/>
                    <a:p>
                      <a:r>
                        <a:rPr lang="en-US" dirty="0" smtClean="0"/>
                        <a:t>5</a:t>
                      </a:r>
                      <a:endParaRPr lang="en-US" dirty="0"/>
                    </a:p>
                  </a:txBody>
                  <a:tcPr/>
                </a:tc>
                <a:tc>
                  <a:txBody>
                    <a:bodyPr/>
                    <a:lstStyle/>
                    <a:p>
                      <a:r>
                        <a:rPr lang="en-US" dirty="0" err="1" smtClean="0"/>
                        <a:t>Tanu</a:t>
                      </a:r>
                      <a:endParaRPr lang="en-US" dirty="0"/>
                    </a:p>
                  </a:txBody>
                  <a:tcPr/>
                </a:tc>
                <a:tc>
                  <a:txBody>
                    <a:bodyPr/>
                    <a:lstStyle/>
                    <a:p>
                      <a:r>
                        <a:rPr lang="en-US" dirty="0" smtClean="0"/>
                        <a:t>7</a:t>
                      </a:r>
                      <a:endParaRPr lang="en-US" dirty="0"/>
                    </a:p>
                  </a:txBody>
                  <a:tcPr/>
                </a:tc>
                <a:tc>
                  <a:txBody>
                    <a:bodyPr/>
                    <a:lstStyle/>
                    <a:p>
                      <a:r>
                        <a:rPr lang="en-US" dirty="0" smtClean="0"/>
                        <a:t>Fashion Design</a:t>
                      </a:r>
                      <a:endParaRPr lang="en-US" dirty="0"/>
                    </a:p>
                  </a:txBody>
                  <a:tcPr/>
                </a:tc>
                <a:tc>
                  <a:txBody>
                    <a:bodyPr/>
                    <a:lstStyle/>
                    <a:p>
                      <a:r>
                        <a:rPr lang="en-US" dirty="0" smtClean="0"/>
                        <a:t>709</a:t>
                      </a:r>
                    </a:p>
                  </a:txBody>
                  <a:tcPr/>
                </a:tc>
                <a:tc>
                  <a:txBody>
                    <a:bodyPr/>
                    <a:lstStyle/>
                    <a:p>
                      <a:r>
                        <a:rPr lang="en-US" dirty="0" smtClean="0"/>
                        <a:t>B7</a:t>
                      </a:r>
                    </a:p>
                  </a:txBody>
                  <a:tcPr/>
                </a:tc>
              </a:tr>
            </a:tbl>
          </a:graphicData>
        </a:graphic>
      </p:graphicFrame>
      <p:sp>
        <p:nvSpPr>
          <p:cNvPr id="6" name="TextBox 5"/>
          <p:cNvSpPr txBox="1"/>
          <p:nvPr/>
        </p:nvSpPr>
        <p:spPr>
          <a:xfrm>
            <a:off x="887916" y="5025715"/>
            <a:ext cx="8999034" cy="1477328"/>
          </a:xfrm>
          <a:prstGeom prst="rect">
            <a:avLst/>
          </a:prstGeom>
          <a:noFill/>
        </p:spPr>
        <p:txBody>
          <a:bodyPr wrap="square" rtlCol="0">
            <a:spAutoFit/>
          </a:bodyPr>
          <a:lstStyle/>
          <a:p>
            <a:r>
              <a:rPr lang="en-US" dirty="0" smtClean="0"/>
              <a:t>Issues:</a:t>
            </a:r>
          </a:p>
          <a:p>
            <a:endParaRPr lang="en-US" dirty="0" smtClean="0"/>
          </a:p>
          <a:p>
            <a:r>
              <a:rPr lang="en-US" dirty="0" smtClean="0"/>
              <a:t>1. </a:t>
            </a:r>
            <a:r>
              <a:rPr lang="en-US" dirty="0" err="1" smtClean="0"/>
              <a:t>Updation</a:t>
            </a:r>
            <a:r>
              <a:rPr lang="en-US" dirty="0" smtClean="0"/>
              <a:t> anomaly</a:t>
            </a:r>
          </a:p>
          <a:p>
            <a:r>
              <a:rPr lang="en-US" dirty="0" smtClean="0"/>
              <a:t>2. Deletion anomaly</a:t>
            </a:r>
          </a:p>
          <a:p>
            <a:r>
              <a:rPr lang="en-US" dirty="0" smtClean="0"/>
              <a:t>3. Insertion anomaly</a:t>
            </a:r>
            <a:endParaRPr lang="en-US" dirty="0"/>
          </a:p>
        </p:txBody>
      </p:sp>
      <p:cxnSp>
        <p:nvCxnSpPr>
          <p:cNvPr id="5" name="Straight Connector 4"/>
          <p:cNvCxnSpPr/>
          <p:nvPr/>
        </p:nvCxnSpPr>
        <p:spPr>
          <a:xfrm>
            <a:off x="5296829" y="3021980"/>
            <a:ext cx="0" cy="72483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296829" y="3021980"/>
            <a:ext cx="3813717" cy="11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296829" y="3746810"/>
            <a:ext cx="384717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110546" y="3033132"/>
            <a:ext cx="0" cy="7136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96829" y="4100513"/>
            <a:ext cx="0" cy="7286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96829" y="4100513"/>
            <a:ext cx="3813717" cy="428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96829" y="4843463"/>
            <a:ext cx="381371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144000" y="4143375"/>
            <a:ext cx="0" cy="685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9144000" y="3314700"/>
            <a:ext cx="1485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9144000" y="4386263"/>
            <a:ext cx="1428750" cy="14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0629900" y="3527316"/>
            <a:ext cx="1257301" cy="646331"/>
          </a:xfrm>
          <a:prstGeom prst="rect">
            <a:avLst/>
          </a:prstGeom>
          <a:noFill/>
          <a:ln>
            <a:solidFill>
              <a:srgbClr val="FF0000"/>
            </a:solidFill>
          </a:ln>
        </p:spPr>
        <p:txBody>
          <a:bodyPr wrap="square" rtlCol="0">
            <a:spAutoFit/>
          </a:bodyPr>
          <a:lstStyle/>
          <a:p>
            <a:r>
              <a:rPr lang="en-US" dirty="0" smtClean="0"/>
              <a:t>Redundant data</a:t>
            </a:r>
            <a:endParaRPr lang="en-US" dirty="0"/>
          </a:p>
        </p:txBody>
      </p:sp>
    </p:spTree>
    <p:extLst>
      <p:ext uri="{BB962C8B-B14F-4D97-AF65-F5344CB8AC3E}">
        <p14:creationId xmlns:p14="http://schemas.microsoft.com/office/powerpoint/2010/main" val="27744187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anomaly</a:t>
            </a:r>
            <a:endParaRPr lang="en-US" dirty="0"/>
          </a:p>
        </p:txBody>
      </p:sp>
      <p:sp>
        <p:nvSpPr>
          <p:cNvPr id="3" name="Content Placeholder 2"/>
          <p:cNvSpPr>
            <a:spLocks noGrp="1"/>
          </p:cNvSpPr>
          <p:nvPr>
            <p:ph idx="1"/>
          </p:nvPr>
        </p:nvSpPr>
        <p:spPr>
          <a:xfrm>
            <a:off x="581192" y="2180496"/>
            <a:ext cx="11029615" cy="4463192"/>
          </a:xfrm>
        </p:spPr>
        <p:txBody>
          <a:bodyPr/>
          <a:lstStyle/>
          <a:p>
            <a:endParaRPr lang="en-US" dirty="0" smtClean="0"/>
          </a:p>
          <a:p>
            <a:endParaRPr lang="en-US" dirty="0"/>
          </a:p>
          <a:p>
            <a:endParaRPr lang="en-US" dirty="0" smtClean="0"/>
          </a:p>
          <a:p>
            <a:endParaRPr lang="en-US" dirty="0"/>
          </a:p>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931591840"/>
              </p:ext>
            </p:extLst>
          </p:nvPr>
        </p:nvGraphicFramePr>
        <p:xfrm>
          <a:off x="1718447" y="2314575"/>
          <a:ext cx="8429162" cy="2910190"/>
        </p:xfrm>
        <a:graphic>
          <a:graphicData uri="http://schemas.openxmlformats.org/drawingml/2006/table">
            <a:tbl>
              <a:tblPr firstRow="1" bandRow="1">
                <a:tableStyleId>{5C22544A-7EE6-4342-B048-85BDC9FD1C3A}</a:tableStyleId>
              </a:tblPr>
              <a:tblGrid>
                <a:gridCol w="916838"/>
                <a:gridCol w="1548722"/>
                <a:gridCol w="1055325"/>
                <a:gridCol w="1863951"/>
                <a:gridCol w="1522163"/>
                <a:gridCol w="1522163"/>
              </a:tblGrid>
              <a:tr h="685150">
                <a:tc>
                  <a:txBody>
                    <a:bodyPr/>
                    <a:lstStyle/>
                    <a:p>
                      <a:r>
                        <a:rPr lang="en-US" dirty="0" smtClean="0"/>
                        <a:t>St.</a:t>
                      </a:r>
                      <a:r>
                        <a:rPr lang="en-US" baseline="0" dirty="0" smtClean="0"/>
                        <a:t> Id</a:t>
                      </a:r>
                      <a:endParaRPr lang="en-US" dirty="0"/>
                    </a:p>
                  </a:txBody>
                  <a:tcPr/>
                </a:tc>
                <a:tc>
                  <a:txBody>
                    <a:bodyPr/>
                    <a:lstStyle/>
                    <a:p>
                      <a:r>
                        <a:rPr lang="en-US" dirty="0" err="1" smtClean="0"/>
                        <a:t>St.Name</a:t>
                      </a:r>
                      <a:endParaRPr lang="en-US" dirty="0"/>
                    </a:p>
                  </a:txBody>
                  <a:tcPr/>
                </a:tc>
                <a:tc>
                  <a:txBody>
                    <a:bodyPr/>
                    <a:lstStyle/>
                    <a:p>
                      <a:r>
                        <a:rPr lang="en-US" dirty="0" smtClean="0"/>
                        <a:t>Marks</a:t>
                      </a:r>
                      <a:endParaRPr lang="en-US" dirty="0"/>
                    </a:p>
                  </a:txBody>
                  <a:tcPr/>
                </a:tc>
                <a:tc>
                  <a:txBody>
                    <a:bodyPr/>
                    <a:lstStyle/>
                    <a:p>
                      <a:r>
                        <a:rPr lang="en-US" dirty="0" err="1" smtClean="0"/>
                        <a:t>Dept.Name</a:t>
                      </a:r>
                      <a:endParaRPr lang="en-US" dirty="0"/>
                    </a:p>
                  </a:txBody>
                  <a:tcPr/>
                </a:tc>
                <a:tc>
                  <a:txBody>
                    <a:bodyPr/>
                    <a:lstStyle/>
                    <a:p>
                      <a:r>
                        <a:rPr lang="en-US" dirty="0" smtClean="0"/>
                        <a:t>Room</a:t>
                      </a:r>
                      <a:r>
                        <a:rPr lang="en-US" baseline="0" dirty="0" smtClean="0"/>
                        <a:t> No</a:t>
                      </a:r>
                      <a:endParaRPr lang="en-US" dirty="0"/>
                    </a:p>
                  </a:txBody>
                  <a:tcPr/>
                </a:tc>
                <a:tc>
                  <a:txBody>
                    <a:bodyPr/>
                    <a:lstStyle/>
                    <a:p>
                      <a:r>
                        <a:rPr lang="en-US" dirty="0" smtClean="0"/>
                        <a:t>Building</a:t>
                      </a:r>
                      <a:r>
                        <a:rPr lang="en-US" baseline="0" dirty="0" smtClean="0"/>
                        <a:t> Name</a:t>
                      </a:r>
                      <a:endParaRPr lang="en-US" dirty="0"/>
                    </a:p>
                  </a:txBody>
                  <a:tcPr/>
                </a:tc>
              </a:tr>
              <a:tr h="370840">
                <a:tc>
                  <a:txBody>
                    <a:bodyPr/>
                    <a:lstStyle/>
                    <a:p>
                      <a:r>
                        <a:rPr lang="en-US" dirty="0" smtClean="0"/>
                        <a:t>1</a:t>
                      </a:r>
                      <a:endParaRPr lang="en-US" dirty="0"/>
                    </a:p>
                  </a:txBody>
                  <a:tcPr/>
                </a:tc>
                <a:tc>
                  <a:txBody>
                    <a:bodyPr/>
                    <a:lstStyle/>
                    <a:p>
                      <a:r>
                        <a:rPr lang="en-US" dirty="0" smtClean="0"/>
                        <a:t>Anil</a:t>
                      </a:r>
                      <a:endParaRPr lang="en-US" dirty="0"/>
                    </a:p>
                  </a:txBody>
                  <a:tcPr/>
                </a:tc>
                <a:tc>
                  <a:txBody>
                    <a:bodyPr/>
                    <a:lstStyle/>
                    <a:p>
                      <a:r>
                        <a:rPr lang="en-US" dirty="0" smtClean="0"/>
                        <a:t>5</a:t>
                      </a:r>
                      <a:endParaRPr lang="en-US" dirty="0"/>
                    </a:p>
                  </a:txBody>
                  <a:tcPr/>
                </a:tc>
                <a:tc>
                  <a:txBody>
                    <a:bodyPr/>
                    <a:lstStyle/>
                    <a:p>
                      <a:r>
                        <a:rPr lang="en-US" dirty="0" smtClean="0"/>
                        <a:t>CSE</a:t>
                      </a:r>
                      <a:endParaRPr lang="en-US" dirty="0"/>
                    </a:p>
                  </a:txBody>
                  <a:tcPr/>
                </a:tc>
                <a:tc>
                  <a:txBody>
                    <a:bodyPr/>
                    <a:lstStyle/>
                    <a:p>
                      <a:r>
                        <a:rPr lang="en-US" dirty="0" smtClean="0"/>
                        <a:t>501</a:t>
                      </a:r>
                    </a:p>
                  </a:txBody>
                  <a:tcPr/>
                </a:tc>
                <a:tc>
                  <a:txBody>
                    <a:bodyPr/>
                    <a:lstStyle/>
                    <a:p>
                      <a:r>
                        <a:rPr lang="en-US" dirty="0" smtClean="0"/>
                        <a:t>B1</a:t>
                      </a:r>
                    </a:p>
                  </a:txBody>
                  <a:tcPr/>
                </a:tc>
              </a:tr>
              <a:tr h="370840">
                <a:tc>
                  <a:txBody>
                    <a:bodyPr/>
                    <a:lstStyle/>
                    <a:p>
                      <a:r>
                        <a:rPr lang="en-US" dirty="0" smtClean="0"/>
                        <a:t>2</a:t>
                      </a:r>
                      <a:endParaRPr lang="en-US" dirty="0"/>
                    </a:p>
                  </a:txBody>
                  <a:tcPr/>
                </a:tc>
                <a:tc>
                  <a:txBody>
                    <a:bodyPr/>
                    <a:lstStyle/>
                    <a:p>
                      <a:r>
                        <a:rPr lang="en-US" dirty="0" smtClean="0"/>
                        <a:t>Sunil</a:t>
                      </a:r>
                      <a:endParaRPr lang="en-US" dirty="0"/>
                    </a:p>
                  </a:txBody>
                  <a:tcPr/>
                </a:tc>
                <a:tc>
                  <a:txBody>
                    <a:bodyPr/>
                    <a:lstStyle/>
                    <a:p>
                      <a:r>
                        <a:rPr lang="en-US" dirty="0" smtClean="0"/>
                        <a:t>8</a:t>
                      </a:r>
                      <a:endParaRPr lang="en-US" dirty="0"/>
                    </a:p>
                  </a:txBody>
                  <a:tcPr/>
                </a:tc>
                <a:tc>
                  <a:txBody>
                    <a:bodyPr/>
                    <a:lstStyle/>
                    <a:p>
                      <a:r>
                        <a:rPr lang="en-US" dirty="0" smtClean="0"/>
                        <a:t>CSE</a:t>
                      </a:r>
                      <a:endParaRPr lang="en-US" dirty="0"/>
                    </a:p>
                  </a:txBody>
                  <a:tcPr/>
                </a:tc>
                <a:tc>
                  <a:txBody>
                    <a:bodyPr/>
                    <a:lstStyle/>
                    <a:p>
                      <a:r>
                        <a:rPr lang="en-US" dirty="0" smtClean="0"/>
                        <a:t>501</a:t>
                      </a:r>
                    </a:p>
                  </a:txBody>
                  <a:tcPr/>
                </a:tc>
                <a:tc>
                  <a:txBody>
                    <a:bodyPr/>
                    <a:lstStyle/>
                    <a:p>
                      <a:r>
                        <a:rPr lang="en-US" dirty="0" smtClean="0"/>
                        <a:t>B1</a:t>
                      </a:r>
                    </a:p>
                  </a:txBody>
                  <a:tcPr/>
                </a:tc>
              </a:tr>
              <a:tr h="370840">
                <a:tc>
                  <a:txBody>
                    <a:bodyPr/>
                    <a:lstStyle/>
                    <a:p>
                      <a:r>
                        <a:rPr lang="en-US" dirty="0" smtClean="0"/>
                        <a:t>3</a:t>
                      </a:r>
                      <a:endParaRPr lang="en-US" dirty="0"/>
                    </a:p>
                  </a:txBody>
                  <a:tcPr/>
                </a:tc>
                <a:tc>
                  <a:txBody>
                    <a:bodyPr/>
                    <a:lstStyle/>
                    <a:p>
                      <a:r>
                        <a:rPr lang="en-US" dirty="0" err="1" smtClean="0"/>
                        <a:t>Faira</a:t>
                      </a:r>
                      <a:endParaRPr lang="en-US" dirty="0"/>
                    </a:p>
                  </a:txBody>
                  <a:tcPr/>
                </a:tc>
                <a:tc>
                  <a:txBody>
                    <a:bodyPr/>
                    <a:lstStyle/>
                    <a:p>
                      <a:r>
                        <a:rPr lang="en-US" dirty="0" smtClean="0"/>
                        <a:t>7</a:t>
                      </a:r>
                      <a:endParaRPr lang="en-US" dirty="0"/>
                    </a:p>
                  </a:txBody>
                  <a:tcPr/>
                </a:tc>
                <a:tc>
                  <a:txBody>
                    <a:bodyPr/>
                    <a:lstStyle/>
                    <a:p>
                      <a:r>
                        <a:rPr lang="en-US" dirty="0" smtClean="0"/>
                        <a:t>Civil</a:t>
                      </a:r>
                      <a:endParaRPr lang="en-US" dirty="0"/>
                    </a:p>
                  </a:txBody>
                  <a:tcPr/>
                </a:tc>
                <a:tc>
                  <a:txBody>
                    <a:bodyPr/>
                    <a:lstStyle/>
                    <a:p>
                      <a:r>
                        <a:rPr lang="en-US" dirty="0" smtClean="0"/>
                        <a:t>201</a:t>
                      </a:r>
                    </a:p>
                  </a:txBody>
                  <a:tcPr/>
                </a:tc>
                <a:tc>
                  <a:txBody>
                    <a:bodyPr/>
                    <a:lstStyle/>
                    <a:p>
                      <a:r>
                        <a:rPr lang="en-US" dirty="0" smtClean="0"/>
                        <a:t>B3</a:t>
                      </a:r>
                    </a:p>
                  </a:txBody>
                  <a:tcPr/>
                </a:tc>
              </a:tr>
              <a:tr h="370840">
                <a:tc>
                  <a:txBody>
                    <a:bodyPr/>
                    <a:lstStyle/>
                    <a:p>
                      <a:r>
                        <a:rPr lang="en-US" dirty="0" smtClean="0"/>
                        <a:t>4</a:t>
                      </a:r>
                      <a:endParaRPr lang="en-US" dirty="0"/>
                    </a:p>
                  </a:txBody>
                  <a:tcPr/>
                </a:tc>
                <a:tc>
                  <a:txBody>
                    <a:bodyPr/>
                    <a:lstStyle/>
                    <a:p>
                      <a:r>
                        <a:rPr lang="en-US" dirty="0" smtClean="0"/>
                        <a:t>Kumar</a:t>
                      </a:r>
                      <a:endParaRPr lang="en-US" dirty="0"/>
                    </a:p>
                  </a:txBody>
                  <a:tcPr/>
                </a:tc>
                <a:tc>
                  <a:txBody>
                    <a:bodyPr/>
                    <a:lstStyle/>
                    <a:p>
                      <a:r>
                        <a:rPr lang="en-US" dirty="0" smtClean="0"/>
                        <a:t>9</a:t>
                      </a:r>
                      <a:endParaRPr lang="en-US" dirty="0"/>
                    </a:p>
                  </a:txBody>
                  <a:tcPr/>
                </a:tc>
                <a:tc>
                  <a:txBody>
                    <a:bodyPr/>
                    <a:lstStyle/>
                    <a:p>
                      <a:r>
                        <a:rPr lang="en-US" dirty="0" smtClean="0"/>
                        <a:t>Fashion</a:t>
                      </a:r>
                      <a:r>
                        <a:rPr lang="en-US" baseline="0" dirty="0" smtClean="0"/>
                        <a:t> Design</a:t>
                      </a:r>
                      <a:endParaRPr lang="en-US" dirty="0"/>
                    </a:p>
                  </a:txBody>
                  <a:tcPr/>
                </a:tc>
                <a:tc>
                  <a:txBody>
                    <a:bodyPr/>
                    <a:lstStyle/>
                    <a:p>
                      <a:r>
                        <a:rPr lang="en-US" dirty="0" smtClean="0"/>
                        <a:t>709</a:t>
                      </a:r>
                    </a:p>
                  </a:txBody>
                  <a:tcPr/>
                </a:tc>
                <a:tc>
                  <a:txBody>
                    <a:bodyPr/>
                    <a:lstStyle/>
                    <a:p>
                      <a:r>
                        <a:rPr lang="en-US" dirty="0" smtClean="0"/>
                        <a:t>B7</a:t>
                      </a:r>
                    </a:p>
                  </a:txBody>
                  <a:tcPr/>
                </a:tc>
              </a:tr>
              <a:tr h="370840">
                <a:tc>
                  <a:txBody>
                    <a:bodyPr/>
                    <a:lstStyle/>
                    <a:p>
                      <a:r>
                        <a:rPr lang="en-US" dirty="0" smtClean="0"/>
                        <a:t>5</a:t>
                      </a:r>
                      <a:endParaRPr lang="en-US" dirty="0"/>
                    </a:p>
                  </a:txBody>
                  <a:tcPr/>
                </a:tc>
                <a:tc>
                  <a:txBody>
                    <a:bodyPr/>
                    <a:lstStyle/>
                    <a:p>
                      <a:r>
                        <a:rPr lang="en-US" dirty="0" err="1" smtClean="0"/>
                        <a:t>Tanu</a:t>
                      </a:r>
                      <a:endParaRPr lang="en-US" dirty="0"/>
                    </a:p>
                  </a:txBody>
                  <a:tcPr/>
                </a:tc>
                <a:tc>
                  <a:txBody>
                    <a:bodyPr/>
                    <a:lstStyle/>
                    <a:p>
                      <a:r>
                        <a:rPr lang="en-US" dirty="0" smtClean="0"/>
                        <a:t>7</a:t>
                      </a:r>
                      <a:endParaRPr lang="en-US" dirty="0"/>
                    </a:p>
                  </a:txBody>
                  <a:tcPr/>
                </a:tc>
                <a:tc>
                  <a:txBody>
                    <a:bodyPr/>
                    <a:lstStyle/>
                    <a:p>
                      <a:r>
                        <a:rPr lang="en-US" dirty="0" smtClean="0"/>
                        <a:t>Fashion Design</a:t>
                      </a:r>
                      <a:endParaRPr lang="en-US" dirty="0"/>
                    </a:p>
                  </a:txBody>
                  <a:tcPr/>
                </a:tc>
                <a:tc>
                  <a:txBody>
                    <a:bodyPr/>
                    <a:lstStyle/>
                    <a:p>
                      <a:r>
                        <a:rPr lang="en-US" dirty="0" smtClean="0"/>
                        <a:t>709</a:t>
                      </a:r>
                    </a:p>
                  </a:txBody>
                  <a:tcPr/>
                </a:tc>
                <a:tc>
                  <a:txBody>
                    <a:bodyPr/>
                    <a:lstStyle/>
                    <a:p>
                      <a:r>
                        <a:rPr lang="en-US" dirty="0" smtClean="0"/>
                        <a:t>B7</a:t>
                      </a:r>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ECE</a:t>
                      </a:r>
                      <a:endParaRPr lang="en-US" dirty="0"/>
                    </a:p>
                  </a:txBody>
                  <a:tcPr>
                    <a:solidFill>
                      <a:srgbClr val="FF0000"/>
                    </a:solidFill>
                  </a:tcPr>
                </a:tc>
                <a:tc>
                  <a:txBody>
                    <a:bodyPr/>
                    <a:lstStyle/>
                    <a:p>
                      <a:r>
                        <a:rPr lang="en-US" dirty="0" smtClean="0"/>
                        <a:t>801</a:t>
                      </a:r>
                    </a:p>
                  </a:txBody>
                  <a:tcPr>
                    <a:solidFill>
                      <a:srgbClr val="FF0000"/>
                    </a:solidFill>
                  </a:tcPr>
                </a:tc>
                <a:tc>
                  <a:txBody>
                    <a:bodyPr/>
                    <a:lstStyle/>
                    <a:p>
                      <a:r>
                        <a:rPr lang="en-US" dirty="0" smtClean="0"/>
                        <a:t>B2</a:t>
                      </a:r>
                    </a:p>
                  </a:txBody>
                  <a:tcPr>
                    <a:solidFill>
                      <a:srgbClr val="FF0000"/>
                    </a:solidFill>
                  </a:tcPr>
                </a:tc>
              </a:tr>
            </a:tbl>
          </a:graphicData>
        </a:graphic>
      </p:graphicFrame>
      <p:sp>
        <p:nvSpPr>
          <p:cNvPr id="5" name="TextBox 4"/>
          <p:cNvSpPr txBox="1"/>
          <p:nvPr/>
        </p:nvSpPr>
        <p:spPr>
          <a:xfrm>
            <a:off x="728662" y="5472113"/>
            <a:ext cx="10144125" cy="923330"/>
          </a:xfrm>
          <a:prstGeom prst="rect">
            <a:avLst/>
          </a:prstGeom>
          <a:noFill/>
        </p:spPr>
        <p:txBody>
          <a:bodyPr wrap="square" rtlCol="0">
            <a:spAutoFit/>
          </a:bodyPr>
          <a:lstStyle/>
          <a:p>
            <a:r>
              <a:rPr lang="en-US" dirty="0" smtClean="0"/>
              <a:t>If a new dept. information needs to be added to the existing table then the condition is that it needs at least one student information. </a:t>
            </a:r>
            <a:endParaRPr lang="en-US" dirty="0"/>
          </a:p>
          <a:p>
            <a:r>
              <a:rPr lang="en-US" dirty="0" smtClean="0"/>
              <a:t>We cant mention the values of </a:t>
            </a:r>
            <a:r>
              <a:rPr lang="en-US" dirty="0" err="1" smtClean="0"/>
              <a:t>St.Id</a:t>
            </a:r>
            <a:r>
              <a:rPr lang="en-US" dirty="0" smtClean="0"/>
              <a:t>, St. Name and Marks as NULL( the primary key: </a:t>
            </a:r>
            <a:r>
              <a:rPr lang="en-US" dirty="0" err="1" smtClean="0"/>
              <a:t>St.Id</a:t>
            </a:r>
            <a:r>
              <a:rPr lang="en-US" dirty="0" smtClean="0"/>
              <a:t> cant be null) </a:t>
            </a:r>
            <a:endParaRPr lang="en-US" dirty="0"/>
          </a:p>
        </p:txBody>
      </p:sp>
    </p:spTree>
    <p:extLst>
      <p:ext uri="{BB962C8B-B14F-4D97-AF65-F5344CB8AC3E}">
        <p14:creationId xmlns:p14="http://schemas.microsoft.com/office/powerpoint/2010/main" val="1421320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Updation</a:t>
            </a:r>
            <a:r>
              <a:rPr lang="en-US" dirty="0" smtClean="0"/>
              <a:t> anomaly</a:t>
            </a:r>
            <a:endParaRPr lang="en-US" dirty="0"/>
          </a:p>
        </p:txBody>
      </p:sp>
      <p:sp>
        <p:nvSpPr>
          <p:cNvPr id="3" name="Content Placeholder 2"/>
          <p:cNvSpPr>
            <a:spLocks noGrp="1"/>
          </p:cNvSpPr>
          <p:nvPr>
            <p:ph idx="1"/>
          </p:nvPr>
        </p:nvSpPr>
        <p:spPr>
          <a:xfrm>
            <a:off x="581192" y="2180496"/>
            <a:ext cx="11029615" cy="4348892"/>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2331773135"/>
              </p:ext>
            </p:extLst>
          </p:nvPr>
        </p:nvGraphicFramePr>
        <p:xfrm>
          <a:off x="1718447" y="2359645"/>
          <a:ext cx="8429162" cy="2494280"/>
        </p:xfrm>
        <a:graphic>
          <a:graphicData uri="http://schemas.openxmlformats.org/drawingml/2006/table">
            <a:tbl>
              <a:tblPr firstRow="1" bandRow="1">
                <a:tableStyleId>{5C22544A-7EE6-4342-B048-85BDC9FD1C3A}</a:tableStyleId>
              </a:tblPr>
              <a:tblGrid>
                <a:gridCol w="916838"/>
                <a:gridCol w="1548722"/>
                <a:gridCol w="1055325"/>
                <a:gridCol w="1863951"/>
                <a:gridCol w="1522163"/>
                <a:gridCol w="1522163"/>
              </a:tblGrid>
              <a:tr h="370840">
                <a:tc>
                  <a:txBody>
                    <a:bodyPr/>
                    <a:lstStyle/>
                    <a:p>
                      <a:r>
                        <a:rPr lang="en-US" dirty="0" smtClean="0"/>
                        <a:t>St.</a:t>
                      </a:r>
                      <a:r>
                        <a:rPr lang="en-US" baseline="0" dirty="0" smtClean="0"/>
                        <a:t> Id</a:t>
                      </a:r>
                      <a:endParaRPr lang="en-US" dirty="0"/>
                    </a:p>
                  </a:txBody>
                  <a:tcPr/>
                </a:tc>
                <a:tc>
                  <a:txBody>
                    <a:bodyPr/>
                    <a:lstStyle/>
                    <a:p>
                      <a:r>
                        <a:rPr lang="en-US" dirty="0" err="1" smtClean="0"/>
                        <a:t>St.Name</a:t>
                      </a:r>
                      <a:endParaRPr lang="en-US" dirty="0"/>
                    </a:p>
                  </a:txBody>
                  <a:tcPr/>
                </a:tc>
                <a:tc>
                  <a:txBody>
                    <a:bodyPr/>
                    <a:lstStyle/>
                    <a:p>
                      <a:r>
                        <a:rPr lang="en-US" dirty="0" smtClean="0"/>
                        <a:t>Marks</a:t>
                      </a:r>
                      <a:endParaRPr lang="en-US" dirty="0"/>
                    </a:p>
                  </a:txBody>
                  <a:tcPr/>
                </a:tc>
                <a:tc>
                  <a:txBody>
                    <a:bodyPr/>
                    <a:lstStyle/>
                    <a:p>
                      <a:r>
                        <a:rPr lang="en-US" dirty="0" err="1" smtClean="0"/>
                        <a:t>Dept.Name</a:t>
                      </a:r>
                      <a:endParaRPr lang="en-US" dirty="0"/>
                    </a:p>
                  </a:txBody>
                  <a:tcPr/>
                </a:tc>
                <a:tc>
                  <a:txBody>
                    <a:bodyPr/>
                    <a:lstStyle/>
                    <a:p>
                      <a:r>
                        <a:rPr lang="en-US" dirty="0" smtClean="0"/>
                        <a:t>Room</a:t>
                      </a:r>
                      <a:r>
                        <a:rPr lang="en-US" baseline="0" dirty="0" smtClean="0"/>
                        <a:t> No</a:t>
                      </a:r>
                      <a:endParaRPr lang="en-US" dirty="0"/>
                    </a:p>
                  </a:txBody>
                  <a:tcPr/>
                </a:tc>
                <a:tc>
                  <a:txBody>
                    <a:bodyPr/>
                    <a:lstStyle/>
                    <a:p>
                      <a:r>
                        <a:rPr lang="en-US" dirty="0" smtClean="0"/>
                        <a:t>Building</a:t>
                      </a:r>
                      <a:r>
                        <a:rPr lang="en-US" baseline="0" dirty="0" smtClean="0"/>
                        <a:t> Name</a:t>
                      </a:r>
                      <a:endParaRPr lang="en-US" dirty="0"/>
                    </a:p>
                  </a:txBody>
                  <a:tcPr/>
                </a:tc>
              </a:tr>
              <a:tr h="370840">
                <a:tc>
                  <a:txBody>
                    <a:bodyPr/>
                    <a:lstStyle/>
                    <a:p>
                      <a:r>
                        <a:rPr lang="en-US" dirty="0" smtClean="0"/>
                        <a:t>1</a:t>
                      </a:r>
                      <a:endParaRPr lang="en-US" dirty="0"/>
                    </a:p>
                  </a:txBody>
                  <a:tcPr/>
                </a:tc>
                <a:tc>
                  <a:txBody>
                    <a:bodyPr/>
                    <a:lstStyle/>
                    <a:p>
                      <a:r>
                        <a:rPr lang="en-US" dirty="0" smtClean="0"/>
                        <a:t>Anil</a:t>
                      </a:r>
                      <a:endParaRPr lang="en-US" dirty="0"/>
                    </a:p>
                  </a:txBody>
                  <a:tcPr/>
                </a:tc>
                <a:tc>
                  <a:txBody>
                    <a:bodyPr/>
                    <a:lstStyle/>
                    <a:p>
                      <a:r>
                        <a:rPr lang="en-US" dirty="0" smtClean="0"/>
                        <a:t>5</a:t>
                      </a:r>
                      <a:endParaRPr lang="en-US" dirty="0"/>
                    </a:p>
                  </a:txBody>
                  <a:tcPr/>
                </a:tc>
                <a:tc>
                  <a:txBody>
                    <a:bodyPr/>
                    <a:lstStyle/>
                    <a:p>
                      <a:r>
                        <a:rPr lang="en-US" dirty="0" smtClean="0"/>
                        <a:t>CSE</a:t>
                      </a:r>
                      <a:endParaRPr lang="en-US" dirty="0"/>
                    </a:p>
                  </a:txBody>
                  <a:tcPr/>
                </a:tc>
                <a:tc>
                  <a:txBody>
                    <a:bodyPr/>
                    <a:lstStyle/>
                    <a:p>
                      <a:r>
                        <a:rPr lang="en-US" dirty="0" smtClean="0"/>
                        <a:t>501     502</a:t>
                      </a:r>
                    </a:p>
                  </a:txBody>
                  <a:tcPr>
                    <a:solidFill>
                      <a:srgbClr val="FF0000"/>
                    </a:solidFill>
                  </a:tcPr>
                </a:tc>
                <a:tc>
                  <a:txBody>
                    <a:bodyPr/>
                    <a:lstStyle/>
                    <a:p>
                      <a:r>
                        <a:rPr lang="en-US" dirty="0" smtClean="0"/>
                        <a:t>B1</a:t>
                      </a:r>
                    </a:p>
                  </a:txBody>
                  <a:tcPr/>
                </a:tc>
              </a:tr>
              <a:tr h="370840">
                <a:tc>
                  <a:txBody>
                    <a:bodyPr/>
                    <a:lstStyle/>
                    <a:p>
                      <a:r>
                        <a:rPr lang="en-US" dirty="0" smtClean="0"/>
                        <a:t>2</a:t>
                      </a:r>
                      <a:endParaRPr lang="en-US" dirty="0"/>
                    </a:p>
                  </a:txBody>
                  <a:tcPr/>
                </a:tc>
                <a:tc>
                  <a:txBody>
                    <a:bodyPr/>
                    <a:lstStyle/>
                    <a:p>
                      <a:r>
                        <a:rPr lang="en-US" dirty="0" smtClean="0"/>
                        <a:t>Sunil</a:t>
                      </a:r>
                      <a:endParaRPr lang="en-US" dirty="0"/>
                    </a:p>
                  </a:txBody>
                  <a:tcPr/>
                </a:tc>
                <a:tc>
                  <a:txBody>
                    <a:bodyPr/>
                    <a:lstStyle/>
                    <a:p>
                      <a:r>
                        <a:rPr lang="en-US" dirty="0" smtClean="0"/>
                        <a:t>8</a:t>
                      </a:r>
                      <a:endParaRPr lang="en-US" dirty="0"/>
                    </a:p>
                  </a:txBody>
                  <a:tcPr/>
                </a:tc>
                <a:tc>
                  <a:txBody>
                    <a:bodyPr/>
                    <a:lstStyle/>
                    <a:p>
                      <a:r>
                        <a:rPr lang="en-US" dirty="0" smtClean="0"/>
                        <a:t>CSE</a:t>
                      </a:r>
                      <a:endParaRPr lang="en-US" dirty="0"/>
                    </a:p>
                  </a:txBody>
                  <a:tcPr/>
                </a:tc>
                <a:tc>
                  <a:txBody>
                    <a:bodyPr/>
                    <a:lstStyle/>
                    <a:p>
                      <a:r>
                        <a:rPr lang="en-US" dirty="0" smtClean="0"/>
                        <a:t>501</a:t>
                      </a:r>
                    </a:p>
                  </a:txBody>
                  <a:tcPr/>
                </a:tc>
                <a:tc>
                  <a:txBody>
                    <a:bodyPr/>
                    <a:lstStyle/>
                    <a:p>
                      <a:r>
                        <a:rPr lang="en-US" dirty="0" smtClean="0"/>
                        <a:t>B1</a:t>
                      </a:r>
                    </a:p>
                  </a:txBody>
                  <a:tcPr/>
                </a:tc>
              </a:tr>
              <a:tr h="370840">
                <a:tc>
                  <a:txBody>
                    <a:bodyPr/>
                    <a:lstStyle/>
                    <a:p>
                      <a:r>
                        <a:rPr lang="en-US" dirty="0" smtClean="0"/>
                        <a:t>3</a:t>
                      </a:r>
                      <a:endParaRPr lang="en-US" dirty="0"/>
                    </a:p>
                  </a:txBody>
                  <a:tcPr/>
                </a:tc>
                <a:tc>
                  <a:txBody>
                    <a:bodyPr/>
                    <a:lstStyle/>
                    <a:p>
                      <a:r>
                        <a:rPr lang="en-US" dirty="0" err="1" smtClean="0"/>
                        <a:t>Faira</a:t>
                      </a:r>
                      <a:endParaRPr lang="en-US" dirty="0"/>
                    </a:p>
                  </a:txBody>
                  <a:tcPr/>
                </a:tc>
                <a:tc>
                  <a:txBody>
                    <a:bodyPr/>
                    <a:lstStyle/>
                    <a:p>
                      <a:r>
                        <a:rPr lang="en-US" dirty="0" smtClean="0"/>
                        <a:t>7</a:t>
                      </a:r>
                      <a:endParaRPr lang="en-US" dirty="0"/>
                    </a:p>
                  </a:txBody>
                  <a:tcPr/>
                </a:tc>
                <a:tc>
                  <a:txBody>
                    <a:bodyPr/>
                    <a:lstStyle/>
                    <a:p>
                      <a:r>
                        <a:rPr lang="en-US" dirty="0" smtClean="0"/>
                        <a:t>Civil</a:t>
                      </a:r>
                      <a:endParaRPr lang="en-US" dirty="0"/>
                    </a:p>
                  </a:txBody>
                  <a:tcPr/>
                </a:tc>
                <a:tc>
                  <a:txBody>
                    <a:bodyPr/>
                    <a:lstStyle/>
                    <a:p>
                      <a:r>
                        <a:rPr lang="en-US" dirty="0" smtClean="0"/>
                        <a:t>201</a:t>
                      </a:r>
                    </a:p>
                  </a:txBody>
                  <a:tcPr/>
                </a:tc>
                <a:tc>
                  <a:txBody>
                    <a:bodyPr/>
                    <a:lstStyle/>
                    <a:p>
                      <a:r>
                        <a:rPr lang="en-US" dirty="0" smtClean="0"/>
                        <a:t>B3</a:t>
                      </a:r>
                    </a:p>
                  </a:txBody>
                  <a:tcPr/>
                </a:tc>
              </a:tr>
              <a:tr h="370840">
                <a:tc>
                  <a:txBody>
                    <a:bodyPr/>
                    <a:lstStyle/>
                    <a:p>
                      <a:r>
                        <a:rPr lang="en-US" dirty="0" smtClean="0"/>
                        <a:t>4</a:t>
                      </a:r>
                      <a:endParaRPr lang="en-US" dirty="0"/>
                    </a:p>
                  </a:txBody>
                  <a:tcPr/>
                </a:tc>
                <a:tc>
                  <a:txBody>
                    <a:bodyPr/>
                    <a:lstStyle/>
                    <a:p>
                      <a:r>
                        <a:rPr lang="en-US" dirty="0" smtClean="0"/>
                        <a:t>Kumar</a:t>
                      </a:r>
                      <a:endParaRPr lang="en-US" dirty="0"/>
                    </a:p>
                  </a:txBody>
                  <a:tcPr/>
                </a:tc>
                <a:tc>
                  <a:txBody>
                    <a:bodyPr/>
                    <a:lstStyle/>
                    <a:p>
                      <a:r>
                        <a:rPr lang="en-US" dirty="0" smtClean="0"/>
                        <a:t>9</a:t>
                      </a:r>
                      <a:endParaRPr lang="en-US" dirty="0"/>
                    </a:p>
                  </a:txBody>
                  <a:tcPr/>
                </a:tc>
                <a:tc>
                  <a:txBody>
                    <a:bodyPr/>
                    <a:lstStyle/>
                    <a:p>
                      <a:r>
                        <a:rPr lang="en-US" dirty="0" smtClean="0"/>
                        <a:t>Fashion</a:t>
                      </a:r>
                      <a:r>
                        <a:rPr lang="en-US" baseline="0" dirty="0" smtClean="0"/>
                        <a:t> Design</a:t>
                      </a:r>
                      <a:endParaRPr lang="en-US" dirty="0"/>
                    </a:p>
                  </a:txBody>
                  <a:tcPr/>
                </a:tc>
                <a:tc>
                  <a:txBody>
                    <a:bodyPr/>
                    <a:lstStyle/>
                    <a:p>
                      <a:r>
                        <a:rPr lang="en-US" dirty="0" smtClean="0"/>
                        <a:t>709</a:t>
                      </a:r>
                    </a:p>
                  </a:txBody>
                  <a:tcPr/>
                </a:tc>
                <a:tc>
                  <a:txBody>
                    <a:bodyPr/>
                    <a:lstStyle/>
                    <a:p>
                      <a:r>
                        <a:rPr lang="en-US" dirty="0" smtClean="0"/>
                        <a:t>B7</a:t>
                      </a:r>
                    </a:p>
                  </a:txBody>
                  <a:tcPr/>
                </a:tc>
              </a:tr>
              <a:tr h="370840">
                <a:tc>
                  <a:txBody>
                    <a:bodyPr/>
                    <a:lstStyle/>
                    <a:p>
                      <a:r>
                        <a:rPr lang="en-US" dirty="0" smtClean="0"/>
                        <a:t>5</a:t>
                      </a:r>
                      <a:endParaRPr lang="en-US" dirty="0"/>
                    </a:p>
                  </a:txBody>
                  <a:tcPr/>
                </a:tc>
                <a:tc>
                  <a:txBody>
                    <a:bodyPr/>
                    <a:lstStyle/>
                    <a:p>
                      <a:r>
                        <a:rPr lang="en-US" dirty="0" err="1" smtClean="0"/>
                        <a:t>Tanu</a:t>
                      </a:r>
                      <a:endParaRPr lang="en-US" dirty="0"/>
                    </a:p>
                  </a:txBody>
                  <a:tcPr/>
                </a:tc>
                <a:tc>
                  <a:txBody>
                    <a:bodyPr/>
                    <a:lstStyle/>
                    <a:p>
                      <a:r>
                        <a:rPr lang="en-US" dirty="0" smtClean="0"/>
                        <a:t>7</a:t>
                      </a:r>
                      <a:endParaRPr lang="en-US" dirty="0"/>
                    </a:p>
                  </a:txBody>
                  <a:tcPr/>
                </a:tc>
                <a:tc>
                  <a:txBody>
                    <a:bodyPr/>
                    <a:lstStyle/>
                    <a:p>
                      <a:r>
                        <a:rPr lang="en-US" dirty="0" smtClean="0"/>
                        <a:t>Fashion Design</a:t>
                      </a:r>
                      <a:endParaRPr lang="en-US" dirty="0"/>
                    </a:p>
                  </a:txBody>
                  <a:tcPr/>
                </a:tc>
                <a:tc>
                  <a:txBody>
                    <a:bodyPr/>
                    <a:lstStyle/>
                    <a:p>
                      <a:r>
                        <a:rPr lang="en-US" dirty="0" smtClean="0"/>
                        <a:t>709</a:t>
                      </a:r>
                    </a:p>
                  </a:txBody>
                  <a:tcPr/>
                </a:tc>
                <a:tc>
                  <a:txBody>
                    <a:bodyPr/>
                    <a:lstStyle/>
                    <a:p>
                      <a:r>
                        <a:rPr lang="en-US" dirty="0" smtClean="0"/>
                        <a:t>B7</a:t>
                      </a:r>
                    </a:p>
                  </a:txBody>
                  <a:tcPr/>
                </a:tc>
              </a:tr>
            </a:tbl>
          </a:graphicData>
        </a:graphic>
      </p:graphicFrame>
      <p:cxnSp>
        <p:nvCxnSpPr>
          <p:cNvPr id="6" name="Straight Connector 5"/>
          <p:cNvCxnSpPr/>
          <p:nvPr/>
        </p:nvCxnSpPr>
        <p:spPr>
          <a:xfrm flipH="1">
            <a:off x="7129463" y="3057525"/>
            <a:ext cx="542925" cy="257175"/>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171575" y="5114925"/>
            <a:ext cx="9672638" cy="1200329"/>
          </a:xfrm>
          <a:prstGeom prst="rect">
            <a:avLst/>
          </a:prstGeom>
          <a:noFill/>
        </p:spPr>
        <p:txBody>
          <a:bodyPr wrap="square" rtlCol="0">
            <a:spAutoFit/>
          </a:bodyPr>
          <a:lstStyle/>
          <a:p>
            <a:r>
              <a:rPr lang="en-US" dirty="0" smtClean="0"/>
              <a:t>If the room no of the CSE dept. changes from 501 to 502. then the </a:t>
            </a:r>
            <a:r>
              <a:rPr lang="en-US" dirty="0" err="1" smtClean="0"/>
              <a:t>updation</a:t>
            </a:r>
            <a:r>
              <a:rPr lang="en-US" dirty="0" smtClean="0"/>
              <a:t> needs to be made in all the records.</a:t>
            </a:r>
          </a:p>
          <a:p>
            <a:r>
              <a:rPr lang="en-US" dirty="0" smtClean="0"/>
              <a:t>For example there is going to be150 records that are for CSE dept. then all the 150 records need to get updated.</a:t>
            </a:r>
            <a:endParaRPr lang="en-US" dirty="0"/>
          </a:p>
        </p:txBody>
      </p:sp>
    </p:spTree>
    <p:extLst>
      <p:ext uri="{BB962C8B-B14F-4D97-AF65-F5344CB8AC3E}">
        <p14:creationId xmlns:p14="http://schemas.microsoft.com/office/powerpoint/2010/main" val="26138071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 anomaly</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If suppose The </a:t>
            </a:r>
            <a:r>
              <a:rPr lang="en-US" dirty="0" err="1" smtClean="0"/>
              <a:t>St.Id</a:t>
            </a:r>
            <a:r>
              <a:rPr lang="en-US" dirty="0" smtClean="0"/>
              <a:t> - 3 got TC, Dept. doesn’t need to be deleted. Since in the above mentioned table the Civil dept. has only one student record. If the student record is deleted there is incomplete data in the relation table.</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2723970278"/>
              </p:ext>
            </p:extLst>
          </p:nvPr>
        </p:nvGraphicFramePr>
        <p:xfrm>
          <a:off x="1718447" y="2359645"/>
          <a:ext cx="8429162" cy="2494280"/>
        </p:xfrm>
        <a:graphic>
          <a:graphicData uri="http://schemas.openxmlformats.org/drawingml/2006/table">
            <a:tbl>
              <a:tblPr firstRow="1" bandRow="1">
                <a:tableStyleId>{5C22544A-7EE6-4342-B048-85BDC9FD1C3A}</a:tableStyleId>
              </a:tblPr>
              <a:tblGrid>
                <a:gridCol w="916838"/>
                <a:gridCol w="1548722"/>
                <a:gridCol w="1055325"/>
                <a:gridCol w="1863951"/>
                <a:gridCol w="1522163"/>
                <a:gridCol w="1522163"/>
              </a:tblGrid>
              <a:tr h="370840">
                <a:tc>
                  <a:txBody>
                    <a:bodyPr/>
                    <a:lstStyle/>
                    <a:p>
                      <a:r>
                        <a:rPr lang="en-US" dirty="0" smtClean="0"/>
                        <a:t>St.</a:t>
                      </a:r>
                      <a:r>
                        <a:rPr lang="en-US" baseline="0" dirty="0" smtClean="0"/>
                        <a:t> Id</a:t>
                      </a:r>
                      <a:endParaRPr lang="en-US" dirty="0"/>
                    </a:p>
                  </a:txBody>
                  <a:tcPr/>
                </a:tc>
                <a:tc>
                  <a:txBody>
                    <a:bodyPr/>
                    <a:lstStyle/>
                    <a:p>
                      <a:r>
                        <a:rPr lang="en-US" dirty="0" err="1" smtClean="0"/>
                        <a:t>St.Name</a:t>
                      </a:r>
                      <a:endParaRPr lang="en-US" dirty="0"/>
                    </a:p>
                  </a:txBody>
                  <a:tcPr/>
                </a:tc>
                <a:tc>
                  <a:txBody>
                    <a:bodyPr/>
                    <a:lstStyle/>
                    <a:p>
                      <a:r>
                        <a:rPr lang="en-US" dirty="0" smtClean="0"/>
                        <a:t>Marks</a:t>
                      </a:r>
                      <a:endParaRPr lang="en-US" dirty="0"/>
                    </a:p>
                  </a:txBody>
                  <a:tcPr/>
                </a:tc>
                <a:tc>
                  <a:txBody>
                    <a:bodyPr/>
                    <a:lstStyle/>
                    <a:p>
                      <a:r>
                        <a:rPr lang="en-US" dirty="0" err="1" smtClean="0"/>
                        <a:t>Dept.Name</a:t>
                      </a:r>
                      <a:endParaRPr lang="en-US" dirty="0"/>
                    </a:p>
                  </a:txBody>
                  <a:tcPr/>
                </a:tc>
                <a:tc>
                  <a:txBody>
                    <a:bodyPr/>
                    <a:lstStyle/>
                    <a:p>
                      <a:r>
                        <a:rPr lang="en-US" dirty="0" smtClean="0"/>
                        <a:t>Room</a:t>
                      </a:r>
                      <a:r>
                        <a:rPr lang="en-US" baseline="0" dirty="0" smtClean="0"/>
                        <a:t> No</a:t>
                      </a:r>
                      <a:endParaRPr lang="en-US" dirty="0"/>
                    </a:p>
                  </a:txBody>
                  <a:tcPr/>
                </a:tc>
                <a:tc>
                  <a:txBody>
                    <a:bodyPr/>
                    <a:lstStyle/>
                    <a:p>
                      <a:r>
                        <a:rPr lang="en-US" dirty="0" smtClean="0"/>
                        <a:t>Building</a:t>
                      </a:r>
                      <a:r>
                        <a:rPr lang="en-US" baseline="0" dirty="0" smtClean="0"/>
                        <a:t> Name</a:t>
                      </a:r>
                      <a:endParaRPr lang="en-US" dirty="0"/>
                    </a:p>
                  </a:txBody>
                  <a:tcPr/>
                </a:tc>
              </a:tr>
              <a:tr h="370840">
                <a:tc>
                  <a:txBody>
                    <a:bodyPr/>
                    <a:lstStyle/>
                    <a:p>
                      <a:r>
                        <a:rPr lang="en-US" dirty="0" smtClean="0"/>
                        <a:t>1</a:t>
                      </a:r>
                      <a:endParaRPr lang="en-US" dirty="0"/>
                    </a:p>
                  </a:txBody>
                  <a:tcPr/>
                </a:tc>
                <a:tc>
                  <a:txBody>
                    <a:bodyPr/>
                    <a:lstStyle/>
                    <a:p>
                      <a:r>
                        <a:rPr lang="en-US" dirty="0" smtClean="0"/>
                        <a:t>Anil</a:t>
                      </a:r>
                      <a:endParaRPr lang="en-US" dirty="0"/>
                    </a:p>
                  </a:txBody>
                  <a:tcPr/>
                </a:tc>
                <a:tc>
                  <a:txBody>
                    <a:bodyPr/>
                    <a:lstStyle/>
                    <a:p>
                      <a:r>
                        <a:rPr lang="en-US" dirty="0" smtClean="0"/>
                        <a:t>5</a:t>
                      </a:r>
                      <a:endParaRPr lang="en-US" dirty="0"/>
                    </a:p>
                  </a:txBody>
                  <a:tcPr/>
                </a:tc>
                <a:tc>
                  <a:txBody>
                    <a:bodyPr/>
                    <a:lstStyle/>
                    <a:p>
                      <a:r>
                        <a:rPr lang="en-US" dirty="0" smtClean="0"/>
                        <a:t>CSE</a:t>
                      </a:r>
                      <a:endParaRPr lang="en-US" dirty="0"/>
                    </a:p>
                  </a:txBody>
                  <a:tcPr/>
                </a:tc>
                <a:tc>
                  <a:txBody>
                    <a:bodyPr/>
                    <a:lstStyle/>
                    <a:p>
                      <a:r>
                        <a:rPr lang="en-US" dirty="0" smtClean="0"/>
                        <a:t>501</a:t>
                      </a:r>
                    </a:p>
                  </a:txBody>
                  <a:tcPr/>
                </a:tc>
                <a:tc>
                  <a:txBody>
                    <a:bodyPr/>
                    <a:lstStyle/>
                    <a:p>
                      <a:r>
                        <a:rPr lang="en-US" dirty="0" smtClean="0"/>
                        <a:t>B1</a:t>
                      </a:r>
                    </a:p>
                  </a:txBody>
                  <a:tcPr/>
                </a:tc>
              </a:tr>
              <a:tr h="370840">
                <a:tc>
                  <a:txBody>
                    <a:bodyPr/>
                    <a:lstStyle/>
                    <a:p>
                      <a:r>
                        <a:rPr lang="en-US" dirty="0" smtClean="0"/>
                        <a:t>2</a:t>
                      </a:r>
                      <a:endParaRPr lang="en-US" dirty="0"/>
                    </a:p>
                  </a:txBody>
                  <a:tcPr/>
                </a:tc>
                <a:tc>
                  <a:txBody>
                    <a:bodyPr/>
                    <a:lstStyle/>
                    <a:p>
                      <a:r>
                        <a:rPr lang="en-US" dirty="0" smtClean="0"/>
                        <a:t>Sunil</a:t>
                      </a:r>
                      <a:endParaRPr lang="en-US" dirty="0"/>
                    </a:p>
                  </a:txBody>
                  <a:tcPr/>
                </a:tc>
                <a:tc>
                  <a:txBody>
                    <a:bodyPr/>
                    <a:lstStyle/>
                    <a:p>
                      <a:r>
                        <a:rPr lang="en-US" dirty="0" smtClean="0"/>
                        <a:t>8</a:t>
                      </a:r>
                      <a:endParaRPr lang="en-US" dirty="0"/>
                    </a:p>
                  </a:txBody>
                  <a:tcPr/>
                </a:tc>
                <a:tc>
                  <a:txBody>
                    <a:bodyPr/>
                    <a:lstStyle/>
                    <a:p>
                      <a:r>
                        <a:rPr lang="en-US" dirty="0" smtClean="0"/>
                        <a:t>CSE</a:t>
                      </a:r>
                      <a:endParaRPr lang="en-US" dirty="0"/>
                    </a:p>
                  </a:txBody>
                  <a:tcPr/>
                </a:tc>
                <a:tc>
                  <a:txBody>
                    <a:bodyPr/>
                    <a:lstStyle/>
                    <a:p>
                      <a:r>
                        <a:rPr lang="en-US" dirty="0" smtClean="0"/>
                        <a:t>501</a:t>
                      </a:r>
                    </a:p>
                  </a:txBody>
                  <a:tcPr/>
                </a:tc>
                <a:tc>
                  <a:txBody>
                    <a:bodyPr/>
                    <a:lstStyle/>
                    <a:p>
                      <a:r>
                        <a:rPr lang="en-US" dirty="0" smtClean="0"/>
                        <a:t>B1</a:t>
                      </a:r>
                    </a:p>
                  </a:txBody>
                  <a:tcPr/>
                </a:tc>
              </a:tr>
              <a:tr h="370840">
                <a:tc>
                  <a:txBody>
                    <a:bodyPr/>
                    <a:lstStyle/>
                    <a:p>
                      <a:r>
                        <a:rPr lang="en-US" dirty="0" smtClean="0"/>
                        <a:t>3</a:t>
                      </a:r>
                      <a:endParaRPr lang="en-US" dirty="0"/>
                    </a:p>
                  </a:txBody>
                  <a:tcPr>
                    <a:solidFill>
                      <a:srgbClr val="FF0000"/>
                    </a:solidFill>
                  </a:tcPr>
                </a:tc>
                <a:tc>
                  <a:txBody>
                    <a:bodyPr/>
                    <a:lstStyle/>
                    <a:p>
                      <a:r>
                        <a:rPr lang="en-US" dirty="0" err="1" smtClean="0"/>
                        <a:t>Faira</a:t>
                      </a:r>
                      <a:endParaRPr lang="en-US" dirty="0"/>
                    </a:p>
                  </a:txBody>
                  <a:tcPr>
                    <a:solidFill>
                      <a:srgbClr val="FF0000"/>
                    </a:solidFill>
                  </a:tcPr>
                </a:tc>
                <a:tc>
                  <a:txBody>
                    <a:bodyPr/>
                    <a:lstStyle/>
                    <a:p>
                      <a:r>
                        <a:rPr lang="en-US" dirty="0" smtClean="0"/>
                        <a:t>7</a:t>
                      </a:r>
                      <a:endParaRPr lang="en-US" dirty="0"/>
                    </a:p>
                  </a:txBody>
                  <a:tcPr>
                    <a:solidFill>
                      <a:srgbClr val="FF0000"/>
                    </a:solidFill>
                  </a:tcPr>
                </a:tc>
                <a:tc>
                  <a:txBody>
                    <a:bodyPr/>
                    <a:lstStyle/>
                    <a:p>
                      <a:r>
                        <a:rPr lang="en-US" dirty="0" smtClean="0"/>
                        <a:t>Civil</a:t>
                      </a:r>
                      <a:endParaRPr lang="en-US" dirty="0"/>
                    </a:p>
                  </a:txBody>
                  <a:tcPr/>
                </a:tc>
                <a:tc>
                  <a:txBody>
                    <a:bodyPr/>
                    <a:lstStyle/>
                    <a:p>
                      <a:r>
                        <a:rPr lang="en-US" dirty="0" smtClean="0"/>
                        <a:t>201</a:t>
                      </a:r>
                    </a:p>
                  </a:txBody>
                  <a:tcPr/>
                </a:tc>
                <a:tc>
                  <a:txBody>
                    <a:bodyPr/>
                    <a:lstStyle/>
                    <a:p>
                      <a:r>
                        <a:rPr lang="en-US" dirty="0" smtClean="0"/>
                        <a:t>B3</a:t>
                      </a:r>
                    </a:p>
                  </a:txBody>
                  <a:tcPr/>
                </a:tc>
              </a:tr>
              <a:tr h="370840">
                <a:tc>
                  <a:txBody>
                    <a:bodyPr/>
                    <a:lstStyle/>
                    <a:p>
                      <a:r>
                        <a:rPr lang="en-US" dirty="0" smtClean="0"/>
                        <a:t>4</a:t>
                      </a:r>
                      <a:endParaRPr lang="en-US" dirty="0"/>
                    </a:p>
                  </a:txBody>
                  <a:tcPr/>
                </a:tc>
                <a:tc>
                  <a:txBody>
                    <a:bodyPr/>
                    <a:lstStyle/>
                    <a:p>
                      <a:r>
                        <a:rPr lang="en-US" dirty="0" smtClean="0"/>
                        <a:t>Kumar</a:t>
                      </a:r>
                      <a:endParaRPr lang="en-US" dirty="0"/>
                    </a:p>
                  </a:txBody>
                  <a:tcPr/>
                </a:tc>
                <a:tc>
                  <a:txBody>
                    <a:bodyPr/>
                    <a:lstStyle/>
                    <a:p>
                      <a:r>
                        <a:rPr lang="en-US" dirty="0" smtClean="0"/>
                        <a:t>9</a:t>
                      </a:r>
                      <a:endParaRPr lang="en-US" dirty="0"/>
                    </a:p>
                  </a:txBody>
                  <a:tcPr/>
                </a:tc>
                <a:tc>
                  <a:txBody>
                    <a:bodyPr/>
                    <a:lstStyle/>
                    <a:p>
                      <a:r>
                        <a:rPr lang="en-US" dirty="0" smtClean="0"/>
                        <a:t>Fashion</a:t>
                      </a:r>
                      <a:r>
                        <a:rPr lang="en-US" baseline="0" dirty="0" smtClean="0"/>
                        <a:t> Design</a:t>
                      </a:r>
                      <a:endParaRPr lang="en-US" dirty="0"/>
                    </a:p>
                  </a:txBody>
                  <a:tcPr/>
                </a:tc>
                <a:tc>
                  <a:txBody>
                    <a:bodyPr/>
                    <a:lstStyle/>
                    <a:p>
                      <a:r>
                        <a:rPr lang="en-US" dirty="0" smtClean="0"/>
                        <a:t>709</a:t>
                      </a:r>
                    </a:p>
                  </a:txBody>
                  <a:tcPr/>
                </a:tc>
                <a:tc>
                  <a:txBody>
                    <a:bodyPr/>
                    <a:lstStyle/>
                    <a:p>
                      <a:r>
                        <a:rPr lang="en-US" dirty="0" smtClean="0"/>
                        <a:t>B7</a:t>
                      </a:r>
                    </a:p>
                  </a:txBody>
                  <a:tcPr/>
                </a:tc>
              </a:tr>
              <a:tr h="370840">
                <a:tc>
                  <a:txBody>
                    <a:bodyPr/>
                    <a:lstStyle/>
                    <a:p>
                      <a:r>
                        <a:rPr lang="en-US" dirty="0" smtClean="0"/>
                        <a:t>5</a:t>
                      </a:r>
                      <a:endParaRPr lang="en-US" dirty="0"/>
                    </a:p>
                  </a:txBody>
                  <a:tcPr/>
                </a:tc>
                <a:tc>
                  <a:txBody>
                    <a:bodyPr/>
                    <a:lstStyle/>
                    <a:p>
                      <a:r>
                        <a:rPr lang="en-US" dirty="0" err="1" smtClean="0"/>
                        <a:t>Tanu</a:t>
                      </a:r>
                      <a:endParaRPr lang="en-US" dirty="0"/>
                    </a:p>
                  </a:txBody>
                  <a:tcPr/>
                </a:tc>
                <a:tc>
                  <a:txBody>
                    <a:bodyPr/>
                    <a:lstStyle/>
                    <a:p>
                      <a:r>
                        <a:rPr lang="en-US" dirty="0" smtClean="0"/>
                        <a:t>7</a:t>
                      </a:r>
                      <a:endParaRPr lang="en-US" dirty="0"/>
                    </a:p>
                  </a:txBody>
                  <a:tcPr/>
                </a:tc>
                <a:tc>
                  <a:txBody>
                    <a:bodyPr/>
                    <a:lstStyle/>
                    <a:p>
                      <a:r>
                        <a:rPr lang="en-US" dirty="0" smtClean="0"/>
                        <a:t>Fashion Design</a:t>
                      </a:r>
                      <a:endParaRPr lang="en-US" dirty="0"/>
                    </a:p>
                  </a:txBody>
                  <a:tcPr/>
                </a:tc>
                <a:tc>
                  <a:txBody>
                    <a:bodyPr/>
                    <a:lstStyle/>
                    <a:p>
                      <a:r>
                        <a:rPr lang="en-US" dirty="0" smtClean="0"/>
                        <a:t>709</a:t>
                      </a:r>
                    </a:p>
                  </a:txBody>
                  <a:tcPr/>
                </a:tc>
                <a:tc>
                  <a:txBody>
                    <a:bodyPr/>
                    <a:lstStyle/>
                    <a:p>
                      <a:r>
                        <a:rPr lang="en-US" dirty="0" smtClean="0"/>
                        <a:t>B7</a:t>
                      </a:r>
                    </a:p>
                  </a:txBody>
                  <a:tcPr/>
                </a:tc>
              </a:tr>
            </a:tbl>
          </a:graphicData>
        </a:graphic>
      </p:graphicFrame>
    </p:spTree>
    <p:extLst>
      <p:ext uri="{BB962C8B-B14F-4D97-AF65-F5344CB8AC3E}">
        <p14:creationId xmlns:p14="http://schemas.microsoft.com/office/powerpoint/2010/main" val="635605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normalization</a:t>
            </a:r>
            <a:endParaRPr lang="en-US" dirty="0"/>
          </a:p>
        </p:txBody>
      </p:sp>
      <p:pic>
        <p:nvPicPr>
          <p:cNvPr id="11" name="Content Placeholder 10"/>
          <p:cNvPicPr>
            <a:picLocks noGrp="1" noChangeAspect="1"/>
          </p:cNvPicPr>
          <p:nvPr>
            <p:ph idx="1"/>
          </p:nvPr>
        </p:nvPicPr>
        <p:blipFill>
          <a:blip r:embed="rId2"/>
          <a:stretch>
            <a:fillRect/>
          </a:stretch>
        </p:blipFill>
        <p:spPr>
          <a:xfrm>
            <a:off x="1600200" y="1935976"/>
            <a:ext cx="7559372" cy="4482287"/>
          </a:xfrm>
          <a:prstGeom prst="rect">
            <a:avLst/>
          </a:prstGeom>
        </p:spPr>
      </p:pic>
    </p:spTree>
    <p:extLst>
      <p:ext uri="{BB962C8B-B14F-4D97-AF65-F5344CB8AC3E}">
        <p14:creationId xmlns:p14="http://schemas.microsoft.com/office/powerpoint/2010/main" val="17942437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8194" name="Picture 2" descr="DBMS Normal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575" y="1855025"/>
            <a:ext cx="8944716" cy="4329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0420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Footer Placeholder 3"/>
          <p:cNvSpPr>
            <a:spLocks noGrp="1"/>
          </p:cNvSpPr>
          <p:nvPr>
            <p:ph type="ftr" sz="quarter" idx="11"/>
          </p:nvPr>
        </p:nvSpPr>
        <p:spPr/>
        <p:txBody>
          <a:bodyPr/>
          <a:lstStyle/>
          <a:p>
            <a:r>
              <a:rPr lang="en-IN" smtClean="0"/>
              <a:t>DBMS Cloud Computing,NWC,SOC,SRMIST</a:t>
            </a:r>
            <a:endParaRPr lang="en-IN"/>
          </a:p>
        </p:txBody>
      </p:sp>
      <p:sp>
        <p:nvSpPr>
          <p:cNvPr id="5" name="Slide Number Placeholder 4"/>
          <p:cNvSpPr>
            <a:spLocks noGrp="1"/>
          </p:cNvSpPr>
          <p:nvPr>
            <p:ph type="sldNum" sz="quarter" idx="12"/>
          </p:nvPr>
        </p:nvSpPr>
        <p:spPr/>
        <p:txBody>
          <a:bodyPr/>
          <a:lstStyle/>
          <a:p>
            <a:fld id="{E638D2D0-9DCA-4F8F-8C45-A1B94A92E359}" type="slidenum">
              <a:rPr lang="en-IN" smtClean="0"/>
              <a:pPr/>
              <a:t>18</a:t>
            </a:fld>
            <a:endParaRPr lang="en-IN"/>
          </a:p>
        </p:txBody>
      </p:sp>
      <p:sp>
        <p:nvSpPr>
          <p:cNvPr id="6" name="Rectangle 5"/>
          <p:cNvSpPr/>
          <p:nvPr/>
        </p:nvSpPr>
        <p:spPr>
          <a:xfrm>
            <a:off x="640660" y="2053151"/>
            <a:ext cx="9375648" cy="2585323"/>
          </a:xfrm>
          <a:prstGeom prst="rect">
            <a:avLst/>
          </a:prstGeom>
        </p:spPr>
        <p:txBody>
          <a:bodyPr wrap="square">
            <a:spAutoFit/>
          </a:bodyPr>
          <a:lstStyle/>
          <a:p>
            <a:pPr algn="just"/>
            <a:r>
              <a:rPr lang="en-US" dirty="0">
                <a:solidFill>
                  <a:srgbClr val="610B4B"/>
                </a:solidFill>
                <a:latin typeface="erdana"/>
              </a:rPr>
              <a:t>2. Candidate key</a:t>
            </a:r>
          </a:p>
          <a:p>
            <a:pPr algn="just">
              <a:buFont typeface="Arial" panose="020B0604020202020204" pitchFamily="34" charset="0"/>
              <a:buChar char="•"/>
            </a:pPr>
            <a:r>
              <a:rPr lang="en-US" dirty="0">
                <a:solidFill>
                  <a:srgbClr val="000000"/>
                </a:solidFill>
                <a:latin typeface="inter-regular"/>
              </a:rPr>
              <a:t>A candidate key is an attribute or set of attributes that can uniquely identify a tuple.</a:t>
            </a:r>
          </a:p>
          <a:p>
            <a:pPr algn="just">
              <a:buFont typeface="Arial" panose="020B0604020202020204" pitchFamily="34" charset="0"/>
              <a:buChar char="•"/>
            </a:pPr>
            <a:r>
              <a:rPr lang="en-US" dirty="0">
                <a:solidFill>
                  <a:srgbClr val="000000"/>
                </a:solidFill>
                <a:latin typeface="inter-regular"/>
              </a:rPr>
              <a:t>Except for the primary key, the remaining attributes are considered a candidate key. The candidate keys are as strong as the primary key.</a:t>
            </a:r>
          </a:p>
          <a:p>
            <a:pPr algn="just"/>
            <a:r>
              <a:rPr lang="en-US" b="1" dirty="0">
                <a:solidFill>
                  <a:srgbClr val="333333"/>
                </a:solidFill>
                <a:latin typeface="inter-bold"/>
              </a:rPr>
              <a:t>For example:</a:t>
            </a:r>
            <a:r>
              <a:rPr lang="en-US" dirty="0">
                <a:solidFill>
                  <a:srgbClr val="333333"/>
                </a:solidFill>
                <a:latin typeface="inter-regular"/>
              </a:rPr>
              <a:t> In the EMPLOYEE table, id is best suited for the primary key. The rest of the attributes, like SSN, </a:t>
            </a:r>
            <a:r>
              <a:rPr lang="en-US" dirty="0" err="1">
                <a:solidFill>
                  <a:srgbClr val="333333"/>
                </a:solidFill>
                <a:latin typeface="inter-regular"/>
              </a:rPr>
              <a:t>Passport_Number</a:t>
            </a:r>
            <a:r>
              <a:rPr lang="en-US" dirty="0">
                <a:solidFill>
                  <a:srgbClr val="333333"/>
                </a:solidFill>
                <a:latin typeface="inter-regular"/>
              </a:rPr>
              <a:t>, </a:t>
            </a:r>
            <a:r>
              <a:rPr lang="en-US" dirty="0" err="1">
                <a:solidFill>
                  <a:srgbClr val="333333"/>
                </a:solidFill>
                <a:latin typeface="inter-regular"/>
              </a:rPr>
              <a:t>License_Number</a:t>
            </a:r>
            <a:r>
              <a:rPr lang="en-US" dirty="0">
                <a:solidFill>
                  <a:srgbClr val="333333"/>
                </a:solidFill>
                <a:latin typeface="inter-regular"/>
              </a:rPr>
              <a:t>, etc., are considered a candidate key.</a:t>
            </a:r>
          </a:p>
          <a:p>
            <a:r>
              <a:rPr lang="en-US" dirty="0"/>
              <a:t/>
            </a:r>
            <a:br>
              <a:rPr lang="en-US" dirty="0"/>
            </a:br>
            <a:endParaRPr lang="en-US" dirty="0"/>
          </a:p>
        </p:txBody>
      </p:sp>
      <p:pic>
        <p:nvPicPr>
          <p:cNvPr id="3074" name="Picture 2" descr="DBMS Key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98304" y="3971925"/>
            <a:ext cx="4286250" cy="28860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02304" y="4949082"/>
            <a:ext cx="6096000" cy="923330"/>
          </a:xfrm>
          <a:prstGeom prst="rect">
            <a:avLst/>
          </a:prstGeom>
          <a:ln w="28575">
            <a:solidFill>
              <a:srgbClr val="FFFF00"/>
            </a:solidFill>
          </a:ln>
        </p:spPr>
        <p:txBody>
          <a:bodyPr>
            <a:spAutoFit/>
          </a:bodyPr>
          <a:lstStyle/>
          <a:p>
            <a:r>
              <a:rPr lang="en-US" dirty="0">
                <a:solidFill>
                  <a:srgbClr val="273239"/>
                </a:solidFill>
                <a:latin typeface="urw-din"/>
              </a:rPr>
              <a:t>Attributes which are parts of any candidate key of relation are called as prime attribute, others are non-prime attributes. </a:t>
            </a:r>
            <a:endParaRPr lang="en-US" dirty="0"/>
          </a:p>
        </p:txBody>
      </p:sp>
    </p:spTree>
    <p:extLst>
      <p:ext uri="{BB962C8B-B14F-4D97-AF65-F5344CB8AC3E}">
        <p14:creationId xmlns:p14="http://schemas.microsoft.com/office/powerpoint/2010/main" val="17013840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2888939"/>
            <a:ext cx="11029616" cy="1013800"/>
          </a:xfrm>
        </p:spPr>
        <p:txBody>
          <a:bodyPr>
            <a:normAutofit fontScale="90000"/>
          </a:bodyPr>
          <a:lstStyle/>
          <a:p>
            <a:r>
              <a:rPr lang="en-US" dirty="0">
                <a:solidFill>
                  <a:srgbClr val="FF0000"/>
                </a:solidFill>
              </a:rPr>
              <a:t>3. Super Key</a:t>
            </a:r>
            <a:br>
              <a:rPr lang="en-US" dirty="0">
                <a:solidFill>
                  <a:srgbClr val="FF0000"/>
                </a:solidFill>
              </a:rPr>
            </a:br>
            <a:r>
              <a:rPr lang="en-US" dirty="0">
                <a:solidFill>
                  <a:srgbClr val="FF0000"/>
                </a:solidFill>
              </a:rPr>
              <a:t>Super key is an </a:t>
            </a:r>
            <a:r>
              <a:rPr lang="en-US" dirty="0">
                <a:solidFill>
                  <a:srgbClr val="00B050"/>
                </a:solidFill>
              </a:rPr>
              <a:t>attribute set</a:t>
            </a:r>
            <a:r>
              <a:rPr lang="en-US" dirty="0">
                <a:solidFill>
                  <a:srgbClr val="FF0000"/>
                </a:solidFill>
              </a:rPr>
              <a:t> that can uniquely identify a tuple. A super key is a superset of a candidate key.</a:t>
            </a:r>
            <a:br>
              <a:rPr lang="en-US" dirty="0">
                <a:solidFill>
                  <a:srgbClr val="FF0000"/>
                </a:solidFill>
              </a:rPr>
            </a:br>
            <a:r>
              <a:rPr lang="en-US" dirty="0">
                <a:solidFill>
                  <a:srgbClr val="FF0000"/>
                </a:solidFill>
              </a:rPr>
              <a:t/>
            </a:r>
            <a:br>
              <a:rPr lang="en-US" dirty="0">
                <a:solidFill>
                  <a:srgbClr val="FF0000"/>
                </a:solidFill>
              </a:rPr>
            </a:br>
            <a:endParaRPr lang="en-US" dirty="0">
              <a:solidFill>
                <a:srgbClr val="FF0000"/>
              </a:solidFill>
            </a:endParaRPr>
          </a:p>
        </p:txBody>
      </p:sp>
      <p:sp>
        <p:nvSpPr>
          <p:cNvPr id="4" name="Footer Placeholder 3"/>
          <p:cNvSpPr>
            <a:spLocks noGrp="1"/>
          </p:cNvSpPr>
          <p:nvPr>
            <p:ph type="ftr" sz="quarter" idx="11"/>
          </p:nvPr>
        </p:nvSpPr>
        <p:spPr/>
        <p:txBody>
          <a:bodyPr/>
          <a:lstStyle/>
          <a:p>
            <a:r>
              <a:rPr lang="en-IN" smtClean="0"/>
              <a:t>DBMS Cloud Computing,NWC,SOC,SRMIST</a:t>
            </a:r>
            <a:endParaRPr lang="en-IN"/>
          </a:p>
        </p:txBody>
      </p:sp>
      <p:sp>
        <p:nvSpPr>
          <p:cNvPr id="5" name="Slide Number Placeholder 4"/>
          <p:cNvSpPr>
            <a:spLocks noGrp="1"/>
          </p:cNvSpPr>
          <p:nvPr>
            <p:ph type="sldNum" sz="quarter" idx="12"/>
          </p:nvPr>
        </p:nvSpPr>
        <p:spPr/>
        <p:txBody>
          <a:bodyPr/>
          <a:lstStyle/>
          <a:p>
            <a:fld id="{E638D2D0-9DCA-4F8F-8C45-A1B94A92E359}" type="slidenum">
              <a:rPr lang="en-IN" smtClean="0"/>
              <a:pPr/>
              <a:t>19</a:t>
            </a:fld>
            <a:endParaRPr lang="en-IN"/>
          </a:p>
        </p:txBody>
      </p:sp>
      <p:pic>
        <p:nvPicPr>
          <p:cNvPr id="5122" name="Picture 2" descr="DBMS Key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38259" y="3124975"/>
            <a:ext cx="428625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275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descr="https://www.tutorialspoint.com/assets/questions/media/9700/functional_dependenci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8500" y="2755106"/>
            <a:ext cx="571500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78369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6546" y="646250"/>
            <a:ext cx="8914653" cy="3046988"/>
          </a:xfrm>
          <a:prstGeom prst="rect">
            <a:avLst/>
          </a:prstGeom>
        </p:spPr>
        <p:txBody>
          <a:bodyPr wrap="square">
            <a:spAutoFit/>
          </a:bodyPr>
          <a:lstStyle/>
          <a:p>
            <a:pPr algn="just"/>
            <a:r>
              <a:rPr lang="en-US" sz="2400" dirty="0" smtClean="0">
                <a:solidFill>
                  <a:srgbClr val="610B38"/>
                </a:solidFill>
                <a:latin typeface="erdana"/>
              </a:rPr>
              <a:t>Advantages of Normalization</a:t>
            </a:r>
          </a:p>
          <a:p>
            <a:pPr algn="just">
              <a:buFont typeface="Arial" panose="020B0604020202020204" pitchFamily="34" charset="0"/>
              <a:buChar char="•"/>
            </a:pPr>
            <a:r>
              <a:rPr lang="en-US" sz="2400" dirty="0" smtClean="0">
                <a:solidFill>
                  <a:srgbClr val="000000"/>
                </a:solidFill>
                <a:latin typeface="inter-regular"/>
              </a:rPr>
              <a:t>Normalization helps to minimize data redundancy.</a:t>
            </a:r>
          </a:p>
          <a:p>
            <a:pPr algn="just">
              <a:buFont typeface="Arial" panose="020B0604020202020204" pitchFamily="34" charset="0"/>
              <a:buChar char="•"/>
            </a:pPr>
            <a:r>
              <a:rPr lang="en-US" sz="2400" dirty="0" smtClean="0">
                <a:solidFill>
                  <a:srgbClr val="000000"/>
                </a:solidFill>
                <a:latin typeface="inter-regular"/>
              </a:rPr>
              <a:t>Greater overall database organization.</a:t>
            </a:r>
          </a:p>
          <a:p>
            <a:pPr algn="just">
              <a:buFont typeface="Arial" panose="020B0604020202020204" pitchFamily="34" charset="0"/>
              <a:buChar char="•"/>
            </a:pPr>
            <a:r>
              <a:rPr lang="en-US" sz="2400" dirty="0" smtClean="0">
                <a:solidFill>
                  <a:srgbClr val="000000"/>
                </a:solidFill>
                <a:latin typeface="inter-regular"/>
              </a:rPr>
              <a:t>Data consistency within the database.</a:t>
            </a:r>
          </a:p>
          <a:p>
            <a:pPr algn="just">
              <a:buFont typeface="Arial" panose="020B0604020202020204" pitchFamily="34" charset="0"/>
              <a:buChar char="•"/>
            </a:pPr>
            <a:r>
              <a:rPr lang="en-US" sz="2400" dirty="0" smtClean="0">
                <a:solidFill>
                  <a:srgbClr val="000000"/>
                </a:solidFill>
                <a:latin typeface="inter-regular"/>
              </a:rPr>
              <a:t>Much more flexible database design.</a:t>
            </a:r>
          </a:p>
          <a:p>
            <a:pPr algn="just">
              <a:buFont typeface="Arial" panose="020B0604020202020204" pitchFamily="34" charset="0"/>
              <a:buChar char="•"/>
            </a:pPr>
            <a:r>
              <a:rPr lang="en-US" sz="2400" dirty="0" smtClean="0">
                <a:solidFill>
                  <a:srgbClr val="000000"/>
                </a:solidFill>
                <a:latin typeface="inter-regular"/>
              </a:rPr>
              <a:t>Enforces the concept of relational integrity.</a:t>
            </a:r>
          </a:p>
          <a:p>
            <a:r>
              <a:rPr lang="en-US" sz="2400" dirty="0" smtClean="0"/>
              <a:t/>
            </a:r>
            <a:br>
              <a:rPr lang="en-US" sz="2400" dirty="0" smtClean="0"/>
            </a:br>
            <a:endParaRPr lang="en-US" sz="2400" dirty="0"/>
          </a:p>
        </p:txBody>
      </p:sp>
      <p:sp>
        <p:nvSpPr>
          <p:cNvPr id="3" name="Rectangle 2"/>
          <p:cNvSpPr/>
          <p:nvPr/>
        </p:nvSpPr>
        <p:spPr>
          <a:xfrm>
            <a:off x="889000" y="3345240"/>
            <a:ext cx="9774518" cy="4278094"/>
          </a:xfrm>
          <a:prstGeom prst="rect">
            <a:avLst/>
          </a:prstGeom>
        </p:spPr>
        <p:txBody>
          <a:bodyPr wrap="square">
            <a:spAutoFit/>
          </a:bodyPr>
          <a:lstStyle/>
          <a:p>
            <a:pPr algn="just"/>
            <a:r>
              <a:rPr lang="en-US" sz="2400" dirty="0">
                <a:solidFill>
                  <a:srgbClr val="610B38"/>
                </a:solidFill>
                <a:latin typeface="erdana"/>
              </a:rPr>
              <a:t>Disadvantages of Normalization</a:t>
            </a:r>
          </a:p>
          <a:p>
            <a:pPr algn="just">
              <a:buFont typeface="Arial" panose="020B0604020202020204" pitchFamily="34" charset="0"/>
              <a:buChar char="•"/>
            </a:pPr>
            <a:r>
              <a:rPr lang="en-US" sz="2400" dirty="0">
                <a:solidFill>
                  <a:srgbClr val="000000"/>
                </a:solidFill>
                <a:latin typeface="inter-regular"/>
              </a:rPr>
              <a:t>You cannot start building the database before knowing what the </a:t>
            </a:r>
            <a:r>
              <a:rPr lang="en-US" sz="3200" dirty="0">
                <a:solidFill>
                  <a:srgbClr val="000000"/>
                </a:solidFill>
                <a:latin typeface="inter-regular"/>
              </a:rPr>
              <a:t>user</a:t>
            </a:r>
            <a:r>
              <a:rPr lang="en-US" sz="2400" dirty="0">
                <a:solidFill>
                  <a:srgbClr val="000000"/>
                </a:solidFill>
                <a:latin typeface="inter-regular"/>
              </a:rPr>
              <a:t> needs.</a:t>
            </a:r>
          </a:p>
          <a:p>
            <a:pPr algn="just">
              <a:buFont typeface="Arial" panose="020B0604020202020204" pitchFamily="34" charset="0"/>
              <a:buChar char="•"/>
            </a:pPr>
            <a:r>
              <a:rPr lang="en-US" sz="2400" dirty="0">
                <a:solidFill>
                  <a:srgbClr val="000000"/>
                </a:solidFill>
                <a:latin typeface="inter-regular"/>
              </a:rPr>
              <a:t>The performance degrades when normalizing the relations to higher normal forms, i.e., 4NF, 5NF.</a:t>
            </a:r>
          </a:p>
          <a:p>
            <a:pPr algn="just">
              <a:buFont typeface="Arial" panose="020B0604020202020204" pitchFamily="34" charset="0"/>
              <a:buChar char="•"/>
            </a:pPr>
            <a:r>
              <a:rPr lang="en-US" sz="2400" dirty="0">
                <a:solidFill>
                  <a:srgbClr val="000000"/>
                </a:solidFill>
                <a:latin typeface="inter-regular"/>
              </a:rPr>
              <a:t>It is very time-consuming and difficult to normalize relations of a higher degree.</a:t>
            </a:r>
          </a:p>
          <a:p>
            <a:pPr algn="just">
              <a:buFont typeface="Arial" panose="020B0604020202020204" pitchFamily="34" charset="0"/>
              <a:buChar char="•"/>
            </a:pPr>
            <a:r>
              <a:rPr lang="en-US" sz="2400" dirty="0">
                <a:solidFill>
                  <a:srgbClr val="000000"/>
                </a:solidFill>
                <a:latin typeface="inter-regular"/>
              </a:rPr>
              <a:t>Careless decomposition may lead to a bad database design, leading to serious problems.</a:t>
            </a:r>
          </a:p>
          <a:p>
            <a:r>
              <a:rPr lang="en-US" sz="2400" dirty="0"/>
              <a:t/>
            </a:r>
            <a:br>
              <a:rPr lang="en-US" sz="2400" dirty="0"/>
            </a:br>
            <a:endParaRPr lang="en-US" sz="2400" dirty="0"/>
          </a:p>
        </p:txBody>
      </p:sp>
    </p:spTree>
    <p:extLst>
      <p:ext uri="{BB962C8B-B14F-4D97-AF65-F5344CB8AC3E}">
        <p14:creationId xmlns:p14="http://schemas.microsoft.com/office/powerpoint/2010/main" val="11568023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NORMAL FORM</a:t>
            </a:r>
            <a:endParaRPr lang="en-US" dirty="0"/>
          </a:p>
        </p:txBody>
      </p:sp>
      <p:pic>
        <p:nvPicPr>
          <p:cNvPr id="4" name="Content Placeholder 3"/>
          <p:cNvPicPr>
            <a:picLocks noGrp="1" noChangeAspect="1"/>
          </p:cNvPicPr>
          <p:nvPr>
            <p:ph idx="1"/>
          </p:nvPr>
        </p:nvPicPr>
        <p:blipFill rotWithShape="1">
          <a:blip r:embed="rId2"/>
          <a:srcRect l="1" t="-1271" r="-536" b="36888"/>
          <a:stretch/>
        </p:blipFill>
        <p:spPr>
          <a:xfrm>
            <a:off x="581192" y="2277269"/>
            <a:ext cx="4205121" cy="169200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104168139"/>
              </p:ext>
            </p:extLst>
          </p:nvPr>
        </p:nvGraphicFramePr>
        <p:xfrm>
          <a:off x="5497780" y="2140469"/>
          <a:ext cx="5940426" cy="1828800"/>
        </p:xfrm>
        <a:graphic>
          <a:graphicData uri="http://schemas.openxmlformats.org/drawingml/2006/table">
            <a:tbl>
              <a:tblPr firstRow="1" bandRow="1">
                <a:tableStyleId>{5C22544A-7EE6-4342-B048-85BDC9FD1C3A}</a:tableStyleId>
              </a:tblPr>
              <a:tblGrid>
                <a:gridCol w="1980142"/>
                <a:gridCol w="1980142"/>
                <a:gridCol w="1980142"/>
              </a:tblGrid>
              <a:tr h="358217">
                <a:tc>
                  <a:txBody>
                    <a:bodyPr/>
                    <a:lstStyle/>
                    <a:p>
                      <a:r>
                        <a:rPr lang="en-US" dirty="0" smtClean="0"/>
                        <a:t>Stu.</a:t>
                      </a:r>
                      <a:r>
                        <a:rPr lang="en-US" baseline="0" dirty="0" smtClean="0"/>
                        <a:t> Id</a:t>
                      </a:r>
                      <a:endParaRPr lang="en-US" dirty="0"/>
                    </a:p>
                  </a:txBody>
                  <a:tcPr/>
                </a:tc>
                <a:tc>
                  <a:txBody>
                    <a:bodyPr/>
                    <a:lstStyle/>
                    <a:p>
                      <a:r>
                        <a:rPr lang="en-US" dirty="0" err="1" smtClean="0"/>
                        <a:t>Stu.Name</a:t>
                      </a:r>
                      <a:endParaRPr lang="en-US" dirty="0"/>
                    </a:p>
                  </a:txBody>
                  <a:tcPr/>
                </a:tc>
                <a:tc>
                  <a:txBody>
                    <a:bodyPr/>
                    <a:lstStyle/>
                    <a:p>
                      <a:r>
                        <a:rPr lang="en-US" dirty="0" err="1" smtClean="0"/>
                        <a:t>Stu.Addr</a:t>
                      </a:r>
                      <a:endParaRPr lang="en-US" dirty="0"/>
                    </a:p>
                  </a:txBody>
                  <a:tcPr/>
                </a:tc>
              </a:tr>
              <a:tr h="363193">
                <a:tc>
                  <a:txBody>
                    <a:bodyPr/>
                    <a:lstStyle/>
                    <a:p>
                      <a:r>
                        <a:rPr lang="en-US" dirty="0" smtClean="0"/>
                        <a:t>1</a:t>
                      </a:r>
                      <a:endParaRPr lang="en-US" dirty="0"/>
                    </a:p>
                  </a:txBody>
                  <a:tcPr/>
                </a:tc>
                <a:tc>
                  <a:txBody>
                    <a:bodyPr/>
                    <a:lstStyle/>
                    <a:p>
                      <a:r>
                        <a:rPr lang="en-US" dirty="0" smtClean="0"/>
                        <a:t>Anil</a:t>
                      </a:r>
                      <a:endParaRPr lang="en-US" dirty="0"/>
                    </a:p>
                  </a:txBody>
                  <a:tcPr/>
                </a:tc>
                <a:tc>
                  <a:txBody>
                    <a:bodyPr/>
                    <a:lstStyle/>
                    <a:p>
                      <a:r>
                        <a:rPr lang="en-US" dirty="0" err="1" smtClean="0"/>
                        <a:t>Bangalore,India</a:t>
                      </a:r>
                      <a:endParaRPr lang="en-US" dirty="0"/>
                    </a:p>
                  </a:txBody>
                  <a:tcPr/>
                </a:tc>
              </a:tr>
              <a:tr h="363193">
                <a:tc>
                  <a:txBody>
                    <a:bodyPr/>
                    <a:lstStyle/>
                    <a:p>
                      <a:r>
                        <a:rPr lang="en-US" dirty="0" smtClean="0"/>
                        <a:t>2</a:t>
                      </a:r>
                      <a:endParaRPr lang="en-US" dirty="0"/>
                    </a:p>
                  </a:txBody>
                  <a:tcPr/>
                </a:tc>
                <a:tc>
                  <a:txBody>
                    <a:bodyPr/>
                    <a:lstStyle/>
                    <a:p>
                      <a:r>
                        <a:rPr lang="en-US" dirty="0" smtClean="0"/>
                        <a:t>Sunil</a:t>
                      </a:r>
                      <a:endParaRPr lang="en-US" dirty="0"/>
                    </a:p>
                  </a:txBody>
                  <a:tcPr/>
                </a:tc>
                <a:tc>
                  <a:txBody>
                    <a:bodyPr/>
                    <a:lstStyle/>
                    <a:p>
                      <a:r>
                        <a:rPr lang="en-US" dirty="0" err="1" smtClean="0"/>
                        <a:t>Punjab,India</a:t>
                      </a:r>
                      <a:endParaRPr lang="en-US" dirty="0"/>
                    </a:p>
                  </a:txBody>
                  <a:tcPr/>
                </a:tc>
              </a:tr>
              <a:tr h="363193">
                <a:tc>
                  <a:txBody>
                    <a:bodyPr/>
                    <a:lstStyle/>
                    <a:p>
                      <a:r>
                        <a:rPr lang="en-US" dirty="0" smtClean="0"/>
                        <a:t>3</a:t>
                      </a:r>
                      <a:endParaRPr lang="en-US" dirty="0"/>
                    </a:p>
                  </a:txBody>
                  <a:tcPr/>
                </a:tc>
                <a:tc>
                  <a:txBody>
                    <a:bodyPr/>
                    <a:lstStyle/>
                    <a:p>
                      <a:r>
                        <a:rPr lang="en-US" dirty="0" err="1" smtClean="0"/>
                        <a:t>Giri</a:t>
                      </a:r>
                      <a:endParaRPr lang="en-US" dirty="0"/>
                    </a:p>
                  </a:txBody>
                  <a:tcPr/>
                </a:tc>
                <a:tc>
                  <a:txBody>
                    <a:bodyPr/>
                    <a:lstStyle/>
                    <a:p>
                      <a:r>
                        <a:rPr lang="en-US" dirty="0" err="1" smtClean="0"/>
                        <a:t>Chennai,India</a:t>
                      </a:r>
                      <a:endParaRPr lang="en-US" dirty="0"/>
                    </a:p>
                  </a:txBody>
                  <a:tcPr/>
                </a:tc>
              </a:tr>
              <a:tr h="363193">
                <a:tc>
                  <a:txBody>
                    <a:bodyPr/>
                    <a:lstStyle/>
                    <a:p>
                      <a:r>
                        <a:rPr lang="en-US" dirty="0" smtClean="0"/>
                        <a:t>4</a:t>
                      </a:r>
                      <a:endParaRPr lang="en-US" dirty="0"/>
                    </a:p>
                  </a:txBody>
                  <a:tcPr/>
                </a:tc>
                <a:tc>
                  <a:txBody>
                    <a:bodyPr/>
                    <a:lstStyle/>
                    <a:p>
                      <a:r>
                        <a:rPr lang="en-US" dirty="0" err="1" smtClean="0"/>
                        <a:t>Viny</a:t>
                      </a:r>
                      <a:endParaRPr lang="en-US" dirty="0"/>
                    </a:p>
                  </a:txBody>
                  <a:tcPr/>
                </a:tc>
                <a:tc>
                  <a:txBody>
                    <a:bodyPr/>
                    <a:lstStyle/>
                    <a:p>
                      <a:r>
                        <a:rPr lang="en-US" dirty="0" err="1" smtClean="0"/>
                        <a:t>Raja.,India</a:t>
                      </a:r>
                      <a:endParaRPr lang="en-US" dirty="0"/>
                    </a:p>
                  </a:txBody>
                  <a:tcPr/>
                </a:tc>
              </a:tr>
            </a:tbl>
          </a:graphicData>
        </a:graphic>
      </p:graphicFrame>
      <p:sp>
        <p:nvSpPr>
          <p:cNvPr id="6" name="TextBox 5"/>
          <p:cNvSpPr txBox="1"/>
          <p:nvPr/>
        </p:nvSpPr>
        <p:spPr>
          <a:xfrm>
            <a:off x="239197" y="4843636"/>
            <a:ext cx="5200650" cy="1477328"/>
          </a:xfrm>
          <a:prstGeom prst="rect">
            <a:avLst/>
          </a:prstGeom>
          <a:noFill/>
        </p:spPr>
        <p:txBody>
          <a:bodyPr wrap="square" rtlCol="0">
            <a:spAutoFit/>
          </a:bodyPr>
          <a:lstStyle/>
          <a:p>
            <a:pPr marL="342900" indent="-342900">
              <a:buAutoNum type="arabicPeriod"/>
            </a:pPr>
            <a:r>
              <a:rPr lang="en-US" dirty="0" smtClean="0"/>
              <a:t>Atomic domains</a:t>
            </a:r>
          </a:p>
          <a:p>
            <a:pPr marL="342900" indent="-342900">
              <a:buAutoNum type="arabicPeriod"/>
            </a:pPr>
            <a:r>
              <a:rPr lang="en-US" dirty="0" smtClean="0"/>
              <a:t>All column should contain from the same domain</a:t>
            </a:r>
          </a:p>
          <a:p>
            <a:pPr marL="342900" indent="-342900">
              <a:buAutoNum type="arabicPeriod"/>
            </a:pPr>
            <a:r>
              <a:rPr lang="en-US" dirty="0" smtClean="0"/>
              <a:t>Each column should have unique names</a:t>
            </a:r>
          </a:p>
          <a:p>
            <a:pPr marL="342900" indent="-342900">
              <a:buAutoNum type="arabicPeriod"/>
            </a:pPr>
            <a:r>
              <a:rPr lang="en-US" dirty="0" smtClean="0"/>
              <a:t>No duplicate rows</a:t>
            </a:r>
          </a:p>
          <a:p>
            <a:pPr marL="342900" indent="-342900">
              <a:buAutoNum type="arabicPeriod"/>
            </a:pPr>
            <a:r>
              <a:rPr lang="en-US" dirty="0" smtClean="0"/>
              <a:t>No ordering to rows and columns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493958665"/>
              </p:ext>
            </p:extLst>
          </p:nvPr>
        </p:nvGraphicFramePr>
        <p:xfrm>
          <a:off x="5369192" y="4411558"/>
          <a:ext cx="6426200" cy="1952095"/>
        </p:xfrm>
        <a:graphic>
          <a:graphicData uri="http://schemas.openxmlformats.org/drawingml/2006/table">
            <a:tbl>
              <a:tblPr firstRow="1" bandRow="1">
                <a:tableStyleId>{5C22544A-7EE6-4342-B048-85BDC9FD1C3A}</a:tableStyleId>
              </a:tblPr>
              <a:tblGrid>
                <a:gridCol w="1606550"/>
                <a:gridCol w="1606550"/>
                <a:gridCol w="1606550"/>
                <a:gridCol w="1606550"/>
              </a:tblGrid>
              <a:tr h="390419">
                <a:tc>
                  <a:txBody>
                    <a:bodyPr/>
                    <a:lstStyle/>
                    <a:p>
                      <a:r>
                        <a:rPr lang="en-US" dirty="0" smtClean="0"/>
                        <a:t>Stu. Id</a:t>
                      </a:r>
                      <a:endParaRPr lang="en-US" dirty="0"/>
                    </a:p>
                  </a:txBody>
                  <a:tcPr/>
                </a:tc>
                <a:tc>
                  <a:txBody>
                    <a:bodyPr/>
                    <a:lstStyle/>
                    <a:p>
                      <a:r>
                        <a:rPr lang="en-US" dirty="0" err="1" smtClean="0"/>
                        <a:t>Stu.Name</a:t>
                      </a:r>
                      <a:endParaRPr lang="en-US" dirty="0"/>
                    </a:p>
                  </a:txBody>
                  <a:tcPr/>
                </a:tc>
                <a:tc>
                  <a:txBody>
                    <a:bodyPr/>
                    <a:lstStyle/>
                    <a:p>
                      <a:r>
                        <a:rPr lang="en-US" dirty="0" smtClean="0"/>
                        <a:t>State</a:t>
                      </a:r>
                      <a:endParaRPr lang="en-US" dirty="0"/>
                    </a:p>
                  </a:txBody>
                  <a:tcPr/>
                </a:tc>
                <a:tc>
                  <a:txBody>
                    <a:bodyPr/>
                    <a:lstStyle/>
                    <a:p>
                      <a:r>
                        <a:rPr lang="en-US" dirty="0" smtClean="0"/>
                        <a:t>Country</a:t>
                      </a:r>
                      <a:endParaRPr lang="en-US" dirty="0"/>
                    </a:p>
                  </a:txBody>
                  <a:tcPr/>
                </a:tc>
              </a:tr>
              <a:tr h="390419">
                <a:tc>
                  <a:txBody>
                    <a:bodyPr/>
                    <a:lstStyle/>
                    <a:p>
                      <a:r>
                        <a:rPr lang="en-US" dirty="0" smtClean="0"/>
                        <a:t>1</a:t>
                      </a:r>
                      <a:endParaRPr lang="en-US" dirty="0"/>
                    </a:p>
                  </a:txBody>
                  <a:tcPr/>
                </a:tc>
                <a:tc>
                  <a:txBody>
                    <a:bodyPr/>
                    <a:lstStyle/>
                    <a:p>
                      <a:r>
                        <a:rPr lang="en-US" dirty="0" smtClean="0"/>
                        <a:t>Anil</a:t>
                      </a:r>
                      <a:endParaRPr lang="en-US" dirty="0"/>
                    </a:p>
                  </a:txBody>
                  <a:tcPr/>
                </a:tc>
                <a:tc>
                  <a:txBody>
                    <a:bodyPr/>
                    <a:lstStyle/>
                    <a:p>
                      <a:r>
                        <a:rPr lang="en-US" dirty="0" smtClean="0"/>
                        <a:t>Bangalore</a:t>
                      </a:r>
                      <a:endParaRPr lang="en-US" dirty="0"/>
                    </a:p>
                  </a:txBody>
                  <a:tcPr/>
                </a:tc>
                <a:tc>
                  <a:txBody>
                    <a:bodyPr/>
                    <a:lstStyle/>
                    <a:p>
                      <a:r>
                        <a:rPr lang="en-US" dirty="0" smtClean="0"/>
                        <a:t>India</a:t>
                      </a:r>
                      <a:endParaRPr lang="en-US" dirty="0"/>
                    </a:p>
                  </a:txBody>
                  <a:tcPr/>
                </a:tc>
              </a:tr>
              <a:tr h="390419">
                <a:tc>
                  <a:txBody>
                    <a:bodyPr/>
                    <a:lstStyle/>
                    <a:p>
                      <a:r>
                        <a:rPr lang="en-US" dirty="0" smtClean="0"/>
                        <a:t>2</a:t>
                      </a:r>
                      <a:endParaRPr lang="en-US" dirty="0"/>
                    </a:p>
                  </a:txBody>
                  <a:tcPr/>
                </a:tc>
                <a:tc>
                  <a:txBody>
                    <a:bodyPr/>
                    <a:lstStyle/>
                    <a:p>
                      <a:r>
                        <a:rPr lang="en-US" dirty="0" smtClean="0"/>
                        <a:t>Sunil</a:t>
                      </a:r>
                      <a:endParaRPr lang="en-US" dirty="0"/>
                    </a:p>
                  </a:txBody>
                  <a:tcPr/>
                </a:tc>
                <a:tc>
                  <a:txBody>
                    <a:bodyPr/>
                    <a:lstStyle/>
                    <a:p>
                      <a:r>
                        <a:rPr lang="en-US" dirty="0" smtClean="0"/>
                        <a:t>Punjab</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India</a:t>
                      </a:r>
                    </a:p>
                  </a:txBody>
                  <a:tcPr/>
                </a:tc>
              </a:tr>
              <a:tr h="390419">
                <a:tc>
                  <a:txBody>
                    <a:bodyPr/>
                    <a:lstStyle/>
                    <a:p>
                      <a:r>
                        <a:rPr lang="en-US" dirty="0" smtClean="0"/>
                        <a:t>3</a:t>
                      </a:r>
                      <a:endParaRPr lang="en-US" dirty="0"/>
                    </a:p>
                  </a:txBody>
                  <a:tcPr/>
                </a:tc>
                <a:tc>
                  <a:txBody>
                    <a:bodyPr/>
                    <a:lstStyle/>
                    <a:p>
                      <a:r>
                        <a:rPr lang="en-US" dirty="0" err="1" smtClean="0"/>
                        <a:t>Giri</a:t>
                      </a:r>
                      <a:endParaRPr lang="en-US" dirty="0"/>
                    </a:p>
                  </a:txBody>
                  <a:tcPr/>
                </a:tc>
                <a:tc>
                  <a:txBody>
                    <a:bodyPr/>
                    <a:lstStyle/>
                    <a:p>
                      <a:r>
                        <a:rPr lang="en-US" dirty="0" smtClean="0"/>
                        <a:t>Chennai</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India</a:t>
                      </a:r>
                    </a:p>
                  </a:txBody>
                  <a:tcPr/>
                </a:tc>
              </a:tr>
              <a:tr h="390419">
                <a:tc>
                  <a:txBody>
                    <a:bodyPr/>
                    <a:lstStyle/>
                    <a:p>
                      <a:r>
                        <a:rPr lang="en-US" dirty="0" smtClean="0"/>
                        <a:t>4</a:t>
                      </a:r>
                      <a:endParaRPr lang="en-US" dirty="0"/>
                    </a:p>
                  </a:txBody>
                  <a:tcPr/>
                </a:tc>
                <a:tc>
                  <a:txBody>
                    <a:bodyPr/>
                    <a:lstStyle/>
                    <a:p>
                      <a:r>
                        <a:rPr lang="en-US" dirty="0" err="1" smtClean="0"/>
                        <a:t>Viny</a:t>
                      </a:r>
                      <a:endParaRPr lang="en-US" dirty="0"/>
                    </a:p>
                  </a:txBody>
                  <a:tcPr/>
                </a:tc>
                <a:tc>
                  <a:txBody>
                    <a:bodyPr/>
                    <a:lstStyle/>
                    <a:p>
                      <a:r>
                        <a:rPr lang="en-US" dirty="0" smtClean="0"/>
                        <a:t>Raja.</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India</a:t>
                      </a:r>
                    </a:p>
                  </a:txBody>
                  <a:tcPr/>
                </a:tc>
              </a:tr>
            </a:tbl>
          </a:graphicData>
        </a:graphic>
      </p:graphicFrame>
      <p:sp>
        <p:nvSpPr>
          <p:cNvPr id="9" name="Down Arrow 8"/>
          <p:cNvSpPr/>
          <p:nvPr/>
        </p:nvSpPr>
        <p:spPr>
          <a:xfrm>
            <a:off x="8458200" y="3969269"/>
            <a:ext cx="371475" cy="4455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829675" y="4007387"/>
            <a:ext cx="2028825" cy="369332"/>
          </a:xfrm>
          <a:prstGeom prst="rect">
            <a:avLst/>
          </a:prstGeom>
          <a:noFill/>
        </p:spPr>
        <p:txBody>
          <a:bodyPr wrap="square" rtlCol="0">
            <a:spAutoFit/>
          </a:bodyPr>
          <a:lstStyle/>
          <a:p>
            <a:r>
              <a:rPr lang="en-US" dirty="0" smtClean="0">
                <a:solidFill>
                  <a:srgbClr val="FF0000"/>
                </a:solidFill>
              </a:rPr>
              <a:t>Converted to INF</a:t>
            </a:r>
            <a:endParaRPr lang="en-US" dirty="0">
              <a:solidFill>
                <a:srgbClr val="FF0000"/>
              </a:solidFill>
            </a:endParaRPr>
          </a:p>
        </p:txBody>
      </p:sp>
      <p:sp>
        <p:nvSpPr>
          <p:cNvPr id="11" name="Right Arrow 10"/>
          <p:cNvSpPr/>
          <p:nvPr/>
        </p:nvSpPr>
        <p:spPr>
          <a:xfrm>
            <a:off x="4914901" y="3071812"/>
            <a:ext cx="528638" cy="257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461093" y="3328987"/>
            <a:ext cx="1128712" cy="923330"/>
          </a:xfrm>
          <a:prstGeom prst="rect">
            <a:avLst/>
          </a:prstGeom>
          <a:noFill/>
        </p:spPr>
        <p:txBody>
          <a:bodyPr wrap="square" rtlCol="0">
            <a:spAutoFit/>
          </a:bodyPr>
          <a:lstStyle/>
          <a:p>
            <a:r>
              <a:rPr lang="en-US" dirty="0" smtClean="0">
                <a:solidFill>
                  <a:srgbClr val="FF0000"/>
                </a:solidFill>
              </a:rPr>
              <a:t>ER to Relational table</a:t>
            </a:r>
            <a:endParaRPr lang="en-US" dirty="0">
              <a:solidFill>
                <a:srgbClr val="FF0000"/>
              </a:solidFill>
            </a:endParaRPr>
          </a:p>
        </p:txBody>
      </p:sp>
    </p:spTree>
    <p:extLst>
      <p:ext uri="{BB962C8B-B14F-4D97-AF65-F5344CB8AC3E}">
        <p14:creationId xmlns:p14="http://schemas.microsoft.com/office/powerpoint/2010/main" val="29183321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92933" y="190331"/>
            <a:ext cx="11029615" cy="5228834"/>
          </a:xfrm>
        </p:spPr>
        <p:txBody>
          <a:bodyPr/>
          <a:lstStyle/>
          <a:p>
            <a:pPr marL="0" indent="0" fontAlgn="base">
              <a:buNone/>
            </a:pPr>
            <a:r>
              <a:rPr lang="en-US" dirty="0"/>
              <a:t>If a relation contain composite or multi-valued attribute, it violates first normal form or a relation is in first normal form if it does not contain any composite or multi-valued attribute. A relation is in first normal form if every attribute in that relation is </a:t>
            </a:r>
            <a:r>
              <a:rPr lang="en-US" b="1" dirty="0"/>
              <a:t>singled valued attribute</a:t>
            </a:r>
            <a:r>
              <a:rPr lang="en-US" dirty="0"/>
              <a:t>.</a:t>
            </a:r>
          </a:p>
          <a:p>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2725663" y="2906244"/>
            <a:ext cx="7319290" cy="3669368"/>
          </a:xfrm>
          <a:prstGeom prst="rect">
            <a:avLst/>
          </a:prstGeom>
        </p:spPr>
      </p:pic>
    </p:spTree>
    <p:extLst>
      <p:ext uri="{BB962C8B-B14F-4D97-AF65-F5344CB8AC3E}">
        <p14:creationId xmlns:p14="http://schemas.microsoft.com/office/powerpoint/2010/main" val="29093392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dependencies</a:t>
            </a:r>
            <a:endParaRPr lang="en-US" dirty="0"/>
          </a:p>
        </p:txBody>
      </p:sp>
      <p:sp>
        <p:nvSpPr>
          <p:cNvPr id="3" name="Content Placeholder 2"/>
          <p:cNvSpPr>
            <a:spLocks noGrp="1"/>
          </p:cNvSpPr>
          <p:nvPr>
            <p:ph idx="1"/>
          </p:nvPr>
        </p:nvSpPr>
        <p:spPr>
          <a:xfrm>
            <a:off x="581192" y="702156"/>
            <a:ext cx="11029615" cy="3678303"/>
          </a:xfrm>
        </p:spPr>
        <p:txBody>
          <a:bodyPr/>
          <a:lstStyle/>
          <a:p>
            <a:r>
              <a:rPr lang="en-US" dirty="0"/>
              <a:t>Functional Dependency (FD) is a constraint that determines the relation of one attribute to another attribute in a Database Management System (DBMS). Functional Dependency helps to maintain the quality of data in the database. ... The functional dependency of X on Y is represented by X → Y.</a:t>
            </a:r>
          </a:p>
        </p:txBody>
      </p:sp>
      <p:sp>
        <p:nvSpPr>
          <p:cNvPr id="4" name="Rectangle 3"/>
          <p:cNvSpPr/>
          <p:nvPr/>
        </p:nvSpPr>
        <p:spPr>
          <a:xfrm>
            <a:off x="977153" y="3174429"/>
            <a:ext cx="8987118" cy="3139321"/>
          </a:xfrm>
          <a:prstGeom prst="rect">
            <a:avLst/>
          </a:prstGeom>
        </p:spPr>
        <p:txBody>
          <a:bodyPr wrap="square">
            <a:spAutoFit/>
          </a:bodyPr>
          <a:lstStyle/>
          <a:p>
            <a:pPr algn="just">
              <a:buFont typeface="Arial" panose="020B0604020202020204" pitchFamily="34" charset="0"/>
              <a:buChar char="•"/>
            </a:pPr>
            <a:r>
              <a:rPr lang="en-US" b="1" dirty="0">
                <a:solidFill>
                  <a:srgbClr val="000000"/>
                </a:solidFill>
                <a:latin typeface="Nunito"/>
              </a:rPr>
              <a:t>Prime attribute</a:t>
            </a:r>
            <a:r>
              <a:rPr lang="en-US" dirty="0">
                <a:solidFill>
                  <a:srgbClr val="000000"/>
                </a:solidFill>
                <a:latin typeface="Nunito"/>
              </a:rPr>
              <a:t> − An attribute, which is a part of the candidate-key, is known as a prime attribute.</a:t>
            </a:r>
          </a:p>
          <a:p>
            <a:pPr algn="just">
              <a:buFont typeface="Arial" panose="020B0604020202020204" pitchFamily="34" charset="0"/>
              <a:buChar char="•"/>
            </a:pPr>
            <a:r>
              <a:rPr lang="en-US" b="1" dirty="0">
                <a:solidFill>
                  <a:srgbClr val="000000"/>
                </a:solidFill>
                <a:latin typeface="Nunito"/>
              </a:rPr>
              <a:t>Non-prime attribute</a:t>
            </a:r>
            <a:r>
              <a:rPr lang="en-US" dirty="0">
                <a:solidFill>
                  <a:srgbClr val="000000"/>
                </a:solidFill>
                <a:latin typeface="Nunito"/>
              </a:rPr>
              <a:t> − An attribute, which is not a part of the prime-key, is said to be a non-prime attribute.</a:t>
            </a:r>
          </a:p>
          <a:p>
            <a:r>
              <a:rPr lang="en-US" dirty="0"/>
              <a:t>If we follow second normal form, then every non-prime attribute should be fully functionally dependent on prime key attribute. </a:t>
            </a:r>
            <a:endParaRPr lang="en-US" dirty="0" smtClean="0"/>
          </a:p>
          <a:p>
            <a:endParaRPr lang="en-US" dirty="0"/>
          </a:p>
          <a:p>
            <a:r>
              <a:rPr lang="en-US" dirty="0" smtClean="0"/>
              <a:t>That </a:t>
            </a:r>
            <a:r>
              <a:rPr lang="en-US" dirty="0"/>
              <a:t>is, if X → A holds, then there should not be any proper subset Y of X, for which Y → A also holds true.</a:t>
            </a:r>
          </a:p>
          <a:p>
            <a:r>
              <a:rPr lang="en-US" dirty="0"/>
              <a:t/>
            </a:r>
            <a:br>
              <a:rPr lang="en-US" dirty="0"/>
            </a:br>
            <a:endParaRPr lang="en-US" b="0" i="0" dirty="0">
              <a:solidFill>
                <a:srgbClr val="000000"/>
              </a:solidFill>
              <a:effectLst/>
              <a:latin typeface="Nunito"/>
            </a:endParaRPr>
          </a:p>
        </p:txBody>
      </p:sp>
    </p:spTree>
    <p:extLst>
      <p:ext uri="{BB962C8B-B14F-4D97-AF65-F5344CB8AC3E}">
        <p14:creationId xmlns:p14="http://schemas.microsoft.com/office/powerpoint/2010/main" val="41275603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NORMAL FORM</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Rules for 2NF</a:t>
            </a:r>
          </a:p>
          <a:p>
            <a:r>
              <a:rPr lang="en-US" dirty="0" smtClean="0"/>
              <a:t>A relation can be converted to 2NF only when it is already in the 1NF form</a:t>
            </a:r>
          </a:p>
          <a:p>
            <a:r>
              <a:rPr lang="en-US" dirty="0" smtClean="0"/>
              <a:t>No partial dependencies in the relation</a:t>
            </a:r>
          </a:p>
          <a:p>
            <a:pPr marL="0" indent="0">
              <a:buNone/>
            </a:pPr>
            <a:r>
              <a:rPr lang="en-US" dirty="0" smtClean="0"/>
              <a:t>What is partial dependencies?</a:t>
            </a:r>
          </a:p>
          <a:p>
            <a:r>
              <a:rPr lang="en-US" dirty="0" smtClean="0"/>
              <a:t>When two or more primary keys in one table(candidate key)</a:t>
            </a:r>
          </a:p>
          <a:p>
            <a:pPr marL="0" indent="0">
              <a:buNone/>
            </a:pPr>
            <a:r>
              <a:rPr lang="en-US" dirty="0" smtClean="0"/>
              <a:t>R(A, B,C,D,E,F)</a:t>
            </a:r>
          </a:p>
          <a:p>
            <a:pPr marL="0" indent="0">
              <a:buNone/>
            </a:pPr>
            <a:r>
              <a:rPr lang="en-US" dirty="0" smtClean="0"/>
              <a:t>FD(A-&gt;B,B-&gt;C, C-&gt;D,D-&gt;E)</a:t>
            </a:r>
          </a:p>
          <a:p>
            <a:r>
              <a:rPr lang="en-US" sz="2200" b="1" dirty="0">
                <a:solidFill>
                  <a:srgbClr val="00B050"/>
                </a:solidFill>
              </a:rPr>
              <a:t>Partial Dependency occurs when a non-prime attribute is functionally dependent on part of a candidate key.</a:t>
            </a:r>
          </a:p>
          <a:p>
            <a:pPr marL="0" indent="0">
              <a:buNone/>
            </a:pPr>
            <a:r>
              <a:rPr lang="en-US" dirty="0"/>
              <a:t/>
            </a:r>
            <a:br>
              <a:rPr lang="en-US" dirty="0"/>
            </a:br>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10244948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43200" y="651775"/>
            <a:ext cx="5078506" cy="2031325"/>
          </a:xfrm>
          <a:prstGeom prst="rect">
            <a:avLst/>
          </a:prstGeom>
          <a:ln>
            <a:solidFill>
              <a:srgbClr val="FF0000"/>
            </a:solidFill>
          </a:ln>
        </p:spPr>
        <p:txBody>
          <a:bodyPr wrap="square">
            <a:spAutoFit/>
          </a:bodyPr>
          <a:lstStyle/>
          <a:p>
            <a:r>
              <a:rPr lang="en-US" dirty="0"/>
              <a:t>STUD_NO   </a:t>
            </a:r>
            <a:r>
              <a:rPr lang="en-US" dirty="0" smtClean="0"/>
              <a:t> </a:t>
            </a:r>
            <a:r>
              <a:rPr lang="en-US" dirty="0"/>
              <a:t>COURSE_NO        COURSE_FEE</a:t>
            </a:r>
          </a:p>
          <a:p>
            <a:r>
              <a:rPr lang="en-US" dirty="0"/>
              <a:t>1                     C1                  1000</a:t>
            </a:r>
          </a:p>
          <a:p>
            <a:r>
              <a:rPr lang="en-US" dirty="0"/>
              <a:t>2                     C2                  1500</a:t>
            </a:r>
          </a:p>
          <a:p>
            <a:r>
              <a:rPr lang="en-US" dirty="0"/>
              <a:t>1                     C4                  2000</a:t>
            </a:r>
          </a:p>
          <a:p>
            <a:r>
              <a:rPr lang="en-US" dirty="0"/>
              <a:t>4                     C3                  1000</a:t>
            </a:r>
          </a:p>
          <a:p>
            <a:r>
              <a:rPr lang="en-US" dirty="0"/>
              <a:t>4                     C1                  1000</a:t>
            </a:r>
          </a:p>
          <a:p>
            <a:r>
              <a:rPr lang="en-US" dirty="0"/>
              <a:t>2                     C5                  2000</a:t>
            </a:r>
          </a:p>
        </p:txBody>
      </p:sp>
      <p:sp>
        <p:nvSpPr>
          <p:cNvPr id="6" name="Rectangle 5"/>
          <p:cNvSpPr/>
          <p:nvPr/>
        </p:nvSpPr>
        <p:spPr>
          <a:xfrm>
            <a:off x="632012" y="2871359"/>
            <a:ext cx="10165976" cy="3693319"/>
          </a:xfrm>
          <a:prstGeom prst="rect">
            <a:avLst/>
          </a:prstGeom>
        </p:spPr>
        <p:txBody>
          <a:bodyPr wrap="square">
            <a:spAutoFit/>
          </a:bodyPr>
          <a:lstStyle/>
          <a:p>
            <a:pPr fontAlgn="base"/>
            <a:r>
              <a:rPr lang="en-US" dirty="0">
                <a:solidFill>
                  <a:srgbClr val="273239"/>
                </a:solidFill>
                <a:latin typeface="urw-din"/>
              </a:rPr>
              <a:t>Here,</a:t>
            </a:r>
            <a:br>
              <a:rPr lang="en-US" dirty="0">
                <a:solidFill>
                  <a:srgbClr val="273239"/>
                </a:solidFill>
                <a:latin typeface="urw-din"/>
              </a:rPr>
            </a:br>
            <a:r>
              <a:rPr lang="en-US" dirty="0">
                <a:solidFill>
                  <a:srgbClr val="7030A0"/>
                </a:solidFill>
                <a:latin typeface="urw-din"/>
              </a:rPr>
              <a:t>COURSE_FEE cannot alone decide the value of COURSE_NO or STUD_NO;</a:t>
            </a:r>
            <a:br>
              <a:rPr lang="en-US" dirty="0">
                <a:solidFill>
                  <a:srgbClr val="7030A0"/>
                </a:solidFill>
                <a:latin typeface="urw-din"/>
              </a:rPr>
            </a:br>
            <a:r>
              <a:rPr lang="en-US" dirty="0">
                <a:solidFill>
                  <a:srgbClr val="7030A0"/>
                </a:solidFill>
                <a:latin typeface="urw-din"/>
              </a:rPr>
              <a:t>COURSE_FEE together with STUD_NO cannot decide the value of COURSE_NO;</a:t>
            </a:r>
            <a:br>
              <a:rPr lang="en-US" dirty="0">
                <a:solidFill>
                  <a:srgbClr val="7030A0"/>
                </a:solidFill>
                <a:latin typeface="urw-din"/>
              </a:rPr>
            </a:br>
            <a:r>
              <a:rPr lang="en-US" dirty="0">
                <a:solidFill>
                  <a:srgbClr val="7030A0"/>
                </a:solidFill>
                <a:latin typeface="urw-din"/>
              </a:rPr>
              <a:t>COURSE_FEE together with COURSE_NO cannot decide the value of STUD_NO;</a:t>
            </a:r>
            <a:br>
              <a:rPr lang="en-US" dirty="0">
                <a:solidFill>
                  <a:srgbClr val="7030A0"/>
                </a:solidFill>
                <a:latin typeface="urw-din"/>
              </a:rPr>
            </a:br>
            <a:r>
              <a:rPr lang="en-US" dirty="0">
                <a:solidFill>
                  <a:srgbClr val="273239"/>
                </a:solidFill>
                <a:latin typeface="urw-din"/>
              </a:rPr>
              <a:t>Hence,</a:t>
            </a:r>
            <a:br>
              <a:rPr lang="en-US" dirty="0">
                <a:solidFill>
                  <a:srgbClr val="273239"/>
                </a:solidFill>
                <a:latin typeface="urw-din"/>
              </a:rPr>
            </a:br>
            <a:r>
              <a:rPr lang="en-US" dirty="0">
                <a:solidFill>
                  <a:srgbClr val="273239"/>
                </a:solidFill>
                <a:latin typeface="urw-din"/>
              </a:rPr>
              <a:t>COURSE_FEE would be a non-prime attribute, as it does not belong to the one only candidate key {STUD_NO, COURSE_NO} ;</a:t>
            </a:r>
            <a:br>
              <a:rPr lang="en-US" dirty="0">
                <a:solidFill>
                  <a:srgbClr val="273239"/>
                </a:solidFill>
                <a:latin typeface="urw-din"/>
              </a:rPr>
            </a:br>
            <a:r>
              <a:rPr lang="en-US" dirty="0">
                <a:solidFill>
                  <a:srgbClr val="273239"/>
                </a:solidFill>
                <a:latin typeface="urw-din"/>
              </a:rPr>
              <a:t>But, COURSE_NO -&gt; COURSE_FEE, i.e., COURSE_FEE is dependent on COURSE_NO, which is a proper subset of the candidate key. </a:t>
            </a:r>
            <a:endParaRPr lang="en-US" dirty="0" smtClean="0">
              <a:solidFill>
                <a:srgbClr val="273239"/>
              </a:solidFill>
              <a:latin typeface="urw-din"/>
            </a:endParaRPr>
          </a:p>
          <a:p>
            <a:pPr fontAlgn="base"/>
            <a:r>
              <a:rPr lang="en-US" b="1" dirty="0" smtClean="0">
                <a:solidFill>
                  <a:srgbClr val="FF0000"/>
                </a:solidFill>
                <a:latin typeface="urw-din"/>
              </a:rPr>
              <a:t>Non-prime </a:t>
            </a:r>
            <a:r>
              <a:rPr lang="en-US" b="1" dirty="0">
                <a:solidFill>
                  <a:srgbClr val="FF0000"/>
                </a:solidFill>
                <a:latin typeface="urw-din"/>
              </a:rPr>
              <a:t>attribute COURSE_FEE is dependent on a proper subset of the candidate key, which is a partial dependency and so this relation is not in 2NF.</a:t>
            </a:r>
          </a:p>
          <a:p>
            <a:r>
              <a:rPr lang="en-US" dirty="0"/>
              <a:t/>
            </a:r>
            <a:br>
              <a:rPr lang="en-US" dirty="0"/>
            </a:br>
            <a:endParaRPr lang="en-US" dirty="0"/>
          </a:p>
        </p:txBody>
      </p:sp>
    </p:spTree>
    <p:extLst>
      <p:ext uri="{BB962C8B-B14F-4D97-AF65-F5344CB8AC3E}">
        <p14:creationId xmlns:p14="http://schemas.microsoft.com/office/powerpoint/2010/main" val="19128747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9271" y="669249"/>
            <a:ext cx="7319682" cy="1754326"/>
          </a:xfrm>
          <a:prstGeom prst="rect">
            <a:avLst/>
          </a:prstGeom>
        </p:spPr>
        <p:txBody>
          <a:bodyPr wrap="square">
            <a:spAutoFit/>
          </a:bodyPr>
          <a:lstStyle/>
          <a:p>
            <a:pPr fontAlgn="base"/>
            <a:r>
              <a:rPr lang="en-US" dirty="0">
                <a:solidFill>
                  <a:srgbClr val="273239"/>
                </a:solidFill>
                <a:latin typeface="urw-din"/>
              </a:rPr>
              <a:t>To convert the above relation to 2NF,</a:t>
            </a:r>
            <a:br>
              <a:rPr lang="en-US" dirty="0">
                <a:solidFill>
                  <a:srgbClr val="273239"/>
                </a:solidFill>
                <a:latin typeface="urw-din"/>
              </a:rPr>
            </a:br>
            <a:r>
              <a:rPr lang="en-US" dirty="0">
                <a:solidFill>
                  <a:srgbClr val="273239"/>
                </a:solidFill>
                <a:latin typeface="urw-din"/>
              </a:rPr>
              <a:t>we need to split the table into two tables such as :</a:t>
            </a:r>
            <a:br>
              <a:rPr lang="en-US" dirty="0">
                <a:solidFill>
                  <a:srgbClr val="273239"/>
                </a:solidFill>
                <a:latin typeface="urw-din"/>
              </a:rPr>
            </a:br>
            <a:r>
              <a:rPr lang="en-US" dirty="0">
                <a:solidFill>
                  <a:srgbClr val="273239"/>
                </a:solidFill>
                <a:latin typeface="urw-din"/>
              </a:rPr>
              <a:t>Table 1: STUD_NO, COURSE_NO</a:t>
            </a:r>
            <a:br>
              <a:rPr lang="en-US" dirty="0">
                <a:solidFill>
                  <a:srgbClr val="273239"/>
                </a:solidFill>
                <a:latin typeface="urw-din"/>
              </a:rPr>
            </a:br>
            <a:r>
              <a:rPr lang="en-US" dirty="0">
                <a:solidFill>
                  <a:srgbClr val="273239"/>
                </a:solidFill>
                <a:latin typeface="urw-din"/>
              </a:rPr>
              <a:t>Table 2: COURSE_NO, COURSE_FEE</a:t>
            </a:r>
          </a:p>
          <a:p>
            <a:r>
              <a:rPr lang="en-US" dirty="0"/>
              <a:t/>
            </a:r>
            <a:br>
              <a:rPr lang="en-US" dirty="0"/>
            </a:br>
            <a:endParaRPr lang="en-US" dirty="0"/>
          </a:p>
        </p:txBody>
      </p:sp>
      <p:sp>
        <p:nvSpPr>
          <p:cNvPr id="4" name="Rectangle 3"/>
          <p:cNvSpPr/>
          <p:nvPr/>
        </p:nvSpPr>
        <p:spPr>
          <a:xfrm>
            <a:off x="820272" y="2207603"/>
            <a:ext cx="9507070" cy="2031325"/>
          </a:xfrm>
          <a:prstGeom prst="rect">
            <a:avLst/>
          </a:prstGeom>
          <a:ln w="28575">
            <a:solidFill>
              <a:srgbClr val="FF0000"/>
            </a:solidFill>
          </a:ln>
        </p:spPr>
        <p:txBody>
          <a:bodyPr wrap="square">
            <a:spAutoFit/>
          </a:bodyPr>
          <a:lstStyle/>
          <a:p>
            <a:r>
              <a:rPr lang="en-US" dirty="0"/>
              <a:t> </a:t>
            </a:r>
            <a:r>
              <a:rPr lang="en-US" dirty="0" smtClean="0"/>
              <a:t>              Table </a:t>
            </a:r>
            <a:r>
              <a:rPr lang="en-US" dirty="0"/>
              <a:t>1                                    </a:t>
            </a:r>
            <a:r>
              <a:rPr lang="en-US" dirty="0" smtClean="0"/>
              <a:t>					Table </a:t>
            </a:r>
            <a:r>
              <a:rPr lang="en-US" dirty="0"/>
              <a:t>2</a:t>
            </a:r>
          </a:p>
          <a:p>
            <a:r>
              <a:rPr lang="en-US" dirty="0"/>
              <a:t>STUD_NO           </a:t>
            </a:r>
            <a:r>
              <a:rPr lang="en-US" dirty="0" smtClean="0"/>
              <a:t>   </a:t>
            </a:r>
            <a:r>
              <a:rPr lang="en-US" dirty="0"/>
              <a:t>COURSE_NO          </a:t>
            </a:r>
            <a:r>
              <a:rPr lang="en-US" dirty="0" err="1"/>
              <a:t>COURSE_NO</a:t>
            </a:r>
            <a:r>
              <a:rPr lang="en-US" dirty="0"/>
              <a:t>       </a:t>
            </a:r>
            <a:r>
              <a:rPr lang="en-US" dirty="0" smtClean="0"/>
              <a:t>  COURSE_FEE     </a:t>
            </a:r>
            <a:endParaRPr lang="en-US" dirty="0"/>
          </a:p>
          <a:p>
            <a:r>
              <a:rPr lang="en-US" dirty="0"/>
              <a:t>1              </a:t>
            </a:r>
            <a:r>
              <a:rPr lang="en-US" dirty="0" smtClean="0"/>
              <a:t>		   </a:t>
            </a:r>
            <a:r>
              <a:rPr lang="en-US" dirty="0"/>
              <a:t>C1                  </a:t>
            </a:r>
            <a:r>
              <a:rPr lang="en-US" dirty="0" smtClean="0"/>
              <a:t>		C1                        </a:t>
            </a:r>
            <a:r>
              <a:rPr lang="en-US" dirty="0"/>
              <a:t>1000</a:t>
            </a:r>
          </a:p>
          <a:p>
            <a:r>
              <a:rPr lang="en-US" dirty="0"/>
              <a:t>2              </a:t>
            </a:r>
            <a:r>
              <a:rPr lang="en-US" dirty="0" smtClean="0"/>
              <a:t>		   </a:t>
            </a:r>
            <a:r>
              <a:rPr lang="en-US" dirty="0"/>
              <a:t>C2                 </a:t>
            </a:r>
            <a:r>
              <a:rPr lang="en-US" dirty="0" smtClean="0"/>
              <a:t>		 </a:t>
            </a:r>
            <a:r>
              <a:rPr lang="en-US" dirty="0"/>
              <a:t>C2                        1500</a:t>
            </a:r>
          </a:p>
          <a:p>
            <a:r>
              <a:rPr lang="en-US" dirty="0"/>
              <a:t>1               </a:t>
            </a:r>
            <a:r>
              <a:rPr lang="en-US" dirty="0" smtClean="0"/>
              <a:t>		   C4                 		 </a:t>
            </a:r>
            <a:r>
              <a:rPr lang="en-US" dirty="0"/>
              <a:t>C3                        1000</a:t>
            </a:r>
          </a:p>
          <a:p>
            <a:r>
              <a:rPr lang="en-US" dirty="0"/>
              <a:t>4                </a:t>
            </a:r>
            <a:r>
              <a:rPr lang="en-US" dirty="0" smtClean="0"/>
              <a:t>		  C3                  		C4                        </a:t>
            </a:r>
            <a:r>
              <a:rPr lang="en-US" dirty="0"/>
              <a:t>2000</a:t>
            </a:r>
          </a:p>
          <a:p>
            <a:r>
              <a:rPr lang="en-US" dirty="0"/>
              <a:t>4                </a:t>
            </a:r>
            <a:r>
              <a:rPr lang="en-US" dirty="0" smtClean="0"/>
              <a:t>		 </a:t>
            </a:r>
            <a:r>
              <a:rPr lang="en-US" dirty="0" smtClean="0"/>
              <a:t>C5                 </a:t>
            </a:r>
            <a:r>
              <a:rPr lang="en-US" dirty="0" smtClean="0"/>
              <a:t>	       </a:t>
            </a:r>
            <a:r>
              <a:rPr lang="en-US" dirty="0" smtClean="0"/>
              <a:t> C5                        </a:t>
            </a:r>
            <a:r>
              <a:rPr lang="en-US" dirty="0"/>
              <a:t>2000        </a:t>
            </a:r>
          </a:p>
        </p:txBody>
      </p:sp>
      <p:sp>
        <p:nvSpPr>
          <p:cNvPr id="5" name="Rectangle 4"/>
          <p:cNvSpPr/>
          <p:nvPr/>
        </p:nvSpPr>
        <p:spPr>
          <a:xfrm>
            <a:off x="578224" y="4882206"/>
            <a:ext cx="9749118" cy="923330"/>
          </a:xfrm>
          <a:prstGeom prst="rect">
            <a:avLst/>
          </a:prstGeom>
        </p:spPr>
        <p:txBody>
          <a:bodyPr wrap="square">
            <a:spAutoFit/>
          </a:bodyPr>
          <a:lstStyle/>
          <a:p>
            <a:r>
              <a:rPr lang="en-US" dirty="0">
                <a:solidFill>
                  <a:srgbClr val="273239"/>
                </a:solidFill>
                <a:latin typeface="urw-din"/>
              </a:rPr>
              <a:t>2NF tries to reduce the redundant data getting stored in memory. For instance, if there are 100 students taking C1 course, we don’t need to store its Fee as 1000 for all the 100 records, instead, once we can store it in the second table as the course fee for C1 is 1000</a:t>
            </a:r>
            <a:endParaRPr lang="en-US" dirty="0"/>
          </a:p>
        </p:txBody>
      </p:sp>
    </p:spTree>
    <p:extLst>
      <p:ext uri="{BB962C8B-B14F-4D97-AF65-F5344CB8AC3E}">
        <p14:creationId xmlns:p14="http://schemas.microsoft.com/office/powerpoint/2010/main" val="1364835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lation not in 2N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813" y="1203050"/>
            <a:ext cx="5048250" cy="1714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52282" y="833718"/>
            <a:ext cx="5365377" cy="369332"/>
          </a:xfrm>
          <a:prstGeom prst="rect">
            <a:avLst/>
          </a:prstGeom>
          <a:noFill/>
        </p:spPr>
        <p:txBody>
          <a:bodyPr wrap="square" rtlCol="0">
            <a:spAutoFit/>
          </a:bodyPr>
          <a:lstStyle/>
          <a:p>
            <a:r>
              <a:rPr lang="en-US" dirty="0" smtClean="0"/>
              <a:t>Another Example</a:t>
            </a:r>
            <a:endParaRPr lang="en-US" dirty="0"/>
          </a:p>
        </p:txBody>
      </p:sp>
      <p:sp>
        <p:nvSpPr>
          <p:cNvPr id="3" name="Rectangle 2"/>
          <p:cNvSpPr/>
          <p:nvPr/>
        </p:nvSpPr>
        <p:spPr>
          <a:xfrm>
            <a:off x="389964" y="2874567"/>
            <a:ext cx="9762565" cy="1200329"/>
          </a:xfrm>
          <a:prstGeom prst="rect">
            <a:avLst/>
          </a:prstGeom>
        </p:spPr>
        <p:txBody>
          <a:bodyPr wrap="square">
            <a:spAutoFit/>
          </a:bodyPr>
          <a:lstStyle/>
          <a:p>
            <a:r>
              <a:rPr lang="en-US" dirty="0" err="1">
                <a:solidFill>
                  <a:srgbClr val="000000"/>
                </a:solidFill>
                <a:latin typeface="Nunito"/>
              </a:rPr>
              <a:t>Stu_Name</a:t>
            </a:r>
            <a:r>
              <a:rPr lang="en-US" dirty="0">
                <a:solidFill>
                  <a:srgbClr val="000000"/>
                </a:solidFill>
                <a:latin typeface="Nunito"/>
              </a:rPr>
              <a:t> and </a:t>
            </a:r>
            <a:r>
              <a:rPr lang="en-US" dirty="0" err="1">
                <a:solidFill>
                  <a:srgbClr val="000000"/>
                </a:solidFill>
                <a:latin typeface="Nunito"/>
              </a:rPr>
              <a:t>Proj_Name</a:t>
            </a:r>
            <a:r>
              <a:rPr lang="en-US" dirty="0">
                <a:solidFill>
                  <a:srgbClr val="000000"/>
                </a:solidFill>
                <a:latin typeface="Nunito"/>
              </a:rPr>
              <a:t> must be dependent upon both and not on any of the prime key attribute individually. But we find that </a:t>
            </a:r>
            <a:r>
              <a:rPr lang="en-US" dirty="0" err="1">
                <a:solidFill>
                  <a:srgbClr val="000000"/>
                </a:solidFill>
                <a:latin typeface="Nunito"/>
              </a:rPr>
              <a:t>Stu_Name</a:t>
            </a:r>
            <a:r>
              <a:rPr lang="en-US" dirty="0">
                <a:solidFill>
                  <a:srgbClr val="000000"/>
                </a:solidFill>
                <a:latin typeface="Nunito"/>
              </a:rPr>
              <a:t> can be identified by </a:t>
            </a:r>
            <a:r>
              <a:rPr lang="en-US" dirty="0" err="1">
                <a:solidFill>
                  <a:srgbClr val="000000"/>
                </a:solidFill>
                <a:latin typeface="Nunito"/>
              </a:rPr>
              <a:t>Stu_ID</a:t>
            </a:r>
            <a:r>
              <a:rPr lang="en-US" dirty="0">
                <a:solidFill>
                  <a:srgbClr val="000000"/>
                </a:solidFill>
                <a:latin typeface="Nunito"/>
              </a:rPr>
              <a:t> and </a:t>
            </a:r>
            <a:r>
              <a:rPr lang="en-US" dirty="0" err="1">
                <a:solidFill>
                  <a:srgbClr val="000000"/>
                </a:solidFill>
                <a:latin typeface="Nunito"/>
              </a:rPr>
              <a:t>Proj_Name</a:t>
            </a:r>
            <a:r>
              <a:rPr lang="en-US" dirty="0">
                <a:solidFill>
                  <a:srgbClr val="000000"/>
                </a:solidFill>
                <a:latin typeface="Nunito"/>
              </a:rPr>
              <a:t> can be identified by </a:t>
            </a:r>
            <a:r>
              <a:rPr lang="en-US" dirty="0" err="1">
                <a:solidFill>
                  <a:srgbClr val="000000"/>
                </a:solidFill>
                <a:latin typeface="Nunito"/>
              </a:rPr>
              <a:t>Proj_ID</a:t>
            </a:r>
            <a:r>
              <a:rPr lang="en-US" dirty="0">
                <a:solidFill>
                  <a:srgbClr val="000000"/>
                </a:solidFill>
                <a:latin typeface="Nunito"/>
              </a:rPr>
              <a:t> independently. This is called </a:t>
            </a:r>
            <a:r>
              <a:rPr lang="en-US" b="1" dirty="0">
                <a:solidFill>
                  <a:srgbClr val="000000"/>
                </a:solidFill>
                <a:latin typeface="Nunito"/>
              </a:rPr>
              <a:t>partial dependency</a:t>
            </a:r>
            <a:r>
              <a:rPr lang="en-US" dirty="0">
                <a:solidFill>
                  <a:srgbClr val="000000"/>
                </a:solidFill>
                <a:latin typeface="Nunito"/>
              </a:rPr>
              <a:t>, which is not allowed in Second Normal Form.</a:t>
            </a:r>
            <a:endParaRPr lang="en-US" dirty="0"/>
          </a:p>
        </p:txBody>
      </p:sp>
      <p:pic>
        <p:nvPicPr>
          <p:cNvPr id="3076" name="Picture 4" descr="Relation  in 2N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549163"/>
            <a:ext cx="3810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091953" y="4674881"/>
            <a:ext cx="6096000" cy="646331"/>
          </a:xfrm>
          <a:prstGeom prst="rect">
            <a:avLst/>
          </a:prstGeom>
        </p:spPr>
        <p:txBody>
          <a:bodyPr>
            <a:spAutoFit/>
          </a:bodyPr>
          <a:lstStyle/>
          <a:p>
            <a:r>
              <a:rPr lang="en-US" b="1" dirty="0">
                <a:solidFill>
                  <a:srgbClr val="00B050"/>
                </a:solidFill>
              </a:rPr>
              <a:t>Partial Dependency occurs when a non-prime attribute is functionally dependent on part of a candidate key.</a:t>
            </a:r>
          </a:p>
        </p:txBody>
      </p:sp>
    </p:spTree>
    <p:extLst>
      <p:ext uri="{BB962C8B-B14F-4D97-AF65-F5344CB8AC3E}">
        <p14:creationId xmlns:p14="http://schemas.microsoft.com/office/powerpoint/2010/main" val="5262441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normal form</a:t>
            </a:r>
            <a:endParaRPr lang="en-US" dirty="0"/>
          </a:p>
        </p:txBody>
      </p:sp>
      <p:sp>
        <p:nvSpPr>
          <p:cNvPr id="3" name="Content Placeholder 2"/>
          <p:cNvSpPr>
            <a:spLocks noGrp="1"/>
          </p:cNvSpPr>
          <p:nvPr>
            <p:ph idx="1"/>
          </p:nvPr>
        </p:nvSpPr>
        <p:spPr>
          <a:xfrm>
            <a:off x="352593" y="2960426"/>
            <a:ext cx="4797632" cy="3678303"/>
          </a:xfrm>
        </p:spPr>
        <p:txBody>
          <a:bodyPr>
            <a:noAutofit/>
          </a:bodyPr>
          <a:lstStyle/>
          <a:p>
            <a:r>
              <a:rPr lang="en-US" dirty="0" smtClean="0"/>
              <a:t>The non key attributes must be functionally dependent on candidate keys. </a:t>
            </a:r>
          </a:p>
          <a:p>
            <a:r>
              <a:rPr lang="en-US" dirty="0" smtClean="0"/>
              <a:t>There can be no interdependencies among non key attributes.</a:t>
            </a:r>
          </a:p>
          <a:p>
            <a:r>
              <a:rPr lang="en-US" dirty="0"/>
              <a:t>3NF is used to reduce the data duplication. It is also used to achieve the data integrity.</a:t>
            </a:r>
          </a:p>
          <a:p>
            <a:r>
              <a:rPr lang="en-US" dirty="0" smtClean="0"/>
              <a:t>It should be in 2NF</a:t>
            </a:r>
          </a:p>
          <a:p>
            <a:r>
              <a:rPr lang="en-US" dirty="0" smtClean="0"/>
              <a:t>There should be no transitive function in FD</a:t>
            </a:r>
          </a:p>
          <a:p>
            <a:r>
              <a:rPr lang="en-US" dirty="0" smtClean="0"/>
              <a:t>A-&gt;b   B-&gt;c   A-&gt;c via B </a:t>
            </a:r>
          </a:p>
          <a:p>
            <a:r>
              <a:rPr lang="en-US" dirty="0" smtClean="0"/>
              <a:t>If </a:t>
            </a:r>
            <a:r>
              <a:rPr lang="en-US" dirty="0"/>
              <a:t>there is no transitive dependency for non-prime attributes, then the relation must be in third normal form.</a:t>
            </a:r>
          </a:p>
          <a:p>
            <a:pPr marL="0" indent="0">
              <a:buNone/>
            </a:pPr>
            <a:r>
              <a:rPr lang="en-US" dirty="0" smtClean="0"/>
              <a:t> </a:t>
            </a:r>
          </a:p>
          <a:p>
            <a:pPr marL="0" indent="0">
              <a:buNone/>
            </a:pPr>
            <a:r>
              <a:rPr lang="en-US" dirty="0" smtClean="0"/>
              <a:t/>
            </a:r>
            <a:br>
              <a:rPr lang="en-US" dirty="0" smtClean="0"/>
            </a:br>
            <a:endParaRPr lang="en-US" dirty="0" smtClean="0"/>
          </a:p>
        </p:txBody>
      </p:sp>
      <p:sp>
        <p:nvSpPr>
          <p:cNvPr id="4" name="Rectangle 3"/>
          <p:cNvSpPr/>
          <p:nvPr/>
        </p:nvSpPr>
        <p:spPr>
          <a:xfrm>
            <a:off x="5378825" y="2305761"/>
            <a:ext cx="6096000" cy="1785104"/>
          </a:xfrm>
          <a:prstGeom prst="rect">
            <a:avLst/>
          </a:prstGeom>
        </p:spPr>
        <p:txBody>
          <a:bodyPr>
            <a:spAutoFit/>
          </a:bodyPr>
          <a:lstStyle/>
          <a:p>
            <a:r>
              <a:rPr lang="en-US" dirty="0"/>
              <a:t>For a relation to be in Third Normal Form, it must be in Second Normal form and the following must satisfy −</a:t>
            </a:r>
          </a:p>
          <a:p>
            <a:r>
              <a:rPr lang="en-US" dirty="0"/>
              <a:t>No non-prime attribute is transitively dependent on prime key attribute.</a:t>
            </a:r>
          </a:p>
          <a:p>
            <a:r>
              <a:rPr lang="en-US" dirty="0"/>
              <a:t>For any non-trivial functional dependency, X → A, then either −</a:t>
            </a:r>
          </a:p>
          <a:p>
            <a:pPr lvl="1"/>
            <a:r>
              <a:rPr lang="en-US" sz="2000" b="1" dirty="0">
                <a:solidFill>
                  <a:srgbClr val="00B050"/>
                </a:solidFill>
              </a:rPr>
              <a:t>X is a </a:t>
            </a:r>
            <a:r>
              <a:rPr lang="en-US" sz="2000" b="1" dirty="0" err="1">
                <a:solidFill>
                  <a:srgbClr val="00B050"/>
                </a:solidFill>
              </a:rPr>
              <a:t>superkey</a:t>
            </a:r>
            <a:r>
              <a:rPr lang="en-US" sz="2000" b="1" dirty="0">
                <a:solidFill>
                  <a:srgbClr val="00B050"/>
                </a:solidFill>
              </a:rPr>
              <a:t> </a:t>
            </a:r>
            <a:r>
              <a:rPr lang="en-US" sz="2000" b="1" dirty="0" smtClean="0">
                <a:solidFill>
                  <a:srgbClr val="00B050"/>
                </a:solidFill>
              </a:rPr>
              <a:t> or,  A </a:t>
            </a:r>
            <a:r>
              <a:rPr lang="en-US" sz="2000" b="1" dirty="0">
                <a:solidFill>
                  <a:srgbClr val="00B050"/>
                </a:solidFill>
              </a:rPr>
              <a:t>is prime attribute.</a:t>
            </a:r>
          </a:p>
        </p:txBody>
      </p:sp>
      <p:pic>
        <p:nvPicPr>
          <p:cNvPr id="4098" name="Picture 2" descr="Relation not in 3N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8825" y="4524627"/>
            <a:ext cx="514350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0303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7400" y="2820938"/>
            <a:ext cx="7772400" cy="2308324"/>
          </a:xfrm>
          <a:prstGeom prst="rect">
            <a:avLst/>
          </a:prstGeom>
        </p:spPr>
        <p:txBody>
          <a:bodyPr wrap="square">
            <a:spAutoFit/>
          </a:bodyPr>
          <a:lstStyle/>
          <a:p>
            <a:pPr algn="just"/>
            <a:r>
              <a:rPr lang="en-US" dirty="0">
                <a:solidFill>
                  <a:srgbClr val="000000"/>
                </a:solidFill>
                <a:latin typeface="Nunito"/>
              </a:rPr>
              <a:t>We find that in the above </a:t>
            </a:r>
            <a:r>
              <a:rPr lang="en-US" dirty="0" err="1">
                <a:solidFill>
                  <a:srgbClr val="000000"/>
                </a:solidFill>
                <a:latin typeface="Nunito"/>
              </a:rPr>
              <a:t>Student_detail</a:t>
            </a:r>
            <a:r>
              <a:rPr lang="en-US" dirty="0">
                <a:solidFill>
                  <a:srgbClr val="000000"/>
                </a:solidFill>
                <a:latin typeface="Nunito"/>
              </a:rPr>
              <a:t> relation, </a:t>
            </a:r>
            <a:r>
              <a:rPr lang="en-US" dirty="0" err="1">
                <a:solidFill>
                  <a:srgbClr val="000000"/>
                </a:solidFill>
                <a:latin typeface="Nunito"/>
              </a:rPr>
              <a:t>Stu_ID</a:t>
            </a:r>
            <a:r>
              <a:rPr lang="en-US" dirty="0">
                <a:solidFill>
                  <a:srgbClr val="000000"/>
                </a:solidFill>
                <a:latin typeface="Nunito"/>
              </a:rPr>
              <a:t> is the key and only prime key attribute. We find that City can be identified by </a:t>
            </a:r>
            <a:r>
              <a:rPr lang="en-US" dirty="0" err="1">
                <a:solidFill>
                  <a:srgbClr val="000000"/>
                </a:solidFill>
                <a:latin typeface="Nunito"/>
              </a:rPr>
              <a:t>Stu_ID</a:t>
            </a:r>
            <a:r>
              <a:rPr lang="en-US" dirty="0">
                <a:solidFill>
                  <a:srgbClr val="000000"/>
                </a:solidFill>
                <a:latin typeface="Nunito"/>
              </a:rPr>
              <a:t> as well as Zip itself. </a:t>
            </a:r>
            <a:endParaRPr lang="en-US" dirty="0" smtClean="0">
              <a:solidFill>
                <a:srgbClr val="000000"/>
              </a:solidFill>
              <a:latin typeface="Nunito"/>
            </a:endParaRPr>
          </a:p>
          <a:p>
            <a:pPr algn="just"/>
            <a:endParaRPr lang="en-US" dirty="0">
              <a:solidFill>
                <a:srgbClr val="000000"/>
              </a:solidFill>
              <a:latin typeface="Nunito"/>
            </a:endParaRPr>
          </a:p>
          <a:p>
            <a:pPr algn="just"/>
            <a:r>
              <a:rPr lang="en-US" dirty="0" smtClean="0">
                <a:solidFill>
                  <a:srgbClr val="000000"/>
                </a:solidFill>
                <a:latin typeface="Nunito"/>
              </a:rPr>
              <a:t>Neither </a:t>
            </a:r>
            <a:r>
              <a:rPr lang="en-US" dirty="0">
                <a:solidFill>
                  <a:srgbClr val="000000"/>
                </a:solidFill>
                <a:latin typeface="Nunito"/>
              </a:rPr>
              <a:t>Zip is a </a:t>
            </a:r>
            <a:r>
              <a:rPr lang="en-US" dirty="0" err="1">
                <a:solidFill>
                  <a:srgbClr val="000000"/>
                </a:solidFill>
                <a:latin typeface="Nunito"/>
              </a:rPr>
              <a:t>superkey</a:t>
            </a:r>
            <a:r>
              <a:rPr lang="en-US" dirty="0">
                <a:solidFill>
                  <a:srgbClr val="000000"/>
                </a:solidFill>
                <a:latin typeface="Nunito"/>
              </a:rPr>
              <a:t> nor is City a prime attribute. Additionally, </a:t>
            </a:r>
            <a:r>
              <a:rPr lang="en-US" dirty="0" err="1">
                <a:solidFill>
                  <a:srgbClr val="000000"/>
                </a:solidFill>
                <a:latin typeface="Nunito"/>
              </a:rPr>
              <a:t>Stu_ID</a:t>
            </a:r>
            <a:r>
              <a:rPr lang="en-US" dirty="0">
                <a:solidFill>
                  <a:srgbClr val="000000"/>
                </a:solidFill>
                <a:latin typeface="Nunito"/>
              </a:rPr>
              <a:t> → Zip → City, so there exists </a:t>
            </a:r>
            <a:r>
              <a:rPr lang="en-US" b="1" dirty="0">
                <a:solidFill>
                  <a:srgbClr val="000000"/>
                </a:solidFill>
                <a:latin typeface="Nunito"/>
              </a:rPr>
              <a:t>transitive dependency</a:t>
            </a:r>
            <a:r>
              <a:rPr lang="en-US" dirty="0">
                <a:solidFill>
                  <a:srgbClr val="000000"/>
                </a:solidFill>
                <a:latin typeface="Nunito"/>
              </a:rPr>
              <a:t>.</a:t>
            </a:r>
          </a:p>
          <a:p>
            <a:r>
              <a:rPr lang="en-US" dirty="0"/>
              <a:t/>
            </a:r>
            <a:br>
              <a:rPr lang="en-US" dirty="0"/>
            </a:br>
            <a:endParaRPr lang="en-US" dirty="0"/>
          </a:p>
        </p:txBody>
      </p:sp>
      <p:pic>
        <p:nvPicPr>
          <p:cNvPr id="3" name="Picture 2" descr="Relation not in 3N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425" y="790827"/>
            <a:ext cx="51435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Relation in 3N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7475" y="4559300"/>
            <a:ext cx="3810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324475" y="1680934"/>
            <a:ext cx="6096000" cy="677108"/>
          </a:xfrm>
          <a:prstGeom prst="rect">
            <a:avLst/>
          </a:prstGeom>
        </p:spPr>
        <p:txBody>
          <a:bodyPr>
            <a:spAutoFit/>
          </a:bodyPr>
          <a:lstStyle/>
          <a:p>
            <a:r>
              <a:rPr lang="en-US" dirty="0"/>
              <a:t>For any non-trivial functional dependency, X → A, then either −</a:t>
            </a:r>
          </a:p>
          <a:p>
            <a:pPr lvl="1"/>
            <a:r>
              <a:rPr lang="en-US" sz="2000" b="1" dirty="0">
                <a:solidFill>
                  <a:srgbClr val="00B050"/>
                </a:solidFill>
              </a:rPr>
              <a:t>X is a </a:t>
            </a:r>
            <a:r>
              <a:rPr lang="en-US" sz="2000" b="1" dirty="0" err="1">
                <a:solidFill>
                  <a:srgbClr val="00B050"/>
                </a:solidFill>
              </a:rPr>
              <a:t>superkey</a:t>
            </a:r>
            <a:r>
              <a:rPr lang="en-US" sz="2000" b="1" dirty="0">
                <a:solidFill>
                  <a:srgbClr val="00B050"/>
                </a:solidFill>
              </a:rPr>
              <a:t>  or,  A is prime attribute.</a:t>
            </a:r>
          </a:p>
        </p:txBody>
      </p:sp>
    </p:spTree>
    <p:extLst>
      <p:ext uri="{BB962C8B-B14F-4D97-AF65-F5344CB8AC3E}">
        <p14:creationId xmlns:p14="http://schemas.microsoft.com/office/powerpoint/2010/main" val="3300052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6762" y="343471"/>
            <a:ext cx="10515600" cy="5914453"/>
          </a:xfrm>
        </p:spPr>
        <p:txBody>
          <a:bodyPr>
            <a:noAutofit/>
          </a:bodyPr>
          <a:lstStyle/>
          <a:p>
            <a:r>
              <a:rPr lang="en-US" sz="1400" dirty="0"/>
              <a:t>The following is an example that would make it easier to understand functional dependency −</a:t>
            </a:r>
          </a:p>
          <a:p>
            <a:endParaRPr lang="en-US" sz="1400" dirty="0"/>
          </a:p>
          <a:p>
            <a:r>
              <a:rPr lang="en-US" sz="1400" dirty="0"/>
              <a:t>We have a &lt;Department&gt; table with two attributes − </a:t>
            </a:r>
            <a:r>
              <a:rPr lang="en-US" sz="1400" dirty="0" err="1"/>
              <a:t>DeptId</a:t>
            </a:r>
            <a:r>
              <a:rPr lang="en-US" sz="1400" dirty="0"/>
              <a:t> and </a:t>
            </a:r>
            <a:r>
              <a:rPr lang="en-US" sz="1400" dirty="0" err="1"/>
              <a:t>DeptName</a:t>
            </a:r>
            <a:r>
              <a:rPr lang="en-US" sz="1400" dirty="0"/>
              <a:t>.</a:t>
            </a:r>
          </a:p>
          <a:p>
            <a:endParaRPr lang="en-US" sz="1400" dirty="0"/>
          </a:p>
          <a:p>
            <a:r>
              <a:rPr lang="en-US" sz="1400" dirty="0" err="1"/>
              <a:t>DeptId</a:t>
            </a:r>
            <a:r>
              <a:rPr lang="en-US" sz="1400" dirty="0"/>
              <a:t> = Department ID</a:t>
            </a:r>
          </a:p>
          <a:p>
            <a:r>
              <a:rPr lang="en-US" sz="1400" dirty="0" err="1"/>
              <a:t>DeptName</a:t>
            </a:r>
            <a:r>
              <a:rPr lang="en-US" sz="1400" dirty="0"/>
              <a:t> = Department Name</a:t>
            </a:r>
          </a:p>
          <a:p>
            <a:endParaRPr lang="en-US" sz="1400" dirty="0"/>
          </a:p>
          <a:p>
            <a:r>
              <a:rPr lang="en-US" sz="1400" dirty="0"/>
              <a:t>The </a:t>
            </a:r>
            <a:r>
              <a:rPr lang="en-US" sz="1400" dirty="0" err="1"/>
              <a:t>DeptId</a:t>
            </a:r>
            <a:r>
              <a:rPr lang="en-US" sz="1400" dirty="0"/>
              <a:t> is our primary key. Here, </a:t>
            </a:r>
            <a:r>
              <a:rPr lang="en-US" sz="1400" dirty="0" err="1"/>
              <a:t>DeptId</a:t>
            </a:r>
            <a:r>
              <a:rPr lang="en-US" sz="1400" dirty="0"/>
              <a:t> uniquely identifies the </a:t>
            </a:r>
            <a:r>
              <a:rPr lang="en-US" sz="1400" dirty="0" err="1"/>
              <a:t>DeptName</a:t>
            </a:r>
            <a:r>
              <a:rPr lang="en-US" sz="1400" dirty="0"/>
              <a:t> attribute. This is because if you want to know the department name, then at first you need to have the </a:t>
            </a:r>
            <a:r>
              <a:rPr lang="en-US" sz="1400" dirty="0" err="1"/>
              <a:t>DeptId</a:t>
            </a:r>
            <a:r>
              <a:rPr lang="en-US" sz="1400" dirty="0"/>
              <a:t>.</a:t>
            </a:r>
          </a:p>
          <a:p>
            <a:endParaRPr lang="en-US" sz="1400" dirty="0"/>
          </a:p>
          <a:p>
            <a:endParaRPr lang="en-US" sz="1400" dirty="0"/>
          </a:p>
          <a:p>
            <a:endParaRPr lang="en-US" sz="1400" dirty="0" smtClean="0"/>
          </a:p>
          <a:p>
            <a:endParaRPr lang="en-US" sz="1400" dirty="0"/>
          </a:p>
          <a:p>
            <a:endParaRPr lang="en-US" sz="1400" dirty="0" smtClean="0"/>
          </a:p>
          <a:p>
            <a:r>
              <a:rPr lang="en-US" sz="1400" dirty="0" smtClean="0"/>
              <a:t>Therefore</a:t>
            </a:r>
            <a:r>
              <a:rPr lang="en-US" sz="1400" dirty="0"/>
              <a:t>, the above functional dependency between </a:t>
            </a:r>
            <a:r>
              <a:rPr lang="en-US" sz="1400" dirty="0" err="1"/>
              <a:t>DeptId</a:t>
            </a:r>
            <a:r>
              <a:rPr lang="en-US" sz="1400" dirty="0"/>
              <a:t> and </a:t>
            </a:r>
            <a:r>
              <a:rPr lang="en-US" sz="1400" dirty="0" err="1"/>
              <a:t>DeptName</a:t>
            </a:r>
            <a:r>
              <a:rPr lang="en-US" sz="1400" dirty="0"/>
              <a:t> can be determined as </a:t>
            </a:r>
            <a:r>
              <a:rPr lang="en-US" sz="1400" dirty="0" err="1"/>
              <a:t>DeptId</a:t>
            </a:r>
            <a:r>
              <a:rPr lang="en-US" sz="1400" dirty="0"/>
              <a:t> is functionally dependent on </a:t>
            </a:r>
            <a:r>
              <a:rPr lang="en-US" sz="1400" dirty="0" err="1"/>
              <a:t>DeptName</a:t>
            </a:r>
            <a:r>
              <a:rPr lang="en-US" sz="1400" dirty="0"/>
              <a:t> </a:t>
            </a:r>
          </a:p>
          <a:p>
            <a:r>
              <a:rPr lang="en-US" sz="1400" dirty="0" err="1" smtClean="0"/>
              <a:t>DeptId</a:t>
            </a:r>
            <a:r>
              <a:rPr lang="en-US" sz="1400" dirty="0" smtClean="0"/>
              <a:t> </a:t>
            </a:r>
            <a:r>
              <a:rPr lang="en-US" sz="1400" dirty="0"/>
              <a:t>-&gt; </a:t>
            </a:r>
            <a:r>
              <a:rPr lang="en-US" sz="1400" dirty="0" err="1"/>
              <a:t>DeptName</a:t>
            </a:r>
            <a:endParaRPr lang="en-US" sz="1400" dirty="0"/>
          </a:p>
          <a:p>
            <a:endParaRPr lang="en-US" sz="1400" dirty="0"/>
          </a:p>
        </p:txBody>
      </p:sp>
      <p:pic>
        <p:nvPicPr>
          <p:cNvPr id="8" name="Picture 7"/>
          <p:cNvPicPr>
            <a:picLocks noChangeAspect="1"/>
          </p:cNvPicPr>
          <p:nvPr/>
        </p:nvPicPr>
        <p:blipFill>
          <a:blip r:embed="rId2"/>
          <a:stretch>
            <a:fillRect/>
          </a:stretch>
        </p:blipFill>
        <p:spPr>
          <a:xfrm>
            <a:off x="2838449" y="3590924"/>
            <a:ext cx="6194238" cy="1566864"/>
          </a:xfrm>
          <a:prstGeom prst="rect">
            <a:avLst/>
          </a:prstGeom>
        </p:spPr>
      </p:pic>
    </p:spTree>
    <p:extLst>
      <p:ext uri="{BB962C8B-B14F-4D97-AF65-F5344CB8AC3E}">
        <p14:creationId xmlns:p14="http://schemas.microsoft.com/office/powerpoint/2010/main" val="4897334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90105467"/>
              </p:ext>
            </p:extLst>
          </p:nvPr>
        </p:nvGraphicFramePr>
        <p:xfrm>
          <a:off x="581025" y="2181225"/>
          <a:ext cx="8823960" cy="1854200"/>
        </p:xfrm>
        <a:graphic>
          <a:graphicData uri="http://schemas.openxmlformats.org/drawingml/2006/table">
            <a:tbl>
              <a:tblPr firstRow="1" bandRow="1">
                <a:tableStyleId>{5C22544A-7EE6-4342-B048-85BDC9FD1C3A}</a:tableStyleId>
              </a:tblPr>
              <a:tblGrid>
                <a:gridCol w="2205990"/>
                <a:gridCol w="2205990"/>
                <a:gridCol w="2205990"/>
                <a:gridCol w="2205990"/>
              </a:tblGrid>
              <a:tr h="370840">
                <a:tc>
                  <a:txBody>
                    <a:bodyPr/>
                    <a:lstStyle/>
                    <a:p>
                      <a:r>
                        <a:rPr lang="en-US" dirty="0" smtClean="0"/>
                        <a:t>BOOK ID</a:t>
                      </a:r>
                      <a:endParaRPr lang="en-US" dirty="0"/>
                    </a:p>
                  </a:txBody>
                  <a:tcPr/>
                </a:tc>
                <a:tc>
                  <a:txBody>
                    <a:bodyPr/>
                    <a:lstStyle/>
                    <a:p>
                      <a:r>
                        <a:rPr lang="en-US" dirty="0" smtClean="0"/>
                        <a:t>GENRE</a:t>
                      </a:r>
                      <a:r>
                        <a:rPr lang="en-US" baseline="0" dirty="0" smtClean="0"/>
                        <a:t> ID</a:t>
                      </a:r>
                      <a:endParaRPr lang="en-US" dirty="0"/>
                    </a:p>
                  </a:txBody>
                  <a:tcPr/>
                </a:tc>
                <a:tc>
                  <a:txBody>
                    <a:bodyPr/>
                    <a:lstStyle/>
                    <a:p>
                      <a:r>
                        <a:rPr lang="en-US" dirty="0" smtClean="0"/>
                        <a:t>GENRE TYPE</a:t>
                      </a:r>
                      <a:endParaRPr lang="en-US" dirty="0"/>
                    </a:p>
                  </a:txBody>
                  <a:tcPr/>
                </a:tc>
                <a:tc>
                  <a:txBody>
                    <a:bodyPr/>
                    <a:lstStyle/>
                    <a:p>
                      <a:r>
                        <a:rPr lang="en-US" dirty="0" smtClean="0"/>
                        <a:t>PRICE</a:t>
                      </a:r>
                      <a:endParaRPr lang="en-US" dirty="0"/>
                    </a:p>
                  </a:txBody>
                  <a:tcPr/>
                </a:tc>
              </a:tr>
              <a:tr h="370840">
                <a:tc>
                  <a:txBody>
                    <a:bodyPr/>
                    <a:lstStyle/>
                    <a:p>
                      <a:r>
                        <a:rPr lang="en-US" dirty="0" smtClean="0"/>
                        <a:t>1</a:t>
                      </a:r>
                      <a:endParaRPr lang="en-US" dirty="0"/>
                    </a:p>
                  </a:txBody>
                  <a:tcPr/>
                </a:tc>
                <a:tc>
                  <a:txBody>
                    <a:bodyPr/>
                    <a:lstStyle/>
                    <a:p>
                      <a:r>
                        <a:rPr lang="en-US" dirty="0" smtClean="0"/>
                        <a:t>5</a:t>
                      </a:r>
                      <a:endParaRPr lang="en-US" dirty="0"/>
                    </a:p>
                  </a:txBody>
                  <a:tcPr/>
                </a:tc>
                <a:tc>
                  <a:txBody>
                    <a:bodyPr/>
                    <a:lstStyle/>
                    <a:p>
                      <a:r>
                        <a:rPr lang="en-US" dirty="0" smtClean="0"/>
                        <a:t>SCIENCE</a:t>
                      </a:r>
                      <a:endParaRPr lang="en-US" dirty="0"/>
                    </a:p>
                  </a:txBody>
                  <a:tcPr/>
                </a:tc>
                <a:tc>
                  <a:txBody>
                    <a:bodyPr/>
                    <a:lstStyle/>
                    <a:p>
                      <a:r>
                        <a:rPr lang="en-US" dirty="0" smtClean="0"/>
                        <a:t>30</a:t>
                      </a:r>
                      <a:endParaRPr lang="en-US" dirty="0"/>
                    </a:p>
                  </a:txBody>
                  <a:tcPr/>
                </a:tc>
              </a:tr>
              <a:tr h="370840">
                <a:tc>
                  <a:txBody>
                    <a:bodyPr/>
                    <a:lstStyle/>
                    <a:p>
                      <a:r>
                        <a:rPr lang="en-US" dirty="0" smtClean="0"/>
                        <a:t>2</a:t>
                      </a:r>
                      <a:endParaRPr lang="en-US" dirty="0"/>
                    </a:p>
                  </a:txBody>
                  <a:tcPr/>
                </a:tc>
                <a:tc>
                  <a:txBody>
                    <a:bodyPr/>
                    <a:lstStyle/>
                    <a:p>
                      <a:r>
                        <a:rPr lang="en-US" dirty="0" smtClean="0"/>
                        <a:t>4</a:t>
                      </a:r>
                      <a:endParaRPr lang="en-US" dirty="0"/>
                    </a:p>
                  </a:txBody>
                  <a:tcPr/>
                </a:tc>
                <a:tc>
                  <a:txBody>
                    <a:bodyPr/>
                    <a:lstStyle/>
                    <a:p>
                      <a:r>
                        <a:rPr lang="en-US" dirty="0" smtClean="0"/>
                        <a:t>MATHS</a:t>
                      </a:r>
                      <a:endParaRPr lang="en-US" dirty="0"/>
                    </a:p>
                  </a:txBody>
                  <a:tcPr/>
                </a:tc>
                <a:tc>
                  <a:txBody>
                    <a:bodyPr/>
                    <a:lstStyle/>
                    <a:p>
                      <a:r>
                        <a:rPr lang="en-US" dirty="0" smtClean="0"/>
                        <a:t>35</a:t>
                      </a:r>
                      <a:endParaRPr lang="en-US" dirty="0"/>
                    </a:p>
                  </a:txBody>
                  <a:tcPr/>
                </a:tc>
              </a:tr>
              <a:tr h="370840">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SCIENCE</a:t>
                      </a:r>
                      <a:endParaRPr lang="en-US" dirty="0"/>
                    </a:p>
                  </a:txBody>
                  <a:tcPr/>
                </a:tc>
                <a:tc>
                  <a:txBody>
                    <a:bodyPr/>
                    <a:lstStyle/>
                    <a:p>
                      <a:r>
                        <a:rPr lang="en-US" dirty="0" smtClean="0"/>
                        <a:t>25</a:t>
                      </a:r>
                      <a:endParaRPr lang="en-US" dirty="0"/>
                    </a:p>
                  </a:txBody>
                  <a:tcPr/>
                </a:tc>
              </a:tr>
              <a:tr h="370840">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PHYSICS</a:t>
                      </a:r>
                      <a:endParaRPr lang="en-US" dirty="0"/>
                    </a:p>
                  </a:txBody>
                  <a:tcPr/>
                </a:tc>
                <a:tc>
                  <a:txBody>
                    <a:bodyPr/>
                    <a:lstStyle/>
                    <a:p>
                      <a:r>
                        <a:rPr lang="en-US" dirty="0" smtClean="0"/>
                        <a:t>30</a:t>
                      </a:r>
                      <a:endParaRPr lang="en-US" dirty="0"/>
                    </a:p>
                  </a:txBody>
                  <a:tcPr/>
                </a:tc>
              </a:tr>
            </a:tbl>
          </a:graphicData>
        </a:graphic>
      </p:graphicFrame>
      <p:sp>
        <p:nvSpPr>
          <p:cNvPr id="5" name="TextBox 4"/>
          <p:cNvSpPr txBox="1"/>
          <p:nvPr/>
        </p:nvSpPr>
        <p:spPr>
          <a:xfrm>
            <a:off x="1148576" y="4527395"/>
            <a:ext cx="4806175" cy="1200329"/>
          </a:xfrm>
          <a:prstGeom prst="rect">
            <a:avLst/>
          </a:prstGeom>
          <a:noFill/>
        </p:spPr>
        <p:txBody>
          <a:bodyPr wrap="square" rtlCol="0">
            <a:spAutoFit/>
          </a:bodyPr>
          <a:lstStyle/>
          <a:p>
            <a:r>
              <a:rPr lang="en-US" smtClean="0"/>
              <a:t>[ BOOK ID]-&gt;[GENRE ID]</a:t>
            </a:r>
          </a:p>
          <a:p>
            <a:r>
              <a:rPr lang="en-US" smtClean="0"/>
              <a:t>[GENREID]-&gt;[GENRE TYPE]</a:t>
            </a:r>
          </a:p>
          <a:p>
            <a:r>
              <a:rPr lang="en-US" smtClean="0"/>
              <a:t>[BOOK ID]-&gt;[GENRE TYPE] VIA[ GENRE ID]</a:t>
            </a:r>
          </a:p>
          <a:p>
            <a:endParaRPr lang="en-US" dirty="0"/>
          </a:p>
        </p:txBody>
      </p:sp>
      <p:sp>
        <p:nvSpPr>
          <p:cNvPr id="3" name="Rectangle 2"/>
          <p:cNvSpPr/>
          <p:nvPr/>
        </p:nvSpPr>
        <p:spPr>
          <a:xfrm>
            <a:off x="7057938" y="4642828"/>
            <a:ext cx="2621230" cy="369332"/>
          </a:xfrm>
          <a:prstGeom prst="rect">
            <a:avLst/>
          </a:prstGeom>
        </p:spPr>
        <p:txBody>
          <a:bodyPr wrap="none">
            <a:spAutoFit/>
          </a:bodyPr>
          <a:lstStyle/>
          <a:p>
            <a:r>
              <a:rPr lang="en-US" b="1" dirty="0">
                <a:solidFill>
                  <a:srgbClr val="000000"/>
                </a:solidFill>
                <a:latin typeface="Nunito"/>
              </a:rPr>
              <a:t>transitive dependency</a:t>
            </a:r>
            <a:endParaRPr lang="en-US" dirty="0"/>
          </a:p>
        </p:txBody>
      </p:sp>
    </p:spTree>
    <p:extLst>
      <p:ext uri="{BB962C8B-B14F-4D97-AF65-F5344CB8AC3E}">
        <p14:creationId xmlns:p14="http://schemas.microsoft.com/office/powerpoint/2010/main" val="366284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normal form contd.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46822106"/>
              </p:ext>
            </p:extLst>
          </p:nvPr>
        </p:nvGraphicFramePr>
        <p:xfrm>
          <a:off x="581025" y="2181225"/>
          <a:ext cx="4403571" cy="1854200"/>
        </p:xfrm>
        <a:graphic>
          <a:graphicData uri="http://schemas.openxmlformats.org/drawingml/2006/table">
            <a:tbl>
              <a:tblPr firstRow="1" bandRow="1">
                <a:tableStyleId>{5C22544A-7EE6-4342-B048-85BDC9FD1C3A}</a:tableStyleId>
              </a:tblPr>
              <a:tblGrid>
                <a:gridCol w="1467857"/>
                <a:gridCol w="1467857"/>
                <a:gridCol w="1467857"/>
              </a:tblGrid>
              <a:tr h="370840">
                <a:tc>
                  <a:txBody>
                    <a:bodyPr/>
                    <a:lstStyle/>
                    <a:p>
                      <a:r>
                        <a:rPr lang="en-US" dirty="0" smtClean="0"/>
                        <a:t>Book id</a:t>
                      </a:r>
                      <a:endParaRPr lang="en-US" dirty="0"/>
                    </a:p>
                  </a:txBody>
                  <a:tcPr/>
                </a:tc>
                <a:tc>
                  <a:txBody>
                    <a:bodyPr/>
                    <a:lstStyle/>
                    <a:p>
                      <a:r>
                        <a:rPr lang="en-US" dirty="0" smtClean="0"/>
                        <a:t>Genre</a:t>
                      </a:r>
                      <a:r>
                        <a:rPr lang="en-US" baseline="0" dirty="0" smtClean="0"/>
                        <a:t> id</a:t>
                      </a:r>
                      <a:endParaRPr lang="en-US" dirty="0"/>
                    </a:p>
                  </a:txBody>
                  <a:tcPr/>
                </a:tc>
                <a:tc>
                  <a:txBody>
                    <a:bodyPr/>
                    <a:lstStyle/>
                    <a:p>
                      <a:r>
                        <a:rPr lang="en-US" dirty="0" smtClean="0"/>
                        <a:t>Price</a:t>
                      </a:r>
                      <a:endParaRPr lang="en-US" dirty="0"/>
                    </a:p>
                  </a:txBody>
                  <a:tcPr/>
                </a:tc>
              </a:tr>
              <a:tr h="370840">
                <a:tc>
                  <a:txBody>
                    <a:bodyPr/>
                    <a:lstStyle/>
                    <a:p>
                      <a:r>
                        <a:rPr lang="en-US" dirty="0" smtClean="0"/>
                        <a:t>1</a:t>
                      </a:r>
                      <a:endParaRPr lang="en-US" dirty="0"/>
                    </a:p>
                  </a:txBody>
                  <a:tcPr/>
                </a:tc>
                <a:tc>
                  <a:txBody>
                    <a:bodyPr/>
                    <a:lstStyle/>
                    <a:p>
                      <a:r>
                        <a:rPr lang="en-US" dirty="0" smtClean="0"/>
                        <a:t>5</a:t>
                      </a:r>
                      <a:endParaRPr lang="en-US" dirty="0"/>
                    </a:p>
                  </a:txBody>
                  <a:tcPr/>
                </a:tc>
                <a:tc>
                  <a:txBody>
                    <a:bodyPr/>
                    <a:lstStyle/>
                    <a:p>
                      <a:r>
                        <a:rPr lang="en-US" dirty="0" smtClean="0"/>
                        <a:t>30</a:t>
                      </a:r>
                      <a:endParaRPr lang="en-US" dirty="0"/>
                    </a:p>
                  </a:txBody>
                  <a:tcPr/>
                </a:tc>
              </a:tr>
              <a:tr h="370840">
                <a:tc>
                  <a:txBody>
                    <a:bodyPr/>
                    <a:lstStyle/>
                    <a:p>
                      <a:r>
                        <a:rPr lang="en-US" dirty="0" smtClean="0"/>
                        <a:t>2</a:t>
                      </a:r>
                      <a:endParaRPr lang="en-US" dirty="0"/>
                    </a:p>
                  </a:txBody>
                  <a:tcPr/>
                </a:tc>
                <a:tc>
                  <a:txBody>
                    <a:bodyPr/>
                    <a:lstStyle/>
                    <a:p>
                      <a:r>
                        <a:rPr lang="en-US" dirty="0" smtClean="0"/>
                        <a:t>4</a:t>
                      </a:r>
                      <a:endParaRPr lang="en-US" dirty="0"/>
                    </a:p>
                  </a:txBody>
                  <a:tcPr/>
                </a:tc>
                <a:tc>
                  <a:txBody>
                    <a:bodyPr/>
                    <a:lstStyle/>
                    <a:p>
                      <a:r>
                        <a:rPr lang="en-US" dirty="0" smtClean="0"/>
                        <a:t>35</a:t>
                      </a:r>
                      <a:endParaRPr lang="en-US" dirty="0"/>
                    </a:p>
                  </a:txBody>
                  <a:tcPr/>
                </a:tc>
              </a:tr>
              <a:tr h="370840">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25</a:t>
                      </a:r>
                      <a:endParaRPr lang="en-US" dirty="0"/>
                    </a:p>
                  </a:txBody>
                  <a:tcPr/>
                </a:tc>
              </a:tr>
              <a:tr h="370840">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30</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09016463"/>
              </p:ext>
            </p:extLst>
          </p:nvPr>
        </p:nvGraphicFramePr>
        <p:xfrm>
          <a:off x="5466575" y="2180476"/>
          <a:ext cx="4513766" cy="1854200"/>
        </p:xfrm>
        <a:graphic>
          <a:graphicData uri="http://schemas.openxmlformats.org/drawingml/2006/table">
            <a:tbl>
              <a:tblPr firstRow="1" bandRow="1">
                <a:tableStyleId>{5C22544A-7EE6-4342-B048-85BDC9FD1C3A}</a:tableStyleId>
              </a:tblPr>
              <a:tblGrid>
                <a:gridCol w="2256883"/>
                <a:gridCol w="2256883"/>
              </a:tblGrid>
              <a:tr h="370840">
                <a:tc>
                  <a:txBody>
                    <a:bodyPr/>
                    <a:lstStyle/>
                    <a:p>
                      <a:r>
                        <a:rPr lang="en-US" dirty="0" smtClean="0"/>
                        <a:t>Genre id</a:t>
                      </a:r>
                      <a:endParaRPr lang="en-US" dirty="0"/>
                    </a:p>
                  </a:txBody>
                  <a:tcPr/>
                </a:tc>
                <a:tc>
                  <a:txBody>
                    <a:bodyPr/>
                    <a:lstStyle/>
                    <a:p>
                      <a:r>
                        <a:rPr lang="en-US" dirty="0" smtClean="0"/>
                        <a:t>Genre type</a:t>
                      </a:r>
                      <a:endParaRPr lang="en-US" dirty="0"/>
                    </a:p>
                  </a:txBody>
                  <a:tcPr/>
                </a:tc>
              </a:tr>
              <a:tr h="370840">
                <a:tc>
                  <a:txBody>
                    <a:bodyPr/>
                    <a:lstStyle/>
                    <a:p>
                      <a:r>
                        <a:rPr lang="en-US" dirty="0" smtClean="0"/>
                        <a:t>5</a:t>
                      </a:r>
                      <a:endParaRPr lang="en-US" dirty="0"/>
                    </a:p>
                  </a:txBody>
                  <a:tcPr/>
                </a:tc>
                <a:tc>
                  <a:txBody>
                    <a:bodyPr/>
                    <a:lstStyle/>
                    <a:p>
                      <a:r>
                        <a:rPr lang="en-US" dirty="0" smtClean="0"/>
                        <a:t>SCIENCE</a:t>
                      </a:r>
                      <a:endParaRPr lang="en-US" dirty="0"/>
                    </a:p>
                  </a:txBody>
                  <a:tcPr/>
                </a:tc>
              </a:tr>
              <a:tr h="370840">
                <a:tc>
                  <a:txBody>
                    <a:bodyPr/>
                    <a:lstStyle/>
                    <a:p>
                      <a:r>
                        <a:rPr lang="en-US" dirty="0" smtClean="0"/>
                        <a:t>4</a:t>
                      </a:r>
                      <a:endParaRPr lang="en-US" dirty="0"/>
                    </a:p>
                  </a:txBody>
                  <a:tcPr/>
                </a:tc>
                <a:tc>
                  <a:txBody>
                    <a:bodyPr/>
                    <a:lstStyle/>
                    <a:p>
                      <a:r>
                        <a:rPr lang="en-US" dirty="0" smtClean="0"/>
                        <a:t>MATHS</a:t>
                      </a:r>
                      <a:endParaRPr lang="en-US" dirty="0"/>
                    </a:p>
                  </a:txBody>
                  <a:tcPr/>
                </a:tc>
              </a:tr>
              <a:tr h="370840">
                <a:tc>
                  <a:txBody>
                    <a:bodyPr/>
                    <a:lstStyle/>
                    <a:p>
                      <a:r>
                        <a:rPr lang="en-US" dirty="0" smtClean="0"/>
                        <a:t>3</a:t>
                      </a:r>
                      <a:endParaRPr lang="en-US" dirty="0"/>
                    </a:p>
                  </a:txBody>
                  <a:tcPr/>
                </a:tc>
                <a:tc>
                  <a:txBody>
                    <a:bodyPr/>
                    <a:lstStyle/>
                    <a:p>
                      <a:r>
                        <a:rPr lang="en-US" dirty="0" smtClean="0"/>
                        <a:t>SCIENCE</a:t>
                      </a:r>
                      <a:endParaRPr lang="en-US" dirty="0"/>
                    </a:p>
                  </a:txBody>
                  <a:tcPr/>
                </a:tc>
              </a:tr>
              <a:tr h="370840">
                <a:tc>
                  <a:txBody>
                    <a:bodyPr/>
                    <a:lstStyle/>
                    <a:p>
                      <a:r>
                        <a:rPr lang="en-US" dirty="0" smtClean="0"/>
                        <a:t>2</a:t>
                      </a:r>
                      <a:endParaRPr lang="en-US" dirty="0"/>
                    </a:p>
                  </a:txBody>
                  <a:tcPr/>
                </a:tc>
                <a:tc>
                  <a:txBody>
                    <a:bodyPr/>
                    <a:lstStyle/>
                    <a:p>
                      <a:r>
                        <a:rPr lang="en-US" dirty="0" smtClean="0"/>
                        <a:t>PHYSICS</a:t>
                      </a:r>
                      <a:endParaRPr lang="en-US" dirty="0"/>
                    </a:p>
                  </a:txBody>
                  <a:tcPr/>
                </a:tc>
              </a:tr>
            </a:tbl>
          </a:graphicData>
        </a:graphic>
      </p:graphicFrame>
      <p:sp>
        <p:nvSpPr>
          <p:cNvPr id="6" name="TextBox 5"/>
          <p:cNvSpPr txBox="1"/>
          <p:nvPr/>
        </p:nvSpPr>
        <p:spPr>
          <a:xfrm>
            <a:off x="713677" y="4638907"/>
            <a:ext cx="9869157" cy="954107"/>
          </a:xfrm>
          <a:prstGeom prst="rect">
            <a:avLst/>
          </a:prstGeom>
          <a:noFill/>
        </p:spPr>
        <p:txBody>
          <a:bodyPr wrap="square" rtlCol="0">
            <a:spAutoFit/>
          </a:bodyPr>
          <a:lstStyle/>
          <a:p>
            <a:r>
              <a:rPr lang="en-US" sz="2800" dirty="0" smtClean="0"/>
              <a:t>The non prime attributes are fully functionally dependent and also it satisfy the no transitive property</a:t>
            </a:r>
            <a:endParaRPr lang="en-US" sz="2800" dirty="0"/>
          </a:p>
        </p:txBody>
      </p:sp>
    </p:spTree>
    <p:extLst>
      <p:ext uri="{BB962C8B-B14F-4D97-AF65-F5344CB8AC3E}">
        <p14:creationId xmlns:p14="http://schemas.microsoft.com/office/powerpoint/2010/main" val="25047973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 for third normalization</a:t>
            </a:r>
            <a:endParaRPr lang="en-US" dirty="0"/>
          </a:p>
        </p:txBody>
      </p:sp>
      <p:pic>
        <p:nvPicPr>
          <p:cNvPr id="9218" name="Picture 2" descr="Light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1318" y="2294350"/>
            <a:ext cx="9502964" cy="14707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346200" y="3765137"/>
            <a:ext cx="8039100" cy="923330"/>
          </a:xfrm>
          <a:prstGeom prst="rect">
            <a:avLst/>
          </a:prstGeom>
        </p:spPr>
        <p:txBody>
          <a:bodyPr wrap="square">
            <a:spAutoFit/>
          </a:bodyPr>
          <a:lstStyle/>
          <a:p>
            <a:pPr fontAlgn="base"/>
            <a:r>
              <a:rPr lang="en-US" dirty="0">
                <a:solidFill>
                  <a:srgbClr val="273239"/>
                </a:solidFill>
                <a:latin typeface="urw-din"/>
              </a:rPr>
              <a:t>FD set: {STUD_NO -&gt; STUD_NAME, STUD_NO -&gt; STUD_STATE, STUD_STATE -&gt; STUD_COUNTRY, STUD_NO -&gt; STUD_AGE}</a:t>
            </a:r>
            <a:br>
              <a:rPr lang="en-US" dirty="0">
                <a:solidFill>
                  <a:srgbClr val="273239"/>
                </a:solidFill>
                <a:latin typeface="urw-din"/>
              </a:rPr>
            </a:br>
            <a:r>
              <a:rPr lang="en-US" dirty="0">
                <a:solidFill>
                  <a:srgbClr val="273239"/>
                </a:solidFill>
                <a:latin typeface="urw-din"/>
              </a:rPr>
              <a:t>Candidate Key: {STUD_NO</a:t>
            </a:r>
            <a:r>
              <a:rPr lang="en-US" dirty="0" smtClean="0">
                <a:solidFill>
                  <a:srgbClr val="273239"/>
                </a:solidFill>
                <a:latin typeface="urw-din"/>
              </a:rPr>
              <a:t>}</a:t>
            </a:r>
            <a:endParaRPr lang="en-US" dirty="0"/>
          </a:p>
        </p:txBody>
      </p:sp>
      <p:sp>
        <p:nvSpPr>
          <p:cNvPr id="5" name="Rectangle 4"/>
          <p:cNvSpPr/>
          <p:nvPr/>
        </p:nvSpPr>
        <p:spPr>
          <a:xfrm>
            <a:off x="1206500" y="4688467"/>
            <a:ext cx="9779000" cy="2585323"/>
          </a:xfrm>
          <a:prstGeom prst="rect">
            <a:avLst/>
          </a:prstGeom>
        </p:spPr>
        <p:txBody>
          <a:bodyPr wrap="square">
            <a:spAutoFit/>
          </a:bodyPr>
          <a:lstStyle/>
          <a:p>
            <a:pPr fontAlgn="base">
              <a:buFont typeface="Arial" panose="020B0604020202020204" pitchFamily="34" charset="0"/>
              <a:buChar char="•"/>
            </a:pPr>
            <a:r>
              <a:rPr lang="en-US" dirty="0">
                <a:solidFill>
                  <a:srgbClr val="FF0000"/>
                </a:solidFill>
                <a:latin typeface="urw-din"/>
              </a:rPr>
              <a:t>For this relation in table 4, STUD_NO -&gt; STUD_STATE and STUD_STATE -&gt; STUD_COUNTRY are true. So STUD_COUNTRY is transitively dependent on STUD_NO. It violates the third normal form. </a:t>
            </a:r>
            <a:r>
              <a:rPr lang="en-US" dirty="0">
                <a:solidFill>
                  <a:schemeClr val="accent1">
                    <a:lumMod val="50000"/>
                    <a:lumOff val="50000"/>
                  </a:schemeClr>
                </a:solidFill>
                <a:latin typeface="urw-din"/>
              </a:rPr>
              <a:t>To convert it in third normal form, we will decompose the relation STUDENT (STUD_NO, STUD_NAME, STUD_PHONE, STUD_STATE, STUD_COUNTRY_STUD_AGE) as:</a:t>
            </a:r>
            <a:r>
              <a:rPr lang="en-US" dirty="0">
                <a:solidFill>
                  <a:srgbClr val="FF0000"/>
                </a:solidFill>
                <a:latin typeface="urw-din"/>
              </a:rPr>
              <a:t/>
            </a:r>
            <a:br>
              <a:rPr lang="en-US" dirty="0">
                <a:solidFill>
                  <a:srgbClr val="FF0000"/>
                </a:solidFill>
                <a:latin typeface="urw-din"/>
              </a:rPr>
            </a:br>
            <a:r>
              <a:rPr lang="en-US" dirty="0">
                <a:solidFill>
                  <a:srgbClr val="00B050"/>
                </a:solidFill>
                <a:latin typeface="urw-din"/>
              </a:rPr>
              <a:t>STUDENT (STUD_NO, STUD_NAME, STUD_PHONE, STUD_STATE, STUD_AGE)</a:t>
            </a:r>
            <a:br>
              <a:rPr lang="en-US" dirty="0">
                <a:solidFill>
                  <a:srgbClr val="00B050"/>
                </a:solidFill>
                <a:latin typeface="urw-din"/>
              </a:rPr>
            </a:br>
            <a:r>
              <a:rPr lang="en-US" dirty="0">
                <a:solidFill>
                  <a:srgbClr val="00B050"/>
                </a:solidFill>
                <a:latin typeface="urw-din"/>
              </a:rPr>
              <a:t>STATE_COUNTRY (STATE, COUNTRY)</a:t>
            </a:r>
          </a:p>
          <a:p>
            <a:r>
              <a:rPr lang="en-US" dirty="0"/>
              <a:t/>
            </a:r>
            <a:br>
              <a:rPr lang="en-US" dirty="0"/>
            </a:br>
            <a:endParaRPr lang="en-US" dirty="0"/>
          </a:p>
        </p:txBody>
      </p:sp>
    </p:spTree>
    <p:extLst>
      <p:ext uri="{BB962C8B-B14F-4D97-AF65-F5344CB8AC3E}">
        <p14:creationId xmlns:p14="http://schemas.microsoft.com/office/powerpoint/2010/main" val="11671325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Boyce </a:t>
            </a:r>
            <a:r>
              <a:rPr lang="en-US" dirty="0" err="1" smtClean="0"/>
              <a:t>codd</a:t>
            </a:r>
            <a:r>
              <a:rPr lang="en-US" dirty="0" smtClean="0"/>
              <a:t> normal form/3.5 NF</a:t>
            </a:r>
            <a:endParaRPr lang="en-US" dirty="0"/>
          </a:p>
        </p:txBody>
      </p:sp>
      <p:sp>
        <p:nvSpPr>
          <p:cNvPr id="3" name="Content Placeholder 2"/>
          <p:cNvSpPr>
            <a:spLocks noGrp="1"/>
          </p:cNvSpPr>
          <p:nvPr>
            <p:ph idx="1"/>
          </p:nvPr>
        </p:nvSpPr>
        <p:spPr>
          <a:xfrm>
            <a:off x="322730" y="2764696"/>
            <a:ext cx="11748266" cy="3678303"/>
          </a:xfrm>
        </p:spPr>
        <p:txBody>
          <a:bodyPr>
            <a:noAutofit/>
          </a:bodyPr>
          <a:lstStyle/>
          <a:p>
            <a:r>
              <a:rPr lang="en-US" sz="2400" dirty="0" smtClean="0"/>
              <a:t>It is in 3NF</a:t>
            </a:r>
          </a:p>
          <a:p>
            <a:r>
              <a:rPr lang="en-US" sz="2400" dirty="0" smtClean="0"/>
              <a:t>Boyce-</a:t>
            </a:r>
            <a:r>
              <a:rPr lang="en-US" sz="2400" dirty="0" err="1" smtClean="0"/>
              <a:t>Codd</a:t>
            </a:r>
            <a:r>
              <a:rPr lang="en-US" sz="2400" dirty="0" smtClean="0"/>
              <a:t> </a:t>
            </a:r>
            <a:r>
              <a:rPr lang="en-US" sz="2400" dirty="0"/>
              <a:t>Normal Form (BCNF) is an extension of Third Normal Form on strict terms. BCNF states that −</a:t>
            </a:r>
          </a:p>
          <a:p>
            <a:r>
              <a:rPr lang="en-US" sz="2400" dirty="0"/>
              <a:t>For any non-trivial functional dependency, X → A, X must be a super-key</a:t>
            </a:r>
            <a:r>
              <a:rPr lang="en-US" sz="2400" dirty="0" smtClean="0"/>
              <a:t>.</a:t>
            </a:r>
          </a:p>
          <a:p>
            <a:r>
              <a:rPr lang="en-US" sz="2400" dirty="0" smtClean="0"/>
              <a:t>In </a:t>
            </a:r>
            <a:r>
              <a:rPr lang="en-US" sz="2400" dirty="0"/>
              <a:t>the </a:t>
            </a:r>
            <a:r>
              <a:rPr lang="en-US" sz="2400" dirty="0" smtClean="0"/>
              <a:t>below </a:t>
            </a:r>
            <a:r>
              <a:rPr lang="en-US" sz="2400" dirty="0"/>
              <a:t>image, </a:t>
            </a:r>
            <a:r>
              <a:rPr lang="en-US" sz="2400" dirty="0" err="1"/>
              <a:t>Stu_ID</a:t>
            </a:r>
            <a:r>
              <a:rPr lang="en-US" sz="2400" dirty="0"/>
              <a:t> is the super-key in the relation </a:t>
            </a:r>
            <a:r>
              <a:rPr lang="en-US" sz="2400" dirty="0" err="1"/>
              <a:t>Student_Detail</a:t>
            </a:r>
            <a:r>
              <a:rPr lang="en-US" sz="2400" dirty="0"/>
              <a:t> and Zip is the super-key in the relation </a:t>
            </a:r>
            <a:r>
              <a:rPr lang="en-US" sz="2400" dirty="0" err="1"/>
              <a:t>ZipCodes</a:t>
            </a:r>
            <a:r>
              <a:rPr lang="en-US" sz="2400" dirty="0"/>
              <a:t>. So,</a:t>
            </a:r>
          </a:p>
          <a:p>
            <a:r>
              <a:rPr lang="en-US" sz="2400" dirty="0" err="1"/>
              <a:t>Stu_ID</a:t>
            </a:r>
            <a:r>
              <a:rPr lang="en-US" sz="2400" dirty="0"/>
              <a:t> → </a:t>
            </a:r>
            <a:r>
              <a:rPr lang="en-US" sz="2400" dirty="0" err="1"/>
              <a:t>Stu_Name</a:t>
            </a:r>
            <a:r>
              <a:rPr lang="en-US" sz="2400" dirty="0"/>
              <a:t>, </a:t>
            </a:r>
            <a:r>
              <a:rPr lang="en-US" sz="2400" dirty="0" smtClean="0"/>
              <a:t>Zip    and</a:t>
            </a:r>
            <a:endParaRPr lang="en-US" sz="2400" dirty="0"/>
          </a:p>
          <a:p>
            <a:r>
              <a:rPr lang="en-US" sz="2400" dirty="0"/>
              <a:t>Zip → City</a:t>
            </a:r>
          </a:p>
          <a:p>
            <a:r>
              <a:rPr lang="en-US" sz="2400" dirty="0"/>
              <a:t>Which confirms that both the relations are in BCNF.</a:t>
            </a:r>
          </a:p>
          <a:p>
            <a:pPr marL="0" indent="0">
              <a:buNone/>
            </a:pPr>
            <a:r>
              <a:rPr lang="en-US" sz="2400" dirty="0"/>
              <a:t/>
            </a:r>
            <a:br>
              <a:rPr lang="en-US" sz="2400" dirty="0"/>
            </a:br>
            <a:endParaRPr lang="en-US" sz="2400" dirty="0" smtClean="0"/>
          </a:p>
        </p:txBody>
      </p:sp>
      <p:pic>
        <p:nvPicPr>
          <p:cNvPr id="4" name="Picture 2" descr="Relation in 3N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9675" y="4603847"/>
            <a:ext cx="3810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7885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 key  </a:t>
            </a:r>
            <a:r>
              <a:rPr lang="en-US" dirty="0" err="1" smtClean="0"/>
              <a:t>vs</a:t>
            </a:r>
            <a:r>
              <a:rPr lang="en-US" dirty="0" smtClean="0"/>
              <a:t> CANDIDATE KEY</a:t>
            </a:r>
            <a:endParaRPr lang="en-US" dirty="0"/>
          </a:p>
        </p:txBody>
      </p:sp>
      <p:sp>
        <p:nvSpPr>
          <p:cNvPr id="4" name="Rectangle 1"/>
          <p:cNvSpPr>
            <a:spLocks noGrp="1" noChangeArrowheads="1"/>
          </p:cNvSpPr>
          <p:nvPr>
            <p:ph idx="1"/>
          </p:nvPr>
        </p:nvSpPr>
        <p:spPr bwMode="auto">
          <a:xfrm>
            <a:off x="581192" y="1071126"/>
            <a:ext cx="11194875" cy="58970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57075" tIns="0" rIns="0" bIns="23170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2B91AF"/>
                </a:solidFill>
                <a:effectLst/>
                <a:latin typeface="Times New Roman" panose="02020603050405020304" pitchFamily="18" charset="0"/>
                <a:cs typeface="Times New Roman" panose="02020603050405020304" pitchFamily="18" charset="0"/>
              </a:rPr>
              <a:t>Emp_SSN</a:t>
            </a:r>
            <a:r>
              <a:rPr kumimoji="0" lang="en-US" sz="2400" b="0" i="0" u="none" strike="noStrike" cap="none" normalizeH="0" baseline="0" dirty="0" smtClean="0">
                <a:ln>
                  <a:noFill/>
                </a:ln>
                <a:solidFill>
                  <a:srgbClr val="2B91AF"/>
                </a:solidFill>
                <a:effectLst/>
                <a:latin typeface="Times New Roman" panose="02020603050405020304" pitchFamily="18" charset="0"/>
                <a:cs typeface="Times New Roman" panose="02020603050405020304" pitchFamily="18" charset="0"/>
              </a:rPr>
              <a:t>     </a:t>
            </a:r>
            <a:r>
              <a:rPr kumimoji="0" 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sz="2400" b="0" i="0" u="none" strike="noStrike" cap="none" normalizeH="0" baseline="0" dirty="0" err="1" smtClean="0">
                <a:ln>
                  <a:noFill/>
                </a:ln>
                <a:solidFill>
                  <a:srgbClr val="2B91AF"/>
                </a:solidFill>
                <a:effectLst/>
                <a:latin typeface="Times New Roman" panose="02020603050405020304" pitchFamily="18" charset="0"/>
                <a:cs typeface="Times New Roman" panose="02020603050405020304" pitchFamily="18" charset="0"/>
              </a:rPr>
              <a:t>Emp_Number</a:t>
            </a:r>
            <a:r>
              <a:rPr kumimoji="0" 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sz="2400" b="0" i="0" u="none" strike="noStrike" cap="none" normalizeH="0" baseline="0" dirty="0" err="1" smtClean="0">
                <a:ln>
                  <a:noFill/>
                </a:ln>
                <a:solidFill>
                  <a:srgbClr val="2B91AF"/>
                </a:solidFill>
                <a:effectLst/>
                <a:latin typeface="Times New Roman" panose="02020603050405020304" pitchFamily="18" charset="0"/>
                <a:cs typeface="Times New Roman" panose="02020603050405020304" pitchFamily="18" charset="0"/>
              </a:rPr>
              <a:t>Emp_Name</a:t>
            </a:r>
            <a:r>
              <a:rPr kumimoji="0" 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800000"/>
                </a:solidFill>
                <a:effectLst/>
                <a:latin typeface="Times New Roman" panose="02020603050405020304" pitchFamily="18" charset="0"/>
                <a:cs typeface="Times New Roman" panose="02020603050405020304" pitchFamily="18" charset="0"/>
              </a:rPr>
              <a:t>123456789</a:t>
            </a:r>
            <a:r>
              <a:rPr kumimoji="0" 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sz="2400" b="0" i="0" u="none" strike="noStrike" cap="none" normalizeH="0" baseline="0" dirty="0" smtClean="0">
                <a:ln>
                  <a:noFill/>
                </a:ln>
                <a:solidFill>
                  <a:srgbClr val="800000"/>
                </a:solidFill>
                <a:effectLst/>
                <a:latin typeface="Times New Roman" panose="02020603050405020304" pitchFamily="18" charset="0"/>
                <a:cs typeface="Times New Roman" panose="02020603050405020304" pitchFamily="18" charset="0"/>
              </a:rPr>
              <a:t>226</a:t>
            </a:r>
            <a:r>
              <a:rPr kumimoji="0" 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sz="2400" b="0" i="0" u="none" strike="noStrike" cap="none" normalizeH="0" baseline="0" dirty="0" smtClean="0">
                <a:ln>
                  <a:noFill/>
                </a:ln>
                <a:solidFill>
                  <a:srgbClr val="2B91AF"/>
                </a:solidFill>
                <a:effectLst/>
                <a:latin typeface="Times New Roman" panose="02020603050405020304" pitchFamily="18" charset="0"/>
                <a:cs typeface="Times New Roman" panose="02020603050405020304" pitchFamily="18" charset="0"/>
              </a:rPr>
              <a:t>Steve</a:t>
            </a:r>
            <a:r>
              <a:rPr kumimoji="0" 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800000"/>
                </a:solidFill>
                <a:effectLst/>
                <a:latin typeface="Times New Roman" panose="02020603050405020304" pitchFamily="18" charset="0"/>
                <a:cs typeface="Times New Roman" panose="02020603050405020304" pitchFamily="18" charset="0"/>
              </a:rPr>
              <a:t>999999321         </a:t>
            </a:r>
            <a:r>
              <a:rPr kumimoji="0" 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sz="2400" b="0" i="0" u="none" strike="noStrike" cap="none" normalizeH="0" baseline="0" dirty="0" smtClean="0">
                <a:ln>
                  <a:noFill/>
                </a:ln>
                <a:solidFill>
                  <a:srgbClr val="800000"/>
                </a:solidFill>
                <a:effectLst/>
                <a:latin typeface="Times New Roman" panose="02020603050405020304" pitchFamily="18" charset="0"/>
                <a:cs typeface="Times New Roman" panose="02020603050405020304" pitchFamily="18" charset="0"/>
              </a:rPr>
              <a:t>227</a:t>
            </a:r>
            <a:r>
              <a:rPr kumimoji="0" 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sz="2400" b="0" i="0" u="none" strike="noStrike" cap="none" normalizeH="0" baseline="0" dirty="0" err="1" smtClean="0">
                <a:ln>
                  <a:noFill/>
                </a:ln>
                <a:solidFill>
                  <a:srgbClr val="2B91AF"/>
                </a:solidFill>
                <a:effectLst/>
                <a:latin typeface="Times New Roman" panose="02020603050405020304" pitchFamily="18" charset="0"/>
                <a:cs typeface="Times New Roman" panose="02020603050405020304" pitchFamily="18" charset="0"/>
              </a:rPr>
              <a:t>Ajeet</a:t>
            </a:r>
            <a:endParaRPr kumimoji="0" lang="en-US" sz="2400" b="0" i="0" u="none" strike="noStrike" cap="none" normalizeH="0" baseline="0" dirty="0" smtClean="0">
              <a:ln>
                <a:noFill/>
              </a:ln>
              <a:solidFill>
                <a:srgbClr val="2B91AF"/>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800000"/>
                </a:solidFill>
                <a:effectLst/>
                <a:latin typeface="Times New Roman" panose="02020603050405020304" pitchFamily="18" charset="0"/>
                <a:cs typeface="Times New Roman" panose="02020603050405020304" pitchFamily="18" charset="0"/>
              </a:rPr>
              <a:t>888997212         </a:t>
            </a:r>
            <a:r>
              <a:rPr kumimoji="0" 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sz="2400" b="0" i="0" u="none" strike="noStrike" cap="none" normalizeH="0" baseline="0" dirty="0" smtClean="0">
                <a:ln>
                  <a:noFill/>
                </a:ln>
                <a:solidFill>
                  <a:srgbClr val="800000"/>
                </a:solidFill>
                <a:effectLst/>
                <a:latin typeface="Times New Roman" panose="02020603050405020304" pitchFamily="18" charset="0"/>
                <a:cs typeface="Times New Roman" panose="02020603050405020304" pitchFamily="18" charset="0"/>
              </a:rPr>
              <a:t>228                  </a:t>
            </a:r>
            <a:r>
              <a:rPr kumimoji="0" 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sz="2400" b="0" i="0" u="none" strike="noStrike" cap="none" normalizeH="0" baseline="0" dirty="0" err="1" smtClean="0">
                <a:ln>
                  <a:noFill/>
                </a:ln>
                <a:solidFill>
                  <a:srgbClr val="2B91AF"/>
                </a:solidFill>
                <a:effectLst/>
                <a:latin typeface="Times New Roman" panose="02020603050405020304" pitchFamily="18" charset="0"/>
                <a:cs typeface="Times New Roman" panose="02020603050405020304" pitchFamily="18" charset="0"/>
              </a:rPr>
              <a:t>Chaitanya</a:t>
            </a:r>
            <a:r>
              <a:rPr kumimoji="0" 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800000"/>
                </a:solidFill>
                <a:effectLst/>
                <a:latin typeface="Times New Roman" panose="02020603050405020304" pitchFamily="18" charset="0"/>
                <a:cs typeface="Times New Roman" panose="02020603050405020304" pitchFamily="18" charset="0"/>
              </a:rPr>
              <a:t>777778888</a:t>
            </a:r>
            <a:r>
              <a:rPr kumimoji="0" 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sz="2400" b="0" i="0" u="none" strike="noStrike" cap="none" normalizeH="0" baseline="0" dirty="0" smtClean="0">
                <a:ln>
                  <a:noFill/>
                </a:ln>
                <a:solidFill>
                  <a:srgbClr val="800000"/>
                </a:solidFill>
                <a:effectLst/>
                <a:latin typeface="Times New Roman" panose="02020603050405020304" pitchFamily="18" charset="0"/>
                <a:cs typeface="Times New Roman" panose="02020603050405020304" pitchFamily="18" charset="0"/>
              </a:rPr>
              <a:t>229</a:t>
            </a:r>
            <a:r>
              <a:rPr kumimoji="0" 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sz="2400" b="0" i="0" u="none" strike="noStrike" cap="none" normalizeH="0" baseline="0" dirty="0" smtClean="0">
                <a:ln>
                  <a:noFill/>
                </a:ln>
                <a:solidFill>
                  <a:srgbClr val="2B91AF"/>
                </a:solidFill>
                <a:effectLst/>
                <a:latin typeface="Times New Roman" panose="02020603050405020304" pitchFamily="18" charset="0"/>
                <a:cs typeface="Times New Roman" panose="02020603050405020304" pitchFamily="18" charset="0"/>
              </a:rPr>
              <a:t>Robert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222426"/>
                </a:solidFill>
                <a:effectLst/>
                <a:latin typeface="Times New Roman" panose="02020603050405020304" pitchFamily="18" charset="0"/>
                <a:cs typeface="Times New Roman" panose="02020603050405020304" pitchFamily="18" charset="0"/>
              </a:rPr>
              <a:t>Super keys</a:t>
            </a:r>
            <a:r>
              <a:rPr kumimoji="0" lang="en-US" sz="1400" b="0" i="0" u="none" strike="noStrike" cap="none" normalizeH="0" baseline="0" dirty="0" smtClean="0">
                <a:ln>
                  <a:noFill/>
                </a:ln>
                <a:solidFill>
                  <a:srgbClr val="222426"/>
                </a:solidFill>
                <a:effectLst/>
                <a:latin typeface="Times New Roman" panose="02020603050405020304" pitchFamily="18" charset="0"/>
                <a:cs typeface="Times New Roman" panose="02020603050405020304" pitchFamily="18" charset="0"/>
              </a:rPr>
              <a:t>: The above table has following super keys. All of the following sets of super key are able to uniquely identify a row of the employee table.</a:t>
            </a:r>
            <a:endParaRPr kumimoji="0" 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rgbClr val="222426"/>
                </a:solidFill>
                <a:effectLst/>
                <a:latin typeface="Times New Roman" panose="02020603050405020304" pitchFamily="18" charset="0"/>
                <a:cs typeface="Times New Roman" panose="02020603050405020304" pitchFamily="18" charset="0"/>
              </a:rPr>
              <a:t>{</a:t>
            </a:r>
            <a:r>
              <a:rPr kumimoji="0" lang="en-US" sz="1400" b="0" i="0" u="none" strike="noStrike" cap="none" normalizeH="0" baseline="0" dirty="0" err="1" smtClean="0">
                <a:ln>
                  <a:noFill/>
                </a:ln>
                <a:solidFill>
                  <a:srgbClr val="222426"/>
                </a:solidFill>
                <a:effectLst/>
                <a:latin typeface="Times New Roman" panose="02020603050405020304" pitchFamily="18" charset="0"/>
                <a:cs typeface="Times New Roman" panose="02020603050405020304" pitchFamily="18" charset="0"/>
              </a:rPr>
              <a:t>Emp_SSN</a:t>
            </a:r>
            <a:r>
              <a:rPr kumimoji="0" lang="en-US" sz="1400" b="0" i="0" u="none" strike="noStrike" cap="none" normalizeH="0" baseline="0" dirty="0" smtClean="0">
                <a:ln>
                  <a:noFill/>
                </a:ln>
                <a:solidFill>
                  <a:srgbClr val="222426"/>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rgbClr val="222426"/>
                </a:solidFill>
                <a:effectLst/>
                <a:latin typeface="Times New Roman" panose="02020603050405020304" pitchFamily="18" charset="0"/>
                <a:cs typeface="Times New Roman" panose="02020603050405020304" pitchFamily="18" charset="0"/>
              </a:rPr>
              <a:t>{</a:t>
            </a:r>
            <a:r>
              <a:rPr kumimoji="0" lang="en-US" sz="1400" b="0" i="0" u="none" strike="noStrike" cap="none" normalizeH="0" baseline="0" dirty="0" err="1" smtClean="0">
                <a:ln>
                  <a:noFill/>
                </a:ln>
                <a:solidFill>
                  <a:srgbClr val="222426"/>
                </a:solidFill>
                <a:effectLst/>
                <a:latin typeface="Times New Roman" panose="02020603050405020304" pitchFamily="18" charset="0"/>
                <a:cs typeface="Times New Roman" panose="02020603050405020304" pitchFamily="18" charset="0"/>
              </a:rPr>
              <a:t>Emp_Number</a:t>
            </a:r>
            <a:r>
              <a:rPr kumimoji="0" lang="en-US" sz="1400" b="0" i="0" u="none" strike="noStrike" cap="none" normalizeH="0" baseline="0" dirty="0" smtClean="0">
                <a:ln>
                  <a:noFill/>
                </a:ln>
                <a:solidFill>
                  <a:srgbClr val="222426"/>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rgbClr val="222426"/>
                </a:solidFill>
                <a:effectLst/>
                <a:latin typeface="Times New Roman" panose="02020603050405020304" pitchFamily="18" charset="0"/>
                <a:cs typeface="Times New Roman" panose="02020603050405020304" pitchFamily="18" charset="0"/>
              </a:rPr>
              <a:t>{</a:t>
            </a:r>
            <a:r>
              <a:rPr kumimoji="0" lang="en-US" sz="1400" b="0" i="0" u="none" strike="noStrike" cap="none" normalizeH="0" baseline="0" dirty="0" err="1" smtClean="0">
                <a:ln>
                  <a:noFill/>
                </a:ln>
                <a:solidFill>
                  <a:srgbClr val="222426"/>
                </a:solidFill>
                <a:effectLst/>
                <a:latin typeface="Times New Roman" panose="02020603050405020304" pitchFamily="18" charset="0"/>
                <a:cs typeface="Times New Roman" panose="02020603050405020304" pitchFamily="18" charset="0"/>
              </a:rPr>
              <a:t>Emp_SSN</a:t>
            </a:r>
            <a:r>
              <a:rPr kumimoji="0" lang="en-US" sz="1400" b="0" i="0" u="none" strike="noStrike" cap="none" normalizeH="0" baseline="0" dirty="0" smtClean="0">
                <a:ln>
                  <a:noFill/>
                </a:ln>
                <a:solidFill>
                  <a:srgbClr val="222426"/>
                </a:solidFill>
                <a:effectLst/>
                <a:latin typeface="Times New Roman" panose="02020603050405020304" pitchFamily="18" charset="0"/>
                <a:cs typeface="Times New Roman" panose="02020603050405020304" pitchFamily="18" charset="0"/>
              </a:rPr>
              <a:t>, </a:t>
            </a:r>
            <a:r>
              <a:rPr kumimoji="0" lang="en-US" sz="1400" b="0" i="0" u="none" strike="noStrike" cap="none" normalizeH="0" baseline="0" dirty="0" err="1" smtClean="0">
                <a:ln>
                  <a:noFill/>
                </a:ln>
                <a:solidFill>
                  <a:srgbClr val="222426"/>
                </a:solidFill>
                <a:effectLst/>
                <a:latin typeface="Times New Roman" panose="02020603050405020304" pitchFamily="18" charset="0"/>
                <a:cs typeface="Times New Roman" panose="02020603050405020304" pitchFamily="18" charset="0"/>
              </a:rPr>
              <a:t>Emp_Number</a:t>
            </a:r>
            <a:r>
              <a:rPr kumimoji="0" lang="en-US" sz="1400" b="0" i="0" u="none" strike="noStrike" cap="none" normalizeH="0" baseline="0" dirty="0" smtClean="0">
                <a:ln>
                  <a:noFill/>
                </a:ln>
                <a:solidFill>
                  <a:srgbClr val="222426"/>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rgbClr val="222426"/>
                </a:solidFill>
                <a:effectLst/>
                <a:latin typeface="Times New Roman" panose="02020603050405020304" pitchFamily="18" charset="0"/>
                <a:cs typeface="Times New Roman" panose="02020603050405020304" pitchFamily="18" charset="0"/>
              </a:rPr>
              <a:t>{</a:t>
            </a:r>
            <a:r>
              <a:rPr kumimoji="0" lang="en-US" sz="1400" b="0" i="0" u="none" strike="noStrike" cap="none" normalizeH="0" baseline="0" dirty="0" err="1" smtClean="0">
                <a:ln>
                  <a:noFill/>
                </a:ln>
                <a:solidFill>
                  <a:srgbClr val="222426"/>
                </a:solidFill>
                <a:effectLst/>
                <a:latin typeface="Times New Roman" panose="02020603050405020304" pitchFamily="18" charset="0"/>
                <a:cs typeface="Times New Roman" panose="02020603050405020304" pitchFamily="18" charset="0"/>
              </a:rPr>
              <a:t>Emp_SSN</a:t>
            </a:r>
            <a:r>
              <a:rPr kumimoji="0" lang="en-US" sz="1400" b="0" i="0" u="none" strike="noStrike" cap="none" normalizeH="0" baseline="0" dirty="0" smtClean="0">
                <a:ln>
                  <a:noFill/>
                </a:ln>
                <a:solidFill>
                  <a:srgbClr val="222426"/>
                </a:solidFill>
                <a:effectLst/>
                <a:latin typeface="Times New Roman" panose="02020603050405020304" pitchFamily="18" charset="0"/>
                <a:cs typeface="Times New Roman" panose="02020603050405020304" pitchFamily="18" charset="0"/>
              </a:rPr>
              <a:t>, </a:t>
            </a:r>
            <a:r>
              <a:rPr kumimoji="0" lang="en-US" sz="1400" b="0" i="0" u="none" strike="noStrike" cap="none" normalizeH="0" baseline="0" dirty="0" err="1" smtClean="0">
                <a:ln>
                  <a:noFill/>
                </a:ln>
                <a:solidFill>
                  <a:srgbClr val="222426"/>
                </a:solidFill>
                <a:effectLst/>
                <a:latin typeface="Times New Roman" panose="02020603050405020304" pitchFamily="18" charset="0"/>
                <a:cs typeface="Times New Roman" panose="02020603050405020304" pitchFamily="18" charset="0"/>
              </a:rPr>
              <a:t>Emp_Name</a:t>
            </a:r>
            <a:r>
              <a:rPr kumimoji="0" lang="en-US" sz="1400" b="0" i="0" u="none" strike="noStrike" cap="none" normalizeH="0" baseline="0" dirty="0" smtClean="0">
                <a:ln>
                  <a:noFill/>
                </a:ln>
                <a:solidFill>
                  <a:srgbClr val="222426"/>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rgbClr val="222426"/>
                </a:solidFill>
                <a:effectLst/>
                <a:latin typeface="Times New Roman" panose="02020603050405020304" pitchFamily="18" charset="0"/>
                <a:cs typeface="Times New Roman" panose="02020603050405020304" pitchFamily="18" charset="0"/>
              </a:rPr>
              <a:t>{</a:t>
            </a:r>
            <a:r>
              <a:rPr kumimoji="0" lang="en-US" sz="1400" b="0" i="0" u="none" strike="noStrike" cap="none" normalizeH="0" baseline="0" dirty="0" err="1" smtClean="0">
                <a:ln>
                  <a:noFill/>
                </a:ln>
                <a:solidFill>
                  <a:srgbClr val="222426"/>
                </a:solidFill>
                <a:effectLst/>
                <a:latin typeface="Times New Roman" panose="02020603050405020304" pitchFamily="18" charset="0"/>
                <a:cs typeface="Times New Roman" panose="02020603050405020304" pitchFamily="18" charset="0"/>
              </a:rPr>
              <a:t>Emp_SSN</a:t>
            </a:r>
            <a:r>
              <a:rPr kumimoji="0" lang="en-US" sz="1400" b="0" i="0" u="none" strike="noStrike" cap="none" normalizeH="0" baseline="0" dirty="0" smtClean="0">
                <a:ln>
                  <a:noFill/>
                </a:ln>
                <a:solidFill>
                  <a:srgbClr val="222426"/>
                </a:solidFill>
                <a:effectLst/>
                <a:latin typeface="Times New Roman" panose="02020603050405020304" pitchFamily="18" charset="0"/>
                <a:cs typeface="Times New Roman" panose="02020603050405020304" pitchFamily="18" charset="0"/>
              </a:rPr>
              <a:t>, </a:t>
            </a:r>
            <a:r>
              <a:rPr kumimoji="0" lang="en-US" sz="1400" b="0" i="0" u="none" strike="noStrike" cap="none" normalizeH="0" baseline="0" dirty="0" err="1" smtClean="0">
                <a:ln>
                  <a:noFill/>
                </a:ln>
                <a:solidFill>
                  <a:srgbClr val="222426"/>
                </a:solidFill>
                <a:effectLst/>
                <a:latin typeface="Times New Roman" panose="02020603050405020304" pitchFamily="18" charset="0"/>
                <a:cs typeface="Times New Roman" panose="02020603050405020304" pitchFamily="18" charset="0"/>
              </a:rPr>
              <a:t>Emp_Number</a:t>
            </a:r>
            <a:r>
              <a:rPr kumimoji="0" lang="en-US" sz="1400" b="0" i="0" u="none" strike="noStrike" cap="none" normalizeH="0" baseline="0" dirty="0" smtClean="0">
                <a:ln>
                  <a:noFill/>
                </a:ln>
                <a:solidFill>
                  <a:srgbClr val="222426"/>
                </a:solidFill>
                <a:effectLst/>
                <a:latin typeface="Times New Roman" panose="02020603050405020304" pitchFamily="18" charset="0"/>
                <a:cs typeface="Times New Roman" panose="02020603050405020304" pitchFamily="18" charset="0"/>
              </a:rPr>
              <a:t>, </a:t>
            </a:r>
            <a:r>
              <a:rPr kumimoji="0" lang="en-US" sz="1400" b="0" i="0" u="none" strike="noStrike" cap="none" normalizeH="0" baseline="0" dirty="0" err="1" smtClean="0">
                <a:ln>
                  <a:noFill/>
                </a:ln>
                <a:solidFill>
                  <a:srgbClr val="222426"/>
                </a:solidFill>
                <a:effectLst/>
                <a:latin typeface="Times New Roman" panose="02020603050405020304" pitchFamily="18" charset="0"/>
                <a:cs typeface="Times New Roman" panose="02020603050405020304" pitchFamily="18" charset="0"/>
              </a:rPr>
              <a:t>Emp_Name</a:t>
            </a:r>
            <a:r>
              <a:rPr kumimoji="0" lang="en-US" sz="1400" b="0" i="0" u="none" strike="noStrike" cap="none" normalizeH="0" baseline="0" dirty="0" smtClean="0">
                <a:ln>
                  <a:noFill/>
                </a:ln>
                <a:solidFill>
                  <a:srgbClr val="222426"/>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rgbClr val="222426"/>
                </a:solidFill>
                <a:effectLst/>
                <a:latin typeface="Times New Roman" panose="02020603050405020304" pitchFamily="18" charset="0"/>
                <a:cs typeface="Times New Roman" panose="02020603050405020304" pitchFamily="18" charset="0"/>
              </a:rPr>
              <a:t>{</a:t>
            </a:r>
            <a:r>
              <a:rPr kumimoji="0" lang="en-US" sz="1400" b="0" i="0" u="none" strike="noStrike" cap="none" normalizeH="0" baseline="0" dirty="0" err="1" smtClean="0">
                <a:ln>
                  <a:noFill/>
                </a:ln>
                <a:solidFill>
                  <a:srgbClr val="222426"/>
                </a:solidFill>
                <a:effectLst/>
                <a:latin typeface="Times New Roman" panose="02020603050405020304" pitchFamily="18" charset="0"/>
                <a:cs typeface="Times New Roman" panose="02020603050405020304" pitchFamily="18" charset="0"/>
              </a:rPr>
              <a:t>Emp_Number</a:t>
            </a:r>
            <a:r>
              <a:rPr kumimoji="0" lang="en-US" sz="1400" b="0" i="0" u="none" strike="noStrike" cap="none" normalizeH="0" baseline="0" dirty="0" smtClean="0">
                <a:ln>
                  <a:noFill/>
                </a:ln>
                <a:solidFill>
                  <a:srgbClr val="222426"/>
                </a:solidFill>
                <a:effectLst/>
                <a:latin typeface="Times New Roman" panose="02020603050405020304" pitchFamily="18" charset="0"/>
                <a:cs typeface="Times New Roman" panose="02020603050405020304" pitchFamily="18" charset="0"/>
              </a:rPr>
              <a:t>, </a:t>
            </a:r>
            <a:r>
              <a:rPr kumimoji="0" lang="en-US" sz="1400" b="0" i="0" u="none" strike="noStrike" cap="none" normalizeH="0" baseline="0" dirty="0" err="1" smtClean="0">
                <a:ln>
                  <a:noFill/>
                </a:ln>
                <a:solidFill>
                  <a:srgbClr val="222426"/>
                </a:solidFill>
                <a:effectLst/>
                <a:latin typeface="Times New Roman" panose="02020603050405020304" pitchFamily="18" charset="0"/>
                <a:cs typeface="Times New Roman" panose="02020603050405020304" pitchFamily="18" charset="0"/>
              </a:rPr>
              <a:t>Emp_Name</a:t>
            </a:r>
            <a:r>
              <a:rPr kumimoji="0" lang="en-US" sz="1400" b="0" i="0" u="none" strike="noStrike" cap="none" normalizeH="0" baseline="0" dirty="0" smtClean="0">
                <a:ln>
                  <a:noFill/>
                </a:ln>
                <a:solidFill>
                  <a:srgbClr val="222426"/>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smtClean="0">
              <a:ln>
                <a:noFill/>
              </a:ln>
              <a:solidFill>
                <a:srgbClr val="222426"/>
              </a:solidFill>
              <a:effectLst/>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Candidate Keys</a:t>
            </a:r>
            <a:r>
              <a:rPr lang="en-US" sz="1400" dirty="0">
                <a:latin typeface="Times New Roman" panose="02020603050405020304" pitchFamily="18" charset="0"/>
                <a:cs typeface="Times New Roman" panose="02020603050405020304" pitchFamily="18" charset="0"/>
              </a:rPr>
              <a:t>: As I mentioned in the beginning, a candidate key is a minimal super key with no redundant attributes. </a:t>
            </a:r>
            <a:endParaRPr lang="en-US" sz="1400" dirty="0" smtClean="0">
              <a:latin typeface="Times New Roman" panose="02020603050405020304" pitchFamily="18" charset="0"/>
              <a:cs typeface="Times New Roman" panose="02020603050405020304" pitchFamily="18" charset="0"/>
            </a:endParaRPr>
          </a:p>
          <a:p>
            <a:pPr marL="0" indent="0">
              <a:buNone/>
            </a:pPr>
            <a:r>
              <a:rPr lang="en-US" sz="1400" dirty="0" smtClean="0">
                <a:latin typeface="Times New Roman" panose="02020603050405020304" pitchFamily="18" charset="0"/>
                <a:cs typeface="Times New Roman" panose="02020603050405020304" pitchFamily="18" charset="0"/>
              </a:rPr>
              <a:t>The </a:t>
            </a:r>
            <a:r>
              <a:rPr lang="en-US" sz="1400" dirty="0">
                <a:latin typeface="Times New Roman" panose="02020603050405020304" pitchFamily="18" charset="0"/>
                <a:cs typeface="Times New Roman" panose="02020603050405020304" pitchFamily="18" charset="0"/>
              </a:rPr>
              <a:t>following two set of super keys are chosen from the above sets as there are no redundant attributes in these sets.</a:t>
            </a:r>
          </a:p>
          <a:p>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Emp_SSN</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Emp_Number</a:t>
            </a:r>
            <a:r>
              <a:rPr lang="en-US" sz="1400" dirty="0" smtClean="0">
                <a:latin typeface="Times New Roman" panose="02020603050405020304" pitchFamily="18" charset="0"/>
                <a:cs typeface="Times New Roman" panose="02020603050405020304" pitchFamily="18" charset="0"/>
              </a:rPr>
              <a:t>}</a:t>
            </a:r>
          </a:p>
          <a:p>
            <a:pPr marL="0" indent="0">
              <a:buNone/>
            </a:pPr>
            <a:r>
              <a:rPr lang="en-US" sz="1400" dirty="0" smtClean="0">
                <a:latin typeface="Times New Roman" panose="02020603050405020304" pitchFamily="18" charset="0"/>
                <a:cs typeface="Times New Roman" panose="02020603050405020304" pitchFamily="18" charset="0"/>
              </a:rPr>
              <a:t>Primary key</a:t>
            </a:r>
          </a:p>
          <a:p>
            <a:pPr marL="0" indent="0">
              <a:buNone/>
            </a:pPr>
            <a:r>
              <a:rPr lang="en-US" sz="1400" dirty="0" err="1" smtClean="0">
                <a:latin typeface="Times New Roman" panose="02020603050405020304" pitchFamily="18" charset="0"/>
                <a:cs typeface="Times New Roman" panose="02020603050405020304" pitchFamily="18" charset="0"/>
              </a:rPr>
              <a:t>Emp</a:t>
            </a:r>
            <a:r>
              <a:rPr lang="en-US" sz="1400" dirty="0" smtClean="0">
                <a:latin typeface="Times New Roman" panose="02020603050405020304" pitchFamily="18" charset="0"/>
                <a:cs typeface="Times New Roman" panose="02020603050405020304" pitchFamily="18" charset="0"/>
              </a:rPr>
              <a:t> SSN</a:t>
            </a:r>
            <a:endParaRPr lang="en-US" sz="1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38397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2100" y="274083"/>
            <a:ext cx="7143750" cy="2914650"/>
          </a:xfrm>
          <a:prstGeom prst="rect">
            <a:avLst/>
          </a:prstGeom>
        </p:spPr>
      </p:pic>
      <p:sp>
        <p:nvSpPr>
          <p:cNvPr id="5" name="Rectangle 4"/>
          <p:cNvSpPr/>
          <p:nvPr/>
        </p:nvSpPr>
        <p:spPr>
          <a:xfrm>
            <a:off x="546100" y="3204000"/>
            <a:ext cx="7696200" cy="1200329"/>
          </a:xfrm>
          <a:prstGeom prst="rect">
            <a:avLst/>
          </a:prstGeom>
        </p:spPr>
        <p:txBody>
          <a:bodyPr wrap="square">
            <a:spAutoFit/>
          </a:bodyPr>
          <a:lstStyle/>
          <a:p>
            <a:r>
              <a:rPr lang="en-US" b="1" dirty="0">
                <a:solidFill>
                  <a:srgbClr val="333333"/>
                </a:solidFill>
                <a:latin typeface="inter-bold"/>
              </a:rPr>
              <a:t>In the above table Functional dependencies are as follows:</a:t>
            </a:r>
            <a:endParaRPr lang="en-US" dirty="0">
              <a:solidFill>
                <a:srgbClr val="333333"/>
              </a:solidFill>
              <a:latin typeface="inter-regular"/>
            </a:endParaRPr>
          </a:p>
          <a:p>
            <a:pPr>
              <a:buFont typeface="+mj-lt"/>
              <a:buAutoNum type="arabicPeriod"/>
            </a:pPr>
            <a:r>
              <a:rPr lang="en-US" dirty="0">
                <a:solidFill>
                  <a:srgbClr val="000000"/>
                </a:solidFill>
                <a:latin typeface="inter-regular"/>
              </a:rPr>
              <a:t>EMP_ID  →  EMP_COUNTRY  </a:t>
            </a:r>
          </a:p>
          <a:p>
            <a:pPr>
              <a:buFont typeface="+mj-lt"/>
              <a:buAutoNum type="arabicPeriod"/>
            </a:pPr>
            <a:r>
              <a:rPr lang="en-US" dirty="0">
                <a:solidFill>
                  <a:srgbClr val="000000"/>
                </a:solidFill>
                <a:latin typeface="inter-regular"/>
              </a:rPr>
              <a:t>EMP_DEPT  →   {DEPT_TYPE, EMP_DEPT_NO} </a:t>
            </a:r>
            <a:r>
              <a:rPr lang="en-US" dirty="0"/>
              <a:t/>
            </a:r>
            <a:br>
              <a:rPr lang="en-US" dirty="0"/>
            </a:br>
            <a:endParaRPr lang="en-US" dirty="0"/>
          </a:p>
        </p:txBody>
      </p:sp>
      <p:sp>
        <p:nvSpPr>
          <p:cNvPr id="6" name="Rectangle 5"/>
          <p:cNvSpPr/>
          <p:nvPr/>
        </p:nvSpPr>
        <p:spPr>
          <a:xfrm>
            <a:off x="546100" y="4127331"/>
            <a:ext cx="8775700" cy="1477328"/>
          </a:xfrm>
          <a:prstGeom prst="rect">
            <a:avLst/>
          </a:prstGeom>
        </p:spPr>
        <p:txBody>
          <a:bodyPr wrap="square">
            <a:spAutoFit/>
          </a:bodyPr>
          <a:lstStyle/>
          <a:p>
            <a:r>
              <a:rPr lang="en-US" b="1" dirty="0">
                <a:solidFill>
                  <a:srgbClr val="333333"/>
                </a:solidFill>
                <a:latin typeface="inter-bold"/>
              </a:rPr>
              <a:t>Candidate key: {EMP-ID, EMP-DEPT</a:t>
            </a:r>
            <a:r>
              <a:rPr lang="en-US" b="1" dirty="0" smtClean="0">
                <a:solidFill>
                  <a:srgbClr val="333333"/>
                </a:solidFill>
                <a:latin typeface="inter-bold"/>
              </a:rPr>
              <a:t>}</a:t>
            </a:r>
          </a:p>
          <a:p>
            <a:r>
              <a:rPr lang="en-US" dirty="0"/>
              <a:t>The table is not in BCNF because neither EMP_DEPT nor EMP_ID alone are keys.</a:t>
            </a:r>
          </a:p>
          <a:p>
            <a:r>
              <a:rPr lang="en-US" dirty="0"/>
              <a:t/>
            </a:r>
            <a:br>
              <a:rPr lang="en-US" dirty="0"/>
            </a:br>
            <a:r>
              <a:rPr lang="en-US" dirty="0">
                <a:solidFill>
                  <a:srgbClr val="333333"/>
                </a:solidFill>
                <a:latin typeface="inter-regular"/>
              </a:rPr>
              <a:t/>
            </a:r>
            <a:br>
              <a:rPr lang="en-US" dirty="0">
                <a:solidFill>
                  <a:srgbClr val="333333"/>
                </a:solidFill>
                <a:latin typeface="inter-regular"/>
              </a:rPr>
            </a:br>
            <a:endParaRPr lang="en-US" dirty="0"/>
          </a:p>
        </p:txBody>
      </p:sp>
      <p:sp>
        <p:nvSpPr>
          <p:cNvPr id="7" name="Rectangle 6"/>
          <p:cNvSpPr/>
          <p:nvPr/>
        </p:nvSpPr>
        <p:spPr>
          <a:xfrm>
            <a:off x="546100" y="5004494"/>
            <a:ext cx="6096000" cy="1200329"/>
          </a:xfrm>
          <a:prstGeom prst="rect">
            <a:avLst/>
          </a:prstGeom>
        </p:spPr>
        <p:txBody>
          <a:bodyPr>
            <a:spAutoFit/>
          </a:bodyPr>
          <a:lstStyle/>
          <a:p>
            <a:pPr algn="just"/>
            <a:r>
              <a:rPr lang="en-US" dirty="0">
                <a:solidFill>
                  <a:srgbClr val="333333"/>
                </a:solidFill>
                <a:latin typeface="inter-regular"/>
              </a:rPr>
              <a:t>To convert the given table into BCNF, we decompose it into three tables:</a:t>
            </a:r>
          </a:p>
          <a:p>
            <a:r>
              <a:rPr lang="en-US" dirty="0"/>
              <a:t/>
            </a:r>
            <a:br>
              <a:rPr lang="en-US" dirty="0"/>
            </a:br>
            <a:endParaRPr lang="en-US" dirty="0"/>
          </a:p>
        </p:txBody>
      </p:sp>
    </p:spTree>
    <p:extLst>
      <p:ext uri="{BB962C8B-B14F-4D97-AF65-F5344CB8AC3E}">
        <p14:creationId xmlns:p14="http://schemas.microsoft.com/office/powerpoint/2010/main" val="2885945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1600" y="2658981"/>
            <a:ext cx="6248400" cy="2619375"/>
          </a:xfrm>
          <a:prstGeom prst="rect">
            <a:avLst/>
          </a:prstGeom>
        </p:spPr>
      </p:pic>
      <p:pic>
        <p:nvPicPr>
          <p:cNvPr id="3" name="Picture 2"/>
          <p:cNvPicPr>
            <a:picLocks noChangeAspect="1"/>
          </p:cNvPicPr>
          <p:nvPr/>
        </p:nvPicPr>
        <p:blipFill>
          <a:blip r:embed="rId3"/>
          <a:stretch>
            <a:fillRect/>
          </a:stretch>
        </p:blipFill>
        <p:spPr>
          <a:xfrm>
            <a:off x="468312" y="315108"/>
            <a:ext cx="4143375" cy="1962150"/>
          </a:xfrm>
          <a:prstGeom prst="rect">
            <a:avLst/>
          </a:prstGeom>
        </p:spPr>
      </p:pic>
      <p:pic>
        <p:nvPicPr>
          <p:cNvPr id="4" name="Picture 3"/>
          <p:cNvPicPr>
            <a:picLocks noChangeAspect="1"/>
          </p:cNvPicPr>
          <p:nvPr/>
        </p:nvPicPr>
        <p:blipFill>
          <a:blip r:embed="rId4"/>
          <a:stretch>
            <a:fillRect/>
          </a:stretch>
        </p:blipFill>
        <p:spPr>
          <a:xfrm>
            <a:off x="6765925" y="408581"/>
            <a:ext cx="4857750" cy="2838450"/>
          </a:xfrm>
          <a:prstGeom prst="rect">
            <a:avLst/>
          </a:prstGeom>
        </p:spPr>
      </p:pic>
      <p:sp>
        <p:nvSpPr>
          <p:cNvPr id="5" name="Rectangle 4"/>
          <p:cNvSpPr/>
          <p:nvPr/>
        </p:nvSpPr>
        <p:spPr>
          <a:xfrm>
            <a:off x="6765925" y="4632026"/>
            <a:ext cx="6096000" cy="1754326"/>
          </a:xfrm>
          <a:prstGeom prst="rect">
            <a:avLst/>
          </a:prstGeom>
        </p:spPr>
        <p:txBody>
          <a:bodyPr>
            <a:spAutoFit/>
          </a:bodyPr>
          <a:lstStyle/>
          <a:p>
            <a:r>
              <a:rPr lang="en-US" b="1" dirty="0">
                <a:latin typeface="inter-bold"/>
              </a:rPr>
              <a:t>Candidate keys:</a:t>
            </a:r>
            <a:endParaRPr lang="en-US" dirty="0"/>
          </a:p>
          <a:p>
            <a:r>
              <a:rPr lang="en-US" b="1" dirty="0">
                <a:solidFill>
                  <a:srgbClr val="333333"/>
                </a:solidFill>
                <a:latin typeface="inter-bold"/>
              </a:rPr>
              <a:t>For the first table:</a:t>
            </a:r>
            <a:r>
              <a:rPr lang="en-US" dirty="0">
                <a:solidFill>
                  <a:srgbClr val="333333"/>
                </a:solidFill>
                <a:latin typeface="inter-regular"/>
              </a:rPr>
              <a:t> EMP_ID</a:t>
            </a:r>
            <a:r>
              <a:rPr lang="en-US" dirty="0"/>
              <a:t/>
            </a:r>
            <a:br>
              <a:rPr lang="en-US" dirty="0"/>
            </a:br>
            <a:r>
              <a:rPr lang="en-US" b="1" dirty="0">
                <a:solidFill>
                  <a:srgbClr val="333333"/>
                </a:solidFill>
                <a:latin typeface="inter-bold"/>
              </a:rPr>
              <a:t>For the second table:</a:t>
            </a:r>
            <a:r>
              <a:rPr lang="en-US" dirty="0">
                <a:solidFill>
                  <a:srgbClr val="333333"/>
                </a:solidFill>
                <a:latin typeface="inter-regular"/>
              </a:rPr>
              <a:t> EMP_DEPT</a:t>
            </a:r>
            <a:r>
              <a:rPr lang="en-US" dirty="0"/>
              <a:t/>
            </a:r>
            <a:br>
              <a:rPr lang="en-US" dirty="0"/>
            </a:br>
            <a:r>
              <a:rPr lang="en-US" b="1" dirty="0">
                <a:solidFill>
                  <a:srgbClr val="333333"/>
                </a:solidFill>
                <a:latin typeface="inter-bold"/>
              </a:rPr>
              <a:t>For the third table:</a:t>
            </a:r>
            <a:r>
              <a:rPr lang="en-US" dirty="0">
                <a:solidFill>
                  <a:srgbClr val="333333"/>
                </a:solidFill>
                <a:latin typeface="inter-regular"/>
              </a:rPr>
              <a:t> {EMP_ID, EMP_DEPT}</a:t>
            </a:r>
            <a:endParaRPr lang="en-US" dirty="0"/>
          </a:p>
          <a:p>
            <a:r>
              <a:rPr lang="en-US" dirty="0">
                <a:solidFill>
                  <a:srgbClr val="333333"/>
                </a:solidFill>
                <a:latin typeface="inter-regular"/>
              </a:rPr>
              <a:t/>
            </a:r>
            <a:br>
              <a:rPr lang="en-US" dirty="0">
                <a:solidFill>
                  <a:srgbClr val="333333"/>
                </a:solidFill>
                <a:latin typeface="inter-regular"/>
              </a:rPr>
            </a:br>
            <a:endParaRPr lang="en-US" dirty="0"/>
          </a:p>
        </p:txBody>
      </p:sp>
      <p:sp>
        <p:nvSpPr>
          <p:cNvPr id="6" name="Rectangle 5"/>
          <p:cNvSpPr/>
          <p:nvPr/>
        </p:nvSpPr>
        <p:spPr>
          <a:xfrm>
            <a:off x="896938" y="5924687"/>
            <a:ext cx="10050462" cy="923330"/>
          </a:xfrm>
          <a:prstGeom prst="rect">
            <a:avLst/>
          </a:prstGeom>
        </p:spPr>
        <p:txBody>
          <a:bodyPr wrap="square">
            <a:spAutoFit/>
          </a:bodyPr>
          <a:lstStyle/>
          <a:p>
            <a:pPr algn="just"/>
            <a:r>
              <a:rPr lang="en-US" dirty="0">
                <a:solidFill>
                  <a:srgbClr val="333333"/>
                </a:solidFill>
                <a:latin typeface="inter-regular"/>
              </a:rPr>
              <a:t>Now, this is in BCNF because left side part of both the functional dependencies is a key.</a:t>
            </a:r>
          </a:p>
          <a:p>
            <a:r>
              <a:rPr lang="en-US" dirty="0"/>
              <a:t/>
            </a:r>
            <a:br>
              <a:rPr lang="en-US" dirty="0"/>
            </a:br>
            <a:endParaRPr lang="en-US" dirty="0"/>
          </a:p>
        </p:txBody>
      </p:sp>
      <p:sp>
        <p:nvSpPr>
          <p:cNvPr id="7" name="Rectangle 6"/>
          <p:cNvSpPr/>
          <p:nvPr/>
        </p:nvSpPr>
        <p:spPr>
          <a:xfrm>
            <a:off x="6502401" y="3247031"/>
            <a:ext cx="5537200" cy="1200329"/>
          </a:xfrm>
          <a:prstGeom prst="rect">
            <a:avLst/>
          </a:prstGeom>
        </p:spPr>
        <p:txBody>
          <a:bodyPr wrap="square">
            <a:spAutoFit/>
          </a:bodyPr>
          <a:lstStyle/>
          <a:p>
            <a:pPr algn="just"/>
            <a:r>
              <a:rPr lang="en-US" b="1" dirty="0">
                <a:solidFill>
                  <a:srgbClr val="333333"/>
                </a:solidFill>
                <a:latin typeface="inter-bold"/>
              </a:rPr>
              <a:t>Functional dependencies:</a:t>
            </a:r>
            <a:endParaRPr lang="en-US" dirty="0">
              <a:solidFill>
                <a:srgbClr val="333333"/>
              </a:solidFill>
              <a:latin typeface="inter-regular"/>
            </a:endParaRPr>
          </a:p>
          <a:p>
            <a:pPr algn="just">
              <a:buFont typeface="+mj-lt"/>
              <a:buAutoNum type="arabicPeriod"/>
            </a:pPr>
            <a:r>
              <a:rPr lang="en-US" dirty="0">
                <a:solidFill>
                  <a:srgbClr val="000000"/>
                </a:solidFill>
                <a:latin typeface="inter-regular"/>
              </a:rPr>
              <a:t>EMP_ID   →    EMP_COUNTRY  </a:t>
            </a:r>
          </a:p>
          <a:p>
            <a:pPr algn="just">
              <a:buFont typeface="+mj-lt"/>
              <a:buAutoNum type="arabicPeriod"/>
            </a:pPr>
            <a:r>
              <a:rPr lang="en-US" dirty="0">
                <a:solidFill>
                  <a:srgbClr val="000000"/>
                </a:solidFill>
                <a:latin typeface="inter-regular"/>
              </a:rPr>
              <a:t>EMP_DEPT   →   {DEPT_TYPE, EMP_DEPT_NO}  </a:t>
            </a:r>
            <a:endParaRPr lang="en-US" b="0" i="0" dirty="0">
              <a:solidFill>
                <a:srgbClr val="000000"/>
              </a:solidFill>
              <a:effectLst/>
              <a:latin typeface="inter-regular"/>
            </a:endParaRPr>
          </a:p>
        </p:txBody>
      </p:sp>
    </p:spTree>
    <p:extLst>
      <p:ext uri="{BB962C8B-B14F-4D97-AF65-F5344CB8AC3E}">
        <p14:creationId xmlns:p14="http://schemas.microsoft.com/office/powerpoint/2010/main" val="40161518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BCNF Decomposition</a:t>
            </a:r>
            <a:endParaRPr lang="en-US" dirty="0"/>
          </a:p>
        </p:txBody>
      </p:sp>
      <p:graphicFrame>
        <p:nvGraphicFramePr>
          <p:cNvPr id="4" name="Content Placeholder 3"/>
          <p:cNvGraphicFramePr>
            <a:graphicFrameLocks noGrp="1"/>
          </p:cNvGraphicFramePr>
          <p:nvPr>
            <p:ph idx="1"/>
            <p:extLst/>
          </p:nvPr>
        </p:nvGraphicFramePr>
        <p:xfrm>
          <a:off x="581025" y="2181225"/>
          <a:ext cx="6321870" cy="2225040"/>
        </p:xfrm>
        <a:graphic>
          <a:graphicData uri="http://schemas.openxmlformats.org/drawingml/2006/table">
            <a:tbl>
              <a:tblPr firstRow="1" bandRow="1">
                <a:tableStyleId>{5C22544A-7EE6-4342-B048-85BDC9FD1C3A}</a:tableStyleId>
              </a:tblPr>
              <a:tblGrid>
                <a:gridCol w="2107290"/>
                <a:gridCol w="2107290"/>
                <a:gridCol w="2107290"/>
              </a:tblGrid>
              <a:tr h="370840">
                <a:tc>
                  <a:txBody>
                    <a:bodyPr/>
                    <a:lstStyle/>
                    <a:p>
                      <a:r>
                        <a:rPr lang="en-US" dirty="0" smtClean="0"/>
                        <a:t>STD</a:t>
                      </a:r>
                      <a:endParaRPr lang="en-US" dirty="0"/>
                    </a:p>
                  </a:txBody>
                  <a:tcPr/>
                </a:tc>
                <a:tc>
                  <a:txBody>
                    <a:bodyPr/>
                    <a:lstStyle/>
                    <a:p>
                      <a:r>
                        <a:rPr lang="en-US" dirty="0" smtClean="0"/>
                        <a:t>COURSE</a:t>
                      </a:r>
                      <a:endParaRPr lang="en-US" dirty="0"/>
                    </a:p>
                  </a:txBody>
                  <a:tcPr/>
                </a:tc>
                <a:tc>
                  <a:txBody>
                    <a:bodyPr/>
                    <a:lstStyle/>
                    <a:p>
                      <a:r>
                        <a:rPr lang="en-US" dirty="0" smtClean="0"/>
                        <a:t>TEACHER</a:t>
                      </a:r>
                      <a:endParaRPr lang="en-US" dirty="0"/>
                    </a:p>
                  </a:txBody>
                  <a:tcPr/>
                </a:tc>
              </a:tr>
              <a:tr h="370840">
                <a:tc>
                  <a:txBody>
                    <a:bodyPr/>
                    <a:lstStyle/>
                    <a:p>
                      <a:r>
                        <a:rPr lang="en-US" dirty="0" smtClean="0"/>
                        <a:t>Pinky</a:t>
                      </a:r>
                      <a:endParaRPr lang="en-US" dirty="0"/>
                    </a:p>
                  </a:txBody>
                  <a:tcPr/>
                </a:tc>
                <a:tc>
                  <a:txBody>
                    <a:bodyPr/>
                    <a:lstStyle/>
                    <a:p>
                      <a:r>
                        <a:rPr lang="en-US" dirty="0" smtClean="0"/>
                        <a:t>DBMS</a:t>
                      </a:r>
                      <a:endParaRPr lang="en-US" dirty="0"/>
                    </a:p>
                  </a:txBody>
                  <a:tcPr/>
                </a:tc>
                <a:tc>
                  <a:txBody>
                    <a:bodyPr/>
                    <a:lstStyle/>
                    <a:p>
                      <a:r>
                        <a:rPr lang="en-US" dirty="0" smtClean="0"/>
                        <a:t>PRIYA</a:t>
                      </a:r>
                      <a:endParaRPr lang="en-US" dirty="0"/>
                    </a:p>
                  </a:txBody>
                  <a:tcPr/>
                </a:tc>
              </a:tr>
              <a:tr h="370840">
                <a:tc>
                  <a:txBody>
                    <a:bodyPr/>
                    <a:lstStyle/>
                    <a:p>
                      <a:r>
                        <a:rPr lang="en-US" dirty="0" smtClean="0"/>
                        <a:t>LUCKY</a:t>
                      </a:r>
                      <a:endParaRPr lang="en-US" dirty="0"/>
                    </a:p>
                  </a:txBody>
                  <a:tcPr/>
                </a:tc>
                <a:tc>
                  <a:txBody>
                    <a:bodyPr/>
                    <a:lstStyle/>
                    <a:p>
                      <a:r>
                        <a:rPr lang="en-US" dirty="0" smtClean="0"/>
                        <a:t>DBMS</a:t>
                      </a:r>
                      <a:endParaRPr lang="en-US" dirty="0"/>
                    </a:p>
                  </a:txBody>
                  <a:tcPr/>
                </a:tc>
                <a:tc>
                  <a:txBody>
                    <a:bodyPr/>
                    <a:lstStyle/>
                    <a:p>
                      <a:r>
                        <a:rPr lang="en-US" dirty="0" smtClean="0"/>
                        <a:t>MADHU</a:t>
                      </a:r>
                      <a:endParaRPr lang="en-US" dirty="0"/>
                    </a:p>
                  </a:txBody>
                  <a:tcPr/>
                </a:tc>
              </a:tr>
              <a:tr h="370840">
                <a:tc>
                  <a:txBody>
                    <a:bodyPr/>
                    <a:lstStyle/>
                    <a:p>
                      <a:r>
                        <a:rPr lang="en-US" dirty="0" smtClean="0"/>
                        <a:t>DEEPU</a:t>
                      </a:r>
                      <a:endParaRPr lang="en-US" dirty="0"/>
                    </a:p>
                  </a:txBody>
                  <a:tcPr/>
                </a:tc>
                <a:tc>
                  <a:txBody>
                    <a:bodyPr/>
                    <a:lstStyle/>
                    <a:p>
                      <a:r>
                        <a:rPr lang="en-US" dirty="0" smtClean="0"/>
                        <a:t>COA</a:t>
                      </a:r>
                      <a:endParaRPr lang="en-US" dirty="0"/>
                    </a:p>
                  </a:txBody>
                  <a:tcPr/>
                </a:tc>
                <a:tc>
                  <a:txBody>
                    <a:bodyPr/>
                    <a:lstStyle/>
                    <a:p>
                      <a:r>
                        <a:rPr lang="en-US" dirty="0" smtClean="0"/>
                        <a:t>BHANU</a:t>
                      </a:r>
                      <a:endParaRPr lang="en-US" dirty="0"/>
                    </a:p>
                  </a:txBody>
                  <a:tcPr/>
                </a:tc>
              </a:tr>
              <a:tr h="370840">
                <a:tc>
                  <a:txBody>
                    <a:bodyPr/>
                    <a:lstStyle/>
                    <a:p>
                      <a:r>
                        <a:rPr lang="en-US" dirty="0" smtClean="0"/>
                        <a:t>BANNU</a:t>
                      </a:r>
                      <a:endParaRPr lang="en-US" dirty="0"/>
                    </a:p>
                  </a:txBody>
                  <a:tcPr/>
                </a:tc>
                <a:tc>
                  <a:txBody>
                    <a:bodyPr/>
                    <a:lstStyle/>
                    <a:p>
                      <a:r>
                        <a:rPr lang="en-US" dirty="0" smtClean="0"/>
                        <a:t>COA</a:t>
                      </a:r>
                      <a:endParaRPr lang="en-US" dirty="0"/>
                    </a:p>
                  </a:txBody>
                  <a:tcPr/>
                </a:tc>
                <a:tc>
                  <a:txBody>
                    <a:bodyPr/>
                    <a:lstStyle/>
                    <a:p>
                      <a:r>
                        <a:rPr lang="en-US" dirty="0" smtClean="0"/>
                        <a:t>BHANU</a:t>
                      </a:r>
                    </a:p>
                  </a:txBody>
                  <a:tcPr/>
                </a:tc>
              </a:tr>
              <a:tr h="370840">
                <a:tc>
                  <a:txBody>
                    <a:bodyPr/>
                    <a:lstStyle/>
                    <a:p>
                      <a:r>
                        <a:rPr lang="en-US" dirty="0" smtClean="0"/>
                        <a:t>JESI</a:t>
                      </a:r>
                      <a:endParaRPr lang="en-US" dirty="0"/>
                    </a:p>
                  </a:txBody>
                  <a:tcPr/>
                </a:tc>
                <a:tc>
                  <a:txBody>
                    <a:bodyPr/>
                    <a:lstStyle/>
                    <a:p>
                      <a:r>
                        <a:rPr lang="en-US" dirty="0" smtClean="0"/>
                        <a:t>DBMS</a:t>
                      </a:r>
                      <a:endParaRPr lang="en-US" dirty="0"/>
                    </a:p>
                  </a:txBody>
                  <a:tcPr/>
                </a:tc>
                <a:tc>
                  <a:txBody>
                    <a:bodyPr/>
                    <a:lstStyle/>
                    <a:p>
                      <a:r>
                        <a:rPr lang="en-US" dirty="0" smtClean="0"/>
                        <a:t>MADHU</a:t>
                      </a:r>
                    </a:p>
                  </a:txBody>
                  <a:tcPr/>
                </a:tc>
              </a:tr>
            </a:tbl>
          </a:graphicData>
        </a:graphic>
      </p:graphicFrame>
      <p:sp>
        <p:nvSpPr>
          <p:cNvPr id="5" name="TextBox 4"/>
          <p:cNvSpPr txBox="1"/>
          <p:nvPr/>
        </p:nvSpPr>
        <p:spPr>
          <a:xfrm>
            <a:off x="581192" y="4876800"/>
            <a:ext cx="4225270" cy="923330"/>
          </a:xfrm>
          <a:prstGeom prst="rect">
            <a:avLst/>
          </a:prstGeom>
          <a:noFill/>
        </p:spPr>
        <p:txBody>
          <a:bodyPr wrap="square" rtlCol="0">
            <a:spAutoFit/>
          </a:bodyPr>
          <a:lstStyle/>
          <a:p>
            <a:r>
              <a:rPr lang="en-US" dirty="0" smtClean="0"/>
              <a:t>KEY: { STD, COURSE}</a:t>
            </a:r>
          </a:p>
          <a:p>
            <a:r>
              <a:rPr lang="en-US" dirty="0" smtClean="0"/>
              <a:t>{STD,COURSE}-&gt; TEACHER (IS NOT A SUPER KEY)</a:t>
            </a:r>
            <a:endParaRPr lang="en-US" dirty="0"/>
          </a:p>
        </p:txBody>
      </p:sp>
    </p:spTree>
    <p:extLst>
      <p:ext uri="{BB962C8B-B14F-4D97-AF65-F5344CB8AC3E}">
        <p14:creationId xmlns:p14="http://schemas.microsoft.com/office/powerpoint/2010/main" val="21785687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Decomposition Contd.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70233687"/>
              </p:ext>
            </p:extLst>
          </p:nvPr>
        </p:nvGraphicFramePr>
        <p:xfrm>
          <a:off x="581025" y="2181225"/>
          <a:ext cx="4176834" cy="2225040"/>
        </p:xfrm>
        <a:graphic>
          <a:graphicData uri="http://schemas.openxmlformats.org/drawingml/2006/table">
            <a:tbl>
              <a:tblPr firstRow="1" bandRow="1">
                <a:tableStyleId>{5C22544A-7EE6-4342-B048-85BDC9FD1C3A}</a:tableStyleId>
              </a:tblPr>
              <a:tblGrid>
                <a:gridCol w="2088417"/>
                <a:gridCol w="2088417"/>
              </a:tblGrid>
              <a:tr h="370840">
                <a:tc>
                  <a:txBody>
                    <a:bodyPr/>
                    <a:lstStyle/>
                    <a:p>
                      <a:r>
                        <a:rPr lang="en-US" dirty="0" smtClean="0"/>
                        <a:t>STD</a:t>
                      </a:r>
                      <a:endParaRPr lang="en-US" dirty="0"/>
                    </a:p>
                  </a:txBody>
                  <a:tcPr/>
                </a:tc>
                <a:tc>
                  <a:txBody>
                    <a:bodyPr/>
                    <a:lstStyle/>
                    <a:p>
                      <a:r>
                        <a:rPr lang="en-US" dirty="0" smtClean="0"/>
                        <a:t>COURSE</a:t>
                      </a:r>
                      <a:endParaRPr lang="en-US" dirty="0"/>
                    </a:p>
                  </a:txBody>
                  <a:tcPr/>
                </a:tc>
              </a:tr>
              <a:tr h="370840">
                <a:tc>
                  <a:txBody>
                    <a:bodyPr/>
                    <a:lstStyle/>
                    <a:p>
                      <a:r>
                        <a:rPr lang="en-US" dirty="0" smtClean="0"/>
                        <a:t>Pinky</a:t>
                      </a:r>
                      <a:endParaRPr lang="en-US" dirty="0"/>
                    </a:p>
                  </a:txBody>
                  <a:tcPr/>
                </a:tc>
                <a:tc>
                  <a:txBody>
                    <a:bodyPr/>
                    <a:lstStyle/>
                    <a:p>
                      <a:r>
                        <a:rPr lang="en-US" dirty="0" smtClean="0"/>
                        <a:t>DBMS</a:t>
                      </a:r>
                      <a:endParaRPr lang="en-US" dirty="0"/>
                    </a:p>
                  </a:txBody>
                  <a:tcPr/>
                </a:tc>
              </a:tr>
              <a:tr h="370840">
                <a:tc>
                  <a:txBody>
                    <a:bodyPr/>
                    <a:lstStyle/>
                    <a:p>
                      <a:r>
                        <a:rPr lang="en-US" dirty="0" smtClean="0"/>
                        <a:t>LUCKY</a:t>
                      </a:r>
                      <a:endParaRPr lang="en-US" dirty="0"/>
                    </a:p>
                  </a:txBody>
                  <a:tcPr/>
                </a:tc>
                <a:tc>
                  <a:txBody>
                    <a:bodyPr/>
                    <a:lstStyle/>
                    <a:p>
                      <a:r>
                        <a:rPr lang="en-US" dirty="0" smtClean="0"/>
                        <a:t>DBMS</a:t>
                      </a:r>
                      <a:endParaRPr lang="en-US" dirty="0"/>
                    </a:p>
                  </a:txBody>
                  <a:tcPr/>
                </a:tc>
              </a:tr>
              <a:tr h="370840">
                <a:tc>
                  <a:txBody>
                    <a:bodyPr/>
                    <a:lstStyle/>
                    <a:p>
                      <a:r>
                        <a:rPr lang="en-US" dirty="0" smtClean="0"/>
                        <a:t>DEEPU</a:t>
                      </a:r>
                      <a:endParaRPr lang="en-US" dirty="0"/>
                    </a:p>
                  </a:txBody>
                  <a:tcPr/>
                </a:tc>
                <a:tc>
                  <a:txBody>
                    <a:bodyPr/>
                    <a:lstStyle/>
                    <a:p>
                      <a:r>
                        <a:rPr lang="en-US" dirty="0" smtClean="0"/>
                        <a:t>COA</a:t>
                      </a:r>
                      <a:endParaRPr lang="en-US" dirty="0"/>
                    </a:p>
                  </a:txBody>
                  <a:tcPr/>
                </a:tc>
              </a:tr>
              <a:tr h="370840">
                <a:tc>
                  <a:txBody>
                    <a:bodyPr/>
                    <a:lstStyle/>
                    <a:p>
                      <a:r>
                        <a:rPr lang="en-US" dirty="0" smtClean="0"/>
                        <a:t>BANNU</a:t>
                      </a:r>
                      <a:endParaRPr lang="en-US" dirty="0"/>
                    </a:p>
                  </a:txBody>
                  <a:tcPr/>
                </a:tc>
                <a:tc>
                  <a:txBody>
                    <a:bodyPr/>
                    <a:lstStyle/>
                    <a:p>
                      <a:r>
                        <a:rPr lang="en-US" dirty="0" smtClean="0"/>
                        <a:t>COA</a:t>
                      </a:r>
                      <a:endParaRPr lang="en-US" dirty="0"/>
                    </a:p>
                  </a:txBody>
                  <a:tcPr/>
                </a:tc>
              </a:tr>
              <a:tr h="370840">
                <a:tc>
                  <a:txBody>
                    <a:bodyPr/>
                    <a:lstStyle/>
                    <a:p>
                      <a:r>
                        <a:rPr lang="en-US" dirty="0" smtClean="0"/>
                        <a:t>JEANANN</a:t>
                      </a:r>
                      <a:endParaRPr lang="en-US" dirty="0"/>
                    </a:p>
                  </a:txBody>
                  <a:tcPr/>
                </a:tc>
                <a:tc>
                  <a:txBody>
                    <a:bodyPr/>
                    <a:lstStyle/>
                    <a:p>
                      <a:r>
                        <a:rPr lang="en-US" dirty="0" smtClean="0"/>
                        <a:t>DBMS</a:t>
                      </a:r>
                      <a:endParaRPr lang="en-US" dirty="0"/>
                    </a:p>
                  </a:txBody>
                  <a:tcPr/>
                </a:tc>
              </a:tr>
            </a:tbl>
          </a:graphicData>
        </a:graphic>
      </p:graphicFrame>
      <p:graphicFrame>
        <p:nvGraphicFramePr>
          <p:cNvPr id="5" name="Table 4"/>
          <p:cNvGraphicFramePr>
            <a:graphicFrameLocks noGrp="1"/>
          </p:cNvGraphicFramePr>
          <p:nvPr>
            <p:extLst/>
          </p:nvPr>
        </p:nvGraphicFramePr>
        <p:xfrm>
          <a:off x="5525477" y="2145974"/>
          <a:ext cx="3548186" cy="1478280"/>
        </p:xfrm>
        <a:graphic>
          <a:graphicData uri="http://schemas.openxmlformats.org/drawingml/2006/table">
            <a:tbl>
              <a:tblPr firstRow="1" bandRow="1">
                <a:tableStyleId>{5C22544A-7EE6-4342-B048-85BDC9FD1C3A}</a:tableStyleId>
              </a:tblPr>
              <a:tblGrid>
                <a:gridCol w="1774093"/>
                <a:gridCol w="1774093"/>
              </a:tblGrid>
              <a:tr h="0">
                <a:tc>
                  <a:txBody>
                    <a:bodyPr/>
                    <a:lstStyle/>
                    <a:p>
                      <a:r>
                        <a:rPr lang="en-US" dirty="0" smtClean="0"/>
                        <a:t>COURSE</a:t>
                      </a:r>
                      <a:endParaRPr lang="en-US" dirty="0"/>
                    </a:p>
                  </a:txBody>
                  <a:tcPr/>
                </a:tc>
                <a:tc>
                  <a:txBody>
                    <a:bodyPr/>
                    <a:lstStyle/>
                    <a:p>
                      <a:r>
                        <a:rPr lang="en-US" dirty="0" smtClean="0"/>
                        <a:t>TEACHER</a:t>
                      </a:r>
                      <a:endParaRPr lang="en-US" dirty="0"/>
                    </a:p>
                  </a:txBody>
                  <a:tcPr/>
                </a:tc>
              </a:tr>
              <a:tr h="370840">
                <a:tc>
                  <a:txBody>
                    <a:bodyPr/>
                    <a:lstStyle/>
                    <a:p>
                      <a:r>
                        <a:rPr lang="en-US" dirty="0" smtClean="0"/>
                        <a:t>DBMS</a:t>
                      </a:r>
                      <a:endParaRPr lang="en-US" dirty="0"/>
                    </a:p>
                  </a:txBody>
                  <a:tcPr/>
                </a:tc>
                <a:tc>
                  <a:txBody>
                    <a:bodyPr/>
                    <a:lstStyle/>
                    <a:p>
                      <a:r>
                        <a:rPr lang="en-US" dirty="0" smtClean="0"/>
                        <a:t>PRIYA</a:t>
                      </a:r>
                      <a:endParaRPr lang="en-US" dirty="0"/>
                    </a:p>
                  </a:txBody>
                  <a:tcPr/>
                </a:tc>
              </a:tr>
              <a:tr h="370840">
                <a:tc>
                  <a:txBody>
                    <a:bodyPr/>
                    <a:lstStyle/>
                    <a:p>
                      <a:r>
                        <a:rPr lang="en-US" dirty="0" smtClean="0"/>
                        <a:t>DBMS</a:t>
                      </a:r>
                      <a:endParaRPr lang="en-US" dirty="0"/>
                    </a:p>
                  </a:txBody>
                  <a:tcPr/>
                </a:tc>
                <a:tc>
                  <a:txBody>
                    <a:bodyPr/>
                    <a:lstStyle/>
                    <a:p>
                      <a:r>
                        <a:rPr lang="en-US" dirty="0" smtClean="0"/>
                        <a:t>MADHU</a:t>
                      </a:r>
                      <a:endParaRPr lang="en-US" dirty="0"/>
                    </a:p>
                  </a:txBody>
                  <a:tcPr/>
                </a:tc>
              </a:tr>
              <a:tr h="370840">
                <a:tc>
                  <a:txBody>
                    <a:bodyPr/>
                    <a:lstStyle/>
                    <a:p>
                      <a:r>
                        <a:rPr lang="en-US" dirty="0" smtClean="0"/>
                        <a:t>COA</a:t>
                      </a:r>
                      <a:endParaRPr lang="en-US" dirty="0"/>
                    </a:p>
                  </a:txBody>
                  <a:tcPr/>
                </a:tc>
                <a:tc>
                  <a:txBody>
                    <a:bodyPr/>
                    <a:lstStyle/>
                    <a:p>
                      <a:r>
                        <a:rPr lang="en-US" dirty="0" smtClean="0"/>
                        <a:t>BAHNU</a:t>
                      </a:r>
                      <a:endParaRPr lang="en-US" dirty="0"/>
                    </a:p>
                  </a:txBody>
                  <a:tcPr/>
                </a:tc>
              </a:tr>
            </a:tbl>
          </a:graphicData>
        </a:graphic>
      </p:graphicFrame>
      <p:sp>
        <p:nvSpPr>
          <p:cNvPr id="6" name="TextBox 5"/>
          <p:cNvSpPr txBox="1"/>
          <p:nvPr/>
        </p:nvSpPr>
        <p:spPr>
          <a:xfrm>
            <a:off x="1070517" y="4683512"/>
            <a:ext cx="3345366" cy="369332"/>
          </a:xfrm>
          <a:prstGeom prst="rect">
            <a:avLst/>
          </a:prstGeom>
          <a:noFill/>
        </p:spPr>
        <p:txBody>
          <a:bodyPr wrap="square" rtlCol="0">
            <a:spAutoFit/>
          </a:bodyPr>
          <a:lstStyle/>
          <a:p>
            <a:r>
              <a:rPr lang="en-US" dirty="0" smtClean="0"/>
              <a:t>X-&gt;Y</a:t>
            </a:r>
            <a:endParaRPr lang="en-US" dirty="0"/>
          </a:p>
        </p:txBody>
      </p:sp>
      <p:sp>
        <p:nvSpPr>
          <p:cNvPr id="7" name="TextBox 6"/>
          <p:cNvSpPr txBox="1"/>
          <p:nvPr/>
        </p:nvSpPr>
        <p:spPr>
          <a:xfrm>
            <a:off x="6055112" y="3713356"/>
            <a:ext cx="3479181" cy="369332"/>
          </a:xfrm>
          <a:prstGeom prst="rect">
            <a:avLst/>
          </a:prstGeom>
          <a:noFill/>
        </p:spPr>
        <p:txBody>
          <a:bodyPr wrap="square" rtlCol="0">
            <a:spAutoFit/>
          </a:bodyPr>
          <a:lstStyle/>
          <a:p>
            <a:r>
              <a:rPr lang="en-US" dirty="0" smtClean="0"/>
              <a:t>X-&gt;Y</a:t>
            </a:r>
            <a:endParaRPr lang="en-US" dirty="0"/>
          </a:p>
        </p:txBody>
      </p:sp>
    </p:spTree>
    <p:extLst>
      <p:ext uri="{BB962C8B-B14F-4D97-AF65-F5344CB8AC3E}">
        <p14:creationId xmlns:p14="http://schemas.microsoft.com/office/powerpoint/2010/main" val="17121486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59633" y="710386"/>
          <a:ext cx="7324725" cy="2720340"/>
        </p:xfrm>
        <a:graphic>
          <a:graphicData uri="http://schemas.openxmlformats.org/drawingml/2006/table">
            <a:tbl>
              <a:tblPr/>
              <a:tblGrid>
                <a:gridCol w="2441575"/>
                <a:gridCol w="2441575"/>
                <a:gridCol w="2441575"/>
              </a:tblGrid>
              <a:tr h="0">
                <a:tc>
                  <a:txBody>
                    <a:bodyPr/>
                    <a:lstStyle/>
                    <a:p>
                      <a:pPr algn="l"/>
                      <a:r>
                        <a:rPr lang="en-US" dirty="0" err="1">
                          <a:effectLst/>
                        </a:rPr>
                        <a:t>bike_model</a:t>
                      </a:r>
                      <a:endParaRPr lang="en-US" dirty="0">
                        <a:effectLst/>
                      </a:endParaRP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a:r>
                        <a:rPr lang="en-US">
                          <a:effectLst/>
                        </a:rPr>
                        <a:t>manuf_year</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a:r>
                        <a:rPr lang="en-US">
                          <a:effectLst/>
                        </a:rPr>
                        <a:t>color</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algn="l"/>
                      <a:r>
                        <a:rPr lang="en-US" dirty="0">
                          <a:effectLst/>
                        </a:rPr>
                        <a:t>M1001</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a:r>
                        <a:rPr lang="en-US" dirty="0">
                          <a:effectLst/>
                        </a:rPr>
                        <a:t>2007</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a:r>
                        <a:rPr lang="en-US">
                          <a:effectLst/>
                        </a:rPr>
                        <a:t>Black</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algn="l"/>
                      <a:r>
                        <a:rPr lang="en-US" dirty="0">
                          <a:effectLst/>
                        </a:rPr>
                        <a:t>M1001</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a:r>
                        <a:rPr lang="en-US">
                          <a:effectLst/>
                        </a:rPr>
                        <a:t>2007</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a:r>
                        <a:rPr lang="en-US" dirty="0">
                          <a:effectLst/>
                        </a:rPr>
                        <a:t>Red</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algn="l"/>
                      <a:r>
                        <a:rPr lang="en-US">
                          <a:effectLst/>
                        </a:rPr>
                        <a:t>M2012</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a:r>
                        <a:rPr lang="en-US">
                          <a:effectLst/>
                        </a:rPr>
                        <a:t>2008</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a:r>
                        <a:rPr lang="en-US" dirty="0">
                          <a:effectLst/>
                        </a:rPr>
                        <a:t>Black</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algn="l"/>
                      <a:r>
                        <a:rPr lang="en-US">
                          <a:effectLst/>
                        </a:rPr>
                        <a:t>M2012</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a:r>
                        <a:rPr lang="en-US">
                          <a:effectLst/>
                        </a:rPr>
                        <a:t>2008</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a:r>
                        <a:rPr lang="en-US">
                          <a:effectLst/>
                        </a:rPr>
                        <a:t>Red</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algn="l"/>
                      <a:r>
                        <a:rPr lang="en-US">
                          <a:effectLst/>
                        </a:rPr>
                        <a:t>M2222</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a:r>
                        <a:rPr lang="en-US">
                          <a:effectLst/>
                        </a:rPr>
                        <a:t>2009</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a:r>
                        <a:rPr lang="en-US">
                          <a:effectLst/>
                        </a:rPr>
                        <a:t>Black</a:t>
                      </a:r>
                    </a:p>
                  </a:txBody>
                  <a:tcPr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algn="l"/>
                      <a:r>
                        <a:rPr lang="en-US">
                          <a:effectLst/>
                        </a:rPr>
                        <a:t>M2222</a:t>
                      </a:r>
                    </a:p>
                  </a:txBody>
                  <a:tcPr marT="57150" marB="57150" anchor="ctr">
                    <a:lnL>
                      <a:noFill/>
                    </a:lnL>
                    <a:lnR>
                      <a:noFill/>
                    </a:lnR>
                    <a:lnT w="9525" cap="flat" cmpd="sng" algn="ctr">
                      <a:solidFill>
                        <a:srgbClr val="DDDDDD"/>
                      </a:solidFill>
                      <a:prstDash val="solid"/>
                      <a:round/>
                      <a:headEnd type="none" w="med" len="med"/>
                      <a:tailEnd type="none" w="med" len="med"/>
                    </a:lnT>
                    <a:lnB>
                      <a:noFill/>
                    </a:lnB>
                  </a:tcPr>
                </a:tc>
                <a:tc>
                  <a:txBody>
                    <a:bodyPr/>
                    <a:lstStyle/>
                    <a:p>
                      <a:pPr algn="l"/>
                      <a:r>
                        <a:rPr lang="en-US">
                          <a:effectLst/>
                        </a:rPr>
                        <a:t>2009</a:t>
                      </a:r>
                    </a:p>
                  </a:txBody>
                  <a:tcPr marT="57150" marB="57150" anchor="ctr">
                    <a:lnL>
                      <a:noFill/>
                    </a:lnL>
                    <a:lnR>
                      <a:noFill/>
                    </a:lnR>
                    <a:lnT w="9525" cap="flat" cmpd="sng" algn="ctr">
                      <a:solidFill>
                        <a:srgbClr val="DDDDDD"/>
                      </a:solidFill>
                      <a:prstDash val="solid"/>
                      <a:round/>
                      <a:headEnd type="none" w="med" len="med"/>
                      <a:tailEnd type="none" w="med" len="med"/>
                    </a:lnT>
                    <a:lnB>
                      <a:noFill/>
                    </a:lnB>
                  </a:tcPr>
                </a:tc>
                <a:tc>
                  <a:txBody>
                    <a:bodyPr/>
                    <a:lstStyle/>
                    <a:p>
                      <a:pPr algn="l"/>
                      <a:r>
                        <a:rPr lang="en-US" dirty="0">
                          <a:effectLst/>
                        </a:rPr>
                        <a:t>Red</a:t>
                      </a:r>
                    </a:p>
                  </a:txBody>
                  <a:tcPr marT="57150" marB="57150" anchor="ctr">
                    <a:lnL>
                      <a:noFill/>
                    </a:lnL>
                    <a:lnR>
                      <a:noFill/>
                    </a:lnR>
                    <a:lnT w="9525" cap="flat" cmpd="sng" algn="ctr">
                      <a:solidFill>
                        <a:srgbClr val="DDDDDD"/>
                      </a:solidFill>
                      <a:prstDash val="solid"/>
                      <a:round/>
                      <a:headEnd type="none" w="med" len="med"/>
                      <a:tailEnd type="none" w="med" len="med"/>
                    </a:lnT>
                    <a:lnB>
                      <a:noFill/>
                    </a:lnB>
                  </a:tcPr>
                </a:tc>
              </a:tr>
            </a:tbl>
          </a:graphicData>
        </a:graphic>
      </p:graphicFrame>
      <p:sp>
        <p:nvSpPr>
          <p:cNvPr id="3" name="Rectangle 1"/>
          <p:cNvSpPr>
            <a:spLocks noChangeArrowheads="1"/>
          </p:cNvSpPr>
          <p:nvPr/>
        </p:nvSpPr>
        <p:spPr bwMode="auto">
          <a:xfrm>
            <a:off x="293487" y="3790639"/>
            <a:ext cx="11499584"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Multivalued dependency occurs when there are more than one </a:t>
            </a:r>
            <a:r>
              <a:rPr kumimoji="0" lang="en-US" sz="1800" b="1" i="0" u="none" strike="noStrike" cap="none" normalizeH="0" baseline="0" dirty="0" smtClean="0">
                <a:ln>
                  <a:noFill/>
                </a:ln>
                <a:solidFill>
                  <a:schemeClr val="tx1"/>
                </a:solidFill>
                <a:effectLst/>
                <a:latin typeface="Arial" panose="020B0604020202020204" pitchFamily="34" charset="0"/>
              </a:rPr>
              <a:t>independent</a:t>
            </a:r>
            <a:r>
              <a:rPr kumimoji="0" lang="en-US" sz="1800" b="0" i="0" u="none" strike="noStrike" cap="none" normalizeH="0" baseline="0" dirty="0" smtClean="0">
                <a:ln>
                  <a:noFill/>
                </a:ln>
                <a:solidFill>
                  <a:schemeClr val="tx1"/>
                </a:solidFill>
                <a:effectLst/>
                <a:latin typeface="Arial" panose="020B0604020202020204" pitchFamily="34" charset="0"/>
              </a:rPr>
              <a:t> multivalued attributes in a table.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anose="020B0604020202020204" pitchFamily="34" charset="0"/>
              </a:rPr>
              <a:t>For example</a:t>
            </a:r>
            <a:r>
              <a:rPr kumimoji="0" lang="en-US" sz="1800" b="0" i="0" u="none" strike="noStrike" cap="none" normalizeH="0" baseline="0" dirty="0" smtClean="0">
                <a:ln>
                  <a:noFill/>
                </a:ln>
                <a:solidFill>
                  <a:schemeClr val="tx1"/>
                </a:solidFill>
                <a:effectLst/>
                <a:latin typeface="Arial" panose="020B0604020202020204" pitchFamily="34" charset="0"/>
              </a:rPr>
              <a:t>: Consider a bike manufacture company, which produces two colors (Black and white) in each model every year.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Here columns </a:t>
            </a:r>
            <a:r>
              <a:rPr kumimoji="0" lang="en-US" sz="1800" b="0" i="0" u="none" strike="noStrike" cap="none" normalizeH="0" baseline="0" dirty="0" err="1" smtClean="0">
                <a:ln>
                  <a:noFill/>
                </a:ln>
                <a:solidFill>
                  <a:schemeClr val="tx1"/>
                </a:solidFill>
                <a:effectLst/>
                <a:latin typeface="Arial" panose="020B0604020202020204" pitchFamily="34" charset="0"/>
              </a:rPr>
              <a:t>manuf_year</a:t>
            </a:r>
            <a:r>
              <a:rPr kumimoji="0" lang="en-US" sz="1800" b="0" i="0" u="none" strike="noStrike" cap="none" normalizeH="0" baseline="0" dirty="0" smtClean="0">
                <a:ln>
                  <a:noFill/>
                </a:ln>
                <a:solidFill>
                  <a:schemeClr val="tx1"/>
                </a:solidFill>
                <a:effectLst/>
                <a:latin typeface="Arial" panose="020B0604020202020204" pitchFamily="34" charset="0"/>
              </a:rPr>
              <a:t> and color are independent of each other and dependent on </a:t>
            </a:r>
            <a:r>
              <a:rPr kumimoji="0" lang="en-US" sz="1800" b="0" i="0" u="none" strike="noStrike" cap="none" normalizeH="0" baseline="0" dirty="0" err="1" smtClean="0">
                <a:ln>
                  <a:noFill/>
                </a:ln>
                <a:solidFill>
                  <a:schemeClr val="tx1"/>
                </a:solidFill>
                <a:effectLst/>
                <a:latin typeface="Arial" panose="020B0604020202020204" pitchFamily="34" charset="0"/>
              </a:rPr>
              <a:t>bike_model</a:t>
            </a:r>
            <a:r>
              <a:rPr kumimoji="0" 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In this case these two columns are said to be multivalued dependent on </a:t>
            </a:r>
            <a:r>
              <a:rPr kumimoji="0" lang="en-US" sz="1800" b="0" i="0" u="none" strike="noStrike" cap="none" normalizeH="0" baseline="0" dirty="0" err="1" smtClean="0">
                <a:ln>
                  <a:noFill/>
                </a:ln>
                <a:solidFill>
                  <a:schemeClr val="tx1"/>
                </a:solidFill>
                <a:effectLst/>
                <a:latin typeface="Arial" panose="020B0604020202020204" pitchFamily="34" charset="0"/>
              </a:rPr>
              <a:t>bike_model</a:t>
            </a:r>
            <a:r>
              <a:rPr kumimoji="0" lang="en-US" sz="1800" b="0" i="0" u="none" strike="noStrike" cap="none" normalizeH="0" baseline="0" dirty="0" smtClean="0">
                <a:ln>
                  <a:noFill/>
                </a:ln>
                <a:solidFill>
                  <a:schemeClr val="tx1"/>
                </a:solidFill>
                <a:effectLst/>
                <a:latin typeface="Arial" panose="020B0604020202020204" pitchFamily="34" charset="0"/>
              </a:rPr>
              <a:t>. These dependencies can be represented like this: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panose="020B0604020202020204" pitchFamily="34" charset="0"/>
              </a:rPr>
              <a:t>bike_model</a:t>
            </a:r>
            <a:r>
              <a:rPr kumimoji="0" lang="en-US" sz="1800" b="0" i="0" u="none" strike="noStrike" cap="none" normalizeH="0" baseline="0" dirty="0" smtClean="0">
                <a:ln>
                  <a:noFill/>
                </a:ln>
                <a:solidFill>
                  <a:schemeClr val="tx1"/>
                </a:solidFill>
                <a:effectLst/>
                <a:latin typeface="Arial" panose="020B0604020202020204" pitchFamily="34" charset="0"/>
              </a:rPr>
              <a:t> -&gt;&gt; </a:t>
            </a:r>
            <a:r>
              <a:rPr kumimoji="0" lang="en-US" sz="1800" b="0" i="0" u="none" strike="noStrike" cap="none" normalizeH="0" baseline="0" dirty="0" err="1" smtClean="0">
                <a:ln>
                  <a:noFill/>
                </a:ln>
                <a:solidFill>
                  <a:schemeClr val="tx1"/>
                </a:solidFill>
                <a:effectLst/>
                <a:latin typeface="Arial" panose="020B0604020202020204" pitchFamily="34" charset="0"/>
              </a:rPr>
              <a:t>manuf_year</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panose="020B0604020202020204" pitchFamily="34" charset="0"/>
              </a:rPr>
              <a:t>bike_model</a:t>
            </a:r>
            <a:r>
              <a:rPr kumimoji="0" lang="en-US" sz="1800" b="0" i="0" u="none" strike="noStrike" cap="none" normalizeH="0" baseline="0" dirty="0" smtClean="0">
                <a:ln>
                  <a:noFill/>
                </a:ln>
                <a:solidFill>
                  <a:schemeClr val="tx1"/>
                </a:solidFill>
                <a:effectLst/>
                <a:latin typeface="Arial" panose="020B0604020202020204" pitchFamily="34" charset="0"/>
              </a:rPr>
              <a:t> -&gt;&gt; color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22426"/>
                </a:solidFill>
                <a:effectLst/>
                <a:latin typeface="Roboto"/>
              </a:rPr>
              <a:t/>
            </a:r>
            <a:br>
              <a:rPr kumimoji="0" lang="en-US" sz="1200" b="0" i="0" u="none" strike="noStrike" cap="none" normalizeH="0" baseline="0" dirty="0" smtClean="0">
                <a:ln>
                  <a:noFill/>
                </a:ln>
                <a:solidFill>
                  <a:srgbClr val="222426"/>
                </a:solidFill>
                <a:effectLst/>
                <a:latin typeface="Roboto"/>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792855" y="0"/>
            <a:ext cx="3756156" cy="461665"/>
          </a:xfrm>
          <a:prstGeom prst="rect">
            <a:avLst/>
          </a:prstGeom>
        </p:spPr>
        <p:txBody>
          <a:bodyPr wrap="none">
            <a:spAutoFit/>
          </a:bodyPr>
          <a:lstStyle/>
          <a:p>
            <a:r>
              <a:rPr lang="en-US" sz="2400" b="1" dirty="0">
                <a:solidFill>
                  <a:srgbClr val="FF0000"/>
                </a:solidFill>
                <a:latin typeface="Arial" panose="020B0604020202020204" pitchFamily="34" charset="0"/>
              </a:rPr>
              <a:t>Multivalued dependency</a:t>
            </a:r>
            <a:endParaRPr lang="en-US" sz="2400" b="1" dirty="0">
              <a:solidFill>
                <a:srgbClr val="FF0000"/>
              </a:solidFill>
            </a:endParaRPr>
          </a:p>
        </p:txBody>
      </p:sp>
    </p:spTree>
    <p:extLst>
      <p:ext uri="{BB962C8B-B14F-4D97-AF65-F5344CB8AC3E}">
        <p14:creationId xmlns:p14="http://schemas.microsoft.com/office/powerpoint/2010/main" val="3971433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87" y="451104"/>
            <a:ext cx="10515600" cy="5792534"/>
          </a:xfrm>
        </p:spPr>
        <p:txBody>
          <a:bodyPr>
            <a:normAutofit fontScale="92500" lnSpcReduction="10000"/>
          </a:bodyPr>
          <a:lstStyle/>
          <a:p>
            <a:r>
              <a:rPr lang="en-US" b="1" dirty="0">
                <a:solidFill>
                  <a:srgbClr val="FF0000"/>
                </a:solidFill>
              </a:rPr>
              <a:t>Types of Functional Dependency</a:t>
            </a:r>
          </a:p>
          <a:p>
            <a:r>
              <a:rPr lang="en-US" dirty="0" smtClean="0"/>
              <a:t>Trivial </a:t>
            </a:r>
            <a:r>
              <a:rPr lang="en-US" dirty="0"/>
              <a:t>Functional </a:t>
            </a:r>
            <a:r>
              <a:rPr lang="en-US" dirty="0" smtClean="0"/>
              <a:t>Dependency</a:t>
            </a:r>
          </a:p>
          <a:p>
            <a:pPr marL="0" indent="0">
              <a:buNone/>
            </a:pPr>
            <a:r>
              <a:rPr lang="en-US" dirty="0" smtClean="0"/>
              <a:t>-   </a:t>
            </a:r>
            <a:r>
              <a:rPr lang="en-US" dirty="0"/>
              <a:t>It occurs when B is a subset of A in −</a:t>
            </a:r>
            <a:br>
              <a:rPr lang="en-US" dirty="0"/>
            </a:br>
            <a:endParaRPr lang="en-US" dirty="0"/>
          </a:p>
          <a:p>
            <a:endParaRPr lang="en-US" dirty="0" smtClean="0"/>
          </a:p>
          <a:p>
            <a:endParaRPr lang="en-US" dirty="0"/>
          </a:p>
          <a:p>
            <a:r>
              <a:rPr lang="en-US" dirty="0" smtClean="0"/>
              <a:t>Non-Trivial </a:t>
            </a:r>
            <a:r>
              <a:rPr lang="en-US" dirty="0"/>
              <a:t>Functional </a:t>
            </a:r>
            <a:r>
              <a:rPr lang="en-US" dirty="0" smtClean="0"/>
              <a:t>Dependency</a:t>
            </a:r>
          </a:p>
          <a:p>
            <a:pPr marL="0" indent="0">
              <a:buNone/>
            </a:pPr>
            <a:r>
              <a:rPr lang="en-US" dirty="0"/>
              <a:t> </a:t>
            </a:r>
            <a:r>
              <a:rPr lang="en-US" dirty="0" smtClean="0"/>
              <a:t>  -</a:t>
            </a:r>
            <a:r>
              <a:rPr lang="en-US" dirty="0"/>
              <a:t>It occurs when B is not a subset of A in −</a:t>
            </a:r>
            <a:br>
              <a:rPr lang="en-US" dirty="0"/>
            </a:br>
            <a:endParaRPr lang="en-US" dirty="0" smtClean="0"/>
          </a:p>
          <a:p>
            <a:pPr marL="0" indent="0">
              <a:buNone/>
            </a:pPr>
            <a:endParaRPr lang="en-US" dirty="0" smtClean="0"/>
          </a:p>
          <a:p>
            <a:pPr marL="0" indent="0">
              <a:buNone/>
            </a:pPr>
            <a:endParaRPr lang="en-US" dirty="0"/>
          </a:p>
          <a:p>
            <a:r>
              <a:rPr lang="en-US" dirty="0"/>
              <a:t>(Company} -&gt; {CEO} (if we know the Company, we knows the CEO name)</a:t>
            </a:r>
          </a:p>
          <a:p>
            <a:r>
              <a:rPr lang="en-US" dirty="0"/>
              <a:t>But CEO is not a subset of Company, and hence it’s non-trivial functional dependency.</a:t>
            </a:r>
          </a:p>
          <a:p>
            <a:r>
              <a:rPr lang="en-US" dirty="0"/>
              <a:t/>
            </a:r>
            <a:br>
              <a:rPr lang="en-US" dirty="0"/>
            </a:br>
            <a:endParaRPr lang="en-US" dirty="0"/>
          </a:p>
          <a:p>
            <a:r>
              <a:rPr lang="en-US" dirty="0"/>
              <a:t/>
            </a:r>
            <a:br>
              <a:rPr lang="en-US" dirty="0"/>
            </a:br>
            <a:endParaRPr lang="en-US" dirty="0"/>
          </a:p>
        </p:txBody>
      </p:sp>
      <p:pic>
        <p:nvPicPr>
          <p:cNvPr id="5" name="Picture 4"/>
          <p:cNvPicPr>
            <a:picLocks noChangeAspect="1"/>
          </p:cNvPicPr>
          <p:nvPr/>
        </p:nvPicPr>
        <p:blipFill>
          <a:blip r:embed="rId2"/>
          <a:stretch>
            <a:fillRect/>
          </a:stretch>
        </p:blipFill>
        <p:spPr>
          <a:xfrm>
            <a:off x="5410200" y="451104"/>
            <a:ext cx="7210227" cy="1834896"/>
          </a:xfrm>
          <a:prstGeom prst="rect">
            <a:avLst/>
          </a:prstGeom>
        </p:spPr>
      </p:pic>
      <p:pic>
        <p:nvPicPr>
          <p:cNvPr id="7" name="Picture 6"/>
          <p:cNvPicPr>
            <a:picLocks noChangeAspect="1"/>
          </p:cNvPicPr>
          <p:nvPr/>
        </p:nvPicPr>
        <p:blipFill>
          <a:blip r:embed="rId3"/>
          <a:stretch>
            <a:fillRect/>
          </a:stretch>
        </p:blipFill>
        <p:spPr>
          <a:xfrm>
            <a:off x="2881313" y="4914900"/>
            <a:ext cx="6789101" cy="1571625"/>
          </a:xfrm>
          <a:prstGeom prst="rect">
            <a:avLst/>
          </a:prstGeom>
        </p:spPr>
      </p:pic>
    </p:spTree>
    <p:extLst>
      <p:ext uri="{BB962C8B-B14F-4D97-AF65-F5344CB8AC3E}">
        <p14:creationId xmlns:p14="http://schemas.microsoft.com/office/powerpoint/2010/main" val="36794394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900" y="763538"/>
            <a:ext cx="11976100" cy="1846659"/>
          </a:xfrm>
          <a:prstGeom prst="rect">
            <a:avLst/>
          </a:prstGeom>
        </p:spPr>
        <p:txBody>
          <a:bodyPr wrap="square">
            <a:spAutoFit/>
          </a:bodyPr>
          <a:lstStyle/>
          <a:p>
            <a:pPr algn="just"/>
            <a:r>
              <a:rPr lang="en-US" sz="2400" dirty="0">
                <a:solidFill>
                  <a:srgbClr val="610B38"/>
                </a:solidFill>
                <a:latin typeface="erdana"/>
              </a:rPr>
              <a:t>Fourth normal form (4NF)</a:t>
            </a:r>
          </a:p>
          <a:p>
            <a:pPr algn="just">
              <a:buFont typeface="Arial" panose="020B0604020202020204" pitchFamily="34" charset="0"/>
              <a:buChar char="•"/>
            </a:pPr>
            <a:r>
              <a:rPr lang="en-US" dirty="0">
                <a:solidFill>
                  <a:srgbClr val="000000"/>
                </a:solidFill>
                <a:latin typeface="inter-regular"/>
              </a:rPr>
              <a:t>A relation will be in 4NF if it is in Boyce </a:t>
            </a:r>
            <a:r>
              <a:rPr lang="en-US" dirty="0" err="1">
                <a:solidFill>
                  <a:srgbClr val="000000"/>
                </a:solidFill>
                <a:latin typeface="inter-regular"/>
              </a:rPr>
              <a:t>Codd</a:t>
            </a:r>
            <a:r>
              <a:rPr lang="en-US" dirty="0">
                <a:solidFill>
                  <a:srgbClr val="000000"/>
                </a:solidFill>
                <a:latin typeface="inter-regular"/>
              </a:rPr>
              <a:t> normal form and has no multi-valued dependency.</a:t>
            </a:r>
          </a:p>
          <a:p>
            <a:pPr algn="just">
              <a:buFont typeface="Arial" panose="020B0604020202020204" pitchFamily="34" charset="0"/>
              <a:buChar char="•"/>
            </a:pPr>
            <a:r>
              <a:rPr lang="en-US" dirty="0">
                <a:solidFill>
                  <a:srgbClr val="000000"/>
                </a:solidFill>
                <a:latin typeface="inter-regular"/>
              </a:rPr>
              <a:t>For a dependency A → B, if for a single value of A, multiple values of B exists, then the relation will be a multi-valued dependency.</a:t>
            </a:r>
          </a:p>
          <a:p>
            <a:r>
              <a:rPr lang="en-US" dirty="0" smtClean="0"/>
              <a:t>  </a:t>
            </a:r>
            <a:r>
              <a:rPr lang="en-US" u="sng" dirty="0" smtClean="0"/>
              <a:t>Student</a:t>
            </a:r>
            <a:r>
              <a:rPr lang="en-US" dirty="0"/>
              <a:t/>
            </a:r>
            <a:br>
              <a:rPr lang="en-US" dirty="0"/>
            </a:b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658825636"/>
              </p:ext>
            </p:extLst>
          </p:nvPr>
        </p:nvGraphicFramePr>
        <p:xfrm>
          <a:off x="374945" y="2321878"/>
          <a:ext cx="7047909" cy="2636520"/>
        </p:xfrm>
        <a:graphic>
          <a:graphicData uri="http://schemas.openxmlformats.org/drawingml/2006/table">
            <a:tbl>
              <a:tblPr/>
              <a:tblGrid>
                <a:gridCol w="2349303"/>
                <a:gridCol w="2349303"/>
                <a:gridCol w="2349303"/>
              </a:tblGrid>
              <a:tr h="0">
                <a:tc>
                  <a:txBody>
                    <a:bodyPr/>
                    <a:lstStyle/>
                    <a:p>
                      <a:pPr algn="l" fontAlgn="t"/>
                      <a:r>
                        <a:rPr lang="en-US" dirty="0">
                          <a:solidFill>
                            <a:srgbClr val="000000"/>
                          </a:solidFill>
                          <a:effectLst/>
                          <a:latin typeface="times new roman" panose="02020603050405020304" pitchFamily="18" charset="0"/>
                        </a:rPr>
                        <a:t>STU_ID</a:t>
                      </a:r>
                    </a:p>
                  </a:txBody>
                  <a:tcPr marL="114300" marR="114300" marT="114300" marB="114300">
                    <a:lnL w="9525" cap="flat" cmpd="sng" algn="ctr">
                      <a:solidFill>
                        <a:srgbClr val="209BF5"/>
                      </a:solidFill>
                      <a:prstDash val="solid"/>
                      <a:round/>
                      <a:headEnd type="none" w="med" len="med"/>
                      <a:tailEnd type="none" w="med" len="med"/>
                    </a:lnL>
                    <a:lnR w="9525" cap="flat" cmpd="sng" algn="ctr">
                      <a:solidFill>
                        <a:srgbClr val="209BF5"/>
                      </a:solidFill>
                      <a:prstDash val="solid"/>
                      <a:round/>
                      <a:headEnd type="none" w="med" len="med"/>
                      <a:tailEnd type="none" w="med" len="med"/>
                    </a:lnR>
                    <a:lnT w="9525" cap="flat" cmpd="sng" algn="ctr">
                      <a:solidFill>
                        <a:srgbClr val="209BF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COURSE</a:t>
                      </a:r>
                    </a:p>
                  </a:txBody>
                  <a:tcPr marL="114300" marR="114300" marT="114300" marB="114300">
                    <a:lnL w="9525" cap="flat" cmpd="sng" algn="ctr">
                      <a:solidFill>
                        <a:srgbClr val="209BF5"/>
                      </a:solidFill>
                      <a:prstDash val="solid"/>
                      <a:round/>
                      <a:headEnd type="none" w="med" len="med"/>
                      <a:tailEnd type="none" w="med" len="med"/>
                    </a:lnL>
                    <a:lnR w="9525" cap="flat" cmpd="sng" algn="ctr">
                      <a:solidFill>
                        <a:srgbClr val="209BF5"/>
                      </a:solidFill>
                      <a:prstDash val="solid"/>
                      <a:round/>
                      <a:headEnd type="none" w="med" len="med"/>
                      <a:tailEnd type="none" w="med" len="med"/>
                    </a:lnR>
                    <a:lnT w="9525" cap="flat" cmpd="sng" algn="ctr">
                      <a:solidFill>
                        <a:srgbClr val="209BF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HOBBY</a:t>
                      </a:r>
                    </a:p>
                  </a:txBody>
                  <a:tcPr marL="114300" marR="114300" marT="114300" marB="114300">
                    <a:lnL w="9525" cap="flat" cmpd="sng" algn="ctr">
                      <a:solidFill>
                        <a:srgbClr val="209BF5"/>
                      </a:solidFill>
                      <a:prstDash val="solid"/>
                      <a:round/>
                      <a:headEnd type="none" w="med" len="med"/>
                      <a:tailEnd type="none" w="med" len="med"/>
                    </a:lnL>
                    <a:lnR w="9525" cap="flat" cmpd="sng" algn="ctr">
                      <a:solidFill>
                        <a:srgbClr val="209BF5"/>
                      </a:solidFill>
                      <a:prstDash val="solid"/>
                      <a:round/>
                      <a:headEnd type="none" w="med" len="med"/>
                      <a:tailEnd type="none" w="med" len="med"/>
                    </a:lnR>
                    <a:lnT w="9525" cap="flat" cmpd="sng" algn="ctr">
                      <a:solidFill>
                        <a:srgbClr val="209BF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US" dirty="0">
                          <a:solidFill>
                            <a:srgbClr val="333333"/>
                          </a:solidFill>
                          <a:effectLst/>
                          <a:latin typeface="inter-regular"/>
                        </a:rPr>
                        <a:t>21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Computer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Dancing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21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Math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Singing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34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Chemistry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Dancing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74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Biology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Cricket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dirty="0">
                          <a:solidFill>
                            <a:srgbClr val="333333"/>
                          </a:solidFill>
                          <a:effectLst/>
                          <a:latin typeface="inter-regular"/>
                        </a:rPr>
                        <a:t>59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Physics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Hockey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5" name="Rectangle 4"/>
          <p:cNvSpPr/>
          <p:nvPr/>
        </p:nvSpPr>
        <p:spPr>
          <a:xfrm>
            <a:off x="7759700" y="2263864"/>
            <a:ext cx="4025900" cy="2031325"/>
          </a:xfrm>
          <a:prstGeom prst="rect">
            <a:avLst/>
          </a:prstGeom>
        </p:spPr>
        <p:txBody>
          <a:bodyPr wrap="square">
            <a:spAutoFit/>
          </a:bodyPr>
          <a:lstStyle/>
          <a:p>
            <a:pPr algn="just"/>
            <a:r>
              <a:rPr lang="en-US" dirty="0">
                <a:solidFill>
                  <a:srgbClr val="333333"/>
                </a:solidFill>
                <a:latin typeface="inter-regular"/>
              </a:rPr>
              <a:t>The given STUDENT table is in 3NF, but the COURSE and HOBBY are two independent entity. Hence, there is no relationship between COURSE and HOBBY.</a:t>
            </a:r>
          </a:p>
          <a:p>
            <a:r>
              <a:rPr lang="en-US" dirty="0"/>
              <a:t/>
            </a:r>
            <a:br>
              <a:rPr lang="en-US" dirty="0"/>
            </a:br>
            <a:endParaRPr lang="en-US" dirty="0"/>
          </a:p>
        </p:txBody>
      </p:sp>
      <p:sp>
        <p:nvSpPr>
          <p:cNvPr id="6" name="Rectangle 5"/>
          <p:cNvSpPr/>
          <p:nvPr/>
        </p:nvSpPr>
        <p:spPr>
          <a:xfrm>
            <a:off x="381000" y="5285939"/>
            <a:ext cx="8940800" cy="1754326"/>
          </a:xfrm>
          <a:prstGeom prst="rect">
            <a:avLst/>
          </a:prstGeom>
        </p:spPr>
        <p:txBody>
          <a:bodyPr wrap="square">
            <a:spAutoFit/>
          </a:bodyPr>
          <a:lstStyle/>
          <a:p>
            <a:r>
              <a:rPr lang="en-US" dirty="0"/>
              <a:t>In the STUDENT relation, a student with STU_ID, </a:t>
            </a:r>
            <a:r>
              <a:rPr lang="en-US" b="1" dirty="0">
                <a:latin typeface="inter-bold"/>
              </a:rPr>
              <a:t>21</a:t>
            </a:r>
            <a:r>
              <a:rPr lang="en-US" dirty="0"/>
              <a:t> contains two courses, </a:t>
            </a:r>
            <a:r>
              <a:rPr lang="en-US" b="1" dirty="0">
                <a:latin typeface="inter-bold"/>
              </a:rPr>
              <a:t>Computer</a:t>
            </a:r>
            <a:r>
              <a:rPr lang="en-US" dirty="0"/>
              <a:t> and </a:t>
            </a:r>
            <a:r>
              <a:rPr lang="en-US" b="1" dirty="0">
                <a:latin typeface="inter-bold"/>
              </a:rPr>
              <a:t>Math</a:t>
            </a:r>
            <a:r>
              <a:rPr lang="en-US" dirty="0"/>
              <a:t> and two hobbies, </a:t>
            </a:r>
            <a:r>
              <a:rPr lang="en-US" b="1" dirty="0">
                <a:latin typeface="inter-bold"/>
              </a:rPr>
              <a:t>Dancing</a:t>
            </a:r>
            <a:r>
              <a:rPr lang="en-US" dirty="0"/>
              <a:t> and </a:t>
            </a:r>
            <a:r>
              <a:rPr lang="en-US" b="1" dirty="0">
                <a:latin typeface="inter-bold"/>
              </a:rPr>
              <a:t>Singing</a:t>
            </a:r>
            <a:r>
              <a:rPr lang="en-US" dirty="0"/>
              <a:t>. So there is a Multi-valued dependency on STU_ID, which leads to unnecessary repetition of data.</a:t>
            </a:r>
          </a:p>
          <a:p>
            <a:r>
              <a:rPr lang="en-US" dirty="0">
                <a:solidFill>
                  <a:srgbClr val="333333"/>
                </a:solidFill>
                <a:latin typeface="inter-regular"/>
              </a:rPr>
              <a:t>So to make the above table into 4NF, we can decompose it into two tables:</a:t>
            </a:r>
            <a:endParaRPr lang="en-US" dirty="0"/>
          </a:p>
          <a:p>
            <a:r>
              <a:rPr lang="en-US" dirty="0">
                <a:solidFill>
                  <a:srgbClr val="333333"/>
                </a:solidFill>
                <a:latin typeface="inter-regular"/>
              </a:rPr>
              <a:t/>
            </a:r>
            <a:br>
              <a:rPr lang="en-US" dirty="0">
                <a:solidFill>
                  <a:srgbClr val="333333"/>
                </a:solidFill>
                <a:latin typeface="inter-regular"/>
              </a:rPr>
            </a:br>
            <a:endParaRPr lang="en-US" dirty="0"/>
          </a:p>
        </p:txBody>
      </p:sp>
    </p:spTree>
    <p:extLst>
      <p:ext uri="{BB962C8B-B14F-4D97-AF65-F5344CB8AC3E}">
        <p14:creationId xmlns:p14="http://schemas.microsoft.com/office/powerpoint/2010/main" val="10889380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Fourth normal form</a:t>
            </a:r>
            <a:endParaRPr lang="en-US" dirty="0"/>
          </a:p>
        </p:txBody>
      </p:sp>
      <p:sp>
        <p:nvSpPr>
          <p:cNvPr id="3" name="Content Placeholder 2"/>
          <p:cNvSpPr>
            <a:spLocks noGrp="1"/>
          </p:cNvSpPr>
          <p:nvPr>
            <p:ph idx="1"/>
          </p:nvPr>
        </p:nvSpPr>
        <p:spPr/>
        <p:txBody>
          <a:bodyPr/>
          <a:lstStyle/>
          <a:p>
            <a:r>
              <a:rPr lang="en-US" dirty="0" smtClean="0"/>
              <a:t>Keys and multivalued dependencies</a:t>
            </a:r>
          </a:p>
          <a:p>
            <a:r>
              <a:rPr lang="en-US" dirty="0" smtClean="0"/>
              <a:t>4NF eliminates independent many to one relations between columns</a:t>
            </a:r>
          </a:p>
          <a:p>
            <a:r>
              <a:rPr lang="en-US" dirty="0" smtClean="0"/>
              <a:t>A relation must first be in BCNF</a:t>
            </a:r>
          </a:p>
          <a:p>
            <a:r>
              <a:rPr lang="en-US" dirty="0" smtClean="0"/>
              <a:t>A given relation may not contain more than one multivalued attributes.</a:t>
            </a:r>
          </a:p>
          <a:p>
            <a:endParaRPr lang="en-US" dirty="0"/>
          </a:p>
        </p:txBody>
      </p:sp>
    </p:spTree>
    <p:extLst>
      <p:ext uri="{BB962C8B-B14F-4D97-AF65-F5344CB8AC3E}">
        <p14:creationId xmlns:p14="http://schemas.microsoft.com/office/powerpoint/2010/main" val="4547933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38418785"/>
              </p:ext>
            </p:extLst>
          </p:nvPr>
        </p:nvGraphicFramePr>
        <p:xfrm>
          <a:off x="565445" y="1089978"/>
          <a:ext cx="7047910" cy="2636520"/>
        </p:xfrm>
        <a:graphic>
          <a:graphicData uri="http://schemas.openxmlformats.org/drawingml/2006/table">
            <a:tbl>
              <a:tblPr/>
              <a:tblGrid>
                <a:gridCol w="3523955"/>
                <a:gridCol w="3523955"/>
              </a:tblGrid>
              <a:tr h="0">
                <a:tc>
                  <a:txBody>
                    <a:bodyPr/>
                    <a:lstStyle/>
                    <a:p>
                      <a:pPr algn="l" fontAlgn="t"/>
                      <a:r>
                        <a:rPr lang="en-US">
                          <a:solidFill>
                            <a:srgbClr val="000000"/>
                          </a:solidFill>
                          <a:effectLst/>
                          <a:latin typeface="times new roman" panose="02020603050405020304" pitchFamily="18" charset="0"/>
                        </a:rPr>
                        <a:t>STU_ID</a:t>
                      </a:r>
                    </a:p>
                  </a:txBody>
                  <a:tcPr marL="114300" marR="114300" marT="114300" marB="114300">
                    <a:lnL w="9525" cap="flat" cmpd="sng" algn="ctr">
                      <a:solidFill>
                        <a:srgbClr val="D879F5"/>
                      </a:solidFill>
                      <a:prstDash val="solid"/>
                      <a:round/>
                      <a:headEnd type="none" w="med" len="med"/>
                      <a:tailEnd type="none" w="med" len="med"/>
                    </a:lnL>
                    <a:lnR w="9525" cap="flat" cmpd="sng" algn="ctr">
                      <a:solidFill>
                        <a:srgbClr val="D879F5"/>
                      </a:solidFill>
                      <a:prstDash val="solid"/>
                      <a:round/>
                      <a:headEnd type="none" w="med" len="med"/>
                      <a:tailEnd type="none" w="med" len="med"/>
                    </a:lnR>
                    <a:lnT w="9525" cap="flat" cmpd="sng" algn="ctr">
                      <a:solidFill>
                        <a:srgbClr val="D879F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COURSE</a:t>
                      </a:r>
                    </a:p>
                  </a:txBody>
                  <a:tcPr marL="114300" marR="114300" marT="114300" marB="114300">
                    <a:lnL w="9525" cap="flat" cmpd="sng" algn="ctr">
                      <a:solidFill>
                        <a:srgbClr val="D879F5"/>
                      </a:solidFill>
                      <a:prstDash val="solid"/>
                      <a:round/>
                      <a:headEnd type="none" w="med" len="med"/>
                      <a:tailEnd type="none" w="med" len="med"/>
                    </a:lnL>
                    <a:lnR w="9525" cap="flat" cmpd="sng" algn="ctr">
                      <a:solidFill>
                        <a:srgbClr val="D879F5"/>
                      </a:solidFill>
                      <a:prstDash val="solid"/>
                      <a:round/>
                      <a:headEnd type="none" w="med" len="med"/>
                      <a:tailEnd type="none" w="med" len="med"/>
                    </a:lnR>
                    <a:lnT w="9525" cap="flat" cmpd="sng" algn="ctr">
                      <a:solidFill>
                        <a:srgbClr val="D879F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US">
                          <a:solidFill>
                            <a:srgbClr val="333333"/>
                          </a:solidFill>
                          <a:effectLst/>
                          <a:latin typeface="inter-regular"/>
                        </a:rPr>
                        <a:t>21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Computer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21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Math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34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Chemistry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74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Biology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59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Physics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717166187"/>
              </p:ext>
            </p:extLst>
          </p:nvPr>
        </p:nvGraphicFramePr>
        <p:xfrm>
          <a:off x="590845" y="4010978"/>
          <a:ext cx="7047910" cy="2636520"/>
        </p:xfrm>
        <a:graphic>
          <a:graphicData uri="http://schemas.openxmlformats.org/drawingml/2006/table">
            <a:tbl>
              <a:tblPr/>
              <a:tblGrid>
                <a:gridCol w="3523955"/>
                <a:gridCol w="3523955"/>
              </a:tblGrid>
              <a:tr h="0">
                <a:tc>
                  <a:txBody>
                    <a:bodyPr/>
                    <a:lstStyle/>
                    <a:p>
                      <a:pPr algn="l" fontAlgn="t"/>
                      <a:r>
                        <a:rPr lang="en-US">
                          <a:solidFill>
                            <a:srgbClr val="000000"/>
                          </a:solidFill>
                          <a:effectLst/>
                          <a:latin typeface="times new roman" panose="02020603050405020304" pitchFamily="18" charset="0"/>
                        </a:rPr>
                        <a:t>STU_ID</a:t>
                      </a:r>
                    </a:p>
                  </a:txBody>
                  <a:tcPr marL="114300" marR="114300" marT="114300" marB="114300">
                    <a:lnL w="9525" cap="flat" cmpd="sng" algn="ctr">
                      <a:solidFill>
                        <a:srgbClr val="308A09"/>
                      </a:solidFill>
                      <a:prstDash val="solid"/>
                      <a:round/>
                      <a:headEnd type="none" w="med" len="med"/>
                      <a:tailEnd type="none" w="med" len="med"/>
                    </a:lnL>
                    <a:lnR w="9525" cap="flat" cmpd="sng" algn="ctr">
                      <a:solidFill>
                        <a:srgbClr val="308A09"/>
                      </a:solidFill>
                      <a:prstDash val="solid"/>
                      <a:round/>
                      <a:headEnd type="none" w="med" len="med"/>
                      <a:tailEnd type="none" w="med" len="med"/>
                    </a:lnR>
                    <a:lnT w="9525" cap="flat" cmpd="sng" algn="ctr">
                      <a:solidFill>
                        <a:srgbClr val="308A0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HOBBY</a:t>
                      </a:r>
                    </a:p>
                  </a:txBody>
                  <a:tcPr marL="114300" marR="114300" marT="114300" marB="114300">
                    <a:lnL w="9525" cap="flat" cmpd="sng" algn="ctr">
                      <a:solidFill>
                        <a:srgbClr val="308A09"/>
                      </a:solidFill>
                      <a:prstDash val="solid"/>
                      <a:round/>
                      <a:headEnd type="none" w="med" len="med"/>
                      <a:tailEnd type="none" w="med" len="med"/>
                    </a:lnL>
                    <a:lnR w="9525" cap="flat" cmpd="sng" algn="ctr">
                      <a:solidFill>
                        <a:srgbClr val="308A09"/>
                      </a:solidFill>
                      <a:prstDash val="solid"/>
                      <a:round/>
                      <a:headEnd type="none" w="med" len="med"/>
                      <a:tailEnd type="none" w="med" len="med"/>
                    </a:lnR>
                    <a:lnT w="9525" cap="flat" cmpd="sng" algn="ctr">
                      <a:solidFill>
                        <a:srgbClr val="308A0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US">
                          <a:solidFill>
                            <a:srgbClr val="333333"/>
                          </a:solidFill>
                          <a:effectLst/>
                          <a:latin typeface="inter-regular"/>
                        </a:rPr>
                        <a:t>21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Dancing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21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Singing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34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Dancing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a:solidFill>
                            <a:srgbClr val="333333"/>
                          </a:solidFill>
                          <a:effectLst/>
                          <a:latin typeface="inter-regular"/>
                        </a:rPr>
                        <a:t>74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Cricket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a:solidFill>
                            <a:srgbClr val="333333"/>
                          </a:solidFill>
                          <a:effectLst/>
                          <a:latin typeface="inter-regular"/>
                        </a:rPr>
                        <a:t>59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Hockey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4" name="Rectangle 1"/>
          <p:cNvSpPr>
            <a:spLocks noChangeArrowheads="1"/>
          </p:cNvSpPr>
          <p:nvPr/>
        </p:nvSpPr>
        <p:spPr bwMode="auto">
          <a:xfrm>
            <a:off x="590550" y="401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4"/>
          <p:cNvSpPr/>
          <p:nvPr/>
        </p:nvSpPr>
        <p:spPr>
          <a:xfrm>
            <a:off x="7747000" y="5050135"/>
            <a:ext cx="6096000" cy="923330"/>
          </a:xfrm>
          <a:prstGeom prst="rect">
            <a:avLst/>
          </a:prstGeom>
        </p:spPr>
        <p:txBody>
          <a:bodyPr>
            <a:spAutoFit/>
          </a:bodyPr>
          <a:lstStyle/>
          <a:p>
            <a:pPr algn="just"/>
            <a:r>
              <a:rPr lang="en-US" b="1" dirty="0">
                <a:solidFill>
                  <a:srgbClr val="333333"/>
                </a:solidFill>
                <a:latin typeface="inter-bold"/>
              </a:rPr>
              <a:t>STUDENT_HOBBY</a:t>
            </a:r>
            <a:endParaRPr lang="en-US" dirty="0">
              <a:solidFill>
                <a:srgbClr val="333333"/>
              </a:solidFill>
              <a:latin typeface="inter-regular"/>
            </a:endParaRPr>
          </a:p>
          <a:p>
            <a:r>
              <a:rPr lang="en-US" dirty="0"/>
              <a:t/>
            </a:r>
            <a:br>
              <a:rPr lang="en-US" dirty="0"/>
            </a:br>
            <a:endParaRPr lang="en-US" dirty="0"/>
          </a:p>
        </p:txBody>
      </p:sp>
      <p:sp>
        <p:nvSpPr>
          <p:cNvPr id="6" name="Rectangle 5"/>
          <p:cNvSpPr/>
          <p:nvPr/>
        </p:nvSpPr>
        <p:spPr>
          <a:xfrm>
            <a:off x="7747000" y="2408535"/>
            <a:ext cx="6096000" cy="923330"/>
          </a:xfrm>
          <a:prstGeom prst="rect">
            <a:avLst/>
          </a:prstGeom>
        </p:spPr>
        <p:txBody>
          <a:bodyPr>
            <a:spAutoFit/>
          </a:bodyPr>
          <a:lstStyle/>
          <a:p>
            <a:pPr algn="just"/>
            <a:r>
              <a:rPr lang="en-US" b="1" dirty="0">
                <a:solidFill>
                  <a:srgbClr val="333333"/>
                </a:solidFill>
                <a:latin typeface="inter-bold"/>
              </a:rPr>
              <a:t>STUDENT_COURSE</a:t>
            </a:r>
            <a:endParaRPr lang="en-US" dirty="0">
              <a:solidFill>
                <a:srgbClr val="333333"/>
              </a:solidFill>
              <a:latin typeface="inter-regular"/>
            </a:endParaRPr>
          </a:p>
          <a:p>
            <a:r>
              <a:rPr lang="en-US" dirty="0"/>
              <a:t/>
            </a:r>
            <a:br>
              <a:rPr lang="en-US" dirty="0"/>
            </a:br>
            <a:endParaRPr lang="en-US" dirty="0"/>
          </a:p>
        </p:txBody>
      </p:sp>
    </p:spTree>
    <p:extLst>
      <p:ext uri="{BB962C8B-B14F-4D97-AF65-F5344CB8AC3E}">
        <p14:creationId xmlns:p14="http://schemas.microsoft.com/office/powerpoint/2010/main" val="38324098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26272869"/>
              </p:ext>
            </p:extLst>
          </p:nvPr>
        </p:nvGraphicFramePr>
        <p:xfrm>
          <a:off x="581025" y="2181225"/>
          <a:ext cx="11029950" cy="2225040"/>
        </p:xfrm>
        <a:graphic>
          <a:graphicData uri="http://schemas.openxmlformats.org/drawingml/2006/table">
            <a:tbl>
              <a:tblPr firstRow="1" bandRow="1">
                <a:tableStyleId>{5C22544A-7EE6-4342-B048-85BDC9FD1C3A}</a:tableStyleId>
              </a:tblPr>
              <a:tblGrid>
                <a:gridCol w="3676650"/>
                <a:gridCol w="3676650"/>
                <a:gridCol w="3676650"/>
              </a:tblGrid>
              <a:tr h="370840">
                <a:tc>
                  <a:txBody>
                    <a:bodyPr/>
                    <a:lstStyle/>
                    <a:p>
                      <a:r>
                        <a:rPr lang="en-US" dirty="0" smtClean="0"/>
                        <a:t>STD</a:t>
                      </a:r>
                      <a:r>
                        <a:rPr lang="en-US" baseline="0" dirty="0" smtClean="0"/>
                        <a:t> ID</a:t>
                      </a:r>
                      <a:endParaRPr lang="en-US" dirty="0"/>
                    </a:p>
                  </a:txBody>
                  <a:tcPr/>
                </a:tc>
                <a:tc>
                  <a:txBody>
                    <a:bodyPr/>
                    <a:lstStyle/>
                    <a:p>
                      <a:r>
                        <a:rPr lang="en-US" dirty="0" smtClean="0"/>
                        <a:t>SUBJECT</a:t>
                      </a:r>
                      <a:endParaRPr lang="en-US" dirty="0"/>
                    </a:p>
                  </a:txBody>
                  <a:tcPr/>
                </a:tc>
                <a:tc>
                  <a:txBody>
                    <a:bodyPr/>
                    <a:lstStyle/>
                    <a:p>
                      <a:r>
                        <a:rPr lang="en-US" dirty="0" smtClean="0"/>
                        <a:t>ACTIVITY</a:t>
                      </a:r>
                      <a:endParaRPr lang="en-US" dirty="0"/>
                    </a:p>
                  </a:txBody>
                  <a:tcPr/>
                </a:tc>
              </a:tr>
              <a:tr h="370840">
                <a:tc>
                  <a:txBody>
                    <a:bodyPr/>
                    <a:lstStyle/>
                    <a:p>
                      <a:r>
                        <a:rPr lang="en-US" dirty="0" smtClean="0"/>
                        <a:t>100</a:t>
                      </a:r>
                      <a:endParaRPr lang="en-US" dirty="0"/>
                    </a:p>
                  </a:txBody>
                  <a:tcPr/>
                </a:tc>
                <a:tc>
                  <a:txBody>
                    <a:bodyPr/>
                    <a:lstStyle/>
                    <a:p>
                      <a:r>
                        <a:rPr lang="en-US" dirty="0" smtClean="0"/>
                        <a:t>MUSIC</a:t>
                      </a:r>
                      <a:endParaRPr lang="en-US" dirty="0"/>
                    </a:p>
                  </a:txBody>
                  <a:tcPr/>
                </a:tc>
                <a:tc>
                  <a:txBody>
                    <a:bodyPr/>
                    <a:lstStyle/>
                    <a:p>
                      <a:r>
                        <a:rPr lang="en-US" dirty="0" smtClean="0"/>
                        <a:t>SWIMMING</a:t>
                      </a:r>
                      <a:endParaRPr lang="en-US" dirty="0"/>
                    </a:p>
                  </a:txBody>
                  <a:tcPr/>
                </a:tc>
              </a:tr>
              <a:tr h="370840">
                <a:tc>
                  <a:txBody>
                    <a:bodyPr/>
                    <a:lstStyle/>
                    <a:p>
                      <a:r>
                        <a:rPr lang="en-US" dirty="0" smtClean="0"/>
                        <a:t>100</a:t>
                      </a:r>
                      <a:endParaRPr lang="en-US" dirty="0"/>
                    </a:p>
                  </a:txBody>
                  <a:tcPr/>
                </a:tc>
                <a:tc>
                  <a:txBody>
                    <a:bodyPr/>
                    <a:lstStyle/>
                    <a:p>
                      <a:r>
                        <a:rPr lang="en-US" dirty="0" smtClean="0"/>
                        <a:t>ACCOUNTING</a:t>
                      </a:r>
                      <a:endParaRPr lang="en-US" dirty="0"/>
                    </a:p>
                  </a:txBody>
                  <a:tcPr/>
                </a:tc>
                <a:tc>
                  <a:txBody>
                    <a:bodyPr/>
                    <a:lstStyle/>
                    <a:p>
                      <a:r>
                        <a:rPr lang="en-US" dirty="0" smtClean="0"/>
                        <a:t>SWIMMING</a:t>
                      </a:r>
                      <a:endParaRPr lang="en-US" dirty="0"/>
                    </a:p>
                  </a:txBody>
                  <a:tcPr/>
                </a:tc>
              </a:tr>
              <a:tr h="370840">
                <a:tc>
                  <a:txBody>
                    <a:bodyPr/>
                    <a:lstStyle/>
                    <a:p>
                      <a:r>
                        <a:rPr lang="en-US" dirty="0" smtClean="0"/>
                        <a:t>100</a:t>
                      </a:r>
                      <a:endParaRPr lang="en-US" dirty="0"/>
                    </a:p>
                  </a:txBody>
                  <a:tcPr/>
                </a:tc>
                <a:tc>
                  <a:txBody>
                    <a:bodyPr/>
                    <a:lstStyle/>
                    <a:p>
                      <a:r>
                        <a:rPr lang="en-US" dirty="0" smtClean="0"/>
                        <a:t>MUSIC</a:t>
                      </a:r>
                      <a:endParaRPr lang="en-US" dirty="0"/>
                    </a:p>
                  </a:txBody>
                  <a:tcPr/>
                </a:tc>
                <a:tc>
                  <a:txBody>
                    <a:bodyPr/>
                    <a:lstStyle/>
                    <a:p>
                      <a:r>
                        <a:rPr lang="en-US" dirty="0" smtClean="0"/>
                        <a:t>TENNIS</a:t>
                      </a:r>
                      <a:endParaRPr lang="en-US" dirty="0"/>
                    </a:p>
                  </a:txBody>
                  <a:tcPr/>
                </a:tc>
              </a:tr>
              <a:tr h="370840">
                <a:tc>
                  <a:txBody>
                    <a:bodyPr/>
                    <a:lstStyle/>
                    <a:p>
                      <a:r>
                        <a:rPr lang="en-US" dirty="0" smtClean="0"/>
                        <a:t>100</a:t>
                      </a:r>
                      <a:endParaRPr lang="en-US" dirty="0"/>
                    </a:p>
                  </a:txBody>
                  <a:tcPr/>
                </a:tc>
                <a:tc>
                  <a:txBody>
                    <a:bodyPr/>
                    <a:lstStyle/>
                    <a:p>
                      <a:r>
                        <a:rPr lang="en-US" dirty="0" smtClean="0"/>
                        <a:t>ACCOUNTING</a:t>
                      </a:r>
                      <a:endParaRPr lang="en-US" dirty="0"/>
                    </a:p>
                  </a:txBody>
                  <a:tcPr/>
                </a:tc>
                <a:tc>
                  <a:txBody>
                    <a:bodyPr/>
                    <a:lstStyle/>
                    <a:p>
                      <a:r>
                        <a:rPr lang="en-US" dirty="0" smtClean="0"/>
                        <a:t>TENNIS</a:t>
                      </a:r>
                      <a:endParaRPr lang="en-US" dirty="0"/>
                    </a:p>
                  </a:txBody>
                  <a:tcPr/>
                </a:tc>
              </a:tr>
              <a:tr h="370840">
                <a:tc>
                  <a:txBody>
                    <a:bodyPr/>
                    <a:lstStyle/>
                    <a:p>
                      <a:r>
                        <a:rPr lang="en-US" dirty="0" smtClean="0"/>
                        <a:t>150</a:t>
                      </a:r>
                      <a:endParaRPr lang="en-US" dirty="0"/>
                    </a:p>
                  </a:txBody>
                  <a:tcPr/>
                </a:tc>
                <a:tc>
                  <a:txBody>
                    <a:bodyPr/>
                    <a:lstStyle/>
                    <a:p>
                      <a:r>
                        <a:rPr lang="en-US" dirty="0" smtClean="0"/>
                        <a:t>MATHS</a:t>
                      </a:r>
                      <a:endParaRPr lang="en-US" dirty="0"/>
                    </a:p>
                  </a:txBody>
                  <a:tcPr/>
                </a:tc>
                <a:tc>
                  <a:txBody>
                    <a:bodyPr/>
                    <a:lstStyle/>
                    <a:p>
                      <a:r>
                        <a:rPr lang="en-US" dirty="0" smtClean="0"/>
                        <a:t>JOGGING</a:t>
                      </a:r>
                      <a:endParaRPr lang="en-US" dirty="0"/>
                    </a:p>
                  </a:txBody>
                  <a:tcPr/>
                </a:tc>
              </a:tr>
            </a:tbl>
          </a:graphicData>
        </a:graphic>
      </p:graphicFrame>
      <p:sp>
        <p:nvSpPr>
          <p:cNvPr id="5" name="TextBox 4"/>
          <p:cNvSpPr txBox="1"/>
          <p:nvPr/>
        </p:nvSpPr>
        <p:spPr>
          <a:xfrm>
            <a:off x="1103971" y="4895385"/>
            <a:ext cx="6512312" cy="1200329"/>
          </a:xfrm>
          <a:prstGeom prst="rect">
            <a:avLst/>
          </a:prstGeom>
          <a:noFill/>
        </p:spPr>
        <p:txBody>
          <a:bodyPr wrap="square" rtlCol="0">
            <a:spAutoFit/>
          </a:bodyPr>
          <a:lstStyle/>
          <a:p>
            <a:r>
              <a:rPr lang="en-US" dirty="0" smtClean="0"/>
              <a:t>Many std.id have same subject</a:t>
            </a:r>
          </a:p>
          <a:p>
            <a:r>
              <a:rPr lang="en-US" dirty="0" smtClean="0"/>
              <a:t>Many std.id have same activity</a:t>
            </a:r>
          </a:p>
          <a:p>
            <a:r>
              <a:rPr lang="en-US" dirty="0" smtClean="0"/>
              <a:t>Thus violates 4NF</a:t>
            </a:r>
          </a:p>
          <a:p>
            <a:endParaRPr lang="en-US" dirty="0"/>
          </a:p>
        </p:txBody>
      </p:sp>
    </p:spTree>
    <p:extLst>
      <p:ext uri="{BB962C8B-B14F-4D97-AF65-F5344CB8AC3E}">
        <p14:creationId xmlns:p14="http://schemas.microsoft.com/office/powerpoint/2010/main" val="20939387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DECOMPOSITION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22427036"/>
              </p:ext>
            </p:extLst>
          </p:nvPr>
        </p:nvGraphicFramePr>
        <p:xfrm>
          <a:off x="581023" y="2181225"/>
          <a:ext cx="3500322" cy="1483360"/>
        </p:xfrm>
        <a:graphic>
          <a:graphicData uri="http://schemas.openxmlformats.org/drawingml/2006/table">
            <a:tbl>
              <a:tblPr firstRow="1" bandRow="1">
                <a:tableStyleId>{5C22544A-7EE6-4342-B048-85BDC9FD1C3A}</a:tableStyleId>
              </a:tblPr>
              <a:tblGrid>
                <a:gridCol w="1750161"/>
                <a:gridCol w="1750161"/>
              </a:tblGrid>
              <a:tr h="370840">
                <a:tc>
                  <a:txBody>
                    <a:bodyPr/>
                    <a:lstStyle/>
                    <a:p>
                      <a:r>
                        <a:rPr lang="en-US" dirty="0" smtClean="0"/>
                        <a:t>STU. ID</a:t>
                      </a:r>
                      <a:endParaRPr lang="en-US" dirty="0"/>
                    </a:p>
                  </a:txBody>
                  <a:tcPr/>
                </a:tc>
                <a:tc>
                  <a:txBody>
                    <a:bodyPr/>
                    <a:lstStyle/>
                    <a:p>
                      <a:r>
                        <a:rPr lang="en-US" dirty="0" smtClean="0"/>
                        <a:t>SUBJECT</a:t>
                      </a:r>
                      <a:endParaRPr lang="en-US" dirty="0"/>
                    </a:p>
                  </a:txBody>
                  <a:tcPr/>
                </a:tc>
              </a:tr>
              <a:tr h="370840">
                <a:tc>
                  <a:txBody>
                    <a:bodyPr/>
                    <a:lstStyle/>
                    <a:p>
                      <a:r>
                        <a:rPr lang="en-US" dirty="0" smtClean="0"/>
                        <a:t>100</a:t>
                      </a:r>
                      <a:endParaRPr lang="en-US" dirty="0"/>
                    </a:p>
                  </a:txBody>
                  <a:tcPr/>
                </a:tc>
                <a:tc>
                  <a:txBody>
                    <a:bodyPr/>
                    <a:lstStyle/>
                    <a:p>
                      <a:r>
                        <a:rPr lang="en-US" dirty="0" smtClean="0"/>
                        <a:t>MUSIC</a:t>
                      </a:r>
                      <a:endParaRPr lang="en-US" dirty="0"/>
                    </a:p>
                  </a:txBody>
                  <a:tcPr/>
                </a:tc>
              </a:tr>
              <a:tr h="370840">
                <a:tc>
                  <a:txBody>
                    <a:bodyPr/>
                    <a:lstStyle/>
                    <a:p>
                      <a:r>
                        <a:rPr lang="en-US" dirty="0" smtClean="0"/>
                        <a:t>100</a:t>
                      </a:r>
                      <a:endParaRPr lang="en-US" dirty="0"/>
                    </a:p>
                  </a:txBody>
                  <a:tcPr/>
                </a:tc>
                <a:tc>
                  <a:txBody>
                    <a:bodyPr/>
                    <a:lstStyle/>
                    <a:p>
                      <a:r>
                        <a:rPr lang="en-US" dirty="0" smtClean="0"/>
                        <a:t>ACCOUNTING</a:t>
                      </a:r>
                      <a:endParaRPr lang="en-US" dirty="0"/>
                    </a:p>
                  </a:txBody>
                  <a:tcPr/>
                </a:tc>
              </a:tr>
              <a:tr h="370840">
                <a:tc>
                  <a:txBody>
                    <a:bodyPr/>
                    <a:lstStyle/>
                    <a:p>
                      <a:r>
                        <a:rPr lang="en-US" dirty="0" smtClean="0"/>
                        <a:t>150</a:t>
                      </a:r>
                      <a:endParaRPr lang="en-US" dirty="0"/>
                    </a:p>
                  </a:txBody>
                  <a:tcPr/>
                </a:tc>
                <a:tc>
                  <a:txBody>
                    <a:bodyPr/>
                    <a:lstStyle/>
                    <a:p>
                      <a:r>
                        <a:rPr lang="en-US" dirty="0" smtClean="0"/>
                        <a:t>MATHS</a:t>
                      </a:r>
                      <a:endParaRPr lang="en-US"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798867606"/>
              </p:ext>
            </p:extLst>
          </p:nvPr>
        </p:nvGraphicFramePr>
        <p:xfrm>
          <a:off x="4513688" y="2177508"/>
          <a:ext cx="3225258" cy="1483360"/>
        </p:xfrm>
        <a:graphic>
          <a:graphicData uri="http://schemas.openxmlformats.org/drawingml/2006/table">
            <a:tbl>
              <a:tblPr firstRow="1" bandRow="1">
                <a:tableStyleId>{5C22544A-7EE6-4342-B048-85BDC9FD1C3A}</a:tableStyleId>
              </a:tblPr>
              <a:tblGrid>
                <a:gridCol w="1612629"/>
                <a:gridCol w="1612629"/>
              </a:tblGrid>
              <a:tr h="370840">
                <a:tc>
                  <a:txBody>
                    <a:bodyPr/>
                    <a:lstStyle/>
                    <a:p>
                      <a:r>
                        <a:rPr lang="en-US" dirty="0" smtClean="0"/>
                        <a:t>STU. ID</a:t>
                      </a:r>
                      <a:endParaRPr lang="en-US" dirty="0"/>
                    </a:p>
                  </a:txBody>
                  <a:tcPr/>
                </a:tc>
                <a:tc>
                  <a:txBody>
                    <a:bodyPr/>
                    <a:lstStyle/>
                    <a:p>
                      <a:r>
                        <a:rPr lang="en-US" dirty="0" smtClean="0"/>
                        <a:t>ACTIVITY</a:t>
                      </a:r>
                      <a:endParaRPr lang="en-US" dirty="0"/>
                    </a:p>
                  </a:txBody>
                  <a:tcPr/>
                </a:tc>
              </a:tr>
              <a:tr h="370840">
                <a:tc>
                  <a:txBody>
                    <a:bodyPr/>
                    <a:lstStyle/>
                    <a:p>
                      <a:r>
                        <a:rPr lang="en-US" dirty="0" smtClean="0"/>
                        <a:t>100</a:t>
                      </a:r>
                      <a:endParaRPr lang="en-US" dirty="0"/>
                    </a:p>
                  </a:txBody>
                  <a:tcPr/>
                </a:tc>
                <a:tc>
                  <a:txBody>
                    <a:bodyPr/>
                    <a:lstStyle/>
                    <a:p>
                      <a:r>
                        <a:rPr lang="en-US" dirty="0" smtClean="0"/>
                        <a:t>SWIMMING</a:t>
                      </a:r>
                      <a:endParaRPr lang="en-US" dirty="0"/>
                    </a:p>
                  </a:txBody>
                  <a:tcPr/>
                </a:tc>
              </a:tr>
              <a:tr h="370840">
                <a:tc>
                  <a:txBody>
                    <a:bodyPr/>
                    <a:lstStyle/>
                    <a:p>
                      <a:r>
                        <a:rPr lang="en-US" dirty="0" smtClean="0"/>
                        <a:t>100</a:t>
                      </a:r>
                      <a:endParaRPr lang="en-US" dirty="0"/>
                    </a:p>
                  </a:txBody>
                  <a:tcPr/>
                </a:tc>
                <a:tc>
                  <a:txBody>
                    <a:bodyPr/>
                    <a:lstStyle/>
                    <a:p>
                      <a:r>
                        <a:rPr lang="en-US" dirty="0" smtClean="0"/>
                        <a:t>TENNIS</a:t>
                      </a:r>
                      <a:endParaRPr lang="en-US" dirty="0"/>
                    </a:p>
                  </a:txBody>
                  <a:tcPr/>
                </a:tc>
              </a:tr>
              <a:tr h="370840">
                <a:tc>
                  <a:txBody>
                    <a:bodyPr/>
                    <a:lstStyle/>
                    <a:p>
                      <a:r>
                        <a:rPr lang="en-US" dirty="0" smtClean="0"/>
                        <a:t>150</a:t>
                      </a:r>
                      <a:endParaRPr lang="en-US" dirty="0"/>
                    </a:p>
                  </a:txBody>
                  <a:tcPr/>
                </a:tc>
                <a:tc>
                  <a:txBody>
                    <a:bodyPr/>
                    <a:lstStyle/>
                    <a:p>
                      <a:r>
                        <a:rPr lang="en-US" dirty="0" smtClean="0"/>
                        <a:t>JOGGING</a:t>
                      </a:r>
                      <a:endParaRPr lang="en-US" dirty="0"/>
                    </a:p>
                  </a:txBody>
                  <a:tcPr/>
                </a:tc>
              </a:tr>
            </a:tbl>
          </a:graphicData>
        </a:graphic>
      </p:graphicFrame>
      <p:sp>
        <p:nvSpPr>
          <p:cNvPr id="6" name="Rectangle 5"/>
          <p:cNvSpPr/>
          <p:nvPr/>
        </p:nvSpPr>
        <p:spPr>
          <a:xfrm>
            <a:off x="0" y="4267343"/>
            <a:ext cx="6096000" cy="1200329"/>
          </a:xfrm>
          <a:prstGeom prst="rect">
            <a:avLst/>
          </a:prstGeom>
        </p:spPr>
        <p:txBody>
          <a:bodyPr>
            <a:spAutoFit/>
          </a:bodyPr>
          <a:lstStyle/>
          <a:p>
            <a:pPr marL="1100138" lvl="1" indent="-533400">
              <a:spcBef>
                <a:spcPct val="50000"/>
              </a:spcBef>
              <a:buFontTx/>
              <a:buNone/>
            </a:pP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Old Scheme </a:t>
            </a:r>
            <a:r>
              <a:rPr lang="en-US" b="1" dirty="0">
                <a:ea typeface="Arial Unicode MS" panose="020B0604020202020204" pitchFamily="34" charset="-128"/>
                <a:cs typeface="Arial Unicode MS" panose="020B0604020202020204" pitchFamily="34" charset="-128"/>
                <a:sym typeface="Wingdings" panose="05000000000000000000" pitchFamily="2" charset="2"/>
              </a:rPr>
              <a:t></a:t>
            </a: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b="1" dirty="0" smtClean="0">
                <a:latin typeface="Arial Unicode MS" panose="020B0604020202020204" pitchFamily="34" charset="-128"/>
              </a:rPr>
              <a:t>STU.ID, SUBJECT, ACTIVITY</a:t>
            </a: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1100138" lvl="1" indent="-533400">
              <a:spcBef>
                <a:spcPct val="50000"/>
              </a:spcBef>
              <a:buFontTx/>
              <a:buNone/>
            </a:pP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New Scheme </a:t>
            </a:r>
            <a:r>
              <a:rPr lang="en-US" b="1" dirty="0">
                <a:ea typeface="Arial Unicode MS" panose="020B0604020202020204" pitchFamily="34" charset="-128"/>
                <a:cs typeface="Arial Unicode MS" panose="020B0604020202020204" pitchFamily="34" charset="-128"/>
                <a:sym typeface="Wingdings" panose="05000000000000000000" pitchFamily="2" charset="2"/>
              </a:rPr>
              <a:t></a:t>
            </a: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b="1" dirty="0">
                <a:latin typeface="Arial Unicode MS" panose="020B0604020202020204" pitchFamily="34" charset="-128"/>
              </a:rPr>
              <a:t>STU.ID, </a:t>
            </a:r>
            <a:r>
              <a:rPr lang="en-US" b="1" dirty="0" smtClean="0">
                <a:latin typeface="Arial Unicode MS" panose="020B0604020202020204" pitchFamily="34" charset="-128"/>
              </a:rPr>
              <a:t>SUBJECT</a:t>
            </a:r>
            <a:r>
              <a:rPr lang="en-US" b="1" dirty="0">
                <a:latin typeface="Arial Unicode MS" panose="020B0604020202020204" pitchFamily="34" charset="-128"/>
              </a:rPr>
              <a:t>}</a:t>
            </a:r>
            <a:endParaRPr lang="en-US"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1100138" lvl="1" indent="-533400">
              <a:spcBef>
                <a:spcPct val="50000"/>
              </a:spcBef>
              <a:buFontTx/>
              <a:buNone/>
            </a:pP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New Scheme </a:t>
            </a:r>
            <a:r>
              <a:rPr lang="en-US" b="1" dirty="0">
                <a:ea typeface="Arial Unicode MS" panose="020B0604020202020204" pitchFamily="34" charset="-128"/>
                <a:cs typeface="Arial Unicode MS" panose="020B0604020202020204" pitchFamily="34" charset="-128"/>
                <a:sym typeface="Wingdings" panose="05000000000000000000" pitchFamily="2" charset="2"/>
              </a:rPr>
              <a:t></a:t>
            </a: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b="1" dirty="0">
                <a:latin typeface="Arial Unicode MS" panose="020B0604020202020204" pitchFamily="34" charset="-128"/>
              </a:rPr>
              <a:t>STU.ID, </a:t>
            </a:r>
            <a:r>
              <a:rPr lang="en-US" b="1" dirty="0" smtClean="0">
                <a:latin typeface="Arial Unicode MS" panose="020B0604020202020204" pitchFamily="34" charset="-128"/>
              </a:rPr>
              <a:t>ACTIVITY</a:t>
            </a: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b="1" dirty="0">
              <a:latin typeface="Arial Unicode MS" panose="020B0604020202020204" pitchFamily="34" charset="-128"/>
            </a:endParaRPr>
          </a:p>
        </p:txBody>
      </p:sp>
    </p:spTree>
    <p:extLst>
      <p:ext uri="{BB962C8B-B14F-4D97-AF65-F5344CB8AC3E}">
        <p14:creationId xmlns:p14="http://schemas.microsoft.com/office/powerpoint/2010/main" val="36512001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a:t>
            </a:r>
            <a:r>
              <a:rPr lang="en-US" dirty="0"/>
              <a:t>(convert BCNF to 4NF)</a:t>
            </a:r>
          </a:p>
        </p:txBody>
      </p:sp>
      <p:grpSp>
        <p:nvGrpSpPr>
          <p:cNvPr id="4" name="Group 63"/>
          <p:cNvGrpSpPr>
            <a:grpSpLocks/>
          </p:cNvGrpSpPr>
          <p:nvPr/>
        </p:nvGrpSpPr>
        <p:grpSpPr bwMode="auto">
          <a:xfrm>
            <a:off x="700667" y="2568032"/>
            <a:ext cx="4629615" cy="2416563"/>
            <a:chOff x="3408" y="3156"/>
            <a:chExt cx="2208" cy="1116"/>
          </a:xfrm>
        </p:grpSpPr>
        <p:grpSp>
          <p:nvGrpSpPr>
            <p:cNvPr id="5" name="Group 24"/>
            <p:cNvGrpSpPr>
              <a:grpSpLocks/>
            </p:cNvGrpSpPr>
            <p:nvPr/>
          </p:nvGrpSpPr>
          <p:grpSpPr bwMode="auto">
            <a:xfrm>
              <a:off x="3408" y="3156"/>
              <a:ext cx="851" cy="191"/>
              <a:chOff x="0" y="403"/>
              <a:chExt cx="963" cy="403"/>
            </a:xfrm>
          </p:grpSpPr>
          <p:sp>
            <p:nvSpPr>
              <p:cNvPr id="57" name="Rectangle 5"/>
              <p:cNvSpPr>
                <a:spLocks noChangeArrowheads="1"/>
              </p:cNvSpPr>
              <p:nvPr/>
            </p:nvSpPr>
            <p:spPr bwMode="auto">
              <a:xfrm>
                <a:off x="43" y="403"/>
                <a:ext cx="87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Movie</a:t>
                </a:r>
              </a:p>
              <a:p>
                <a:pPr eaLnBrk="0" hangingPunct="0"/>
                <a:endParaRPr lang="en-US" sz="1200">
                  <a:solidFill>
                    <a:schemeClr val="tx1"/>
                  </a:solidFill>
                  <a:latin typeface="Times New Roman" panose="02020603050405020304" pitchFamily="18" charset="0"/>
                </a:endParaRPr>
              </a:p>
            </p:txBody>
          </p:sp>
          <p:sp>
            <p:nvSpPr>
              <p:cNvPr id="58" name="Rectangle 23"/>
              <p:cNvSpPr>
                <a:spLocks noChangeArrowheads="1"/>
              </p:cNvSpPr>
              <p:nvPr/>
            </p:nvSpPr>
            <p:spPr bwMode="auto">
              <a:xfrm>
                <a:off x="0" y="403"/>
                <a:ext cx="963"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6" name="Group 26"/>
            <p:cNvGrpSpPr>
              <a:grpSpLocks/>
            </p:cNvGrpSpPr>
            <p:nvPr/>
          </p:nvGrpSpPr>
          <p:grpSpPr bwMode="auto">
            <a:xfrm>
              <a:off x="4259" y="3156"/>
              <a:ext cx="797" cy="191"/>
              <a:chOff x="963" y="403"/>
              <a:chExt cx="797" cy="403"/>
            </a:xfrm>
          </p:grpSpPr>
          <p:sp>
            <p:nvSpPr>
              <p:cNvPr id="55" name="Rectangle 6"/>
              <p:cNvSpPr>
                <a:spLocks noChangeArrowheads="1"/>
              </p:cNvSpPr>
              <p:nvPr/>
            </p:nvSpPr>
            <p:spPr bwMode="auto">
              <a:xfrm>
                <a:off x="1006" y="403"/>
                <a:ext cx="71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ScreeningCity</a:t>
                </a:r>
              </a:p>
              <a:p>
                <a:pPr eaLnBrk="0" hangingPunct="0"/>
                <a:endParaRPr lang="en-US" sz="1200">
                  <a:solidFill>
                    <a:schemeClr val="tx1"/>
                  </a:solidFill>
                  <a:latin typeface="Times New Roman" panose="02020603050405020304" pitchFamily="18" charset="0"/>
                </a:endParaRPr>
              </a:p>
            </p:txBody>
          </p:sp>
          <p:sp>
            <p:nvSpPr>
              <p:cNvPr id="56" name="Rectangle 25"/>
              <p:cNvSpPr>
                <a:spLocks noChangeArrowheads="1"/>
              </p:cNvSpPr>
              <p:nvPr/>
            </p:nvSpPr>
            <p:spPr bwMode="auto">
              <a:xfrm>
                <a:off x="963" y="403"/>
                <a:ext cx="79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7" name="Group 28"/>
            <p:cNvGrpSpPr>
              <a:grpSpLocks/>
            </p:cNvGrpSpPr>
            <p:nvPr/>
          </p:nvGrpSpPr>
          <p:grpSpPr bwMode="auto">
            <a:xfrm>
              <a:off x="5056" y="3156"/>
              <a:ext cx="560" cy="191"/>
              <a:chOff x="1760" y="403"/>
              <a:chExt cx="558" cy="403"/>
            </a:xfrm>
          </p:grpSpPr>
          <p:sp>
            <p:nvSpPr>
              <p:cNvPr id="53" name="Rectangle 7"/>
              <p:cNvSpPr>
                <a:spLocks noChangeArrowheads="1"/>
              </p:cNvSpPr>
              <p:nvPr/>
            </p:nvSpPr>
            <p:spPr bwMode="auto">
              <a:xfrm>
                <a:off x="1803" y="403"/>
                <a:ext cx="47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Genre</a:t>
                </a:r>
              </a:p>
              <a:p>
                <a:pPr eaLnBrk="0" hangingPunct="0"/>
                <a:endParaRPr lang="en-US" sz="1200">
                  <a:solidFill>
                    <a:schemeClr val="tx1"/>
                  </a:solidFill>
                  <a:latin typeface="Times New Roman" panose="02020603050405020304" pitchFamily="18" charset="0"/>
                </a:endParaRPr>
              </a:p>
            </p:txBody>
          </p:sp>
          <p:sp>
            <p:nvSpPr>
              <p:cNvPr id="54" name="Rectangle 27"/>
              <p:cNvSpPr>
                <a:spLocks noChangeArrowheads="1"/>
              </p:cNvSpPr>
              <p:nvPr/>
            </p:nvSpPr>
            <p:spPr bwMode="auto">
              <a:xfrm>
                <a:off x="1760" y="403"/>
                <a:ext cx="55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8" name="Group 30"/>
            <p:cNvGrpSpPr>
              <a:grpSpLocks/>
            </p:cNvGrpSpPr>
            <p:nvPr/>
          </p:nvGrpSpPr>
          <p:grpSpPr bwMode="auto">
            <a:xfrm>
              <a:off x="3408" y="3348"/>
              <a:ext cx="851" cy="162"/>
              <a:chOff x="0" y="806"/>
              <a:chExt cx="963" cy="403"/>
            </a:xfrm>
          </p:grpSpPr>
          <p:sp>
            <p:nvSpPr>
              <p:cNvPr id="51" name="Rectangle 8"/>
              <p:cNvSpPr>
                <a:spLocks noChangeArrowheads="1"/>
              </p:cNvSpPr>
              <p:nvPr/>
            </p:nvSpPr>
            <p:spPr bwMode="auto">
              <a:xfrm>
                <a:off x="43" y="806"/>
                <a:ext cx="87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b="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Hard Code</a:t>
                </a:r>
              </a:p>
              <a:p>
                <a:pPr eaLnBrk="0" hangingPunct="0"/>
                <a:endParaRPr lang="en-US" sz="1000" b="0">
                  <a:solidFill>
                    <a:schemeClr val="tx1"/>
                  </a:solidFill>
                  <a:latin typeface="Times New Roman" panose="02020603050405020304" pitchFamily="18" charset="0"/>
                </a:endParaRPr>
              </a:p>
            </p:txBody>
          </p:sp>
          <p:sp>
            <p:nvSpPr>
              <p:cNvPr id="52" name="Rectangle 29"/>
              <p:cNvSpPr>
                <a:spLocks noChangeArrowheads="1"/>
              </p:cNvSpPr>
              <p:nvPr/>
            </p:nvSpPr>
            <p:spPr bwMode="auto">
              <a:xfrm>
                <a:off x="0" y="806"/>
                <a:ext cx="963"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9" name="Group 32"/>
            <p:cNvGrpSpPr>
              <a:grpSpLocks/>
            </p:cNvGrpSpPr>
            <p:nvPr/>
          </p:nvGrpSpPr>
          <p:grpSpPr bwMode="auto">
            <a:xfrm>
              <a:off x="4259" y="3348"/>
              <a:ext cx="797" cy="162"/>
              <a:chOff x="963" y="806"/>
              <a:chExt cx="797" cy="403"/>
            </a:xfrm>
          </p:grpSpPr>
          <p:sp>
            <p:nvSpPr>
              <p:cNvPr id="49" name="Rectangle 9"/>
              <p:cNvSpPr>
                <a:spLocks noChangeArrowheads="1"/>
              </p:cNvSpPr>
              <p:nvPr/>
            </p:nvSpPr>
            <p:spPr bwMode="auto">
              <a:xfrm>
                <a:off x="1006" y="806"/>
                <a:ext cx="71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b="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Los Angles</a:t>
                </a:r>
              </a:p>
              <a:p>
                <a:pPr eaLnBrk="0" hangingPunct="0"/>
                <a:endParaRPr lang="en-US" sz="1000" b="0">
                  <a:solidFill>
                    <a:schemeClr val="tx1"/>
                  </a:solidFill>
                  <a:latin typeface="Times New Roman" panose="02020603050405020304" pitchFamily="18" charset="0"/>
                </a:endParaRPr>
              </a:p>
            </p:txBody>
          </p:sp>
          <p:sp>
            <p:nvSpPr>
              <p:cNvPr id="50" name="Rectangle 31"/>
              <p:cNvSpPr>
                <a:spLocks noChangeArrowheads="1"/>
              </p:cNvSpPr>
              <p:nvPr/>
            </p:nvSpPr>
            <p:spPr bwMode="auto">
              <a:xfrm>
                <a:off x="963" y="806"/>
                <a:ext cx="79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10" name="Group 34"/>
            <p:cNvGrpSpPr>
              <a:grpSpLocks/>
            </p:cNvGrpSpPr>
            <p:nvPr/>
          </p:nvGrpSpPr>
          <p:grpSpPr bwMode="auto">
            <a:xfrm>
              <a:off x="5056" y="3348"/>
              <a:ext cx="560" cy="162"/>
              <a:chOff x="1760" y="806"/>
              <a:chExt cx="558" cy="403"/>
            </a:xfrm>
          </p:grpSpPr>
          <p:sp>
            <p:nvSpPr>
              <p:cNvPr id="47" name="Rectangle 10"/>
              <p:cNvSpPr>
                <a:spLocks noChangeArrowheads="1"/>
              </p:cNvSpPr>
              <p:nvPr/>
            </p:nvSpPr>
            <p:spPr bwMode="auto">
              <a:xfrm>
                <a:off x="1803" y="806"/>
                <a:ext cx="47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b="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Comedy</a:t>
                </a:r>
              </a:p>
              <a:p>
                <a:pPr eaLnBrk="0" hangingPunct="0"/>
                <a:endParaRPr lang="en-US" sz="1000" b="0">
                  <a:solidFill>
                    <a:schemeClr val="tx1"/>
                  </a:solidFill>
                  <a:latin typeface="Times New Roman" panose="02020603050405020304" pitchFamily="18" charset="0"/>
                </a:endParaRPr>
              </a:p>
            </p:txBody>
          </p:sp>
          <p:sp>
            <p:nvSpPr>
              <p:cNvPr id="48" name="Rectangle 33"/>
              <p:cNvSpPr>
                <a:spLocks noChangeArrowheads="1"/>
              </p:cNvSpPr>
              <p:nvPr/>
            </p:nvSpPr>
            <p:spPr bwMode="auto">
              <a:xfrm>
                <a:off x="1760" y="806"/>
                <a:ext cx="55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11" name="Group 36"/>
            <p:cNvGrpSpPr>
              <a:grpSpLocks/>
            </p:cNvGrpSpPr>
            <p:nvPr/>
          </p:nvGrpSpPr>
          <p:grpSpPr bwMode="auto">
            <a:xfrm>
              <a:off x="3408" y="3510"/>
              <a:ext cx="851" cy="181"/>
              <a:chOff x="0" y="1209"/>
              <a:chExt cx="963" cy="403"/>
            </a:xfrm>
          </p:grpSpPr>
          <p:sp>
            <p:nvSpPr>
              <p:cNvPr id="45" name="Rectangle 11"/>
              <p:cNvSpPr>
                <a:spLocks noChangeArrowheads="1"/>
              </p:cNvSpPr>
              <p:nvPr/>
            </p:nvSpPr>
            <p:spPr bwMode="auto">
              <a:xfrm>
                <a:off x="43" y="1209"/>
                <a:ext cx="87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b="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Hard Code</a:t>
                </a:r>
              </a:p>
              <a:p>
                <a:pPr eaLnBrk="0" hangingPunct="0"/>
                <a:endParaRPr lang="en-US" sz="1000" b="0">
                  <a:solidFill>
                    <a:schemeClr val="tx1"/>
                  </a:solidFill>
                  <a:latin typeface="Times New Roman" panose="02020603050405020304" pitchFamily="18" charset="0"/>
                </a:endParaRPr>
              </a:p>
            </p:txBody>
          </p:sp>
          <p:sp>
            <p:nvSpPr>
              <p:cNvPr id="46" name="Rectangle 35"/>
              <p:cNvSpPr>
                <a:spLocks noChangeArrowheads="1"/>
              </p:cNvSpPr>
              <p:nvPr/>
            </p:nvSpPr>
            <p:spPr bwMode="auto">
              <a:xfrm>
                <a:off x="0" y="1209"/>
                <a:ext cx="963"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12" name="Group 38"/>
            <p:cNvGrpSpPr>
              <a:grpSpLocks/>
            </p:cNvGrpSpPr>
            <p:nvPr/>
          </p:nvGrpSpPr>
          <p:grpSpPr bwMode="auto">
            <a:xfrm>
              <a:off x="4259" y="3510"/>
              <a:ext cx="797" cy="181"/>
              <a:chOff x="963" y="1209"/>
              <a:chExt cx="797" cy="403"/>
            </a:xfrm>
          </p:grpSpPr>
          <p:sp>
            <p:nvSpPr>
              <p:cNvPr id="43" name="Rectangle 12"/>
              <p:cNvSpPr>
                <a:spLocks noChangeArrowheads="1"/>
              </p:cNvSpPr>
              <p:nvPr/>
            </p:nvSpPr>
            <p:spPr bwMode="auto">
              <a:xfrm>
                <a:off x="1006" y="1209"/>
                <a:ext cx="71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b="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New York</a:t>
                </a:r>
              </a:p>
              <a:p>
                <a:pPr eaLnBrk="0" hangingPunct="0"/>
                <a:endParaRPr lang="en-US" sz="1000" b="0">
                  <a:solidFill>
                    <a:schemeClr val="tx1"/>
                  </a:solidFill>
                  <a:latin typeface="Times New Roman" panose="02020603050405020304" pitchFamily="18" charset="0"/>
                </a:endParaRPr>
              </a:p>
            </p:txBody>
          </p:sp>
          <p:sp>
            <p:nvSpPr>
              <p:cNvPr id="44" name="Rectangle 37"/>
              <p:cNvSpPr>
                <a:spLocks noChangeArrowheads="1"/>
              </p:cNvSpPr>
              <p:nvPr/>
            </p:nvSpPr>
            <p:spPr bwMode="auto">
              <a:xfrm>
                <a:off x="963" y="1209"/>
                <a:ext cx="79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13" name="Group 40"/>
            <p:cNvGrpSpPr>
              <a:grpSpLocks/>
            </p:cNvGrpSpPr>
            <p:nvPr/>
          </p:nvGrpSpPr>
          <p:grpSpPr bwMode="auto">
            <a:xfrm>
              <a:off x="5056" y="3510"/>
              <a:ext cx="560" cy="181"/>
              <a:chOff x="1760" y="1209"/>
              <a:chExt cx="558" cy="403"/>
            </a:xfrm>
          </p:grpSpPr>
          <p:sp>
            <p:nvSpPr>
              <p:cNvPr id="41" name="Rectangle 13"/>
              <p:cNvSpPr>
                <a:spLocks noChangeArrowheads="1"/>
              </p:cNvSpPr>
              <p:nvPr/>
            </p:nvSpPr>
            <p:spPr bwMode="auto">
              <a:xfrm>
                <a:off x="1803" y="1209"/>
                <a:ext cx="47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b="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Comedy</a:t>
                </a:r>
              </a:p>
              <a:p>
                <a:pPr eaLnBrk="0" hangingPunct="0"/>
                <a:endParaRPr lang="en-US" sz="1000" b="0">
                  <a:solidFill>
                    <a:schemeClr val="tx1"/>
                  </a:solidFill>
                  <a:latin typeface="Times New Roman" panose="02020603050405020304" pitchFamily="18" charset="0"/>
                </a:endParaRPr>
              </a:p>
            </p:txBody>
          </p:sp>
          <p:sp>
            <p:nvSpPr>
              <p:cNvPr id="42" name="Rectangle 39"/>
              <p:cNvSpPr>
                <a:spLocks noChangeArrowheads="1"/>
              </p:cNvSpPr>
              <p:nvPr/>
            </p:nvSpPr>
            <p:spPr bwMode="auto">
              <a:xfrm>
                <a:off x="1760" y="1209"/>
                <a:ext cx="55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14" name="Group 42"/>
            <p:cNvGrpSpPr>
              <a:grpSpLocks/>
            </p:cNvGrpSpPr>
            <p:nvPr/>
          </p:nvGrpSpPr>
          <p:grpSpPr bwMode="auto">
            <a:xfrm>
              <a:off x="3408" y="3690"/>
              <a:ext cx="851" cy="200"/>
              <a:chOff x="0" y="1612"/>
              <a:chExt cx="963" cy="403"/>
            </a:xfrm>
          </p:grpSpPr>
          <p:sp>
            <p:nvSpPr>
              <p:cNvPr id="39" name="Rectangle 14"/>
              <p:cNvSpPr>
                <a:spLocks noChangeArrowheads="1"/>
              </p:cNvSpPr>
              <p:nvPr/>
            </p:nvSpPr>
            <p:spPr bwMode="auto">
              <a:xfrm>
                <a:off x="43" y="1612"/>
                <a:ext cx="87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b="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Bill Durham</a:t>
                </a:r>
              </a:p>
              <a:p>
                <a:pPr eaLnBrk="0" hangingPunct="0"/>
                <a:endParaRPr lang="en-US" sz="1000" b="0">
                  <a:solidFill>
                    <a:schemeClr val="tx1"/>
                  </a:solidFill>
                  <a:latin typeface="Times New Roman" panose="02020603050405020304" pitchFamily="18" charset="0"/>
                </a:endParaRPr>
              </a:p>
            </p:txBody>
          </p:sp>
          <p:sp>
            <p:nvSpPr>
              <p:cNvPr id="40" name="Rectangle 41"/>
              <p:cNvSpPr>
                <a:spLocks noChangeArrowheads="1"/>
              </p:cNvSpPr>
              <p:nvPr/>
            </p:nvSpPr>
            <p:spPr bwMode="auto">
              <a:xfrm>
                <a:off x="0" y="1612"/>
                <a:ext cx="963"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15" name="Group 44"/>
            <p:cNvGrpSpPr>
              <a:grpSpLocks/>
            </p:cNvGrpSpPr>
            <p:nvPr/>
          </p:nvGrpSpPr>
          <p:grpSpPr bwMode="auto">
            <a:xfrm>
              <a:off x="4259" y="3690"/>
              <a:ext cx="797" cy="200"/>
              <a:chOff x="963" y="1612"/>
              <a:chExt cx="797" cy="403"/>
            </a:xfrm>
          </p:grpSpPr>
          <p:sp>
            <p:nvSpPr>
              <p:cNvPr id="37" name="Rectangle 15"/>
              <p:cNvSpPr>
                <a:spLocks noChangeArrowheads="1"/>
              </p:cNvSpPr>
              <p:nvPr/>
            </p:nvSpPr>
            <p:spPr bwMode="auto">
              <a:xfrm>
                <a:off x="1006" y="1612"/>
                <a:ext cx="71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b="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Santa Cruz</a:t>
                </a:r>
              </a:p>
              <a:p>
                <a:pPr eaLnBrk="0" hangingPunct="0"/>
                <a:endParaRPr lang="en-US" sz="1000" b="0">
                  <a:solidFill>
                    <a:schemeClr val="tx1"/>
                  </a:solidFill>
                  <a:latin typeface="Times New Roman" panose="02020603050405020304" pitchFamily="18" charset="0"/>
                </a:endParaRPr>
              </a:p>
            </p:txBody>
          </p:sp>
          <p:sp>
            <p:nvSpPr>
              <p:cNvPr id="38" name="Rectangle 43"/>
              <p:cNvSpPr>
                <a:spLocks noChangeArrowheads="1"/>
              </p:cNvSpPr>
              <p:nvPr/>
            </p:nvSpPr>
            <p:spPr bwMode="auto">
              <a:xfrm>
                <a:off x="963" y="1612"/>
                <a:ext cx="79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16" name="Group 46"/>
            <p:cNvGrpSpPr>
              <a:grpSpLocks/>
            </p:cNvGrpSpPr>
            <p:nvPr/>
          </p:nvGrpSpPr>
          <p:grpSpPr bwMode="auto">
            <a:xfrm>
              <a:off x="5056" y="3690"/>
              <a:ext cx="560" cy="200"/>
              <a:chOff x="1760" y="1612"/>
              <a:chExt cx="558" cy="403"/>
            </a:xfrm>
          </p:grpSpPr>
          <p:sp>
            <p:nvSpPr>
              <p:cNvPr id="35" name="Rectangle 16"/>
              <p:cNvSpPr>
                <a:spLocks noChangeArrowheads="1"/>
              </p:cNvSpPr>
              <p:nvPr/>
            </p:nvSpPr>
            <p:spPr bwMode="auto">
              <a:xfrm>
                <a:off x="1803" y="1612"/>
                <a:ext cx="47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b="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Drama</a:t>
                </a:r>
              </a:p>
              <a:p>
                <a:pPr eaLnBrk="0" hangingPunct="0"/>
                <a:endParaRPr lang="en-US" sz="1000" b="0">
                  <a:solidFill>
                    <a:schemeClr val="tx1"/>
                  </a:solidFill>
                  <a:latin typeface="Times New Roman" panose="02020603050405020304" pitchFamily="18" charset="0"/>
                </a:endParaRPr>
              </a:p>
            </p:txBody>
          </p:sp>
          <p:sp>
            <p:nvSpPr>
              <p:cNvPr id="36" name="Rectangle 45"/>
              <p:cNvSpPr>
                <a:spLocks noChangeArrowheads="1"/>
              </p:cNvSpPr>
              <p:nvPr/>
            </p:nvSpPr>
            <p:spPr bwMode="auto">
              <a:xfrm>
                <a:off x="1760" y="1612"/>
                <a:ext cx="55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17" name="Group 48"/>
            <p:cNvGrpSpPr>
              <a:grpSpLocks/>
            </p:cNvGrpSpPr>
            <p:nvPr/>
          </p:nvGrpSpPr>
          <p:grpSpPr bwMode="auto">
            <a:xfrm>
              <a:off x="3408" y="3888"/>
              <a:ext cx="851" cy="171"/>
              <a:chOff x="0" y="2015"/>
              <a:chExt cx="963" cy="403"/>
            </a:xfrm>
          </p:grpSpPr>
          <p:sp>
            <p:nvSpPr>
              <p:cNvPr id="33" name="Rectangle 17"/>
              <p:cNvSpPr>
                <a:spLocks noChangeArrowheads="1"/>
              </p:cNvSpPr>
              <p:nvPr/>
            </p:nvSpPr>
            <p:spPr bwMode="auto">
              <a:xfrm>
                <a:off x="43" y="2015"/>
                <a:ext cx="87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b="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Bill Durham</a:t>
                </a:r>
              </a:p>
              <a:p>
                <a:pPr eaLnBrk="0" hangingPunct="0"/>
                <a:endParaRPr lang="en-US" sz="1000" b="0">
                  <a:solidFill>
                    <a:schemeClr val="tx1"/>
                  </a:solidFill>
                  <a:latin typeface="Times New Roman" panose="02020603050405020304" pitchFamily="18" charset="0"/>
                </a:endParaRPr>
              </a:p>
            </p:txBody>
          </p:sp>
          <p:sp>
            <p:nvSpPr>
              <p:cNvPr id="34" name="Rectangle 47"/>
              <p:cNvSpPr>
                <a:spLocks noChangeArrowheads="1"/>
              </p:cNvSpPr>
              <p:nvPr/>
            </p:nvSpPr>
            <p:spPr bwMode="auto">
              <a:xfrm>
                <a:off x="0" y="2015"/>
                <a:ext cx="963"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18" name="Group 50"/>
            <p:cNvGrpSpPr>
              <a:grpSpLocks/>
            </p:cNvGrpSpPr>
            <p:nvPr/>
          </p:nvGrpSpPr>
          <p:grpSpPr bwMode="auto">
            <a:xfrm>
              <a:off x="4259" y="3888"/>
              <a:ext cx="797" cy="171"/>
              <a:chOff x="963" y="2015"/>
              <a:chExt cx="797" cy="403"/>
            </a:xfrm>
          </p:grpSpPr>
          <p:sp>
            <p:nvSpPr>
              <p:cNvPr id="31" name="Rectangle 18"/>
              <p:cNvSpPr>
                <a:spLocks noChangeArrowheads="1"/>
              </p:cNvSpPr>
              <p:nvPr/>
            </p:nvSpPr>
            <p:spPr bwMode="auto">
              <a:xfrm>
                <a:off x="1006" y="2015"/>
                <a:ext cx="71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b="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Durham</a:t>
                </a:r>
              </a:p>
              <a:p>
                <a:pPr eaLnBrk="0" hangingPunct="0"/>
                <a:endParaRPr lang="en-US" sz="1000" b="0">
                  <a:solidFill>
                    <a:schemeClr val="tx1"/>
                  </a:solidFill>
                  <a:latin typeface="Times New Roman" panose="02020603050405020304" pitchFamily="18" charset="0"/>
                </a:endParaRPr>
              </a:p>
            </p:txBody>
          </p:sp>
          <p:sp>
            <p:nvSpPr>
              <p:cNvPr id="32" name="Rectangle 49"/>
              <p:cNvSpPr>
                <a:spLocks noChangeArrowheads="1"/>
              </p:cNvSpPr>
              <p:nvPr/>
            </p:nvSpPr>
            <p:spPr bwMode="auto">
              <a:xfrm>
                <a:off x="963" y="2015"/>
                <a:ext cx="79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19" name="Group 52"/>
            <p:cNvGrpSpPr>
              <a:grpSpLocks/>
            </p:cNvGrpSpPr>
            <p:nvPr/>
          </p:nvGrpSpPr>
          <p:grpSpPr bwMode="auto">
            <a:xfrm>
              <a:off x="5056" y="3888"/>
              <a:ext cx="560" cy="171"/>
              <a:chOff x="1760" y="2015"/>
              <a:chExt cx="558" cy="403"/>
            </a:xfrm>
          </p:grpSpPr>
          <p:sp>
            <p:nvSpPr>
              <p:cNvPr id="29" name="Rectangle 19"/>
              <p:cNvSpPr>
                <a:spLocks noChangeArrowheads="1"/>
              </p:cNvSpPr>
              <p:nvPr/>
            </p:nvSpPr>
            <p:spPr bwMode="auto">
              <a:xfrm>
                <a:off x="1803" y="2015"/>
                <a:ext cx="47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b="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Drama</a:t>
                </a:r>
              </a:p>
              <a:p>
                <a:pPr eaLnBrk="0" hangingPunct="0"/>
                <a:endParaRPr lang="en-US" sz="1000" b="0">
                  <a:solidFill>
                    <a:schemeClr val="tx1"/>
                  </a:solidFill>
                  <a:latin typeface="Times New Roman" panose="02020603050405020304" pitchFamily="18" charset="0"/>
                </a:endParaRPr>
              </a:p>
            </p:txBody>
          </p:sp>
          <p:sp>
            <p:nvSpPr>
              <p:cNvPr id="30" name="Rectangle 51"/>
              <p:cNvSpPr>
                <a:spLocks noChangeArrowheads="1"/>
              </p:cNvSpPr>
              <p:nvPr/>
            </p:nvSpPr>
            <p:spPr bwMode="auto">
              <a:xfrm>
                <a:off x="1760" y="2015"/>
                <a:ext cx="55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20" name="Group 54"/>
            <p:cNvGrpSpPr>
              <a:grpSpLocks/>
            </p:cNvGrpSpPr>
            <p:nvPr/>
          </p:nvGrpSpPr>
          <p:grpSpPr bwMode="auto">
            <a:xfrm>
              <a:off x="3408" y="4059"/>
              <a:ext cx="851" cy="213"/>
              <a:chOff x="0" y="2418"/>
              <a:chExt cx="963" cy="403"/>
            </a:xfrm>
          </p:grpSpPr>
          <p:sp>
            <p:nvSpPr>
              <p:cNvPr id="27" name="Rectangle 20"/>
              <p:cNvSpPr>
                <a:spLocks noChangeArrowheads="1"/>
              </p:cNvSpPr>
              <p:nvPr/>
            </p:nvSpPr>
            <p:spPr bwMode="auto">
              <a:xfrm>
                <a:off x="43" y="2418"/>
                <a:ext cx="87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b="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Code Warrier</a:t>
                </a:r>
              </a:p>
              <a:p>
                <a:pPr eaLnBrk="0" hangingPunct="0"/>
                <a:endParaRPr lang="en-US" sz="1000" b="0">
                  <a:solidFill>
                    <a:schemeClr val="tx1"/>
                  </a:solidFill>
                  <a:latin typeface="Times New Roman" panose="02020603050405020304" pitchFamily="18" charset="0"/>
                </a:endParaRPr>
              </a:p>
            </p:txBody>
          </p:sp>
          <p:sp>
            <p:nvSpPr>
              <p:cNvPr id="28" name="Rectangle 53"/>
              <p:cNvSpPr>
                <a:spLocks noChangeArrowheads="1"/>
              </p:cNvSpPr>
              <p:nvPr/>
            </p:nvSpPr>
            <p:spPr bwMode="auto">
              <a:xfrm>
                <a:off x="0" y="2418"/>
                <a:ext cx="963"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21" name="Group 56"/>
            <p:cNvGrpSpPr>
              <a:grpSpLocks/>
            </p:cNvGrpSpPr>
            <p:nvPr/>
          </p:nvGrpSpPr>
          <p:grpSpPr bwMode="auto">
            <a:xfrm>
              <a:off x="4259" y="4059"/>
              <a:ext cx="797" cy="213"/>
              <a:chOff x="963" y="2418"/>
              <a:chExt cx="797" cy="403"/>
            </a:xfrm>
          </p:grpSpPr>
          <p:sp>
            <p:nvSpPr>
              <p:cNvPr id="25" name="Rectangle 21"/>
              <p:cNvSpPr>
                <a:spLocks noChangeArrowheads="1"/>
              </p:cNvSpPr>
              <p:nvPr/>
            </p:nvSpPr>
            <p:spPr bwMode="auto">
              <a:xfrm>
                <a:off x="1006" y="2418"/>
                <a:ext cx="71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b="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New York</a:t>
                </a:r>
              </a:p>
              <a:p>
                <a:pPr eaLnBrk="0" hangingPunct="0"/>
                <a:endParaRPr lang="en-US" sz="1000" b="0">
                  <a:solidFill>
                    <a:schemeClr val="tx1"/>
                  </a:solidFill>
                  <a:latin typeface="Times New Roman" panose="02020603050405020304" pitchFamily="18" charset="0"/>
                </a:endParaRPr>
              </a:p>
            </p:txBody>
          </p:sp>
          <p:sp>
            <p:nvSpPr>
              <p:cNvPr id="26" name="Rectangle 55"/>
              <p:cNvSpPr>
                <a:spLocks noChangeArrowheads="1"/>
              </p:cNvSpPr>
              <p:nvPr/>
            </p:nvSpPr>
            <p:spPr bwMode="auto">
              <a:xfrm>
                <a:off x="963" y="2418"/>
                <a:ext cx="79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22" name="Group 58"/>
            <p:cNvGrpSpPr>
              <a:grpSpLocks/>
            </p:cNvGrpSpPr>
            <p:nvPr/>
          </p:nvGrpSpPr>
          <p:grpSpPr bwMode="auto">
            <a:xfrm>
              <a:off x="5056" y="4059"/>
              <a:ext cx="560" cy="213"/>
              <a:chOff x="1760" y="2418"/>
              <a:chExt cx="558" cy="403"/>
            </a:xfrm>
          </p:grpSpPr>
          <p:sp>
            <p:nvSpPr>
              <p:cNvPr id="23" name="Rectangle 22"/>
              <p:cNvSpPr>
                <a:spLocks noChangeArrowheads="1"/>
              </p:cNvSpPr>
              <p:nvPr/>
            </p:nvSpPr>
            <p:spPr bwMode="auto">
              <a:xfrm>
                <a:off x="1803" y="2418"/>
                <a:ext cx="47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b="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Horror</a:t>
                </a:r>
              </a:p>
              <a:p>
                <a:pPr eaLnBrk="0" hangingPunct="0"/>
                <a:endParaRPr lang="en-US" sz="1000" b="0">
                  <a:solidFill>
                    <a:schemeClr val="tx1"/>
                  </a:solidFill>
                  <a:latin typeface="Times New Roman" panose="02020603050405020304" pitchFamily="18" charset="0"/>
                </a:endParaRPr>
              </a:p>
            </p:txBody>
          </p:sp>
          <p:sp>
            <p:nvSpPr>
              <p:cNvPr id="24" name="Rectangle 57"/>
              <p:cNvSpPr>
                <a:spLocks noChangeArrowheads="1"/>
              </p:cNvSpPr>
              <p:nvPr/>
            </p:nvSpPr>
            <p:spPr bwMode="auto">
              <a:xfrm>
                <a:off x="1760" y="2418"/>
                <a:ext cx="55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spTree>
    <p:extLst>
      <p:ext uri="{BB962C8B-B14F-4D97-AF65-F5344CB8AC3E}">
        <p14:creationId xmlns:p14="http://schemas.microsoft.com/office/powerpoint/2010/main" val="33028727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idx="1"/>
          </p:nvPr>
        </p:nvSpPr>
        <p:spPr>
          <a:xfrm>
            <a:off x="458612" y="548747"/>
            <a:ext cx="8001000" cy="5181600"/>
          </a:xfrm>
        </p:spPr>
        <p:txBody>
          <a:bodyPr>
            <a:normAutofit/>
          </a:bodyPr>
          <a:lstStyle/>
          <a:p>
            <a:pPr marL="609600" indent="-609600" algn="just">
              <a:buFontTx/>
              <a:buAutoNum type="arabicPeriod"/>
            </a:pPr>
            <a:r>
              <a:rPr lang="en-US" sz="1200" dirty="0">
                <a:latin typeface="Arial Unicode MS" panose="020B0604020202020204" pitchFamily="34" charset="-128"/>
                <a:ea typeface="Arial Unicode MS" panose="020B0604020202020204" pitchFamily="34" charset="-128"/>
                <a:cs typeface="Arial Unicode MS" panose="020B0604020202020204" pitchFamily="34" charset="-128"/>
              </a:rPr>
              <a:t>Move the two multi-valued relations to separate tables</a:t>
            </a:r>
          </a:p>
          <a:p>
            <a:pPr marL="609600" indent="-609600" algn="just">
              <a:buFontTx/>
              <a:buAutoNum type="arabicPeriod"/>
            </a:pPr>
            <a:r>
              <a:rPr lang="en-US" sz="1200" dirty="0">
                <a:latin typeface="Arial Unicode MS" panose="020B0604020202020204" pitchFamily="34" charset="-128"/>
                <a:ea typeface="Arial Unicode MS" panose="020B0604020202020204" pitchFamily="34" charset="-128"/>
                <a:cs typeface="Arial Unicode MS" panose="020B0604020202020204" pitchFamily="34" charset="-128"/>
              </a:rPr>
              <a:t>Identify a primary key for each of the new entity.</a:t>
            </a:r>
          </a:p>
          <a:p>
            <a:pPr marL="609600" indent="-609600" algn="just">
              <a:buFontTx/>
              <a:buAutoNum type="arabicPeriod"/>
            </a:pPr>
            <a:endParaRPr lang="en-US" sz="1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609600" indent="-609600">
              <a:spcBef>
                <a:spcPct val="50000"/>
              </a:spcBef>
              <a:buNone/>
            </a:pPr>
            <a:r>
              <a:rPr lang="en-US" sz="1200" b="1" dirty="0">
                <a:solidFill>
                  <a:srgbClr val="CC0000"/>
                </a:solidFill>
                <a:latin typeface="Arial Unicode MS" panose="020B0604020202020204" pitchFamily="34" charset="-128"/>
              </a:rPr>
              <a:t>Example 1 (Convert to 3NF) </a:t>
            </a:r>
          </a:p>
          <a:p>
            <a:pPr marL="1100138" lvl="1" indent="-533400">
              <a:spcBef>
                <a:spcPct val="50000"/>
              </a:spcBef>
              <a:buNone/>
            </a:pPr>
            <a:r>
              <a:rPr lang="en-US" sz="1200" b="1" dirty="0">
                <a:latin typeface="Arial Unicode MS" panose="020B0604020202020204" pitchFamily="34" charset="-128"/>
                <a:ea typeface="Arial Unicode MS" panose="020B0604020202020204" pitchFamily="34" charset="-128"/>
                <a:cs typeface="Arial Unicode MS" panose="020B0604020202020204" pitchFamily="34" charset="-128"/>
              </a:rPr>
              <a:t>Old Scheme </a:t>
            </a:r>
            <a:r>
              <a:rPr lang="en-US" sz="1200" b="1" dirty="0">
                <a:ea typeface="Arial Unicode MS" panose="020B0604020202020204" pitchFamily="34" charset="-128"/>
                <a:cs typeface="Arial Unicode MS" panose="020B0604020202020204" pitchFamily="34" charset="-128"/>
                <a:sym typeface="Wingdings" panose="05000000000000000000" pitchFamily="2" charset="2"/>
              </a:rPr>
              <a:t></a:t>
            </a:r>
            <a:r>
              <a:rPr lang="en-US" sz="12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b="1" dirty="0" err="1">
                <a:latin typeface="Arial Unicode MS" panose="020B0604020202020204" pitchFamily="34" charset="-128"/>
                <a:ea typeface="Arial Unicode MS" panose="020B0604020202020204" pitchFamily="34" charset="-128"/>
                <a:cs typeface="Arial Unicode MS" panose="020B0604020202020204" pitchFamily="34" charset="-128"/>
              </a:rPr>
              <a:t>MovieName</a:t>
            </a:r>
            <a:r>
              <a:rPr lang="en-US" sz="12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b="1" dirty="0" err="1">
                <a:latin typeface="Arial Unicode MS" panose="020B0604020202020204" pitchFamily="34" charset="-128"/>
                <a:ea typeface="Arial Unicode MS" panose="020B0604020202020204" pitchFamily="34" charset="-128"/>
                <a:cs typeface="Arial Unicode MS" panose="020B0604020202020204" pitchFamily="34" charset="-128"/>
              </a:rPr>
              <a:t>ScreeningCity</a:t>
            </a:r>
            <a:r>
              <a:rPr lang="en-US" sz="1200" b="1" dirty="0">
                <a:latin typeface="Arial Unicode MS" panose="020B0604020202020204" pitchFamily="34" charset="-128"/>
                <a:ea typeface="Arial Unicode MS" panose="020B0604020202020204" pitchFamily="34" charset="-128"/>
                <a:cs typeface="Arial Unicode MS" panose="020B0604020202020204" pitchFamily="34" charset="-128"/>
              </a:rPr>
              <a:t>, Genre}</a:t>
            </a:r>
          </a:p>
          <a:p>
            <a:pPr marL="1100138" lvl="1" indent="-533400">
              <a:spcBef>
                <a:spcPct val="50000"/>
              </a:spcBef>
              <a:buNone/>
            </a:pPr>
            <a:r>
              <a:rPr lang="en-US" sz="1200" b="1" dirty="0">
                <a:latin typeface="Arial Unicode MS" panose="020B0604020202020204" pitchFamily="34" charset="-128"/>
                <a:ea typeface="Arial Unicode MS" panose="020B0604020202020204" pitchFamily="34" charset="-128"/>
                <a:cs typeface="Arial Unicode MS" panose="020B0604020202020204" pitchFamily="34" charset="-128"/>
              </a:rPr>
              <a:t>New Scheme </a:t>
            </a:r>
            <a:r>
              <a:rPr lang="en-US" sz="1200" b="1" dirty="0">
                <a:ea typeface="Arial Unicode MS" panose="020B0604020202020204" pitchFamily="34" charset="-128"/>
                <a:cs typeface="Arial Unicode MS" panose="020B0604020202020204" pitchFamily="34" charset="-128"/>
                <a:sym typeface="Wingdings" panose="05000000000000000000" pitchFamily="2" charset="2"/>
              </a:rPr>
              <a:t></a:t>
            </a:r>
            <a:r>
              <a:rPr lang="en-US" sz="12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b="1" dirty="0" err="1">
                <a:latin typeface="Arial Unicode MS" panose="020B0604020202020204" pitchFamily="34" charset="-128"/>
                <a:ea typeface="Arial Unicode MS" panose="020B0604020202020204" pitchFamily="34" charset="-128"/>
                <a:cs typeface="Arial Unicode MS" panose="020B0604020202020204" pitchFamily="34" charset="-128"/>
              </a:rPr>
              <a:t>MovieName</a:t>
            </a:r>
            <a:r>
              <a:rPr lang="en-US" sz="12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b="1" dirty="0" err="1">
                <a:latin typeface="Arial Unicode MS" panose="020B0604020202020204" pitchFamily="34" charset="-128"/>
                <a:ea typeface="Arial Unicode MS" panose="020B0604020202020204" pitchFamily="34" charset="-128"/>
                <a:cs typeface="Arial Unicode MS" panose="020B0604020202020204" pitchFamily="34" charset="-128"/>
              </a:rPr>
              <a:t>ScreeningCity</a:t>
            </a:r>
            <a:r>
              <a:rPr lang="en-US" sz="1200" b="1"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1100138" lvl="1" indent="-533400">
              <a:spcBef>
                <a:spcPct val="50000"/>
              </a:spcBef>
              <a:buNone/>
            </a:pPr>
            <a:r>
              <a:rPr lang="en-US" sz="1200" b="1" dirty="0">
                <a:latin typeface="Arial Unicode MS" panose="020B0604020202020204" pitchFamily="34" charset="-128"/>
                <a:ea typeface="Arial Unicode MS" panose="020B0604020202020204" pitchFamily="34" charset="-128"/>
                <a:cs typeface="Arial Unicode MS" panose="020B0604020202020204" pitchFamily="34" charset="-128"/>
              </a:rPr>
              <a:t>New Scheme </a:t>
            </a:r>
            <a:r>
              <a:rPr lang="en-US" sz="1200" b="1" dirty="0">
                <a:ea typeface="Arial Unicode MS" panose="020B0604020202020204" pitchFamily="34" charset="-128"/>
                <a:cs typeface="Arial Unicode MS" panose="020B0604020202020204" pitchFamily="34" charset="-128"/>
                <a:sym typeface="Wingdings" panose="05000000000000000000" pitchFamily="2" charset="2"/>
              </a:rPr>
              <a:t></a:t>
            </a:r>
            <a:r>
              <a:rPr lang="en-US" sz="12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b="1" dirty="0" err="1">
                <a:latin typeface="Arial Unicode MS" panose="020B0604020202020204" pitchFamily="34" charset="-128"/>
              </a:rPr>
              <a:t>MovieName</a:t>
            </a:r>
            <a:r>
              <a:rPr lang="en-US" sz="1200" b="1" dirty="0">
                <a:latin typeface="Arial Unicode MS" panose="020B0604020202020204" pitchFamily="34" charset="-128"/>
              </a:rPr>
              <a:t>, Genre</a:t>
            </a:r>
            <a:r>
              <a:rPr lang="en-US" sz="1200" b="1" dirty="0">
                <a:latin typeface="Arial Unicode MS" panose="020B0604020202020204" pitchFamily="34" charset="-128"/>
                <a:ea typeface="Arial Unicode MS" panose="020B0604020202020204" pitchFamily="34" charset="-128"/>
                <a:cs typeface="Arial Unicode MS" panose="020B0604020202020204" pitchFamily="34" charset="-128"/>
              </a:rPr>
              <a:t>}</a:t>
            </a:r>
          </a:p>
        </p:txBody>
      </p:sp>
      <p:sp>
        <p:nvSpPr>
          <p:cNvPr id="18434" name="Rectangle 3"/>
          <p:cNvSpPr>
            <a:spLocks noChangeArrowheads="1"/>
          </p:cNvSpPr>
          <p:nvPr/>
        </p:nvSpPr>
        <p:spPr bwMode="auto">
          <a:xfrm>
            <a:off x="-722971" y="7858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dirty="0">
                <a:solidFill>
                  <a:schemeClr val="bg1"/>
                </a:solidFill>
                <a:latin typeface="Arial-BoldMT"/>
              </a:rPr>
              <a:t>4NF - </a:t>
            </a:r>
            <a:r>
              <a:rPr lang="en-US" sz="4400" dirty="0" smtClean="0">
                <a:solidFill>
                  <a:schemeClr val="bg1"/>
                </a:solidFill>
                <a:latin typeface="Arial-BoldMT"/>
              </a:rPr>
              <a:t>Decomposition</a:t>
            </a:r>
            <a:endParaRPr lang="en-US" sz="4400" dirty="0">
              <a:solidFill>
                <a:schemeClr val="bg1"/>
              </a:solidFill>
              <a:latin typeface="Arial-BoldMT"/>
            </a:endParaRPr>
          </a:p>
        </p:txBody>
      </p:sp>
      <p:grpSp>
        <p:nvGrpSpPr>
          <p:cNvPr id="18435" name="Group 4"/>
          <p:cNvGrpSpPr>
            <a:grpSpLocks/>
          </p:cNvGrpSpPr>
          <p:nvPr/>
        </p:nvGrpSpPr>
        <p:grpSpPr bwMode="auto">
          <a:xfrm>
            <a:off x="2057401" y="4419601"/>
            <a:ext cx="1350963" cy="303213"/>
            <a:chOff x="0" y="403"/>
            <a:chExt cx="963" cy="403"/>
          </a:xfrm>
        </p:grpSpPr>
        <p:sp>
          <p:nvSpPr>
            <p:cNvPr id="18436" name="Rectangle 5"/>
            <p:cNvSpPr>
              <a:spLocks noChangeArrowheads="1"/>
            </p:cNvSpPr>
            <p:nvPr/>
          </p:nvSpPr>
          <p:spPr bwMode="auto">
            <a:xfrm>
              <a:off x="43" y="403"/>
              <a:ext cx="87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a:latin typeface="Arial Unicode MS" panose="020B0604020202020204" pitchFamily="34" charset="-128"/>
                  <a:ea typeface="Arial Unicode MS" panose="020B0604020202020204" pitchFamily="34" charset="-128"/>
                  <a:cs typeface="Arial Unicode MS" panose="020B0604020202020204" pitchFamily="34" charset="-128"/>
                </a:rPr>
                <a:t>Movie</a:t>
              </a:r>
            </a:p>
            <a:p>
              <a:pPr eaLnBrk="0" hangingPunct="0"/>
              <a:endParaRPr lang="en-US" sz="1200">
                <a:latin typeface="Times New Roman" panose="02020603050405020304" pitchFamily="18" charset="0"/>
              </a:endParaRPr>
            </a:p>
          </p:txBody>
        </p:sp>
        <p:sp>
          <p:nvSpPr>
            <p:cNvPr id="18437" name="Rectangle 6"/>
            <p:cNvSpPr>
              <a:spLocks noChangeArrowheads="1"/>
            </p:cNvSpPr>
            <p:nvPr/>
          </p:nvSpPr>
          <p:spPr bwMode="auto">
            <a:xfrm>
              <a:off x="0" y="403"/>
              <a:ext cx="963"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18438" name="Group 10"/>
          <p:cNvGrpSpPr>
            <a:grpSpLocks/>
          </p:cNvGrpSpPr>
          <p:nvPr/>
        </p:nvGrpSpPr>
        <p:grpSpPr bwMode="auto">
          <a:xfrm>
            <a:off x="3409950" y="4419601"/>
            <a:ext cx="889000" cy="303213"/>
            <a:chOff x="1760" y="403"/>
            <a:chExt cx="558" cy="403"/>
          </a:xfrm>
        </p:grpSpPr>
        <p:sp>
          <p:nvSpPr>
            <p:cNvPr id="18439" name="Rectangle 11"/>
            <p:cNvSpPr>
              <a:spLocks noChangeArrowheads="1"/>
            </p:cNvSpPr>
            <p:nvPr/>
          </p:nvSpPr>
          <p:spPr bwMode="auto">
            <a:xfrm>
              <a:off x="1803" y="403"/>
              <a:ext cx="47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a:latin typeface="Arial Unicode MS" panose="020B0604020202020204" pitchFamily="34" charset="-128"/>
                  <a:ea typeface="Arial Unicode MS" panose="020B0604020202020204" pitchFamily="34" charset="-128"/>
                  <a:cs typeface="Arial Unicode MS" panose="020B0604020202020204" pitchFamily="34" charset="-128"/>
                </a:rPr>
                <a:t>Genre</a:t>
              </a:r>
            </a:p>
            <a:p>
              <a:pPr eaLnBrk="0" hangingPunct="0"/>
              <a:endParaRPr lang="en-US" sz="1200">
                <a:latin typeface="Times New Roman" panose="02020603050405020304" pitchFamily="18" charset="0"/>
              </a:endParaRPr>
            </a:p>
          </p:txBody>
        </p:sp>
        <p:sp>
          <p:nvSpPr>
            <p:cNvPr id="18440" name="Rectangle 12"/>
            <p:cNvSpPr>
              <a:spLocks noChangeArrowheads="1"/>
            </p:cNvSpPr>
            <p:nvPr/>
          </p:nvSpPr>
          <p:spPr bwMode="auto">
            <a:xfrm>
              <a:off x="1760" y="403"/>
              <a:ext cx="55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18441" name="Group 13"/>
          <p:cNvGrpSpPr>
            <a:grpSpLocks/>
          </p:cNvGrpSpPr>
          <p:nvPr/>
        </p:nvGrpSpPr>
        <p:grpSpPr bwMode="auto">
          <a:xfrm>
            <a:off x="2057401" y="4724401"/>
            <a:ext cx="1350963" cy="257175"/>
            <a:chOff x="0" y="806"/>
            <a:chExt cx="963" cy="403"/>
          </a:xfrm>
        </p:grpSpPr>
        <p:sp>
          <p:nvSpPr>
            <p:cNvPr id="18442" name="Rectangle 14"/>
            <p:cNvSpPr>
              <a:spLocks noChangeArrowheads="1"/>
            </p:cNvSpPr>
            <p:nvPr/>
          </p:nvSpPr>
          <p:spPr bwMode="auto">
            <a:xfrm>
              <a:off x="43" y="806"/>
              <a:ext cx="87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a:latin typeface="Arial Unicode MS" panose="020B0604020202020204" pitchFamily="34" charset="-128"/>
                  <a:ea typeface="Arial Unicode MS" panose="020B0604020202020204" pitchFamily="34" charset="-128"/>
                  <a:cs typeface="Arial Unicode MS" panose="020B0604020202020204" pitchFamily="34" charset="-128"/>
                </a:rPr>
                <a:t>Hard Code</a:t>
              </a:r>
            </a:p>
            <a:p>
              <a:pPr eaLnBrk="0" hangingPunct="0"/>
              <a:endParaRPr lang="en-US" sz="1000">
                <a:latin typeface="Times New Roman" panose="02020603050405020304" pitchFamily="18" charset="0"/>
              </a:endParaRPr>
            </a:p>
          </p:txBody>
        </p:sp>
        <p:sp>
          <p:nvSpPr>
            <p:cNvPr id="18443" name="Rectangle 15"/>
            <p:cNvSpPr>
              <a:spLocks noChangeArrowheads="1"/>
            </p:cNvSpPr>
            <p:nvPr/>
          </p:nvSpPr>
          <p:spPr bwMode="auto">
            <a:xfrm>
              <a:off x="0" y="806"/>
              <a:ext cx="963"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18444" name="Group 19"/>
          <p:cNvGrpSpPr>
            <a:grpSpLocks/>
          </p:cNvGrpSpPr>
          <p:nvPr/>
        </p:nvGrpSpPr>
        <p:grpSpPr bwMode="auto">
          <a:xfrm>
            <a:off x="3409950" y="4724401"/>
            <a:ext cx="889000" cy="257175"/>
            <a:chOff x="1760" y="806"/>
            <a:chExt cx="558" cy="403"/>
          </a:xfrm>
        </p:grpSpPr>
        <p:sp>
          <p:nvSpPr>
            <p:cNvPr id="18445" name="Rectangle 20"/>
            <p:cNvSpPr>
              <a:spLocks noChangeArrowheads="1"/>
            </p:cNvSpPr>
            <p:nvPr/>
          </p:nvSpPr>
          <p:spPr bwMode="auto">
            <a:xfrm>
              <a:off x="1803" y="806"/>
              <a:ext cx="47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a:latin typeface="Arial Unicode MS" panose="020B0604020202020204" pitchFamily="34" charset="-128"/>
                  <a:ea typeface="Arial Unicode MS" panose="020B0604020202020204" pitchFamily="34" charset="-128"/>
                  <a:cs typeface="Arial Unicode MS" panose="020B0604020202020204" pitchFamily="34" charset="-128"/>
                </a:rPr>
                <a:t>Comedy</a:t>
              </a:r>
            </a:p>
            <a:p>
              <a:pPr eaLnBrk="0" hangingPunct="0"/>
              <a:endParaRPr lang="en-US" sz="1000">
                <a:latin typeface="Times New Roman" panose="02020603050405020304" pitchFamily="18" charset="0"/>
              </a:endParaRPr>
            </a:p>
          </p:txBody>
        </p:sp>
        <p:sp>
          <p:nvSpPr>
            <p:cNvPr id="18446" name="Rectangle 21"/>
            <p:cNvSpPr>
              <a:spLocks noChangeArrowheads="1"/>
            </p:cNvSpPr>
            <p:nvPr/>
          </p:nvSpPr>
          <p:spPr bwMode="auto">
            <a:xfrm>
              <a:off x="1760" y="806"/>
              <a:ext cx="55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18447" name="Group 40"/>
          <p:cNvGrpSpPr>
            <a:grpSpLocks/>
          </p:cNvGrpSpPr>
          <p:nvPr/>
        </p:nvGrpSpPr>
        <p:grpSpPr bwMode="auto">
          <a:xfrm>
            <a:off x="2057401" y="4981576"/>
            <a:ext cx="1350963" cy="271463"/>
            <a:chOff x="0" y="2015"/>
            <a:chExt cx="963" cy="403"/>
          </a:xfrm>
        </p:grpSpPr>
        <p:sp>
          <p:nvSpPr>
            <p:cNvPr id="18448" name="Rectangle 41"/>
            <p:cNvSpPr>
              <a:spLocks noChangeArrowheads="1"/>
            </p:cNvSpPr>
            <p:nvPr/>
          </p:nvSpPr>
          <p:spPr bwMode="auto">
            <a:xfrm>
              <a:off x="43" y="2015"/>
              <a:ext cx="87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a:latin typeface="Arial Unicode MS" panose="020B0604020202020204" pitchFamily="34" charset="-128"/>
                  <a:ea typeface="Arial Unicode MS" panose="020B0604020202020204" pitchFamily="34" charset="-128"/>
                  <a:cs typeface="Arial Unicode MS" panose="020B0604020202020204" pitchFamily="34" charset="-128"/>
                </a:rPr>
                <a:t>Bill Durham</a:t>
              </a:r>
            </a:p>
            <a:p>
              <a:pPr eaLnBrk="0" hangingPunct="0"/>
              <a:endParaRPr lang="en-US" sz="1000">
                <a:latin typeface="Times New Roman" panose="02020603050405020304" pitchFamily="18" charset="0"/>
              </a:endParaRPr>
            </a:p>
          </p:txBody>
        </p:sp>
        <p:sp>
          <p:nvSpPr>
            <p:cNvPr id="18449" name="Rectangle 42"/>
            <p:cNvSpPr>
              <a:spLocks noChangeArrowheads="1"/>
            </p:cNvSpPr>
            <p:nvPr/>
          </p:nvSpPr>
          <p:spPr bwMode="auto">
            <a:xfrm>
              <a:off x="0" y="2015"/>
              <a:ext cx="963"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18450" name="Group 46"/>
          <p:cNvGrpSpPr>
            <a:grpSpLocks/>
          </p:cNvGrpSpPr>
          <p:nvPr/>
        </p:nvGrpSpPr>
        <p:grpSpPr bwMode="auto">
          <a:xfrm>
            <a:off x="3409950" y="4981576"/>
            <a:ext cx="889000" cy="271463"/>
            <a:chOff x="1760" y="2015"/>
            <a:chExt cx="558" cy="403"/>
          </a:xfrm>
        </p:grpSpPr>
        <p:sp>
          <p:nvSpPr>
            <p:cNvPr id="18451" name="Rectangle 47"/>
            <p:cNvSpPr>
              <a:spLocks noChangeArrowheads="1"/>
            </p:cNvSpPr>
            <p:nvPr/>
          </p:nvSpPr>
          <p:spPr bwMode="auto">
            <a:xfrm>
              <a:off x="1803" y="2015"/>
              <a:ext cx="47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a:latin typeface="Arial Unicode MS" panose="020B0604020202020204" pitchFamily="34" charset="-128"/>
                  <a:ea typeface="Arial Unicode MS" panose="020B0604020202020204" pitchFamily="34" charset="-128"/>
                  <a:cs typeface="Arial Unicode MS" panose="020B0604020202020204" pitchFamily="34" charset="-128"/>
                </a:rPr>
                <a:t>Drama</a:t>
              </a:r>
            </a:p>
            <a:p>
              <a:pPr eaLnBrk="0" hangingPunct="0"/>
              <a:endParaRPr lang="en-US" sz="1000">
                <a:latin typeface="Times New Roman" panose="02020603050405020304" pitchFamily="18" charset="0"/>
              </a:endParaRPr>
            </a:p>
          </p:txBody>
        </p:sp>
        <p:sp>
          <p:nvSpPr>
            <p:cNvPr id="18452" name="Rectangle 48"/>
            <p:cNvSpPr>
              <a:spLocks noChangeArrowheads="1"/>
            </p:cNvSpPr>
            <p:nvPr/>
          </p:nvSpPr>
          <p:spPr bwMode="auto">
            <a:xfrm>
              <a:off x="1760" y="2015"/>
              <a:ext cx="55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18453" name="Group 49"/>
          <p:cNvGrpSpPr>
            <a:grpSpLocks/>
          </p:cNvGrpSpPr>
          <p:nvPr/>
        </p:nvGrpSpPr>
        <p:grpSpPr bwMode="auto">
          <a:xfrm>
            <a:off x="2057401" y="5253039"/>
            <a:ext cx="1350963" cy="338137"/>
            <a:chOff x="0" y="2418"/>
            <a:chExt cx="963" cy="403"/>
          </a:xfrm>
        </p:grpSpPr>
        <p:sp>
          <p:nvSpPr>
            <p:cNvPr id="18454" name="Rectangle 50"/>
            <p:cNvSpPr>
              <a:spLocks noChangeArrowheads="1"/>
            </p:cNvSpPr>
            <p:nvPr/>
          </p:nvSpPr>
          <p:spPr bwMode="auto">
            <a:xfrm>
              <a:off x="43" y="2418"/>
              <a:ext cx="87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a:latin typeface="Arial Unicode MS" panose="020B0604020202020204" pitchFamily="34" charset="-128"/>
                  <a:ea typeface="Arial Unicode MS" panose="020B0604020202020204" pitchFamily="34" charset="-128"/>
                  <a:cs typeface="Arial Unicode MS" panose="020B0604020202020204" pitchFamily="34" charset="-128"/>
                </a:rPr>
                <a:t>The Code Warrier</a:t>
              </a:r>
            </a:p>
            <a:p>
              <a:pPr eaLnBrk="0" hangingPunct="0"/>
              <a:endParaRPr lang="en-US" sz="1000">
                <a:latin typeface="Times New Roman" panose="02020603050405020304" pitchFamily="18" charset="0"/>
              </a:endParaRPr>
            </a:p>
          </p:txBody>
        </p:sp>
        <p:sp>
          <p:nvSpPr>
            <p:cNvPr id="18455" name="Rectangle 51"/>
            <p:cNvSpPr>
              <a:spLocks noChangeArrowheads="1"/>
            </p:cNvSpPr>
            <p:nvPr/>
          </p:nvSpPr>
          <p:spPr bwMode="auto">
            <a:xfrm>
              <a:off x="0" y="2418"/>
              <a:ext cx="963"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18456" name="Group 55"/>
          <p:cNvGrpSpPr>
            <a:grpSpLocks/>
          </p:cNvGrpSpPr>
          <p:nvPr/>
        </p:nvGrpSpPr>
        <p:grpSpPr bwMode="auto">
          <a:xfrm>
            <a:off x="3409950" y="5253039"/>
            <a:ext cx="889000" cy="338137"/>
            <a:chOff x="1760" y="2418"/>
            <a:chExt cx="558" cy="403"/>
          </a:xfrm>
        </p:grpSpPr>
        <p:sp>
          <p:nvSpPr>
            <p:cNvPr id="18457" name="Rectangle 56"/>
            <p:cNvSpPr>
              <a:spLocks noChangeArrowheads="1"/>
            </p:cNvSpPr>
            <p:nvPr/>
          </p:nvSpPr>
          <p:spPr bwMode="auto">
            <a:xfrm>
              <a:off x="1803" y="2418"/>
              <a:ext cx="47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a:latin typeface="Arial Unicode MS" panose="020B0604020202020204" pitchFamily="34" charset="-128"/>
                  <a:ea typeface="Arial Unicode MS" panose="020B0604020202020204" pitchFamily="34" charset="-128"/>
                  <a:cs typeface="Arial Unicode MS" panose="020B0604020202020204" pitchFamily="34" charset="-128"/>
                </a:rPr>
                <a:t>Horror</a:t>
              </a:r>
            </a:p>
            <a:p>
              <a:pPr eaLnBrk="0" hangingPunct="0"/>
              <a:endParaRPr lang="en-US" sz="1000">
                <a:latin typeface="Times New Roman" panose="02020603050405020304" pitchFamily="18" charset="0"/>
              </a:endParaRPr>
            </a:p>
          </p:txBody>
        </p:sp>
        <p:sp>
          <p:nvSpPr>
            <p:cNvPr id="18458" name="Rectangle 57"/>
            <p:cNvSpPr>
              <a:spLocks noChangeArrowheads="1"/>
            </p:cNvSpPr>
            <p:nvPr/>
          </p:nvSpPr>
          <p:spPr bwMode="auto">
            <a:xfrm>
              <a:off x="1760" y="2418"/>
              <a:ext cx="55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18459" name="Group 58"/>
          <p:cNvGrpSpPr>
            <a:grpSpLocks/>
          </p:cNvGrpSpPr>
          <p:nvPr/>
        </p:nvGrpSpPr>
        <p:grpSpPr bwMode="auto">
          <a:xfrm>
            <a:off x="4876801" y="4419601"/>
            <a:ext cx="1350963" cy="303213"/>
            <a:chOff x="0" y="403"/>
            <a:chExt cx="963" cy="403"/>
          </a:xfrm>
        </p:grpSpPr>
        <p:sp>
          <p:nvSpPr>
            <p:cNvPr id="18460" name="Rectangle 59"/>
            <p:cNvSpPr>
              <a:spLocks noChangeArrowheads="1"/>
            </p:cNvSpPr>
            <p:nvPr/>
          </p:nvSpPr>
          <p:spPr bwMode="auto">
            <a:xfrm>
              <a:off x="43" y="403"/>
              <a:ext cx="87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a:latin typeface="Arial Unicode MS" panose="020B0604020202020204" pitchFamily="34" charset="-128"/>
                  <a:ea typeface="Arial Unicode MS" panose="020B0604020202020204" pitchFamily="34" charset="-128"/>
                  <a:cs typeface="Arial Unicode MS" panose="020B0604020202020204" pitchFamily="34" charset="-128"/>
                </a:rPr>
                <a:t>Movie</a:t>
              </a:r>
            </a:p>
            <a:p>
              <a:pPr eaLnBrk="0" hangingPunct="0"/>
              <a:endParaRPr lang="en-US" sz="1200">
                <a:latin typeface="Times New Roman" panose="02020603050405020304" pitchFamily="18" charset="0"/>
              </a:endParaRPr>
            </a:p>
          </p:txBody>
        </p:sp>
        <p:sp>
          <p:nvSpPr>
            <p:cNvPr id="18461" name="Rectangle 60"/>
            <p:cNvSpPr>
              <a:spLocks noChangeArrowheads="1"/>
            </p:cNvSpPr>
            <p:nvPr/>
          </p:nvSpPr>
          <p:spPr bwMode="auto">
            <a:xfrm>
              <a:off x="0" y="403"/>
              <a:ext cx="963"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18462" name="Group 61"/>
          <p:cNvGrpSpPr>
            <a:grpSpLocks/>
          </p:cNvGrpSpPr>
          <p:nvPr/>
        </p:nvGrpSpPr>
        <p:grpSpPr bwMode="auto">
          <a:xfrm>
            <a:off x="6227764" y="4419601"/>
            <a:ext cx="1265237" cy="303213"/>
            <a:chOff x="963" y="403"/>
            <a:chExt cx="797" cy="403"/>
          </a:xfrm>
        </p:grpSpPr>
        <p:sp>
          <p:nvSpPr>
            <p:cNvPr id="18463" name="Rectangle 62"/>
            <p:cNvSpPr>
              <a:spLocks noChangeArrowheads="1"/>
            </p:cNvSpPr>
            <p:nvPr/>
          </p:nvSpPr>
          <p:spPr bwMode="auto">
            <a:xfrm>
              <a:off x="1006" y="403"/>
              <a:ext cx="71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a:latin typeface="Arial Unicode MS" panose="020B0604020202020204" pitchFamily="34" charset="-128"/>
                  <a:ea typeface="Arial Unicode MS" panose="020B0604020202020204" pitchFamily="34" charset="-128"/>
                  <a:cs typeface="Arial Unicode MS" panose="020B0604020202020204" pitchFamily="34" charset="-128"/>
                </a:rPr>
                <a:t>ScreeningCity</a:t>
              </a:r>
            </a:p>
            <a:p>
              <a:pPr eaLnBrk="0" hangingPunct="0"/>
              <a:endParaRPr lang="en-US" sz="1200">
                <a:latin typeface="Times New Roman" panose="02020603050405020304" pitchFamily="18" charset="0"/>
              </a:endParaRPr>
            </a:p>
          </p:txBody>
        </p:sp>
        <p:sp>
          <p:nvSpPr>
            <p:cNvPr id="18464" name="Rectangle 63"/>
            <p:cNvSpPr>
              <a:spLocks noChangeArrowheads="1"/>
            </p:cNvSpPr>
            <p:nvPr/>
          </p:nvSpPr>
          <p:spPr bwMode="auto">
            <a:xfrm>
              <a:off x="963" y="403"/>
              <a:ext cx="79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18465" name="Group 67"/>
          <p:cNvGrpSpPr>
            <a:grpSpLocks/>
          </p:cNvGrpSpPr>
          <p:nvPr/>
        </p:nvGrpSpPr>
        <p:grpSpPr bwMode="auto">
          <a:xfrm>
            <a:off x="4876801" y="4724401"/>
            <a:ext cx="1350963" cy="257175"/>
            <a:chOff x="0" y="806"/>
            <a:chExt cx="963" cy="403"/>
          </a:xfrm>
        </p:grpSpPr>
        <p:sp>
          <p:nvSpPr>
            <p:cNvPr id="18466" name="Rectangle 68"/>
            <p:cNvSpPr>
              <a:spLocks noChangeArrowheads="1"/>
            </p:cNvSpPr>
            <p:nvPr/>
          </p:nvSpPr>
          <p:spPr bwMode="auto">
            <a:xfrm>
              <a:off x="43" y="806"/>
              <a:ext cx="87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a:latin typeface="Arial Unicode MS" panose="020B0604020202020204" pitchFamily="34" charset="-128"/>
                  <a:ea typeface="Arial Unicode MS" panose="020B0604020202020204" pitchFamily="34" charset="-128"/>
                  <a:cs typeface="Arial Unicode MS" panose="020B0604020202020204" pitchFamily="34" charset="-128"/>
                </a:rPr>
                <a:t>Hard Code</a:t>
              </a:r>
            </a:p>
            <a:p>
              <a:pPr eaLnBrk="0" hangingPunct="0"/>
              <a:endParaRPr lang="en-US" sz="1000">
                <a:latin typeface="Times New Roman" panose="02020603050405020304" pitchFamily="18" charset="0"/>
              </a:endParaRPr>
            </a:p>
          </p:txBody>
        </p:sp>
        <p:sp>
          <p:nvSpPr>
            <p:cNvPr id="18467" name="Rectangle 69"/>
            <p:cNvSpPr>
              <a:spLocks noChangeArrowheads="1"/>
            </p:cNvSpPr>
            <p:nvPr/>
          </p:nvSpPr>
          <p:spPr bwMode="auto">
            <a:xfrm>
              <a:off x="0" y="806"/>
              <a:ext cx="963"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18468" name="Group 70"/>
          <p:cNvGrpSpPr>
            <a:grpSpLocks/>
          </p:cNvGrpSpPr>
          <p:nvPr/>
        </p:nvGrpSpPr>
        <p:grpSpPr bwMode="auto">
          <a:xfrm>
            <a:off x="6227764" y="4724401"/>
            <a:ext cx="1265237" cy="257175"/>
            <a:chOff x="963" y="806"/>
            <a:chExt cx="797" cy="403"/>
          </a:xfrm>
        </p:grpSpPr>
        <p:sp>
          <p:nvSpPr>
            <p:cNvPr id="18469" name="Rectangle 71"/>
            <p:cNvSpPr>
              <a:spLocks noChangeArrowheads="1"/>
            </p:cNvSpPr>
            <p:nvPr/>
          </p:nvSpPr>
          <p:spPr bwMode="auto">
            <a:xfrm>
              <a:off x="1006" y="806"/>
              <a:ext cx="71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a:latin typeface="Arial Unicode MS" panose="020B0604020202020204" pitchFamily="34" charset="-128"/>
                  <a:ea typeface="Arial Unicode MS" panose="020B0604020202020204" pitchFamily="34" charset="-128"/>
                  <a:cs typeface="Arial Unicode MS" panose="020B0604020202020204" pitchFamily="34" charset="-128"/>
                </a:rPr>
                <a:t>Los Angles</a:t>
              </a:r>
            </a:p>
            <a:p>
              <a:pPr eaLnBrk="0" hangingPunct="0"/>
              <a:endParaRPr lang="en-US" sz="1000">
                <a:latin typeface="Times New Roman" panose="02020603050405020304" pitchFamily="18" charset="0"/>
              </a:endParaRPr>
            </a:p>
          </p:txBody>
        </p:sp>
        <p:sp>
          <p:nvSpPr>
            <p:cNvPr id="18470" name="Rectangle 72"/>
            <p:cNvSpPr>
              <a:spLocks noChangeArrowheads="1"/>
            </p:cNvSpPr>
            <p:nvPr/>
          </p:nvSpPr>
          <p:spPr bwMode="auto">
            <a:xfrm>
              <a:off x="963" y="806"/>
              <a:ext cx="79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18471" name="Group 76"/>
          <p:cNvGrpSpPr>
            <a:grpSpLocks/>
          </p:cNvGrpSpPr>
          <p:nvPr/>
        </p:nvGrpSpPr>
        <p:grpSpPr bwMode="auto">
          <a:xfrm>
            <a:off x="4876801" y="4981575"/>
            <a:ext cx="1350963" cy="287338"/>
            <a:chOff x="0" y="1209"/>
            <a:chExt cx="963" cy="403"/>
          </a:xfrm>
        </p:grpSpPr>
        <p:sp>
          <p:nvSpPr>
            <p:cNvPr id="18472" name="Rectangle 77"/>
            <p:cNvSpPr>
              <a:spLocks noChangeArrowheads="1"/>
            </p:cNvSpPr>
            <p:nvPr/>
          </p:nvSpPr>
          <p:spPr bwMode="auto">
            <a:xfrm>
              <a:off x="43" y="1209"/>
              <a:ext cx="87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a:latin typeface="Arial Unicode MS" panose="020B0604020202020204" pitchFamily="34" charset="-128"/>
                  <a:ea typeface="Arial Unicode MS" panose="020B0604020202020204" pitchFamily="34" charset="-128"/>
                  <a:cs typeface="Arial Unicode MS" panose="020B0604020202020204" pitchFamily="34" charset="-128"/>
                </a:rPr>
                <a:t>Hard Code</a:t>
              </a:r>
            </a:p>
            <a:p>
              <a:pPr eaLnBrk="0" hangingPunct="0"/>
              <a:endParaRPr lang="en-US" sz="1000">
                <a:latin typeface="Times New Roman" panose="02020603050405020304" pitchFamily="18" charset="0"/>
              </a:endParaRPr>
            </a:p>
          </p:txBody>
        </p:sp>
        <p:sp>
          <p:nvSpPr>
            <p:cNvPr id="18473" name="Rectangle 78"/>
            <p:cNvSpPr>
              <a:spLocks noChangeArrowheads="1"/>
            </p:cNvSpPr>
            <p:nvPr/>
          </p:nvSpPr>
          <p:spPr bwMode="auto">
            <a:xfrm>
              <a:off x="0" y="1209"/>
              <a:ext cx="963"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18474" name="Group 79"/>
          <p:cNvGrpSpPr>
            <a:grpSpLocks/>
          </p:cNvGrpSpPr>
          <p:nvPr/>
        </p:nvGrpSpPr>
        <p:grpSpPr bwMode="auto">
          <a:xfrm>
            <a:off x="6227764" y="4981575"/>
            <a:ext cx="1265237" cy="287338"/>
            <a:chOff x="963" y="1209"/>
            <a:chExt cx="797" cy="403"/>
          </a:xfrm>
        </p:grpSpPr>
        <p:sp>
          <p:nvSpPr>
            <p:cNvPr id="18475" name="Rectangle 80"/>
            <p:cNvSpPr>
              <a:spLocks noChangeArrowheads="1"/>
            </p:cNvSpPr>
            <p:nvPr/>
          </p:nvSpPr>
          <p:spPr bwMode="auto">
            <a:xfrm>
              <a:off x="1006" y="1209"/>
              <a:ext cx="71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a:latin typeface="Arial Unicode MS" panose="020B0604020202020204" pitchFamily="34" charset="-128"/>
                  <a:ea typeface="Arial Unicode MS" panose="020B0604020202020204" pitchFamily="34" charset="-128"/>
                  <a:cs typeface="Arial Unicode MS" panose="020B0604020202020204" pitchFamily="34" charset="-128"/>
                </a:rPr>
                <a:t>New York</a:t>
              </a:r>
            </a:p>
            <a:p>
              <a:pPr eaLnBrk="0" hangingPunct="0"/>
              <a:endParaRPr lang="en-US" sz="1000">
                <a:latin typeface="Times New Roman" panose="02020603050405020304" pitchFamily="18" charset="0"/>
              </a:endParaRPr>
            </a:p>
          </p:txBody>
        </p:sp>
        <p:sp>
          <p:nvSpPr>
            <p:cNvPr id="18476" name="Rectangle 81"/>
            <p:cNvSpPr>
              <a:spLocks noChangeArrowheads="1"/>
            </p:cNvSpPr>
            <p:nvPr/>
          </p:nvSpPr>
          <p:spPr bwMode="auto">
            <a:xfrm>
              <a:off x="963" y="1209"/>
              <a:ext cx="79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18477" name="Group 85"/>
          <p:cNvGrpSpPr>
            <a:grpSpLocks/>
          </p:cNvGrpSpPr>
          <p:nvPr/>
        </p:nvGrpSpPr>
        <p:grpSpPr bwMode="auto">
          <a:xfrm>
            <a:off x="4876801" y="5267325"/>
            <a:ext cx="1350963" cy="317500"/>
            <a:chOff x="0" y="1612"/>
            <a:chExt cx="963" cy="403"/>
          </a:xfrm>
        </p:grpSpPr>
        <p:sp>
          <p:nvSpPr>
            <p:cNvPr id="18478" name="Rectangle 86"/>
            <p:cNvSpPr>
              <a:spLocks noChangeArrowheads="1"/>
            </p:cNvSpPr>
            <p:nvPr/>
          </p:nvSpPr>
          <p:spPr bwMode="auto">
            <a:xfrm>
              <a:off x="43" y="1612"/>
              <a:ext cx="87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a:latin typeface="Arial Unicode MS" panose="020B0604020202020204" pitchFamily="34" charset="-128"/>
                  <a:ea typeface="Arial Unicode MS" panose="020B0604020202020204" pitchFamily="34" charset="-128"/>
                  <a:cs typeface="Arial Unicode MS" panose="020B0604020202020204" pitchFamily="34" charset="-128"/>
                </a:rPr>
                <a:t>Bill Durham</a:t>
              </a:r>
            </a:p>
            <a:p>
              <a:pPr eaLnBrk="0" hangingPunct="0"/>
              <a:endParaRPr lang="en-US" sz="1000">
                <a:latin typeface="Times New Roman" panose="02020603050405020304" pitchFamily="18" charset="0"/>
              </a:endParaRPr>
            </a:p>
          </p:txBody>
        </p:sp>
        <p:sp>
          <p:nvSpPr>
            <p:cNvPr id="18479" name="Rectangle 87"/>
            <p:cNvSpPr>
              <a:spLocks noChangeArrowheads="1"/>
            </p:cNvSpPr>
            <p:nvPr/>
          </p:nvSpPr>
          <p:spPr bwMode="auto">
            <a:xfrm>
              <a:off x="0" y="1612"/>
              <a:ext cx="963"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18480" name="Group 88"/>
          <p:cNvGrpSpPr>
            <a:grpSpLocks/>
          </p:cNvGrpSpPr>
          <p:nvPr/>
        </p:nvGrpSpPr>
        <p:grpSpPr bwMode="auto">
          <a:xfrm>
            <a:off x="6227764" y="5267325"/>
            <a:ext cx="1265237" cy="317500"/>
            <a:chOff x="963" y="1612"/>
            <a:chExt cx="797" cy="403"/>
          </a:xfrm>
        </p:grpSpPr>
        <p:sp>
          <p:nvSpPr>
            <p:cNvPr id="18481" name="Rectangle 89"/>
            <p:cNvSpPr>
              <a:spLocks noChangeArrowheads="1"/>
            </p:cNvSpPr>
            <p:nvPr/>
          </p:nvSpPr>
          <p:spPr bwMode="auto">
            <a:xfrm>
              <a:off x="1006" y="1612"/>
              <a:ext cx="71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a:latin typeface="Arial Unicode MS" panose="020B0604020202020204" pitchFamily="34" charset="-128"/>
                  <a:ea typeface="Arial Unicode MS" panose="020B0604020202020204" pitchFamily="34" charset="-128"/>
                  <a:cs typeface="Arial Unicode MS" panose="020B0604020202020204" pitchFamily="34" charset="-128"/>
                </a:rPr>
                <a:t>Santa Cruz</a:t>
              </a:r>
            </a:p>
            <a:p>
              <a:pPr eaLnBrk="0" hangingPunct="0"/>
              <a:endParaRPr lang="en-US" sz="1000">
                <a:latin typeface="Times New Roman" panose="02020603050405020304" pitchFamily="18" charset="0"/>
              </a:endParaRPr>
            </a:p>
          </p:txBody>
        </p:sp>
        <p:sp>
          <p:nvSpPr>
            <p:cNvPr id="18482" name="Rectangle 90"/>
            <p:cNvSpPr>
              <a:spLocks noChangeArrowheads="1"/>
            </p:cNvSpPr>
            <p:nvPr/>
          </p:nvSpPr>
          <p:spPr bwMode="auto">
            <a:xfrm>
              <a:off x="963" y="1612"/>
              <a:ext cx="79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18483" name="Group 94"/>
          <p:cNvGrpSpPr>
            <a:grpSpLocks/>
          </p:cNvGrpSpPr>
          <p:nvPr/>
        </p:nvGrpSpPr>
        <p:grpSpPr bwMode="auto">
          <a:xfrm>
            <a:off x="4876801" y="5581651"/>
            <a:ext cx="1350963" cy="271463"/>
            <a:chOff x="0" y="2015"/>
            <a:chExt cx="963" cy="403"/>
          </a:xfrm>
        </p:grpSpPr>
        <p:sp>
          <p:nvSpPr>
            <p:cNvPr id="18484" name="Rectangle 95"/>
            <p:cNvSpPr>
              <a:spLocks noChangeArrowheads="1"/>
            </p:cNvSpPr>
            <p:nvPr/>
          </p:nvSpPr>
          <p:spPr bwMode="auto">
            <a:xfrm>
              <a:off x="43" y="2015"/>
              <a:ext cx="87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a:latin typeface="Arial Unicode MS" panose="020B0604020202020204" pitchFamily="34" charset="-128"/>
                  <a:ea typeface="Arial Unicode MS" panose="020B0604020202020204" pitchFamily="34" charset="-128"/>
                  <a:cs typeface="Arial Unicode MS" panose="020B0604020202020204" pitchFamily="34" charset="-128"/>
                </a:rPr>
                <a:t>Bill Durham</a:t>
              </a:r>
            </a:p>
            <a:p>
              <a:pPr eaLnBrk="0" hangingPunct="0"/>
              <a:endParaRPr lang="en-US" sz="1000">
                <a:latin typeface="Times New Roman" panose="02020603050405020304" pitchFamily="18" charset="0"/>
              </a:endParaRPr>
            </a:p>
          </p:txBody>
        </p:sp>
        <p:sp>
          <p:nvSpPr>
            <p:cNvPr id="18485" name="Rectangle 96"/>
            <p:cNvSpPr>
              <a:spLocks noChangeArrowheads="1"/>
            </p:cNvSpPr>
            <p:nvPr/>
          </p:nvSpPr>
          <p:spPr bwMode="auto">
            <a:xfrm>
              <a:off x="0" y="2015"/>
              <a:ext cx="963"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18486" name="Group 97"/>
          <p:cNvGrpSpPr>
            <a:grpSpLocks/>
          </p:cNvGrpSpPr>
          <p:nvPr/>
        </p:nvGrpSpPr>
        <p:grpSpPr bwMode="auto">
          <a:xfrm>
            <a:off x="6227764" y="5581651"/>
            <a:ext cx="1265237" cy="271463"/>
            <a:chOff x="963" y="2015"/>
            <a:chExt cx="797" cy="403"/>
          </a:xfrm>
        </p:grpSpPr>
        <p:sp>
          <p:nvSpPr>
            <p:cNvPr id="18487" name="Rectangle 98"/>
            <p:cNvSpPr>
              <a:spLocks noChangeArrowheads="1"/>
            </p:cNvSpPr>
            <p:nvPr/>
          </p:nvSpPr>
          <p:spPr bwMode="auto">
            <a:xfrm>
              <a:off x="1006" y="2015"/>
              <a:ext cx="71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a:latin typeface="Arial Unicode MS" panose="020B0604020202020204" pitchFamily="34" charset="-128"/>
                  <a:ea typeface="Arial Unicode MS" panose="020B0604020202020204" pitchFamily="34" charset="-128"/>
                  <a:cs typeface="Arial Unicode MS" panose="020B0604020202020204" pitchFamily="34" charset="-128"/>
                </a:rPr>
                <a:t>Durham</a:t>
              </a:r>
            </a:p>
            <a:p>
              <a:pPr eaLnBrk="0" hangingPunct="0"/>
              <a:endParaRPr lang="en-US" sz="1000">
                <a:latin typeface="Times New Roman" panose="02020603050405020304" pitchFamily="18" charset="0"/>
              </a:endParaRPr>
            </a:p>
          </p:txBody>
        </p:sp>
        <p:sp>
          <p:nvSpPr>
            <p:cNvPr id="18488" name="Rectangle 99"/>
            <p:cNvSpPr>
              <a:spLocks noChangeArrowheads="1"/>
            </p:cNvSpPr>
            <p:nvPr/>
          </p:nvSpPr>
          <p:spPr bwMode="auto">
            <a:xfrm>
              <a:off x="963" y="2015"/>
              <a:ext cx="79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18489" name="Group 103"/>
          <p:cNvGrpSpPr>
            <a:grpSpLocks/>
          </p:cNvGrpSpPr>
          <p:nvPr/>
        </p:nvGrpSpPr>
        <p:grpSpPr bwMode="auto">
          <a:xfrm>
            <a:off x="4876801" y="5853114"/>
            <a:ext cx="1350963" cy="338137"/>
            <a:chOff x="0" y="2418"/>
            <a:chExt cx="963" cy="403"/>
          </a:xfrm>
        </p:grpSpPr>
        <p:sp>
          <p:nvSpPr>
            <p:cNvPr id="18490" name="Rectangle 104"/>
            <p:cNvSpPr>
              <a:spLocks noChangeArrowheads="1"/>
            </p:cNvSpPr>
            <p:nvPr/>
          </p:nvSpPr>
          <p:spPr bwMode="auto">
            <a:xfrm>
              <a:off x="43" y="2418"/>
              <a:ext cx="877"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a:latin typeface="Arial Unicode MS" panose="020B0604020202020204" pitchFamily="34" charset="-128"/>
                  <a:ea typeface="Arial Unicode MS" panose="020B0604020202020204" pitchFamily="34" charset="-128"/>
                  <a:cs typeface="Arial Unicode MS" panose="020B0604020202020204" pitchFamily="34" charset="-128"/>
                </a:rPr>
                <a:t>The Code Warrier</a:t>
              </a:r>
            </a:p>
            <a:p>
              <a:pPr eaLnBrk="0" hangingPunct="0"/>
              <a:endParaRPr lang="en-US" sz="1000">
                <a:latin typeface="Times New Roman" panose="02020603050405020304" pitchFamily="18" charset="0"/>
              </a:endParaRPr>
            </a:p>
          </p:txBody>
        </p:sp>
        <p:sp>
          <p:nvSpPr>
            <p:cNvPr id="18491" name="Rectangle 105"/>
            <p:cNvSpPr>
              <a:spLocks noChangeArrowheads="1"/>
            </p:cNvSpPr>
            <p:nvPr/>
          </p:nvSpPr>
          <p:spPr bwMode="auto">
            <a:xfrm>
              <a:off x="0" y="2418"/>
              <a:ext cx="963"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18492" name="Group 106"/>
          <p:cNvGrpSpPr>
            <a:grpSpLocks/>
          </p:cNvGrpSpPr>
          <p:nvPr/>
        </p:nvGrpSpPr>
        <p:grpSpPr bwMode="auto">
          <a:xfrm>
            <a:off x="6227764" y="5853114"/>
            <a:ext cx="1265237" cy="338137"/>
            <a:chOff x="963" y="2418"/>
            <a:chExt cx="797" cy="403"/>
          </a:xfrm>
        </p:grpSpPr>
        <p:sp>
          <p:nvSpPr>
            <p:cNvPr id="18493" name="Rectangle 107"/>
            <p:cNvSpPr>
              <a:spLocks noChangeArrowheads="1"/>
            </p:cNvSpPr>
            <p:nvPr/>
          </p:nvSpPr>
          <p:spPr bwMode="auto">
            <a:xfrm>
              <a:off x="1006" y="2418"/>
              <a:ext cx="71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a:latin typeface="Arial Unicode MS" panose="020B0604020202020204" pitchFamily="34" charset="-128"/>
                  <a:ea typeface="Arial Unicode MS" panose="020B0604020202020204" pitchFamily="34" charset="-128"/>
                  <a:cs typeface="Arial Unicode MS" panose="020B0604020202020204" pitchFamily="34" charset="-128"/>
                </a:rPr>
                <a:t>New York</a:t>
              </a:r>
            </a:p>
            <a:p>
              <a:pPr eaLnBrk="0" hangingPunct="0"/>
              <a:endParaRPr lang="en-US" sz="1000">
                <a:latin typeface="Times New Roman" panose="02020603050405020304" pitchFamily="18" charset="0"/>
              </a:endParaRPr>
            </a:p>
          </p:txBody>
        </p:sp>
        <p:sp>
          <p:nvSpPr>
            <p:cNvPr id="18494" name="Rectangle 108"/>
            <p:cNvSpPr>
              <a:spLocks noChangeArrowheads="1"/>
            </p:cNvSpPr>
            <p:nvPr/>
          </p:nvSpPr>
          <p:spPr bwMode="auto">
            <a:xfrm>
              <a:off x="963" y="2418"/>
              <a:ext cx="79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spTree>
    <p:extLst>
      <p:ext uri="{BB962C8B-B14F-4D97-AF65-F5344CB8AC3E}">
        <p14:creationId xmlns:p14="http://schemas.microsoft.com/office/powerpoint/2010/main" val="3765688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a:t>2 (convert BCNF to 4NF)</a:t>
            </a:r>
          </a:p>
        </p:txBody>
      </p:sp>
      <p:grpSp>
        <p:nvGrpSpPr>
          <p:cNvPr id="4" name="Group 97"/>
          <p:cNvGrpSpPr>
            <a:grpSpLocks/>
          </p:cNvGrpSpPr>
          <p:nvPr/>
        </p:nvGrpSpPr>
        <p:grpSpPr bwMode="auto">
          <a:xfrm>
            <a:off x="1706136" y="2780371"/>
            <a:ext cx="3211552" cy="2360341"/>
            <a:chOff x="3936" y="2177"/>
            <a:chExt cx="1582" cy="799"/>
          </a:xfrm>
        </p:grpSpPr>
        <p:grpSp>
          <p:nvGrpSpPr>
            <p:cNvPr id="5" name="Group 71"/>
            <p:cNvGrpSpPr>
              <a:grpSpLocks/>
            </p:cNvGrpSpPr>
            <p:nvPr/>
          </p:nvGrpSpPr>
          <p:grpSpPr bwMode="auto">
            <a:xfrm>
              <a:off x="3936" y="2177"/>
              <a:ext cx="588" cy="193"/>
              <a:chOff x="0" y="0"/>
              <a:chExt cx="150" cy="1311"/>
            </a:xfrm>
          </p:grpSpPr>
          <p:sp>
            <p:nvSpPr>
              <p:cNvPr id="39" name="Rectangle 58"/>
              <p:cNvSpPr>
                <a:spLocks noChangeArrowheads="1"/>
              </p:cNvSpPr>
              <p:nvPr/>
            </p:nvSpPr>
            <p:spPr bwMode="auto">
              <a:xfrm>
                <a:off x="6" y="6"/>
                <a:ext cx="138" cy="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Manager</a:t>
                </a:r>
              </a:p>
              <a:p>
                <a:pPr eaLnBrk="0" hangingPunct="0"/>
                <a:endParaRPr lang="en-US" b="1" dirty="0">
                  <a:solidFill>
                    <a:schemeClr val="tx1"/>
                  </a:solidFill>
                  <a:latin typeface="Times New Roman" panose="02020603050405020304" pitchFamily="18" charset="0"/>
                </a:endParaRPr>
              </a:p>
            </p:txBody>
          </p:sp>
          <p:sp>
            <p:nvSpPr>
              <p:cNvPr id="40" name="Rectangle 70"/>
              <p:cNvSpPr>
                <a:spLocks noChangeArrowheads="1"/>
              </p:cNvSpPr>
              <p:nvPr/>
            </p:nvSpPr>
            <p:spPr bwMode="auto">
              <a:xfrm>
                <a:off x="0" y="0"/>
                <a:ext cx="150" cy="131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6" name="Group 73"/>
            <p:cNvGrpSpPr>
              <a:grpSpLocks/>
            </p:cNvGrpSpPr>
            <p:nvPr/>
          </p:nvGrpSpPr>
          <p:grpSpPr bwMode="auto">
            <a:xfrm>
              <a:off x="4525" y="2177"/>
              <a:ext cx="419" cy="193"/>
              <a:chOff x="150" y="0"/>
              <a:chExt cx="150" cy="1311"/>
            </a:xfrm>
          </p:grpSpPr>
          <p:sp>
            <p:nvSpPr>
              <p:cNvPr id="37" name="Rectangle 59"/>
              <p:cNvSpPr>
                <a:spLocks noChangeArrowheads="1"/>
              </p:cNvSpPr>
              <p:nvPr/>
            </p:nvSpPr>
            <p:spPr bwMode="auto">
              <a:xfrm>
                <a:off x="156" y="6"/>
                <a:ext cx="138" cy="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Child    </a:t>
                </a:r>
              </a:p>
              <a:p>
                <a:pPr eaLnBrk="0" hangingPunct="0"/>
                <a:endParaRPr lang="en-US" b="1">
                  <a:solidFill>
                    <a:schemeClr val="tx1"/>
                  </a:solidFill>
                  <a:latin typeface="Times New Roman" panose="02020603050405020304" pitchFamily="18" charset="0"/>
                </a:endParaRPr>
              </a:p>
            </p:txBody>
          </p:sp>
          <p:sp>
            <p:nvSpPr>
              <p:cNvPr id="38" name="Rectangle 72"/>
              <p:cNvSpPr>
                <a:spLocks noChangeArrowheads="1"/>
              </p:cNvSpPr>
              <p:nvPr/>
            </p:nvSpPr>
            <p:spPr bwMode="auto">
              <a:xfrm>
                <a:off x="150" y="0"/>
                <a:ext cx="150" cy="131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7" name="Group 75"/>
            <p:cNvGrpSpPr>
              <a:grpSpLocks/>
            </p:cNvGrpSpPr>
            <p:nvPr/>
          </p:nvGrpSpPr>
          <p:grpSpPr bwMode="auto">
            <a:xfrm>
              <a:off x="4944" y="2177"/>
              <a:ext cx="574" cy="193"/>
              <a:chOff x="300" y="0"/>
              <a:chExt cx="1227" cy="1311"/>
            </a:xfrm>
          </p:grpSpPr>
          <p:sp>
            <p:nvSpPr>
              <p:cNvPr id="35" name="Rectangle 60"/>
              <p:cNvSpPr>
                <a:spLocks noChangeArrowheads="1"/>
              </p:cNvSpPr>
              <p:nvPr/>
            </p:nvSpPr>
            <p:spPr bwMode="auto">
              <a:xfrm>
                <a:off x="306" y="6"/>
                <a:ext cx="1215" cy="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Employee</a:t>
                </a:r>
              </a:p>
              <a:p>
                <a:pPr eaLnBrk="0" hangingPunct="0"/>
                <a:endParaRPr lang="en-US" b="1">
                  <a:solidFill>
                    <a:schemeClr val="tx1"/>
                  </a:solidFill>
                  <a:latin typeface="Times New Roman" panose="02020603050405020304" pitchFamily="18" charset="0"/>
                </a:endParaRPr>
              </a:p>
            </p:txBody>
          </p:sp>
          <p:sp>
            <p:nvSpPr>
              <p:cNvPr id="36" name="Rectangle 74"/>
              <p:cNvSpPr>
                <a:spLocks noChangeArrowheads="1"/>
              </p:cNvSpPr>
              <p:nvPr/>
            </p:nvSpPr>
            <p:spPr bwMode="auto">
              <a:xfrm>
                <a:off x="300" y="0"/>
                <a:ext cx="1227" cy="131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8" name="Group 77"/>
            <p:cNvGrpSpPr>
              <a:grpSpLocks/>
            </p:cNvGrpSpPr>
            <p:nvPr/>
          </p:nvGrpSpPr>
          <p:grpSpPr bwMode="auto">
            <a:xfrm>
              <a:off x="3936" y="2370"/>
              <a:ext cx="588" cy="214"/>
              <a:chOff x="0" y="1323"/>
              <a:chExt cx="150" cy="736"/>
            </a:xfrm>
          </p:grpSpPr>
          <p:sp>
            <p:nvSpPr>
              <p:cNvPr id="33" name="Rectangle 61"/>
              <p:cNvSpPr>
                <a:spLocks noChangeArrowheads="1"/>
              </p:cNvSpPr>
              <p:nvPr/>
            </p:nvSpPr>
            <p:spPr bwMode="auto">
              <a:xfrm>
                <a:off x="6" y="1329"/>
                <a:ext cx="138" cy="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Jim</a:t>
                </a:r>
              </a:p>
              <a:p>
                <a:pPr eaLnBrk="0" hangingPunct="0"/>
                <a:endParaRPr lang="en-US" b="1" dirty="0">
                  <a:solidFill>
                    <a:schemeClr val="tx1"/>
                  </a:solidFill>
                  <a:latin typeface="Times New Roman" panose="02020603050405020304" pitchFamily="18" charset="0"/>
                </a:endParaRPr>
              </a:p>
            </p:txBody>
          </p:sp>
          <p:sp>
            <p:nvSpPr>
              <p:cNvPr id="34" name="Rectangle 76"/>
              <p:cNvSpPr>
                <a:spLocks noChangeArrowheads="1"/>
              </p:cNvSpPr>
              <p:nvPr/>
            </p:nvSpPr>
            <p:spPr bwMode="auto">
              <a:xfrm>
                <a:off x="0" y="1323"/>
                <a:ext cx="150" cy="73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9" name="Group 79"/>
            <p:cNvGrpSpPr>
              <a:grpSpLocks/>
            </p:cNvGrpSpPr>
            <p:nvPr/>
          </p:nvGrpSpPr>
          <p:grpSpPr bwMode="auto">
            <a:xfrm>
              <a:off x="4525" y="2370"/>
              <a:ext cx="419" cy="214"/>
              <a:chOff x="150" y="1323"/>
              <a:chExt cx="150" cy="736"/>
            </a:xfrm>
          </p:grpSpPr>
          <p:sp>
            <p:nvSpPr>
              <p:cNvPr id="31" name="Rectangle 62"/>
              <p:cNvSpPr>
                <a:spLocks noChangeArrowheads="1"/>
              </p:cNvSpPr>
              <p:nvPr/>
            </p:nvSpPr>
            <p:spPr bwMode="auto">
              <a:xfrm>
                <a:off x="156" y="1329"/>
                <a:ext cx="138" cy="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Beth</a:t>
                </a:r>
              </a:p>
              <a:p>
                <a:pPr eaLnBrk="0" hangingPunct="0"/>
                <a:endParaRPr lang="en-US" b="1">
                  <a:solidFill>
                    <a:schemeClr val="tx1"/>
                  </a:solidFill>
                  <a:latin typeface="Times New Roman" panose="02020603050405020304" pitchFamily="18" charset="0"/>
                </a:endParaRPr>
              </a:p>
            </p:txBody>
          </p:sp>
          <p:sp>
            <p:nvSpPr>
              <p:cNvPr id="32" name="Rectangle 78"/>
              <p:cNvSpPr>
                <a:spLocks noChangeArrowheads="1"/>
              </p:cNvSpPr>
              <p:nvPr/>
            </p:nvSpPr>
            <p:spPr bwMode="auto">
              <a:xfrm>
                <a:off x="150" y="1323"/>
                <a:ext cx="150" cy="73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10" name="Group 81"/>
            <p:cNvGrpSpPr>
              <a:grpSpLocks/>
            </p:cNvGrpSpPr>
            <p:nvPr/>
          </p:nvGrpSpPr>
          <p:grpSpPr bwMode="auto">
            <a:xfrm>
              <a:off x="4944" y="2370"/>
              <a:ext cx="574" cy="214"/>
              <a:chOff x="300" y="1323"/>
              <a:chExt cx="1227" cy="736"/>
            </a:xfrm>
          </p:grpSpPr>
          <p:sp>
            <p:nvSpPr>
              <p:cNvPr id="29" name="Rectangle 63"/>
              <p:cNvSpPr>
                <a:spLocks noChangeArrowheads="1"/>
              </p:cNvSpPr>
              <p:nvPr/>
            </p:nvSpPr>
            <p:spPr bwMode="auto">
              <a:xfrm>
                <a:off x="306" y="1329"/>
                <a:ext cx="1215" cy="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Alice</a:t>
                </a:r>
              </a:p>
              <a:p>
                <a:pPr eaLnBrk="0" hangingPunct="0"/>
                <a:endParaRPr lang="en-US" b="1">
                  <a:solidFill>
                    <a:schemeClr val="tx1"/>
                  </a:solidFill>
                  <a:latin typeface="Times New Roman" panose="02020603050405020304" pitchFamily="18" charset="0"/>
                </a:endParaRPr>
              </a:p>
            </p:txBody>
          </p:sp>
          <p:sp>
            <p:nvSpPr>
              <p:cNvPr id="30" name="Rectangle 80"/>
              <p:cNvSpPr>
                <a:spLocks noChangeArrowheads="1"/>
              </p:cNvSpPr>
              <p:nvPr/>
            </p:nvSpPr>
            <p:spPr bwMode="auto">
              <a:xfrm>
                <a:off x="300" y="1323"/>
                <a:ext cx="1227" cy="73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11" name="Group 83"/>
            <p:cNvGrpSpPr>
              <a:grpSpLocks/>
            </p:cNvGrpSpPr>
            <p:nvPr/>
          </p:nvGrpSpPr>
          <p:grpSpPr bwMode="auto">
            <a:xfrm>
              <a:off x="3936" y="2584"/>
              <a:ext cx="588" cy="186"/>
              <a:chOff x="0" y="2071"/>
              <a:chExt cx="150" cy="736"/>
            </a:xfrm>
          </p:grpSpPr>
          <p:sp>
            <p:nvSpPr>
              <p:cNvPr id="27" name="Rectangle 64"/>
              <p:cNvSpPr>
                <a:spLocks noChangeArrowheads="1"/>
              </p:cNvSpPr>
              <p:nvPr/>
            </p:nvSpPr>
            <p:spPr bwMode="auto">
              <a:xfrm>
                <a:off x="6" y="2077"/>
                <a:ext cx="138" cy="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Mary</a:t>
                </a:r>
              </a:p>
              <a:p>
                <a:pPr eaLnBrk="0" hangingPunct="0"/>
                <a:endParaRPr lang="en-US" b="1" dirty="0">
                  <a:solidFill>
                    <a:schemeClr val="tx1"/>
                  </a:solidFill>
                  <a:latin typeface="Times New Roman" panose="02020603050405020304" pitchFamily="18" charset="0"/>
                </a:endParaRPr>
              </a:p>
            </p:txBody>
          </p:sp>
          <p:sp>
            <p:nvSpPr>
              <p:cNvPr id="28" name="Rectangle 82"/>
              <p:cNvSpPr>
                <a:spLocks noChangeArrowheads="1"/>
              </p:cNvSpPr>
              <p:nvPr/>
            </p:nvSpPr>
            <p:spPr bwMode="auto">
              <a:xfrm>
                <a:off x="0" y="2071"/>
                <a:ext cx="150" cy="73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12" name="Group 85"/>
            <p:cNvGrpSpPr>
              <a:grpSpLocks/>
            </p:cNvGrpSpPr>
            <p:nvPr/>
          </p:nvGrpSpPr>
          <p:grpSpPr bwMode="auto">
            <a:xfrm>
              <a:off x="4525" y="2584"/>
              <a:ext cx="419" cy="186"/>
              <a:chOff x="150" y="2071"/>
              <a:chExt cx="150" cy="736"/>
            </a:xfrm>
          </p:grpSpPr>
          <p:sp>
            <p:nvSpPr>
              <p:cNvPr id="25" name="Rectangle 65"/>
              <p:cNvSpPr>
                <a:spLocks noChangeArrowheads="1"/>
              </p:cNvSpPr>
              <p:nvPr/>
            </p:nvSpPr>
            <p:spPr bwMode="auto">
              <a:xfrm>
                <a:off x="156" y="2077"/>
                <a:ext cx="138" cy="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Bob</a:t>
                </a:r>
              </a:p>
              <a:p>
                <a:pPr eaLnBrk="0" hangingPunct="0"/>
                <a:endParaRPr lang="en-US" b="1" dirty="0">
                  <a:solidFill>
                    <a:schemeClr val="tx1"/>
                  </a:solidFill>
                  <a:latin typeface="Times New Roman" panose="02020603050405020304" pitchFamily="18" charset="0"/>
                </a:endParaRPr>
              </a:p>
            </p:txBody>
          </p:sp>
          <p:sp>
            <p:nvSpPr>
              <p:cNvPr id="26" name="Rectangle 84"/>
              <p:cNvSpPr>
                <a:spLocks noChangeArrowheads="1"/>
              </p:cNvSpPr>
              <p:nvPr/>
            </p:nvSpPr>
            <p:spPr bwMode="auto">
              <a:xfrm>
                <a:off x="150" y="2071"/>
                <a:ext cx="150" cy="73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13" name="Group 87"/>
            <p:cNvGrpSpPr>
              <a:grpSpLocks/>
            </p:cNvGrpSpPr>
            <p:nvPr/>
          </p:nvGrpSpPr>
          <p:grpSpPr bwMode="auto">
            <a:xfrm>
              <a:off x="4944" y="2584"/>
              <a:ext cx="574" cy="186"/>
              <a:chOff x="300" y="2071"/>
              <a:chExt cx="1227" cy="736"/>
            </a:xfrm>
          </p:grpSpPr>
          <p:sp>
            <p:nvSpPr>
              <p:cNvPr id="23" name="Rectangle 66"/>
              <p:cNvSpPr>
                <a:spLocks noChangeArrowheads="1"/>
              </p:cNvSpPr>
              <p:nvPr/>
            </p:nvSpPr>
            <p:spPr bwMode="auto">
              <a:xfrm>
                <a:off x="306" y="2077"/>
                <a:ext cx="1215" cy="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Jane</a:t>
                </a:r>
              </a:p>
              <a:p>
                <a:pPr eaLnBrk="0" hangingPunct="0"/>
                <a:endParaRPr lang="en-US" b="1">
                  <a:solidFill>
                    <a:schemeClr val="tx1"/>
                  </a:solidFill>
                  <a:latin typeface="Times New Roman" panose="02020603050405020304" pitchFamily="18" charset="0"/>
                </a:endParaRPr>
              </a:p>
            </p:txBody>
          </p:sp>
          <p:sp>
            <p:nvSpPr>
              <p:cNvPr id="24" name="Rectangle 86"/>
              <p:cNvSpPr>
                <a:spLocks noChangeArrowheads="1"/>
              </p:cNvSpPr>
              <p:nvPr/>
            </p:nvSpPr>
            <p:spPr bwMode="auto">
              <a:xfrm>
                <a:off x="300" y="2071"/>
                <a:ext cx="1227" cy="73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14" name="Group 89"/>
            <p:cNvGrpSpPr>
              <a:grpSpLocks/>
            </p:cNvGrpSpPr>
            <p:nvPr/>
          </p:nvGrpSpPr>
          <p:grpSpPr bwMode="auto">
            <a:xfrm>
              <a:off x="3936" y="2770"/>
              <a:ext cx="588" cy="206"/>
              <a:chOff x="0" y="2819"/>
              <a:chExt cx="150" cy="736"/>
            </a:xfrm>
          </p:grpSpPr>
          <p:sp>
            <p:nvSpPr>
              <p:cNvPr id="21" name="Rectangle 67"/>
              <p:cNvSpPr>
                <a:spLocks noChangeArrowheads="1"/>
              </p:cNvSpPr>
              <p:nvPr/>
            </p:nvSpPr>
            <p:spPr bwMode="auto">
              <a:xfrm>
                <a:off x="6" y="2825"/>
                <a:ext cx="138" cy="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Mary</a:t>
                </a:r>
              </a:p>
              <a:p>
                <a:pPr eaLnBrk="0" hangingPunct="0"/>
                <a:endParaRPr lang="en-US" b="1" dirty="0">
                  <a:solidFill>
                    <a:schemeClr val="tx1"/>
                  </a:solidFill>
                  <a:latin typeface="Times New Roman" panose="02020603050405020304" pitchFamily="18" charset="0"/>
                </a:endParaRPr>
              </a:p>
            </p:txBody>
          </p:sp>
          <p:sp>
            <p:nvSpPr>
              <p:cNvPr id="22" name="Rectangle 88"/>
              <p:cNvSpPr>
                <a:spLocks noChangeArrowheads="1"/>
              </p:cNvSpPr>
              <p:nvPr/>
            </p:nvSpPr>
            <p:spPr bwMode="auto">
              <a:xfrm>
                <a:off x="0" y="2819"/>
                <a:ext cx="150" cy="73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15" name="Group 91"/>
            <p:cNvGrpSpPr>
              <a:grpSpLocks/>
            </p:cNvGrpSpPr>
            <p:nvPr/>
          </p:nvGrpSpPr>
          <p:grpSpPr bwMode="auto">
            <a:xfrm>
              <a:off x="4525" y="2770"/>
              <a:ext cx="419" cy="206"/>
              <a:chOff x="150" y="2819"/>
              <a:chExt cx="150" cy="736"/>
            </a:xfrm>
          </p:grpSpPr>
          <p:sp>
            <p:nvSpPr>
              <p:cNvPr id="19" name="Rectangle 68"/>
              <p:cNvSpPr>
                <a:spLocks noChangeArrowheads="1"/>
              </p:cNvSpPr>
              <p:nvPr/>
            </p:nvSpPr>
            <p:spPr bwMode="auto">
              <a:xfrm>
                <a:off x="156" y="2825"/>
                <a:ext cx="138" cy="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NULL</a:t>
                </a:r>
              </a:p>
              <a:p>
                <a:pPr eaLnBrk="0" hangingPunct="0"/>
                <a:endParaRPr lang="en-US" b="1" dirty="0">
                  <a:solidFill>
                    <a:schemeClr val="tx1"/>
                  </a:solidFill>
                  <a:latin typeface="Times New Roman" panose="02020603050405020304" pitchFamily="18" charset="0"/>
                </a:endParaRPr>
              </a:p>
            </p:txBody>
          </p:sp>
          <p:sp>
            <p:nvSpPr>
              <p:cNvPr id="20" name="Rectangle 90"/>
              <p:cNvSpPr>
                <a:spLocks noChangeArrowheads="1"/>
              </p:cNvSpPr>
              <p:nvPr/>
            </p:nvSpPr>
            <p:spPr bwMode="auto">
              <a:xfrm>
                <a:off x="150" y="2819"/>
                <a:ext cx="150" cy="73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16" name="Group 93"/>
            <p:cNvGrpSpPr>
              <a:grpSpLocks/>
            </p:cNvGrpSpPr>
            <p:nvPr/>
          </p:nvGrpSpPr>
          <p:grpSpPr bwMode="auto">
            <a:xfrm>
              <a:off x="4944" y="2770"/>
              <a:ext cx="574" cy="206"/>
              <a:chOff x="300" y="2819"/>
              <a:chExt cx="1227" cy="736"/>
            </a:xfrm>
          </p:grpSpPr>
          <p:sp>
            <p:nvSpPr>
              <p:cNvPr id="17" name="Rectangle 69"/>
              <p:cNvSpPr>
                <a:spLocks noChangeArrowheads="1"/>
              </p:cNvSpPr>
              <p:nvPr/>
            </p:nvSpPr>
            <p:spPr bwMode="auto">
              <a:xfrm>
                <a:off x="306" y="2825"/>
                <a:ext cx="1215" cy="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Adam</a:t>
                </a:r>
              </a:p>
              <a:p>
                <a:pPr eaLnBrk="0" hangingPunct="0"/>
                <a:endParaRPr lang="en-US" b="1" dirty="0">
                  <a:solidFill>
                    <a:schemeClr val="tx1"/>
                  </a:solidFill>
                  <a:latin typeface="Times New Roman" panose="02020603050405020304" pitchFamily="18" charset="0"/>
                </a:endParaRPr>
              </a:p>
            </p:txBody>
          </p:sp>
          <p:sp>
            <p:nvSpPr>
              <p:cNvPr id="18" name="Rectangle 92"/>
              <p:cNvSpPr>
                <a:spLocks noChangeArrowheads="1"/>
              </p:cNvSpPr>
              <p:nvPr/>
            </p:nvSpPr>
            <p:spPr bwMode="auto">
              <a:xfrm>
                <a:off x="300" y="2819"/>
                <a:ext cx="1227" cy="73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spTree>
    <p:extLst>
      <p:ext uri="{BB962C8B-B14F-4D97-AF65-F5344CB8AC3E}">
        <p14:creationId xmlns:p14="http://schemas.microsoft.com/office/powerpoint/2010/main" val="6822884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BoldMT"/>
              </a:rPr>
              <a:t>4NF - </a:t>
            </a:r>
            <a:r>
              <a:rPr lang="en-US" dirty="0" smtClean="0">
                <a:latin typeface="Arial-BoldMT"/>
              </a:rPr>
              <a:t>Decomposition</a:t>
            </a:r>
            <a:endParaRPr lang="en-US" dirty="0"/>
          </a:p>
        </p:txBody>
      </p:sp>
      <p:sp>
        <p:nvSpPr>
          <p:cNvPr id="3" name="Content Placeholder 2"/>
          <p:cNvSpPr>
            <a:spLocks noGrp="1"/>
          </p:cNvSpPr>
          <p:nvPr>
            <p:ph idx="1"/>
          </p:nvPr>
        </p:nvSpPr>
        <p:spPr/>
        <p:txBody>
          <a:bodyPr/>
          <a:lstStyle/>
          <a:p>
            <a:pPr marL="609600" indent="-609600">
              <a:spcBef>
                <a:spcPct val="50000"/>
              </a:spcBef>
              <a:buFontTx/>
              <a:buNone/>
            </a:pPr>
            <a:r>
              <a:rPr lang="en-US" sz="2000" b="1" dirty="0">
                <a:solidFill>
                  <a:srgbClr val="CC0000"/>
                </a:solidFill>
                <a:latin typeface="Arial Unicode MS" panose="020B0604020202020204" pitchFamily="34" charset="-128"/>
              </a:rPr>
              <a:t>Example 2  (Convert to  4NF) </a:t>
            </a:r>
          </a:p>
          <a:p>
            <a:pPr marL="1100138" lvl="1" indent="-533400">
              <a:spcBef>
                <a:spcPct val="50000"/>
              </a:spcBef>
              <a:buFontTx/>
              <a:buNone/>
            </a:pP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Old Scheme </a:t>
            </a:r>
            <a:r>
              <a:rPr lang="en-US" b="1" dirty="0">
                <a:ea typeface="Arial Unicode MS" panose="020B0604020202020204" pitchFamily="34" charset="-128"/>
                <a:cs typeface="Arial Unicode MS" panose="020B0604020202020204" pitchFamily="34" charset="-128"/>
                <a:sym typeface="Wingdings" panose="05000000000000000000" pitchFamily="2" charset="2"/>
              </a:rPr>
              <a:t></a:t>
            </a: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 {Manager, Child, Employee}</a:t>
            </a:r>
          </a:p>
          <a:p>
            <a:pPr marL="1100138" lvl="1" indent="-533400">
              <a:spcBef>
                <a:spcPct val="50000"/>
              </a:spcBef>
              <a:buFontTx/>
              <a:buNone/>
            </a:pP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New Scheme </a:t>
            </a:r>
            <a:r>
              <a:rPr lang="en-US" b="1" dirty="0">
                <a:ea typeface="Arial Unicode MS" panose="020B0604020202020204" pitchFamily="34" charset="-128"/>
                <a:cs typeface="Arial Unicode MS" panose="020B0604020202020204" pitchFamily="34" charset="-128"/>
                <a:sym typeface="Wingdings" panose="05000000000000000000" pitchFamily="2" charset="2"/>
              </a:rPr>
              <a:t></a:t>
            </a: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b="1" u="sng" dirty="0">
                <a:latin typeface="Arial Unicode MS" panose="020B0604020202020204" pitchFamily="34" charset="-128"/>
                <a:ea typeface="Arial Unicode MS" panose="020B0604020202020204" pitchFamily="34" charset="-128"/>
                <a:cs typeface="Arial Unicode MS" panose="020B0604020202020204" pitchFamily="34" charset="-128"/>
              </a:rPr>
              <a:t>Manager, Child</a:t>
            </a: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1100138" lvl="1" indent="-533400">
              <a:spcBef>
                <a:spcPct val="50000"/>
              </a:spcBef>
              <a:buFontTx/>
              <a:buNone/>
            </a:pP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New Scheme </a:t>
            </a:r>
            <a:r>
              <a:rPr lang="en-US" b="1" dirty="0">
                <a:ea typeface="Arial Unicode MS" panose="020B0604020202020204" pitchFamily="34" charset="-128"/>
                <a:cs typeface="Arial Unicode MS" panose="020B0604020202020204" pitchFamily="34" charset="-128"/>
                <a:sym typeface="Wingdings" panose="05000000000000000000" pitchFamily="2" charset="2"/>
              </a:rPr>
              <a:t></a:t>
            </a: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b="1" u="sng" dirty="0">
                <a:latin typeface="Arial Unicode MS" panose="020B0604020202020204" pitchFamily="34" charset="-128"/>
              </a:rPr>
              <a:t>Manager, Employee</a:t>
            </a: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a:t>
            </a:r>
          </a:p>
          <a:p>
            <a:endParaRPr lang="en-US" dirty="0"/>
          </a:p>
        </p:txBody>
      </p:sp>
      <p:grpSp>
        <p:nvGrpSpPr>
          <p:cNvPr id="4" name="Group 190"/>
          <p:cNvGrpSpPr>
            <a:grpSpLocks/>
          </p:cNvGrpSpPr>
          <p:nvPr/>
        </p:nvGrpSpPr>
        <p:grpSpPr bwMode="auto">
          <a:xfrm>
            <a:off x="6317166" y="3139959"/>
            <a:ext cx="1600200" cy="941387"/>
            <a:chOff x="4032" y="768"/>
            <a:chExt cx="1008" cy="593"/>
          </a:xfrm>
        </p:grpSpPr>
        <p:grpSp>
          <p:nvGrpSpPr>
            <p:cNvPr id="5" name="Group 5"/>
            <p:cNvGrpSpPr>
              <a:grpSpLocks/>
            </p:cNvGrpSpPr>
            <p:nvPr/>
          </p:nvGrpSpPr>
          <p:grpSpPr bwMode="auto">
            <a:xfrm>
              <a:off x="4032" y="768"/>
              <a:ext cx="588" cy="193"/>
              <a:chOff x="0" y="0"/>
              <a:chExt cx="150" cy="1311"/>
            </a:xfrm>
          </p:grpSpPr>
          <p:sp>
            <p:nvSpPr>
              <p:cNvPr id="21" name="Rectangle 6"/>
              <p:cNvSpPr>
                <a:spLocks noChangeArrowheads="1"/>
              </p:cNvSpPr>
              <p:nvPr/>
            </p:nvSpPr>
            <p:spPr bwMode="auto">
              <a:xfrm>
                <a:off x="6" y="6"/>
                <a:ext cx="138" cy="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Manager</a:t>
                </a:r>
              </a:p>
              <a:p>
                <a:pPr eaLnBrk="0" hangingPunct="0"/>
                <a:endParaRPr lang="en-US" b="0">
                  <a:solidFill>
                    <a:schemeClr val="tx1"/>
                  </a:solidFill>
                  <a:latin typeface="Times New Roman" panose="02020603050405020304" pitchFamily="18" charset="0"/>
                </a:endParaRPr>
              </a:p>
            </p:txBody>
          </p:sp>
          <p:sp>
            <p:nvSpPr>
              <p:cNvPr id="22" name="Rectangle 7"/>
              <p:cNvSpPr>
                <a:spLocks noChangeArrowheads="1"/>
              </p:cNvSpPr>
              <p:nvPr/>
            </p:nvSpPr>
            <p:spPr bwMode="auto">
              <a:xfrm>
                <a:off x="0" y="0"/>
                <a:ext cx="150" cy="131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6" name="Group 8"/>
            <p:cNvGrpSpPr>
              <a:grpSpLocks/>
            </p:cNvGrpSpPr>
            <p:nvPr/>
          </p:nvGrpSpPr>
          <p:grpSpPr bwMode="auto">
            <a:xfrm>
              <a:off x="4621" y="768"/>
              <a:ext cx="419" cy="193"/>
              <a:chOff x="150" y="0"/>
              <a:chExt cx="150" cy="1311"/>
            </a:xfrm>
          </p:grpSpPr>
          <p:sp>
            <p:nvSpPr>
              <p:cNvPr id="19" name="Rectangle 9"/>
              <p:cNvSpPr>
                <a:spLocks noChangeArrowheads="1"/>
              </p:cNvSpPr>
              <p:nvPr/>
            </p:nvSpPr>
            <p:spPr bwMode="auto">
              <a:xfrm>
                <a:off x="156" y="6"/>
                <a:ext cx="138" cy="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Child    </a:t>
                </a:r>
              </a:p>
              <a:p>
                <a:pPr eaLnBrk="0" hangingPunct="0"/>
                <a:endParaRPr lang="en-US" b="0">
                  <a:solidFill>
                    <a:schemeClr val="tx1"/>
                  </a:solidFill>
                  <a:latin typeface="Times New Roman" panose="02020603050405020304" pitchFamily="18" charset="0"/>
                </a:endParaRPr>
              </a:p>
            </p:txBody>
          </p:sp>
          <p:sp>
            <p:nvSpPr>
              <p:cNvPr id="20" name="Rectangle 10"/>
              <p:cNvSpPr>
                <a:spLocks noChangeArrowheads="1"/>
              </p:cNvSpPr>
              <p:nvPr/>
            </p:nvSpPr>
            <p:spPr bwMode="auto">
              <a:xfrm>
                <a:off x="150" y="0"/>
                <a:ext cx="150" cy="131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7" name="Group 14"/>
            <p:cNvGrpSpPr>
              <a:grpSpLocks/>
            </p:cNvGrpSpPr>
            <p:nvPr/>
          </p:nvGrpSpPr>
          <p:grpSpPr bwMode="auto">
            <a:xfrm>
              <a:off x="4032" y="961"/>
              <a:ext cx="588" cy="214"/>
              <a:chOff x="0" y="1323"/>
              <a:chExt cx="150" cy="736"/>
            </a:xfrm>
          </p:grpSpPr>
          <p:sp>
            <p:nvSpPr>
              <p:cNvPr id="17" name="Rectangle 15"/>
              <p:cNvSpPr>
                <a:spLocks noChangeArrowheads="1"/>
              </p:cNvSpPr>
              <p:nvPr/>
            </p:nvSpPr>
            <p:spPr bwMode="auto">
              <a:xfrm>
                <a:off x="6" y="1329"/>
                <a:ext cx="138" cy="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Jim</a:t>
                </a:r>
              </a:p>
              <a:p>
                <a:pPr eaLnBrk="0" hangingPunct="0"/>
                <a:endParaRPr lang="en-US" b="0">
                  <a:solidFill>
                    <a:schemeClr val="tx1"/>
                  </a:solidFill>
                  <a:latin typeface="Times New Roman" panose="02020603050405020304" pitchFamily="18" charset="0"/>
                </a:endParaRPr>
              </a:p>
            </p:txBody>
          </p:sp>
          <p:sp>
            <p:nvSpPr>
              <p:cNvPr id="18" name="Rectangle 16"/>
              <p:cNvSpPr>
                <a:spLocks noChangeArrowheads="1"/>
              </p:cNvSpPr>
              <p:nvPr/>
            </p:nvSpPr>
            <p:spPr bwMode="auto">
              <a:xfrm>
                <a:off x="0" y="1323"/>
                <a:ext cx="150" cy="73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8" name="Group 17"/>
            <p:cNvGrpSpPr>
              <a:grpSpLocks/>
            </p:cNvGrpSpPr>
            <p:nvPr/>
          </p:nvGrpSpPr>
          <p:grpSpPr bwMode="auto">
            <a:xfrm>
              <a:off x="4621" y="961"/>
              <a:ext cx="419" cy="214"/>
              <a:chOff x="150" y="1323"/>
              <a:chExt cx="150" cy="736"/>
            </a:xfrm>
          </p:grpSpPr>
          <p:sp>
            <p:nvSpPr>
              <p:cNvPr id="15" name="Rectangle 18"/>
              <p:cNvSpPr>
                <a:spLocks noChangeArrowheads="1"/>
              </p:cNvSpPr>
              <p:nvPr/>
            </p:nvSpPr>
            <p:spPr bwMode="auto">
              <a:xfrm>
                <a:off x="156" y="1329"/>
                <a:ext cx="138" cy="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Beth</a:t>
                </a:r>
              </a:p>
              <a:p>
                <a:pPr eaLnBrk="0" hangingPunct="0"/>
                <a:endParaRPr lang="en-US" b="0">
                  <a:solidFill>
                    <a:schemeClr val="tx1"/>
                  </a:solidFill>
                  <a:latin typeface="Times New Roman" panose="02020603050405020304" pitchFamily="18" charset="0"/>
                </a:endParaRPr>
              </a:p>
            </p:txBody>
          </p:sp>
          <p:sp>
            <p:nvSpPr>
              <p:cNvPr id="16" name="Rectangle 19"/>
              <p:cNvSpPr>
                <a:spLocks noChangeArrowheads="1"/>
              </p:cNvSpPr>
              <p:nvPr/>
            </p:nvSpPr>
            <p:spPr bwMode="auto">
              <a:xfrm>
                <a:off x="150" y="1323"/>
                <a:ext cx="150" cy="73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9" name="Group 23"/>
            <p:cNvGrpSpPr>
              <a:grpSpLocks/>
            </p:cNvGrpSpPr>
            <p:nvPr/>
          </p:nvGrpSpPr>
          <p:grpSpPr bwMode="auto">
            <a:xfrm>
              <a:off x="4032" y="1175"/>
              <a:ext cx="588" cy="186"/>
              <a:chOff x="0" y="2071"/>
              <a:chExt cx="150" cy="736"/>
            </a:xfrm>
          </p:grpSpPr>
          <p:sp>
            <p:nvSpPr>
              <p:cNvPr id="13" name="Rectangle 24"/>
              <p:cNvSpPr>
                <a:spLocks noChangeArrowheads="1"/>
              </p:cNvSpPr>
              <p:nvPr/>
            </p:nvSpPr>
            <p:spPr bwMode="auto">
              <a:xfrm>
                <a:off x="6" y="2077"/>
                <a:ext cx="138" cy="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Mary</a:t>
                </a:r>
              </a:p>
              <a:p>
                <a:pPr eaLnBrk="0" hangingPunct="0"/>
                <a:endParaRPr lang="en-US" b="0">
                  <a:solidFill>
                    <a:schemeClr val="tx1"/>
                  </a:solidFill>
                  <a:latin typeface="Times New Roman" panose="02020603050405020304" pitchFamily="18" charset="0"/>
                </a:endParaRPr>
              </a:p>
            </p:txBody>
          </p:sp>
          <p:sp>
            <p:nvSpPr>
              <p:cNvPr id="14" name="Rectangle 25"/>
              <p:cNvSpPr>
                <a:spLocks noChangeArrowheads="1"/>
              </p:cNvSpPr>
              <p:nvPr/>
            </p:nvSpPr>
            <p:spPr bwMode="auto">
              <a:xfrm>
                <a:off x="0" y="2071"/>
                <a:ext cx="150" cy="73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10" name="Group 26"/>
            <p:cNvGrpSpPr>
              <a:grpSpLocks/>
            </p:cNvGrpSpPr>
            <p:nvPr/>
          </p:nvGrpSpPr>
          <p:grpSpPr bwMode="auto">
            <a:xfrm>
              <a:off x="4621" y="1175"/>
              <a:ext cx="419" cy="186"/>
              <a:chOff x="150" y="2071"/>
              <a:chExt cx="150" cy="736"/>
            </a:xfrm>
          </p:grpSpPr>
          <p:sp>
            <p:nvSpPr>
              <p:cNvPr id="11" name="Rectangle 27"/>
              <p:cNvSpPr>
                <a:spLocks noChangeArrowheads="1"/>
              </p:cNvSpPr>
              <p:nvPr/>
            </p:nvSpPr>
            <p:spPr bwMode="auto">
              <a:xfrm>
                <a:off x="156" y="2077"/>
                <a:ext cx="138" cy="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Bob</a:t>
                </a:r>
              </a:p>
              <a:p>
                <a:pPr eaLnBrk="0" hangingPunct="0"/>
                <a:endParaRPr lang="en-US" b="0">
                  <a:solidFill>
                    <a:schemeClr val="tx1"/>
                  </a:solidFill>
                  <a:latin typeface="Times New Roman" panose="02020603050405020304" pitchFamily="18" charset="0"/>
                </a:endParaRPr>
              </a:p>
            </p:txBody>
          </p:sp>
          <p:sp>
            <p:nvSpPr>
              <p:cNvPr id="12" name="Rectangle 28"/>
              <p:cNvSpPr>
                <a:spLocks noChangeArrowheads="1"/>
              </p:cNvSpPr>
              <p:nvPr/>
            </p:nvSpPr>
            <p:spPr bwMode="auto">
              <a:xfrm>
                <a:off x="150" y="2071"/>
                <a:ext cx="150" cy="73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grpSp>
        <p:nvGrpSpPr>
          <p:cNvPr id="23" name="Group 191"/>
          <p:cNvGrpSpPr>
            <a:grpSpLocks/>
          </p:cNvGrpSpPr>
          <p:nvPr/>
        </p:nvGrpSpPr>
        <p:grpSpPr bwMode="auto">
          <a:xfrm>
            <a:off x="8130091" y="3117734"/>
            <a:ext cx="1844675" cy="1268412"/>
            <a:chOff x="4032" y="1488"/>
            <a:chExt cx="1162" cy="799"/>
          </a:xfrm>
        </p:grpSpPr>
        <p:grpSp>
          <p:nvGrpSpPr>
            <p:cNvPr id="24" name="Group 42"/>
            <p:cNvGrpSpPr>
              <a:grpSpLocks/>
            </p:cNvGrpSpPr>
            <p:nvPr/>
          </p:nvGrpSpPr>
          <p:grpSpPr bwMode="auto">
            <a:xfrm>
              <a:off x="4032" y="1488"/>
              <a:ext cx="588" cy="193"/>
              <a:chOff x="0" y="0"/>
              <a:chExt cx="150" cy="1311"/>
            </a:xfrm>
          </p:grpSpPr>
          <p:sp>
            <p:nvSpPr>
              <p:cNvPr id="46" name="Rectangle 43"/>
              <p:cNvSpPr>
                <a:spLocks noChangeArrowheads="1"/>
              </p:cNvSpPr>
              <p:nvPr/>
            </p:nvSpPr>
            <p:spPr bwMode="auto">
              <a:xfrm>
                <a:off x="6" y="6"/>
                <a:ext cx="138" cy="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Manager</a:t>
                </a:r>
              </a:p>
              <a:p>
                <a:pPr eaLnBrk="0" hangingPunct="0"/>
                <a:endParaRPr lang="en-US" b="0">
                  <a:solidFill>
                    <a:schemeClr val="tx1"/>
                  </a:solidFill>
                  <a:latin typeface="Times New Roman" panose="02020603050405020304" pitchFamily="18" charset="0"/>
                </a:endParaRPr>
              </a:p>
            </p:txBody>
          </p:sp>
          <p:sp>
            <p:nvSpPr>
              <p:cNvPr id="47" name="Rectangle 44"/>
              <p:cNvSpPr>
                <a:spLocks noChangeArrowheads="1"/>
              </p:cNvSpPr>
              <p:nvPr/>
            </p:nvSpPr>
            <p:spPr bwMode="auto">
              <a:xfrm>
                <a:off x="0" y="0"/>
                <a:ext cx="150" cy="131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25" name="Group 48"/>
            <p:cNvGrpSpPr>
              <a:grpSpLocks/>
            </p:cNvGrpSpPr>
            <p:nvPr/>
          </p:nvGrpSpPr>
          <p:grpSpPr bwMode="auto">
            <a:xfrm>
              <a:off x="4620" y="1488"/>
              <a:ext cx="574" cy="193"/>
              <a:chOff x="300" y="0"/>
              <a:chExt cx="1227" cy="1311"/>
            </a:xfrm>
          </p:grpSpPr>
          <p:sp>
            <p:nvSpPr>
              <p:cNvPr id="44" name="Rectangle 49"/>
              <p:cNvSpPr>
                <a:spLocks noChangeArrowheads="1"/>
              </p:cNvSpPr>
              <p:nvPr/>
            </p:nvSpPr>
            <p:spPr bwMode="auto">
              <a:xfrm>
                <a:off x="306" y="6"/>
                <a:ext cx="1215" cy="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Employee</a:t>
                </a:r>
              </a:p>
              <a:p>
                <a:pPr eaLnBrk="0" hangingPunct="0"/>
                <a:endParaRPr lang="en-US" b="0">
                  <a:solidFill>
                    <a:schemeClr val="tx1"/>
                  </a:solidFill>
                  <a:latin typeface="Times New Roman" panose="02020603050405020304" pitchFamily="18" charset="0"/>
                </a:endParaRPr>
              </a:p>
            </p:txBody>
          </p:sp>
          <p:sp>
            <p:nvSpPr>
              <p:cNvPr id="45" name="Rectangle 50"/>
              <p:cNvSpPr>
                <a:spLocks noChangeArrowheads="1"/>
              </p:cNvSpPr>
              <p:nvPr/>
            </p:nvSpPr>
            <p:spPr bwMode="auto">
              <a:xfrm>
                <a:off x="300" y="0"/>
                <a:ext cx="1227" cy="1311"/>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26" name="Group 51"/>
            <p:cNvGrpSpPr>
              <a:grpSpLocks/>
            </p:cNvGrpSpPr>
            <p:nvPr/>
          </p:nvGrpSpPr>
          <p:grpSpPr bwMode="auto">
            <a:xfrm>
              <a:off x="4032" y="1681"/>
              <a:ext cx="588" cy="214"/>
              <a:chOff x="0" y="1323"/>
              <a:chExt cx="150" cy="736"/>
            </a:xfrm>
          </p:grpSpPr>
          <p:sp>
            <p:nvSpPr>
              <p:cNvPr id="42" name="Rectangle 52"/>
              <p:cNvSpPr>
                <a:spLocks noChangeArrowheads="1"/>
              </p:cNvSpPr>
              <p:nvPr/>
            </p:nvSpPr>
            <p:spPr bwMode="auto">
              <a:xfrm>
                <a:off x="6" y="1329"/>
                <a:ext cx="138" cy="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Jim</a:t>
                </a:r>
              </a:p>
              <a:p>
                <a:pPr eaLnBrk="0" hangingPunct="0"/>
                <a:endParaRPr lang="en-US" b="0">
                  <a:solidFill>
                    <a:schemeClr val="tx1"/>
                  </a:solidFill>
                  <a:latin typeface="Times New Roman" panose="02020603050405020304" pitchFamily="18" charset="0"/>
                </a:endParaRPr>
              </a:p>
            </p:txBody>
          </p:sp>
          <p:sp>
            <p:nvSpPr>
              <p:cNvPr id="43" name="Rectangle 53"/>
              <p:cNvSpPr>
                <a:spLocks noChangeArrowheads="1"/>
              </p:cNvSpPr>
              <p:nvPr/>
            </p:nvSpPr>
            <p:spPr bwMode="auto">
              <a:xfrm>
                <a:off x="0" y="1323"/>
                <a:ext cx="150" cy="73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27" name="Group 57"/>
            <p:cNvGrpSpPr>
              <a:grpSpLocks/>
            </p:cNvGrpSpPr>
            <p:nvPr/>
          </p:nvGrpSpPr>
          <p:grpSpPr bwMode="auto">
            <a:xfrm>
              <a:off x="4620" y="1681"/>
              <a:ext cx="574" cy="214"/>
              <a:chOff x="300" y="1323"/>
              <a:chExt cx="1227" cy="736"/>
            </a:xfrm>
          </p:grpSpPr>
          <p:sp>
            <p:nvSpPr>
              <p:cNvPr id="40" name="Rectangle 58"/>
              <p:cNvSpPr>
                <a:spLocks noChangeArrowheads="1"/>
              </p:cNvSpPr>
              <p:nvPr/>
            </p:nvSpPr>
            <p:spPr bwMode="auto">
              <a:xfrm>
                <a:off x="306" y="1329"/>
                <a:ext cx="1215" cy="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Alice</a:t>
                </a:r>
              </a:p>
              <a:p>
                <a:pPr eaLnBrk="0" hangingPunct="0"/>
                <a:endParaRPr lang="en-US" b="0">
                  <a:solidFill>
                    <a:schemeClr val="tx1"/>
                  </a:solidFill>
                  <a:latin typeface="Times New Roman" panose="02020603050405020304" pitchFamily="18" charset="0"/>
                </a:endParaRPr>
              </a:p>
            </p:txBody>
          </p:sp>
          <p:sp>
            <p:nvSpPr>
              <p:cNvPr id="41" name="Rectangle 59"/>
              <p:cNvSpPr>
                <a:spLocks noChangeArrowheads="1"/>
              </p:cNvSpPr>
              <p:nvPr/>
            </p:nvSpPr>
            <p:spPr bwMode="auto">
              <a:xfrm>
                <a:off x="300" y="1323"/>
                <a:ext cx="1227" cy="73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28" name="Group 60"/>
            <p:cNvGrpSpPr>
              <a:grpSpLocks/>
            </p:cNvGrpSpPr>
            <p:nvPr/>
          </p:nvGrpSpPr>
          <p:grpSpPr bwMode="auto">
            <a:xfrm>
              <a:off x="4032" y="1895"/>
              <a:ext cx="588" cy="186"/>
              <a:chOff x="0" y="2071"/>
              <a:chExt cx="150" cy="736"/>
            </a:xfrm>
          </p:grpSpPr>
          <p:sp>
            <p:nvSpPr>
              <p:cNvPr id="38" name="Rectangle 61"/>
              <p:cNvSpPr>
                <a:spLocks noChangeArrowheads="1"/>
              </p:cNvSpPr>
              <p:nvPr/>
            </p:nvSpPr>
            <p:spPr bwMode="auto">
              <a:xfrm>
                <a:off x="6" y="2077"/>
                <a:ext cx="138" cy="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Mary</a:t>
                </a:r>
              </a:p>
              <a:p>
                <a:pPr eaLnBrk="0" hangingPunct="0"/>
                <a:endParaRPr lang="en-US" b="0">
                  <a:solidFill>
                    <a:schemeClr val="tx1"/>
                  </a:solidFill>
                  <a:latin typeface="Times New Roman" panose="02020603050405020304" pitchFamily="18" charset="0"/>
                </a:endParaRPr>
              </a:p>
            </p:txBody>
          </p:sp>
          <p:sp>
            <p:nvSpPr>
              <p:cNvPr id="39" name="Rectangle 62"/>
              <p:cNvSpPr>
                <a:spLocks noChangeArrowheads="1"/>
              </p:cNvSpPr>
              <p:nvPr/>
            </p:nvSpPr>
            <p:spPr bwMode="auto">
              <a:xfrm>
                <a:off x="0" y="2071"/>
                <a:ext cx="150" cy="73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29" name="Group 66"/>
            <p:cNvGrpSpPr>
              <a:grpSpLocks/>
            </p:cNvGrpSpPr>
            <p:nvPr/>
          </p:nvGrpSpPr>
          <p:grpSpPr bwMode="auto">
            <a:xfrm>
              <a:off x="4620" y="1895"/>
              <a:ext cx="574" cy="186"/>
              <a:chOff x="300" y="2071"/>
              <a:chExt cx="1227" cy="736"/>
            </a:xfrm>
          </p:grpSpPr>
          <p:sp>
            <p:nvSpPr>
              <p:cNvPr id="36" name="Rectangle 67"/>
              <p:cNvSpPr>
                <a:spLocks noChangeArrowheads="1"/>
              </p:cNvSpPr>
              <p:nvPr/>
            </p:nvSpPr>
            <p:spPr bwMode="auto">
              <a:xfrm>
                <a:off x="306" y="2077"/>
                <a:ext cx="1215" cy="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Jane</a:t>
                </a:r>
              </a:p>
              <a:p>
                <a:pPr eaLnBrk="0" hangingPunct="0"/>
                <a:endParaRPr lang="en-US" b="0">
                  <a:solidFill>
                    <a:schemeClr val="tx1"/>
                  </a:solidFill>
                  <a:latin typeface="Times New Roman" panose="02020603050405020304" pitchFamily="18" charset="0"/>
                </a:endParaRPr>
              </a:p>
            </p:txBody>
          </p:sp>
          <p:sp>
            <p:nvSpPr>
              <p:cNvPr id="37" name="Rectangle 68"/>
              <p:cNvSpPr>
                <a:spLocks noChangeArrowheads="1"/>
              </p:cNvSpPr>
              <p:nvPr/>
            </p:nvSpPr>
            <p:spPr bwMode="auto">
              <a:xfrm>
                <a:off x="300" y="2071"/>
                <a:ext cx="1227" cy="73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30" name="Group 69"/>
            <p:cNvGrpSpPr>
              <a:grpSpLocks/>
            </p:cNvGrpSpPr>
            <p:nvPr/>
          </p:nvGrpSpPr>
          <p:grpSpPr bwMode="auto">
            <a:xfrm>
              <a:off x="4032" y="2081"/>
              <a:ext cx="588" cy="206"/>
              <a:chOff x="0" y="2819"/>
              <a:chExt cx="150" cy="736"/>
            </a:xfrm>
          </p:grpSpPr>
          <p:sp>
            <p:nvSpPr>
              <p:cNvPr id="34" name="Rectangle 70"/>
              <p:cNvSpPr>
                <a:spLocks noChangeArrowheads="1"/>
              </p:cNvSpPr>
              <p:nvPr/>
            </p:nvSpPr>
            <p:spPr bwMode="auto">
              <a:xfrm>
                <a:off x="6" y="2825"/>
                <a:ext cx="138" cy="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Mary</a:t>
                </a:r>
              </a:p>
              <a:p>
                <a:pPr eaLnBrk="0" hangingPunct="0"/>
                <a:endParaRPr lang="en-US" b="0">
                  <a:solidFill>
                    <a:schemeClr val="tx1"/>
                  </a:solidFill>
                  <a:latin typeface="Times New Roman" panose="02020603050405020304" pitchFamily="18" charset="0"/>
                </a:endParaRPr>
              </a:p>
            </p:txBody>
          </p:sp>
          <p:sp>
            <p:nvSpPr>
              <p:cNvPr id="35" name="Rectangle 71"/>
              <p:cNvSpPr>
                <a:spLocks noChangeArrowheads="1"/>
              </p:cNvSpPr>
              <p:nvPr/>
            </p:nvSpPr>
            <p:spPr bwMode="auto">
              <a:xfrm>
                <a:off x="0" y="2819"/>
                <a:ext cx="150" cy="73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31" name="Group 75"/>
            <p:cNvGrpSpPr>
              <a:grpSpLocks/>
            </p:cNvGrpSpPr>
            <p:nvPr/>
          </p:nvGrpSpPr>
          <p:grpSpPr bwMode="auto">
            <a:xfrm>
              <a:off x="4620" y="2081"/>
              <a:ext cx="574" cy="206"/>
              <a:chOff x="300" y="2819"/>
              <a:chExt cx="1227" cy="736"/>
            </a:xfrm>
          </p:grpSpPr>
          <p:sp>
            <p:nvSpPr>
              <p:cNvPr id="32" name="Rectangle 76"/>
              <p:cNvSpPr>
                <a:spLocks noChangeArrowheads="1"/>
              </p:cNvSpPr>
              <p:nvPr/>
            </p:nvSpPr>
            <p:spPr bwMode="auto">
              <a:xfrm>
                <a:off x="306" y="2825"/>
                <a:ext cx="1215" cy="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Adam</a:t>
                </a:r>
              </a:p>
              <a:p>
                <a:pPr eaLnBrk="0" hangingPunct="0"/>
                <a:endParaRPr lang="en-US" b="0">
                  <a:solidFill>
                    <a:schemeClr val="tx1"/>
                  </a:solidFill>
                  <a:latin typeface="Times New Roman" panose="02020603050405020304" pitchFamily="18" charset="0"/>
                </a:endParaRPr>
              </a:p>
            </p:txBody>
          </p:sp>
          <p:sp>
            <p:nvSpPr>
              <p:cNvPr id="33" name="Rectangle 77"/>
              <p:cNvSpPr>
                <a:spLocks noChangeArrowheads="1"/>
              </p:cNvSpPr>
              <p:nvPr/>
            </p:nvSpPr>
            <p:spPr bwMode="auto">
              <a:xfrm>
                <a:off x="300" y="2819"/>
                <a:ext cx="1227" cy="73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spTree>
    <p:extLst>
      <p:ext uri="{BB962C8B-B14F-4D97-AF65-F5344CB8AC3E}">
        <p14:creationId xmlns:p14="http://schemas.microsoft.com/office/powerpoint/2010/main" val="42538814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 (convert BCNF to 4NF)</a:t>
            </a:r>
            <a:endParaRPr lang="en-US" dirty="0"/>
          </a:p>
        </p:txBody>
      </p:sp>
      <p:pic>
        <p:nvPicPr>
          <p:cNvPr id="4" name="Content Placeholder 3"/>
          <p:cNvPicPr>
            <a:picLocks noGrp="1" noChangeAspect="1"/>
          </p:cNvPicPr>
          <p:nvPr>
            <p:ph idx="1"/>
          </p:nvPr>
        </p:nvPicPr>
        <p:blipFill>
          <a:blip r:embed="rId2"/>
          <a:stretch>
            <a:fillRect/>
          </a:stretch>
        </p:blipFill>
        <p:spPr>
          <a:xfrm>
            <a:off x="1862255" y="3111961"/>
            <a:ext cx="3880624" cy="2396741"/>
          </a:xfrm>
          <a:prstGeom prst="rect">
            <a:avLst/>
          </a:prstGeom>
        </p:spPr>
      </p:pic>
    </p:spTree>
    <p:extLst>
      <p:ext uri="{BB962C8B-B14F-4D97-AF65-F5344CB8AC3E}">
        <p14:creationId xmlns:p14="http://schemas.microsoft.com/office/powerpoint/2010/main" val="705998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601664"/>
            <a:ext cx="10515600" cy="6127749"/>
          </a:xfrm>
        </p:spPr>
        <p:txBody>
          <a:bodyPr>
            <a:normAutofit/>
          </a:bodyPr>
          <a:lstStyle/>
          <a:p>
            <a:r>
              <a:rPr lang="en-US" dirty="0"/>
              <a:t>Completely Non-Trivial Functional Dependency-</a:t>
            </a:r>
          </a:p>
          <a:p>
            <a:pPr marL="0" indent="0">
              <a:buNone/>
            </a:pPr>
            <a:r>
              <a:rPr lang="en-US" dirty="0"/>
              <a:t>    - It occurs when A intersection B is null in −</a:t>
            </a:r>
            <a:br>
              <a:rPr lang="en-US" dirty="0"/>
            </a:b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https</a:t>
            </a:r>
            <a:r>
              <a:rPr lang="en-US" dirty="0"/>
              <a:t>://www.youtube.com/watch?v=yTnvYiyEvho</a:t>
            </a:r>
          </a:p>
        </p:txBody>
      </p:sp>
      <p:pic>
        <p:nvPicPr>
          <p:cNvPr id="4" name="Picture 3"/>
          <p:cNvPicPr>
            <a:picLocks noChangeAspect="1"/>
          </p:cNvPicPr>
          <p:nvPr/>
        </p:nvPicPr>
        <p:blipFill>
          <a:blip r:embed="rId2"/>
          <a:stretch>
            <a:fillRect/>
          </a:stretch>
        </p:blipFill>
        <p:spPr>
          <a:xfrm>
            <a:off x="2578893" y="2143125"/>
            <a:ext cx="5986463" cy="3436057"/>
          </a:xfrm>
          <a:prstGeom prst="rect">
            <a:avLst/>
          </a:prstGeom>
        </p:spPr>
      </p:pic>
    </p:spTree>
    <p:extLst>
      <p:ext uri="{BB962C8B-B14F-4D97-AF65-F5344CB8AC3E}">
        <p14:creationId xmlns:p14="http://schemas.microsoft.com/office/powerpoint/2010/main" val="2145625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BoldMT"/>
              </a:rPr>
              <a:t>4NF - Decomposition</a:t>
            </a:r>
            <a:endParaRPr lang="en-US" dirty="0"/>
          </a:p>
        </p:txBody>
      </p:sp>
      <p:sp>
        <p:nvSpPr>
          <p:cNvPr id="3" name="Content Placeholder 2"/>
          <p:cNvSpPr>
            <a:spLocks noGrp="1"/>
          </p:cNvSpPr>
          <p:nvPr>
            <p:ph idx="1"/>
          </p:nvPr>
        </p:nvSpPr>
        <p:spPr/>
        <p:txBody>
          <a:bodyPr/>
          <a:lstStyle/>
          <a:p>
            <a:pPr marL="609600" indent="-609600">
              <a:spcBef>
                <a:spcPct val="50000"/>
              </a:spcBef>
              <a:buFontTx/>
              <a:buNone/>
            </a:pPr>
            <a:r>
              <a:rPr lang="en-US" sz="2000" b="1" dirty="0">
                <a:solidFill>
                  <a:srgbClr val="CC0000"/>
                </a:solidFill>
                <a:latin typeface="Arial Unicode MS" panose="020B0604020202020204" pitchFamily="34" charset="-128"/>
              </a:rPr>
              <a:t>Example 3  (Convert to  4NF)</a:t>
            </a:r>
          </a:p>
          <a:p>
            <a:pPr marL="1100138" lvl="1" indent="-533400">
              <a:spcBef>
                <a:spcPct val="50000"/>
              </a:spcBef>
              <a:buFontTx/>
              <a:buNone/>
            </a:pPr>
            <a:r>
              <a:rPr lang="en-US" sz="1800" b="1" dirty="0">
                <a:latin typeface="Arial Unicode MS" panose="020B0604020202020204" pitchFamily="34" charset="-128"/>
                <a:ea typeface="Arial Unicode MS" panose="020B0604020202020204" pitchFamily="34" charset="-128"/>
                <a:cs typeface="Arial Unicode MS" panose="020B0604020202020204" pitchFamily="34" charset="-128"/>
              </a:rPr>
              <a:t>Old Scheme </a:t>
            </a:r>
            <a:r>
              <a:rPr lang="en-US" sz="1800" b="1" dirty="0">
                <a:ea typeface="Arial Unicode MS" panose="020B0604020202020204" pitchFamily="34" charset="-128"/>
                <a:cs typeface="Arial Unicode MS" panose="020B0604020202020204" pitchFamily="34" charset="-128"/>
                <a:sym typeface="Wingdings" panose="05000000000000000000" pitchFamily="2" charset="2"/>
              </a:rPr>
              <a:t></a:t>
            </a:r>
            <a:r>
              <a:rPr lang="en-US" sz="1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b="1" dirty="0">
                <a:latin typeface="Arial Unicode MS" panose="020B0604020202020204" pitchFamily="34" charset="-128"/>
              </a:rPr>
              <a:t>Employee, Skill, </a:t>
            </a:r>
            <a:r>
              <a:rPr lang="en-US" sz="1800" b="1" dirty="0" err="1">
                <a:latin typeface="Arial Unicode MS" panose="020B0604020202020204" pitchFamily="34" charset="-128"/>
              </a:rPr>
              <a:t>ForeignLanguage</a:t>
            </a:r>
            <a:r>
              <a:rPr lang="en-US" sz="1800" b="1"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1100138" lvl="1" indent="-533400">
              <a:spcBef>
                <a:spcPct val="50000"/>
              </a:spcBef>
              <a:buFontTx/>
              <a:buNone/>
            </a:pPr>
            <a:r>
              <a:rPr lang="en-US" sz="1800" b="1" dirty="0">
                <a:latin typeface="Arial Unicode MS" panose="020B0604020202020204" pitchFamily="34" charset="-128"/>
                <a:ea typeface="Arial Unicode MS" panose="020B0604020202020204" pitchFamily="34" charset="-128"/>
                <a:cs typeface="Arial Unicode MS" panose="020B0604020202020204" pitchFamily="34" charset="-128"/>
              </a:rPr>
              <a:t>New Scheme </a:t>
            </a:r>
            <a:r>
              <a:rPr lang="en-US" sz="1800" b="1" dirty="0">
                <a:ea typeface="Arial Unicode MS" panose="020B0604020202020204" pitchFamily="34" charset="-128"/>
                <a:cs typeface="Arial Unicode MS" panose="020B0604020202020204" pitchFamily="34" charset="-128"/>
                <a:sym typeface="Wingdings" panose="05000000000000000000" pitchFamily="2" charset="2"/>
              </a:rPr>
              <a:t></a:t>
            </a:r>
            <a:r>
              <a:rPr lang="en-US" sz="1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b="1" dirty="0">
                <a:latin typeface="Arial Unicode MS" panose="020B0604020202020204" pitchFamily="34" charset="-128"/>
              </a:rPr>
              <a:t>Employee, Skill</a:t>
            </a:r>
            <a:r>
              <a:rPr lang="en-US" sz="1800" b="1"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1100138" lvl="1" indent="-533400">
              <a:spcBef>
                <a:spcPct val="50000"/>
              </a:spcBef>
              <a:buFontTx/>
              <a:buNone/>
            </a:pPr>
            <a:r>
              <a:rPr lang="en-US" sz="1800" b="1" dirty="0">
                <a:latin typeface="Arial Unicode MS" panose="020B0604020202020204" pitchFamily="34" charset="-128"/>
                <a:ea typeface="Arial Unicode MS" panose="020B0604020202020204" pitchFamily="34" charset="-128"/>
                <a:cs typeface="Arial Unicode MS" panose="020B0604020202020204" pitchFamily="34" charset="-128"/>
              </a:rPr>
              <a:t>New Scheme </a:t>
            </a:r>
            <a:r>
              <a:rPr lang="en-US" sz="1800" b="1" dirty="0">
                <a:ea typeface="Arial Unicode MS" panose="020B0604020202020204" pitchFamily="34" charset="-128"/>
                <a:cs typeface="Arial Unicode MS" panose="020B0604020202020204" pitchFamily="34" charset="-128"/>
                <a:sym typeface="Wingdings" panose="05000000000000000000" pitchFamily="2" charset="2"/>
              </a:rPr>
              <a:t></a:t>
            </a:r>
            <a:r>
              <a:rPr lang="en-US" sz="1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b="1" dirty="0">
                <a:latin typeface="Arial Unicode MS" panose="020B0604020202020204" pitchFamily="34" charset="-128"/>
              </a:rPr>
              <a:t>Employee, </a:t>
            </a:r>
            <a:r>
              <a:rPr lang="en-US" sz="1800" b="1" dirty="0" err="1">
                <a:latin typeface="Arial Unicode MS" panose="020B0604020202020204" pitchFamily="34" charset="-128"/>
              </a:rPr>
              <a:t>ForeignLanguage</a:t>
            </a:r>
            <a:r>
              <a:rPr lang="en-US" sz="1800" b="1" dirty="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1800" b="1" dirty="0">
              <a:latin typeface="Arial Unicode MS" panose="020B0604020202020204" pitchFamily="34" charset="-128"/>
            </a:endParaRPr>
          </a:p>
          <a:p>
            <a:pPr marL="1100138" lvl="1" indent="-533400">
              <a:spcBef>
                <a:spcPct val="50000"/>
              </a:spcBef>
              <a:buFontTx/>
              <a:buNone/>
            </a:pPr>
            <a:endParaRPr lang="en-US" sz="1800" b="1" dirty="0">
              <a:latin typeface="Arial Unicode MS" panose="020B0604020202020204" pitchFamily="34" charset="-128"/>
              <a:cs typeface="Times New Roman" panose="02020603050405020304" pitchFamily="18" charset="0"/>
            </a:endParaRPr>
          </a:p>
          <a:p>
            <a:endParaRPr lang="en-US" dirty="0"/>
          </a:p>
        </p:txBody>
      </p:sp>
      <p:grpSp>
        <p:nvGrpSpPr>
          <p:cNvPr id="4" name="Group 188"/>
          <p:cNvGrpSpPr>
            <a:grpSpLocks/>
          </p:cNvGrpSpPr>
          <p:nvPr/>
        </p:nvGrpSpPr>
        <p:grpSpPr bwMode="auto">
          <a:xfrm>
            <a:off x="3886200" y="4876800"/>
            <a:ext cx="1993900" cy="1481138"/>
            <a:chOff x="3264" y="3072"/>
            <a:chExt cx="1256" cy="933"/>
          </a:xfrm>
        </p:grpSpPr>
        <p:grpSp>
          <p:nvGrpSpPr>
            <p:cNvPr id="5" name="Group 79"/>
            <p:cNvGrpSpPr>
              <a:grpSpLocks/>
            </p:cNvGrpSpPr>
            <p:nvPr/>
          </p:nvGrpSpPr>
          <p:grpSpPr bwMode="auto">
            <a:xfrm>
              <a:off x="3264" y="3072"/>
              <a:ext cx="627" cy="191"/>
              <a:chOff x="0" y="0"/>
              <a:chExt cx="627" cy="403"/>
            </a:xfrm>
          </p:grpSpPr>
          <p:sp>
            <p:nvSpPr>
              <p:cNvPr id="33" name="Rectangle 80"/>
              <p:cNvSpPr>
                <a:spLocks noChangeArrowheads="1"/>
              </p:cNvSpPr>
              <p:nvPr/>
            </p:nvSpPr>
            <p:spPr bwMode="auto">
              <a:xfrm>
                <a:off x="43" y="0"/>
                <a:ext cx="54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Employee</a:t>
                </a:r>
              </a:p>
              <a:p>
                <a:pPr algn="just" eaLnBrk="0" hangingPunct="0"/>
                <a:endParaRPr lang="en-US" b="0">
                  <a:solidFill>
                    <a:schemeClr val="tx1"/>
                  </a:solidFill>
                  <a:latin typeface="Times New Roman" panose="02020603050405020304" pitchFamily="18" charset="0"/>
                </a:endParaRPr>
              </a:p>
            </p:txBody>
          </p:sp>
          <p:sp>
            <p:nvSpPr>
              <p:cNvPr id="34" name="Rectangle 81"/>
              <p:cNvSpPr>
                <a:spLocks noChangeArrowheads="1"/>
              </p:cNvSpPr>
              <p:nvPr/>
            </p:nvSpPr>
            <p:spPr bwMode="auto">
              <a:xfrm>
                <a:off x="0" y="0"/>
                <a:ext cx="62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6" name="Group 85"/>
            <p:cNvGrpSpPr>
              <a:grpSpLocks/>
            </p:cNvGrpSpPr>
            <p:nvPr/>
          </p:nvGrpSpPr>
          <p:grpSpPr bwMode="auto">
            <a:xfrm>
              <a:off x="3894" y="3072"/>
              <a:ext cx="626" cy="191"/>
              <a:chOff x="1249" y="0"/>
              <a:chExt cx="626" cy="403"/>
            </a:xfrm>
          </p:grpSpPr>
          <p:sp>
            <p:nvSpPr>
              <p:cNvPr id="31" name="Rectangle 86"/>
              <p:cNvSpPr>
                <a:spLocks noChangeArrowheads="1"/>
              </p:cNvSpPr>
              <p:nvPr/>
            </p:nvSpPr>
            <p:spPr bwMode="auto">
              <a:xfrm>
                <a:off x="1292" y="0"/>
                <a:ext cx="5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Language</a:t>
                </a:r>
              </a:p>
              <a:p>
                <a:pPr algn="just" eaLnBrk="0" hangingPunct="0"/>
                <a:endParaRPr lang="en-US" b="0">
                  <a:solidFill>
                    <a:schemeClr val="tx1"/>
                  </a:solidFill>
                  <a:latin typeface="Times New Roman" panose="02020603050405020304" pitchFamily="18" charset="0"/>
                </a:endParaRPr>
              </a:p>
            </p:txBody>
          </p:sp>
          <p:sp>
            <p:nvSpPr>
              <p:cNvPr id="32" name="Rectangle 87"/>
              <p:cNvSpPr>
                <a:spLocks noChangeArrowheads="1"/>
              </p:cNvSpPr>
              <p:nvPr/>
            </p:nvSpPr>
            <p:spPr bwMode="auto">
              <a:xfrm>
                <a:off x="1249" y="0"/>
                <a:ext cx="62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7" name="Group 88"/>
            <p:cNvGrpSpPr>
              <a:grpSpLocks/>
            </p:cNvGrpSpPr>
            <p:nvPr/>
          </p:nvGrpSpPr>
          <p:grpSpPr bwMode="auto">
            <a:xfrm>
              <a:off x="3264" y="3263"/>
              <a:ext cx="627" cy="193"/>
              <a:chOff x="0" y="403"/>
              <a:chExt cx="627" cy="403"/>
            </a:xfrm>
          </p:grpSpPr>
          <p:sp>
            <p:nvSpPr>
              <p:cNvPr id="29" name="Rectangle 89"/>
              <p:cNvSpPr>
                <a:spLocks noChangeArrowheads="1"/>
              </p:cNvSpPr>
              <p:nvPr/>
            </p:nvSpPr>
            <p:spPr bwMode="auto">
              <a:xfrm>
                <a:off x="43" y="403"/>
                <a:ext cx="54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b="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1234</a:t>
                </a:r>
              </a:p>
              <a:p>
                <a:pPr algn="just" eaLnBrk="0" hangingPunct="0"/>
                <a:endParaRPr lang="en-US" b="0">
                  <a:solidFill>
                    <a:schemeClr val="tx1"/>
                  </a:solidFill>
                  <a:latin typeface="Times New Roman" panose="02020603050405020304" pitchFamily="18" charset="0"/>
                </a:endParaRPr>
              </a:p>
            </p:txBody>
          </p:sp>
          <p:sp>
            <p:nvSpPr>
              <p:cNvPr id="30" name="Rectangle 90"/>
              <p:cNvSpPr>
                <a:spLocks noChangeArrowheads="1"/>
              </p:cNvSpPr>
              <p:nvPr/>
            </p:nvSpPr>
            <p:spPr bwMode="auto">
              <a:xfrm>
                <a:off x="0" y="403"/>
                <a:ext cx="62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8" name="Group 94"/>
            <p:cNvGrpSpPr>
              <a:grpSpLocks/>
            </p:cNvGrpSpPr>
            <p:nvPr/>
          </p:nvGrpSpPr>
          <p:grpSpPr bwMode="auto">
            <a:xfrm>
              <a:off x="3894" y="3263"/>
              <a:ext cx="626" cy="193"/>
              <a:chOff x="1249" y="403"/>
              <a:chExt cx="626" cy="403"/>
            </a:xfrm>
          </p:grpSpPr>
          <p:sp>
            <p:nvSpPr>
              <p:cNvPr id="27" name="Rectangle 95"/>
              <p:cNvSpPr>
                <a:spLocks noChangeArrowheads="1"/>
              </p:cNvSpPr>
              <p:nvPr/>
            </p:nvSpPr>
            <p:spPr bwMode="auto">
              <a:xfrm>
                <a:off x="1292" y="403"/>
                <a:ext cx="5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b="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French</a:t>
                </a:r>
              </a:p>
              <a:p>
                <a:pPr algn="just" eaLnBrk="0" hangingPunct="0"/>
                <a:endParaRPr lang="en-US" b="0">
                  <a:solidFill>
                    <a:schemeClr val="tx1"/>
                  </a:solidFill>
                  <a:latin typeface="Times New Roman" panose="02020603050405020304" pitchFamily="18" charset="0"/>
                </a:endParaRPr>
              </a:p>
            </p:txBody>
          </p:sp>
          <p:sp>
            <p:nvSpPr>
              <p:cNvPr id="28" name="Rectangle 96"/>
              <p:cNvSpPr>
                <a:spLocks noChangeArrowheads="1"/>
              </p:cNvSpPr>
              <p:nvPr/>
            </p:nvSpPr>
            <p:spPr bwMode="auto">
              <a:xfrm>
                <a:off x="1249" y="403"/>
                <a:ext cx="62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9" name="Group 97"/>
            <p:cNvGrpSpPr>
              <a:grpSpLocks/>
            </p:cNvGrpSpPr>
            <p:nvPr/>
          </p:nvGrpSpPr>
          <p:grpSpPr bwMode="auto">
            <a:xfrm>
              <a:off x="3264" y="3456"/>
              <a:ext cx="627" cy="181"/>
              <a:chOff x="0" y="806"/>
              <a:chExt cx="627" cy="403"/>
            </a:xfrm>
          </p:grpSpPr>
          <p:sp>
            <p:nvSpPr>
              <p:cNvPr id="25" name="Rectangle 98"/>
              <p:cNvSpPr>
                <a:spLocks noChangeArrowheads="1"/>
              </p:cNvSpPr>
              <p:nvPr/>
            </p:nvSpPr>
            <p:spPr bwMode="auto">
              <a:xfrm>
                <a:off x="43" y="806"/>
                <a:ext cx="54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b="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1234</a:t>
                </a:r>
              </a:p>
              <a:p>
                <a:pPr algn="just" eaLnBrk="0" hangingPunct="0"/>
                <a:endParaRPr lang="en-US" b="0">
                  <a:solidFill>
                    <a:schemeClr val="tx1"/>
                  </a:solidFill>
                  <a:latin typeface="Times New Roman" panose="02020603050405020304" pitchFamily="18" charset="0"/>
                </a:endParaRPr>
              </a:p>
            </p:txBody>
          </p:sp>
          <p:sp>
            <p:nvSpPr>
              <p:cNvPr id="26" name="Rectangle 99"/>
              <p:cNvSpPr>
                <a:spLocks noChangeArrowheads="1"/>
              </p:cNvSpPr>
              <p:nvPr/>
            </p:nvSpPr>
            <p:spPr bwMode="auto">
              <a:xfrm>
                <a:off x="0" y="806"/>
                <a:ext cx="62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10" name="Group 103"/>
            <p:cNvGrpSpPr>
              <a:grpSpLocks/>
            </p:cNvGrpSpPr>
            <p:nvPr/>
          </p:nvGrpSpPr>
          <p:grpSpPr bwMode="auto">
            <a:xfrm>
              <a:off x="3894" y="3456"/>
              <a:ext cx="626" cy="181"/>
              <a:chOff x="1249" y="806"/>
              <a:chExt cx="626" cy="403"/>
            </a:xfrm>
          </p:grpSpPr>
          <p:sp>
            <p:nvSpPr>
              <p:cNvPr id="23" name="Rectangle 104"/>
              <p:cNvSpPr>
                <a:spLocks noChangeArrowheads="1"/>
              </p:cNvSpPr>
              <p:nvPr/>
            </p:nvSpPr>
            <p:spPr bwMode="auto">
              <a:xfrm>
                <a:off x="1292" y="806"/>
                <a:ext cx="5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b="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German</a:t>
                </a:r>
              </a:p>
              <a:p>
                <a:pPr algn="just" eaLnBrk="0" hangingPunct="0"/>
                <a:endParaRPr lang="en-US" b="0">
                  <a:solidFill>
                    <a:schemeClr val="tx1"/>
                  </a:solidFill>
                  <a:latin typeface="Times New Roman" panose="02020603050405020304" pitchFamily="18" charset="0"/>
                </a:endParaRPr>
              </a:p>
            </p:txBody>
          </p:sp>
          <p:sp>
            <p:nvSpPr>
              <p:cNvPr id="24" name="Rectangle 105"/>
              <p:cNvSpPr>
                <a:spLocks noChangeArrowheads="1"/>
              </p:cNvSpPr>
              <p:nvPr/>
            </p:nvSpPr>
            <p:spPr bwMode="auto">
              <a:xfrm>
                <a:off x="1249" y="806"/>
                <a:ext cx="62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11" name="Group 106"/>
            <p:cNvGrpSpPr>
              <a:grpSpLocks/>
            </p:cNvGrpSpPr>
            <p:nvPr/>
          </p:nvGrpSpPr>
          <p:grpSpPr bwMode="auto">
            <a:xfrm>
              <a:off x="3264" y="3637"/>
              <a:ext cx="627" cy="203"/>
              <a:chOff x="0" y="1209"/>
              <a:chExt cx="627" cy="403"/>
            </a:xfrm>
          </p:grpSpPr>
          <p:sp>
            <p:nvSpPr>
              <p:cNvPr id="21" name="Rectangle 107"/>
              <p:cNvSpPr>
                <a:spLocks noChangeArrowheads="1"/>
              </p:cNvSpPr>
              <p:nvPr/>
            </p:nvSpPr>
            <p:spPr bwMode="auto">
              <a:xfrm>
                <a:off x="43" y="1209"/>
                <a:ext cx="54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b="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1453</a:t>
                </a:r>
              </a:p>
              <a:p>
                <a:pPr algn="just" eaLnBrk="0" hangingPunct="0"/>
                <a:endParaRPr lang="en-US" b="0">
                  <a:solidFill>
                    <a:schemeClr val="tx1"/>
                  </a:solidFill>
                  <a:latin typeface="Times New Roman" panose="02020603050405020304" pitchFamily="18" charset="0"/>
                </a:endParaRPr>
              </a:p>
            </p:txBody>
          </p:sp>
          <p:sp>
            <p:nvSpPr>
              <p:cNvPr id="22" name="Rectangle 108"/>
              <p:cNvSpPr>
                <a:spLocks noChangeArrowheads="1"/>
              </p:cNvSpPr>
              <p:nvPr/>
            </p:nvSpPr>
            <p:spPr bwMode="auto">
              <a:xfrm>
                <a:off x="0" y="1209"/>
                <a:ext cx="62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12" name="Group 112"/>
            <p:cNvGrpSpPr>
              <a:grpSpLocks/>
            </p:cNvGrpSpPr>
            <p:nvPr/>
          </p:nvGrpSpPr>
          <p:grpSpPr bwMode="auto">
            <a:xfrm>
              <a:off x="3894" y="3637"/>
              <a:ext cx="626" cy="203"/>
              <a:chOff x="1249" y="1209"/>
              <a:chExt cx="626" cy="403"/>
            </a:xfrm>
          </p:grpSpPr>
          <p:sp>
            <p:nvSpPr>
              <p:cNvPr id="19" name="Rectangle 113"/>
              <p:cNvSpPr>
                <a:spLocks noChangeArrowheads="1"/>
              </p:cNvSpPr>
              <p:nvPr/>
            </p:nvSpPr>
            <p:spPr bwMode="auto">
              <a:xfrm>
                <a:off x="1292" y="1209"/>
                <a:ext cx="5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b="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Spanish</a:t>
                </a:r>
              </a:p>
              <a:p>
                <a:pPr algn="just" eaLnBrk="0" hangingPunct="0"/>
                <a:endParaRPr lang="en-US" b="0">
                  <a:solidFill>
                    <a:schemeClr val="tx1"/>
                  </a:solidFill>
                  <a:latin typeface="Times New Roman" panose="02020603050405020304" pitchFamily="18" charset="0"/>
                </a:endParaRPr>
              </a:p>
            </p:txBody>
          </p:sp>
          <p:sp>
            <p:nvSpPr>
              <p:cNvPr id="20" name="Rectangle 114"/>
              <p:cNvSpPr>
                <a:spLocks noChangeArrowheads="1"/>
              </p:cNvSpPr>
              <p:nvPr/>
            </p:nvSpPr>
            <p:spPr bwMode="auto">
              <a:xfrm>
                <a:off x="1249" y="1209"/>
                <a:ext cx="62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13" name="Group 124"/>
            <p:cNvGrpSpPr>
              <a:grpSpLocks/>
            </p:cNvGrpSpPr>
            <p:nvPr/>
          </p:nvGrpSpPr>
          <p:grpSpPr bwMode="auto">
            <a:xfrm>
              <a:off x="3264" y="3840"/>
              <a:ext cx="627" cy="165"/>
              <a:chOff x="0" y="2015"/>
              <a:chExt cx="627" cy="403"/>
            </a:xfrm>
          </p:grpSpPr>
          <p:sp>
            <p:nvSpPr>
              <p:cNvPr id="17" name="Rectangle 125"/>
              <p:cNvSpPr>
                <a:spLocks noChangeArrowheads="1"/>
              </p:cNvSpPr>
              <p:nvPr/>
            </p:nvSpPr>
            <p:spPr bwMode="auto">
              <a:xfrm>
                <a:off x="43" y="2015"/>
                <a:ext cx="54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b="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2345</a:t>
                </a:r>
              </a:p>
              <a:p>
                <a:pPr algn="just" eaLnBrk="0" hangingPunct="0"/>
                <a:endParaRPr lang="en-US" b="0">
                  <a:solidFill>
                    <a:schemeClr val="tx1"/>
                  </a:solidFill>
                  <a:latin typeface="Times New Roman" panose="02020603050405020304" pitchFamily="18" charset="0"/>
                </a:endParaRPr>
              </a:p>
            </p:txBody>
          </p:sp>
          <p:sp>
            <p:nvSpPr>
              <p:cNvPr id="18" name="Rectangle 126"/>
              <p:cNvSpPr>
                <a:spLocks noChangeArrowheads="1"/>
              </p:cNvSpPr>
              <p:nvPr/>
            </p:nvSpPr>
            <p:spPr bwMode="auto">
              <a:xfrm>
                <a:off x="0" y="2015"/>
                <a:ext cx="62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14" name="Group 130"/>
            <p:cNvGrpSpPr>
              <a:grpSpLocks/>
            </p:cNvGrpSpPr>
            <p:nvPr/>
          </p:nvGrpSpPr>
          <p:grpSpPr bwMode="auto">
            <a:xfrm>
              <a:off x="3894" y="3840"/>
              <a:ext cx="626" cy="165"/>
              <a:chOff x="1249" y="2015"/>
              <a:chExt cx="626" cy="403"/>
            </a:xfrm>
          </p:grpSpPr>
          <p:sp>
            <p:nvSpPr>
              <p:cNvPr id="15" name="Rectangle 131"/>
              <p:cNvSpPr>
                <a:spLocks noChangeArrowheads="1"/>
              </p:cNvSpPr>
              <p:nvPr/>
            </p:nvSpPr>
            <p:spPr bwMode="auto">
              <a:xfrm>
                <a:off x="1292" y="2015"/>
                <a:ext cx="5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b="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Spanish</a:t>
                </a:r>
              </a:p>
              <a:p>
                <a:pPr algn="just" eaLnBrk="0" hangingPunct="0"/>
                <a:endParaRPr lang="en-US" b="0">
                  <a:solidFill>
                    <a:schemeClr val="tx1"/>
                  </a:solidFill>
                  <a:latin typeface="Times New Roman" panose="02020603050405020304" pitchFamily="18" charset="0"/>
                </a:endParaRPr>
              </a:p>
            </p:txBody>
          </p:sp>
          <p:sp>
            <p:nvSpPr>
              <p:cNvPr id="16" name="Rectangle 132"/>
              <p:cNvSpPr>
                <a:spLocks noChangeArrowheads="1"/>
              </p:cNvSpPr>
              <p:nvPr/>
            </p:nvSpPr>
            <p:spPr bwMode="auto">
              <a:xfrm>
                <a:off x="1249" y="2015"/>
                <a:ext cx="626"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grpSp>
        <p:nvGrpSpPr>
          <p:cNvPr id="35" name="Group 189"/>
          <p:cNvGrpSpPr>
            <a:grpSpLocks/>
          </p:cNvGrpSpPr>
          <p:nvPr/>
        </p:nvGrpSpPr>
        <p:grpSpPr bwMode="auto">
          <a:xfrm>
            <a:off x="1524000" y="4876800"/>
            <a:ext cx="1982788" cy="1465263"/>
            <a:chOff x="960" y="3072"/>
            <a:chExt cx="1249" cy="923"/>
          </a:xfrm>
        </p:grpSpPr>
        <p:grpSp>
          <p:nvGrpSpPr>
            <p:cNvPr id="36" name="Group 134"/>
            <p:cNvGrpSpPr>
              <a:grpSpLocks/>
            </p:cNvGrpSpPr>
            <p:nvPr/>
          </p:nvGrpSpPr>
          <p:grpSpPr bwMode="auto">
            <a:xfrm>
              <a:off x="960" y="3072"/>
              <a:ext cx="627" cy="191"/>
              <a:chOff x="0" y="0"/>
              <a:chExt cx="627" cy="403"/>
            </a:xfrm>
          </p:grpSpPr>
          <p:sp>
            <p:nvSpPr>
              <p:cNvPr id="64" name="Rectangle 135"/>
              <p:cNvSpPr>
                <a:spLocks noChangeArrowheads="1"/>
              </p:cNvSpPr>
              <p:nvPr/>
            </p:nvSpPr>
            <p:spPr bwMode="auto">
              <a:xfrm>
                <a:off x="43" y="0"/>
                <a:ext cx="54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Employee</a:t>
                </a:r>
              </a:p>
              <a:p>
                <a:pPr algn="just" eaLnBrk="0" hangingPunct="0"/>
                <a:endParaRPr lang="en-US" b="0">
                  <a:solidFill>
                    <a:schemeClr val="tx1"/>
                  </a:solidFill>
                  <a:latin typeface="Times New Roman" panose="02020603050405020304" pitchFamily="18" charset="0"/>
                </a:endParaRPr>
              </a:p>
            </p:txBody>
          </p:sp>
          <p:sp>
            <p:nvSpPr>
              <p:cNvPr id="65" name="Rectangle 136"/>
              <p:cNvSpPr>
                <a:spLocks noChangeArrowheads="1"/>
              </p:cNvSpPr>
              <p:nvPr/>
            </p:nvSpPr>
            <p:spPr bwMode="auto">
              <a:xfrm>
                <a:off x="0" y="0"/>
                <a:ext cx="62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37" name="Group 137"/>
            <p:cNvGrpSpPr>
              <a:grpSpLocks/>
            </p:cNvGrpSpPr>
            <p:nvPr/>
          </p:nvGrpSpPr>
          <p:grpSpPr bwMode="auto">
            <a:xfrm>
              <a:off x="1587" y="3072"/>
              <a:ext cx="622" cy="191"/>
              <a:chOff x="627" y="0"/>
              <a:chExt cx="622" cy="403"/>
            </a:xfrm>
          </p:grpSpPr>
          <p:sp>
            <p:nvSpPr>
              <p:cNvPr id="62" name="Rectangle 138"/>
              <p:cNvSpPr>
                <a:spLocks noChangeArrowheads="1"/>
              </p:cNvSpPr>
              <p:nvPr/>
            </p:nvSpPr>
            <p:spPr bwMode="auto">
              <a:xfrm>
                <a:off x="670" y="0"/>
                <a:ext cx="5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Skill</a:t>
                </a:r>
              </a:p>
              <a:p>
                <a:pPr algn="just" eaLnBrk="0" hangingPunct="0"/>
                <a:endParaRPr lang="en-US" b="0">
                  <a:solidFill>
                    <a:schemeClr val="tx1"/>
                  </a:solidFill>
                  <a:latin typeface="Times New Roman" panose="02020603050405020304" pitchFamily="18" charset="0"/>
                </a:endParaRPr>
              </a:p>
            </p:txBody>
          </p:sp>
          <p:sp>
            <p:nvSpPr>
              <p:cNvPr id="63" name="Rectangle 139"/>
              <p:cNvSpPr>
                <a:spLocks noChangeArrowheads="1"/>
              </p:cNvSpPr>
              <p:nvPr/>
            </p:nvSpPr>
            <p:spPr bwMode="auto">
              <a:xfrm>
                <a:off x="627" y="0"/>
                <a:ext cx="6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38" name="Group 143"/>
            <p:cNvGrpSpPr>
              <a:grpSpLocks/>
            </p:cNvGrpSpPr>
            <p:nvPr/>
          </p:nvGrpSpPr>
          <p:grpSpPr bwMode="auto">
            <a:xfrm>
              <a:off x="960" y="3263"/>
              <a:ext cx="627" cy="193"/>
              <a:chOff x="0" y="403"/>
              <a:chExt cx="627" cy="403"/>
            </a:xfrm>
          </p:grpSpPr>
          <p:sp>
            <p:nvSpPr>
              <p:cNvPr id="60" name="Rectangle 144"/>
              <p:cNvSpPr>
                <a:spLocks noChangeArrowheads="1"/>
              </p:cNvSpPr>
              <p:nvPr/>
            </p:nvSpPr>
            <p:spPr bwMode="auto">
              <a:xfrm>
                <a:off x="43" y="403"/>
                <a:ext cx="54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b="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1234</a:t>
                </a:r>
              </a:p>
              <a:p>
                <a:pPr algn="just" eaLnBrk="0" hangingPunct="0"/>
                <a:endParaRPr lang="en-US" b="0">
                  <a:solidFill>
                    <a:schemeClr val="tx1"/>
                  </a:solidFill>
                  <a:latin typeface="Times New Roman" panose="02020603050405020304" pitchFamily="18" charset="0"/>
                </a:endParaRPr>
              </a:p>
            </p:txBody>
          </p:sp>
          <p:sp>
            <p:nvSpPr>
              <p:cNvPr id="61" name="Rectangle 145"/>
              <p:cNvSpPr>
                <a:spLocks noChangeArrowheads="1"/>
              </p:cNvSpPr>
              <p:nvPr/>
            </p:nvSpPr>
            <p:spPr bwMode="auto">
              <a:xfrm>
                <a:off x="0" y="403"/>
                <a:ext cx="62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39" name="Group 146"/>
            <p:cNvGrpSpPr>
              <a:grpSpLocks/>
            </p:cNvGrpSpPr>
            <p:nvPr/>
          </p:nvGrpSpPr>
          <p:grpSpPr bwMode="auto">
            <a:xfrm>
              <a:off x="1587" y="3263"/>
              <a:ext cx="622" cy="193"/>
              <a:chOff x="627" y="403"/>
              <a:chExt cx="622" cy="403"/>
            </a:xfrm>
          </p:grpSpPr>
          <p:sp>
            <p:nvSpPr>
              <p:cNvPr id="58" name="Rectangle 147"/>
              <p:cNvSpPr>
                <a:spLocks noChangeArrowheads="1"/>
              </p:cNvSpPr>
              <p:nvPr/>
            </p:nvSpPr>
            <p:spPr bwMode="auto">
              <a:xfrm>
                <a:off x="670" y="403"/>
                <a:ext cx="5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b="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Cooking</a:t>
                </a:r>
              </a:p>
              <a:p>
                <a:pPr algn="just" eaLnBrk="0" hangingPunct="0"/>
                <a:endParaRPr lang="en-US" b="0">
                  <a:solidFill>
                    <a:schemeClr val="tx1"/>
                  </a:solidFill>
                  <a:latin typeface="Times New Roman" panose="02020603050405020304" pitchFamily="18" charset="0"/>
                </a:endParaRPr>
              </a:p>
            </p:txBody>
          </p:sp>
          <p:sp>
            <p:nvSpPr>
              <p:cNvPr id="59" name="Rectangle 148"/>
              <p:cNvSpPr>
                <a:spLocks noChangeArrowheads="1"/>
              </p:cNvSpPr>
              <p:nvPr/>
            </p:nvSpPr>
            <p:spPr bwMode="auto">
              <a:xfrm>
                <a:off x="627" y="403"/>
                <a:ext cx="6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40" name="Group 161"/>
            <p:cNvGrpSpPr>
              <a:grpSpLocks/>
            </p:cNvGrpSpPr>
            <p:nvPr/>
          </p:nvGrpSpPr>
          <p:grpSpPr bwMode="auto">
            <a:xfrm>
              <a:off x="960" y="3456"/>
              <a:ext cx="627" cy="203"/>
              <a:chOff x="0" y="1209"/>
              <a:chExt cx="627" cy="403"/>
            </a:xfrm>
          </p:grpSpPr>
          <p:sp>
            <p:nvSpPr>
              <p:cNvPr id="56" name="Rectangle 162"/>
              <p:cNvSpPr>
                <a:spLocks noChangeArrowheads="1"/>
              </p:cNvSpPr>
              <p:nvPr/>
            </p:nvSpPr>
            <p:spPr bwMode="auto">
              <a:xfrm>
                <a:off x="43" y="1209"/>
                <a:ext cx="54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b="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1453</a:t>
                </a:r>
              </a:p>
              <a:p>
                <a:pPr algn="just" eaLnBrk="0" hangingPunct="0"/>
                <a:endParaRPr lang="en-US" b="0">
                  <a:solidFill>
                    <a:schemeClr val="tx1"/>
                  </a:solidFill>
                  <a:latin typeface="Times New Roman" panose="02020603050405020304" pitchFamily="18" charset="0"/>
                </a:endParaRPr>
              </a:p>
            </p:txBody>
          </p:sp>
          <p:sp>
            <p:nvSpPr>
              <p:cNvPr id="57" name="Rectangle 163"/>
              <p:cNvSpPr>
                <a:spLocks noChangeArrowheads="1"/>
              </p:cNvSpPr>
              <p:nvPr/>
            </p:nvSpPr>
            <p:spPr bwMode="auto">
              <a:xfrm>
                <a:off x="0" y="1209"/>
                <a:ext cx="62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41" name="Group 164"/>
            <p:cNvGrpSpPr>
              <a:grpSpLocks/>
            </p:cNvGrpSpPr>
            <p:nvPr/>
          </p:nvGrpSpPr>
          <p:grpSpPr bwMode="auto">
            <a:xfrm>
              <a:off x="1587" y="3456"/>
              <a:ext cx="622" cy="203"/>
              <a:chOff x="627" y="1209"/>
              <a:chExt cx="622" cy="403"/>
            </a:xfrm>
          </p:grpSpPr>
          <p:sp>
            <p:nvSpPr>
              <p:cNvPr id="54" name="Rectangle 165"/>
              <p:cNvSpPr>
                <a:spLocks noChangeArrowheads="1"/>
              </p:cNvSpPr>
              <p:nvPr/>
            </p:nvSpPr>
            <p:spPr bwMode="auto">
              <a:xfrm>
                <a:off x="670" y="1209"/>
                <a:ext cx="5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b="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Carpentry</a:t>
                </a:r>
              </a:p>
              <a:p>
                <a:pPr algn="just" eaLnBrk="0" hangingPunct="0"/>
                <a:endParaRPr lang="en-US" b="0">
                  <a:solidFill>
                    <a:schemeClr val="tx1"/>
                  </a:solidFill>
                  <a:latin typeface="Times New Roman" panose="02020603050405020304" pitchFamily="18" charset="0"/>
                </a:endParaRPr>
              </a:p>
            </p:txBody>
          </p:sp>
          <p:sp>
            <p:nvSpPr>
              <p:cNvPr id="55" name="Rectangle 166"/>
              <p:cNvSpPr>
                <a:spLocks noChangeArrowheads="1"/>
              </p:cNvSpPr>
              <p:nvPr/>
            </p:nvSpPr>
            <p:spPr bwMode="auto">
              <a:xfrm>
                <a:off x="627" y="1209"/>
                <a:ext cx="6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42" name="Group 170"/>
            <p:cNvGrpSpPr>
              <a:grpSpLocks/>
            </p:cNvGrpSpPr>
            <p:nvPr/>
          </p:nvGrpSpPr>
          <p:grpSpPr bwMode="auto">
            <a:xfrm>
              <a:off x="960" y="3659"/>
              <a:ext cx="627" cy="171"/>
              <a:chOff x="0" y="1612"/>
              <a:chExt cx="627" cy="403"/>
            </a:xfrm>
          </p:grpSpPr>
          <p:sp>
            <p:nvSpPr>
              <p:cNvPr id="52" name="Rectangle 171"/>
              <p:cNvSpPr>
                <a:spLocks noChangeArrowheads="1"/>
              </p:cNvSpPr>
              <p:nvPr/>
            </p:nvSpPr>
            <p:spPr bwMode="auto">
              <a:xfrm>
                <a:off x="43" y="1612"/>
                <a:ext cx="54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b="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1453</a:t>
                </a:r>
              </a:p>
              <a:p>
                <a:pPr algn="just" eaLnBrk="0" hangingPunct="0"/>
                <a:endParaRPr lang="en-US" b="0">
                  <a:solidFill>
                    <a:schemeClr val="tx1"/>
                  </a:solidFill>
                  <a:latin typeface="Times New Roman" panose="02020603050405020304" pitchFamily="18" charset="0"/>
                </a:endParaRPr>
              </a:p>
            </p:txBody>
          </p:sp>
          <p:sp>
            <p:nvSpPr>
              <p:cNvPr id="53" name="Rectangle 172"/>
              <p:cNvSpPr>
                <a:spLocks noChangeArrowheads="1"/>
              </p:cNvSpPr>
              <p:nvPr/>
            </p:nvSpPr>
            <p:spPr bwMode="auto">
              <a:xfrm>
                <a:off x="0" y="1612"/>
                <a:ext cx="62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43" name="Group 173"/>
            <p:cNvGrpSpPr>
              <a:grpSpLocks/>
            </p:cNvGrpSpPr>
            <p:nvPr/>
          </p:nvGrpSpPr>
          <p:grpSpPr bwMode="auto">
            <a:xfrm>
              <a:off x="1587" y="3659"/>
              <a:ext cx="622" cy="171"/>
              <a:chOff x="627" y="1612"/>
              <a:chExt cx="622" cy="403"/>
            </a:xfrm>
          </p:grpSpPr>
          <p:sp>
            <p:nvSpPr>
              <p:cNvPr id="50" name="Rectangle 174"/>
              <p:cNvSpPr>
                <a:spLocks noChangeArrowheads="1"/>
              </p:cNvSpPr>
              <p:nvPr/>
            </p:nvSpPr>
            <p:spPr bwMode="auto">
              <a:xfrm>
                <a:off x="670" y="1612"/>
                <a:ext cx="5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b="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Cooking</a:t>
                </a:r>
              </a:p>
              <a:p>
                <a:pPr algn="just" eaLnBrk="0" hangingPunct="0"/>
                <a:endParaRPr lang="en-US" b="0">
                  <a:solidFill>
                    <a:schemeClr val="tx1"/>
                  </a:solidFill>
                  <a:latin typeface="Times New Roman" panose="02020603050405020304" pitchFamily="18" charset="0"/>
                </a:endParaRPr>
              </a:p>
            </p:txBody>
          </p:sp>
          <p:sp>
            <p:nvSpPr>
              <p:cNvPr id="51" name="Rectangle 175"/>
              <p:cNvSpPr>
                <a:spLocks noChangeArrowheads="1"/>
              </p:cNvSpPr>
              <p:nvPr/>
            </p:nvSpPr>
            <p:spPr bwMode="auto">
              <a:xfrm>
                <a:off x="627" y="1612"/>
                <a:ext cx="6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44" name="Group 179"/>
            <p:cNvGrpSpPr>
              <a:grpSpLocks/>
            </p:cNvGrpSpPr>
            <p:nvPr/>
          </p:nvGrpSpPr>
          <p:grpSpPr bwMode="auto">
            <a:xfrm>
              <a:off x="960" y="3830"/>
              <a:ext cx="627" cy="165"/>
              <a:chOff x="0" y="2015"/>
              <a:chExt cx="627" cy="403"/>
            </a:xfrm>
          </p:grpSpPr>
          <p:sp>
            <p:nvSpPr>
              <p:cNvPr id="48" name="Rectangle 180"/>
              <p:cNvSpPr>
                <a:spLocks noChangeArrowheads="1"/>
              </p:cNvSpPr>
              <p:nvPr/>
            </p:nvSpPr>
            <p:spPr bwMode="auto">
              <a:xfrm>
                <a:off x="43" y="2015"/>
                <a:ext cx="54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b="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2345</a:t>
                </a:r>
              </a:p>
              <a:p>
                <a:pPr algn="just" eaLnBrk="0" hangingPunct="0"/>
                <a:endParaRPr lang="en-US" b="0">
                  <a:solidFill>
                    <a:schemeClr val="tx1"/>
                  </a:solidFill>
                  <a:latin typeface="Times New Roman" panose="02020603050405020304" pitchFamily="18" charset="0"/>
                </a:endParaRPr>
              </a:p>
            </p:txBody>
          </p:sp>
          <p:sp>
            <p:nvSpPr>
              <p:cNvPr id="49" name="Rectangle 181"/>
              <p:cNvSpPr>
                <a:spLocks noChangeArrowheads="1"/>
              </p:cNvSpPr>
              <p:nvPr/>
            </p:nvSpPr>
            <p:spPr bwMode="auto">
              <a:xfrm>
                <a:off x="0" y="2015"/>
                <a:ext cx="627"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nvGrpSpPr>
            <p:cNvPr id="45" name="Group 182"/>
            <p:cNvGrpSpPr>
              <a:grpSpLocks/>
            </p:cNvGrpSpPr>
            <p:nvPr/>
          </p:nvGrpSpPr>
          <p:grpSpPr bwMode="auto">
            <a:xfrm>
              <a:off x="1587" y="3830"/>
              <a:ext cx="622" cy="165"/>
              <a:chOff x="627" y="2015"/>
              <a:chExt cx="622" cy="403"/>
            </a:xfrm>
          </p:grpSpPr>
          <p:sp>
            <p:nvSpPr>
              <p:cNvPr id="46" name="Rectangle 183"/>
              <p:cNvSpPr>
                <a:spLocks noChangeArrowheads="1"/>
              </p:cNvSpPr>
              <p:nvPr/>
            </p:nvSpPr>
            <p:spPr bwMode="auto">
              <a:xfrm>
                <a:off x="670" y="2015"/>
                <a:ext cx="5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1200" b="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Cooking</a:t>
                </a:r>
              </a:p>
              <a:p>
                <a:pPr algn="just" eaLnBrk="0" hangingPunct="0"/>
                <a:endParaRPr lang="en-US" b="0">
                  <a:solidFill>
                    <a:schemeClr val="tx1"/>
                  </a:solidFill>
                  <a:latin typeface="Times New Roman" panose="02020603050405020304" pitchFamily="18" charset="0"/>
                </a:endParaRPr>
              </a:p>
            </p:txBody>
          </p:sp>
          <p:sp>
            <p:nvSpPr>
              <p:cNvPr id="47" name="Rectangle 184"/>
              <p:cNvSpPr>
                <a:spLocks noChangeArrowheads="1"/>
              </p:cNvSpPr>
              <p:nvPr/>
            </p:nvSpPr>
            <p:spPr bwMode="auto">
              <a:xfrm>
                <a:off x="627" y="2015"/>
                <a:ext cx="6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en-US"/>
              </a:p>
            </p:txBody>
          </p:sp>
        </p:grpSp>
      </p:grpSp>
    </p:spTree>
    <p:extLst>
      <p:ext uri="{BB962C8B-B14F-4D97-AF65-F5344CB8AC3E}">
        <p14:creationId xmlns:p14="http://schemas.microsoft.com/office/powerpoint/2010/main" val="35502740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4 (convert from 3NF to BCNF)</a:t>
            </a:r>
            <a:endParaRPr lang="en-US" dirty="0"/>
          </a:p>
        </p:txBody>
      </p:sp>
      <p:sp>
        <p:nvSpPr>
          <p:cNvPr id="3" name="Content Placeholder 2"/>
          <p:cNvSpPr>
            <a:spLocks noGrp="1"/>
          </p:cNvSpPr>
          <p:nvPr>
            <p:ph idx="1"/>
          </p:nvPr>
        </p:nvSpPr>
        <p:spPr/>
        <p:txBody>
          <a:bodyPr/>
          <a:lstStyle/>
          <a:p>
            <a:pPr marL="609600" indent="-609600" algn="just">
              <a:buFontTx/>
              <a:buNone/>
            </a:pPr>
            <a:r>
              <a:rPr lang="en-US" sz="1600" b="1" dirty="0">
                <a:solidFill>
                  <a:srgbClr val="CC0000"/>
                </a:solidFill>
                <a:latin typeface="Arial Unicode MS" panose="020B0604020202020204" pitchFamily="34" charset="-128"/>
                <a:ea typeface="Arial Unicode MS" panose="020B0604020202020204" pitchFamily="34" charset="-128"/>
                <a:cs typeface="Arial Unicode MS" panose="020B0604020202020204" pitchFamily="34" charset="-128"/>
              </a:rPr>
              <a:t>Address (Not in BCNF)</a:t>
            </a:r>
          </a:p>
          <a:p>
            <a:pPr marL="609600" indent="-609600" algn="just">
              <a:buFontTx/>
              <a:buNone/>
            </a:pPr>
            <a:r>
              <a:rPr lang="en-US" sz="1600" b="1" dirty="0">
                <a:latin typeface="Arial Unicode MS" panose="020B0604020202020204" pitchFamily="34" charset="-128"/>
                <a:ea typeface="Arial Unicode MS" panose="020B0604020202020204" pitchFamily="34" charset="-128"/>
                <a:cs typeface="Arial Unicode MS" panose="020B0604020202020204" pitchFamily="34" charset="-128"/>
              </a:rPr>
              <a:t>Scheme </a:t>
            </a:r>
            <a:r>
              <a:rPr lang="en-US" sz="1600" b="1" dirty="0">
                <a:ea typeface="Arial Unicode MS" panose="020B0604020202020204" pitchFamily="34" charset="-128"/>
                <a:cs typeface="Arial Unicode MS" panose="020B0604020202020204" pitchFamily="34" charset="-128"/>
                <a:sym typeface="Wingdings" panose="05000000000000000000" pitchFamily="2" charset="2"/>
              </a:rPr>
              <a:t></a:t>
            </a:r>
            <a:r>
              <a:rPr lang="en-US" sz="16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600" b="1" dirty="0">
                <a:latin typeface="Arial Unicode MS" panose="020B0604020202020204" pitchFamily="34" charset="-128"/>
              </a:rPr>
              <a:t>City, Street, </a:t>
            </a:r>
            <a:r>
              <a:rPr lang="en-US" sz="1600" b="1" dirty="0" err="1">
                <a:latin typeface="Arial Unicode MS" panose="020B0604020202020204" pitchFamily="34" charset="-128"/>
              </a:rPr>
              <a:t>ZipCode</a:t>
            </a:r>
            <a:r>
              <a:rPr lang="en-US" sz="1600" b="1" dirty="0">
                <a:latin typeface="Arial Unicode MS" panose="020B0604020202020204" pitchFamily="34" charset="-128"/>
              </a:rPr>
              <a:t> </a:t>
            </a:r>
            <a:r>
              <a:rPr lang="en-US" sz="1600" b="1"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1100138" lvl="1" indent="-533400" algn="just">
              <a:buFontTx/>
              <a:buAutoNum type="arabicPeriod"/>
            </a:pPr>
            <a:r>
              <a:rPr lang="en-US" b="1" dirty="0">
                <a:latin typeface="Arial Unicode MS" panose="020B0604020202020204" pitchFamily="34" charset="-128"/>
              </a:rPr>
              <a:t>Key1 </a:t>
            </a:r>
            <a:r>
              <a:rPr lang="en-US" b="1" dirty="0">
                <a:sym typeface="Wingdings" panose="05000000000000000000" pitchFamily="2" charset="2"/>
              </a:rPr>
              <a:t></a:t>
            </a:r>
            <a:r>
              <a:rPr lang="en-US" b="1" dirty="0">
                <a:latin typeface="Arial Unicode MS" panose="020B0604020202020204" pitchFamily="34" charset="-128"/>
              </a:rPr>
              <a:t> {City, Street }</a:t>
            </a:r>
          </a:p>
          <a:p>
            <a:pPr marL="1100138" lvl="1" indent="-533400" algn="just">
              <a:buFontTx/>
              <a:buAutoNum type="arabicPeriod"/>
            </a:pPr>
            <a:r>
              <a:rPr lang="en-US" b="1" dirty="0">
                <a:latin typeface="Arial Unicode MS" panose="020B0604020202020204" pitchFamily="34" charset="-128"/>
              </a:rPr>
              <a:t>Key2 </a:t>
            </a:r>
            <a:r>
              <a:rPr lang="en-US" b="1" dirty="0">
                <a:sym typeface="Wingdings" panose="05000000000000000000" pitchFamily="2" charset="2"/>
              </a:rPr>
              <a:t></a:t>
            </a:r>
            <a:r>
              <a:rPr lang="en-US" b="1" dirty="0">
                <a:latin typeface="Arial Unicode MS" panose="020B0604020202020204" pitchFamily="34" charset="-128"/>
              </a:rPr>
              <a:t> {</a:t>
            </a:r>
            <a:r>
              <a:rPr lang="en-US" b="1" dirty="0" err="1">
                <a:latin typeface="Arial Unicode MS" panose="020B0604020202020204" pitchFamily="34" charset="-128"/>
              </a:rPr>
              <a:t>ZipCode</a:t>
            </a:r>
            <a:r>
              <a:rPr lang="en-US" b="1" dirty="0">
                <a:latin typeface="Arial Unicode MS" panose="020B0604020202020204" pitchFamily="34" charset="-128"/>
              </a:rPr>
              <a:t>, Street}</a:t>
            </a:r>
          </a:p>
          <a:p>
            <a:pPr marL="1100138" lvl="1" indent="-533400" algn="just">
              <a:buFontTx/>
              <a:buAutoNum type="arabicPeriod"/>
            </a:pPr>
            <a:r>
              <a:rPr lang="en-US" b="1" dirty="0">
                <a:latin typeface="Arial Unicode MS" panose="020B0604020202020204" pitchFamily="34" charset="-128"/>
              </a:rPr>
              <a:t>No non-key attribute hence 3NF</a:t>
            </a:r>
            <a:endParaRPr lang="en-US" b="1" dirty="0">
              <a:latin typeface="Arial Unicode MS" panose="020B0604020202020204" pitchFamily="34" charset="-128"/>
              <a:sym typeface="Wingdings" panose="05000000000000000000" pitchFamily="2" charset="2"/>
            </a:endParaRPr>
          </a:p>
          <a:p>
            <a:pPr marL="1100138" lvl="1" indent="-533400" algn="just">
              <a:buFontTx/>
              <a:buAutoNum type="arabicPeriod"/>
            </a:pPr>
            <a:r>
              <a:rPr lang="en-US" b="1" dirty="0">
                <a:latin typeface="Arial Unicode MS" panose="020B0604020202020204" pitchFamily="34" charset="-128"/>
              </a:rPr>
              <a:t>{City, Street} </a:t>
            </a:r>
            <a:r>
              <a:rPr lang="en-US" b="1" dirty="0">
                <a:latin typeface="Arial Unicode MS" panose="020B0604020202020204" pitchFamily="34" charset="-128"/>
                <a:sym typeface="Wingdings" panose="05000000000000000000" pitchFamily="2" charset="2"/>
              </a:rPr>
              <a:t> {</a:t>
            </a:r>
            <a:r>
              <a:rPr lang="en-US" b="1" dirty="0" err="1">
                <a:latin typeface="Arial Unicode MS" panose="020B0604020202020204" pitchFamily="34" charset="-128"/>
                <a:sym typeface="Wingdings" panose="05000000000000000000" pitchFamily="2" charset="2"/>
              </a:rPr>
              <a:t>ZipCode</a:t>
            </a:r>
            <a:r>
              <a:rPr lang="en-US" b="1" dirty="0">
                <a:latin typeface="Arial Unicode MS" panose="020B0604020202020204" pitchFamily="34" charset="-128"/>
                <a:sym typeface="Wingdings" panose="05000000000000000000" pitchFamily="2" charset="2"/>
              </a:rPr>
              <a:t>}</a:t>
            </a:r>
          </a:p>
          <a:p>
            <a:pPr marL="1100138" lvl="1" indent="-533400" algn="just">
              <a:buFontTx/>
              <a:buAutoNum type="arabicPeriod"/>
            </a:pPr>
            <a:r>
              <a:rPr lang="en-US" b="1" dirty="0">
                <a:latin typeface="Arial Unicode MS" panose="020B0604020202020204" pitchFamily="34" charset="-128"/>
              </a:rPr>
              <a:t>{</a:t>
            </a:r>
            <a:r>
              <a:rPr lang="en-US" b="1" dirty="0" err="1">
                <a:latin typeface="Arial Unicode MS" panose="020B0604020202020204" pitchFamily="34" charset="-128"/>
              </a:rPr>
              <a:t>ZipCode</a:t>
            </a:r>
            <a:r>
              <a:rPr lang="en-US" b="1" dirty="0">
                <a:latin typeface="Arial Unicode MS" panose="020B0604020202020204" pitchFamily="34" charset="-128"/>
              </a:rPr>
              <a:t>} </a:t>
            </a:r>
            <a:r>
              <a:rPr lang="en-US" b="1" dirty="0">
                <a:latin typeface="Arial Unicode MS" panose="020B0604020202020204" pitchFamily="34" charset="-128"/>
                <a:sym typeface="Wingdings" panose="05000000000000000000" pitchFamily="2" charset="2"/>
              </a:rPr>
              <a:t> {City}</a:t>
            </a:r>
            <a:endParaRPr lang="en-US" b="1" dirty="0">
              <a:latin typeface="Arial Unicode MS" panose="020B0604020202020204" pitchFamily="34" charset="-128"/>
            </a:endParaRPr>
          </a:p>
          <a:p>
            <a:pPr marL="1100138" lvl="1" indent="-533400" algn="just">
              <a:buFontTx/>
              <a:buAutoNum type="arabicPeriod"/>
            </a:pPr>
            <a:r>
              <a:rPr lang="en-US" b="1" dirty="0">
                <a:latin typeface="Arial Unicode MS" panose="020B0604020202020204" pitchFamily="34" charset="-128"/>
              </a:rPr>
              <a:t>Dependency between attributes belonging to a key</a:t>
            </a:r>
            <a:endParaRPr lang="en-US" b="1" dirty="0">
              <a:latin typeface="Arial Unicode MS" panose="020B0604020202020204" pitchFamily="34" charset="-128"/>
              <a:cs typeface="Times New Roman" panose="02020603050405020304" pitchFamily="18" charset="0"/>
            </a:endParaRPr>
          </a:p>
          <a:p>
            <a:endParaRPr lang="en-US" dirty="0"/>
          </a:p>
        </p:txBody>
      </p:sp>
      <p:sp>
        <p:nvSpPr>
          <p:cNvPr id="4" name="Rectangle 3"/>
          <p:cNvSpPr/>
          <p:nvPr/>
        </p:nvSpPr>
        <p:spPr>
          <a:xfrm>
            <a:off x="6095999" y="2808315"/>
            <a:ext cx="6096000" cy="1754326"/>
          </a:xfrm>
          <a:prstGeom prst="rect">
            <a:avLst/>
          </a:prstGeom>
        </p:spPr>
        <p:txBody>
          <a:bodyPr>
            <a:spAutoFit/>
          </a:bodyPr>
          <a:lstStyle/>
          <a:p>
            <a:r>
              <a:rPr lang="en-US" dirty="0"/>
              <a:t>Old Scheme  {City, Street, </a:t>
            </a:r>
            <a:r>
              <a:rPr lang="en-US" dirty="0" err="1"/>
              <a:t>ZipCode</a:t>
            </a:r>
            <a:r>
              <a:rPr lang="en-US" dirty="0"/>
              <a:t> }</a:t>
            </a:r>
          </a:p>
          <a:p>
            <a:r>
              <a:rPr lang="en-US" dirty="0"/>
              <a:t>New Scheme1  {</a:t>
            </a:r>
            <a:r>
              <a:rPr lang="en-US" dirty="0" err="1"/>
              <a:t>ZipCode</a:t>
            </a:r>
            <a:r>
              <a:rPr lang="en-US" dirty="0"/>
              <a:t>, Street}</a:t>
            </a:r>
          </a:p>
          <a:p>
            <a:r>
              <a:rPr lang="en-US" dirty="0"/>
              <a:t>New Scheme2  {City, Street}</a:t>
            </a:r>
          </a:p>
          <a:p>
            <a:r>
              <a:rPr lang="en-US" dirty="0"/>
              <a:t>Loss of relation {</a:t>
            </a:r>
            <a:r>
              <a:rPr lang="en-US" dirty="0" err="1"/>
              <a:t>ZipCode</a:t>
            </a:r>
            <a:r>
              <a:rPr lang="en-US" dirty="0"/>
              <a:t>}  {City}</a:t>
            </a:r>
          </a:p>
          <a:p>
            <a:r>
              <a:rPr lang="en-US" dirty="0"/>
              <a:t>Alternate New Scheme1  {</a:t>
            </a:r>
            <a:r>
              <a:rPr lang="en-US" dirty="0" err="1"/>
              <a:t>ZipCode</a:t>
            </a:r>
            <a:r>
              <a:rPr lang="en-US" dirty="0"/>
              <a:t>, Street }</a:t>
            </a:r>
          </a:p>
          <a:p>
            <a:r>
              <a:rPr lang="en-US" dirty="0"/>
              <a:t>Alternate New Scheme2  {</a:t>
            </a:r>
            <a:r>
              <a:rPr lang="en-US" dirty="0" err="1"/>
              <a:t>ZipCode</a:t>
            </a:r>
            <a:r>
              <a:rPr lang="en-US" dirty="0"/>
              <a:t>, City}</a:t>
            </a:r>
          </a:p>
        </p:txBody>
      </p:sp>
    </p:spTree>
    <p:extLst>
      <p:ext uri="{BB962C8B-B14F-4D97-AF65-F5344CB8AC3E}">
        <p14:creationId xmlns:p14="http://schemas.microsoft.com/office/powerpoint/2010/main" val="19133612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a:t>5 (convert from 3NF to BCNF)</a:t>
            </a:r>
          </a:p>
        </p:txBody>
      </p:sp>
      <p:sp>
        <p:nvSpPr>
          <p:cNvPr id="3" name="Content Placeholder 2"/>
          <p:cNvSpPr>
            <a:spLocks noGrp="1"/>
          </p:cNvSpPr>
          <p:nvPr>
            <p:ph idx="1"/>
          </p:nvPr>
        </p:nvSpPr>
        <p:spPr>
          <a:xfrm>
            <a:off x="244040" y="1973579"/>
            <a:ext cx="6680868" cy="2547621"/>
          </a:xfrm>
        </p:spPr>
        <p:txBody>
          <a:bodyPr>
            <a:normAutofit fontScale="92500" lnSpcReduction="20000"/>
          </a:bodyPr>
          <a:lstStyle/>
          <a:p>
            <a:pPr marL="609600" indent="-609600" algn="just">
              <a:buFontTx/>
              <a:buNone/>
            </a:pPr>
            <a:r>
              <a:rPr lang="en-US" sz="2000" b="1" dirty="0">
                <a:solidFill>
                  <a:srgbClr val="CC0000"/>
                </a:solidFill>
                <a:latin typeface="Arial Unicode MS" panose="020B0604020202020204" pitchFamily="34" charset="-128"/>
              </a:rPr>
              <a:t>Movie (Not in BCNF)</a:t>
            </a:r>
          </a:p>
          <a:p>
            <a:pPr marL="609600" indent="-609600" algn="just">
              <a:buFontTx/>
              <a:buNone/>
            </a:pP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Scheme </a:t>
            </a:r>
            <a:r>
              <a:rPr lang="en-US" b="1" dirty="0">
                <a:ea typeface="Arial Unicode MS" panose="020B0604020202020204" pitchFamily="34" charset="-128"/>
                <a:cs typeface="Arial Unicode MS" panose="020B0604020202020204" pitchFamily="34" charset="-128"/>
                <a:sym typeface="Wingdings" panose="05000000000000000000" pitchFamily="2" charset="2"/>
              </a:rPr>
              <a:t></a:t>
            </a: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b="1" dirty="0" err="1">
                <a:latin typeface="Arial Unicode MS" panose="020B0604020202020204" pitchFamily="34" charset="-128"/>
                <a:ea typeface="Arial Unicode MS" panose="020B0604020202020204" pitchFamily="34" charset="-128"/>
                <a:cs typeface="Arial Unicode MS" panose="020B0604020202020204" pitchFamily="34" charset="-128"/>
              </a:rPr>
              <a:t>M</a:t>
            </a:r>
            <a:r>
              <a:rPr lang="en-US" b="1" dirty="0" err="1">
                <a:latin typeface="Arial Unicode MS" panose="020B0604020202020204" pitchFamily="34" charset="-128"/>
              </a:rPr>
              <a:t>ovieTitle</a:t>
            </a:r>
            <a:r>
              <a:rPr lang="en-US" b="1" dirty="0">
                <a:latin typeface="Arial Unicode MS" panose="020B0604020202020204" pitchFamily="34" charset="-128"/>
              </a:rPr>
              <a:t>, </a:t>
            </a:r>
            <a:r>
              <a:rPr lang="en-US" b="1" dirty="0" err="1">
                <a:latin typeface="Arial Unicode MS" panose="020B0604020202020204" pitchFamily="34" charset="-128"/>
              </a:rPr>
              <a:t>MovieID</a:t>
            </a:r>
            <a:r>
              <a:rPr lang="en-US" b="1" dirty="0">
                <a:latin typeface="Arial Unicode MS" panose="020B0604020202020204" pitchFamily="34" charset="-128"/>
              </a:rPr>
              <a:t>, </a:t>
            </a:r>
            <a:r>
              <a:rPr lang="en-US" b="1" dirty="0" err="1">
                <a:latin typeface="Arial Unicode MS" panose="020B0604020202020204" pitchFamily="34" charset="-128"/>
              </a:rPr>
              <a:t>PersonName</a:t>
            </a:r>
            <a:r>
              <a:rPr lang="en-US" b="1" dirty="0">
                <a:latin typeface="Arial Unicode MS" panose="020B0604020202020204" pitchFamily="34" charset="-128"/>
              </a:rPr>
              <a:t>, Role, Payment</a:t>
            </a: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 }	</a:t>
            </a:r>
          </a:p>
          <a:p>
            <a:pPr marL="1100138" lvl="1" indent="-533400" algn="just">
              <a:buFontTx/>
              <a:buAutoNum type="arabicPeriod"/>
            </a:pP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Key1 </a:t>
            </a:r>
            <a:r>
              <a:rPr lang="en-US" b="1" dirty="0">
                <a:ea typeface="Arial Unicode MS" panose="020B0604020202020204" pitchFamily="34" charset="-128"/>
                <a:cs typeface="Arial Unicode MS" panose="020B0604020202020204" pitchFamily="34" charset="-128"/>
                <a:sym typeface="Wingdings" panose="05000000000000000000" pitchFamily="2" charset="2"/>
              </a:rPr>
              <a:t></a:t>
            </a: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b="1" dirty="0" err="1">
                <a:latin typeface="Arial Unicode MS" panose="020B0604020202020204" pitchFamily="34" charset="-128"/>
                <a:ea typeface="Arial Unicode MS" panose="020B0604020202020204" pitchFamily="34" charset="-128"/>
                <a:cs typeface="Arial Unicode MS" panose="020B0604020202020204" pitchFamily="34" charset="-128"/>
              </a:rPr>
              <a:t>MovieTitle</a:t>
            </a: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b="1" dirty="0" err="1">
                <a:latin typeface="Arial Unicode MS" panose="020B0604020202020204" pitchFamily="34" charset="-128"/>
                <a:ea typeface="Arial Unicode MS" panose="020B0604020202020204" pitchFamily="34" charset="-128"/>
                <a:cs typeface="Arial Unicode MS" panose="020B0604020202020204" pitchFamily="34" charset="-128"/>
              </a:rPr>
              <a:t>PersonName</a:t>
            </a: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1100138" lvl="1" indent="-533400" algn="just">
              <a:buFontTx/>
              <a:buAutoNum type="arabicPeriod"/>
            </a:pP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Key2 </a:t>
            </a:r>
            <a:r>
              <a:rPr lang="en-US" b="1" dirty="0">
                <a:ea typeface="Arial Unicode MS" panose="020B0604020202020204" pitchFamily="34" charset="-128"/>
                <a:cs typeface="Arial Unicode MS" panose="020B0604020202020204" pitchFamily="34" charset="-128"/>
                <a:sym typeface="Wingdings" panose="05000000000000000000" pitchFamily="2" charset="2"/>
              </a:rPr>
              <a:t></a:t>
            </a: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b="1" dirty="0" err="1">
                <a:latin typeface="Arial Unicode MS" panose="020B0604020202020204" pitchFamily="34" charset="-128"/>
                <a:ea typeface="Arial Unicode MS" panose="020B0604020202020204" pitchFamily="34" charset="-128"/>
                <a:cs typeface="Arial Unicode MS" panose="020B0604020202020204" pitchFamily="34" charset="-128"/>
              </a:rPr>
              <a:t>MovieID</a:t>
            </a: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b="1" dirty="0" err="1">
                <a:latin typeface="Arial Unicode MS" panose="020B0604020202020204" pitchFamily="34" charset="-128"/>
                <a:ea typeface="Arial Unicode MS" panose="020B0604020202020204" pitchFamily="34" charset="-128"/>
                <a:cs typeface="Arial Unicode MS" panose="020B0604020202020204" pitchFamily="34" charset="-128"/>
              </a:rPr>
              <a:t>PersonName</a:t>
            </a: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1100138" lvl="1" indent="-533400" algn="just">
              <a:buFontTx/>
              <a:buAutoNum type="arabicPeriod"/>
            </a:pP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Both </a:t>
            </a:r>
            <a:r>
              <a:rPr lang="en-US" b="1" dirty="0">
                <a:latin typeface="Arial Unicode MS" panose="020B0604020202020204" pitchFamily="34" charset="-128"/>
              </a:rPr>
              <a:t>role and payment functionally depend on both candidate keys thus 3NF</a:t>
            </a:r>
            <a:endParaRPr lang="en-US"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1100138" lvl="1" indent="-533400" algn="just">
              <a:buFontTx/>
              <a:buAutoNum type="arabicPeriod"/>
            </a:pP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b="1" dirty="0" err="1">
                <a:latin typeface="Arial Unicode MS" panose="020B0604020202020204" pitchFamily="34" charset="-128"/>
                <a:ea typeface="Arial Unicode MS" panose="020B0604020202020204" pitchFamily="34" charset="-128"/>
                <a:cs typeface="Arial Unicode MS" panose="020B0604020202020204" pitchFamily="34" charset="-128"/>
              </a:rPr>
              <a:t>MovieID</a:t>
            </a: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b="1" dirty="0">
                <a:latin typeface="Arial Unicode MS" panose="020B0604020202020204" pitchFamily="34" charset="-128"/>
                <a:ea typeface="Arial Unicode MS" panose="020B0604020202020204" pitchFamily="34" charset="-128"/>
                <a:cs typeface="Arial Unicode MS" panose="020B0604020202020204" pitchFamily="34" charset="-128"/>
                <a:sym typeface="Wingdings" panose="05000000000000000000" pitchFamily="2" charset="2"/>
              </a:rPr>
              <a:t> {</a:t>
            </a:r>
            <a:r>
              <a:rPr lang="en-US" b="1" dirty="0" err="1">
                <a:latin typeface="Arial Unicode MS" panose="020B0604020202020204" pitchFamily="34" charset="-128"/>
                <a:ea typeface="Arial Unicode MS" panose="020B0604020202020204" pitchFamily="34" charset="-128"/>
                <a:cs typeface="Arial Unicode MS" panose="020B0604020202020204" pitchFamily="34" charset="-128"/>
                <a:sym typeface="Wingdings" panose="05000000000000000000" pitchFamily="2" charset="2"/>
              </a:rPr>
              <a:t>MovieTitle</a:t>
            </a:r>
            <a:r>
              <a:rPr lang="en-US" b="1" dirty="0">
                <a:latin typeface="Arial Unicode MS" panose="020B0604020202020204" pitchFamily="34" charset="-128"/>
                <a:ea typeface="Arial Unicode MS" panose="020B0604020202020204" pitchFamily="34" charset="-128"/>
                <a:cs typeface="Arial Unicode MS" panose="020B0604020202020204" pitchFamily="34" charset="-128"/>
                <a:sym typeface="Wingdings" panose="05000000000000000000" pitchFamily="2" charset="2"/>
              </a:rPr>
              <a:t>}</a:t>
            </a:r>
          </a:p>
          <a:p>
            <a:pPr marL="1100138" lvl="1" indent="-533400" algn="just">
              <a:buFontTx/>
              <a:buAutoNum type="arabicPeriod"/>
            </a:pPr>
            <a:r>
              <a:rPr lang="en-US" b="1" dirty="0">
                <a:latin typeface="Arial Unicode MS" panose="020B0604020202020204" pitchFamily="34" charset="-128"/>
              </a:rPr>
              <a:t>Dependency between </a:t>
            </a:r>
            <a:r>
              <a:rPr lang="en-US" b="1" dirty="0" err="1">
                <a:latin typeface="Arial Unicode MS" panose="020B0604020202020204" pitchFamily="34" charset="-128"/>
              </a:rPr>
              <a:t>MovieID</a:t>
            </a:r>
            <a:r>
              <a:rPr lang="en-US" b="1" dirty="0">
                <a:latin typeface="Arial Unicode MS" panose="020B0604020202020204" pitchFamily="34" charset="-128"/>
              </a:rPr>
              <a:t> &amp; </a:t>
            </a:r>
            <a:r>
              <a:rPr lang="en-US" b="1" dirty="0" err="1">
                <a:latin typeface="Arial Unicode MS" panose="020B0604020202020204" pitchFamily="34" charset="-128"/>
              </a:rPr>
              <a:t>MovieTitle</a:t>
            </a:r>
            <a:r>
              <a:rPr lang="en-US" b="1" dirty="0">
                <a:latin typeface="Arial Unicode MS" panose="020B0604020202020204" pitchFamily="34" charset="-128"/>
              </a:rPr>
              <a:t> Violates BCNF</a:t>
            </a:r>
            <a:endParaRPr lang="en-US" b="1" dirty="0">
              <a:latin typeface="Arial Unicode MS" panose="020B0604020202020204" pitchFamily="34" charset="-128"/>
              <a:ea typeface="Arial Unicode MS" panose="020B0604020202020204" pitchFamily="34" charset="-128"/>
              <a:cs typeface="Arial Unicode MS" panose="020B0604020202020204" pitchFamily="34" charset="-128"/>
              <a:sym typeface="Wingdings" panose="05000000000000000000" pitchFamily="2" charset="2"/>
            </a:endParaRPr>
          </a:p>
        </p:txBody>
      </p:sp>
      <p:pic>
        <p:nvPicPr>
          <p:cNvPr id="4" name="Picture 3"/>
          <p:cNvPicPr>
            <a:picLocks noChangeAspect="1"/>
          </p:cNvPicPr>
          <p:nvPr/>
        </p:nvPicPr>
        <p:blipFill>
          <a:blip r:embed="rId2"/>
          <a:stretch>
            <a:fillRect/>
          </a:stretch>
        </p:blipFill>
        <p:spPr>
          <a:xfrm>
            <a:off x="4734541" y="4553512"/>
            <a:ext cx="7017104" cy="2304488"/>
          </a:xfrm>
          <a:prstGeom prst="rect">
            <a:avLst/>
          </a:prstGeom>
        </p:spPr>
      </p:pic>
    </p:spTree>
    <p:extLst>
      <p:ext uri="{BB962C8B-B14F-4D97-AF65-F5344CB8AC3E}">
        <p14:creationId xmlns:p14="http://schemas.microsoft.com/office/powerpoint/2010/main" val="295443895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a:t>6 (convert from 3NF to BCNF)</a:t>
            </a:r>
          </a:p>
        </p:txBody>
      </p:sp>
      <p:sp>
        <p:nvSpPr>
          <p:cNvPr id="3" name="Content Placeholder 2"/>
          <p:cNvSpPr>
            <a:spLocks noGrp="1"/>
          </p:cNvSpPr>
          <p:nvPr>
            <p:ph idx="1"/>
          </p:nvPr>
        </p:nvSpPr>
        <p:spPr/>
        <p:txBody>
          <a:bodyPr/>
          <a:lstStyle/>
          <a:p>
            <a:pPr marL="609600" indent="-609600" algn="just">
              <a:buFontTx/>
              <a:buNone/>
            </a:pPr>
            <a:r>
              <a:rPr lang="en-US" sz="2000" b="1" dirty="0">
                <a:solidFill>
                  <a:srgbClr val="CC0000"/>
                </a:solidFill>
                <a:latin typeface="Arial Unicode MS" panose="020B0604020202020204" pitchFamily="34" charset="-128"/>
              </a:rPr>
              <a:t>Consulting (Not in BCNF)</a:t>
            </a:r>
          </a:p>
          <a:p>
            <a:pPr marL="609600" indent="-609600" algn="just">
              <a:buFontTx/>
              <a:buNone/>
            </a:pP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Scheme </a:t>
            </a:r>
            <a:r>
              <a:rPr lang="en-US" b="1" dirty="0">
                <a:ea typeface="Arial Unicode MS" panose="020B0604020202020204" pitchFamily="34" charset="-128"/>
                <a:cs typeface="Arial Unicode MS" panose="020B0604020202020204" pitchFamily="34" charset="-128"/>
                <a:sym typeface="Wingdings" panose="05000000000000000000" pitchFamily="2" charset="2"/>
              </a:rPr>
              <a:t></a:t>
            </a: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 {Client, Problem, Consultant}</a:t>
            </a:r>
          </a:p>
          <a:p>
            <a:pPr marL="1100138" lvl="1" indent="-533400" algn="just">
              <a:buFontTx/>
              <a:buAutoNum type="arabicPeriod"/>
            </a:pPr>
            <a:r>
              <a:rPr lang="en-US" b="1" dirty="0">
                <a:latin typeface="Arial Unicode MS" panose="020B0604020202020204" pitchFamily="34" charset="-128"/>
              </a:rPr>
              <a:t>Key1 </a:t>
            </a:r>
            <a:r>
              <a:rPr lang="en-US" b="1" dirty="0">
                <a:sym typeface="Wingdings" panose="05000000000000000000" pitchFamily="2" charset="2"/>
              </a:rPr>
              <a:t></a:t>
            </a:r>
            <a:r>
              <a:rPr lang="en-US" b="1" dirty="0">
                <a:latin typeface="Arial Unicode MS" panose="020B0604020202020204" pitchFamily="34" charset="-128"/>
              </a:rPr>
              <a:t> {Client, Problem}</a:t>
            </a:r>
          </a:p>
          <a:p>
            <a:pPr marL="1100138" lvl="1" indent="-533400" algn="just">
              <a:buFontTx/>
              <a:buAutoNum type="arabicPeriod"/>
            </a:pPr>
            <a:r>
              <a:rPr lang="en-US" b="1" dirty="0">
                <a:latin typeface="Arial Unicode MS" panose="020B0604020202020204" pitchFamily="34" charset="-128"/>
              </a:rPr>
              <a:t>Key2 </a:t>
            </a:r>
            <a:r>
              <a:rPr lang="en-US" b="1" dirty="0">
                <a:latin typeface="Arial Unicode MS" panose="020B0604020202020204" pitchFamily="34" charset="-128"/>
                <a:sym typeface="Wingdings" panose="05000000000000000000" pitchFamily="2" charset="2"/>
              </a:rPr>
              <a:t> {Client, Consultant} </a:t>
            </a:r>
            <a:endParaRPr lang="en-US" b="1" dirty="0">
              <a:latin typeface="Arial Unicode MS" panose="020B0604020202020204" pitchFamily="34" charset="-128"/>
            </a:endParaRPr>
          </a:p>
          <a:p>
            <a:pPr marL="1100138" lvl="1" indent="-533400" algn="just">
              <a:buFontTx/>
              <a:buAutoNum type="arabicPeriod"/>
            </a:pPr>
            <a:r>
              <a:rPr lang="en-US" b="1" dirty="0">
                <a:latin typeface="Arial Unicode MS" panose="020B0604020202020204" pitchFamily="34" charset="-128"/>
              </a:rPr>
              <a:t>No non-key attribute hence 3NF</a:t>
            </a:r>
          </a:p>
          <a:p>
            <a:pPr marL="1100138" lvl="1" indent="-533400" algn="just">
              <a:buFontTx/>
              <a:buAutoNum type="arabicPeriod"/>
            </a:pPr>
            <a:r>
              <a:rPr lang="en-US" b="1" dirty="0">
                <a:latin typeface="Arial Unicode MS" panose="020B0604020202020204" pitchFamily="34" charset="-128"/>
              </a:rPr>
              <a:t>{Client, Problem} </a:t>
            </a:r>
            <a:r>
              <a:rPr lang="en-US" b="1" dirty="0">
                <a:latin typeface="Arial Unicode MS" panose="020B0604020202020204" pitchFamily="34" charset="-128"/>
                <a:sym typeface="Wingdings" panose="05000000000000000000" pitchFamily="2" charset="2"/>
              </a:rPr>
              <a:t> {Consultant}</a:t>
            </a:r>
          </a:p>
          <a:p>
            <a:pPr marL="1100138" lvl="1" indent="-533400" algn="just">
              <a:buFontTx/>
              <a:buAutoNum type="arabicPeriod"/>
            </a:pPr>
            <a:r>
              <a:rPr lang="en-US" b="1" dirty="0">
                <a:latin typeface="Arial Unicode MS" panose="020B0604020202020204" pitchFamily="34" charset="-128"/>
              </a:rPr>
              <a:t>{Client, Consultant} </a:t>
            </a:r>
            <a:r>
              <a:rPr lang="en-US" b="1" dirty="0">
                <a:latin typeface="Arial Unicode MS" panose="020B0604020202020204" pitchFamily="34" charset="-128"/>
                <a:sym typeface="Wingdings" panose="05000000000000000000" pitchFamily="2" charset="2"/>
              </a:rPr>
              <a:t> {Problem}</a:t>
            </a:r>
          </a:p>
          <a:p>
            <a:pPr marL="1100138" lvl="1" indent="-533400" algn="just">
              <a:buFontTx/>
              <a:buAutoNum type="arabicPeriod"/>
            </a:pPr>
            <a:r>
              <a:rPr lang="en-US" b="1" dirty="0">
                <a:latin typeface="Arial Unicode MS" panose="020B0604020202020204" pitchFamily="34" charset="-128"/>
              </a:rPr>
              <a:t>Dependency between </a:t>
            </a:r>
            <a:r>
              <a:rPr lang="en-US" b="1" dirty="0" err="1">
                <a:latin typeface="Arial Unicode MS" panose="020B0604020202020204" pitchFamily="34" charset="-128"/>
              </a:rPr>
              <a:t>attributess</a:t>
            </a:r>
            <a:r>
              <a:rPr lang="en-US" b="1" dirty="0">
                <a:latin typeface="Arial Unicode MS" panose="020B0604020202020204" pitchFamily="34" charset="-128"/>
              </a:rPr>
              <a:t> belonging to keys violates BCNF </a:t>
            </a:r>
            <a:endParaRPr lang="en-US" b="1" dirty="0">
              <a:latin typeface="Arial Unicode MS" panose="020B0604020202020204" pitchFamily="34" charset="-128"/>
              <a:cs typeface="Times New Roman" panose="02020603050405020304" pitchFamily="18" charset="0"/>
            </a:endParaRPr>
          </a:p>
          <a:p>
            <a:endParaRPr lang="en-US" dirty="0"/>
          </a:p>
        </p:txBody>
      </p:sp>
      <p:sp>
        <p:nvSpPr>
          <p:cNvPr id="4" name="Rectangle 3"/>
          <p:cNvSpPr/>
          <p:nvPr/>
        </p:nvSpPr>
        <p:spPr>
          <a:xfrm>
            <a:off x="6393366" y="3201511"/>
            <a:ext cx="4895523" cy="923330"/>
          </a:xfrm>
          <a:prstGeom prst="rect">
            <a:avLst/>
          </a:prstGeom>
        </p:spPr>
        <p:txBody>
          <a:bodyPr wrap="square">
            <a:spAutoFit/>
          </a:bodyPr>
          <a:lstStyle/>
          <a:p>
            <a:r>
              <a:rPr lang="en-US" dirty="0"/>
              <a:t>Old Scheme  {Client, Problem, Consultant}</a:t>
            </a:r>
          </a:p>
          <a:p>
            <a:r>
              <a:rPr lang="en-US" dirty="0"/>
              <a:t>New Scheme  {Client, Consultant}</a:t>
            </a:r>
          </a:p>
          <a:p>
            <a:r>
              <a:rPr lang="en-US" dirty="0"/>
              <a:t>New Scheme  {Client, Problem}</a:t>
            </a:r>
          </a:p>
        </p:txBody>
      </p:sp>
    </p:spTree>
    <p:extLst>
      <p:ext uri="{BB962C8B-B14F-4D97-AF65-F5344CB8AC3E}">
        <p14:creationId xmlns:p14="http://schemas.microsoft.com/office/powerpoint/2010/main" val="366735521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Fifth normal form </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A relation is in 5NF if it is in 4NF and not having any join dependency and joining should be lossless </a:t>
            </a:r>
          </a:p>
          <a:p>
            <a:r>
              <a:rPr lang="en-US" dirty="0" smtClean="0">
                <a:latin typeface="Times New Roman" panose="02020603050405020304" pitchFamily="18" charset="0"/>
                <a:cs typeface="Times New Roman" panose="02020603050405020304" pitchFamily="18" charset="0"/>
              </a:rPr>
              <a:t>A relation that has a join dependency can not be divided into two (or more) relations such that the resulting tables can be combined to form the original table </a:t>
            </a:r>
          </a:p>
          <a:p>
            <a:r>
              <a:rPr lang="en-US" altLang="zh-CN" dirty="0">
                <a:latin typeface="Times New Roman" panose="02020603050405020304" pitchFamily="18" charset="0"/>
                <a:cs typeface="Times New Roman" panose="02020603050405020304" pitchFamily="18" charset="0"/>
              </a:rPr>
              <a:t>5NF is satisfied when all the tables are broken into as many tables as possible in order to avoid redundancy.</a:t>
            </a:r>
          </a:p>
          <a:p>
            <a:r>
              <a:rPr lang="en-US" altLang="zh-CN" dirty="0">
                <a:latin typeface="Times New Roman" panose="02020603050405020304" pitchFamily="18" charset="0"/>
                <a:cs typeface="Times New Roman" panose="02020603050405020304" pitchFamily="18" charset="0"/>
              </a:rPr>
              <a:t>5NF is also known as Project-join normal form (PJ/NF).</a:t>
            </a:r>
          </a:p>
          <a:p>
            <a:endParaRPr lang="en-US" dirty="0" smtClean="0"/>
          </a:p>
          <a:p>
            <a:r>
              <a:rPr lang="en-US" dirty="0" smtClean="0"/>
              <a:t>R -&gt; R1, R2, R3 -&gt; (R1       R2)       R3 , R1      (R2        R3) </a:t>
            </a:r>
            <a:endParaRPr lang="en-US" dirty="0"/>
          </a:p>
        </p:txBody>
      </p:sp>
      <p:pic>
        <p:nvPicPr>
          <p:cNvPr id="4" name="Picture 3"/>
          <p:cNvPicPr>
            <a:picLocks noChangeAspect="1"/>
          </p:cNvPicPr>
          <p:nvPr/>
        </p:nvPicPr>
        <p:blipFill>
          <a:blip r:embed="rId2"/>
          <a:stretch>
            <a:fillRect/>
          </a:stretch>
        </p:blipFill>
        <p:spPr>
          <a:xfrm>
            <a:off x="3133260" y="4973444"/>
            <a:ext cx="334769" cy="289932"/>
          </a:xfrm>
          <a:prstGeom prst="rect">
            <a:avLst/>
          </a:prstGeom>
        </p:spPr>
      </p:pic>
      <p:sp>
        <p:nvSpPr>
          <p:cNvPr id="5" name="AutoShape 2" descr="Lecture Notes: Relational Algebr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Lecture Notes: Relational Algebr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3832071" y="4973444"/>
            <a:ext cx="334769" cy="289932"/>
          </a:xfrm>
          <a:prstGeom prst="rect">
            <a:avLst/>
          </a:prstGeom>
        </p:spPr>
      </p:pic>
      <p:pic>
        <p:nvPicPr>
          <p:cNvPr id="9" name="Picture 8"/>
          <p:cNvPicPr>
            <a:picLocks noChangeAspect="1"/>
          </p:cNvPicPr>
          <p:nvPr/>
        </p:nvPicPr>
        <p:blipFill>
          <a:blip r:embed="rId2"/>
          <a:stretch>
            <a:fillRect/>
          </a:stretch>
        </p:blipFill>
        <p:spPr>
          <a:xfrm>
            <a:off x="4910021" y="4973444"/>
            <a:ext cx="334769" cy="289932"/>
          </a:xfrm>
          <a:prstGeom prst="rect">
            <a:avLst/>
          </a:prstGeom>
        </p:spPr>
      </p:pic>
      <p:pic>
        <p:nvPicPr>
          <p:cNvPr id="10" name="Picture 9"/>
          <p:cNvPicPr>
            <a:picLocks noChangeAspect="1"/>
          </p:cNvPicPr>
          <p:nvPr/>
        </p:nvPicPr>
        <p:blipFill>
          <a:blip r:embed="rId2"/>
          <a:stretch>
            <a:fillRect/>
          </a:stretch>
        </p:blipFill>
        <p:spPr>
          <a:xfrm>
            <a:off x="5685328" y="4973444"/>
            <a:ext cx="334769" cy="289932"/>
          </a:xfrm>
          <a:prstGeom prst="rect">
            <a:avLst/>
          </a:prstGeom>
        </p:spPr>
      </p:pic>
    </p:spTree>
    <p:extLst>
      <p:ext uri="{BB962C8B-B14F-4D97-AF65-F5344CB8AC3E}">
        <p14:creationId xmlns:p14="http://schemas.microsoft.com/office/powerpoint/2010/main" val="21268041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(convert to 5NF) 	</a:t>
            </a:r>
            <a:endParaRPr lang="en-US" dirty="0"/>
          </a:p>
        </p:txBody>
      </p:sp>
      <p:pic>
        <p:nvPicPr>
          <p:cNvPr id="4" name="Content Placeholder 3"/>
          <p:cNvPicPr>
            <a:picLocks noGrp="1" noChangeAspect="1"/>
          </p:cNvPicPr>
          <p:nvPr>
            <p:ph idx="1"/>
          </p:nvPr>
        </p:nvPicPr>
        <p:blipFill>
          <a:blip r:embed="rId2"/>
          <a:stretch>
            <a:fillRect/>
          </a:stretch>
        </p:blipFill>
        <p:spPr>
          <a:xfrm>
            <a:off x="581192" y="1888996"/>
            <a:ext cx="6139204" cy="2347163"/>
          </a:xfrm>
          <a:prstGeom prst="rect">
            <a:avLst/>
          </a:prstGeom>
        </p:spPr>
      </p:pic>
      <p:sp>
        <p:nvSpPr>
          <p:cNvPr id="3" name="Rectangle 2"/>
          <p:cNvSpPr/>
          <p:nvPr/>
        </p:nvSpPr>
        <p:spPr>
          <a:xfrm>
            <a:off x="457200" y="4409199"/>
            <a:ext cx="11455400" cy="2308324"/>
          </a:xfrm>
          <a:prstGeom prst="rect">
            <a:avLst/>
          </a:prstGeom>
        </p:spPr>
        <p:txBody>
          <a:bodyPr wrap="square">
            <a:spAutoFit/>
          </a:bodyPr>
          <a:lstStyle/>
          <a:p>
            <a:pPr algn="just"/>
            <a:r>
              <a:rPr lang="en-US" dirty="0">
                <a:solidFill>
                  <a:srgbClr val="333333"/>
                </a:solidFill>
                <a:latin typeface="inter-regular"/>
              </a:rPr>
              <a:t>In the above table, John takes both Computer and Math class for Semester 1 but he doesn't take Math class for Semester 2. In this case, combination of all these fields required to identify a valid data.</a:t>
            </a:r>
          </a:p>
          <a:p>
            <a:pPr algn="just"/>
            <a:r>
              <a:rPr lang="en-US" dirty="0">
                <a:solidFill>
                  <a:srgbClr val="333333"/>
                </a:solidFill>
                <a:latin typeface="inter-regular"/>
              </a:rPr>
              <a:t>Suppose we add a new Semester as Semester 3 but do not know about the subject and who will be taking that subject so we leave Lecturer and Subject as NULL. But all three columns together acts as a primary key, so we can't leave other two columns blank.</a:t>
            </a:r>
          </a:p>
          <a:p>
            <a:pPr algn="just"/>
            <a:r>
              <a:rPr lang="en-US" dirty="0">
                <a:solidFill>
                  <a:srgbClr val="333333"/>
                </a:solidFill>
                <a:latin typeface="inter-regular"/>
              </a:rPr>
              <a:t>So to make the above table into 5NF, we can decompose it into three relations P1, P2 &amp; P3:</a:t>
            </a:r>
          </a:p>
          <a:p>
            <a:r>
              <a:rPr lang="en-US" dirty="0"/>
              <a:t/>
            </a:r>
            <a:br>
              <a:rPr lang="en-US" dirty="0"/>
            </a:br>
            <a:endParaRPr lang="en-US" dirty="0"/>
          </a:p>
        </p:txBody>
      </p:sp>
    </p:spTree>
    <p:extLst>
      <p:ext uri="{BB962C8B-B14F-4D97-AF65-F5344CB8AC3E}">
        <p14:creationId xmlns:p14="http://schemas.microsoft.com/office/powerpoint/2010/main" val="19792176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contd.</a:t>
            </a:r>
            <a:endParaRPr lang="en-US" dirty="0"/>
          </a:p>
        </p:txBody>
      </p:sp>
      <p:pic>
        <p:nvPicPr>
          <p:cNvPr id="4" name="Content Placeholder 3"/>
          <p:cNvPicPr>
            <a:picLocks noGrp="1" noChangeAspect="1"/>
          </p:cNvPicPr>
          <p:nvPr>
            <p:ph idx="1"/>
          </p:nvPr>
        </p:nvPicPr>
        <p:blipFill>
          <a:blip r:embed="rId2"/>
          <a:stretch>
            <a:fillRect/>
          </a:stretch>
        </p:blipFill>
        <p:spPr>
          <a:xfrm>
            <a:off x="1175345" y="2337342"/>
            <a:ext cx="6562851" cy="3678238"/>
          </a:xfrm>
          <a:prstGeom prst="rect">
            <a:avLst/>
          </a:prstGeom>
        </p:spPr>
      </p:pic>
    </p:spTree>
    <p:extLst>
      <p:ext uri="{BB962C8B-B14F-4D97-AF65-F5344CB8AC3E}">
        <p14:creationId xmlns:p14="http://schemas.microsoft.com/office/powerpoint/2010/main" val="331214081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Properties of FDs</a:t>
            </a:r>
            <a:endParaRPr lang="en-US" dirty="0"/>
          </a:p>
        </p:txBody>
      </p:sp>
      <p:sp>
        <p:nvSpPr>
          <p:cNvPr id="3" name="Content Placeholder 2"/>
          <p:cNvSpPr>
            <a:spLocks noGrp="1"/>
          </p:cNvSpPr>
          <p:nvPr>
            <p:ph idx="1"/>
          </p:nvPr>
        </p:nvSpPr>
        <p:spPr/>
        <p:txBody>
          <a:bodyPr/>
          <a:lstStyle/>
          <a:p>
            <a:r>
              <a:rPr lang="en-US" b="1" dirty="0"/>
              <a:t>Closure Of Functional </a:t>
            </a:r>
            <a:r>
              <a:rPr lang="en-US" b="1" dirty="0" smtClean="0"/>
              <a:t>Dependency: Introduction</a:t>
            </a:r>
            <a:endParaRPr lang="en-US" dirty="0"/>
          </a:p>
          <a:p>
            <a:r>
              <a:rPr lang="en-US" b="1" dirty="0"/>
              <a:t>Closure Of Functional Dependency : Calculating Candidate Key</a:t>
            </a:r>
            <a:endParaRPr lang="en-US" dirty="0"/>
          </a:p>
          <a:p>
            <a:r>
              <a:rPr lang="en-US" b="1" dirty="0"/>
              <a:t>Closure Of Functional Dependency : Key Definitions</a:t>
            </a:r>
            <a:endParaRPr lang="en-US" dirty="0"/>
          </a:p>
          <a:p>
            <a:endParaRPr lang="en-US" dirty="0"/>
          </a:p>
        </p:txBody>
      </p:sp>
    </p:spTree>
    <p:extLst>
      <p:ext uri="{BB962C8B-B14F-4D97-AF65-F5344CB8AC3E}">
        <p14:creationId xmlns:p14="http://schemas.microsoft.com/office/powerpoint/2010/main" val="27961977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Closure Of Functional Dependency: </a:t>
            </a:r>
            <a:r>
              <a:rPr lang="en-US" b="1" dirty="0" smtClean="0"/>
              <a:t>Introduction</a:t>
            </a:r>
            <a:endParaRPr lang="en-US" dirty="0"/>
          </a:p>
        </p:txBody>
      </p:sp>
      <p:sp>
        <p:nvSpPr>
          <p:cNvPr id="3" name="Content Placeholder 2"/>
          <p:cNvSpPr>
            <a:spLocks noGrp="1"/>
          </p:cNvSpPr>
          <p:nvPr>
            <p:ph idx="1"/>
          </p:nvPr>
        </p:nvSpPr>
        <p:spPr/>
        <p:txBody>
          <a:bodyPr/>
          <a:lstStyle/>
          <a:p>
            <a:r>
              <a:rPr lang="en-US" b="1" dirty="0"/>
              <a:t>Step-1 : Add the attributes which are present on Left Hand Side in the original functional dependency.</a:t>
            </a:r>
            <a:endParaRPr lang="en-US" dirty="0"/>
          </a:p>
          <a:p>
            <a:r>
              <a:rPr lang="en-US" b="1" dirty="0"/>
              <a:t>Step-2 : Now, add the attributes present on the Right Hand Side of the functional dependency.</a:t>
            </a:r>
            <a:endParaRPr lang="en-US" dirty="0"/>
          </a:p>
          <a:p>
            <a:r>
              <a:rPr lang="en-US" b="1" dirty="0"/>
              <a:t>Step-3 : With the help of attributes present on Right Hand Side, check the other attributes that can be derived from the other given functional dependencies. Repeat this process until all the possible attributes which can be derived are added in the closure.</a:t>
            </a:r>
            <a:endParaRPr lang="en-US" dirty="0"/>
          </a:p>
          <a:p>
            <a:endParaRPr lang="en-US" dirty="0"/>
          </a:p>
        </p:txBody>
      </p:sp>
    </p:spTree>
    <p:extLst>
      <p:ext uri="{BB962C8B-B14F-4D97-AF65-F5344CB8AC3E}">
        <p14:creationId xmlns:p14="http://schemas.microsoft.com/office/powerpoint/2010/main" val="19548252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p:txBody>
          <a:bodyPr/>
          <a:lstStyle/>
          <a:p>
            <a:r>
              <a:rPr lang="en-US" b="1" dirty="0"/>
              <a:t>Consider the table </a:t>
            </a:r>
            <a:r>
              <a:rPr lang="en-US" b="1" dirty="0" err="1"/>
              <a:t>student_details</a:t>
            </a:r>
            <a:r>
              <a:rPr lang="en-US" b="1" dirty="0"/>
              <a:t> having (</a:t>
            </a:r>
            <a:r>
              <a:rPr lang="en-US" b="1" dirty="0" err="1"/>
              <a:t>Roll_No</a:t>
            </a:r>
            <a:r>
              <a:rPr lang="en-US" b="1" dirty="0"/>
              <a:t>, </a:t>
            </a:r>
            <a:r>
              <a:rPr lang="en-US" b="1" dirty="0" err="1"/>
              <a:t>Name,Marks</a:t>
            </a:r>
            <a:r>
              <a:rPr lang="en-US" b="1" dirty="0"/>
              <a:t>, Location) as the attributes and having two functional dependencies.</a:t>
            </a:r>
            <a:endParaRPr lang="en-US" dirty="0"/>
          </a:p>
          <a:p>
            <a:r>
              <a:rPr lang="en-US" b="1" dirty="0"/>
              <a:t>FD1 : </a:t>
            </a:r>
            <a:r>
              <a:rPr lang="en-US" b="1" dirty="0" err="1" smtClean="0"/>
              <a:t>Roll_No</a:t>
            </a:r>
            <a:r>
              <a:rPr lang="en-US" b="1" dirty="0" smtClean="0"/>
              <a:t>-&gt;</a:t>
            </a:r>
            <a:r>
              <a:rPr lang="en-US" b="1" dirty="0"/>
              <a:t>  Name, Marks</a:t>
            </a:r>
            <a:endParaRPr lang="en-US" dirty="0"/>
          </a:p>
          <a:p>
            <a:r>
              <a:rPr lang="en-US" b="1" dirty="0"/>
              <a:t>FD2 : Name </a:t>
            </a:r>
            <a:r>
              <a:rPr lang="en-US" b="1" dirty="0" smtClean="0"/>
              <a:t>-&gt;</a:t>
            </a:r>
            <a:r>
              <a:rPr lang="en-US" b="1" dirty="0"/>
              <a:t> </a:t>
            </a:r>
            <a:r>
              <a:rPr lang="en-US" b="1" dirty="0" smtClean="0"/>
              <a:t>Marks</a:t>
            </a:r>
            <a:r>
              <a:rPr lang="en-US" b="1" dirty="0"/>
              <a:t>, Location</a:t>
            </a:r>
            <a:endParaRPr lang="en-US" dirty="0"/>
          </a:p>
          <a:p>
            <a:r>
              <a:rPr lang="en-US" dirty="0" smtClean="0"/>
              <a:t>{Name}+ -{Name, Marks, location}</a:t>
            </a:r>
          </a:p>
          <a:p>
            <a:r>
              <a:rPr lang="en-US" dirty="0" smtClean="0"/>
              <a:t>{marks}+ -</a:t>
            </a:r>
            <a:endParaRPr lang="en-US" dirty="0"/>
          </a:p>
        </p:txBody>
      </p:sp>
    </p:spTree>
    <p:extLst>
      <p:ext uri="{BB962C8B-B14F-4D97-AF65-F5344CB8AC3E}">
        <p14:creationId xmlns:p14="http://schemas.microsoft.com/office/powerpoint/2010/main" val="1561715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Armstrong’s Axioms Property of Functional Dependency</a:t>
            </a:r>
          </a:p>
          <a:p>
            <a:r>
              <a:rPr lang="en-US" dirty="0"/>
              <a:t>Armstrong’s Axioms property was developed by William Armstrong in 1974 to reason about functional dependencies.</a:t>
            </a:r>
          </a:p>
          <a:p>
            <a:r>
              <a:rPr lang="en-US" dirty="0"/>
              <a:t>The property suggests rules that hold true if the following are satisfied:</a:t>
            </a:r>
          </a:p>
          <a:p>
            <a:r>
              <a:rPr lang="en-US" b="1" dirty="0"/>
              <a:t>Transitivity</a:t>
            </a:r>
            <a:r>
              <a:rPr lang="en-US" dirty="0"/>
              <a:t/>
            </a:r>
            <a:br>
              <a:rPr lang="en-US" dirty="0"/>
            </a:br>
            <a:r>
              <a:rPr lang="en-US" dirty="0"/>
              <a:t>If A-&gt;B and B-&gt;C, then A-&gt;C i.e. a transitive relation.</a:t>
            </a:r>
          </a:p>
          <a:p>
            <a:r>
              <a:rPr lang="en-US" b="1" dirty="0"/>
              <a:t>Reflexivity</a:t>
            </a:r>
            <a:r>
              <a:rPr lang="en-US" dirty="0"/>
              <a:t/>
            </a:r>
            <a:br>
              <a:rPr lang="en-US" dirty="0"/>
            </a:br>
            <a:r>
              <a:rPr lang="en-US" dirty="0"/>
              <a:t>A-&gt; B, if B is a subset of A.</a:t>
            </a:r>
          </a:p>
          <a:p>
            <a:r>
              <a:rPr lang="en-US" b="1" dirty="0"/>
              <a:t>Augmentation</a:t>
            </a:r>
            <a:r>
              <a:rPr lang="en-US" dirty="0"/>
              <a:t/>
            </a:r>
            <a:br>
              <a:rPr lang="en-US" dirty="0"/>
            </a:br>
            <a:r>
              <a:rPr lang="en-US" dirty="0"/>
              <a:t>The last rule suggests: AC-&gt;BC, if A-&gt;B</a:t>
            </a:r>
          </a:p>
          <a:p>
            <a:r>
              <a:rPr lang="en-US" dirty="0"/>
              <a:t/>
            </a:r>
            <a:br>
              <a:rPr lang="en-US" dirty="0"/>
            </a:br>
            <a:endParaRPr lang="en-US" dirty="0"/>
          </a:p>
        </p:txBody>
      </p:sp>
    </p:spTree>
    <p:extLst>
      <p:ext uri="{BB962C8B-B14F-4D97-AF65-F5344CB8AC3E}">
        <p14:creationId xmlns:p14="http://schemas.microsoft.com/office/powerpoint/2010/main" val="120297913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contd. </a:t>
            </a:r>
            <a:endParaRPr lang="en-US" dirty="0"/>
          </a:p>
        </p:txBody>
      </p:sp>
      <p:pic>
        <p:nvPicPr>
          <p:cNvPr id="4" name="Content Placeholder 3"/>
          <p:cNvPicPr>
            <a:picLocks noGrp="1" noChangeAspect="1"/>
          </p:cNvPicPr>
          <p:nvPr>
            <p:ph idx="1"/>
          </p:nvPr>
        </p:nvPicPr>
        <p:blipFill rotWithShape="1">
          <a:blip r:embed="rId2"/>
          <a:srcRect r="1856"/>
          <a:stretch/>
        </p:blipFill>
        <p:spPr>
          <a:xfrm>
            <a:off x="847494" y="2181225"/>
            <a:ext cx="8876370" cy="4063458"/>
          </a:xfrm>
          <a:prstGeom prst="rect">
            <a:avLst/>
          </a:prstGeom>
        </p:spPr>
      </p:pic>
    </p:spTree>
    <p:extLst>
      <p:ext uri="{BB962C8B-B14F-4D97-AF65-F5344CB8AC3E}">
        <p14:creationId xmlns:p14="http://schemas.microsoft.com/office/powerpoint/2010/main" val="17627274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contd. </a:t>
            </a:r>
          </a:p>
        </p:txBody>
      </p:sp>
      <p:pic>
        <p:nvPicPr>
          <p:cNvPr id="4" name="Content Placeholder 3"/>
          <p:cNvPicPr>
            <a:picLocks noGrp="1" noChangeAspect="1"/>
          </p:cNvPicPr>
          <p:nvPr>
            <p:ph idx="1"/>
          </p:nvPr>
        </p:nvPicPr>
        <p:blipFill>
          <a:blip r:embed="rId2"/>
          <a:stretch>
            <a:fillRect/>
          </a:stretch>
        </p:blipFill>
        <p:spPr>
          <a:xfrm>
            <a:off x="669073" y="2315369"/>
            <a:ext cx="9398852" cy="3650533"/>
          </a:xfrm>
          <a:prstGeom prst="rect">
            <a:avLst/>
          </a:prstGeom>
        </p:spPr>
      </p:pic>
    </p:spTree>
    <p:extLst>
      <p:ext uri="{BB962C8B-B14F-4D97-AF65-F5344CB8AC3E}">
        <p14:creationId xmlns:p14="http://schemas.microsoft.com/office/powerpoint/2010/main" val="203892209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contd. </a:t>
            </a:r>
          </a:p>
        </p:txBody>
      </p:sp>
      <p:pic>
        <p:nvPicPr>
          <p:cNvPr id="4" name="Content Placeholder 3"/>
          <p:cNvPicPr>
            <a:picLocks noGrp="1" noChangeAspect="1"/>
          </p:cNvPicPr>
          <p:nvPr>
            <p:ph idx="1"/>
          </p:nvPr>
        </p:nvPicPr>
        <p:blipFill>
          <a:blip r:embed="rId2"/>
          <a:stretch>
            <a:fillRect/>
          </a:stretch>
        </p:blipFill>
        <p:spPr>
          <a:xfrm>
            <a:off x="796963" y="2534327"/>
            <a:ext cx="7877175" cy="1990725"/>
          </a:xfrm>
          <a:prstGeom prst="rect">
            <a:avLst/>
          </a:prstGeom>
        </p:spPr>
      </p:pic>
    </p:spTree>
    <p:extLst>
      <p:ext uri="{BB962C8B-B14F-4D97-AF65-F5344CB8AC3E}">
        <p14:creationId xmlns:p14="http://schemas.microsoft.com/office/powerpoint/2010/main" val="390083216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a:xfrm>
            <a:off x="402772" y="702156"/>
            <a:ext cx="11029615" cy="3678303"/>
          </a:xfrm>
        </p:spPr>
        <p:txBody>
          <a:bodyPr/>
          <a:lstStyle/>
          <a:p>
            <a:r>
              <a:rPr lang="en-US" b="1" dirty="0"/>
              <a:t>Consider a relation R(A,B,C,D,E) having below mentioned functional dependencies.</a:t>
            </a:r>
            <a:endParaRPr lang="en-US" dirty="0"/>
          </a:p>
        </p:txBody>
      </p:sp>
      <p:pic>
        <p:nvPicPr>
          <p:cNvPr id="4" name="Picture 3"/>
          <p:cNvPicPr>
            <a:picLocks noChangeAspect="1"/>
          </p:cNvPicPr>
          <p:nvPr/>
        </p:nvPicPr>
        <p:blipFill>
          <a:blip r:embed="rId2"/>
          <a:stretch>
            <a:fillRect/>
          </a:stretch>
        </p:blipFill>
        <p:spPr>
          <a:xfrm>
            <a:off x="1103972" y="2857501"/>
            <a:ext cx="8017726" cy="4029075"/>
          </a:xfrm>
          <a:prstGeom prst="rect">
            <a:avLst/>
          </a:prstGeom>
        </p:spPr>
      </p:pic>
    </p:spTree>
    <p:extLst>
      <p:ext uri="{BB962C8B-B14F-4D97-AF65-F5344CB8AC3E}">
        <p14:creationId xmlns:p14="http://schemas.microsoft.com/office/powerpoint/2010/main" val="11014602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Closure Of Functional Dependency : Calculating Candidate Key</a:t>
            </a:r>
            <a:endParaRPr lang="en-US" dirty="0"/>
          </a:p>
        </p:txBody>
      </p:sp>
      <p:sp>
        <p:nvSpPr>
          <p:cNvPr id="3" name="Content Placeholder 2"/>
          <p:cNvSpPr>
            <a:spLocks noGrp="1"/>
          </p:cNvSpPr>
          <p:nvPr>
            <p:ph idx="1"/>
          </p:nvPr>
        </p:nvSpPr>
        <p:spPr>
          <a:xfrm>
            <a:off x="581193" y="1299550"/>
            <a:ext cx="11029615" cy="3678303"/>
          </a:xfrm>
        </p:spPr>
        <p:txBody>
          <a:bodyPr/>
          <a:lstStyle/>
          <a:p>
            <a:pPr marL="0" indent="0">
              <a:buNone/>
            </a:pPr>
            <a:r>
              <a:rPr lang="en-US" b="1" dirty="0"/>
              <a:t>“A Candidate Key of a relation is an attribute or set of attributes that can determine the whole relation or contains all the attributes in its closure</a:t>
            </a:r>
            <a:r>
              <a:rPr lang="en-US" b="1" dirty="0" smtClean="0"/>
              <a:t>.“</a:t>
            </a:r>
          </a:p>
          <a:p>
            <a:r>
              <a:rPr lang="en-US" b="1" dirty="0"/>
              <a:t>Consider the relation R(A,B,C) with given functional dependencies :</a:t>
            </a:r>
            <a:endParaRPr lang="en-US" dirty="0"/>
          </a:p>
          <a:p>
            <a:endParaRPr lang="en-US" dirty="0"/>
          </a:p>
          <a:p>
            <a:endParaRPr lang="en-US" dirty="0"/>
          </a:p>
        </p:txBody>
      </p:sp>
      <p:pic>
        <p:nvPicPr>
          <p:cNvPr id="8" name="Picture 7"/>
          <p:cNvPicPr>
            <a:picLocks noChangeAspect="1"/>
          </p:cNvPicPr>
          <p:nvPr/>
        </p:nvPicPr>
        <p:blipFill>
          <a:blip r:embed="rId2"/>
          <a:stretch>
            <a:fillRect/>
          </a:stretch>
        </p:blipFill>
        <p:spPr>
          <a:xfrm>
            <a:off x="1092820" y="3473237"/>
            <a:ext cx="8664497" cy="2733675"/>
          </a:xfrm>
          <a:prstGeom prst="rect">
            <a:avLst/>
          </a:prstGeom>
        </p:spPr>
      </p:pic>
    </p:spTree>
    <p:extLst>
      <p:ext uri="{BB962C8B-B14F-4D97-AF65-F5344CB8AC3E}">
        <p14:creationId xmlns:p14="http://schemas.microsoft.com/office/powerpoint/2010/main" val="38520715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324714" y="440906"/>
            <a:ext cx="11029615" cy="3678303"/>
          </a:xfrm>
        </p:spPr>
        <p:txBody>
          <a:bodyPr/>
          <a:lstStyle/>
          <a:p>
            <a:r>
              <a:rPr lang="en-US" b="1" dirty="0"/>
              <a:t>Consider another relation R(A, B, C, D, E) having the Functional dependencies :</a:t>
            </a:r>
            <a:endParaRPr lang="en-US" dirty="0"/>
          </a:p>
        </p:txBody>
      </p:sp>
      <p:pic>
        <p:nvPicPr>
          <p:cNvPr id="4" name="Picture 3"/>
          <p:cNvPicPr>
            <a:picLocks noChangeAspect="1"/>
          </p:cNvPicPr>
          <p:nvPr/>
        </p:nvPicPr>
        <p:blipFill rotWithShape="1">
          <a:blip r:embed="rId2"/>
          <a:srcRect t="1" b="729"/>
          <a:stretch/>
        </p:blipFill>
        <p:spPr>
          <a:xfrm>
            <a:off x="812335" y="2783088"/>
            <a:ext cx="3648075" cy="3763304"/>
          </a:xfrm>
          <a:prstGeom prst="rect">
            <a:avLst/>
          </a:prstGeom>
        </p:spPr>
      </p:pic>
      <p:pic>
        <p:nvPicPr>
          <p:cNvPr id="5" name="Picture 4"/>
          <p:cNvPicPr>
            <a:picLocks noChangeAspect="1"/>
          </p:cNvPicPr>
          <p:nvPr/>
        </p:nvPicPr>
        <p:blipFill>
          <a:blip r:embed="rId3"/>
          <a:stretch>
            <a:fillRect/>
          </a:stretch>
        </p:blipFill>
        <p:spPr>
          <a:xfrm>
            <a:off x="4948031" y="3007741"/>
            <a:ext cx="6662777" cy="2614126"/>
          </a:xfrm>
          <a:prstGeom prst="rect">
            <a:avLst/>
          </a:prstGeom>
        </p:spPr>
      </p:pic>
    </p:spTree>
    <p:extLst>
      <p:ext uri="{BB962C8B-B14F-4D97-AF65-F5344CB8AC3E}">
        <p14:creationId xmlns:p14="http://schemas.microsoft.com/office/powerpoint/2010/main" val="351053151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Closure Of Functional Dependency : Key </a:t>
            </a:r>
            <a:r>
              <a:rPr lang="en-US" b="1" dirty="0" smtClean="0"/>
              <a:t>Definitions</a:t>
            </a:r>
            <a:endParaRPr lang="en-US" dirty="0"/>
          </a:p>
        </p:txBody>
      </p:sp>
      <p:sp>
        <p:nvSpPr>
          <p:cNvPr id="3" name="Content Placeholder 2"/>
          <p:cNvSpPr>
            <a:spLocks noGrp="1"/>
          </p:cNvSpPr>
          <p:nvPr>
            <p:ph idx="1"/>
          </p:nvPr>
        </p:nvSpPr>
        <p:spPr/>
        <p:txBody>
          <a:bodyPr/>
          <a:lstStyle/>
          <a:p>
            <a:r>
              <a:rPr lang="en-US" b="1" dirty="0"/>
              <a:t>Prime Attributes : Attributes which are indispensable part of candidate keys. For example : “A, D, E” attributes are prime attributes in above example-2.</a:t>
            </a:r>
            <a:endParaRPr lang="en-US" dirty="0"/>
          </a:p>
          <a:p>
            <a:r>
              <a:rPr lang="en-US" b="1" dirty="0"/>
              <a:t>Non-Prime Attributes : Attributes other than prime attributes which does not take part in formation of candidate keys. For example.</a:t>
            </a:r>
            <a:endParaRPr lang="en-US" dirty="0"/>
          </a:p>
          <a:p>
            <a:r>
              <a:rPr lang="en-US" b="1" dirty="0"/>
              <a:t>Extraneous Attributes : Attributes which does not make any effect on removal from candidate key.</a:t>
            </a:r>
            <a:endParaRPr lang="en-US" dirty="0"/>
          </a:p>
          <a:p>
            <a:endParaRPr lang="en-US" dirty="0"/>
          </a:p>
        </p:txBody>
      </p:sp>
    </p:spTree>
    <p:extLst>
      <p:ext uri="{BB962C8B-B14F-4D97-AF65-F5344CB8AC3E}">
        <p14:creationId xmlns:p14="http://schemas.microsoft.com/office/powerpoint/2010/main" val="3329155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670401" y="585871"/>
            <a:ext cx="11029615" cy="3678303"/>
          </a:xfrm>
        </p:spPr>
        <p:txBody>
          <a:bodyPr/>
          <a:lstStyle/>
          <a:p>
            <a:r>
              <a:rPr lang="en-US" b="1" dirty="0"/>
              <a:t>Consider the relation R(A, B, C, D) with functional dependencies :</a:t>
            </a:r>
            <a:endParaRPr lang="en-US" dirty="0"/>
          </a:p>
        </p:txBody>
      </p:sp>
      <p:pic>
        <p:nvPicPr>
          <p:cNvPr id="4" name="Picture 3"/>
          <p:cNvPicPr>
            <a:picLocks noChangeAspect="1"/>
          </p:cNvPicPr>
          <p:nvPr/>
        </p:nvPicPr>
        <p:blipFill>
          <a:blip r:embed="rId2"/>
          <a:stretch>
            <a:fillRect/>
          </a:stretch>
        </p:blipFill>
        <p:spPr>
          <a:xfrm>
            <a:off x="1048215" y="3048465"/>
            <a:ext cx="8664497" cy="3251974"/>
          </a:xfrm>
          <a:prstGeom prst="rect">
            <a:avLst/>
          </a:prstGeom>
        </p:spPr>
      </p:pic>
    </p:spTree>
    <p:extLst>
      <p:ext uri="{BB962C8B-B14F-4D97-AF65-F5344CB8AC3E}">
        <p14:creationId xmlns:p14="http://schemas.microsoft.com/office/powerpoint/2010/main" val="14690300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Trival</a:t>
            </a:r>
            <a:r>
              <a:rPr lang="en-US" dirty="0" smtClean="0"/>
              <a:t> properties</a:t>
            </a:r>
            <a:endParaRPr lang="en-US" dirty="0"/>
          </a:p>
        </p:txBody>
      </p:sp>
      <p:sp>
        <p:nvSpPr>
          <p:cNvPr id="3" name="Content Placeholder 2"/>
          <p:cNvSpPr>
            <a:spLocks noGrp="1"/>
          </p:cNvSpPr>
          <p:nvPr>
            <p:ph idx="1"/>
          </p:nvPr>
        </p:nvSpPr>
        <p:spPr/>
        <p:txBody>
          <a:bodyPr/>
          <a:lstStyle/>
          <a:p>
            <a:r>
              <a:rPr lang="en-US" dirty="0"/>
              <a:t>https://www.geeksforgeeks.org/functional-dependency-and-attribute-closure/</a:t>
            </a:r>
          </a:p>
        </p:txBody>
      </p:sp>
    </p:spTree>
    <p:extLst>
      <p:ext uri="{BB962C8B-B14F-4D97-AF65-F5344CB8AC3E}">
        <p14:creationId xmlns:p14="http://schemas.microsoft.com/office/powerpoint/2010/main" val="4125782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https://minigranth.in/dbms-tutorial/closure-of-functional-dependency</a:t>
            </a:r>
          </a:p>
        </p:txBody>
      </p:sp>
    </p:spTree>
    <p:extLst>
      <p:ext uri="{BB962C8B-B14F-4D97-AF65-F5344CB8AC3E}">
        <p14:creationId xmlns:p14="http://schemas.microsoft.com/office/powerpoint/2010/main" val="29367004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Normalization</a:t>
            </a:r>
            <a:endParaRPr lang="en-US" dirty="0"/>
          </a:p>
        </p:txBody>
      </p:sp>
      <p:sp>
        <p:nvSpPr>
          <p:cNvPr id="3" name="Subtitle 2"/>
          <p:cNvSpPr>
            <a:spLocks noGrp="1"/>
          </p:cNvSpPr>
          <p:nvPr>
            <p:ph type="subTitle" idx="1"/>
          </p:nvPr>
        </p:nvSpPr>
        <p:spPr/>
        <p:txBody>
          <a:bodyPr/>
          <a:lstStyle/>
          <a:p>
            <a:r>
              <a:rPr lang="en-US" dirty="0" smtClean="0"/>
              <a:t>Unit  4</a:t>
            </a:r>
            <a:endParaRPr lang="en-US" dirty="0"/>
          </a:p>
        </p:txBody>
      </p:sp>
    </p:spTree>
    <p:extLst>
      <p:ext uri="{BB962C8B-B14F-4D97-AF65-F5344CB8AC3E}">
        <p14:creationId xmlns:p14="http://schemas.microsoft.com/office/powerpoint/2010/main" val="2354491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smtClean="0"/>
              <a:t>Normalization</a:t>
            </a:r>
            <a:endParaRPr lang="en-IN" altLang="en-US" smtClean="0"/>
          </a:p>
        </p:txBody>
      </p:sp>
      <p:sp>
        <p:nvSpPr>
          <p:cNvPr id="3" name="Content Placeholder 2">
            <a:extLst>
              <a:ext uri="{FF2B5EF4-FFF2-40B4-BE49-F238E27FC236}"/>
            </a:extLst>
          </p:cNvPr>
          <p:cNvSpPr>
            <a:spLocks noGrp="1"/>
          </p:cNvSpPr>
          <p:nvPr>
            <p:ph idx="1"/>
          </p:nvPr>
        </p:nvSpPr>
        <p:spPr>
          <a:xfrm>
            <a:off x="1094704" y="2119314"/>
            <a:ext cx="9265321" cy="4023909"/>
          </a:xfrm>
        </p:spPr>
        <p:txBody>
          <a:bodyPr>
            <a:normAutofit/>
          </a:bodyPr>
          <a:lstStyle/>
          <a:p>
            <a:pPr marL="289322" indent="-289322" algn="just" defTabSz="685800">
              <a:lnSpc>
                <a:spcPct val="95000"/>
              </a:lnSpc>
              <a:spcBef>
                <a:spcPct val="50000"/>
              </a:spcBef>
              <a:buClr>
                <a:srgbClr val="660033"/>
              </a:buClr>
              <a:buFont typeface="Wingdings" panose="05000000000000000000" pitchFamily="2" charset="2"/>
              <a:buChar char="Ø"/>
              <a:defRPr/>
            </a:pPr>
            <a:r>
              <a:rPr lang="en-US" kern="0" dirty="0">
                <a:solidFill>
                  <a:srgbClr val="003300"/>
                </a:solidFill>
                <a:effectLst>
                  <a:outerShdw blurRad="38100" dist="38100" dir="2700000" algn="tl">
                    <a:srgbClr val="C0C0C0"/>
                  </a:outerShdw>
                </a:effectLst>
                <a:latin typeface="Helvetica"/>
              </a:rPr>
              <a:t>The process of normalization is a formal method that identifies relational schemas based upon their primary or candidate keys and the functional dependencies that exists amongst their attributes.</a:t>
            </a:r>
          </a:p>
          <a:p>
            <a:pPr marL="289322" indent="-289322" algn="just" defTabSz="685800">
              <a:lnSpc>
                <a:spcPct val="95000"/>
              </a:lnSpc>
              <a:spcBef>
                <a:spcPct val="50000"/>
              </a:spcBef>
              <a:buClr>
                <a:srgbClr val="660033"/>
              </a:buClr>
              <a:buFont typeface="Wingdings" panose="05000000000000000000" pitchFamily="2" charset="2"/>
              <a:buChar char="Ø"/>
              <a:defRPr/>
            </a:pPr>
            <a:r>
              <a:rPr lang="en-US" kern="0" dirty="0">
                <a:solidFill>
                  <a:srgbClr val="003300"/>
                </a:solidFill>
                <a:effectLst>
                  <a:outerShdw blurRad="38100" dist="38100" dir="2700000" algn="tl">
                    <a:srgbClr val="C0C0C0"/>
                  </a:outerShdw>
                </a:effectLst>
                <a:latin typeface="Helvetica"/>
              </a:rPr>
              <a:t>Normalization is primarily a tool to validate and improve a logical design so that it satisfies certain constraints that </a:t>
            </a:r>
            <a:r>
              <a:rPr lang="en-US" i="1" kern="0" dirty="0">
                <a:solidFill>
                  <a:srgbClr val="003300"/>
                </a:solidFill>
                <a:effectLst>
                  <a:outerShdw blurRad="38100" dist="38100" dir="2700000" algn="tl">
                    <a:srgbClr val="C0C0C0"/>
                  </a:outerShdw>
                </a:effectLst>
                <a:latin typeface="Helvetica"/>
              </a:rPr>
              <a:t>avoid unnecessary duplication of data.</a:t>
            </a:r>
          </a:p>
          <a:p>
            <a:pPr marL="289322" indent="-289322" algn="just" defTabSz="685800">
              <a:lnSpc>
                <a:spcPct val="95000"/>
              </a:lnSpc>
              <a:spcBef>
                <a:spcPct val="50000"/>
              </a:spcBef>
              <a:buClr>
                <a:srgbClr val="660033"/>
              </a:buClr>
              <a:buFont typeface="Wingdings" panose="05000000000000000000" pitchFamily="2" charset="2"/>
              <a:buChar char="Ø"/>
              <a:defRPr/>
            </a:pPr>
            <a:r>
              <a:rPr lang="en-US" kern="0" dirty="0">
                <a:solidFill>
                  <a:srgbClr val="003300"/>
                </a:solidFill>
                <a:effectLst>
                  <a:outerShdw blurRad="38100" dist="38100" dir="2700000" algn="tl">
                    <a:srgbClr val="C0C0C0"/>
                  </a:outerShdw>
                </a:effectLst>
                <a:latin typeface="Helvetica"/>
              </a:rPr>
              <a:t>Normalization is the process of decomposing relation with anomalies to produce smaller, </a:t>
            </a:r>
            <a:r>
              <a:rPr lang="en-US" i="1" kern="0" dirty="0">
                <a:solidFill>
                  <a:srgbClr val="003300"/>
                </a:solidFill>
                <a:effectLst>
                  <a:outerShdw blurRad="38100" dist="38100" dir="2700000" algn="tl">
                    <a:srgbClr val="C0C0C0"/>
                  </a:outerShdw>
                </a:effectLst>
                <a:latin typeface="Helvetica"/>
              </a:rPr>
              <a:t>well-structured </a:t>
            </a:r>
            <a:r>
              <a:rPr lang="en-US" kern="0" dirty="0">
                <a:solidFill>
                  <a:srgbClr val="003300"/>
                </a:solidFill>
                <a:effectLst>
                  <a:outerShdw blurRad="38100" dist="38100" dir="2700000" algn="tl">
                    <a:srgbClr val="C0C0C0"/>
                  </a:outerShdw>
                </a:effectLst>
                <a:latin typeface="Helvetica"/>
              </a:rPr>
              <a:t>relations.</a:t>
            </a:r>
            <a:endParaRPr lang="en-GB" kern="0" dirty="0">
              <a:solidFill>
                <a:srgbClr val="003300"/>
              </a:solidFill>
              <a:effectLst>
                <a:outerShdw blurRad="38100" dist="38100" dir="2700000" algn="tl">
                  <a:srgbClr val="C0C0C0"/>
                </a:outerShdw>
              </a:effectLst>
              <a:latin typeface="Helvetica"/>
            </a:endParaRPr>
          </a:p>
          <a:p>
            <a:pPr marL="289322" indent="-289322" algn="just" defTabSz="685800">
              <a:lnSpc>
                <a:spcPct val="95000"/>
              </a:lnSpc>
              <a:spcBef>
                <a:spcPct val="50000"/>
              </a:spcBef>
              <a:buClr>
                <a:srgbClr val="660033"/>
              </a:buClr>
              <a:buFont typeface="Wingdings" panose="05000000000000000000" pitchFamily="2" charset="2"/>
              <a:buChar char="Ø"/>
              <a:defRPr/>
            </a:pPr>
            <a:r>
              <a:rPr lang="en-GB" kern="0" dirty="0">
                <a:solidFill>
                  <a:srgbClr val="003300"/>
                </a:solidFill>
                <a:effectLst>
                  <a:outerShdw blurRad="38100" dist="38100" dir="2700000" algn="tl">
                    <a:srgbClr val="C0C0C0"/>
                  </a:outerShdw>
                </a:effectLst>
                <a:latin typeface="Helvetica"/>
              </a:rPr>
              <a:t>Normalisation should remove redundancy, but not at the expense of data integrity.</a:t>
            </a:r>
          </a:p>
          <a:p>
            <a:pPr>
              <a:defRPr/>
            </a:pPr>
            <a:endParaRPr lang="en-IN" sz="2800" dirty="0"/>
          </a:p>
        </p:txBody>
      </p:sp>
      <p:sp>
        <p:nvSpPr>
          <p:cNvPr id="7578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0F8CC2D-374E-4762-A7AE-79FC456D101A}" type="slidenum">
              <a:rPr lang="en-IN" altLang="en-US" sz="1200">
                <a:solidFill>
                  <a:srgbClr val="898989"/>
                </a:solidFill>
              </a:rPr>
              <a:pPr>
                <a:spcBef>
                  <a:spcPct val="0"/>
                </a:spcBef>
                <a:buFontTx/>
                <a:buNone/>
              </a:pPr>
              <a:t>9</a:t>
            </a:fld>
            <a:endParaRPr lang="en-IN" altLang="en-US" sz="1200">
              <a:solidFill>
                <a:srgbClr val="898989"/>
              </a:solidFill>
            </a:endParaRPr>
          </a:p>
        </p:txBody>
      </p:sp>
    </p:spTree>
    <p:extLst>
      <p:ext uri="{BB962C8B-B14F-4D97-AF65-F5344CB8AC3E}">
        <p14:creationId xmlns:p14="http://schemas.microsoft.com/office/powerpoint/2010/main" val="19119047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5454</TotalTime>
  <Words>3366</Words>
  <Application>Microsoft Office PowerPoint</Application>
  <PresentationFormat>Widescreen</PresentationFormat>
  <Paragraphs>852</Paragraphs>
  <Slides>68</Slides>
  <Notes>1</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68</vt:i4>
      </vt:variant>
    </vt:vector>
  </HeadingPairs>
  <TitlesOfParts>
    <vt:vector size="87" baseType="lpstr">
      <vt:lpstr>Arial Unicode MS</vt:lpstr>
      <vt:lpstr>SimSun</vt:lpstr>
      <vt:lpstr>Arial</vt:lpstr>
      <vt:lpstr>Arial-BoldMT</vt:lpstr>
      <vt:lpstr>Calibri</vt:lpstr>
      <vt:lpstr>erdana</vt:lpstr>
      <vt:lpstr>Gill Sans MT</vt:lpstr>
      <vt:lpstr>Helvetica</vt:lpstr>
      <vt:lpstr>inter-bold</vt:lpstr>
      <vt:lpstr>inter-regular</vt:lpstr>
      <vt:lpstr>Nunito</vt:lpstr>
      <vt:lpstr>Roboto</vt:lpstr>
      <vt:lpstr>华文中宋</vt:lpstr>
      <vt:lpstr>Times New Roman</vt:lpstr>
      <vt:lpstr>Times New Roman</vt:lpstr>
      <vt:lpstr>urw-din</vt:lpstr>
      <vt:lpstr>Wingdings</vt:lpstr>
      <vt:lpstr>Wingdings 2</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Normalization</vt:lpstr>
      <vt:lpstr>Normalization</vt:lpstr>
      <vt:lpstr>PowerPoint Presentation</vt:lpstr>
      <vt:lpstr>introduction</vt:lpstr>
      <vt:lpstr>Example</vt:lpstr>
      <vt:lpstr>Insertion anomaly</vt:lpstr>
      <vt:lpstr>Updation anomaly</vt:lpstr>
      <vt:lpstr>Deletion anomaly</vt:lpstr>
      <vt:lpstr>Types of normalization</vt:lpstr>
      <vt:lpstr>PowerPoint Presentation</vt:lpstr>
      <vt:lpstr>PowerPoint Presentation</vt:lpstr>
      <vt:lpstr>3. Super Key Super key is an attribute set that can uniquely identify a tuple. A super key is a superset of a candidate key.  </vt:lpstr>
      <vt:lpstr>PowerPoint Presentation</vt:lpstr>
      <vt:lpstr>FIRST NORMAL FORM</vt:lpstr>
      <vt:lpstr>PowerPoint Presentation</vt:lpstr>
      <vt:lpstr>Functional dependencies</vt:lpstr>
      <vt:lpstr>SECOND NORMAL FORM</vt:lpstr>
      <vt:lpstr>PowerPoint Presentation</vt:lpstr>
      <vt:lpstr>PowerPoint Presentation</vt:lpstr>
      <vt:lpstr>PowerPoint Presentation</vt:lpstr>
      <vt:lpstr>Third normal form</vt:lpstr>
      <vt:lpstr>PowerPoint Presentation</vt:lpstr>
      <vt:lpstr>example</vt:lpstr>
      <vt:lpstr>Third normal form contd.</vt:lpstr>
      <vt:lpstr>Another example for third normalization</vt:lpstr>
      <vt:lpstr>Boyce codd normal form/3.5 NF</vt:lpstr>
      <vt:lpstr>Super key  vs CANDIDATE KEY</vt:lpstr>
      <vt:lpstr>PowerPoint Presentation</vt:lpstr>
      <vt:lpstr>PowerPoint Presentation</vt:lpstr>
      <vt:lpstr>BCNF Decomposition</vt:lpstr>
      <vt:lpstr>Decomposition Contd.</vt:lpstr>
      <vt:lpstr>PowerPoint Presentation</vt:lpstr>
      <vt:lpstr>PowerPoint Presentation</vt:lpstr>
      <vt:lpstr>Fourth normal form</vt:lpstr>
      <vt:lpstr>PowerPoint Presentation</vt:lpstr>
      <vt:lpstr>eXAMPLE</vt:lpstr>
      <vt:lpstr>DECOMPOSITION</vt:lpstr>
      <vt:lpstr>EXERCISE 1 (convert BCNF to 4NF)</vt:lpstr>
      <vt:lpstr>PowerPoint Presentation</vt:lpstr>
      <vt:lpstr>EXERCISE 2 (convert BCNF to 4NF)</vt:lpstr>
      <vt:lpstr>4NF - Decomposition</vt:lpstr>
      <vt:lpstr>EXERCISE 3 (convert BCNF to 4NF)</vt:lpstr>
      <vt:lpstr>4NF - Decomposition</vt:lpstr>
      <vt:lpstr>EXERCISE 4 (convert from 3NF to BCNF)</vt:lpstr>
      <vt:lpstr>EXERCISE 5 (convert from 3NF to BCNF)</vt:lpstr>
      <vt:lpstr>EXERCISE 6 (convert from 3NF to BCNF)</vt:lpstr>
      <vt:lpstr>Fifth normal form </vt:lpstr>
      <vt:lpstr>Example (convert to 5NF)  </vt:lpstr>
      <vt:lpstr>Example contd.</vt:lpstr>
      <vt:lpstr>Properties of FDs</vt:lpstr>
      <vt:lpstr>Closure Of Functional Dependency: Introduction</vt:lpstr>
      <vt:lpstr>Example 1</vt:lpstr>
      <vt:lpstr>Example contd. </vt:lpstr>
      <vt:lpstr>Example contd. </vt:lpstr>
      <vt:lpstr>Example contd. </vt:lpstr>
      <vt:lpstr>Example 2:</vt:lpstr>
      <vt:lpstr>Closure Of Functional Dependency : Calculating Candidate Key</vt:lpstr>
      <vt:lpstr>Example</vt:lpstr>
      <vt:lpstr>Closure Of Functional Dependency : Key Definitions</vt:lpstr>
      <vt:lpstr>example</vt:lpstr>
      <vt:lpstr>Trival properties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Normalization</dc:title>
  <dc:creator>Dell</dc:creator>
  <cp:lastModifiedBy>Dell</cp:lastModifiedBy>
  <cp:revision>67</cp:revision>
  <dcterms:created xsi:type="dcterms:W3CDTF">2021-03-29T04:01:51Z</dcterms:created>
  <dcterms:modified xsi:type="dcterms:W3CDTF">2024-04-09T14:27:49Z</dcterms:modified>
</cp:coreProperties>
</file>