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3.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3.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ppt/tags/tag15.xml" ContentType="application/vnd.openxmlformats-officedocument.presentationml.tags+xml"/>
  <Override PartName="/ppt/tags/tag14.xml" ContentType="application/vnd.openxmlformats-officedocument.presentationml.tags+xml"/>
  <Override PartName="/docProps/app.xml" ContentType="application/vnd.openxmlformats-officedocument.extended-properties+xml"/>
  <Override PartName="/ppt/tags/tag1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79"/>
  </p:notesMasterIdLst>
  <p:handoutMasterIdLst>
    <p:handoutMasterId r:id="rId80"/>
  </p:handoutMasterIdLst>
  <p:sldIdLst>
    <p:sldId id="659" r:id="rId3"/>
    <p:sldId id="1136" r:id="rId4"/>
    <p:sldId id="1137" r:id="rId5"/>
    <p:sldId id="1138" r:id="rId6"/>
    <p:sldId id="1139" r:id="rId7"/>
    <p:sldId id="1140" r:id="rId8"/>
    <p:sldId id="1141" r:id="rId9"/>
    <p:sldId id="1142" r:id="rId10"/>
    <p:sldId id="1143" r:id="rId11"/>
    <p:sldId id="1144" r:id="rId12"/>
    <p:sldId id="1145" r:id="rId13"/>
    <p:sldId id="1146" r:id="rId14"/>
    <p:sldId id="1147" r:id="rId15"/>
    <p:sldId id="1149" r:id="rId16"/>
    <p:sldId id="1150" r:id="rId17"/>
    <p:sldId id="1151" r:id="rId18"/>
    <p:sldId id="1152" r:id="rId19"/>
    <p:sldId id="1153" r:id="rId20"/>
    <p:sldId id="1154" r:id="rId21"/>
    <p:sldId id="1155" r:id="rId22"/>
    <p:sldId id="1156" r:id="rId23"/>
    <p:sldId id="1157" r:id="rId24"/>
    <p:sldId id="1158" r:id="rId25"/>
    <p:sldId id="1159" r:id="rId26"/>
    <p:sldId id="1160" r:id="rId27"/>
    <p:sldId id="1161" r:id="rId28"/>
    <p:sldId id="1162" r:id="rId29"/>
    <p:sldId id="1163" r:id="rId30"/>
    <p:sldId id="1164" r:id="rId31"/>
    <p:sldId id="1165" r:id="rId32"/>
    <p:sldId id="1166" r:id="rId33"/>
    <p:sldId id="1167" r:id="rId34"/>
    <p:sldId id="1168" r:id="rId35"/>
    <p:sldId id="1169" r:id="rId36"/>
    <p:sldId id="1170" r:id="rId37"/>
    <p:sldId id="1171" r:id="rId38"/>
    <p:sldId id="1172" r:id="rId39"/>
    <p:sldId id="1173" r:id="rId40"/>
    <p:sldId id="1208" r:id="rId41"/>
    <p:sldId id="1209" r:id="rId42"/>
    <p:sldId id="1210" r:id="rId43"/>
    <p:sldId id="1211" r:id="rId44"/>
    <p:sldId id="1212" r:id="rId45"/>
    <p:sldId id="1213" r:id="rId46"/>
    <p:sldId id="1214" r:id="rId47"/>
    <p:sldId id="1200" r:id="rId48"/>
    <p:sldId id="1201" r:id="rId49"/>
    <p:sldId id="1189" r:id="rId50"/>
    <p:sldId id="1202" r:id="rId51"/>
    <p:sldId id="1194" r:id="rId52"/>
    <p:sldId id="1195" r:id="rId53"/>
    <p:sldId id="1196" r:id="rId54"/>
    <p:sldId id="1203" r:id="rId55"/>
    <p:sldId id="1204" r:id="rId56"/>
    <p:sldId id="1205" r:id="rId57"/>
    <p:sldId id="1215" r:id="rId58"/>
    <p:sldId id="1216" r:id="rId59"/>
    <p:sldId id="1217" r:id="rId60"/>
    <p:sldId id="1218" r:id="rId61"/>
    <p:sldId id="1219" r:id="rId62"/>
    <p:sldId id="1220" r:id="rId63"/>
    <p:sldId id="1221" r:id="rId64"/>
    <p:sldId id="1222" r:id="rId65"/>
    <p:sldId id="1223" r:id="rId66"/>
    <p:sldId id="1224" r:id="rId67"/>
    <p:sldId id="1225" r:id="rId68"/>
    <p:sldId id="1226" r:id="rId69"/>
    <p:sldId id="1227" r:id="rId70"/>
    <p:sldId id="1181" r:id="rId71"/>
    <p:sldId id="1182" r:id="rId72"/>
    <p:sldId id="1183" r:id="rId73"/>
    <p:sldId id="1184" r:id="rId74"/>
    <p:sldId id="1185" r:id="rId75"/>
    <p:sldId id="1186" r:id="rId76"/>
    <p:sldId id="1187" r:id="rId77"/>
    <p:sldId id="1198" r:id="rId78"/>
  </p:sldIdLst>
  <p:sldSz cx="12192000" cy="6858000"/>
  <p:notesSz cx="6797675" cy="9874250"/>
  <p:custDataLst>
    <p:tags r:id="rId81"/>
  </p:custDataLst>
  <p:defaultTextStyle>
    <a:defPPr>
      <a:defRPr lang="ko-KR"/>
    </a:defPPr>
    <a:lvl1pPr algn="l" rtl="0" eaLnBrk="0" fontAlgn="base" hangingPunct="0">
      <a:spcBef>
        <a:spcPct val="0"/>
      </a:spcBef>
      <a:spcAft>
        <a:spcPct val="0"/>
      </a:spcAft>
      <a:defRPr kumimoji="1" sz="1400" kern="1200">
        <a:solidFill>
          <a:srgbClr val="2B3749"/>
        </a:solidFill>
        <a:latin typeface="맑은 고딕" panose="020B0503020000020004" pitchFamily="50" charset="-127"/>
        <a:ea typeface="맑은 고딕" panose="020B0503020000020004" pitchFamily="50" charset="-127"/>
        <a:cs typeface="+mn-cs"/>
      </a:defRPr>
    </a:lvl1pPr>
    <a:lvl2pPr marL="457200" algn="l" rtl="0" eaLnBrk="0" fontAlgn="base" hangingPunct="0">
      <a:spcBef>
        <a:spcPct val="0"/>
      </a:spcBef>
      <a:spcAft>
        <a:spcPct val="0"/>
      </a:spcAft>
      <a:defRPr kumimoji="1" sz="1400" kern="1200">
        <a:solidFill>
          <a:srgbClr val="2B3749"/>
        </a:solidFill>
        <a:latin typeface="맑은 고딕" panose="020B0503020000020004" pitchFamily="50" charset="-127"/>
        <a:ea typeface="맑은 고딕" panose="020B0503020000020004" pitchFamily="50" charset="-127"/>
        <a:cs typeface="+mn-cs"/>
      </a:defRPr>
    </a:lvl2pPr>
    <a:lvl3pPr marL="914400" algn="l" rtl="0" eaLnBrk="0" fontAlgn="base" hangingPunct="0">
      <a:spcBef>
        <a:spcPct val="0"/>
      </a:spcBef>
      <a:spcAft>
        <a:spcPct val="0"/>
      </a:spcAft>
      <a:defRPr kumimoji="1" sz="1400" kern="1200">
        <a:solidFill>
          <a:srgbClr val="2B3749"/>
        </a:solidFill>
        <a:latin typeface="맑은 고딕" panose="020B0503020000020004" pitchFamily="50" charset="-127"/>
        <a:ea typeface="맑은 고딕" panose="020B0503020000020004" pitchFamily="50" charset="-127"/>
        <a:cs typeface="+mn-cs"/>
      </a:defRPr>
    </a:lvl3pPr>
    <a:lvl4pPr marL="1371600" algn="l" rtl="0" eaLnBrk="0" fontAlgn="base" hangingPunct="0">
      <a:spcBef>
        <a:spcPct val="0"/>
      </a:spcBef>
      <a:spcAft>
        <a:spcPct val="0"/>
      </a:spcAft>
      <a:defRPr kumimoji="1" sz="1400" kern="1200">
        <a:solidFill>
          <a:srgbClr val="2B3749"/>
        </a:solidFill>
        <a:latin typeface="맑은 고딕" panose="020B0503020000020004" pitchFamily="50" charset="-127"/>
        <a:ea typeface="맑은 고딕" panose="020B0503020000020004" pitchFamily="50" charset="-127"/>
        <a:cs typeface="+mn-cs"/>
      </a:defRPr>
    </a:lvl4pPr>
    <a:lvl5pPr marL="1828800" algn="l" rtl="0" eaLnBrk="0" fontAlgn="base" hangingPunct="0">
      <a:spcBef>
        <a:spcPct val="0"/>
      </a:spcBef>
      <a:spcAft>
        <a:spcPct val="0"/>
      </a:spcAft>
      <a:defRPr kumimoji="1" sz="1400" kern="1200">
        <a:solidFill>
          <a:srgbClr val="2B3749"/>
        </a:solidFill>
        <a:latin typeface="맑은 고딕" panose="020B0503020000020004" pitchFamily="50" charset="-127"/>
        <a:ea typeface="맑은 고딕" panose="020B0503020000020004" pitchFamily="50" charset="-127"/>
        <a:cs typeface="+mn-cs"/>
      </a:defRPr>
    </a:lvl5pPr>
    <a:lvl6pPr marL="2286000" algn="l" defTabSz="914400" rtl="0" eaLnBrk="1" latinLnBrk="1" hangingPunct="1">
      <a:defRPr kumimoji="1" sz="1400" kern="1200">
        <a:solidFill>
          <a:srgbClr val="2B3749"/>
        </a:solidFill>
        <a:latin typeface="맑은 고딕" panose="020B0503020000020004" pitchFamily="50" charset="-127"/>
        <a:ea typeface="맑은 고딕" panose="020B0503020000020004" pitchFamily="50" charset="-127"/>
        <a:cs typeface="+mn-cs"/>
      </a:defRPr>
    </a:lvl6pPr>
    <a:lvl7pPr marL="2743200" algn="l" defTabSz="914400" rtl="0" eaLnBrk="1" latinLnBrk="1" hangingPunct="1">
      <a:defRPr kumimoji="1" sz="1400" kern="1200">
        <a:solidFill>
          <a:srgbClr val="2B3749"/>
        </a:solidFill>
        <a:latin typeface="맑은 고딕" panose="020B0503020000020004" pitchFamily="50" charset="-127"/>
        <a:ea typeface="맑은 고딕" panose="020B0503020000020004" pitchFamily="50" charset="-127"/>
        <a:cs typeface="+mn-cs"/>
      </a:defRPr>
    </a:lvl7pPr>
    <a:lvl8pPr marL="3200400" algn="l" defTabSz="914400" rtl="0" eaLnBrk="1" latinLnBrk="1" hangingPunct="1">
      <a:defRPr kumimoji="1" sz="1400" kern="1200">
        <a:solidFill>
          <a:srgbClr val="2B3749"/>
        </a:solidFill>
        <a:latin typeface="맑은 고딕" panose="020B0503020000020004" pitchFamily="50" charset="-127"/>
        <a:ea typeface="맑은 고딕" panose="020B0503020000020004" pitchFamily="50" charset="-127"/>
        <a:cs typeface="+mn-cs"/>
      </a:defRPr>
    </a:lvl8pPr>
    <a:lvl9pPr marL="3657600" algn="l" defTabSz="914400" rtl="0" eaLnBrk="1" latinLnBrk="1" hangingPunct="1">
      <a:defRPr kumimoji="1" sz="1400" kern="1200">
        <a:solidFill>
          <a:srgbClr val="2B3749"/>
        </a:solidFill>
        <a:latin typeface="맑은 고딕" panose="020B0503020000020004" pitchFamily="50" charset="-127"/>
        <a:ea typeface="맑은 고딕" panose="020B0503020000020004" pitchFamily="50" charset="-127"/>
        <a:cs typeface="+mn-cs"/>
      </a:defRPr>
    </a:lvl9pPr>
  </p:defaultTextStyle>
  <p:extLst>
    <p:ext uri="{EFAFB233-063F-42B5-8137-9DF3F51BA10A}">
      <p15:sldGuideLst xmlns:p15="http://schemas.microsoft.com/office/powerpoint/2012/main">
        <p15:guide id="1" orient="horz" pos="4088" userDrawn="1">
          <p15:clr>
            <a:srgbClr val="A4A3A4"/>
          </p15:clr>
        </p15:guide>
        <p15:guide id="2" orient="horz" pos="142" userDrawn="1">
          <p15:clr>
            <a:srgbClr val="A4A3A4"/>
          </p15:clr>
        </p15:guide>
        <p15:guide id="3" pos="212" userDrawn="1">
          <p15:clr>
            <a:srgbClr val="A4A3A4"/>
          </p15:clr>
        </p15:guide>
        <p15:guide id="4" pos="7468"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a:srgbClr val="FF6600"/>
    <a:srgbClr val="FFCC99"/>
    <a:srgbClr val="FFED9F"/>
    <a:srgbClr val="00008B"/>
    <a:srgbClr val="F462C7"/>
    <a:srgbClr val="000000"/>
    <a:srgbClr val="99FDEC"/>
    <a:srgbClr val="F89ED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88" autoAdjust="0"/>
    <p:restoredTop sz="92683" autoAdjust="0"/>
  </p:normalViewPr>
  <p:slideViewPr>
    <p:cSldViewPr snapToObjects="1">
      <p:cViewPr varScale="1">
        <p:scale>
          <a:sx n="63" d="100"/>
          <a:sy n="63" d="100"/>
        </p:scale>
        <p:origin x="1108" y="64"/>
      </p:cViewPr>
      <p:guideLst>
        <p:guide orient="horz" pos="4088"/>
        <p:guide orient="horz" pos="142"/>
        <p:guide pos="212"/>
        <p:guide pos="7468"/>
      </p:guideLst>
    </p:cSldViewPr>
  </p:slideViewPr>
  <p:notesTextViewPr>
    <p:cViewPr>
      <p:scale>
        <a:sx n="3" d="2"/>
        <a:sy n="3" d="2"/>
      </p:scale>
      <p:origin x="0" y="0"/>
    </p:cViewPr>
  </p:notesTextViewPr>
  <p:sorterViewPr>
    <p:cViewPr>
      <p:scale>
        <a:sx n="20" d="100"/>
        <a:sy n="20" d="100"/>
      </p:scale>
      <p:origin x="0" y="0"/>
    </p:cViewPr>
  </p:sorterViewPr>
  <p:notesViewPr>
    <p:cSldViewPr snapToObjects="1">
      <p:cViewPr varScale="1">
        <p:scale>
          <a:sx n="86" d="100"/>
          <a:sy n="86" d="100"/>
        </p:scale>
        <p:origin x="3192" y="84"/>
      </p:cViewPr>
      <p:guideLst>
        <p:guide orient="horz" pos="3110"/>
        <p:guide pos="214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ags" Target="tags/tag1.xml"/><Relationship Id="rId86"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customXml" Target="../customXml/item2.xml"/><Relationship Id="rId61" Type="http://schemas.openxmlformats.org/officeDocument/2006/relationships/slide" Target="slides/slide59.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pPr>
              <a:defRPr/>
            </a:pPr>
            <a:endParaRPr lang="ko-KR" altLang="en-US"/>
          </a:p>
        </p:txBody>
      </p:sp>
      <p:sp>
        <p:nvSpPr>
          <p:cNvPr id="3" name="날짜 개체 틀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pPr>
              <a:defRPr/>
            </a:pPr>
            <a:fld id="{EABE511C-0FA6-4D51-A8B3-7C04F07918F8}" type="datetimeFigureOut">
              <a:rPr lang="ko-KR" altLang="en-US"/>
              <a:pPr>
                <a:defRPr/>
              </a:pPr>
              <a:t>2023-06-21</a:t>
            </a:fld>
            <a:endParaRPr lang="ko-KR" altLang="en-US"/>
          </a:p>
        </p:txBody>
      </p:sp>
      <p:sp>
        <p:nvSpPr>
          <p:cNvPr id="4" name="바닥글 개체 틀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pPr>
              <a:defRPr/>
            </a:pPr>
            <a:endParaRPr lang="ko-KR" altLang="en-US"/>
          </a:p>
        </p:txBody>
      </p:sp>
      <p:sp>
        <p:nvSpPr>
          <p:cNvPr id="5" name="슬라이드 번호 개체 틀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pPr>
              <a:defRPr/>
            </a:pPr>
            <a:fld id="{959E5A63-28D4-4E7E-9E7C-08904FEF9EB0}" type="slidenum">
              <a:rPr lang="ko-KR" altLang="en-US"/>
              <a:pPr>
                <a:defRPr/>
              </a:pPr>
              <a:t>‹#›</a:t>
            </a:fld>
            <a:endParaRPr lang="ko-KR" altLang="en-US"/>
          </a:p>
        </p:txBody>
      </p:sp>
    </p:spTree>
    <p:extLst>
      <p:ext uri="{BB962C8B-B14F-4D97-AF65-F5344CB8AC3E}">
        <p14:creationId xmlns:p14="http://schemas.microsoft.com/office/powerpoint/2010/main" val="4079182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lvl1pPr algn="l" defTabSz="925513" eaLnBrk="1" latinLnBrk="1" hangingPunct="1">
              <a:defRPr sz="1200">
                <a:solidFill>
                  <a:schemeClr val="tx1"/>
                </a:solidFill>
                <a:latin typeface="굴림" pitchFamily="50" charset="-127"/>
                <a:ea typeface="굴림" pitchFamily="50" charset="-127"/>
              </a:defRPr>
            </a:lvl1pPr>
          </a:lstStyle>
          <a:p>
            <a:pPr>
              <a:defRPr/>
            </a:pPr>
            <a:endParaRPr lang="en-US" altLang="ko-KR"/>
          </a:p>
        </p:txBody>
      </p:sp>
      <p:sp>
        <p:nvSpPr>
          <p:cNvPr id="819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lvl1pPr algn="r" defTabSz="925513" eaLnBrk="1" latinLnBrk="1" hangingPunct="1">
              <a:defRPr sz="1200">
                <a:solidFill>
                  <a:schemeClr val="tx1"/>
                </a:solidFill>
                <a:latin typeface="굴림" pitchFamily="50" charset="-127"/>
                <a:ea typeface="굴림" pitchFamily="50" charset="-127"/>
              </a:defRPr>
            </a:lvl1pPr>
          </a:lstStyle>
          <a:p>
            <a:pPr>
              <a:defRPr/>
            </a:pPr>
            <a:endParaRPr lang="en-US" altLang="ko-KR"/>
          </a:p>
        </p:txBody>
      </p:sp>
      <p:sp>
        <p:nvSpPr>
          <p:cNvPr id="3076" name="Rectangle 4"/>
          <p:cNvSpPr>
            <a:spLocks noGrp="1" noRot="1" noChangeAspect="1" noChangeArrowheads="1" noTextEdit="1"/>
          </p:cNvSpPr>
          <p:nvPr>
            <p:ph type="sldImg" idx="2"/>
          </p:nvPr>
        </p:nvSpPr>
        <p:spPr bwMode="auto">
          <a:xfrm>
            <a:off x="112713" y="742950"/>
            <a:ext cx="657860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79450" y="4691063"/>
            <a:ext cx="5438775" cy="4441825"/>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819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2620" tIns="46310" rIns="92620" bIns="46310" numCol="1" anchor="b" anchorCtr="0" compatLnSpc="1">
            <a:prstTxWarp prst="textNoShape">
              <a:avLst/>
            </a:prstTxWarp>
          </a:bodyPr>
          <a:lstStyle>
            <a:lvl1pPr algn="l" defTabSz="925513" eaLnBrk="1" latinLnBrk="1" hangingPunct="1">
              <a:defRPr sz="1200">
                <a:solidFill>
                  <a:schemeClr val="tx1"/>
                </a:solidFill>
                <a:latin typeface="굴림" pitchFamily="50" charset="-127"/>
                <a:ea typeface="굴림" pitchFamily="50" charset="-127"/>
              </a:defRPr>
            </a:lvl1pPr>
          </a:lstStyle>
          <a:p>
            <a:pPr>
              <a:defRPr/>
            </a:pPr>
            <a:endParaRPr lang="en-US" altLang="ko-KR"/>
          </a:p>
        </p:txBody>
      </p:sp>
      <p:sp>
        <p:nvSpPr>
          <p:cNvPr id="819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2620" tIns="46310" rIns="92620" bIns="46310" numCol="1" anchor="b" anchorCtr="0" compatLnSpc="1">
            <a:prstTxWarp prst="textNoShape">
              <a:avLst/>
            </a:prstTxWarp>
          </a:bodyPr>
          <a:lstStyle>
            <a:lvl1pPr algn="r" defTabSz="925513" eaLnBrk="1" latinLnBrk="1" hangingPunct="1">
              <a:defRPr sz="1200">
                <a:solidFill>
                  <a:schemeClr val="tx1"/>
                </a:solidFill>
                <a:latin typeface="굴림" panose="020B0600000101010101" pitchFamily="50" charset="-127"/>
                <a:ea typeface="굴림" panose="020B0600000101010101" pitchFamily="50" charset="-127"/>
              </a:defRPr>
            </a:lvl1pPr>
          </a:lstStyle>
          <a:p>
            <a:pPr>
              <a:defRPr/>
            </a:pPr>
            <a:fld id="{524695D2-9D53-4741-8B14-4E817D3A42AD}" type="slidenum">
              <a:rPr lang="en-US" altLang="ko-KR"/>
              <a:pPr>
                <a:defRPr/>
              </a:pPr>
              <a:t>‹#›</a:t>
            </a:fld>
            <a:endParaRPr lang="en-US" altLang="ko-KR"/>
          </a:p>
        </p:txBody>
      </p:sp>
    </p:spTree>
    <p:extLst>
      <p:ext uri="{BB962C8B-B14F-4D97-AF65-F5344CB8AC3E}">
        <p14:creationId xmlns:p14="http://schemas.microsoft.com/office/powerpoint/2010/main" val="100551855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24695D2-9D53-4741-8B14-4E817D3A42AD}" type="slidenum">
              <a:rPr lang="en-US" altLang="ko-KR" smtClean="0"/>
              <a:pPr>
                <a:defRPr/>
              </a:pPr>
              <a:t>1</a:t>
            </a:fld>
            <a:endParaRPr lang="en-US" altLang="ko-KR"/>
          </a:p>
        </p:txBody>
      </p:sp>
    </p:spTree>
    <p:extLst>
      <p:ext uri="{BB962C8B-B14F-4D97-AF65-F5344CB8AC3E}">
        <p14:creationId xmlns:p14="http://schemas.microsoft.com/office/powerpoint/2010/main" val="105135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713" y="742950"/>
            <a:ext cx="6578600" cy="370046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24695D2-9D53-4741-8B14-4E817D3A42AD}" type="slidenum">
              <a:rPr lang="en-US" altLang="ko-KR" smtClean="0"/>
              <a:pPr>
                <a:defRPr/>
              </a:pPr>
              <a:t>3</a:t>
            </a:fld>
            <a:endParaRPr lang="en-US" altLang="ko-KR"/>
          </a:p>
        </p:txBody>
      </p:sp>
    </p:spTree>
    <p:extLst>
      <p:ext uri="{BB962C8B-B14F-4D97-AF65-F5344CB8AC3E}">
        <p14:creationId xmlns:p14="http://schemas.microsoft.com/office/powerpoint/2010/main" val="82264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https://www.slideshare.net/sonustar3/anova-analysis-of-variance-90850361</a:t>
            </a:r>
          </a:p>
        </p:txBody>
      </p:sp>
      <p:sp>
        <p:nvSpPr>
          <p:cNvPr id="4" name="Slide Number Placeholder 3"/>
          <p:cNvSpPr>
            <a:spLocks noGrp="1"/>
          </p:cNvSpPr>
          <p:nvPr>
            <p:ph type="sldNum" sz="quarter" idx="10"/>
          </p:nvPr>
        </p:nvSpPr>
        <p:spPr/>
        <p:txBody>
          <a:bodyPr/>
          <a:lstStyle/>
          <a:p>
            <a:pPr>
              <a:defRPr/>
            </a:pPr>
            <a:fld id="{524695D2-9D53-4741-8B14-4E817D3A42AD}" type="slidenum">
              <a:rPr lang="en-US" altLang="ko-KR" smtClean="0"/>
              <a:pPr>
                <a:defRPr/>
              </a:pPr>
              <a:t>9</a:t>
            </a:fld>
            <a:endParaRPr lang="en-US" altLang="ko-KR"/>
          </a:p>
        </p:txBody>
      </p:sp>
    </p:spTree>
    <p:extLst>
      <p:ext uri="{BB962C8B-B14F-4D97-AF65-F5344CB8AC3E}">
        <p14:creationId xmlns:p14="http://schemas.microsoft.com/office/powerpoint/2010/main" val="368947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https://www.statology.org/one-way-anova/</a:t>
            </a:r>
          </a:p>
        </p:txBody>
      </p:sp>
      <p:sp>
        <p:nvSpPr>
          <p:cNvPr id="4" name="Slide Number Placeholder 3"/>
          <p:cNvSpPr>
            <a:spLocks noGrp="1"/>
          </p:cNvSpPr>
          <p:nvPr>
            <p:ph type="sldNum" sz="quarter" idx="10"/>
          </p:nvPr>
        </p:nvSpPr>
        <p:spPr/>
        <p:txBody>
          <a:bodyPr/>
          <a:lstStyle/>
          <a:p>
            <a:pPr>
              <a:defRPr/>
            </a:pPr>
            <a:fld id="{524695D2-9D53-4741-8B14-4E817D3A42AD}" type="slidenum">
              <a:rPr lang="en-US" altLang="ko-KR" smtClean="0"/>
              <a:pPr>
                <a:defRPr/>
              </a:pPr>
              <a:t>26</a:t>
            </a:fld>
            <a:endParaRPr lang="en-US" altLang="ko-KR"/>
          </a:p>
        </p:txBody>
      </p:sp>
    </p:spTree>
    <p:extLst>
      <p:ext uri="{BB962C8B-B14F-4D97-AF65-F5344CB8AC3E}">
        <p14:creationId xmlns:p14="http://schemas.microsoft.com/office/powerpoint/2010/main" val="228332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https://statweb.stanford.edu/~susan/courses/s141/exanova.pdf</a:t>
            </a:r>
          </a:p>
        </p:txBody>
      </p:sp>
      <p:sp>
        <p:nvSpPr>
          <p:cNvPr id="4" name="Slide Number Placeholder 3"/>
          <p:cNvSpPr>
            <a:spLocks noGrp="1"/>
          </p:cNvSpPr>
          <p:nvPr>
            <p:ph type="sldNum" sz="quarter" idx="10"/>
          </p:nvPr>
        </p:nvSpPr>
        <p:spPr/>
        <p:txBody>
          <a:bodyPr/>
          <a:lstStyle/>
          <a:p>
            <a:pPr>
              <a:defRPr/>
            </a:pPr>
            <a:fld id="{524695D2-9D53-4741-8B14-4E817D3A42AD}" type="slidenum">
              <a:rPr lang="en-US" altLang="ko-KR" smtClean="0"/>
              <a:pPr>
                <a:defRPr/>
              </a:pPr>
              <a:t>75</a:t>
            </a:fld>
            <a:endParaRPr lang="en-US" altLang="ko-KR"/>
          </a:p>
        </p:txBody>
      </p:sp>
    </p:spTree>
    <p:extLst>
      <p:ext uri="{BB962C8B-B14F-4D97-AF65-F5344CB8AC3E}">
        <p14:creationId xmlns:p14="http://schemas.microsoft.com/office/powerpoint/2010/main" val="124545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562722" indent="0" algn="ctr">
              <a:buNone/>
              <a:defRPr/>
            </a:lvl2pPr>
            <a:lvl3pPr marL="1125444" indent="0" algn="ctr">
              <a:buNone/>
              <a:defRPr/>
            </a:lvl3pPr>
            <a:lvl4pPr marL="1688165" indent="0" algn="ctr">
              <a:buNone/>
              <a:defRPr/>
            </a:lvl4pPr>
            <a:lvl5pPr marL="2250887" indent="0" algn="ctr">
              <a:buNone/>
              <a:defRPr/>
            </a:lvl5pPr>
            <a:lvl6pPr marL="2813609" indent="0" algn="ctr">
              <a:buNone/>
              <a:defRPr/>
            </a:lvl6pPr>
            <a:lvl7pPr marL="3376331" indent="0" algn="ctr">
              <a:buNone/>
              <a:defRPr/>
            </a:lvl7pPr>
            <a:lvl8pPr marL="3939052" indent="0" algn="ctr">
              <a:buNone/>
              <a:defRPr/>
            </a:lvl8pPr>
            <a:lvl9pPr marL="4501774" indent="0" algn="ctr">
              <a:buNone/>
              <a:defRPr/>
            </a:lvl9pPr>
          </a:lstStyle>
          <a:p>
            <a:r>
              <a:rPr lang="ko-KR" altLang="en-US"/>
              <a:t>마스터 부제목 스타일 편집</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8C567F9A-E78D-41A1-BE93-92019483F86F}" type="slidenum">
              <a:rPr lang="en-US" altLang="ko-KR"/>
              <a:pPr>
                <a:defRPr/>
              </a:pPr>
              <a:t>‹#›</a:t>
            </a:fld>
            <a:endParaRPr lang="en-US" altLang="ko-KR"/>
          </a:p>
        </p:txBody>
      </p:sp>
    </p:spTree>
    <p:extLst>
      <p:ext uri="{BB962C8B-B14F-4D97-AF65-F5344CB8AC3E}">
        <p14:creationId xmlns:p14="http://schemas.microsoft.com/office/powerpoint/2010/main" val="366262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746719C3-1FF9-4866-8919-D52187D82200}" type="slidenum">
              <a:rPr lang="en-US" altLang="ko-KR"/>
              <a:pPr>
                <a:defRPr/>
              </a:pPr>
              <a:t>‹#›</a:t>
            </a:fld>
            <a:endParaRPr lang="en-US" altLang="ko-KR"/>
          </a:p>
        </p:txBody>
      </p:sp>
    </p:spTree>
    <p:extLst>
      <p:ext uri="{BB962C8B-B14F-4D97-AF65-F5344CB8AC3E}">
        <p14:creationId xmlns:p14="http://schemas.microsoft.com/office/powerpoint/2010/main" val="144497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70816" y="1052513"/>
            <a:ext cx="2811584" cy="507365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36062" y="1052513"/>
            <a:ext cx="8247185" cy="5073650"/>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05AEED7C-7190-40A3-B20F-721B435BE2C1}" type="slidenum">
              <a:rPr lang="en-US" altLang="ko-KR"/>
              <a:pPr>
                <a:defRPr/>
              </a:pPr>
              <a:t>‹#›</a:t>
            </a:fld>
            <a:endParaRPr lang="en-US" altLang="ko-KR"/>
          </a:p>
        </p:txBody>
      </p:sp>
    </p:spTree>
    <p:extLst>
      <p:ext uri="{BB962C8B-B14F-4D97-AF65-F5344CB8AC3E}">
        <p14:creationId xmlns:p14="http://schemas.microsoft.com/office/powerpoint/2010/main" val="274040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336062" y="1052513"/>
            <a:ext cx="10013462" cy="431800"/>
          </a:xfrm>
        </p:spPr>
        <p:txBody>
          <a:bodyPr/>
          <a:lstStyle/>
          <a:p>
            <a:r>
              <a:rPr lang="ko-KR" altLang="en-US"/>
              <a:t>마스터 제목 스타일 편집</a:t>
            </a:r>
          </a:p>
        </p:txBody>
      </p:sp>
      <p:sp>
        <p:nvSpPr>
          <p:cNvPr id="3" name="표 개체 틀 2"/>
          <p:cNvSpPr>
            <a:spLocks noGrp="1"/>
          </p:cNvSpPr>
          <p:nvPr>
            <p:ph type="tbl" idx="1"/>
          </p:nvPr>
        </p:nvSpPr>
        <p:spPr>
          <a:xfrm>
            <a:off x="609600" y="1600201"/>
            <a:ext cx="10972800" cy="4525963"/>
          </a:xfrm>
          <a:prstGeom prst="rect">
            <a:avLst/>
          </a:prstGeom>
        </p:spPr>
        <p:txBody>
          <a:bodyPr/>
          <a:lstStyle/>
          <a:p>
            <a:pPr lvl="0"/>
            <a:endParaRPr lang="ko-KR" altLang="en-US" noProof="0"/>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30A3EFE8-C838-45C8-8079-8B2673051792}" type="slidenum">
              <a:rPr lang="en-US" altLang="ko-KR"/>
              <a:pPr>
                <a:defRPr/>
              </a:pPr>
              <a:t>‹#›</a:t>
            </a:fld>
            <a:endParaRPr lang="en-US" altLang="ko-KR"/>
          </a:p>
        </p:txBody>
      </p:sp>
    </p:spTree>
    <p:extLst>
      <p:ext uri="{BB962C8B-B14F-4D97-AF65-F5344CB8AC3E}">
        <p14:creationId xmlns:p14="http://schemas.microsoft.com/office/powerpoint/2010/main" val="308290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a:prstGeom prst="rect">
            <a:avLst/>
          </a:prstGeom>
        </p:spPr>
        <p:txBody>
          <a:bodyPr/>
          <a:lstStyle/>
          <a:p>
            <a:r>
              <a:rPr lang="ko-KR" altLang="en-US"/>
              <a:t>마스터 제목 스타일 편집</a:t>
            </a:r>
          </a:p>
        </p:txBody>
      </p:sp>
      <p:sp>
        <p:nvSpPr>
          <p:cNvPr id="3" name="부제목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562722" indent="0" algn="ctr">
              <a:buNone/>
              <a:defRPr/>
            </a:lvl2pPr>
            <a:lvl3pPr marL="1125444" indent="0" algn="ctr">
              <a:buNone/>
              <a:defRPr/>
            </a:lvl3pPr>
            <a:lvl4pPr marL="1688165" indent="0" algn="ctr">
              <a:buNone/>
              <a:defRPr/>
            </a:lvl4pPr>
            <a:lvl5pPr marL="2250887" indent="0" algn="ctr">
              <a:buNone/>
              <a:defRPr/>
            </a:lvl5pPr>
            <a:lvl6pPr marL="2813609" indent="0" algn="ctr">
              <a:buNone/>
              <a:defRPr/>
            </a:lvl6pPr>
            <a:lvl7pPr marL="3376331" indent="0" algn="ctr">
              <a:buNone/>
              <a:defRPr/>
            </a:lvl7pPr>
            <a:lvl8pPr marL="3939052" indent="0" algn="ctr">
              <a:buNone/>
              <a:defRPr/>
            </a:lvl8pPr>
            <a:lvl9pPr marL="4501774" indent="0" algn="ctr">
              <a:buNone/>
              <a:defRPr/>
            </a:lvl9pPr>
          </a:lstStyle>
          <a:p>
            <a:r>
              <a:rPr lang="ko-KR" altLang="en-US"/>
              <a:t>마스터 부제목 스타일 편집</a:t>
            </a:r>
          </a:p>
        </p:txBody>
      </p:sp>
    </p:spTree>
    <p:extLst>
      <p:ext uri="{BB962C8B-B14F-4D97-AF65-F5344CB8AC3E}">
        <p14:creationId xmlns:p14="http://schemas.microsoft.com/office/powerpoint/2010/main" val="2307443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내용 개체 틀 2"/>
          <p:cNvSpPr>
            <a:spLocks noGrp="1"/>
          </p:cNvSpPr>
          <p:nvPr>
            <p:ph idx="1"/>
          </p:nvPr>
        </p:nvSpPr>
        <p:spPr>
          <a:xfrm>
            <a:off x="609600" y="1600201"/>
            <a:ext cx="10972800" cy="4525963"/>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639915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a:prstGeom prst="rect">
            <a:avLst/>
          </a:prstGeom>
        </p:spPr>
        <p:txBody>
          <a:bodyPr anchor="t"/>
          <a:lstStyle>
            <a:lvl1pPr algn="l">
              <a:defRPr sz="4923" b="1" cap="all"/>
            </a:lvl1pPr>
          </a:lstStyle>
          <a:p>
            <a:r>
              <a:rPr lang="ko-KR" altLang="en-US"/>
              <a:t>마스터 제목 스타일 편집</a:t>
            </a:r>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lvl1pPr>
            <a:lvl2pPr marL="562722" indent="0">
              <a:buNone/>
              <a:defRPr sz="2215"/>
            </a:lvl2pPr>
            <a:lvl3pPr marL="1125444" indent="0">
              <a:buNone/>
              <a:defRPr sz="1969"/>
            </a:lvl3pPr>
            <a:lvl4pPr marL="1688165" indent="0">
              <a:buNone/>
              <a:defRPr sz="1723"/>
            </a:lvl4pPr>
            <a:lvl5pPr marL="2250887" indent="0">
              <a:buNone/>
              <a:defRPr sz="1723"/>
            </a:lvl5pPr>
            <a:lvl6pPr marL="2813609" indent="0">
              <a:buNone/>
              <a:defRPr sz="1723"/>
            </a:lvl6pPr>
            <a:lvl7pPr marL="3376331" indent="0">
              <a:buNone/>
              <a:defRPr sz="1723"/>
            </a:lvl7pPr>
            <a:lvl8pPr marL="3939052" indent="0">
              <a:buNone/>
              <a:defRPr sz="1723"/>
            </a:lvl8pPr>
            <a:lvl9pPr marL="4501774" indent="0">
              <a:buNone/>
              <a:defRPr sz="1723"/>
            </a:lvl9pPr>
          </a:lstStyle>
          <a:p>
            <a:pPr lvl="0"/>
            <a:r>
              <a:rPr lang="ko-KR" altLang="en-US"/>
              <a:t>마스터 텍스트 스타일을 편집합니다</a:t>
            </a:r>
          </a:p>
        </p:txBody>
      </p:sp>
    </p:spTree>
    <p:extLst>
      <p:ext uri="{BB962C8B-B14F-4D97-AF65-F5344CB8AC3E}">
        <p14:creationId xmlns:p14="http://schemas.microsoft.com/office/powerpoint/2010/main" val="146242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827563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88426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Tree>
    <p:extLst>
      <p:ext uri="{BB962C8B-B14F-4D97-AF65-F5344CB8AC3E}">
        <p14:creationId xmlns:p14="http://schemas.microsoft.com/office/powerpoint/2010/main" val="963345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77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609600" y="980729"/>
            <a:ext cx="10972800" cy="5145436"/>
          </a:xfrm>
          <a:prstGeom prst="rect">
            <a:avLst/>
          </a:prstGeo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DBBF992C-F1AA-4A66-8CC7-87949E2D5226}" type="slidenum">
              <a:rPr lang="en-US" altLang="ko-KR"/>
              <a:pPr>
                <a:defRPr/>
              </a:pPr>
              <a:t>‹#›</a:t>
            </a:fld>
            <a:endParaRPr lang="en-US" altLang="ko-KR"/>
          </a:p>
        </p:txBody>
      </p:sp>
    </p:spTree>
    <p:extLst>
      <p:ext uri="{BB962C8B-B14F-4D97-AF65-F5344CB8AC3E}">
        <p14:creationId xmlns:p14="http://schemas.microsoft.com/office/powerpoint/2010/main" val="570242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a:prstGeom prst="rect">
            <a:avLst/>
          </a:prstGeom>
        </p:spPr>
        <p:txBody>
          <a:bodyPr anchor="b"/>
          <a:lstStyle>
            <a:lvl1pPr algn="l">
              <a:defRPr sz="2462" b="1"/>
            </a:lvl1pPr>
          </a:lstStyle>
          <a:p>
            <a:r>
              <a:rPr lang="ko-KR" altLang="en-US"/>
              <a:t>마스터 제목 스타일 편집</a:t>
            </a:r>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a:t>마스터 텍스트 스타일을 편집합니다</a:t>
            </a:r>
          </a:p>
        </p:txBody>
      </p:sp>
    </p:spTree>
    <p:extLst>
      <p:ext uri="{BB962C8B-B14F-4D97-AF65-F5344CB8AC3E}">
        <p14:creationId xmlns:p14="http://schemas.microsoft.com/office/powerpoint/2010/main" val="2330966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a:prstGeom prst="rect">
            <a:avLst/>
          </a:prstGeom>
        </p:spPr>
        <p:txBody>
          <a:bodyPr anchor="b"/>
          <a:lstStyle>
            <a:lvl1pPr algn="l">
              <a:defRPr sz="2462" b="1"/>
            </a:lvl1pPr>
          </a:lstStyle>
          <a:p>
            <a:r>
              <a:rPr lang="ko-KR" altLang="en-US"/>
              <a:t>마스터 제목 스타일 편집</a:t>
            </a:r>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endParaRPr lang="ko-KR" altLang="en-US" noProof="0"/>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a:t>마스터 텍스트 스타일을 편집합니다</a:t>
            </a:r>
          </a:p>
        </p:txBody>
      </p:sp>
    </p:spTree>
    <p:extLst>
      <p:ext uri="{BB962C8B-B14F-4D97-AF65-F5344CB8AC3E}">
        <p14:creationId xmlns:p14="http://schemas.microsoft.com/office/powerpoint/2010/main" val="92480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609600" y="1600201"/>
            <a:ext cx="109728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5881366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39"/>
            <a:ext cx="2743200" cy="5851525"/>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274639"/>
            <a:ext cx="8042031" cy="5851525"/>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40476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247" y="4406901"/>
            <a:ext cx="10363200" cy="1362075"/>
          </a:xfrm>
        </p:spPr>
        <p:txBody>
          <a:bodyPr anchor="t"/>
          <a:lstStyle>
            <a:lvl1pPr algn="l">
              <a:defRPr sz="4923" b="1" cap="all"/>
            </a:lvl1pPr>
          </a:lstStyle>
          <a:p>
            <a:r>
              <a:rPr lang="ko-KR" altLang="en-US"/>
              <a:t>마스터 제목 스타일 편집</a:t>
            </a:r>
          </a:p>
        </p:txBody>
      </p:sp>
      <p:sp>
        <p:nvSpPr>
          <p:cNvPr id="3" name="텍스트 개체 틀 2"/>
          <p:cNvSpPr>
            <a:spLocks noGrp="1"/>
          </p:cNvSpPr>
          <p:nvPr>
            <p:ph type="body" idx="1"/>
          </p:nvPr>
        </p:nvSpPr>
        <p:spPr>
          <a:xfrm>
            <a:off x="963247" y="2906713"/>
            <a:ext cx="10363200" cy="1500187"/>
          </a:xfrm>
          <a:prstGeom prst="rect">
            <a:avLst/>
          </a:prstGeom>
        </p:spPr>
        <p:txBody>
          <a:bodyPr anchor="b"/>
          <a:lstStyle>
            <a:lvl1pPr marL="0" indent="0">
              <a:buNone/>
              <a:defRPr sz="2462"/>
            </a:lvl1pPr>
            <a:lvl2pPr marL="562722" indent="0">
              <a:buNone/>
              <a:defRPr sz="2215"/>
            </a:lvl2pPr>
            <a:lvl3pPr marL="1125444" indent="0">
              <a:buNone/>
              <a:defRPr sz="1969"/>
            </a:lvl3pPr>
            <a:lvl4pPr marL="1688165" indent="0">
              <a:buNone/>
              <a:defRPr sz="1723"/>
            </a:lvl4pPr>
            <a:lvl5pPr marL="2250887" indent="0">
              <a:buNone/>
              <a:defRPr sz="1723"/>
            </a:lvl5pPr>
            <a:lvl6pPr marL="2813609" indent="0">
              <a:buNone/>
              <a:defRPr sz="1723"/>
            </a:lvl6pPr>
            <a:lvl7pPr marL="3376331" indent="0">
              <a:buNone/>
              <a:defRPr sz="1723"/>
            </a:lvl7pPr>
            <a:lvl8pPr marL="3939052" indent="0">
              <a:buNone/>
              <a:defRPr sz="1723"/>
            </a:lvl8pPr>
            <a:lvl9pPr marL="4501774" indent="0">
              <a:buNone/>
              <a:defRPr sz="1723"/>
            </a:lvl9pPr>
          </a:lstStyle>
          <a:p>
            <a:pPr lvl="0"/>
            <a:r>
              <a:rPr lang="ko-KR" altLang="en-US"/>
              <a:t>마스터 텍스트 스타일을 편집합니다</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F0B3D587-9E88-4BBC-A5ED-063E6CDE2F6D}" type="slidenum">
              <a:rPr lang="en-US" altLang="ko-KR"/>
              <a:pPr>
                <a:defRPr/>
              </a:pPr>
              <a:t>‹#›</a:t>
            </a:fld>
            <a:endParaRPr lang="en-US" altLang="ko-KR"/>
          </a:p>
        </p:txBody>
      </p:sp>
    </p:spTree>
    <p:extLst>
      <p:ext uri="{BB962C8B-B14F-4D97-AF65-F5344CB8AC3E}">
        <p14:creationId xmlns:p14="http://schemas.microsoft.com/office/powerpoint/2010/main" val="1693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89785" y="1600201"/>
            <a:ext cx="5392615" cy="4525963"/>
          </a:xfrm>
          <a:prstGeom prst="rect">
            <a:avLst/>
          </a:prstGeo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2E37D5C8-CBD0-466B-8C80-D963F5617AB6}" type="slidenum">
              <a:rPr lang="en-US" altLang="ko-KR"/>
              <a:pPr>
                <a:defRPr/>
              </a:pPr>
              <a:t>‹#›</a:t>
            </a:fld>
            <a:endParaRPr lang="en-US" altLang="ko-KR"/>
          </a:p>
        </p:txBody>
      </p:sp>
    </p:spTree>
    <p:extLst>
      <p:ext uri="{BB962C8B-B14F-4D97-AF65-F5344CB8AC3E}">
        <p14:creationId xmlns:p14="http://schemas.microsoft.com/office/powerpoint/2010/main" val="259028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754"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754"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693" y="1535113"/>
            <a:ext cx="5388708" cy="639762"/>
          </a:xfrm>
          <a:prstGeom prst="rect">
            <a:avLst/>
          </a:prstGeo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ko-KR" altLang="en-US"/>
              <a:t>마스터 텍스트 스타일을 편집합니다</a:t>
            </a:r>
          </a:p>
        </p:txBody>
      </p:sp>
      <p:sp>
        <p:nvSpPr>
          <p:cNvPr id="6" name="내용 개체 틀 5"/>
          <p:cNvSpPr>
            <a:spLocks noGrp="1"/>
          </p:cNvSpPr>
          <p:nvPr>
            <p:ph sz="quarter" idx="4"/>
          </p:nvPr>
        </p:nvSpPr>
        <p:spPr>
          <a:xfrm>
            <a:off x="6193693" y="2174875"/>
            <a:ext cx="5388708" cy="3951288"/>
          </a:xfrm>
          <a:prstGeom prst="rect">
            <a:avLst/>
          </a:prstGeo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6"/>
          <p:cNvSpPr>
            <a:spLocks noGrp="1" noChangeArrowheads="1"/>
          </p:cNvSpPr>
          <p:nvPr>
            <p:ph type="sldNum" sz="quarter" idx="10"/>
            <p:custDataLst>
              <p:tags r:id="rId1"/>
            </p:custDataLst>
          </p:nvPr>
        </p:nvSpPr>
        <p:spPr>
          <a:ln/>
        </p:spPr>
        <p:txBody>
          <a:bodyPr/>
          <a:lstStyle>
            <a:lvl1pPr>
              <a:defRPr/>
            </a:lvl1pPr>
          </a:lstStyle>
          <a:p>
            <a:pPr>
              <a:defRPr/>
            </a:pPr>
            <a:fld id="{2BB691C7-E646-43CD-B762-BB00A3AEE52F}" type="slidenum">
              <a:rPr lang="en-US" altLang="ko-KR"/>
              <a:pPr>
                <a:defRPr/>
              </a:pPr>
              <a:t>‹#›</a:t>
            </a:fld>
            <a:endParaRPr lang="en-US" altLang="ko-KR"/>
          </a:p>
        </p:txBody>
      </p:sp>
    </p:spTree>
    <p:extLst>
      <p:ext uri="{BB962C8B-B14F-4D97-AF65-F5344CB8AC3E}">
        <p14:creationId xmlns:p14="http://schemas.microsoft.com/office/powerpoint/2010/main" val="164959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Rectangle 6"/>
          <p:cNvSpPr>
            <a:spLocks noGrp="1" noChangeArrowheads="1"/>
          </p:cNvSpPr>
          <p:nvPr>
            <p:ph type="sldNum" sz="quarter" idx="10"/>
            <p:custDataLst>
              <p:tags r:id="rId1"/>
            </p:custDataLst>
          </p:nvPr>
        </p:nvSpPr>
        <p:spPr>
          <a:ln/>
        </p:spPr>
        <p:txBody>
          <a:bodyPr/>
          <a:lstStyle>
            <a:lvl1pPr>
              <a:defRPr/>
            </a:lvl1pPr>
          </a:lstStyle>
          <a:p>
            <a:pPr>
              <a:defRPr/>
            </a:pPr>
            <a:fld id="{3D2E67BE-DBC0-4623-8B14-EB6DFEF5475A}" type="slidenum">
              <a:rPr lang="en-US" altLang="ko-KR"/>
              <a:pPr>
                <a:defRPr/>
              </a:pPr>
              <a:t>‹#›</a:t>
            </a:fld>
            <a:endParaRPr lang="en-US" altLang="ko-KR"/>
          </a:p>
        </p:txBody>
      </p:sp>
    </p:spTree>
    <p:extLst>
      <p:ext uri="{BB962C8B-B14F-4D97-AF65-F5344CB8AC3E}">
        <p14:creationId xmlns:p14="http://schemas.microsoft.com/office/powerpoint/2010/main" val="327368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6"/>
          <p:cNvSpPr>
            <a:spLocks noGrp="1" noChangeArrowheads="1"/>
          </p:cNvSpPr>
          <p:nvPr>
            <p:ph type="sldNum" sz="quarter" idx="10"/>
            <p:custDataLst>
              <p:tags r:id="rId1"/>
            </p:custDataLst>
          </p:nvPr>
        </p:nvSpPr>
        <p:spPr>
          <a:ln/>
        </p:spPr>
        <p:txBody>
          <a:bodyPr/>
          <a:lstStyle>
            <a:lvl1pPr>
              <a:defRPr/>
            </a:lvl1pPr>
          </a:lstStyle>
          <a:p>
            <a:pPr>
              <a:defRPr/>
            </a:pPr>
            <a:fld id="{10C0A1F7-B8A1-42CB-81DC-06B1B2881CE1}" type="slidenum">
              <a:rPr lang="en-US" altLang="ko-KR"/>
              <a:pPr>
                <a:defRPr/>
              </a:pPr>
              <a:t>‹#›</a:t>
            </a:fld>
            <a:endParaRPr lang="en-US" altLang="ko-KR"/>
          </a:p>
        </p:txBody>
      </p:sp>
    </p:spTree>
    <p:extLst>
      <p:ext uri="{BB962C8B-B14F-4D97-AF65-F5344CB8AC3E}">
        <p14:creationId xmlns:p14="http://schemas.microsoft.com/office/powerpoint/2010/main" val="24467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247" cy="1162050"/>
          </a:xfrm>
        </p:spPr>
        <p:txBody>
          <a:bodyPr anchor="b"/>
          <a:lstStyle>
            <a:lvl1pPr algn="l">
              <a:defRPr sz="2462" b="1"/>
            </a:lvl1pPr>
          </a:lstStyle>
          <a:p>
            <a:r>
              <a:rPr lang="ko-KR" altLang="en-US"/>
              <a:t>마스터 제목 스타일 편집</a:t>
            </a:r>
          </a:p>
        </p:txBody>
      </p:sp>
      <p:sp>
        <p:nvSpPr>
          <p:cNvPr id="3" name="내용 개체 틀 2"/>
          <p:cNvSpPr>
            <a:spLocks noGrp="1"/>
          </p:cNvSpPr>
          <p:nvPr>
            <p:ph idx="1"/>
          </p:nvPr>
        </p:nvSpPr>
        <p:spPr>
          <a:xfrm>
            <a:off x="4767385" y="273051"/>
            <a:ext cx="6815015" cy="5853113"/>
          </a:xfrm>
          <a:prstGeom prst="rect">
            <a:avLst/>
          </a:prstGeo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0" y="1435101"/>
            <a:ext cx="4011247" cy="4691063"/>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a:t>마스터 텍스트 스타일을 편집합니다</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A087C36C-3CCD-4277-A365-9BEFAAC9AFDD}" type="slidenum">
              <a:rPr lang="en-US" altLang="ko-KR"/>
              <a:pPr>
                <a:defRPr/>
              </a:pPr>
              <a:t>‹#›</a:t>
            </a:fld>
            <a:endParaRPr lang="en-US" altLang="ko-KR"/>
          </a:p>
        </p:txBody>
      </p:sp>
    </p:spTree>
    <p:extLst>
      <p:ext uri="{BB962C8B-B14F-4D97-AF65-F5344CB8AC3E}">
        <p14:creationId xmlns:p14="http://schemas.microsoft.com/office/powerpoint/2010/main" val="314981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554" y="4800600"/>
            <a:ext cx="7315200" cy="566738"/>
          </a:xfrm>
        </p:spPr>
        <p:txBody>
          <a:bodyPr anchor="b"/>
          <a:lstStyle>
            <a:lvl1pPr algn="l">
              <a:defRPr sz="2462" b="1"/>
            </a:lvl1pPr>
          </a:lstStyle>
          <a:p>
            <a:r>
              <a:rPr lang="ko-KR" altLang="en-US"/>
              <a:t>마스터 제목 스타일 편집</a:t>
            </a:r>
          </a:p>
        </p:txBody>
      </p:sp>
      <p:sp>
        <p:nvSpPr>
          <p:cNvPr id="3" name="그림 개체 틀 2"/>
          <p:cNvSpPr>
            <a:spLocks noGrp="1"/>
          </p:cNvSpPr>
          <p:nvPr>
            <p:ph type="pic" idx="1"/>
          </p:nvPr>
        </p:nvSpPr>
        <p:spPr>
          <a:xfrm>
            <a:off x="2389554" y="612775"/>
            <a:ext cx="7315200" cy="4114800"/>
          </a:xfrm>
          <a:prstGeom prst="rect">
            <a:avLst/>
          </a:prstGeo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endParaRPr lang="ko-KR" altLang="en-US" noProof="0"/>
          </a:p>
        </p:txBody>
      </p:sp>
      <p:sp>
        <p:nvSpPr>
          <p:cNvPr id="4" name="텍스트 개체 틀 3"/>
          <p:cNvSpPr>
            <a:spLocks noGrp="1"/>
          </p:cNvSpPr>
          <p:nvPr>
            <p:ph type="body" sz="half" idx="2"/>
          </p:nvPr>
        </p:nvSpPr>
        <p:spPr>
          <a:xfrm>
            <a:off x="2389554" y="5367338"/>
            <a:ext cx="7315200" cy="804862"/>
          </a:xfrm>
          <a:prstGeom prst="rect">
            <a:avLst/>
          </a:prstGeo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ko-KR" altLang="en-US"/>
              <a:t>마스터 텍스트 스타일을 편집합니다</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2D8A44CB-1BEC-43BB-9219-E16F9F1E3E4C}" type="slidenum">
              <a:rPr lang="en-US" altLang="ko-KR"/>
              <a:pPr>
                <a:defRPr/>
              </a:pPr>
              <a:t>‹#›</a:t>
            </a:fld>
            <a:endParaRPr lang="en-US" altLang="ko-KR"/>
          </a:p>
        </p:txBody>
      </p:sp>
    </p:spTree>
    <p:extLst>
      <p:ext uri="{BB962C8B-B14F-4D97-AF65-F5344CB8AC3E}">
        <p14:creationId xmlns:p14="http://schemas.microsoft.com/office/powerpoint/2010/main" val="295134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4"/>
            <p:custDataLst>
              <p:tags r:id="rId14"/>
            </p:custDataLst>
          </p:nvPr>
        </p:nvSpPr>
        <p:spPr bwMode="auto">
          <a:xfrm>
            <a:off x="5636847" y="6542088"/>
            <a:ext cx="974969" cy="379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77" b="1">
                <a:solidFill>
                  <a:srgbClr val="00B0F0"/>
                </a:solidFill>
                <a:latin typeface="Arial" panose="020B0604020202020204" pitchFamily="34" charset="0"/>
                <a:ea typeface="굴림" panose="020B0600000101010101" pitchFamily="50" charset="-127"/>
              </a:defRPr>
            </a:lvl1pPr>
          </a:lstStyle>
          <a:p>
            <a:pPr>
              <a:defRPr/>
            </a:pPr>
            <a:fld id="{DA48784F-EA94-42B7-A177-3C65222496B5}" type="slidenum">
              <a:rPr lang="en-US" altLang="ko-KR" smtClean="0"/>
              <a:pPr>
                <a:defRPr/>
              </a:pPr>
              <a:t>‹#›</a:t>
            </a:fld>
            <a:endParaRPr lang="en-US" altLang="ko-KR" dirty="0"/>
          </a:p>
        </p:txBody>
      </p:sp>
      <p:graphicFrame>
        <p:nvGraphicFramePr>
          <p:cNvPr id="1030" name="Rectangle 13" hidden="1"/>
          <p:cNvGraphicFramePr>
            <a:graphicFrameLocks/>
          </p:cNvGraphicFramePr>
          <p:nvPr>
            <p:custDataLst>
              <p:tags r:id="rId15"/>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r:id="rId17" imgW="0" imgH="0" progId="">
                  <p:embed/>
                </p:oleObj>
              </mc:Choice>
              <mc:Fallback>
                <p:oleObj r:id="rId17" imgW="0" imgH="0" progId="">
                  <p:embed/>
                  <p:pic>
                    <p:nvPicPr>
                      <p:cNvPr id="0" name="Rectangle 13"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Rectangle 2"/>
          <p:cNvSpPr>
            <a:spLocks noGrp="1" noChangeArrowheads="1"/>
          </p:cNvSpPr>
          <p:nvPr userDrawn="1">
            <p:ph type="title"/>
            <p:custDataLst>
              <p:tags r:id="rId16"/>
            </p:custDataLst>
          </p:nvPr>
        </p:nvSpPr>
        <p:spPr bwMode="auto">
          <a:xfrm>
            <a:off x="1913047" y="146129"/>
            <a:ext cx="10264424"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pic>
        <p:nvPicPr>
          <p:cNvPr id="8" name="Picture 7" descr="../logo.png"/>
          <p:cNvPicPr/>
          <p:nvPr userDrawn="1"/>
        </p:nvPicPr>
        <p:blipFill rotWithShape="1">
          <a:blip r:embed="rId18">
            <a:extLst>
              <a:ext uri="{28A0092B-C50C-407E-A947-70E740481C1C}">
                <a14:useLocalDpi xmlns:a14="http://schemas.microsoft.com/office/drawing/2010/main" val="0"/>
              </a:ext>
            </a:extLst>
          </a:blip>
          <a:srcRect t="17557" b="12255"/>
          <a:stretch/>
        </p:blipFill>
        <p:spPr bwMode="auto">
          <a:xfrm>
            <a:off x="7193" y="0"/>
            <a:ext cx="1876339" cy="724058"/>
          </a:xfrm>
          <a:prstGeom prst="rect">
            <a:avLst/>
          </a:prstGeom>
          <a:noFill/>
          <a:ln>
            <a:noFill/>
          </a:ln>
          <a:extLst>
            <a:ext uri="{53640926-AAD7-44D8-BBD7-CCE9431645EC}">
              <a14:shadowObscured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eaLnBrk="0" fontAlgn="base" latinLnBrk="1" hangingPunct="0">
        <a:spcBef>
          <a:spcPct val="0"/>
        </a:spcBef>
        <a:spcAft>
          <a:spcPct val="0"/>
        </a:spcAft>
        <a:defRPr kumimoji="1" lang="ko-KR" altLang="en-US" sz="3200" b="1" kern="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defRPr>
      </a:lvl1pPr>
      <a:lvl2pPr algn="l" rtl="0" eaLnBrk="0" fontAlgn="base" latinLnBrk="1" hangingPunct="0">
        <a:spcBef>
          <a:spcPct val="0"/>
        </a:spcBef>
        <a:spcAft>
          <a:spcPct val="0"/>
        </a:spcAft>
        <a:defRPr kumimoji="1" sz="5416">
          <a:solidFill>
            <a:srgbClr val="003668"/>
          </a:solidFill>
          <a:latin typeface="HY견고딕" pitchFamily="18" charset="-127"/>
          <a:ea typeface="HY견고딕" pitchFamily="18" charset="-127"/>
        </a:defRPr>
      </a:lvl2pPr>
      <a:lvl3pPr algn="l" rtl="0" eaLnBrk="0" fontAlgn="base" latinLnBrk="1" hangingPunct="0">
        <a:spcBef>
          <a:spcPct val="0"/>
        </a:spcBef>
        <a:spcAft>
          <a:spcPct val="0"/>
        </a:spcAft>
        <a:defRPr kumimoji="1" sz="5416">
          <a:solidFill>
            <a:srgbClr val="003668"/>
          </a:solidFill>
          <a:latin typeface="HY견고딕" pitchFamily="18" charset="-127"/>
          <a:ea typeface="HY견고딕" pitchFamily="18" charset="-127"/>
        </a:defRPr>
      </a:lvl3pPr>
      <a:lvl4pPr algn="l" rtl="0" eaLnBrk="0" fontAlgn="base" latinLnBrk="1" hangingPunct="0">
        <a:spcBef>
          <a:spcPct val="0"/>
        </a:spcBef>
        <a:spcAft>
          <a:spcPct val="0"/>
        </a:spcAft>
        <a:defRPr kumimoji="1" sz="5416">
          <a:solidFill>
            <a:srgbClr val="003668"/>
          </a:solidFill>
          <a:latin typeface="HY견고딕" pitchFamily="18" charset="-127"/>
          <a:ea typeface="HY견고딕" pitchFamily="18" charset="-127"/>
        </a:defRPr>
      </a:lvl4pPr>
      <a:lvl5pPr algn="l" rtl="0" eaLnBrk="0" fontAlgn="base" latinLnBrk="1" hangingPunct="0">
        <a:spcBef>
          <a:spcPct val="0"/>
        </a:spcBef>
        <a:spcAft>
          <a:spcPct val="0"/>
        </a:spcAft>
        <a:defRPr kumimoji="1" sz="5416">
          <a:solidFill>
            <a:srgbClr val="003668"/>
          </a:solidFill>
          <a:latin typeface="HY견고딕" pitchFamily="18" charset="-127"/>
          <a:ea typeface="HY견고딕" pitchFamily="18" charset="-127"/>
        </a:defRPr>
      </a:lvl5pPr>
      <a:lvl6pPr marL="562722" algn="l" rtl="0" fontAlgn="base" latinLnBrk="1">
        <a:spcBef>
          <a:spcPct val="0"/>
        </a:spcBef>
        <a:spcAft>
          <a:spcPct val="0"/>
        </a:spcAft>
        <a:defRPr kumimoji="1">
          <a:solidFill>
            <a:srgbClr val="003668"/>
          </a:solidFill>
          <a:latin typeface="HY견고딕" pitchFamily="18" charset="-127"/>
          <a:ea typeface="HY견고딕" pitchFamily="18" charset="-127"/>
        </a:defRPr>
      </a:lvl6pPr>
      <a:lvl7pPr marL="1125444" algn="l" rtl="0" fontAlgn="base" latinLnBrk="1">
        <a:spcBef>
          <a:spcPct val="0"/>
        </a:spcBef>
        <a:spcAft>
          <a:spcPct val="0"/>
        </a:spcAft>
        <a:defRPr kumimoji="1">
          <a:solidFill>
            <a:srgbClr val="003668"/>
          </a:solidFill>
          <a:latin typeface="HY견고딕" pitchFamily="18" charset="-127"/>
          <a:ea typeface="HY견고딕" pitchFamily="18" charset="-127"/>
        </a:defRPr>
      </a:lvl7pPr>
      <a:lvl8pPr marL="1688165" algn="l" rtl="0" fontAlgn="base" latinLnBrk="1">
        <a:spcBef>
          <a:spcPct val="0"/>
        </a:spcBef>
        <a:spcAft>
          <a:spcPct val="0"/>
        </a:spcAft>
        <a:defRPr kumimoji="1">
          <a:solidFill>
            <a:srgbClr val="003668"/>
          </a:solidFill>
          <a:latin typeface="HY견고딕" pitchFamily="18" charset="-127"/>
          <a:ea typeface="HY견고딕" pitchFamily="18" charset="-127"/>
        </a:defRPr>
      </a:lvl8pPr>
      <a:lvl9pPr marL="2250887" algn="l" rtl="0" fontAlgn="base" latinLnBrk="1">
        <a:spcBef>
          <a:spcPct val="0"/>
        </a:spcBef>
        <a:spcAft>
          <a:spcPct val="0"/>
        </a:spcAft>
        <a:defRPr kumimoji="1">
          <a:solidFill>
            <a:srgbClr val="003668"/>
          </a:solidFill>
          <a:latin typeface="HY견고딕" pitchFamily="18" charset="-127"/>
          <a:ea typeface="HY견고딕" pitchFamily="18" charset="-127"/>
        </a:defRPr>
      </a:lvl9pPr>
    </p:titleStyle>
    <p:bodyStyle>
      <a:lvl1pPr marL="422041" indent="-422041" algn="l" rtl="0" eaLnBrk="0" fontAlgn="base" latinLnBrk="1" hangingPunct="0">
        <a:spcBef>
          <a:spcPct val="20000"/>
        </a:spcBef>
        <a:spcAft>
          <a:spcPct val="0"/>
        </a:spcAft>
        <a:buChar char="•"/>
        <a:defRPr kumimoji="1" sz="3939">
          <a:solidFill>
            <a:schemeClr val="tx1"/>
          </a:solidFill>
          <a:latin typeface="+mn-lt"/>
          <a:ea typeface="+mn-ea"/>
          <a:cs typeface="+mn-cs"/>
        </a:defRPr>
      </a:lvl1pPr>
      <a:lvl2pPr marL="914423" indent="-351701" algn="l" rtl="0" eaLnBrk="0" fontAlgn="base" latinLnBrk="1" hangingPunct="0">
        <a:spcBef>
          <a:spcPct val="20000"/>
        </a:spcBef>
        <a:spcAft>
          <a:spcPct val="0"/>
        </a:spcAft>
        <a:buChar char="–"/>
        <a:defRPr kumimoji="1" sz="3446">
          <a:solidFill>
            <a:schemeClr val="tx1"/>
          </a:solidFill>
          <a:latin typeface="+mn-lt"/>
          <a:ea typeface="+mn-ea"/>
        </a:defRPr>
      </a:lvl2pPr>
      <a:lvl3pPr marL="1406804" indent="-281361" algn="l" rtl="0" eaLnBrk="0" fontAlgn="base" latinLnBrk="1" hangingPunct="0">
        <a:spcBef>
          <a:spcPct val="20000"/>
        </a:spcBef>
        <a:spcAft>
          <a:spcPct val="0"/>
        </a:spcAft>
        <a:buChar char="•"/>
        <a:defRPr kumimoji="1" sz="2954">
          <a:solidFill>
            <a:schemeClr val="tx1"/>
          </a:solidFill>
          <a:latin typeface="+mn-lt"/>
          <a:ea typeface="+mn-ea"/>
        </a:defRPr>
      </a:lvl3pPr>
      <a:lvl4pPr marL="1969526" indent="-281361" algn="l" rtl="0" eaLnBrk="0" fontAlgn="base" latinLnBrk="1" hangingPunct="0">
        <a:spcBef>
          <a:spcPct val="20000"/>
        </a:spcBef>
        <a:spcAft>
          <a:spcPct val="0"/>
        </a:spcAft>
        <a:buChar char="–"/>
        <a:defRPr kumimoji="1" sz="2462">
          <a:solidFill>
            <a:schemeClr val="tx1"/>
          </a:solidFill>
          <a:latin typeface="+mn-lt"/>
          <a:ea typeface="+mn-ea"/>
        </a:defRPr>
      </a:lvl4pPr>
      <a:lvl5pPr marL="2532248" indent="-281361" algn="l" rtl="0" eaLnBrk="0" fontAlgn="base" latinLnBrk="1" hangingPunct="0">
        <a:spcBef>
          <a:spcPct val="20000"/>
        </a:spcBef>
        <a:spcAft>
          <a:spcPct val="0"/>
        </a:spcAft>
        <a:buChar char="»"/>
        <a:defRPr kumimoji="1" sz="2462">
          <a:solidFill>
            <a:schemeClr val="tx1"/>
          </a:solidFill>
          <a:latin typeface="+mn-lt"/>
          <a:ea typeface="+mn-ea"/>
        </a:defRPr>
      </a:lvl5pPr>
      <a:lvl6pPr marL="3094970" indent="-281361" algn="l" rtl="0" fontAlgn="base" latinLnBrk="1">
        <a:spcBef>
          <a:spcPct val="20000"/>
        </a:spcBef>
        <a:spcAft>
          <a:spcPct val="0"/>
        </a:spcAft>
        <a:buChar char="»"/>
        <a:defRPr kumimoji="1" sz="2462">
          <a:solidFill>
            <a:schemeClr val="tx1"/>
          </a:solidFill>
          <a:latin typeface="+mn-lt"/>
          <a:ea typeface="+mn-ea"/>
        </a:defRPr>
      </a:lvl6pPr>
      <a:lvl7pPr marL="3657691" indent="-281361" algn="l" rtl="0" fontAlgn="base" latinLnBrk="1">
        <a:spcBef>
          <a:spcPct val="20000"/>
        </a:spcBef>
        <a:spcAft>
          <a:spcPct val="0"/>
        </a:spcAft>
        <a:buChar char="»"/>
        <a:defRPr kumimoji="1" sz="2462">
          <a:solidFill>
            <a:schemeClr val="tx1"/>
          </a:solidFill>
          <a:latin typeface="+mn-lt"/>
          <a:ea typeface="+mn-ea"/>
        </a:defRPr>
      </a:lvl7pPr>
      <a:lvl8pPr marL="4220413" indent="-281361" algn="l" rtl="0" fontAlgn="base" latinLnBrk="1">
        <a:spcBef>
          <a:spcPct val="20000"/>
        </a:spcBef>
        <a:spcAft>
          <a:spcPct val="0"/>
        </a:spcAft>
        <a:buChar char="»"/>
        <a:defRPr kumimoji="1" sz="2462">
          <a:solidFill>
            <a:schemeClr val="tx1"/>
          </a:solidFill>
          <a:latin typeface="+mn-lt"/>
          <a:ea typeface="+mn-ea"/>
        </a:defRPr>
      </a:lvl8pPr>
      <a:lvl9pPr marL="4783135" indent="-281361" algn="l" rtl="0" fontAlgn="base" latinLnBrk="1">
        <a:spcBef>
          <a:spcPct val="20000"/>
        </a:spcBef>
        <a:spcAft>
          <a:spcPct val="0"/>
        </a:spcAft>
        <a:buChar char="»"/>
        <a:defRPr kumimoji="1" sz="2462">
          <a:solidFill>
            <a:schemeClr val="tx1"/>
          </a:solidFill>
          <a:latin typeface="+mn-lt"/>
          <a:ea typeface="+mn-ea"/>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24"/>
          <p:cNvSpPr>
            <a:spLocks noChangeArrowheads="1"/>
          </p:cNvSpPr>
          <p:nvPr/>
        </p:nvSpPr>
        <p:spPr bwMode="auto">
          <a:xfrm>
            <a:off x="5984117" y="3127146"/>
            <a:ext cx="223766" cy="3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110769" tIns="57600" rIns="110769" bIns="57600" anchor="ctr">
            <a:spAutoFit/>
          </a:bodyPr>
          <a:lstStyle>
            <a:lvl1pPr eaLnBrk="0" hangingPunct="0">
              <a:defRPr kumimoji="1" sz="1400">
                <a:solidFill>
                  <a:srgbClr val="2B3749"/>
                </a:solidFill>
                <a:latin typeface="맑은 고딕" pitchFamily="50" charset="-127"/>
                <a:ea typeface="맑은 고딕" pitchFamily="50" charset="-127"/>
              </a:defRPr>
            </a:lvl1pPr>
            <a:lvl2pPr marL="742950" indent="-285750" eaLnBrk="0" hangingPunct="0">
              <a:defRPr kumimoji="1" sz="1400">
                <a:solidFill>
                  <a:srgbClr val="2B3749"/>
                </a:solidFill>
                <a:latin typeface="맑은 고딕" pitchFamily="50" charset="-127"/>
                <a:ea typeface="맑은 고딕" pitchFamily="50" charset="-127"/>
              </a:defRPr>
            </a:lvl2pPr>
            <a:lvl3pPr marL="1143000" indent="-228600" eaLnBrk="0" hangingPunct="0">
              <a:defRPr kumimoji="1" sz="1400">
                <a:solidFill>
                  <a:srgbClr val="2B3749"/>
                </a:solidFill>
                <a:latin typeface="맑은 고딕" pitchFamily="50" charset="-127"/>
                <a:ea typeface="맑은 고딕" pitchFamily="50" charset="-127"/>
              </a:defRPr>
            </a:lvl3pPr>
            <a:lvl4pPr marL="1600200" indent="-228600" eaLnBrk="0" hangingPunct="0">
              <a:defRPr kumimoji="1" sz="1400">
                <a:solidFill>
                  <a:srgbClr val="2B3749"/>
                </a:solidFill>
                <a:latin typeface="맑은 고딕" pitchFamily="50" charset="-127"/>
                <a:ea typeface="맑은 고딕" pitchFamily="50" charset="-127"/>
              </a:defRPr>
            </a:lvl4pPr>
            <a:lvl5pPr marL="2057400" indent="-228600" eaLnBrk="0" hangingPunct="0">
              <a:defRPr kumimoji="1" sz="1400">
                <a:solidFill>
                  <a:srgbClr val="2B3749"/>
                </a:solidFill>
                <a:latin typeface="맑은 고딕" pitchFamily="50" charset="-127"/>
                <a:ea typeface="맑은 고딕" pitchFamily="50" charset="-127"/>
              </a:defRPr>
            </a:lvl5pPr>
            <a:lvl6pPr marL="2514600" indent="-228600" algn="ctr" eaLnBrk="0" fontAlgn="base" hangingPunct="0">
              <a:spcBef>
                <a:spcPct val="0"/>
              </a:spcBef>
              <a:spcAft>
                <a:spcPct val="0"/>
              </a:spcAft>
              <a:defRPr kumimoji="1" sz="1400">
                <a:solidFill>
                  <a:srgbClr val="2B3749"/>
                </a:solidFill>
                <a:latin typeface="맑은 고딕" pitchFamily="50" charset="-127"/>
                <a:ea typeface="맑은 고딕" pitchFamily="50" charset="-127"/>
              </a:defRPr>
            </a:lvl6pPr>
            <a:lvl7pPr marL="2971800" indent="-228600" algn="ctr" eaLnBrk="0" fontAlgn="base" hangingPunct="0">
              <a:spcBef>
                <a:spcPct val="0"/>
              </a:spcBef>
              <a:spcAft>
                <a:spcPct val="0"/>
              </a:spcAft>
              <a:defRPr kumimoji="1" sz="1400">
                <a:solidFill>
                  <a:srgbClr val="2B3749"/>
                </a:solidFill>
                <a:latin typeface="맑은 고딕" pitchFamily="50" charset="-127"/>
                <a:ea typeface="맑은 고딕" pitchFamily="50" charset="-127"/>
              </a:defRPr>
            </a:lvl7pPr>
            <a:lvl8pPr marL="3429000" indent="-228600" algn="ctr" eaLnBrk="0" fontAlgn="base" hangingPunct="0">
              <a:spcBef>
                <a:spcPct val="0"/>
              </a:spcBef>
              <a:spcAft>
                <a:spcPct val="0"/>
              </a:spcAft>
              <a:defRPr kumimoji="1" sz="1400">
                <a:solidFill>
                  <a:srgbClr val="2B3749"/>
                </a:solidFill>
                <a:latin typeface="맑은 고딕" pitchFamily="50" charset="-127"/>
                <a:ea typeface="맑은 고딕" pitchFamily="50" charset="-127"/>
              </a:defRPr>
            </a:lvl8pPr>
            <a:lvl9pPr marL="3886200" indent="-228600" algn="ctr" eaLnBrk="0" fontAlgn="base" hangingPunct="0">
              <a:spcBef>
                <a:spcPct val="0"/>
              </a:spcBef>
              <a:spcAft>
                <a:spcPct val="0"/>
              </a:spcAft>
              <a:defRPr kumimoji="1" sz="1400">
                <a:solidFill>
                  <a:srgbClr val="2B3749"/>
                </a:solidFill>
                <a:latin typeface="맑은 고딕" pitchFamily="50" charset="-127"/>
                <a:ea typeface="맑은 고딕" pitchFamily="50" charset="-127"/>
              </a:defRPr>
            </a:lvl9pPr>
          </a:lstStyle>
          <a:p>
            <a:pPr algn="ctr" eaLnBrk="1" hangingPunct="1">
              <a:spcBef>
                <a:spcPct val="50000"/>
              </a:spcBef>
              <a:defRPr/>
            </a:pPr>
            <a:endParaRPr kumimoji="0" lang="ko-KR" altLang="en-US" sz="1723" b="1">
              <a:solidFill>
                <a:schemeClr val="tx1"/>
              </a:solidFill>
              <a:latin typeface="Arial" charset="0"/>
              <a:ea typeface="가는각진제목체" pitchFamily="18" charset="-127"/>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latinLnBrk="1" hangingPunct="0">
        <a:spcBef>
          <a:spcPct val="0"/>
        </a:spcBef>
        <a:spcAft>
          <a:spcPct val="0"/>
        </a:spcAft>
        <a:defRPr kumimoji="1" sz="1969">
          <a:solidFill>
            <a:schemeClr val="tx1"/>
          </a:solidFill>
          <a:latin typeface="+mj-lt"/>
          <a:ea typeface="+mj-ea"/>
          <a:cs typeface="+mj-cs"/>
        </a:defRPr>
      </a:lvl1pPr>
      <a:lvl2pPr algn="l" rtl="0" eaLnBrk="0" fontAlgn="base" latinLnBrk="1" hangingPunct="0">
        <a:spcBef>
          <a:spcPct val="0"/>
        </a:spcBef>
        <a:spcAft>
          <a:spcPct val="0"/>
        </a:spcAft>
        <a:defRPr kumimoji="1" sz="1969">
          <a:solidFill>
            <a:schemeClr val="tx1"/>
          </a:solidFill>
          <a:latin typeface="굴림" pitchFamily="50" charset="-127"/>
          <a:ea typeface="굴림" pitchFamily="50" charset="-127"/>
        </a:defRPr>
      </a:lvl2pPr>
      <a:lvl3pPr algn="l" rtl="0" eaLnBrk="0" fontAlgn="base" latinLnBrk="1" hangingPunct="0">
        <a:spcBef>
          <a:spcPct val="0"/>
        </a:spcBef>
        <a:spcAft>
          <a:spcPct val="0"/>
        </a:spcAft>
        <a:defRPr kumimoji="1" sz="1969">
          <a:solidFill>
            <a:schemeClr val="tx1"/>
          </a:solidFill>
          <a:latin typeface="굴림" pitchFamily="50" charset="-127"/>
          <a:ea typeface="굴림" pitchFamily="50" charset="-127"/>
        </a:defRPr>
      </a:lvl3pPr>
      <a:lvl4pPr algn="l" rtl="0" eaLnBrk="0" fontAlgn="base" latinLnBrk="1" hangingPunct="0">
        <a:spcBef>
          <a:spcPct val="0"/>
        </a:spcBef>
        <a:spcAft>
          <a:spcPct val="0"/>
        </a:spcAft>
        <a:defRPr kumimoji="1" sz="1969">
          <a:solidFill>
            <a:schemeClr val="tx1"/>
          </a:solidFill>
          <a:latin typeface="굴림" pitchFamily="50" charset="-127"/>
          <a:ea typeface="굴림" pitchFamily="50" charset="-127"/>
        </a:defRPr>
      </a:lvl4pPr>
      <a:lvl5pPr algn="l" rtl="0" eaLnBrk="0" fontAlgn="base" latinLnBrk="1" hangingPunct="0">
        <a:spcBef>
          <a:spcPct val="0"/>
        </a:spcBef>
        <a:spcAft>
          <a:spcPct val="0"/>
        </a:spcAft>
        <a:defRPr kumimoji="1" sz="1969">
          <a:solidFill>
            <a:schemeClr val="tx1"/>
          </a:solidFill>
          <a:latin typeface="굴림" pitchFamily="50" charset="-127"/>
          <a:ea typeface="굴림" pitchFamily="50" charset="-127"/>
        </a:defRPr>
      </a:lvl5pPr>
      <a:lvl6pPr marL="562722" algn="l" rtl="0" fontAlgn="base" latinLnBrk="1">
        <a:spcBef>
          <a:spcPct val="0"/>
        </a:spcBef>
        <a:spcAft>
          <a:spcPct val="0"/>
        </a:spcAft>
        <a:defRPr kumimoji="1" sz="1969">
          <a:solidFill>
            <a:schemeClr val="tx1"/>
          </a:solidFill>
          <a:latin typeface="굴림" pitchFamily="50" charset="-127"/>
          <a:ea typeface="굴림" pitchFamily="50" charset="-127"/>
        </a:defRPr>
      </a:lvl6pPr>
      <a:lvl7pPr marL="1125444" algn="l" rtl="0" fontAlgn="base" latinLnBrk="1">
        <a:spcBef>
          <a:spcPct val="0"/>
        </a:spcBef>
        <a:spcAft>
          <a:spcPct val="0"/>
        </a:spcAft>
        <a:defRPr kumimoji="1" sz="1969">
          <a:solidFill>
            <a:schemeClr val="tx1"/>
          </a:solidFill>
          <a:latin typeface="굴림" pitchFamily="50" charset="-127"/>
          <a:ea typeface="굴림" pitchFamily="50" charset="-127"/>
        </a:defRPr>
      </a:lvl7pPr>
      <a:lvl8pPr marL="1688165" algn="l" rtl="0" fontAlgn="base" latinLnBrk="1">
        <a:spcBef>
          <a:spcPct val="0"/>
        </a:spcBef>
        <a:spcAft>
          <a:spcPct val="0"/>
        </a:spcAft>
        <a:defRPr kumimoji="1" sz="1969">
          <a:solidFill>
            <a:schemeClr val="tx1"/>
          </a:solidFill>
          <a:latin typeface="굴림" pitchFamily="50" charset="-127"/>
          <a:ea typeface="굴림" pitchFamily="50" charset="-127"/>
        </a:defRPr>
      </a:lvl8pPr>
      <a:lvl9pPr marL="2250887" algn="l" rtl="0" fontAlgn="base" latinLnBrk="1">
        <a:spcBef>
          <a:spcPct val="0"/>
        </a:spcBef>
        <a:spcAft>
          <a:spcPct val="0"/>
        </a:spcAft>
        <a:defRPr kumimoji="1" sz="1969">
          <a:solidFill>
            <a:schemeClr val="tx1"/>
          </a:solidFill>
          <a:latin typeface="굴림" pitchFamily="50" charset="-127"/>
          <a:ea typeface="굴림" pitchFamily="50" charset="-127"/>
        </a:defRPr>
      </a:lvl9pPr>
    </p:titleStyle>
    <p:bodyStyle>
      <a:lvl1pPr marL="422041" indent="-422041" algn="l" defTabSz="1107859" rtl="0" eaLnBrk="0" fontAlgn="base" latinLnBrk="1" hangingPunct="0">
        <a:spcBef>
          <a:spcPts val="1846"/>
        </a:spcBef>
        <a:spcAft>
          <a:spcPct val="0"/>
        </a:spcAft>
        <a:buClr>
          <a:schemeClr val="tx1"/>
        </a:buClr>
        <a:buFont typeface="Wingdings" panose="05000000000000000000" pitchFamily="2" charset="2"/>
        <a:buChar char="•"/>
        <a:defRPr kumimoji="1" sz="1723">
          <a:solidFill>
            <a:schemeClr val="tx1"/>
          </a:solidFill>
          <a:latin typeface="+mn-lt"/>
          <a:ea typeface="+mn-ea"/>
          <a:cs typeface="+mn-cs"/>
        </a:defRPr>
      </a:lvl1pPr>
      <a:lvl2pPr marL="349748" indent="-347793" algn="l" defTabSz="1107859" rtl="0" eaLnBrk="0" fontAlgn="base" latinLnBrk="1" hangingPunct="0">
        <a:spcBef>
          <a:spcPts val="1231"/>
        </a:spcBef>
        <a:spcAft>
          <a:spcPct val="0"/>
        </a:spcAft>
        <a:buClr>
          <a:schemeClr val="tx1"/>
        </a:buClr>
        <a:buFont typeface="Wingdings" panose="05000000000000000000" pitchFamily="2" charset="2"/>
        <a:buChar char="n"/>
        <a:defRPr kumimoji="1" sz="1723">
          <a:solidFill>
            <a:schemeClr val="tx1"/>
          </a:solidFill>
          <a:latin typeface="+mn-lt"/>
          <a:ea typeface="+mn-ea"/>
        </a:defRPr>
      </a:lvl2pPr>
      <a:lvl3pPr marL="668232" indent="-316531" algn="l" defTabSz="1107859" rtl="0" eaLnBrk="0" fontAlgn="base" latinLnBrk="1" hangingPunct="0">
        <a:spcBef>
          <a:spcPts val="615"/>
        </a:spcBef>
        <a:spcAft>
          <a:spcPct val="0"/>
        </a:spcAft>
        <a:buClr>
          <a:schemeClr val="tx1"/>
        </a:buClr>
        <a:buFont typeface="맑은 고딕" panose="020B0503020000020004" pitchFamily="50" charset="-127"/>
        <a:buChar char="–"/>
        <a:defRPr kumimoji="1" sz="1723">
          <a:solidFill>
            <a:schemeClr val="tx1"/>
          </a:solidFill>
          <a:latin typeface="+mn-lt"/>
          <a:ea typeface="+mn-ea"/>
        </a:defRPr>
      </a:lvl3pPr>
      <a:lvl4pPr marL="1002349" indent="-332162" algn="l" defTabSz="1107859" rtl="0" eaLnBrk="0" fontAlgn="base" latinLnBrk="1" hangingPunct="0">
        <a:spcBef>
          <a:spcPts val="615"/>
        </a:spcBef>
        <a:spcAft>
          <a:spcPct val="0"/>
        </a:spcAft>
        <a:buClr>
          <a:schemeClr val="tx1"/>
        </a:buClr>
        <a:buFont typeface="맑은 고딕" panose="020B0503020000020004" pitchFamily="50" charset="-127"/>
        <a:buChar char="–"/>
        <a:defRPr kumimoji="1" sz="1723">
          <a:solidFill>
            <a:schemeClr val="tx1"/>
          </a:solidFill>
          <a:latin typeface="+mn-lt"/>
          <a:ea typeface="+mn-ea"/>
        </a:defRPr>
      </a:lvl4pPr>
      <a:lvl5pPr marL="1359911" indent="-355609" algn="l" defTabSz="1107859" rtl="0" eaLnBrk="0" fontAlgn="base" latinLnBrk="1" hangingPunct="0">
        <a:spcBef>
          <a:spcPts val="615"/>
        </a:spcBef>
        <a:spcAft>
          <a:spcPct val="0"/>
        </a:spcAft>
        <a:buClr>
          <a:schemeClr val="tx1"/>
        </a:buClr>
        <a:buFont typeface="맑은 고딕" panose="020B0503020000020004" pitchFamily="50" charset="-127"/>
        <a:buChar char="»"/>
        <a:defRPr kumimoji="1" sz="1723">
          <a:solidFill>
            <a:schemeClr val="tx1"/>
          </a:solidFill>
          <a:latin typeface="+mn-lt"/>
          <a:ea typeface="+mn-ea"/>
        </a:defRPr>
      </a:lvl5pPr>
      <a:lvl6pPr marL="1922633" indent="-355609" algn="l" defTabSz="1107859" rtl="0" fontAlgn="base" latinLnBrk="1">
        <a:spcBef>
          <a:spcPts val="615"/>
        </a:spcBef>
        <a:spcAft>
          <a:spcPct val="0"/>
        </a:spcAft>
        <a:buClr>
          <a:schemeClr val="tx1"/>
        </a:buClr>
        <a:buFont typeface="맑은 고딕" pitchFamily="50" charset="-127"/>
        <a:buChar char="»"/>
        <a:defRPr kumimoji="1" sz="1723">
          <a:solidFill>
            <a:schemeClr val="tx1"/>
          </a:solidFill>
          <a:latin typeface="+mn-lt"/>
          <a:ea typeface="+mn-ea"/>
        </a:defRPr>
      </a:lvl6pPr>
      <a:lvl7pPr marL="2485354" indent="-355609" algn="l" defTabSz="1107859" rtl="0" fontAlgn="base" latinLnBrk="1">
        <a:spcBef>
          <a:spcPts val="615"/>
        </a:spcBef>
        <a:spcAft>
          <a:spcPct val="0"/>
        </a:spcAft>
        <a:buClr>
          <a:schemeClr val="tx1"/>
        </a:buClr>
        <a:buFont typeface="맑은 고딕" pitchFamily="50" charset="-127"/>
        <a:buChar char="»"/>
        <a:defRPr kumimoji="1" sz="1723">
          <a:solidFill>
            <a:schemeClr val="tx1"/>
          </a:solidFill>
          <a:latin typeface="+mn-lt"/>
          <a:ea typeface="+mn-ea"/>
        </a:defRPr>
      </a:lvl7pPr>
      <a:lvl8pPr marL="3048076" indent="-355609" algn="l" defTabSz="1107859" rtl="0" fontAlgn="base" latinLnBrk="1">
        <a:spcBef>
          <a:spcPts val="615"/>
        </a:spcBef>
        <a:spcAft>
          <a:spcPct val="0"/>
        </a:spcAft>
        <a:buClr>
          <a:schemeClr val="tx1"/>
        </a:buClr>
        <a:buFont typeface="맑은 고딕" pitchFamily="50" charset="-127"/>
        <a:buChar char="»"/>
        <a:defRPr kumimoji="1" sz="1723">
          <a:solidFill>
            <a:schemeClr val="tx1"/>
          </a:solidFill>
          <a:latin typeface="+mn-lt"/>
          <a:ea typeface="+mn-ea"/>
        </a:defRPr>
      </a:lvl8pPr>
      <a:lvl9pPr marL="3610798" indent="-355609" algn="l" defTabSz="1107859" rtl="0" fontAlgn="base" latinLnBrk="1">
        <a:spcBef>
          <a:spcPts val="615"/>
        </a:spcBef>
        <a:spcAft>
          <a:spcPct val="0"/>
        </a:spcAft>
        <a:buClr>
          <a:schemeClr val="tx1"/>
        </a:buClr>
        <a:buFont typeface="맑은 고딕" pitchFamily="50" charset="-127"/>
        <a:buChar char="»"/>
        <a:defRPr kumimoji="1" sz="1723">
          <a:solidFill>
            <a:schemeClr val="tx1"/>
          </a:solidFill>
          <a:latin typeface="+mn-lt"/>
          <a:ea typeface="+mn-ea"/>
        </a:defRPr>
      </a:lvl9pPr>
    </p:bodyStyle>
    <p:otherStyle>
      <a:defPPr>
        <a:defRPr lang="ko-KR"/>
      </a:defPPr>
      <a:lvl1pPr marL="0" algn="l" defTabSz="1125444" rtl="0" eaLnBrk="1" latinLnBrk="1" hangingPunct="1">
        <a:defRPr sz="2215" kern="1200">
          <a:solidFill>
            <a:schemeClr val="tx1"/>
          </a:solidFill>
          <a:latin typeface="+mn-lt"/>
          <a:ea typeface="+mn-ea"/>
          <a:cs typeface="+mn-cs"/>
        </a:defRPr>
      </a:lvl1pPr>
      <a:lvl2pPr marL="562722" algn="l" defTabSz="1125444" rtl="0" eaLnBrk="1" latinLnBrk="1" hangingPunct="1">
        <a:defRPr sz="2215" kern="1200">
          <a:solidFill>
            <a:schemeClr val="tx1"/>
          </a:solidFill>
          <a:latin typeface="+mn-lt"/>
          <a:ea typeface="+mn-ea"/>
          <a:cs typeface="+mn-cs"/>
        </a:defRPr>
      </a:lvl2pPr>
      <a:lvl3pPr marL="1125444" algn="l" defTabSz="1125444" rtl="0" eaLnBrk="1" latinLnBrk="1" hangingPunct="1">
        <a:defRPr sz="2215" kern="1200">
          <a:solidFill>
            <a:schemeClr val="tx1"/>
          </a:solidFill>
          <a:latin typeface="+mn-lt"/>
          <a:ea typeface="+mn-ea"/>
          <a:cs typeface="+mn-cs"/>
        </a:defRPr>
      </a:lvl3pPr>
      <a:lvl4pPr marL="1688165" algn="l" defTabSz="1125444" rtl="0" eaLnBrk="1" latinLnBrk="1" hangingPunct="1">
        <a:defRPr sz="2215" kern="1200">
          <a:solidFill>
            <a:schemeClr val="tx1"/>
          </a:solidFill>
          <a:latin typeface="+mn-lt"/>
          <a:ea typeface="+mn-ea"/>
          <a:cs typeface="+mn-cs"/>
        </a:defRPr>
      </a:lvl4pPr>
      <a:lvl5pPr marL="2250887" algn="l" defTabSz="1125444" rtl="0" eaLnBrk="1" latinLnBrk="1" hangingPunct="1">
        <a:defRPr sz="2215" kern="1200">
          <a:solidFill>
            <a:schemeClr val="tx1"/>
          </a:solidFill>
          <a:latin typeface="+mn-lt"/>
          <a:ea typeface="+mn-ea"/>
          <a:cs typeface="+mn-cs"/>
        </a:defRPr>
      </a:lvl5pPr>
      <a:lvl6pPr marL="2813609" algn="l" defTabSz="1125444" rtl="0" eaLnBrk="1" latinLnBrk="1" hangingPunct="1">
        <a:defRPr sz="2215" kern="1200">
          <a:solidFill>
            <a:schemeClr val="tx1"/>
          </a:solidFill>
          <a:latin typeface="+mn-lt"/>
          <a:ea typeface="+mn-ea"/>
          <a:cs typeface="+mn-cs"/>
        </a:defRPr>
      </a:lvl6pPr>
      <a:lvl7pPr marL="3376331" algn="l" defTabSz="1125444" rtl="0" eaLnBrk="1" latinLnBrk="1" hangingPunct="1">
        <a:defRPr sz="2215" kern="1200">
          <a:solidFill>
            <a:schemeClr val="tx1"/>
          </a:solidFill>
          <a:latin typeface="+mn-lt"/>
          <a:ea typeface="+mn-ea"/>
          <a:cs typeface="+mn-cs"/>
        </a:defRPr>
      </a:lvl7pPr>
      <a:lvl8pPr marL="3939052" algn="l" defTabSz="1125444" rtl="0" eaLnBrk="1" latinLnBrk="1" hangingPunct="1">
        <a:defRPr sz="2215" kern="1200">
          <a:solidFill>
            <a:schemeClr val="tx1"/>
          </a:solidFill>
          <a:latin typeface="+mn-lt"/>
          <a:ea typeface="+mn-ea"/>
          <a:cs typeface="+mn-cs"/>
        </a:defRPr>
      </a:lvl8pPr>
      <a:lvl9pPr marL="4501774" algn="l" defTabSz="1125444" rtl="0" eaLnBrk="1" latinLnBrk="1"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31.emf"/><Relationship Id="rId12" Type="http://schemas.openxmlformats.org/officeDocument/2006/relationships/image" Target="../media/image35.png"/><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30.emf"/><Relationship Id="rId11" Type="http://schemas.openxmlformats.org/officeDocument/2006/relationships/image" Target="../media/image34.png"/><Relationship Id="rId5" Type="http://schemas.openxmlformats.org/officeDocument/2006/relationships/image" Target="../media/image13.png"/><Relationship Id="rId10" Type="http://schemas.openxmlformats.org/officeDocument/2006/relationships/image" Target="../media/image33.png"/><Relationship Id="rId4" Type="http://schemas.openxmlformats.org/officeDocument/2006/relationships/image" Target="../media/image29.emf"/><Relationship Id="rId9"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7.emf"/><Relationship Id="rId7" Type="http://schemas.openxmlformats.org/officeDocument/2006/relationships/image" Target="../media/image38.e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1.png"/><Relationship Id="rId7" Type="http://schemas.openxmlformats.org/officeDocument/2006/relationships/image" Target="../media/image32.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13.png"/><Relationship Id="rId7" Type="http://schemas.openxmlformats.org/officeDocument/2006/relationships/image" Target="../media/image43.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8"/>
          <p:cNvSpPr>
            <a:spLocks noChangeArrowheads="1"/>
          </p:cNvSpPr>
          <p:nvPr/>
        </p:nvSpPr>
        <p:spPr bwMode="auto">
          <a:xfrm>
            <a:off x="3174014" y="3140968"/>
            <a:ext cx="584397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1400">
                <a:solidFill>
                  <a:srgbClr val="2B3749"/>
                </a:solidFill>
                <a:latin typeface="맑은 고딕" panose="020B0503020000020004" pitchFamily="50" charset="-127"/>
                <a:ea typeface="맑은 고딕" panose="020B0503020000020004" pitchFamily="50" charset="-127"/>
              </a:defRPr>
            </a:lvl1pPr>
            <a:lvl2pPr marL="742950" indent="-285750">
              <a:defRPr kumimoji="1" sz="1400">
                <a:solidFill>
                  <a:srgbClr val="2B3749"/>
                </a:solidFill>
                <a:latin typeface="맑은 고딕" panose="020B0503020000020004" pitchFamily="50" charset="-127"/>
                <a:ea typeface="맑은 고딕" panose="020B0503020000020004" pitchFamily="50" charset="-127"/>
              </a:defRPr>
            </a:lvl2pPr>
            <a:lvl3pPr marL="1143000" indent="-228600">
              <a:defRPr kumimoji="1" sz="1400">
                <a:solidFill>
                  <a:srgbClr val="2B3749"/>
                </a:solidFill>
                <a:latin typeface="맑은 고딕" panose="020B0503020000020004" pitchFamily="50" charset="-127"/>
                <a:ea typeface="맑은 고딕" panose="020B0503020000020004" pitchFamily="50" charset="-127"/>
              </a:defRPr>
            </a:lvl3pPr>
            <a:lvl4pPr marL="1600200" indent="-228600">
              <a:defRPr kumimoji="1" sz="1400">
                <a:solidFill>
                  <a:srgbClr val="2B3749"/>
                </a:solidFill>
                <a:latin typeface="맑은 고딕" panose="020B0503020000020004" pitchFamily="50" charset="-127"/>
                <a:ea typeface="맑은 고딕" panose="020B0503020000020004" pitchFamily="50" charset="-127"/>
              </a:defRPr>
            </a:lvl4pPr>
            <a:lvl5pPr marL="2057400" indent="-228600">
              <a:defRPr kumimoji="1" sz="1400">
                <a:solidFill>
                  <a:srgbClr val="2B3749"/>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9pPr>
          </a:lstStyle>
          <a:p>
            <a:pPr algn="ctr" eaLnBrk="1" latinLnBrk="1" hangingPunct="1"/>
            <a:r>
              <a:rPr lang="en-US" altLang="ko-KR" sz="2400" b="1" u="sng" dirty="0">
                <a:solidFill>
                  <a:schemeClr val="accent1"/>
                </a:solidFill>
                <a:latin typeface="Arial" panose="020B0604020202020204" pitchFamily="34" charset="0"/>
                <a:cs typeface="Arial" panose="020B0604020202020204" pitchFamily="34" charset="0"/>
              </a:rPr>
              <a:t>Handled by</a:t>
            </a:r>
          </a:p>
          <a:p>
            <a:pPr algn="ctr" eaLnBrk="1" latinLnBrk="1" hangingPunct="1"/>
            <a:r>
              <a:rPr lang="en-US" altLang="ko-KR" sz="2400" dirty="0">
                <a:solidFill>
                  <a:schemeClr val="tx1"/>
                </a:solidFill>
                <a:latin typeface="Arial" panose="020B0604020202020204" pitchFamily="34" charset="0"/>
                <a:cs typeface="Arial" panose="020B0604020202020204" pitchFamily="34" charset="0"/>
              </a:rPr>
              <a:t>S. Murali, Ph.D., </a:t>
            </a:r>
          </a:p>
          <a:p>
            <a:pPr algn="ctr" eaLnBrk="1" latinLnBrk="1" hangingPunct="1"/>
            <a:r>
              <a:rPr lang="en-US" altLang="ko-KR" sz="2400" dirty="0">
                <a:solidFill>
                  <a:schemeClr val="tx1"/>
                </a:solidFill>
                <a:latin typeface="Arial" panose="020B0604020202020204" pitchFamily="34" charset="0"/>
                <a:cs typeface="Arial" panose="020B0604020202020204" pitchFamily="34" charset="0"/>
              </a:rPr>
              <a:t>Associate Professor,</a:t>
            </a:r>
          </a:p>
          <a:p>
            <a:pPr algn="ctr" eaLnBrk="1" latinLnBrk="1" hangingPunct="1"/>
            <a:r>
              <a:rPr lang="en-US" altLang="ko-KR" sz="2400" dirty="0">
                <a:solidFill>
                  <a:schemeClr val="tx1"/>
                </a:solidFill>
                <a:latin typeface="Arial" panose="020B0604020202020204" pitchFamily="34" charset="0"/>
                <a:cs typeface="Arial" panose="020B0604020202020204" pitchFamily="34" charset="0"/>
              </a:rPr>
              <a:t>Department of Mechanical Engineering, SRM IST, Kattankulathur. </a:t>
            </a:r>
          </a:p>
        </p:txBody>
      </p:sp>
      <p:sp>
        <p:nvSpPr>
          <p:cNvPr id="8" name="Rectangle 108"/>
          <p:cNvSpPr>
            <a:spLocks noChangeArrowheads="1"/>
          </p:cNvSpPr>
          <p:nvPr/>
        </p:nvSpPr>
        <p:spPr bwMode="auto">
          <a:xfrm>
            <a:off x="1352473" y="1736114"/>
            <a:ext cx="948705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1400">
                <a:solidFill>
                  <a:srgbClr val="2B3749"/>
                </a:solidFill>
                <a:latin typeface="맑은 고딕" panose="020B0503020000020004" pitchFamily="50" charset="-127"/>
                <a:ea typeface="맑은 고딕" panose="020B0503020000020004" pitchFamily="50" charset="-127"/>
              </a:defRPr>
            </a:lvl1pPr>
            <a:lvl2pPr marL="742950" indent="-285750">
              <a:defRPr kumimoji="1" sz="1400">
                <a:solidFill>
                  <a:srgbClr val="2B3749"/>
                </a:solidFill>
                <a:latin typeface="맑은 고딕" panose="020B0503020000020004" pitchFamily="50" charset="-127"/>
                <a:ea typeface="맑은 고딕" panose="020B0503020000020004" pitchFamily="50" charset="-127"/>
              </a:defRPr>
            </a:lvl2pPr>
            <a:lvl3pPr marL="1143000" indent="-228600">
              <a:defRPr kumimoji="1" sz="1400">
                <a:solidFill>
                  <a:srgbClr val="2B3749"/>
                </a:solidFill>
                <a:latin typeface="맑은 고딕" panose="020B0503020000020004" pitchFamily="50" charset="-127"/>
                <a:ea typeface="맑은 고딕" panose="020B0503020000020004" pitchFamily="50" charset="-127"/>
              </a:defRPr>
            </a:lvl3pPr>
            <a:lvl4pPr marL="1600200" indent="-228600">
              <a:defRPr kumimoji="1" sz="1400">
                <a:solidFill>
                  <a:srgbClr val="2B3749"/>
                </a:solidFill>
                <a:latin typeface="맑은 고딕" panose="020B0503020000020004" pitchFamily="50" charset="-127"/>
                <a:ea typeface="맑은 고딕" panose="020B0503020000020004" pitchFamily="50" charset="-127"/>
              </a:defRPr>
            </a:lvl4pPr>
            <a:lvl5pPr marL="2057400" indent="-228600">
              <a:defRPr kumimoji="1" sz="1400">
                <a:solidFill>
                  <a:srgbClr val="2B3749"/>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9pPr>
          </a:lstStyle>
          <a:p>
            <a:pPr algn="ctr" eaLnBrk="1" latinLnBrk="1" hangingPunct="1"/>
            <a:r>
              <a:rPr lang="en-US" altLang="ko-KR" sz="2000" b="1" u="sng" dirty="0">
                <a:solidFill>
                  <a:schemeClr val="accent1"/>
                </a:solidFill>
                <a:latin typeface="Arial" panose="020B0604020202020204" pitchFamily="34" charset="0"/>
                <a:cs typeface="Arial" panose="020B0604020202020204" pitchFamily="34" charset="0"/>
              </a:rPr>
              <a:t>Subject Code</a:t>
            </a:r>
          </a:p>
          <a:p>
            <a:pPr algn="ctr" eaLnBrk="1" latinLnBrk="1" hangingPunct="1"/>
            <a:r>
              <a:rPr lang="en-US" altLang="ko-KR" sz="3600" b="1" dirty="0">
                <a:solidFill>
                  <a:schemeClr val="accent1"/>
                </a:solidFill>
                <a:latin typeface="Arial" panose="020B0604020202020204" pitchFamily="34" charset="0"/>
                <a:cs typeface="Arial" panose="020B0604020202020204" pitchFamily="34" charset="0"/>
              </a:rPr>
              <a:t>18MEO113T - Design of Experiments</a:t>
            </a:r>
            <a:endParaRPr lang="en-US" altLang="ko-KR" sz="2000" b="1" dirty="0">
              <a:solidFill>
                <a:schemeClr val="accent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062" y="0"/>
            <a:ext cx="3530736" cy="1474446"/>
          </a:xfrm>
          <a:prstGeom prst="rect">
            <a:avLst/>
          </a:prstGeom>
        </p:spPr>
      </p:pic>
      <p:sp>
        <p:nvSpPr>
          <p:cNvPr id="9" name="Rectangle 108">
            <a:extLst>
              <a:ext uri="{FF2B5EF4-FFF2-40B4-BE49-F238E27FC236}">
                <a16:creationId xmlns:a16="http://schemas.microsoft.com/office/drawing/2014/main" id="{845536B5-86B2-4C99-92FD-2675FEF59B32}"/>
              </a:ext>
            </a:extLst>
          </p:cNvPr>
          <p:cNvSpPr>
            <a:spLocks noChangeArrowheads="1"/>
          </p:cNvSpPr>
          <p:nvPr/>
        </p:nvSpPr>
        <p:spPr bwMode="auto">
          <a:xfrm>
            <a:off x="119336" y="5553236"/>
            <a:ext cx="1207266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kumimoji="1" sz="1400">
                <a:solidFill>
                  <a:srgbClr val="2B3749"/>
                </a:solidFill>
                <a:latin typeface="맑은 고딕" panose="020B0503020000020004" pitchFamily="50" charset="-127"/>
                <a:ea typeface="맑은 고딕" panose="020B0503020000020004" pitchFamily="50" charset="-127"/>
              </a:defRPr>
            </a:lvl1pPr>
            <a:lvl2pPr marL="742950" indent="-285750">
              <a:defRPr kumimoji="1" sz="1400">
                <a:solidFill>
                  <a:srgbClr val="2B3749"/>
                </a:solidFill>
                <a:latin typeface="맑은 고딕" panose="020B0503020000020004" pitchFamily="50" charset="-127"/>
                <a:ea typeface="맑은 고딕" panose="020B0503020000020004" pitchFamily="50" charset="-127"/>
              </a:defRPr>
            </a:lvl2pPr>
            <a:lvl3pPr marL="1143000" indent="-228600">
              <a:defRPr kumimoji="1" sz="1400">
                <a:solidFill>
                  <a:srgbClr val="2B3749"/>
                </a:solidFill>
                <a:latin typeface="맑은 고딕" panose="020B0503020000020004" pitchFamily="50" charset="-127"/>
                <a:ea typeface="맑은 고딕" panose="020B0503020000020004" pitchFamily="50" charset="-127"/>
              </a:defRPr>
            </a:lvl3pPr>
            <a:lvl4pPr marL="1600200" indent="-228600">
              <a:defRPr kumimoji="1" sz="1400">
                <a:solidFill>
                  <a:srgbClr val="2B3749"/>
                </a:solidFill>
                <a:latin typeface="맑은 고딕" panose="020B0503020000020004" pitchFamily="50" charset="-127"/>
                <a:ea typeface="맑은 고딕" panose="020B0503020000020004" pitchFamily="50" charset="-127"/>
              </a:defRPr>
            </a:lvl4pPr>
            <a:lvl5pPr marL="2057400" indent="-228600">
              <a:defRPr kumimoji="1" sz="1400">
                <a:solidFill>
                  <a:srgbClr val="2B3749"/>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kumimoji="1" sz="1400">
                <a:solidFill>
                  <a:srgbClr val="2B3749"/>
                </a:solidFill>
                <a:latin typeface="맑은 고딕" panose="020B0503020000020004" pitchFamily="50" charset="-127"/>
                <a:ea typeface="맑은 고딕" panose="020B0503020000020004" pitchFamily="50" charset="-127"/>
              </a:defRPr>
            </a:lvl9pPr>
          </a:lstStyle>
          <a:p>
            <a:pPr algn="ctr" eaLnBrk="1" latinLnBrk="1" hangingPunct="1"/>
            <a:r>
              <a:rPr lang="en-US" altLang="ko-KR" sz="2000" b="1" u="sng" dirty="0">
                <a:solidFill>
                  <a:srgbClr val="FF0000"/>
                </a:solidFill>
                <a:latin typeface="Arial" panose="020B0604020202020204" pitchFamily="34" charset="0"/>
                <a:cs typeface="Arial" panose="020B0604020202020204" pitchFamily="34" charset="0"/>
              </a:rPr>
              <a:t>Disclaimer </a:t>
            </a:r>
          </a:p>
          <a:p>
            <a:pPr algn="ctr" eaLnBrk="1" latinLnBrk="1" hangingPunct="1"/>
            <a:r>
              <a:rPr lang="en-US" altLang="ko-KR" sz="2000" b="1" dirty="0">
                <a:solidFill>
                  <a:schemeClr val="tx1"/>
                </a:solidFill>
                <a:latin typeface="Arial" panose="020B0604020202020204" pitchFamily="34" charset="0"/>
                <a:cs typeface="Arial" panose="020B0604020202020204" pitchFamily="34" charset="0"/>
              </a:rPr>
              <a:t>The content prepared in the presentation are from various sources, only used for education purpose. Thanks to all the sources. </a:t>
            </a:r>
          </a:p>
          <a:p>
            <a:pPr algn="ctr" eaLnBrk="1" latinLnBrk="1" hangingPunct="1"/>
            <a:endParaRPr lang="en-US" altLang="ko-KR"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70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893" dirty="0">
                <a:latin typeface="Arial" panose="020B0604020202020204" pitchFamily="34" charset="0"/>
                <a:cs typeface="Arial" panose="020B0604020202020204" pitchFamily="34" charset="0"/>
              </a:rPr>
              <a:t>Two way ANOVA without replication</a:t>
            </a:r>
          </a:p>
          <a:p>
            <a:pPr lvl="1" algn="just" latinLnBrk="0">
              <a:lnSpc>
                <a:spcPct val="150000"/>
              </a:lnSpc>
            </a:pPr>
            <a:r>
              <a:rPr lang="en-US" sz="2400" dirty="0">
                <a:latin typeface="Arial" panose="020B0604020202020204" pitchFamily="34" charset="0"/>
                <a:cs typeface="Arial" panose="020B0604020202020204" pitchFamily="34" charset="0"/>
              </a:rPr>
              <a:t>We are testing one set of individual before and after they take a medication to see if it works or not.</a:t>
            </a:r>
          </a:p>
          <a:p>
            <a:pPr algn="just" latinLnBrk="0">
              <a:lnSpc>
                <a:spcPct val="150000"/>
              </a:lnSpc>
            </a:pPr>
            <a:r>
              <a:rPr lang="en-US" sz="2893" dirty="0">
                <a:latin typeface="Arial" panose="020B0604020202020204" pitchFamily="34" charset="0"/>
                <a:cs typeface="Arial" panose="020B0604020202020204" pitchFamily="34" charset="0"/>
              </a:rPr>
              <a:t>Two way ANOVA with replication</a:t>
            </a:r>
          </a:p>
          <a:p>
            <a:pPr lvl="1" algn="just" latinLnBrk="0">
              <a:lnSpc>
                <a:spcPct val="150000"/>
              </a:lnSpc>
            </a:pPr>
            <a:r>
              <a:rPr lang="en-US" sz="2400" dirty="0">
                <a:latin typeface="Arial" panose="020B0604020202020204" pitchFamily="34" charset="0"/>
                <a:cs typeface="Arial" panose="020B0604020202020204" pitchFamily="34" charset="0"/>
              </a:rPr>
              <a:t>Two groups, and the members of those groups are doing more than one thing.</a:t>
            </a:r>
          </a:p>
          <a:p>
            <a:pPr lvl="1" algn="just" latinLnBrk="0">
              <a:lnSpc>
                <a:spcPct val="150000"/>
              </a:lnSpc>
            </a:pPr>
            <a:r>
              <a:rPr lang="en-US" sz="2400" dirty="0">
                <a:latin typeface="Arial" panose="020B0604020202020204" pitchFamily="34" charset="0"/>
                <a:cs typeface="Arial" panose="020B0604020202020204" pitchFamily="34" charset="0"/>
              </a:rPr>
              <a:t>For example, two groups of patients from different hospitals trying two different therapies.</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10</a:t>
            </a:fld>
            <a:endParaRPr lang="en-US" altLang="ko-KR"/>
          </a:p>
        </p:txBody>
      </p:sp>
    </p:spTree>
    <p:extLst>
      <p:ext uri="{BB962C8B-B14F-4D97-AF65-F5344CB8AC3E}">
        <p14:creationId xmlns:p14="http://schemas.microsoft.com/office/powerpoint/2010/main" val="127508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893" dirty="0">
                <a:latin typeface="Arial" panose="020B0604020202020204" pitchFamily="34" charset="0"/>
                <a:cs typeface="Arial" panose="020B0604020202020204" pitchFamily="34" charset="0"/>
              </a:rPr>
              <a:t>Three way ANOVA</a:t>
            </a:r>
          </a:p>
          <a:p>
            <a:pPr lvl="1" algn="just" latinLnBrk="0">
              <a:lnSpc>
                <a:spcPct val="150000"/>
              </a:lnSpc>
            </a:pPr>
            <a:r>
              <a:rPr lang="en-US" sz="1907" dirty="0">
                <a:latin typeface="Arial" panose="020B0604020202020204" pitchFamily="34" charset="0"/>
                <a:cs typeface="Arial" panose="020B0604020202020204" pitchFamily="34" charset="0"/>
              </a:rPr>
              <a:t>A three-way ANOVA tests which of three separate variables influence an outcome, and the relationship between the three variables. It is also called a three-factor ANOVA.</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11</a:t>
            </a:fld>
            <a:endParaRPr lang="en-US" altLang="ko-KR"/>
          </a:p>
        </p:txBody>
      </p:sp>
    </p:spTree>
    <p:extLst>
      <p:ext uri="{BB962C8B-B14F-4D97-AF65-F5344CB8AC3E}">
        <p14:creationId xmlns:p14="http://schemas.microsoft.com/office/powerpoint/2010/main" val="258568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p:txBody>
              <a:bodyPr/>
              <a:lstStyle/>
              <a:p>
                <a:pPr algn="just" latinLnBrk="0">
                  <a:lnSpc>
                    <a:spcPct val="150000"/>
                  </a:lnSpc>
                </a:pPr>
                <a:r>
                  <a:rPr lang="en-US" sz="2893" dirty="0">
                    <a:latin typeface="Arial" panose="020B0604020202020204" pitchFamily="34" charset="0"/>
                    <a:cs typeface="Arial" panose="020B0604020202020204" pitchFamily="34" charset="0"/>
                  </a:rPr>
                  <a:t>Principle of  ANOVA</a:t>
                </a:r>
              </a:p>
              <a:p>
                <a:pPr lvl="1" algn="just" latinLnBrk="0">
                  <a:lnSpc>
                    <a:spcPct val="150000"/>
                  </a:lnSpc>
                </a:pPr>
                <a:r>
                  <a:rPr lang="en-US" sz="1907" dirty="0">
                    <a:latin typeface="Arial" panose="020B0604020202020204" pitchFamily="34" charset="0"/>
                    <a:cs typeface="Arial" panose="020B0604020202020204" pitchFamily="34" charset="0"/>
                  </a:rPr>
                  <a:t>We have to make two estimates of population variance viz., one based on between samples variance and the other based on within samples variance. Then the said two estimates of population variance are compared with F-test, wherein we work out.</a:t>
                </a:r>
              </a:p>
              <a:p>
                <a:pPr marL="562722" lvl="1" indent="0" algn="just" latinLnBrk="0">
                  <a:lnSpc>
                    <a:spcPct val="150000"/>
                  </a:lnSpc>
                  <a:buNone/>
                </a:pPr>
                <a14:m>
                  <m:oMathPara xmlns:m="http://schemas.openxmlformats.org/officeDocument/2006/math">
                    <m:oMathParaPr>
                      <m:jc m:val="centerGroup"/>
                    </m:oMathParaPr>
                    <m:oMath xmlns:m="http://schemas.openxmlformats.org/officeDocument/2006/math">
                      <m:r>
                        <a:rPr lang="en-IN" sz="1907" i="1">
                          <a:latin typeface="Cambria Math" panose="02040503050406030204" pitchFamily="18" charset="0"/>
                          <a:cs typeface="Arial" panose="020B0604020202020204" pitchFamily="34" charset="0"/>
                        </a:rPr>
                        <m:t>𝐹</m:t>
                      </m:r>
                      <m:r>
                        <a:rPr lang="en-IN" sz="1907" i="1">
                          <a:latin typeface="Cambria Math" panose="02040503050406030204" pitchFamily="18" charset="0"/>
                          <a:cs typeface="Arial" panose="020B0604020202020204" pitchFamily="34" charset="0"/>
                        </a:rPr>
                        <m:t>= </m:t>
                      </m:r>
                      <m:f>
                        <m:fPr>
                          <m:ctrlPr>
                            <a:rPr lang="en-IN" sz="1907" i="1">
                              <a:latin typeface="Cambria Math" panose="02040503050406030204" pitchFamily="18" charset="0"/>
                              <a:cs typeface="Arial" panose="020B0604020202020204" pitchFamily="34" charset="0"/>
                            </a:rPr>
                          </m:ctrlPr>
                        </m:fPr>
                        <m:num>
                          <m:r>
                            <a:rPr lang="en-IN" sz="1907" i="1">
                              <a:latin typeface="Cambria Math" panose="02040503050406030204" pitchFamily="18" charset="0"/>
                              <a:cs typeface="Arial" panose="020B0604020202020204" pitchFamily="34" charset="0"/>
                            </a:rPr>
                            <m:t>𝐸𝑠𝑡𝑖𝑚𝑎𝑡𝑒</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𝑜𝑓</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𝑝𝑜𝑝𝑢𝑙𝑎𝑡𝑖𝑜𝑛</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𝑣𝑎𝑟𝑖𝑎𝑛𝑐𝑒</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𝑏𝑎𝑠𝑒𝑑</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𝑜𝑛</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𝑏𝑒𝑡𝑤𝑒𝑒𝑛</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𝑠𝑎𝑚𝑝𝑙𝑒𝑠</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𝑣𝑎𝑟𝑖𝑎𝑛𝑐𝑒</m:t>
                          </m:r>
                        </m:num>
                        <m:den>
                          <m:r>
                            <a:rPr lang="en-IN" sz="1907" i="1">
                              <a:latin typeface="Cambria Math" panose="02040503050406030204" pitchFamily="18" charset="0"/>
                              <a:cs typeface="Arial" panose="020B0604020202020204" pitchFamily="34" charset="0"/>
                            </a:rPr>
                            <m:t>𝐸𝑠𝑡𝑖𝑚𝑎𝑡𝑒</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𝑜𝑓</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𝑝𝑜𝑝𝑢𝑙𝑎𝑡𝑖𝑜𝑛</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𝑣𝑎𝑟𝑖𝑎𝑛𝑐𝑒</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𝑏𝑎𝑠𝑒𝑑</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𝑜𝑛</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𝑤𝑖𝑡h𝑖𝑛</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𝑠𝑎𝑚𝑝𝑙𝑒𝑠</m:t>
                          </m:r>
                          <m:r>
                            <a:rPr lang="en-IN" sz="1907" i="1">
                              <a:latin typeface="Cambria Math" panose="02040503050406030204" pitchFamily="18" charset="0"/>
                              <a:cs typeface="Arial" panose="020B0604020202020204" pitchFamily="34" charset="0"/>
                            </a:rPr>
                            <m:t> </m:t>
                          </m:r>
                          <m:r>
                            <a:rPr lang="en-IN" sz="1907" i="1">
                              <a:latin typeface="Cambria Math" panose="02040503050406030204" pitchFamily="18" charset="0"/>
                              <a:cs typeface="Arial" panose="020B0604020202020204" pitchFamily="34" charset="0"/>
                            </a:rPr>
                            <m:t>𝑣𝑎𝑟𝑖𝑎𝑛𝑐𝑒</m:t>
                          </m:r>
                        </m:den>
                      </m:f>
                    </m:oMath>
                  </m:oMathPara>
                </a14:m>
                <a:endParaRPr lang="en-US" sz="1907" dirty="0">
                  <a:latin typeface="Arial" panose="020B0604020202020204" pitchFamily="34" charset="0"/>
                  <a:cs typeface="Arial" panose="020B0604020202020204" pitchFamily="34" charset="0"/>
                </a:endParaRPr>
              </a:p>
              <a:p>
                <a:pPr marL="562722" lvl="1" indent="0" algn="just" latinLnBrk="0">
                  <a:lnSpc>
                    <a:spcPct val="150000"/>
                  </a:lnSpc>
                  <a:buNone/>
                </a:pPr>
                <a:endParaRPr lang="en-US" sz="1907" dirty="0">
                  <a:latin typeface="Arial" panose="020B0604020202020204" pitchFamily="34" charset="0"/>
                  <a:cs typeface="Arial" panose="020B0604020202020204" pitchFamily="34" charset="0"/>
                </a:endParaRPr>
              </a:p>
              <a:p>
                <a:pPr lvl="1" algn="just" latinLnBrk="0">
                  <a:lnSpc>
                    <a:spcPct val="150000"/>
                  </a:lnSpc>
                </a:pPr>
                <a:r>
                  <a:rPr lang="en-US" sz="1907" dirty="0">
                    <a:latin typeface="Arial" panose="020B0604020202020204" pitchFamily="34" charset="0"/>
                    <a:cs typeface="Arial" panose="020B0604020202020204" pitchFamily="34" charset="0"/>
                  </a:rPr>
                  <a:t>This value of F is to be compared to the F-limit for given degrees of freedom. If the F-value we work out is equal or exceed the F-limit value, we may say that there are significant difference between the sample means.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blipFill rotWithShape="0">
                <a:blip r:embed="rId2"/>
                <a:stretch>
                  <a:fillRect l="-1056" r="-500"/>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12</a:t>
            </a:fld>
            <a:endParaRPr lang="en-US" altLang="ko-KR"/>
          </a:p>
        </p:txBody>
      </p:sp>
    </p:spTree>
    <p:extLst>
      <p:ext uri="{BB962C8B-B14F-4D97-AF65-F5344CB8AC3E}">
        <p14:creationId xmlns:p14="http://schemas.microsoft.com/office/powerpoint/2010/main" val="145516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893" dirty="0">
                <a:latin typeface="Arial" panose="020B0604020202020204" pitchFamily="34" charset="0"/>
                <a:cs typeface="Arial" panose="020B0604020202020204" pitchFamily="34" charset="0"/>
              </a:rPr>
              <a:t>ANOVA Technique</a:t>
            </a:r>
          </a:p>
          <a:p>
            <a:pPr lvl="1" algn="just" latinLnBrk="0">
              <a:lnSpc>
                <a:spcPct val="150000"/>
              </a:lnSpc>
            </a:pPr>
            <a:r>
              <a:rPr lang="en-US" sz="1907" dirty="0">
                <a:latin typeface="Arial" panose="020B0604020202020204" pitchFamily="34" charset="0"/>
                <a:cs typeface="Arial" panose="020B0604020202020204" pitchFamily="34" charset="0"/>
              </a:rPr>
              <a:t>Obtain the mean of each sample</a:t>
            </a:r>
          </a:p>
          <a:p>
            <a:pPr lvl="1" algn="just" latinLnBrk="0">
              <a:lnSpc>
                <a:spcPct val="150000"/>
              </a:lnSpc>
            </a:pPr>
            <a:r>
              <a:rPr lang="en-US" sz="1907" dirty="0">
                <a:latin typeface="Arial" panose="020B0604020202020204" pitchFamily="34" charset="0"/>
                <a:cs typeface="Arial" panose="020B0604020202020204" pitchFamily="34" charset="0"/>
              </a:rPr>
              <a:t>Work out the mean of the sample means </a:t>
            </a:r>
          </a:p>
          <a:p>
            <a:pPr lvl="1" algn="just" latinLnBrk="0">
              <a:lnSpc>
                <a:spcPct val="150000"/>
              </a:lnSpc>
            </a:pPr>
            <a:r>
              <a:rPr lang="en-US" sz="1907" dirty="0">
                <a:latin typeface="Arial" panose="020B0604020202020204" pitchFamily="34" charset="0"/>
                <a:cs typeface="Arial" panose="020B0604020202020204" pitchFamily="34" charset="0"/>
              </a:rPr>
              <a:t>Calculate sum of squares for variance between the samples (or SS between)</a:t>
            </a:r>
          </a:p>
          <a:p>
            <a:pPr lvl="1" algn="just" latinLnBrk="0">
              <a:lnSpc>
                <a:spcPct val="150000"/>
              </a:lnSpc>
            </a:pPr>
            <a:r>
              <a:rPr lang="en-US" sz="1907" dirty="0">
                <a:latin typeface="Arial" panose="020B0604020202020204" pitchFamily="34" charset="0"/>
                <a:cs typeface="Arial" panose="020B0604020202020204" pitchFamily="34" charset="0"/>
              </a:rPr>
              <a:t>Obtain variance or mean square (MS) between samples</a:t>
            </a:r>
          </a:p>
          <a:p>
            <a:pPr lvl="1" algn="just" latinLnBrk="0">
              <a:lnSpc>
                <a:spcPct val="150000"/>
              </a:lnSpc>
            </a:pPr>
            <a:r>
              <a:rPr lang="en-US" sz="1907" dirty="0">
                <a:latin typeface="Arial" panose="020B0604020202020204" pitchFamily="34" charset="0"/>
                <a:cs typeface="Arial" panose="020B0604020202020204" pitchFamily="34" charset="0"/>
              </a:rPr>
              <a:t>Calculate sum of squares for variance within samples (or SS within)</a:t>
            </a:r>
          </a:p>
          <a:p>
            <a:pPr lvl="1" algn="just" latinLnBrk="0">
              <a:lnSpc>
                <a:spcPct val="150000"/>
              </a:lnSpc>
            </a:pPr>
            <a:r>
              <a:rPr lang="en-US" sz="1907" dirty="0">
                <a:latin typeface="Arial" panose="020B0604020202020204" pitchFamily="34" charset="0"/>
                <a:cs typeface="Arial" panose="020B0604020202020204" pitchFamily="34" charset="0"/>
              </a:rPr>
              <a:t>Obtain the variance or mean square (MS) within samples</a:t>
            </a:r>
          </a:p>
          <a:p>
            <a:pPr lvl="1" algn="just" latinLnBrk="0">
              <a:lnSpc>
                <a:spcPct val="150000"/>
              </a:lnSpc>
            </a:pPr>
            <a:r>
              <a:rPr lang="en-US" sz="1907" dirty="0">
                <a:latin typeface="Arial" panose="020B0604020202020204" pitchFamily="34" charset="0"/>
                <a:cs typeface="Arial" panose="020B0604020202020204" pitchFamily="34" charset="0"/>
              </a:rPr>
              <a:t>Find sum of squares of deviation for total variance</a:t>
            </a:r>
          </a:p>
          <a:p>
            <a:pPr lvl="1" algn="just" latinLnBrk="0">
              <a:lnSpc>
                <a:spcPct val="150000"/>
              </a:lnSpc>
            </a:pPr>
            <a:r>
              <a:rPr lang="en-US" sz="1907" dirty="0">
                <a:latin typeface="Arial" panose="020B0604020202020204" pitchFamily="34" charset="0"/>
                <a:cs typeface="Arial" panose="020B0604020202020204" pitchFamily="34" charset="0"/>
              </a:rPr>
              <a:t>Finally, find F-ratio.</a:t>
            </a:r>
          </a:p>
          <a:p>
            <a:pPr marL="562722" lvl="1" indent="0" algn="just" latinLnBrk="0">
              <a:lnSpc>
                <a:spcPct val="150000"/>
              </a:lnSpc>
              <a:buNone/>
            </a:pPr>
            <a:endParaRPr lang="en-US" sz="1907" dirty="0">
              <a:latin typeface="Arial" panose="020B0604020202020204" pitchFamily="34" charset="0"/>
              <a:cs typeface="Arial" panose="020B0604020202020204" pitchFamily="34" charset="0"/>
            </a:endParaRPr>
          </a:p>
          <a:p>
            <a:pPr marL="562722" lvl="1" indent="0" algn="just" latinLnBrk="0">
              <a:lnSpc>
                <a:spcPct val="150000"/>
              </a:lnSpc>
              <a:buNone/>
            </a:pPr>
            <a:endParaRPr lang="en-US" sz="1907"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13</a:t>
            </a:fld>
            <a:endParaRPr lang="en-US" altLang="ko-KR"/>
          </a:p>
        </p:txBody>
      </p:sp>
    </p:spTree>
    <p:extLst>
      <p:ext uri="{BB962C8B-B14F-4D97-AF65-F5344CB8AC3E}">
        <p14:creationId xmlns:p14="http://schemas.microsoft.com/office/powerpoint/2010/main" val="256001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algn="just" latinLnBrk="0">
              <a:lnSpc>
                <a:spcPct val="150000"/>
              </a:lnSpc>
            </a:pPr>
            <a:r>
              <a:rPr lang="en-US" sz="2893" dirty="0">
                <a:latin typeface="Arial" panose="020B0604020202020204" pitchFamily="34" charset="0"/>
                <a:cs typeface="Arial" panose="020B0604020202020204" pitchFamily="34" charset="0"/>
              </a:rPr>
              <a:t>A one way ANOVA is used to compare two means from two independent (unrelated) groups using the F-distribution. </a:t>
            </a:r>
          </a:p>
          <a:p>
            <a:pPr algn="just" latinLnBrk="0">
              <a:lnSpc>
                <a:spcPct val="150000"/>
              </a:lnSpc>
            </a:pPr>
            <a:r>
              <a:rPr lang="en-US" sz="2893" dirty="0">
                <a:latin typeface="Arial" panose="020B0604020202020204" pitchFamily="34" charset="0"/>
                <a:cs typeface="Arial" panose="020B0604020202020204" pitchFamily="34" charset="0"/>
              </a:rPr>
              <a:t>The </a:t>
            </a:r>
            <a:r>
              <a:rPr lang="en-US" sz="2893" b="1" dirty="0">
                <a:solidFill>
                  <a:srgbClr val="FF0000"/>
                </a:solidFill>
                <a:latin typeface="Arial" panose="020B0604020202020204" pitchFamily="34" charset="0"/>
                <a:cs typeface="Arial" panose="020B0604020202020204" pitchFamily="34" charset="0"/>
              </a:rPr>
              <a:t>null hypothesis </a:t>
            </a:r>
            <a:r>
              <a:rPr lang="en-US" sz="2893" dirty="0">
                <a:latin typeface="Arial" panose="020B0604020202020204" pitchFamily="34" charset="0"/>
                <a:cs typeface="Arial" panose="020B0604020202020204" pitchFamily="34" charset="0"/>
              </a:rPr>
              <a:t>for the test is that the </a:t>
            </a:r>
            <a:r>
              <a:rPr lang="en-US" sz="2893" b="1" dirty="0">
                <a:solidFill>
                  <a:srgbClr val="FF0000"/>
                </a:solidFill>
                <a:latin typeface="Arial" panose="020B0604020202020204" pitchFamily="34" charset="0"/>
                <a:cs typeface="Arial" panose="020B0604020202020204" pitchFamily="34" charset="0"/>
              </a:rPr>
              <a:t>two means are equal</a:t>
            </a:r>
            <a:r>
              <a:rPr lang="en-US" sz="2893" dirty="0">
                <a:latin typeface="Arial" panose="020B0604020202020204" pitchFamily="34" charset="0"/>
                <a:cs typeface="Arial" panose="020B0604020202020204" pitchFamily="34" charset="0"/>
              </a:rPr>
              <a:t>. </a:t>
            </a:r>
          </a:p>
          <a:p>
            <a:pPr algn="just" latinLnBrk="0">
              <a:lnSpc>
                <a:spcPct val="150000"/>
              </a:lnSpc>
            </a:pPr>
            <a:r>
              <a:rPr lang="en-US" sz="2893" dirty="0">
                <a:latin typeface="Arial" panose="020B0604020202020204" pitchFamily="34" charset="0"/>
                <a:cs typeface="Arial" panose="020B0604020202020204" pitchFamily="34" charset="0"/>
              </a:rPr>
              <a:t>Therefore, a significant result means that the </a:t>
            </a:r>
            <a:r>
              <a:rPr lang="en-US" sz="2893" b="1" dirty="0">
                <a:solidFill>
                  <a:srgbClr val="FF0000"/>
                </a:solidFill>
                <a:latin typeface="Arial" panose="020B0604020202020204" pitchFamily="34" charset="0"/>
                <a:cs typeface="Arial" panose="020B0604020202020204" pitchFamily="34" charset="0"/>
              </a:rPr>
              <a:t>two means are unequal</a:t>
            </a:r>
            <a:r>
              <a:rPr lang="en-US" sz="2893" dirty="0">
                <a:latin typeface="Arial" panose="020B0604020202020204" pitchFamily="34" charset="0"/>
                <a:cs typeface="Arial" panose="020B0604020202020204" pitchFamily="34" charset="0"/>
              </a:rPr>
              <a:t>.</a:t>
            </a:r>
          </a:p>
          <a:p>
            <a:pPr algn="just" latinLnBrk="0">
              <a:lnSpc>
                <a:spcPct val="150000"/>
              </a:lnSpc>
            </a:pPr>
            <a:r>
              <a:rPr lang="en-US" sz="2893" b="1" dirty="0">
                <a:solidFill>
                  <a:srgbClr val="00B050"/>
                </a:solidFill>
                <a:latin typeface="Arial" panose="020B0604020202020204" pitchFamily="34" charset="0"/>
                <a:cs typeface="Arial" panose="020B0604020202020204" pitchFamily="34" charset="0"/>
              </a:rPr>
              <a:t>Alternate hypothesis …? Two means are not equal</a:t>
            </a:r>
            <a:r>
              <a:rPr lang="en-US" sz="2893" dirty="0">
                <a:latin typeface="Arial" panose="020B0604020202020204" pitchFamily="34" charset="0"/>
                <a:cs typeface="Arial" panose="020B0604020202020204" pitchFamily="34" charset="0"/>
              </a:rPr>
              <a:t>..</a:t>
            </a:r>
            <a:endParaRPr lang="en-US" sz="1907" dirty="0">
              <a:latin typeface="Arial" panose="020B0604020202020204" pitchFamily="34" charset="0"/>
              <a:cs typeface="Arial" panose="020B0604020202020204" pitchFamily="34" charset="0"/>
            </a:endParaRPr>
          </a:p>
          <a:p>
            <a:pPr marL="562722" lvl="1" indent="0" algn="just" latinLnBrk="0">
              <a:lnSpc>
                <a:spcPct val="150000"/>
              </a:lnSpc>
              <a:buNone/>
            </a:pPr>
            <a:endParaRPr lang="en-US" sz="1907"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14</a:t>
            </a:fld>
            <a:endParaRPr lang="en-US" altLang="ko-KR"/>
          </a:p>
        </p:txBody>
      </p:sp>
    </p:spTree>
    <p:extLst>
      <p:ext uri="{BB962C8B-B14F-4D97-AF65-F5344CB8AC3E}">
        <p14:creationId xmlns:p14="http://schemas.microsoft.com/office/powerpoint/2010/main" val="282664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Note</a:t>
            </a:r>
          </a:p>
          <a:p>
            <a:pPr algn="just" latinLnBrk="0">
              <a:lnSpc>
                <a:spcPct val="200000"/>
              </a:lnSpc>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independent variable </a:t>
            </a:r>
            <a:r>
              <a:rPr lang="en-US" sz="2400" dirty="0">
                <a:latin typeface="Arial" panose="020B0604020202020204" pitchFamily="34" charset="0"/>
                <a:cs typeface="Arial" panose="020B0604020202020204" pitchFamily="34" charset="0"/>
              </a:rPr>
              <a:t>is the categorical variable that defines the compared groups. E.g., instructional methods, grade level, or marital status.</a:t>
            </a:r>
          </a:p>
          <a:p>
            <a:pPr algn="just" latinLnBrk="0">
              <a:lnSpc>
                <a:spcPct val="200000"/>
              </a:lnSpc>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dependent variable </a:t>
            </a:r>
            <a:r>
              <a:rPr lang="en-US" sz="2400" dirty="0">
                <a:latin typeface="Arial" panose="020B0604020202020204" pitchFamily="34" charset="0"/>
                <a:cs typeface="Arial" panose="020B0604020202020204" pitchFamily="34" charset="0"/>
              </a:rPr>
              <a:t>is the measured variable whose means are being compared e.g., level of job satisfaction or text anxiety. </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15</a:t>
            </a:fld>
            <a:endParaRPr lang="en-US" altLang="ko-KR"/>
          </a:p>
        </p:txBody>
      </p:sp>
    </p:spTree>
    <p:extLst>
      <p:ext uri="{BB962C8B-B14F-4D97-AF65-F5344CB8AC3E}">
        <p14:creationId xmlns:p14="http://schemas.microsoft.com/office/powerpoint/2010/main" val="119091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Examples of when to use a one-way ANOVA</a:t>
            </a:r>
          </a:p>
          <a:p>
            <a:pPr algn="just" latinLnBrk="0">
              <a:lnSpc>
                <a:spcPct val="200000"/>
              </a:lnSpc>
            </a:pPr>
            <a:r>
              <a:rPr lang="en-US" sz="2893" dirty="0">
                <a:latin typeface="Arial" panose="020B0604020202020204" pitchFamily="34" charset="0"/>
                <a:cs typeface="Arial" panose="020B0604020202020204" pitchFamily="34" charset="0"/>
              </a:rPr>
              <a:t>Situation 1: You have a group of individuals randomly split into smaller groups and completing different tasks. For example, you might be studying the effects of tea on weight loss and form three groups: green tea, black tea, and no tea.</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16</a:t>
            </a:fld>
            <a:endParaRPr lang="en-US" altLang="ko-KR"/>
          </a:p>
        </p:txBody>
      </p:sp>
    </p:spTree>
    <p:extLst>
      <p:ext uri="{BB962C8B-B14F-4D97-AF65-F5344CB8AC3E}">
        <p14:creationId xmlns:p14="http://schemas.microsoft.com/office/powerpoint/2010/main" val="22500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Examples of when to use a one-way ANOVA</a:t>
            </a:r>
          </a:p>
          <a:p>
            <a:pPr algn="just" latinLnBrk="0">
              <a:lnSpc>
                <a:spcPct val="200000"/>
              </a:lnSpc>
            </a:pPr>
            <a:r>
              <a:rPr lang="en-US" sz="2400" dirty="0">
                <a:latin typeface="Arial" panose="020B0604020202020204" pitchFamily="34" charset="0"/>
                <a:cs typeface="Arial" panose="020B0604020202020204" pitchFamily="34" charset="0"/>
              </a:rPr>
              <a:t>Situation 2: Similar to situation 1, but in this case, the individuals are split into groups based on an attribute they possess. For example, you might be studying the leg strength of people according to weight. You could split participants into weight categories (obese, overweight and normal) and measure their leg strength on a weight machine.</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17</a:t>
            </a:fld>
            <a:endParaRPr lang="en-US" altLang="ko-KR"/>
          </a:p>
        </p:txBody>
      </p:sp>
    </p:spTree>
    <p:extLst>
      <p:ext uri="{BB962C8B-B14F-4D97-AF65-F5344CB8AC3E}">
        <p14:creationId xmlns:p14="http://schemas.microsoft.com/office/powerpoint/2010/main" val="3777243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Limitation of the one-way ANOVA</a:t>
            </a:r>
          </a:p>
          <a:p>
            <a:pPr algn="just" latinLnBrk="0">
              <a:lnSpc>
                <a:spcPct val="200000"/>
              </a:lnSpc>
            </a:pPr>
            <a:r>
              <a:rPr lang="en-US" sz="2400" dirty="0">
                <a:latin typeface="Arial" panose="020B0604020202020204" pitchFamily="34" charset="0"/>
                <a:cs typeface="Arial" panose="020B0604020202020204" pitchFamily="34" charset="0"/>
              </a:rPr>
              <a:t>A one-way ANOVA will tell you that at least two groups were different from each other. </a:t>
            </a:r>
            <a:r>
              <a:rPr lang="en-US" sz="2400" b="1" dirty="0">
                <a:solidFill>
                  <a:srgbClr val="FF0000"/>
                </a:solidFill>
                <a:latin typeface="Arial" panose="020B0604020202020204" pitchFamily="34" charset="0"/>
                <a:cs typeface="Arial" panose="020B0604020202020204" pitchFamily="34" charset="0"/>
              </a:rPr>
              <a:t>But it won’t tell you which groups were different</a:t>
            </a:r>
            <a:r>
              <a:rPr lang="en-US" sz="2400" dirty="0">
                <a:latin typeface="Arial" panose="020B0604020202020204" pitchFamily="34" charset="0"/>
                <a:cs typeface="Arial" panose="020B0604020202020204" pitchFamily="34" charset="0"/>
              </a:rPr>
              <a:t>. If your test returns a significant f-statistic, you may need to run an ad hoc test (like the Least Significant Difference test) to tell you exactly which groups had a difference in means.</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18</a:t>
            </a:fld>
            <a:endParaRPr lang="en-US" altLang="ko-KR"/>
          </a:p>
        </p:txBody>
      </p:sp>
    </p:spTree>
    <p:extLst>
      <p:ext uri="{BB962C8B-B14F-4D97-AF65-F5344CB8AC3E}">
        <p14:creationId xmlns:p14="http://schemas.microsoft.com/office/powerpoint/2010/main" val="394444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Assumptions</a:t>
            </a:r>
          </a:p>
          <a:p>
            <a:pPr marL="0" indent="0" algn="just" latinLnBrk="0">
              <a:lnSpc>
                <a:spcPct val="200000"/>
              </a:lnSpc>
              <a:buNone/>
            </a:pPr>
            <a:r>
              <a:rPr lang="en-US" sz="2400" dirty="0">
                <a:latin typeface="Arial" panose="020B0604020202020204" pitchFamily="34" charset="0"/>
                <a:cs typeface="Arial" panose="020B0604020202020204" pitchFamily="34" charset="0"/>
              </a:rPr>
              <a:t>1. Your </a:t>
            </a:r>
            <a:r>
              <a:rPr lang="en-US" sz="2400" b="1" dirty="0">
                <a:latin typeface="Arial" panose="020B0604020202020204" pitchFamily="34" charset="0"/>
                <a:cs typeface="Arial" panose="020B0604020202020204" pitchFamily="34" charset="0"/>
              </a:rPr>
              <a:t>dependent variable </a:t>
            </a:r>
            <a:r>
              <a:rPr lang="en-US" sz="2400" dirty="0">
                <a:latin typeface="Arial" panose="020B0604020202020204" pitchFamily="34" charset="0"/>
                <a:cs typeface="Arial" panose="020B0604020202020204" pitchFamily="34" charset="0"/>
              </a:rPr>
              <a:t>should be measured at the </a:t>
            </a:r>
            <a:r>
              <a:rPr lang="en-US" sz="2400" b="1" dirty="0">
                <a:latin typeface="Arial" panose="020B0604020202020204" pitchFamily="34" charset="0"/>
                <a:cs typeface="Arial" panose="020B0604020202020204" pitchFamily="34" charset="0"/>
              </a:rPr>
              <a:t>interval</a:t>
            </a:r>
            <a:r>
              <a:rPr lang="en-US" sz="2400" dirty="0">
                <a:latin typeface="Arial" panose="020B0604020202020204" pitchFamily="34" charset="0"/>
                <a:cs typeface="Arial" panose="020B0604020202020204" pitchFamily="34" charset="0"/>
              </a:rPr>
              <a:t> or </a:t>
            </a:r>
            <a:r>
              <a:rPr lang="en-US" sz="2400" b="1" dirty="0">
                <a:latin typeface="Arial" panose="020B0604020202020204" pitchFamily="34" charset="0"/>
                <a:cs typeface="Arial" panose="020B0604020202020204" pitchFamily="34" charset="0"/>
              </a:rPr>
              <a:t>ratio scales</a:t>
            </a:r>
            <a:r>
              <a:rPr lang="en-US" sz="2400" dirty="0">
                <a:latin typeface="Arial" panose="020B0604020202020204" pitchFamily="34" charset="0"/>
                <a:cs typeface="Arial" panose="020B0604020202020204" pitchFamily="34" charset="0"/>
              </a:rPr>
              <a:t> (i.e., they are continuous)</a:t>
            </a:r>
          </a:p>
          <a:p>
            <a:pPr marL="0" indent="0" algn="just" latinLnBrk="0">
              <a:lnSpc>
                <a:spcPct val="200000"/>
              </a:lnSpc>
              <a:buNone/>
            </a:pPr>
            <a:r>
              <a:rPr lang="en-US" sz="2400" dirty="0">
                <a:latin typeface="Arial" panose="020B0604020202020204" pitchFamily="34" charset="0"/>
                <a:cs typeface="Arial" panose="020B0604020202020204" pitchFamily="34" charset="0"/>
              </a:rPr>
              <a:t>Examples of variable that meet this criterion include, revision time (measured in hours), intelligence (measured using IQ score), exam performance (measured from 0 to 100), weight (measured in kg)</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19</a:t>
            </a:fld>
            <a:endParaRPr lang="en-US" altLang="ko-KR"/>
          </a:p>
        </p:txBody>
      </p:sp>
    </p:spTree>
    <p:extLst>
      <p:ext uri="{BB962C8B-B14F-4D97-AF65-F5344CB8AC3E}">
        <p14:creationId xmlns:p14="http://schemas.microsoft.com/office/powerpoint/2010/main" val="188808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F6175C-2F55-4953-8B57-639139EFA8E7}"/>
              </a:ext>
            </a:extLst>
          </p:cNvPr>
          <p:cNvSpPr>
            <a:spLocks noGrp="1"/>
          </p:cNvSpPr>
          <p:nvPr>
            <p:ph type="title"/>
          </p:nvPr>
        </p:nvSpPr>
        <p:spPr/>
        <p:txBody>
          <a:bodyPr/>
          <a:lstStyle/>
          <a:p>
            <a:endParaRPr lang="en-IN"/>
          </a:p>
        </p:txBody>
      </p:sp>
      <p:sp>
        <p:nvSpPr>
          <p:cNvPr id="7" name="Text Placeholder 6">
            <a:extLst>
              <a:ext uri="{FF2B5EF4-FFF2-40B4-BE49-F238E27FC236}">
                <a16:creationId xmlns:a16="http://schemas.microsoft.com/office/drawing/2014/main" id="{DAE8024D-BDF5-42EB-9C9A-A7677E115D54}"/>
              </a:ext>
            </a:extLst>
          </p:cNvPr>
          <p:cNvSpPr>
            <a:spLocks noGrp="1"/>
          </p:cNvSpPr>
          <p:nvPr>
            <p:ph type="body" idx="1"/>
          </p:nvPr>
        </p:nvSpPr>
        <p:spPr/>
        <p:txBody>
          <a:bodyPr/>
          <a:lstStyle/>
          <a:p>
            <a:r>
              <a:rPr lang="en-IN" sz="5400" dirty="0"/>
              <a:t>Unit 5</a:t>
            </a:r>
          </a:p>
        </p:txBody>
      </p:sp>
      <p:sp>
        <p:nvSpPr>
          <p:cNvPr id="5" name="Slide Number Placeholder 4">
            <a:extLst>
              <a:ext uri="{FF2B5EF4-FFF2-40B4-BE49-F238E27FC236}">
                <a16:creationId xmlns:a16="http://schemas.microsoft.com/office/drawing/2014/main" id="{E0564328-B254-4214-BCAA-48DE6ACA7E70}"/>
              </a:ext>
            </a:extLst>
          </p:cNvPr>
          <p:cNvSpPr>
            <a:spLocks noGrp="1"/>
          </p:cNvSpPr>
          <p:nvPr>
            <p:ph type="sldNum" sz="quarter" idx="10"/>
          </p:nvPr>
        </p:nvSpPr>
        <p:spPr/>
        <p:txBody>
          <a:bodyPr/>
          <a:lstStyle/>
          <a:p>
            <a:pPr>
              <a:defRPr/>
            </a:pPr>
            <a:fld id="{2D8A44CB-1BEC-43BB-9219-E16F9F1E3E4C}" type="slidenum">
              <a:rPr lang="en-US" altLang="ko-KR" smtClean="0"/>
              <a:pPr>
                <a:defRPr/>
              </a:pPr>
              <a:t>2</a:t>
            </a:fld>
            <a:endParaRPr lang="en-US" altLang="ko-KR"/>
          </a:p>
        </p:txBody>
      </p:sp>
    </p:spTree>
    <p:extLst>
      <p:ext uri="{BB962C8B-B14F-4D97-AF65-F5344CB8AC3E}">
        <p14:creationId xmlns:p14="http://schemas.microsoft.com/office/powerpoint/2010/main" val="607225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Assumptions</a:t>
            </a:r>
          </a:p>
          <a:p>
            <a:pPr marL="0" indent="0" algn="just" latinLnBrk="0">
              <a:lnSpc>
                <a:spcPct val="150000"/>
              </a:lnSpc>
              <a:buNone/>
            </a:pPr>
            <a:r>
              <a:rPr lang="en-US" sz="2400" dirty="0">
                <a:latin typeface="Arial" panose="020B0604020202020204" pitchFamily="34" charset="0"/>
                <a:cs typeface="Arial" panose="020B0604020202020204" pitchFamily="34" charset="0"/>
              </a:rPr>
              <a:t>2. Your </a:t>
            </a:r>
            <a:r>
              <a:rPr lang="en-US" sz="2400" b="1" dirty="0">
                <a:latin typeface="Arial" panose="020B0604020202020204" pitchFamily="34" charset="0"/>
                <a:cs typeface="Arial" panose="020B0604020202020204" pitchFamily="34" charset="0"/>
              </a:rPr>
              <a:t>independent variable </a:t>
            </a:r>
            <a:r>
              <a:rPr lang="en-US" sz="2400" dirty="0">
                <a:latin typeface="Arial" panose="020B0604020202020204" pitchFamily="34" charset="0"/>
                <a:cs typeface="Arial" panose="020B0604020202020204" pitchFamily="34" charset="0"/>
              </a:rPr>
              <a:t>should consist of two or more categorical, independent groups. </a:t>
            </a:r>
            <a:r>
              <a:rPr lang="en-US" sz="2400" u="sng" dirty="0">
                <a:latin typeface="Arial" panose="020B0604020202020204" pitchFamily="34" charset="0"/>
                <a:cs typeface="Arial" panose="020B0604020202020204" pitchFamily="34" charset="0"/>
              </a:rPr>
              <a:t>Typically, a one-way ANOVA is used when you have three or more categorical, independent groups, but it can be used for just two groups (but an independent-samples t-test is more commonly used for two groups)</a:t>
            </a:r>
          </a:p>
          <a:p>
            <a:pPr marL="0" indent="0" algn="just" latinLnBrk="0">
              <a:lnSpc>
                <a:spcPct val="150000"/>
              </a:lnSpc>
              <a:buNone/>
            </a:pPr>
            <a:r>
              <a:rPr lang="en-US" sz="2400" dirty="0">
                <a:latin typeface="Arial" panose="020B0604020202020204" pitchFamily="34" charset="0"/>
                <a:cs typeface="Arial" panose="020B0604020202020204" pitchFamily="34" charset="0"/>
              </a:rPr>
              <a:t>Examples independent variables that meet this criterion include ethnicity (e.g., 3 groups: Indian, Chinese, Korean), physical activity level (e.g., 4 groups: sedentary, low, moderate and high), profession (e.g., 5 groups: surgeon, doctor, nurse, dentist, therapist), and so forth.</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20</a:t>
            </a:fld>
            <a:endParaRPr lang="en-US" altLang="ko-KR"/>
          </a:p>
        </p:txBody>
      </p:sp>
    </p:spTree>
    <p:extLst>
      <p:ext uri="{BB962C8B-B14F-4D97-AF65-F5344CB8AC3E}">
        <p14:creationId xmlns:p14="http://schemas.microsoft.com/office/powerpoint/2010/main" val="57158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Assumptions</a:t>
            </a:r>
          </a:p>
          <a:p>
            <a:pPr marL="0" indent="0" algn="just" latinLnBrk="0">
              <a:lnSpc>
                <a:spcPct val="150000"/>
              </a:lnSpc>
              <a:buNone/>
            </a:pPr>
            <a:r>
              <a:rPr lang="en-US" sz="2400" dirty="0">
                <a:latin typeface="Arial" panose="020B0604020202020204" pitchFamily="34" charset="0"/>
                <a:cs typeface="Arial" panose="020B0604020202020204" pitchFamily="34" charset="0"/>
              </a:rPr>
              <a:t>3. You should have </a:t>
            </a:r>
            <a:r>
              <a:rPr lang="en-US" sz="2400" b="1" dirty="0">
                <a:latin typeface="Arial" panose="020B0604020202020204" pitchFamily="34" charset="0"/>
                <a:cs typeface="Arial" panose="020B0604020202020204" pitchFamily="34" charset="0"/>
              </a:rPr>
              <a:t>independence of observations, </a:t>
            </a:r>
            <a:r>
              <a:rPr lang="en-US" sz="2400" dirty="0">
                <a:latin typeface="Arial" panose="020B0604020202020204" pitchFamily="34" charset="0"/>
                <a:cs typeface="Arial" panose="020B0604020202020204" pitchFamily="34" charset="0"/>
              </a:rPr>
              <a:t>meaning there is no relationship between the observations in each group or between the groups themselves.</a:t>
            </a:r>
          </a:p>
          <a:p>
            <a:pPr marL="0" indent="0" algn="just" latinLnBrk="0">
              <a:lnSpc>
                <a:spcPct val="150000"/>
              </a:lnSpc>
              <a:buNone/>
            </a:pPr>
            <a:r>
              <a:rPr lang="en-US" sz="2400" dirty="0">
                <a:latin typeface="Arial" panose="020B0604020202020204" pitchFamily="34" charset="0"/>
                <a:cs typeface="Arial" panose="020B0604020202020204" pitchFamily="34" charset="0"/>
              </a:rPr>
              <a:t>Example: it is an important assumption of one-way ANOVA. If your study fails this assumption, you will need to use another statistical test instead of the one-way ANOVA (e.g., a repeated measures design)</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21</a:t>
            </a:fld>
            <a:endParaRPr lang="en-US" altLang="ko-KR"/>
          </a:p>
        </p:txBody>
      </p:sp>
    </p:spTree>
    <p:extLst>
      <p:ext uri="{BB962C8B-B14F-4D97-AF65-F5344CB8AC3E}">
        <p14:creationId xmlns:p14="http://schemas.microsoft.com/office/powerpoint/2010/main" val="1953646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Assumptions</a:t>
            </a:r>
          </a:p>
          <a:p>
            <a:pPr marL="0" indent="0" algn="just" latinLnBrk="0">
              <a:lnSpc>
                <a:spcPct val="150000"/>
              </a:lnSpc>
              <a:buNone/>
            </a:pPr>
            <a:r>
              <a:rPr lang="en-US" sz="2400" dirty="0">
                <a:latin typeface="Arial" panose="020B0604020202020204" pitchFamily="34" charset="0"/>
                <a:cs typeface="Arial" panose="020B0604020202020204" pitchFamily="34" charset="0"/>
              </a:rPr>
              <a:t>4. There should be no significant outliers. Outliers are simple single data points within your data that do not follow the usual pattern.</a:t>
            </a:r>
          </a:p>
          <a:p>
            <a:pPr marL="0" indent="0" algn="just" latinLnBrk="0">
              <a:lnSpc>
                <a:spcPct val="150000"/>
              </a:lnSpc>
              <a:buNone/>
            </a:pPr>
            <a:r>
              <a:rPr lang="en-US" sz="2400" dirty="0">
                <a:latin typeface="Arial" panose="020B0604020202020204" pitchFamily="34" charset="0"/>
                <a:cs typeface="Arial" panose="020B0604020202020204" pitchFamily="34" charset="0"/>
              </a:rPr>
              <a:t>Example: In a study of 100 students’ IQ scores, where the mean score was 108 with only a small variation between students, one student had a score of 156, which is very unusual.</a:t>
            </a:r>
          </a:p>
          <a:p>
            <a:pPr marL="0" indent="0" algn="just" latinLnBrk="0">
              <a:lnSpc>
                <a:spcPct val="150000"/>
              </a:lnSpc>
              <a:buNone/>
            </a:pPr>
            <a:r>
              <a:rPr lang="en-US" sz="2400" dirty="0">
                <a:latin typeface="Arial" panose="020B0604020202020204" pitchFamily="34" charset="0"/>
                <a:cs typeface="Arial" panose="020B0604020202020204" pitchFamily="34" charset="0"/>
              </a:rPr>
              <a:t>The problem with outliers is that they can have a negative effect on the one-way ANOVA, reducing the validity of your results. </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22</a:t>
            </a:fld>
            <a:endParaRPr lang="en-US" altLang="ko-KR"/>
          </a:p>
        </p:txBody>
      </p:sp>
    </p:spTree>
    <p:extLst>
      <p:ext uri="{BB962C8B-B14F-4D97-AF65-F5344CB8AC3E}">
        <p14:creationId xmlns:p14="http://schemas.microsoft.com/office/powerpoint/2010/main" val="1118476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Assumptions</a:t>
            </a:r>
          </a:p>
          <a:p>
            <a:pPr marL="0" indent="0" algn="just" latinLnBrk="0">
              <a:lnSpc>
                <a:spcPct val="150000"/>
              </a:lnSpc>
              <a:buNone/>
            </a:pPr>
            <a:r>
              <a:rPr lang="en-US" sz="2400" dirty="0">
                <a:latin typeface="Arial" panose="020B0604020202020204" pitchFamily="34" charset="0"/>
                <a:cs typeface="Arial" panose="020B0604020202020204" pitchFamily="34" charset="0"/>
              </a:rPr>
              <a:t>5. Your </a:t>
            </a:r>
            <a:r>
              <a:rPr lang="en-US" sz="2400" b="1" dirty="0">
                <a:latin typeface="Arial" panose="020B0604020202020204" pitchFamily="34" charset="0"/>
                <a:cs typeface="Arial" panose="020B0604020202020204" pitchFamily="34" charset="0"/>
              </a:rPr>
              <a:t>dependent variable </a:t>
            </a:r>
            <a:r>
              <a:rPr lang="en-US" sz="2400" dirty="0">
                <a:latin typeface="Arial" panose="020B0604020202020204" pitchFamily="34" charset="0"/>
                <a:cs typeface="Arial" panose="020B0604020202020204" pitchFamily="34" charset="0"/>
              </a:rPr>
              <a:t>should be approximately </a:t>
            </a:r>
            <a:r>
              <a:rPr lang="en-US" sz="2400" b="1" dirty="0">
                <a:latin typeface="Arial" panose="020B0604020202020204" pitchFamily="34" charset="0"/>
                <a:cs typeface="Arial" panose="020B0604020202020204" pitchFamily="34" charset="0"/>
              </a:rPr>
              <a:t>normally distributed </a:t>
            </a:r>
            <a:r>
              <a:rPr lang="en-US" sz="2400" dirty="0">
                <a:latin typeface="Arial" panose="020B0604020202020204" pitchFamily="34" charset="0"/>
                <a:cs typeface="Arial" panose="020B0604020202020204" pitchFamily="34" charset="0"/>
              </a:rPr>
              <a:t>for each category of the </a:t>
            </a:r>
            <a:r>
              <a:rPr lang="en-US" sz="2400" b="1" dirty="0">
                <a:latin typeface="Arial" panose="020B0604020202020204" pitchFamily="34" charset="0"/>
                <a:cs typeface="Arial" panose="020B0604020202020204" pitchFamily="34" charset="0"/>
              </a:rPr>
              <a:t>independent variable</a:t>
            </a:r>
            <a:r>
              <a:rPr lang="en-US" sz="2400" dirty="0">
                <a:latin typeface="Arial" panose="020B0604020202020204" pitchFamily="34" charset="0"/>
                <a:cs typeface="Arial" panose="020B0604020202020204" pitchFamily="34" charset="0"/>
              </a:rPr>
              <a:t>.</a:t>
            </a:r>
          </a:p>
          <a:p>
            <a:pPr marL="0" indent="0" algn="just" latinLnBrk="0">
              <a:lnSpc>
                <a:spcPct val="150000"/>
              </a:lnSpc>
              <a:buNone/>
            </a:pPr>
            <a:r>
              <a:rPr lang="en-US" sz="2400" dirty="0">
                <a:latin typeface="Arial" panose="020B0604020202020204" pitchFamily="34" charset="0"/>
                <a:cs typeface="Arial" panose="020B0604020202020204" pitchFamily="34" charset="0"/>
              </a:rPr>
              <a:t>One-way ANOVA only requires approximately normal data because it is quite “robust” to violations of normality, meaning that assumption can be a little violated and still provide valid results. The </a:t>
            </a:r>
            <a:r>
              <a:rPr lang="en-US" sz="2400" b="1" dirty="0">
                <a:latin typeface="Arial" panose="020B0604020202020204" pitchFamily="34" charset="0"/>
                <a:cs typeface="Arial" panose="020B0604020202020204" pitchFamily="34" charset="0"/>
              </a:rPr>
              <a:t>Kolmogorov–Smirnov</a:t>
            </a:r>
            <a:r>
              <a:rPr lang="en-US" sz="2400" dirty="0">
                <a:latin typeface="Arial" panose="020B0604020202020204" pitchFamily="34" charset="0"/>
                <a:cs typeface="Arial" panose="020B0604020202020204" pitchFamily="34" charset="0"/>
              </a:rPr>
              <a:t> test and the </a:t>
            </a:r>
            <a:r>
              <a:rPr lang="en-US" sz="2400" b="1" dirty="0">
                <a:latin typeface="Arial" panose="020B0604020202020204" pitchFamily="34" charset="0"/>
                <a:cs typeface="Arial" panose="020B0604020202020204" pitchFamily="34" charset="0"/>
              </a:rPr>
              <a:t>Shapiro–Wilk</a:t>
            </a:r>
            <a:r>
              <a:rPr lang="en-US" sz="2400" dirty="0">
                <a:latin typeface="Arial" panose="020B0604020202020204" pitchFamily="34" charset="0"/>
                <a:cs typeface="Arial" panose="020B0604020202020204" pitchFamily="34" charset="0"/>
              </a:rPr>
              <a:t> test are most widely used methods to test the normality of the data</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23</a:t>
            </a:fld>
            <a:endParaRPr lang="en-US" altLang="ko-KR"/>
          </a:p>
        </p:txBody>
      </p:sp>
    </p:spTree>
    <p:extLst>
      <p:ext uri="{BB962C8B-B14F-4D97-AF65-F5344CB8AC3E}">
        <p14:creationId xmlns:p14="http://schemas.microsoft.com/office/powerpoint/2010/main" val="193795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11" name="Content Placeholder 10"/>
          <p:cNvSpPr>
            <a:spLocks noGrp="1"/>
          </p:cNvSpPr>
          <p:nvPr>
            <p:ph idx="1"/>
          </p:nvPr>
        </p:nvSpPr>
        <p:spPr/>
        <p:txBody>
          <a:bodyPr/>
          <a:lstStyle/>
          <a:p>
            <a:pPr marL="0" indent="0" algn="just" latinLnBrk="0">
              <a:lnSpc>
                <a:spcPct val="150000"/>
              </a:lnSpc>
              <a:buNone/>
            </a:pPr>
            <a:r>
              <a:rPr lang="en-US" sz="2893" u="sng" dirty="0">
                <a:solidFill>
                  <a:srgbClr val="0070C0"/>
                </a:solidFill>
                <a:latin typeface="Arial" panose="020B0604020202020204" pitchFamily="34" charset="0"/>
                <a:cs typeface="Arial" panose="020B0604020202020204" pitchFamily="34" charset="0"/>
              </a:rPr>
              <a:t>Assumptions</a:t>
            </a:r>
          </a:p>
          <a:p>
            <a:pPr marL="0" indent="0" algn="just" latinLnBrk="0">
              <a:lnSpc>
                <a:spcPct val="150000"/>
              </a:lnSpc>
              <a:buNone/>
            </a:pPr>
            <a:r>
              <a:rPr lang="en-US" sz="2400" dirty="0">
                <a:latin typeface="Arial" panose="020B0604020202020204" pitchFamily="34" charset="0"/>
                <a:cs typeface="Arial" panose="020B0604020202020204" pitchFamily="34" charset="0"/>
              </a:rPr>
              <a:t>6. There needs to be homogeneity of variances. </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24</a:t>
            </a:fld>
            <a:endParaRPr lang="en-US" altLang="ko-KR"/>
          </a:p>
        </p:txBody>
      </p:sp>
      <p:pic>
        <p:nvPicPr>
          <p:cNvPr id="6" name="Picture 5">
            <a:extLst>
              <a:ext uri="{FF2B5EF4-FFF2-40B4-BE49-F238E27FC236}">
                <a16:creationId xmlns:a16="http://schemas.microsoft.com/office/drawing/2014/main" id="{CA0B6BB3-365F-690D-D467-8E10C3F15EF4}"/>
              </a:ext>
            </a:extLst>
          </p:cNvPr>
          <p:cNvPicPr>
            <a:picLocks noChangeAspect="1"/>
          </p:cNvPicPr>
          <p:nvPr/>
        </p:nvPicPr>
        <p:blipFill rotWithShape="1">
          <a:blip r:embed="rId2"/>
          <a:srcRect b="21319"/>
          <a:stretch/>
        </p:blipFill>
        <p:spPr>
          <a:xfrm>
            <a:off x="2135560" y="2744924"/>
            <a:ext cx="8743454" cy="3464446"/>
          </a:xfrm>
          <a:prstGeom prst="rect">
            <a:avLst/>
          </a:prstGeom>
        </p:spPr>
      </p:pic>
    </p:spTree>
    <p:extLst>
      <p:ext uri="{BB962C8B-B14F-4D97-AF65-F5344CB8AC3E}">
        <p14:creationId xmlns:p14="http://schemas.microsoft.com/office/powerpoint/2010/main" val="53787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Process</a:t>
            </a:r>
          </a:p>
        </p:txBody>
      </p:sp>
      <p:sp>
        <p:nvSpPr>
          <p:cNvPr id="11" name="Content Placeholder 10"/>
          <p:cNvSpPr>
            <a:spLocks noGrp="1"/>
          </p:cNvSpPr>
          <p:nvPr>
            <p:ph idx="1"/>
          </p:nvPr>
        </p:nvSpPr>
        <p:spPr/>
        <p:txBody>
          <a:bodyPr/>
          <a:lstStyle/>
          <a:p>
            <a:r>
              <a:rPr lang="en-US" sz="2400" dirty="0">
                <a:latin typeface="Arial" panose="020B0604020202020204" pitchFamily="34" charset="0"/>
                <a:cs typeface="Arial" panose="020B0604020202020204" pitchFamily="34" charset="0"/>
              </a:rPr>
              <a:t>A one-way ANOVA uses the following null and alternative hypotheses:</a:t>
            </a:r>
          </a:p>
          <a:p>
            <a:pPr marL="0" indent="0">
              <a:buNone/>
            </a:pPr>
            <a:br>
              <a:rPr lang="en-US" sz="2400" dirty="0"/>
            </a:br>
            <a:endParaRPr lang="en-US"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25</a:t>
            </a:fld>
            <a:endParaRPr lang="en-US" altLang="ko-KR"/>
          </a:p>
        </p:txBody>
      </p:sp>
      <p:pic>
        <p:nvPicPr>
          <p:cNvPr id="2" name="Picture 1"/>
          <p:cNvPicPr>
            <a:picLocks noChangeAspect="1"/>
          </p:cNvPicPr>
          <p:nvPr/>
        </p:nvPicPr>
        <p:blipFill>
          <a:blip r:embed="rId2"/>
          <a:stretch>
            <a:fillRect/>
          </a:stretch>
        </p:blipFill>
        <p:spPr>
          <a:xfrm>
            <a:off x="609600" y="1484784"/>
            <a:ext cx="10610850" cy="1447800"/>
          </a:xfrm>
          <a:prstGeom prst="rect">
            <a:avLst/>
          </a:prstGeom>
        </p:spPr>
      </p:pic>
      <p:pic>
        <p:nvPicPr>
          <p:cNvPr id="3" name="Picture 2"/>
          <p:cNvPicPr>
            <a:picLocks noChangeAspect="1"/>
          </p:cNvPicPr>
          <p:nvPr/>
        </p:nvPicPr>
        <p:blipFill>
          <a:blip r:embed="rId3"/>
          <a:stretch>
            <a:fillRect/>
          </a:stretch>
        </p:blipFill>
        <p:spPr>
          <a:xfrm>
            <a:off x="576262" y="3212976"/>
            <a:ext cx="11039475" cy="3219450"/>
          </a:xfrm>
          <a:prstGeom prst="rect">
            <a:avLst/>
          </a:prstGeom>
        </p:spPr>
      </p:pic>
    </p:spTree>
    <p:extLst>
      <p:ext uri="{BB962C8B-B14F-4D97-AF65-F5344CB8AC3E}">
        <p14:creationId xmlns:p14="http://schemas.microsoft.com/office/powerpoint/2010/main" val="2285458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Process</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26</a:t>
            </a:fld>
            <a:endParaRPr lang="en-US" altLang="ko-KR"/>
          </a:p>
        </p:txBody>
      </p:sp>
      <p:pic>
        <p:nvPicPr>
          <p:cNvPr id="6" name="Picture 5"/>
          <p:cNvPicPr>
            <a:picLocks noChangeAspect="1"/>
          </p:cNvPicPr>
          <p:nvPr/>
        </p:nvPicPr>
        <p:blipFill rotWithShape="1">
          <a:blip r:embed="rId3"/>
          <a:srcRect t="13194" r="35005"/>
          <a:stretch/>
        </p:blipFill>
        <p:spPr>
          <a:xfrm>
            <a:off x="17683" y="948451"/>
            <a:ext cx="5879976" cy="5184174"/>
          </a:xfrm>
          <a:prstGeom prst="rect">
            <a:avLst/>
          </a:prstGeom>
        </p:spPr>
      </p:pic>
      <p:sp>
        <p:nvSpPr>
          <p:cNvPr id="7" name="Rectangle 6"/>
          <p:cNvSpPr/>
          <p:nvPr/>
        </p:nvSpPr>
        <p:spPr>
          <a:xfrm>
            <a:off x="6023992" y="836712"/>
            <a:ext cx="6096000" cy="5262979"/>
          </a:xfrm>
          <a:prstGeom prst="rect">
            <a:avLst/>
          </a:prstGeom>
        </p:spPr>
        <p:txBody>
          <a:bodyPr>
            <a:spAutoFit/>
          </a:bodyPr>
          <a:lstStyle/>
          <a:p>
            <a:pPr algn="just"/>
            <a:r>
              <a:rPr lang="en-US" sz="2400" dirty="0">
                <a:latin typeface="Arial" panose="020B0604020202020204" pitchFamily="34" charset="0"/>
                <a:cs typeface="Arial" panose="020B0604020202020204" pitchFamily="34" charset="0"/>
              </a:rPr>
              <a:t>If the p-value is less than your chosen significance level (e.g. 0.05), then you can reject the null hypothesis and conclude that at least one of the population means is different from the others.</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Note: If you reject the null hypothesis, this indicates that at least one of the population means is different from the others, but the ANOVA table doesn’t specify which population means are different. To determine this, you need to perform post hoc tests, also known as “multiple comparisons” tests.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73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latin typeface="Arial" panose="020B0604020202020204" pitchFamily="34" charset="0"/>
                <a:cs typeface="Arial" panose="020B0604020202020204" pitchFamily="34" charset="0"/>
              </a:rPr>
              <a:t>Suppose we want to know whether or not three different exam preparation programs lead to different mean scores on a certain exam. To test this, we recruit 30 students to participate in a study and split them into three groups. The students in each group are randomly assigned to use one of the three exam preparation programs for the next three weeks to prepare for an exam. All students take the same exam at the end of the three weeks. </a:t>
            </a:r>
            <a:endParaRPr lang="en-US"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27</a:t>
            </a:fld>
            <a:endParaRPr lang="en-US" altLang="ko-KR"/>
          </a:p>
        </p:txBody>
      </p:sp>
    </p:spTree>
    <p:extLst>
      <p:ext uri="{BB962C8B-B14F-4D97-AF65-F5344CB8AC3E}">
        <p14:creationId xmlns:p14="http://schemas.microsoft.com/office/powerpoint/2010/main" val="2382985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1800" dirty="0">
                <a:solidFill>
                  <a:srgbClr val="FF0000"/>
                </a:solidFill>
                <a:latin typeface="Arial" panose="020B0604020202020204" pitchFamily="34" charset="0"/>
                <a:cs typeface="Arial" panose="020B0604020202020204" pitchFamily="34" charset="0"/>
              </a:rPr>
              <a:t>Since there are millions of high school students around the country, it would be too time-consuming and costly to go around to each student and let them use one of the exam prep programs. Instead, we might select three random samples of 100 students from the population and allow each sample to use one of the three test prep programs to prepare for the exam. Then, we could record the scores for each student once they take the exam. </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28</a:t>
            </a:fld>
            <a:endParaRPr lang="en-US" altLang="ko-KR"/>
          </a:p>
        </p:txBody>
      </p:sp>
      <p:pic>
        <p:nvPicPr>
          <p:cNvPr id="2" name="Picture 1"/>
          <p:cNvPicPr>
            <a:picLocks noChangeAspect="1"/>
          </p:cNvPicPr>
          <p:nvPr/>
        </p:nvPicPr>
        <p:blipFill>
          <a:blip r:embed="rId2"/>
          <a:stretch>
            <a:fillRect/>
          </a:stretch>
        </p:blipFill>
        <p:spPr>
          <a:xfrm>
            <a:off x="6204012" y="2679713"/>
            <a:ext cx="3135120" cy="3888284"/>
          </a:xfrm>
          <a:prstGeom prst="rect">
            <a:avLst/>
          </a:prstGeom>
        </p:spPr>
      </p:pic>
    </p:spTree>
    <p:extLst>
      <p:ext uri="{BB962C8B-B14F-4D97-AF65-F5344CB8AC3E}">
        <p14:creationId xmlns:p14="http://schemas.microsoft.com/office/powerpoint/2010/main" val="2381307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latin typeface="Arial" panose="020B0604020202020204" pitchFamily="34" charset="0"/>
                <a:cs typeface="Arial" panose="020B0604020202020204" pitchFamily="34" charset="0"/>
              </a:rPr>
              <a:t>The exam scores for each group are shown below: </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r>
              <a:rPr lang="en-US" sz="2893" dirty="0">
                <a:latin typeface="Arial" panose="020B0604020202020204" pitchFamily="34" charset="0"/>
                <a:cs typeface="Arial" panose="020B0604020202020204" pitchFamily="34" charset="0"/>
              </a:rPr>
              <a:t>Determine if the mean exam score is different between the three groups:</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29</a:t>
            </a:fld>
            <a:endParaRPr lang="en-US" altLang="ko-KR"/>
          </a:p>
        </p:txBody>
      </p:sp>
      <p:pic>
        <p:nvPicPr>
          <p:cNvPr id="2" name="Picture 1"/>
          <p:cNvPicPr>
            <a:picLocks noChangeAspect="1"/>
          </p:cNvPicPr>
          <p:nvPr/>
        </p:nvPicPr>
        <p:blipFill>
          <a:blip r:embed="rId2"/>
          <a:stretch>
            <a:fillRect/>
          </a:stretch>
        </p:blipFill>
        <p:spPr>
          <a:xfrm>
            <a:off x="3611725" y="1652587"/>
            <a:ext cx="3837204" cy="3756633"/>
          </a:xfrm>
          <a:prstGeom prst="rect">
            <a:avLst/>
          </a:prstGeom>
        </p:spPr>
      </p:pic>
    </p:spTree>
    <p:extLst>
      <p:ext uri="{BB962C8B-B14F-4D97-AF65-F5344CB8AC3E}">
        <p14:creationId xmlns:p14="http://schemas.microsoft.com/office/powerpoint/2010/main" val="44225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668" y="74044"/>
            <a:ext cx="10349524" cy="431800"/>
          </a:xfrm>
        </p:spPr>
        <p:txBody>
          <a:bodyPr/>
          <a:lstStyle/>
          <a:p>
            <a:r>
              <a:rPr lang="en-IN" sz="3200" b="1" dirty="0">
                <a:latin typeface="Arial" panose="020B0604020202020204" pitchFamily="34" charset="0"/>
                <a:cs typeface="Arial" panose="020B0604020202020204" pitchFamily="34" charset="0"/>
              </a:rPr>
              <a:t>Unit 5 </a:t>
            </a:r>
          </a:p>
        </p:txBody>
      </p:sp>
      <p:sp>
        <p:nvSpPr>
          <p:cNvPr id="3" name="Content Placeholder 2"/>
          <p:cNvSpPr>
            <a:spLocks noGrp="1"/>
          </p:cNvSpPr>
          <p:nvPr>
            <p:ph idx="1"/>
          </p:nvPr>
        </p:nvSpPr>
        <p:spPr>
          <a:xfrm>
            <a:off x="606665" y="1304764"/>
            <a:ext cx="10972800" cy="4788532"/>
          </a:xfrm>
        </p:spPr>
        <p:txBody>
          <a:bodyPr/>
          <a:lstStyle/>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1: </a:t>
            </a:r>
            <a:r>
              <a:rPr lang="en-IN" sz="2000" dirty="0">
                <a:latin typeface="Arial" panose="020B0604020202020204" pitchFamily="34" charset="0"/>
                <a:ea typeface="Verdana" panose="020B0604030504040204" pitchFamily="34" charset="0"/>
                <a:cs typeface="Arial" panose="020B0604020202020204" pitchFamily="34" charset="0"/>
              </a:rPr>
              <a:t>Introduction and uses of confounding</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2: 2</a:t>
            </a:r>
            <a:r>
              <a:rPr lang="en-US" sz="2000" baseline="30000" dirty="0">
                <a:latin typeface="Arial" panose="020B0604020202020204" pitchFamily="34" charset="0"/>
                <a:ea typeface="Verdana" panose="020B0604030504040204" pitchFamily="34" charset="0"/>
                <a:cs typeface="Arial" panose="020B0604020202020204" pitchFamily="34" charset="0"/>
              </a:rPr>
              <a:t>3</a:t>
            </a:r>
            <a:r>
              <a:rPr lang="en-US" sz="2000" dirty="0">
                <a:latin typeface="Arial" panose="020B0604020202020204" pitchFamily="34" charset="0"/>
                <a:ea typeface="Verdana" panose="020B0604030504040204" pitchFamily="34" charset="0"/>
                <a:cs typeface="Arial" panose="020B0604020202020204" pitchFamily="34" charset="0"/>
              </a:rPr>
              <a:t> factorial experiment with complete confounding</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3: 2</a:t>
            </a:r>
            <a:r>
              <a:rPr lang="en-US" sz="2000" baseline="30000" dirty="0">
                <a:latin typeface="Arial" panose="020B0604020202020204" pitchFamily="34" charset="0"/>
                <a:ea typeface="Verdana" panose="020B0604030504040204" pitchFamily="34" charset="0"/>
                <a:cs typeface="Arial" panose="020B0604020202020204" pitchFamily="34" charset="0"/>
              </a:rPr>
              <a:t>3</a:t>
            </a:r>
            <a:r>
              <a:rPr lang="en-US" sz="2000" dirty="0">
                <a:latin typeface="Arial" panose="020B0604020202020204" pitchFamily="34" charset="0"/>
                <a:ea typeface="Verdana" panose="020B0604030504040204" pitchFamily="34" charset="0"/>
                <a:cs typeface="Arial" panose="020B0604020202020204" pitchFamily="34" charset="0"/>
              </a:rPr>
              <a:t> factorial experiment with partial confounding</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4: Confounding in the 2</a:t>
            </a:r>
            <a:r>
              <a:rPr lang="en-US" sz="2000" baseline="30000" dirty="0">
                <a:latin typeface="Arial" panose="020B0604020202020204" pitchFamily="34" charset="0"/>
                <a:ea typeface="Verdana" panose="020B0604030504040204" pitchFamily="34" charset="0"/>
                <a:cs typeface="Arial" panose="020B0604020202020204" pitchFamily="34" charset="0"/>
              </a:rPr>
              <a:t>n</a:t>
            </a:r>
            <a:r>
              <a:rPr lang="en-US" sz="2000" dirty="0">
                <a:latin typeface="Arial" panose="020B0604020202020204" pitchFamily="34" charset="0"/>
                <a:ea typeface="Verdana" panose="020B0604030504040204" pitchFamily="34" charset="0"/>
                <a:cs typeface="Arial" panose="020B0604020202020204" pitchFamily="34" charset="0"/>
              </a:rPr>
              <a:t> series and examples</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5: Confounding of 3</a:t>
            </a:r>
            <a:r>
              <a:rPr lang="en-US" sz="2000" baseline="30000" dirty="0">
                <a:latin typeface="Arial" panose="020B0604020202020204" pitchFamily="34" charset="0"/>
                <a:ea typeface="Verdana" panose="020B0604030504040204" pitchFamily="34" charset="0"/>
                <a:cs typeface="Arial" panose="020B0604020202020204" pitchFamily="34" charset="0"/>
              </a:rPr>
              <a:t>n</a:t>
            </a:r>
            <a:r>
              <a:rPr lang="en-US" sz="2000" dirty="0">
                <a:latin typeface="Arial" panose="020B0604020202020204" pitchFamily="34" charset="0"/>
                <a:ea typeface="Verdana" panose="020B0604030504040204" pitchFamily="34" charset="0"/>
                <a:cs typeface="Arial" panose="020B0604020202020204" pitchFamily="34" charset="0"/>
              </a:rPr>
              <a:t> factorial and examples</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6: ANOVA (One-way and two-way, higher-way ANOVA)</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7: MANOVA and ANCOVA overview</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8: Solving Case studies on ANOVA with statistics software</a:t>
            </a:r>
          </a:p>
          <a:p>
            <a:pPr marL="0" indent="0" algn="just" eaLnBrk="1" latinLnBrk="0">
              <a:lnSpc>
                <a:spcPct val="150000"/>
              </a:lnSpc>
              <a:buNone/>
            </a:pPr>
            <a:r>
              <a:rPr lang="en-US" sz="2000" dirty="0">
                <a:latin typeface="Arial" panose="020B0604020202020204" pitchFamily="34" charset="0"/>
                <a:ea typeface="Verdana" panose="020B0604030504040204" pitchFamily="34" charset="0"/>
                <a:cs typeface="Arial" panose="020B0604020202020204" pitchFamily="34" charset="0"/>
              </a:rPr>
              <a:t>9: Regression Models and Regression Analysis</a:t>
            </a:r>
            <a:endParaRPr lang="en-IN" sz="2000"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99547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1: Calculate the group means and the overall mean.</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30</a:t>
            </a:fld>
            <a:endParaRPr lang="en-US" altLang="ko-KR"/>
          </a:p>
        </p:txBody>
      </p:sp>
      <p:pic>
        <p:nvPicPr>
          <p:cNvPr id="3" name="Picture 2"/>
          <p:cNvPicPr>
            <a:picLocks noChangeAspect="1"/>
          </p:cNvPicPr>
          <p:nvPr/>
        </p:nvPicPr>
        <p:blipFill>
          <a:blip r:embed="rId2"/>
          <a:stretch>
            <a:fillRect/>
          </a:stretch>
        </p:blipFill>
        <p:spPr>
          <a:xfrm>
            <a:off x="614304" y="1772816"/>
            <a:ext cx="10544175" cy="4714875"/>
          </a:xfrm>
          <a:prstGeom prst="rect">
            <a:avLst/>
          </a:prstGeom>
        </p:spPr>
      </p:pic>
      <p:pic>
        <p:nvPicPr>
          <p:cNvPr id="2" name="Picture 1">
            <a:extLst>
              <a:ext uri="{FF2B5EF4-FFF2-40B4-BE49-F238E27FC236}">
                <a16:creationId xmlns:a16="http://schemas.microsoft.com/office/drawing/2014/main" id="{153F1E5F-0808-BE28-A602-24C969B79FF0}"/>
              </a:ext>
            </a:extLst>
          </p:cNvPr>
          <p:cNvPicPr>
            <a:picLocks noChangeAspect="1"/>
          </p:cNvPicPr>
          <p:nvPr/>
        </p:nvPicPr>
        <p:blipFill>
          <a:blip r:embed="rId3"/>
          <a:stretch>
            <a:fillRect/>
          </a:stretch>
        </p:blipFill>
        <p:spPr>
          <a:xfrm>
            <a:off x="7248128" y="6168466"/>
            <a:ext cx="4584585" cy="460460"/>
          </a:xfrm>
          <a:prstGeom prst="rect">
            <a:avLst/>
          </a:prstGeom>
        </p:spPr>
      </p:pic>
    </p:spTree>
    <p:extLst>
      <p:ext uri="{BB962C8B-B14F-4D97-AF65-F5344CB8AC3E}">
        <p14:creationId xmlns:p14="http://schemas.microsoft.com/office/powerpoint/2010/main" val="3196784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2: Calculate SSR.</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31</a:t>
            </a:fld>
            <a:endParaRPr lang="en-US" altLang="ko-KR"/>
          </a:p>
        </p:txBody>
      </p:sp>
      <p:pic>
        <p:nvPicPr>
          <p:cNvPr id="2" name="Picture 1"/>
          <p:cNvPicPr>
            <a:picLocks noChangeAspect="1"/>
          </p:cNvPicPr>
          <p:nvPr/>
        </p:nvPicPr>
        <p:blipFill>
          <a:blip r:embed="rId2"/>
          <a:stretch>
            <a:fillRect/>
          </a:stretch>
        </p:blipFill>
        <p:spPr>
          <a:xfrm>
            <a:off x="1820423" y="1696098"/>
            <a:ext cx="7632848" cy="4845990"/>
          </a:xfrm>
          <a:prstGeom prst="rect">
            <a:avLst/>
          </a:prstGeom>
        </p:spPr>
      </p:pic>
      <p:pic>
        <p:nvPicPr>
          <p:cNvPr id="3" name="Picture 2">
            <a:extLst>
              <a:ext uri="{FF2B5EF4-FFF2-40B4-BE49-F238E27FC236}">
                <a16:creationId xmlns:a16="http://schemas.microsoft.com/office/drawing/2014/main" id="{C9417887-D19D-8040-11F2-2B4722A6C275}"/>
              </a:ext>
            </a:extLst>
          </p:cNvPr>
          <p:cNvPicPr>
            <a:picLocks noChangeAspect="1"/>
          </p:cNvPicPr>
          <p:nvPr/>
        </p:nvPicPr>
        <p:blipFill>
          <a:blip r:embed="rId3"/>
          <a:stretch>
            <a:fillRect/>
          </a:stretch>
        </p:blipFill>
        <p:spPr>
          <a:xfrm>
            <a:off x="4985550" y="2448003"/>
            <a:ext cx="6303774" cy="540324"/>
          </a:xfrm>
          <a:prstGeom prst="rect">
            <a:avLst/>
          </a:prstGeom>
        </p:spPr>
      </p:pic>
      <p:sp>
        <p:nvSpPr>
          <p:cNvPr id="6" name="TextBox 5">
            <a:extLst>
              <a:ext uri="{FF2B5EF4-FFF2-40B4-BE49-F238E27FC236}">
                <a16:creationId xmlns:a16="http://schemas.microsoft.com/office/drawing/2014/main" id="{1E1ED41B-0449-AC46-3977-D4F96AEC0E09}"/>
              </a:ext>
            </a:extLst>
          </p:cNvPr>
          <p:cNvSpPr txBox="1"/>
          <p:nvPr/>
        </p:nvSpPr>
        <p:spPr>
          <a:xfrm>
            <a:off x="6124331" y="3223343"/>
            <a:ext cx="4403173" cy="646331"/>
          </a:xfrm>
          <a:prstGeom prst="rect">
            <a:avLst/>
          </a:prstGeom>
          <a:solidFill>
            <a:srgbClr val="FFD700"/>
          </a:solidFill>
        </p:spPr>
        <p:txBody>
          <a:bodyPr wrap="square" rtlCol="0">
            <a:spAutoFit/>
          </a:bodyPr>
          <a:lstStyle/>
          <a:p>
            <a:r>
              <a:rPr lang="en-US" sz="3600" b="1" dirty="0">
                <a:solidFill>
                  <a:schemeClr val="bg1"/>
                </a:solidFill>
              </a:rPr>
              <a:t>Between Groups</a:t>
            </a:r>
            <a:endParaRPr lang="en-IN" sz="3600" b="1" dirty="0">
              <a:solidFill>
                <a:schemeClr val="bg1"/>
              </a:solidFill>
            </a:endParaRPr>
          </a:p>
        </p:txBody>
      </p:sp>
    </p:spTree>
    <p:extLst>
      <p:ext uri="{BB962C8B-B14F-4D97-AF65-F5344CB8AC3E}">
        <p14:creationId xmlns:p14="http://schemas.microsoft.com/office/powerpoint/2010/main" val="2850711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3: Calculate SSE.</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32</a:t>
            </a:fld>
            <a:endParaRPr lang="en-US" altLang="ko-KR"/>
          </a:p>
        </p:txBody>
      </p:sp>
      <p:pic>
        <p:nvPicPr>
          <p:cNvPr id="3" name="Picture 2"/>
          <p:cNvPicPr>
            <a:picLocks noChangeAspect="1"/>
          </p:cNvPicPr>
          <p:nvPr/>
        </p:nvPicPr>
        <p:blipFill>
          <a:blip r:embed="rId2"/>
          <a:stretch>
            <a:fillRect/>
          </a:stretch>
        </p:blipFill>
        <p:spPr>
          <a:xfrm>
            <a:off x="1885706" y="2025272"/>
            <a:ext cx="8477250" cy="3476625"/>
          </a:xfrm>
          <a:prstGeom prst="rect">
            <a:avLst/>
          </a:prstGeom>
        </p:spPr>
      </p:pic>
      <p:sp>
        <p:nvSpPr>
          <p:cNvPr id="2" name="TextBox 1">
            <a:extLst>
              <a:ext uri="{FF2B5EF4-FFF2-40B4-BE49-F238E27FC236}">
                <a16:creationId xmlns:a16="http://schemas.microsoft.com/office/drawing/2014/main" id="{43EF93B1-44C4-1796-0668-9A8C154EF46C}"/>
              </a:ext>
            </a:extLst>
          </p:cNvPr>
          <p:cNvSpPr txBox="1"/>
          <p:nvPr/>
        </p:nvSpPr>
        <p:spPr>
          <a:xfrm>
            <a:off x="6124331" y="3223343"/>
            <a:ext cx="4403173" cy="646331"/>
          </a:xfrm>
          <a:prstGeom prst="rect">
            <a:avLst/>
          </a:prstGeom>
          <a:solidFill>
            <a:srgbClr val="FFD700"/>
          </a:solidFill>
        </p:spPr>
        <p:txBody>
          <a:bodyPr wrap="square" rtlCol="0">
            <a:spAutoFit/>
          </a:bodyPr>
          <a:lstStyle/>
          <a:p>
            <a:r>
              <a:rPr lang="en-US" sz="3600" b="1" dirty="0">
                <a:solidFill>
                  <a:schemeClr val="bg1"/>
                </a:solidFill>
              </a:rPr>
              <a:t>Within Groups</a:t>
            </a:r>
            <a:endParaRPr lang="en-IN" sz="3600" b="1" dirty="0">
              <a:solidFill>
                <a:schemeClr val="bg1"/>
              </a:solidFill>
            </a:endParaRPr>
          </a:p>
        </p:txBody>
      </p:sp>
    </p:spTree>
    <p:extLst>
      <p:ext uri="{BB962C8B-B14F-4D97-AF65-F5344CB8AC3E}">
        <p14:creationId xmlns:p14="http://schemas.microsoft.com/office/powerpoint/2010/main" val="3322747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3: Calculate SSE.</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33</a:t>
            </a:fld>
            <a:endParaRPr lang="en-US" altLang="ko-KR"/>
          </a:p>
        </p:txBody>
      </p:sp>
      <p:pic>
        <p:nvPicPr>
          <p:cNvPr id="2" name="Picture 1"/>
          <p:cNvPicPr>
            <a:picLocks noChangeAspect="1"/>
          </p:cNvPicPr>
          <p:nvPr/>
        </p:nvPicPr>
        <p:blipFill>
          <a:blip r:embed="rId2"/>
          <a:stretch>
            <a:fillRect/>
          </a:stretch>
        </p:blipFill>
        <p:spPr>
          <a:xfrm>
            <a:off x="1415480" y="1836738"/>
            <a:ext cx="8229600" cy="4705350"/>
          </a:xfrm>
          <a:prstGeom prst="rect">
            <a:avLst/>
          </a:prstGeom>
        </p:spPr>
      </p:pic>
      <p:pic>
        <p:nvPicPr>
          <p:cNvPr id="3" name="Picture 2">
            <a:extLst>
              <a:ext uri="{FF2B5EF4-FFF2-40B4-BE49-F238E27FC236}">
                <a16:creationId xmlns:a16="http://schemas.microsoft.com/office/drawing/2014/main" id="{583151F4-DF10-FA02-6DF3-2F9EA19D3EB6}"/>
              </a:ext>
            </a:extLst>
          </p:cNvPr>
          <p:cNvPicPr>
            <a:picLocks noChangeAspect="1"/>
          </p:cNvPicPr>
          <p:nvPr/>
        </p:nvPicPr>
        <p:blipFill>
          <a:blip r:embed="rId3"/>
          <a:stretch>
            <a:fillRect/>
          </a:stretch>
        </p:blipFill>
        <p:spPr>
          <a:xfrm>
            <a:off x="6312024" y="1320154"/>
            <a:ext cx="5533185" cy="516584"/>
          </a:xfrm>
          <a:prstGeom prst="rect">
            <a:avLst/>
          </a:prstGeom>
        </p:spPr>
      </p:pic>
      <p:sp>
        <p:nvSpPr>
          <p:cNvPr id="4" name="TextBox 3">
            <a:extLst>
              <a:ext uri="{FF2B5EF4-FFF2-40B4-BE49-F238E27FC236}">
                <a16:creationId xmlns:a16="http://schemas.microsoft.com/office/drawing/2014/main" id="{247F1887-DA95-CAFC-A35B-8496382A9877}"/>
              </a:ext>
            </a:extLst>
          </p:cNvPr>
          <p:cNvSpPr txBox="1"/>
          <p:nvPr/>
        </p:nvSpPr>
        <p:spPr>
          <a:xfrm>
            <a:off x="7045259" y="1858312"/>
            <a:ext cx="4403173" cy="646331"/>
          </a:xfrm>
          <a:prstGeom prst="rect">
            <a:avLst/>
          </a:prstGeom>
          <a:solidFill>
            <a:srgbClr val="FFD700"/>
          </a:solidFill>
        </p:spPr>
        <p:txBody>
          <a:bodyPr wrap="square" rtlCol="0">
            <a:spAutoFit/>
          </a:bodyPr>
          <a:lstStyle/>
          <a:p>
            <a:r>
              <a:rPr lang="en-US" sz="3600" b="1" dirty="0">
                <a:solidFill>
                  <a:schemeClr val="bg1"/>
                </a:solidFill>
              </a:rPr>
              <a:t>Within Groups</a:t>
            </a:r>
            <a:endParaRPr lang="en-IN" sz="3600" b="1" dirty="0">
              <a:solidFill>
                <a:schemeClr val="bg1"/>
              </a:solidFill>
            </a:endParaRPr>
          </a:p>
        </p:txBody>
      </p:sp>
    </p:spTree>
    <p:extLst>
      <p:ext uri="{BB962C8B-B14F-4D97-AF65-F5344CB8AC3E}">
        <p14:creationId xmlns:p14="http://schemas.microsoft.com/office/powerpoint/2010/main" val="55331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4: Calculate SST.</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34</a:t>
            </a:fld>
            <a:endParaRPr lang="en-US" altLang="ko-KR"/>
          </a:p>
        </p:txBody>
      </p:sp>
      <p:pic>
        <p:nvPicPr>
          <p:cNvPr id="3" name="Picture 2"/>
          <p:cNvPicPr>
            <a:picLocks noChangeAspect="1"/>
          </p:cNvPicPr>
          <p:nvPr/>
        </p:nvPicPr>
        <p:blipFill>
          <a:blip r:embed="rId2"/>
          <a:stretch>
            <a:fillRect/>
          </a:stretch>
        </p:blipFill>
        <p:spPr>
          <a:xfrm>
            <a:off x="1127448" y="1736812"/>
            <a:ext cx="8401050" cy="2124075"/>
          </a:xfrm>
          <a:prstGeom prst="rect">
            <a:avLst/>
          </a:prstGeom>
        </p:spPr>
      </p:pic>
    </p:spTree>
    <p:extLst>
      <p:ext uri="{BB962C8B-B14F-4D97-AF65-F5344CB8AC3E}">
        <p14:creationId xmlns:p14="http://schemas.microsoft.com/office/powerpoint/2010/main" val="1426708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5: Fill in the ANOVA table.</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35</a:t>
            </a:fld>
            <a:endParaRPr lang="en-US" altLang="ko-KR"/>
          </a:p>
        </p:txBody>
      </p:sp>
      <p:pic>
        <p:nvPicPr>
          <p:cNvPr id="2" name="Picture 1"/>
          <p:cNvPicPr>
            <a:picLocks noChangeAspect="1"/>
          </p:cNvPicPr>
          <p:nvPr/>
        </p:nvPicPr>
        <p:blipFill>
          <a:blip r:embed="rId2"/>
          <a:stretch>
            <a:fillRect/>
          </a:stretch>
        </p:blipFill>
        <p:spPr>
          <a:xfrm>
            <a:off x="443372" y="3334828"/>
            <a:ext cx="6292006" cy="2789660"/>
          </a:xfrm>
          <a:prstGeom prst="rect">
            <a:avLst/>
          </a:prstGeom>
        </p:spPr>
      </p:pic>
      <p:pic>
        <p:nvPicPr>
          <p:cNvPr id="4" name="Picture 3"/>
          <p:cNvPicPr>
            <a:picLocks noChangeAspect="1"/>
          </p:cNvPicPr>
          <p:nvPr/>
        </p:nvPicPr>
        <p:blipFill>
          <a:blip r:embed="rId3"/>
          <a:stretch>
            <a:fillRect/>
          </a:stretch>
        </p:blipFill>
        <p:spPr>
          <a:xfrm>
            <a:off x="7059787" y="1185395"/>
            <a:ext cx="4969112" cy="2747090"/>
          </a:xfrm>
          <a:prstGeom prst="rect">
            <a:avLst/>
          </a:prstGeom>
        </p:spPr>
      </p:pic>
    </p:spTree>
    <p:extLst>
      <p:ext uri="{BB962C8B-B14F-4D97-AF65-F5344CB8AC3E}">
        <p14:creationId xmlns:p14="http://schemas.microsoft.com/office/powerpoint/2010/main" val="2597371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6: Interpret the results.</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36</a:t>
            </a:fld>
            <a:endParaRPr lang="en-US" altLang="ko-KR"/>
          </a:p>
        </p:txBody>
      </p:sp>
      <p:pic>
        <p:nvPicPr>
          <p:cNvPr id="3" name="Picture 2"/>
          <p:cNvPicPr>
            <a:picLocks noChangeAspect="1"/>
          </p:cNvPicPr>
          <p:nvPr/>
        </p:nvPicPr>
        <p:blipFill>
          <a:blip r:embed="rId2"/>
          <a:stretch>
            <a:fillRect/>
          </a:stretch>
        </p:blipFill>
        <p:spPr>
          <a:xfrm>
            <a:off x="155913" y="1672259"/>
            <a:ext cx="9058275" cy="3762375"/>
          </a:xfrm>
          <a:prstGeom prst="rect">
            <a:avLst/>
          </a:prstGeom>
        </p:spPr>
      </p:pic>
      <p:cxnSp>
        <p:nvCxnSpPr>
          <p:cNvPr id="4" name="Straight Connector 3">
            <a:extLst>
              <a:ext uri="{FF2B5EF4-FFF2-40B4-BE49-F238E27FC236}">
                <a16:creationId xmlns:a16="http://schemas.microsoft.com/office/drawing/2014/main" id="{18085927-3E92-4DEF-355C-E042E29AF779}"/>
              </a:ext>
            </a:extLst>
          </p:cNvPr>
          <p:cNvCxnSpPr>
            <a:cxnSpLocks/>
          </p:cNvCxnSpPr>
          <p:nvPr/>
        </p:nvCxnSpPr>
        <p:spPr bwMode="auto">
          <a:xfrm flipV="1">
            <a:off x="7073660" y="5820840"/>
            <a:ext cx="4062900" cy="36317"/>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 name="Freeform: Shape 7">
            <a:extLst>
              <a:ext uri="{FF2B5EF4-FFF2-40B4-BE49-F238E27FC236}">
                <a16:creationId xmlns:a16="http://schemas.microsoft.com/office/drawing/2014/main" id="{83A673FD-EF8F-7A45-D7F7-DD879DBA1F31}"/>
              </a:ext>
            </a:extLst>
          </p:cNvPr>
          <p:cNvSpPr/>
          <p:nvPr/>
        </p:nvSpPr>
        <p:spPr>
          <a:xfrm>
            <a:off x="7047781" y="3510951"/>
            <a:ext cx="4244196" cy="2096219"/>
          </a:xfrm>
          <a:custGeom>
            <a:avLst/>
            <a:gdLst>
              <a:gd name="connsiteX0" fmla="*/ 0 w 4244196"/>
              <a:gd name="connsiteY0" fmla="*/ 2053087 h 2096219"/>
              <a:gd name="connsiteX1" fmla="*/ 301925 w 4244196"/>
              <a:gd name="connsiteY1" fmla="*/ 2053087 h 2096219"/>
              <a:gd name="connsiteX2" fmla="*/ 370936 w 4244196"/>
              <a:gd name="connsiteY2" fmla="*/ 2070340 h 2096219"/>
              <a:gd name="connsiteX3" fmla="*/ 474453 w 4244196"/>
              <a:gd name="connsiteY3" fmla="*/ 2078966 h 2096219"/>
              <a:gd name="connsiteX4" fmla="*/ 534838 w 4244196"/>
              <a:gd name="connsiteY4" fmla="*/ 2087592 h 2096219"/>
              <a:gd name="connsiteX5" fmla="*/ 603849 w 4244196"/>
              <a:gd name="connsiteY5" fmla="*/ 2096219 h 2096219"/>
              <a:gd name="connsiteX6" fmla="*/ 776377 w 4244196"/>
              <a:gd name="connsiteY6" fmla="*/ 2087592 h 2096219"/>
              <a:gd name="connsiteX7" fmla="*/ 802257 w 4244196"/>
              <a:gd name="connsiteY7" fmla="*/ 2061713 h 2096219"/>
              <a:gd name="connsiteX8" fmla="*/ 828136 w 4244196"/>
              <a:gd name="connsiteY8" fmla="*/ 2044460 h 2096219"/>
              <a:gd name="connsiteX9" fmla="*/ 897147 w 4244196"/>
              <a:gd name="connsiteY9" fmla="*/ 1966823 h 2096219"/>
              <a:gd name="connsiteX10" fmla="*/ 940279 w 4244196"/>
              <a:gd name="connsiteY10" fmla="*/ 1932317 h 2096219"/>
              <a:gd name="connsiteX11" fmla="*/ 983411 w 4244196"/>
              <a:gd name="connsiteY11" fmla="*/ 1880558 h 2096219"/>
              <a:gd name="connsiteX12" fmla="*/ 1035170 w 4244196"/>
              <a:gd name="connsiteY12" fmla="*/ 1828800 h 2096219"/>
              <a:gd name="connsiteX13" fmla="*/ 1061049 w 4244196"/>
              <a:gd name="connsiteY13" fmla="*/ 1802921 h 2096219"/>
              <a:gd name="connsiteX14" fmla="*/ 1086928 w 4244196"/>
              <a:gd name="connsiteY14" fmla="*/ 1768415 h 2096219"/>
              <a:gd name="connsiteX15" fmla="*/ 1104181 w 4244196"/>
              <a:gd name="connsiteY15" fmla="*/ 1742536 h 2096219"/>
              <a:gd name="connsiteX16" fmla="*/ 1181819 w 4244196"/>
              <a:gd name="connsiteY16" fmla="*/ 1656272 h 2096219"/>
              <a:gd name="connsiteX17" fmla="*/ 1207698 w 4244196"/>
              <a:gd name="connsiteY17" fmla="*/ 1587260 h 2096219"/>
              <a:gd name="connsiteX18" fmla="*/ 1224951 w 4244196"/>
              <a:gd name="connsiteY18" fmla="*/ 1552755 h 2096219"/>
              <a:gd name="connsiteX19" fmla="*/ 1276710 w 4244196"/>
              <a:gd name="connsiteY19" fmla="*/ 1371600 h 2096219"/>
              <a:gd name="connsiteX20" fmla="*/ 1345721 w 4244196"/>
              <a:gd name="connsiteY20" fmla="*/ 1173192 h 2096219"/>
              <a:gd name="connsiteX21" fmla="*/ 1380227 w 4244196"/>
              <a:gd name="connsiteY21" fmla="*/ 1086928 h 2096219"/>
              <a:gd name="connsiteX22" fmla="*/ 1449238 w 4244196"/>
              <a:gd name="connsiteY22" fmla="*/ 862641 h 2096219"/>
              <a:gd name="connsiteX23" fmla="*/ 1509623 w 4244196"/>
              <a:gd name="connsiteY23" fmla="*/ 707366 h 2096219"/>
              <a:gd name="connsiteX24" fmla="*/ 1518249 w 4244196"/>
              <a:gd name="connsiteY24" fmla="*/ 646981 h 2096219"/>
              <a:gd name="connsiteX25" fmla="*/ 1561381 w 4244196"/>
              <a:gd name="connsiteY25" fmla="*/ 534838 h 2096219"/>
              <a:gd name="connsiteX26" fmla="*/ 1578634 w 4244196"/>
              <a:gd name="connsiteY26" fmla="*/ 396815 h 2096219"/>
              <a:gd name="connsiteX27" fmla="*/ 1604513 w 4244196"/>
              <a:gd name="connsiteY27" fmla="*/ 319177 h 2096219"/>
              <a:gd name="connsiteX28" fmla="*/ 1656272 w 4244196"/>
              <a:gd name="connsiteY28" fmla="*/ 250166 h 2096219"/>
              <a:gd name="connsiteX29" fmla="*/ 1673525 w 4244196"/>
              <a:gd name="connsiteY29" fmla="*/ 215660 h 2096219"/>
              <a:gd name="connsiteX30" fmla="*/ 1733910 w 4244196"/>
              <a:gd name="connsiteY30" fmla="*/ 155275 h 2096219"/>
              <a:gd name="connsiteX31" fmla="*/ 1777042 w 4244196"/>
              <a:gd name="connsiteY31" fmla="*/ 103517 h 2096219"/>
              <a:gd name="connsiteX32" fmla="*/ 1802921 w 4244196"/>
              <a:gd name="connsiteY32" fmla="*/ 86264 h 2096219"/>
              <a:gd name="connsiteX33" fmla="*/ 1828800 w 4244196"/>
              <a:gd name="connsiteY33" fmla="*/ 60385 h 2096219"/>
              <a:gd name="connsiteX34" fmla="*/ 1871932 w 4244196"/>
              <a:gd name="connsiteY34" fmla="*/ 34506 h 2096219"/>
              <a:gd name="connsiteX35" fmla="*/ 1949570 w 4244196"/>
              <a:gd name="connsiteY35" fmla="*/ 0 h 2096219"/>
              <a:gd name="connsiteX36" fmla="*/ 2044461 w 4244196"/>
              <a:gd name="connsiteY36" fmla="*/ 8626 h 2096219"/>
              <a:gd name="connsiteX37" fmla="*/ 2070340 w 4244196"/>
              <a:gd name="connsiteY37" fmla="*/ 25879 h 2096219"/>
              <a:gd name="connsiteX38" fmla="*/ 2130725 w 4244196"/>
              <a:gd name="connsiteY38" fmla="*/ 60385 h 2096219"/>
              <a:gd name="connsiteX39" fmla="*/ 2182483 w 4244196"/>
              <a:gd name="connsiteY39" fmla="*/ 120770 h 2096219"/>
              <a:gd name="connsiteX40" fmla="*/ 2208362 w 4244196"/>
              <a:gd name="connsiteY40" fmla="*/ 155275 h 2096219"/>
              <a:gd name="connsiteX41" fmla="*/ 2234242 w 4244196"/>
              <a:gd name="connsiteY41" fmla="*/ 181155 h 2096219"/>
              <a:gd name="connsiteX42" fmla="*/ 2260121 w 4244196"/>
              <a:gd name="connsiteY42" fmla="*/ 224287 h 2096219"/>
              <a:gd name="connsiteX43" fmla="*/ 2294627 w 4244196"/>
              <a:gd name="connsiteY43" fmla="*/ 250166 h 2096219"/>
              <a:gd name="connsiteX44" fmla="*/ 2355011 w 4244196"/>
              <a:gd name="connsiteY44" fmla="*/ 301924 h 2096219"/>
              <a:gd name="connsiteX45" fmla="*/ 2380891 w 4244196"/>
              <a:gd name="connsiteY45" fmla="*/ 345057 h 2096219"/>
              <a:gd name="connsiteX46" fmla="*/ 2424023 w 4244196"/>
              <a:gd name="connsiteY46" fmla="*/ 388189 h 2096219"/>
              <a:gd name="connsiteX47" fmla="*/ 2458528 w 4244196"/>
              <a:gd name="connsiteY47" fmla="*/ 457200 h 2096219"/>
              <a:gd name="connsiteX48" fmla="*/ 2501661 w 4244196"/>
              <a:gd name="connsiteY48" fmla="*/ 526211 h 2096219"/>
              <a:gd name="connsiteX49" fmla="*/ 2553419 w 4244196"/>
              <a:gd name="connsiteY49" fmla="*/ 629728 h 2096219"/>
              <a:gd name="connsiteX50" fmla="*/ 2631057 w 4244196"/>
              <a:gd name="connsiteY50" fmla="*/ 759124 h 2096219"/>
              <a:gd name="connsiteX51" fmla="*/ 2656936 w 4244196"/>
              <a:gd name="connsiteY51" fmla="*/ 810883 h 2096219"/>
              <a:gd name="connsiteX52" fmla="*/ 2700068 w 4244196"/>
              <a:gd name="connsiteY52" fmla="*/ 888521 h 2096219"/>
              <a:gd name="connsiteX53" fmla="*/ 2760453 w 4244196"/>
              <a:gd name="connsiteY53" fmla="*/ 1043796 h 2096219"/>
              <a:gd name="connsiteX54" fmla="*/ 2820838 w 4244196"/>
              <a:gd name="connsiteY54" fmla="*/ 1095555 h 2096219"/>
              <a:gd name="connsiteX55" fmla="*/ 2838091 w 4244196"/>
              <a:gd name="connsiteY55" fmla="*/ 1130060 h 2096219"/>
              <a:gd name="connsiteX56" fmla="*/ 2881223 w 4244196"/>
              <a:gd name="connsiteY56" fmla="*/ 1181819 h 2096219"/>
              <a:gd name="connsiteX57" fmla="*/ 2915728 w 4244196"/>
              <a:gd name="connsiteY57" fmla="*/ 1250830 h 2096219"/>
              <a:gd name="connsiteX58" fmla="*/ 2950234 w 4244196"/>
              <a:gd name="connsiteY58" fmla="*/ 1302589 h 2096219"/>
              <a:gd name="connsiteX59" fmla="*/ 3001993 w 4244196"/>
              <a:gd name="connsiteY59" fmla="*/ 1362974 h 2096219"/>
              <a:gd name="connsiteX60" fmla="*/ 3027872 w 4244196"/>
              <a:gd name="connsiteY60" fmla="*/ 1397479 h 2096219"/>
              <a:gd name="connsiteX61" fmla="*/ 3105510 w 4244196"/>
              <a:gd name="connsiteY61" fmla="*/ 1492370 h 2096219"/>
              <a:gd name="connsiteX62" fmla="*/ 3131389 w 4244196"/>
              <a:gd name="connsiteY62" fmla="*/ 1544128 h 2096219"/>
              <a:gd name="connsiteX63" fmla="*/ 3165894 w 4244196"/>
              <a:gd name="connsiteY63" fmla="*/ 1630392 h 2096219"/>
              <a:gd name="connsiteX64" fmla="*/ 3191774 w 4244196"/>
              <a:gd name="connsiteY64" fmla="*/ 1664898 h 2096219"/>
              <a:gd name="connsiteX65" fmla="*/ 3217653 w 4244196"/>
              <a:gd name="connsiteY65" fmla="*/ 1742536 h 2096219"/>
              <a:gd name="connsiteX66" fmla="*/ 3295291 w 4244196"/>
              <a:gd name="connsiteY66" fmla="*/ 1828800 h 2096219"/>
              <a:gd name="connsiteX67" fmla="*/ 3364302 w 4244196"/>
              <a:gd name="connsiteY67" fmla="*/ 1906438 h 2096219"/>
              <a:gd name="connsiteX68" fmla="*/ 3398808 w 4244196"/>
              <a:gd name="connsiteY68" fmla="*/ 1923691 h 2096219"/>
              <a:gd name="connsiteX69" fmla="*/ 3441940 w 4244196"/>
              <a:gd name="connsiteY69" fmla="*/ 1966823 h 2096219"/>
              <a:gd name="connsiteX70" fmla="*/ 3467819 w 4244196"/>
              <a:gd name="connsiteY70" fmla="*/ 1975449 h 2096219"/>
              <a:gd name="connsiteX71" fmla="*/ 3588589 w 4244196"/>
              <a:gd name="connsiteY71" fmla="*/ 1984075 h 2096219"/>
              <a:gd name="connsiteX72" fmla="*/ 3804249 w 4244196"/>
              <a:gd name="connsiteY72" fmla="*/ 1984075 h 2096219"/>
              <a:gd name="connsiteX73" fmla="*/ 3864634 w 4244196"/>
              <a:gd name="connsiteY73" fmla="*/ 2001328 h 2096219"/>
              <a:gd name="connsiteX74" fmla="*/ 3890513 w 4244196"/>
              <a:gd name="connsiteY74" fmla="*/ 2009955 h 2096219"/>
              <a:gd name="connsiteX75" fmla="*/ 3994030 w 4244196"/>
              <a:gd name="connsiteY75" fmla="*/ 2018581 h 2096219"/>
              <a:gd name="connsiteX76" fmla="*/ 4080294 w 4244196"/>
              <a:gd name="connsiteY76" fmla="*/ 2035834 h 2096219"/>
              <a:gd name="connsiteX77" fmla="*/ 4244196 w 4244196"/>
              <a:gd name="connsiteY77" fmla="*/ 2044460 h 209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244196" h="2096219">
                <a:moveTo>
                  <a:pt x="0" y="2053087"/>
                </a:moveTo>
                <a:cubicBezTo>
                  <a:pt x="156861" y="2043859"/>
                  <a:pt x="141729" y="2039157"/>
                  <a:pt x="301925" y="2053087"/>
                </a:cubicBezTo>
                <a:cubicBezTo>
                  <a:pt x="503824" y="2070644"/>
                  <a:pt x="238214" y="2052644"/>
                  <a:pt x="370936" y="2070340"/>
                </a:cubicBezTo>
                <a:cubicBezTo>
                  <a:pt x="405258" y="2074916"/>
                  <a:pt x="440018" y="2075341"/>
                  <a:pt x="474453" y="2078966"/>
                </a:cubicBezTo>
                <a:cubicBezTo>
                  <a:pt x="494674" y="2081094"/>
                  <a:pt x="514684" y="2084905"/>
                  <a:pt x="534838" y="2087592"/>
                </a:cubicBezTo>
                <a:lnTo>
                  <a:pt x="603849" y="2096219"/>
                </a:lnTo>
                <a:cubicBezTo>
                  <a:pt x="661358" y="2093343"/>
                  <a:pt x="719647" y="2097458"/>
                  <a:pt x="776377" y="2087592"/>
                </a:cubicBezTo>
                <a:cubicBezTo>
                  <a:pt x="788396" y="2085502"/>
                  <a:pt x="792885" y="2069523"/>
                  <a:pt x="802257" y="2061713"/>
                </a:cubicBezTo>
                <a:cubicBezTo>
                  <a:pt x="810222" y="2055076"/>
                  <a:pt x="820334" y="2051287"/>
                  <a:pt x="828136" y="2044460"/>
                </a:cubicBezTo>
                <a:cubicBezTo>
                  <a:pt x="971742" y="1918804"/>
                  <a:pt x="795212" y="2068758"/>
                  <a:pt x="897147" y="1966823"/>
                </a:cubicBezTo>
                <a:cubicBezTo>
                  <a:pt x="910166" y="1953804"/>
                  <a:pt x="926422" y="1944441"/>
                  <a:pt x="940279" y="1932317"/>
                </a:cubicBezTo>
                <a:cubicBezTo>
                  <a:pt x="999294" y="1880680"/>
                  <a:pt x="937464" y="1932249"/>
                  <a:pt x="983411" y="1880558"/>
                </a:cubicBezTo>
                <a:cubicBezTo>
                  <a:pt x="999621" y="1862322"/>
                  <a:pt x="1017917" y="1846053"/>
                  <a:pt x="1035170" y="1828800"/>
                </a:cubicBezTo>
                <a:cubicBezTo>
                  <a:pt x="1043796" y="1820174"/>
                  <a:pt x="1053729" y="1812681"/>
                  <a:pt x="1061049" y="1802921"/>
                </a:cubicBezTo>
                <a:cubicBezTo>
                  <a:pt x="1069675" y="1791419"/>
                  <a:pt x="1078571" y="1780114"/>
                  <a:pt x="1086928" y="1768415"/>
                </a:cubicBezTo>
                <a:cubicBezTo>
                  <a:pt x="1092954" y="1759979"/>
                  <a:pt x="1097245" y="1750242"/>
                  <a:pt x="1104181" y="1742536"/>
                </a:cubicBezTo>
                <a:cubicBezTo>
                  <a:pt x="1120481" y="1724425"/>
                  <a:pt x="1167502" y="1687769"/>
                  <a:pt x="1181819" y="1656272"/>
                </a:cubicBezTo>
                <a:cubicBezTo>
                  <a:pt x="1191985" y="1633906"/>
                  <a:pt x="1198249" y="1609938"/>
                  <a:pt x="1207698" y="1587260"/>
                </a:cubicBezTo>
                <a:cubicBezTo>
                  <a:pt x="1212644" y="1575390"/>
                  <a:pt x="1221032" y="1565003"/>
                  <a:pt x="1224951" y="1552755"/>
                </a:cubicBezTo>
                <a:cubicBezTo>
                  <a:pt x="1244092" y="1492942"/>
                  <a:pt x="1253386" y="1429910"/>
                  <a:pt x="1276710" y="1371600"/>
                </a:cubicBezTo>
                <a:cubicBezTo>
                  <a:pt x="1360282" y="1162666"/>
                  <a:pt x="1258485" y="1423994"/>
                  <a:pt x="1345721" y="1173192"/>
                </a:cubicBezTo>
                <a:cubicBezTo>
                  <a:pt x="1355895" y="1143941"/>
                  <a:pt x="1370433" y="1116309"/>
                  <a:pt x="1380227" y="1086928"/>
                </a:cubicBezTo>
                <a:cubicBezTo>
                  <a:pt x="1404963" y="1012721"/>
                  <a:pt x="1420887" y="935544"/>
                  <a:pt x="1449238" y="862641"/>
                </a:cubicBezTo>
                <a:lnTo>
                  <a:pt x="1509623" y="707366"/>
                </a:lnTo>
                <a:cubicBezTo>
                  <a:pt x="1512498" y="687238"/>
                  <a:pt x="1512406" y="666456"/>
                  <a:pt x="1518249" y="646981"/>
                </a:cubicBezTo>
                <a:cubicBezTo>
                  <a:pt x="1529757" y="608620"/>
                  <a:pt x="1561381" y="534838"/>
                  <a:pt x="1561381" y="534838"/>
                </a:cubicBezTo>
                <a:cubicBezTo>
                  <a:pt x="1562794" y="522121"/>
                  <a:pt x="1573712" y="416502"/>
                  <a:pt x="1578634" y="396815"/>
                </a:cubicBezTo>
                <a:cubicBezTo>
                  <a:pt x="1585250" y="370350"/>
                  <a:pt x="1594720" y="344638"/>
                  <a:pt x="1604513" y="319177"/>
                </a:cubicBezTo>
                <a:cubicBezTo>
                  <a:pt x="1626492" y="262033"/>
                  <a:pt x="1615898" y="303999"/>
                  <a:pt x="1656272" y="250166"/>
                </a:cubicBezTo>
                <a:cubicBezTo>
                  <a:pt x="1663988" y="239878"/>
                  <a:pt x="1665382" y="225613"/>
                  <a:pt x="1673525" y="215660"/>
                </a:cubicBezTo>
                <a:cubicBezTo>
                  <a:pt x="1691551" y="193629"/>
                  <a:pt x="1718120" y="178960"/>
                  <a:pt x="1733910" y="155275"/>
                </a:cubicBezTo>
                <a:cubicBezTo>
                  <a:pt x="1750875" y="129826"/>
                  <a:pt x="1752131" y="124276"/>
                  <a:pt x="1777042" y="103517"/>
                </a:cubicBezTo>
                <a:cubicBezTo>
                  <a:pt x="1785007" y="96880"/>
                  <a:pt x="1794956" y="92901"/>
                  <a:pt x="1802921" y="86264"/>
                </a:cubicBezTo>
                <a:cubicBezTo>
                  <a:pt x="1812293" y="78454"/>
                  <a:pt x="1819040" y="67705"/>
                  <a:pt x="1828800" y="60385"/>
                </a:cubicBezTo>
                <a:cubicBezTo>
                  <a:pt x="1842213" y="50325"/>
                  <a:pt x="1857275" y="42649"/>
                  <a:pt x="1871932" y="34506"/>
                </a:cubicBezTo>
                <a:cubicBezTo>
                  <a:pt x="1903018" y="17236"/>
                  <a:pt x="1915294" y="13711"/>
                  <a:pt x="1949570" y="0"/>
                </a:cubicBezTo>
                <a:cubicBezTo>
                  <a:pt x="1981200" y="2875"/>
                  <a:pt x="2013405" y="1971"/>
                  <a:pt x="2044461" y="8626"/>
                </a:cubicBezTo>
                <a:cubicBezTo>
                  <a:pt x="2054598" y="10798"/>
                  <a:pt x="2061338" y="20735"/>
                  <a:pt x="2070340" y="25879"/>
                </a:cubicBezTo>
                <a:cubicBezTo>
                  <a:pt x="2146961" y="69664"/>
                  <a:pt x="2067666" y="18346"/>
                  <a:pt x="2130725" y="60385"/>
                </a:cubicBezTo>
                <a:cubicBezTo>
                  <a:pt x="2206394" y="161279"/>
                  <a:pt x="2110401" y="36674"/>
                  <a:pt x="2182483" y="120770"/>
                </a:cubicBezTo>
                <a:cubicBezTo>
                  <a:pt x="2191840" y="131686"/>
                  <a:pt x="2199005" y="144359"/>
                  <a:pt x="2208362" y="155275"/>
                </a:cubicBezTo>
                <a:cubicBezTo>
                  <a:pt x="2216302" y="164538"/>
                  <a:pt x="2226922" y="171395"/>
                  <a:pt x="2234242" y="181155"/>
                </a:cubicBezTo>
                <a:cubicBezTo>
                  <a:pt x="2244302" y="194568"/>
                  <a:pt x="2249080" y="211669"/>
                  <a:pt x="2260121" y="224287"/>
                </a:cubicBezTo>
                <a:cubicBezTo>
                  <a:pt x="2269589" y="235107"/>
                  <a:pt x="2283711" y="240809"/>
                  <a:pt x="2294627" y="250166"/>
                </a:cubicBezTo>
                <a:cubicBezTo>
                  <a:pt x="2378743" y="322265"/>
                  <a:pt x="2254095" y="226236"/>
                  <a:pt x="2355011" y="301924"/>
                </a:cubicBezTo>
                <a:cubicBezTo>
                  <a:pt x="2363638" y="316302"/>
                  <a:pt x="2370417" y="331964"/>
                  <a:pt x="2380891" y="345057"/>
                </a:cubicBezTo>
                <a:cubicBezTo>
                  <a:pt x="2393593" y="360934"/>
                  <a:pt x="2412450" y="371472"/>
                  <a:pt x="2424023" y="388189"/>
                </a:cubicBezTo>
                <a:cubicBezTo>
                  <a:pt x="2438662" y="409335"/>
                  <a:pt x="2445919" y="434784"/>
                  <a:pt x="2458528" y="457200"/>
                </a:cubicBezTo>
                <a:cubicBezTo>
                  <a:pt x="2471828" y="480843"/>
                  <a:pt x="2488588" y="502442"/>
                  <a:pt x="2501661" y="526211"/>
                </a:cubicBezTo>
                <a:cubicBezTo>
                  <a:pt x="2520253" y="560014"/>
                  <a:pt x="2535518" y="595554"/>
                  <a:pt x="2553419" y="629728"/>
                </a:cubicBezTo>
                <a:cubicBezTo>
                  <a:pt x="2656816" y="827124"/>
                  <a:pt x="2544972" y="611550"/>
                  <a:pt x="2631057" y="759124"/>
                </a:cubicBezTo>
                <a:cubicBezTo>
                  <a:pt x="2640776" y="775786"/>
                  <a:pt x="2647859" y="793863"/>
                  <a:pt x="2656936" y="810883"/>
                </a:cubicBezTo>
                <a:cubicBezTo>
                  <a:pt x="2670868" y="837005"/>
                  <a:pt x="2688044" y="861468"/>
                  <a:pt x="2700068" y="888521"/>
                </a:cubicBezTo>
                <a:cubicBezTo>
                  <a:pt x="2722623" y="939269"/>
                  <a:pt x="2716025" y="1010476"/>
                  <a:pt x="2760453" y="1043796"/>
                </a:cubicBezTo>
                <a:cubicBezTo>
                  <a:pt x="2778581" y="1057392"/>
                  <a:pt x="2806972" y="1076142"/>
                  <a:pt x="2820838" y="1095555"/>
                </a:cubicBezTo>
                <a:cubicBezTo>
                  <a:pt x="2828312" y="1106019"/>
                  <a:pt x="2830717" y="1119525"/>
                  <a:pt x="2838091" y="1130060"/>
                </a:cubicBezTo>
                <a:cubicBezTo>
                  <a:pt x="2850970" y="1148459"/>
                  <a:pt x="2869079" y="1162928"/>
                  <a:pt x="2881223" y="1181819"/>
                </a:cubicBezTo>
                <a:cubicBezTo>
                  <a:pt x="2895131" y="1203453"/>
                  <a:pt x="2902968" y="1228500"/>
                  <a:pt x="2915728" y="1250830"/>
                </a:cubicBezTo>
                <a:cubicBezTo>
                  <a:pt x="2926016" y="1268834"/>
                  <a:pt x="2938343" y="1285602"/>
                  <a:pt x="2950234" y="1302589"/>
                </a:cubicBezTo>
                <a:cubicBezTo>
                  <a:pt x="2998390" y="1371383"/>
                  <a:pt x="2953255" y="1306113"/>
                  <a:pt x="3001993" y="1362974"/>
                </a:cubicBezTo>
                <a:cubicBezTo>
                  <a:pt x="3011350" y="1373890"/>
                  <a:pt x="3018515" y="1386563"/>
                  <a:pt x="3027872" y="1397479"/>
                </a:cubicBezTo>
                <a:cubicBezTo>
                  <a:pt x="3063274" y="1438782"/>
                  <a:pt x="3071910" y="1425170"/>
                  <a:pt x="3105510" y="1492370"/>
                </a:cubicBezTo>
                <a:cubicBezTo>
                  <a:pt x="3114136" y="1509623"/>
                  <a:pt x="3123658" y="1526456"/>
                  <a:pt x="3131389" y="1544128"/>
                </a:cubicBezTo>
                <a:cubicBezTo>
                  <a:pt x="3143802" y="1572501"/>
                  <a:pt x="3152044" y="1602692"/>
                  <a:pt x="3165894" y="1630392"/>
                </a:cubicBezTo>
                <a:cubicBezTo>
                  <a:pt x="3172324" y="1643252"/>
                  <a:pt x="3183147" y="1653396"/>
                  <a:pt x="3191774" y="1664898"/>
                </a:cubicBezTo>
                <a:cubicBezTo>
                  <a:pt x="3200400" y="1690777"/>
                  <a:pt x="3207161" y="1717355"/>
                  <a:pt x="3217653" y="1742536"/>
                </a:cubicBezTo>
                <a:cubicBezTo>
                  <a:pt x="3231353" y="1775417"/>
                  <a:pt x="3280683" y="1806889"/>
                  <a:pt x="3295291" y="1828800"/>
                </a:cubicBezTo>
                <a:cubicBezTo>
                  <a:pt x="3313524" y="1856148"/>
                  <a:pt x="3334760" y="1891667"/>
                  <a:pt x="3364302" y="1906438"/>
                </a:cubicBezTo>
                <a:cubicBezTo>
                  <a:pt x="3375804" y="1912189"/>
                  <a:pt x="3388657" y="1915796"/>
                  <a:pt x="3398808" y="1923691"/>
                </a:cubicBezTo>
                <a:cubicBezTo>
                  <a:pt x="3414858" y="1936174"/>
                  <a:pt x="3425674" y="1954623"/>
                  <a:pt x="3441940" y="1966823"/>
                </a:cubicBezTo>
                <a:cubicBezTo>
                  <a:pt x="3449214" y="1972279"/>
                  <a:pt x="3458788" y="1974387"/>
                  <a:pt x="3467819" y="1975449"/>
                </a:cubicBezTo>
                <a:cubicBezTo>
                  <a:pt x="3507902" y="1980164"/>
                  <a:pt x="3548332" y="1981200"/>
                  <a:pt x="3588589" y="1984075"/>
                </a:cubicBezTo>
                <a:cubicBezTo>
                  <a:pt x="3678822" y="1966029"/>
                  <a:pt x="3653845" y="1967364"/>
                  <a:pt x="3804249" y="1984075"/>
                </a:cubicBezTo>
                <a:cubicBezTo>
                  <a:pt x="3825055" y="1986387"/>
                  <a:pt x="3844583" y="1995313"/>
                  <a:pt x="3864634" y="2001328"/>
                </a:cubicBezTo>
                <a:cubicBezTo>
                  <a:pt x="3873344" y="2003941"/>
                  <a:pt x="3881500" y="2008753"/>
                  <a:pt x="3890513" y="2009955"/>
                </a:cubicBezTo>
                <a:cubicBezTo>
                  <a:pt x="3924835" y="2014531"/>
                  <a:pt x="3959616" y="2014757"/>
                  <a:pt x="3994030" y="2018581"/>
                </a:cubicBezTo>
                <a:cubicBezTo>
                  <a:pt x="4202763" y="2041772"/>
                  <a:pt x="3930347" y="2014413"/>
                  <a:pt x="4080294" y="2035834"/>
                </a:cubicBezTo>
                <a:cubicBezTo>
                  <a:pt x="4158700" y="2047035"/>
                  <a:pt x="4167759" y="2044460"/>
                  <a:pt x="4244196" y="20444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IN" sz="1100" b="0" i="0" u="none" strike="noStrike" cap="none" normalizeH="0" baseline="0">
              <a:ln>
                <a:noFill/>
              </a:ln>
              <a:solidFill>
                <a:schemeClr val="tx1"/>
              </a:solidFill>
              <a:effectLst/>
              <a:latin typeface="맑은 고딕" pitchFamily="50" charset="-127"/>
              <a:ea typeface="맑은 고딕" pitchFamily="50" charset="-127"/>
            </a:endParaRPr>
          </a:p>
        </p:txBody>
      </p:sp>
      <p:cxnSp>
        <p:nvCxnSpPr>
          <p:cNvPr id="13" name="Straight Connector 12">
            <a:extLst>
              <a:ext uri="{FF2B5EF4-FFF2-40B4-BE49-F238E27FC236}">
                <a16:creationId xmlns:a16="http://schemas.microsoft.com/office/drawing/2014/main" id="{F381D244-0DEC-0CF6-AEAA-0E59EEBC31DF}"/>
              </a:ext>
            </a:extLst>
          </p:cNvPr>
          <p:cNvCxnSpPr>
            <a:cxnSpLocks/>
          </p:cNvCxnSpPr>
          <p:nvPr/>
        </p:nvCxnSpPr>
        <p:spPr bwMode="auto">
          <a:xfrm>
            <a:off x="9028795" y="3312536"/>
            <a:ext cx="0" cy="2902881"/>
          </a:xfrm>
          <a:prstGeom prst="line">
            <a:avLst/>
          </a:prstGeom>
          <a:solidFill>
            <a:schemeClr val="bg1"/>
          </a:solidFill>
          <a:ln w="19050" cap="flat" cmpd="sng" algn="ctr">
            <a:solidFill>
              <a:schemeClr val="tx1"/>
            </a:solidFill>
            <a:prstDash val="lgDashDot"/>
            <a:round/>
            <a:headEnd type="none" w="med" len="med"/>
            <a:tailEnd type="none" w="med" len="med"/>
          </a:ln>
          <a:effectLst/>
        </p:spPr>
      </p:cxnSp>
      <p:cxnSp>
        <p:nvCxnSpPr>
          <p:cNvPr id="16" name="Straight Connector 15">
            <a:extLst>
              <a:ext uri="{FF2B5EF4-FFF2-40B4-BE49-F238E27FC236}">
                <a16:creationId xmlns:a16="http://schemas.microsoft.com/office/drawing/2014/main" id="{E95A1E8A-67AD-C884-E98C-AC342CE5E4E3}"/>
              </a:ext>
            </a:extLst>
          </p:cNvPr>
          <p:cNvCxnSpPr>
            <a:cxnSpLocks/>
            <a:stCxn id="8" idx="3"/>
          </p:cNvCxnSpPr>
          <p:nvPr/>
        </p:nvCxnSpPr>
        <p:spPr bwMode="auto">
          <a:xfrm>
            <a:off x="7522234" y="5589917"/>
            <a:ext cx="0" cy="287354"/>
          </a:xfrm>
          <a:prstGeom prst="line">
            <a:avLst/>
          </a:prstGeom>
          <a:solidFill>
            <a:schemeClr val="bg1"/>
          </a:solidFill>
          <a:ln w="19050" cap="flat" cmpd="sng" algn="ctr">
            <a:solidFill>
              <a:srgbClr val="FF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90ED762-E7CB-FFC2-6C24-E104D8F93424}"/>
              </a:ext>
            </a:extLst>
          </p:cNvPr>
          <p:cNvCxnSpPr>
            <a:cxnSpLocks/>
          </p:cNvCxnSpPr>
          <p:nvPr/>
        </p:nvCxnSpPr>
        <p:spPr bwMode="auto">
          <a:xfrm>
            <a:off x="10668508" y="5533486"/>
            <a:ext cx="0" cy="287354"/>
          </a:xfrm>
          <a:prstGeom prst="line">
            <a:avLst/>
          </a:prstGeom>
          <a:solidFill>
            <a:schemeClr val="bg1"/>
          </a:solidFill>
          <a:ln w="19050" cap="flat" cmpd="sng" algn="ctr">
            <a:solidFill>
              <a:srgbClr val="FF0000"/>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333BDC88-FE1B-483A-07F9-F106766D887F}"/>
              </a:ext>
            </a:extLst>
          </p:cNvPr>
          <p:cNvSpPr txBox="1"/>
          <p:nvPr/>
        </p:nvSpPr>
        <p:spPr>
          <a:xfrm>
            <a:off x="7124528" y="5889807"/>
            <a:ext cx="795411" cy="307777"/>
          </a:xfrm>
          <a:prstGeom prst="rect">
            <a:avLst/>
          </a:prstGeom>
          <a:noFill/>
        </p:spPr>
        <p:txBody>
          <a:bodyPr wrap="none" rtlCol="0">
            <a:spAutoFit/>
          </a:bodyPr>
          <a:lstStyle/>
          <a:p>
            <a:r>
              <a:rPr lang="en-IN" dirty="0"/>
              <a:t>-3.3541</a:t>
            </a:r>
          </a:p>
        </p:txBody>
      </p:sp>
      <p:sp>
        <p:nvSpPr>
          <p:cNvPr id="22" name="TextBox 21">
            <a:extLst>
              <a:ext uri="{FF2B5EF4-FFF2-40B4-BE49-F238E27FC236}">
                <a16:creationId xmlns:a16="http://schemas.microsoft.com/office/drawing/2014/main" id="{BEEDF301-9A2B-6757-6502-F4690F6A11E8}"/>
              </a:ext>
            </a:extLst>
          </p:cNvPr>
          <p:cNvSpPr txBox="1"/>
          <p:nvPr/>
        </p:nvSpPr>
        <p:spPr>
          <a:xfrm>
            <a:off x="10433845" y="5832220"/>
            <a:ext cx="721672" cy="307777"/>
          </a:xfrm>
          <a:prstGeom prst="rect">
            <a:avLst/>
          </a:prstGeom>
          <a:noFill/>
        </p:spPr>
        <p:txBody>
          <a:bodyPr wrap="none" rtlCol="0">
            <a:spAutoFit/>
          </a:bodyPr>
          <a:lstStyle/>
          <a:p>
            <a:r>
              <a:rPr lang="en-IN" dirty="0"/>
              <a:t>3.3541</a:t>
            </a:r>
          </a:p>
        </p:txBody>
      </p:sp>
      <p:cxnSp>
        <p:nvCxnSpPr>
          <p:cNvPr id="24" name="Straight Arrow Connector 23">
            <a:extLst>
              <a:ext uri="{FF2B5EF4-FFF2-40B4-BE49-F238E27FC236}">
                <a16:creationId xmlns:a16="http://schemas.microsoft.com/office/drawing/2014/main" id="{C437B188-C400-017E-D8F0-1854AB2420E3}"/>
              </a:ext>
            </a:extLst>
          </p:cNvPr>
          <p:cNvCxnSpPr/>
          <p:nvPr/>
        </p:nvCxnSpPr>
        <p:spPr bwMode="auto">
          <a:xfrm flipV="1">
            <a:off x="9214188" y="3108151"/>
            <a:ext cx="686765" cy="824905"/>
          </a:xfrm>
          <a:prstGeom prst="straightConnector1">
            <a:avLst/>
          </a:prstGeom>
          <a:solidFill>
            <a:schemeClr val="bg1"/>
          </a:solidFill>
          <a:ln w="9525" cap="flat" cmpd="sng" algn="ctr">
            <a:solidFill>
              <a:schemeClr val="bg2"/>
            </a:solidFill>
            <a:prstDash val="solid"/>
            <a:round/>
            <a:headEnd type="none" w="med" len="med"/>
            <a:tailEnd type="triangle"/>
          </a:ln>
          <a:effectLst/>
        </p:spPr>
      </p:cxnSp>
      <p:sp>
        <p:nvSpPr>
          <p:cNvPr id="25" name="TextBox 24">
            <a:extLst>
              <a:ext uri="{FF2B5EF4-FFF2-40B4-BE49-F238E27FC236}">
                <a16:creationId xmlns:a16="http://schemas.microsoft.com/office/drawing/2014/main" id="{4899E7FF-5A0D-67D6-AB80-C9BE76DD4AF8}"/>
              </a:ext>
            </a:extLst>
          </p:cNvPr>
          <p:cNvSpPr txBox="1"/>
          <p:nvPr/>
        </p:nvSpPr>
        <p:spPr>
          <a:xfrm>
            <a:off x="10054912" y="2999291"/>
            <a:ext cx="1527488" cy="954107"/>
          </a:xfrm>
          <a:prstGeom prst="rect">
            <a:avLst/>
          </a:prstGeom>
          <a:noFill/>
        </p:spPr>
        <p:txBody>
          <a:bodyPr wrap="square" rtlCol="0">
            <a:spAutoFit/>
          </a:bodyPr>
          <a:lstStyle/>
          <a:p>
            <a:r>
              <a:rPr lang="en-IN" dirty="0">
                <a:solidFill>
                  <a:srgbClr val="FF0000"/>
                </a:solidFill>
              </a:rPr>
              <a:t>If, F calculated falls within this region, then Accept the H0</a:t>
            </a:r>
          </a:p>
        </p:txBody>
      </p:sp>
      <p:cxnSp>
        <p:nvCxnSpPr>
          <p:cNvPr id="27" name="Straight Connector 26">
            <a:extLst>
              <a:ext uri="{FF2B5EF4-FFF2-40B4-BE49-F238E27FC236}">
                <a16:creationId xmlns:a16="http://schemas.microsoft.com/office/drawing/2014/main" id="{C0469BE5-D77B-2713-7DBF-B48DB0B65DF1}"/>
              </a:ext>
            </a:extLst>
          </p:cNvPr>
          <p:cNvCxnSpPr/>
          <p:nvPr/>
        </p:nvCxnSpPr>
        <p:spPr bwMode="auto">
          <a:xfrm>
            <a:off x="10200456" y="5733256"/>
            <a:ext cx="0" cy="252028"/>
          </a:xfrm>
          <a:prstGeom prst="line">
            <a:avLst/>
          </a:prstGeom>
          <a:solidFill>
            <a:schemeClr val="bg1"/>
          </a:solidFill>
          <a:ln w="28575" cap="flat" cmpd="sng" algn="ctr">
            <a:solidFill>
              <a:srgbClr val="FF0000"/>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76CAA596-999F-D7D8-CC93-B74508FC8FFD}"/>
              </a:ext>
            </a:extLst>
          </p:cNvPr>
          <p:cNvSpPr txBox="1"/>
          <p:nvPr/>
        </p:nvSpPr>
        <p:spPr>
          <a:xfrm>
            <a:off x="9806602" y="5473094"/>
            <a:ext cx="622286" cy="307777"/>
          </a:xfrm>
          <a:prstGeom prst="rect">
            <a:avLst/>
          </a:prstGeom>
          <a:noFill/>
        </p:spPr>
        <p:txBody>
          <a:bodyPr wrap="none" rtlCol="0">
            <a:spAutoFit/>
          </a:bodyPr>
          <a:lstStyle/>
          <a:p>
            <a:r>
              <a:rPr lang="en-IN" dirty="0">
                <a:highlight>
                  <a:srgbClr val="FFFF00"/>
                </a:highlight>
              </a:rPr>
              <a:t>2.358</a:t>
            </a:r>
          </a:p>
        </p:txBody>
      </p:sp>
    </p:spTree>
    <p:extLst>
      <p:ext uri="{BB962C8B-B14F-4D97-AF65-F5344CB8AC3E}">
        <p14:creationId xmlns:p14="http://schemas.microsoft.com/office/powerpoint/2010/main" val="394927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Step 6: Interpret the results.</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37</a:t>
            </a:fld>
            <a:endParaRPr lang="en-US" altLang="ko-KR"/>
          </a:p>
        </p:txBody>
      </p:sp>
      <p:pic>
        <p:nvPicPr>
          <p:cNvPr id="2" name="Picture 1"/>
          <p:cNvPicPr>
            <a:picLocks noChangeAspect="1"/>
          </p:cNvPicPr>
          <p:nvPr/>
        </p:nvPicPr>
        <p:blipFill>
          <a:blip r:embed="rId2"/>
          <a:stretch>
            <a:fillRect/>
          </a:stretch>
        </p:blipFill>
        <p:spPr>
          <a:xfrm>
            <a:off x="447301" y="2132856"/>
            <a:ext cx="11354060" cy="2275706"/>
          </a:xfrm>
          <a:prstGeom prst="rect">
            <a:avLst/>
          </a:prstGeom>
        </p:spPr>
      </p:pic>
      <p:sp>
        <p:nvSpPr>
          <p:cNvPr id="4" name="TextBox 3"/>
          <p:cNvSpPr txBox="1"/>
          <p:nvPr/>
        </p:nvSpPr>
        <p:spPr>
          <a:xfrm>
            <a:off x="2224427" y="4579249"/>
            <a:ext cx="8579015" cy="954107"/>
          </a:xfrm>
          <a:prstGeom prst="rect">
            <a:avLst/>
          </a:prstGeom>
          <a:noFill/>
        </p:spPr>
        <p:txBody>
          <a:bodyPr wrap="none" rtlCol="0">
            <a:spAutoFit/>
          </a:bodyPr>
          <a:lstStyle/>
          <a:p>
            <a:r>
              <a:rPr lang="en-IN" sz="2800" dirty="0">
                <a:solidFill>
                  <a:srgbClr val="00B050"/>
                </a:solidFill>
                <a:latin typeface="Arial" panose="020B0604020202020204" pitchFamily="34" charset="0"/>
                <a:cs typeface="Arial" panose="020B0604020202020204" pitchFamily="34" charset="0"/>
              </a:rPr>
              <a:t>F critical &gt; F calculated </a:t>
            </a:r>
            <a:r>
              <a:rPr lang="en-IN" sz="2800" dirty="0">
                <a:solidFill>
                  <a:srgbClr val="00B050"/>
                </a:solidFill>
                <a:latin typeface="Arial" panose="020B0604020202020204" pitchFamily="34" charset="0"/>
                <a:cs typeface="Arial" panose="020B0604020202020204" pitchFamily="34" charset="0"/>
                <a:sym typeface="Wingdings" panose="05000000000000000000" pitchFamily="2" charset="2"/>
              </a:rPr>
              <a:t> Accept the null hypothesis</a:t>
            </a:r>
          </a:p>
          <a:p>
            <a:endParaRPr lang="en-IN" sz="28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37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38</a:t>
            </a:fld>
            <a:endParaRPr lang="en-US" altLang="ko-KR"/>
          </a:p>
        </p:txBody>
      </p:sp>
      <p:pic>
        <p:nvPicPr>
          <p:cNvPr id="4098" name="Picture 2" descr="F distribution table for alpha = .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428" y="1327118"/>
            <a:ext cx="9088356" cy="553581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0"/>
          <p:cNvSpPr>
            <a:spLocks noGrp="1"/>
          </p:cNvSpPr>
          <p:nvPr>
            <p:ph idx="1"/>
          </p:nvPr>
        </p:nvSpPr>
        <p:spPr>
          <a:xfrm>
            <a:off x="609600" y="764704"/>
            <a:ext cx="10972800" cy="5145436"/>
          </a:xfrm>
        </p:spPr>
        <p:txBody>
          <a:bodyPr/>
          <a:lstStyle/>
          <a:p>
            <a:pPr marL="0" indent="0" algn="just" latinLnBrk="0">
              <a:lnSpc>
                <a:spcPct val="150000"/>
              </a:lnSpc>
              <a:buNone/>
            </a:pPr>
            <a:r>
              <a:rPr lang="en-US" sz="2893" dirty="0">
                <a:solidFill>
                  <a:srgbClr val="FF0000"/>
                </a:solidFill>
                <a:latin typeface="Arial" panose="020B0604020202020204" pitchFamily="34" charset="0"/>
                <a:cs typeface="Arial" panose="020B0604020202020204" pitchFamily="34" charset="0"/>
              </a:rPr>
              <a:t>F – Table with alpha = 0.05 (95% confidence interval)</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669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latin typeface="Arial" panose="020B0604020202020204" pitchFamily="34" charset="0"/>
                <a:cs typeface="Arial" panose="020B0604020202020204" pitchFamily="34" charset="0"/>
              </a:rPr>
              <a:t>The exam scores for each group are shown below: </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r>
              <a:rPr lang="en-US" sz="2893" dirty="0">
                <a:latin typeface="Arial" panose="020B0604020202020204" pitchFamily="34" charset="0"/>
                <a:cs typeface="Arial" panose="020B0604020202020204" pitchFamily="34" charset="0"/>
              </a:rPr>
              <a:t>Determine if the mean exam score is different between the three groups:</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39</a:t>
            </a:fld>
            <a:endParaRPr lang="en-US" altLang="ko-KR"/>
          </a:p>
        </p:txBody>
      </p:sp>
      <p:pic>
        <p:nvPicPr>
          <p:cNvPr id="2" name="Picture 1"/>
          <p:cNvPicPr>
            <a:picLocks noChangeAspect="1"/>
          </p:cNvPicPr>
          <p:nvPr/>
        </p:nvPicPr>
        <p:blipFill>
          <a:blip r:embed="rId2"/>
          <a:stretch>
            <a:fillRect/>
          </a:stretch>
        </p:blipFill>
        <p:spPr>
          <a:xfrm>
            <a:off x="3611725" y="1652587"/>
            <a:ext cx="3837204" cy="3756633"/>
          </a:xfrm>
          <a:prstGeom prst="rect">
            <a:avLst/>
          </a:prstGeom>
        </p:spPr>
      </p:pic>
    </p:spTree>
    <p:extLst>
      <p:ext uri="{BB962C8B-B14F-4D97-AF65-F5344CB8AC3E}">
        <p14:creationId xmlns:p14="http://schemas.microsoft.com/office/powerpoint/2010/main" val="21943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200000"/>
              </a:lnSpc>
            </a:pPr>
            <a:r>
              <a:rPr lang="en-US" sz="2400" dirty="0">
                <a:latin typeface="Arial" panose="020B0604020202020204" pitchFamily="34" charset="0"/>
                <a:cs typeface="Arial" panose="020B0604020202020204" pitchFamily="34" charset="0"/>
              </a:rPr>
              <a:t>Analysis of Variance (abbreviated as ANOVA)</a:t>
            </a:r>
          </a:p>
          <a:p>
            <a:pPr algn="just" latinLnBrk="0">
              <a:lnSpc>
                <a:spcPct val="200000"/>
              </a:lnSpc>
            </a:pPr>
            <a:r>
              <a:rPr lang="en-US" sz="2400" dirty="0">
                <a:latin typeface="Arial" panose="020B0604020202020204" pitchFamily="34" charset="0"/>
                <a:cs typeface="Arial" panose="020B0604020202020204" pitchFamily="34" charset="0"/>
              </a:rPr>
              <a:t>ANOVA was developed by </a:t>
            </a:r>
            <a:r>
              <a:rPr lang="en-US" sz="2400" b="1" dirty="0">
                <a:latin typeface="Arial" panose="020B0604020202020204" pitchFamily="34" charset="0"/>
                <a:cs typeface="Arial" panose="020B0604020202020204" pitchFamily="34" charset="0"/>
              </a:rPr>
              <a:t>Fisher in the early 1920s</a:t>
            </a:r>
            <a:r>
              <a:rPr lang="en-US" sz="2400" dirty="0">
                <a:latin typeface="Arial" panose="020B0604020202020204" pitchFamily="34" charset="0"/>
                <a:cs typeface="Arial" panose="020B0604020202020204" pitchFamily="34" charset="0"/>
              </a:rPr>
              <a:t>, and initially applied to agricultural experiments. Used extensively today for industrial experiments.</a:t>
            </a:r>
          </a:p>
          <a:p>
            <a:pPr algn="just" latinLnBrk="0">
              <a:lnSpc>
                <a:spcPct val="200000"/>
              </a:lnSpc>
            </a:pPr>
            <a:r>
              <a:rPr lang="en-US" sz="2400" dirty="0">
                <a:latin typeface="Arial" panose="020B0604020202020204" pitchFamily="34" charset="0"/>
                <a:cs typeface="Arial" panose="020B0604020202020204" pitchFamily="34" charset="0"/>
              </a:rPr>
              <a:t>The ANOVA technique enables us to perform to examine the significance of the difference amongst more than two sample means at the same time.</a:t>
            </a:r>
          </a:p>
          <a:p>
            <a:pPr algn="just" latinLnBrk="0">
              <a:lnSpc>
                <a:spcPct val="200000"/>
              </a:lnSpc>
            </a:pPr>
            <a:r>
              <a:rPr lang="en-US" sz="2400" dirty="0">
                <a:latin typeface="Arial" panose="020B0604020202020204" pitchFamily="34" charset="0"/>
                <a:cs typeface="Arial" panose="020B0604020202020204" pitchFamily="34" charset="0"/>
              </a:rPr>
              <a:t>Using this technique, one can infer whether the samples have been drawn from populations with the same mean.</a:t>
            </a:r>
            <a:endParaRPr lang="en-IN"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a:t>
            </a:fld>
            <a:endParaRPr lang="en-US" altLang="ko-KR"/>
          </a:p>
        </p:txBody>
      </p:sp>
      <p:pic>
        <p:nvPicPr>
          <p:cNvPr id="12" name="Picture 11"/>
          <p:cNvPicPr>
            <a:picLocks noChangeAspect="1"/>
          </p:cNvPicPr>
          <p:nvPr/>
        </p:nvPicPr>
        <p:blipFill>
          <a:blip r:embed="rId2"/>
          <a:stretch>
            <a:fillRect/>
          </a:stretch>
        </p:blipFill>
        <p:spPr>
          <a:xfrm>
            <a:off x="8616281" y="692697"/>
            <a:ext cx="2864554" cy="1332148"/>
          </a:xfrm>
          <a:prstGeom prst="rect">
            <a:avLst/>
          </a:prstGeom>
        </p:spPr>
      </p:pic>
    </p:spTree>
    <p:extLst>
      <p:ext uri="{BB962C8B-B14F-4D97-AF65-F5344CB8AC3E}">
        <p14:creationId xmlns:p14="http://schemas.microsoft.com/office/powerpoint/2010/main" val="1837700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p:sp>
        <p:nvSpPr>
          <p:cNvPr id="11" name="Content Placeholder 10"/>
          <p:cNvSpPr>
            <a:spLocks noGrp="1"/>
          </p:cNvSpPr>
          <p:nvPr>
            <p:ph idx="1"/>
          </p:nvPr>
        </p:nvSpPr>
        <p:spPr>
          <a:xfrm>
            <a:off x="83332" y="916196"/>
            <a:ext cx="10972800" cy="5145436"/>
          </a:xfrm>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Step 1: Calculate Grand Total</a:t>
            </a:r>
          </a:p>
          <a:p>
            <a:pPr marL="0" indent="0" algn="just" latinLnBrk="0">
              <a:lnSpc>
                <a:spcPct val="150000"/>
              </a:lnSpc>
              <a:buNone/>
            </a:pPr>
            <a:r>
              <a:rPr lang="en-US" sz="2400" dirty="0">
                <a:latin typeface="Arial" panose="020B0604020202020204" pitchFamily="34" charset="0"/>
                <a:cs typeface="Arial" panose="020B0604020202020204" pitchFamily="34" charset="0"/>
              </a:rPr>
              <a:t>Step 2: Count number of observations</a:t>
            </a:r>
          </a:p>
          <a:p>
            <a:pPr marL="0" indent="0" algn="just" latinLnBrk="0">
              <a:lnSpc>
                <a:spcPct val="150000"/>
              </a:lnSpc>
              <a:buNone/>
            </a:pPr>
            <a:r>
              <a:rPr lang="en-US" sz="2400" dirty="0">
                <a:latin typeface="Arial" panose="020B0604020202020204" pitchFamily="34" charset="0"/>
                <a:cs typeface="Arial" panose="020B0604020202020204" pitchFamily="34" charset="0"/>
              </a:rPr>
              <a:t>Step 3: Calculate Correction Factor (C)</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40</a:t>
            </a:fld>
            <a:endParaRPr lang="en-US" altLang="ko-KR"/>
          </a:p>
        </p:txBody>
      </p:sp>
      <p:pic>
        <p:nvPicPr>
          <p:cNvPr id="4" name="Picture 3">
            <a:extLst>
              <a:ext uri="{FF2B5EF4-FFF2-40B4-BE49-F238E27FC236}">
                <a16:creationId xmlns:a16="http://schemas.microsoft.com/office/drawing/2014/main" id="{4B916FDE-2D3D-3B48-647F-62E08B3F24D9}"/>
              </a:ext>
            </a:extLst>
          </p:cNvPr>
          <p:cNvPicPr>
            <a:picLocks noChangeAspect="1"/>
          </p:cNvPicPr>
          <p:nvPr/>
        </p:nvPicPr>
        <p:blipFill>
          <a:blip r:embed="rId2"/>
          <a:stretch>
            <a:fillRect/>
          </a:stretch>
        </p:blipFill>
        <p:spPr>
          <a:xfrm>
            <a:off x="5447928" y="960996"/>
            <a:ext cx="5837228" cy="5016368"/>
          </a:xfrm>
          <a:prstGeom prst="rect">
            <a:avLst/>
          </a:prstGeom>
        </p:spPr>
      </p:pic>
      <p:sp>
        <p:nvSpPr>
          <p:cNvPr id="6" name="TextBox 5">
            <a:extLst>
              <a:ext uri="{FF2B5EF4-FFF2-40B4-BE49-F238E27FC236}">
                <a16:creationId xmlns:a16="http://schemas.microsoft.com/office/drawing/2014/main" id="{7ADB6C7A-00BE-429E-9ED7-BC15A8128492}"/>
              </a:ext>
            </a:extLst>
          </p:cNvPr>
          <p:cNvSpPr txBox="1"/>
          <p:nvPr/>
        </p:nvSpPr>
        <p:spPr>
          <a:xfrm>
            <a:off x="11285156" y="4221088"/>
            <a:ext cx="284052" cy="307777"/>
          </a:xfrm>
          <a:prstGeom prst="rect">
            <a:avLst/>
          </a:prstGeom>
          <a:solidFill>
            <a:srgbClr val="FFFF00"/>
          </a:solidFill>
        </p:spPr>
        <p:txBody>
          <a:bodyPr wrap="none" rtlCol="0">
            <a:spAutoFit/>
          </a:bodyPr>
          <a:lstStyle/>
          <a:p>
            <a:r>
              <a:rPr lang="en-IN" dirty="0"/>
              <a:t>1</a:t>
            </a:r>
          </a:p>
        </p:txBody>
      </p:sp>
      <p:sp>
        <p:nvSpPr>
          <p:cNvPr id="7" name="TextBox 6">
            <a:extLst>
              <a:ext uri="{FF2B5EF4-FFF2-40B4-BE49-F238E27FC236}">
                <a16:creationId xmlns:a16="http://schemas.microsoft.com/office/drawing/2014/main" id="{1068D3FC-1C43-F70B-BF84-3457BFB5B807}"/>
              </a:ext>
            </a:extLst>
          </p:cNvPr>
          <p:cNvSpPr txBox="1"/>
          <p:nvPr/>
        </p:nvSpPr>
        <p:spPr>
          <a:xfrm>
            <a:off x="11251858" y="4601650"/>
            <a:ext cx="284052" cy="307777"/>
          </a:xfrm>
          <a:prstGeom prst="rect">
            <a:avLst/>
          </a:prstGeom>
          <a:solidFill>
            <a:srgbClr val="FFFF00"/>
          </a:solidFill>
        </p:spPr>
        <p:txBody>
          <a:bodyPr wrap="none" rtlCol="0">
            <a:spAutoFit/>
          </a:bodyPr>
          <a:lstStyle/>
          <a:p>
            <a:r>
              <a:rPr lang="en-IN" dirty="0"/>
              <a:t>2</a:t>
            </a:r>
          </a:p>
        </p:txBody>
      </p:sp>
      <p:sp>
        <p:nvSpPr>
          <p:cNvPr id="8" name="TextBox 7">
            <a:extLst>
              <a:ext uri="{FF2B5EF4-FFF2-40B4-BE49-F238E27FC236}">
                <a16:creationId xmlns:a16="http://schemas.microsoft.com/office/drawing/2014/main" id="{5787090D-C926-891A-E6F0-2D1217D72FB3}"/>
              </a:ext>
            </a:extLst>
          </p:cNvPr>
          <p:cNvSpPr txBox="1"/>
          <p:nvPr/>
        </p:nvSpPr>
        <p:spPr>
          <a:xfrm>
            <a:off x="11285156" y="5617212"/>
            <a:ext cx="284052" cy="307777"/>
          </a:xfrm>
          <a:prstGeom prst="rect">
            <a:avLst/>
          </a:prstGeom>
          <a:solidFill>
            <a:srgbClr val="FFFF00"/>
          </a:solidFill>
        </p:spPr>
        <p:txBody>
          <a:bodyPr wrap="none" rtlCol="0">
            <a:spAutoFit/>
          </a:bodyPr>
          <a:lstStyle/>
          <a:p>
            <a:r>
              <a:rPr lang="en-IN" dirty="0"/>
              <a:t>3</a:t>
            </a:r>
          </a:p>
        </p:txBody>
      </p:sp>
    </p:spTree>
    <p:extLst>
      <p:ext uri="{BB962C8B-B14F-4D97-AF65-F5344CB8AC3E}">
        <p14:creationId xmlns:p14="http://schemas.microsoft.com/office/powerpoint/2010/main" val="194604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Step 4: SS Total</a:t>
                </a:r>
              </a:p>
              <a:p>
                <a:pPr marL="0" indent="0" algn="just" latinLnBrk="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cs typeface="Arial" panose="020B0604020202020204" pitchFamily="34" charset="0"/>
                        </a:rPr>
                        <m:t>𝑆𝑆</m:t>
                      </m:r>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𝑇𝑜𝑡𝑎𝑙</m:t>
                      </m:r>
                      <m:r>
                        <a:rPr lang="en-IN" sz="2400" b="0" i="1" smtClean="0">
                          <a:latin typeface="Cambria Math" panose="02040503050406030204" pitchFamily="18" charset="0"/>
                          <a:cs typeface="Arial" panose="020B0604020202020204" pitchFamily="34" charset="0"/>
                        </a:rPr>
                        <m:t>= </m:t>
                      </m:r>
                      <m:nary>
                        <m:naryPr>
                          <m:chr m:val="∑"/>
                          <m:subHide m:val="on"/>
                          <m:supHide m:val="on"/>
                          <m:ctrlPr>
                            <a:rPr lang="en-US" sz="2400" i="1" smtClean="0">
                              <a:latin typeface="Cambria Math" panose="02040503050406030204" pitchFamily="18" charset="0"/>
                              <a:cs typeface="Arial" panose="020B0604020202020204" pitchFamily="34" charset="0"/>
                            </a:rPr>
                          </m:ctrlPr>
                        </m:naryPr>
                        <m:sub/>
                        <m:sup/>
                        <m:e>
                          <m:nary>
                            <m:naryPr>
                              <m:chr m:val="∑"/>
                              <m:subHide m:val="on"/>
                              <m:supHide m:val="on"/>
                              <m:ctrlPr>
                                <a:rPr lang="en-US" sz="2400" i="1" smtClean="0">
                                  <a:latin typeface="Cambria Math" panose="02040503050406030204" pitchFamily="18" charset="0"/>
                                  <a:cs typeface="Arial" panose="020B0604020202020204" pitchFamily="34" charset="0"/>
                                </a:rPr>
                              </m:ctrlPr>
                            </m:naryPr>
                            <m:sub/>
                            <m:sup/>
                            <m:e>
                              <m:sSubSup>
                                <m:sSubSupPr>
                                  <m:ctrlPr>
                                    <a:rPr lang="en-US" sz="2400" i="1" smtClean="0">
                                      <a:latin typeface="Cambria Math" panose="02040503050406030204" pitchFamily="18" charset="0"/>
                                      <a:cs typeface="Arial" panose="020B0604020202020204" pitchFamily="34" charset="0"/>
                                    </a:rPr>
                                  </m:ctrlPr>
                                </m:sSubSupPr>
                                <m:e>
                                  <m:r>
                                    <a:rPr lang="en-IN" sz="2400" b="0" i="1" smtClean="0">
                                      <a:latin typeface="Cambria Math" panose="02040503050406030204" pitchFamily="18" charset="0"/>
                                      <a:cs typeface="Arial" panose="020B0604020202020204" pitchFamily="34" charset="0"/>
                                    </a:rPr>
                                    <m:t>𝑥</m:t>
                                  </m:r>
                                </m:e>
                                <m:sub>
                                  <m:r>
                                    <a:rPr lang="en-IN" sz="2400" b="0" i="1" smtClean="0">
                                      <a:latin typeface="Cambria Math" panose="02040503050406030204" pitchFamily="18" charset="0"/>
                                      <a:cs typeface="Arial" panose="020B0604020202020204" pitchFamily="34" charset="0"/>
                                    </a:rPr>
                                    <m:t>𝑖𝑗</m:t>
                                  </m:r>
                                </m:sub>
                                <m:sup>
                                  <m:r>
                                    <a:rPr lang="en-IN" sz="2400" b="0" i="1" smtClean="0">
                                      <a:latin typeface="Cambria Math" panose="02040503050406030204" pitchFamily="18" charset="0"/>
                                      <a:cs typeface="Arial" panose="020B0604020202020204" pitchFamily="34" charset="0"/>
                                    </a:rPr>
                                    <m:t>2</m:t>
                                  </m:r>
                                </m:sup>
                              </m:sSubSup>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𝐶</m:t>
                              </m:r>
                            </m:e>
                          </m:nary>
                        </m:e>
                      </m:nary>
                    </m:oMath>
                  </m:oMathPara>
                </a14:m>
                <a:endParaRPr lang="en-US" sz="2400" dirty="0">
                  <a:latin typeface="Arial" panose="020B0604020202020204" pitchFamily="34" charset="0"/>
                  <a:cs typeface="Arial" panose="020B0604020202020204" pitchFamily="34" charset="0"/>
                </a:endParaRPr>
              </a:p>
              <a:p>
                <a:pPr marL="0" indent="0" algn="just" latinLnBrk="0">
                  <a:lnSpc>
                    <a:spcPct val="150000"/>
                  </a:lnSpc>
                  <a:buNone/>
                </a:pPr>
                <a:r>
                  <a:rPr lang="en-US" sz="2400" dirty="0">
                    <a:latin typeface="Arial" panose="020B0604020202020204" pitchFamily="34" charset="0"/>
                    <a:cs typeface="Arial" panose="020B0604020202020204" pitchFamily="34" charset="0"/>
                  </a:rPr>
                  <a:t>Step 5: SS Between group</a:t>
                </a:r>
              </a:p>
              <a:p>
                <a:pPr marL="0" indent="0" algn="just" latinLnBrk="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cs typeface="Arial" panose="020B0604020202020204" pitchFamily="34" charset="0"/>
                        </a:rPr>
                        <m:t>𝑆𝑆</m:t>
                      </m:r>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𝑏𝑒𝑡𝑤𝑒𝑒𝑛</m:t>
                      </m:r>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𝑔𝑟𝑜𝑢𝑝</m:t>
                      </m:r>
                      <m:r>
                        <a:rPr lang="en-IN" sz="2400" b="0" i="1" smtClean="0">
                          <a:latin typeface="Cambria Math" panose="02040503050406030204" pitchFamily="18" charset="0"/>
                          <a:cs typeface="Arial" panose="020B0604020202020204" pitchFamily="34" charset="0"/>
                        </a:rPr>
                        <m:t>= </m:t>
                      </m:r>
                      <m:nary>
                        <m:naryPr>
                          <m:chr m:val="∑"/>
                          <m:ctrlPr>
                            <a:rPr lang="en-IN" sz="2400" b="0" i="1" smtClean="0">
                              <a:latin typeface="Cambria Math" panose="02040503050406030204" pitchFamily="18" charset="0"/>
                              <a:cs typeface="Arial" panose="020B0604020202020204" pitchFamily="34" charset="0"/>
                            </a:rPr>
                          </m:ctrlPr>
                        </m:naryPr>
                        <m:sub>
                          <m:r>
                            <m:rPr>
                              <m:brk m:alnAt="23"/>
                            </m:rPr>
                            <a:rPr lang="en-IN" sz="2400" b="0" i="1" smtClean="0">
                              <a:latin typeface="Cambria Math" panose="02040503050406030204" pitchFamily="18" charset="0"/>
                              <a:cs typeface="Arial" panose="020B0604020202020204" pitchFamily="34" charset="0"/>
                            </a:rPr>
                            <m:t>𝑖</m:t>
                          </m:r>
                          <m:r>
                            <a:rPr lang="en-IN" sz="2400" b="0" i="1" smtClean="0">
                              <a:latin typeface="Cambria Math" panose="02040503050406030204" pitchFamily="18" charset="0"/>
                              <a:cs typeface="Arial" panose="020B0604020202020204" pitchFamily="34" charset="0"/>
                            </a:rPr>
                            <m:t>=1</m:t>
                          </m:r>
                        </m:sub>
                        <m:sup>
                          <m:r>
                            <a:rPr lang="en-IN" sz="2400" b="0" i="1" smtClean="0">
                              <a:latin typeface="Cambria Math" panose="02040503050406030204" pitchFamily="18" charset="0"/>
                              <a:cs typeface="Arial" panose="020B0604020202020204" pitchFamily="34" charset="0"/>
                            </a:rPr>
                            <m:t>𝑘</m:t>
                          </m:r>
                        </m:sup>
                        <m:e>
                          <m:f>
                            <m:fPr>
                              <m:ctrlPr>
                                <a:rPr lang="en-IN" sz="2400" b="0" i="1" smtClean="0">
                                  <a:latin typeface="Cambria Math" panose="02040503050406030204" pitchFamily="18" charset="0"/>
                                  <a:cs typeface="Arial" panose="020B0604020202020204" pitchFamily="34" charset="0"/>
                                </a:rPr>
                              </m:ctrlPr>
                            </m:fPr>
                            <m:num>
                              <m:sSubSup>
                                <m:sSubSupPr>
                                  <m:ctrlPr>
                                    <a:rPr lang="en-IN" sz="2400" b="0" i="1" smtClean="0">
                                      <a:latin typeface="Cambria Math" panose="02040503050406030204" pitchFamily="18" charset="0"/>
                                      <a:cs typeface="Arial" panose="020B0604020202020204" pitchFamily="34" charset="0"/>
                                    </a:rPr>
                                  </m:ctrlPr>
                                </m:sSubSupPr>
                                <m:e>
                                  <m:r>
                                    <a:rPr lang="en-IN" sz="2400" b="0" i="1" smtClean="0">
                                      <a:latin typeface="Cambria Math" panose="02040503050406030204" pitchFamily="18" charset="0"/>
                                      <a:cs typeface="Arial" panose="020B0604020202020204" pitchFamily="34" charset="0"/>
                                    </a:rPr>
                                    <m:t>𝑇</m:t>
                                  </m:r>
                                </m:e>
                                <m:sub>
                                  <m:r>
                                    <a:rPr lang="en-IN" sz="2400" b="0" i="1" smtClean="0">
                                      <a:latin typeface="Cambria Math" panose="02040503050406030204" pitchFamily="18" charset="0"/>
                                      <a:cs typeface="Arial" panose="020B0604020202020204" pitchFamily="34" charset="0"/>
                                    </a:rPr>
                                    <m:t>𝑖</m:t>
                                  </m:r>
                                </m:sub>
                                <m:sup>
                                  <m:r>
                                    <a:rPr lang="en-IN" sz="2400" b="0" i="1" smtClean="0">
                                      <a:latin typeface="Cambria Math" panose="02040503050406030204" pitchFamily="18" charset="0"/>
                                      <a:cs typeface="Arial" panose="020B0604020202020204" pitchFamily="34" charset="0"/>
                                    </a:rPr>
                                    <m:t>2</m:t>
                                  </m:r>
                                </m:sup>
                              </m:sSubSup>
                            </m:num>
                            <m:den>
                              <m:sSub>
                                <m:sSubPr>
                                  <m:ctrlPr>
                                    <a:rPr lang="en-IN" sz="2400" b="0" i="1" smtClean="0">
                                      <a:latin typeface="Cambria Math" panose="02040503050406030204" pitchFamily="18" charset="0"/>
                                      <a:cs typeface="Arial" panose="020B0604020202020204" pitchFamily="34" charset="0"/>
                                    </a:rPr>
                                  </m:ctrlPr>
                                </m:sSubPr>
                                <m:e>
                                  <m:r>
                                    <a:rPr lang="en-IN" sz="2400" b="0" i="1" smtClean="0">
                                      <a:latin typeface="Cambria Math" panose="02040503050406030204" pitchFamily="18" charset="0"/>
                                      <a:cs typeface="Arial" panose="020B0604020202020204" pitchFamily="34" charset="0"/>
                                    </a:rPr>
                                    <m:t>𝑛</m:t>
                                  </m:r>
                                </m:e>
                                <m:sub>
                                  <m:r>
                                    <a:rPr lang="en-IN" sz="2400" b="0" i="1" smtClean="0">
                                      <a:latin typeface="Cambria Math" panose="02040503050406030204" pitchFamily="18" charset="0"/>
                                      <a:cs typeface="Arial" panose="020B0604020202020204" pitchFamily="34" charset="0"/>
                                    </a:rPr>
                                    <m:t>𝑖</m:t>
                                  </m:r>
                                </m:sub>
                              </m:sSub>
                            </m:den>
                          </m:f>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𝐶</m:t>
                          </m:r>
                        </m:e>
                      </m:nary>
                    </m:oMath>
                  </m:oMathPara>
                </a14:m>
                <a:endParaRPr lang="en-US" sz="2400" dirty="0">
                  <a:latin typeface="Arial" panose="020B0604020202020204" pitchFamily="34" charset="0"/>
                  <a:cs typeface="Arial" panose="020B0604020202020204" pitchFamily="34" charset="0"/>
                </a:endParaRPr>
              </a:p>
              <a:p>
                <a:pPr marL="0" indent="0" algn="just" latinLnBrk="0">
                  <a:lnSpc>
                    <a:spcPct val="150000"/>
                  </a:lnSpc>
                  <a:buNone/>
                </a:pPr>
                <a:r>
                  <a:rPr lang="en-US" sz="2400" dirty="0">
                    <a:latin typeface="Arial" panose="020B0604020202020204" pitchFamily="34" charset="0"/>
                    <a:cs typeface="Arial" panose="020B0604020202020204" pitchFamily="34" charset="0"/>
                  </a:rPr>
                  <a:t>Step 6: SS Within group (Error)</a:t>
                </a:r>
              </a:p>
              <a:p>
                <a:pPr marL="0" indent="0" algn="just" latinLnBrk="0">
                  <a:lnSpc>
                    <a:spcPct val="150000"/>
                  </a:lnSpc>
                  <a:buNone/>
                </a:pPr>
                <a:r>
                  <a:rPr lang="en-US" sz="2893" dirty="0">
                    <a:latin typeface="Arial" panose="020B0604020202020204" pitchFamily="34" charset="0"/>
                    <a:cs typeface="Arial" panose="020B0604020202020204" pitchFamily="34" charset="0"/>
                  </a:rPr>
                  <a:t> = SS total – SS between group</a:t>
                </a:r>
              </a:p>
              <a:p>
                <a:pPr marL="0" indent="0" algn="just" latinLnBrk="0">
                  <a:lnSpc>
                    <a:spcPct val="150000"/>
                  </a:lnSpc>
                  <a:buNone/>
                </a:pPr>
                <a:r>
                  <a:rPr lang="en-US" sz="2400" dirty="0">
                    <a:latin typeface="Arial" panose="020B0604020202020204" pitchFamily="34" charset="0"/>
                    <a:cs typeface="Arial" panose="020B0604020202020204" pitchFamily="34" charset="0"/>
                  </a:rPr>
                  <a:t>Step 7: Make F-distribution table and complete</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blipFill>
                <a:blip r:embed="rId2"/>
                <a:stretch>
                  <a:fillRect l="-833" b="-2133"/>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41</a:t>
            </a:fld>
            <a:endParaRPr lang="en-US" altLang="ko-KR"/>
          </a:p>
        </p:txBody>
      </p:sp>
    </p:spTree>
    <p:extLst>
      <p:ext uri="{BB962C8B-B14F-4D97-AF65-F5344CB8AC3E}">
        <p14:creationId xmlns:p14="http://schemas.microsoft.com/office/powerpoint/2010/main" val="3024466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Step 4: SS Total</a:t>
                </a:r>
              </a:p>
              <a:p>
                <a:pPr marL="0" indent="0" algn="just" latinLnBrk="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cs typeface="Arial" panose="020B0604020202020204" pitchFamily="34" charset="0"/>
                        </a:rPr>
                        <m:t>𝑆𝑆</m:t>
                      </m:r>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𝑇𝑜𝑡𝑎𝑙</m:t>
                      </m:r>
                      <m:r>
                        <a:rPr lang="en-IN" sz="2400" b="0" i="1" smtClean="0">
                          <a:latin typeface="Cambria Math" panose="02040503050406030204" pitchFamily="18" charset="0"/>
                          <a:cs typeface="Arial" panose="020B0604020202020204" pitchFamily="34" charset="0"/>
                        </a:rPr>
                        <m:t>= </m:t>
                      </m:r>
                      <m:nary>
                        <m:naryPr>
                          <m:chr m:val="∑"/>
                          <m:subHide m:val="on"/>
                          <m:supHide m:val="on"/>
                          <m:ctrlPr>
                            <a:rPr lang="en-US" sz="2400" i="1" smtClean="0">
                              <a:latin typeface="Cambria Math" panose="02040503050406030204" pitchFamily="18" charset="0"/>
                              <a:cs typeface="Arial" panose="020B0604020202020204" pitchFamily="34" charset="0"/>
                            </a:rPr>
                          </m:ctrlPr>
                        </m:naryPr>
                        <m:sub/>
                        <m:sup/>
                        <m:e>
                          <m:nary>
                            <m:naryPr>
                              <m:chr m:val="∑"/>
                              <m:subHide m:val="on"/>
                              <m:supHide m:val="on"/>
                              <m:ctrlPr>
                                <a:rPr lang="en-US" sz="2400" i="1" smtClean="0">
                                  <a:latin typeface="Cambria Math" panose="02040503050406030204" pitchFamily="18" charset="0"/>
                                  <a:cs typeface="Arial" panose="020B0604020202020204" pitchFamily="34" charset="0"/>
                                </a:rPr>
                              </m:ctrlPr>
                            </m:naryPr>
                            <m:sub/>
                            <m:sup/>
                            <m:e>
                              <m:sSubSup>
                                <m:sSubSupPr>
                                  <m:ctrlPr>
                                    <a:rPr lang="en-US" sz="2400" i="1" smtClean="0">
                                      <a:latin typeface="Cambria Math" panose="02040503050406030204" pitchFamily="18" charset="0"/>
                                      <a:cs typeface="Arial" panose="020B0604020202020204" pitchFamily="34" charset="0"/>
                                    </a:rPr>
                                  </m:ctrlPr>
                                </m:sSubSupPr>
                                <m:e>
                                  <m:r>
                                    <a:rPr lang="en-IN" sz="2400" b="0" i="1" smtClean="0">
                                      <a:latin typeface="Cambria Math" panose="02040503050406030204" pitchFamily="18" charset="0"/>
                                      <a:cs typeface="Arial" panose="020B0604020202020204" pitchFamily="34" charset="0"/>
                                    </a:rPr>
                                    <m:t>𝑥</m:t>
                                  </m:r>
                                </m:e>
                                <m:sub>
                                  <m:r>
                                    <a:rPr lang="en-IN" sz="2400" b="0" i="1" smtClean="0">
                                      <a:latin typeface="Cambria Math" panose="02040503050406030204" pitchFamily="18" charset="0"/>
                                      <a:cs typeface="Arial" panose="020B0604020202020204" pitchFamily="34" charset="0"/>
                                    </a:rPr>
                                    <m:t>𝑖𝑗</m:t>
                                  </m:r>
                                </m:sub>
                                <m:sup>
                                  <m:r>
                                    <a:rPr lang="en-IN" sz="2400" b="0" i="1" smtClean="0">
                                      <a:latin typeface="Cambria Math" panose="02040503050406030204" pitchFamily="18" charset="0"/>
                                      <a:cs typeface="Arial" panose="020B0604020202020204" pitchFamily="34" charset="0"/>
                                    </a:rPr>
                                    <m:t>2</m:t>
                                  </m:r>
                                </m:sup>
                              </m:sSubSup>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𝐶</m:t>
                              </m:r>
                            </m:e>
                          </m:nary>
                        </m:e>
                      </m:nary>
                    </m:oMath>
                  </m:oMathPara>
                </a14:m>
                <a:endParaRPr lang="en-US" sz="2400" dirty="0">
                  <a:latin typeface="Arial" panose="020B0604020202020204" pitchFamily="34" charset="0"/>
                  <a:cs typeface="Arial" panose="020B0604020202020204" pitchFamily="34" charset="0"/>
                </a:endParaRPr>
              </a:p>
              <a:p>
                <a:pPr marL="0" indent="0" algn="just" latinLnBrk="0">
                  <a:lnSpc>
                    <a:spcPct val="150000"/>
                  </a:lnSpc>
                  <a:buNone/>
                </a:pPr>
                <a:r>
                  <a:rPr lang="en-US" sz="2893" dirty="0">
                    <a:latin typeface="Arial" panose="020B0604020202020204" pitchFamily="34" charset="0"/>
                    <a:cs typeface="Arial" panose="020B0604020202020204" pitchFamily="34" charset="0"/>
                  </a:rPr>
                  <a:t>= (85^2 + 86^2 + 88^2 + </a:t>
                </a:r>
                <a:r>
                  <a:rPr lang="en-US" sz="2893" dirty="0">
                    <a:highlight>
                      <a:srgbClr val="FFFF00"/>
                    </a:highlight>
                    <a:latin typeface="Arial" panose="020B0604020202020204" pitchFamily="34" charset="0"/>
                    <a:cs typeface="Arial" panose="020B0604020202020204" pitchFamily="34" charset="0"/>
                  </a:rPr>
                  <a:t>..…</a:t>
                </a:r>
                <a:r>
                  <a:rPr lang="en-US" sz="2893" dirty="0">
                    <a:latin typeface="Arial" panose="020B0604020202020204" pitchFamily="34" charset="0"/>
                    <a:cs typeface="Arial" panose="020B0604020202020204" pitchFamily="34" charset="0"/>
                  </a:rPr>
                  <a:t>+ 82^2 + 81^2) - C</a:t>
                </a:r>
              </a:p>
              <a:p>
                <a:pPr marL="0" indent="0" algn="just" latinLnBrk="0">
                  <a:lnSpc>
                    <a:spcPct val="150000"/>
                  </a:lnSpc>
                  <a:buNone/>
                </a:pPr>
                <a:r>
                  <a:rPr lang="en-US" sz="2893" dirty="0">
                    <a:latin typeface="Arial" panose="020B0604020202020204" pitchFamily="34" charset="0"/>
                    <a:cs typeface="Arial" panose="020B0604020202020204" pitchFamily="34" charset="0"/>
                  </a:rPr>
                  <a:t> = 222142 – 220849 = 1292.8</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blipFill>
                <a:blip r:embed="rId2"/>
                <a:stretch>
                  <a:fillRect l="-1167"/>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42</a:t>
            </a:fld>
            <a:endParaRPr lang="en-US" altLang="ko-KR"/>
          </a:p>
        </p:txBody>
      </p:sp>
      <p:pic>
        <p:nvPicPr>
          <p:cNvPr id="2" name="Picture 1">
            <a:extLst>
              <a:ext uri="{FF2B5EF4-FFF2-40B4-BE49-F238E27FC236}">
                <a16:creationId xmlns:a16="http://schemas.microsoft.com/office/drawing/2014/main" id="{F9DF3514-47B3-EBD3-1E2C-DD80E9049A51}"/>
              </a:ext>
            </a:extLst>
          </p:cNvPr>
          <p:cNvPicPr>
            <a:picLocks noChangeAspect="1"/>
          </p:cNvPicPr>
          <p:nvPr/>
        </p:nvPicPr>
        <p:blipFill>
          <a:blip r:embed="rId3"/>
          <a:stretch>
            <a:fillRect/>
          </a:stretch>
        </p:blipFill>
        <p:spPr>
          <a:xfrm>
            <a:off x="8357472" y="980729"/>
            <a:ext cx="3837204" cy="3756633"/>
          </a:xfrm>
          <a:prstGeom prst="rect">
            <a:avLst/>
          </a:prstGeom>
        </p:spPr>
      </p:pic>
    </p:spTree>
    <p:extLst>
      <p:ext uri="{BB962C8B-B14F-4D97-AF65-F5344CB8AC3E}">
        <p14:creationId xmlns:p14="http://schemas.microsoft.com/office/powerpoint/2010/main" val="3211340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Step 5: SS Between group</a:t>
                </a:r>
              </a:p>
              <a:p>
                <a:pPr marL="0" indent="0" algn="just" latinLnBrk="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cs typeface="Arial" panose="020B0604020202020204" pitchFamily="34" charset="0"/>
                        </a:rPr>
                        <m:t>𝑆𝑆</m:t>
                      </m:r>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𝑏𝑒𝑡𝑤𝑒𝑒𝑛</m:t>
                      </m:r>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𝑔𝑟𝑜𝑢𝑝</m:t>
                      </m:r>
                      <m:r>
                        <a:rPr lang="en-IN" sz="2400" b="0" i="1" smtClean="0">
                          <a:latin typeface="Cambria Math" panose="02040503050406030204" pitchFamily="18" charset="0"/>
                          <a:cs typeface="Arial" panose="020B0604020202020204" pitchFamily="34" charset="0"/>
                        </a:rPr>
                        <m:t>= </m:t>
                      </m:r>
                      <m:nary>
                        <m:naryPr>
                          <m:chr m:val="∑"/>
                          <m:ctrlPr>
                            <a:rPr lang="en-IN" sz="2400" b="0" i="1" smtClean="0">
                              <a:latin typeface="Cambria Math" panose="02040503050406030204" pitchFamily="18" charset="0"/>
                              <a:cs typeface="Arial" panose="020B0604020202020204" pitchFamily="34" charset="0"/>
                            </a:rPr>
                          </m:ctrlPr>
                        </m:naryPr>
                        <m:sub>
                          <m:r>
                            <m:rPr>
                              <m:brk m:alnAt="23"/>
                            </m:rPr>
                            <a:rPr lang="en-IN" sz="2400" b="0" i="1" smtClean="0">
                              <a:latin typeface="Cambria Math" panose="02040503050406030204" pitchFamily="18" charset="0"/>
                              <a:cs typeface="Arial" panose="020B0604020202020204" pitchFamily="34" charset="0"/>
                            </a:rPr>
                            <m:t>𝑖</m:t>
                          </m:r>
                          <m:r>
                            <a:rPr lang="en-IN" sz="2400" b="0" i="1" smtClean="0">
                              <a:latin typeface="Cambria Math" panose="02040503050406030204" pitchFamily="18" charset="0"/>
                              <a:cs typeface="Arial" panose="020B0604020202020204" pitchFamily="34" charset="0"/>
                            </a:rPr>
                            <m:t>=1</m:t>
                          </m:r>
                        </m:sub>
                        <m:sup>
                          <m:r>
                            <a:rPr lang="en-IN" sz="2400" b="0" i="1" smtClean="0">
                              <a:latin typeface="Cambria Math" panose="02040503050406030204" pitchFamily="18" charset="0"/>
                              <a:cs typeface="Arial" panose="020B0604020202020204" pitchFamily="34" charset="0"/>
                            </a:rPr>
                            <m:t>𝑘</m:t>
                          </m:r>
                        </m:sup>
                        <m:e>
                          <m:f>
                            <m:fPr>
                              <m:ctrlPr>
                                <a:rPr lang="en-IN" sz="2400" b="0" i="1" smtClean="0">
                                  <a:latin typeface="Cambria Math" panose="02040503050406030204" pitchFamily="18" charset="0"/>
                                  <a:cs typeface="Arial" panose="020B0604020202020204" pitchFamily="34" charset="0"/>
                                </a:rPr>
                              </m:ctrlPr>
                            </m:fPr>
                            <m:num>
                              <m:sSubSup>
                                <m:sSubSupPr>
                                  <m:ctrlPr>
                                    <a:rPr lang="en-IN" sz="2400" b="0" i="1" smtClean="0">
                                      <a:latin typeface="Cambria Math" panose="02040503050406030204" pitchFamily="18" charset="0"/>
                                      <a:cs typeface="Arial" panose="020B0604020202020204" pitchFamily="34" charset="0"/>
                                    </a:rPr>
                                  </m:ctrlPr>
                                </m:sSubSupPr>
                                <m:e>
                                  <m:r>
                                    <a:rPr lang="en-IN" sz="2400" b="0" i="1" smtClean="0">
                                      <a:latin typeface="Cambria Math" panose="02040503050406030204" pitchFamily="18" charset="0"/>
                                      <a:cs typeface="Arial" panose="020B0604020202020204" pitchFamily="34" charset="0"/>
                                    </a:rPr>
                                    <m:t>𝑇</m:t>
                                  </m:r>
                                </m:e>
                                <m:sub>
                                  <m:r>
                                    <a:rPr lang="en-IN" sz="2400" b="0" i="1" smtClean="0">
                                      <a:latin typeface="Cambria Math" panose="02040503050406030204" pitchFamily="18" charset="0"/>
                                      <a:cs typeface="Arial" panose="020B0604020202020204" pitchFamily="34" charset="0"/>
                                    </a:rPr>
                                    <m:t>𝑖</m:t>
                                  </m:r>
                                </m:sub>
                                <m:sup>
                                  <m:r>
                                    <a:rPr lang="en-IN" sz="2400" b="0" i="1" smtClean="0">
                                      <a:latin typeface="Cambria Math" panose="02040503050406030204" pitchFamily="18" charset="0"/>
                                      <a:cs typeface="Arial" panose="020B0604020202020204" pitchFamily="34" charset="0"/>
                                    </a:rPr>
                                    <m:t>2</m:t>
                                  </m:r>
                                </m:sup>
                              </m:sSubSup>
                            </m:num>
                            <m:den>
                              <m:sSub>
                                <m:sSubPr>
                                  <m:ctrlPr>
                                    <a:rPr lang="en-IN" sz="2400" b="0" i="1" smtClean="0">
                                      <a:latin typeface="Cambria Math" panose="02040503050406030204" pitchFamily="18" charset="0"/>
                                      <a:cs typeface="Arial" panose="020B0604020202020204" pitchFamily="34" charset="0"/>
                                    </a:rPr>
                                  </m:ctrlPr>
                                </m:sSubPr>
                                <m:e>
                                  <m:r>
                                    <a:rPr lang="en-IN" sz="2400" b="0" i="1" smtClean="0">
                                      <a:latin typeface="Cambria Math" panose="02040503050406030204" pitchFamily="18" charset="0"/>
                                      <a:cs typeface="Arial" panose="020B0604020202020204" pitchFamily="34" charset="0"/>
                                    </a:rPr>
                                    <m:t>𝑛</m:t>
                                  </m:r>
                                </m:e>
                                <m:sub>
                                  <m:r>
                                    <a:rPr lang="en-IN" sz="2400" b="0" i="1" smtClean="0">
                                      <a:latin typeface="Cambria Math" panose="02040503050406030204" pitchFamily="18" charset="0"/>
                                      <a:cs typeface="Arial" panose="020B0604020202020204" pitchFamily="34" charset="0"/>
                                    </a:rPr>
                                    <m:t>𝑖</m:t>
                                  </m:r>
                                </m:sub>
                              </m:sSub>
                            </m:den>
                          </m:f>
                          <m:r>
                            <a:rPr lang="en-IN" sz="2400" b="0" i="1" smtClean="0">
                              <a:latin typeface="Cambria Math" panose="02040503050406030204" pitchFamily="18" charset="0"/>
                              <a:cs typeface="Arial" panose="020B0604020202020204" pitchFamily="34" charset="0"/>
                            </a:rPr>
                            <m:t> −</m:t>
                          </m:r>
                          <m:r>
                            <a:rPr lang="en-IN" sz="2400" b="0" i="1" smtClean="0">
                              <a:latin typeface="Cambria Math" panose="02040503050406030204" pitchFamily="18" charset="0"/>
                              <a:cs typeface="Arial" panose="020B0604020202020204" pitchFamily="34" charset="0"/>
                            </a:rPr>
                            <m:t>𝐶</m:t>
                          </m:r>
                        </m:e>
                      </m:nary>
                    </m:oMath>
                  </m:oMathPara>
                </a14:m>
                <a:endParaRPr lang="en-US" sz="2400" dirty="0">
                  <a:latin typeface="Arial" panose="020B0604020202020204" pitchFamily="34" charset="0"/>
                  <a:cs typeface="Arial" panose="020B0604020202020204" pitchFamily="34" charset="0"/>
                </a:endParaRPr>
              </a:p>
              <a:p>
                <a:pPr marL="0" indent="0" algn="just" latinLnBrk="0">
                  <a:lnSpc>
                    <a:spcPct val="150000"/>
                  </a:lnSpc>
                  <a:buNone/>
                </a:pPr>
                <a:r>
                  <a:rPr lang="en-US" sz="2893" dirty="0">
                    <a:latin typeface="Arial" panose="020B0604020202020204" pitchFamily="34" charset="0"/>
                    <a:cs typeface="Arial" panose="020B0604020202020204" pitchFamily="34" charset="0"/>
                  </a:rPr>
                  <a:t>= </a:t>
                </a:r>
                <a14:m>
                  <m:oMath xmlns:m="http://schemas.openxmlformats.org/officeDocument/2006/math">
                    <m:f>
                      <m:fPr>
                        <m:ctrlPr>
                          <a:rPr lang="en-US" sz="2893" i="1" smtClean="0">
                            <a:latin typeface="Cambria Math" panose="02040503050406030204" pitchFamily="18" charset="0"/>
                            <a:cs typeface="Arial" panose="020B0604020202020204" pitchFamily="34" charset="0"/>
                          </a:rPr>
                        </m:ctrlPr>
                      </m:fPr>
                      <m:num>
                        <m:sSup>
                          <m:sSupPr>
                            <m:ctrlPr>
                              <a:rPr lang="en-US" sz="2893" i="1" smtClean="0">
                                <a:latin typeface="Cambria Math" panose="02040503050406030204" pitchFamily="18" charset="0"/>
                                <a:cs typeface="Arial" panose="020B0604020202020204" pitchFamily="34" charset="0"/>
                              </a:rPr>
                            </m:ctrlPr>
                          </m:sSupPr>
                          <m:e>
                            <m:r>
                              <a:rPr lang="en-IN" sz="2893" b="0" i="1" smtClean="0">
                                <a:latin typeface="Cambria Math" panose="02040503050406030204" pitchFamily="18" charset="0"/>
                                <a:cs typeface="Arial" panose="020B0604020202020204" pitchFamily="34" charset="0"/>
                              </a:rPr>
                              <m:t>834</m:t>
                            </m:r>
                          </m:e>
                          <m:sup>
                            <m:r>
                              <a:rPr lang="en-IN" sz="2893" b="0" i="1" smtClean="0">
                                <a:latin typeface="Cambria Math" panose="02040503050406030204" pitchFamily="18" charset="0"/>
                                <a:cs typeface="Arial" panose="020B0604020202020204" pitchFamily="34" charset="0"/>
                              </a:rPr>
                              <m:t>2</m:t>
                            </m:r>
                          </m:sup>
                        </m:sSup>
                      </m:num>
                      <m:den>
                        <m:r>
                          <a:rPr lang="en-IN" sz="2893" b="0" i="1" smtClean="0">
                            <a:latin typeface="Cambria Math" panose="02040503050406030204" pitchFamily="18" charset="0"/>
                            <a:cs typeface="Arial" panose="020B0604020202020204" pitchFamily="34" charset="0"/>
                          </a:rPr>
                          <m:t>10</m:t>
                        </m:r>
                      </m:den>
                    </m:f>
                  </m:oMath>
                </a14:m>
                <a:r>
                  <a:rPr lang="en-US" sz="2893" dirty="0">
                    <a:latin typeface="Arial" panose="020B0604020202020204" pitchFamily="34" charset="0"/>
                    <a:cs typeface="Arial" panose="020B0604020202020204" pitchFamily="34" charset="0"/>
                  </a:rPr>
                  <a:t>+</a:t>
                </a:r>
                <a:r>
                  <a:rPr lang="en-US" sz="2893" dirty="0">
                    <a:cs typeface="Arial" panose="020B0604020202020204" pitchFamily="34" charset="0"/>
                  </a:rPr>
                  <a:t> </a:t>
                </a:r>
                <a14:m>
                  <m:oMath xmlns:m="http://schemas.openxmlformats.org/officeDocument/2006/math">
                    <m:f>
                      <m:fPr>
                        <m:ctrlPr>
                          <a:rPr lang="en-US" sz="2893" i="1" smtClean="0">
                            <a:latin typeface="Cambria Math" panose="02040503050406030204" pitchFamily="18" charset="0"/>
                            <a:cs typeface="Arial" panose="020B0604020202020204" pitchFamily="34" charset="0"/>
                          </a:rPr>
                        </m:ctrlPr>
                      </m:fPr>
                      <m:num>
                        <m:sSup>
                          <m:sSupPr>
                            <m:ctrlPr>
                              <a:rPr lang="en-US" sz="2893" i="1">
                                <a:latin typeface="Cambria Math" panose="02040503050406030204" pitchFamily="18" charset="0"/>
                                <a:cs typeface="Arial" panose="020B0604020202020204" pitchFamily="34" charset="0"/>
                              </a:rPr>
                            </m:ctrlPr>
                          </m:sSupPr>
                          <m:e>
                            <m:r>
                              <a:rPr lang="en-IN" sz="2893" i="1">
                                <a:latin typeface="Cambria Math" panose="02040503050406030204" pitchFamily="18" charset="0"/>
                                <a:cs typeface="Arial" panose="020B0604020202020204" pitchFamily="34" charset="0"/>
                              </a:rPr>
                              <m:t>8</m:t>
                            </m:r>
                            <m:r>
                              <a:rPr lang="en-IN" sz="2893" b="0" i="1" smtClean="0">
                                <a:latin typeface="Cambria Math" panose="02040503050406030204" pitchFamily="18" charset="0"/>
                                <a:cs typeface="Arial" panose="020B0604020202020204" pitchFamily="34" charset="0"/>
                              </a:rPr>
                              <m:t>93</m:t>
                            </m:r>
                          </m:e>
                          <m:sup>
                            <m:r>
                              <a:rPr lang="en-IN" sz="2893" i="1">
                                <a:latin typeface="Cambria Math" panose="02040503050406030204" pitchFamily="18" charset="0"/>
                                <a:cs typeface="Arial" panose="020B0604020202020204" pitchFamily="34" charset="0"/>
                              </a:rPr>
                              <m:t>2</m:t>
                            </m:r>
                          </m:sup>
                        </m:sSup>
                      </m:num>
                      <m:den>
                        <m:r>
                          <a:rPr lang="en-IN" sz="2893" i="1">
                            <a:latin typeface="Cambria Math" panose="02040503050406030204" pitchFamily="18" charset="0"/>
                            <a:cs typeface="Arial" panose="020B0604020202020204" pitchFamily="34" charset="0"/>
                          </a:rPr>
                          <m:t>10</m:t>
                        </m:r>
                      </m:den>
                    </m:f>
                  </m:oMath>
                </a14:m>
                <a:r>
                  <a:rPr lang="en-US" sz="2893" dirty="0">
                    <a:latin typeface="Arial" panose="020B0604020202020204" pitchFamily="34" charset="0"/>
                    <a:cs typeface="Arial" panose="020B0604020202020204" pitchFamily="34" charset="0"/>
                  </a:rPr>
                  <a:t>+</a:t>
                </a:r>
                <a:r>
                  <a:rPr lang="en-US" sz="2893" dirty="0">
                    <a:cs typeface="Arial" panose="020B0604020202020204" pitchFamily="34" charset="0"/>
                  </a:rPr>
                  <a:t> </a:t>
                </a:r>
                <a14:m>
                  <m:oMath xmlns:m="http://schemas.openxmlformats.org/officeDocument/2006/math">
                    <m:f>
                      <m:fPr>
                        <m:ctrlPr>
                          <a:rPr lang="en-US" sz="2893" i="1">
                            <a:latin typeface="Cambria Math" panose="02040503050406030204" pitchFamily="18" charset="0"/>
                            <a:cs typeface="Arial" panose="020B0604020202020204" pitchFamily="34" charset="0"/>
                          </a:rPr>
                        </m:ctrlPr>
                      </m:fPr>
                      <m:num>
                        <m:sSup>
                          <m:sSupPr>
                            <m:ctrlPr>
                              <a:rPr lang="en-US" sz="2893" i="1">
                                <a:latin typeface="Cambria Math" panose="02040503050406030204" pitchFamily="18" charset="0"/>
                                <a:cs typeface="Arial" panose="020B0604020202020204" pitchFamily="34" charset="0"/>
                              </a:rPr>
                            </m:ctrlPr>
                          </m:sSupPr>
                          <m:e>
                            <m:r>
                              <a:rPr lang="en-IN" sz="2893" i="1">
                                <a:latin typeface="Cambria Math" panose="02040503050406030204" pitchFamily="18" charset="0"/>
                                <a:cs typeface="Arial" panose="020B0604020202020204" pitchFamily="34" charset="0"/>
                              </a:rPr>
                              <m:t>8</m:t>
                            </m:r>
                            <m:r>
                              <a:rPr lang="en-IN" sz="2893" b="0" i="1" smtClean="0">
                                <a:latin typeface="Cambria Math" panose="02040503050406030204" pitchFamily="18" charset="0"/>
                                <a:cs typeface="Arial" panose="020B0604020202020204" pitchFamily="34" charset="0"/>
                              </a:rPr>
                              <m:t>47</m:t>
                            </m:r>
                          </m:e>
                          <m:sup>
                            <m:r>
                              <a:rPr lang="en-IN" sz="2893" i="1">
                                <a:latin typeface="Cambria Math" panose="02040503050406030204" pitchFamily="18" charset="0"/>
                                <a:cs typeface="Arial" panose="020B0604020202020204" pitchFamily="34" charset="0"/>
                              </a:rPr>
                              <m:t>2</m:t>
                            </m:r>
                          </m:sup>
                        </m:sSup>
                      </m:num>
                      <m:den>
                        <m:r>
                          <a:rPr lang="en-IN" sz="2893" i="1">
                            <a:latin typeface="Cambria Math" panose="02040503050406030204" pitchFamily="18" charset="0"/>
                            <a:cs typeface="Arial" panose="020B0604020202020204" pitchFamily="34" charset="0"/>
                          </a:rPr>
                          <m:t>10</m:t>
                        </m:r>
                      </m:den>
                    </m:f>
                  </m:oMath>
                </a14:m>
                <a:r>
                  <a:rPr lang="en-US" sz="2893" dirty="0">
                    <a:latin typeface="Arial" panose="020B0604020202020204" pitchFamily="34" charset="0"/>
                    <a:cs typeface="Arial" panose="020B0604020202020204" pitchFamily="34" charset="0"/>
                  </a:rPr>
                  <a:t> - C</a:t>
                </a:r>
              </a:p>
              <a:p>
                <a:pPr marL="0" indent="0" algn="just" latinLnBrk="0">
                  <a:lnSpc>
                    <a:spcPct val="150000"/>
                  </a:lnSpc>
                  <a:buNone/>
                </a:pPr>
                <a:r>
                  <a:rPr lang="en-US" sz="2893" dirty="0">
                    <a:latin typeface="Arial" panose="020B0604020202020204" pitchFamily="34" charset="0"/>
                    <a:cs typeface="Arial" panose="020B0604020202020204" pitchFamily="34" charset="0"/>
                  </a:rPr>
                  <a:t> = 221041 – 220849 = 192.2</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blipFill>
                <a:blip r:embed="rId2"/>
                <a:stretch>
                  <a:fillRect l="-1167"/>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43</a:t>
            </a:fld>
            <a:endParaRPr lang="en-US" altLang="ko-KR"/>
          </a:p>
        </p:txBody>
      </p:sp>
      <p:pic>
        <p:nvPicPr>
          <p:cNvPr id="3" name="Picture 2">
            <a:extLst>
              <a:ext uri="{FF2B5EF4-FFF2-40B4-BE49-F238E27FC236}">
                <a16:creationId xmlns:a16="http://schemas.microsoft.com/office/drawing/2014/main" id="{4E4B2E34-0399-74D3-70C5-7027E85D123A}"/>
              </a:ext>
            </a:extLst>
          </p:cNvPr>
          <p:cNvPicPr>
            <a:picLocks noChangeAspect="1"/>
          </p:cNvPicPr>
          <p:nvPr/>
        </p:nvPicPr>
        <p:blipFill>
          <a:blip r:embed="rId3"/>
          <a:stretch>
            <a:fillRect/>
          </a:stretch>
        </p:blipFill>
        <p:spPr>
          <a:xfrm>
            <a:off x="7045259" y="1176876"/>
            <a:ext cx="4141874" cy="3755585"/>
          </a:xfrm>
          <a:prstGeom prst="rect">
            <a:avLst/>
          </a:prstGeom>
        </p:spPr>
      </p:pic>
    </p:spTree>
    <p:extLst>
      <p:ext uri="{BB962C8B-B14F-4D97-AF65-F5344CB8AC3E}">
        <p14:creationId xmlns:p14="http://schemas.microsoft.com/office/powerpoint/2010/main" val="3046664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Step 6: SS Within group (Error)</a:t>
            </a:r>
          </a:p>
          <a:p>
            <a:pPr marL="0" indent="0" algn="just" latinLnBrk="0">
              <a:lnSpc>
                <a:spcPct val="150000"/>
              </a:lnSpc>
              <a:buNone/>
            </a:pPr>
            <a:r>
              <a:rPr lang="en-US" sz="2893" dirty="0">
                <a:latin typeface="Arial" panose="020B0604020202020204" pitchFamily="34" charset="0"/>
                <a:cs typeface="Arial" panose="020B0604020202020204" pitchFamily="34" charset="0"/>
              </a:rPr>
              <a:t> = SS total – SS between group</a:t>
            </a:r>
          </a:p>
          <a:p>
            <a:pPr marL="0" indent="0" algn="just" latinLnBrk="0">
              <a:lnSpc>
                <a:spcPct val="150000"/>
              </a:lnSpc>
              <a:buNone/>
            </a:pPr>
            <a:r>
              <a:rPr lang="en-US" sz="2893" dirty="0">
                <a:latin typeface="Arial" panose="020B0604020202020204" pitchFamily="34" charset="0"/>
                <a:cs typeface="Arial" panose="020B0604020202020204" pitchFamily="34" charset="0"/>
              </a:rPr>
              <a:t> = 1292.8 - 192.2 </a:t>
            </a:r>
          </a:p>
          <a:p>
            <a:pPr marL="0" indent="0" algn="just" latinLnBrk="0">
              <a:lnSpc>
                <a:spcPct val="150000"/>
              </a:lnSpc>
              <a:buNone/>
            </a:pPr>
            <a:r>
              <a:rPr lang="en-US" sz="2893" dirty="0">
                <a:latin typeface="Arial" panose="020B0604020202020204" pitchFamily="34" charset="0"/>
                <a:cs typeface="Arial" panose="020B0604020202020204" pitchFamily="34" charset="0"/>
              </a:rPr>
              <a:t>SS within group (Error) = </a:t>
            </a:r>
            <a:r>
              <a:rPr lang="en-US" sz="2893" dirty="0">
                <a:highlight>
                  <a:srgbClr val="FFFF00"/>
                </a:highlight>
                <a:latin typeface="Arial" panose="020B0604020202020204" pitchFamily="34" charset="0"/>
                <a:cs typeface="Arial" panose="020B0604020202020204" pitchFamily="34" charset="0"/>
              </a:rPr>
              <a:t>1100.6</a:t>
            </a:r>
          </a:p>
          <a:p>
            <a:pPr marL="0" indent="0" algn="just" latinLnBrk="0">
              <a:lnSpc>
                <a:spcPct val="150000"/>
              </a:lnSpc>
              <a:buNone/>
            </a:pPr>
            <a:r>
              <a:rPr lang="en-US" sz="2400" dirty="0">
                <a:latin typeface="Arial" panose="020B0604020202020204" pitchFamily="34" charset="0"/>
                <a:cs typeface="Arial" panose="020B0604020202020204" pitchFamily="34" charset="0"/>
              </a:rPr>
              <a:t>Step 7: Make F-distribution table</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44</a:t>
            </a:fld>
            <a:endParaRPr lang="en-US" altLang="ko-KR"/>
          </a:p>
        </p:txBody>
      </p:sp>
      <p:pic>
        <p:nvPicPr>
          <p:cNvPr id="4" name="Picture 3">
            <a:extLst>
              <a:ext uri="{FF2B5EF4-FFF2-40B4-BE49-F238E27FC236}">
                <a16:creationId xmlns:a16="http://schemas.microsoft.com/office/drawing/2014/main" id="{C95D3BF7-BFA2-74F6-C147-2C32B1167765}"/>
              </a:ext>
            </a:extLst>
          </p:cNvPr>
          <p:cNvPicPr>
            <a:picLocks noChangeAspect="1"/>
          </p:cNvPicPr>
          <p:nvPr/>
        </p:nvPicPr>
        <p:blipFill>
          <a:blip r:embed="rId2"/>
          <a:stretch>
            <a:fillRect/>
          </a:stretch>
        </p:blipFill>
        <p:spPr>
          <a:xfrm>
            <a:off x="2675620" y="4581128"/>
            <a:ext cx="8559877" cy="1874056"/>
          </a:xfrm>
          <a:prstGeom prst="rect">
            <a:avLst/>
          </a:prstGeom>
        </p:spPr>
      </p:pic>
    </p:spTree>
    <p:extLst>
      <p:ext uri="{BB962C8B-B14F-4D97-AF65-F5344CB8AC3E}">
        <p14:creationId xmlns:p14="http://schemas.microsoft.com/office/powerpoint/2010/main" val="3344987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1 – </a:t>
            </a:r>
            <a:r>
              <a:rPr lang="en-IN" dirty="0">
                <a:solidFill>
                  <a:srgbClr val="FF0000"/>
                </a:solidFill>
                <a:highlight>
                  <a:srgbClr val="FFFF00"/>
                </a:highlight>
              </a:rPr>
              <a:t>Second Method</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Step 8: Write recommendation or summary </a:t>
            </a: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45</a:t>
            </a:fld>
            <a:endParaRPr lang="en-US" altLang="ko-KR"/>
          </a:p>
        </p:txBody>
      </p:sp>
      <p:pic>
        <p:nvPicPr>
          <p:cNvPr id="2" name="Picture 1">
            <a:extLst>
              <a:ext uri="{FF2B5EF4-FFF2-40B4-BE49-F238E27FC236}">
                <a16:creationId xmlns:a16="http://schemas.microsoft.com/office/drawing/2014/main" id="{C1B57801-75CA-4D19-4BAA-6BC0FA3A1D70}"/>
              </a:ext>
            </a:extLst>
          </p:cNvPr>
          <p:cNvPicPr>
            <a:picLocks noChangeAspect="1"/>
          </p:cNvPicPr>
          <p:nvPr/>
        </p:nvPicPr>
        <p:blipFill>
          <a:blip r:embed="rId2"/>
          <a:stretch>
            <a:fillRect/>
          </a:stretch>
        </p:blipFill>
        <p:spPr>
          <a:xfrm>
            <a:off x="447301" y="1772816"/>
            <a:ext cx="11354060" cy="2275706"/>
          </a:xfrm>
          <a:prstGeom prst="rect">
            <a:avLst/>
          </a:prstGeom>
        </p:spPr>
      </p:pic>
      <p:sp>
        <p:nvSpPr>
          <p:cNvPr id="3" name="TextBox 2">
            <a:extLst>
              <a:ext uri="{FF2B5EF4-FFF2-40B4-BE49-F238E27FC236}">
                <a16:creationId xmlns:a16="http://schemas.microsoft.com/office/drawing/2014/main" id="{B1E1210B-2232-110F-ECA2-ABF57DF00B0A}"/>
              </a:ext>
            </a:extLst>
          </p:cNvPr>
          <p:cNvSpPr txBox="1"/>
          <p:nvPr/>
        </p:nvSpPr>
        <p:spPr>
          <a:xfrm>
            <a:off x="383835" y="4054838"/>
            <a:ext cx="8579015" cy="954107"/>
          </a:xfrm>
          <a:prstGeom prst="rect">
            <a:avLst/>
          </a:prstGeom>
          <a:noFill/>
        </p:spPr>
        <p:txBody>
          <a:bodyPr wrap="none" rtlCol="0">
            <a:spAutoFit/>
          </a:bodyPr>
          <a:lstStyle/>
          <a:p>
            <a:r>
              <a:rPr lang="en-IN" sz="2800" dirty="0">
                <a:solidFill>
                  <a:srgbClr val="00B050"/>
                </a:solidFill>
                <a:latin typeface="Arial" panose="020B0604020202020204" pitchFamily="34" charset="0"/>
                <a:cs typeface="Arial" panose="020B0604020202020204" pitchFamily="34" charset="0"/>
              </a:rPr>
              <a:t>F critical &gt; F calculated </a:t>
            </a:r>
            <a:r>
              <a:rPr lang="en-IN" sz="2800" dirty="0">
                <a:solidFill>
                  <a:srgbClr val="00B050"/>
                </a:solidFill>
                <a:latin typeface="Arial" panose="020B0604020202020204" pitchFamily="34" charset="0"/>
                <a:cs typeface="Arial" panose="020B0604020202020204" pitchFamily="34" charset="0"/>
                <a:sym typeface="Wingdings" panose="05000000000000000000" pitchFamily="2" charset="2"/>
              </a:rPr>
              <a:t> Accept the null hypothesis</a:t>
            </a:r>
          </a:p>
          <a:p>
            <a:endParaRPr lang="en-IN" sz="2800" dirty="0">
              <a:solidFill>
                <a:srgbClr val="00B05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F09F929-6BA1-F863-5029-89DEEB36D1F2}"/>
              </a:ext>
            </a:extLst>
          </p:cNvPr>
          <p:cNvPicPr>
            <a:picLocks noChangeAspect="1"/>
          </p:cNvPicPr>
          <p:nvPr/>
        </p:nvPicPr>
        <p:blipFill>
          <a:blip r:embed="rId3"/>
          <a:stretch>
            <a:fillRect/>
          </a:stretch>
        </p:blipFill>
        <p:spPr>
          <a:xfrm>
            <a:off x="8693881" y="4054838"/>
            <a:ext cx="2951985" cy="2130667"/>
          </a:xfrm>
          <a:prstGeom prst="rect">
            <a:avLst/>
          </a:prstGeom>
        </p:spPr>
      </p:pic>
    </p:spTree>
    <p:extLst>
      <p:ext uri="{BB962C8B-B14F-4D97-AF65-F5344CB8AC3E}">
        <p14:creationId xmlns:p14="http://schemas.microsoft.com/office/powerpoint/2010/main" val="288322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2</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latin typeface="Arial" panose="020B0604020202020204" pitchFamily="34" charset="0"/>
                <a:cs typeface="Arial" panose="020B0604020202020204" pitchFamily="34" charset="0"/>
              </a:rPr>
              <a:t>The exam scores for each group are shown below: </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r>
              <a:rPr lang="en-US" sz="2893" dirty="0">
                <a:latin typeface="Arial" panose="020B0604020202020204" pitchFamily="34" charset="0"/>
                <a:cs typeface="Arial" panose="020B0604020202020204" pitchFamily="34" charset="0"/>
              </a:rPr>
              <a:t>Determine if the mean exam score is different between the three groups:</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46</a:t>
            </a:fld>
            <a:endParaRPr lang="en-US" altLang="ko-KR"/>
          </a:p>
        </p:txBody>
      </p:sp>
      <p:graphicFrame>
        <p:nvGraphicFramePr>
          <p:cNvPr id="3" name="Table 2">
            <a:extLst>
              <a:ext uri="{FF2B5EF4-FFF2-40B4-BE49-F238E27FC236}">
                <a16:creationId xmlns:a16="http://schemas.microsoft.com/office/drawing/2014/main" id="{7957D01C-A4B2-78FA-44D8-C19D899A302B}"/>
              </a:ext>
            </a:extLst>
          </p:cNvPr>
          <p:cNvGraphicFramePr>
            <a:graphicFrameLocks noGrp="1"/>
          </p:cNvGraphicFramePr>
          <p:nvPr>
            <p:extLst>
              <p:ext uri="{D42A27DB-BD31-4B8C-83A1-F6EECF244321}">
                <p14:modId xmlns:p14="http://schemas.microsoft.com/office/powerpoint/2010/main" val="1810719563"/>
              </p:ext>
            </p:extLst>
          </p:nvPr>
        </p:nvGraphicFramePr>
        <p:xfrm>
          <a:off x="911424" y="2240868"/>
          <a:ext cx="2664297" cy="1664802"/>
        </p:xfrm>
        <a:graphic>
          <a:graphicData uri="http://schemas.openxmlformats.org/drawingml/2006/table">
            <a:tbl>
              <a:tblPr>
                <a:tableStyleId>{5940675A-B579-460E-94D1-54222C63F5DA}</a:tableStyleId>
              </a:tblPr>
              <a:tblGrid>
                <a:gridCol w="888099">
                  <a:extLst>
                    <a:ext uri="{9D8B030D-6E8A-4147-A177-3AD203B41FA5}">
                      <a16:colId xmlns:a16="http://schemas.microsoft.com/office/drawing/2014/main" val="3607705983"/>
                    </a:ext>
                  </a:extLst>
                </a:gridCol>
                <a:gridCol w="888099">
                  <a:extLst>
                    <a:ext uri="{9D8B030D-6E8A-4147-A177-3AD203B41FA5}">
                      <a16:colId xmlns:a16="http://schemas.microsoft.com/office/drawing/2014/main" val="484437881"/>
                    </a:ext>
                  </a:extLst>
                </a:gridCol>
                <a:gridCol w="888099">
                  <a:extLst>
                    <a:ext uri="{9D8B030D-6E8A-4147-A177-3AD203B41FA5}">
                      <a16:colId xmlns:a16="http://schemas.microsoft.com/office/drawing/2014/main" val="2762030456"/>
                    </a:ext>
                  </a:extLst>
                </a:gridCol>
              </a:tblGrid>
              <a:tr h="277467">
                <a:tc>
                  <a:txBody>
                    <a:bodyPr/>
                    <a:lstStyle/>
                    <a:p>
                      <a:pPr algn="l" fontAlgn="b"/>
                      <a:r>
                        <a:rPr lang="en-IN" sz="1400" u="none" strike="noStrike" dirty="0">
                          <a:effectLst/>
                          <a:latin typeface="Arial" panose="020B0604020202020204" pitchFamily="34" charset="0"/>
                          <a:cs typeface="Arial" panose="020B0604020202020204" pitchFamily="34" charset="0"/>
                        </a:rPr>
                        <a:t>Group 1</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IN" sz="1400" u="none" strike="noStrike">
                          <a:effectLst/>
                          <a:latin typeface="Arial" panose="020B0604020202020204" pitchFamily="34" charset="0"/>
                          <a:cs typeface="Arial" panose="020B0604020202020204" pitchFamily="34" charset="0"/>
                        </a:rPr>
                        <a:t>Group 2</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l" fontAlgn="b"/>
                      <a:r>
                        <a:rPr lang="en-IN" sz="1400" u="none" strike="noStrike">
                          <a:effectLst/>
                          <a:latin typeface="Arial" panose="020B0604020202020204" pitchFamily="34" charset="0"/>
                          <a:cs typeface="Arial" panose="020B0604020202020204" pitchFamily="34" charset="0"/>
                        </a:rPr>
                        <a:t>Group 3</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56359789"/>
                  </a:ext>
                </a:extLst>
              </a:tr>
              <a:tr h="277467">
                <a:tc>
                  <a:txBody>
                    <a:bodyPr/>
                    <a:lstStyle/>
                    <a:p>
                      <a:pPr algn="r" fontAlgn="b"/>
                      <a:r>
                        <a:rPr lang="en-IN" sz="1400" u="none" strike="noStrike" dirty="0">
                          <a:effectLst/>
                          <a:latin typeface="Arial" panose="020B0604020202020204" pitchFamily="34" charset="0"/>
                          <a:cs typeface="Arial" panose="020B0604020202020204" pitchFamily="34" charset="0"/>
                        </a:rPr>
                        <a:t>51</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dirty="0">
                          <a:effectLst/>
                          <a:latin typeface="Arial" panose="020B0604020202020204" pitchFamily="34" charset="0"/>
                          <a:cs typeface="Arial" panose="020B0604020202020204" pitchFamily="34" charset="0"/>
                        </a:rPr>
                        <a:t>23</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a:effectLst/>
                          <a:latin typeface="Arial" panose="020B0604020202020204" pitchFamily="34" charset="0"/>
                          <a:cs typeface="Arial" panose="020B0604020202020204" pitchFamily="34" charset="0"/>
                        </a:rPr>
                        <a:t>56</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285002319"/>
                  </a:ext>
                </a:extLst>
              </a:tr>
              <a:tr h="277467">
                <a:tc>
                  <a:txBody>
                    <a:bodyPr/>
                    <a:lstStyle/>
                    <a:p>
                      <a:pPr algn="r" fontAlgn="b"/>
                      <a:r>
                        <a:rPr lang="en-IN" sz="1400" u="none" strike="noStrike">
                          <a:effectLst/>
                          <a:latin typeface="Arial" panose="020B0604020202020204" pitchFamily="34" charset="0"/>
                          <a:cs typeface="Arial" panose="020B0604020202020204" pitchFamily="34" charset="0"/>
                        </a:rPr>
                        <a:t>45</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dirty="0">
                          <a:effectLst/>
                          <a:latin typeface="Arial" panose="020B0604020202020204" pitchFamily="34" charset="0"/>
                          <a:cs typeface="Arial" panose="020B0604020202020204" pitchFamily="34" charset="0"/>
                        </a:rPr>
                        <a:t>43</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a:effectLst/>
                          <a:latin typeface="Arial" panose="020B0604020202020204" pitchFamily="34" charset="0"/>
                          <a:cs typeface="Arial" panose="020B0604020202020204" pitchFamily="34" charset="0"/>
                        </a:rPr>
                        <a:t>76</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968335857"/>
                  </a:ext>
                </a:extLst>
              </a:tr>
              <a:tr h="277467">
                <a:tc>
                  <a:txBody>
                    <a:bodyPr/>
                    <a:lstStyle/>
                    <a:p>
                      <a:pPr algn="r" fontAlgn="b"/>
                      <a:r>
                        <a:rPr lang="en-IN" sz="1400" u="none" strike="noStrike" dirty="0">
                          <a:effectLst/>
                          <a:latin typeface="Arial" panose="020B0604020202020204" pitchFamily="34" charset="0"/>
                          <a:cs typeface="Arial" panose="020B0604020202020204" pitchFamily="34" charset="0"/>
                        </a:rPr>
                        <a:t>33</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dirty="0">
                          <a:effectLst/>
                          <a:latin typeface="Arial" panose="020B0604020202020204" pitchFamily="34" charset="0"/>
                          <a:cs typeface="Arial" panose="020B0604020202020204" pitchFamily="34" charset="0"/>
                        </a:rPr>
                        <a:t>23</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dirty="0">
                          <a:effectLst/>
                          <a:latin typeface="Arial" panose="020B0604020202020204" pitchFamily="34" charset="0"/>
                          <a:cs typeface="Arial" panose="020B0604020202020204" pitchFamily="34" charset="0"/>
                        </a:rPr>
                        <a:t>74</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794780095"/>
                  </a:ext>
                </a:extLst>
              </a:tr>
              <a:tr h="277467">
                <a:tc>
                  <a:txBody>
                    <a:bodyPr/>
                    <a:lstStyle/>
                    <a:p>
                      <a:pPr algn="r" fontAlgn="b"/>
                      <a:r>
                        <a:rPr lang="en-IN" sz="1400" u="none" strike="noStrike" dirty="0">
                          <a:effectLst/>
                          <a:latin typeface="Arial" panose="020B0604020202020204" pitchFamily="34" charset="0"/>
                          <a:cs typeface="Arial" panose="020B0604020202020204" pitchFamily="34" charset="0"/>
                        </a:rPr>
                        <a:t>45</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a:effectLst/>
                          <a:latin typeface="Arial" panose="020B0604020202020204" pitchFamily="34" charset="0"/>
                          <a:cs typeface="Arial" panose="020B0604020202020204" pitchFamily="34" charset="0"/>
                        </a:rPr>
                        <a:t>43</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dirty="0">
                          <a:effectLst/>
                          <a:latin typeface="Arial" panose="020B0604020202020204" pitchFamily="34" charset="0"/>
                          <a:cs typeface="Arial" panose="020B0604020202020204" pitchFamily="34" charset="0"/>
                        </a:rPr>
                        <a:t>87</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841219418"/>
                  </a:ext>
                </a:extLst>
              </a:tr>
              <a:tr h="277467">
                <a:tc>
                  <a:txBody>
                    <a:bodyPr/>
                    <a:lstStyle/>
                    <a:p>
                      <a:pPr algn="r" fontAlgn="b"/>
                      <a:r>
                        <a:rPr lang="en-IN" sz="1400" u="none" strike="noStrike">
                          <a:effectLst/>
                          <a:latin typeface="Arial" panose="020B0604020202020204" pitchFamily="34" charset="0"/>
                          <a:cs typeface="Arial" panose="020B0604020202020204" pitchFamily="34" charset="0"/>
                        </a:rPr>
                        <a:t>67</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a:effectLst/>
                          <a:latin typeface="Arial" panose="020B0604020202020204" pitchFamily="34" charset="0"/>
                          <a:cs typeface="Arial" panose="020B0604020202020204" pitchFamily="34" charset="0"/>
                        </a:rPr>
                        <a:t>45</a:t>
                      </a:r>
                      <a:endParaRPr lang="en-IN"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algn="r" fontAlgn="b"/>
                      <a:r>
                        <a:rPr lang="en-IN" sz="1400" u="none" strike="noStrike" dirty="0">
                          <a:effectLst/>
                          <a:latin typeface="Arial" panose="020B0604020202020204" pitchFamily="34" charset="0"/>
                          <a:cs typeface="Arial" panose="020B0604020202020204" pitchFamily="34" charset="0"/>
                        </a:rPr>
                        <a:t>56</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014689332"/>
                  </a:ext>
                </a:extLst>
              </a:tr>
            </a:tbl>
          </a:graphicData>
        </a:graphic>
      </p:graphicFrame>
    </p:spTree>
    <p:extLst>
      <p:ext uri="{BB962C8B-B14F-4D97-AF65-F5344CB8AC3E}">
        <p14:creationId xmlns:p14="http://schemas.microsoft.com/office/powerpoint/2010/main" val="1722409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2</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893" dirty="0">
                <a:latin typeface="Arial" panose="020B0604020202020204" pitchFamily="34" charset="0"/>
                <a:cs typeface="Arial" panose="020B0604020202020204" pitchFamily="34" charset="0"/>
              </a:rPr>
              <a:t>The exam scores for each group are shown below: </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47</a:t>
            </a:fld>
            <a:endParaRPr lang="en-US" altLang="ko-KR"/>
          </a:p>
        </p:txBody>
      </p:sp>
      <p:pic>
        <p:nvPicPr>
          <p:cNvPr id="4" name="Picture 3">
            <a:extLst>
              <a:ext uri="{FF2B5EF4-FFF2-40B4-BE49-F238E27FC236}">
                <a16:creationId xmlns:a16="http://schemas.microsoft.com/office/drawing/2014/main" id="{C18BF5EF-EBAF-7BD1-FCCC-CC3BB6792D0C}"/>
              </a:ext>
            </a:extLst>
          </p:cNvPr>
          <p:cNvPicPr>
            <a:picLocks noChangeAspect="1"/>
          </p:cNvPicPr>
          <p:nvPr/>
        </p:nvPicPr>
        <p:blipFill>
          <a:blip r:embed="rId2"/>
          <a:stretch>
            <a:fillRect/>
          </a:stretch>
        </p:blipFill>
        <p:spPr>
          <a:xfrm>
            <a:off x="404691" y="1788118"/>
            <a:ext cx="2806700" cy="1485900"/>
          </a:xfrm>
          <a:prstGeom prst="rect">
            <a:avLst/>
          </a:prstGeom>
        </p:spPr>
      </p:pic>
      <p:pic>
        <p:nvPicPr>
          <p:cNvPr id="7" name="Picture 6">
            <a:extLst>
              <a:ext uri="{FF2B5EF4-FFF2-40B4-BE49-F238E27FC236}">
                <a16:creationId xmlns:a16="http://schemas.microsoft.com/office/drawing/2014/main" id="{85663D26-215B-0DD9-1FB2-9B245ED4DD3E}"/>
              </a:ext>
            </a:extLst>
          </p:cNvPr>
          <p:cNvPicPr>
            <a:picLocks noChangeAspect="1"/>
          </p:cNvPicPr>
          <p:nvPr/>
        </p:nvPicPr>
        <p:blipFill>
          <a:blip r:embed="rId3"/>
          <a:stretch>
            <a:fillRect/>
          </a:stretch>
        </p:blipFill>
        <p:spPr>
          <a:xfrm>
            <a:off x="3291530" y="2790720"/>
            <a:ext cx="4955954" cy="497759"/>
          </a:xfrm>
          <a:prstGeom prst="rect">
            <a:avLst/>
          </a:prstGeom>
        </p:spPr>
      </p:pic>
      <p:pic>
        <p:nvPicPr>
          <p:cNvPr id="12" name="Picture 11">
            <a:extLst>
              <a:ext uri="{FF2B5EF4-FFF2-40B4-BE49-F238E27FC236}">
                <a16:creationId xmlns:a16="http://schemas.microsoft.com/office/drawing/2014/main" id="{8AA5885F-92C0-B7C9-CC25-B41EC1D3AADD}"/>
              </a:ext>
            </a:extLst>
          </p:cNvPr>
          <p:cNvPicPr>
            <a:picLocks noChangeAspect="1"/>
          </p:cNvPicPr>
          <p:nvPr/>
        </p:nvPicPr>
        <p:blipFill rotWithShape="1">
          <a:blip r:embed="rId4"/>
          <a:srcRect r="13137"/>
          <a:stretch/>
        </p:blipFill>
        <p:spPr>
          <a:xfrm>
            <a:off x="396455" y="4040578"/>
            <a:ext cx="4136847" cy="381000"/>
          </a:xfrm>
          <a:prstGeom prst="rect">
            <a:avLst/>
          </a:prstGeom>
        </p:spPr>
      </p:pic>
      <p:pic>
        <p:nvPicPr>
          <p:cNvPr id="13" name="Picture 12">
            <a:extLst>
              <a:ext uri="{FF2B5EF4-FFF2-40B4-BE49-F238E27FC236}">
                <a16:creationId xmlns:a16="http://schemas.microsoft.com/office/drawing/2014/main" id="{B04A3C9C-3253-A580-1D38-64CAEE22EAAE}"/>
              </a:ext>
            </a:extLst>
          </p:cNvPr>
          <p:cNvPicPr>
            <a:picLocks noChangeAspect="1"/>
          </p:cNvPicPr>
          <p:nvPr/>
        </p:nvPicPr>
        <p:blipFill>
          <a:blip r:embed="rId5"/>
          <a:stretch>
            <a:fillRect/>
          </a:stretch>
        </p:blipFill>
        <p:spPr>
          <a:xfrm>
            <a:off x="1640552" y="3495522"/>
            <a:ext cx="5089765" cy="436266"/>
          </a:xfrm>
          <a:prstGeom prst="rect">
            <a:avLst/>
          </a:prstGeom>
        </p:spPr>
      </p:pic>
      <p:pic>
        <p:nvPicPr>
          <p:cNvPr id="14" name="Picture 13">
            <a:extLst>
              <a:ext uri="{FF2B5EF4-FFF2-40B4-BE49-F238E27FC236}">
                <a16:creationId xmlns:a16="http://schemas.microsoft.com/office/drawing/2014/main" id="{8A59CA7C-C8AF-851C-32CC-B047DA0AD1D5}"/>
              </a:ext>
            </a:extLst>
          </p:cNvPr>
          <p:cNvPicPr>
            <a:picLocks noChangeAspect="1"/>
          </p:cNvPicPr>
          <p:nvPr/>
        </p:nvPicPr>
        <p:blipFill>
          <a:blip r:embed="rId6"/>
          <a:stretch>
            <a:fillRect/>
          </a:stretch>
        </p:blipFill>
        <p:spPr>
          <a:xfrm>
            <a:off x="390797" y="5120015"/>
            <a:ext cx="2197100" cy="1301750"/>
          </a:xfrm>
          <a:prstGeom prst="rect">
            <a:avLst/>
          </a:prstGeom>
        </p:spPr>
      </p:pic>
      <p:sp>
        <p:nvSpPr>
          <p:cNvPr id="15" name="TextBox 14">
            <a:extLst>
              <a:ext uri="{FF2B5EF4-FFF2-40B4-BE49-F238E27FC236}">
                <a16:creationId xmlns:a16="http://schemas.microsoft.com/office/drawing/2014/main" id="{9BA986FE-9597-B8AB-3686-92F99C6E151B}"/>
              </a:ext>
            </a:extLst>
          </p:cNvPr>
          <p:cNvSpPr txBox="1"/>
          <p:nvPr/>
        </p:nvSpPr>
        <p:spPr>
          <a:xfrm>
            <a:off x="95633" y="3604415"/>
            <a:ext cx="1522853" cy="307777"/>
          </a:xfrm>
          <a:prstGeom prst="rect">
            <a:avLst/>
          </a:prstGeom>
          <a:noFill/>
        </p:spPr>
        <p:txBody>
          <a:bodyPr wrap="none" rtlCol="0">
            <a:spAutoFit/>
          </a:bodyPr>
          <a:lstStyle/>
          <a:p>
            <a:r>
              <a:rPr lang="en-IN" dirty="0">
                <a:highlight>
                  <a:srgbClr val="FFFF00"/>
                </a:highlight>
              </a:rPr>
              <a:t>Between Groups</a:t>
            </a:r>
          </a:p>
        </p:txBody>
      </p:sp>
      <p:sp>
        <p:nvSpPr>
          <p:cNvPr id="16" name="TextBox 15">
            <a:extLst>
              <a:ext uri="{FF2B5EF4-FFF2-40B4-BE49-F238E27FC236}">
                <a16:creationId xmlns:a16="http://schemas.microsoft.com/office/drawing/2014/main" id="{34D206B8-BF93-B411-338C-CD5BB009CCCE}"/>
              </a:ext>
            </a:extLst>
          </p:cNvPr>
          <p:cNvSpPr txBox="1"/>
          <p:nvPr/>
        </p:nvSpPr>
        <p:spPr>
          <a:xfrm>
            <a:off x="128476" y="4717178"/>
            <a:ext cx="1365117" cy="307777"/>
          </a:xfrm>
          <a:prstGeom prst="rect">
            <a:avLst/>
          </a:prstGeom>
          <a:noFill/>
        </p:spPr>
        <p:txBody>
          <a:bodyPr wrap="none" rtlCol="0">
            <a:spAutoFit/>
          </a:bodyPr>
          <a:lstStyle/>
          <a:p>
            <a:r>
              <a:rPr lang="en-IN" dirty="0">
                <a:highlight>
                  <a:srgbClr val="FFFF00"/>
                </a:highlight>
              </a:rPr>
              <a:t>Within Groups</a:t>
            </a:r>
          </a:p>
        </p:txBody>
      </p:sp>
      <p:pic>
        <p:nvPicPr>
          <p:cNvPr id="17" name="Picture 16">
            <a:extLst>
              <a:ext uri="{FF2B5EF4-FFF2-40B4-BE49-F238E27FC236}">
                <a16:creationId xmlns:a16="http://schemas.microsoft.com/office/drawing/2014/main" id="{ABD6BF93-6E41-1336-700D-0746DC93DF6B}"/>
              </a:ext>
            </a:extLst>
          </p:cNvPr>
          <p:cNvPicPr>
            <a:picLocks noChangeAspect="1"/>
          </p:cNvPicPr>
          <p:nvPr/>
        </p:nvPicPr>
        <p:blipFill>
          <a:blip r:embed="rId7"/>
          <a:stretch>
            <a:fillRect/>
          </a:stretch>
        </p:blipFill>
        <p:spPr>
          <a:xfrm>
            <a:off x="5041536" y="5499213"/>
            <a:ext cx="6745773" cy="919170"/>
          </a:xfrm>
          <a:prstGeom prst="rect">
            <a:avLst/>
          </a:prstGeom>
        </p:spPr>
      </p:pic>
      <p:pic>
        <p:nvPicPr>
          <p:cNvPr id="18" name="Picture 17">
            <a:extLst>
              <a:ext uri="{FF2B5EF4-FFF2-40B4-BE49-F238E27FC236}">
                <a16:creationId xmlns:a16="http://schemas.microsoft.com/office/drawing/2014/main" id="{B7AEFC4E-17B6-BEB0-4341-FDA14FD64C11}"/>
              </a:ext>
            </a:extLst>
          </p:cNvPr>
          <p:cNvPicPr>
            <a:picLocks noChangeAspect="1"/>
          </p:cNvPicPr>
          <p:nvPr/>
        </p:nvPicPr>
        <p:blipFill>
          <a:blip r:embed="rId8"/>
          <a:stretch>
            <a:fillRect/>
          </a:stretch>
        </p:blipFill>
        <p:spPr>
          <a:xfrm>
            <a:off x="1682958" y="4657857"/>
            <a:ext cx="4033641" cy="376585"/>
          </a:xfrm>
          <a:prstGeom prst="rect">
            <a:avLst/>
          </a:prstGeom>
        </p:spPr>
      </p:pic>
      <p:sp>
        <p:nvSpPr>
          <p:cNvPr id="2" name="TextBox 1">
            <a:extLst>
              <a:ext uri="{FF2B5EF4-FFF2-40B4-BE49-F238E27FC236}">
                <a16:creationId xmlns:a16="http://schemas.microsoft.com/office/drawing/2014/main" id="{BE9F714A-1E4E-0E71-6B49-A68677D1B3C9}"/>
              </a:ext>
            </a:extLst>
          </p:cNvPr>
          <p:cNvSpPr txBox="1"/>
          <p:nvPr/>
        </p:nvSpPr>
        <p:spPr>
          <a:xfrm>
            <a:off x="10404970" y="5159892"/>
            <a:ext cx="1245213" cy="307777"/>
          </a:xfrm>
          <a:prstGeom prst="rect">
            <a:avLst/>
          </a:prstGeom>
          <a:noFill/>
        </p:spPr>
        <p:txBody>
          <a:bodyPr wrap="none" rtlCol="0">
            <a:spAutoFit/>
          </a:bodyPr>
          <a:lstStyle/>
          <a:p>
            <a:r>
              <a:rPr lang="en-IN" dirty="0"/>
              <a:t>From F-Table</a:t>
            </a:r>
          </a:p>
        </p:txBody>
      </p:sp>
      <p:sp>
        <p:nvSpPr>
          <p:cNvPr id="8" name="Rectangle 7">
            <a:extLst>
              <a:ext uri="{FF2B5EF4-FFF2-40B4-BE49-F238E27FC236}">
                <a16:creationId xmlns:a16="http://schemas.microsoft.com/office/drawing/2014/main" id="{9E150F40-07F1-9F7F-C0E0-5D699581CFAE}"/>
              </a:ext>
            </a:extLst>
          </p:cNvPr>
          <p:cNvSpPr/>
          <p:nvPr/>
        </p:nvSpPr>
        <p:spPr>
          <a:xfrm>
            <a:off x="10278122" y="5478184"/>
            <a:ext cx="1481366" cy="91917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
        <p:nvSpPr>
          <p:cNvPr id="35" name="TextBox 34">
            <a:extLst>
              <a:ext uri="{FF2B5EF4-FFF2-40B4-BE49-F238E27FC236}">
                <a16:creationId xmlns:a16="http://schemas.microsoft.com/office/drawing/2014/main" id="{0373949B-080E-5EDF-587F-75F4E8657321}"/>
              </a:ext>
            </a:extLst>
          </p:cNvPr>
          <p:cNvSpPr txBox="1"/>
          <p:nvPr/>
        </p:nvSpPr>
        <p:spPr>
          <a:xfrm>
            <a:off x="11037816" y="4147695"/>
            <a:ext cx="721672" cy="307777"/>
          </a:xfrm>
          <a:prstGeom prst="rect">
            <a:avLst/>
          </a:prstGeom>
          <a:noFill/>
        </p:spPr>
        <p:txBody>
          <a:bodyPr wrap="none" rtlCol="0">
            <a:spAutoFit/>
          </a:bodyPr>
          <a:lstStyle/>
          <a:p>
            <a:r>
              <a:rPr lang="en-IN" dirty="0"/>
              <a:t>3.3541</a:t>
            </a:r>
          </a:p>
        </p:txBody>
      </p:sp>
      <p:cxnSp>
        <p:nvCxnSpPr>
          <p:cNvPr id="36" name="Straight Arrow Connector 35">
            <a:extLst>
              <a:ext uri="{FF2B5EF4-FFF2-40B4-BE49-F238E27FC236}">
                <a16:creationId xmlns:a16="http://schemas.microsoft.com/office/drawing/2014/main" id="{1F9B3883-E632-C127-A2EF-98A7095D1617}"/>
              </a:ext>
            </a:extLst>
          </p:cNvPr>
          <p:cNvCxnSpPr>
            <a:cxnSpLocks/>
          </p:cNvCxnSpPr>
          <p:nvPr/>
        </p:nvCxnSpPr>
        <p:spPr bwMode="auto">
          <a:xfrm flipV="1">
            <a:off x="11523335" y="2395264"/>
            <a:ext cx="109101" cy="1712331"/>
          </a:xfrm>
          <a:prstGeom prst="straightConnector1">
            <a:avLst/>
          </a:prstGeom>
          <a:solidFill>
            <a:schemeClr val="bg1"/>
          </a:solidFill>
          <a:ln w="9525" cap="flat" cmpd="sng" algn="ctr">
            <a:solidFill>
              <a:schemeClr val="bg2"/>
            </a:solidFill>
            <a:prstDash val="solid"/>
            <a:round/>
            <a:headEnd type="none" w="med" len="med"/>
            <a:tailEnd type="triangle"/>
          </a:ln>
          <a:effectLst/>
        </p:spPr>
      </p:cxnSp>
      <p:sp>
        <p:nvSpPr>
          <p:cNvPr id="37" name="TextBox 36">
            <a:extLst>
              <a:ext uri="{FF2B5EF4-FFF2-40B4-BE49-F238E27FC236}">
                <a16:creationId xmlns:a16="http://schemas.microsoft.com/office/drawing/2014/main" id="{A23D10D6-0925-2F63-70CC-2A548F0FCA08}"/>
              </a:ext>
            </a:extLst>
          </p:cNvPr>
          <p:cNvSpPr txBox="1"/>
          <p:nvPr/>
        </p:nvSpPr>
        <p:spPr>
          <a:xfrm>
            <a:off x="10383565" y="1525699"/>
            <a:ext cx="1527488" cy="954107"/>
          </a:xfrm>
          <a:prstGeom prst="rect">
            <a:avLst/>
          </a:prstGeom>
          <a:noFill/>
        </p:spPr>
        <p:txBody>
          <a:bodyPr wrap="square" rtlCol="0">
            <a:spAutoFit/>
          </a:bodyPr>
          <a:lstStyle/>
          <a:p>
            <a:r>
              <a:rPr lang="en-IN" dirty="0">
                <a:solidFill>
                  <a:srgbClr val="FF0000"/>
                </a:solidFill>
              </a:rPr>
              <a:t>If, F calculated falls outside the curve, then Reject the H0</a:t>
            </a:r>
          </a:p>
        </p:txBody>
      </p:sp>
      <p:sp>
        <p:nvSpPr>
          <p:cNvPr id="39" name="TextBox 38">
            <a:extLst>
              <a:ext uri="{FF2B5EF4-FFF2-40B4-BE49-F238E27FC236}">
                <a16:creationId xmlns:a16="http://schemas.microsoft.com/office/drawing/2014/main" id="{435A0ED0-C1F8-3EB7-48E6-34626E5D94C2}"/>
              </a:ext>
            </a:extLst>
          </p:cNvPr>
          <p:cNvSpPr txBox="1"/>
          <p:nvPr/>
        </p:nvSpPr>
        <p:spPr>
          <a:xfrm>
            <a:off x="11523335" y="3547700"/>
            <a:ext cx="622286" cy="307777"/>
          </a:xfrm>
          <a:prstGeom prst="rect">
            <a:avLst/>
          </a:prstGeom>
          <a:noFill/>
        </p:spPr>
        <p:txBody>
          <a:bodyPr wrap="none" rtlCol="0">
            <a:spAutoFit/>
          </a:bodyPr>
          <a:lstStyle/>
          <a:p>
            <a:r>
              <a:rPr lang="en-IN" dirty="0">
                <a:highlight>
                  <a:srgbClr val="FFFF00"/>
                </a:highlight>
              </a:rPr>
              <a:t>9.747</a:t>
            </a:r>
          </a:p>
        </p:txBody>
      </p:sp>
      <p:pic>
        <p:nvPicPr>
          <p:cNvPr id="40" name="Picture 39">
            <a:extLst>
              <a:ext uri="{FF2B5EF4-FFF2-40B4-BE49-F238E27FC236}">
                <a16:creationId xmlns:a16="http://schemas.microsoft.com/office/drawing/2014/main" id="{B484AE7B-39E2-4707-413F-038C7B8E157C}"/>
              </a:ext>
            </a:extLst>
          </p:cNvPr>
          <p:cNvPicPr>
            <a:picLocks noChangeAspect="1"/>
          </p:cNvPicPr>
          <p:nvPr/>
        </p:nvPicPr>
        <p:blipFill>
          <a:blip r:embed="rId9"/>
          <a:stretch>
            <a:fillRect/>
          </a:stretch>
        </p:blipFill>
        <p:spPr>
          <a:xfrm>
            <a:off x="9377654" y="2811187"/>
            <a:ext cx="2361780" cy="1564720"/>
          </a:xfrm>
          <a:prstGeom prst="rect">
            <a:avLst/>
          </a:prstGeom>
        </p:spPr>
      </p:pic>
      <p:pic>
        <p:nvPicPr>
          <p:cNvPr id="44" name="Picture 43">
            <a:extLst>
              <a:ext uri="{FF2B5EF4-FFF2-40B4-BE49-F238E27FC236}">
                <a16:creationId xmlns:a16="http://schemas.microsoft.com/office/drawing/2014/main" id="{123E1911-BA39-30F3-D9D9-CAC29A9F059B}"/>
              </a:ext>
            </a:extLst>
          </p:cNvPr>
          <p:cNvPicPr>
            <a:picLocks noChangeAspect="1"/>
          </p:cNvPicPr>
          <p:nvPr/>
        </p:nvPicPr>
        <p:blipFill>
          <a:blip r:embed="rId10"/>
          <a:stretch>
            <a:fillRect/>
          </a:stretch>
        </p:blipFill>
        <p:spPr>
          <a:xfrm>
            <a:off x="5186180" y="4032746"/>
            <a:ext cx="1054154" cy="368319"/>
          </a:xfrm>
          <a:prstGeom prst="rect">
            <a:avLst/>
          </a:prstGeom>
        </p:spPr>
      </p:pic>
      <p:sp>
        <p:nvSpPr>
          <p:cNvPr id="45" name="Arrow: Right 44">
            <a:extLst>
              <a:ext uri="{FF2B5EF4-FFF2-40B4-BE49-F238E27FC236}">
                <a16:creationId xmlns:a16="http://schemas.microsoft.com/office/drawing/2014/main" id="{62A297AD-FC13-1C4E-2C1A-243EDC946567}"/>
              </a:ext>
            </a:extLst>
          </p:cNvPr>
          <p:cNvSpPr/>
          <p:nvPr/>
        </p:nvSpPr>
        <p:spPr>
          <a:xfrm flipH="1">
            <a:off x="4795975" y="4162706"/>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pic>
        <p:nvPicPr>
          <p:cNvPr id="49" name="Picture 48">
            <a:extLst>
              <a:ext uri="{FF2B5EF4-FFF2-40B4-BE49-F238E27FC236}">
                <a16:creationId xmlns:a16="http://schemas.microsoft.com/office/drawing/2014/main" id="{530F90A8-B33F-B31F-163E-05ED435B5ADC}"/>
              </a:ext>
            </a:extLst>
          </p:cNvPr>
          <p:cNvPicPr>
            <a:picLocks noChangeAspect="1"/>
          </p:cNvPicPr>
          <p:nvPr/>
        </p:nvPicPr>
        <p:blipFill>
          <a:blip r:embed="rId11"/>
          <a:stretch>
            <a:fillRect/>
          </a:stretch>
        </p:blipFill>
        <p:spPr>
          <a:xfrm>
            <a:off x="3204379" y="5061911"/>
            <a:ext cx="806491" cy="330217"/>
          </a:xfrm>
          <a:prstGeom prst="rect">
            <a:avLst/>
          </a:prstGeom>
        </p:spPr>
      </p:pic>
      <p:sp>
        <p:nvSpPr>
          <p:cNvPr id="50" name="Arrow: Right 49">
            <a:extLst>
              <a:ext uri="{FF2B5EF4-FFF2-40B4-BE49-F238E27FC236}">
                <a16:creationId xmlns:a16="http://schemas.microsoft.com/office/drawing/2014/main" id="{7010AFA3-C685-99EA-592E-24EF024FD982}"/>
              </a:ext>
            </a:extLst>
          </p:cNvPr>
          <p:cNvSpPr/>
          <p:nvPr/>
        </p:nvSpPr>
        <p:spPr>
          <a:xfrm flipH="1">
            <a:off x="2801042" y="5133825"/>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pic>
        <p:nvPicPr>
          <p:cNvPr id="54" name="Picture 53">
            <a:extLst>
              <a:ext uri="{FF2B5EF4-FFF2-40B4-BE49-F238E27FC236}">
                <a16:creationId xmlns:a16="http://schemas.microsoft.com/office/drawing/2014/main" id="{D8749211-FAB2-B432-2005-E9577007A0D6}"/>
              </a:ext>
            </a:extLst>
          </p:cNvPr>
          <p:cNvPicPr>
            <a:picLocks noChangeAspect="1"/>
          </p:cNvPicPr>
          <p:nvPr/>
        </p:nvPicPr>
        <p:blipFill>
          <a:blip r:embed="rId12"/>
          <a:stretch>
            <a:fillRect/>
          </a:stretch>
        </p:blipFill>
        <p:spPr>
          <a:xfrm>
            <a:off x="254152" y="6542088"/>
            <a:ext cx="4667490" cy="209561"/>
          </a:xfrm>
          <a:prstGeom prst="rect">
            <a:avLst/>
          </a:prstGeom>
          <a:ln>
            <a:solidFill>
              <a:srgbClr val="FF0000"/>
            </a:solidFill>
          </a:ln>
        </p:spPr>
      </p:pic>
      <p:cxnSp>
        <p:nvCxnSpPr>
          <p:cNvPr id="56" name="Connector: Curved 55">
            <a:extLst>
              <a:ext uri="{FF2B5EF4-FFF2-40B4-BE49-F238E27FC236}">
                <a16:creationId xmlns:a16="http://schemas.microsoft.com/office/drawing/2014/main" id="{EB703C01-6234-E26B-3360-3B23F0C957A8}"/>
              </a:ext>
            </a:extLst>
          </p:cNvPr>
          <p:cNvCxnSpPr>
            <a:stCxn id="54" idx="1"/>
          </p:cNvCxnSpPr>
          <p:nvPr/>
        </p:nvCxnSpPr>
        <p:spPr bwMode="auto">
          <a:xfrm rot="10800000" flipH="1">
            <a:off x="254151" y="5233217"/>
            <a:ext cx="136645" cy="1413652"/>
          </a:xfrm>
          <a:prstGeom prst="curvedConnector4">
            <a:avLst>
              <a:gd name="adj1" fmla="val -167295"/>
              <a:gd name="adj2" fmla="val 9764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645364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3</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48</a:t>
            </a:fld>
            <a:endParaRPr lang="en-US" altLang="ko-KR"/>
          </a:p>
        </p:txBody>
      </p:sp>
      <p:sp>
        <p:nvSpPr>
          <p:cNvPr id="8" name="Content Placeholder 10"/>
          <p:cNvSpPr>
            <a:spLocks noGrp="1"/>
          </p:cNvSpPr>
          <p:nvPr>
            <p:ph idx="1"/>
          </p:nvPr>
        </p:nvSpPr>
        <p:spPr>
          <a:xfrm>
            <a:off x="609600" y="764704"/>
            <a:ext cx="10972800" cy="5145436"/>
          </a:xfrm>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A paper manufacturer makes grocery bags. They are interested in increasing the tensile strength of their product. It is thought that strength is a function of the hardwood concentration in the pulp. An investigation is carried out to compare four levels of hardwood concentration: 5%, 10%, 15% and 20%. Six test specimens are made at each level and all 24 specimens are then tested in random order. The results are shown below:</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pic>
        <p:nvPicPr>
          <p:cNvPr id="4098" name="Picture 2" descr="https://lh5.googleusercontent.com/3MdlLK3zWVllEDRqy3HhqT6hXvDoeO2SLsFZ8UiRB-u9KfkGgOqTJcwX7uskl9hIU_fSi01V22pU2e6Rhr8qSrS_PmgQyuGw7rFhHn8sHNujwaYJon8mJpkr_iWYj6VrggOMVfiCBWyJpw9hX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4178306"/>
            <a:ext cx="6526957" cy="22030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572164" y="4594898"/>
            <a:ext cx="4010236" cy="1323439"/>
          </a:xfrm>
          <a:prstGeom prst="rect">
            <a:avLst/>
          </a:prstGeom>
        </p:spPr>
        <p:txBody>
          <a:bodyPr wrap="square">
            <a:spAutoFit/>
          </a:bodyPr>
          <a:lstStyle/>
          <a:p>
            <a:pPr algn="just">
              <a:spcBef>
                <a:spcPts val="0"/>
              </a:spcBef>
              <a:spcAft>
                <a:spcPts val="0"/>
              </a:spcAft>
            </a:pPr>
            <a:r>
              <a:rPr lang="en-US" sz="2000" dirty="0">
                <a:solidFill>
                  <a:srgbClr val="FF0000"/>
                </a:solidFill>
                <a:latin typeface="Calibri" panose="020F0502020204030204" pitchFamily="34" charset="0"/>
              </a:rPr>
              <a:t>Do all our groups come from populations with the same mean?</a:t>
            </a:r>
            <a:endParaRPr lang="en-US" sz="2000" dirty="0"/>
          </a:p>
          <a:p>
            <a:br>
              <a:rPr lang="en-US" sz="2000" dirty="0"/>
            </a:br>
            <a:endParaRPr lang="en-IN" sz="2000" dirty="0"/>
          </a:p>
        </p:txBody>
      </p:sp>
    </p:spTree>
    <p:extLst>
      <p:ext uri="{BB962C8B-B14F-4D97-AF65-F5344CB8AC3E}">
        <p14:creationId xmlns:p14="http://schemas.microsoft.com/office/powerpoint/2010/main" val="4083166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E0D0F19-126F-8CAE-EB31-424CF55BBA99}"/>
              </a:ext>
            </a:extLst>
          </p:cNvPr>
          <p:cNvPicPr>
            <a:picLocks noChangeAspect="1"/>
          </p:cNvPicPr>
          <p:nvPr/>
        </p:nvPicPr>
        <p:blipFill>
          <a:blip r:embed="rId2"/>
          <a:stretch>
            <a:fillRect/>
          </a:stretch>
        </p:blipFill>
        <p:spPr>
          <a:xfrm>
            <a:off x="8159863" y="3935042"/>
            <a:ext cx="2361780" cy="1564720"/>
          </a:xfrm>
          <a:prstGeom prst="rect">
            <a:avLst/>
          </a:prstGeom>
        </p:spPr>
      </p:pic>
      <p:sp>
        <p:nvSpPr>
          <p:cNvPr id="10" name="Title 9"/>
          <p:cNvSpPr>
            <a:spLocks noGrp="1"/>
          </p:cNvSpPr>
          <p:nvPr>
            <p:ph type="title"/>
          </p:nvPr>
        </p:nvSpPr>
        <p:spPr/>
        <p:txBody>
          <a:bodyPr/>
          <a:lstStyle/>
          <a:p>
            <a:r>
              <a:rPr lang="en-IN" dirty="0"/>
              <a:t>One-way ANOVA (</a:t>
            </a:r>
            <a:r>
              <a:rPr lang="en-IN" dirty="0">
                <a:solidFill>
                  <a:srgbClr val="FF0000"/>
                </a:solidFill>
              </a:rPr>
              <a:t>Problem 3</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49</a:t>
            </a:fld>
            <a:endParaRPr lang="en-US" altLang="ko-KR"/>
          </a:p>
        </p:txBody>
      </p:sp>
      <p:pic>
        <p:nvPicPr>
          <p:cNvPr id="6" name="Picture 5">
            <a:extLst>
              <a:ext uri="{FF2B5EF4-FFF2-40B4-BE49-F238E27FC236}">
                <a16:creationId xmlns:a16="http://schemas.microsoft.com/office/drawing/2014/main" id="{983F4C0F-7D78-0345-0739-902D592F1C47}"/>
              </a:ext>
            </a:extLst>
          </p:cNvPr>
          <p:cNvPicPr>
            <a:picLocks noChangeAspect="1"/>
          </p:cNvPicPr>
          <p:nvPr/>
        </p:nvPicPr>
        <p:blipFill>
          <a:blip r:embed="rId3"/>
          <a:stretch>
            <a:fillRect/>
          </a:stretch>
        </p:blipFill>
        <p:spPr>
          <a:xfrm>
            <a:off x="369949" y="796859"/>
            <a:ext cx="2946253" cy="1564720"/>
          </a:xfrm>
          <a:prstGeom prst="rect">
            <a:avLst/>
          </a:prstGeom>
        </p:spPr>
      </p:pic>
      <p:pic>
        <p:nvPicPr>
          <p:cNvPr id="7" name="Picture 6">
            <a:extLst>
              <a:ext uri="{FF2B5EF4-FFF2-40B4-BE49-F238E27FC236}">
                <a16:creationId xmlns:a16="http://schemas.microsoft.com/office/drawing/2014/main" id="{9D506332-8566-3EF4-A0AC-1606A4B9EF20}"/>
              </a:ext>
            </a:extLst>
          </p:cNvPr>
          <p:cNvPicPr>
            <a:picLocks noChangeAspect="1"/>
          </p:cNvPicPr>
          <p:nvPr/>
        </p:nvPicPr>
        <p:blipFill>
          <a:blip r:embed="rId4"/>
          <a:stretch>
            <a:fillRect/>
          </a:stretch>
        </p:blipFill>
        <p:spPr>
          <a:xfrm>
            <a:off x="369948" y="2640708"/>
            <a:ext cx="4299231" cy="431800"/>
          </a:xfrm>
          <a:prstGeom prst="rect">
            <a:avLst/>
          </a:prstGeom>
        </p:spPr>
      </p:pic>
      <p:pic>
        <p:nvPicPr>
          <p:cNvPr id="9" name="Picture 8">
            <a:extLst>
              <a:ext uri="{FF2B5EF4-FFF2-40B4-BE49-F238E27FC236}">
                <a16:creationId xmlns:a16="http://schemas.microsoft.com/office/drawing/2014/main" id="{F0E3B334-FD8B-6C60-3CCE-C543360DA3BA}"/>
              </a:ext>
            </a:extLst>
          </p:cNvPr>
          <p:cNvPicPr>
            <a:picLocks noChangeAspect="1"/>
          </p:cNvPicPr>
          <p:nvPr/>
        </p:nvPicPr>
        <p:blipFill>
          <a:blip r:embed="rId5"/>
          <a:stretch>
            <a:fillRect/>
          </a:stretch>
        </p:blipFill>
        <p:spPr>
          <a:xfrm>
            <a:off x="383367" y="3449993"/>
            <a:ext cx="4730642" cy="405484"/>
          </a:xfrm>
          <a:prstGeom prst="rect">
            <a:avLst/>
          </a:prstGeom>
        </p:spPr>
      </p:pic>
      <p:pic>
        <p:nvPicPr>
          <p:cNvPr id="11" name="Picture 10">
            <a:extLst>
              <a:ext uri="{FF2B5EF4-FFF2-40B4-BE49-F238E27FC236}">
                <a16:creationId xmlns:a16="http://schemas.microsoft.com/office/drawing/2014/main" id="{70334FAD-EDFC-2351-FC5A-0BD9F8416B33}"/>
              </a:ext>
            </a:extLst>
          </p:cNvPr>
          <p:cNvPicPr>
            <a:picLocks noChangeAspect="1"/>
          </p:cNvPicPr>
          <p:nvPr/>
        </p:nvPicPr>
        <p:blipFill>
          <a:blip r:embed="rId6"/>
          <a:stretch>
            <a:fillRect/>
          </a:stretch>
        </p:blipFill>
        <p:spPr>
          <a:xfrm>
            <a:off x="369949" y="4237959"/>
            <a:ext cx="4343181" cy="405484"/>
          </a:xfrm>
          <a:prstGeom prst="rect">
            <a:avLst/>
          </a:prstGeom>
        </p:spPr>
      </p:pic>
      <p:pic>
        <p:nvPicPr>
          <p:cNvPr id="12" name="Picture 11">
            <a:extLst>
              <a:ext uri="{FF2B5EF4-FFF2-40B4-BE49-F238E27FC236}">
                <a16:creationId xmlns:a16="http://schemas.microsoft.com/office/drawing/2014/main" id="{27FA5D47-8242-7466-4698-AFBE98990547}"/>
              </a:ext>
            </a:extLst>
          </p:cNvPr>
          <p:cNvPicPr>
            <a:picLocks noChangeAspect="1"/>
          </p:cNvPicPr>
          <p:nvPr/>
        </p:nvPicPr>
        <p:blipFill>
          <a:blip r:embed="rId7"/>
          <a:stretch>
            <a:fillRect/>
          </a:stretch>
        </p:blipFill>
        <p:spPr>
          <a:xfrm>
            <a:off x="440613" y="4836681"/>
            <a:ext cx="6566887" cy="1512168"/>
          </a:xfrm>
          <a:prstGeom prst="rect">
            <a:avLst/>
          </a:prstGeom>
        </p:spPr>
      </p:pic>
      <p:sp>
        <p:nvSpPr>
          <p:cNvPr id="2" name="TextBox 1">
            <a:extLst>
              <a:ext uri="{FF2B5EF4-FFF2-40B4-BE49-F238E27FC236}">
                <a16:creationId xmlns:a16="http://schemas.microsoft.com/office/drawing/2014/main" id="{9E983259-0D06-FC28-8DF0-2A4135C1D83E}"/>
              </a:ext>
            </a:extLst>
          </p:cNvPr>
          <p:cNvSpPr txBox="1"/>
          <p:nvPr/>
        </p:nvSpPr>
        <p:spPr>
          <a:xfrm>
            <a:off x="9820025" y="5271550"/>
            <a:ext cx="622286" cy="307777"/>
          </a:xfrm>
          <a:prstGeom prst="rect">
            <a:avLst/>
          </a:prstGeom>
          <a:noFill/>
        </p:spPr>
        <p:txBody>
          <a:bodyPr wrap="none" rtlCol="0">
            <a:spAutoFit/>
          </a:bodyPr>
          <a:lstStyle/>
          <a:p>
            <a:r>
              <a:rPr lang="en-IN" dirty="0"/>
              <a:t>3.098</a:t>
            </a:r>
          </a:p>
        </p:txBody>
      </p:sp>
      <p:cxnSp>
        <p:nvCxnSpPr>
          <p:cNvPr id="3" name="Straight Arrow Connector 2">
            <a:extLst>
              <a:ext uri="{FF2B5EF4-FFF2-40B4-BE49-F238E27FC236}">
                <a16:creationId xmlns:a16="http://schemas.microsoft.com/office/drawing/2014/main" id="{99A7118E-B459-A284-15D5-B927D4DF0F6E}"/>
              </a:ext>
            </a:extLst>
          </p:cNvPr>
          <p:cNvCxnSpPr>
            <a:cxnSpLocks/>
          </p:cNvCxnSpPr>
          <p:nvPr/>
        </p:nvCxnSpPr>
        <p:spPr bwMode="auto">
          <a:xfrm flipV="1">
            <a:off x="10305544" y="3519119"/>
            <a:ext cx="109101" cy="1712331"/>
          </a:xfrm>
          <a:prstGeom prst="straightConnector1">
            <a:avLst/>
          </a:prstGeom>
          <a:solidFill>
            <a:schemeClr val="bg1"/>
          </a:solidFill>
          <a:ln w="9525" cap="flat" cmpd="sng" algn="ctr">
            <a:solidFill>
              <a:schemeClr val="bg2"/>
            </a:solidFill>
            <a:prstDash val="solid"/>
            <a:round/>
            <a:headEnd type="none" w="med" len="med"/>
            <a:tailEnd type="triangle"/>
          </a:ln>
          <a:effectLst/>
        </p:spPr>
      </p:cxnSp>
      <p:sp>
        <p:nvSpPr>
          <p:cNvPr id="4" name="TextBox 3">
            <a:extLst>
              <a:ext uri="{FF2B5EF4-FFF2-40B4-BE49-F238E27FC236}">
                <a16:creationId xmlns:a16="http://schemas.microsoft.com/office/drawing/2014/main" id="{3E2C2934-2BED-B474-12C0-3D0FA971BE54}"/>
              </a:ext>
            </a:extLst>
          </p:cNvPr>
          <p:cNvSpPr txBox="1"/>
          <p:nvPr/>
        </p:nvSpPr>
        <p:spPr>
          <a:xfrm>
            <a:off x="10076234" y="2581947"/>
            <a:ext cx="1527488" cy="954107"/>
          </a:xfrm>
          <a:prstGeom prst="rect">
            <a:avLst/>
          </a:prstGeom>
          <a:noFill/>
        </p:spPr>
        <p:txBody>
          <a:bodyPr wrap="square" rtlCol="0">
            <a:spAutoFit/>
          </a:bodyPr>
          <a:lstStyle/>
          <a:p>
            <a:r>
              <a:rPr lang="en-IN" dirty="0">
                <a:solidFill>
                  <a:srgbClr val="FF0000"/>
                </a:solidFill>
              </a:rPr>
              <a:t>If, F calculated falls outside the curve, then Reject the H0</a:t>
            </a:r>
          </a:p>
        </p:txBody>
      </p:sp>
      <p:sp>
        <p:nvSpPr>
          <p:cNvPr id="8" name="TextBox 7">
            <a:extLst>
              <a:ext uri="{FF2B5EF4-FFF2-40B4-BE49-F238E27FC236}">
                <a16:creationId xmlns:a16="http://schemas.microsoft.com/office/drawing/2014/main" id="{CCF6B14C-74B4-F2EB-D531-2EE5ECB65803}"/>
              </a:ext>
            </a:extLst>
          </p:cNvPr>
          <p:cNvSpPr txBox="1"/>
          <p:nvPr/>
        </p:nvSpPr>
        <p:spPr>
          <a:xfrm>
            <a:off x="10305544" y="4671555"/>
            <a:ext cx="721672" cy="307777"/>
          </a:xfrm>
          <a:prstGeom prst="rect">
            <a:avLst/>
          </a:prstGeom>
          <a:noFill/>
        </p:spPr>
        <p:txBody>
          <a:bodyPr wrap="none" rtlCol="0">
            <a:spAutoFit/>
          </a:bodyPr>
          <a:lstStyle/>
          <a:p>
            <a:r>
              <a:rPr lang="en-IN" dirty="0">
                <a:highlight>
                  <a:srgbClr val="FFFF00"/>
                </a:highlight>
              </a:rPr>
              <a:t>19.605</a:t>
            </a:r>
          </a:p>
        </p:txBody>
      </p:sp>
      <p:pic>
        <p:nvPicPr>
          <p:cNvPr id="14" name="Picture 13">
            <a:extLst>
              <a:ext uri="{FF2B5EF4-FFF2-40B4-BE49-F238E27FC236}">
                <a16:creationId xmlns:a16="http://schemas.microsoft.com/office/drawing/2014/main" id="{A7290DC9-9F28-AB64-FF7A-39BFCD75982C}"/>
              </a:ext>
            </a:extLst>
          </p:cNvPr>
          <p:cNvPicPr>
            <a:picLocks noChangeAspect="1"/>
          </p:cNvPicPr>
          <p:nvPr/>
        </p:nvPicPr>
        <p:blipFill>
          <a:blip r:embed="rId8"/>
          <a:stretch>
            <a:fillRect/>
          </a:stretch>
        </p:blipFill>
        <p:spPr>
          <a:xfrm>
            <a:off x="5602895" y="3397913"/>
            <a:ext cx="1054154" cy="368319"/>
          </a:xfrm>
          <a:prstGeom prst="rect">
            <a:avLst/>
          </a:prstGeom>
        </p:spPr>
      </p:pic>
      <p:sp>
        <p:nvSpPr>
          <p:cNvPr id="15" name="Arrow: Right 14">
            <a:extLst>
              <a:ext uri="{FF2B5EF4-FFF2-40B4-BE49-F238E27FC236}">
                <a16:creationId xmlns:a16="http://schemas.microsoft.com/office/drawing/2014/main" id="{6091E5FE-9B88-F06A-33BA-E7A68663C3B7}"/>
              </a:ext>
            </a:extLst>
          </p:cNvPr>
          <p:cNvSpPr/>
          <p:nvPr/>
        </p:nvSpPr>
        <p:spPr>
          <a:xfrm flipH="1">
            <a:off x="5212690" y="3527873"/>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pic>
        <p:nvPicPr>
          <p:cNvPr id="16" name="Picture 15">
            <a:extLst>
              <a:ext uri="{FF2B5EF4-FFF2-40B4-BE49-F238E27FC236}">
                <a16:creationId xmlns:a16="http://schemas.microsoft.com/office/drawing/2014/main" id="{E053DE16-695E-4A8B-75DB-113D91D8539B}"/>
              </a:ext>
            </a:extLst>
          </p:cNvPr>
          <p:cNvPicPr>
            <a:picLocks noChangeAspect="1"/>
          </p:cNvPicPr>
          <p:nvPr/>
        </p:nvPicPr>
        <p:blipFill>
          <a:blip r:embed="rId9"/>
          <a:stretch>
            <a:fillRect/>
          </a:stretch>
        </p:blipFill>
        <p:spPr>
          <a:xfrm>
            <a:off x="5336995" y="4313226"/>
            <a:ext cx="806491" cy="330217"/>
          </a:xfrm>
          <a:prstGeom prst="rect">
            <a:avLst/>
          </a:prstGeom>
        </p:spPr>
      </p:pic>
      <p:sp>
        <p:nvSpPr>
          <p:cNvPr id="17" name="Arrow: Right 16">
            <a:extLst>
              <a:ext uri="{FF2B5EF4-FFF2-40B4-BE49-F238E27FC236}">
                <a16:creationId xmlns:a16="http://schemas.microsoft.com/office/drawing/2014/main" id="{0A99B190-7CAF-152F-D14E-3D4D4C5C304D}"/>
              </a:ext>
            </a:extLst>
          </p:cNvPr>
          <p:cNvSpPr/>
          <p:nvPr/>
        </p:nvSpPr>
        <p:spPr>
          <a:xfrm flipH="1">
            <a:off x="4933658" y="4385140"/>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Tree>
    <p:extLst>
      <p:ext uri="{BB962C8B-B14F-4D97-AF65-F5344CB8AC3E}">
        <p14:creationId xmlns:p14="http://schemas.microsoft.com/office/powerpoint/2010/main" val="35382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400" dirty="0">
                <a:latin typeface="Arial" panose="020B0604020202020204" pitchFamily="34" charset="0"/>
                <a:cs typeface="Arial" panose="020B0604020202020204" pitchFamily="34" charset="0"/>
              </a:rPr>
              <a:t>ANOVA is a procedure for testing the difference among different data groups for homogeneity.</a:t>
            </a:r>
          </a:p>
          <a:p>
            <a:pPr algn="just" latinLnBrk="0">
              <a:lnSpc>
                <a:spcPct val="150000"/>
              </a:lnSpc>
            </a:pPr>
            <a:r>
              <a:rPr lang="en-US" sz="2400" dirty="0">
                <a:latin typeface="Arial" panose="020B0604020202020204" pitchFamily="34" charset="0"/>
                <a:cs typeface="Arial" panose="020B0604020202020204" pitchFamily="34" charset="0"/>
              </a:rPr>
              <a:t>Variance is an important statistical measure described as the mean of the squares of deviations taken from the mean of the given data series. It is a frequently used measure of variation. The square of standard deviation is called as the variance.</a:t>
            </a:r>
          </a:p>
          <a:p>
            <a:pPr marL="0" indent="0" algn="just" latinLnBrk="0">
              <a:lnSpc>
                <a:spcPct val="150000"/>
              </a:lnSpc>
              <a:buNone/>
            </a:pPr>
            <a:r>
              <a:rPr lang="en-US" sz="2400" dirty="0">
                <a:latin typeface="Arial" panose="020B0604020202020204" pitchFamily="34" charset="0"/>
                <a:cs typeface="Arial" panose="020B0604020202020204" pitchFamily="34" charset="0"/>
              </a:rPr>
              <a:t>      i.e., Variance = (Standard deviation)</a:t>
            </a:r>
            <a:r>
              <a:rPr lang="en-US" sz="2400" baseline="30000" dirty="0">
                <a:latin typeface="Arial" panose="020B0604020202020204" pitchFamily="34" charset="0"/>
                <a:cs typeface="Arial" panose="020B0604020202020204" pitchFamily="34" charset="0"/>
              </a:rPr>
              <a:t>2</a:t>
            </a:r>
          </a:p>
          <a:p>
            <a:pPr marL="0" indent="0" algn="just" latinLnBrk="0">
              <a:lnSpc>
                <a:spcPct val="150000"/>
              </a:lnSpc>
              <a:buNone/>
            </a:pPr>
            <a:endParaRPr lang="en-US" sz="2400" baseline="30000" dirty="0">
              <a:latin typeface="Arial" panose="020B0604020202020204" pitchFamily="34" charset="0"/>
              <a:cs typeface="Arial" panose="020B0604020202020204" pitchFamily="34" charset="0"/>
            </a:endParaRPr>
          </a:p>
          <a:p>
            <a:pPr algn="just" latinLnBrk="0">
              <a:lnSpc>
                <a:spcPct val="150000"/>
              </a:lnSpc>
            </a:pPr>
            <a:r>
              <a:rPr lang="en-US" sz="2400" dirty="0">
                <a:latin typeface="Arial" panose="020B0604020202020204" pitchFamily="34" charset="0"/>
                <a:cs typeface="Arial" panose="020B0604020202020204" pitchFamily="34" charset="0"/>
              </a:rPr>
              <a:t>There may be variation between samples and also within sample items.</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a:t>
            </a:fld>
            <a:endParaRPr lang="en-US" altLang="ko-KR"/>
          </a:p>
        </p:txBody>
      </p:sp>
    </p:spTree>
    <p:extLst>
      <p:ext uri="{BB962C8B-B14F-4D97-AF65-F5344CB8AC3E}">
        <p14:creationId xmlns:p14="http://schemas.microsoft.com/office/powerpoint/2010/main" val="3719125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3</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50</a:t>
            </a:fld>
            <a:endParaRPr lang="en-US" altLang="ko-KR"/>
          </a:p>
        </p:txBody>
      </p:sp>
      <p:pic>
        <p:nvPicPr>
          <p:cNvPr id="9218" name="Picture 2" descr="https://lh6.googleusercontent.com/WYAplCGuUkaV3Q1qcSRELUVTApdTuuVv3ciHHivjccWgGBbmhAE80UwuOZ9agLzAFKmi554b55ocy5P5Hdsby_IjmmBAjEWZl4mKQZyfbNwc77mRbIiHNnBzUGS8sBcfOqWSsxm8WqEf52v0m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44908"/>
            <a:ext cx="11521045" cy="565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82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4</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51</a:t>
            </a:fld>
            <a:endParaRPr lang="en-US" altLang="ko-KR"/>
          </a:p>
        </p:txBody>
      </p:sp>
      <p:sp>
        <p:nvSpPr>
          <p:cNvPr id="8" name="Content Placeholder 10"/>
          <p:cNvSpPr>
            <a:spLocks noGrp="1"/>
          </p:cNvSpPr>
          <p:nvPr>
            <p:ph idx="1"/>
          </p:nvPr>
        </p:nvSpPr>
        <p:spPr>
          <a:xfrm>
            <a:off x="609600" y="764704"/>
            <a:ext cx="10972800" cy="5145436"/>
          </a:xfrm>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A pharmaceutical company conducts an experiment to test the effect of a new cholesterol medication. The company selects 15 subjects randomly from a larger population. Each subject is randomly assigned to one of three treatment groups. Within each </a:t>
            </a:r>
            <a:r>
              <a:rPr lang="en-US" sz="2400" dirty="0" err="1">
                <a:latin typeface="Arial" panose="020B0604020202020204" pitchFamily="34" charset="0"/>
                <a:cs typeface="Arial" panose="020B0604020202020204" pitchFamily="34" charset="0"/>
              </a:rPr>
              <a:t>treament</a:t>
            </a:r>
            <a:r>
              <a:rPr lang="en-US" sz="2400" dirty="0">
                <a:latin typeface="Arial" panose="020B0604020202020204" pitchFamily="34" charset="0"/>
                <a:cs typeface="Arial" panose="020B0604020202020204" pitchFamily="34" charset="0"/>
              </a:rPr>
              <a:t> group, subjects receive a different dose of the new medication. In Group 1, subjects receive 0 mg/day; in Group 2, 50 mg/day; and in Group 3, 100 mg/day. The treatment levels represent all the levels of interest to the experimenter, so this experiment used a fixed-effects model to select treatment levels for study. After 30 days, doctors measure the cholesterol level of each subject. The results for all 15 subjects appear in the table below:</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58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4</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52</a:t>
            </a:fld>
            <a:endParaRPr lang="en-US" altLang="ko-KR"/>
          </a:p>
        </p:txBody>
      </p:sp>
      <p:sp>
        <p:nvSpPr>
          <p:cNvPr id="8" name="Content Placeholder 10"/>
          <p:cNvSpPr>
            <a:spLocks noGrp="1"/>
          </p:cNvSpPr>
          <p:nvPr>
            <p:ph idx="1"/>
          </p:nvPr>
        </p:nvSpPr>
        <p:spPr>
          <a:xfrm>
            <a:off x="609600" y="764704"/>
            <a:ext cx="10972800" cy="5145436"/>
          </a:xfrm>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In conducting this experiment, the experimenter had two research questions:</a:t>
            </a:r>
          </a:p>
          <a:p>
            <a:pPr marL="0" indent="0" algn="just" latinLnBrk="0">
              <a:lnSpc>
                <a:spcPct val="150000"/>
              </a:lnSpc>
              <a:buNone/>
            </a:pPr>
            <a:r>
              <a:rPr lang="en-US" sz="2400" dirty="0">
                <a:solidFill>
                  <a:srgbClr val="FF0000"/>
                </a:solidFill>
                <a:latin typeface="Arial" panose="020B0604020202020204" pitchFamily="34" charset="0"/>
                <a:cs typeface="Arial" panose="020B0604020202020204" pitchFamily="34" charset="0"/>
              </a:rPr>
              <a:t>Does dosage level have a significant effect on cholesterol level?</a:t>
            </a:r>
          </a:p>
          <a:p>
            <a:pPr marL="0" indent="0" algn="just" latinLnBrk="0">
              <a:lnSpc>
                <a:spcPct val="150000"/>
              </a:lnSpc>
              <a:buNone/>
            </a:pPr>
            <a:r>
              <a:rPr lang="en-US" sz="2400" dirty="0">
                <a:solidFill>
                  <a:srgbClr val="FF0000"/>
                </a:solidFill>
                <a:latin typeface="Arial" panose="020B0604020202020204" pitchFamily="34" charset="0"/>
                <a:cs typeface="Arial" panose="020B0604020202020204" pitchFamily="34" charset="0"/>
              </a:rPr>
              <a:t>How strong is the effect of dosage level on cholesterol level?</a:t>
            </a:r>
          </a:p>
          <a:p>
            <a:pPr marL="0" indent="0" algn="just" latinLnBrk="0">
              <a:lnSpc>
                <a:spcPct val="150000"/>
              </a:lnSpc>
              <a:buNone/>
            </a:pPr>
            <a:r>
              <a:rPr lang="en-US" sz="2400" dirty="0">
                <a:latin typeface="Arial" panose="020B0604020202020204" pitchFamily="34" charset="0"/>
                <a:cs typeface="Arial" panose="020B0604020202020204" pitchFamily="34" charset="0"/>
              </a:rPr>
              <a:t>To answer these questions, the experimenter intends to use one-way analysis of variance.</a:t>
            </a: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4403812" y="3354448"/>
            <a:ext cx="2855265" cy="2903426"/>
          </a:xfrm>
          <a:prstGeom prst="rect">
            <a:avLst/>
          </a:prstGeom>
        </p:spPr>
      </p:pic>
    </p:spTree>
    <p:extLst>
      <p:ext uri="{BB962C8B-B14F-4D97-AF65-F5344CB8AC3E}">
        <p14:creationId xmlns:p14="http://schemas.microsoft.com/office/powerpoint/2010/main" val="593638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(Problem 4)</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53</a:t>
            </a:fld>
            <a:endParaRPr lang="en-US" altLang="ko-KR"/>
          </a:p>
        </p:txBody>
      </p:sp>
      <p:sp>
        <p:nvSpPr>
          <p:cNvPr id="8" name="Content Placeholder 10"/>
          <p:cNvSpPr>
            <a:spLocks noGrp="1"/>
          </p:cNvSpPr>
          <p:nvPr>
            <p:ph idx="1"/>
          </p:nvPr>
        </p:nvSpPr>
        <p:spPr>
          <a:xfrm>
            <a:off x="609600" y="764704"/>
            <a:ext cx="10972800" cy="5145436"/>
          </a:xfrm>
        </p:spPr>
        <p:txBody>
          <a:bodyPr/>
          <a:lstStyle/>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5BDC896-B9AC-C595-3E9C-65686121396F}"/>
              </a:ext>
            </a:extLst>
          </p:cNvPr>
          <p:cNvPicPr>
            <a:picLocks noChangeAspect="1"/>
          </p:cNvPicPr>
          <p:nvPr/>
        </p:nvPicPr>
        <p:blipFill>
          <a:blip r:embed="rId2"/>
          <a:stretch>
            <a:fillRect/>
          </a:stretch>
        </p:blipFill>
        <p:spPr>
          <a:xfrm>
            <a:off x="637564" y="826271"/>
            <a:ext cx="2550965" cy="1548172"/>
          </a:xfrm>
          <a:prstGeom prst="rect">
            <a:avLst/>
          </a:prstGeom>
        </p:spPr>
      </p:pic>
      <p:pic>
        <p:nvPicPr>
          <p:cNvPr id="4" name="Picture 3">
            <a:extLst>
              <a:ext uri="{FF2B5EF4-FFF2-40B4-BE49-F238E27FC236}">
                <a16:creationId xmlns:a16="http://schemas.microsoft.com/office/drawing/2014/main" id="{1B4CCD00-7160-8E8B-1665-7A6F52B126E3}"/>
              </a:ext>
            </a:extLst>
          </p:cNvPr>
          <p:cNvPicPr>
            <a:picLocks noChangeAspect="1"/>
          </p:cNvPicPr>
          <p:nvPr/>
        </p:nvPicPr>
        <p:blipFill>
          <a:blip r:embed="rId3"/>
          <a:stretch>
            <a:fillRect/>
          </a:stretch>
        </p:blipFill>
        <p:spPr>
          <a:xfrm>
            <a:off x="419040" y="2911391"/>
            <a:ext cx="4633243" cy="465347"/>
          </a:xfrm>
          <a:prstGeom prst="rect">
            <a:avLst/>
          </a:prstGeom>
        </p:spPr>
      </p:pic>
      <p:pic>
        <p:nvPicPr>
          <p:cNvPr id="6" name="Picture 5">
            <a:extLst>
              <a:ext uri="{FF2B5EF4-FFF2-40B4-BE49-F238E27FC236}">
                <a16:creationId xmlns:a16="http://schemas.microsoft.com/office/drawing/2014/main" id="{591E1F46-9253-FDF5-895D-53B5F963C2A1}"/>
              </a:ext>
            </a:extLst>
          </p:cNvPr>
          <p:cNvPicPr>
            <a:picLocks noChangeAspect="1"/>
          </p:cNvPicPr>
          <p:nvPr/>
        </p:nvPicPr>
        <p:blipFill>
          <a:blip r:embed="rId4"/>
          <a:stretch>
            <a:fillRect/>
          </a:stretch>
        </p:blipFill>
        <p:spPr>
          <a:xfrm>
            <a:off x="424690" y="3611686"/>
            <a:ext cx="5871863" cy="503303"/>
          </a:xfrm>
          <a:prstGeom prst="rect">
            <a:avLst/>
          </a:prstGeom>
        </p:spPr>
      </p:pic>
      <p:pic>
        <p:nvPicPr>
          <p:cNvPr id="7" name="Picture 6">
            <a:extLst>
              <a:ext uri="{FF2B5EF4-FFF2-40B4-BE49-F238E27FC236}">
                <a16:creationId xmlns:a16="http://schemas.microsoft.com/office/drawing/2014/main" id="{591A5344-CC20-9FD1-B6E1-CD137CB55E10}"/>
              </a:ext>
            </a:extLst>
          </p:cNvPr>
          <p:cNvPicPr>
            <a:picLocks noChangeAspect="1"/>
          </p:cNvPicPr>
          <p:nvPr/>
        </p:nvPicPr>
        <p:blipFill>
          <a:blip r:embed="rId5"/>
          <a:stretch>
            <a:fillRect/>
          </a:stretch>
        </p:blipFill>
        <p:spPr>
          <a:xfrm>
            <a:off x="425438" y="4385998"/>
            <a:ext cx="5612093" cy="523951"/>
          </a:xfrm>
          <a:prstGeom prst="rect">
            <a:avLst/>
          </a:prstGeom>
        </p:spPr>
      </p:pic>
      <p:pic>
        <p:nvPicPr>
          <p:cNvPr id="9" name="Picture 8">
            <a:extLst>
              <a:ext uri="{FF2B5EF4-FFF2-40B4-BE49-F238E27FC236}">
                <a16:creationId xmlns:a16="http://schemas.microsoft.com/office/drawing/2014/main" id="{369CCEFA-64F4-AD3D-9909-BC6CA95BD385}"/>
              </a:ext>
            </a:extLst>
          </p:cNvPr>
          <p:cNvPicPr>
            <a:picLocks noChangeAspect="1"/>
          </p:cNvPicPr>
          <p:nvPr/>
        </p:nvPicPr>
        <p:blipFill>
          <a:blip r:embed="rId6"/>
          <a:stretch>
            <a:fillRect/>
          </a:stretch>
        </p:blipFill>
        <p:spPr>
          <a:xfrm>
            <a:off x="424690" y="5090681"/>
            <a:ext cx="6346469" cy="1461412"/>
          </a:xfrm>
          <a:prstGeom prst="rect">
            <a:avLst/>
          </a:prstGeom>
        </p:spPr>
      </p:pic>
      <p:sp>
        <p:nvSpPr>
          <p:cNvPr id="2" name="TextBox 1">
            <a:extLst>
              <a:ext uri="{FF2B5EF4-FFF2-40B4-BE49-F238E27FC236}">
                <a16:creationId xmlns:a16="http://schemas.microsoft.com/office/drawing/2014/main" id="{FCC9B6E9-288E-6720-836F-F585A14EEC84}"/>
              </a:ext>
            </a:extLst>
          </p:cNvPr>
          <p:cNvSpPr txBox="1"/>
          <p:nvPr/>
        </p:nvSpPr>
        <p:spPr>
          <a:xfrm>
            <a:off x="10408411" y="5464888"/>
            <a:ext cx="622286" cy="307777"/>
          </a:xfrm>
          <a:prstGeom prst="rect">
            <a:avLst/>
          </a:prstGeom>
          <a:noFill/>
        </p:spPr>
        <p:txBody>
          <a:bodyPr wrap="none" rtlCol="0">
            <a:spAutoFit/>
          </a:bodyPr>
          <a:lstStyle/>
          <a:p>
            <a:r>
              <a:rPr lang="en-IN" dirty="0"/>
              <a:t>3.885</a:t>
            </a:r>
          </a:p>
        </p:txBody>
      </p:sp>
      <p:cxnSp>
        <p:nvCxnSpPr>
          <p:cNvPr id="11" name="Straight Arrow Connector 10">
            <a:extLst>
              <a:ext uri="{FF2B5EF4-FFF2-40B4-BE49-F238E27FC236}">
                <a16:creationId xmlns:a16="http://schemas.microsoft.com/office/drawing/2014/main" id="{B44C753D-6997-95D3-D8DB-F573FDFC6B13}"/>
              </a:ext>
            </a:extLst>
          </p:cNvPr>
          <p:cNvCxnSpPr>
            <a:cxnSpLocks/>
          </p:cNvCxnSpPr>
          <p:nvPr/>
        </p:nvCxnSpPr>
        <p:spPr bwMode="auto">
          <a:xfrm flipV="1">
            <a:off x="10309580" y="3459044"/>
            <a:ext cx="109101" cy="1712331"/>
          </a:xfrm>
          <a:prstGeom prst="straightConnector1">
            <a:avLst/>
          </a:prstGeom>
          <a:solidFill>
            <a:schemeClr val="bg1"/>
          </a:solidFill>
          <a:ln w="9525" cap="flat" cmpd="sng" algn="ctr">
            <a:solidFill>
              <a:schemeClr val="bg2"/>
            </a:solidFill>
            <a:prstDash val="solid"/>
            <a:round/>
            <a:headEnd type="none" w="med" len="med"/>
            <a:tailEnd type="triangle"/>
          </a:ln>
          <a:effectLst/>
        </p:spPr>
      </p:cxnSp>
      <p:sp>
        <p:nvSpPr>
          <p:cNvPr id="12" name="TextBox 11">
            <a:extLst>
              <a:ext uri="{FF2B5EF4-FFF2-40B4-BE49-F238E27FC236}">
                <a16:creationId xmlns:a16="http://schemas.microsoft.com/office/drawing/2014/main" id="{B050638E-A8A5-7C05-2AFE-F0F4EA6B33CB}"/>
              </a:ext>
            </a:extLst>
          </p:cNvPr>
          <p:cNvSpPr txBox="1"/>
          <p:nvPr/>
        </p:nvSpPr>
        <p:spPr>
          <a:xfrm>
            <a:off x="9951311" y="2535955"/>
            <a:ext cx="1527488" cy="954107"/>
          </a:xfrm>
          <a:prstGeom prst="rect">
            <a:avLst/>
          </a:prstGeom>
          <a:noFill/>
        </p:spPr>
        <p:txBody>
          <a:bodyPr wrap="square" rtlCol="0">
            <a:spAutoFit/>
          </a:bodyPr>
          <a:lstStyle/>
          <a:p>
            <a:r>
              <a:rPr lang="en-IN" dirty="0">
                <a:solidFill>
                  <a:srgbClr val="FF0000"/>
                </a:solidFill>
              </a:rPr>
              <a:t>If, F calculated falls inside the region, then accept the H0</a:t>
            </a:r>
          </a:p>
        </p:txBody>
      </p:sp>
      <p:sp>
        <p:nvSpPr>
          <p:cNvPr id="13" name="TextBox 12">
            <a:extLst>
              <a:ext uri="{FF2B5EF4-FFF2-40B4-BE49-F238E27FC236}">
                <a16:creationId xmlns:a16="http://schemas.microsoft.com/office/drawing/2014/main" id="{3BCFD18F-8080-EE74-023F-7504E24532FF}"/>
              </a:ext>
            </a:extLst>
          </p:cNvPr>
          <p:cNvSpPr txBox="1"/>
          <p:nvPr/>
        </p:nvSpPr>
        <p:spPr>
          <a:xfrm>
            <a:off x="9964938" y="5110310"/>
            <a:ext cx="522900" cy="307777"/>
          </a:xfrm>
          <a:prstGeom prst="rect">
            <a:avLst/>
          </a:prstGeom>
          <a:noFill/>
        </p:spPr>
        <p:txBody>
          <a:bodyPr wrap="none" rtlCol="0">
            <a:spAutoFit/>
          </a:bodyPr>
          <a:lstStyle/>
          <a:p>
            <a:r>
              <a:rPr lang="en-IN" dirty="0">
                <a:highlight>
                  <a:srgbClr val="FFFF00"/>
                </a:highlight>
              </a:rPr>
              <a:t>4.16</a:t>
            </a:r>
          </a:p>
        </p:txBody>
      </p:sp>
      <p:pic>
        <p:nvPicPr>
          <p:cNvPr id="14" name="Picture 13">
            <a:extLst>
              <a:ext uri="{FF2B5EF4-FFF2-40B4-BE49-F238E27FC236}">
                <a16:creationId xmlns:a16="http://schemas.microsoft.com/office/drawing/2014/main" id="{282CB19D-9B79-8382-E9A4-94571F0FDECC}"/>
              </a:ext>
            </a:extLst>
          </p:cNvPr>
          <p:cNvPicPr>
            <a:picLocks noChangeAspect="1"/>
          </p:cNvPicPr>
          <p:nvPr/>
        </p:nvPicPr>
        <p:blipFill>
          <a:blip r:embed="rId7"/>
          <a:stretch>
            <a:fillRect/>
          </a:stretch>
        </p:blipFill>
        <p:spPr>
          <a:xfrm>
            <a:off x="8832304" y="4114989"/>
            <a:ext cx="2361780" cy="1564720"/>
          </a:xfrm>
          <a:prstGeom prst="rect">
            <a:avLst/>
          </a:prstGeom>
        </p:spPr>
      </p:pic>
      <p:pic>
        <p:nvPicPr>
          <p:cNvPr id="15" name="Picture 14">
            <a:extLst>
              <a:ext uri="{FF2B5EF4-FFF2-40B4-BE49-F238E27FC236}">
                <a16:creationId xmlns:a16="http://schemas.microsoft.com/office/drawing/2014/main" id="{EEE6362C-DB9C-A6CA-44B4-979AA37C70CA}"/>
              </a:ext>
            </a:extLst>
          </p:cNvPr>
          <p:cNvPicPr>
            <a:picLocks noChangeAspect="1"/>
          </p:cNvPicPr>
          <p:nvPr/>
        </p:nvPicPr>
        <p:blipFill>
          <a:blip r:embed="rId8"/>
          <a:stretch>
            <a:fillRect/>
          </a:stretch>
        </p:blipFill>
        <p:spPr>
          <a:xfrm>
            <a:off x="6812451" y="3671433"/>
            <a:ext cx="1054154" cy="368319"/>
          </a:xfrm>
          <a:prstGeom prst="rect">
            <a:avLst/>
          </a:prstGeom>
        </p:spPr>
      </p:pic>
      <p:sp>
        <p:nvSpPr>
          <p:cNvPr id="16" name="Arrow: Right 15">
            <a:extLst>
              <a:ext uri="{FF2B5EF4-FFF2-40B4-BE49-F238E27FC236}">
                <a16:creationId xmlns:a16="http://schemas.microsoft.com/office/drawing/2014/main" id="{BD572A69-DB2D-C035-5443-E98D566C5A97}"/>
              </a:ext>
            </a:extLst>
          </p:cNvPr>
          <p:cNvSpPr/>
          <p:nvPr/>
        </p:nvSpPr>
        <p:spPr>
          <a:xfrm flipH="1">
            <a:off x="6422246" y="3801393"/>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pic>
        <p:nvPicPr>
          <p:cNvPr id="17" name="Picture 16">
            <a:extLst>
              <a:ext uri="{FF2B5EF4-FFF2-40B4-BE49-F238E27FC236}">
                <a16:creationId xmlns:a16="http://schemas.microsoft.com/office/drawing/2014/main" id="{C71F67A0-CB1B-96CE-869C-E7C30E5633BB}"/>
              </a:ext>
            </a:extLst>
          </p:cNvPr>
          <p:cNvPicPr>
            <a:picLocks noChangeAspect="1"/>
          </p:cNvPicPr>
          <p:nvPr/>
        </p:nvPicPr>
        <p:blipFill>
          <a:blip r:embed="rId9"/>
          <a:stretch>
            <a:fillRect/>
          </a:stretch>
        </p:blipFill>
        <p:spPr>
          <a:xfrm>
            <a:off x="6771159" y="4512122"/>
            <a:ext cx="806491" cy="330217"/>
          </a:xfrm>
          <a:prstGeom prst="rect">
            <a:avLst/>
          </a:prstGeom>
        </p:spPr>
      </p:pic>
      <p:sp>
        <p:nvSpPr>
          <p:cNvPr id="18" name="Arrow: Right 17">
            <a:extLst>
              <a:ext uri="{FF2B5EF4-FFF2-40B4-BE49-F238E27FC236}">
                <a16:creationId xmlns:a16="http://schemas.microsoft.com/office/drawing/2014/main" id="{78711168-FEA4-521B-F20E-397A11361033}"/>
              </a:ext>
            </a:extLst>
          </p:cNvPr>
          <p:cNvSpPr/>
          <p:nvPr/>
        </p:nvSpPr>
        <p:spPr>
          <a:xfrm flipH="1">
            <a:off x="6367822" y="4584036"/>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Tree>
    <p:extLst>
      <p:ext uri="{BB962C8B-B14F-4D97-AF65-F5344CB8AC3E}">
        <p14:creationId xmlns:p14="http://schemas.microsoft.com/office/powerpoint/2010/main" val="281448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5</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54</a:t>
            </a:fld>
            <a:endParaRPr lang="en-US" altLang="ko-KR"/>
          </a:p>
        </p:txBody>
      </p:sp>
      <p:sp>
        <p:nvSpPr>
          <p:cNvPr id="8" name="Content Placeholder 10"/>
          <p:cNvSpPr>
            <a:spLocks noGrp="1"/>
          </p:cNvSpPr>
          <p:nvPr>
            <p:ph idx="1"/>
          </p:nvPr>
        </p:nvSpPr>
        <p:spPr>
          <a:xfrm>
            <a:off x="609600" y="764704"/>
            <a:ext cx="10972800" cy="5145436"/>
          </a:xfrm>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A trucking company wishes to test the average life of each of the four brands of types. The company uses all brands on randomly selected trucks. The records showing the lives (thousands of miles) are as given. Test the hypothesis that the average life for each brand of types is the same at 5% level of significance.</a:t>
            </a: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a:p>
            <a:pPr marL="0" indent="0" algn="just" latinLnBrk="0">
              <a:lnSpc>
                <a:spcPct val="150000"/>
              </a:lnSpc>
              <a:buNone/>
            </a:pPr>
            <a:endParaRPr lang="en-US" sz="2893"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8FC644B6-3352-4A5C-5042-D3D4D46E5B5D}"/>
              </a:ext>
            </a:extLst>
          </p:cNvPr>
          <p:cNvGraphicFramePr>
            <a:graphicFrameLocks noGrp="1"/>
          </p:cNvGraphicFramePr>
          <p:nvPr>
            <p:extLst>
              <p:ext uri="{D42A27DB-BD31-4B8C-83A1-F6EECF244321}">
                <p14:modId xmlns:p14="http://schemas.microsoft.com/office/powerpoint/2010/main" val="3608843993"/>
              </p:ext>
            </p:extLst>
          </p:nvPr>
        </p:nvGraphicFramePr>
        <p:xfrm>
          <a:off x="1878519" y="3429000"/>
          <a:ext cx="8128002" cy="1716024"/>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1059029105"/>
                    </a:ext>
                  </a:extLst>
                </a:gridCol>
                <a:gridCol w="1354667">
                  <a:extLst>
                    <a:ext uri="{9D8B030D-6E8A-4147-A177-3AD203B41FA5}">
                      <a16:colId xmlns:a16="http://schemas.microsoft.com/office/drawing/2014/main" val="2964977300"/>
                    </a:ext>
                  </a:extLst>
                </a:gridCol>
                <a:gridCol w="1354667">
                  <a:extLst>
                    <a:ext uri="{9D8B030D-6E8A-4147-A177-3AD203B41FA5}">
                      <a16:colId xmlns:a16="http://schemas.microsoft.com/office/drawing/2014/main" val="1666353228"/>
                    </a:ext>
                  </a:extLst>
                </a:gridCol>
                <a:gridCol w="1354667">
                  <a:extLst>
                    <a:ext uri="{9D8B030D-6E8A-4147-A177-3AD203B41FA5}">
                      <a16:colId xmlns:a16="http://schemas.microsoft.com/office/drawing/2014/main" val="1990806671"/>
                    </a:ext>
                  </a:extLst>
                </a:gridCol>
                <a:gridCol w="1354667">
                  <a:extLst>
                    <a:ext uri="{9D8B030D-6E8A-4147-A177-3AD203B41FA5}">
                      <a16:colId xmlns:a16="http://schemas.microsoft.com/office/drawing/2014/main" val="2506185292"/>
                    </a:ext>
                  </a:extLst>
                </a:gridCol>
                <a:gridCol w="1354667">
                  <a:extLst>
                    <a:ext uri="{9D8B030D-6E8A-4147-A177-3AD203B41FA5}">
                      <a16:colId xmlns:a16="http://schemas.microsoft.com/office/drawing/2014/main" val="1778361064"/>
                    </a:ext>
                  </a:extLst>
                </a:gridCol>
              </a:tblGrid>
              <a:tr h="370840">
                <a:tc>
                  <a:txBody>
                    <a:bodyPr/>
                    <a:lstStyle/>
                    <a:p>
                      <a:r>
                        <a:rPr lang="en-IN" dirty="0">
                          <a:latin typeface="Arial" panose="020B0604020202020204" pitchFamily="34" charset="0"/>
                          <a:cs typeface="Arial" panose="020B0604020202020204" pitchFamily="34" charset="0"/>
                        </a:rPr>
                        <a:t>Brand 1</a:t>
                      </a:r>
                    </a:p>
                  </a:txBody>
                  <a:tcPr/>
                </a:tc>
                <a:tc>
                  <a:txBody>
                    <a:bodyPr/>
                    <a:lstStyle/>
                    <a:p>
                      <a:r>
                        <a:rPr lang="en-IN" dirty="0">
                          <a:latin typeface="Arial" panose="020B0604020202020204" pitchFamily="34" charset="0"/>
                          <a:cs typeface="Arial" panose="020B0604020202020204" pitchFamily="34" charset="0"/>
                        </a:rPr>
                        <a:t>20</a:t>
                      </a:r>
                    </a:p>
                  </a:txBody>
                  <a:tcPr/>
                </a:tc>
                <a:tc>
                  <a:txBody>
                    <a:bodyPr/>
                    <a:lstStyle/>
                    <a:p>
                      <a:r>
                        <a:rPr lang="en-IN" dirty="0">
                          <a:latin typeface="Arial" panose="020B0604020202020204" pitchFamily="34" charset="0"/>
                          <a:cs typeface="Arial" panose="020B0604020202020204" pitchFamily="34" charset="0"/>
                        </a:rPr>
                        <a:t>23</a:t>
                      </a:r>
                    </a:p>
                  </a:txBody>
                  <a:tcPr/>
                </a:tc>
                <a:tc>
                  <a:txBody>
                    <a:bodyPr/>
                    <a:lstStyle/>
                    <a:p>
                      <a:r>
                        <a:rPr lang="en-IN" dirty="0">
                          <a:latin typeface="Arial" panose="020B0604020202020204" pitchFamily="34" charset="0"/>
                          <a:cs typeface="Arial" panose="020B0604020202020204" pitchFamily="34" charset="0"/>
                        </a:rPr>
                        <a:t>18</a:t>
                      </a:r>
                    </a:p>
                  </a:txBody>
                  <a:tcPr/>
                </a:tc>
                <a:tc>
                  <a:txBody>
                    <a:bodyPr/>
                    <a:lstStyle/>
                    <a:p>
                      <a:r>
                        <a:rPr lang="en-IN" dirty="0">
                          <a:latin typeface="Arial" panose="020B0604020202020204" pitchFamily="34" charset="0"/>
                          <a:cs typeface="Arial" panose="020B0604020202020204" pitchFamily="34" charset="0"/>
                        </a:rPr>
                        <a:t>17</a:t>
                      </a:r>
                    </a:p>
                  </a:txBody>
                  <a:tcPr/>
                </a:tc>
                <a:tc>
                  <a:txBody>
                    <a:bodyPr/>
                    <a:lstStyle/>
                    <a:p>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903478788"/>
                  </a:ext>
                </a:extLst>
              </a:tr>
              <a:tr h="370840">
                <a:tc>
                  <a:txBody>
                    <a:bodyPr/>
                    <a:lstStyle/>
                    <a:p>
                      <a:r>
                        <a:rPr lang="en-IN" dirty="0">
                          <a:latin typeface="Arial" panose="020B0604020202020204" pitchFamily="34" charset="0"/>
                          <a:cs typeface="Arial" panose="020B0604020202020204" pitchFamily="34" charset="0"/>
                        </a:rPr>
                        <a:t>Brand 2</a:t>
                      </a:r>
                    </a:p>
                  </a:txBody>
                  <a:tcPr/>
                </a:tc>
                <a:tc>
                  <a:txBody>
                    <a:bodyPr/>
                    <a:lstStyle/>
                    <a:p>
                      <a:r>
                        <a:rPr lang="en-IN" dirty="0">
                          <a:latin typeface="Arial" panose="020B0604020202020204" pitchFamily="34" charset="0"/>
                          <a:cs typeface="Arial" panose="020B0604020202020204" pitchFamily="34" charset="0"/>
                        </a:rPr>
                        <a:t>19</a:t>
                      </a:r>
                    </a:p>
                  </a:txBody>
                  <a:tcPr/>
                </a:tc>
                <a:tc>
                  <a:txBody>
                    <a:bodyPr/>
                    <a:lstStyle/>
                    <a:p>
                      <a:r>
                        <a:rPr lang="en-IN" dirty="0">
                          <a:latin typeface="Arial" panose="020B0604020202020204" pitchFamily="34" charset="0"/>
                          <a:cs typeface="Arial" panose="020B0604020202020204" pitchFamily="34" charset="0"/>
                        </a:rPr>
                        <a:t>15</a:t>
                      </a:r>
                    </a:p>
                  </a:txBody>
                  <a:tcPr/>
                </a:tc>
                <a:tc>
                  <a:txBody>
                    <a:bodyPr/>
                    <a:lstStyle/>
                    <a:p>
                      <a:r>
                        <a:rPr lang="en-IN" dirty="0">
                          <a:latin typeface="Arial" panose="020B0604020202020204" pitchFamily="34" charset="0"/>
                          <a:cs typeface="Arial" panose="020B0604020202020204" pitchFamily="34" charset="0"/>
                        </a:rPr>
                        <a:t>17</a:t>
                      </a:r>
                    </a:p>
                  </a:txBody>
                  <a:tcPr/>
                </a:tc>
                <a:tc>
                  <a:txBody>
                    <a:bodyPr/>
                    <a:lstStyle/>
                    <a:p>
                      <a:r>
                        <a:rPr lang="en-IN" dirty="0">
                          <a:latin typeface="Arial" panose="020B0604020202020204" pitchFamily="34" charset="0"/>
                          <a:cs typeface="Arial" panose="020B0604020202020204" pitchFamily="34" charset="0"/>
                        </a:rPr>
                        <a:t>20</a:t>
                      </a:r>
                    </a:p>
                  </a:txBody>
                  <a:tcPr/>
                </a:tc>
                <a:tc>
                  <a:txBody>
                    <a:bodyPr/>
                    <a:lstStyle/>
                    <a:p>
                      <a:r>
                        <a:rPr lang="en-IN" dirty="0">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val="1753158631"/>
                  </a:ext>
                </a:extLst>
              </a:tr>
              <a:tr h="370840">
                <a:tc>
                  <a:txBody>
                    <a:bodyPr/>
                    <a:lstStyle/>
                    <a:p>
                      <a:r>
                        <a:rPr lang="en-IN" dirty="0">
                          <a:latin typeface="Arial" panose="020B0604020202020204" pitchFamily="34" charset="0"/>
                          <a:cs typeface="Arial" panose="020B0604020202020204" pitchFamily="34" charset="0"/>
                        </a:rPr>
                        <a:t>Brand 3</a:t>
                      </a:r>
                    </a:p>
                  </a:txBody>
                  <a:tcPr/>
                </a:tc>
                <a:tc>
                  <a:txBody>
                    <a:bodyPr/>
                    <a:lstStyle/>
                    <a:p>
                      <a:r>
                        <a:rPr lang="en-IN" dirty="0">
                          <a:latin typeface="Arial" panose="020B0604020202020204" pitchFamily="34" charset="0"/>
                          <a:cs typeface="Arial" panose="020B0604020202020204" pitchFamily="34" charset="0"/>
                        </a:rPr>
                        <a:t>21</a:t>
                      </a:r>
                    </a:p>
                  </a:txBody>
                  <a:tcPr/>
                </a:tc>
                <a:tc>
                  <a:txBody>
                    <a:bodyPr/>
                    <a:lstStyle/>
                    <a:p>
                      <a:r>
                        <a:rPr lang="en-IN" dirty="0">
                          <a:latin typeface="Arial" panose="020B0604020202020204" pitchFamily="34" charset="0"/>
                          <a:cs typeface="Arial" panose="020B0604020202020204" pitchFamily="34" charset="0"/>
                        </a:rPr>
                        <a:t>19</a:t>
                      </a:r>
                    </a:p>
                  </a:txBody>
                  <a:tcPr/>
                </a:tc>
                <a:tc>
                  <a:txBody>
                    <a:bodyPr/>
                    <a:lstStyle/>
                    <a:p>
                      <a:r>
                        <a:rPr lang="en-IN" dirty="0">
                          <a:latin typeface="Arial" panose="020B0604020202020204" pitchFamily="34" charset="0"/>
                          <a:cs typeface="Arial" panose="020B0604020202020204" pitchFamily="34" charset="0"/>
                        </a:rPr>
                        <a:t>20</a:t>
                      </a:r>
                    </a:p>
                  </a:txBody>
                  <a:tcPr/>
                </a:tc>
                <a:tc>
                  <a:txBody>
                    <a:bodyPr/>
                    <a:lstStyle/>
                    <a:p>
                      <a:r>
                        <a:rPr lang="en-IN" dirty="0">
                          <a:latin typeface="Arial" panose="020B0604020202020204" pitchFamily="34" charset="0"/>
                          <a:cs typeface="Arial" panose="020B0604020202020204" pitchFamily="34" charset="0"/>
                        </a:rPr>
                        <a:t>17</a:t>
                      </a:r>
                    </a:p>
                  </a:txBody>
                  <a:tcPr/>
                </a:tc>
                <a:tc>
                  <a:txBody>
                    <a:bodyPr/>
                    <a:lstStyle/>
                    <a:p>
                      <a:r>
                        <a:rPr lang="en-IN" dirty="0">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val="1362644555"/>
                  </a:ext>
                </a:extLst>
              </a:tr>
              <a:tr h="370840">
                <a:tc>
                  <a:txBody>
                    <a:bodyPr/>
                    <a:lstStyle/>
                    <a:p>
                      <a:r>
                        <a:rPr lang="en-IN" dirty="0">
                          <a:latin typeface="Arial" panose="020B0604020202020204" pitchFamily="34" charset="0"/>
                          <a:cs typeface="Arial" panose="020B0604020202020204" pitchFamily="34" charset="0"/>
                        </a:rPr>
                        <a:t>Brand 4</a:t>
                      </a:r>
                    </a:p>
                  </a:txBody>
                  <a:tcPr/>
                </a:tc>
                <a:tc>
                  <a:txBody>
                    <a:bodyPr/>
                    <a:lstStyle/>
                    <a:p>
                      <a:r>
                        <a:rPr lang="en-IN" dirty="0">
                          <a:latin typeface="Arial" panose="020B0604020202020204" pitchFamily="34" charset="0"/>
                          <a:cs typeface="Arial" panose="020B0604020202020204" pitchFamily="34" charset="0"/>
                        </a:rPr>
                        <a:t>15</a:t>
                      </a:r>
                    </a:p>
                  </a:txBody>
                  <a:tcPr/>
                </a:tc>
                <a:tc>
                  <a:txBody>
                    <a:bodyPr/>
                    <a:lstStyle/>
                    <a:p>
                      <a:r>
                        <a:rPr lang="en-IN" dirty="0">
                          <a:latin typeface="Arial" panose="020B0604020202020204" pitchFamily="34" charset="0"/>
                          <a:cs typeface="Arial" panose="020B0604020202020204" pitchFamily="34" charset="0"/>
                        </a:rPr>
                        <a:t>17</a:t>
                      </a:r>
                    </a:p>
                  </a:txBody>
                  <a:tcPr/>
                </a:tc>
                <a:tc>
                  <a:txBody>
                    <a:bodyPr/>
                    <a:lstStyle/>
                    <a:p>
                      <a:r>
                        <a:rPr lang="en-IN" dirty="0">
                          <a:latin typeface="Arial" panose="020B0604020202020204" pitchFamily="34" charset="0"/>
                          <a:cs typeface="Arial" panose="020B0604020202020204" pitchFamily="34" charset="0"/>
                        </a:rPr>
                        <a:t>16</a:t>
                      </a:r>
                    </a:p>
                  </a:txBody>
                  <a:tcPr/>
                </a:tc>
                <a:tc>
                  <a:txBody>
                    <a:bodyPr/>
                    <a:lstStyle/>
                    <a:p>
                      <a:r>
                        <a:rPr lang="en-IN" dirty="0">
                          <a:latin typeface="Arial" panose="020B0604020202020204" pitchFamily="34" charset="0"/>
                          <a:cs typeface="Arial" panose="020B0604020202020204" pitchFamily="34" charset="0"/>
                        </a:rPr>
                        <a:t>18</a:t>
                      </a:r>
                    </a:p>
                  </a:txBody>
                  <a:tcPr/>
                </a:tc>
                <a:tc>
                  <a:txBody>
                    <a:bodyPr/>
                    <a:lstStyle/>
                    <a:p>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629189159"/>
                  </a:ext>
                </a:extLst>
              </a:tr>
            </a:tbl>
          </a:graphicData>
        </a:graphic>
      </p:graphicFrame>
    </p:spTree>
    <p:extLst>
      <p:ext uri="{BB962C8B-B14F-4D97-AF65-F5344CB8AC3E}">
        <p14:creationId xmlns:p14="http://schemas.microsoft.com/office/powerpoint/2010/main" val="70809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One-way ANOVA (</a:t>
            </a:r>
            <a:r>
              <a:rPr lang="en-IN" dirty="0">
                <a:solidFill>
                  <a:srgbClr val="FF0000"/>
                </a:solidFill>
              </a:rPr>
              <a:t>Problem 5</a:t>
            </a:r>
            <a:r>
              <a:rPr lang="en-IN" dirty="0"/>
              <a: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55</a:t>
            </a:fld>
            <a:endParaRPr lang="en-US" altLang="ko-KR"/>
          </a:p>
        </p:txBody>
      </p:sp>
      <p:pic>
        <p:nvPicPr>
          <p:cNvPr id="9" name="Picture 8">
            <a:extLst>
              <a:ext uri="{FF2B5EF4-FFF2-40B4-BE49-F238E27FC236}">
                <a16:creationId xmlns:a16="http://schemas.microsoft.com/office/drawing/2014/main" id="{CDB437F3-4389-DED1-2B52-2C7D7194CBF6}"/>
              </a:ext>
            </a:extLst>
          </p:cNvPr>
          <p:cNvPicPr>
            <a:picLocks noChangeAspect="1"/>
          </p:cNvPicPr>
          <p:nvPr/>
        </p:nvPicPr>
        <p:blipFill>
          <a:blip r:embed="rId2"/>
          <a:stretch>
            <a:fillRect/>
          </a:stretch>
        </p:blipFill>
        <p:spPr>
          <a:xfrm>
            <a:off x="419040" y="2851721"/>
            <a:ext cx="4633243" cy="465347"/>
          </a:xfrm>
          <a:prstGeom prst="rect">
            <a:avLst/>
          </a:prstGeom>
        </p:spPr>
      </p:pic>
      <p:pic>
        <p:nvPicPr>
          <p:cNvPr id="11" name="Picture 10">
            <a:extLst>
              <a:ext uri="{FF2B5EF4-FFF2-40B4-BE49-F238E27FC236}">
                <a16:creationId xmlns:a16="http://schemas.microsoft.com/office/drawing/2014/main" id="{9C29BCC9-D6FA-400A-CDAB-6ECD31BE94D0}"/>
              </a:ext>
            </a:extLst>
          </p:cNvPr>
          <p:cNvPicPr>
            <a:picLocks noChangeAspect="1"/>
          </p:cNvPicPr>
          <p:nvPr/>
        </p:nvPicPr>
        <p:blipFill>
          <a:blip r:embed="rId3"/>
          <a:stretch>
            <a:fillRect/>
          </a:stretch>
        </p:blipFill>
        <p:spPr>
          <a:xfrm>
            <a:off x="424690" y="3552016"/>
            <a:ext cx="5871863" cy="503303"/>
          </a:xfrm>
          <a:prstGeom prst="rect">
            <a:avLst/>
          </a:prstGeom>
        </p:spPr>
      </p:pic>
      <p:pic>
        <p:nvPicPr>
          <p:cNvPr id="12" name="Picture 11">
            <a:extLst>
              <a:ext uri="{FF2B5EF4-FFF2-40B4-BE49-F238E27FC236}">
                <a16:creationId xmlns:a16="http://schemas.microsoft.com/office/drawing/2014/main" id="{1D727B48-C215-D958-2493-AA9E34BB39E8}"/>
              </a:ext>
            </a:extLst>
          </p:cNvPr>
          <p:cNvPicPr>
            <a:picLocks noChangeAspect="1"/>
          </p:cNvPicPr>
          <p:nvPr/>
        </p:nvPicPr>
        <p:blipFill>
          <a:blip r:embed="rId4"/>
          <a:stretch>
            <a:fillRect/>
          </a:stretch>
        </p:blipFill>
        <p:spPr>
          <a:xfrm>
            <a:off x="425438" y="4326328"/>
            <a:ext cx="5612093" cy="523951"/>
          </a:xfrm>
          <a:prstGeom prst="rect">
            <a:avLst/>
          </a:prstGeom>
        </p:spPr>
      </p:pic>
      <p:pic>
        <p:nvPicPr>
          <p:cNvPr id="13" name="Picture 12">
            <a:extLst>
              <a:ext uri="{FF2B5EF4-FFF2-40B4-BE49-F238E27FC236}">
                <a16:creationId xmlns:a16="http://schemas.microsoft.com/office/drawing/2014/main" id="{2DC925E8-2C61-88FC-9116-FA8DBC8E3C82}"/>
              </a:ext>
            </a:extLst>
          </p:cNvPr>
          <p:cNvPicPr>
            <a:picLocks noChangeAspect="1"/>
          </p:cNvPicPr>
          <p:nvPr/>
        </p:nvPicPr>
        <p:blipFill>
          <a:blip r:embed="rId5"/>
          <a:stretch>
            <a:fillRect/>
          </a:stretch>
        </p:blipFill>
        <p:spPr>
          <a:xfrm>
            <a:off x="6960096" y="3631575"/>
            <a:ext cx="1054154" cy="368319"/>
          </a:xfrm>
          <a:prstGeom prst="rect">
            <a:avLst/>
          </a:prstGeom>
        </p:spPr>
      </p:pic>
      <p:sp>
        <p:nvSpPr>
          <p:cNvPr id="14" name="Arrow: Right 13">
            <a:extLst>
              <a:ext uri="{FF2B5EF4-FFF2-40B4-BE49-F238E27FC236}">
                <a16:creationId xmlns:a16="http://schemas.microsoft.com/office/drawing/2014/main" id="{0B569265-C2A1-4CD6-39D4-564DB96BEF66}"/>
              </a:ext>
            </a:extLst>
          </p:cNvPr>
          <p:cNvSpPr/>
          <p:nvPr/>
        </p:nvSpPr>
        <p:spPr>
          <a:xfrm flipH="1">
            <a:off x="6422246" y="3741723"/>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pic>
        <p:nvPicPr>
          <p:cNvPr id="15" name="Picture 14">
            <a:extLst>
              <a:ext uri="{FF2B5EF4-FFF2-40B4-BE49-F238E27FC236}">
                <a16:creationId xmlns:a16="http://schemas.microsoft.com/office/drawing/2014/main" id="{F7FAECCD-64F8-6A43-ACF8-C762289DEB66}"/>
              </a:ext>
            </a:extLst>
          </p:cNvPr>
          <p:cNvPicPr>
            <a:picLocks noChangeAspect="1"/>
          </p:cNvPicPr>
          <p:nvPr/>
        </p:nvPicPr>
        <p:blipFill>
          <a:blip r:embed="rId6"/>
          <a:stretch>
            <a:fillRect/>
          </a:stretch>
        </p:blipFill>
        <p:spPr>
          <a:xfrm>
            <a:off x="6771159" y="4452452"/>
            <a:ext cx="806491" cy="330217"/>
          </a:xfrm>
          <a:prstGeom prst="rect">
            <a:avLst/>
          </a:prstGeom>
        </p:spPr>
      </p:pic>
      <p:sp>
        <p:nvSpPr>
          <p:cNvPr id="16" name="Arrow: Right 15">
            <a:extLst>
              <a:ext uri="{FF2B5EF4-FFF2-40B4-BE49-F238E27FC236}">
                <a16:creationId xmlns:a16="http://schemas.microsoft.com/office/drawing/2014/main" id="{438BD4FD-6963-B7BB-0461-576B66E5C922}"/>
              </a:ext>
            </a:extLst>
          </p:cNvPr>
          <p:cNvSpPr/>
          <p:nvPr/>
        </p:nvSpPr>
        <p:spPr>
          <a:xfrm flipH="1">
            <a:off x="6367822" y="4524366"/>
            <a:ext cx="267770" cy="19878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pic>
        <p:nvPicPr>
          <p:cNvPr id="18" name="Picture 17">
            <a:extLst>
              <a:ext uri="{FF2B5EF4-FFF2-40B4-BE49-F238E27FC236}">
                <a16:creationId xmlns:a16="http://schemas.microsoft.com/office/drawing/2014/main" id="{26B4836F-1133-7A4D-F48F-E3D22EB48D92}"/>
              </a:ext>
            </a:extLst>
          </p:cNvPr>
          <p:cNvPicPr>
            <a:picLocks noChangeAspect="1"/>
          </p:cNvPicPr>
          <p:nvPr/>
        </p:nvPicPr>
        <p:blipFill>
          <a:blip r:embed="rId7"/>
          <a:stretch>
            <a:fillRect/>
          </a:stretch>
        </p:blipFill>
        <p:spPr>
          <a:xfrm>
            <a:off x="1199456" y="4872494"/>
            <a:ext cx="8137049" cy="1859300"/>
          </a:xfrm>
          <a:prstGeom prst="rect">
            <a:avLst/>
          </a:prstGeom>
        </p:spPr>
      </p:pic>
      <p:pic>
        <p:nvPicPr>
          <p:cNvPr id="19" name="Picture 18">
            <a:extLst>
              <a:ext uri="{FF2B5EF4-FFF2-40B4-BE49-F238E27FC236}">
                <a16:creationId xmlns:a16="http://schemas.microsoft.com/office/drawing/2014/main" id="{BA3052A3-C0DC-DB24-F622-210DEDF4869E}"/>
              </a:ext>
            </a:extLst>
          </p:cNvPr>
          <p:cNvPicPr>
            <a:picLocks noChangeAspect="1"/>
          </p:cNvPicPr>
          <p:nvPr/>
        </p:nvPicPr>
        <p:blipFill>
          <a:blip r:embed="rId8"/>
          <a:stretch>
            <a:fillRect/>
          </a:stretch>
        </p:blipFill>
        <p:spPr>
          <a:xfrm>
            <a:off x="587387" y="812877"/>
            <a:ext cx="4633243" cy="1871802"/>
          </a:xfrm>
          <a:prstGeom prst="rect">
            <a:avLst/>
          </a:prstGeom>
        </p:spPr>
      </p:pic>
      <p:sp>
        <p:nvSpPr>
          <p:cNvPr id="20" name="TextBox 19">
            <a:extLst>
              <a:ext uri="{FF2B5EF4-FFF2-40B4-BE49-F238E27FC236}">
                <a16:creationId xmlns:a16="http://schemas.microsoft.com/office/drawing/2014/main" id="{8F2351CF-AF28-AB2E-BD07-D957CFCF2D07}"/>
              </a:ext>
            </a:extLst>
          </p:cNvPr>
          <p:cNvSpPr txBox="1"/>
          <p:nvPr/>
        </p:nvSpPr>
        <p:spPr>
          <a:xfrm>
            <a:off x="7487173" y="1479411"/>
            <a:ext cx="4441586" cy="1384995"/>
          </a:xfrm>
          <a:prstGeom prst="rect">
            <a:avLst/>
          </a:prstGeom>
          <a:noFill/>
        </p:spPr>
        <p:txBody>
          <a:bodyPr wrap="square" rtlCol="0">
            <a:spAutoFit/>
          </a:bodyPr>
          <a:lstStyle/>
          <a:p>
            <a:r>
              <a:rPr lang="en-IN" dirty="0">
                <a:solidFill>
                  <a:srgbClr val="FF0000"/>
                </a:solidFill>
              </a:rPr>
              <a:t>Remember, n- means the number of observations in each group. Here, Brand 1 and Brand 4 have observations of 4. But Brand 2 and Brand 3 have observations of 5. So, when substituting ‘n’ to calculate SSR, we need to use n=4 for Brand 1 &amp; 4; n = 5 for Brand 2 &amp; 3. </a:t>
            </a:r>
          </a:p>
        </p:txBody>
      </p:sp>
      <p:cxnSp>
        <p:nvCxnSpPr>
          <p:cNvPr id="22" name="Straight Arrow Connector 21">
            <a:extLst>
              <a:ext uri="{FF2B5EF4-FFF2-40B4-BE49-F238E27FC236}">
                <a16:creationId xmlns:a16="http://schemas.microsoft.com/office/drawing/2014/main" id="{2CA6C185-7EA8-9B19-A5A8-C34FEB5F6369}"/>
              </a:ext>
            </a:extLst>
          </p:cNvPr>
          <p:cNvCxnSpPr>
            <a:stCxn id="20" idx="2"/>
          </p:cNvCxnSpPr>
          <p:nvPr/>
        </p:nvCxnSpPr>
        <p:spPr bwMode="auto">
          <a:xfrm flipH="1">
            <a:off x="8112224" y="2864406"/>
            <a:ext cx="1595742" cy="687610"/>
          </a:xfrm>
          <a:prstGeom prst="straightConnector1">
            <a:avLst/>
          </a:prstGeom>
          <a:solidFill>
            <a:schemeClr val="bg1"/>
          </a:solidFill>
          <a:ln w="9525" cap="flat" cmpd="sng" algn="ctr">
            <a:solidFill>
              <a:srgbClr val="FF0000"/>
            </a:solidFill>
            <a:prstDash val="dashDot"/>
            <a:round/>
            <a:headEnd type="none" w="med" len="med"/>
            <a:tailEnd type="triangle"/>
          </a:ln>
          <a:effectLst/>
        </p:spPr>
      </p:cxnSp>
      <p:cxnSp>
        <p:nvCxnSpPr>
          <p:cNvPr id="24" name="Straight Arrow Connector 23">
            <a:extLst>
              <a:ext uri="{FF2B5EF4-FFF2-40B4-BE49-F238E27FC236}">
                <a16:creationId xmlns:a16="http://schemas.microsoft.com/office/drawing/2014/main" id="{63935AEC-644E-2056-E511-FBBCA536C800}"/>
              </a:ext>
            </a:extLst>
          </p:cNvPr>
          <p:cNvCxnSpPr>
            <a:stCxn id="20" idx="1"/>
          </p:cNvCxnSpPr>
          <p:nvPr/>
        </p:nvCxnSpPr>
        <p:spPr bwMode="auto">
          <a:xfrm flipH="1" flipV="1">
            <a:off x="4979876" y="1985506"/>
            <a:ext cx="2507297" cy="186403"/>
          </a:xfrm>
          <a:prstGeom prst="straightConnector1">
            <a:avLst/>
          </a:prstGeom>
          <a:solidFill>
            <a:schemeClr val="bg1"/>
          </a:solidFill>
          <a:ln w="9525" cap="flat" cmpd="sng" algn="ctr">
            <a:solidFill>
              <a:srgbClr val="FF0000"/>
            </a:solidFill>
            <a:prstDash val="dash"/>
            <a:round/>
            <a:headEnd type="none" w="med" len="med"/>
            <a:tailEnd type="triangle"/>
          </a:ln>
          <a:effectLst/>
        </p:spPr>
      </p:cxnSp>
    </p:spTree>
    <p:extLst>
      <p:ext uri="{BB962C8B-B14F-4D97-AF65-F5344CB8AC3E}">
        <p14:creationId xmlns:p14="http://schemas.microsoft.com/office/powerpoint/2010/main" val="872080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a:t>
            </a:r>
          </a:p>
        </p:txBody>
      </p:sp>
      <p:sp>
        <p:nvSpPr>
          <p:cNvPr id="11" name="Content Placeholder 10"/>
          <p:cNvSpPr>
            <a:spLocks noGrp="1"/>
          </p:cNvSpPr>
          <p:nvPr>
            <p:ph idx="1"/>
          </p:nvPr>
        </p:nvSpPr>
        <p:spPr/>
        <p:txBody>
          <a:bodyPr/>
          <a:lstStyle/>
          <a:p>
            <a:pPr algn="just" latinLnBrk="0">
              <a:lnSpc>
                <a:spcPct val="150000"/>
              </a:lnSpc>
            </a:pPr>
            <a:r>
              <a:rPr lang="en-US" sz="2400" dirty="0">
                <a:latin typeface="Arial" panose="020B0604020202020204" pitchFamily="34" charset="0"/>
                <a:cs typeface="Arial" panose="020B0604020202020204" pitchFamily="34" charset="0"/>
              </a:rPr>
              <a:t>The two-way ANOVA compares the mean differences between groups that have been split on two independent variables (called factors). </a:t>
            </a:r>
          </a:p>
          <a:p>
            <a:pPr algn="just" latinLnBrk="0">
              <a:lnSpc>
                <a:spcPct val="150000"/>
              </a:lnSpc>
            </a:pPr>
            <a:r>
              <a:rPr lang="en-US" sz="2400" dirty="0">
                <a:latin typeface="Arial" panose="020B0604020202020204" pitchFamily="34" charset="0"/>
                <a:cs typeface="Arial" panose="020B0604020202020204" pitchFamily="34" charset="0"/>
              </a:rPr>
              <a:t>The primary purpose of a two-way ANOVA… is to understand if there is an interaction between the two independent variables on the dependent variable. </a:t>
            </a:r>
          </a:p>
          <a:p>
            <a:pPr algn="just" latinLnBrk="0">
              <a:lnSpc>
                <a:spcPct val="150000"/>
              </a:lnSpc>
            </a:pPr>
            <a:r>
              <a:rPr lang="en-US" sz="2400" dirty="0">
                <a:latin typeface="Arial" panose="020B0604020202020204" pitchFamily="34" charset="0"/>
                <a:cs typeface="Arial" panose="020B0604020202020204" pitchFamily="34" charset="0"/>
              </a:rPr>
              <a:t>For example, you may want to determine whether there is an interaction between physical activity level(IV) and gender(IV) on blood cholesterol concentration(DV) in children.</a:t>
            </a:r>
            <a:endParaRPr lang="en-US" sz="1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56</a:t>
            </a:fld>
            <a:endParaRPr lang="en-US" altLang="ko-KR"/>
          </a:p>
        </p:txBody>
      </p:sp>
    </p:spTree>
    <p:extLst>
      <p:ext uri="{BB962C8B-B14F-4D97-AF65-F5344CB8AC3E}">
        <p14:creationId xmlns:p14="http://schemas.microsoft.com/office/powerpoint/2010/main" val="2272279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a:t>
            </a:r>
          </a:p>
        </p:txBody>
      </p:sp>
      <p:sp>
        <p:nvSpPr>
          <p:cNvPr id="11" name="Content Placeholder 10"/>
          <p:cNvSpPr>
            <a:spLocks noGrp="1"/>
          </p:cNvSpPr>
          <p:nvPr>
            <p:ph idx="1"/>
          </p:nvPr>
        </p:nvSpPr>
        <p:spPr>
          <a:xfrm>
            <a:off x="637931" y="856281"/>
            <a:ext cx="10972800" cy="5855589"/>
          </a:xfrm>
        </p:spPr>
        <p:txBody>
          <a:bodyPr/>
          <a:lstStyle/>
          <a:p>
            <a:pPr marL="0" indent="0" algn="just" latinLnBrk="0">
              <a:lnSpc>
                <a:spcPct val="150000"/>
              </a:lnSpc>
              <a:buNone/>
            </a:pPr>
            <a:r>
              <a:rPr lang="en-US" sz="2400" dirty="0">
                <a:solidFill>
                  <a:srgbClr val="00B0F0"/>
                </a:solidFill>
                <a:latin typeface="Arial" panose="020B0604020202020204" pitchFamily="34" charset="0"/>
                <a:cs typeface="Arial" panose="020B0604020202020204" pitchFamily="34" charset="0"/>
              </a:rPr>
              <a:t>Assumptions</a:t>
            </a:r>
          </a:p>
          <a:p>
            <a:pPr algn="just" latinLnBrk="0">
              <a:lnSpc>
                <a:spcPct val="150000"/>
              </a:lnSpc>
            </a:pPr>
            <a:r>
              <a:rPr lang="en-US" sz="1800" dirty="0">
                <a:latin typeface="Arial" panose="020B0604020202020204" pitchFamily="34" charset="0"/>
                <a:cs typeface="Arial" panose="020B0604020202020204" pitchFamily="34" charset="0"/>
              </a:rPr>
              <a:t>Assumption #1: Your dependent variable should be measured at the continuous level (i.e., they are interval or ratio variables).</a:t>
            </a:r>
          </a:p>
          <a:p>
            <a:pPr algn="just" latinLnBrk="0">
              <a:lnSpc>
                <a:spcPct val="150000"/>
              </a:lnSpc>
            </a:pPr>
            <a:r>
              <a:rPr lang="en-US" sz="1800" dirty="0">
                <a:latin typeface="Arial" panose="020B0604020202020204" pitchFamily="34" charset="0"/>
                <a:cs typeface="Arial" panose="020B0604020202020204" pitchFamily="34" charset="0"/>
              </a:rPr>
              <a:t>Assumption #2: Your two independent variables should each consist of two or more categorical, independent groups.</a:t>
            </a:r>
          </a:p>
          <a:p>
            <a:pPr algn="just" latinLnBrk="0">
              <a:lnSpc>
                <a:spcPct val="150000"/>
              </a:lnSpc>
            </a:pPr>
            <a:r>
              <a:rPr lang="en-US" sz="1800" dirty="0">
                <a:latin typeface="Arial" panose="020B0604020202020204" pitchFamily="34" charset="0"/>
                <a:cs typeface="Arial" panose="020B0604020202020204" pitchFamily="34" charset="0"/>
              </a:rPr>
              <a:t>Assumption #3: You should have independence of observations, which means that there is no relationship between the observations in each group or between the groups themselves.</a:t>
            </a:r>
          </a:p>
          <a:p>
            <a:pPr algn="just" latinLnBrk="0">
              <a:lnSpc>
                <a:spcPct val="150000"/>
              </a:lnSpc>
            </a:pPr>
            <a:r>
              <a:rPr lang="en-US" sz="1800" dirty="0">
                <a:latin typeface="Arial" panose="020B0604020202020204" pitchFamily="34" charset="0"/>
                <a:cs typeface="Arial" panose="020B0604020202020204" pitchFamily="34" charset="0"/>
              </a:rPr>
              <a:t>Assumption #4: There should be no significant outliers. Outliers are data points within your data that do not follow the usual pattern</a:t>
            </a:r>
          </a:p>
          <a:p>
            <a:pPr algn="just" latinLnBrk="0">
              <a:lnSpc>
                <a:spcPct val="150000"/>
              </a:lnSpc>
            </a:pPr>
            <a:r>
              <a:rPr lang="en-US" sz="1800" dirty="0">
                <a:latin typeface="Arial" panose="020B0604020202020204" pitchFamily="34" charset="0"/>
                <a:cs typeface="Arial" panose="020B0604020202020204" pitchFamily="34" charset="0"/>
              </a:rPr>
              <a:t>Assumption #5: Your dependent variable should be approximately normally distributed for each combination of the groups of the two independent variables.</a:t>
            </a:r>
          </a:p>
          <a:p>
            <a:pPr algn="just" latinLnBrk="0">
              <a:lnSpc>
                <a:spcPct val="150000"/>
              </a:lnSpc>
            </a:pPr>
            <a:r>
              <a:rPr lang="en-US" sz="1800" dirty="0">
                <a:latin typeface="Arial" panose="020B0604020202020204" pitchFamily="34" charset="0"/>
                <a:cs typeface="Arial" panose="020B0604020202020204" pitchFamily="34" charset="0"/>
              </a:rPr>
              <a:t>Assumption #6: There needs to be homogeneity of variances for each combination of the groups of the two independent variables.</a:t>
            </a: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57</a:t>
            </a:fld>
            <a:endParaRPr lang="en-US" altLang="ko-KR"/>
          </a:p>
        </p:txBody>
      </p:sp>
    </p:spTree>
    <p:extLst>
      <p:ext uri="{BB962C8B-B14F-4D97-AF65-F5344CB8AC3E}">
        <p14:creationId xmlns:p14="http://schemas.microsoft.com/office/powerpoint/2010/main" val="112984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(with interaction) </a:t>
            </a:r>
            <a:r>
              <a:rPr lang="en-IN" dirty="0">
                <a:solidFill>
                  <a:srgbClr val="FF0000"/>
                </a:solidFill>
                <a:highlight>
                  <a:srgbClr val="FFFF00"/>
                </a:highlight>
              </a:rPr>
              <a:t>method 1</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58</a:t>
            </a:fld>
            <a:endParaRPr lang="en-US" altLang="ko-KR"/>
          </a:p>
        </p:txBody>
      </p:sp>
      <p:pic>
        <p:nvPicPr>
          <p:cNvPr id="7" name="Picture 6">
            <a:extLst>
              <a:ext uri="{FF2B5EF4-FFF2-40B4-BE49-F238E27FC236}">
                <a16:creationId xmlns:a16="http://schemas.microsoft.com/office/drawing/2014/main" id="{65B23C92-6EBB-1C9B-8A59-9E2CE474235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19436" y="1062802"/>
            <a:ext cx="10781113" cy="4886477"/>
          </a:xfrm>
          <a:prstGeom prst="rect">
            <a:avLst/>
          </a:prstGeom>
        </p:spPr>
      </p:pic>
      <p:sp>
        <p:nvSpPr>
          <p:cNvPr id="2" name="Arrow: Right 1">
            <a:extLst>
              <a:ext uri="{FF2B5EF4-FFF2-40B4-BE49-F238E27FC236}">
                <a16:creationId xmlns:a16="http://schemas.microsoft.com/office/drawing/2014/main" id="{7E01A5CB-9A40-2EC0-C25F-B1820C17E3A7}"/>
              </a:ext>
            </a:extLst>
          </p:cNvPr>
          <p:cNvSpPr/>
          <p:nvPr/>
        </p:nvSpPr>
        <p:spPr>
          <a:xfrm>
            <a:off x="221772" y="4045394"/>
            <a:ext cx="699313" cy="4846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highlight>
                <a:srgbClr val="FFFF00"/>
              </a:highlight>
            </a:endParaRPr>
          </a:p>
        </p:txBody>
      </p:sp>
    </p:spTree>
    <p:extLst>
      <p:ext uri="{BB962C8B-B14F-4D97-AF65-F5344CB8AC3E}">
        <p14:creationId xmlns:p14="http://schemas.microsoft.com/office/powerpoint/2010/main" val="1099913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(without interaction) </a:t>
            </a:r>
            <a:r>
              <a:rPr lang="en-IN" dirty="0">
                <a:solidFill>
                  <a:srgbClr val="FF0000"/>
                </a:solidFill>
                <a:highlight>
                  <a:srgbClr val="FFFF00"/>
                </a:highlight>
              </a:rPr>
              <a:t>method 2</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59</a:t>
            </a:fld>
            <a:endParaRPr lang="en-US" altLang="ko-KR"/>
          </a:p>
        </p:txBody>
      </p:sp>
      <p:pic>
        <p:nvPicPr>
          <p:cNvPr id="3" name="Picture 2">
            <a:extLst>
              <a:ext uri="{FF2B5EF4-FFF2-40B4-BE49-F238E27FC236}">
                <a16:creationId xmlns:a16="http://schemas.microsoft.com/office/drawing/2014/main" id="{01D0C38A-9EBE-21FB-4369-16050892DDC4}"/>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87388" y="888869"/>
            <a:ext cx="11390885" cy="4556355"/>
          </a:xfrm>
          <a:prstGeom prst="rect">
            <a:avLst/>
          </a:prstGeom>
        </p:spPr>
      </p:pic>
    </p:spTree>
    <p:extLst>
      <p:ext uri="{BB962C8B-B14F-4D97-AF65-F5344CB8AC3E}">
        <p14:creationId xmlns:p14="http://schemas.microsoft.com/office/powerpoint/2010/main" val="142435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400" dirty="0">
                <a:latin typeface="Arial" panose="020B0604020202020204" pitchFamily="34" charset="0"/>
                <a:cs typeface="Arial" panose="020B0604020202020204" pitchFamily="34" charset="0"/>
              </a:rPr>
              <a:t>An ANOVA test is a way to find out if survey or experiment results are significant.</a:t>
            </a:r>
          </a:p>
          <a:p>
            <a:pPr algn="just" latinLnBrk="0">
              <a:lnSpc>
                <a:spcPct val="150000"/>
              </a:lnSpc>
            </a:pPr>
            <a:r>
              <a:rPr lang="en-US" sz="2400" dirty="0">
                <a:latin typeface="Arial" panose="020B0604020202020204" pitchFamily="34" charset="0"/>
                <a:cs typeface="Arial" panose="020B0604020202020204" pitchFamily="34" charset="0"/>
              </a:rPr>
              <a:t>In other words, ANOVA help us to figure out if there is a need to reject the null hypothesis or accept the alternative hypothesis. </a:t>
            </a:r>
          </a:p>
          <a:p>
            <a:pPr algn="just" latinLnBrk="0">
              <a:lnSpc>
                <a:spcPct val="150000"/>
              </a:lnSpc>
            </a:pPr>
            <a:r>
              <a:rPr lang="en-US" sz="2400" dirty="0">
                <a:latin typeface="Arial" panose="020B0604020202020204" pitchFamily="34" charset="0"/>
                <a:cs typeface="Arial" panose="020B0604020202020204" pitchFamily="34" charset="0"/>
              </a:rPr>
              <a:t>Basically, we’re testing groups to see if they are different.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a:t>
            </a:fld>
            <a:endParaRPr lang="en-US" altLang="ko-KR"/>
          </a:p>
        </p:txBody>
      </p:sp>
    </p:spTree>
    <p:extLst>
      <p:ext uri="{BB962C8B-B14F-4D97-AF65-F5344CB8AC3E}">
        <p14:creationId xmlns:p14="http://schemas.microsoft.com/office/powerpoint/2010/main" val="510260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 </a:t>
            </a:r>
            <a:r>
              <a:rPr lang="en-IN" dirty="0"/>
              <a:t>)</a:t>
            </a:r>
          </a:p>
        </p:txBody>
      </p:sp>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buNone/>
            </a:pPr>
            <a:r>
              <a:rPr lang="en-IN" sz="2800" dirty="0">
                <a:latin typeface="Arial" panose="020B0604020202020204" pitchFamily="34" charset="0"/>
                <a:cs typeface="Arial" panose="020B0604020202020204" pitchFamily="34" charset="0"/>
              </a:rPr>
              <a:t>An engineer is studying methods for improving the ability to detect targets on a radar scope. Two factors she considers to be important are the amount of background noise, or “ground clutter,” on the scope and the “type of filter” placed over the screen. The response variable is intensity level. It is experienced that the ground clutter can be categorized into three levels, </a:t>
            </a:r>
            <a:r>
              <a:rPr lang="en-IN" sz="2800" dirty="0" err="1">
                <a:latin typeface="Arial" panose="020B0604020202020204" pitchFamily="34" charset="0"/>
                <a:cs typeface="Arial" panose="020B0604020202020204" pitchFamily="34" charset="0"/>
              </a:rPr>
              <a:t>ie</a:t>
            </a:r>
            <a:r>
              <a:rPr lang="en-IN" sz="2800" dirty="0">
                <a:latin typeface="Arial" panose="020B0604020202020204" pitchFamily="34" charset="0"/>
                <a:cs typeface="Arial" panose="020B0604020202020204" pitchFamily="34" charset="0"/>
              </a:rPr>
              <a:t>., low, medium, and high and two filter types are available in the market. </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60</a:t>
            </a:fld>
            <a:endParaRPr lang="en-US" altLang="ko-KR"/>
          </a:p>
        </p:txBody>
      </p:sp>
      <p:pic>
        <p:nvPicPr>
          <p:cNvPr id="4" name="Picture 3">
            <a:extLst>
              <a:ext uri="{FF2B5EF4-FFF2-40B4-BE49-F238E27FC236}">
                <a16:creationId xmlns:a16="http://schemas.microsoft.com/office/drawing/2014/main" id="{538F5428-0D23-0035-D03D-1BC10D5DED5F}"/>
              </a:ext>
            </a:extLst>
          </p:cNvPr>
          <p:cNvPicPr>
            <a:picLocks noChangeAspect="1"/>
          </p:cNvPicPr>
          <p:nvPr/>
        </p:nvPicPr>
        <p:blipFill>
          <a:blip r:embed="rId2"/>
          <a:stretch>
            <a:fillRect/>
          </a:stretch>
        </p:blipFill>
        <p:spPr>
          <a:xfrm>
            <a:off x="607053" y="4444195"/>
            <a:ext cx="11376643" cy="1889931"/>
          </a:xfrm>
          <a:prstGeom prst="rect">
            <a:avLst/>
          </a:prstGeom>
        </p:spPr>
      </p:pic>
    </p:spTree>
    <p:extLst>
      <p:ext uri="{BB962C8B-B14F-4D97-AF65-F5344CB8AC3E}">
        <p14:creationId xmlns:p14="http://schemas.microsoft.com/office/powerpoint/2010/main" val="389564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a:t>
            </a:r>
            <a:r>
              <a:rPr lang="en-IN" dirty="0"/>
              <a:t>)</a:t>
            </a:r>
          </a:p>
        </p:txBody>
      </p:sp>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buNone/>
            </a:pPr>
            <a:r>
              <a:rPr lang="en-IN" sz="2400" dirty="0">
                <a:latin typeface="Arial" panose="020B0604020202020204" pitchFamily="34" charset="0"/>
                <a:cs typeface="Arial" panose="020B0604020202020204" pitchFamily="34" charset="0"/>
              </a:rPr>
              <a:t>Two factors: Ground Clutter type &amp; Filter Type</a:t>
            </a:r>
          </a:p>
          <a:p>
            <a:pPr marL="0" indent="0" algn="just" latinLnBrk="0">
              <a:buNone/>
            </a:pPr>
            <a:r>
              <a:rPr lang="en-IN" sz="2400" dirty="0">
                <a:latin typeface="Arial" panose="020B0604020202020204" pitchFamily="34" charset="0"/>
                <a:cs typeface="Arial" panose="020B0604020202020204" pitchFamily="34" charset="0"/>
              </a:rPr>
              <a:t>Response variable: Intensity level</a:t>
            </a:r>
          </a:p>
          <a:p>
            <a:pPr marL="0" indent="0" algn="just" latinLnBrk="0">
              <a:buNone/>
            </a:pPr>
            <a:r>
              <a:rPr lang="en-IN" sz="2400" dirty="0">
                <a:latin typeface="Arial" panose="020B0604020202020204" pitchFamily="34" charset="0"/>
                <a:cs typeface="Arial" panose="020B0604020202020204" pitchFamily="34" charset="0"/>
              </a:rPr>
              <a:t>DF for clutter = a – 1 = 3-1 = 2</a:t>
            </a:r>
          </a:p>
          <a:p>
            <a:pPr marL="0" indent="0" algn="just" latinLnBrk="0">
              <a:buNone/>
            </a:pPr>
            <a:r>
              <a:rPr lang="en-IN" sz="2400" dirty="0">
                <a:latin typeface="Arial" panose="020B0604020202020204" pitchFamily="34" charset="0"/>
                <a:cs typeface="Arial" panose="020B0604020202020204" pitchFamily="34" charset="0"/>
              </a:rPr>
              <a:t>DF for Filter = b – 1 =  2 – 1 = 1</a:t>
            </a:r>
          </a:p>
          <a:p>
            <a:pPr marL="0" indent="0" algn="just" latinLnBrk="0">
              <a:buNone/>
            </a:pPr>
            <a:r>
              <a:rPr lang="en-IN" sz="2400" dirty="0">
                <a:latin typeface="Arial" panose="020B0604020202020204" pitchFamily="34" charset="0"/>
                <a:cs typeface="Arial" panose="020B0604020202020204" pitchFamily="34" charset="0"/>
              </a:rPr>
              <a:t>DF for interaction = (a -1) (b-1) = 2</a:t>
            </a:r>
          </a:p>
          <a:p>
            <a:pPr marL="0" indent="0" algn="just" latinLnBrk="0">
              <a:buNone/>
            </a:pPr>
            <a:r>
              <a:rPr lang="en-IN" sz="2400" dirty="0">
                <a:latin typeface="Arial" panose="020B0604020202020204" pitchFamily="34" charset="0"/>
                <a:cs typeface="Arial" panose="020B0604020202020204" pitchFamily="34" charset="0"/>
              </a:rPr>
              <a:t>DF for errors = ab(n-1) = 2 * 3 *(4-1) =18</a:t>
            </a:r>
          </a:p>
          <a:p>
            <a:pPr marL="0" indent="0" algn="just" latinLnBrk="0">
              <a:buNone/>
            </a:pPr>
            <a:r>
              <a:rPr lang="en-IN" sz="2400" dirty="0">
                <a:latin typeface="Arial" panose="020B0604020202020204" pitchFamily="34" charset="0"/>
                <a:cs typeface="Arial" panose="020B0604020202020204" pitchFamily="34" charset="0"/>
              </a:rPr>
              <a:t>DF for total = N – 1 = 24 – 1 = 23</a:t>
            </a:r>
          </a:p>
          <a:p>
            <a:pPr marL="0" indent="0" algn="just" latinLnBrk="0">
              <a:buNone/>
            </a:pPr>
            <a:endParaRPr lang="en-IN" sz="2800" dirty="0">
              <a:latin typeface="Arial" panose="020B0604020202020204" pitchFamily="34" charset="0"/>
              <a:cs typeface="Arial" panose="020B0604020202020204" pitchFamily="34" charset="0"/>
            </a:endParaRPr>
          </a:p>
          <a:p>
            <a:pPr marL="0" indent="0" algn="just" latinLnBrk="0">
              <a:buNone/>
            </a:pPr>
            <a:endParaRPr lang="en-IN"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61</a:t>
            </a:fld>
            <a:endParaRPr lang="en-US" altLang="ko-KR"/>
          </a:p>
        </p:txBody>
      </p:sp>
      <p:pic>
        <p:nvPicPr>
          <p:cNvPr id="6" name="Picture 5">
            <a:extLst>
              <a:ext uri="{FF2B5EF4-FFF2-40B4-BE49-F238E27FC236}">
                <a16:creationId xmlns:a16="http://schemas.microsoft.com/office/drawing/2014/main" id="{1011D733-5F66-4C7B-C9F7-CB82EF4CDE8F}"/>
              </a:ext>
            </a:extLst>
          </p:cNvPr>
          <p:cNvPicPr>
            <a:picLocks noChangeAspect="1"/>
          </p:cNvPicPr>
          <p:nvPr/>
        </p:nvPicPr>
        <p:blipFill>
          <a:blip r:embed="rId2"/>
          <a:stretch>
            <a:fillRect/>
          </a:stretch>
        </p:blipFill>
        <p:spPr>
          <a:xfrm>
            <a:off x="407678" y="4230499"/>
            <a:ext cx="11376643" cy="1889931"/>
          </a:xfrm>
          <a:prstGeom prst="rect">
            <a:avLst/>
          </a:prstGeom>
        </p:spPr>
      </p:pic>
      <p:sp>
        <p:nvSpPr>
          <p:cNvPr id="7" name="TextBox 6">
            <a:extLst>
              <a:ext uri="{FF2B5EF4-FFF2-40B4-BE49-F238E27FC236}">
                <a16:creationId xmlns:a16="http://schemas.microsoft.com/office/drawing/2014/main" id="{A4136D29-EBE6-15C5-5821-10008D3549FD}"/>
              </a:ext>
            </a:extLst>
          </p:cNvPr>
          <p:cNvSpPr txBox="1"/>
          <p:nvPr/>
        </p:nvSpPr>
        <p:spPr>
          <a:xfrm>
            <a:off x="7274349" y="1702370"/>
            <a:ext cx="4934364" cy="1323439"/>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a = number of levels in factor 1 (clutter)</a:t>
            </a:r>
          </a:p>
          <a:p>
            <a:r>
              <a:rPr lang="en-IN" sz="2000" dirty="0">
                <a:latin typeface="Arial" panose="020B0604020202020204" pitchFamily="34" charset="0"/>
                <a:cs typeface="Arial" panose="020B0604020202020204" pitchFamily="34" charset="0"/>
              </a:rPr>
              <a:t>b = number of levels in factor 2 (filter)</a:t>
            </a:r>
          </a:p>
          <a:p>
            <a:r>
              <a:rPr lang="en-IN" sz="2000" dirty="0">
                <a:latin typeface="Arial" panose="020B0604020202020204" pitchFamily="34" charset="0"/>
                <a:cs typeface="Arial" panose="020B0604020202020204" pitchFamily="34" charset="0"/>
              </a:rPr>
              <a:t>n = number of replicates in each condition</a:t>
            </a:r>
          </a:p>
          <a:p>
            <a:r>
              <a:rPr lang="en-IN" sz="2000" dirty="0">
                <a:latin typeface="Arial" panose="020B0604020202020204" pitchFamily="34" charset="0"/>
                <a:cs typeface="Arial" panose="020B0604020202020204" pitchFamily="34" charset="0"/>
              </a:rPr>
              <a:t>N = </a:t>
            </a:r>
            <a:r>
              <a:rPr lang="en-IN" sz="2000" dirty="0" err="1">
                <a:latin typeface="Arial" panose="020B0604020202020204" pitchFamily="34" charset="0"/>
                <a:cs typeface="Arial" panose="020B0604020202020204" pitchFamily="34" charset="0"/>
              </a:rPr>
              <a:t>abn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8056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a:t>
            </a:r>
            <a:r>
              <a:rPr lang="en-IN" dirty="0"/>
              <a:t>)</a:t>
            </a:r>
          </a:p>
        </p:txBody>
      </p:sp>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1: </a:t>
            </a:r>
            <a:r>
              <a:rPr lang="en-US" sz="2000" dirty="0">
                <a:latin typeface="Arial" panose="020B0604020202020204" pitchFamily="34" charset="0"/>
                <a:cs typeface="Arial" panose="020B0604020202020204" pitchFamily="34" charset="0"/>
              </a:rPr>
              <a:t>Calculate Row, Column, and Grand Total</a:t>
            </a: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2: </a:t>
            </a:r>
            <a:r>
              <a:rPr lang="en-US" sz="2000" dirty="0">
                <a:latin typeface="Arial" panose="020B0604020202020204" pitchFamily="34" charset="0"/>
                <a:cs typeface="Arial" panose="020B0604020202020204" pitchFamily="34" charset="0"/>
              </a:rPr>
              <a:t>Count the total number of observations = N = 24</a:t>
            </a:r>
          </a:p>
          <a:p>
            <a:pPr marL="0" indent="0" algn="just" latinLnBrk="0">
              <a:lnSpc>
                <a:spcPct val="150000"/>
              </a:lnSpc>
              <a:buNone/>
            </a:pPr>
            <a:endParaRPr lang="en-US" sz="2000" dirty="0">
              <a:latin typeface="Arial" panose="020B0604020202020204" pitchFamily="34" charset="0"/>
              <a:cs typeface="Arial" panose="020B0604020202020204" pitchFamily="34" charset="0"/>
            </a:endParaRPr>
          </a:p>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3: </a:t>
            </a:r>
            <a:r>
              <a:rPr lang="en-US" sz="2000" dirty="0">
                <a:latin typeface="Arial" panose="020B0604020202020204" pitchFamily="34" charset="0"/>
                <a:cs typeface="Arial" panose="020B0604020202020204" pitchFamily="34" charset="0"/>
              </a:rPr>
              <a:t>Calculate Correction Factor (C) = (Grand Total^2) / N = 2288^2/24 = 218122.7</a:t>
            </a:r>
          </a:p>
          <a:p>
            <a:pPr marL="0" indent="0" algn="just" latinLnBrk="0">
              <a:buNone/>
            </a:pPr>
            <a:endParaRPr lang="en-IN" sz="2800" dirty="0">
              <a:latin typeface="Arial" panose="020B0604020202020204" pitchFamily="34" charset="0"/>
              <a:cs typeface="Arial" panose="020B0604020202020204" pitchFamily="34" charset="0"/>
            </a:endParaRPr>
          </a:p>
          <a:p>
            <a:pPr marL="0" indent="0" algn="just" latinLnBrk="0">
              <a:buNone/>
            </a:pPr>
            <a:endParaRPr lang="en-IN"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62</a:t>
            </a:fld>
            <a:endParaRPr lang="en-US" altLang="ko-KR" dirty="0"/>
          </a:p>
        </p:txBody>
      </p:sp>
      <p:pic>
        <p:nvPicPr>
          <p:cNvPr id="3" name="Picture 2">
            <a:extLst>
              <a:ext uri="{FF2B5EF4-FFF2-40B4-BE49-F238E27FC236}">
                <a16:creationId xmlns:a16="http://schemas.microsoft.com/office/drawing/2014/main" id="{559486C9-A2B8-4A7D-87B3-73CB50F15925}"/>
              </a:ext>
            </a:extLst>
          </p:cNvPr>
          <p:cNvPicPr>
            <a:picLocks noChangeAspect="1"/>
          </p:cNvPicPr>
          <p:nvPr/>
        </p:nvPicPr>
        <p:blipFill>
          <a:blip r:embed="rId2"/>
          <a:stretch>
            <a:fillRect/>
          </a:stretch>
        </p:blipFill>
        <p:spPr>
          <a:xfrm>
            <a:off x="952570" y="1612898"/>
            <a:ext cx="10259224" cy="1977182"/>
          </a:xfrm>
          <a:prstGeom prst="rect">
            <a:avLst/>
          </a:prstGeom>
        </p:spPr>
      </p:pic>
      <p:sp>
        <p:nvSpPr>
          <p:cNvPr id="29" name="TextBox 28">
            <a:extLst>
              <a:ext uri="{FF2B5EF4-FFF2-40B4-BE49-F238E27FC236}">
                <a16:creationId xmlns:a16="http://schemas.microsoft.com/office/drawing/2014/main" id="{867B8339-683B-E4E9-4C83-567FA63889AF}"/>
              </a:ext>
            </a:extLst>
          </p:cNvPr>
          <p:cNvSpPr txBox="1"/>
          <p:nvPr/>
        </p:nvSpPr>
        <p:spPr>
          <a:xfrm>
            <a:off x="10420712" y="3994320"/>
            <a:ext cx="1126462" cy="307777"/>
          </a:xfrm>
          <a:prstGeom prst="rect">
            <a:avLst/>
          </a:prstGeom>
          <a:noFill/>
        </p:spPr>
        <p:txBody>
          <a:bodyPr wrap="none" rtlCol="0">
            <a:spAutoFit/>
          </a:bodyPr>
          <a:lstStyle/>
          <a:p>
            <a:r>
              <a:rPr lang="en-IN" dirty="0"/>
              <a:t>Grand Total</a:t>
            </a:r>
          </a:p>
        </p:txBody>
      </p:sp>
      <p:cxnSp>
        <p:nvCxnSpPr>
          <p:cNvPr id="31" name="Straight Arrow Connector 30">
            <a:extLst>
              <a:ext uri="{FF2B5EF4-FFF2-40B4-BE49-F238E27FC236}">
                <a16:creationId xmlns:a16="http://schemas.microsoft.com/office/drawing/2014/main" id="{7709AA25-DF2B-0E72-0E71-51A6E9B0C253}"/>
              </a:ext>
            </a:extLst>
          </p:cNvPr>
          <p:cNvCxnSpPr>
            <a:cxnSpLocks/>
          </p:cNvCxnSpPr>
          <p:nvPr/>
        </p:nvCxnSpPr>
        <p:spPr bwMode="auto">
          <a:xfrm flipV="1">
            <a:off x="10888764" y="3590080"/>
            <a:ext cx="0" cy="504056"/>
          </a:xfrm>
          <a:prstGeom prst="straightConnector1">
            <a:avLst/>
          </a:prstGeom>
          <a:solidFill>
            <a:schemeClr val="bg1"/>
          </a:solidFill>
          <a:ln w="9525" cap="flat" cmpd="sng" algn="ctr">
            <a:solidFill>
              <a:schemeClr val="bg2"/>
            </a:solidFill>
            <a:prstDash val="solid"/>
            <a:round/>
            <a:headEnd type="none" w="med" len="med"/>
            <a:tailEnd type="triangle"/>
          </a:ln>
          <a:effectLst/>
        </p:spPr>
      </p:cxnSp>
    </p:spTree>
    <p:extLst>
      <p:ext uri="{BB962C8B-B14F-4D97-AF65-F5344CB8AC3E}">
        <p14:creationId xmlns:p14="http://schemas.microsoft.com/office/powerpoint/2010/main" val="884278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 </a:t>
            </a:r>
            <a:r>
              <a:rPr lang="en-IN" dirty="0"/>
              <a:t>)</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4: </a:t>
                </a:r>
                <a:r>
                  <a:rPr lang="en-US" sz="2000" dirty="0">
                    <a:latin typeface="Arial" panose="020B0604020202020204" pitchFamily="34" charset="0"/>
                    <a:cs typeface="Arial" panose="020B0604020202020204" pitchFamily="34" charset="0"/>
                  </a:rPr>
                  <a:t>SS Total = Sum of squares of all factors responses – Correction Factor (C)</a:t>
                </a:r>
              </a:p>
              <a:p>
                <a:pPr marL="0" indent="0" algn="just" latinLnBrk="0">
                  <a:lnSpc>
                    <a:spcPct val="150000"/>
                  </a:lnSpc>
                  <a:buNone/>
                </a:pPr>
                <a:r>
                  <a:rPr lang="en-US" sz="2000" dirty="0">
                    <a:latin typeface="Arial" panose="020B0604020202020204" pitchFamily="34" charset="0"/>
                    <a:cs typeface="Arial" panose="020B0604020202020204" pitchFamily="34" charset="0"/>
                  </a:rPr>
                  <a:t>       =(90</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+96</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+100</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+92</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+86</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+84</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+92</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+81</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+102</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+106</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+105</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+96</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+97</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+90</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+97</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+80</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+ 114</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+112</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+108</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+98</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+93</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+91</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+95</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+83</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- 218122.7</a:t>
                </a:r>
              </a:p>
              <a:p>
                <a:pPr marL="0" indent="0" algn="just" latinLnBrk="0">
                  <a:lnSpc>
                    <a:spcPct val="150000"/>
                  </a:lnSpc>
                  <a:buNone/>
                </a:pPr>
                <a:r>
                  <a:rPr lang="en-US" sz="2000" dirty="0">
                    <a:highlight>
                      <a:srgbClr val="FFFF00"/>
                    </a:highlight>
                    <a:latin typeface="Arial" panose="020B0604020202020204" pitchFamily="34" charset="0"/>
                    <a:cs typeface="Arial" panose="020B0604020202020204" pitchFamily="34" charset="0"/>
                  </a:rPr>
                  <a:t>SS Total = 1985.3333</a:t>
                </a:r>
              </a:p>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5: </a:t>
                </a:r>
                <a:r>
                  <a:rPr lang="en-US" sz="2000" dirty="0">
                    <a:latin typeface="Arial" panose="020B0604020202020204" pitchFamily="34" charset="0"/>
                    <a:cs typeface="Arial" panose="020B0604020202020204" pitchFamily="34" charset="0"/>
                  </a:rPr>
                  <a:t>SS Between Clutter =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IN" sz="2000" b="0" i="1" smtClean="0">
                            <a:latin typeface="Cambria Math" panose="02040503050406030204" pitchFamily="18" charset="0"/>
                            <a:cs typeface="Arial" panose="020B0604020202020204" pitchFamily="34" charset="0"/>
                          </a:rPr>
                          <m:t>1</m:t>
                        </m:r>
                      </m:num>
                      <m:den>
                        <m:r>
                          <a:rPr lang="en-IN" sz="2000" b="0" i="1" smtClean="0">
                            <a:latin typeface="Cambria Math" panose="02040503050406030204" pitchFamily="18" charset="0"/>
                            <a:cs typeface="Arial" panose="020B0604020202020204" pitchFamily="34" charset="0"/>
                          </a:rPr>
                          <m:t>𝑏𝑛</m:t>
                        </m:r>
                      </m:den>
                    </m:f>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𝑆𝑢𝑚</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𝑜𝑓</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𝑠𝑞𝑢𝑎𝑟𝑒</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𝑜𝑓</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𝑓𝑎𝑐𝑡𝑜𝑟</m:t>
                    </m:r>
                    <m:r>
                      <a:rPr lang="en-IN" sz="2000" b="0" i="1" smtClean="0">
                        <a:latin typeface="Cambria Math" panose="02040503050406030204" pitchFamily="18" charset="0"/>
                        <a:cs typeface="Arial" panose="020B0604020202020204" pitchFamily="34" charset="0"/>
                      </a:rPr>
                      <m:t> 1 −</m:t>
                    </m:r>
                    <m:r>
                      <a:rPr lang="en-IN" sz="2000" b="0" i="1" smtClean="0">
                        <a:latin typeface="Cambria Math" panose="02040503050406030204" pitchFamily="18" charset="0"/>
                        <a:cs typeface="Arial" panose="020B0604020202020204" pitchFamily="34" charset="0"/>
                      </a:rPr>
                      <m:t>𝐶𝑜𝑟𝑟𝑒𝑐𝑡𝑖𝑜𝑛</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𝑓𝑎𝑐𝑡𝑜𝑟</m:t>
                    </m:r>
                  </m:oMath>
                </a14:m>
                <a:r>
                  <a:rPr lang="en-US" sz="2000" dirty="0">
                    <a:latin typeface="Arial" panose="020B0604020202020204" pitchFamily="34" charset="0"/>
                    <a:cs typeface="Arial" panose="020B0604020202020204" pitchFamily="34" charset="0"/>
                  </a:rPr>
                  <a:t> </a:t>
                </a:r>
              </a:p>
              <a:p>
                <a:pPr marL="0" indent="0" algn="just" latinLnBrk="0">
                  <a:lnSpc>
                    <a:spcPct val="150000"/>
                  </a:lnSpc>
                  <a:buNone/>
                </a:pPr>
                <a:r>
                  <a:rPr lang="en-US" sz="2000" dirty="0">
                    <a:latin typeface="Arial" panose="020B0604020202020204" pitchFamily="34" charset="0"/>
                    <a:cs typeface="Arial" panose="020B0604020202020204" pitchFamily="34" charset="0"/>
                  </a:rPr>
                  <a:t>  =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sSup>
                          <m:sSupPr>
                            <m:ctrlPr>
                              <a:rPr lang="en-US" sz="2000" i="1" smtClean="0">
                                <a:latin typeface="Cambria Math" panose="02040503050406030204" pitchFamily="18" charset="0"/>
                                <a:cs typeface="Arial" panose="020B0604020202020204" pitchFamily="34" charset="0"/>
                              </a:rPr>
                            </m:ctrlPr>
                          </m:sSupPr>
                          <m:e>
                            <m:r>
                              <a:rPr lang="en-IN" sz="2000" b="0" i="1" smtClean="0">
                                <a:latin typeface="Cambria Math" panose="02040503050406030204" pitchFamily="18" charset="0"/>
                                <a:cs typeface="Arial" panose="020B0604020202020204" pitchFamily="34" charset="0"/>
                              </a:rPr>
                              <m:t>721</m:t>
                            </m:r>
                          </m:e>
                          <m:sup>
                            <m:r>
                              <a:rPr lang="en-IN" sz="2000" b="0" i="1" smtClean="0">
                                <a:latin typeface="Cambria Math" panose="02040503050406030204" pitchFamily="18" charset="0"/>
                                <a:cs typeface="Arial" panose="020B0604020202020204" pitchFamily="34" charset="0"/>
                              </a:rPr>
                              <m:t>2</m:t>
                            </m:r>
                          </m:sup>
                        </m:sSup>
                      </m:num>
                      <m:den>
                        <m:r>
                          <a:rPr lang="en-IN" sz="2000" b="0" i="1" smtClean="0">
                            <a:latin typeface="Cambria Math" panose="02040503050406030204" pitchFamily="18" charset="0"/>
                            <a:cs typeface="Arial" panose="020B0604020202020204" pitchFamily="34" charset="0"/>
                          </a:rPr>
                          <m:t>2∗4</m:t>
                        </m:r>
                      </m:den>
                    </m:f>
                    <m:r>
                      <a:rPr lang="en-IN"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p>
                          <m:sSupPr>
                            <m:ctrlPr>
                              <a:rPr lang="en-US" sz="2000" i="1">
                                <a:latin typeface="Cambria Math" panose="02040503050406030204" pitchFamily="18" charset="0"/>
                                <a:cs typeface="Arial" panose="020B0604020202020204" pitchFamily="34" charset="0"/>
                              </a:rPr>
                            </m:ctrlPr>
                          </m:sSupPr>
                          <m:e>
                            <m:r>
                              <a:rPr lang="en-IN" sz="2000" i="1">
                                <a:latin typeface="Cambria Math" panose="02040503050406030204" pitchFamily="18" charset="0"/>
                                <a:cs typeface="Arial" panose="020B0604020202020204" pitchFamily="34" charset="0"/>
                              </a:rPr>
                              <m:t>7</m:t>
                            </m:r>
                            <m:r>
                              <a:rPr lang="en-IN" sz="2000" b="0" i="1" smtClean="0">
                                <a:latin typeface="Cambria Math" panose="02040503050406030204" pitchFamily="18" charset="0"/>
                                <a:cs typeface="Arial" panose="020B0604020202020204" pitchFamily="34" charset="0"/>
                              </a:rPr>
                              <m:t>73</m:t>
                            </m:r>
                          </m:e>
                          <m:sup>
                            <m:r>
                              <a:rPr lang="en-IN" sz="2000" i="1">
                                <a:latin typeface="Cambria Math" panose="02040503050406030204" pitchFamily="18" charset="0"/>
                                <a:cs typeface="Arial" panose="020B0604020202020204" pitchFamily="34" charset="0"/>
                              </a:rPr>
                              <m:t>2</m:t>
                            </m:r>
                          </m:sup>
                        </m:sSup>
                      </m:num>
                      <m:den>
                        <m:r>
                          <a:rPr lang="en-IN" sz="2000" i="1">
                            <a:latin typeface="Cambria Math" panose="02040503050406030204" pitchFamily="18" charset="0"/>
                            <a:cs typeface="Arial" panose="020B0604020202020204" pitchFamily="34" charset="0"/>
                          </a:rPr>
                          <m:t>2∗4</m:t>
                        </m:r>
                      </m:den>
                    </m:f>
                  </m:oMath>
                </a14:m>
                <a:r>
                  <a:rPr lang="en-US" sz="2000" dirty="0">
                    <a:latin typeface="Arial" panose="020B0604020202020204" pitchFamily="34" charset="0"/>
                    <a:cs typeface="Arial" panose="020B0604020202020204" pitchFamily="34" charset="0"/>
                  </a:rPr>
                  <a:t>+</a:t>
                </a:r>
                <a:r>
                  <a:rPr lang="en-US" sz="2000" dirty="0">
                    <a:cs typeface="Arial" panose="020B0604020202020204" pitchFamily="34" charset="0"/>
                  </a:rPr>
                  <a:t> </a:t>
                </a:r>
                <a14:m>
                  <m:oMath xmlns:m="http://schemas.openxmlformats.org/officeDocument/2006/math">
                    <m:f>
                      <m:fPr>
                        <m:ctrlPr>
                          <a:rPr lang="en-US" sz="2000" i="1">
                            <a:latin typeface="Cambria Math" panose="02040503050406030204" pitchFamily="18" charset="0"/>
                            <a:cs typeface="Arial" panose="020B0604020202020204" pitchFamily="34" charset="0"/>
                          </a:rPr>
                        </m:ctrlPr>
                      </m:fPr>
                      <m:num>
                        <m:sSup>
                          <m:sSupPr>
                            <m:ctrlPr>
                              <a:rPr lang="en-US" sz="2000" i="1">
                                <a:latin typeface="Cambria Math" panose="02040503050406030204" pitchFamily="18" charset="0"/>
                                <a:cs typeface="Arial" panose="020B0604020202020204" pitchFamily="34" charset="0"/>
                              </a:rPr>
                            </m:ctrlPr>
                          </m:sSupPr>
                          <m:e>
                            <m:r>
                              <a:rPr lang="en-IN" sz="2000" i="1">
                                <a:latin typeface="Cambria Math" panose="02040503050406030204" pitchFamily="18" charset="0"/>
                                <a:cs typeface="Arial" panose="020B0604020202020204" pitchFamily="34" charset="0"/>
                              </a:rPr>
                              <m:t>7</m:t>
                            </m:r>
                            <m:r>
                              <a:rPr lang="en-IN" sz="2000" b="0" i="1" smtClean="0">
                                <a:latin typeface="Cambria Math" panose="02040503050406030204" pitchFamily="18" charset="0"/>
                                <a:cs typeface="Arial" panose="020B0604020202020204" pitchFamily="34" charset="0"/>
                              </a:rPr>
                              <m:t>94</m:t>
                            </m:r>
                          </m:e>
                          <m:sup>
                            <m:r>
                              <a:rPr lang="en-IN" sz="2000" i="1">
                                <a:latin typeface="Cambria Math" panose="02040503050406030204" pitchFamily="18" charset="0"/>
                                <a:cs typeface="Arial" panose="020B0604020202020204" pitchFamily="34" charset="0"/>
                              </a:rPr>
                              <m:t>2</m:t>
                            </m:r>
                          </m:sup>
                        </m:sSup>
                      </m:num>
                      <m:den>
                        <m:r>
                          <a:rPr lang="en-IN" sz="2000" i="1">
                            <a:latin typeface="Cambria Math" panose="02040503050406030204" pitchFamily="18" charset="0"/>
                            <a:cs typeface="Arial" panose="020B0604020202020204" pitchFamily="34" charset="0"/>
                          </a:rPr>
                          <m:t>2∗4</m:t>
                        </m:r>
                      </m:den>
                    </m:f>
                  </m:oMath>
                </a14:m>
                <a:r>
                  <a:rPr lang="en-US" sz="2000" dirty="0">
                    <a:latin typeface="Arial" panose="020B0604020202020204" pitchFamily="34" charset="0"/>
                    <a:cs typeface="Arial" panose="020B0604020202020204" pitchFamily="34" charset="0"/>
                  </a:rPr>
                  <a:t>) - 218122.7 = </a:t>
                </a:r>
                <a:r>
                  <a:rPr lang="en-US" sz="2000" dirty="0">
                    <a:highlight>
                      <a:srgbClr val="FFFF00"/>
                    </a:highlight>
                    <a:latin typeface="Arial" panose="020B0604020202020204" pitchFamily="34" charset="0"/>
                    <a:cs typeface="Arial" panose="020B0604020202020204" pitchFamily="34" charset="0"/>
                  </a:rPr>
                  <a:t>353.0833</a:t>
                </a:r>
              </a:p>
              <a:p>
                <a:pPr marL="0" indent="0" algn="just" latinLnBrk="0">
                  <a:buNone/>
                </a:pPr>
                <a:endParaRPr lang="en-IN" sz="2800" dirty="0">
                  <a:latin typeface="Arial" panose="020B0604020202020204" pitchFamily="34" charset="0"/>
                  <a:cs typeface="Arial" panose="020B0604020202020204" pitchFamily="34" charset="0"/>
                </a:endParaRPr>
              </a:p>
              <a:p>
                <a:pPr marL="0" indent="0" algn="just" latinLnBrk="0">
                  <a:buNone/>
                </a:pPr>
                <a:endParaRPr lang="en-IN" sz="2800" dirty="0">
                  <a:latin typeface="Arial" panose="020B0604020202020204" pitchFamily="34" charset="0"/>
                  <a:cs typeface="Arial" panose="020B0604020202020204" pitchFamily="34" charset="0"/>
                </a:endParaRPr>
              </a:p>
            </p:txBody>
          </p:sp>
        </mc:Choice>
        <mc:Fallback xmlns="">
          <p:sp>
            <p:nvSpPr>
              <p:cNvPr id="2" name="Content Placeholder 1">
                <a:extLst>
                  <a:ext uri="{FF2B5EF4-FFF2-40B4-BE49-F238E27FC236}">
                    <a16:creationId xmlns:a16="http://schemas.microsoft.com/office/drawing/2014/main" id="{8B9A53A0-63C8-6309-8566-5DCD14ACA159}"/>
                  </a:ext>
                </a:extLst>
              </p:cNvPr>
              <p:cNvSpPr>
                <a:spLocks noGrp="1" noRot="1" noChangeAspect="1" noMove="1" noResize="1" noEditPoints="1" noAdjustHandles="1" noChangeArrowheads="1" noChangeShapeType="1" noTextEdit="1"/>
              </p:cNvSpPr>
              <p:nvPr>
                <p:ph idx="1"/>
              </p:nvPr>
            </p:nvSpPr>
            <p:spPr>
              <a:blipFill>
                <a:blip r:embed="rId2"/>
                <a:stretch>
                  <a:fillRect l="-556"/>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63</a:t>
            </a:fld>
            <a:endParaRPr lang="en-US" altLang="ko-KR" dirty="0"/>
          </a:p>
        </p:txBody>
      </p:sp>
      <p:pic>
        <p:nvPicPr>
          <p:cNvPr id="3" name="Picture 2">
            <a:extLst>
              <a:ext uri="{FF2B5EF4-FFF2-40B4-BE49-F238E27FC236}">
                <a16:creationId xmlns:a16="http://schemas.microsoft.com/office/drawing/2014/main" id="{559486C9-A2B8-4A7D-87B3-73CB50F15925}"/>
              </a:ext>
            </a:extLst>
          </p:cNvPr>
          <p:cNvPicPr>
            <a:picLocks noChangeAspect="1"/>
          </p:cNvPicPr>
          <p:nvPr/>
        </p:nvPicPr>
        <p:blipFill rotWithShape="1">
          <a:blip r:embed="rId3"/>
          <a:srcRect l="-1" r="-51" b="29468"/>
          <a:stretch/>
        </p:blipFill>
        <p:spPr>
          <a:xfrm>
            <a:off x="695400" y="4863356"/>
            <a:ext cx="10264424" cy="1394547"/>
          </a:xfrm>
          <a:prstGeom prst="rect">
            <a:avLst/>
          </a:prstGeom>
        </p:spPr>
      </p:pic>
      <p:sp>
        <p:nvSpPr>
          <p:cNvPr id="4" name="Rectangle: Rounded Corners 3">
            <a:extLst>
              <a:ext uri="{FF2B5EF4-FFF2-40B4-BE49-F238E27FC236}">
                <a16:creationId xmlns:a16="http://schemas.microsoft.com/office/drawing/2014/main" id="{A88D7D61-ECBC-4269-905A-EC7C23ECF1AA}"/>
              </a:ext>
            </a:extLst>
          </p:cNvPr>
          <p:cNvSpPr/>
          <p:nvPr/>
        </p:nvSpPr>
        <p:spPr>
          <a:xfrm>
            <a:off x="10164452" y="5229200"/>
            <a:ext cx="1008112" cy="1152128"/>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Tree>
    <p:extLst>
      <p:ext uri="{BB962C8B-B14F-4D97-AF65-F5344CB8AC3E}">
        <p14:creationId xmlns:p14="http://schemas.microsoft.com/office/powerpoint/2010/main" val="3506968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 </a:t>
            </a:r>
            <a:r>
              <a:rPr lang="en-IN" dirty="0"/>
              <a:t>)</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6: </a:t>
                </a:r>
                <a:r>
                  <a:rPr lang="en-US" sz="2000" dirty="0">
                    <a:latin typeface="Arial" panose="020B0604020202020204" pitchFamily="34" charset="0"/>
                    <a:cs typeface="Arial" panose="020B0604020202020204" pitchFamily="34" charset="0"/>
                  </a:rPr>
                  <a:t>SS Between Filter =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IN" sz="2000" b="0" i="1" smtClean="0">
                            <a:latin typeface="Cambria Math" panose="02040503050406030204" pitchFamily="18" charset="0"/>
                            <a:cs typeface="Arial" panose="020B0604020202020204" pitchFamily="34" charset="0"/>
                          </a:rPr>
                          <m:t>1</m:t>
                        </m:r>
                      </m:num>
                      <m:den>
                        <m:r>
                          <a:rPr lang="en-IN" sz="2000" b="0" i="1" smtClean="0">
                            <a:latin typeface="Cambria Math" panose="02040503050406030204" pitchFamily="18" charset="0"/>
                            <a:cs typeface="Arial" panose="020B0604020202020204" pitchFamily="34" charset="0"/>
                          </a:rPr>
                          <m:t>𝑎𝑛</m:t>
                        </m:r>
                      </m:den>
                    </m:f>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𝑆𝑢𝑚</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𝑜𝑓</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𝑠𝑞𝑢𝑎𝑟𝑒</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𝑜𝑓</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𝑓𝑎𝑐𝑡𝑜𝑟</m:t>
                    </m:r>
                    <m:r>
                      <a:rPr lang="en-IN" sz="2000" b="0" i="1" smtClean="0">
                        <a:latin typeface="Cambria Math" panose="02040503050406030204" pitchFamily="18" charset="0"/>
                        <a:cs typeface="Arial" panose="020B0604020202020204" pitchFamily="34" charset="0"/>
                      </a:rPr>
                      <m:t> 2 −</m:t>
                    </m:r>
                    <m:r>
                      <a:rPr lang="en-IN" sz="2000" b="0" i="1" smtClean="0">
                        <a:latin typeface="Cambria Math" panose="02040503050406030204" pitchFamily="18" charset="0"/>
                        <a:cs typeface="Arial" panose="020B0604020202020204" pitchFamily="34" charset="0"/>
                      </a:rPr>
                      <m:t>𝐶𝑜𝑟𝑟𝑒𝑐𝑡𝑖𝑜𝑛</m:t>
                    </m:r>
                    <m:r>
                      <a:rPr lang="en-IN" sz="2000" b="0" i="1" smtClean="0">
                        <a:latin typeface="Cambria Math" panose="02040503050406030204" pitchFamily="18" charset="0"/>
                        <a:cs typeface="Arial" panose="020B0604020202020204" pitchFamily="34" charset="0"/>
                      </a:rPr>
                      <m:t> </m:t>
                    </m:r>
                    <m:r>
                      <a:rPr lang="en-IN" sz="2000" b="0" i="1" smtClean="0">
                        <a:latin typeface="Cambria Math" panose="02040503050406030204" pitchFamily="18" charset="0"/>
                        <a:cs typeface="Arial" panose="020B0604020202020204" pitchFamily="34" charset="0"/>
                      </a:rPr>
                      <m:t>𝑓𝑎𝑐𝑡𝑜𝑟</m:t>
                    </m:r>
                  </m:oMath>
                </a14:m>
                <a:r>
                  <a:rPr lang="en-US" sz="2000" dirty="0">
                    <a:latin typeface="Arial" panose="020B0604020202020204" pitchFamily="34" charset="0"/>
                    <a:cs typeface="Arial" panose="020B0604020202020204" pitchFamily="34" charset="0"/>
                  </a:rPr>
                  <a:t> </a:t>
                </a:r>
              </a:p>
              <a:p>
                <a:pPr marL="0" indent="0" algn="just" latinLnBrk="0">
                  <a:lnSpc>
                    <a:spcPct val="150000"/>
                  </a:lnSpc>
                  <a:buNone/>
                </a:pPr>
                <a:r>
                  <a:rPr lang="en-US" sz="2000" dirty="0">
                    <a:latin typeface="Arial" panose="020B0604020202020204" pitchFamily="34" charset="0"/>
                    <a:cs typeface="Arial" panose="020B0604020202020204" pitchFamily="34" charset="0"/>
                  </a:rPr>
                  <a:t>  = </a:t>
                </a:r>
                <a14:m>
                  <m:oMath xmlns:m="http://schemas.openxmlformats.org/officeDocument/2006/math">
                    <m:f>
                      <m:fPr>
                        <m:ctrlPr>
                          <a:rPr lang="en-US" sz="2400" i="1">
                            <a:latin typeface="Cambria Math" panose="02040503050406030204" pitchFamily="18" charset="0"/>
                            <a:cs typeface="Arial" panose="020B0604020202020204" pitchFamily="34" charset="0"/>
                          </a:rPr>
                        </m:ctrlPr>
                      </m:fPr>
                      <m:num>
                        <m:r>
                          <a:rPr lang="en-IN" sz="2400" i="1">
                            <a:latin typeface="Cambria Math" panose="02040503050406030204" pitchFamily="18" charset="0"/>
                            <a:cs typeface="Arial" panose="020B0604020202020204" pitchFamily="34" charset="0"/>
                          </a:rPr>
                          <m:t>1</m:t>
                        </m:r>
                      </m:num>
                      <m:den>
                        <m:r>
                          <a:rPr lang="en-IN" sz="2400" b="0" i="1" smtClean="0">
                            <a:latin typeface="Cambria Math" panose="02040503050406030204" pitchFamily="18" charset="0"/>
                            <a:cs typeface="Arial" panose="020B0604020202020204" pitchFamily="34" charset="0"/>
                          </a:rPr>
                          <m:t>3 ∗ 4</m:t>
                        </m:r>
                      </m:den>
                    </m:f>
                    <m:r>
                      <a:rPr lang="en-IN" sz="2400" i="1">
                        <a:latin typeface="Cambria Math" panose="02040503050406030204" pitchFamily="18" charset="0"/>
                        <a:cs typeface="Arial" panose="020B0604020202020204" pitchFamily="34" charset="0"/>
                      </a:rPr>
                      <m:t>∗</m:t>
                    </m:r>
                    <m:r>
                      <a:rPr lang="en-IN" sz="2400" b="0" i="1" smtClean="0">
                        <a:latin typeface="Cambria Math" panose="02040503050406030204" pitchFamily="18" charset="0"/>
                        <a:cs typeface="Arial" panose="020B0604020202020204" pitchFamily="34" charset="0"/>
                      </a:rPr>
                      <m:t> </m:t>
                    </m:r>
                  </m:oMath>
                </a14:m>
                <a:r>
                  <a:rPr lang="en-US" sz="2000" dirty="0">
                    <a:latin typeface="Arial" panose="020B0604020202020204" pitchFamily="34" charset="0"/>
                    <a:cs typeface="Arial" panose="020B0604020202020204" pitchFamily="34" charset="0"/>
                  </a:rPr>
                  <a:t>[(306+314+313+286)</a:t>
                </a:r>
                <a:r>
                  <a:rPr lang="en-US" sz="2000" baseline="30000" dirty="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+(276+265+284+244)</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 - 218122.7 = </a:t>
                </a:r>
                <a:r>
                  <a:rPr lang="en-US" sz="2000" dirty="0">
                    <a:highlight>
                      <a:srgbClr val="FFFF00"/>
                    </a:highlight>
                    <a:latin typeface="Arial" panose="020B0604020202020204" pitchFamily="34" charset="0"/>
                    <a:cs typeface="Arial" panose="020B0604020202020204" pitchFamily="34" charset="0"/>
                  </a:rPr>
                  <a:t>937.5</a:t>
                </a:r>
              </a:p>
              <a:p>
                <a:pPr marL="0" indent="0" algn="just" latinLnBrk="0">
                  <a:buNone/>
                </a:pPr>
                <a:endParaRPr lang="en-IN" sz="2800" dirty="0">
                  <a:latin typeface="Arial" panose="020B0604020202020204" pitchFamily="34" charset="0"/>
                  <a:cs typeface="Arial" panose="020B0604020202020204" pitchFamily="34" charset="0"/>
                </a:endParaRPr>
              </a:p>
              <a:p>
                <a:pPr marL="0" indent="0" algn="just" latinLnBrk="0">
                  <a:buNone/>
                </a:pPr>
                <a:endParaRPr lang="en-IN" sz="2800" dirty="0">
                  <a:latin typeface="Arial" panose="020B0604020202020204" pitchFamily="34" charset="0"/>
                  <a:cs typeface="Arial" panose="020B0604020202020204" pitchFamily="34" charset="0"/>
                </a:endParaRPr>
              </a:p>
            </p:txBody>
          </p:sp>
        </mc:Choice>
        <mc:Fallback xmlns="">
          <p:sp>
            <p:nvSpPr>
              <p:cNvPr id="2" name="Content Placeholder 1">
                <a:extLst>
                  <a:ext uri="{FF2B5EF4-FFF2-40B4-BE49-F238E27FC236}">
                    <a16:creationId xmlns:a16="http://schemas.microsoft.com/office/drawing/2014/main" id="{8B9A53A0-63C8-6309-8566-5DCD14ACA159}"/>
                  </a:ext>
                </a:extLst>
              </p:cNvPr>
              <p:cNvSpPr>
                <a:spLocks noGrp="1" noRot="1" noChangeAspect="1" noMove="1" noResize="1" noEditPoints="1" noAdjustHandles="1" noChangeArrowheads="1" noChangeShapeType="1" noTextEdit="1"/>
              </p:cNvSpPr>
              <p:nvPr>
                <p:ph idx="1"/>
              </p:nvPr>
            </p:nvSpPr>
            <p:spPr>
              <a:blipFill>
                <a:blip r:embed="rId2"/>
                <a:stretch>
                  <a:fillRect l="-556"/>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64</a:t>
            </a:fld>
            <a:endParaRPr lang="en-US" altLang="ko-KR" dirty="0"/>
          </a:p>
        </p:txBody>
      </p:sp>
      <p:pic>
        <p:nvPicPr>
          <p:cNvPr id="8" name="Picture 7">
            <a:extLst>
              <a:ext uri="{FF2B5EF4-FFF2-40B4-BE49-F238E27FC236}">
                <a16:creationId xmlns:a16="http://schemas.microsoft.com/office/drawing/2014/main" id="{F7AA8106-95E5-504F-85E0-F4DA5AD4F675}"/>
              </a:ext>
            </a:extLst>
          </p:cNvPr>
          <p:cNvPicPr>
            <a:picLocks noChangeAspect="1"/>
          </p:cNvPicPr>
          <p:nvPr/>
        </p:nvPicPr>
        <p:blipFill rotWithShape="1">
          <a:blip r:embed="rId3"/>
          <a:srcRect l="-1" r="16795" b="2154"/>
          <a:stretch/>
        </p:blipFill>
        <p:spPr>
          <a:xfrm>
            <a:off x="1600172" y="3104964"/>
            <a:ext cx="8536232" cy="1934607"/>
          </a:xfrm>
          <a:prstGeom prst="rect">
            <a:avLst/>
          </a:prstGeom>
        </p:spPr>
      </p:pic>
      <p:sp>
        <p:nvSpPr>
          <p:cNvPr id="9" name="Rectangle: Rounded Corners 8">
            <a:extLst>
              <a:ext uri="{FF2B5EF4-FFF2-40B4-BE49-F238E27FC236}">
                <a16:creationId xmlns:a16="http://schemas.microsoft.com/office/drawing/2014/main" id="{E172760F-DBA9-09C1-1786-59501B940369}"/>
              </a:ext>
            </a:extLst>
          </p:cNvPr>
          <p:cNvSpPr/>
          <p:nvPr/>
        </p:nvSpPr>
        <p:spPr>
          <a:xfrm>
            <a:off x="3146956" y="4671469"/>
            <a:ext cx="3420380" cy="57606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
        <p:nvSpPr>
          <p:cNvPr id="11" name="Rectangle: Rounded Corners 10">
            <a:extLst>
              <a:ext uri="{FF2B5EF4-FFF2-40B4-BE49-F238E27FC236}">
                <a16:creationId xmlns:a16="http://schemas.microsoft.com/office/drawing/2014/main" id="{CA555F20-08F7-DC0C-B64D-868D52CB35D4}"/>
              </a:ext>
            </a:extLst>
          </p:cNvPr>
          <p:cNvSpPr/>
          <p:nvPr/>
        </p:nvSpPr>
        <p:spPr>
          <a:xfrm>
            <a:off x="6716024" y="4671469"/>
            <a:ext cx="3420380" cy="57606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Tree>
    <p:extLst>
      <p:ext uri="{BB962C8B-B14F-4D97-AF65-F5344CB8AC3E}">
        <p14:creationId xmlns:p14="http://schemas.microsoft.com/office/powerpoint/2010/main" val="1046514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 </a:t>
            </a:r>
            <a:r>
              <a:rPr lang="en-IN" dirty="0"/>
              <a:t>)</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7: </a:t>
                </a:r>
                <a:r>
                  <a:rPr lang="en-US" sz="2000" dirty="0">
                    <a:latin typeface="Arial" panose="020B0604020202020204" pitchFamily="34" charset="0"/>
                    <a:cs typeface="Arial" panose="020B0604020202020204" pitchFamily="34" charset="0"/>
                  </a:rPr>
                  <a:t>SS Interaction = </a:t>
                </a:r>
                <a14:m>
                  <m:oMath xmlns:m="http://schemas.openxmlformats.org/officeDocument/2006/math">
                    <m:f>
                      <m:fPr>
                        <m:ctrlPr>
                          <a:rPr lang="en-US" sz="1600" i="1" smtClean="0">
                            <a:latin typeface="Cambria Math" panose="02040503050406030204" pitchFamily="18" charset="0"/>
                            <a:cs typeface="Arial" panose="020B0604020202020204" pitchFamily="34" charset="0"/>
                          </a:rPr>
                        </m:ctrlPr>
                      </m:fPr>
                      <m:num>
                        <m:r>
                          <a:rPr lang="en-IN" sz="1600" b="0" i="1" smtClean="0">
                            <a:latin typeface="Cambria Math" panose="02040503050406030204" pitchFamily="18" charset="0"/>
                            <a:cs typeface="Arial" panose="020B0604020202020204" pitchFamily="34" charset="0"/>
                          </a:rPr>
                          <m:t>1</m:t>
                        </m:r>
                      </m:num>
                      <m:den>
                        <m:r>
                          <a:rPr lang="en-IN" sz="1600" b="0" i="1" smtClean="0">
                            <a:latin typeface="Cambria Math" panose="02040503050406030204" pitchFamily="18" charset="0"/>
                            <a:cs typeface="Arial" panose="020B0604020202020204" pitchFamily="34" charset="0"/>
                          </a:rPr>
                          <m:t>𝑛</m:t>
                        </m:r>
                      </m:den>
                    </m:f>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𝑆𝑢𝑚</m:t>
                    </m:r>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𝑜𝑓</m:t>
                    </m:r>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𝑠𝑞𝑢𝑎𝑟𝑒</m:t>
                    </m:r>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𝑜𝑓</m:t>
                    </m:r>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𝑏𝑜𝑡h</m:t>
                    </m:r>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𝑓𝑎𝑐𝑡𝑜𝑟</m:t>
                    </m:r>
                    <m:r>
                      <a:rPr lang="en-IN" sz="1600" b="0" i="1" smtClean="0">
                        <a:latin typeface="Cambria Math" panose="02040503050406030204" pitchFamily="18" charset="0"/>
                        <a:cs typeface="Arial" panose="020B0604020202020204" pitchFamily="34" charset="0"/>
                      </a:rPr>
                      <m:t> 2 −</m:t>
                    </m:r>
                    <m:r>
                      <a:rPr lang="en-IN" sz="1600" b="0" i="1" smtClean="0">
                        <a:latin typeface="Cambria Math" panose="02040503050406030204" pitchFamily="18" charset="0"/>
                        <a:cs typeface="Arial" panose="020B0604020202020204" pitchFamily="34" charset="0"/>
                      </a:rPr>
                      <m:t>𝐶𝑜𝑟𝑟𝑒𝑐𝑡𝑖𝑜𝑛</m:t>
                    </m:r>
                    <m:r>
                      <a:rPr lang="en-IN" sz="1600" b="0" i="1" smtClean="0">
                        <a:latin typeface="Cambria Math" panose="02040503050406030204" pitchFamily="18" charset="0"/>
                        <a:cs typeface="Arial" panose="020B0604020202020204" pitchFamily="34" charset="0"/>
                      </a:rPr>
                      <m:t> </m:t>
                    </m:r>
                    <m:r>
                      <a:rPr lang="en-IN" sz="1600" b="0" i="1" smtClean="0">
                        <a:latin typeface="Cambria Math" panose="02040503050406030204" pitchFamily="18" charset="0"/>
                        <a:cs typeface="Arial" panose="020B0604020202020204" pitchFamily="34" charset="0"/>
                      </a:rPr>
                      <m:t>𝑓𝑎𝑐𝑡𝑜𝑟</m:t>
                    </m:r>
                  </m:oMath>
                </a14:m>
                <a:r>
                  <a:rPr lang="en-US" sz="1600" dirty="0">
                    <a:latin typeface="Arial" panose="020B0604020202020204" pitchFamily="34" charset="0"/>
                    <a:cs typeface="Arial" panose="020B0604020202020204" pitchFamily="34" charset="0"/>
                  </a:rPr>
                  <a:t> – SS Clutter – SS Filter </a:t>
                </a:r>
              </a:p>
              <a:p>
                <a:pPr marL="0" indent="0" algn="just" latinLnBrk="0">
                  <a:lnSpc>
                    <a:spcPct val="150000"/>
                  </a:lnSpc>
                  <a:buNone/>
                </a:pPr>
                <a:r>
                  <a:rPr lang="en-US" sz="2000" dirty="0">
                    <a:latin typeface="Arial" panose="020B0604020202020204" pitchFamily="34" charset="0"/>
                    <a:cs typeface="Arial" panose="020B0604020202020204" pitchFamily="34" charset="0"/>
                  </a:rPr>
                  <a:t>  = </a:t>
                </a:r>
                <a14:m>
                  <m:oMath xmlns:m="http://schemas.openxmlformats.org/officeDocument/2006/math">
                    <m:f>
                      <m:fPr>
                        <m:ctrlPr>
                          <a:rPr lang="en-US" sz="2400" i="1" smtClean="0">
                            <a:latin typeface="Cambria Math" panose="02040503050406030204" pitchFamily="18" charset="0"/>
                            <a:cs typeface="Arial" panose="020B0604020202020204" pitchFamily="34" charset="0"/>
                          </a:rPr>
                        </m:ctrlPr>
                      </m:fPr>
                      <m:num>
                        <m:r>
                          <a:rPr lang="en-IN" sz="2400" b="0" i="1" smtClean="0">
                            <a:latin typeface="Cambria Math" panose="02040503050406030204" pitchFamily="18" charset="0"/>
                            <a:cs typeface="Arial" panose="020B0604020202020204" pitchFamily="34" charset="0"/>
                          </a:rPr>
                          <m:t>1</m:t>
                        </m:r>
                      </m:num>
                      <m:den>
                        <m:r>
                          <a:rPr lang="en-IN" sz="2400" b="0" i="1" smtClean="0">
                            <a:latin typeface="Cambria Math" panose="02040503050406030204" pitchFamily="18" charset="0"/>
                            <a:cs typeface="Arial" panose="020B0604020202020204" pitchFamily="34" charset="0"/>
                          </a:rPr>
                          <m:t>4</m:t>
                        </m:r>
                      </m:den>
                    </m:f>
                    <m:r>
                      <a:rPr lang="en-IN" sz="2400" b="0" i="1" smtClean="0">
                        <a:latin typeface="Cambria Math" panose="02040503050406030204" pitchFamily="18" charset="0"/>
                        <a:cs typeface="Arial" panose="020B0604020202020204" pitchFamily="34" charset="0"/>
                      </a:rPr>
                      <m:t> </m:t>
                    </m:r>
                  </m:oMath>
                </a14:m>
                <a:r>
                  <a:rPr lang="en-US" sz="2400" dirty="0">
                    <a:latin typeface="Arial" panose="020B0604020202020204" pitchFamily="34" charset="0"/>
                    <a:cs typeface="Arial" panose="020B0604020202020204" pitchFamily="34" charset="0"/>
                  </a:rPr>
                  <a:t>(378</a:t>
                </a:r>
                <a:r>
                  <a:rPr lang="en-US" sz="2400" baseline="30000" dirty="0">
                    <a:latin typeface="Arial" panose="020B0604020202020204" pitchFamily="34" charset="0"/>
                    <a:cs typeface="Arial" panose="020B0604020202020204" pitchFamily="34" charset="0"/>
                  </a:rPr>
                  <a:t>2 </a:t>
                </a:r>
                <a:r>
                  <a:rPr lang="en-US" sz="2400" dirty="0">
                    <a:latin typeface="Arial" panose="020B0604020202020204" pitchFamily="34" charset="0"/>
                    <a:cs typeface="Arial" panose="020B0604020202020204" pitchFamily="34" charset="0"/>
                  </a:rPr>
                  <a:t>+409</a:t>
                </a:r>
                <a:r>
                  <a:rPr lang="en-US" sz="24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+ 432</a:t>
                </a:r>
                <a:r>
                  <a:rPr lang="en-US" sz="24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+ 343</a:t>
                </a:r>
                <a:r>
                  <a:rPr lang="en-US" sz="2400" baseline="30000" dirty="0">
                    <a:latin typeface="Arial" panose="020B0604020202020204" pitchFamily="34" charset="0"/>
                    <a:cs typeface="Arial" panose="020B0604020202020204" pitchFamily="34" charset="0"/>
                  </a:rPr>
                  <a:t>2 </a:t>
                </a:r>
                <a:r>
                  <a:rPr lang="en-US" sz="2400" dirty="0">
                    <a:latin typeface="Arial" panose="020B0604020202020204" pitchFamily="34" charset="0"/>
                    <a:cs typeface="Arial" panose="020B0604020202020204" pitchFamily="34" charset="0"/>
                  </a:rPr>
                  <a:t>+364</a:t>
                </a:r>
                <a:r>
                  <a:rPr lang="en-US" sz="24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+ 362</a:t>
                </a:r>
                <a:r>
                  <a:rPr lang="en-US" sz="24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 218122.7 – 353.08333 – 937.5</a:t>
                </a:r>
              </a:p>
              <a:p>
                <a:pPr marL="0" indent="0" algn="just" latinLnBrk="0">
                  <a:lnSpc>
                    <a:spcPct val="150000"/>
                  </a:lnSpc>
                  <a:buNone/>
                </a:pPr>
                <a:r>
                  <a:rPr lang="en-US" sz="2400" dirty="0">
                    <a:highlight>
                      <a:srgbClr val="FFFF00"/>
                    </a:highlight>
                    <a:latin typeface="Arial" panose="020B0604020202020204" pitchFamily="34" charset="0"/>
                    <a:cs typeface="Arial" panose="020B0604020202020204" pitchFamily="34" charset="0"/>
                  </a:rPr>
                  <a:t> SS Interaction = 81.25</a:t>
                </a:r>
              </a:p>
              <a:p>
                <a:pPr marL="0" indent="0" algn="just" latinLnBrk="0">
                  <a:buNone/>
                </a:pPr>
                <a:endParaRPr lang="en-IN" sz="2800" dirty="0">
                  <a:latin typeface="Arial" panose="020B0604020202020204" pitchFamily="34" charset="0"/>
                  <a:cs typeface="Arial" panose="020B0604020202020204" pitchFamily="34" charset="0"/>
                </a:endParaRPr>
              </a:p>
              <a:p>
                <a:pPr marL="0" indent="0" algn="just" latinLnBrk="0">
                  <a:buNone/>
                </a:pPr>
                <a:endParaRPr lang="en-IN" sz="2800" dirty="0">
                  <a:latin typeface="Arial" panose="020B0604020202020204" pitchFamily="34" charset="0"/>
                  <a:cs typeface="Arial" panose="020B0604020202020204" pitchFamily="34" charset="0"/>
                </a:endParaRPr>
              </a:p>
            </p:txBody>
          </p:sp>
        </mc:Choice>
        <mc:Fallback xmlns="">
          <p:sp>
            <p:nvSpPr>
              <p:cNvPr id="2" name="Content Placeholder 1">
                <a:extLst>
                  <a:ext uri="{FF2B5EF4-FFF2-40B4-BE49-F238E27FC236}">
                    <a16:creationId xmlns:a16="http://schemas.microsoft.com/office/drawing/2014/main" id="{8B9A53A0-63C8-6309-8566-5DCD14ACA159}"/>
                  </a:ext>
                </a:extLst>
              </p:cNvPr>
              <p:cNvSpPr>
                <a:spLocks noGrp="1" noRot="1" noChangeAspect="1" noMove="1" noResize="1" noEditPoints="1" noAdjustHandles="1" noChangeArrowheads="1" noChangeShapeType="1" noTextEdit="1"/>
              </p:cNvSpPr>
              <p:nvPr>
                <p:ph idx="1"/>
              </p:nvPr>
            </p:nvSpPr>
            <p:spPr>
              <a:blipFill>
                <a:blip r:embed="rId2"/>
                <a:stretch>
                  <a:fillRect l="-833"/>
                </a:stretch>
              </a:blipFill>
            </p:spPr>
            <p:txBody>
              <a:bodyPr/>
              <a:lstStyle/>
              <a:p>
                <a:r>
                  <a:rPr lang="en-IN">
                    <a:noFill/>
                  </a:rPr>
                  <a:t> </a:t>
                </a:r>
              </a:p>
            </p:txBody>
          </p:sp>
        </mc:Fallback>
      </mc:AlternateContent>
      <p:sp>
        <p:nvSpPr>
          <p:cNvPr id="5" name="Slide Number Placeholder 4"/>
          <p:cNvSpPr>
            <a:spLocks noGrp="1"/>
          </p:cNvSpPr>
          <p:nvPr>
            <p:ph type="sldNum" sz="quarter" idx="10"/>
          </p:nvPr>
        </p:nvSpPr>
        <p:spPr/>
        <p:txBody>
          <a:bodyPr/>
          <a:lstStyle/>
          <a:p>
            <a:fld id="{2D8A44CB-1BEC-43BB-9219-E16F9F1E3E4C}" type="slidenum">
              <a:rPr lang="en-US" altLang="ko-KR" smtClean="0"/>
              <a:pPr/>
              <a:t>65</a:t>
            </a:fld>
            <a:endParaRPr lang="en-US" altLang="ko-KR" dirty="0"/>
          </a:p>
        </p:txBody>
      </p:sp>
      <p:pic>
        <p:nvPicPr>
          <p:cNvPr id="6" name="Picture 5">
            <a:extLst>
              <a:ext uri="{FF2B5EF4-FFF2-40B4-BE49-F238E27FC236}">
                <a16:creationId xmlns:a16="http://schemas.microsoft.com/office/drawing/2014/main" id="{756780E2-5C70-C118-5570-4CC27D52E9EA}"/>
              </a:ext>
            </a:extLst>
          </p:cNvPr>
          <p:cNvPicPr>
            <a:picLocks noChangeAspect="1"/>
          </p:cNvPicPr>
          <p:nvPr/>
        </p:nvPicPr>
        <p:blipFill>
          <a:blip r:embed="rId3"/>
          <a:stretch>
            <a:fillRect/>
          </a:stretch>
        </p:blipFill>
        <p:spPr>
          <a:xfrm>
            <a:off x="1358013" y="3544939"/>
            <a:ext cx="9557738" cy="1313867"/>
          </a:xfrm>
          <a:prstGeom prst="rect">
            <a:avLst/>
          </a:prstGeom>
        </p:spPr>
      </p:pic>
      <p:sp>
        <p:nvSpPr>
          <p:cNvPr id="4" name="Rectangle: Rounded Corners 3">
            <a:extLst>
              <a:ext uri="{FF2B5EF4-FFF2-40B4-BE49-F238E27FC236}">
                <a16:creationId xmlns:a16="http://schemas.microsoft.com/office/drawing/2014/main" id="{A88D7D61-ECBC-4269-905A-EC7C23ECF1AA}"/>
              </a:ext>
            </a:extLst>
          </p:cNvPr>
          <p:cNvSpPr/>
          <p:nvPr/>
        </p:nvSpPr>
        <p:spPr>
          <a:xfrm>
            <a:off x="5910326" y="4058656"/>
            <a:ext cx="974969" cy="100811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
        <p:nvSpPr>
          <p:cNvPr id="7" name="Rectangle: Rounded Corners 6">
            <a:extLst>
              <a:ext uri="{FF2B5EF4-FFF2-40B4-BE49-F238E27FC236}">
                <a16:creationId xmlns:a16="http://schemas.microsoft.com/office/drawing/2014/main" id="{BF5C4AF9-2A80-31FE-4A84-371515560EBA}"/>
              </a:ext>
            </a:extLst>
          </p:cNvPr>
          <p:cNvSpPr/>
          <p:nvPr/>
        </p:nvSpPr>
        <p:spPr>
          <a:xfrm>
            <a:off x="9991914" y="4012690"/>
            <a:ext cx="974969" cy="100811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dirty="0">
              <a:solidFill>
                <a:schemeClr val="tx1"/>
              </a:solidFill>
            </a:endParaRPr>
          </a:p>
        </p:txBody>
      </p:sp>
    </p:spTree>
    <p:extLst>
      <p:ext uri="{BB962C8B-B14F-4D97-AF65-F5344CB8AC3E}">
        <p14:creationId xmlns:p14="http://schemas.microsoft.com/office/powerpoint/2010/main" val="238445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1 </a:t>
            </a:r>
            <a:r>
              <a:rPr lang="en-IN" dirty="0"/>
              <a:t>)</a:t>
            </a:r>
          </a:p>
        </p:txBody>
      </p:sp>
      <p:sp>
        <p:nvSpPr>
          <p:cNvPr id="2" name="Content Placeholder 1">
            <a:extLst>
              <a:ext uri="{FF2B5EF4-FFF2-40B4-BE49-F238E27FC236}">
                <a16:creationId xmlns:a16="http://schemas.microsoft.com/office/drawing/2014/main" id="{8B9A53A0-63C8-6309-8566-5DCD14ACA159}"/>
              </a:ext>
            </a:extLst>
          </p:cNvPr>
          <p:cNvSpPr>
            <a:spLocks noGrp="1"/>
          </p:cNvSpPr>
          <p:nvPr>
            <p:ph idx="1"/>
          </p:nvPr>
        </p:nvSpPr>
        <p:spPr/>
        <p:txBody>
          <a:bodyPr/>
          <a:lstStyle/>
          <a:p>
            <a:pPr marL="0" indent="0" algn="just" latinLnBrk="0">
              <a:lnSpc>
                <a:spcPct val="150000"/>
              </a:lnSpc>
              <a:buNone/>
            </a:pPr>
            <a:r>
              <a:rPr lang="en-US" sz="2000" dirty="0">
                <a:solidFill>
                  <a:srgbClr val="FF0000"/>
                </a:solidFill>
                <a:latin typeface="Arial" panose="020B0604020202020204" pitchFamily="34" charset="0"/>
                <a:cs typeface="Arial" panose="020B0604020202020204" pitchFamily="34" charset="0"/>
              </a:rPr>
              <a:t>Step 8: </a:t>
            </a:r>
            <a:r>
              <a:rPr lang="en-US" sz="2000" dirty="0">
                <a:latin typeface="Arial" panose="020B0604020202020204" pitchFamily="34" charset="0"/>
                <a:cs typeface="Arial" panose="020B0604020202020204" pitchFamily="34" charset="0"/>
              </a:rPr>
              <a:t>SS Error = SS Total – SS Clutter – SS Filter – SS Interaction</a:t>
            </a:r>
          </a:p>
          <a:p>
            <a:pPr marL="0" indent="0" algn="just" latinLnBrk="0">
              <a:lnSpc>
                <a:spcPct val="150000"/>
              </a:lnSpc>
              <a:buNone/>
            </a:pPr>
            <a:r>
              <a:rPr lang="en-US" sz="2000" dirty="0">
                <a:latin typeface="Arial" panose="020B0604020202020204" pitchFamily="34" charset="0"/>
                <a:cs typeface="Arial" panose="020B0604020202020204" pitchFamily="34" charset="0"/>
              </a:rPr>
              <a:t>  = 1985.333 – 353.0833 – 937.5 – 81.25 </a:t>
            </a:r>
          </a:p>
          <a:p>
            <a:pPr marL="0" indent="0" algn="just" latinLnBrk="0">
              <a:lnSpc>
                <a:spcPct val="150000"/>
              </a:lnSpc>
              <a:buNone/>
            </a:pPr>
            <a:r>
              <a:rPr lang="en-US" sz="2000" dirty="0">
                <a:latin typeface="Arial" panose="020B0604020202020204" pitchFamily="34" charset="0"/>
                <a:cs typeface="Arial" panose="020B0604020202020204" pitchFamily="34" charset="0"/>
              </a:rPr>
              <a:t> SS Error = </a:t>
            </a:r>
            <a:r>
              <a:rPr lang="en-US" sz="2000" dirty="0">
                <a:highlight>
                  <a:srgbClr val="FFFF00"/>
                </a:highlight>
                <a:latin typeface="Arial" panose="020B0604020202020204" pitchFamily="34" charset="0"/>
                <a:cs typeface="Arial" panose="020B0604020202020204" pitchFamily="34" charset="0"/>
              </a:rPr>
              <a:t>613.5 </a:t>
            </a:r>
            <a:endParaRPr lang="en-US" sz="1600" dirty="0">
              <a:highlight>
                <a:srgbClr val="FFFF00"/>
              </a:highlight>
              <a:latin typeface="Arial" panose="020B0604020202020204" pitchFamily="34" charset="0"/>
              <a:cs typeface="Arial" panose="020B0604020202020204" pitchFamily="34" charset="0"/>
            </a:endParaRPr>
          </a:p>
          <a:p>
            <a:pPr marL="0" indent="0" algn="just" latinLnBrk="0">
              <a:buNone/>
            </a:pPr>
            <a:endParaRPr lang="en-IN" sz="2000" dirty="0">
              <a:latin typeface="Arial" panose="020B0604020202020204" pitchFamily="34" charset="0"/>
              <a:cs typeface="Arial" panose="020B0604020202020204" pitchFamily="34" charset="0"/>
            </a:endParaRPr>
          </a:p>
          <a:p>
            <a:pPr marL="0" indent="0" algn="just" latinLnBrk="0">
              <a:buNone/>
            </a:pPr>
            <a:r>
              <a:rPr lang="en-IN" sz="2000" dirty="0">
                <a:latin typeface="Arial" panose="020B0604020202020204" pitchFamily="34" charset="0"/>
                <a:cs typeface="Arial" panose="020B0604020202020204" pitchFamily="34" charset="0"/>
              </a:rPr>
              <a:t>Step 9</a:t>
            </a:r>
            <a:r>
              <a:rPr lang="en-IN" sz="2000" dirty="0">
                <a:solidFill>
                  <a:srgbClr val="FF0000"/>
                </a:solidFill>
                <a:latin typeface="Arial" panose="020B0604020202020204" pitchFamily="34" charset="0"/>
                <a:cs typeface="Arial" panose="020B0604020202020204" pitchFamily="34" charset="0"/>
              </a:rPr>
              <a:t>: Make ANOVA Table</a:t>
            </a:r>
          </a:p>
          <a:p>
            <a:pPr marL="0" indent="0" algn="just" latinLnBrk="0">
              <a:buNone/>
            </a:pPr>
            <a:endParaRPr lang="en-IN"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66</a:t>
            </a:fld>
            <a:endParaRPr lang="en-US" altLang="ko-KR" dirty="0"/>
          </a:p>
        </p:txBody>
      </p:sp>
      <p:pic>
        <p:nvPicPr>
          <p:cNvPr id="12" name="Picture 11">
            <a:extLst>
              <a:ext uri="{FF2B5EF4-FFF2-40B4-BE49-F238E27FC236}">
                <a16:creationId xmlns:a16="http://schemas.microsoft.com/office/drawing/2014/main" id="{E0EBEFCB-D0AC-B0DF-6642-CBCDB096FF0F}"/>
              </a:ext>
            </a:extLst>
          </p:cNvPr>
          <p:cNvPicPr>
            <a:picLocks noChangeAspect="1"/>
          </p:cNvPicPr>
          <p:nvPr/>
        </p:nvPicPr>
        <p:blipFill>
          <a:blip r:embed="rId2"/>
          <a:stretch>
            <a:fillRect/>
          </a:stretch>
        </p:blipFill>
        <p:spPr>
          <a:xfrm>
            <a:off x="76290" y="3928664"/>
            <a:ext cx="12118344" cy="1948607"/>
          </a:xfrm>
          <a:prstGeom prst="rect">
            <a:avLst/>
          </a:prstGeom>
        </p:spPr>
      </p:pic>
    </p:spTree>
    <p:extLst>
      <p:ext uri="{BB962C8B-B14F-4D97-AF65-F5344CB8AC3E}">
        <p14:creationId xmlns:p14="http://schemas.microsoft.com/office/powerpoint/2010/main" val="19891958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highlight>
                  <a:srgbClr val="FFFF00"/>
                </a:highlight>
              </a:rPr>
              <a:t>Problem 2</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Suppose you want to determine whether the brand of laundry detergent used and the temperature affects the amount of dirt removed from your laundry. To this end you buy two detergents with different brand (“Super” and “Best”) and choose three different temperature levels (“cold”, “warm” and “hot”). Then you divide your laundry randomly into “4*r” pile of equal size and assign each ‘r’ piles into the combination of (“super” and “Best”) and (“cold”, “warm” and “hot”). In this example, we are interested in testing Null Hypothesis.</a:t>
            </a:r>
          </a:p>
          <a:p>
            <a:pPr marL="0" indent="0">
              <a:buNone/>
            </a:pPr>
            <a:r>
              <a:rPr lang="en-US" sz="2000" b="1" dirty="0">
                <a:latin typeface="Arial" panose="020B0604020202020204" pitchFamily="34" charset="0"/>
                <a:cs typeface="Arial" panose="020B0604020202020204" pitchFamily="34" charset="0"/>
              </a:rPr>
              <a:t>H</a:t>
            </a:r>
            <a:r>
              <a:rPr lang="en-US" sz="2000" b="1" baseline="-25000" dirty="0">
                <a:latin typeface="Arial" panose="020B0604020202020204" pitchFamily="34" charset="0"/>
                <a:cs typeface="Arial" panose="020B0604020202020204" pitchFamily="34" charset="0"/>
              </a:rPr>
              <a:t>0D</a:t>
            </a:r>
            <a:r>
              <a:rPr lang="en-US" sz="2000" b="1" dirty="0">
                <a:latin typeface="Arial" panose="020B0604020202020204" pitchFamily="34" charset="0"/>
                <a:cs typeface="Arial" panose="020B0604020202020204" pitchFamily="34" charset="0"/>
              </a:rPr>
              <a:t> = The amount of dirt removed does not depend on the type of detergent.</a:t>
            </a: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H</a:t>
            </a:r>
            <a:r>
              <a:rPr lang="en-US" sz="2000" b="1" baseline="-25000" dirty="0">
                <a:latin typeface="Arial" panose="020B0604020202020204" pitchFamily="34" charset="0"/>
                <a:cs typeface="Arial" panose="020B0604020202020204" pitchFamily="34" charset="0"/>
              </a:rPr>
              <a:t>0T </a:t>
            </a:r>
            <a:r>
              <a:rPr lang="en-US" sz="2000" b="1" dirty="0">
                <a:latin typeface="Arial" panose="020B0604020202020204" pitchFamily="34" charset="0"/>
                <a:cs typeface="Arial" panose="020B0604020202020204" pitchFamily="34" charset="0"/>
              </a:rPr>
              <a:t>= The amount of dirt removed does not depend on the temperature.</a:t>
            </a:r>
            <a:endParaRPr lang="en-US" sz="2000" dirty="0">
              <a:latin typeface="Arial" panose="020B0604020202020204" pitchFamily="34" charset="0"/>
              <a:cs typeface="Arial" panose="020B0604020202020204" pitchFamily="34" charset="0"/>
            </a:endParaRPr>
          </a:p>
          <a:p>
            <a:pPr marL="0" indent="0" algn="just" latinLnBrk="0">
              <a:lnSpc>
                <a:spcPct val="150000"/>
              </a:lnSpc>
              <a:buNone/>
            </a:pP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67</a:t>
            </a:fld>
            <a:endParaRPr lang="en-US" altLang="ko-KR"/>
          </a:p>
        </p:txBody>
      </p:sp>
    </p:spTree>
    <p:extLst>
      <p:ext uri="{BB962C8B-B14F-4D97-AF65-F5344CB8AC3E}">
        <p14:creationId xmlns:p14="http://schemas.microsoft.com/office/powerpoint/2010/main" val="1275638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a:t>
            </a:r>
            <a:r>
              <a:rPr lang="en-IN" dirty="0">
                <a:solidFill>
                  <a:srgbClr val="FF0000"/>
                </a:solidFill>
              </a:rPr>
              <a:t>Problem 2</a:t>
            </a:r>
            <a:r>
              <a:rPr lang="en-IN" dirty="0"/>
              <a:t>)</a:t>
            </a:r>
          </a:p>
        </p:txBody>
      </p:sp>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The example has two factors(factor detergent, factor temperature) at a=2(Super and Best) and b=3(cold, warm and hot) levels. Thus, there are a*b = 3*2=6 different combination of detergent and temperature with each combination. There are r=4 loads. (r is called the number of replicates). This sums up to “n=a*b*r”=24=2*3*4 loads in total.</a:t>
            </a: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68</a:t>
            </a:fld>
            <a:endParaRPr lang="en-US" altLang="ko-KR"/>
          </a:p>
        </p:txBody>
      </p:sp>
    </p:spTree>
    <p:extLst>
      <p:ext uri="{BB962C8B-B14F-4D97-AF65-F5344CB8AC3E}">
        <p14:creationId xmlns:p14="http://schemas.microsoft.com/office/powerpoint/2010/main" val="3985959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dirty="0">
                <a:latin typeface="Arial" panose="020B0604020202020204" pitchFamily="34" charset="0"/>
                <a:cs typeface="Arial" panose="020B0604020202020204" pitchFamily="34" charset="0"/>
              </a:rPr>
              <a:t>The amounts of Y(</a:t>
            </a:r>
            <a:r>
              <a:rPr lang="en-US" sz="2400" dirty="0" err="1">
                <a:latin typeface="Arial" panose="020B0604020202020204" pitchFamily="34" charset="0"/>
                <a:cs typeface="Arial" panose="020B0604020202020204" pitchFamily="34" charset="0"/>
              </a:rPr>
              <a:t>ijk</a:t>
            </a:r>
            <a:r>
              <a:rPr lang="en-US" sz="2400" dirty="0">
                <a:latin typeface="Arial" panose="020B0604020202020204" pitchFamily="34" charset="0"/>
                <a:cs typeface="Arial" panose="020B0604020202020204" pitchFamily="34" charset="0"/>
              </a:rPr>
              <a:t>) of dirt removed when washing sub pile k(k=1,2,3,4) with detergent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=1,2) at temperature j(j=1,2,3) are recorded in table below:-</a:t>
            </a: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69</a:t>
            </a:fld>
            <a:endParaRPr lang="en-US" altLang="ko-KR"/>
          </a:p>
        </p:txBody>
      </p:sp>
      <p:pic>
        <p:nvPicPr>
          <p:cNvPr id="2" name="Picture 1"/>
          <p:cNvPicPr>
            <a:picLocks noChangeAspect="1"/>
          </p:cNvPicPr>
          <p:nvPr/>
        </p:nvPicPr>
        <p:blipFill>
          <a:blip r:embed="rId2"/>
          <a:stretch>
            <a:fillRect/>
          </a:stretch>
        </p:blipFill>
        <p:spPr>
          <a:xfrm>
            <a:off x="6622876" y="2062676"/>
            <a:ext cx="4637256" cy="3041015"/>
          </a:xfrm>
          <a:prstGeom prst="rect">
            <a:avLst/>
          </a:prstGeom>
        </p:spPr>
      </p:pic>
      <p:pic>
        <p:nvPicPr>
          <p:cNvPr id="3" name="Picture 2"/>
          <p:cNvPicPr>
            <a:picLocks noChangeAspect="1"/>
          </p:cNvPicPr>
          <p:nvPr/>
        </p:nvPicPr>
        <p:blipFill>
          <a:blip r:embed="rId3"/>
          <a:stretch>
            <a:fillRect/>
          </a:stretch>
        </p:blipFill>
        <p:spPr>
          <a:xfrm>
            <a:off x="731404" y="2492060"/>
            <a:ext cx="4533900" cy="1000125"/>
          </a:xfrm>
          <a:prstGeom prst="rect">
            <a:avLst/>
          </a:prstGeom>
        </p:spPr>
      </p:pic>
      <p:pic>
        <p:nvPicPr>
          <p:cNvPr id="7" name="Picture 6">
            <a:extLst>
              <a:ext uri="{FF2B5EF4-FFF2-40B4-BE49-F238E27FC236}">
                <a16:creationId xmlns:a16="http://schemas.microsoft.com/office/drawing/2014/main" id="{E35A05F5-D7E5-6E5C-7DBD-C2763332AC59}"/>
              </a:ext>
            </a:extLst>
          </p:cNvPr>
          <p:cNvPicPr>
            <a:picLocks noChangeAspect="1"/>
          </p:cNvPicPr>
          <p:nvPr/>
        </p:nvPicPr>
        <p:blipFill>
          <a:blip r:embed="rId4"/>
          <a:stretch>
            <a:fillRect/>
          </a:stretch>
        </p:blipFill>
        <p:spPr>
          <a:xfrm>
            <a:off x="609600" y="5318471"/>
            <a:ext cx="9290050" cy="1117600"/>
          </a:xfrm>
          <a:prstGeom prst="rect">
            <a:avLst/>
          </a:prstGeom>
        </p:spPr>
      </p:pic>
    </p:spTree>
    <p:extLst>
      <p:ext uri="{BB962C8B-B14F-4D97-AF65-F5344CB8AC3E}">
        <p14:creationId xmlns:p14="http://schemas.microsoft.com/office/powerpoint/2010/main" val="353841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400" dirty="0">
                <a:latin typeface="Arial" panose="020B0604020202020204" pitchFamily="34" charset="0"/>
                <a:cs typeface="Arial" panose="020B0604020202020204" pitchFamily="34" charset="0"/>
              </a:rPr>
              <a:t>Example:</a:t>
            </a:r>
          </a:p>
          <a:p>
            <a:pPr lvl="1" algn="just" latinLnBrk="0">
              <a:lnSpc>
                <a:spcPct val="150000"/>
              </a:lnSpc>
            </a:pPr>
            <a:r>
              <a:rPr lang="en-US" sz="2400" dirty="0">
                <a:latin typeface="Arial" panose="020B0604020202020204" pitchFamily="34" charset="0"/>
                <a:cs typeface="Arial" panose="020B0604020202020204" pitchFamily="34" charset="0"/>
              </a:rPr>
              <a:t>A group of psychiatric patients are trying three different therapies: counselling, medication and biofeedback. We want to see if one therapy is better than the others.</a:t>
            </a:r>
          </a:p>
          <a:p>
            <a:pPr lvl="1" algn="just" latinLnBrk="0">
              <a:lnSpc>
                <a:spcPct val="150000"/>
              </a:lnSpc>
            </a:pPr>
            <a:r>
              <a:rPr lang="en-US" sz="2400" dirty="0">
                <a:latin typeface="Arial" panose="020B0604020202020204" pitchFamily="34" charset="0"/>
                <a:cs typeface="Arial" panose="020B0604020202020204" pitchFamily="34" charset="0"/>
              </a:rPr>
              <a:t>A manufacturer has two different processes to make light bulbs. They want to know if one process is better than the other.</a:t>
            </a:r>
          </a:p>
          <a:p>
            <a:pPr lvl="1" algn="just" latinLnBrk="0">
              <a:lnSpc>
                <a:spcPct val="150000"/>
              </a:lnSpc>
            </a:pPr>
            <a:r>
              <a:rPr lang="en-US" sz="2400" dirty="0">
                <a:latin typeface="Arial" panose="020B0604020202020204" pitchFamily="34" charset="0"/>
                <a:cs typeface="Arial" panose="020B0604020202020204" pitchFamily="34" charset="0"/>
              </a:rPr>
              <a:t>Students from different colleges take the same exam. You want to see if one college outperforms the other.</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a:t>
            </a:fld>
            <a:endParaRPr lang="en-US" altLang="ko-KR"/>
          </a:p>
        </p:txBody>
      </p:sp>
    </p:spTree>
    <p:extLst>
      <p:ext uri="{BB962C8B-B14F-4D97-AF65-F5344CB8AC3E}">
        <p14:creationId xmlns:p14="http://schemas.microsoft.com/office/powerpoint/2010/main" val="2286889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u="sng" dirty="0">
                <a:solidFill>
                  <a:srgbClr val="FF0000"/>
                </a:solidFill>
                <a:latin typeface="Arial" panose="020B0604020202020204" pitchFamily="34" charset="0"/>
                <a:cs typeface="Arial" panose="020B0604020202020204" pitchFamily="34" charset="0"/>
              </a:rPr>
              <a:t>Solution:</a:t>
            </a:r>
          </a:p>
          <a:p>
            <a:pPr marL="0" indent="0" algn="just" latinLnBrk="0">
              <a:lnSpc>
                <a:spcPct val="150000"/>
              </a:lnSpc>
              <a:buNone/>
            </a:pPr>
            <a:r>
              <a:rPr lang="en-US" sz="2400" dirty="0">
                <a:latin typeface="Arial" panose="020B0604020202020204" pitchFamily="34" charset="0"/>
                <a:cs typeface="Arial" panose="020B0604020202020204" pitchFamily="34" charset="0"/>
              </a:rPr>
              <a:t>Calculate mean</a:t>
            </a: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algn="just" latinLnBrk="0"/>
            <a:r>
              <a:rPr lang="en-US" sz="2000" dirty="0">
                <a:latin typeface="Arial" panose="020B0604020202020204" pitchFamily="34" charset="0"/>
                <a:cs typeface="Arial" panose="020B0604020202020204" pitchFamily="34" charset="0"/>
              </a:rPr>
              <a:t>We have calculated all the means like detergent mean(</a:t>
            </a:r>
            <a:r>
              <a:rPr lang="en-US" sz="2000" dirty="0" err="1">
                <a:latin typeface="Arial" panose="020B0604020202020204" pitchFamily="34" charset="0"/>
                <a:cs typeface="Arial" panose="020B0604020202020204" pitchFamily="34" charset="0"/>
              </a:rPr>
              <a:t>Md</a:t>
            </a:r>
            <a:r>
              <a:rPr lang="en-US" sz="2000" dirty="0">
                <a:latin typeface="Arial" panose="020B0604020202020204" pitchFamily="34" charset="0"/>
                <a:cs typeface="Arial" panose="020B0604020202020204" pitchFamily="34" charset="0"/>
              </a:rPr>
              <a:t>), temperature mean(Mt) and mean of every group combination.</a:t>
            </a:r>
          </a:p>
          <a:p>
            <a:pPr algn="just" latinLnBrk="0"/>
            <a:r>
              <a:rPr lang="en-US" sz="2000" dirty="0">
                <a:latin typeface="Arial" panose="020B0604020202020204" pitchFamily="34" charset="0"/>
                <a:cs typeface="Arial" panose="020B0604020202020204" pitchFamily="34" charset="0"/>
              </a:rPr>
              <a:t>Now what we only have to do is calculate the sum of squares(</a:t>
            </a:r>
            <a:r>
              <a:rPr lang="en-US" sz="2000" dirty="0" err="1">
                <a:latin typeface="Arial" panose="020B0604020202020204" pitchFamily="34" charset="0"/>
                <a:cs typeface="Arial" panose="020B0604020202020204" pitchFamily="34" charset="0"/>
              </a:rPr>
              <a:t>ss</a:t>
            </a:r>
            <a:r>
              <a:rPr lang="en-US" sz="2000" dirty="0">
                <a:latin typeface="Arial" panose="020B0604020202020204" pitchFamily="34" charset="0"/>
                <a:cs typeface="Arial" panose="020B0604020202020204" pitchFamily="34" charset="0"/>
              </a:rPr>
              <a:t>) and degree of freedom(</a:t>
            </a:r>
            <a:r>
              <a:rPr lang="en-US" sz="2000" dirty="0" err="1">
                <a:latin typeface="Arial" panose="020B0604020202020204" pitchFamily="34" charset="0"/>
                <a:cs typeface="Arial" panose="020B0604020202020204" pitchFamily="34" charset="0"/>
              </a:rPr>
              <a:t>df</a:t>
            </a:r>
            <a:r>
              <a:rPr lang="en-US" sz="2000" dirty="0">
                <a:latin typeface="Arial" panose="020B0604020202020204" pitchFamily="34" charset="0"/>
                <a:cs typeface="Arial" panose="020B0604020202020204" pitchFamily="34" charset="0"/>
              </a:rPr>
              <a:t>) for temperature, detergent and interaction between factor and levels.</a:t>
            </a:r>
          </a:p>
          <a:p>
            <a:pPr marL="0" indent="0" algn="just" latinLnBrk="0">
              <a:lnSpc>
                <a:spcPct val="150000"/>
              </a:lnSpc>
              <a:buNone/>
            </a:pP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70</a:t>
            </a:fld>
            <a:endParaRPr lang="en-US" altLang="ko-KR"/>
          </a:p>
        </p:txBody>
      </p:sp>
      <p:pic>
        <p:nvPicPr>
          <p:cNvPr id="3" name="Picture 2"/>
          <p:cNvPicPr>
            <a:picLocks noChangeAspect="1"/>
          </p:cNvPicPr>
          <p:nvPr/>
        </p:nvPicPr>
        <p:blipFill>
          <a:blip r:embed="rId2"/>
          <a:stretch>
            <a:fillRect/>
          </a:stretch>
        </p:blipFill>
        <p:spPr>
          <a:xfrm>
            <a:off x="5270004" y="728700"/>
            <a:ext cx="5256586" cy="4605840"/>
          </a:xfrm>
          <a:prstGeom prst="rect">
            <a:avLst/>
          </a:prstGeom>
        </p:spPr>
      </p:pic>
      <p:pic>
        <p:nvPicPr>
          <p:cNvPr id="4" name="Picture 3"/>
          <p:cNvPicPr>
            <a:picLocks noChangeAspect="1"/>
          </p:cNvPicPr>
          <p:nvPr/>
        </p:nvPicPr>
        <p:blipFill>
          <a:blip r:embed="rId3"/>
          <a:stretch>
            <a:fillRect/>
          </a:stretch>
        </p:blipFill>
        <p:spPr>
          <a:xfrm>
            <a:off x="193915" y="3176972"/>
            <a:ext cx="5086805" cy="1095280"/>
          </a:xfrm>
          <a:prstGeom prst="rect">
            <a:avLst/>
          </a:prstGeom>
        </p:spPr>
      </p:pic>
    </p:spTree>
    <p:extLst>
      <p:ext uri="{BB962C8B-B14F-4D97-AF65-F5344CB8AC3E}">
        <p14:creationId xmlns:p14="http://schemas.microsoft.com/office/powerpoint/2010/main" val="30775503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u="sng" dirty="0">
                <a:solidFill>
                  <a:srgbClr val="FF0000"/>
                </a:solidFill>
                <a:latin typeface="Arial" panose="020B0604020202020204" pitchFamily="34" charset="0"/>
                <a:cs typeface="Arial" panose="020B0604020202020204" pitchFamily="34" charset="0"/>
              </a:rPr>
              <a:t>Step 1:</a:t>
            </a:r>
          </a:p>
          <a:p>
            <a:pPr marL="0" indent="0" algn="just" latinLnBrk="0">
              <a:lnSpc>
                <a:spcPct val="150000"/>
              </a:lnSpc>
              <a:buNone/>
            </a:pPr>
            <a:r>
              <a:rPr lang="en-US" sz="2400" dirty="0">
                <a:latin typeface="Arial" panose="020B0604020202020204" pitchFamily="34" charset="0"/>
                <a:cs typeface="Arial" panose="020B0604020202020204" pitchFamily="34" charset="0"/>
              </a:rPr>
              <a:t>Calculate of SS (within) and </a:t>
            </a:r>
            <a:r>
              <a:rPr lang="en-US" sz="2400" dirty="0" err="1">
                <a:latin typeface="Arial" panose="020B0604020202020204" pitchFamily="34" charset="0"/>
                <a:cs typeface="Arial" panose="020B0604020202020204" pitchFamily="34" charset="0"/>
              </a:rPr>
              <a:t>df</a:t>
            </a:r>
            <a:r>
              <a:rPr lang="en-US" sz="2400" dirty="0">
                <a:latin typeface="Arial" panose="020B0604020202020204" pitchFamily="34" charset="0"/>
                <a:cs typeface="Arial" panose="020B0604020202020204" pitchFamily="34" charset="0"/>
              </a:rPr>
              <a:t>(within) is: </a:t>
            </a: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a:p>
            <a:pPr marL="0" indent="0" algn="just" latinLnBrk="0">
              <a:lnSpc>
                <a:spcPct val="150000"/>
              </a:lnSpc>
              <a:buNone/>
            </a:pPr>
            <a:endParaRPr lang="en-US" sz="2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71</a:t>
            </a:fld>
            <a:endParaRPr lang="en-US" altLang="ko-KR"/>
          </a:p>
        </p:txBody>
      </p:sp>
      <p:pic>
        <p:nvPicPr>
          <p:cNvPr id="4" name="Picture 3"/>
          <p:cNvPicPr>
            <a:picLocks noChangeAspect="1"/>
          </p:cNvPicPr>
          <p:nvPr/>
        </p:nvPicPr>
        <p:blipFill>
          <a:blip r:embed="rId2"/>
          <a:stretch>
            <a:fillRect/>
          </a:stretch>
        </p:blipFill>
        <p:spPr>
          <a:xfrm>
            <a:off x="6597825" y="1551285"/>
            <a:ext cx="4152900" cy="914400"/>
          </a:xfrm>
          <a:prstGeom prst="rect">
            <a:avLst/>
          </a:prstGeom>
        </p:spPr>
      </p:pic>
      <p:pic>
        <p:nvPicPr>
          <p:cNvPr id="6" name="Picture 5"/>
          <p:cNvPicPr>
            <a:picLocks noChangeAspect="1"/>
          </p:cNvPicPr>
          <p:nvPr/>
        </p:nvPicPr>
        <p:blipFill>
          <a:blip r:embed="rId3"/>
          <a:stretch>
            <a:fillRect/>
          </a:stretch>
        </p:blipFill>
        <p:spPr>
          <a:xfrm>
            <a:off x="1847528" y="2897982"/>
            <a:ext cx="7162800" cy="2724150"/>
          </a:xfrm>
          <a:prstGeom prst="rect">
            <a:avLst/>
          </a:prstGeom>
        </p:spPr>
      </p:pic>
    </p:spTree>
    <p:extLst>
      <p:ext uri="{BB962C8B-B14F-4D97-AF65-F5344CB8AC3E}">
        <p14:creationId xmlns:p14="http://schemas.microsoft.com/office/powerpoint/2010/main" val="2211298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u="sng" dirty="0">
                <a:solidFill>
                  <a:srgbClr val="FF0000"/>
                </a:solidFill>
                <a:latin typeface="Arial" panose="020B0604020202020204" pitchFamily="34" charset="0"/>
                <a:cs typeface="Arial" panose="020B0604020202020204" pitchFamily="34" charset="0"/>
              </a:rPr>
              <a:t>Step 2:</a:t>
            </a:r>
          </a:p>
          <a:p>
            <a:pPr marL="0" indent="0" algn="just" latinLnBrk="0">
              <a:lnSpc>
                <a:spcPct val="150000"/>
              </a:lnSpc>
              <a:buNone/>
            </a:pPr>
            <a:r>
              <a:rPr lang="en-US" sz="2400" dirty="0">
                <a:latin typeface="Arial" panose="020B0604020202020204" pitchFamily="34" charset="0"/>
                <a:cs typeface="Arial" panose="020B0604020202020204" pitchFamily="34" charset="0"/>
              </a:rPr>
              <a:t>Calculate of SS (detergent)  and  </a:t>
            </a:r>
            <a:r>
              <a:rPr lang="en-US" sz="2400" dirty="0" err="1">
                <a:latin typeface="Arial" panose="020B0604020202020204" pitchFamily="34" charset="0"/>
                <a:cs typeface="Arial" panose="020B0604020202020204" pitchFamily="34" charset="0"/>
              </a:rPr>
              <a:t>df</a:t>
            </a:r>
            <a:r>
              <a:rPr lang="en-US" sz="2400" dirty="0">
                <a:latin typeface="Arial" panose="020B0604020202020204" pitchFamily="34" charset="0"/>
                <a:cs typeface="Arial" panose="020B0604020202020204" pitchFamily="34" charset="0"/>
              </a:rPr>
              <a:t>(detergent) and MS(detergent)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72</a:t>
            </a:fld>
            <a:endParaRPr lang="en-US" altLang="ko-KR"/>
          </a:p>
        </p:txBody>
      </p:sp>
      <p:pic>
        <p:nvPicPr>
          <p:cNvPr id="4" name="Picture 3"/>
          <p:cNvPicPr>
            <a:picLocks noChangeAspect="1"/>
          </p:cNvPicPr>
          <p:nvPr/>
        </p:nvPicPr>
        <p:blipFill>
          <a:blip r:embed="rId2"/>
          <a:stretch>
            <a:fillRect/>
          </a:stretch>
        </p:blipFill>
        <p:spPr>
          <a:xfrm>
            <a:off x="2891644" y="2600908"/>
            <a:ext cx="6010275" cy="2152650"/>
          </a:xfrm>
          <a:prstGeom prst="rect">
            <a:avLst/>
          </a:prstGeom>
        </p:spPr>
      </p:pic>
    </p:spTree>
    <p:extLst>
      <p:ext uri="{BB962C8B-B14F-4D97-AF65-F5344CB8AC3E}">
        <p14:creationId xmlns:p14="http://schemas.microsoft.com/office/powerpoint/2010/main" val="604553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u="sng" dirty="0">
                <a:solidFill>
                  <a:srgbClr val="FF0000"/>
                </a:solidFill>
                <a:latin typeface="Arial" panose="020B0604020202020204" pitchFamily="34" charset="0"/>
                <a:cs typeface="Arial" panose="020B0604020202020204" pitchFamily="34" charset="0"/>
              </a:rPr>
              <a:t>Step 3:</a:t>
            </a:r>
          </a:p>
          <a:p>
            <a:pPr marL="0" indent="0" algn="just" latinLnBrk="0">
              <a:lnSpc>
                <a:spcPct val="150000"/>
              </a:lnSpc>
              <a:buNone/>
            </a:pPr>
            <a:r>
              <a:rPr lang="en-US" sz="2400" dirty="0">
                <a:latin typeface="Arial" panose="020B0604020202020204" pitchFamily="34" charset="0"/>
                <a:cs typeface="Arial" panose="020B0604020202020204" pitchFamily="34" charset="0"/>
              </a:rPr>
              <a:t>Calculate of SS (temperature), </a:t>
            </a:r>
            <a:r>
              <a:rPr lang="en-US" sz="2400" dirty="0" err="1">
                <a:latin typeface="Arial" panose="020B0604020202020204" pitchFamily="34" charset="0"/>
                <a:cs typeface="Arial" panose="020B0604020202020204" pitchFamily="34" charset="0"/>
              </a:rPr>
              <a:t>df</a:t>
            </a:r>
            <a:r>
              <a:rPr lang="en-US" sz="2400" dirty="0">
                <a:latin typeface="Arial" panose="020B0604020202020204" pitchFamily="34" charset="0"/>
                <a:cs typeface="Arial" panose="020B0604020202020204" pitchFamily="34" charset="0"/>
              </a:rPr>
              <a:t>(temperature) and MS(temperature)</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73</a:t>
            </a:fld>
            <a:endParaRPr lang="en-US" altLang="ko-KR"/>
          </a:p>
        </p:txBody>
      </p:sp>
      <p:pic>
        <p:nvPicPr>
          <p:cNvPr id="7" name="Picture 6"/>
          <p:cNvPicPr>
            <a:picLocks noChangeAspect="1"/>
          </p:cNvPicPr>
          <p:nvPr/>
        </p:nvPicPr>
        <p:blipFill>
          <a:blip r:embed="rId2"/>
          <a:stretch>
            <a:fillRect/>
          </a:stretch>
        </p:blipFill>
        <p:spPr>
          <a:xfrm>
            <a:off x="1775520" y="2410447"/>
            <a:ext cx="7239000" cy="2286000"/>
          </a:xfrm>
          <a:prstGeom prst="rect">
            <a:avLst/>
          </a:prstGeom>
        </p:spPr>
      </p:pic>
    </p:spTree>
    <p:extLst>
      <p:ext uri="{BB962C8B-B14F-4D97-AF65-F5344CB8AC3E}">
        <p14:creationId xmlns:p14="http://schemas.microsoft.com/office/powerpoint/2010/main" val="6310015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u="sng" dirty="0">
                <a:solidFill>
                  <a:srgbClr val="FF0000"/>
                </a:solidFill>
                <a:latin typeface="Arial" panose="020B0604020202020204" pitchFamily="34" charset="0"/>
                <a:cs typeface="Arial" panose="020B0604020202020204" pitchFamily="34" charset="0"/>
              </a:rPr>
              <a:t>Step 4:</a:t>
            </a:r>
          </a:p>
          <a:p>
            <a:pPr marL="0" indent="0" algn="just" latinLnBrk="0">
              <a:lnSpc>
                <a:spcPct val="150000"/>
              </a:lnSpc>
              <a:buNone/>
            </a:pPr>
            <a:r>
              <a:rPr lang="en-US" sz="2400" dirty="0">
                <a:latin typeface="Arial" panose="020B0604020202020204" pitchFamily="34" charset="0"/>
                <a:cs typeface="Arial" panose="020B0604020202020204" pitchFamily="34" charset="0"/>
              </a:rPr>
              <a:t>Calculate of SS (interaction),  </a:t>
            </a:r>
            <a:r>
              <a:rPr lang="en-US" sz="2400" dirty="0" err="1">
                <a:latin typeface="Arial" panose="020B0604020202020204" pitchFamily="34" charset="0"/>
                <a:cs typeface="Arial" panose="020B0604020202020204" pitchFamily="34" charset="0"/>
              </a:rPr>
              <a:t>df</a:t>
            </a:r>
            <a:r>
              <a:rPr lang="en-US" sz="2400" dirty="0">
                <a:latin typeface="Arial" panose="020B0604020202020204" pitchFamily="34" charset="0"/>
                <a:cs typeface="Arial" panose="020B0604020202020204" pitchFamily="34" charset="0"/>
              </a:rPr>
              <a:t>(interaction) and MS(interaction)</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74</a:t>
            </a:fld>
            <a:endParaRPr lang="en-US" altLang="ko-KR"/>
          </a:p>
        </p:txBody>
      </p:sp>
      <p:pic>
        <p:nvPicPr>
          <p:cNvPr id="2" name="Picture 1"/>
          <p:cNvPicPr>
            <a:picLocks noChangeAspect="1"/>
          </p:cNvPicPr>
          <p:nvPr/>
        </p:nvPicPr>
        <p:blipFill>
          <a:blip r:embed="rId2"/>
          <a:stretch>
            <a:fillRect/>
          </a:stretch>
        </p:blipFill>
        <p:spPr>
          <a:xfrm>
            <a:off x="295275" y="2366962"/>
            <a:ext cx="11601450" cy="2124075"/>
          </a:xfrm>
          <a:prstGeom prst="rect">
            <a:avLst/>
          </a:prstGeom>
        </p:spPr>
      </p:pic>
    </p:spTree>
    <p:extLst>
      <p:ext uri="{BB962C8B-B14F-4D97-AF65-F5344CB8AC3E}">
        <p14:creationId xmlns:p14="http://schemas.microsoft.com/office/powerpoint/2010/main" val="13313097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Two-way ANOVA (Example problem)</a:t>
            </a:r>
          </a:p>
        </p:txBody>
      </p:sp>
      <p:sp>
        <p:nvSpPr>
          <p:cNvPr id="11" name="Content Placeholder 10"/>
          <p:cNvSpPr>
            <a:spLocks noGrp="1"/>
          </p:cNvSpPr>
          <p:nvPr>
            <p:ph idx="1"/>
          </p:nvPr>
        </p:nvSpPr>
        <p:spPr/>
        <p:txBody>
          <a:bodyPr/>
          <a:lstStyle/>
          <a:p>
            <a:pPr marL="0" indent="0" algn="just" latinLnBrk="0">
              <a:lnSpc>
                <a:spcPct val="150000"/>
              </a:lnSpc>
              <a:buNone/>
            </a:pPr>
            <a:r>
              <a:rPr lang="en-US" sz="2400" u="sng" dirty="0">
                <a:solidFill>
                  <a:srgbClr val="FF0000"/>
                </a:solidFill>
                <a:latin typeface="Arial" panose="020B0604020202020204" pitchFamily="34" charset="0"/>
                <a:cs typeface="Arial" panose="020B0604020202020204" pitchFamily="34" charset="0"/>
              </a:rPr>
              <a:t>Step 5: F-Test</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75</a:t>
            </a:fld>
            <a:endParaRPr lang="en-US" altLang="ko-KR"/>
          </a:p>
        </p:txBody>
      </p:sp>
      <p:pic>
        <p:nvPicPr>
          <p:cNvPr id="3" name="Picture 2"/>
          <p:cNvPicPr>
            <a:picLocks noChangeAspect="1"/>
          </p:cNvPicPr>
          <p:nvPr/>
        </p:nvPicPr>
        <p:blipFill>
          <a:blip r:embed="rId3"/>
          <a:stretch>
            <a:fillRect/>
          </a:stretch>
        </p:blipFill>
        <p:spPr>
          <a:xfrm>
            <a:off x="707270" y="1916233"/>
            <a:ext cx="5791200" cy="1533525"/>
          </a:xfrm>
          <a:prstGeom prst="rect">
            <a:avLst/>
          </a:prstGeom>
        </p:spPr>
      </p:pic>
      <p:pic>
        <p:nvPicPr>
          <p:cNvPr id="8" name="Picture 7"/>
          <p:cNvPicPr>
            <a:picLocks noChangeAspect="1"/>
          </p:cNvPicPr>
          <p:nvPr/>
        </p:nvPicPr>
        <p:blipFill>
          <a:blip r:embed="rId4"/>
          <a:stretch>
            <a:fillRect/>
          </a:stretch>
        </p:blipFill>
        <p:spPr>
          <a:xfrm>
            <a:off x="3787077" y="3446700"/>
            <a:ext cx="7782565" cy="2754608"/>
          </a:xfrm>
          <a:prstGeom prst="rect">
            <a:avLst/>
          </a:prstGeom>
        </p:spPr>
      </p:pic>
    </p:spTree>
    <p:extLst>
      <p:ext uri="{BB962C8B-B14F-4D97-AF65-F5344CB8AC3E}">
        <p14:creationId xmlns:p14="http://schemas.microsoft.com/office/powerpoint/2010/main" val="26822447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BBF992C-F1AA-4A66-8CC7-87949E2D5226}" type="slidenum">
              <a:rPr lang="en-US" altLang="ko-KR" smtClean="0"/>
              <a:pPr>
                <a:defRPr/>
              </a:pPr>
              <a:t>76</a:t>
            </a:fld>
            <a:endParaRPr lang="en-US" altLang="ko-KR"/>
          </a:p>
        </p:txBody>
      </p:sp>
      <p:sp>
        <p:nvSpPr>
          <p:cNvPr id="6" name="Text Placeholder 5"/>
          <p:cNvSpPr>
            <a:spLocks noGrp="1"/>
          </p:cNvSpPr>
          <p:nvPr>
            <p:ph type="body" sz="half" idx="2"/>
          </p:nvPr>
        </p:nvSpPr>
        <p:spPr>
          <a:xfrm>
            <a:off x="2397958" y="3140968"/>
            <a:ext cx="7315200" cy="804862"/>
          </a:xfrm>
        </p:spPr>
        <p:txBody>
          <a:bodyPr/>
          <a:lstStyle/>
          <a:p>
            <a:pPr algn="ctr"/>
            <a:r>
              <a:rPr lang="en-IN" sz="4400" dirty="0">
                <a:latin typeface="Arial" panose="020B0604020202020204" pitchFamily="34" charset="0"/>
                <a:cs typeface="Arial" panose="020B0604020202020204" pitchFamily="34" charset="0"/>
              </a:rPr>
              <a:t>Thank you</a:t>
            </a:r>
          </a:p>
        </p:txBody>
      </p:sp>
      <p:sp>
        <p:nvSpPr>
          <p:cNvPr id="5" name="Content Placeholder 2"/>
          <p:cNvSpPr txBox="1">
            <a:spLocks/>
          </p:cNvSpPr>
          <p:nvPr/>
        </p:nvSpPr>
        <p:spPr>
          <a:xfrm>
            <a:off x="432681" y="4797152"/>
            <a:ext cx="11665296" cy="1260139"/>
          </a:xfrm>
          <a:prstGeom prst="rect">
            <a:avLst/>
          </a:prstGeom>
        </p:spPr>
        <p:txBody>
          <a:bodyPr/>
          <a:lstStyle>
            <a:lvl1pPr marL="0" indent="0" algn="l" rtl="0" eaLnBrk="0" fontAlgn="base" latinLnBrk="1" hangingPunct="0">
              <a:spcBef>
                <a:spcPct val="20000"/>
              </a:spcBef>
              <a:spcAft>
                <a:spcPct val="0"/>
              </a:spcAft>
              <a:buNone/>
              <a:defRPr kumimoji="1" sz="3939">
                <a:solidFill>
                  <a:schemeClr val="tx1"/>
                </a:solidFill>
                <a:latin typeface="+mn-lt"/>
                <a:ea typeface="+mn-ea"/>
                <a:cs typeface="+mn-cs"/>
              </a:defRPr>
            </a:lvl1pPr>
            <a:lvl2pPr marL="562722" indent="0" algn="l" rtl="0" eaLnBrk="0" fontAlgn="base" latinLnBrk="1" hangingPunct="0">
              <a:spcBef>
                <a:spcPct val="20000"/>
              </a:spcBef>
              <a:spcAft>
                <a:spcPct val="0"/>
              </a:spcAft>
              <a:buNone/>
              <a:defRPr kumimoji="1" sz="3446">
                <a:solidFill>
                  <a:schemeClr val="tx1"/>
                </a:solidFill>
                <a:latin typeface="+mn-lt"/>
                <a:ea typeface="+mn-ea"/>
              </a:defRPr>
            </a:lvl2pPr>
            <a:lvl3pPr marL="1125444" indent="0" algn="l" rtl="0" eaLnBrk="0" fontAlgn="base" latinLnBrk="1" hangingPunct="0">
              <a:spcBef>
                <a:spcPct val="20000"/>
              </a:spcBef>
              <a:spcAft>
                <a:spcPct val="0"/>
              </a:spcAft>
              <a:buNone/>
              <a:defRPr kumimoji="1" sz="2954">
                <a:solidFill>
                  <a:schemeClr val="tx1"/>
                </a:solidFill>
                <a:latin typeface="+mn-lt"/>
                <a:ea typeface="+mn-ea"/>
              </a:defRPr>
            </a:lvl3pPr>
            <a:lvl4pPr marL="1688165" indent="0" algn="l" rtl="0" eaLnBrk="0" fontAlgn="base" latinLnBrk="1" hangingPunct="0">
              <a:spcBef>
                <a:spcPct val="20000"/>
              </a:spcBef>
              <a:spcAft>
                <a:spcPct val="0"/>
              </a:spcAft>
              <a:buNone/>
              <a:defRPr kumimoji="1" sz="2462">
                <a:solidFill>
                  <a:schemeClr val="tx1"/>
                </a:solidFill>
                <a:latin typeface="+mn-lt"/>
                <a:ea typeface="+mn-ea"/>
              </a:defRPr>
            </a:lvl4pPr>
            <a:lvl5pPr marL="2250887" indent="0" algn="l" rtl="0" eaLnBrk="0" fontAlgn="base" latinLnBrk="1" hangingPunct="0">
              <a:spcBef>
                <a:spcPct val="20000"/>
              </a:spcBef>
              <a:spcAft>
                <a:spcPct val="0"/>
              </a:spcAft>
              <a:buNone/>
              <a:defRPr kumimoji="1" sz="2462">
                <a:solidFill>
                  <a:schemeClr val="tx1"/>
                </a:solidFill>
                <a:latin typeface="+mn-lt"/>
                <a:ea typeface="+mn-ea"/>
              </a:defRPr>
            </a:lvl5pPr>
            <a:lvl6pPr marL="2813609" indent="0" algn="l" rtl="0" fontAlgn="base" latinLnBrk="1">
              <a:spcBef>
                <a:spcPct val="20000"/>
              </a:spcBef>
              <a:spcAft>
                <a:spcPct val="0"/>
              </a:spcAft>
              <a:buNone/>
              <a:defRPr kumimoji="1" sz="2462">
                <a:solidFill>
                  <a:schemeClr val="tx1"/>
                </a:solidFill>
                <a:latin typeface="+mn-lt"/>
                <a:ea typeface="+mn-ea"/>
              </a:defRPr>
            </a:lvl6pPr>
            <a:lvl7pPr marL="3376331" indent="0" algn="l" rtl="0" fontAlgn="base" latinLnBrk="1">
              <a:spcBef>
                <a:spcPct val="20000"/>
              </a:spcBef>
              <a:spcAft>
                <a:spcPct val="0"/>
              </a:spcAft>
              <a:buNone/>
              <a:defRPr kumimoji="1" sz="2462">
                <a:solidFill>
                  <a:schemeClr val="tx1"/>
                </a:solidFill>
                <a:latin typeface="+mn-lt"/>
                <a:ea typeface="+mn-ea"/>
              </a:defRPr>
            </a:lvl7pPr>
            <a:lvl8pPr marL="3939052" indent="0" algn="l" rtl="0" fontAlgn="base" latinLnBrk="1">
              <a:spcBef>
                <a:spcPct val="20000"/>
              </a:spcBef>
              <a:spcAft>
                <a:spcPct val="0"/>
              </a:spcAft>
              <a:buNone/>
              <a:defRPr kumimoji="1" sz="2462">
                <a:solidFill>
                  <a:schemeClr val="tx1"/>
                </a:solidFill>
                <a:latin typeface="+mn-lt"/>
                <a:ea typeface="+mn-ea"/>
              </a:defRPr>
            </a:lvl8pPr>
            <a:lvl9pPr marL="4501774" indent="0" algn="l" rtl="0" fontAlgn="base" latinLnBrk="1">
              <a:spcBef>
                <a:spcPct val="20000"/>
              </a:spcBef>
              <a:spcAft>
                <a:spcPct val="0"/>
              </a:spcAft>
              <a:buNone/>
              <a:defRPr kumimoji="1" sz="2462">
                <a:solidFill>
                  <a:schemeClr val="tx1"/>
                </a:solidFill>
                <a:latin typeface="+mn-lt"/>
                <a:ea typeface="+mn-ea"/>
              </a:defRPr>
            </a:lvl9pPr>
          </a:lstStyle>
          <a:p>
            <a:r>
              <a:rPr lang="en-IN" sz="2400" b="1" kern="0" dirty="0">
                <a:latin typeface="Arial" panose="020B0604020202020204" pitchFamily="34" charset="0"/>
                <a:cs typeface="Arial" panose="020B0604020202020204" pitchFamily="34" charset="0"/>
              </a:rPr>
              <a:t>Reference:</a:t>
            </a:r>
          </a:p>
          <a:p>
            <a:r>
              <a:rPr lang="en-IN" sz="2400" kern="0" dirty="0">
                <a:latin typeface="Arial" panose="020B0604020202020204" pitchFamily="34" charset="0"/>
                <a:cs typeface="Arial" panose="020B0604020202020204" pitchFamily="34" charset="0"/>
              </a:rPr>
              <a:t>Douglas C. Montgomery. Design of Experiments.   Eighth Edition. </a:t>
            </a:r>
          </a:p>
        </p:txBody>
      </p:sp>
    </p:spTree>
    <p:extLst>
      <p:ext uri="{BB962C8B-B14F-4D97-AF65-F5344CB8AC3E}">
        <p14:creationId xmlns:p14="http://schemas.microsoft.com/office/powerpoint/2010/main" val="184811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400" dirty="0">
                <a:latin typeface="Arial" panose="020B0604020202020204" pitchFamily="34" charset="0"/>
                <a:cs typeface="Arial" panose="020B0604020202020204" pitchFamily="34" charset="0"/>
              </a:rPr>
              <a:t>Example:</a:t>
            </a:r>
          </a:p>
          <a:p>
            <a:pPr lvl="1" algn="just" latinLnBrk="0">
              <a:lnSpc>
                <a:spcPct val="150000"/>
              </a:lnSpc>
            </a:pPr>
            <a:r>
              <a:rPr lang="en-US" sz="2400" dirty="0">
                <a:latin typeface="Arial" panose="020B0604020202020204" pitchFamily="34" charset="0"/>
                <a:cs typeface="Arial" panose="020B0604020202020204" pitchFamily="34" charset="0"/>
              </a:rPr>
              <a:t>A Manager wants to evaluate the performance of three(or more) employees to see if any performance different from others.</a:t>
            </a:r>
          </a:p>
          <a:p>
            <a:pPr lvl="1" algn="just" latinLnBrk="0">
              <a:lnSpc>
                <a:spcPct val="150000"/>
              </a:lnSpc>
            </a:pPr>
            <a:r>
              <a:rPr lang="en-US" sz="2400" dirty="0">
                <a:latin typeface="Arial" panose="020B0604020202020204" pitchFamily="34" charset="0"/>
                <a:cs typeface="Arial" panose="020B0604020202020204" pitchFamily="34" charset="0"/>
              </a:rPr>
              <a:t>A Marketing executives want to see if there is a difference in sales productivity in the 5 company region.</a:t>
            </a:r>
          </a:p>
          <a:p>
            <a:pPr lvl="1" algn="just" latinLnBrk="0">
              <a:lnSpc>
                <a:spcPct val="150000"/>
              </a:lnSpc>
            </a:pPr>
            <a:r>
              <a:rPr lang="en-US" sz="2400" dirty="0">
                <a:latin typeface="Arial" panose="020B0604020202020204" pitchFamily="34" charset="0"/>
                <a:cs typeface="Arial" panose="020B0604020202020204" pitchFamily="34" charset="0"/>
              </a:rPr>
              <a:t>A Teacher wants to see if there is a difference in students performance if he use 3 or more approach to teach.</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8</a:t>
            </a:fld>
            <a:endParaRPr lang="en-US" altLang="ko-KR"/>
          </a:p>
        </p:txBody>
      </p:sp>
    </p:spTree>
    <p:extLst>
      <p:ext uri="{BB962C8B-B14F-4D97-AF65-F5344CB8AC3E}">
        <p14:creationId xmlns:p14="http://schemas.microsoft.com/office/powerpoint/2010/main" val="58262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a:t>ANOVA</a:t>
            </a:r>
          </a:p>
        </p:txBody>
      </p:sp>
      <p:sp>
        <p:nvSpPr>
          <p:cNvPr id="11" name="Content Placeholder 10"/>
          <p:cNvSpPr>
            <a:spLocks noGrp="1"/>
          </p:cNvSpPr>
          <p:nvPr>
            <p:ph idx="1"/>
          </p:nvPr>
        </p:nvSpPr>
        <p:spPr/>
        <p:txBody>
          <a:bodyPr/>
          <a:lstStyle/>
          <a:p>
            <a:pPr algn="just" latinLnBrk="0">
              <a:lnSpc>
                <a:spcPct val="150000"/>
              </a:lnSpc>
            </a:pPr>
            <a:r>
              <a:rPr lang="en-US" sz="2400" dirty="0">
                <a:latin typeface="Arial" panose="020B0604020202020204" pitchFamily="34" charset="0"/>
                <a:cs typeface="Arial" panose="020B0604020202020204" pitchFamily="34" charset="0"/>
              </a:rPr>
              <a:t>ANOVA is two types:</a:t>
            </a:r>
          </a:p>
          <a:p>
            <a:pPr lvl="1" algn="just" latinLnBrk="0">
              <a:lnSpc>
                <a:spcPct val="150000"/>
              </a:lnSpc>
            </a:pPr>
            <a:r>
              <a:rPr lang="en-US" sz="2400" dirty="0">
                <a:latin typeface="Arial" panose="020B0604020202020204" pitchFamily="34" charset="0"/>
                <a:cs typeface="Arial" panose="020B0604020202020204" pitchFamily="34" charset="0"/>
              </a:rPr>
              <a:t>One Way ANOVA: Only one factor is investigated</a:t>
            </a:r>
          </a:p>
          <a:p>
            <a:pPr lvl="2" algn="just" latinLnBrk="0">
              <a:lnSpc>
                <a:spcPct val="150000"/>
              </a:lnSpc>
            </a:pPr>
            <a:r>
              <a:rPr lang="en-US" sz="1908" dirty="0">
                <a:latin typeface="Arial" panose="020B0604020202020204" pitchFamily="34" charset="0"/>
                <a:cs typeface="Arial" panose="020B0604020202020204" pitchFamily="34" charset="0"/>
              </a:rPr>
              <a:t>One independent variable (With 2 levels)</a:t>
            </a:r>
          </a:p>
          <a:p>
            <a:pPr lvl="2" algn="just" latinLnBrk="0">
              <a:lnSpc>
                <a:spcPct val="150000"/>
              </a:lnSpc>
            </a:pPr>
            <a:r>
              <a:rPr lang="en-US" sz="1908" dirty="0">
                <a:latin typeface="Arial" panose="020B0604020202020204" pitchFamily="34" charset="0"/>
                <a:cs typeface="Arial" panose="020B0604020202020204" pitchFamily="34" charset="0"/>
              </a:rPr>
              <a:t>Analysis of Variance could have one independent variable</a:t>
            </a:r>
          </a:p>
          <a:p>
            <a:pPr lvl="1" algn="just" latinLnBrk="0">
              <a:lnSpc>
                <a:spcPct val="150000"/>
              </a:lnSpc>
            </a:pPr>
            <a:r>
              <a:rPr lang="en-US" sz="2400" dirty="0">
                <a:latin typeface="Arial" panose="020B0604020202020204" pitchFamily="34" charset="0"/>
                <a:cs typeface="Arial" panose="020B0604020202020204" pitchFamily="34" charset="0"/>
              </a:rPr>
              <a:t>Two Way ANOVA: Investigate two factors at the same time</a:t>
            </a:r>
          </a:p>
          <a:p>
            <a:pPr lvl="2" algn="just" latinLnBrk="0">
              <a:lnSpc>
                <a:spcPct val="150000"/>
              </a:lnSpc>
            </a:pPr>
            <a:r>
              <a:rPr lang="en-US" sz="1908" dirty="0">
                <a:latin typeface="Arial" panose="020B0604020202020204" pitchFamily="34" charset="0"/>
                <a:cs typeface="Arial" panose="020B0604020202020204" pitchFamily="34" charset="0"/>
              </a:rPr>
              <a:t>Two independent variables (can have multiple levels)</a:t>
            </a:r>
          </a:p>
          <a:p>
            <a:pPr lvl="2" algn="just" latinLnBrk="0">
              <a:lnSpc>
                <a:spcPct val="150000"/>
              </a:lnSpc>
            </a:pPr>
            <a:r>
              <a:rPr lang="en-US" sz="1908" dirty="0">
                <a:latin typeface="Arial" panose="020B0604020202020204" pitchFamily="34" charset="0"/>
                <a:cs typeface="Arial" panose="020B0604020202020204" pitchFamily="34" charset="0"/>
              </a:rPr>
              <a:t>Analysis of Variance could have two independent variables </a:t>
            </a:r>
          </a:p>
          <a:p>
            <a:pPr lvl="1" algn="just" latinLnBrk="0">
              <a:lnSpc>
                <a:spcPct val="150000"/>
              </a:lnSpc>
            </a:pPr>
            <a:r>
              <a:rPr lang="en-US" sz="2400" dirty="0">
                <a:latin typeface="Arial" panose="020B0604020202020204" pitchFamily="34" charset="0"/>
                <a:cs typeface="Arial" panose="020B0604020202020204" pitchFamily="34" charset="0"/>
              </a:rPr>
              <a:t>Two way ANOVA without replication</a:t>
            </a:r>
          </a:p>
          <a:p>
            <a:pPr lvl="1" algn="just" latinLnBrk="0">
              <a:lnSpc>
                <a:spcPct val="150000"/>
              </a:lnSpc>
            </a:pPr>
            <a:r>
              <a:rPr lang="en-US" sz="2400" dirty="0">
                <a:latin typeface="Arial" panose="020B0604020202020204" pitchFamily="34" charset="0"/>
                <a:cs typeface="Arial" panose="020B0604020202020204" pitchFamily="34" charset="0"/>
              </a:rPr>
              <a:t>Two way ANOVA with replication</a:t>
            </a:r>
          </a:p>
        </p:txBody>
      </p:sp>
      <p:sp>
        <p:nvSpPr>
          <p:cNvPr id="5" name="Slide Number Placeholder 4"/>
          <p:cNvSpPr>
            <a:spLocks noGrp="1"/>
          </p:cNvSpPr>
          <p:nvPr>
            <p:ph type="sldNum" sz="quarter" idx="10"/>
          </p:nvPr>
        </p:nvSpPr>
        <p:spPr/>
        <p:txBody>
          <a:bodyPr/>
          <a:lstStyle/>
          <a:p>
            <a:fld id="{2D8A44CB-1BEC-43BB-9219-E16F9F1E3E4C}" type="slidenum">
              <a:rPr lang="en-US" altLang="ko-KR" smtClean="0"/>
              <a:pPr/>
              <a:t>9</a:t>
            </a:fld>
            <a:endParaRPr lang="en-US" altLang="ko-KR"/>
          </a:p>
        </p:txBody>
      </p:sp>
    </p:spTree>
    <p:extLst>
      <p:ext uri="{BB962C8B-B14F-4D97-AF65-F5344CB8AC3E}">
        <p14:creationId xmlns:p14="http://schemas.microsoft.com/office/powerpoint/2010/main" val="42877973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266&quot;/&gt;&lt;partner val=&quot;53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1&quot;/&gt;&lt;m_mruColor&gt;&lt;m_vecMRU length=&quot;7&quot;&gt;&lt;elem&gt;&lt;m_ppcolschidx val=&quot;0&quot;/&gt;&lt;m_rgb r=&quot;3c&quot; g=&quot;55&quot; b=&quot;7b&quot;/&gt;&lt;/elem&gt;&lt;elem&gt;&lt;m_ppcolschidx val=&quot;0&quot;/&gt;&lt;m_rgb r=&quot;c8&quot; g=&quot;cf&quot; b=&quot;d7&quot;/&gt;&lt;/elem&gt;&lt;elem&gt;&lt;m_ppcolschidx val=&quot;0&quot;/&gt;&lt;m_rgb r=&quot;82&quot; g=&quot;8c&quot; b=&quot;96&quot;/&gt;&lt;/elem&gt;&lt;elem&gt;&lt;m_ppcolschidx val=&quot;0&quot;/&gt;&lt;m_rgb r=&quot;42&quot; g=&quot;57&quot; b=&quot;73&quot;/&gt;&lt;/elem&gt;&lt;elem&gt;&lt;m_ppcolschidx val=&quot;0&quot;/&gt;&lt;m_rgb r=&quot;ff&quot; g=&quot;cc&quot; b=&quot;0&quot;/&gt;&lt;/elem&gt;&lt;elem&gt;&lt;m_ppcolschidx val=&quot;0&quot;/&gt;&lt;m_rgb r=&quot;2d&quot; g=&quot;37&quot; b=&quot;49&quot;/&gt;&lt;/elem&gt;&lt;elem&gt;&lt;m_ppcolschidx val=&quot;0&quot;/&gt;&lt;m_rgb r=&quot;14&quot; g=&quot;1d&quot; b=&quot;29&quot;/&gt;&lt;/elem&gt;&lt;/m_vecMRU&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101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gUGxtNHtk.EvRvw64dIt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KtRWYxlZk.TMcaPKrkw0g"/>
</p:tagLst>
</file>

<file path=ppt/theme/theme1.xml><?xml version="1.0" encoding="utf-8"?>
<a:theme xmlns:a="http://schemas.openxmlformats.org/drawingml/2006/main" name="기본 디자인">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anchor="ctr"/>
      <a:lstStyle>
        <a:defPPr>
          <a:defRPr sz="105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bg1"/>
        </a:solidFill>
        <a:ln w="9525"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nowledgeworks Tem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Knowledgeworks Temlate">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chemeClr val="bg1"/>
        </a:solidFill>
        <a:ln w="9525"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2_Knowledgeworks Temlate 1">
        <a:dk1>
          <a:srgbClr val="004785"/>
        </a:dk1>
        <a:lt1>
          <a:srgbClr val="FFFFFF"/>
        </a:lt1>
        <a:dk2>
          <a:srgbClr val="004785"/>
        </a:dk2>
        <a:lt2>
          <a:srgbClr val="808080"/>
        </a:lt2>
        <a:accent1>
          <a:srgbClr val="3E7898"/>
        </a:accent1>
        <a:accent2>
          <a:srgbClr val="C0D8E6"/>
        </a:accent2>
        <a:accent3>
          <a:srgbClr val="FFFFFF"/>
        </a:accent3>
        <a:accent4>
          <a:srgbClr val="003B71"/>
        </a:accent4>
        <a:accent5>
          <a:srgbClr val="AFBECA"/>
        </a:accent5>
        <a:accent6>
          <a:srgbClr val="AEC4D0"/>
        </a:accent6>
        <a:hlink>
          <a:srgbClr val="6EA5C4"/>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4B6557DF76044BA5DDB349A11CCC13" ma:contentTypeVersion="0" ma:contentTypeDescription="Create a new document." ma:contentTypeScope="" ma:versionID="1ea2ba3ad550a6ad0834cb23f1f97434">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EA1EC3-942A-4CAD-BB20-0B88DBBFC652}"/>
</file>

<file path=customXml/itemProps2.xml><?xml version="1.0" encoding="utf-8"?>
<ds:datastoreItem xmlns:ds="http://schemas.openxmlformats.org/officeDocument/2006/customXml" ds:itemID="{319BEECF-11C3-43E9-B0AF-711F06E02C40}"/>
</file>

<file path=customXml/itemProps3.xml><?xml version="1.0" encoding="utf-8"?>
<ds:datastoreItem xmlns:ds="http://schemas.openxmlformats.org/officeDocument/2006/customXml" ds:itemID="{9E7CD4E5-70E1-4206-8201-3575646BC75B}"/>
</file>

<file path=docProps/app.xml><?xml version="1.0" encoding="utf-8"?>
<Properties xmlns="http://schemas.openxmlformats.org/officeDocument/2006/extended-properties" xmlns:vt="http://schemas.openxmlformats.org/officeDocument/2006/docPropsVTypes">
  <Template/>
  <TotalTime>30559</TotalTime>
  <Words>4277</Words>
  <Application>Microsoft Office PowerPoint</Application>
  <PresentationFormat>Widescreen</PresentationFormat>
  <Paragraphs>508</Paragraphs>
  <Slides>76</Slides>
  <Notes>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76</vt:i4>
      </vt:variant>
    </vt:vector>
  </HeadingPairs>
  <TitlesOfParts>
    <vt:vector size="85" baseType="lpstr">
      <vt:lpstr>굴림</vt:lpstr>
      <vt:lpstr>HY견고딕</vt:lpstr>
      <vt:lpstr>맑은 고딕</vt:lpstr>
      <vt:lpstr>Arial</vt:lpstr>
      <vt:lpstr>Calibri</vt:lpstr>
      <vt:lpstr>Cambria Math</vt:lpstr>
      <vt:lpstr>Wingdings</vt:lpstr>
      <vt:lpstr>기본 디자인</vt:lpstr>
      <vt:lpstr>2_Knowledgeworks Temlate</vt:lpstr>
      <vt:lpstr>PowerPoint Presentation</vt:lpstr>
      <vt:lpstr>PowerPoint Presentation</vt:lpstr>
      <vt:lpstr>Unit 5 </vt:lpstr>
      <vt:lpstr>ANOVA</vt:lpstr>
      <vt:lpstr>ANOVA</vt:lpstr>
      <vt:lpstr>ANOVA</vt:lpstr>
      <vt:lpstr>ANOVA</vt:lpstr>
      <vt:lpstr>ANOVA</vt:lpstr>
      <vt:lpstr>ANOVA</vt:lpstr>
      <vt:lpstr>ANOVA</vt:lpstr>
      <vt:lpstr>ANOVA</vt:lpstr>
      <vt:lpstr>ANOVA</vt:lpstr>
      <vt:lpstr>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 Process</vt:lpstr>
      <vt:lpstr>One-way ANOVA Process</vt:lpstr>
      <vt:lpstr>One-way ANOVA (Problem 1)</vt:lpstr>
      <vt:lpstr>One-way ANOVA (Problem 1)</vt:lpstr>
      <vt:lpstr>One-way ANOVA (Problem 1)</vt:lpstr>
      <vt:lpstr>One-way ANOVA (Problem 1)</vt:lpstr>
      <vt:lpstr>One-way ANOVA (Problem 1)</vt:lpstr>
      <vt:lpstr>One-way ANOVA (Problem 1)</vt:lpstr>
      <vt:lpstr>One-way ANOVA (Problem 1)</vt:lpstr>
      <vt:lpstr>One-way ANOVA (Problem 1)</vt:lpstr>
      <vt:lpstr>One-way ANOVA (Problem 1)</vt:lpstr>
      <vt:lpstr>One-way ANOVA (Problem 1)</vt:lpstr>
      <vt:lpstr>One-way ANOVA (Problem 1)</vt:lpstr>
      <vt:lpstr>One-way ANOVA</vt:lpstr>
      <vt:lpstr>One-way ANOVA (Problem 1 – Second Method)</vt:lpstr>
      <vt:lpstr>One-way ANOVA (Problem 1 – Second Method)</vt:lpstr>
      <vt:lpstr>One-way ANOVA (Problem 1 – Second Method)</vt:lpstr>
      <vt:lpstr>One-way ANOVA (Problem 1 – Second Method)</vt:lpstr>
      <vt:lpstr>One-way ANOVA (Problem 1 – Second Method)</vt:lpstr>
      <vt:lpstr>One-way ANOVA (Problem 1 – Second Method)</vt:lpstr>
      <vt:lpstr>One-way ANOVA (Problem 1 – Second Method)</vt:lpstr>
      <vt:lpstr>One-way ANOVA (Problem 2)</vt:lpstr>
      <vt:lpstr>One-way ANOVA (Problem 2)</vt:lpstr>
      <vt:lpstr>One-way ANOVA (Problem 3)</vt:lpstr>
      <vt:lpstr>One-way ANOVA (Problem 3)</vt:lpstr>
      <vt:lpstr>One-way ANOVA (Problem 3)</vt:lpstr>
      <vt:lpstr>One-way ANOVA (Problem 4)</vt:lpstr>
      <vt:lpstr>One-way ANOVA (Problem 4)</vt:lpstr>
      <vt:lpstr>One-way ANOVA (Problem 4)</vt:lpstr>
      <vt:lpstr>One-way ANOVA (Problem 5)</vt:lpstr>
      <vt:lpstr>One-way ANOVA (Problem 5)</vt:lpstr>
      <vt:lpstr>Two-way ANOVA</vt:lpstr>
      <vt:lpstr>Two-way ANOVA</vt:lpstr>
      <vt:lpstr>Two-way ANOVA (with interaction) method 1</vt:lpstr>
      <vt:lpstr>Two-way ANOVA (without interaction) method 2</vt:lpstr>
      <vt:lpstr>Two-way ANOVA (Problem 1 )</vt:lpstr>
      <vt:lpstr>Two-way ANOVA (Problem 1)</vt:lpstr>
      <vt:lpstr>Two-way ANOVA (Problem 1)</vt:lpstr>
      <vt:lpstr>Two-way ANOVA (Problem 1 )</vt:lpstr>
      <vt:lpstr>Two-way ANOVA (Problem 1 )</vt:lpstr>
      <vt:lpstr>Two-way ANOVA (Problem 1 )</vt:lpstr>
      <vt:lpstr>Two-way ANOVA (Problem 1 )</vt:lpstr>
      <vt:lpstr>Two-way ANOVA (Problem 2)</vt:lpstr>
      <vt:lpstr>Two-way ANOVA (Problem 2)</vt:lpstr>
      <vt:lpstr>Two-way ANOVA (Example problem)</vt:lpstr>
      <vt:lpstr>Two-way ANOVA (Example problem)</vt:lpstr>
      <vt:lpstr>Two-way ANOVA (Example problem)</vt:lpstr>
      <vt:lpstr>Two-way ANOVA (Example problem)</vt:lpstr>
      <vt:lpstr>Two-way ANOVA (Example problem)</vt:lpstr>
      <vt:lpstr>Two-way ANOVA (Example problem)</vt:lpstr>
      <vt:lpstr>Two-way ANOVA (Example problem)</vt:lpstr>
      <vt:lpstr>PowerPoint Presentation</vt:lpstr>
    </vt:vector>
  </TitlesOfParts>
  <Company>knowledgeworks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KRISS 프로젝트 착수보고</dc:title>
  <dc:creator>조승철</dc:creator>
  <cp:lastModifiedBy>Murali Subramaniyam  102252</cp:lastModifiedBy>
  <cp:revision>1378</cp:revision>
  <cp:lastPrinted>2023-01-25T03:23:56Z</cp:lastPrinted>
  <dcterms:created xsi:type="dcterms:W3CDTF">2009-01-23T07:32:02Z</dcterms:created>
  <dcterms:modified xsi:type="dcterms:W3CDTF">2023-06-21T02:53:42Z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0x010100F94B6557DF76044BA5DDB349A11CCC13</vt:lpwstr>
  </property>
</Properties>
</file>