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0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3" r:id="rId41"/>
    <p:sldId id="296" r:id="rId42"/>
    <p:sldId id="301" r:id="rId43"/>
    <p:sldId id="302" r:id="rId44"/>
    <p:sldId id="297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7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6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1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3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0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6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9F1F-9A90-4CA8-8C06-EE50C71C99A8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6DAB-ECAE-4F5C-B727-37370BFD7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Conservation: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6201"/>
            <a:ext cx="10515600" cy="33501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823778"/>
            <a:ext cx="217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Energy Conservation: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4044" y="1408279"/>
            <a:ext cx="8727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Energy </a:t>
            </a:r>
            <a:r>
              <a:rPr lang="en-US" b="1" dirty="0"/>
              <a:t>conservation which focus on the reduction of energy consumption in </a:t>
            </a:r>
            <a:r>
              <a:rPr lang="en-US" b="1" dirty="0" err="1"/>
              <a:t>IoT</a:t>
            </a:r>
            <a:r>
              <a:rPr lang="en-US" b="1" dirty="0"/>
              <a:t> devices. There are many schemes to conserve the energy like duty cycling, data reduction, </a:t>
            </a:r>
            <a:r>
              <a:rPr lang="en-IN" b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885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nodes are static</a:t>
            </a:r>
            <a:r>
              <a:rPr lang="en-US" dirty="0"/>
              <a:t>, some nodes on a particular path are more loaded than the </a:t>
            </a:r>
            <a:r>
              <a:rPr lang="en-US" dirty="0" smtClean="0"/>
              <a:t>others</a:t>
            </a:r>
          </a:p>
          <a:p>
            <a:pPr algn="just"/>
            <a:r>
              <a:rPr lang="en-US" dirty="0"/>
              <a:t>Specially </a:t>
            </a:r>
            <a:r>
              <a:rPr lang="en-US" dirty="0">
                <a:solidFill>
                  <a:srgbClr val="FF0000"/>
                </a:solidFill>
              </a:rPr>
              <a:t>nodes near to sink node </a:t>
            </a:r>
            <a:r>
              <a:rPr lang="en-US" dirty="0"/>
              <a:t>consume more energy because they have to receive and forward each packet directed towards sink </a:t>
            </a:r>
            <a:r>
              <a:rPr lang="en-US" dirty="0" smtClean="0"/>
              <a:t>node</a:t>
            </a:r>
          </a:p>
          <a:p>
            <a:pPr algn="just"/>
            <a:r>
              <a:rPr lang="en-US" dirty="0"/>
              <a:t>Mobility-based approaches can be categorized based on whether </a:t>
            </a:r>
            <a:r>
              <a:rPr lang="en-US" dirty="0">
                <a:solidFill>
                  <a:srgbClr val="FF0000"/>
                </a:solidFill>
              </a:rPr>
              <a:t>relay node is mobile or sink node is </a:t>
            </a:r>
            <a:r>
              <a:rPr lang="en-US" dirty="0" smtClean="0">
                <a:solidFill>
                  <a:srgbClr val="FF0000"/>
                </a:solidFill>
              </a:rPr>
              <a:t>mobile</a:t>
            </a:r>
          </a:p>
          <a:p>
            <a:pPr lvl="1" algn="just"/>
            <a:r>
              <a:rPr lang="en-IN" dirty="0"/>
              <a:t>1. Mobile Relay</a:t>
            </a:r>
            <a:r>
              <a:rPr lang="en-IN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smtClean="0"/>
              <a:t> </a:t>
            </a:r>
            <a:r>
              <a:rPr lang="en-US" dirty="0"/>
              <a:t>In this model, relay nodes move across the network and collect the data from source node. The mobile relay node carry the acquired data and forward it towards the sink node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r>
              <a:rPr lang="en-US" dirty="0" smtClean="0"/>
              <a:t>2. </a:t>
            </a:r>
            <a:r>
              <a:rPr lang="en-IN" dirty="0"/>
              <a:t>Mobile Sink: </a:t>
            </a:r>
            <a:endParaRPr lang="en-IN" dirty="0" smtClean="0"/>
          </a:p>
          <a:p>
            <a:pPr marL="457200" lvl="1" indent="0" algn="just">
              <a:buNone/>
            </a:pPr>
            <a:r>
              <a:rPr lang="en-US" dirty="0"/>
              <a:t>a sink is considered to be mobile which acquire the data from source nodes in the network so that network lifetime can be increased. 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mobile sink model, mobile sink moves to a limited number of </a:t>
            </a:r>
            <a:r>
              <a:rPr lang="en-US" dirty="0" smtClean="0"/>
              <a:t>positions. </a:t>
            </a:r>
            <a:r>
              <a:rPr lang="en-US" dirty="0"/>
              <a:t>If some nodes are </a:t>
            </a:r>
            <a:r>
              <a:rPr lang="en-US" dirty="0">
                <a:solidFill>
                  <a:srgbClr val="FF0000"/>
                </a:solidFill>
              </a:rPr>
              <a:t>not in coverage area </a:t>
            </a:r>
            <a:r>
              <a:rPr lang="en-US" dirty="0"/>
              <a:t>of mobile sink node, then they can transfer data using multi-hop path.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Load balancing is the procedure of shifting the workload to the various servers to advance the performance of the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The workload of the machine can be defined as </a:t>
            </a:r>
            <a:r>
              <a:rPr lang="en-US" dirty="0">
                <a:solidFill>
                  <a:srgbClr val="FF0000"/>
                </a:solidFill>
              </a:rPr>
              <a:t>the total processing time </a:t>
            </a:r>
            <a:r>
              <a:rPr lang="en-US" dirty="0"/>
              <a:t>that a machine calls for, to execute its tasks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Load balancing in virtual machines will make sure that no available machine is </a:t>
            </a:r>
            <a:r>
              <a:rPr lang="en-US" dirty="0">
                <a:solidFill>
                  <a:srgbClr val="FF0000"/>
                </a:solidFill>
              </a:rPr>
              <a:t>idle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If the </a:t>
            </a:r>
            <a:r>
              <a:rPr lang="en-US" dirty="0">
                <a:solidFill>
                  <a:srgbClr val="FF0000"/>
                </a:solidFill>
              </a:rPr>
              <a:t>load is not properly </a:t>
            </a:r>
            <a:r>
              <a:rPr lang="en-US" dirty="0"/>
              <a:t>balanced dynamically then the services provided by the cloud end up in </a:t>
            </a:r>
            <a:r>
              <a:rPr lang="en-US" dirty="0">
                <a:solidFill>
                  <a:srgbClr val="FF0000"/>
                </a:solidFill>
              </a:rPr>
              <a:t>failure.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has to ensure that every device within the network has </a:t>
            </a:r>
            <a:r>
              <a:rPr lang="en-US" dirty="0">
                <a:solidFill>
                  <a:srgbClr val="FF0000"/>
                </a:solidFill>
              </a:rPr>
              <a:t>identical quantity </a:t>
            </a:r>
            <a:r>
              <a:rPr lang="en-US" dirty="0"/>
              <a:t>of load at any point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62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condition </a:t>
            </a:r>
            <a:r>
              <a:rPr lang="en-US" dirty="0"/>
              <a:t>to be considered is that any server should not be </a:t>
            </a:r>
            <a:r>
              <a:rPr lang="en-US" dirty="0">
                <a:solidFill>
                  <a:srgbClr val="FF0000"/>
                </a:solidFill>
              </a:rPr>
              <a:t>less </a:t>
            </a:r>
            <a:r>
              <a:rPr lang="en-US" dirty="0" smtClean="0">
                <a:solidFill>
                  <a:srgbClr val="FF0000"/>
                </a:solidFill>
              </a:rPr>
              <a:t>utilized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overburdened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any server is getting </a:t>
            </a:r>
            <a:r>
              <a:rPr lang="en-US" dirty="0">
                <a:solidFill>
                  <a:srgbClr val="FF0000"/>
                </a:solidFill>
              </a:rPr>
              <a:t>overburdened</a:t>
            </a:r>
            <a:r>
              <a:rPr lang="en-US" dirty="0"/>
              <a:t> immediately, the </a:t>
            </a:r>
            <a:r>
              <a:rPr lang="en-US" dirty="0">
                <a:solidFill>
                  <a:srgbClr val="FF0000"/>
                </a:solidFill>
              </a:rPr>
              <a:t>load balancer </a:t>
            </a:r>
            <a:r>
              <a:rPr lang="en-US" dirty="0"/>
              <a:t>must identify the server which is less </a:t>
            </a:r>
            <a:r>
              <a:rPr lang="en-US" dirty="0" smtClean="0"/>
              <a:t>utilized </a:t>
            </a:r>
            <a:r>
              <a:rPr lang="en-US" dirty="0"/>
              <a:t>and transfer load on the respective node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the load balancer is </a:t>
            </a:r>
            <a:r>
              <a:rPr lang="en-US" dirty="0">
                <a:solidFill>
                  <a:srgbClr val="FF0000"/>
                </a:solidFill>
              </a:rPr>
              <a:t>not available </a:t>
            </a:r>
            <a:r>
              <a:rPr lang="en-US" dirty="0"/>
              <a:t>for any server pool, the users will be in </a:t>
            </a:r>
            <a:r>
              <a:rPr lang="en-US" dirty="0">
                <a:solidFill>
                  <a:srgbClr val="FF0000"/>
                </a:solidFill>
              </a:rPr>
              <a:t>queue waiting</a:t>
            </a:r>
            <a:r>
              <a:rPr lang="en-US" dirty="0"/>
              <a:t> for the </a:t>
            </a:r>
            <a:r>
              <a:rPr lang="en-US" dirty="0" smtClean="0"/>
              <a:t>response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factors</a:t>
            </a:r>
            <a:r>
              <a:rPr lang="en-US" dirty="0"/>
              <a:t> that are to be considered for the balance of load are Central Processing Unit Processing rate, Job transfer rate, response time, request time, load on each server in the pool,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99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Load balancing is not only limited to resource management but also includes the </a:t>
            </a:r>
            <a:r>
              <a:rPr lang="en-US" dirty="0">
                <a:solidFill>
                  <a:srgbClr val="FF0000"/>
                </a:solidFill>
              </a:rPr>
              <a:t>traffic </a:t>
            </a:r>
            <a:r>
              <a:rPr lang="en-US" dirty="0" smtClean="0">
                <a:solidFill>
                  <a:srgbClr val="FF0000"/>
                </a:solidFill>
              </a:rPr>
              <a:t>management </a:t>
            </a:r>
            <a:r>
              <a:rPr lang="en-US" dirty="0" smtClean="0"/>
              <a:t>which </a:t>
            </a:r>
            <a:r>
              <a:rPr lang="en-US" dirty="0"/>
              <a:t>is well distributed among few backend </a:t>
            </a:r>
            <a:r>
              <a:rPr lang="en-US" dirty="0" smtClean="0"/>
              <a:t>servers</a:t>
            </a:r>
          </a:p>
          <a:p>
            <a:pPr algn="just"/>
            <a:r>
              <a:rPr lang="en-US" dirty="0"/>
              <a:t>This complete setup or process is well known as a </a:t>
            </a:r>
            <a:r>
              <a:rPr lang="en-US" dirty="0">
                <a:solidFill>
                  <a:srgbClr val="FF0000"/>
                </a:solidFill>
              </a:rPr>
              <a:t>server pool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Optimizing </a:t>
            </a:r>
            <a:r>
              <a:rPr lang="en-US" dirty="0">
                <a:solidFill>
                  <a:srgbClr val="FF0000"/>
                </a:solidFill>
              </a:rPr>
              <a:t>the resources </a:t>
            </a:r>
            <a:r>
              <a:rPr lang="en-US" dirty="0"/>
              <a:t>is the main aim of Load Balancing which must result in providing service for the concurrent requests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fulfill the </a:t>
            </a:r>
            <a:r>
              <a:rPr lang="en-US" dirty="0">
                <a:solidFill>
                  <a:srgbClr val="FF0000"/>
                </a:solidFill>
              </a:rPr>
              <a:t>high volumes of request</a:t>
            </a:r>
            <a:r>
              <a:rPr lang="en-US" dirty="0"/>
              <a:t>, service providers </a:t>
            </a:r>
            <a:r>
              <a:rPr lang="en-US" dirty="0" smtClean="0"/>
              <a:t>include </a:t>
            </a:r>
            <a:r>
              <a:rPr lang="en-US" dirty="0"/>
              <a:t>extra servers with some load balancing techniques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demand of the application increases</a:t>
            </a:r>
            <a:r>
              <a:rPr lang="en-US" dirty="0"/>
              <a:t>, there is always an option of increasing the servers as per demand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Cloud load balancing involves the distribution of </a:t>
            </a:r>
            <a:r>
              <a:rPr lang="en-US" dirty="0">
                <a:solidFill>
                  <a:srgbClr val="FF0000"/>
                </a:solidFill>
              </a:rPr>
              <a:t>workload traffic and demands </a:t>
            </a:r>
            <a:r>
              <a:rPr lang="en-US" dirty="0"/>
              <a:t>that live over the net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5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Load Balancing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79" y="1509622"/>
            <a:ext cx="10041147" cy="49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server pool contains many servers for providing the </a:t>
            </a:r>
            <a:r>
              <a:rPr lang="en-US" dirty="0" smtClean="0"/>
              <a:t>service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moment an application server starts to receive more requests which result in more traffic, from the </a:t>
            </a:r>
            <a:r>
              <a:rPr lang="en-US" dirty="0">
                <a:solidFill>
                  <a:srgbClr val="FF0000"/>
                </a:solidFill>
              </a:rPr>
              <a:t>pool of servers </a:t>
            </a:r>
            <a:r>
              <a:rPr lang="en-US" dirty="0"/>
              <a:t>all the new requests are directed to the new </a:t>
            </a:r>
            <a:r>
              <a:rPr lang="en-US" dirty="0" smtClean="0"/>
              <a:t>server</a:t>
            </a:r>
          </a:p>
          <a:p>
            <a:pPr algn="just"/>
            <a:r>
              <a:rPr lang="en-US" dirty="0"/>
              <a:t>For enlightening the services like security, performance and to attain the advanced level of application delivery </a:t>
            </a:r>
            <a:r>
              <a:rPr lang="en-US" dirty="0">
                <a:solidFill>
                  <a:srgbClr val="FF0000"/>
                </a:solidFill>
              </a:rPr>
              <a:t>An Application Delivery Controller (ACD</a:t>
            </a:r>
            <a:r>
              <a:rPr lang="en-US" dirty="0"/>
              <a:t>) is used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There are varieties of load balancing techniques which fall in </a:t>
            </a:r>
            <a:r>
              <a:rPr lang="en-US" dirty="0">
                <a:solidFill>
                  <a:srgbClr val="FF0000"/>
                </a:solidFill>
              </a:rPr>
              <a:t>three categories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Sender Initiated</a:t>
            </a:r>
            <a:r>
              <a:rPr lang="en-US" dirty="0"/>
              <a:t> is where the algorithm is initiated by the sender and waits until a receiver is assigned.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Receiver </a:t>
            </a:r>
            <a:r>
              <a:rPr lang="en-US" dirty="0">
                <a:solidFill>
                  <a:srgbClr val="FF0000"/>
                </a:solidFill>
              </a:rPr>
              <a:t>initiated </a:t>
            </a:r>
            <a:r>
              <a:rPr lang="en-US" dirty="0"/>
              <a:t>where the receiver sends a request to acknowledge a sender to share a workload.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Symmetric </a:t>
            </a:r>
            <a:r>
              <a:rPr lang="en-US" dirty="0">
                <a:solidFill>
                  <a:srgbClr val="FF0000"/>
                </a:solidFill>
              </a:rPr>
              <a:t>algorithm </a:t>
            </a:r>
            <a:r>
              <a:rPr lang="en-US" dirty="0"/>
              <a:t>type is </a:t>
            </a:r>
            <a:r>
              <a:rPr lang="en-US" dirty="0" smtClean="0"/>
              <a:t>initialized </a:t>
            </a:r>
            <a:r>
              <a:rPr lang="en-US" dirty="0"/>
              <a:t>by both for a smooth balancing of load</a:t>
            </a:r>
            <a:r>
              <a:rPr lang="en-US" dirty="0" smtClean="0"/>
              <a:t>.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Versus Software Load Balancing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Conventional load balancing solutions rely upon proprietary hardware housed in a datacenter, and require a team of sophisticated IT employees to put in, track, and hold the device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age of cloud computing, hardware-based solutions have some other severe </a:t>
            </a:r>
            <a:r>
              <a:rPr lang="en-US" dirty="0">
                <a:solidFill>
                  <a:srgbClr val="FF0000"/>
                </a:solidFill>
              </a:rPr>
              <a:t>disadvantages like cloud load </a:t>
            </a:r>
            <a:r>
              <a:rPr lang="en-US" dirty="0" smtClean="0">
                <a:solidFill>
                  <a:srgbClr val="FF0000"/>
                </a:solidFill>
              </a:rPr>
              <a:t>balancing </a:t>
            </a:r>
            <a:r>
              <a:rPr lang="en-US" dirty="0">
                <a:solidFill>
                  <a:srgbClr val="FF0000"/>
                </a:solidFill>
              </a:rPr>
              <a:t>is not supported</a:t>
            </a:r>
            <a:r>
              <a:rPr lang="en-US" dirty="0"/>
              <a:t>, as the infrastructure providers usually do not allow purchaser or proprietary hardware to know about their environment.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Software-based load balancers can supply the </a:t>
            </a:r>
            <a:r>
              <a:rPr lang="en-US" dirty="0">
                <a:solidFill>
                  <a:srgbClr val="FF0000"/>
                </a:solidFill>
              </a:rPr>
              <a:t>performance and reliability</a:t>
            </a:r>
            <a:r>
              <a:rPr lang="en-US" dirty="0"/>
              <a:t> advantages over hardware-based solutions at low cost. </a:t>
            </a:r>
            <a:endParaRPr lang="en-US" dirty="0" smtClean="0"/>
          </a:p>
          <a:p>
            <a:pPr algn="just"/>
            <a:r>
              <a:rPr lang="en-US" dirty="0" smtClean="0"/>
              <a:t>Software-based </a:t>
            </a:r>
            <a:r>
              <a:rPr lang="en-US" dirty="0"/>
              <a:t>run on </a:t>
            </a:r>
            <a:r>
              <a:rPr lang="en-US" dirty="0">
                <a:solidFill>
                  <a:srgbClr val="FF0000"/>
                </a:solidFill>
              </a:rPr>
              <a:t>commodity hardware</a:t>
            </a:r>
            <a:r>
              <a:rPr lang="en-US" dirty="0"/>
              <a:t>, they are less costly and can be affordable even for smaller companies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best for cloud load balancing, as they run inside the cloud like any other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58" y="1825625"/>
            <a:ext cx="9924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Conservation: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Sleep/Wake-up:</a:t>
            </a:r>
          </a:p>
          <a:p>
            <a:pPr algn="just"/>
            <a:r>
              <a:rPr lang="en-US" dirty="0"/>
              <a:t>There are some state slots when these nodes do not communicate. These are called idle </a:t>
            </a:r>
            <a:r>
              <a:rPr lang="en-US" dirty="0" smtClean="0"/>
              <a:t>states.</a:t>
            </a:r>
          </a:p>
          <a:p>
            <a:pPr algn="just"/>
            <a:r>
              <a:rPr lang="en-IN" dirty="0"/>
              <a:t>Nodes also consume </a:t>
            </a:r>
            <a:r>
              <a:rPr lang="en-US" dirty="0"/>
              <a:t>energy in these states. Thus, idles states are the main reasons of energy consumption in the nodes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During the idle states, nodes can go to sleep state so that they require less power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Switching between the sleep and wake-up states is the main concept of sleep/wake-up schemes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node is switched On when it communicates and goes to Off during inactive period. </a:t>
            </a:r>
            <a:endParaRPr lang="en-US" dirty="0" smtClean="0"/>
          </a:p>
          <a:p>
            <a:pPr algn="just"/>
            <a:r>
              <a:rPr lang="en-US" dirty="0"/>
              <a:t>These techniques adjust the radio state of the node to cut down the energy requirement of the node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</a:t>
            </a:r>
            <a:r>
              <a:rPr lang="en-IN" dirty="0" smtClean="0"/>
              <a:t>Algorithms</a:t>
            </a:r>
          </a:p>
          <a:p>
            <a:pPr lvl="1" algn="just"/>
            <a:r>
              <a:rPr lang="en-US" dirty="0"/>
              <a:t>Static algorithms divide the traffic </a:t>
            </a:r>
            <a:r>
              <a:rPr lang="en-US" dirty="0">
                <a:solidFill>
                  <a:srgbClr val="FF0000"/>
                </a:solidFill>
              </a:rPr>
              <a:t>equally among the servers</a:t>
            </a:r>
            <a:r>
              <a:rPr lang="en-US" dirty="0"/>
              <a:t>. The algorithm helps to distribute the traffic among the pool of available servers without any problem. </a:t>
            </a:r>
            <a:endParaRPr lang="en-US" dirty="0" smtClean="0"/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such algorithms are </a:t>
            </a:r>
            <a:r>
              <a:rPr lang="en-US" dirty="0">
                <a:solidFill>
                  <a:srgbClr val="FF0000"/>
                </a:solidFill>
              </a:rPr>
              <a:t>round robin algorithm</a:t>
            </a:r>
            <a:r>
              <a:rPr lang="en-US" dirty="0"/>
              <a:t>. Though it has got its limitations, an extended version of it is being developed called as </a:t>
            </a:r>
            <a:r>
              <a:rPr lang="en-US" dirty="0">
                <a:solidFill>
                  <a:srgbClr val="FF0000"/>
                </a:solidFill>
              </a:rPr>
              <a:t>weighted round robin algorithm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improved algorithm </a:t>
            </a:r>
            <a:r>
              <a:rPr lang="en-US" dirty="0">
                <a:solidFill>
                  <a:srgbClr val="FF0000"/>
                </a:solidFill>
              </a:rPr>
              <a:t>assigns a weight</a:t>
            </a:r>
            <a:r>
              <a:rPr lang="en-US" dirty="0"/>
              <a:t> on the basis of </a:t>
            </a:r>
            <a:r>
              <a:rPr lang="en-US" dirty="0">
                <a:solidFill>
                  <a:srgbClr val="FF0000"/>
                </a:solidFill>
              </a:rPr>
              <a:t>number of connections</a:t>
            </a:r>
            <a:r>
              <a:rPr lang="en-US" dirty="0"/>
              <a:t> it has. All the weights are distributed among the pool of servers would be the same, if the connections distributed are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</a:t>
            </a:r>
            <a:r>
              <a:rPr lang="en-IN" dirty="0" smtClean="0"/>
              <a:t>Algorithms</a:t>
            </a:r>
          </a:p>
          <a:p>
            <a:pPr lvl="1" algn="just"/>
            <a:r>
              <a:rPr lang="en-US" dirty="0"/>
              <a:t>These algorithms search the whole network and identify the server which has </a:t>
            </a:r>
            <a:r>
              <a:rPr lang="en-US" dirty="0">
                <a:solidFill>
                  <a:srgbClr val="FF0000"/>
                </a:solidFill>
              </a:rPr>
              <a:t>less connections and less load </a:t>
            </a:r>
            <a:r>
              <a:rPr lang="en-US" dirty="0" smtClean="0"/>
              <a:t>when </a:t>
            </a:r>
            <a:r>
              <a:rPr lang="en-US" dirty="0"/>
              <a:t>compared to other servers, then it elects proper weights on servers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In real- time systems when networks are overloaded and leads to adding a new server to the </a:t>
            </a:r>
            <a:r>
              <a:rPr lang="en-US" dirty="0" smtClean="0"/>
              <a:t>network </a:t>
            </a:r>
            <a:r>
              <a:rPr lang="en-US" dirty="0"/>
              <a:t>will help to balance the load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0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Energy Conservation in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issues pertaining to energy conservation can be categorized as: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Day-to-day energy engagement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Smart analysis and planning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Proactive and preventative maintenance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Employee involvement and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8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00" y="1825625"/>
            <a:ext cx="10091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issues pertaining to energy efficiency of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/>
              <a:t>• Idle Listening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Collision </a:t>
            </a:r>
            <a:endParaRPr lang="en-US" dirty="0" smtClean="0"/>
          </a:p>
          <a:p>
            <a:pPr lvl="1"/>
            <a:r>
              <a:rPr lang="en-US" dirty="0" smtClean="0"/>
              <a:t>• Overhearing</a:t>
            </a:r>
          </a:p>
          <a:p>
            <a:pPr lvl="1"/>
            <a:r>
              <a:rPr lang="en-US" dirty="0" smtClean="0"/>
              <a:t>• </a:t>
            </a:r>
            <a:r>
              <a:rPr lang="en-US" dirty="0"/>
              <a:t>Reduction of protocol overhead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Traffic Fluctuation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</a:t>
            </a:r>
            <a:r>
              <a:rPr lang="en-US" dirty="0"/>
              <a:t>Idle </a:t>
            </a:r>
            <a:r>
              <a:rPr lang="en-US" dirty="0" smtClean="0"/>
              <a:t>Listening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Energy utilization is major while the node is in active mode.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even true when node is sitting idle and waiting for its turn to transmit the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idle state, the node is only monitoring its surroundings rather than receiving or sending the packets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order to overcome this issue, provision is there to turn back the sensor nodes from sleeping mode to active mode after a predefined interval of time or after processing of a wake-up signal..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1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n-US" dirty="0"/>
              <a:t>• Collision </a:t>
            </a:r>
          </a:p>
          <a:p>
            <a:pPr algn="just"/>
            <a:r>
              <a:rPr lang="en-US" dirty="0" smtClean="0"/>
              <a:t>Collision </a:t>
            </a:r>
            <a:r>
              <a:rPr lang="en-US" dirty="0"/>
              <a:t>occurs when the nodes get different data packets in the meantime. </a:t>
            </a:r>
            <a:endParaRPr lang="en-US" dirty="0" smtClean="0"/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because of the collision, all the received data become pointless.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retransmission has to be carried out which will cause excess energy consumption. </a:t>
            </a:r>
            <a:endParaRPr lang="en-US" dirty="0" smtClean="0"/>
          </a:p>
          <a:p>
            <a:pPr algn="just"/>
            <a:r>
              <a:rPr lang="en-US" dirty="0" smtClean="0"/>
              <a:t>Collision </a:t>
            </a:r>
            <a:r>
              <a:rPr lang="en-US" dirty="0"/>
              <a:t>increases latency as well and these transactions could take considerable amount of energy.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n-US" dirty="0"/>
              <a:t>Overhearing</a:t>
            </a:r>
          </a:p>
          <a:p>
            <a:pPr algn="just"/>
            <a:r>
              <a:rPr lang="en-US" dirty="0" smtClean="0"/>
              <a:t>During </a:t>
            </a:r>
            <a:r>
              <a:rPr lang="en-US" dirty="0"/>
              <a:t>the data transformation</a:t>
            </a:r>
            <a:r>
              <a:rPr lang="en-US" dirty="0">
                <a:solidFill>
                  <a:srgbClr val="FF0000"/>
                </a:solidFill>
              </a:rPr>
              <a:t>, interference </a:t>
            </a:r>
            <a:r>
              <a:rPr lang="en-US" dirty="0"/>
              <a:t>may occur with the neighboring node which is termed as overhearing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has been observed that the nodes within reach possess this particular problem and leads to burn up energy resources.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3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en-US" dirty="0"/>
              <a:t>Reduction of protocol overhead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protocol header information also exhausts the energy resources. </a:t>
            </a:r>
            <a:endParaRPr lang="en-US" dirty="0" smtClean="0"/>
          </a:p>
          <a:p>
            <a:pPr algn="just"/>
            <a:r>
              <a:rPr lang="en-US" dirty="0" smtClean="0"/>
              <a:t>That’s </a:t>
            </a:r>
            <a:r>
              <a:rPr lang="en-US" dirty="0"/>
              <a:t>why it is recommendable to use some methods to reduce the overhead such as adaptive transmission periods, cross-layering approaches, and optimized flooding.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2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Traffic Fluctuation </a:t>
            </a:r>
            <a:endParaRPr lang="en-US" dirty="0" smtClean="0"/>
          </a:p>
          <a:p>
            <a:pPr algn="just"/>
            <a:r>
              <a:rPr lang="en-US" dirty="0" smtClean="0"/>
              <a:t>Fluctuations </a:t>
            </a:r>
            <a:r>
              <a:rPr lang="en-US" dirty="0"/>
              <a:t>in the network traffic may cause high delay or congestion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if there is maximum traffic on the network provided the network is functioning with its utmost efficacy then congestion will raise up to a substantial apex level. 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6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dirty="0"/>
              <a:t>These techniques can be categorized as follows</a:t>
            </a:r>
            <a:r>
              <a:rPr lang="en-US" dirty="0" smtClean="0"/>
              <a:t>:</a:t>
            </a:r>
            <a:endParaRPr lang="en-IN" dirty="0" smtClean="0"/>
          </a:p>
          <a:p>
            <a:pPr marL="457200" lvl="1" indent="-457200" algn="just">
              <a:spcBef>
                <a:spcPts val="1000"/>
              </a:spcBef>
              <a:buAutoNum type="arabicPeriod"/>
            </a:pPr>
            <a:r>
              <a:rPr lang="en-IN" dirty="0" smtClean="0"/>
              <a:t>Duty Cycling: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Duty cycle of a node is </a:t>
            </a:r>
            <a:r>
              <a:rPr lang="en-US" dirty="0">
                <a:solidFill>
                  <a:srgbClr val="FF0000"/>
                </a:solidFill>
              </a:rPr>
              <a:t>fraction of time</a:t>
            </a:r>
            <a:r>
              <a:rPr lang="en-US" dirty="0"/>
              <a:t> for which node remains active during its lifetime. 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These schemes schedule node’s state </a:t>
            </a:r>
            <a:r>
              <a:rPr lang="en-US" dirty="0">
                <a:solidFill>
                  <a:srgbClr val="FF0000"/>
                </a:solidFill>
              </a:rPr>
              <a:t>based on the network activity to understate idle listening.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These schemes can be divided into three categories: synchronous, asynchronous and </a:t>
            </a:r>
            <a:r>
              <a:rPr lang="en-US" dirty="0" smtClean="0"/>
              <a:t>semi-synchronous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 smtClean="0"/>
              <a:t>These </a:t>
            </a:r>
            <a:r>
              <a:rPr lang="en-US" dirty="0"/>
              <a:t>approaches </a:t>
            </a:r>
            <a:r>
              <a:rPr lang="en-US" dirty="0">
                <a:solidFill>
                  <a:srgbClr val="FF0000"/>
                </a:solidFill>
              </a:rPr>
              <a:t>have high sleep latency </a:t>
            </a:r>
            <a:r>
              <a:rPr lang="en-US" dirty="0"/>
              <a:t>as node has to </a:t>
            </a:r>
            <a:r>
              <a:rPr lang="en-US" dirty="0">
                <a:solidFill>
                  <a:srgbClr val="FF0000"/>
                </a:solidFill>
              </a:rPr>
              <a:t>wait for the receive</a:t>
            </a:r>
            <a:r>
              <a:rPr lang="en-US" dirty="0"/>
              <a:t>r to be in active state. Moreover, in some cases, a node cannot broadcast information to all of its </a:t>
            </a:r>
            <a:r>
              <a:rPr lang="en-US" dirty="0" smtClean="0"/>
              <a:t>neighboring </a:t>
            </a:r>
            <a:r>
              <a:rPr lang="en-US" dirty="0"/>
              <a:t>node because they are not awake simultaneously.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6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complete smart home system includes </a:t>
            </a:r>
            <a:r>
              <a:rPr lang="en-US" dirty="0">
                <a:solidFill>
                  <a:srgbClr val="FF0000"/>
                </a:solidFill>
              </a:rPr>
              <a:t>internet connectivity, smart home </a:t>
            </a:r>
            <a:r>
              <a:rPr lang="en-US" dirty="0" smtClean="0">
                <a:solidFill>
                  <a:srgbClr val="FF0000"/>
                </a:solidFill>
              </a:rPr>
              <a:t>gateway</a:t>
            </a:r>
            <a:r>
              <a:rPr lang="en-US" dirty="0">
                <a:solidFill>
                  <a:srgbClr val="FF0000"/>
                </a:solidFill>
              </a:rPr>
              <a:t>, and multiple end devices.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Smart </a:t>
            </a:r>
            <a:r>
              <a:rPr lang="en-US" dirty="0"/>
              <a:t>homes </a:t>
            </a:r>
            <a:r>
              <a:rPr lang="en-US" dirty="0" smtClean="0"/>
              <a:t>focus </a:t>
            </a:r>
            <a:r>
              <a:rPr lang="en-US" dirty="0"/>
              <a:t>on providing </a:t>
            </a:r>
            <a:r>
              <a:rPr lang="en-US" dirty="0">
                <a:solidFill>
                  <a:srgbClr val="FF0000"/>
                </a:solidFill>
              </a:rPr>
              <a:t>ease of access </a:t>
            </a:r>
            <a:r>
              <a:rPr lang="en-US" dirty="0"/>
              <a:t>for all wirelessly connected devices from within the home and outside the home, i.e., locally or remotely using internet.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networked devices are connected through a </a:t>
            </a:r>
            <a:r>
              <a:rPr lang="en-US" dirty="0">
                <a:solidFill>
                  <a:srgbClr val="FF0000"/>
                </a:solidFill>
              </a:rPr>
              <a:t>gateway</a:t>
            </a:r>
            <a:r>
              <a:rPr lang="en-US" dirty="0"/>
              <a:t> which controls the </a:t>
            </a:r>
            <a:r>
              <a:rPr lang="en-US" dirty="0">
                <a:solidFill>
                  <a:srgbClr val="FF0000"/>
                </a:solidFill>
              </a:rPr>
              <a:t>overall functioning </a:t>
            </a:r>
            <a:r>
              <a:rPr lang="en-US" dirty="0"/>
              <a:t>of the </a:t>
            </a:r>
            <a:r>
              <a:rPr lang="en-US" dirty="0" smtClean="0"/>
              <a:t>system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7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255" y="1825625"/>
            <a:ext cx="7863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illustrated in the basic model of smart home system, the core part is </a:t>
            </a:r>
            <a:r>
              <a:rPr lang="en-US" dirty="0">
                <a:solidFill>
                  <a:srgbClr val="FF0000"/>
                </a:solidFill>
              </a:rPr>
              <a:t>energy </a:t>
            </a:r>
            <a:r>
              <a:rPr lang="en-US" dirty="0" smtClean="0">
                <a:solidFill>
                  <a:srgbClr val="FF0000"/>
                </a:solidFill>
              </a:rPr>
              <a:t>management </a:t>
            </a:r>
            <a:r>
              <a:rPr lang="en-US" dirty="0">
                <a:solidFill>
                  <a:srgbClr val="FF0000"/>
                </a:solidFill>
              </a:rPr>
              <a:t>system (EMS).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EMS </a:t>
            </a:r>
            <a:r>
              <a:rPr lang="en-US" dirty="0"/>
              <a:t>obtains information about the environment through various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which have been deployed in the environment. </a:t>
            </a:r>
            <a:endParaRPr lang="en-US" dirty="0" smtClean="0"/>
          </a:p>
          <a:p>
            <a:pPr algn="just"/>
            <a:r>
              <a:rPr lang="en-US" dirty="0" smtClean="0"/>
              <a:t>Plenty </a:t>
            </a:r>
            <a:r>
              <a:rPr lang="en-US" dirty="0"/>
              <a:t>of sensors are available to fetch various parameters like heat, light, occupancy, noise level, etc. </a:t>
            </a:r>
            <a:endParaRPr lang="en-US" dirty="0" smtClean="0"/>
          </a:p>
          <a:p>
            <a:pPr algn="just"/>
            <a:r>
              <a:rPr lang="en-US" dirty="0" smtClean="0"/>
              <a:t>EMS </a:t>
            </a:r>
            <a:r>
              <a:rPr lang="en-US" dirty="0">
                <a:solidFill>
                  <a:srgbClr val="FF0000"/>
                </a:solidFill>
              </a:rPr>
              <a:t>analyzes</a:t>
            </a:r>
            <a:r>
              <a:rPr lang="en-US" dirty="0"/>
              <a:t> this data received from sensors in reference to </a:t>
            </a:r>
            <a:r>
              <a:rPr lang="en-US" dirty="0">
                <a:solidFill>
                  <a:srgbClr val="FF0000"/>
                </a:solidFill>
              </a:rPr>
              <a:t>external data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input from Graphical User Interface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major classes of devices in smart home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Household Appliances </a:t>
            </a:r>
            <a:r>
              <a:rPr lang="en-US" dirty="0"/>
              <a:t>refer to devices which are controlled by a </a:t>
            </a:r>
            <a:r>
              <a:rPr lang="en-US" dirty="0">
                <a:solidFill>
                  <a:srgbClr val="FF0000"/>
                </a:solidFill>
              </a:rPr>
              <a:t>microcontroller </a:t>
            </a:r>
            <a:r>
              <a:rPr lang="en-US" dirty="0"/>
              <a:t>for their automatic operation. </a:t>
            </a:r>
            <a:endParaRPr lang="en-US" dirty="0" smtClean="0"/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Meters </a:t>
            </a:r>
            <a:r>
              <a:rPr lang="en-US" dirty="0"/>
              <a:t>include devices which communicate with </a:t>
            </a:r>
            <a:r>
              <a:rPr lang="en-US" dirty="0">
                <a:solidFill>
                  <a:srgbClr val="FF0000"/>
                </a:solidFill>
              </a:rPr>
              <a:t>grid</a:t>
            </a:r>
            <a:r>
              <a:rPr lang="en-US" dirty="0"/>
              <a:t> in real time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HVAC</a:t>
            </a:r>
            <a:r>
              <a:rPr lang="en-US" dirty="0"/>
              <a:t> includes devices related to heating, ventilation, and air conditioning, and related sensors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Environmental Control</a:t>
            </a:r>
            <a:r>
              <a:rPr lang="en-US" dirty="0"/>
              <a:t> Devices consists of devices which are controlled in response to environmental </a:t>
            </a:r>
            <a:r>
              <a:rPr lang="en-US" dirty="0" smtClean="0"/>
              <a:t>factors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Consumer Electronics </a:t>
            </a:r>
            <a:r>
              <a:rPr lang="en-US" dirty="0"/>
              <a:t>contains the devices which consume constant as well as low energy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2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>
                <a:solidFill>
                  <a:srgbClr val="FF0000"/>
                </a:solidFill>
              </a:rPr>
              <a:t>User Interaction</a:t>
            </a:r>
            <a:r>
              <a:rPr lang="en-US" dirty="0"/>
              <a:t>: It can be used to understand consumers’ behavior and statistical analysis.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</a:rPr>
              <a:t>Control Parameters</a:t>
            </a:r>
            <a:r>
              <a:rPr lang="en-IN" dirty="0"/>
              <a:t>: </a:t>
            </a:r>
            <a:r>
              <a:rPr lang="en-US" dirty="0"/>
              <a:t>It is used to anticipate and predict any </a:t>
            </a:r>
            <a:r>
              <a:rPr lang="en-US" dirty="0" smtClean="0"/>
              <a:t>unpleasant </a:t>
            </a:r>
            <a:r>
              <a:rPr lang="en-US" dirty="0"/>
              <a:t>incident in future.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External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is the data obtained from external </a:t>
            </a:r>
            <a:r>
              <a:rPr lang="en-US" dirty="0" smtClean="0"/>
              <a:t>environment.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Derived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is obtained after processing the obtained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753" y="1825625"/>
            <a:ext cx="8768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04" y="1782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Communication </a:t>
            </a:r>
            <a:r>
              <a:rPr lang="en-IN" b="1" dirty="0" smtClean="0"/>
              <a:t>Technologies</a:t>
            </a:r>
          </a:p>
          <a:p>
            <a:pPr algn="just"/>
            <a:r>
              <a:rPr lang="en-US" dirty="0"/>
              <a:t>Various technologies are also currently available for home automation, </a:t>
            </a:r>
            <a:r>
              <a:rPr lang="en-US" dirty="0" smtClean="0"/>
              <a:t>among </a:t>
            </a:r>
            <a:r>
              <a:rPr lang="en-US" dirty="0"/>
              <a:t>these available technologies, </a:t>
            </a:r>
            <a:r>
              <a:rPr lang="en-US" dirty="0">
                <a:solidFill>
                  <a:srgbClr val="FF0000"/>
                </a:solidFill>
              </a:rPr>
              <a:t>WIFI</a:t>
            </a:r>
            <a:r>
              <a:rPr lang="en-US" dirty="0"/>
              <a:t> outperforms other technologies in terms of its </a:t>
            </a:r>
            <a:r>
              <a:rPr lang="en-US" dirty="0">
                <a:solidFill>
                  <a:srgbClr val="FF0000"/>
                </a:solidFill>
              </a:rPr>
              <a:t>ease of usage, large coverage, higher bandwidth</a:t>
            </a:r>
            <a:r>
              <a:rPr lang="en-US" dirty="0"/>
              <a:t>, etc.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WIFI has </a:t>
            </a:r>
            <a:r>
              <a:rPr lang="en-US" dirty="0">
                <a:solidFill>
                  <a:srgbClr val="FF0000"/>
                </a:solidFill>
              </a:rPr>
              <a:t>higher power requirement </a:t>
            </a:r>
            <a:r>
              <a:rPr lang="en-US" dirty="0"/>
              <a:t>in </a:t>
            </a:r>
            <a:r>
              <a:rPr lang="en-US" dirty="0" smtClean="0"/>
              <a:t>comparison </a:t>
            </a:r>
            <a:r>
              <a:rPr lang="en-US" dirty="0"/>
              <a:t>to </a:t>
            </a:r>
            <a:r>
              <a:rPr lang="en-US" dirty="0" err="1"/>
              <a:t>ZigBee</a:t>
            </a:r>
            <a:r>
              <a:rPr lang="en-US" dirty="0"/>
              <a:t> and Bluetooth, popular communication </a:t>
            </a:r>
            <a:r>
              <a:rPr lang="en-US" dirty="0" smtClean="0"/>
              <a:t>protocols. </a:t>
            </a:r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Z-wave</a:t>
            </a:r>
            <a:r>
              <a:rPr lang="en-US" dirty="0"/>
              <a:t> is further </a:t>
            </a:r>
            <a:r>
              <a:rPr lang="en-US" dirty="0">
                <a:solidFill>
                  <a:srgbClr val="FF0000"/>
                </a:solidFill>
              </a:rPr>
              <a:t>low-cost</a:t>
            </a:r>
            <a:r>
              <a:rPr lang="en-US" dirty="0"/>
              <a:t> alternative of the </a:t>
            </a:r>
            <a:r>
              <a:rPr lang="en-US" dirty="0" err="1"/>
              <a:t>ZigBee</a:t>
            </a:r>
            <a:r>
              <a:rPr lang="en-US" dirty="0"/>
              <a:t> and therefore Z-Wave protocol has gained popularity since its </a:t>
            </a:r>
            <a:r>
              <a:rPr lang="en-US" dirty="0" smtClean="0"/>
              <a:t>origin. </a:t>
            </a:r>
            <a:r>
              <a:rPr lang="en-US" dirty="0"/>
              <a:t>Another reason for acceptance of Z-Wave protocol is its </a:t>
            </a:r>
            <a:r>
              <a:rPr lang="en-US" dirty="0">
                <a:solidFill>
                  <a:srgbClr val="FF0000"/>
                </a:solidFill>
              </a:rPr>
              <a:t>bigger range </a:t>
            </a:r>
            <a:r>
              <a:rPr lang="en-US" dirty="0"/>
              <a:t>in comparison to Bluetooth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6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ZigBee</a:t>
            </a:r>
            <a:r>
              <a:rPr lang="en-US" dirty="0">
                <a:solidFill>
                  <a:srgbClr val="FF0000"/>
                </a:solidFill>
              </a:rPr>
              <a:t>-based intelligent self-adjusting sensor</a:t>
            </a:r>
            <a:r>
              <a:rPr lang="en-US" dirty="0"/>
              <a:t> (</a:t>
            </a:r>
            <a:r>
              <a:rPr lang="en-US" dirty="0" err="1"/>
              <a:t>ZiSAS</a:t>
            </a:r>
            <a:r>
              <a:rPr lang="en-US" dirty="0"/>
              <a:t>) which primarily addresses the concern of </a:t>
            </a:r>
            <a:r>
              <a:rPr lang="en-US" dirty="0">
                <a:solidFill>
                  <a:srgbClr val="FF0000"/>
                </a:solidFill>
              </a:rPr>
              <a:t>cost and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 algn="just"/>
            <a:r>
              <a:rPr lang="en-US" dirty="0" err="1"/>
              <a:t>ZiSAS</a:t>
            </a:r>
            <a:r>
              <a:rPr lang="en-US" dirty="0"/>
              <a:t> uses </a:t>
            </a:r>
            <a:r>
              <a:rPr lang="en-US" dirty="0" err="1"/>
              <a:t>ZigBee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IEEE 802.15.4 </a:t>
            </a:r>
            <a:r>
              <a:rPr lang="en-US" dirty="0" smtClean="0">
                <a:solidFill>
                  <a:srgbClr val="FF0000"/>
                </a:solidFill>
              </a:rPr>
              <a:t>standard</a:t>
            </a:r>
            <a:r>
              <a:rPr lang="en-US" dirty="0"/>
              <a:t>) for communication as its power requirement is low. </a:t>
            </a:r>
            <a:endParaRPr lang="en-US" dirty="0" smtClean="0"/>
          </a:p>
          <a:p>
            <a:pPr algn="just"/>
            <a:r>
              <a:rPr lang="en-US" dirty="0" err="1" smtClean="0"/>
              <a:t>ZiSAS</a:t>
            </a:r>
            <a:r>
              <a:rPr lang="en-US" dirty="0" smtClean="0"/>
              <a:t> </a:t>
            </a:r>
            <a:r>
              <a:rPr lang="en-US" dirty="0"/>
              <a:t>basically has two components namely </a:t>
            </a:r>
            <a:r>
              <a:rPr lang="en-US" dirty="0">
                <a:solidFill>
                  <a:srgbClr val="FF0000"/>
                </a:solidFill>
              </a:rPr>
              <a:t>self-adjusting sensor (SAS) and a sensor management agent (SMA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pPr algn="just"/>
            <a:r>
              <a:rPr lang="en-US" dirty="0"/>
              <a:t>SAS acquires </a:t>
            </a:r>
            <a:r>
              <a:rPr lang="en-US" dirty="0">
                <a:solidFill>
                  <a:srgbClr val="FF0000"/>
                </a:solidFill>
              </a:rPr>
              <a:t>context of environment </a:t>
            </a:r>
            <a:r>
              <a:rPr lang="en-US" dirty="0"/>
              <a:t>and accordingly modifies the topology, routing protocol, and interval of data collection. </a:t>
            </a:r>
            <a:endParaRPr lang="en-US" dirty="0" smtClean="0"/>
          </a:p>
          <a:p>
            <a:pPr algn="just"/>
            <a:r>
              <a:rPr lang="en-US" dirty="0" smtClean="0"/>
              <a:t>SMA </a:t>
            </a:r>
            <a:r>
              <a:rPr lang="en-US" dirty="0"/>
              <a:t>performs </a:t>
            </a:r>
            <a:r>
              <a:rPr lang="en-US" dirty="0">
                <a:solidFill>
                  <a:srgbClr val="FF0000"/>
                </a:solidFill>
              </a:rPr>
              <a:t>analysis of context</a:t>
            </a:r>
            <a:r>
              <a:rPr lang="en-US" dirty="0"/>
              <a:t>, pattern learning, service creation, etc. It also controls appliances through communication with sensor.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3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of smart home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ZiSAS</a:t>
            </a:r>
            <a:r>
              <a:rPr lang="en-US" dirty="0"/>
              <a:t> mainly has three layers, viz., </a:t>
            </a:r>
            <a:r>
              <a:rPr lang="en-US" dirty="0">
                <a:solidFill>
                  <a:srgbClr val="FF0000"/>
                </a:solidFill>
              </a:rPr>
              <a:t>network layer, management layer, and interface layer.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prime features of </a:t>
            </a:r>
            <a:r>
              <a:rPr lang="en-US" dirty="0" err="1"/>
              <a:t>ZiSAS</a:t>
            </a:r>
            <a:r>
              <a:rPr lang="en-US" dirty="0"/>
              <a:t> are flexible middleware architecture, event-based sensor control, environment-based adjustment, and context-aware services.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23" y="408257"/>
            <a:ext cx="10515600" cy="1325563"/>
          </a:xfrm>
        </p:spPr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challenges in smart home solution are automation, effective utilization of sensor data, communication </a:t>
            </a:r>
            <a:r>
              <a:rPr lang="en-US" dirty="0" smtClean="0"/>
              <a:t>technology </a:t>
            </a:r>
            <a:r>
              <a:rPr lang="en-US" dirty="0"/>
              <a:t>and protocols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Automation techniques </a:t>
            </a:r>
            <a:r>
              <a:rPr lang="en-US" dirty="0"/>
              <a:t>in smart home are the key component in exchanging the data between various </a:t>
            </a:r>
            <a:r>
              <a:rPr lang="en-US" dirty="0">
                <a:solidFill>
                  <a:srgbClr val="FF0000"/>
                </a:solidFill>
              </a:rPr>
              <a:t>end nodes and central control unit.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Transferring </a:t>
            </a:r>
            <a:r>
              <a:rPr lang="en-US" dirty="0"/>
              <a:t>data/command to its destination should reach timely without </a:t>
            </a:r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 The home automation has various activities such as acquiring data from various sensors, controlling appliance using end nodes on appliance, and exchanging command/messages between various nodes in the network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32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IN" dirty="0"/>
              <a:t>2. Passive wake-up radios: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In the duty cycling, node switches between inactive and active states according to their duty cycle.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There can be unnecessary wake-up calls even though there is no communication.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To resolve this issue, passive wake-up radio are used to reduce the energy consumption.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n-US" dirty="0"/>
              <a:t>Passive wake-up radios are low power consuming radio which awake the node when data transmission is required.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5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home automation systems do not have smart </a:t>
            </a:r>
            <a:r>
              <a:rPr lang="en-US" dirty="0" smtClean="0"/>
              <a:t>algorithms </a:t>
            </a:r>
            <a:r>
              <a:rPr lang="en-US" dirty="0"/>
              <a:t>to control, they are just a medium to control the appliance. </a:t>
            </a:r>
            <a:endParaRPr lang="en-US" dirty="0" smtClean="0"/>
          </a:p>
          <a:p>
            <a:pPr algn="just"/>
            <a:r>
              <a:rPr lang="en-US" dirty="0" smtClean="0"/>
              <a:t>Home </a:t>
            </a:r>
            <a:r>
              <a:rPr lang="en-US" dirty="0"/>
              <a:t>automation systems are managed by </a:t>
            </a:r>
            <a:r>
              <a:rPr lang="en-US" dirty="0">
                <a:solidFill>
                  <a:srgbClr val="FF0000"/>
                </a:solidFill>
              </a:rPr>
              <a:t>energy management </a:t>
            </a: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algn="just"/>
            <a:r>
              <a:rPr lang="en-US" dirty="0"/>
              <a:t>Smart energy </a:t>
            </a:r>
            <a:r>
              <a:rPr lang="en-US" dirty="0" smtClean="0"/>
              <a:t>management </a:t>
            </a:r>
            <a:r>
              <a:rPr lang="en-US" dirty="0"/>
              <a:t>devices use the </a:t>
            </a:r>
            <a:r>
              <a:rPr lang="en-US" dirty="0">
                <a:solidFill>
                  <a:srgbClr val="FF0000"/>
                </a:solidFill>
              </a:rPr>
              <a:t>services/automation network </a:t>
            </a:r>
            <a:r>
              <a:rPr lang="en-US" dirty="0"/>
              <a:t>to control the electrical appliance in a better way to contribute in energy conservation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Home automation provides better control to end user in </a:t>
            </a:r>
            <a:r>
              <a:rPr lang="en-US" dirty="0">
                <a:solidFill>
                  <a:srgbClr val="FF0000"/>
                </a:solidFill>
              </a:rPr>
              <a:t>terms of security, energy management, access control, lighting, environment, surveillance. </a:t>
            </a:r>
          </a:p>
          <a:p>
            <a:pPr algn="just"/>
            <a:r>
              <a:rPr lang="en-US" dirty="0"/>
              <a:t>When it is managed by energy management device, it provides data to energy management device and energy management device has various algorithms to manage different energy source in smart home.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4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and Sensors in Smart Home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766"/>
            <a:ext cx="10324381" cy="38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Home automation has </a:t>
            </a:r>
            <a:r>
              <a:rPr lang="en-US" dirty="0">
                <a:solidFill>
                  <a:srgbClr val="FF0000"/>
                </a:solidFill>
              </a:rPr>
              <a:t>surveillance camera </a:t>
            </a:r>
            <a:r>
              <a:rPr lang="en-US" dirty="0"/>
              <a:t>installed in the home and provide control to the user for </a:t>
            </a:r>
            <a:r>
              <a:rPr lang="en-US" dirty="0">
                <a:solidFill>
                  <a:srgbClr val="FF0000"/>
                </a:solidFill>
              </a:rPr>
              <a:t>access control mechanism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 safety-related technology which uses automation techniques </a:t>
            </a:r>
            <a:r>
              <a:rPr lang="en-US" dirty="0">
                <a:solidFill>
                  <a:srgbClr val="FF0000"/>
                </a:solidFill>
              </a:rPr>
              <a:t>for user access and authorization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Fingerprint based </a:t>
            </a:r>
            <a:r>
              <a:rPr lang="en-US" dirty="0"/>
              <a:t>solutions, eye detection sensors, and voice-based security automation systems are also a part of smart home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Home automation basic </a:t>
            </a:r>
            <a:r>
              <a:rPr lang="en-IN" dirty="0" smtClean="0"/>
              <a:t>components </a:t>
            </a:r>
            <a:r>
              <a:rPr lang="en-US" dirty="0" smtClean="0"/>
              <a:t>which </a:t>
            </a:r>
            <a:r>
              <a:rPr lang="en-US" dirty="0"/>
              <a:t>includes the </a:t>
            </a:r>
            <a:r>
              <a:rPr lang="en-US" dirty="0">
                <a:solidFill>
                  <a:srgbClr val="FF0000"/>
                </a:solidFill>
              </a:rPr>
              <a:t>electrical appliance control node with load control relay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The home automation systems use </a:t>
            </a:r>
            <a:r>
              <a:rPr lang="en-US" dirty="0">
                <a:solidFill>
                  <a:srgbClr val="FF0000"/>
                </a:solidFill>
              </a:rPr>
              <a:t>end nodes </a:t>
            </a:r>
            <a:r>
              <a:rPr lang="en-US" dirty="0"/>
              <a:t>to control the </a:t>
            </a:r>
            <a:r>
              <a:rPr lang="en-US" dirty="0">
                <a:solidFill>
                  <a:srgbClr val="FF0000"/>
                </a:solidFill>
              </a:rPr>
              <a:t>appliance operation (on/off) </a:t>
            </a:r>
            <a:r>
              <a:rPr lang="en-US" dirty="0"/>
              <a:t>with the help of load control relay.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End node in home automation systems </a:t>
            </a:r>
            <a:r>
              <a:rPr lang="en-US" dirty="0">
                <a:solidFill>
                  <a:srgbClr val="FF0000"/>
                </a:solidFill>
              </a:rPr>
              <a:t>uses sensor </a:t>
            </a:r>
            <a:r>
              <a:rPr lang="en-US" dirty="0"/>
              <a:t>data to perform </a:t>
            </a:r>
            <a:r>
              <a:rPr lang="en-US" dirty="0">
                <a:solidFill>
                  <a:srgbClr val="FF0000"/>
                </a:solidFill>
              </a:rPr>
              <a:t>control operation (on/off).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smart operation in end node is governed by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implemented in </a:t>
            </a:r>
            <a:r>
              <a:rPr lang="en-US" dirty="0">
                <a:solidFill>
                  <a:srgbClr val="FF0000"/>
                </a:solidFill>
              </a:rPr>
              <a:t>energy management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</a:p>
          <a:p>
            <a:pPr algn="just"/>
            <a:r>
              <a:rPr lang="en-IN" dirty="0" smtClean="0"/>
              <a:t>Smart </a:t>
            </a:r>
            <a:r>
              <a:rPr lang="en-IN" dirty="0"/>
              <a:t>home components are </a:t>
            </a:r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 control node, </a:t>
            </a:r>
            <a:r>
              <a:rPr lang="en-US" dirty="0" err="1"/>
              <a:t>IoT</a:t>
            </a:r>
            <a:r>
              <a:rPr lang="en-US" dirty="0"/>
              <a:t>-based sensors, control relay,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in Smart Home and </a:t>
            </a:r>
            <a:r>
              <a:rPr lang="en-US" dirty="0" err="1"/>
              <a:t>IoT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74" y="1825625"/>
            <a:ext cx="10448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key components of energy conservation in smart home depends on </a:t>
            </a:r>
            <a:r>
              <a:rPr lang="en-US" dirty="0">
                <a:solidFill>
                  <a:srgbClr val="FF0000"/>
                </a:solidFill>
              </a:rPr>
              <a:t>how appliances are controlled (on/off),</a:t>
            </a:r>
            <a:r>
              <a:rPr lang="en-US" dirty="0"/>
              <a:t> i</a:t>
            </a:r>
            <a:r>
              <a:rPr lang="en-US" dirty="0">
                <a:solidFill>
                  <a:srgbClr val="FF0000"/>
                </a:solidFill>
              </a:rPr>
              <a:t>n which </a:t>
            </a:r>
            <a:r>
              <a:rPr lang="en-US" dirty="0" err="1">
                <a:solidFill>
                  <a:srgbClr val="FF0000"/>
                </a:solidFill>
              </a:rPr>
              <a:t>communication</a:t>
            </a:r>
            <a:r>
              <a:rPr lang="en-US" dirty="0">
                <a:solidFill>
                  <a:srgbClr val="FF0000"/>
                </a:solidFill>
              </a:rPr>
              <a:t> devices are used to exchange data among network, what are the different communication protocols used to exchange data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N" dirty="0"/>
              <a:t>Smart Control </a:t>
            </a:r>
            <a:r>
              <a:rPr lang="en-IN" dirty="0" smtClean="0"/>
              <a:t>Devices</a:t>
            </a:r>
          </a:p>
          <a:p>
            <a:pPr marL="0" indent="0" algn="just">
              <a:buNone/>
            </a:pPr>
            <a:r>
              <a:rPr lang="en-US" dirty="0"/>
              <a:t>Energy management system uses embedded </a:t>
            </a:r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-based devices </a:t>
            </a:r>
            <a:r>
              <a:rPr lang="en-US" dirty="0"/>
              <a:t>in network. Some of the </a:t>
            </a:r>
            <a:r>
              <a:rPr lang="en-US" dirty="0" err="1"/>
              <a:t>IoT</a:t>
            </a:r>
            <a:r>
              <a:rPr lang="en-US" dirty="0"/>
              <a:t> devices are used to control the operation (on/off) of electrical appliance. In general, </a:t>
            </a:r>
            <a:r>
              <a:rPr lang="en-US" dirty="0">
                <a:solidFill>
                  <a:srgbClr val="FF0000"/>
                </a:solidFill>
              </a:rPr>
              <a:t>control devices have sensors and load control relay</a:t>
            </a:r>
            <a:r>
              <a:rPr lang="en-US" dirty="0"/>
              <a:t>. It gets data from sensors and based upon data it performs operation on appliance (on/off)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5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 automation based designed control devices has </a:t>
            </a:r>
            <a:r>
              <a:rPr lang="en-US" dirty="0">
                <a:solidFill>
                  <a:srgbClr val="FF0000"/>
                </a:solidFill>
              </a:rPr>
              <a:t>time-based control operation (on/off) features</a:t>
            </a:r>
            <a:r>
              <a:rPr lang="en-US" dirty="0"/>
              <a:t>, where the appliance can be powered on/off with user </a:t>
            </a:r>
            <a:r>
              <a:rPr lang="en-IN" dirty="0"/>
              <a:t>configured time, timer-based input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Automation based solutions has </a:t>
            </a:r>
            <a:r>
              <a:rPr lang="en-US" dirty="0">
                <a:solidFill>
                  <a:srgbClr val="FF0000"/>
                </a:solidFill>
              </a:rPr>
              <a:t>no smart </a:t>
            </a:r>
            <a:r>
              <a:rPr lang="en-US" dirty="0" smtClean="0">
                <a:solidFill>
                  <a:srgbClr val="FF0000"/>
                </a:solidFill>
              </a:rPr>
              <a:t>algorithms </a:t>
            </a:r>
            <a:r>
              <a:rPr lang="en-US" dirty="0"/>
              <a:t>for better </a:t>
            </a:r>
            <a:r>
              <a:rPr lang="en-US" dirty="0" smtClean="0"/>
              <a:t>functionality</a:t>
            </a:r>
          </a:p>
          <a:p>
            <a:pPr algn="just"/>
            <a:r>
              <a:rPr lang="en-US" dirty="0"/>
              <a:t>They perform the control operation </a:t>
            </a:r>
            <a:r>
              <a:rPr lang="en-US" dirty="0">
                <a:solidFill>
                  <a:srgbClr val="FF0000"/>
                </a:solidFill>
              </a:rPr>
              <a:t>based upon sensor input </a:t>
            </a:r>
            <a:r>
              <a:rPr lang="en-US" dirty="0"/>
              <a:t>and can also receive </a:t>
            </a:r>
            <a:r>
              <a:rPr lang="en-US" dirty="0">
                <a:solidFill>
                  <a:srgbClr val="FF0000"/>
                </a:solidFill>
              </a:rPr>
              <a:t>control command from external entity </a:t>
            </a:r>
            <a:r>
              <a:rPr lang="en-US" dirty="0"/>
              <a:t>via main </a:t>
            </a:r>
            <a:r>
              <a:rPr lang="en-US" dirty="0">
                <a:solidFill>
                  <a:srgbClr val="FF0000"/>
                </a:solidFill>
              </a:rPr>
              <a:t>system controller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These devices also send </a:t>
            </a:r>
            <a:r>
              <a:rPr lang="en-US" dirty="0">
                <a:solidFill>
                  <a:srgbClr val="FF0000"/>
                </a:solidFill>
              </a:rPr>
              <a:t>device status </a:t>
            </a:r>
            <a:r>
              <a:rPr lang="en-US" dirty="0"/>
              <a:t>related messages to main automation device.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IoT</a:t>
            </a:r>
            <a:r>
              <a:rPr lang="en-US" dirty="0"/>
              <a:t> Devices in Smart </a:t>
            </a:r>
            <a:r>
              <a:rPr lang="en-US" dirty="0" smtClean="0"/>
              <a:t>Home:</a:t>
            </a:r>
          </a:p>
          <a:p>
            <a:pPr algn="just"/>
            <a:r>
              <a:rPr lang="en-US" dirty="0"/>
              <a:t>There are many </a:t>
            </a:r>
            <a:r>
              <a:rPr lang="en-US" dirty="0" err="1"/>
              <a:t>IoT</a:t>
            </a:r>
            <a:r>
              <a:rPr lang="en-US" dirty="0"/>
              <a:t> devices in smart home which are used to control the appliance and manage energy in a better </a:t>
            </a:r>
            <a:r>
              <a:rPr lang="en-US" dirty="0" smtClean="0"/>
              <a:t>way</a:t>
            </a:r>
          </a:p>
          <a:p>
            <a:pPr algn="just"/>
            <a:r>
              <a:rPr lang="en-US" dirty="0"/>
              <a:t>One such products which display current consumption of home. These devices are popularly known as </a:t>
            </a:r>
            <a:r>
              <a:rPr lang="en-US" dirty="0">
                <a:solidFill>
                  <a:srgbClr val="FF0000"/>
                </a:solidFill>
              </a:rPr>
              <a:t>in-home displays [IHD], </a:t>
            </a:r>
            <a:r>
              <a:rPr lang="en-US" dirty="0"/>
              <a:t>which work in association with </a:t>
            </a:r>
            <a:r>
              <a:rPr lang="en-US" dirty="0">
                <a:solidFill>
                  <a:srgbClr val="FF0000"/>
                </a:solidFill>
              </a:rPr>
              <a:t>smart energy meters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IHD communicates with smart energy meters and read the current consumption value and display that on its display unit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Smart energy meters are connected to </a:t>
            </a:r>
            <a:r>
              <a:rPr lang="en-US" dirty="0">
                <a:solidFill>
                  <a:srgbClr val="FF0000"/>
                </a:solidFill>
              </a:rPr>
              <a:t>utility network </a:t>
            </a:r>
            <a:r>
              <a:rPr lang="en-US" dirty="0"/>
              <a:t>and get alerts/notifications from utility side which are displayed on IHD 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Energy efficiency segment has various smart devices such as </a:t>
            </a:r>
            <a:r>
              <a:rPr lang="en-US" dirty="0">
                <a:solidFill>
                  <a:srgbClr val="FF0000"/>
                </a:solidFill>
              </a:rPr>
              <a:t>smart plug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-based doorbell </a:t>
            </a:r>
            <a:r>
              <a:rPr lang="en-US" dirty="0"/>
              <a:t>(alerts user on mobile device with motion detection), and </a:t>
            </a:r>
            <a:r>
              <a:rPr lang="en-US" dirty="0" err="1">
                <a:solidFill>
                  <a:srgbClr val="FF0000"/>
                </a:solidFill>
              </a:rPr>
              <a:t>IoT</a:t>
            </a:r>
            <a:r>
              <a:rPr lang="en-US" dirty="0">
                <a:solidFill>
                  <a:srgbClr val="FF0000"/>
                </a:solidFill>
              </a:rPr>
              <a:t>-based sensor modules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IoT</a:t>
            </a:r>
            <a:r>
              <a:rPr lang="en-US" dirty="0"/>
              <a:t>-based sensor modules also play a role in </a:t>
            </a:r>
            <a:r>
              <a:rPr lang="en-US" dirty="0">
                <a:solidFill>
                  <a:srgbClr val="FF0000"/>
                </a:solidFill>
              </a:rPr>
              <a:t>home security and safety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initiate the </a:t>
            </a:r>
            <a:r>
              <a:rPr lang="en-US" dirty="0">
                <a:solidFill>
                  <a:srgbClr val="FF0000"/>
                </a:solidFill>
              </a:rPr>
              <a:t>alert message </a:t>
            </a:r>
            <a:r>
              <a:rPr lang="en-US" dirty="0"/>
              <a:t>when some fire/smoke is detected and can intimate the smart energy management </a:t>
            </a:r>
            <a:r>
              <a:rPr lang="en-US" dirty="0" smtClean="0"/>
              <a:t>system </a:t>
            </a:r>
            <a:r>
              <a:rPr lang="en-US" dirty="0"/>
              <a:t>to automatic dial fire station/police station/medical emergency contact numbers. 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FF0000"/>
                </a:solidFill>
              </a:rPr>
              <a:t>IoT</a:t>
            </a:r>
            <a:r>
              <a:rPr lang="en-US" dirty="0" smtClean="0">
                <a:solidFill>
                  <a:srgbClr val="FF0000"/>
                </a:solidFill>
              </a:rPr>
              <a:t>-based </a:t>
            </a:r>
            <a:r>
              <a:rPr lang="en-US" dirty="0">
                <a:solidFill>
                  <a:srgbClr val="FF0000"/>
                </a:solidFill>
              </a:rPr>
              <a:t>user authentication</a:t>
            </a:r>
            <a:r>
              <a:rPr lang="en-US" dirty="0"/>
              <a:t> systems are also part of smart home.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include the thumb impression identification, door camera, boundary fencing systems, face recognition-based user identification system, and voice command-based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7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Communication Protocols in Smart </a:t>
            </a:r>
            <a:r>
              <a:rPr lang="en-US" b="1" dirty="0" smtClean="0"/>
              <a:t>Home</a:t>
            </a:r>
          </a:p>
          <a:p>
            <a:pPr algn="just"/>
            <a:r>
              <a:rPr lang="en-US" dirty="0"/>
              <a:t>There are various protocols used in smart home to perform different activities in smart home energy management systems.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stage of communication has its specific role, reliability, priority of data/message, payload carrying capacity, and security of data, from these, various communication protocols are categorized for their respective contribution in the </a:t>
            </a:r>
            <a:r>
              <a:rPr lang="en-US" dirty="0" smtClean="0"/>
              <a:t>system</a:t>
            </a:r>
          </a:p>
          <a:p>
            <a:pPr marL="0" indent="0" algn="just">
              <a:buNone/>
            </a:pPr>
            <a:r>
              <a:rPr lang="en-IN" dirty="0"/>
              <a:t>• Automation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– </a:t>
            </a:r>
            <a:r>
              <a:rPr lang="en-IN" dirty="0"/>
              <a:t>MODBUS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– </a:t>
            </a:r>
            <a:r>
              <a:rPr lang="en-IN" dirty="0" err="1"/>
              <a:t>LonTalk</a:t>
            </a:r>
            <a:r>
              <a:rPr lang="en-IN" dirty="0"/>
              <a:t> (PLC network protocol</a:t>
            </a:r>
          </a:p>
        </p:txBody>
      </p:sp>
    </p:spTree>
    <p:extLst>
      <p:ext uri="{BB962C8B-B14F-4D97-AF65-F5344CB8AC3E}">
        <p14:creationId xmlns:p14="http://schemas.microsoft.com/office/powerpoint/2010/main" val="3985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3. Topology control</a:t>
            </a:r>
            <a:r>
              <a:rPr lang="en-IN" dirty="0" smtClean="0"/>
              <a:t>:</a:t>
            </a:r>
          </a:p>
          <a:p>
            <a:pPr lvl="1" algn="just"/>
            <a:r>
              <a:rPr lang="en-US" dirty="0"/>
              <a:t>To find out the optimal subset of nodes which guarantee connectivity is known as the topology control. </a:t>
            </a:r>
          </a:p>
          <a:p>
            <a:pPr lvl="1" algn="just"/>
            <a:r>
              <a:rPr lang="en-US" dirty="0"/>
              <a:t>Then it is possible to deactivate some node at a time and active them later to prolong the life of network.</a:t>
            </a:r>
          </a:p>
          <a:p>
            <a:pPr lvl="1" algn="just"/>
            <a:r>
              <a:rPr lang="en-US" dirty="0"/>
              <a:t>topology control focuses on adapting network topology dynamically according to the application requirement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4. MAC Protocol: </a:t>
            </a:r>
            <a:endParaRPr lang="en-IN" dirty="0" smtClean="0"/>
          </a:p>
          <a:p>
            <a:pPr marL="800100" lvl="2" indent="-342900" algn="just"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Collision and control packet </a:t>
            </a:r>
            <a:r>
              <a:rPr lang="en-US" dirty="0"/>
              <a:t>overheads are also reasons for the energy deficiency in the sensor networks. </a:t>
            </a:r>
            <a:endParaRPr lang="en-US" dirty="0" smtClean="0"/>
          </a:p>
          <a:p>
            <a:pPr marL="800100" lvl="2" indent="-342900" algn="just">
              <a:spcBef>
                <a:spcPts val="1000"/>
              </a:spcBef>
            </a:pPr>
            <a:r>
              <a:rPr lang="en-US" dirty="0" smtClean="0"/>
              <a:t>Thus</a:t>
            </a:r>
            <a:r>
              <a:rPr lang="en-US" dirty="0"/>
              <a:t>, several MAC protocols have been proposed with low energy consumption. </a:t>
            </a:r>
            <a:endParaRPr lang="en-US" dirty="0" smtClean="0"/>
          </a:p>
          <a:p>
            <a:pPr marL="800100" lvl="2" indent="-342900" algn="just">
              <a:spcBef>
                <a:spcPts val="1000"/>
              </a:spcBef>
            </a:pPr>
            <a:r>
              <a:rPr lang="en-US" dirty="0" smtClean="0"/>
              <a:t>MAC </a:t>
            </a:r>
            <a:r>
              <a:rPr lang="en-US" dirty="0"/>
              <a:t>protocols can be classified into three categories given as: </a:t>
            </a:r>
            <a:r>
              <a:rPr lang="en-US" dirty="0">
                <a:solidFill>
                  <a:srgbClr val="FF0000"/>
                </a:solidFill>
              </a:rPr>
              <a:t>Contention based, TDMA based and hybrid protocols.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134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exchange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Wi-Fi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 err="1"/>
              <a:t>Zigbee</a:t>
            </a:r>
            <a:r>
              <a:rPr lang="en-IN" dirty="0"/>
              <a:t>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Bluetooth </a:t>
            </a:r>
            <a:endParaRPr lang="en-IN" dirty="0" smtClean="0"/>
          </a:p>
          <a:p>
            <a:pPr lvl="1"/>
            <a:r>
              <a:rPr lang="en-IN" dirty="0" smtClean="0"/>
              <a:t>– MQTT</a:t>
            </a:r>
          </a:p>
          <a:p>
            <a:r>
              <a:rPr lang="en-IN" dirty="0"/>
              <a:t>Network Reliability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TCP/IP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IPv6 </a:t>
            </a:r>
            <a:endParaRPr lang="en-IN" dirty="0" smtClean="0"/>
          </a:p>
          <a:p>
            <a:pPr lvl="1"/>
            <a:r>
              <a:rPr lang="en-IN" dirty="0" smtClean="0"/>
              <a:t>– 6LowPan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– RPL</a:t>
            </a:r>
          </a:p>
        </p:txBody>
      </p:sp>
    </p:spTree>
    <p:extLst>
      <p:ext uri="{BB962C8B-B14F-4D97-AF65-F5344CB8AC3E}">
        <p14:creationId xmlns:p14="http://schemas.microsoft.com/office/powerpoint/2010/main" val="30092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AES (data encryption algorithm)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SS7 </a:t>
            </a:r>
            <a:endParaRPr lang="en-IN" dirty="0" smtClean="0"/>
          </a:p>
          <a:p>
            <a:r>
              <a:rPr lang="en-IN" dirty="0" smtClean="0"/>
              <a:t>• </a:t>
            </a:r>
            <a:r>
              <a:rPr lang="en-IN" dirty="0"/>
              <a:t>Network </a:t>
            </a:r>
            <a:endParaRPr lang="en-IN" dirty="0" smtClean="0"/>
          </a:p>
          <a:p>
            <a:pPr lvl="1"/>
            <a:r>
              <a:rPr lang="en-IN" dirty="0" smtClean="0"/>
              <a:t>– </a:t>
            </a:r>
            <a:r>
              <a:rPr lang="en-IN" dirty="0"/>
              <a:t>TSMP (time synchronized mesh protocol) </a:t>
            </a:r>
          </a:p>
        </p:txBody>
      </p:sp>
    </p:spTree>
    <p:extLst>
      <p:ext uri="{BB962C8B-B14F-4D97-AF65-F5344CB8AC3E}">
        <p14:creationId xmlns:p14="http://schemas.microsoft.com/office/powerpoint/2010/main" val="1484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Conservation Components of Smart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Wireless networks rely on communication protocols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perfect fit of a </a:t>
            </a:r>
            <a:r>
              <a:rPr lang="en-US" dirty="0" smtClean="0"/>
              <a:t>communication </a:t>
            </a:r>
            <a:r>
              <a:rPr lang="en-US" dirty="0"/>
              <a:t>protocol in a situation depends upon the various factors as given below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how much data to be exchanged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network communication bandwidth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how frequent periodic/aperiodic data will be transmitted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number of communication devices in a network sharing one common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– </a:t>
            </a:r>
            <a:r>
              <a:rPr lang="en-US" dirty="0"/>
              <a:t>actual data payload versus protocol overheads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communication throughput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authentication and data encryption </a:t>
            </a:r>
            <a:endParaRPr lang="en-US" dirty="0" smtClean="0"/>
          </a:p>
          <a:p>
            <a:pPr lvl="1"/>
            <a:r>
              <a:rPr lang="en-US" dirty="0" smtClean="0"/>
              <a:t>– </a:t>
            </a:r>
            <a:r>
              <a:rPr lang="en-US" dirty="0"/>
              <a:t>message reliability and priority (connection-oriented/connectionless)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9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2. </a:t>
            </a:r>
            <a:r>
              <a:rPr lang="en-US" dirty="0"/>
              <a:t>Data Driven: These approaches aim at the data reduction to be communicated for saving the energy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data driven approaches are used to </a:t>
            </a:r>
            <a:r>
              <a:rPr lang="en-US" dirty="0">
                <a:solidFill>
                  <a:srgbClr val="FF0000"/>
                </a:solidFill>
              </a:rPr>
              <a:t>limit sensing tasks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unneeded sampling </a:t>
            </a:r>
            <a:r>
              <a:rPr lang="en-US" dirty="0"/>
              <a:t>because both the data acquisition and transmission are expensive in terms of energy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Such approaches can be divided into two classes: </a:t>
            </a:r>
            <a:r>
              <a:rPr lang="en-US" dirty="0">
                <a:solidFill>
                  <a:srgbClr val="FF0000"/>
                </a:solidFill>
              </a:rPr>
              <a:t>data reduction and data acquisition schemes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/>
              <a:t>	1. Data Reduction: These approaches address the issue of </a:t>
            </a:r>
            <a:r>
              <a:rPr lang="en-US" dirty="0">
                <a:solidFill>
                  <a:srgbClr val="FF0000"/>
                </a:solidFill>
              </a:rPr>
              <a:t>redundant data </a:t>
            </a:r>
            <a:r>
              <a:rPr lang="en-US" dirty="0"/>
              <a:t>samples. Such schemes aim at reducing the data to be communicated to sink node.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9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a. Data Compression: Data compression is the process of </a:t>
            </a:r>
            <a:r>
              <a:rPr lang="en-US" dirty="0">
                <a:solidFill>
                  <a:srgbClr val="FF0000"/>
                </a:solidFill>
              </a:rPr>
              <a:t>modifying, </a:t>
            </a:r>
            <a:r>
              <a:rPr lang="en-US" dirty="0" smtClean="0">
                <a:solidFill>
                  <a:srgbClr val="FF0000"/>
                </a:solidFill>
              </a:rPr>
              <a:t>converting </a:t>
            </a:r>
            <a:r>
              <a:rPr lang="en-US" dirty="0">
                <a:solidFill>
                  <a:srgbClr val="FF0000"/>
                </a:solidFill>
              </a:rPr>
              <a:t>or encoding </a:t>
            </a:r>
            <a:r>
              <a:rPr lang="en-US" dirty="0"/>
              <a:t>the data in such a way that the new representation requires less space than the original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b. Data Prediction: these techniques assist in reduction of energy consumption by decreasing the number of </a:t>
            </a:r>
            <a:r>
              <a:rPr lang="en-US" dirty="0" smtClean="0"/>
              <a:t>communication </a:t>
            </a:r>
            <a:r>
              <a:rPr lang="en-US" dirty="0">
                <a:solidFill>
                  <a:srgbClr val="FF0000"/>
                </a:solidFill>
              </a:rPr>
              <a:t>between sink and source node.</a:t>
            </a:r>
            <a:r>
              <a:rPr lang="en-US" dirty="0"/>
              <a:t> Data prediction approaches can be divided further into stochastic, time series forecasting and algorithmic approaches.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1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en-IN" dirty="0"/>
              <a:t>c. Data Aggregation:</a:t>
            </a:r>
            <a:r>
              <a:rPr lang="en-US" dirty="0" smtClean="0"/>
              <a:t>a </a:t>
            </a:r>
            <a:r>
              <a:rPr lang="en-US" dirty="0"/>
              <a:t>node receives data from several sources. But it forwards only aggregated </a:t>
            </a:r>
            <a:r>
              <a:rPr lang="en-US" dirty="0" smtClean="0"/>
              <a:t>value. An </a:t>
            </a:r>
            <a:r>
              <a:rPr lang="en-US" dirty="0"/>
              <a:t>intermediate node between the sources and sink node performs the data aggregation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r>
              <a:rPr lang="en-IN" dirty="0"/>
              <a:t>2. Data Acquisition</a:t>
            </a:r>
            <a:r>
              <a:rPr lang="en-IN" dirty="0" smtClean="0"/>
              <a:t>:</a:t>
            </a:r>
          </a:p>
          <a:p>
            <a:pPr marL="457200" lvl="1" indent="0" algn="just">
              <a:buNone/>
            </a:pPr>
            <a:r>
              <a:rPr lang="en-US" dirty="0"/>
              <a:t>Only reducing the data communication is not sufficient, energy saving schemes also need to focus on the data sampling </a:t>
            </a:r>
            <a:r>
              <a:rPr lang="en-US" dirty="0" smtClean="0"/>
              <a:t>rate.</a:t>
            </a:r>
          </a:p>
          <a:p>
            <a:pPr marL="457200" lvl="1" indent="0" algn="just">
              <a:buNone/>
            </a:pPr>
            <a:r>
              <a:rPr lang="en-US" dirty="0"/>
              <a:t>focuses on the reduction of energy consumption of node’s sensing unit</a:t>
            </a:r>
            <a:r>
              <a:rPr lang="en-US" dirty="0" smtClean="0"/>
              <a:t>.</a:t>
            </a:r>
          </a:p>
          <a:p>
            <a:pPr marL="914400" lvl="1" indent="-457200" algn="just">
              <a:buAutoNum type="alphaLcPeriod"/>
            </a:pPr>
            <a:r>
              <a:rPr lang="en-IN" dirty="0" smtClean="0"/>
              <a:t>Adaptive Sampling:</a:t>
            </a:r>
            <a:r>
              <a:rPr lang="en-US" dirty="0"/>
              <a:t>This group of techniques exploit the </a:t>
            </a:r>
            <a:r>
              <a:rPr lang="en-US" dirty="0">
                <a:solidFill>
                  <a:srgbClr val="FF0000"/>
                </a:solidFill>
              </a:rPr>
              <a:t>temporal and spatial correlation of data</a:t>
            </a:r>
            <a:r>
              <a:rPr lang="en-US" dirty="0"/>
              <a:t> to reduce the data sampling rate</a:t>
            </a:r>
            <a:r>
              <a:rPr lang="en-US" dirty="0" smtClean="0"/>
              <a:t>.</a:t>
            </a:r>
          </a:p>
          <a:p>
            <a:pPr marL="914400" lvl="1" indent="-457200" algn="just">
              <a:buAutoNum type="alphaLcPeriod"/>
            </a:pPr>
            <a:r>
              <a:rPr lang="en-IN" dirty="0"/>
              <a:t>Hierarchical </a:t>
            </a:r>
            <a:r>
              <a:rPr lang="en-IN" dirty="0" smtClean="0"/>
              <a:t>Sampling:</a:t>
            </a:r>
            <a:r>
              <a:rPr lang="en-US" dirty="0"/>
              <a:t>These schemes select which sensor class </a:t>
            </a:r>
            <a:r>
              <a:rPr lang="en-US" dirty="0">
                <a:solidFill>
                  <a:srgbClr val="FF0000"/>
                </a:solidFill>
              </a:rPr>
              <a:t>to activate dynamically</a:t>
            </a:r>
            <a:r>
              <a:rPr lang="en-US" dirty="0"/>
              <a:t> to find out a trade off between energy conservation and accuracy. </a:t>
            </a:r>
            <a:endParaRPr lang="en-US" dirty="0" smtClean="0"/>
          </a:p>
          <a:p>
            <a:pPr marL="914400" lvl="1" indent="-457200" algn="just">
              <a:buAutoNum type="alphaLcPeriod"/>
            </a:pPr>
            <a:r>
              <a:rPr lang="en-US" dirty="0"/>
              <a:t>Model-based Active Sampling: These schemes are based on </a:t>
            </a:r>
            <a:r>
              <a:rPr lang="en-US" dirty="0">
                <a:solidFill>
                  <a:srgbClr val="FF0000"/>
                </a:solidFill>
              </a:rPr>
              <a:t>prediction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These techniques exploit this model to </a:t>
            </a:r>
            <a:r>
              <a:rPr lang="en-US" dirty="0">
                <a:solidFill>
                  <a:srgbClr val="FF0000"/>
                </a:solidFill>
              </a:rPr>
              <a:t>cut down the frequency of data sampling </a:t>
            </a:r>
            <a:r>
              <a:rPr lang="en-US" dirty="0"/>
              <a:t>which assist in reduction of energy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Mobility Based </a:t>
            </a:r>
            <a:r>
              <a:rPr lang="en-IN" dirty="0" smtClean="0"/>
              <a:t>Scheme:</a:t>
            </a:r>
          </a:p>
          <a:p>
            <a:pPr marL="0" indent="0" algn="just">
              <a:buNone/>
            </a:pPr>
            <a:r>
              <a:rPr lang="en-US" dirty="0"/>
              <a:t>R</a:t>
            </a:r>
            <a:r>
              <a:rPr lang="en-US" dirty="0" smtClean="0"/>
              <a:t>ecently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mobility of node </a:t>
            </a:r>
            <a:r>
              <a:rPr lang="en-US" dirty="0"/>
              <a:t>has been considered for energy-efficient data gathering in sensor networks.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mobilizer</a:t>
            </a:r>
            <a:r>
              <a:rPr lang="en-US" dirty="0" smtClean="0"/>
              <a:t> </a:t>
            </a:r>
            <a:r>
              <a:rPr lang="en-US" dirty="0"/>
              <a:t>can be equipped with the sensor to change its location, but mobilizers are quite </a:t>
            </a:r>
            <a:r>
              <a:rPr lang="en-US" dirty="0">
                <a:solidFill>
                  <a:srgbClr val="FF0000"/>
                </a:solidFill>
              </a:rPr>
              <a:t>costly</a:t>
            </a:r>
            <a:r>
              <a:rPr lang="en-US" dirty="0"/>
              <a:t> from the energy consumption point of view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On the other hand, instead of using mobilizer, sensors can be deployed into </a:t>
            </a:r>
            <a:r>
              <a:rPr lang="en-US" dirty="0">
                <a:solidFill>
                  <a:srgbClr val="FF0000"/>
                </a:solidFill>
              </a:rPr>
              <a:t>mobile elements </a:t>
            </a:r>
            <a:r>
              <a:rPr lang="en-US" dirty="0"/>
              <a:t>like car, animals, bus, etc. In this case, there is no extra energy consumption but </a:t>
            </a:r>
            <a:r>
              <a:rPr lang="en-US" dirty="0">
                <a:solidFill>
                  <a:srgbClr val="FF0000"/>
                </a:solidFill>
              </a:rPr>
              <a:t>mobility pattern</a:t>
            </a:r>
            <a:r>
              <a:rPr lang="en-US" dirty="0"/>
              <a:t> of mobile element need to be considered.</a:t>
            </a:r>
            <a:endParaRPr lang="en-IN" dirty="0" smtClean="0"/>
          </a:p>
          <a:p>
            <a:pPr marL="0" indent="0" algn="just">
              <a:buNone/>
            </a:pPr>
            <a:r>
              <a:rPr lang="en-US" dirty="0"/>
              <a:t>Mobile nodes can be </a:t>
            </a:r>
            <a:r>
              <a:rPr lang="en-US" dirty="0">
                <a:solidFill>
                  <a:srgbClr val="FF0000"/>
                </a:solidFill>
              </a:rPr>
              <a:t>part of network or it can be part of environment</a:t>
            </a:r>
            <a:r>
              <a:rPr lang="en-US" dirty="0"/>
              <a:t>. When a mobile node is part of network, it can be controlled completely. In another case when node is part of environment, it might not be possible to control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8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3674</Words>
  <Application>Microsoft Office PowerPoint</Application>
  <PresentationFormat>Widescreen</PresentationFormat>
  <Paragraphs>245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Energy Conservation: </vt:lpstr>
      <vt:lpstr>Energy Conservation: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Balancing</vt:lpstr>
      <vt:lpstr>PowerPoint Presentation</vt:lpstr>
      <vt:lpstr>PowerPoint Presentation</vt:lpstr>
      <vt:lpstr>Working of Load Balancing</vt:lpstr>
      <vt:lpstr>PowerPoint Presentation</vt:lpstr>
      <vt:lpstr>PowerPoint Presentation</vt:lpstr>
      <vt:lpstr>Hardware Versus Software Load Balancing</vt:lpstr>
      <vt:lpstr>PowerPoint Presentation</vt:lpstr>
      <vt:lpstr>Load Balancing Algorithms</vt:lpstr>
      <vt:lpstr>Load Balancing Algorithms</vt:lpstr>
      <vt:lpstr>PowerPoint Presentation</vt:lpstr>
      <vt:lpstr>Issues of Energy Conservation in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model of smart home system</vt:lpstr>
      <vt:lpstr>Basic model of smart home system</vt:lpstr>
      <vt:lpstr>Basic model of smart home system</vt:lpstr>
      <vt:lpstr>Basic model of smart home system</vt:lpstr>
      <vt:lpstr>Basic model of smart home system</vt:lpstr>
      <vt:lpstr>Basic model of smart home system</vt:lpstr>
      <vt:lpstr>Basic model of smart home system</vt:lpstr>
      <vt:lpstr>Basic model of smart home system</vt:lpstr>
      <vt:lpstr>Basic model of smart home system</vt:lpstr>
      <vt:lpstr>Energy Conservation in Smart Home and IoT</vt:lpstr>
      <vt:lpstr>Energy Conservation in Smart Home and IoT</vt:lpstr>
      <vt:lpstr>Energy Conservation in Smart Home and IoT</vt:lpstr>
      <vt:lpstr>Energy Conservation in Smart Home and IoT</vt:lpstr>
      <vt:lpstr>Energy Conservation in Smart Home and IoT</vt:lpstr>
      <vt:lpstr>Energy Conservation in Smart Home and IoT</vt:lpstr>
      <vt:lpstr>Energy Conservation Components of Smart Home</vt:lpstr>
      <vt:lpstr>Energy Conservation Components of Smart Home</vt:lpstr>
      <vt:lpstr>Energy Conservation Components of Smart Home</vt:lpstr>
      <vt:lpstr>Energy Conservation Components of Smart Home</vt:lpstr>
      <vt:lpstr>Energy Conservation Components of Smart Home</vt:lpstr>
      <vt:lpstr>Energy Conservation Components of Smart Home</vt:lpstr>
      <vt:lpstr>Energy Conservation Components of Smart Home</vt:lpstr>
      <vt:lpstr>Energy Conservation Components of Smart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63</cp:revision>
  <dcterms:created xsi:type="dcterms:W3CDTF">2023-01-19T04:13:28Z</dcterms:created>
  <dcterms:modified xsi:type="dcterms:W3CDTF">2023-03-31T11:14:07Z</dcterms:modified>
</cp:coreProperties>
</file>