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E7223C-CAB9-4585-B868-22381763D9C9}"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356214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E7223C-CAB9-4585-B868-22381763D9C9}"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186714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E7223C-CAB9-4585-B868-22381763D9C9}"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132486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E7223C-CAB9-4585-B868-22381763D9C9}"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254826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E7223C-CAB9-4585-B868-22381763D9C9}"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165276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E7223C-CAB9-4585-B868-22381763D9C9}"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273206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E7223C-CAB9-4585-B868-22381763D9C9}" type="datetimeFigureOut">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205005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E7223C-CAB9-4585-B868-22381763D9C9}" type="datetimeFigureOut">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10268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7223C-CAB9-4585-B868-22381763D9C9}" type="datetimeFigureOut">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423491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7223C-CAB9-4585-B868-22381763D9C9}"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145755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7223C-CAB9-4585-B868-22381763D9C9}"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3DD110-DD0B-4854-97C2-3CC635EA904D}" type="slidenum">
              <a:rPr lang="en-IN" smtClean="0"/>
              <a:t>‹#›</a:t>
            </a:fld>
            <a:endParaRPr lang="en-IN"/>
          </a:p>
        </p:txBody>
      </p:sp>
    </p:spTree>
    <p:extLst>
      <p:ext uri="{BB962C8B-B14F-4D97-AF65-F5344CB8AC3E}">
        <p14:creationId xmlns:p14="http://schemas.microsoft.com/office/powerpoint/2010/main" val="2504755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7223C-CAB9-4585-B868-22381763D9C9}" type="datetimeFigureOut">
              <a:rPr lang="en-IN" smtClean="0"/>
              <a:t>31-03-2023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DD110-DD0B-4854-97C2-3CC635EA904D}" type="slidenum">
              <a:rPr lang="en-IN" smtClean="0"/>
              <a:t>‹#›</a:t>
            </a:fld>
            <a:endParaRPr lang="en-IN"/>
          </a:p>
        </p:txBody>
      </p:sp>
    </p:spTree>
    <p:extLst>
      <p:ext uri="{BB962C8B-B14F-4D97-AF65-F5344CB8AC3E}">
        <p14:creationId xmlns:p14="http://schemas.microsoft.com/office/powerpoint/2010/main" val="3030204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Static Energy-Efficient Algorithms</a:t>
            </a:r>
            <a:endParaRPr lang="en-IN" dirty="0"/>
          </a:p>
        </p:txBody>
      </p:sp>
      <p:sp>
        <p:nvSpPr>
          <p:cNvPr id="5" name="Content Placeholder 4"/>
          <p:cNvSpPr>
            <a:spLocks noGrp="1"/>
          </p:cNvSpPr>
          <p:nvPr>
            <p:ph idx="1"/>
          </p:nvPr>
        </p:nvSpPr>
        <p:spPr/>
        <p:txBody>
          <a:bodyPr/>
          <a:lstStyle/>
          <a:p>
            <a:pPr algn="just"/>
            <a:r>
              <a:rPr lang="en-US" dirty="0" smtClean="0"/>
              <a:t>The static energy-efficient techniques deals at </a:t>
            </a:r>
            <a:r>
              <a:rPr lang="en-US" dirty="0" smtClean="0">
                <a:solidFill>
                  <a:srgbClr val="FF0000"/>
                </a:solidFill>
              </a:rPr>
              <a:t>circuit level, logic level and architectural level</a:t>
            </a:r>
          </a:p>
          <a:p>
            <a:pPr algn="just"/>
            <a:r>
              <a:rPr lang="en-US" dirty="0" smtClean="0"/>
              <a:t>when the circuit is switched on condition, there </a:t>
            </a:r>
            <a:r>
              <a:rPr lang="en-US" dirty="0"/>
              <a:t>will be </a:t>
            </a:r>
            <a:r>
              <a:rPr lang="en-US" dirty="0" smtClean="0">
                <a:solidFill>
                  <a:srgbClr val="FF0000"/>
                </a:solidFill>
              </a:rPr>
              <a:t>leakage,</a:t>
            </a:r>
            <a:r>
              <a:rPr lang="en-US" dirty="0" smtClean="0"/>
              <a:t> </a:t>
            </a:r>
            <a:r>
              <a:rPr lang="en-US" dirty="0"/>
              <a:t>we </a:t>
            </a:r>
            <a:r>
              <a:rPr lang="en-US" dirty="0" smtClean="0"/>
              <a:t>can reduce the leakage current by using appropriate material for developing the PM(physical Machine). </a:t>
            </a:r>
          </a:p>
          <a:p>
            <a:pPr algn="just"/>
            <a:r>
              <a:rPr lang="en-US" dirty="0" smtClean="0"/>
              <a:t>The current leakage can be reduced using </a:t>
            </a:r>
            <a:r>
              <a:rPr lang="en-US" dirty="0" smtClean="0">
                <a:solidFill>
                  <a:srgbClr val="FF0000"/>
                </a:solidFill>
              </a:rPr>
              <a:t>low voltage at output, size of circuit or by cooling the system which is in use</a:t>
            </a:r>
            <a:r>
              <a:rPr lang="en-US" dirty="0" smtClean="0"/>
              <a:t>.</a:t>
            </a:r>
          </a:p>
          <a:p>
            <a:pPr algn="just"/>
            <a:r>
              <a:rPr lang="en-US" dirty="0"/>
              <a:t>The power consumption depends on the clock rate of CPU. </a:t>
            </a:r>
          </a:p>
          <a:p>
            <a:pPr algn="just"/>
            <a:endParaRPr lang="en-IN" dirty="0"/>
          </a:p>
        </p:txBody>
      </p:sp>
    </p:spTree>
    <p:extLst>
      <p:ext uri="{BB962C8B-B14F-4D97-AF65-F5344CB8AC3E}">
        <p14:creationId xmlns:p14="http://schemas.microsoft.com/office/powerpoint/2010/main" val="15698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As it works at server level, </a:t>
            </a:r>
            <a:r>
              <a:rPr lang="en-US" dirty="0" smtClean="0">
                <a:solidFill>
                  <a:srgbClr val="FF0000"/>
                </a:solidFill>
              </a:rPr>
              <a:t>switching off servers</a:t>
            </a:r>
            <a:r>
              <a:rPr lang="en-US" dirty="0" smtClean="0"/>
              <a:t> when not in use will reduce the energy consumption. </a:t>
            </a:r>
          </a:p>
          <a:p>
            <a:r>
              <a:rPr lang="en-US" dirty="0" smtClean="0"/>
              <a:t>Many servers in the centers will be in idle mode at many times, can be made to </a:t>
            </a:r>
            <a:r>
              <a:rPr lang="en-US" dirty="0" smtClean="0">
                <a:solidFill>
                  <a:srgbClr val="FF0000"/>
                </a:solidFill>
              </a:rPr>
              <a:t>sleep mode or power down </a:t>
            </a:r>
            <a:r>
              <a:rPr lang="en-US" dirty="0" smtClean="0"/>
              <a:t>at particular periods of time and made power up when in use. </a:t>
            </a:r>
          </a:p>
          <a:p>
            <a:r>
              <a:rPr lang="en-US" dirty="0" smtClean="0"/>
              <a:t>The key method is to </a:t>
            </a:r>
            <a:r>
              <a:rPr lang="en-US" dirty="0" smtClean="0">
                <a:solidFill>
                  <a:srgbClr val="FF0000"/>
                </a:solidFill>
              </a:rPr>
              <a:t>reduce the load and distribute the load to small number of VM servers </a:t>
            </a:r>
            <a:r>
              <a:rPr lang="en-US" dirty="0" smtClean="0"/>
              <a:t>which aims to reduce high consumption of energy. </a:t>
            </a:r>
          </a:p>
          <a:p>
            <a:r>
              <a:rPr lang="en-US" dirty="0" smtClean="0"/>
              <a:t>Using </a:t>
            </a:r>
            <a:r>
              <a:rPr lang="en-US" dirty="0" smtClean="0">
                <a:solidFill>
                  <a:srgbClr val="FF0000"/>
                </a:solidFill>
              </a:rPr>
              <a:t>VM live migration </a:t>
            </a:r>
            <a:r>
              <a:rPr lang="en-US" dirty="0" smtClean="0"/>
              <a:t>the reduction of energy consumption can be achieved</a:t>
            </a:r>
            <a:endParaRPr lang="en-IN" dirty="0"/>
          </a:p>
        </p:txBody>
      </p:sp>
    </p:spTree>
    <p:extLst>
      <p:ext uri="{BB962C8B-B14F-4D97-AF65-F5344CB8AC3E}">
        <p14:creationId xmlns:p14="http://schemas.microsoft.com/office/powerpoint/2010/main" val="2763215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SOFTWARE LEVEL SOLUTION</a:t>
            </a:r>
          </a:p>
          <a:p>
            <a:pPr algn="just"/>
            <a:r>
              <a:rPr lang="en-US" dirty="0" smtClean="0"/>
              <a:t>The DVFS-based hardware-level solution will reduce the power consumption of PM by switching-off the PM present at idle condition.</a:t>
            </a:r>
          </a:p>
          <a:p>
            <a:pPr algn="just"/>
            <a:r>
              <a:rPr lang="en-US" dirty="0" smtClean="0"/>
              <a:t>Dynamic power consumption at software level of cloud data center can be reduced by using some </a:t>
            </a:r>
            <a:r>
              <a:rPr lang="en-US" dirty="0" smtClean="0">
                <a:solidFill>
                  <a:srgbClr val="FF0000"/>
                </a:solidFill>
              </a:rPr>
              <a:t>energy-efficient AM allocation and migration algorithms, Task scheduling algorithms, network aware VM allocation algorithm, etc.</a:t>
            </a:r>
            <a:endParaRPr lang="en-IN" dirty="0">
              <a:solidFill>
                <a:srgbClr val="FF0000"/>
              </a:solidFill>
            </a:endParaRPr>
          </a:p>
        </p:txBody>
      </p:sp>
    </p:spTree>
    <p:extLst>
      <p:ext uri="{BB962C8B-B14F-4D97-AF65-F5344CB8AC3E}">
        <p14:creationId xmlns:p14="http://schemas.microsoft.com/office/powerpoint/2010/main" val="4166590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First Fit Decreasing Algorithm (FFD)</a:t>
            </a:r>
          </a:p>
          <a:p>
            <a:pPr algn="just"/>
            <a:r>
              <a:rPr lang="en-US" dirty="0" smtClean="0"/>
              <a:t>In this algorithm, first the </a:t>
            </a:r>
            <a:r>
              <a:rPr lang="en-US" dirty="0" smtClean="0">
                <a:solidFill>
                  <a:srgbClr val="FF0000"/>
                </a:solidFill>
              </a:rPr>
              <a:t>bins are arranged in decreasing order</a:t>
            </a:r>
            <a:r>
              <a:rPr lang="en-US" dirty="0" smtClean="0"/>
              <a:t>, select the largest bin and examine to fit the VM in the package considering the </a:t>
            </a:r>
            <a:r>
              <a:rPr lang="en-US" dirty="0" smtClean="0">
                <a:solidFill>
                  <a:schemeClr val="accent2"/>
                </a:solidFill>
              </a:rPr>
              <a:t>size and packing cost. </a:t>
            </a:r>
          </a:p>
          <a:p>
            <a:pPr algn="just"/>
            <a:r>
              <a:rPr lang="en-US" dirty="0" smtClean="0"/>
              <a:t>The result has shown that the implementation of FFD proved to save </a:t>
            </a:r>
            <a:r>
              <a:rPr lang="en-US" dirty="0" smtClean="0">
                <a:solidFill>
                  <a:srgbClr val="FF0000"/>
                </a:solidFill>
              </a:rPr>
              <a:t>25% of energy</a:t>
            </a:r>
          </a:p>
          <a:p>
            <a:pPr marL="0" indent="0" algn="just">
              <a:buNone/>
            </a:pPr>
            <a:r>
              <a:rPr lang="en-US" dirty="0" smtClean="0"/>
              <a:t>The algorithm steps are as follows: </a:t>
            </a:r>
          </a:p>
          <a:p>
            <a:pPr marL="514350" indent="-514350" algn="just">
              <a:buAutoNum type="arabicPeriod"/>
            </a:pPr>
            <a:r>
              <a:rPr lang="en-US" dirty="0" smtClean="0"/>
              <a:t>List out all the </a:t>
            </a:r>
            <a:r>
              <a:rPr lang="en-US" dirty="0" smtClean="0">
                <a:solidFill>
                  <a:srgbClr val="FF0000"/>
                </a:solidFill>
              </a:rPr>
              <a:t>Individual Tasks </a:t>
            </a:r>
            <a:r>
              <a:rPr lang="en-US" dirty="0" smtClean="0"/>
              <a:t>with its respective </a:t>
            </a:r>
            <a:r>
              <a:rPr lang="en-US" dirty="0" smtClean="0">
                <a:solidFill>
                  <a:schemeClr val="accent2"/>
                </a:solidFill>
              </a:rPr>
              <a:t>deadlines</a:t>
            </a:r>
            <a:r>
              <a:rPr lang="en-US" dirty="0" smtClean="0"/>
              <a:t> </a:t>
            </a:r>
          </a:p>
          <a:p>
            <a:pPr marL="0" indent="0" algn="just">
              <a:buNone/>
            </a:pPr>
            <a:r>
              <a:rPr lang="en-US" dirty="0" smtClean="0"/>
              <a:t>2. Set a </a:t>
            </a:r>
            <a:r>
              <a:rPr lang="en-US" dirty="0" smtClean="0">
                <a:solidFill>
                  <a:srgbClr val="FF0000"/>
                </a:solidFill>
              </a:rPr>
              <a:t>value</a:t>
            </a:r>
            <a:r>
              <a:rPr lang="en-US" dirty="0" smtClean="0"/>
              <a:t> by considering the </a:t>
            </a:r>
            <a:r>
              <a:rPr lang="en-US" dirty="0" smtClean="0">
                <a:solidFill>
                  <a:srgbClr val="FF0000"/>
                </a:solidFill>
              </a:rPr>
              <a:t>maximum utilization rate f</a:t>
            </a:r>
            <a:r>
              <a:rPr lang="en-US" dirty="0" smtClean="0"/>
              <a:t>or all the requested task (new) </a:t>
            </a:r>
          </a:p>
          <a:p>
            <a:pPr marL="0" indent="0" algn="just">
              <a:buNone/>
            </a:pPr>
            <a:r>
              <a:rPr lang="en-US" dirty="0"/>
              <a:t>3</a:t>
            </a:r>
            <a:r>
              <a:rPr lang="en-US" dirty="0" smtClean="0"/>
              <a:t>. Arrange all task from the higher order to the lower one based on the </a:t>
            </a:r>
            <a:r>
              <a:rPr lang="en-US" dirty="0" smtClean="0">
                <a:solidFill>
                  <a:srgbClr val="FF0000"/>
                </a:solidFill>
              </a:rPr>
              <a:t>Deadline and Resource requirement</a:t>
            </a:r>
            <a:endParaRPr lang="en-IN" b="1" dirty="0">
              <a:solidFill>
                <a:srgbClr val="FF0000"/>
              </a:solidFill>
            </a:endParaRPr>
          </a:p>
        </p:txBody>
      </p:sp>
    </p:spTree>
    <p:extLst>
      <p:ext uri="{BB962C8B-B14F-4D97-AF65-F5344CB8AC3E}">
        <p14:creationId xmlns:p14="http://schemas.microsoft.com/office/powerpoint/2010/main" val="3332989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First Fit Decreasing Algorithm (FFD)</a:t>
            </a:r>
          </a:p>
          <a:p>
            <a:pPr marL="0" indent="0">
              <a:buNone/>
            </a:pPr>
            <a:endParaRPr lang="en-US" dirty="0" smtClean="0"/>
          </a:p>
          <a:p>
            <a:pPr marL="0" indent="0">
              <a:buNone/>
            </a:pPr>
            <a:r>
              <a:rPr lang="en-US" dirty="0" smtClean="0"/>
              <a:t>5. Calculate </a:t>
            </a:r>
            <a:r>
              <a:rPr lang="en-US" dirty="0" smtClean="0">
                <a:solidFill>
                  <a:srgbClr val="FF0000"/>
                </a:solidFill>
              </a:rPr>
              <a:t>end time </a:t>
            </a:r>
            <a:r>
              <a:rPr lang="en-US" dirty="0" smtClean="0"/>
              <a:t>of the respective task </a:t>
            </a:r>
          </a:p>
          <a:p>
            <a:pPr marL="0" indent="0">
              <a:buNone/>
            </a:pPr>
            <a:r>
              <a:rPr lang="en-US" dirty="0" smtClean="0"/>
              <a:t>6. </a:t>
            </a:r>
            <a:r>
              <a:rPr lang="en-US" dirty="0" smtClean="0">
                <a:solidFill>
                  <a:srgbClr val="FF0000"/>
                </a:solidFill>
              </a:rPr>
              <a:t>Arrange all the nodes </a:t>
            </a:r>
            <a:r>
              <a:rPr lang="en-US" dirty="0" smtClean="0"/>
              <a:t>of the cloud in decreasing order based on their </a:t>
            </a:r>
            <a:r>
              <a:rPr lang="en-US" dirty="0" smtClean="0">
                <a:solidFill>
                  <a:srgbClr val="FF0000"/>
                </a:solidFill>
              </a:rPr>
              <a:t>utilization rate</a:t>
            </a:r>
            <a:r>
              <a:rPr lang="en-US" dirty="0" smtClean="0"/>
              <a:t>. </a:t>
            </a:r>
          </a:p>
          <a:p>
            <a:pPr marL="0" indent="0">
              <a:buNone/>
            </a:pPr>
            <a:r>
              <a:rPr lang="en-US" dirty="0" smtClean="0"/>
              <a:t>7. </a:t>
            </a:r>
            <a:r>
              <a:rPr lang="en-US" dirty="0" smtClean="0">
                <a:solidFill>
                  <a:srgbClr val="FF0000"/>
                </a:solidFill>
              </a:rPr>
              <a:t>Arrange all the VMs </a:t>
            </a:r>
            <a:r>
              <a:rPr lang="en-US" dirty="0" smtClean="0"/>
              <a:t>in decreasing order based on the </a:t>
            </a:r>
            <a:r>
              <a:rPr lang="en-US" dirty="0" smtClean="0">
                <a:solidFill>
                  <a:srgbClr val="FF0000"/>
                </a:solidFill>
              </a:rPr>
              <a:t>resource usage. </a:t>
            </a:r>
          </a:p>
          <a:p>
            <a:pPr marL="0" indent="0">
              <a:buNone/>
            </a:pPr>
            <a:r>
              <a:rPr lang="en-US" dirty="0" smtClean="0"/>
              <a:t>8. Set </a:t>
            </a:r>
            <a:r>
              <a:rPr lang="en-US" dirty="0" smtClean="0">
                <a:solidFill>
                  <a:srgbClr val="FF0000"/>
                </a:solidFill>
              </a:rPr>
              <a:t>value</a:t>
            </a:r>
            <a:r>
              <a:rPr lang="en-US" dirty="0" smtClean="0"/>
              <a:t> for finding to reuse the VM is </a:t>
            </a:r>
            <a:r>
              <a:rPr lang="en-US" dirty="0" smtClean="0">
                <a:solidFill>
                  <a:srgbClr val="FF0000"/>
                </a:solidFill>
              </a:rPr>
              <a:t>false</a:t>
            </a:r>
            <a:r>
              <a:rPr lang="en-US" dirty="0" smtClean="0"/>
              <a:t> </a:t>
            </a:r>
          </a:p>
          <a:p>
            <a:pPr marL="0" indent="0">
              <a:buNone/>
            </a:pPr>
            <a:r>
              <a:rPr lang="en-US" dirty="0" smtClean="0"/>
              <a:t>9. Check whether the physical elements (Each physical element (PE) to run a set of VM) are lesser than the threshold for the PE. </a:t>
            </a:r>
          </a:p>
          <a:p>
            <a:pPr marL="0" indent="0">
              <a:buNone/>
            </a:pPr>
            <a:r>
              <a:rPr lang="en-US" dirty="0" smtClean="0"/>
              <a:t>10. If a VM is allocated, change the value for finding to </a:t>
            </a:r>
            <a:r>
              <a:rPr lang="en-US" dirty="0" smtClean="0">
                <a:solidFill>
                  <a:srgbClr val="FF0000"/>
                </a:solidFill>
              </a:rPr>
              <a:t>reuse</a:t>
            </a:r>
            <a:r>
              <a:rPr lang="en-US" dirty="0" smtClean="0"/>
              <a:t> the VM is </a:t>
            </a:r>
            <a:r>
              <a:rPr lang="en-US" dirty="0" smtClean="0">
                <a:solidFill>
                  <a:srgbClr val="FF0000"/>
                </a:solidFill>
              </a:rPr>
              <a:t>true</a:t>
            </a:r>
            <a:r>
              <a:rPr lang="en-US" dirty="0" smtClean="0"/>
              <a:t>, list a task in VM</a:t>
            </a:r>
            <a:endParaRPr lang="en-IN" dirty="0"/>
          </a:p>
        </p:txBody>
      </p:sp>
    </p:spTree>
    <p:extLst>
      <p:ext uri="{BB962C8B-B14F-4D97-AF65-F5344CB8AC3E}">
        <p14:creationId xmlns:p14="http://schemas.microsoft.com/office/powerpoint/2010/main" val="1791485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First Fit Decreasing Algorithm (FFD)</a:t>
            </a:r>
          </a:p>
          <a:p>
            <a:pPr marL="0" indent="0">
              <a:buNone/>
            </a:pPr>
            <a:endParaRPr lang="en-US" dirty="0" smtClean="0"/>
          </a:p>
          <a:p>
            <a:pPr marL="0" indent="0">
              <a:buNone/>
            </a:pPr>
            <a:r>
              <a:rPr lang="en-US" dirty="0" smtClean="0"/>
              <a:t>11. If the rate of utilization is greater than the maximum utilization rate then assign utilization rate value to the </a:t>
            </a:r>
            <a:r>
              <a:rPr lang="en-US" dirty="0" smtClean="0">
                <a:solidFill>
                  <a:srgbClr val="FF0000"/>
                </a:solidFill>
              </a:rPr>
              <a:t>maximum utilization rate </a:t>
            </a:r>
          </a:p>
          <a:p>
            <a:pPr marL="0" indent="0">
              <a:buNone/>
            </a:pPr>
            <a:r>
              <a:rPr lang="en-US" dirty="0" smtClean="0"/>
              <a:t>12. If VM which is not able to </a:t>
            </a:r>
            <a:r>
              <a:rPr lang="en-US" dirty="0" smtClean="0">
                <a:solidFill>
                  <a:srgbClr val="FF0000"/>
                </a:solidFill>
              </a:rPr>
              <a:t>reuse is false </a:t>
            </a:r>
            <a:r>
              <a:rPr lang="en-US" dirty="0" smtClean="0"/>
              <a:t>then initialize a new VM and allocate a task, repeat the above step </a:t>
            </a:r>
          </a:p>
          <a:p>
            <a:pPr marL="0" indent="0">
              <a:buNone/>
            </a:pPr>
            <a:r>
              <a:rPr lang="en-US" dirty="0" smtClean="0"/>
              <a:t>14. For every virtual machine in every physical element, If VM </a:t>
            </a:r>
            <a:r>
              <a:rPr lang="en-US" dirty="0" smtClean="0">
                <a:solidFill>
                  <a:srgbClr val="FF0000"/>
                </a:solidFill>
              </a:rPr>
              <a:t>CPU is lesser than the minimum threshold</a:t>
            </a:r>
            <a:r>
              <a:rPr lang="en-US" dirty="0" smtClean="0"/>
              <a:t>, then identify the VM with less load where the load can be migrated to the other VM and shut down the previous VM </a:t>
            </a:r>
          </a:p>
          <a:p>
            <a:pPr marL="0" indent="0">
              <a:buNone/>
            </a:pPr>
            <a:r>
              <a:rPr lang="en-US" dirty="0" smtClean="0"/>
              <a:t>15. If PE CPU is greater than the </a:t>
            </a:r>
            <a:r>
              <a:rPr lang="en-US" dirty="0" smtClean="0">
                <a:solidFill>
                  <a:srgbClr val="FF0000"/>
                </a:solidFill>
              </a:rPr>
              <a:t>maximum threshold </a:t>
            </a:r>
            <a:r>
              <a:rPr lang="en-US" dirty="0" smtClean="0"/>
              <a:t>then identify lesser loaded PE using </a:t>
            </a:r>
            <a:r>
              <a:rPr lang="en-US" dirty="0" smtClean="0">
                <a:solidFill>
                  <a:srgbClr val="FF0000"/>
                </a:solidFill>
              </a:rPr>
              <a:t>greedy algorithm</a:t>
            </a:r>
            <a:r>
              <a:rPr lang="en-US" dirty="0" smtClean="0"/>
              <a:t>.</a:t>
            </a:r>
            <a:endParaRPr lang="en-IN" dirty="0"/>
          </a:p>
        </p:txBody>
      </p:sp>
    </p:spTree>
    <p:extLst>
      <p:ext uri="{BB962C8B-B14F-4D97-AF65-F5344CB8AC3E}">
        <p14:creationId xmlns:p14="http://schemas.microsoft.com/office/powerpoint/2010/main" val="3003609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smtClean="0"/>
              <a:t>Modified Best Fit Decreasing Algorithm (MBFD)</a:t>
            </a:r>
          </a:p>
          <a:p>
            <a:r>
              <a:rPr lang="en-US" dirty="0" smtClean="0"/>
              <a:t>In this Algorithm of Modified Best Fit Decreasing (MBFD), the VMs are sorted from </a:t>
            </a:r>
            <a:r>
              <a:rPr lang="en-US" dirty="0" smtClean="0">
                <a:solidFill>
                  <a:srgbClr val="FF0000"/>
                </a:solidFill>
              </a:rPr>
              <a:t>higher to lower order </a:t>
            </a:r>
            <a:r>
              <a:rPr lang="en-US" dirty="0" smtClean="0"/>
              <a:t>based on the </a:t>
            </a:r>
            <a:r>
              <a:rPr lang="en-US" dirty="0" smtClean="0">
                <a:solidFill>
                  <a:schemeClr val="accent2"/>
                </a:solidFill>
              </a:rPr>
              <a:t>current utilization </a:t>
            </a:r>
            <a:r>
              <a:rPr lang="en-US" dirty="0" smtClean="0"/>
              <a:t>of CPU. </a:t>
            </a:r>
          </a:p>
          <a:p>
            <a:r>
              <a:rPr lang="en-US" dirty="0" smtClean="0"/>
              <a:t>It is given by x*y where x are the number of VMs and y are the number of hosts.</a:t>
            </a:r>
            <a:endParaRPr lang="en-IN" b="1" dirty="0"/>
          </a:p>
        </p:txBody>
      </p:sp>
    </p:spTree>
    <p:extLst>
      <p:ext uri="{BB962C8B-B14F-4D97-AF65-F5344CB8AC3E}">
        <p14:creationId xmlns:p14="http://schemas.microsoft.com/office/powerpoint/2010/main" val="493582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smtClean="0"/>
              <a:t>The steps are as follows:</a:t>
            </a:r>
          </a:p>
          <a:p>
            <a:r>
              <a:rPr lang="en-US" dirty="0" smtClean="0"/>
              <a:t> 1. Make a list of all the hosts and VMs on the cloud server with all the available resources. </a:t>
            </a:r>
          </a:p>
          <a:p>
            <a:r>
              <a:rPr lang="en-US" dirty="0" smtClean="0"/>
              <a:t>2</a:t>
            </a:r>
            <a:r>
              <a:rPr lang="en-US" dirty="0" smtClean="0">
                <a:solidFill>
                  <a:srgbClr val="FF0000"/>
                </a:solidFill>
              </a:rPr>
              <a:t>. Arrange </a:t>
            </a:r>
            <a:r>
              <a:rPr lang="en-US" dirty="0" smtClean="0"/>
              <a:t>all the n VMs </a:t>
            </a:r>
            <a:r>
              <a:rPr lang="en-US" dirty="0" smtClean="0">
                <a:solidFill>
                  <a:srgbClr val="FF0000"/>
                </a:solidFill>
              </a:rPr>
              <a:t>from higher order to lower order </a:t>
            </a:r>
            <a:r>
              <a:rPr lang="en-US" dirty="0" smtClean="0"/>
              <a:t>based on their utilizations</a:t>
            </a:r>
          </a:p>
          <a:p>
            <a:r>
              <a:rPr lang="en-US" dirty="0" smtClean="0"/>
              <a:t> 3. Consider each VM in list and check out the </a:t>
            </a:r>
            <a:r>
              <a:rPr lang="en-US" dirty="0" smtClean="0">
                <a:solidFill>
                  <a:srgbClr val="FF0000"/>
                </a:solidFill>
              </a:rPr>
              <a:t>VM which requires minimum power to maximum power</a:t>
            </a:r>
            <a:r>
              <a:rPr lang="en-US" dirty="0" smtClean="0"/>
              <a:t> and list the m Hosts which are NULL. </a:t>
            </a:r>
          </a:p>
          <a:p>
            <a:r>
              <a:rPr lang="en-US" dirty="0"/>
              <a:t>4</a:t>
            </a:r>
            <a:r>
              <a:rPr lang="en-US" dirty="0" smtClean="0"/>
              <a:t>. If VM meets the host requirements, then </a:t>
            </a:r>
            <a:r>
              <a:rPr lang="en-US" dirty="0" smtClean="0">
                <a:solidFill>
                  <a:srgbClr val="FF0000"/>
                </a:solidFill>
              </a:rPr>
              <a:t>estimate power consumption </a:t>
            </a:r>
            <a:r>
              <a:rPr lang="en-US" dirty="0" smtClean="0"/>
              <a:t>by both host and VM Else go to the step 4 </a:t>
            </a:r>
          </a:p>
          <a:p>
            <a:r>
              <a:rPr lang="en-US" dirty="0"/>
              <a:t>5. If power requirement is lesser than the lowest power, then host is allocated to a VM with minimum power Else go to the step 4 </a:t>
            </a:r>
          </a:p>
          <a:p>
            <a:r>
              <a:rPr lang="en-US" dirty="0"/>
              <a:t>6. If Hosts list has a NULL host then map a VM to the Host </a:t>
            </a:r>
            <a:r>
              <a:rPr lang="en-US" dirty="0" err="1"/>
              <a:t>i.e</a:t>
            </a:r>
            <a:r>
              <a:rPr lang="en-US" dirty="0"/>
              <a:t> n to m Else go to the step 3</a:t>
            </a:r>
            <a:endParaRPr lang="en-IN" dirty="0"/>
          </a:p>
          <a:p>
            <a:endParaRPr lang="en-IN" dirty="0"/>
          </a:p>
        </p:txBody>
      </p:sp>
    </p:spTree>
    <p:extLst>
      <p:ext uri="{BB962C8B-B14F-4D97-AF65-F5344CB8AC3E}">
        <p14:creationId xmlns:p14="http://schemas.microsoft.com/office/powerpoint/2010/main" val="1657791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b="1" dirty="0" smtClean="0"/>
              <a:t>Genetic Algorithm (GA)</a:t>
            </a:r>
          </a:p>
          <a:p>
            <a:pPr marL="0" indent="0" algn="just">
              <a:buNone/>
            </a:pPr>
            <a:r>
              <a:rPr lang="en-US" dirty="0"/>
              <a:t>Genetic Algorithm (GA) is an adaptive heuristic search algorithm based on natural </a:t>
            </a:r>
            <a:r>
              <a:rPr lang="en-US" dirty="0">
                <a:solidFill>
                  <a:srgbClr val="FF0000"/>
                </a:solidFill>
              </a:rPr>
              <a:t>selection and genetics</a:t>
            </a:r>
            <a:r>
              <a:rPr lang="en-US" dirty="0" smtClean="0"/>
              <a:t>.</a:t>
            </a:r>
          </a:p>
          <a:p>
            <a:pPr marL="0" indent="0" algn="just">
              <a:buNone/>
            </a:pPr>
            <a:r>
              <a:rPr lang="en-US" dirty="0"/>
              <a:t>This algorithm is used as </a:t>
            </a:r>
            <a:r>
              <a:rPr lang="en-US" dirty="0" smtClean="0">
                <a:solidFill>
                  <a:srgbClr val="FF0000"/>
                </a:solidFill>
              </a:rPr>
              <a:t>optimization </a:t>
            </a:r>
            <a:r>
              <a:rPr lang="en-US" dirty="0">
                <a:solidFill>
                  <a:srgbClr val="FF0000"/>
                </a:solidFill>
              </a:rPr>
              <a:t>technique </a:t>
            </a:r>
            <a:r>
              <a:rPr lang="en-US" dirty="0"/>
              <a:t>for the conservation of </a:t>
            </a:r>
            <a:r>
              <a:rPr lang="en-US" dirty="0" smtClean="0"/>
              <a:t>energy</a:t>
            </a:r>
          </a:p>
          <a:p>
            <a:r>
              <a:rPr lang="en-US" dirty="0"/>
              <a:t>Each individual in the population is coded with a </a:t>
            </a:r>
            <a:r>
              <a:rPr lang="en-US" dirty="0">
                <a:solidFill>
                  <a:srgbClr val="FF0000"/>
                </a:solidFill>
              </a:rPr>
              <a:t>finite vector variables</a:t>
            </a:r>
            <a:r>
              <a:rPr lang="en-US" dirty="0"/>
              <a:t>. </a:t>
            </a:r>
          </a:p>
          <a:p>
            <a:r>
              <a:rPr lang="en-US" dirty="0"/>
              <a:t>Each individual is called as </a:t>
            </a:r>
            <a:r>
              <a:rPr lang="en-US" dirty="0">
                <a:solidFill>
                  <a:srgbClr val="FF0000"/>
                </a:solidFill>
              </a:rPr>
              <a:t>chromosomes</a:t>
            </a:r>
            <a:r>
              <a:rPr lang="en-US" dirty="0"/>
              <a:t> and its variables are the </a:t>
            </a:r>
            <a:r>
              <a:rPr lang="en-US" dirty="0">
                <a:solidFill>
                  <a:srgbClr val="FF0000"/>
                </a:solidFill>
              </a:rPr>
              <a:t>genes</a:t>
            </a:r>
            <a:r>
              <a:rPr lang="en-US" dirty="0"/>
              <a:t>. </a:t>
            </a:r>
          </a:p>
          <a:p>
            <a:r>
              <a:rPr lang="en-US" dirty="0"/>
              <a:t>Each Chromosome consists of </a:t>
            </a:r>
            <a:r>
              <a:rPr lang="en-US" dirty="0">
                <a:solidFill>
                  <a:srgbClr val="FF0000"/>
                </a:solidFill>
              </a:rPr>
              <a:t>several variable functions</a:t>
            </a:r>
            <a:r>
              <a:rPr lang="en-US" dirty="0"/>
              <a:t>. </a:t>
            </a:r>
          </a:p>
          <a:p>
            <a:r>
              <a:rPr lang="en-US" dirty="0"/>
              <a:t>A </a:t>
            </a:r>
            <a:r>
              <a:rPr lang="en-US" dirty="0">
                <a:solidFill>
                  <a:srgbClr val="FF0000"/>
                </a:solidFill>
              </a:rPr>
              <a:t>fitness value </a:t>
            </a:r>
            <a:r>
              <a:rPr lang="en-US" dirty="0"/>
              <a:t>is assigned to chromosomes. </a:t>
            </a:r>
          </a:p>
          <a:p>
            <a:r>
              <a:rPr lang="en-US" dirty="0">
                <a:solidFill>
                  <a:srgbClr val="FF0000"/>
                </a:solidFill>
              </a:rPr>
              <a:t>Sorting operation </a:t>
            </a:r>
            <a:r>
              <a:rPr lang="en-US" dirty="0"/>
              <a:t>is performed to find the optimal solution or near by optimal solution. Once the </a:t>
            </a:r>
            <a:r>
              <a:rPr lang="en-US" dirty="0">
                <a:solidFill>
                  <a:srgbClr val="FF0000"/>
                </a:solidFill>
              </a:rPr>
              <a:t>initial population is generated</a:t>
            </a:r>
            <a:r>
              <a:rPr lang="en-US" dirty="0"/>
              <a:t>, the algorithm performs the following operations.</a:t>
            </a:r>
            <a:endParaRPr lang="en-IN" dirty="0"/>
          </a:p>
          <a:p>
            <a:pPr marL="0" indent="0" algn="just">
              <a:buNone/>
            </a:pPr>
            <a:endParaRPr lang="en-IN" b="1" dirty="0"/>
          </a:p>
        </p:txBody>
      </p:sp>
    </p:spTree>
    <p:extLst>
      <p:ext uri="{BB962C8B-B14F-4D97-AF65-F5344CB8AC3E}">
        <p14:creationId xmlns:p14="http://schemas.microsoft.com/office/powerpoint/2010/main" val="2802170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a:t>Selection </a:t>
            </a:r>
            <a:r>
              <a:rPr lang="en-IN" b="1" dirty="0" smtClean="0"/>
              <a:t>Operator:</a:t>
            </a:r>
            <a:r>
              <a:rPr lang="en-US" dirty="0"/>
              <a:t>It is used to select the best individuals from the set of </a:t>
            </a:r>
            <a:r>
              <a:rPr lang="en-US" dirty="0" smtClean="0"/>
              <a:t>population </a:t>
            </a:r>
            <a:r>
              <a:rPr lang="en-US" dirty="0"/>
              <a:t>available and used to generate </a:t>
            </a:r>
            <a:r>
              <a:rPr lang="en-US" dirty="0" smtClean="0"/>
              <a:t>parent.</a:t>
            </a:r>
          </a:p>
          <a:p>
            <a:r>
              <a:rPr lang="en-US" b="1" dirty="0" smtClean="0"/>
              <a:t>Generate </a:t>
            </a:r>
            <a:r>
              <a:rPr lang="en-US" b="1" dirty="0"/>
              <a:t>fitness value</a:t>
            </a:r>
            <a:r>
              <a:rPr lang="en-US" dirty="0"/>
              <a:t>, sort them according to their decreasing value. Based on the fitness value, preference to the individuals are given allowing them to pass the genes to the next level</a:t>
            </a:r>
            <a:r>
              <a:rPr lang="en-US" dirty="0" smtClean="0"/>
              <a:t>.</a:t>
            </a:r>
          </a:p>
          <a:p>
            <a:r>
              <a:rPr lang="en-US" b="1" dirty="0"/>
              <a:t>Calculate the average fitness value</a:t>
            </a:r>
            <a:r>
              <a:rPr lang="en-US" dirty="0"/>
              <a:t>, divide the group into two parts based on the average value where one part p1 consists </a:t>
            </a:r>
            <a:r>
              <a:rPr lang="en-US" dirty="0" smtClean="0"/>
              <a:t>of </a:t>
            </a:r>
            <a:r>
              <a:rPr lang="en-US" dirty="0"/>
              <a:t>individuals whose fitness value if </a:t>
            </a:r>
            <a:r>
              <a:rPr lang="en-US" dirty="0">
                <a:solidFill>
                  <a:schemeClr val="accent2"/>
                </a:solidFill>
              </a:rPr>
              <a:t>greater than </a:t>
            </a:r>
            <a:r>
              <a:rPr lang="en-US" dirty="0"/>
              <a:t>the average and the other part p2 consists of </a:t>
            </a:r>
            <a:r>
              <a:rPr lang="en-US" dirty="0">
                <a:solidFill>
                  <a:schemeClr val="accent2"/>
                </a:solidFill>
              </a:rPr>
              <a:t>less than </a:t>
            </a:r>
            <a:r>
              <a:rPr lang="en-US" dirty="0"/>
              <a:t>the average value. </a:t>
            </a:r>
            <a:endParaRPr lang="en-US" dirty="0" smtClean="0"/>
          </a:p>
          <a:p>
            <a:r>
              <a:rPr lang="en-US" b="1" dirty="0" smtClean="0"/>
              <a:t>Select </a:t>
            </a:r>
            <a:r>
              <a:rPr lang="en-US" b="1" dirty="0"/>
              <a:t>each from one part using the selection operator</a:t>
            </a:r>
            <a:r>
              <a:rPr lang="en-US" dirty="0"/>
              <a:t>, where p1 member ensures better value and p2 member has less fitness which is used to maintain the population diversity.</a:t>
            </a:r>
            <a:endParaRPr lang="en-IN" dirty="0"/>
          </a:p>
        </p:txBody>
      </p:sp>
    </p:spTree>
    <p:extLst>
      <p:ext uri="{BB962C8B-B14F-4D97-AF65-F5344CB8AC3E}">
        <p14:creationId xmlns:p14="http://schemas.microsoft.com/office/powerpoint/2010/main" val="3732421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b="1" dirty="0"/>
              <a:t>Crossover Operator</a:t>
            </a:r>
            <a:r>
              <a:rPr lang="en-US" dirty="0"/>
              <a:t>: It is used for choosing the </a:t>
            </a:r>
            <a:r>
              <a:rPr lang="en-US" dirty="0">
                <a:solidFill>
                  <a:schemeClr val="accent2"/>
                </a:solidFill>
              </a:rPr>
              <a:t>matching chromosomes </a:t>
            </a:r>
            <a:r>
              <a:rPr lang="en-US" dirty="0"/>
              <a:t>and combining them to generate next level of population. The chromosomes are chosen from the two parts of population using the selection operator</a:t>
            </a:r>
            <a:r>
              <a:rPr lang="en-US" dirty="0" smtClean="0"/>
              <a:t>.</a:t>
            </a:r>
          </a:p>
          <a:p>
            <a:pPr algn="just"/>
            <a:r>
              <a:rPr lang="en-US" b="1" dirty="0"/>
              <a:t>Mutation:</a:t>
            </a:r>
            <a:r>
              <a:rPr lang="en-US" dirty="0"/>
              <a:t> </a:t>
            </a:r>
            <a:r>
              <a:rPr lang="en-US" dirty="0">
                <a:solidFill>
                  <a:schemeClr val="accent2"/>
                </a:solidFill>
              </a:rPr>
              <a:t>Performs random changes</a:t>
            </a:r>
            <a:r>
              <a:rPr lang="en-US" dirty="0"/>
              <a:t>. Some of the bits with low probability, which are </a:t>
            </a:r>
            <a:r>
              <a:rPr lang="en-US" dirty="0">
                <a:solidFill>
                  <a:schemeClr val="accent2"/>
                </a:solidFill>
              </a:rPr>
              <a:t>flipped</a:t>
            </a:r>
            <a:r>
              <a:rPr lang="en-US" dirty="0"/>
              <a:t>. This is used to maintain diversity in the population.</a:t>
            </a:r>
            <a:endParaRPr lang="en-IN" dirty="0"/>
          </a:p>
        </p:txBody>
      </p:sp>
    </p:spTree>
    <p:extLst>
      <p:ext uri="{BB962C8B-B14F-4D97-AF65-F5344CB8AC3E}">
        <p14:creationId xmlns:p14="http://schemas.microsoft.com/office/powerpoint/2010/main" val="246964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Static Energy-Efficient Algorithms</a:t>
            </a:r>
          </a:p>
        </p:txBody>
      </p:sp>
      <p:sp>
        <p:nvSpPr>
          <p:cNvPr id="3" name="Content Placeholder 2"/>
          <p:cNvSpPr>
            <a:spLocks noGrp="1"/>
          </p:cNvSpPr>
          <p:nvPr>
            <p:ph idx="1"/>
          </p:nvPr>
        </p:nvSpPr>
        <p:spPr/>
        <p:txBody>
          <a:bodyPr>
            <a:normAutofit lnSpcReduction="10000"/>
          </a:bodyPr>
          <a:lstStyle/>
          <a:p>
            <a:pPr marL="0" indent="0">
              <a:buNone/>
            </a:pPr>
            <a:r>
              <a:rPr lang="en-IN" dirty="0" smtClean="0"/>
              <a:t>Exact Allocation Algorithm</a:t>
            </a:r>
          </a:p>
          <a:p>
            <a:pPr algn="just"/>
            <a:r>
              <a:rPr lang="en-US" dirty="0" smtClean="0"/>
              <a:t>The Pack is a set of VMs(virtual machine) for a set of nodes </a:t>
            </a:r>
          </a:p>
          <a:p>
            <a:pPr algn="just"/>
            <a:r>
              <a:rPr lang="en-US" dirty="0" smtClean="0"/>
              <a:t>If n is the requested VMs and m are the available servers at data center, they are denoted by </a:t>
            </a:r>
            <a:r>
              <a:rPr lang="en-US" dirty="0" err="1" smtClean="0"/>
              <a:t>Pj,max</a:t>
            </a:r>
            <a:r>
              <a:rPr lang="en-US" dirty="0" smtClean="0"/>
              <a:t>, where j = 1,2,...m.</a:t>
            </a:r>
          </a:p>
          <a:p>
            <a:pPr lvl="0" algn="just"/>
            <a:r>
              <a:rPr lang="en-US" dirty="0" smtClean="0"/>
              <a:t>The j is the VMs number which is given by the current energy consumption </a:t>
            </a:r>
            <a:r>
              <a:rPr lang="en-US" dirty="0" err="1"/>
              <a:t>P</a:t>
            </a:r>
            <a:r>
              <a:rPr lang="en-US" i="1" baseline="-25000" dirty="0" err="1"/>
              <a:t>j,current</a:t>
            </a:r>
            <a:r>
              <a:rPr lang="en-US" dirty="0"/>
              <a:t> . </a:t>
            </a:r>
            <a:r>
              <a:rPr lang="en-US" dirty="0" err="1"/>
              <a:t>P</a:t>
            </a:r>
            <a:r>
              <a:rPr lang="en-US" baseline="-25000" dirty="0" err="1"/>
              <a:t>j,current</a:t>
            </a:r>
            <a:r>
              <a:rPr lang="en-US" dirty="0"/>
              <a:t> = </a:t>
            </a:r>
            <a:r>
              <a:rPr lang="en-US" dirty="0" err="1"/>
              <a:t>P</a:t>
            </a:r>
            <a:r>
              <a:rPr lang="en-US" baseline="-25000" dirty="0" err="1"/>
              <a:t>j,idle</a:t>
            </a:r>
            <a:r>
              <a:rPr lang="en-US" dirty="0"/>
              <a:t> + ∑</a:t>
            </a:r>
            <a:r>
              <a:rPr lang="en-US" baseline="-25000" dirty="0"/>
              <a:t>k</a:t>
            </a:r>
            <a:r>
              <a:rPr lang="en-US" dirty="0"/>
              <a:t> </a:t>
            </a:r>
            <a:r>
              <a:rPr lang="en-US" dirty="0" err="1"/>
              <a:t>p</a:t>
            </a:r>
            <a:r>
              <a:rPr lang="en-US" baseline="-25000" dirty="0" err="1"/>
              <a:t>k</a:t>
            </a:r>
            <a:r>
              <a:rPr lang="en-US" dirty="0"/>
              <a:t> with </a:t>
            </a:r>
            <a:r>
              <a:rPr lang="en-US" dirty="0" err="1"/>
              <a:t>VMk</a:t>
            </a:r>
            <a:r>
              <a:rPr lang="en-US" dirty="0"/>
              <a:t> </a:t>
            </a:r>
            <a:r>
              <a:rPr lang="en-US" dirty="0" smtClean="0"/>
              <a:t>host</a:t>
            </a:r>
          </a:p>
          <a:p>
            <a:pPr lvl="0" algn="just"/>
            <a:r>
              <a:rPr lang="en-US" dirty="0" smtClean="0"/>
              <a:t>Consider a </a:t>
            </a:r>
            <a:r>
              <a:rPr lang="en-US" dirty="0" smtClean="0">
                <a:solidFill>
                  <a:srgbClr val="FF0000"/>
                </a:solidFill>
              </a:rPr>
              <a:t>decision value </a:t>
            </a:r>
            <a:r>
              <a:rPr lang="en-US" dirty="0" err="1" smtClean="0">
                <a:solidFill>
                  <a:srgbClr val="FF0000"/>
                </a:solidFill>
              </a:rPr>
              <a:t>ej</a:t>
            </a:r>
            <a:r>
              <a:rPr lang="en-US" dirty="0" smtClean="0">
                <a:solidFill>
                  <a:srgbClr val="FF0000"/>
                </a:solidFill>
              </a:rPr>
              <a:t> </a:t>
            </a:r>
            <a:r>
              <a:rPr lang="en-US" dirty="0" smtClean="0"/>
              <a:t>for every server where j will be 1 if j is selected by host VM otherwise it will be 0. </a:t>
            </a:r>
          </a:p>
          <a:p>
            <a:pPr lvl="0" algn="just"/>
            <a:r>
              <a:rPr lang="en-US" dirty="0" smtClean="0"/>
              <a:t>If the </a:t>
            </a:r>
            <a:r>
              <a:rPr lang="en-US" dirty="0" err="1"/>
              <a:t>VM</a:t>
            </a:r>
            <a:r>
              <a:rPr lang="en-US" baseline="-25000" dirty="0" err="1"/>
              <a:t>i</a:t>
            </a:r>
            <a:r>
              <a:rPr lang="en-US" dirty="0"/>
              <a:t> is placed in j server then it is expressed by </a:t>
            </a:r>
            <a:r>
              <a:rPr lang="en-US" dirty="0" err="1"/>
              <a:t>x</a:t>
            </a:r>
            <a:r>
              <a:rPr lang="en-US" baseline="-25000" dirty="0" err="1"/>
              <a:t>ij</a:t>
            </a:r>
            <a:r>
              <a:rPr lang="en-US" dirty="0"/>
              <a:t> = 1 else it will be assigned as 0.</a:t>
            </a:r>
            <a:endParaRPr lang="en-IN" dirty="0"/>
          </a:p>
        </p:txBody>
      </p:sp>
    </p:spTree>
    <p:extLst>
      <p:ext uri="{BB962C8B-B14F-4D97-AF65-F5344CB8AC3E}">
        <p14:creationId xmlns:p14="http://schemas.microsoft.com/office/powerpoint/2010/main" val="2988253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Particle Swarm Optimization (PSO)</a:t>
            </a:r>
            <a:br>
              <a:rPr lang="en-IN" b="1" dirty="0"/>
            </a:br>
            <a:endParaRPr lang="en-IN" dirty="0"/>
          </a:p>
        </p:txBody>
      </p:sp>
      <p:sp>
        <p:nvSpPr>
          <p:cNvPr id="3" name="Content Placeholder 2"/>
          <p:cNvSpPr>
            <a:spLocks noGrp="1"/>
          </p:cNvSpPr>
          <p:nvPr>
            <p:ph idx="1"/>
          </p:nvPr>
        </p:nvSpPr>
        <p:spPr/>
        <p:txBody>
          <a:bodyPr>
            <a:normAutofit/>
          </a:bodyPr>
          <a:lstStyle/>
          <a:p>
            <a:pPr marL="0" indent="0" algn="just">
              <a:buNone/>
            </a:pPr>
            <a:r>
              <a:rPr lang="en-US" dirty="0" smtClean="0"/>
              <a:t>Particle </a:t>
            </a:r>
            <a:r>
              <a:rPr lang="en-US" dirty="0"/>
              <a:t>Swarm Optimization (PSO) is used to </a:t>
            </a:r>
            <a:r>
              <a:rPr lang="en-US" dirty="0">
                <a:solidFill>
                  <a:srgbClr val="FF0000"/>
                </a:solidFill>
              </a:rPr>
              <a:t>find the fitness of each individual particle</a:t>
            </a:r>
            <a:r>
              <a:rPr lang="en-US" dirty="0"/>
              <a:t> leads to a feasible solution to the problem present in the cloud</a:t>
            </a:r>
            <a:r>
              <a:rPr lang="en-US" dirty="0" smtClean="0"/>
              <a:t>.</a:t>
            </a:r>
          </a:p>
          <a:p>
            <a:pPr marL="0" indent="0" algn="just">
              <a:buNone/>
            </a:pPr>
            <a:r>
              <a:rPr lang="en-US" dirty="0"/>
              <a:t>Each particle consists of </a:t>
            </a:r>
            <a:r>
              <a:rPr lang="en-US" dirty="0">
                <a:solidFill>
                  <a:srgbClr val="FF0000"/>
                </a:solidFill>
              </a:rPr>
              <a:t>velocity and </a:t>
            </a:r>
            <a:r>
              <a:rPr lang="en-US" dirty="0" smtClean="0">
                <a:solidFill>
                  <a:srgbClr val="FF0000"/>
                </a:solidFill>
              </a:rPr>
              <a:t>position</a:t>
            </a:r>
          </a:p>
          <a:p>
            <a:pPr marL="0" indent="0" algn="just">
              <a:buNone/>
            </a:pPr>
            <a:r>
              <a:rPr lang="en-US" dirty="0" smtClean="0"/>
              <a:t>The </a:t>
            </a:r>
            <a:r>
              <a:rPr lang="en-US" dirty="0"/>
              <a:t>algorithm starts with the </a:t>
            </a:r>
            <a:r>
              <a:rPr lang="en-US" dirty="0" smtClean="0"/>
              <a:t>initialization </a:t>
            </a:r>
            <a:r>
              <a:rPr lang="en-US" dirty="0"/>
              <a:t>of a group of particles randomly, finding the </a:t>
            </a:r>
            <a:r>
              <a:rPr lang="en-US" dirty="0">
                <a:solidFill>
                  <a:srgbClr val="FF0000"/>
                </a:solidFill>
              </a:rPr>
              <a:t>optimal solution </a:t>
            </a:r>
            <a:r>
              <a:rPr lang="en-US" dirty="0"/>
              <a:t>by performing iterations</a:t>
            </a:r>
            <a:r>
              <a:rPr lang="en-US" dirty="0" smtClean="0"/>
              <a:t>.</a:t>
            </a:r>
          </a:p>
          <a:p>
            <a:pPr marL="0" indent="0" algn="just">
              <a:buNone/>
            </a:pPr>
            <a:r>
              <a:rPr lang="en-US" dirty="0"/>
              <a:t>Every particle in the group changes its position with a specified </a:t>
            </a:r>
            <a:r>
              <a:rPr lang="en-US" dirty="0" smtClean="0"/>
              <a:t>velocity </a:t>
            </a:r>
            <a:r>
              <a:rPr lang="en-US" dirty="0"/>
              <a:t>by searching the </a:t>
            </a:r>
            <a:r>
              <a:rPr lang="en-US" dirty="0">
                <a:solidFill>
                  <a:srgbClr val="FF0000"/>
                </a:solidFill>
              </a:rPr>
              <a:t>local best position </a:t>
            </a:r>
            <a:r>
              <a:rPr lang="en-US" dirty="0" err="1"/>
              <a:t>Xl</a:t>
            </a:r>
            <a:r>
              <a:rPr lang="en-US" baseline="-25000" dirty="0" err="1"/>
              <a:t>best,i</a:t>
            </a:r>
            <a:r>
              <a:rPr lang="en-US" dirty="0"/>
              <a:t> and the </a:t>
            </a:r>
            <a:r>
              <a:rPr lang="en-US" dirty="0">
                <a:solidFill>
                  <a:srgbClr val="FF0000"/>
                </a:solidFill>
              </a:rPr>
              <a:t>global best position </a:t>
            </a:r>
            <a:r>
              <a:rPr lang="en-IN" dirty="0" err="1"/>
              <a:t>Xg</a:t>
            </a:r>
            <a:r>
              <a:rPr lang="en-IN" baseline="-25000" dirty="0" err="1"/>
              <a:t>best,i</a:t>
            </a:r>
            <a:r>
              <a:rPr lang="en-IN" dirty="0" smtClean="0"/>
              <a:t>.</a:t>
            </a:r>
            <a:endParaRPr lang="en-IN" b="1" dirty="0"/>
          </a:p>
        </p:txBody>
      </p:sp>
    </p:spTree>
    <p:extLst>
      <p:ext uri="{BB962C8B-B14F-4D97-AF65-F5344CB8AC3E}">
        <p14:creationId xmlns:p14="http://schemas.microsoft.com/office/powerpoint/2010/main" val="2645673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a:t>
            </a:r>
            <a:r>
              <a:rPr lang="en-US" dirty="0">
                <a:solidFill>
                  <a:srgbClr val="FF0000"/>
                </a:solidFill>
              </a:rPr>
              <a:t>velocity of each particle </a:t>
            </a:r>
            <a:r>
              <a:rPr lang="en-US" dirty="0"/>
              <a:t>along with the positions are updated by the following equations</a:t>
            </a:r>
            <a:r>
              <a:rPr lang="en-US" dirty="0" smtClean="0"/>
              <a:t>.</a:t>
            </a:r>
          </a:p>
          <a:p>
            <a:pPr algn="just"/>
            <a:endParaRPr lang="en-US" dirty="0"/>
          </a:p>
          <a:p>
            <a:pPr algn="just"/>
            <a:endParaRPr lang="en-US" dirty="0" smtClean="0"/>
          </a:p>
          <a:p>
            <a:pPr algn="just"/>
            <a:endParaRPr lang="en-US" dirty="0"/>
          </a:p>
          <a:p>
            <a:pPr algn="just"/>
            <a:r>
              <a:rPr lang="en-US" dirty="0" err="1"/>
              <a:t>V</a:t>
            </a:r>
            <a:r>
              <a:rPr lang="en-US" baseline="30000" dirty="0" err="1"/>
              <a:t>t</a:t>
            </a:r>
            <a:r>
              <a:rPr lang="en-US" dirty="0"/>
              <a:t> </a:t>
            </a:r>
            <a:r>
              <a:rPr lang="en-US" baseline="-25000" dirty="0" err="1"/>
              <a:t>i</a:t>
            </a:r>
            <a:r>
              <a:rPr lang="en-US" dirty="0"/>
              <a:t> and V</a:t>
            </a:r>
            <a:r>
              <a:rPr lang="en-US" baseline="30000" dirty="0"/>
              <a:t>t+1</a:t>
            </a:r>
            <a:r>
              <a:rPr lang="en-US" dirty="0"/>
              <a:t> </a:t>
            </a:r>
            <a:r>
              <a:rPr lang="en-US" baseline="-25000" dirty="0" smtClean="0"/>
              <a:t>I </a:t>
            </a:r>
            <a:r>
              <a:rPr lang="en-US" dirty="0" smtClean="0"/>
              <a:t>are </a:t>
            </a:r>
            <a:r>
              <a:rPr lang="en-US" dirty="0"/>
              <a:t>the velocity before updated and after updated respectively, </a:t>
            </a:r>
            <a:r>
              <a:rPr lang="en-US" dirty="0" err="1"/>
              <a:t>X</a:t>
            </a:r>
            <a:r>
              <a:rPr lang="en-US" baseline="30000" dirty="0" err="1"/>
              <a:t>t</a:t>
            </a:r>
            <a:r>
              <a:rPr lang="en-US" dirty="0"/>
              <a:t> </a:t>
            </a:r>
            <a:r>
              <a:rPr lang="en-US" baseline="-25000" dirty="0" err="1"/>
              <a:t>i</a:t>
            </a:r>
            <a:r>
              <a:rPr lang="en-US" dirty="0"/>
              <a:t> , X</a:t>
            </a:r>
            <a:r>
              <a:rPr lang="en-US" baseline="30000" dirty="0"/>
              <a:t>t+1</a:t>
            </a:r>
            <a:r>
              <a:rPr lang="en-US" dirty="0"/>
              <a:t> </a:t>
            </a:r>
            <a:r>
              <a:rPr lang="en-US" baseline="-25000" dirty="0" smtClean="0"/>
              <a:t>I </a:t>
            </a:r>
            <a:r>
              <a:rPr lang="en-US" dirty="0" smtClean="0"/>
              <a:t>are </a:t>
            </a:r>
            <a:r>
              <a:rPr lang="en-US" dirty="0"/>
              <a:t>the before and after updated position respectively.</a:t>
            </a:r>
            <a:endParaRPr lang="en-US" dirty="0" smtClean="0"/>
          </a:p>
          <a:p>
            <a:endParaRPr lang="en-IN" dirty="0"/>
          </a:p>
        </p:txBody>
      </p:sp>
      <p:pic>
        <p:nvPicPr>
          <p:cNvPr id="4" name="Picture 3"/>
          <p:cNvPicPr>
            <a:picLocks noChangeAspect="1"/>
          </p:cNvPicPr>
          <p:nvPr/>
        </p:nvPicPr>
        <p:blipFill>
          <a:blip r:embed="rId2"/>
          <a:stretch>
            <a:fillRect/>
          </a:stretch>
        </p:blipFill>
        <p:spPr>
          <a:xfrm>
            <a:off x="1152525" y="2681287"/>
            <a:ext cx="9886950" cy="1495425"/>
          </a:xfrm>
          <a:prstGeom prst="rect">
            <a:avLst/>
          </a:prstGeom>
        </p:spPr>
      </p:pic>
    </p:spTree>
    <p:extLst>
      <p:ext uri="{BB962C8B-B14F-4D97-AF65-F5344CB8AC3E}">
        <p14:creationId xmlns:p14="http://schemas.microsoft.com/office/powerpoint/2010/main" val="3748059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p is the </a:t>
            </a:r>
            <a:r>
              <a:rPr lang="en-US" dirty="0">
                <a:solidFill>
                  <a:srgbClr val="FF0000"/>
                </a:solidFill>
              </a:rPr>
              <a:t>inertia weight coefficient </a:t>
            </a:r>
            <a:r>
              <a:rPr lang="en-US" dirty="0"/>
              <a:t>which defines the current inheritance velocity of the particle, </a:t>
            </a:r>
            <a:r>
              <a:rPr lang="en-US" dirty="0" smtClean="0"/>
              <a:t>balanced </a:t>
            </a:r>
            <a:r>
              <a:rPr lang="en-US" dirty="0"/>
              <a:t>by local and global search capabilities. </a:t>
            </a:r>
            <a:endParaRPr lang="en-US" dirty="0" smtClean="0"/>
          </a:p>
          <a:p>
            <a:pPr algn="just"/>
            <a:r>
              <a:rPr lang="en-US" dirty="0" smtClean="0"/>
              <a:t>The </a:t>
            </a:r>
            <a:r>
              <a:rPr lang="en-US" dirty="0">
                <a:solidFill>
                  <a:srgbClr val="FF0000"/>
                </a:solidFill>
              </a:rPr>
              <a:t>learning factors </a:t>
            </a:r>
            <a:r>
              <a:rPr lang="en-US" dirty="0"/>
              <a:t>are given by c1 and c2, and the random numbers lies between 0 and 1 are presented by r1 and r2</a:t>
            </a:r>
            <a:r>
              <a:rPr lang="en-US" dirty="0" smtClean="0"/>
              <a:t>.</a:t>
            </a:r>
          </a:p>
          <a:p>
            <a:pPr marL="0" indent="0" algn="just">
              <a:buNone/>
            </a:pPr>
            <a:r>
              <a:rPr lang="en-US" b="1" dirty="0"/>
              <a:t>Particle </a:t>
            </a:r>
            <a:r>
              <a:rPr lang="en-US" b="1" dirty="0" smtClean="0"/>
              <a:t>Position:</a:t>
            </a:r>
          </a:p>
          <a:p>
            <a:pPr algn="just"/>
            <a:r>
              <a:rPr lang="en-US" dirty="0" smtClean="0"/>
              <a:t> </a:t>
            </a:r>
            <a:r>
              <a:rPr lang="en-US" dirty="0"/>
              <a:t>It is defined by n bit vector where n is the </a:t>
            </a:r>
            <a:r>
              <a:rPr lang="en-US" dirty="0">
                <a:solidFill>
                  <a:srgbClr val="FF0000"/>
                </a:solidFill>
              </a:rPr>
              <a:t>particle code </a:t>
            </a:r>
            <a:r>
              <a:rPr lang="en-US" dirty="0"/>
              <a:t>which is equal to the number of servers in the data center. The position is given </a:t>
            </a:r>
            <a:r>
              <a:rPr lang="en-US" dirty="0" smtClean="0"/>
              <a:t>by </a:t>
            </a:r>
            <a:r>
              <a:rPr lang="en-IN" dirty="0" err="1"/>
              <a:t>X</a:t>
            </a:r>
            <a:r>
              <a:rPr lang="en-IN" baseline="30000" dirty="0" err="1"/>
              <a:t>t</a:t>
            </a:r>
            <a:r>
              <a:rPr lang="en-IN" dirty="0"/>
              <a:t> </a:t>
            </a:r>
            <a:r>
              <a:rPr lang="en-IN" baseline="-25000" dirty="0" err="1"/>
              <a:t>i</a:t>
            </a:r>
            <a:r>
              <a:rPr lang="en-IN" baseline="-25000" dirty="0"/>
              <a:t> </a:t>
            </a:r>
            <a:r>
              <a:rPr lang="en-IN" dirty="0"/>
              <a:t>= (</a:t>
            </a:r>
            <a:r>
              <a:rPr lang="en-IN" dirty="0" err="1"/>
              <a:t>x</a:t>
            </a:r>
            <a:r>
              <a:rPr lang="en-IN" baseline="30000" dirty="0" err="1"/>
              <a:t>t</a:t>
            </a:r>
            <a:r>
              <a:rPr lang="en-IN" dirty="0"/>
              <a:t> </a:t>
            </a:r>
            <a:r>
              <a:rPr lang="en-IN" baseline="-25000" dirty="0"/>
              <a:t>i1</a:t>
            </a:r>
            <a:r>
              <a:rPr lang="en-IN" dirty="0"/>
              <a:t>, </a:t>
            </a:r>
            <a:r>
              <a:rPr lang="en-IN" dirty="0" err="1"/>
              <a:t>x</a:t>
            </a:r>
            <a:r>
              <a:rPr lang="en-IN" baseline="30000" dirty="0" err="1"/>
              <a:t>t</a:t>
            </a:r>
            <a:r>
              <a:rPr lang="en-IN" dirty="0"/>
              <a:t> </a:t>
            </a:r>
            <a:r>
              <a:rPr lang="en-IN" baseline="-25000" dirty="0"/>
              <a:t>i2</a:t>
            </a:r>
            <a:r>
              <a:rPr lang="en-IN" dirty="0"/>
              <a:t>....</a:t>
            </a:r>
            <a:r>
              <a:rPr lang="en-IN" dirty="0" err="1"/>
              <a:t>x</a:t>
            </a:r>
            <a:r>
              <a:rPr lang="en-IN" baseline="30000" dirty="0" err="1"/>
              <a:t>t</a:t>
            </a:r>
            <a:r>
              <a:rPr lang="en-IN" baseline="30000" dirty="0"/>
              <a:t> </a:t>
            </a:r>
            <a:r>
              <a:rPr lang="en-IN" baseline="-25000" dirty="0"/>
              <a:t>in</a:t>
            </a:r>
            <a:r>
              <a:rPr lang="en-IN" dirty="0" smtClean="0"/>
              <a:t>).</a:t>
            </a:r>
          </a:p>
          <a:p>
            <a:pPr marL="0" indent="0">
              <a:buNone/>
            </a:pPr>
            <a:endParaRPr lang="en-IN" dirty="0"/>
          </a:p>
        </p:txBody>
      </p:sp>
    </p:spTree>
    <p:extLst>
      <p:ext uri="{BB962C8B-B14F-4D97-AF65-F5344CB8AC3E}">
        <p14:creationId xmlns:p14="http://schemas.microsoft.com/office/powerpoint/2010/main" val="4062199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lgn="just">
              <a:buNone/>
            </a:pPr>
            <a:r>
              <a:rPr lang="en-US" b="1" dirty="0"/>
              <a:t>Particle Velocity </a:t>
            </a:r>
            <a:endParaRPr lang="en-US" b="1" dirty="0" smtClean="0"/>
          </a:p>
          <a:p>
            <a:pPr marL="0" indent="0" algn="just">
              <a:buNone/>
            </a:pPr>
            <a:r>
              <a:rPr lang="en-US" dirty="0" smtClean="0"/>
              <a:t>It </a:t>
            </a:r>
            <a:r>
              <a:rPr lang="en-US" dirty="0"/>
              <a:t>is defined by </a:t>
            </a:r>
            <a:r>
              <a:rPr lang="en-US" dirty="0" err="1"/>
              <a:t>V</a:t>
            </a:r>
            <a:r>
              <a:rPr lang="en-US" baseline="30000" dirty="0" err="1"/>
              <a:t>t</a:t>
            </a:r>
            <a:r>
              <a:rPr lang="en-US" dirty="0"/>
              <a:t> </a:t>
            </a:r>
            <a:r>
              <a:rPr lang="en-US" baseline="-25000" dirty="0" err="1"/>
              <a:t>i</a:t>
            </a:r>
            <a:r>
              <a:rPr lang="en-US" dirty="0"/>
              <a:t> = (</a:t>
            </a:r>
            <a:r>
              <a:rPr lang="en-US" dirty="0" err="1"/>
              <a:t>v</a:t>
            </a:r>
            <a:r>
              <a:rPr lang="en-US" baseline="30000" dirty="0" err="1"/>
              <a:t>t</a:t>
            </a:r>
            <a:r>
              <a:rPr lang="en-US" dirty="0"/>
              <a:t> </a:t>
            </a:r>
            <a:r>
              <a:rPr lang="en-US" baseline="-25000" dirty="0"/>
              <a:t>i1</a:t>
            </a:r>
            <a:r>
              <a:rPr lang="en-US" dirty="0"/>
              <a:t>, </a:t>
            </a:r>
            <a:r>
              <a:rPr lang="en-US" dirty="0" err="1"/>
              <a:t>v</a:t>
            </a:r>
            <a:r>
              <a:rPr lang="en-US" baseline="30000" dirty="0" err="1"/>
              <a:t>t</a:t>
            </a:r>
            <a:r>
              <a:rPr lang="en-US" dirty="0"/>
              <a:t> </a:t>
            </a:r>
            <a:r>
              <a:rPr lang="en-US" baseline="-25000" dirty="0"/>
              <a:t>i2</a:t>
            </a:r>
            <a:r>
              <a:rPr lang="en-US" dirty="0"/>
              <a:t>....</a:t>
            </a:r>
            <a:r>
              <a:rPr lang="en-US" dirty="0" err="1"/>
              <a:t>v</a:t>
            </a:r>
            <a:r>
              <a:rPr lang="en-US" baseline="30000" dirty="0" err="1"/>
              <a:t>t</a:t>
            </a:r>
            <a:r>
              <a:rPr lang="en-US" dirty="0"/>
              <a:t> </a:t>
            </a:r>
            <a:r>
              <a:rPr lang="en-US" baseline="-25000" dirty="0"/>
              <a:t>in</a:t>
            </a:r>
            <a:r>
              <a:rPr lang="en-US" dirty="0"/>
              <a:t>)</a:t>
            </a:r>
            <a:r>
              <a:rPr lang="en-US" dirty="0" smtClean="0"/>
              <a:t> </a:t>
            </a:r>
            <a:r>
              <a:rPr lang="en-US" dirty="0"/>
              <a:t>where n is the bit vector that presents the </a:t>
            </a:r>
            <a:r>
              <a:rPr lang="en-US" dirty="0">
                <a:solidFill>
                  <a:srgbClr val="FF0000"/>
                </a:solidFill>
              </a:rPr>
              <a:t>adjustment decision </a:t>
            </a:r>
            <a:r>
              <a:rPr lang="en-US" dirty="0"/>
              <a:t>of the VM. </a:t>
            </a:r>
            <a:r>
              <a:rPr lang="en-US" dirty="0" err="1"/>
              <a:t>V</a:t>
            </a:r>
            <a:r>
              <a:rPr lang="en-US" baseline="30000" dirty="0" err="1"/>
              <a:t>t</a:t>
            </a:r>
            <a:r>
              <a:rPr lang="en-US" dirty="0"/>
              <a:t> </a:t>
            </a:r>
            <a:r>
              <a:rPr lang="en-US" baseline="-25000" dirty="0" smtClean="0"/>
              <a:t>I </a:t>
            </a:r>
            <a:r>
              <a:rPr lang="en-US" dirty="0" smtClean="0"/>
              <a:t>guides </a:t>
            </a:r>
            <a:r>
              <a:rPr lang="en-US" dirty="0"/>
              <a:t>the particle position which is 0 or 1. If the re-evaluation and the adjustment is required then 0 otherwise </a:t>
            </a:r>
            <a:r>
              <a:rPr lang="en-US" dirty="0" smtClean="0"/>
              <a:t>1</a:t>
            </a:r>
          </a:p>
          <a:p>
            <a:pPr marL="0" indent="0" algn="just">
              <a:buNone/>
            </a:pPr>
            <a:r>
              <a:rPr lang="en-US" b="1" dirty="0"/>
              <a:t>Subtraction Operator </a:t>
            </a:r>
            <a:endParaRPr lang="en-US" b="1" dirty="0" smtClean="0"/>
          </a:p>
          <a:p>
            <a:pPr marL="0" indent="0" algn="just">
              <a:buNone/>
            </a:pPr>
            <a:r>
              <a:rPr lang="en-US" dirty="0" smtClean="0"/>
              <a:t>It </a:t>
            </a:r>
            <a:r>
              <a:rPr lang="en-US" dirty="0"/>
              <a:t>calculates the </a:t>
            </a:r>
            <a:r>
              <a:rPr lang="en-US" dirty="0">
                <a:solidFill>
                  <a:srgbClr val="FF0000"/>
                </a:solidFill>
              </a:rPr>
              <a:t>distance between two VMs </a:t>
            </a:r>
            <a:r>
              <a:rPr lang="en-US" dirty="0"/>
              <a:t>and </a:t>
            </a:r>
            <a:r>
              <a:rPr lang="en-US" dirty="0" smtClean="0"/>
              <a:t>represented </a:t>
            </a:r>
            <a:r>
              <a:rPr lang="en-US" dirty="0"/>
              <a:t>by Θ. It is called as binary subtraction operator in PSO. </a:t>
            </a:r>
            <a:endParaRPr lang="en-US" dirty="0" smtClean="0"/>
          </a:p>
          <a:p>
            <a:pPr marL="0" indent="0" algn="just">
              <a:buNone/>
            </a:pPr>
            <a:r>
              <a:rPr lang="en-US" dirty="0" smtClean="0"/>
              <a:t>If </a:t>
            </a:r>
            <a:r>
              <a:rPr lang="en-US" dirty="0"/>
              <a:t>the operands contain </a:t>
            </a:r>
            <a:r>
              <a:rPr lang="en-US" dirty="0">
                <a:solidFill>
                  <a:srgbClr val="FF0000"/>
                </a:solidFill>
              </a:rPr>
              <a:t>same bit value </a:t>
            </a:r>
            <a:r>
              <a:rPr lang="en-US" dirty="0"/>
              <a:t>then the position of the vector value is 1 else 0.</a:t>
            </a:r>
            <a:endParaRPr lang="en-IN" dirty="0"/>
          </a:p>
        </p:txBody>
      </p:sp>
    </p:spTree>
    <p:extLst>
      <p:ext uri="{BB962C8B-B14F-4D97-AF65-F5344CB8AC3E}">
        <p14:creationId xmlns:p14="http://schemas.microsoft.com/office/powerpoint/2010/main" val="1090103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Addition </a:t>
            </a:r>
            <a:r>
              <a:rPr lang="en-US" b="1" dirty="0" smtClean="0"/>
              <a:t>Operation</a:t>
            </a:r>
          </a:p>
          <a:p>
            <a:pPr marL="0" indent="0">
              <a:buNone/>
            </a:pPr>
            <a:r>
              <a:rPr lang="en-US" dirty="0" smtClean="0"/>
              <a:t>In </a:t>
            </a:r>
            <a:r>
              <a:rPr lang="en-US" dirty="0"/>
              <a:t>PSO we have to consider local optima solution as well as Global optima solution of the fitness value. </a:t>
            </a:r>
            <a:endParaRPr lang="en-US" dirty="0" smtClean="0"/>
          </a:p>
          <a:p>
            <a:pPr marL="0" indent="0">
              <a:buNone/>
            </a:pPr>
            <a:r>
              <a:rPr lang="en-US" dirty="0" smtClean="0"/>
              <a:t>In </a:t>
            </a:r>
            <a:r>
              <a:rPr lang="en-US" dirty="0"/>
              <a:t>order to find the </a:t>
            </a:r>
            <a:r>
              <a:rPr lang="en-US" dirty="0">
                <a:solidFill>
                  <a:schemeClr val="accent2"/>
                </a:solidFill>
              </a:rPr>
              <a:t>best fitness value</a:t>
            </a:r>
            <a:r>
              <a:rPr lang="en-US" dirty="0"/>
              <a:t>, we require global optima solution and local optima solution</a:t>
            </a:r>
            <a:r>
              <a:rPr lang="en-US" dirty="0" smtClean="0"/>
              <a:t>.</a:t>
            </a:r>
          </a:p>
          <a:p>
            <a:pPr marL="0" indent="0">
              <a:buNone/>
            </a:pPr>
            <a:r>
              <a:rPr lang="en-US" dirty="0" smtClean="0"/>
              <a:t>For </a:t>
            </a:r>
            <a:r>
              <a:rPr lang="en-US" dirty="0"/>
              <a:t>this, we consider three inertias along with uncertainty bit q</a:t>
            </a:r>
            <a:r>
              <a:rPr lang="en-US" dirty="0" smtClean="0"/>
              <a:t>.</a:t>
            </a:r>
          </a:p>
          <a:p>
            <a:pPr marL="0" indent="0">
              <a:buNone/>
            </a:pPr>
            <a:r>
              <a:rPr lang="en-US" dirty="0"/>
              <a:t>The final fitness value along with the inertia is as </a:t>
            </a:r>
            <a:r>
              <a:rPr lang="en-US" dirty="0" smtClean="0"/>
              <a:t>follows:</a:t>
            </a:r>
          </a:p>
          <a:p>
            <a:pPr marL="0" indent="0">
              <a:buNone/>
            </a:pPr>
            <a:endParaRPr lang="en-IN" dirty="0"/>
          </a:p>
        </p:txBody>
      </p:sp>
      <p:pic>
        <p:nvPicPr>
          <p:cNvPr id="4" name="Picture 3"/>
          <p:cNvPicPr>
            <a:picLocks noChangeAspect="1"/>
          </p:cNvPicPr>
          <p:nvPr/>
        </p:nvPicPr>
        <p:blipFill>
          <a:blip r:embed="rId2"/>
          <a:stretch>
            <a:fillRect/>
          </a:stretch>
        </p:blipFill>
        <p:spPr>
          <a:xfrm>
            <a:off x="2416564" y="5207120"/>
            <a:ext cx="5857875" cy="1257300"/>
          </a:xfrm>
          <a:prstGeom prst="rect">
            <a:avLst/>
          </a:prstGeom>
        </p:spPr>
      </p:pic>
    </p:spTree>
    <p:extLst>
      <p:ext uri="{BB962C8B-B14F-4D97-AF65-F5344CB8AC3E}">
        <p14:creationId xmlns:p14="http://schemas.microsoft.com/office/powerpoint/2010/main" val="1545751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787045" y="1825625"/>
            <a:ext cx="8617909" cy="4351338"/>
          </a:xfrm>
          <a:prstGeom prst="rect">
            <a:avLst/>
          </a:prstGeom>
        </p:spPr>
      </p:pic>
    </p:spTree>
    <p:extLst>
      <p:ext uri="{BB962C8B-B14F-4D97-AF65-F5344CB8AC3E}">
        <p14:creationId xmlns:p14="http://schemas.microsoft.com/office/powerpoint/2010/main" val="1026321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US" dirty="0"/>
              <a:t>where f(</a:t>
            </a:r>
            <a:r>
              <a:rPr lang="en-US" dirty="0" err="1"/>
              <a:t>X</a:t>
            </a:r>
            <a:r>
              <a:rPr lang="en-US" baseline="30000" dirty="0" err="1"/>
              <a:t>t</a:t>
            </a:r>
            <a:r>
              <a:rPr lang="en-US" dirty="0"/>
              <a:t> </a:t>
            </a:r>
            <a:r>
              <a:rPr lang="en-US" baseline="-25000" dirty="0" err="1"/>
              <a:t>i</a:t>
            </a:r>
            <a:r>
              <a:rPr lang="en-US" dirty="0" smtClean="0"/>
              <a:t>) </a:t>
            </a:r>
            <a:r>
              <a:rPr lang="en-US" dirty="0"/>
              <a:t>fitness value of </a:t>
            </a:r>
            <a:r>
              <a:rPr lang="en-US" dirty="0" err="1"/>
              <a:t>ith</a:t>
            </a:r>
            <a:r>
              <a:rPr lang="en-US" dirty="0"/>
              <a:t> particle of the solution. </a:t>
            </a:r>
            <a:r>
              <a:rPr lang="en-US" dirty="0" err="1"/>
              <a:t>X</a:t>
            </a:r>
            <a:r>
              <a:rPr lang="en-US" baseline="30000" dirty="0" err="1"/>
              <a:t>t</a:t>
            </a:r>
            <a:r>
              <a:rPr lang="en-US" dirty="0"/>
              <a:t> </a:t>
            </a:r>
            <a:r>
              <a:rPr lang="en-US" baseline="-25000" dirty="0" err="1"/>
              <a:t>i</a:t>
            </a:r>
            <a:r>
              <a:rPr lang="en-US" dirty="0"/>
              <a:t> , </a:t>
            </a:r>
            <a:r>
              <a:rPr lang="en-US" dirty="0" err="1"/>
              <a:t>X</a:t>
            </a:r>
            <a:r>
              <a:rPr lang="en-US" baseline="30000" dirty="0" err="1"/>
              <a:t>t</a:t>
            </a:r>
            <a:r>
              <a:rPr lang="en-US" dirty="0"/>
              <a:t> </a:t>
            </a:r>
            <a:r>
              <a:rPr lang="en-US" baseline="-25000" dirty="0" err="1"/>
              <a:t>lbest,i</a:t>
            </a:r>
            <a:r>
              <a:rPr lang="en-US" baseline="-25000" dirty="0"/>
              <a:t> </a:t>
            </a:r>
            <a:r>
              <a:rPr lang="en-US" dirty="0" smtClean="0"/>
              <a:t>and </a:t>
            </a:r>
            <a:r>
              <a:rPr lang="en-US" dirty="0" err="1"/>
              <a:t>X</a:t>
            </a:r>
            <a:r>
              <a:rPr lang="en-US" baseline="30000" dirty="0" err="1"/>
              <a:t>t</a:t>
            </a:r>
            <a:r>
              <a:rPr lang="en-US" dirty="0"/>
              <a:t> </a:t>
            </a:r>
            <a:r>
              <a:rPr lang="en-US" baseline="-25000" dirty="0" err="1" smtClean="0"/>
              <a:t>gbest,I</a:t>
            </a:r>
            <a:r>
              <a:rPr lang="en-US" baseline="-25000" dirty="0" smtClean="0"/>
              <a:t> </a:t>
            </a:r>
            <a:r>
              <a:rPr lang="en-US" dirty="0" smtClean="0"/>
              <a:t>are </a:t>
            </a:r>
            <a:r>
              <a:rPr lang="en-US" dirty="0"/>
              <a:t>the local, global best position of </a:t>
            </a:r>
            <a:r>
              <a:rPr lang="en-US" dirty="0" smtClean="0"/>
              <a:t>the </a:t>
            </a:r>
            <a:r>
              <a:rPr lang="en-US" dirty="0" err="1" smtClean="0"/>
              <a:t>ith</a:t>
            </a:r>
            <a:r>
              <a:rPr lang="en-US" dirty="0" smtClean="0"/>
              <a:t> </a:t>
            </a:r>
            <a:r>
              <a:rPr lang="en-US" dirty="0"/>
              <a:t>particle</a:t>
            </a:r>
            <a:r>
              <a:rPr lang="en-US" dirty="0" smtClean="0"/>
              <a:t>.</a:t>
            </a:r>
          </a:p>
          <a:p>
            <a:pPr algn="just"/>
            <a:endParaRPr lang="en-US" dirty="0"/>
          </a:p>
          <a:p>
            <a:pPr algn="just"/>
            <a:r>
              <a:rPr lang="en-US" dirty="0"/>
              <a:t>In order to calculate the </a:t>
            </a:r>
            <a:r>
              <a:rPr lang="en-US" dirty="0">
                <a:solidFill>
                  <a:schemeClr val="accent2"/>
                </a:solidFill>
              </a:rPr>
              <a:t>inertia,</a:t>
            </a:r>
            <a:r>
              <a:rPr lang="en-US" dirty="0"/>
              <a:t> Consider the </a:t>
            </a:r>
            <a:r>
              <a:rPr lang="en-US" dirty="0">
                <a:solidFill>
                  <a:schemeClr val="accent2"/>
                </a:solidFill>
              </a:rPr>
              <a:t>high-energy </a:t>
            </a:r>
            <a:r>
              <a:rPr lang="en-US" dirty="0" smtClean="0">
                <a:solidFill>
                  <a:schemeClr val="accent2"/>
                </a:solidFill>
              </a:rPr>
              <a:t>efficiency and </a:t>
            </a:r>
            <a:r>
              <a:rPr lang="en-US" dirty="0">
                <a:solidFill>
                  <a:schemeClr val="accent2"/>
                </a:solidFill>
              </a:rPr>
              <a:t>maximum </a:t>
            </a:r>
            <a:r>
              <a:rPr lang="en-US" dirty="0" smtClean="0">
                <a:solidFill>
                  <a:schemeClr val="accent2"/>
                </a:solidFill>
              </a:rPr>
              <a:t>utilization </a:t>
            </a:r>
            <a:r>
              <a:rPr lang="en-US" dirty="0">
                <a:solidFill>
                  <a:schemeClr val="accent2"/>
                </a:solidFill>
              </a:rPr>
              <a:t>with high probability. </a:t>
            </a:r>
            <a:endParaRPr lang="en-US" dirty="0" smtClean="0">
              <a:solidFill>
                <a:schemeClr val="accent2"/>
              </a:solidFill>
            </a:endParaRPr>
          </a:p>
          <a:p>
            <a:pPr algn="just"/>
            <a:r>
              <a:rPr lang="en-US" dirty="0" smtClean="0"/>
              <a:t>we </a:t>
            </a:r>
            <a:r>
              <a:rPr lang="en-US" dirty="0"/>
              <a:t>consider three uncertain bits as there are three inertias. </a:t>
            </a:r>
            <a:endParaRPr lang="en-US" dirty="0" smtClean="0"/>
          </a:p>
          <a:p>
            <a:pPr algn="just"/>
            <a:r>
              <a:rPr lang="en-US" dirty="0" smtClean="0"/>
              <a:t>These </a:t>
            </a:r>
            <a:r>
              <a:rPr lang="en-US" dirty="0"/>
              <a:t>bits are given by </a:t>
            </a:r>
            <a:endParaRPr lang="en-US" dirty="0" smtClean="0"/>
          </a:p>
          <a:p>
            <a:pPr marL="0" indent="0" algn="just">
              <a:buNone/>
            </a:pPr>
            <a:r>
              <a:rPr lang="en-US" dirty="0" err="1" smtClean="0"/>
              <a:t>uncertainbit</a:t>
            </a:r>
            <a:r>
              <a:rPr lang="en-US" dirty="0" smtClean="0"/>
              <a:t> </a:t>
            </a:r>
            <a:r>
              <a:rPr lang="en-US" dirty="0"/>
              <a:t>= </a:t>
            </a:r>
            <a:r>
              <a:rPr lang="en-US" dirty="0" smtClean="0"/>
              <a:t>q1 if rand ≤ P1i , </a:t>
            </a:r>
          </a:p>
          <a:p>
            <a:pPr marL="0" indent="0" algn="just">
              <a:buNone/>
            </a:pPr>
            <a:r>
              <a:rPr lang="en-US" dirty="0" err="1" smtClean="0"/>
              <a:t>uncertainbit</a:t>
            </a:r>
            <a:r>
              <a:rPr lang="en-US" dirty="0" smtClean="0"/>
              <a:t> = q2 if P1i &lt; rand ≤ P2i and </a:t>
            </a:r>
          </a:p>
          <a:p>
            <a:pPr marL="0" indent="0" algn="just">
              <a:buNone/>
            </a:pPr>
            <a:r>
              <a:rPr lang="en-US" dirty="0" err="1" smtClean="0"/>
              <a:t>Uncertainbit</a:t>
            </a:r>
            <a:r>
              <a:rPr lang="en-US" dirty="0" smtClean="0"/>
              <a:t>= q3 if P2i </a:t>
            </a:r>
            <a:r>
              <a:rPr lang="en-US" dirty="0"/>
              <a:t>&lt; rand ≤ P3i . </a:t>
            </a:r>
            <a:endParaRPr lang="en-US" dirty="0" smtClean="0"/>
          </a:p>
          <a:p>
            <a:pPr marL="0" indent="0" algn="just">
              <a:buNone/>
            </a:pPr>
            <a:r>
              <a:rPr lang="en-US" dirty="0" smtClean="0"/>
              <a:t>q1 </a:t>
            </a:r>
            <a:r>
              <a:rPr lang="en-US" dirty="0"/>
              <a:t>is the bit value of particle before updating, q2 is the bit value of local best particle and q3 is the bit value of global particle.</a:t>
            </a:r>
            <a:endParaRPr lang="en-IN" dirty="0"/>
          </a:p>
        </p:txBody>
      </p:sp>
    </p:spTree>
    <p:extLst>
      <p:ext uri="{BB962C8B-B14F-4D97-AF65-F5344CB8AC3E}">
        <p14:creationId xmlns:p14="http://schemas.microsoft.com/office/powerpoint/2010/main" val="2017566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Multiplication </a:t>
            </a:r>
            <a:r>
              <a:rPr lang="en-US" b="1" dirty="0" smtClean="0"/>
              <a:t>Vector</a:t>
            </a:r>
          </a:p>
          <a:p>
            <a:pPr marL="0" indent="0">
              <a:buNone/>
            </a:pPr>
            <a:r>
              <a:rPr lang="en-US" dirty="0" smtClean="0"/>
              <a:t>It </a:t>
            </a:r>
            <a:r>
              <a:rPr lang="en-US" dirty="0"/>
              <a:t>is represented </a:t>
            </a:r>
            <a:r>
              <a:rPr lang="en-US" dirty="0" smtClean="0"/>
              <a:t>as       </a:t>
            </a:r>
            <a:r>
              <a:rPr lang="en-US" dirty="0"/>
              <a:t>and used to </a:t>
            </a:r>
            <a:r>
              <a:rPr lang="en-US" dirty="0">
                <a:solidFill>
                  <a:srgbClr val="FF0000"/>
                </a:solidFill>
              </a:rPr>
              <a:t>update the position</a:t>
            </a:r>
            <a:r>
              <a:rPr lang="en-US" dirty="0"/>
              <a:t>. If the current position s given by </a:t>
            </a:r>
            <a:r>
              <a:rPr lang="en-US" dirty="0" err="1"/>
              <a:t>X</a:t>
            </a:r>
            <a:r>
              <a:rPr lang="en-US" baseline="-25000" dirty="0" err="1"/>
              <a:t>P</a:t>
            </a:r>
            <a:r>
              <a:rPr lang="en-US" dirty="0" err="1"/>
              <a:t>i</a:t>
            </a:r>
            <a:r>
              <a:rPr lang="en-US" baseline="30000" dirty="0" err="1"/>
              <a:t>t</a:t>
            </a:r>
            <a:r>
              <a:rPr lang="en-US" dirty="0" smtClean="0"/>
              <a:t> </a:t>
            </a:r>
            <a:r>
              <a:rPr lang="en-US" dirty="0"/>
              <a:t>and the vector velocity </a:t>
            </a:r>
            <a:r>
              <a:rPr lang="en-US" dirty="0" smtClean="0"/>
              <a:t>as          then </a:t>
            </a:r>
            <a:r>
              <a:rPr lang="en-US" dirty="0"/>
              <a:t>the multiplication works </a:t>
            </a:r>
            <a:r>
              <a:rPr lang="en-US" dirty="0" smtClean="0"/>
              <a:t>as                   . </a:t>
            </a:r>
          </a:p>
          <a:p>
            <a:pPr marL="0" indent="0">
              <a:buNone/>
            </a:pPr>
            <a:r>
              <a:rPr lang="en-US" dirty="0" smtClean="0"/>
              <a:t>The </a:t>
            </a:r>
            <a:r>
              <a:rPr lang="en-US" dirty="0"/>
              <a:t>rule of multiplication is, if the bit value of the </a:t>
            </a:r>
            <a:r>
              <a:rPr lang="en-US" dirty="0">
                <a:solidFill>
                  <a:schemeClr val="accent2"/>
                </a:solidFill>
              </a:rPr>
              <a:t>velocity vector is 1 </a:t>
            </a:r>
            <a:r>
              <a:rPr lang="en-US" dirty="0"/>
              <a:t>then the corresponding </a:t>
            </a:r>
            <a:r>
              <a:rPr lang="en-US" dirty="0">
                <a:solidFill>
                  <a:schemeClr val="accent2"/>
                </a:solidFill>
              </a:rPr>
              <a:t>position vector is not disturbed </a:t>
            </a:r>
            <a:r>
              <a:rPr lang="en-US" dirty="0"/>
              <a:t>else it will be adjusted to the required position.</a:t>
            </a:r>
            <a:endParaRPr lang="en-IN" dirty="0"/>
          </a:p>
        </p:txBody>
      </p:sp>
      <p:pic>
        <p:nvPicPr>
          <p:cNvPr id="4" name="Picture 3"/>
          <p:cNvPicPr>
            <a:picLocks noChangeAspect="1"/>
          </p:cNvPicPr>
          <p:nvPr/>
        </p:nvPicPr>
        <p:blipFill>
          <a:blip r:embed="rId2"/>
          <a:stretch>
            <a:fillRect/>
          </a:stretch>
        </p:blipFill>
        <p:spPr>
          <a:xfrm>
            <a:off x="7934684" y="2720017"/>
            <a:ext cx="704850" cy="400050"/>
          </a:xfrm>
          <a:prstGeom prst="rect">
            <a:avLst/>
          </a:prstGeom>
        </p:spPr>
      </p:pic>
      <p:pic>
        <p:nvPicPr>
          <p:cNvPr id="5" name="Picture 4"/>
          <p:cNvPicPr>
            <a:picLocks noChangeAspect="1"/>
          </p:cNvPicPr>
          <p:nvPr/>
        </p:nvPicPr>
        <p:blipFill>
          <a:blip r:embed="rId3"/>
          <a:stretch>
            <a:fillRect/>
          </a:stretch>
        </p:blipFill>
        <p:spPr>
          <a:xfrm>
            <a:off x="4339894" y="3120067"/>
            <a:ext cx="1476375" cy="438150"/>
          </a:xfrm>
          <a:prstGeom prst="rect">
            <a:avLst/>
          </a:prstGeom>
        </p:spPr>
      </p:pic>
      <p:pic>
        <p:nvPicPr>
          <p:cNvPr id="6" name="Picture 5"/>
          <p:cNvPicPr>
            <a:picLocks noChangeAspect="1"/>
          </p:cNvPicPr>
          <p:nvPr/>
        </p:nvPicPr>
        <p:blipFill>
          <a:blip r:embed="rId4"/>
          <a:stretch>
            <a:fillRect/>
          </a:stretch>
        </p:blipFill>
        <p:spPr>
          <a:xfrm>
            <a:off x="3759320" y="2291392"/>
            <a:ext cx="342900" cy="428625"/>
          </a:xfrm>
          <a:prstGeom prst="rect">
            <a:avLst/>
          </a:prstGeom>
        </p:spPr>
      </p:pic>
    </p:spTree>
    <p:extLst>
      <p:ext uri="{BB962C8B-B14F-4D97-AF65-F5344CB8AC3E}">
        <p14:creationId xmlns:p14="http://schemas.microsoft.com/office/powerpoint/2010/main" val="1385094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Ant Colony Optimization (ACO)</a:t>
            </a:r>
            <a:br>
              <a:rPr lang="en-IN" b="1" dirty="0"/>
            </a:br>
            <a:endParaRPr lang="en-IN" dirty="0"/>
          </a:p>
        </p:txBody>
      </p:sp>
      <p:sp>
        <p:nvSpPr>
          <p:cNvPr id="3" name="Content Placeholder 2"/>
          <p:cNvSpPr>
            <a:spLocks noGrp="1"/>
          </p:cNvSpPr>
          <p:nvPr>
            <p:ph idx="1"/>
          </p:nvPr>
        </p:nvSpPr>
        <p:spPr>
          <a:xfrm>
            <a:off x="588034" y="1446063"/>
            <a:ext cx="10515600" cy="4351338"/>
          </a:xfrm>
        </p:spPr>
        <p:txBody>
          <a:bodyPr>
            <a:normAutofit lnSpcReduction="10000"/>
          </a:bodyPr>
          <a:lstStyle/>
          <a:p>
            <a:pPr marL="0" indent="0" algn="just">
              <a:buNone/>
            </a:pPr>
            <a:r>
              <a:rPr lang="en-US" dirty="0" smtClean="0"/>
              <a:t>The </a:t>
            </a:r>
            <a:r>
              <a:rPr lang="en-US" dirty="0" smtClean="0">
                <a:solidFill>
                  <a:srgbClr val="FF0000"/>
                </a:solidFill>
              </a:rPr>
              <a:t>requests</a:t>
            </a:r>
            <a:r>
              <a:rPr lang="en-US" dirty="0" smtClean="0"/>
              <a:t> </a:t>
            </a:r>
            <a:r>
              <a:rPr lang="en-US" dirty="0"/>
              <a:t>from the users contain the details of the </a:t>
            </a:r>
            <a:r>
              <a:rPr lang="en-US" dirty="0">
                <a:solidFill>
                  <a:srgbClr val="FF0000"/>
                </a:solidFill>
              </a:rPr>
              <a:t>resources required</a:t>
            </a:r>
            <a:r>
              <a:rPr lang="en-US" dirty="0"/>
              <a:t>. </a:t>
            </a:r>
            <a:endParaRPr lang="en-US" dirty="0" smtClean="0"/>
          </a:p>
          <a:p>
            <a:pPr marL="0" indent="0" algn="just">
              <a:buNone/>
            </a:pPr>
            <a:r>
              <a:rPr lang="en-US" dirty="0" smtClean="0"/>
              <a:t>All </a:t>
            </a:r>
            <a:r>
              <a:rPr lang="en-US" dirty="0"/>
              <a:t>the requests are kept in the </a:t>
            </a:r>
            <a:r>
              <a:rPr lang="en-US" dirty="0">
                <a:solidFill>
                  <a:srgbClr val="FF0000"/>
                </a:solidFill>
              </a:rPr>
              <a:t>queue</a:t>
            </a:r>
            <a:r>
              <a:rPr lang="en-US" dirty="0"/>
              <a:t> and maintained by the controller. </a:t>
            </a:r>
            <a:endParaRPr lang="en-US" dirty="0" smtClean="0"/>
          </a:p>
          <a:p>
            <a:pPr marL="0" indent="0" algn="just">
              <a:buNone/>
            </a:pPr>
            <a:r>
              <a:rPr lang="en-US" dirty="0" smtClean="0"/>
              <a:t>Ant </a:t>
            </a:r>
            <a:r>
              <a:rPr lang="en-US" dirty="0"/>
              <a:t>Colony </a:t>
            </a:r>
            <a:r>
              <a:rPr lang="en-US" dirty="0" smtClean="0"/>
              <a:t>Optimization </a:t>
            </a:r>
            <a:r>
              <a:rPr lang="en-US" dirty="0"/>
              <a:t>algorithm helps to </a:t>
            </a:r>
            <a:r>
              <a:rPr lang="en-US" dirty="0">
                <a:solidFill>
                  <a:srgbClr val="FF0000"/>
                </a:solidFill>
              </a:rPr>
              <a:t>allocate and maintain the cloud services</a:t>
            </a:r>
            <a:r>
              <a:rPr lang="en-US" dirty="0"/>
              <a:t> in systematic way</a:t>
            </a:r>
            <a:r>
              <a:rPr lang="en-US" dirty="0" smtClean="0"/>
              <a:t>.</a:t>
            </a:r>
          </a:p>
          <a:p>
            <a:pPr marL="514350" indent="-514350" algn="just">
              <a:buAutoNum type="arabicPeriod"/>
            </a:pPr>
            <a:r>
              <a:rPr lang="en-US" dirty="0" smtClean="0"/>
              <a:t>Initially</a:t>
            </a:r>
            <a:r>
              <a:rPr lang="en-US" dirty="0"/>
              <a:t>, listing out all the available valid </a:t>
            </a:r>
            <a:r>
              <a:rPr lang="en-US" dirty="0">
                <a:solidFill>
                  <a:srgbClr val="FF0000"/>
                </a:solidFill>
              </a:rPr>
              <a:t>nodes and a pointer </a:t>
            </a:r>
            <a:r>
              <a:rPr lang="en-US" dirty="0"/>
              <a:t>pointing to it. </a:t>
            </a:r>
            <a:endParaRPr lang="en-US" dirty="0" smtClean="0"/>
          </a:p>
          <a:p>
            <a:pPr marL="514350" indent="-514350" algn="just">
              <a:buAutoNum type="arabicPeriod"/>
            </a:pPr>
            <a:r>
              <a:rPr lang="en-US" dirty="0" smtClean="0"/>
              <a:t>If </a:t>
            </a:r>
            <a:r>
              <a:rPr lang="en-US" dirty="0"/>
              <a:t>a request from a customer receives: </a:t>
            </a:r>
            <a:endParaRPr lang="en-US" dirty="0" smtClean="0"/>
          </a:p>
          <a:p>
            <a:pPr marL="514350" indent="-514350" algn="just">
              <a:buAutoNum type="arabicPeriod"/>
            </a:pPr>
            <a:r>
              <a:rPr lang="en-US" dirty="0" smtClean="0"/>
              <a:t>If </a:t>
            </a:r>
            <a:r>
              <a:rPr lang="en-US" dirty="0"/>
              <a:t>the requirements of a customer match with the available node, then it creates a basic </a:t>
            </a:r>
            <a:r>
              <a:rPr lang="en-US" dirty="0">
                <a:solidFill>
                  <a:srgbClr val="FF0000"/>
                </a:solidFill>
              </a:rPr>
              <a:t>Virtual Machine</a:t>
            </a:r>
            <a:r>
              <a:rPr lang="en-US" dirty="0"/>
              <a:t>.</a:t>
            </a:r>
            <a:endParaRPr lang="en-IN" b="1" dirty="0"/>
          </a:p>
        </p:txBody>
      </p:sp>
    </p:spTree>
    <p:extLst>
      <p:ext uri="{BB962C8B-B14F-4D97-AF65-F5344CB8AC3E}">
        <p14:creationId xmlns:p14="http://schemas.microsoft.com/office/powerpoint/2010/main" val="232098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Ant Colony Optimization (ACO)</a:t>
            </a:r>
            <a:br>
              <a:rPr lang="en-IN" b="1" dirty="0"/>
            </a:br>
            <a:endParaRPr lang="en-IN" dirty="0"/>
          </a:p>
        </p:txBody>
      </p:sp>
      <p:sp>
        <p:nvSpPr>
          <p:cNvPr id="3" name="Content Placeholder 2"/>
          <p:cNvSpPr>
            <a:spLocks noGrp="1"/>
          </p:cNvSpPr>
          <p:nvPr>
            <p:ph idx="1"/>
          </p:nvPr>
        </p:nvSpPr>
        <p:spPr/>
        <p:txBody>
          <a:bodyPr/>
          <a:lstStyle/>
          <a:p>
            <a:pPr algn="just"/>
            <a:r>
              <a:rPr lang="en-US" dirty="0"/>
              <a:t>4. Create a </a:t>
            </a:r>
            <a:r>
              <a:rPr lang="en-US" dirty="0">
                <a:solidFill>
                  <a:srgbClr val="FF0000"/>
                </a:solidFill>
              </a:rPr>
              <a:t>Monitor ant </a:t>
            </a:r>
            <a:r>
              <a:rPr lang="en-US" dirty="0"/>
              <a:t>to supervise the Virtual Machine for </a:t>
            </a:r>
            <a:r>
              <a:rPr lang="en-US" dirty="0">
                <a:solidFill>
                  <a:srgbClr val="FF0000"/>
                </a:solidFill>
              </a:rPr>
              <a:t>balancing the load</a:t>
            </a:r>
            <a:r>
              <a:rPr lang="en-US" dirty="0"/>
              <a:t>. It always returns three values one for mentioning balancing is not required, other mentions it is recommended for balancing and the final value is strictly balancing is required. Go to step 7. </a:t>
            </a:r>
            <a:endParaRPr lang="en-US" dirty="0" smtClean="0"/>
          </a:p>
          <a:p>
            <a:pPr algn="just"/>
            <a:r>
              <a:rPr lang="en-US" dirty="0" smtClean="0"/>
              <a:t>5</a:t>
            </a:r>
            <a:r>
              <a:rPr lang="en-US" dirty="0"/>
              <a:t>. If the </a:t>
            </a:r>
            <a:r>
              <a:rPr lang="en-US" dirty="0">
                <a:solidFill>
                  <a:srgbClr val="FF0000"/>
                </a:solidFill>
              </a:rPr>
              <a:t>capacity</a:t>
            </a:r>
            <a:r>
              <a:rPr lang="en-US" dirty="0"/>
              <a:t> of the </a:t>
            </a:r>
            <a:r>
              <a:rPr lang="en-US" dirty="0">
                <a:solidFill>
                  <a:srgbClr val="FF0000"/>
                </a:solidFill>
              </a:rPr>
              <a:t>pointed node does not meet the requirements </a:t>
            </a:r>
            <a:r>
              <a:rPr lang="en-US" dirty="0"/>
              <a:t>of the customer then automatically pointer moves to next available valid node. Go to step 4. </a:t>
            </a:r>
            <a:endParaRPr lang="en-US" dirty="0" smtClean="0"/>
          </a:p>
          <a:p>
            <a:pPr algn="just"/>
            <a:r>
              <a:rPr lang="en-US" dirty="0" smtClean="0"/>
              <a:t>6</a:t>
            </a:r>
            <a:r>
              <a:rPr lang="en-US" dirty="0"/>
              <a:t>. If all the nodes in the list </a:t>
            </a:r>
            <a:r>
              <a:rPr lang="en-US" dirty="0" smtClean="0"/>
              <a:t>doesn't </a:t>
            </a:r>
            <a:r>
              <a:rPr lang="en-US" dirty="0"/>
              <a:t>happen to meet the requirements then alert the admin mention the </a:t>
            </a:r>
            <a:r>
              <a:rPr lang="en-US" dirty="0">
                <a:solidFill>
                  <a:srgbClr val="FF0000"/>
                </a:solidFill>
              </a:rPr>
              <a:t>shortage.</a:t>
            </a:r>
            <a:endParaRPr lang="en-IN" dirty="0">
              <a:solidFill>
                <a:srgbClr val="FF0000"/>
              </a:solidFill>
            </a:endParaRPr>
          </a:p>
        </p:txBody>
      </p:sp>
    </p:spTree>
    <p:extLst>
      <p:ext uri="{BB962C8B-B14F-4D97-AF65-F5344CB8AC3E}">
        <p14:creationId xmlns:p14="http://schemas.microsoft.com/office/powerpoint/2010/main" val="3885751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requests are fulfilled by using a minimum number of servers and is given by</a:t>
            </a:r>
          </a:p>
          <a:p>
            <a:r>
              <a:rPr lang="en-US" dirty="0" smtClean="0"/>
              <a:t>The number of servers depends on the capacity limits of VM that are assigned to one server or a set of servers based </a:t>
            </a:r>
            <a:r>
              <a:rPr lang="en-IN" dirty="0" smtClean="0"/>
              <a:t>on the available resources.</a:t>
            </a:r>
          </a:p>
          <a:p>
            <a:r>
              <a:rPr lang="en-US" dirty="0" smtClean="0"/>
              <a:t>The power limit of the server is given by </a:t>
            </a:r>
            <a:r>
              <a:rPr lang="en-US" dirty="0" err="1" smtClean="0"/>
              <a:t>P</a:t>
            </a:r>
            <a:r>
              <a:rPr lang="en-US" baseline="-25000" dirty="0" err="1" smtClean="0"/>
              <a:t>j,max</a:t>
            </a:r>
            <a:r>
              <a:rPr lang="en-US" baseline="-25000" dirty="0" smtClean="0"/>
              <a:t> </a:t>
            </a:r>
            <a:r>
              <a:rPr lang="en-US" dirty="0" smtClean="0"/>
              <a:t>will not exceed when serving </a:t>
            </a:r>
            <a:r>
              <a:rPr lang="en-US" dirty="0" err="1" smtClean="0"/>
              <a:t>Vms</a:t>
            </a:r>
            <a:r>
              <a:rPr lang="en-US" dirty="0" smtClean="0"/>
              <a:t> are on the remaining capacity.</a:t>
            </a:r>
          </a:p>
          <a:p>
            <a:endParaRPr lang="en-IN" dirty="0"/>
          </a:p>
        </p:txBody>
      </p:sp>
      <p:pic>
        <p:nvPicPr>
          <p:cNvPr id="4" name="Picture 3"/>
          <p:cNvPicPr>
            <a:picLocks noChangeAspect="1"/>
          </p:cNvPicPr>
          <p:nvPr/>
        </p:nvPicPr>
        <p:blipFill>
          <a:blip r:embed="rId2"/>
          <a:stretch>
            <a:fillRect/>
          </a:stretch>
        </p:blipFill>
        <p:spPr>
          <a:xfrm>
            <a:off x="2834137" y="2198837"/>
            <a:ext cx="2400300" cy="476250"/>
          </a:xfrm>
          <a:prstGeom prst="rect">
            <a:avLst/>
          </a:prstGeom>
        </p:spPr>
      </p:pic>
      <p:pic>
        <p:nvPicPr>
          <p:cNvPr id="5" name="Picture 4"/>
          <p:cNvPicPr>
            <a:picLocks noChangeAspect="1"/>
          </p:cNvPicPr>
          <p:nvPr/>
        </p:nvPicPr>
        <p:blipFill>
          <a:blip r:embed="rId3"/>
          <a:stretch>
            <a:fillRect/>
          </a:stretch>
        </p:blipFill>
        <p:spPr>
          <a:xfrm>
            <a:off x="1774705" y="5031087"/>
            <a:ext cx="7486650" cy="1057275"/>
          </a:xfrm>
          <a:prstGeom prst="rect">
            <a:avLst/>
          </a:prstGeom>
        </p:spPr>
      </p:pic>
    </p:spTree>
    <p:extLst>
      <p:ext uri="{BB962C8B-B14F-4D97-AF65-F5344CB8AC3E}">
        <p14:creationId xmlns:p14="http://schemas.microsoft.com/office/powerpoint/2010/main" val="3915088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Ant Colony Optimization (ACO)</a:t>
            </a:r>
            <a:br>
              <a:rPr lang="en-IN" b="1" dirty="0"/>
            </a:br>
            <a:endParaRPr lang="en-IN" dirty="0"/>
          </a:p>
        </p:txBody>
      </p:sp>
      <p:sp>
        <p:nvSpPr>
          <p:cNvPr id="3" name="Content Placeholder 2"/>
          <p:cNvSpPr>
            <a:spLocks noGrp="1"/>
          </p:cNvSpPr>
          <p:nvPr>
            <p:ph idx="1"/>
          </p:nvPr>
        </p:nvSpPr>
        <p:spPr/>
        <p:txBody>
          <a:bodyPr>
            <a:normAutofit lnSpcReduction="10000"/>
          </a:bodyPr>
          <a:lstStyle/>
          <a:p>
            <a:pPr algn="just"/>
            <a:r>
              <a:rPr lang="en-US" dirty="0"/>
              <a:t>7. Monitor ant will return </a:t>
            </a:r>
            <a:r>
              <a:rPr lang="en-US" dirty="0">
                <a:solidFill>
                  <a:srgbClr val="FF0000"/>
                </a:solidFill>
              </a:rPr>
              <a:t>Throughput and Response Time</a:t>
            </a:r>
            <a:r>
              <a:rPr lang="en-US" dirty="0"/>
              <a:t> Throughput THRPUT, Response Time RT and Average Response Time </a:t>
            </a:r>
            <a:r>
              <a:rPr lang="en-US" dirty="0" err="1"/>
              <a:t>AvgRT</a:t>
            </a:r>
            <a:r>
              <a:rPr lang="en-US" dirty="0"/>
              <a:t> </a:t>
            </a:r>
            <a:endParaRPr lang="en-US" dirty="0" smtClean="0"/>
          </a:p>
          <a:p>
            <a:pPr algn="just"/>
            <a:r>
              <a:rPr lang="en-US" dirty="0" smtClean="0"/>
              <a:t>8</a:t>
            </a:r>
            <a:r>
              <a:rPr lang="en-US" dirty="0"/>
              <a:t>. If RT &lt; 0.9 * </a:t>
            </a:r>
            <a:r>
              <a:rPr lang="en-US" dirty="0" err="1"/>
              <a:t>AvgRT</a:t>
            </a:r>
            <a:r>
              <a:rPr lang="en-US" dirty="0"/>
              <a:t> AND THRPUT &gt; 1.1 * THRPUT then return 0 </a:t>
            </a:r>
            <a:endParaRPr lang="en-US" dirty="0" smtClean="0"/>
          </a:p>
          <a:p>
            <a:pPr algn="just"/>
            <a:r>
              <a:rPr lang="en-US" dirty="0" smtClean="0"/>
              <a:t>9</a:t>
            </a:r>
            <a:r>
              <a:rPr lang="en-US" dirty="0"/>
              <a:t>. Else if 0.9 * </a:t>
            </a:r>
            <a:r>
              <a:rPr lang="en-US" dirty="0" err="1"/>
              <a:t>AvgRT</a:t>
            </a:r>
            <a:r>
              <a:rPr lang="en-US" dirty="0"/>
              <a:t>&lt; RT &lt; 0.95 * RT (OR) 1.10 * THRPUT &gt; THRPUT &gt; 1.05 * </a:t>
            </a:r>
            <a:r>
              <a:rPr lang="en-US" dirty="0" smtClean="0"/>
              <a:t>THRPUT</a:t>
            </a:r>
          </a:p>
          <a:p>
            <a:pPr lvl="1" algn="just"/>
            <a:r>
              <a:rPr lang="en-US" dirty="0"/>
              <a:t>Then if both the conditions are </a:t>
            </a:r>
            <a:r>
              <a:rPr lang="en-US" dirty="0">
                <a:solidFill>
                  <a:srgbClr val="FF0000"/>
                </a:solidFill>
              </a:rPr>
              <a:t>true</a:t>
            </a:r>
            <a:r>
              <a:rPr lang="en-US" dirty="0"/>
              <a:t> then the VM is suggested for balancing and VM is </a:t>
            </a:r>
            <a:r>
              <a:rPr lang="en-US" dirty="0" smtClean="0"/>
              <a:t>cloned </a:t>
            </a:r>
          </a:p>
          <a:p>
            <a:pPr lvl="1" algn="just"/>
            <a:r>
              <a:rPr lang="en-US" dirty="0" smtClean="0"/>
              <a:t>Otherwise </a:t>
            </a:r>
            <a:r>
              <a:rPr lang="en-US" dirty="0"/>
              <a:t>if only first condition is satisfied then also VM is suggested for balancing the Load and VM is cloned </a:t>
            </a:r>
            <a:endParaRPr lang="en-US" dirty="0" smtClean="0"/>
          </a:p>
          <a:p>
            <a:pPr lvl="1" algn="just"/>
            <a:r>
              <a:rPr lang="en-US" dirty="0" smtClean="0"/>
              <a:t>Else </a:t>
            </a:r>
            <a:r>
              <a:rPr lang="en-US" dirty="0"/>
              <a:t>if only second condition is satisfied then VM is suggested for balancing the Load gets migrated</a:t>
            </a:r>
            <a:endParaRPr lang="en-IN" dirty="0"/>
          </a:p>
        </p:txBody>
      </p:sp>
    </p:spTree>
    <p:extLst>
      <p:ext uri="{BB962C8B-B14F-4D97-AF65-F5344CB8AC3E}">
        <p14:creationId xmlns:p14="http://schemas.microsoft.com/office/powerpoint/2010/main" val="22773700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Ant Colony Optimization (ACO)</a:t>
            </a:r>
            <a:br>
              <a:rPr lang="en-IN" b="1" dirty="0"/>
            </a:br>
            <a:endParaRPr lang="en-IN" dirty="0"/>
          </a:p>
        </p:txBody>
      </p:sp>
      <p:sp>
        <p:nvSpPr>
          <p:cNvPr id="3" name="Content Placeholder 2"/>
          <p:cNvSpPr>
            <a:spLocks noGrp="1"/>
          </p:cNvSpPr>
          <p:nvPr>
            <p:ph idx="1"/>
          </p:nvPr>
        </p:nvSpPr>
        <p:spPr/>
        <p:txBody>
          <a:bodyPr>
            <a:normAutofit lnSpcReduction="10000"/>
          </a:bodyPr>
          <a:lstStyle/>
          <a:p>
            <a:pPr algn="just"/>
            <a:r>
              <a:rPr lang="en-US" dirty="0"/>
              <a:t>10. Else if RT &gt; 0.95 * </a:t>
            </a:r>
            <a:r>
              <a:rPr lang="en-US" dirty="0" err="1"/>
              <a:t>AvgRT</a:t>
            </a:r>
            <a:r>
              <a:rPr lang="en-US" dirty="0"/>
              <a:t> (OR) THRPUT &lt; 1.05 * THRPUT then </a:t>
            </a:r>
            <a:endParaRPr lang="en-US" dirty="0" smtClean="0"/>
          </a:p>
          <a:p>
            <a:pPr lvl="1" algn="just"/>
            <a:r>
              <a:rPr lang="en-US" dirty="0" smtClean="0"/>
              <a:t>Then </a:t>
            </a:r>
            <a:r>
              <a:rPr lang="en-US" dirty="0"/>
              <a:t>if both the conditions are true then the VM is severely need of balancing</a:t>
            </a:r>
            <a:r>
              <a:rPr lang="en-US" dirty="0">
                <a:solidFill>
                  <a:srgbClr val="FF0000"/>
                </a:solidFill>
              </a:rPr>
              <a:t> </a:t>
            </a:r>
            <a:r>
              <a:rPr lang="en-US" dirty="0"/>
              <a:t>the Load and </a:t>
            </a:r>
            <a:r>
              <a:rPr lang="en-US" dirty="0">
                <a:solidFill>
                  <a:srgbClr val="C00000"/>
                </a:solidFill>
              </a:rPr>
              <a:t>VM is cloned </a:t>
            </a:r>
            <a:endParaRPr lang="en-US" dirty="0" smtClean="0">
              <a:solidFill>
                <a:srgbClr val="C00000"/>
              </a:solidFill>
            </a:endParaRPr>
          </a:p>
          <a:p>
            <a:pPr lvl="1" algn="just"/>
            <a:r>
              <a:rPr lang="en-US" dirty="0" smtClean="0"/>
              <a:t>Otherwise </a:t>
            </a:r>
            <a:r>
              <a:rPr lang="en-US" dirty="0"/>
              <a:t>if only first condition is satisfied then also VM is severely need of balancing</a:t>
            </a:r>
            <a:r>
              <a:rPr lang="en-US" dirty="0">
                <a:solidFill>
                  <a:srgbClr val="FF0000"/>
                </a:solidFill>
              </a:rPr>
              <a:t> </a:t>
            </a:r>
            <a:r>
              <a:rPr lang="en-US" dirty="0"/>
              <a:t>the Load </a:t>
            </a:r>
            <a:r>
              <a:rPr lang="en-US" dirty="0">
                <a:solidFill>
                  <a:srgbClr val="C00000"/>
                </a:solidFill>
              </a:rPr>
              <a:t>and VM is cloned </a:t>
            </a:r>
            <a:endParaRPr lang="en-US" dirty="0" smtClean="0">
              <a:solidFill>
                <a:srgbClr val="C00000"/>
              </a:solidFill>
            </a:endParaRPr>
          </a:p>
          <a:p>
            <a:pPr lvl="1" algn="just"/>
            <a:r>
              <a:rPr lang="en-US" dirty="0" smtClean="0"/>
              <a:t>Else </a:t>
            </a:r>
            <a:r>
              <a:rPr lang="en-US" dirty="0"/>
              <a:t>if only second condition is satisfied then VM is severely need of balancing the </a:t>
            </a:r>
            <a:r>
              <a:rPr lang="en-US" dirty="0">
                <a:solidFill>
                  <a:srgbClr val="FF0000"/>
                </a:solidFill>
              </a:rPr>
              <a:t>Load gets </a:t>
            </a:r>
            <a:r>
              <a:rPr lang="en-US" dirty="0" smtClean="0">
                <a:solidFill>
                  <a:srgbClr val="FF0000"/>
                </a:solidFill>
              </a:rPr>
              <a:t>migrated</a:t>
            </a:r>
          </a:p>
          <a:p>
            <a:pPr algn="just"/>
            <a:r>
              <a:rPr lang="en-US" dirty="0"/>
              <a:t>11. </a:t>
            </a:r>
            <a:r>
              <a:rPr lang="en-US" b="1" dirty="0"/>
              <a:t>Testing Ant: </a:t>
            </a:r>
            <a:r>
              <a:rPr lang="en-US" dirty="0"/>
              <a:t>If processor </a:t>
            </a:r>
            <a:r>
              <a:rPr lang="en-US" dirty="0" smtClean="0"/>
              <a:t>utilization </a:t>
            </a:r>
            <a:r>
              <a:rPr lang="en-US" dirty="0"/>
              <a:t>(or) memory consumption is greater than 90% then arrange the VMs from higher to lower order and select the top most VM </a:t>
            </a:r>
            <a:endParaRPr lang="en-US" dirty="0" smtClean="0"/>
          </a:p>
          <a:p>
            <a:pPr lvl="1" algn="just"/>
            <a:r>
              <a:rPr lang="en-US" dirty="0" smtClean="0"/>
              <a:t>If </a:t>
            </a:r>
            <a:r>
              <a:rPr lang="en-US" dirty="0"/>
              <a:t>VM Monitor returns value = 2 then go to step 11 </a:t>
            </a:r>
            <a:endParaRPr lang="en-US" dirty="0" smtClean="0"/>
          </a:p>
          <a:p>
            <a:pPr lvl="1" algn="just"/>
            <a:r>
              <a:rPr lang="en-US" dirty="0" smtClean="0"/>
              <a:t>If </a:t>
            </a:r>
            <a:r>
              <a:rPr lang="en-US" dirty="0"/>
              <a:t>VM Monitor returns value = 1 then go to step 13</a:t>
            </a:r>
            <a:endParaRPr lang="en-IN" dirty="0"/>
          </a:p>
        </p:txBody>
      </p:sp>
    </p:spTree>
    <p:extLst>
      <p:ext uri="{BB962C8B-B14F-4D97-AF65-F5344CB8AC3E}">
        <p14:creationId xmlns:p14="http://schemas.microsoft.com/office/powerpoint/2010/main" val="2011529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Ant Colony Optimization (ACO)</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12. If </a:t>
            </a:r>
            <a:r>
              <a:rPr lang="en-US" dirty="0">
                <a:solidFill>
                  <a:srgbClr val="FF0000"/>
                </a:solidFill>
              </a:rPr>
              <a:t>processor </a:t>
            </a:r>
            <a:r>
              <a:rPr lang="en-US" dirty="0" smtClean="0">
                <a:solidFill>
                  <a:srgbClr val="FF0000"/>
                </a:solidFill>
              </a:rPr>
              <a:t>utilization </a:t>
            </a:r>
            <a:r>
              <a:rPr lang="en-US" dirty="0">
                <a:solidFill>
                  <a:srgbClr val="FF0000"/>
                </a:solidFill>
              </a:rPr>
              <a:t>(or) memory consumption is less than 50% </a:t>
            </a:r>
            <a:r>
              <a:rPr lang="en-US" dirty="0"/>
              <a:t>then consider all the other nodes capacity and arrange them from the higher capacity to the lower. If there is possibility to migrate all the VMs to a single node then migrate them. </a:t>
            </a:r>
            <a:endParaRPr lang="en-US" dirty="0" smtClean="0"/>
          </a:p>
          <a:p>
            <a:pPr algn="just"/>
            <a:r>
              <a:rPr lang="en-US" dirty="0" smtClean="0"/>
              <a:t>13</a:t>
            </a:r>
            <a:r>
              <a:rPr lang="en-US" dirty="0"/>
              <a:t>. If the monitor mentions that node is critically in </a:t>
            </a:r>
            <a:r>
              <a:rPr lang="en-US" dirty="0">
                <a:solidFill>
                  <a:srgbClr val="FF0000"/>
                </a:solidFill>
              </a:rPr>
              <a:t>need of Load Balancing </a:t>
            </a:r>
            <a:r>
              <a:rPr lang="en-US" dirty="0"/>
              <a:t>and clone the VM and if any node is available with enough resources allot the respective node</a:t>
            </a:r>
            <a:r>
              <a:rPr lang="en-US" dirty="0" smtClean="0"/>
              <a:t>.</a:t>
            </a:r>
          </a:p>
          <a:p>
            <a:pPr algn="just"/>
            <a:r>
              <a:rPr lang="en-US" dirty="0"/>
              <a:t>14. If there are VMs whose monitor returns that any node has more than </a:t>
            </a:r>
            <a:r>
              <a:rPr lang="en-US" dirty="0">
                <a:solidFill>
                  <a:srgbClr val="FF0000"/>
                </a:solidFill>
              </a:rPr>
              <a:t>30% of resources </a:t>
            </a:r>
            <a:r>
              <a:rPr lang="en-US" dirty="0"/>
              <a:t>available then active the power effective node. If the particular node is standby activating the selected node </a:t>
            </a:r>
            <a:endParaRPr lang="en-US" dirty="0" smtClean="0"/>
          </a:p>
          <a:p>
            <a:pPr algn="just"/>
            <a:r>
              <a:rPr lang="en-US" dirty="0" smtClean="0"/>
              <a:t>15</a:t>
            </a:r>
            <a:r>
              <a:rPr lang="en-US" dirty="0"/>
              <a:t>. If all the nodes are </a:t>
            </a:r>
            <a:r>
              <a:rPr lang="en-US" dirty="0" smtClean="0">
                <a:solidFill>
                  <a:srgbClr val="FF0000"/>
                </a:solidFill>
              </a:rPr>
              <a:t>utilized</a:t>
            </a:r>
            <a:r>
              <a:rPr lang="en-US" dirty="0" smtClean="0"/>
              <a:t> </a:t>
            </a:r>
            <a:r>
              <a:rPr lang="en-US" dirty="0"/>
              <a:t>in the list then </a:t>
            </a:r>
            <a:r>
              <a:rPr lang="en-US" dirty="0">
                <a:solidFill>
                  <a:srgbClr val="FF0000"/>
                </a:solidFill>
              </a:rPr>
              <a:t>alert</a:t>
            </a:r>
            <a:r>
              <a:rPr lang="en-US" dirty="0"/>
              <a:t> the admin mention the shortage.</a:t>
            </a:r>
            <a:endParaRPr lang="en-IN" dirty="0"/>
          </a:p>
        </p:txBody>
      </p:sp>
    </p:spTree>
    <p:extLst>
      <p:ext uri="{BB962C8B-B14F-4D97-AF65-F5344CB8AC3E}">
        <p14:creationId xmlns:p14="http://schemas.microsoft.com/office/powerpoint/2010/main" val="1146792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Simulated Annealing (SA)</a:t>
            </a:r>
          </a:p>
        </p:txBody>
      </p:sp>
      <p:sp>
        <p:nvSpPr>
          <p:cNvPr id="3" name="Content Placeholder 2"/>
          <p:cNvSpPr>
            <a:spLocks noGrp="1"/>
          </p:cNvSpPr>
          <p:nvPr>
            <p:ph idx="1"/>
          </p:nvPr>
        </p:nvSpPr>
        <p:spPr/>
        <p:txBody>
          <a:bodyPr/>
          <a:lstStyle/>
          <a:p>
            <a:pPr algn="just"/>
            <a:r>
              <a:rPr lang="en-US" dirty="0"/>
              <a:t>The basic idea is taken from annealing process which has three </a:t>
            </a:r>
            <a:r>
              <a:rPr lang="en-US" dirty="0" smtClean="0"/>
              <a:t>stages.</a:t>
            </a:r>
          </a:p>
          <a:p>
            <a:pPr algn="just"/>
            <a:r>
              <a:rPr lang="en-US" dirty="0" smtClean="0">
                <a:solidFill>
                  <a:srgbClr val="FF0000"/>
                </a:solidFill>
              </a:rPr>
              <a:t>Heating </a:t>
            </a:r>
            <a:r>
              <a:rPr lang="en-US" dirty="0">
                <a:solidFill>
                  <a:srgbClr val="FF0000"/>
                </a:solidFill>
              </a:rPr>
              <a:t>stage </a:t>
            </a:r>
            <a:r>
              <a:rPr lang="en-US" dirty="0"/>
              <a:t>is used to enhance the thermal motion of particles to deviate from its position. </a:t>
            </a:r>
            <a:endParaRPr lang="en-US" dirty="0" smtClean="0"/>
          </a:p>
          <a:p>
            <a:pPr algn="just"/>
            <a:r>
              <a:rPr lang="en-US" dirty="0" smtClean="0">
                <a:solidFill>
                  <a:srgbClr val="FF0000"/>
                </a:solidFill>
              </a:rPr>
              <a:t>Isothermal </a:t>
            </a:r>
            <a:r>
              <a:rPr lang="en-US" dirty="0">
                <a:solidFill>
                  <a:srgbClr val="FF0000"/>
                </a:solidFill>
              </a:rPr>
              <a:t>Phase </a:t>
            </a:r>
            <a:r>
              <a:rPr lang="en-US" dirty="0"/>
              <a:t>for the exchange of heat with surrounding within a closed room of constant temperature</a:t>
            </a:r>
            <a:r>
              <a:rPr lang="en-US" dirty="0" smtClean="0"/>
              <a:t>.</a:t>
            </a:r>
          </a:p>
          <a:p>
            <a:pPr algn="just"/>
            <a:r>
              <a:rPr lang="en-US" dirty="0">
                <a:solidFill>
                  <a:srgbClr val="FF0000"/>
                </a:solidFill>
              </a:rPr>
              <a:t>Cooling Stage </a:t>
            </a:r>
            <a:r>
              <a:rPr lang="en-US" dirty="0"/>
              <a:t>is for making the thermal particle weaken where the energy decreases gradually and form it into a low energy crystal structure</a:t>
            </a:r>
            <a:endParaRPr lang="en-IN" dirty="0"/>
          </a:p>
        </p:txBody>
      </p:sp>
    </p:spTree>
    <p:extLst>
      <p:ext uri="{BB962C8B-B14F-4D97-AF65-F5344CB8AC3E}">
        <p14:creationId xmlns:p14="http://schemas.microsoft.com/office/powerpoint/2010/main" val="3809626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Simulated Annealing (SA)</a:t>
            </a:r>
          </a:p>
        </p:txBody>
      </p:sp>
      <p:sp>
        <p:nvSpPr>
          <p:cNvPr id="3" name="Content Placeholder 2"/>
          <p:cNvSpPr>
            <a:spLocks noGrp="1"/>
          </p:cNvSpPr>
          <p:nvPr>
            <p:ph idx="1"/>
          </p:nvPr>
        </p:nvSpPr>
        <p:spPr/>
        <p:txBody>
          <a:bodyPr/>
          <a:lstStyle/>
          <a:p>
            <a:pPr algn="just"/>
            <a:r>
              <a:rPr lang="en-US" dirty="0"/>
              <a:t>It is applied to </a:t>
            </a:r>
            <a:r>
              <a:rPr lang="en-US" dirty="0">
                <a:solidFill>
                  <a:srgbClr val="FF0000"/>
                </a:solidFill>
              </a:rPr>
              <a:t>reduce the workload of VMs </a:t>
            </a:r>
            <a:r>
              <a:rPr lang="en-US" dirty="0"/>
              <a:t>by using </a:t>
            </a:r>
            <a:r>
              <a:rPr lang="en-US" dirty="0">
                <a:solidFill>
                  <a:srgbClr val="FF0000"/>
                </a:solidFill>
              </a:rPr>
              <a:t>task scheduling </a:t>
            </a:r>
            <a:r>
              <a:rPr lang="en-US" dirty="0"/>
              <a:t>which is as follows</a:t>
            </a:r>
            <a:r>
              <a:rPr lang="en-US" dirty="0" smtClean="0"/>
              <a:t>.</a:t>
            </a:r>
          </a:p>
          <a:p>
            <a:pPr algn="just"/>
            <a:r>
              <a:rPr lang="en-US" dirty="0"/>
              <a:t>Select the initial value x and </a:t>
            </a:r>
            <a:r>
              <a:rPr lang="en-US" dirty="0">
                <a:solidFill>
                  <a:srgbClr val="FF0000"/>
                </a:solidFill>
              </a:rPr>
              <a:t>fix a high temperature</a:t>
            </a:r>
            <a:r>
              <a:rPr lang="en-US" dirty="0"/>
              <a:t>. </a:t>
            </a:r>
            <a:endParaRPr lang="en-US" dirty="0" smtClean="0"/>
          </a:p>
          <a:p>
            <a:pPr algn="just"/>
            <a:r>
              <a:rPr lang="en-US" dirty="0" smtClean="0"/>
              <a:t>The </a:t>
            </a:r>
            <a:r>
              <a:rPr lang="en-US" dirty="0"/>
              <a:t>task scheduling is given by E = f (x) where E is the energy and F(x) is the general function</a:t>
            </a:r>
            <a:r>
              <a:rPr lang="en-US" dirty="0" smtClean="0"/>
              <a:t>.</a:t>
            </a:r>
          </a:p>
          <a:p>
            <a:pPr algn="just"/>
            <a:r>
              <a:rPr lang="en-US" dirty="0"/>
              <a:t>For initial task scheduling, it uses </a:t>
            </a:r>
            <a:r>
              <a:rPr lang="en-US" dirty="0">
                <a:solidFill>
                  <a:srgbClr val="FF0000"/>
                </a:solidFill>
              </a:rPr>
              <a:t>Greedy method </a:t>
            </a:r>
            <a:r>
              <a:rPr lang="en-US" dirty="0"/>
              <a:t>which uses the task </a:t>
            </a:r>
            <a:r>
              <a:rPr lang="en-US" dirty="0">
                <a:solidFill>
                  <a:srgbClr val="FF0000"/>
                </a:solidFill>
              </a:rPr>
              <a:t>priority </a:t>
            </a:r>
            <a:r>
              <a:rPr lang="en-US" dirty="0" smtClean="0">
                <a:solidFill>
                  <a:srgbClr val="FF0000"/>
                </a:solidFill>
              </a:rPr>
              <a:t>principle</a:t>
            </a:r>
            <a:r>
              <a:rPr lang="en-US" dirty="0">
                <a:solidFill>
                  <a:srgbClr val="FF0000"/>
                </a:solidFill>
              </a:rPr>
              <a:t>. </a:t>
            </a:r>
            <a:endParaRPr lang="en-US" dirty="0" smtClean="0">
              <a:solidFill>
                <a:srgbClr val="FF0000"/>
              </a:solidFill>
            </a:endParaRPr>
          </a:p>
          <a:p>
            <a:pPr algn="just"/>
            <a:r>
              <a:rPr lang="en-US" dirty="0" smtClean="0"/>
              <a:t>Select </a:t>
            </a:r>
            <a:r>
              <a:rPr lang="en-US" dirty="0"/>
              <a:t>three VMs say as </a:t>
            </a:r>
            <a:r>
              <a:rPr lang="en-US" dirty="0" err="1"/>
              <a:t>m,n,o</a:t>
            </a:r>
            <a:r>
              <a:rPr lang="en-US" dirty="0"/>
              <a:t> and set them to PMs M,N,O.</a:t>
            </a:r>
            <a:endParaRPr lang="en-IN" dirty="0"/>
          </a:p>
        </p:txBody>
      </p:sp>
    </p:spTree>
    <p:extLst>
      <p:ext uri="{BB962C8B-B14F-4D97-AF65-F5344CB8AC3E}">
        <p14:creationId xmlns:p14="http://schemas.microsoft.com/office/powerpoint/2010/main" val="4167295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Simulated Annealing (SA)</a:t>
            </a:r>
          </a:p>
        </p:txBody>
      </p:sp>
      <p:sp>
        <p:nvSpPr>
          <p:cNvPr id="3" name="Content Placeholder 2"/>
          <p:cNvSpPr>
            <a:spLocks noGrp="1"/>
          </p:cNvSpPr>
          <p:nvPr>
            <p:ph idx="1"/>
          </p:nvPr>
        </p:nvSpPr>
        <p:spPr/>
        <p:txBody>
          <a:bodyPr/>
          <a:lstStyle/>
          <a:p>
            <a:pPr algn="just"/>
            <a:r>
              <a:rPr lang="en-US" dirty="0" err="1"/>
              <a:t>Resecure</a:t>
            </a:r>
            <a:r>
              <a:rPr lang="en-US" dirty="0"/>
              <a:t> these as m to N physical machine (PM), n to K Physical Machine (PM), O to M Physical machine (PM</a:t>
            </a:r>
            <a:r>
              <a:rPr lang="en-US" dirty="0" smtClean="0"/>
              <a:t>).</a:t>
            </a:r>
          </a:p>
          <a:p>
            <a:pPr algn="just"/>
            <a:r>
              <a:rPr lang="en-IN" dirty="0"/>
              <a:t>calculate new </a:t>
            </a:r>
            <a:r>
              <a:rPr lang="en-IN" dirty="0" smtClean="0"/>
              <a:t>values                                               </a:t>
            </a:r>
            <a:r>
              <a:rPr lang="en-US" dirty="0"/>
              <a:t>then accept the new path else accept it after some probability of time and cool down the system</a:t>
            </a:r>
            <a:r>
              <a:rPr lang="en-US" dirty="0" smtClean="0"/>
              <a:t>. </a:t>
            </a:r>
          </a:p>
          <a:p>
            <a:pPr algn="just"/>
            <a:r>
              <a:rPr lang="en-US" dirty="0"/>
              <a:t>If path is accepted then stop else repeat the process of </a:t>
            </a:r>
            <a:r>
              <a:rPr lang="en-US" dirty="0" err="1"/>
              <a:t>assigning</a:t>
            </a:r>
            <a:r>
              <a:rPr lang="en-US" dirty="0"/>
              <a:t> VMs to PMs. </a:t>
            </a:r>
            <a:endParaRPr lang="en-US" dirty="0" smtClean="0"/>
          </a:p>
          <a:p>
            <a:pPr algn="just"/>
            <a:r>
              <a:rPr lang="en-US" dirty="0"/>
              <a:t>If E(y) is the function value at y and Y is the current state and Y* is the new state, r is to control the speed, T is temperature and T ∗ is the </a:t>
            </a:r>
            <a:r>
              <a:rPr lang="en-US" dirty="0" smtClean="0"/>
              <a:t>minimum </a:t>
            </a:r>
            <a:r>
              <a:rPr lang="en-US" dirty="0"/>
              <a:t>temperature. </a:t>
            </a:r>
            <a:endParaRPr lang="en-IN" dirty="0"/>
          </a:p>
        </p:txBody>
      </p:sp>
      <p:pic>
        <p:nvPicPr>
          <p:cNvPr id="4" name="Picture 3"/>
          <p:cNvPicPr>
            <a:picLocks noChangeAspect="1"/>
          </p:cNvPicPr>
          <p:nvPr/>
        </p:nvPicPr>
        <p:blipFill>
          <a:blip r:embed="rId2"/>
          <a:stretch>
            <a:fillRect/>
          </a:stretch>
        </p:blipFill>
        <p:spPr>
          <a:xfrm>
            <a:off x="4245095" y="2814907"/>
            <a:ext cx="3943350" cy="400050"/>
          </a:xfrm>
          <a:prstGeom prst="rect">
            <a:avLst/>
          </a:prstGeom>
        </p:spPr>
      </p:pic>
    </p:spTree>
    <p:extLst>
      <p:ext uri="{BB962C8B-B14F-4D97-AF65-F5344CB8AC3E}">
        <p14:creationId xmlns:p14="http://schemas.microsoft.com/office/powerpoint/2010/main" val="1222923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Simulated Annealing (SA)</a:t>
            </a:r>
          </a:p>
        </p:txBody>
      </p:sp>
      <p:sp>
        <p:nvSpPr>
          <p:cNvPr id="3" name="Content Placeholder 2"/>
          <p:cNvSpPr>
            <a:spLocks noGrp="1"/>
          </p:cNvSpPr>
          <p:nvPr>
            <p:ph idx="1"/>
          </p:nvPr>
        </p:nvSpPr>
        <p:spPr/>
        <p:txBody>
          <a:bodyPr/>
          <a:lstStyle/>
          <a:p>
            <a:pPr algn="just"/>
            <a:r>
              <a:rPr lang="en-US" dirty="0"/>
              <a:t>If T is equal to T* then </a:t>
            </a:r>
            <a:r>
              <a:rPr lang="en-US" dirty="0">
                <a:solidFill>
                  <a:srgbClr val="C00000"/>
                </a:solidFill>
              </a:rPr>
              <a:t>stop the process </a:t>
            </a:r>
            <a:r>
              <a:rPr lang="en-US" dirty="0" smtClean="0">
                <a:solidFill>
                  <a:srgbClr val="C00000"/>
                </a:solidFill>
              </a:rPr>
              <a:t>of </a:t>
            </a:r>
            <a:r>
              <a:rPr lang="en-US" dirty="0">
                <a:solidFill>
                  <a:srgbClr val="C00000"/>
                </a:solidFill>
              </a:rPr>
              <a:t>cooling </a:t>
            </a:r>
            <a:r>
              <a:rPr lang="en-US" dirty="0" smtClean="0"/>
              <a:t>else </a:t>
            </a:r>
            <a:r>
              <a:rPr lang="en-US" dirty="0"/>
              <a:t>follow the following steps</a:t>
            </a:r>
            <a:r>
              <a:rPr lang="en-US" dirty="0" smtClean="0"/>
              <a:t>.</a:t>
            </a:r>
          </a:p>
          <a:p>
            <a:pPr algn="just"/>
            <a:r>
              <a:rPr lang="en-IN" dirty="0"/>
              <a:t>While(T &gt; T ∗)</a:t>
            </a:r>
            <a:r>
              <a:rPr lang="en-IN" dirty="0" smtClean="0"/>
              <a:t>then E </a:t>
            </a:r>
            <a:r>
              <a:rPr lang="en-IN" dirty="0"/>
              <a:t>= E(Y ∗) − E(Y ) </a:t>
            </a:r>
            <a:r>
              <a:rPr lang="en-IN" dirty="0" err="1"/>
              <a:t>i</a:t>
            </a:r>
            <a:r>
              <a:rPr lang="en-IN" dirty="0"/>
              <a:t> f (E ≥ 0)Y ∗ = Y happens only when more optimal solutions are found else </a:t>
            </a:r>
            <a:r>
              <a:rPr lang="en-IN" dirty="0" err="1"/>
              <a:t>i</a:t>
            </a:r>
            <a:r>
              <a:rPr lang="en-IN" dirty="0"/>
              <a:t> f (</a:t>
            </a:r>
            <a:r>
              <a:rPr lang="en-IN" dirty="0" err="1"/>
              <a:t>exp</a:t>
            </a:r>
            <a:r>
              <a:rPr lang="en-IN" dirty="0"/>
              <a:t>(E/CT )) &gt; random(0, </a:t>
            </a:r>
            <a:r>
              <a:rPr lang="en-IN" dirty="0" smtClean="0"/>
              <a:t>1)where C is a constant system.</a:t>
            </a:r>
          </a:p>
          <a:p>
            <a:pPr algn="just"/>
            <a:r>
              <a:rPr lang="en-IN" dirty="0" smtClean="0"/>
              <a:t>Then Y </a:t>
            </a:r>
            <a:r>
              <a:rPr lang="en-IN" dirty="0"/>
              <a:t>∗ = </a:t>
            </a:r>
            <a:r>
              <a:rPr lang="en-IN" dirty="0" smtClean="0"/>
              <a:t>Y and </a:t>
            </a:r>
            <a:r>
              <a:rPr lang="en-IN" dirty="0"/>
              <a:t>T = r ∗ T . If </a:t>
            </a:r>
            <a:r>
              <a:rPr lang="en-IN" dirty="0" smtClean="0"/>
              <a:t>0&lt;r&lt;1 </a:t>
            </a:r>
            <a:r>
              <a:rPr lang="en-US" dirty="0"/>
              <a:t>and if r is large </a:t>
            </a:r>
            <a:r>
              <a:rPr lang="en-US" dirty="0">
                <a:solidFill>
                  <a:srgbClr val="C00000"/>
                </a:solidFill>
              </a:rPr>
              <a:t>lower the </a:t>
            </a:r>
            <a:r>
              <a:rPr lang="en-US" dirty="0" smtClean="0">
                <a:solidFill>
                  <a:srgbClr val="C00000"/>
                </a:solidFill>
              </a:rPr>
              <a:t>cooling</a:t>
            </a:r>
          </a:p>
          <a:p>
            <a:pPr algn="just"/>
            <a:r>
              <a:rPr lang="en-US" dirty="0"/>
              <a:t>If r is </a:t>
            </a:r>
            <a:r>
              <a:rPr lang="en-US" dirty="0">
                <a:solidFill>
                  <a:srgbClr val="C00000"/>
                </a:solidFill>
              </a:rPr>
              <a:t>too large</a:t>
            </a:r>
            <a:r>
              <a:rPr lang="en-US" dirty="0"/>
              <a:t> then search for possibility of a global optimal solution will be high and the search time also be high, and </a:t>
            </a:r>
            <a:r>
              <a:rPr lang="en-US" dirty="0">
                <a:solidFill>
                  <a:srgbClr val="C00000"/>
                </a:solidFill>
              </a:rPr>
              <a:t>r is low</a:t>
            </a:r>
            <a:r>
              <a:rPr lang="en-US" dirty="0"/>
              <a:t>, search will be fast and the solution will be local optima.</a:t>
            </a:r>
            <a:endParaRPr lang="en-IN" dirty="0"/>
          </a:p>
        </p:txBody>
      </p:sp>
    </p:spTree>
    <p:extLst>
      <p:ext uri="{BB962C8B-B14F-4D97-AF65-F5344CB8AC3E}">
        <p14:creationId xmlns:p14="http://schemas.microsoft.com/office/powerpoint/2010/main" val="874567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Swarm Optimisation(CSO)</a:t>
            </a:r>
          </a:p>
        </p:txBody>
      </p:sp>
      <p:sp>
        <p:nvSpPr>
          <p:cNvPr id="3" name="Content Placeholder 2"/>
          <p:cNvSpPr>
            <a:spLocks noGrp="1"/>
          </p:cNvSpPr>
          <p:nvPr>
            <p:ph idx="1"/>
          </p:nvPr>
        </p:nvSpPr>
        <p:spPr/>
        <p:txBody>
          <a:bodyPr>
            <a:normAutofit fontScale="85000" lnSpcReduction="20000"/>
          </a:bodyPr>
          <a:lstStyle/>
          <a:p>
            <a:pPr algn="just"/>
            <a:r>
              <a:rPr lang="en-US" dirty="0"/>
              <a:t>The Cat Swarm Algorithm was emerged by observing the </a:t>
            </a:r>
            <a:r>
              <a:rPr lang="en-US" dirty="0" smtClean="0"/>
              <a:t>behavior </a:t>
            </a:r>
            <a:r>
              <a:rPr lang="en-US" dirty="0"/>
              <a:t>of cats which consists of seeking and tracing </a:t>
            </a:r>
            <a:r>
              <a:rPr lang="en-US" dirty="0" smtClean="0"/>
              <a:t>mode</a:t>
            </a:r>
          </a:p>
          <a:p>
            <a:pPr algn="just"/>
            <a:r>
              <a:rPr lang="en-US" dirty="0"/>
              <a:t>Cats are very alert even if they are in rest mode</a:t>
            </a:r>
            <a:r>
              <a:rPr lang="en-US" dirty="0" smtClean="0"/>
              <a:t>.</a:t>
            </a:r>
          </a:p>
          <a:p>
            <a:pPr marL="0" indent="0" algn="just">
              <a:buNone/>
            </a:pPr>
            <a:r>
              <a:rPr lang="en-IN" b="1" dirty="0"/>
              <a:t>Seeking Mode</a:t>
            </a:r>
            <a:r>
              <a:rPr lang="en-IN" b="1" dirty="0" smtClean="0"/>
              <a:t>:</a:t>
            </a:r>
          </a:p>
          <a:p>
            <a:pPr marL="0" indent="0" algn="just">
              <a:buNone/>
            </a:pPr>
            <a:r>
              <a:rPr lang="en-US" dirty="0"/>
              <a:t>This mode is used to find the position of the cats which require four parameters like </a:t>
            </a:r>
            <a:r>
              <a:rPr lang="en-US" dirty="0">
                <a:solidFill>
                  <a:srgbClr val="FF0000"/>
                </a:solidFill>
              </a:rPr>
              <a:t>Seeking Memory Pool (SMP)</a:t>
            </a:r>
            <a:r>
              <a:rPr lang="en-US" dirty="0"/>
              <a:t> used to store the surrounding information and picks it from the pool when required</a:t>
            </a:r>
            <a:r>
              <a:rPr lang="en-US" dirty="0" smtClean="0"/>
              <a:t>.</a:t>
            </a:r>
          </a:p>
          <a:p>
            <a:pPr marL="0" indent="0" algn="just">
              <a:buNone/>
            </a:pPr>
            <a:r>
              <a:rPr lang="en-US" dirty="0" smtClean="0">
                <a:solidFill>
                  <a:srgbClr val="FF0000"/>
                </a:solidFill>
              </a:rPr>
              <a:t>Seeking </a:t>
            </a:r>
            <a:r>
              <a:rPr lang="en-US" dirty="0">
                <a:solidFill>
                  <a:srgbClr val="FF0000"/>
                </a:solidFill>
              </a:rPr>
              <a:t>Range Dimension (SRD) </a:t>
            </a:r>
            <a:r>
              <a:rPr lang="en-US" dirty="0"/>
              <a:t>is used to declare the </a:t>
            </a:r>
            <a:r>
              <a:rPr lang="en-US" dirty="0">
                <a:solidFill>
                  <a:srgbClr val="FF0000"/>
                </a:solidFill>
              </a:rPr>
              <a:t>mutation ratio.</a:t>
            </a:r>
            <a:r>
              <a:rPr lang="en-US" dirty="0"/>
              <a:t> If some new value is created based on the mutate dimension, it will be within the range of SRD. </a:t>
            </a:r>
            <a:endParaRPr lang="en-US" dirty="0" smtClean="0"/>
          </a:p>
          <a:p>
            <a:pPr marL="0" indent="0" algn="just">
              <a:buNone/>
            </a:pPr>
            <a:r>
              <a:rPr lang="en-US" dirty="0" smtClean="0">
                <a:solidFill>
                  <a:srgbClr val="FF0000"/>
                </a:solidFill>
              </a:rPr>
              <a:t>Counts </a:t>
            </a:r>
            <a:r>
              <a:rPr lang="en-US" dirty="0">
                <a:solidFill>
                  <a:srgbClr val="FF0000"/>
                </a:solidFill>
              </a:rPr>
              <a:t>of Dimension Change </a:t>
            </a:r>
            <a:r>
              <a:rPr lang="en-US" dirty="0"/>
              <a:t>(CDC) is used to disclose how many dimensions are changed. </a:t>
            </a:r>
            <a:endParaRPr lang="en-US" dirty="0" smtClean="0"/>
          </a:p>
          <a:p>
            <a:pPr marL="0" indent="0" algn="just">
              <a:buNone/>
            </a:pPr>
            <a:r>
              <a:rPr lang="en-US" dirty="0" smtClean="0">
                <a:solidFill>
                  <a:srgbClr val="FF0000"/>
                </a:solidFill>
              </a:rPr>
              <a:t>Self </a:t>
            </a:r>
            <a:r>
              <a:rPr lang="en-US" dirty="0">
                <a:solidFill>
                  <a:srgbClr val="FF0000"/>
                </a:solidFill>
              </a:rPr>
              <a:t>Position </a:t>
            </a:r>
            <a:r>
              <a:rPr lang="en-US" dirty="0"/>
              <a:t>Considering determined by the cat where it is already in position. It uses a </a:t>
            </a:r>
            <a:r>
              <a:rPr lang="en-US" dirty="0" err="1">
                <a:solidFill>
                  <a:srgbClr val="FF0000"/>
                </a:solidFill>
              </a:rPr>
              <a:t>boolean</a:t>
            </a:r>
            <a:r>
              <a:rPr lang="en-US" dirty="0">
                <a:solidFill>
                  <a:srgbClr val="FF0000"/>
                </a:solidFill>
              </a:rPr>
              <a:t> </a:t>
            </a:r>
            <a:r>
              <a:rPr lang="en-US" dirty="0" smtClean="0">
                <a:solidFill>
                  <a:srgbClr val="FF0000"/>
                </a:solidFill>
              </a:rPr>
              <a:t>value</a:t>
            </a:r>
            <a:endParaRPr lang="en-IN" b="1" dirty="0"/>
          </a:p>
        </p:txBody>
      </p:sp>
    </p:spTree>
    <p:extLst>
      <p:ext uri="{BB962C8B-B14F-4D97-AF65-F5344CB8AC3E}">
        <p14:creationId xmlns:p14="http://schemas.microsoft.com/office/powerpoint/2010/main" val="3759152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Swarm Optimization </a:t>
            </a:r>
            <a:br>
              <a:rPr lang="en-US" dirty="0"/>
            </a:br>
            <a:endParaRPr lang="en-IN" dirty="0"/>
          </a:p>
        </p:txBody>
      </p:sp>
      <p:sp>
        <p:nvSpPr>
          <p:cNvPr id="3" name="Content Placeholder 2"/>
          <p:cNvSpPr>
            <a:spLocks noGrp="1"/>
          </p:cNvSpPr>
          <p:nvPr>
            <p:ph idx="1"/>
          </p:nvPr>
        </p:nvSpPr>
        <p:spPr/>
        <p:txBody>
          <a:bodyPr/>
          <a:lstStyle/>
          <a:p>
            <a:pPr algn="just"/>
            <a:r>
              <a:rPr lang="en-US" dirty="0"/>
              <a:t>The seeking mode consists of five steps which are as follows: </a:t>
            </a:r>
            <a:endParaRPr lang="en-US" dirty="0" smtClean="0"/>
          </a:p>
          <a:p>
            <a:pPr algn="just"/>
            <a:r>
              <a:rPr lang="en-US" dirty="0" smtClean="0"/>
              <a:t>1</a:t>
            </a:r>
            <a:r>
              <a:rPr lang="en-US" dirty="0"/>
              <a:t>. Make a set of </a:t>
            </a:r>
            <a:r>
              <a:rPr lang="en-US" dirty="0" err="1">
                <a:solidFill>
                  <a:srgbClr val="C00000"/>
                </a:solidFill>
              </a:rPr>
              <a:t>i</a:t>
            </a:r>
            <a:r>
              <a:rPr lang="en-US" dirty="0">
                <a:solidFill>
                  <a:srgbClr val="C00000"/>
                </a:solidFill>
              </a:rPr>
              <a:t> copies of the current position of the cat </a:t>
            </a:r>
            <a:r>
              <a:rPr lang="en-US" dirty="0"/>
              <a:t>where </a:t>
            </a:r>
            <a:r>
              <a:rPr lang="en-US" dirty="0" err="1"/>
              <a:t>i</a:t>
            </a:r>
            <a:r>
              <a:rPr lang="en-US" dirty="0"/>
              <a:t> = SMP, if SPC = 1 then </a:t>
            </a:r>
            <a:r>
              <a:rPr lang="en-US" dirty="0" err="1"/>
              <a:t>i</a:t>
            </a:r>
            <a:r>
              <a:rPr lang="en-US" dirty="0"/>
              <a:t> = (SMP-1). </a:t>
            </a:r>
            <a:endParaRPr lang="en-US" dirty="0" smtClean="0"/>
          </a:p>
          <a:p>
            <a:pPr algn="just"/>
            <a:r>
              <a:rPr lang="en-US" dirty="0" smtClean="0"/>
              <a:t>2</a:t>
            </a:r>
            <a:r>
              <a:rPr lang="en-US" dirty="0"/>
              <a:t>. According to </a:t>
            </a:r>
            <a:r>
              <a:rPr lang="en-US" dirty="0">
                <a:solidFill>
                  <a:srgbClr val="FF0000"/>
                </a:solidFill>
              </a:rPr>
              <a:t>CDC</a:t>
            </a:r>
            <a:r>
              <a:rPr lang="en-US" dirty="0"/>
              <a:t>, add or subtract SRD of the current value and replace with old ones randomly. </a:t>
            </a:r>
            <a:endParaRPr lang="en-US" dirty="0" smtClean="0"/>
          </a:p>
          <a:p>
            <a:pPr algn="just"/>
            <a:r>
              <a:rPr lang="en-US" dirty="0" smtClean="0"/>
              <a:t>3</a:t>
            </a:r>
            <a:r>
              <a:rPr lang="en-US" dirty="0"/>
              <a:t>. Compute the </a:t>
            </a:r>
            <a:r>
              <a:rPr lang="en-US" dirty="0">
                <a:solidFill>
                  <a:srgbClr val="FF0000"/>
                </a:solidFill>
              </a:rPr>
              <a:t>fitness value </a:t>
            </a:r>
            <a:r>
              <a:rPr lang="en-US" dirty="0"/>
              <a:t>of each and every point in </a:t>
            </a:r>
            <a:r>
              <a:rPr lang="en-US" dirty="0" smtClean="0"/>
              <a:t>SMP</a:t>
            </a:r>
          </a:p>
          <a:p>
            <a:pPr algn="just"/>
            <a:r>
              <a:rPr lang="en-US" dirty="0"/>
              <a:t>4. select a probability of each point </a:t>
            </a:r>
            <a:r>
              <a:rPr lang="en-US" dirty="0" smtClean="0"/>
              <a:t>by                               </a:t>
            </a:r>
            <a:r>
              <a:rPr lang="en-IN" dirty="0" smtClean="0"/>
              <a:t>where 0&lt;j&lt;I, </a:t>
            </a:r>
            <a:r>
              <a:rPr lang="en-US" dirty="0"/>
              <a:t>else set all the points to 1</a:t>
            </a:r>
            <a:r>
              <a:rPr lang="en-US" dirty="0" smtClean="0"/>
              <a:t>.</a:t>
            </a:r>
          </a:p>
          <a:p>
            <a:pPr algn="just"/>
            <a:r>
              <a:rPr lang="en-US" dirty="0"/>
              <a:t>5. Pick a point randomly from a set of points and replace the </a:t>
            </a:r>
            <a:r>
              <a:rPr lang="en-US" dirty="0" smtClean="0"/>
              <a:t>cat</a:t>
            </a:r>
            <a:endParaRPr lang="en-IN" dirty="0"/>
          </a:p>
        </p:txBody>
      </p:sp>
      <p:pic>
        <p:nvPicPr>
          <p:cNvPr id="4" name="Picture 3"/>
          <p:cNvPicPr>
            <a:picLocks noChangeAspect="1"/>
          </p:cNvPicPr>
          <p:nvPr/>
        </p:nvPicPr>
        <p:blipFill>
          <a:blip r:embed="rId2"/>
          <a:stretch>
            <a:fillRect/>
          </a:stretch>
        </p:blipFill>
        <p:spPr>
          <a:xfrm>
            <a:off x="6857102" y="4502360"/>
            <a:ext cx="2152650" cy="561975"/>
          </a:xfrm>
          <a:prstGeom prst="rect">
            <a:avLst/>
          </a:prstGeom>
        </p:spPr>
      </p:pic>
    </p:spTree>
    <p:extLst>
      <p:ext uri="{BB962C8B-B14F-4D97-AF65-F5344CB8AC3E}">
        <p14:creationId xmlns:p14="http://schemas.microsoft.com/office/powerpoint/2010/main" val="709851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Swarm Optimization </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a:t>
            </a:r>
            <a:r>
              <a:rPr lang="en-US" dirty="0"/>
              <a:t>goal of the fitness value is to </a:t>
            </a:r>
            <a:r>
              <a:rPr lang="en-US" dirty="0" smtClean="0"/>
              <a:t>find out </a:t>
            </a:r>
            <a:r>
              <a:rPr lang="en-US" dirty="0"/>
              <a:t>a minimum solution </a:t>
            </a:r>
            <a:r>
              <a:rPr lang="en-US" dirty="0" smtClean="0"/>
              <a:t>then</a:t>
            </a:r>
          </a:p>
          <a:p>
            <a:pPr algn="just"/>
            <a:endParaRPr lang="en-US" dirty="0"/>
          </a:p>
          <a:p>
            <a:pPr marL="0" indent="0" algn="just">
              <a:buNone/>
            </a:pPr>
            <a:endParaRPr lang="en-US" dirty="0" smtClean="0"/>
          </a:p>
          <a:p>
            <a:pPr marL="0" indent="0" algn="just">
              <a:buNone/>
            </a:pPr>
            <a:r>
              <a:rPr lang="en-US" b="1" dirty="0" smtClean="0"/>
              <a:t>Tracing </a:t>
            </a:r>
            <a:r>
              <a:rPr lang="en-US" b="1" dirty="0"/>
              <a:t>Mode</a:t>
            </a:r>
            <a:r>
              <a:rPr lang="en-US" b="1" dirty="0" smtClean="0"/>
              <a:t>:</a:t>
            </a:r>
          </a:p>
          <a:p>
            <a:pPr algn="just"/>
            <a:r>
              <a:rPr lang="en-US" dirty="0" smtClean="0"/>
              <a:t> </a:t>
            </a:r>
            <a:r>
              <a:rPr lang="en-US" dirty="0"/>
              <a:t>This is based on the targets traced by the cat and the action of the cat consists of three steps. </a:t>
            </a:r>
            <a:endParaRPr lang="en-US" dirty="0" smtClean="0"/>
          </a:p>
          <a:p>
            <a:pPr algn="just"/>
            <a:r>
              <a:rPr lang="en-US" dirty="0" smtClean="0"/>
              <a:t>1</a:t>
            </a:r>
            <a:r>
              <a:rPr lang="en-US" dirty="0"/>
              <a:t>. update the </a:t>
            </a:r>
            <a:r>
              <a:rPr lang="en-US" dirty="0">
                <a:solidFill>
                  <a:srgbClr val="FF0000"/>
                </a:solidFill>
              </a:rPr>
              <a:t>velocities of the cats </a:t>
            </a:r>
            <a:r>
              <a:rPr lang="en-US" dirty="0"/>
              <a:t>according to </a:t>
            </a:r>
            <a:endParaRPr lang="en-US" dirty="0" smtClean="0"/>
          </a:p>
          <a:p>
            <a:pPr marL="0" indent="0" algn="just">
              <a:buNone/>
            </a:pPr>
            <a:r>
              <a:rPr lang="en-US" dirty="0" smtClean="0"/>
              <a:t>where </a:t>
            </a:r>
            <a:r>
              <a:rPr lang="en-US" dirty="0"/>
              <a:t>d=1,2,...N </a:t>
            </a:r>
            <a:r>
              <a:rPr lang="en-US" dirty="0" err="1"/>
              <a:t>xbest</a:t>
            </a:r>
            <a:r>
              <a:rPr lang="en-US" dirty="0"/>
              <a:t> is the cats best position based on its best fitness value, c is a constant and r1 is a random value that lies in between [0,1] </a:t>
            </a:r>
            <a:endParaRPr lang="en-US" dirty="0" smtClean="0"/>
          </a:p>
          <a:p>
            <a:pPr algn="just"/>
            <a:r>
              <a:rPr lang="en-US" dirty="0" smtClean="0"/>
              <a:t>2</a:t>
            </a:r>
            <a:r>
              <a:rPr lang="en-US" dirty="0"/>
              <a:t>. check whether they are in </a:t>
            </a:r>
            <a:r>
              <a:rPr lang="en-US" dirty="0">
                <a:solidFill>
                  <a:srgbClr val="FF0000"/>
                </a:solidFill>
              </a:rPr>
              <a:t>maximum velocity range</a:t>
            </a:r>
            <a:r>
              <a:rPr lang="en-US" dirty="0"/>
              <a:t>. If the new velocities are of high range, set them to a limit. </a:t>
            </a:r>
            <a:endParaRPr lang="en-US" dirty="0" smtClean="0"/>
          </a:p>
          <a:p>
            <a:pPr algn="just"/>
            <a:r>
              <a:rPr lang="en-US" dirty="0" smtClean="0"/>
              <a:t>3</a:t>
            </a:r>
            <a:r>
              <a:rPr lang="en-US" dirty="0"/>
              <a:t>. update the positions of cats based </a:t>
            </a:r>
            <a:r>
              <a:rPr lang="en-US" dirty="0" smtClean="0"/>
              <a:t>on</a:t>
            </a:r>
            <a:endParaRPr lang="en-IN" dirty="0"/>
          </a:p>
        </p:txBody>
      </p:sp>
      <p:pic>
        <p:nvPicPr>
          <p:cNvPr id="4" name="Picture 3"/>
          <p:cNvPicPr>
            <a:picLocks noChangeAspect="1"/>
          </p:cNvPicPr>
          <p:nvPr/>
        </p:nvPicPr>
        <p:blipFill>
          <a:blip r:embed="rId2"/>
          <a:stretch>
            <a:fillRect/>
          </a:stretch>
        </p:blipFill>
        <p:spPr>
          <a:xfrm>
            <a:off x="1115593" y="2327963"/>
            <a:ext cx="885825" cy="390525"/>
          </a:xfrm>
          <a:prstGeom prst="rect">
            <a:avLst/>
          </a:prstGeom>
        </p:spPr>
      </p:pic>
      <p:pic>
        <p:nvPicPr>
          <p:cNvPr id="5" name="Picture 4"/>
          <p:cNvPicPr>
            <a:picLocks noChangeAspect="1"/>
          </p:cNvPicPr>
          <p:nvPr/>
        </p:nvPicPr>
        <p:blipFill>
          <a:blip r:embed="rId3"/>
          <a:stretch>
            <a:fillRect/>
          </a:stretch>
        </p:blipFill>
        <p:spPr>
          <a:xfrm>
            <a:off x="2136565" y="2289862"/>
            <a:ext cx="3381375" cy="466725"/>
          </a:xfrm>
          <a:prstGeom prst="rect">
            <a:avLst/>
          </a:prstGeom>
        </p:spPr>
      </p:pic>
      <p:pic>
        <p:nvPicPr>
          <p:cNvPr id="6" name="Picture 5"/>
          <p:cNvPicPr>
            <a:picLocks noChangeAspect="1"/>
          </p:cNvPicPr>
          <p:nvPr/>
        </p:nvPicPr>
        <p:blipFill>
          <a:blip r:embed="rId4"/>
          <a:stretch>
            <a:fillRect/>
          </a:stretch>
        </p:blipFill>
        <p:spPr>
          <a:xfrm>
            <a:off x="7189758" y="3901371"/>
            <a:ext cx="4610100" cy="419100"/>
          </a:xfrm>
          <a:prstGeom prst="rect">
            <a:avLst/>
          </a:prstGeom>
        </p:spPr>
      </p:pic>
      <p:pic>
        <p:nvPicPr>
          <p:cNvPr id="7" name="Picture 6"/>
          <p:cNvPicPr>
            <a:picLocks noChangeAspect="1"/>
          </p:cNvPicPr>
          <p:nvPr/>
        </p:nvPicPr>
        <p:blipFill>
          <a:blip r:embed="rId5"/>
          <a:stretch>
            <a:fillRect/>
          </a:stretch>
        </p:blipFill>
        <p:spPr>
          <a:xfrm>
            <a:off x="6270416" y="5687923"/>
            <a:ext cx="2428875" cy="342900"/>
          </a:xfrm>
          <a:prstGeom prst="rect">
            <a:avLst/>
          </a:prstGeom>
        </p:spPr>
      </p:pic>
    </p:spTree>
    <p:extLst>
      <p:ext uri="{BB962C8B-B14F-4D97-AF65-F5344CB8AC3E}">
        <p14:creationId xmlns:p14="http://schemas.microsoft.com/office/powerpoint/2010/main" val="154720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inequality is given by verifying the condition </a:t>
            </a:r>
            <a:r>
              <a:rPr lang="en-US" dirty="0" err="1"/>
              <a:t>P</a:t>
            </a:r>
            <a:r>
              <a:rPr lang="en-US" baseline="-25000" dirty="0" err="1"/>
              <a:t>j,max</a:t>
            </a:r>
            <a:r>
              <a:rPr lang="en-US" dirty="0"/>
              <a:t> &gt; </a:t>
            </a:r>
            <a:r>
              <a:rPr lang="en-US" dirty="0" err="1"/>
              <a:t>P</a:t>
            </a:r>
            <a:r>
              <a:rPr lang="en-US" baseline="-25000" dirty="0" err="1"/>
              <a:t>j,current</a:t>
            </a:r>
            <a:r>
              <a:rPr lang="en-US" dirty="0"/>
              <a:t> and </a:t>
            </a:r>
            <a:r>
              <a:rPr lang="en-US" dirty="0" err="1"/>
              <a:t>P</a:t>
            </a:r>
            <a:r>
              <a:rPr lang="en-US" baseline="-25000" dirty="0" err="1"/>
              <a:t>j,current</a:t>
            </a:r>
            <a:r>
              <a:rPr lang="en-US" dirty="0"/>
              <a:t> ≠</a:t>
            </a:r>
            <a:r>
              <a:rPr lang="en-US" dirty="0" smtClean="0"/>
              <a:t>0 and the lower bound of the total servers is calculated as</a:t>
            </a:r>
          </a:p>
          <a:p>
            <a:endParaRPr lang="en-US" dirty="0"/>
          </a:p>
          <a:p>
            <a:endParaRPr lang="en-IN" dirty="0" smtClean="0"/>
          </a:p>
          <a:p>
            <a:r>
              <a:rPr lang="en-IN" dirty="0" smtClean="0"/>
              <a:t>The inequality is given by</a:t>
            </a:r>
            <a:endParaRPr lang="en-US" dirty="0" smtClean="0"/>
          </a:p>
          <a:p>
            <a:endParaRPr lang="en-IN" dirty="0" smtClean="0"/>
          </a:p>
          <a:p>
            <a:r>
              <a:rPr lang="en-US" dirty="0" smtClean="0"/>
              <a:t>The exact and extended bin can be </a:t>
            </a:r>
            <a:r>
              <a:rPr lang="en-US" dirty="0"/>
              <a:t>e </a:t>
            </a:r>
            <a:r>
              <a:rPr lang="en-US" baseline="-25000" dirty="0" smtClean="0"/>
              <a:t>j</a:t>
            </a:r>
            <a:r>
              <a:rPr lang="en-US" dirty="0" smtClean="0"/>
              <a:t> = 1 else 0 if the server is not used and </a:t>
            </a:r>
            <a:r>
              <a:rPr lang="en-US" dirty="0"/>
              <a:t>x</a:t>
            </a:r>
            <a:r>
              <a:rPr lang="en-US" baseline="-25000" dirty="0"/>
              <a:t>i j</a:t>
            </a:r>
            <a:r>
              <a:rPr lang="en-US" dirty="0"/>
              <a:t> = 1 </a:t>
            </a:r>
            <a:r>
              <a:rPr lang="en-US" dirty="0" smtClean="0"/>
              <a:t>if V </a:t>
            </a:r>
            <a:r>
              <a:rPr lang="en-US" dirty="0" err="1" smtClean="0"/>
              <a:t>Mi</a:t>
            </a:r>
            <a:r>
              <a:rPr lang="en-US" dirty="0" smtClean="0"/>
              <a:t> is placed in server j otherwise 0</a:t>
            </a:r>
            <a:endParaRPr lang="en-IN" dirty="0" smtClean="0"/>
          </a:p>
          <a:p>
            <a:endParaRPr lang="en-IN" dirty="0"/>
          </a:p>
          <a:p>
            <a:endParaRPr lang="en-IN" dirty="0"/>
          </a:p>
        </p:txBody>
      </p:sp>
      <p:pic>
        <p:nvPicPr>
          <p:cNvPr id="4" name="Picture 3"/>
          <p:cNvPicPr>
            <a:picLocks noChangeAspect="1"/>
          </p:cNvPicPr>
          <p:nvPr/>
        </p:nvPicPr>
        <p:blipFill>
          <a:blip r:embed="rId2"/>
          <a:stretch>
            <a:fillRect/>
          </a:stretch>
        </p:blipFill>
        <p:spPr>
          <a:xfrm>
            <a:off x="1111729" y="2752634"/>
            <a:ext cx="1790700" cy="714375"/>
          </a:xfrm>
          <a:prstGeom prst="rect">
            <a:avLst/>
          </a:prstGeom>
        </p:spPr>
      </p:pic>
      <p:pic>
        <p:nvPicPr>
          <p:cNvPr id="5" name="Picture 4"/>
          <p:cNvPicPr>
            <a:picLocks noChangeAspect="1"/>
          </p:cNvPicPr>
          <p:nvPr/>
        </p:nvPicPr>
        <p:blipFill>
          <a:blip r:embed="rId3"/>
          <a:stretch>
            <a:fillRect/>
          </a:stretch>
        </p:blipFill>
        <p:spPr>
          <a:xfrm>
            <a:off x="5092640" y="3387306"/>
            <a:ext cx="3714750" cy="1066800"/>
          </a:xfrm>
          <a:prstGeom prst="rect">
            <a:avLst/>
          </a:prstGeom>
        </p:spPr>
      </p:pic>
    </p:spTree>
    <p:extLst>
      <p:ext uri="{BB962C8B-B14F-4D97-AF65-F5344CB8AC3E}">
        <p14:creationId xmlns:p14="http://schemas.microsoft.com/office/powerpoint/2010/main" val="1449510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Swarm Optimization </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The </a:t>
            </a:r>
            <a:r>
              <a:rPr lang="en-US" dirty="0"/>
              <a:t>complete operation consists of six steps </a:t>
            </a:r>
            <a:endParaRPr lang="en-US" dirty="0" smtClean="0"/>
          </a:p>
          <a:p>
            <a:pPr algn="just"/>
            <a:r>
              <a:rPr lang="en-US" dirty="0" smtClean="0"/>
              <a:t> Initialize </a:t>
            </a:r>
            <a:r>
              <a:rPr lang="en-US" dirty="0"/>
              <a:t>the swarm of M cats in D dimensions </a:t>
            </a:r>
            <a:endParaRPr lang="en-US" dirty="0" smtClean="0"/>
          </a:p>
          <a:p>
            <a:pPr algn="just"/>
            <a:r>
              <a:rPr lang="en-US" dirty="0" smtClean="0"/>
              <a:t>Randomly </a:t>
            </a:r>
            <a:r>
              <a:rPr lang="en-US" dirty="0"/>
              <a:t>assign the values to find current position and velocity of the cats </a:t>
            </a:r>
            <a:endParaRPr lang="en-US" dirty="0" smtClean="0"/>
          </a:p>
          <a:p>
            <a:pPr algn="just"/>
            <a:r>
              <a:rPr lang="en-US" dirty="0" smtClean="0"/>
              <a:t>Assign </a:t>
            </a:r>
            <a:r>
              <a:rPr lang="en-US" dirty="0"/>
              <a:t>MR (mixed ratio) based on the percentage of cats for the population </a:t>
            </a:r>
            <a:r>
              <a:rPr lang="en-US" dirty="0" smtClean="0"/>
              <a:t>available </a:t>
            </a:r>
            <a:r>
              <a:rPr lang="en-US" dirty="0"/>
              <a:t>in the tracing mode and the rest for seeking mode. </a:t>
            </a:r>
            <a:endParaRPr lang="en-US" dirty="0" smtClean="0"/>
          </a:p>
          <a:p>
            <a:pPr algn="just"/>
            <a:r>
              <a:rPr lang="en-US" dirty="0" smtClean="0"/>
              <a:t>The </a:t>
            </a:r>
            <a:r>
              <a:rPr lang="en-US" dirty="0"/>
              <a:t>fitness value of each cat is found and the best value is stored in the memory </a:t>
            </a:r>
            <a:endParaRPr lang="en-US" dirty="0" smtClean="0"/>
          </a:p>
          <a:p>
            <a:pPr algn="just"/>
            <a:r>
              <a:rPr lang="en-US" dirty="0" smtClean="0"/>
              <a:t>update </a:t>
            </a:r>
            <a:r>
              <a:rPr lang="en-US" dirty="0"/>
              <a:t>the position of the cats in the seeking mode and in the tracing mode. </a:t>
            </a:r>
            <a:endParaRPr lang="en-US" dirty="0" smtClean="0"/>
          </a:p>
          <a:p>
            <a:pPr algn="just"/>
            <a:r>
              <a:rPr lang="en-US" dirty="0" smtClean="0"/>
              <a:t> </a:t>
            </a:r>
            <a:r>
              <a:rPr lang="en-US" dirty="0"/>
              <a:t>if the value is true stop the process for the cats else continue the process till it finds a feasible solution. </a:t>
            </a:r>
            <a:endParaRPr lang="en-US" dirty="0" smtClean="0"/>
          </a:p>
          <a:p>
            <a:pPr marL="0" indent="0" algn="just">
              <a:buNone/>
            </a:pPr>
            <a:r>
              <a:rPr lang="en-US" dirty="0" smtClean="0"/>
              <a:t>By </a:t>
            </a:r>
            <a:r>
              <a:rPr lang="en-US" dirty="0"/>
              <a:t>using the above steps, eliminate the unnecessary use of energy by the VMs. The </a:t>
            </a:r>
            <a:r>
              <a:rPr lang="en-US" dirty="0" err="1"/>
              <a:t>Vms</a:t>
            </a:r>
            <a:r>
              <a:rPr lang="en-US" dirty="0"/>
              <a:t> are shifted to the PMs and the servers which are not in use will be in sleep mode.</a:t>
            </a:r>
            <a:endParaRPr lang="en-IN" dirty="0"/>
          </a:p>
        </p:txBody>
      </p:sp>
    </p:spTree>
    <p:extLst>
      <p:ext uri="{BB962C8B-B14F-4D97-AF65-F5344CB8AC3E}">
        <p14:creationId xmlns:p14="http://schemas.microsoft.com/office/powerpoint/2010/main" val="2325300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a:t>
            </a:r>
            <a:r>
              <a:rPr lang="en-US" dirty="0" smtClean="0"/>
              <a:t>Optimization </a:t>
            </a:r>
            <a:r>
              <a:rPr lang="en-US" dirty="0"/>
              <a:t>(HGACSO)</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A finite number of chromosomes are used to generate the initial iteration. </a:t>
            </a:r>
            <a:endParaRPr lang="en-US" dirty="0" smtClean="0"/>
          </a:p>
          <a:p>
            <a:pPr algn="just"/>
            <a:r>
              <a:rPr lang="en-US" dirty="0" smtClean="0"/>
              <a:t>Based </a:t>
            </a:r>
            <a:r>
              <a:rPr lang="en-US" dirty="0"/>
              <a:t>on the </a:t>
            </a:r>
            <a:r>
              <a:rPr lang="en-US" dirty="0">
                <a:solidFill>
                  <a:srgbClr val="FF0000"/>
                </a:solidFill>
              </a:rPr>
              <a:t>fitness solution</a:t>
            </a:r>
            <a:r>
              <a:rPr lang="en-US" dirty="0"/>
              <a:t>, the generated chromosomes are sort in </a:t>
            </a:r>
            <a:r>
              <a:rPr lang="en-US" dirty="0">
                <a:solidFill>
                  <a:srgbClr val="FF0000"/>
                </a:solidFill>
              </a:rPr>
              <a:t>decreasing order. </a:t>
            </a:r>
            <a:endParaRPr lang="en-US" dirty="0" smtClean="0">
              <a:solidFill>
                <a:srgbClr val="FF0000"/>
              </a:solidFill>
            </a:endParaRPr>
          </a:p>
          <a:p>
            <a:pPr algn="just"/>
            <a:r>
              <a:rPr lang="en-US" dirty="0" smtClean="0"/>
              <a:t>From </a:t>
            </a:r>
            <a:r>
              <a:rPr lang="en-US" dirty="0"/>
              <a:t>the full set, the half of the chromosomes are </a:t>
            </a:r>
            <a:r>
              <a:rPr lang="en-US" dirty="0">
                <a:solidFill>
                  <a:srgbClr val="FF0000"/>
                </a:solidFill>
              </a:rPr>
              <a:t>discarded </a:t>
            </a:r>
            <a:r>
              <a:rPr lang="en-US" dirty="0"/>
              <a:t>and the other half will be used for further </a:t>
            </a:r>
            <a:r>
              <a:rPr lang="en-US" dirty="0" smtClean="0"/>
              <a:t>process</a:t>
            </a:r>
          </a:p>
          <a:p>
            <a:pPr algn="just"/>
            <a:r>
              <a:rPr lang="en-US" dirty="0"/>
              <a:t>The best-selected chromosomes will be treated to the initial cats of CSO. </a:t>
            </a:r>
            <a:endParaRPr lang="en-US" dirty="0" smtClean="0"/>
          </a:p>
          <a:p>
            <a:pPr algn="just"/>
            <a:r>
              <a:rPr lang="en-US" dirty="0" smtClean="0"/>
              <a:t>The </a:t>
            </a:r>
            <a:r>
              <a:rPr lang="en-US" dirty="0"/>
              <a:t>initial solution will divide the cats into two groups randomly, where one group is used for the </a:t>
            </a:r>
            <a:r>
              <a:rPr lang="en-US" dirty="0">
                <a:solidFill>
                  <a:srgbClr val="FF0000"/>
                </a:solidFill>
              </a:rPr>
              <a:t>seeking mode </a:t>
            </a:r>
            <a:r>
              <a:rPr lang="en-US" dirty="0"/>
              <a:t>and the remaining other for </a:t>
            </a:r>
            <a:r>
              <a:rPr lang="en-US" dirty="0">
                <a:solidFill>
                  <a:srgbClr val="FF0000"/>
                </a:solidFill>
              </a:rPr>
              <a:t>tracing mode</a:t>
            </a:r>
            <a:r>
              <a:rPr lang="en-US" dirty="0" smtClean="0"/>
              <a:t>.</a:t>
            </a:r>
          </a:p>
          <a:p>
            <a:pPr algn="just"/>
            <a:r>
              <a:rPr lang="en-US" dirty="0" smtClean="0"/>
              <a:t>Find </a:t>
            </a:r>
            <a:r>
              <a:rPr lang="en-US" dirty="0"/>
              <a:t>the </a:t>
            </a:r>
            <a:r>
              <a:rPr lang="en-US" dirty="0">
                <a:solidFill>
                  <a:srgbClr val="FF0000"/>
                </a:solidFill>
              </a:rPr>
              <a:t>best cats </a:t>
            </a:r>
            <a:r>
              <a:rPr lang="en-US" dirty="0"/>
              <a:t>from the available cats and </a:t>
            </a:r>
            <a:r>
              <a:rPr lang="en-US" dirty="0">
                <a:solidFill>
                  <a:srgbClr val="FF0000"/>
                </a:solidFill>
              </a:rPr>
              <a:t>create a copy</a:t>
            </a:r>
            <a:r>
              <a:rPr lang="en-US" dirty="0"/>
              <a:t> of these best cats from the obtained two groups.</a:t>
            </a:r>
            <a:endParaRPr lang="en-IN" dirty="0"/>
          </a:p>
        </p:txBody>
      </p:sp>
    </p:spTree>
    <p:extLst>
      <p:ext uri="{BB962C8B-B14F-4D97-AF65-F5344CB8AC3E}">
        <p14:creationId xmlns:p14="http://schemas.microsoft.com/office/powerpoint/2010/main" val="2620277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Use this obtained copy for the </a:t>
            </a:r>
            <a:r>
              <a:rPr lang="en-US" dirty="0">
                <a:solidFill>
                  <a:srgbClr val="FF0000"/>
                </a:solidFill>
              </a:rPr>
              <a:t>crossover and mutation process</a:t>
            </a:r>
            <a:r>
              <a:rPr lang="en-US" dirty="0"/>
              <a:t>. </a:t>
            </a:r>
            <a:endParaRPr lang="en-US" dirty="0" smtClean="0"/>
          </a:p>
          <a:p>
            <a:pPr algn="just"/>
            <a:r>
              <a:rPr lang="en-US" dirty="0" smtClean="0"/>
              <a:t>Once </a:t>
            </a:r>
            <a:r>
              <a:rPr lang="en-US" dirty="0"/>
              <a:t>the operation is applied, </a:t>
            </a:r>
            <a:r>
              <a:rPr lang="en-US" dirty="0">
                <a:solidFill>
                  <a:srgbClr val="FF0000"/>
                </a:solidFill>
              </a:rPr>
              <a:t>arrange</a:t>
            </a:r>
            <a:r>
              <a:rPr lang="en-US" dirty="0"/>
              <a:t> the cats and chromosomes in decreasing order based on the fitness value. </a:t>
            </a:r>
            <a:endParaRPr lang="en-US" dirty="0" smtClean="0"/>
          </a:p>
          <a:p>
            <a:pPr algn="just"/>
            <a:r>
              <a:rPr lang="en-US" dirty="0" smtClean="0"/>
              <a:t>Use </a:t>
            </a:r>
            <a:r>
              <a:rPr lang="en-US" dirty="0"/>
              <a:t>the half of the cats from the group for new generation and </a:t>
            </a:r>
            <a:r>
              <a:rPr lang="en-US" dirty="0">
                <a:solidFill>
                  <a:srgbClr val="FF0000"/>
                </a:solidFill>
              </a:rPr>
              <a:t>discard </a:t>
            </a:r>
            <a:r>
              <a:rPr lang="en-US" dirty="0"/>
              <a:t>the other half of the cats</a:t>
            </a:r>
            <a:r>
              <a:rPr lang="en-US" dirty="0" smtClean="0"/>
              <a:t>.</a:t>
            </a:r>
          </a:p>
          <a:p>
            <a:pPr algn="just"/>
            <a:r>
              <a:rPr lang="en-US" dirty="0"/>
              <a:t>In </a:t>
            </a:r>
            <a:r>
              <a:rPr lang="en-US" dirty="0">
                <a:solidFill>
                  <a:srgbClr val="FF0000"/>
                </a:solidFill>
              </a:rPr>
              <a:t>enhancement encoding</a:t>
            </a:r>
            <a:r>
              <a:rPr lang="en-US" dirty="0"/>
              <a:t>, if the chromosomes are in 2s number, it generates 2s-1 randomly. </a:t>
            </a:r>
            <a:endParaRPr lang="en-US" dirty="0" smtClean="0"/>
          </a:p>
          <a:p>
            <a:pPr algn="just"/>
            <a:r>
              <a:rPr lang="en-US" dirty="0" smtClean="0">
                <a:solidFill>
                  <a:srgbClr val="FF0000"/>
                </a:solidFill>
              </a:rPr>
              <a:t>Map </a:t>
            </a:r>
            <a:r>
              <a:rPr lang="en-US" dirty="0">
                <a:solidFill>
                  <a:srgbClr val="FF0000"/>
                </a:solidFill>
              </a:rPr>
              <a:t>the chromosomes </a:t>
            </a:r>
            <a:r>
              <a:rPr lang="en-US" dirty="0"/>
              <a:t>randomly like (V </a:t>
            </a:r>
            <a:r>
              <a:rPr lang="en-US" dirty="0" err="1"/>
              <a:t>Mi</a:t>
            </a:r>
            <a:r>
              <a:rPr lang="en-US" dirty="0"/>
              <a:t> to </a:t>
            </a:r>
            <a:r>
              <a:rPr lang="en-US" dirty="0" err="1"/>
              <a:t>PMi</a:t>
            </a:r>
            <a:r>
              <a:rPr lang="en-US" dirty="0"/>
              <a:t>) = </a:t>
            </a:r>
            <a:r>
              <a:rPr lang="en-US" dirty="0" err="1"/>
              <a:t>map</a:t>
            </a:r>
            <a:r>
              <a:rPr lang="en-US" baseline="-25000" dirty="0" err="1"/>
              <a:t>i</a:t>
            </a:r>
            <a:r>
              <a:rPr lang="en-US" dirty="0" smtClean="0"/>
              <a:t> </a:t>
            </a:r>
            <a:r>
              <a:rPr lang="en-US" dirty="0"/>
              <a:t>and the remaining chromosome are generated using FFD technique. </a:t>
            </a:r>
            <a:endParaRPr lang="en-US" dirty="0" smtClean="0"/>
          </a:p>
          <a:p>
            <a:pPr algn="just"/>
            <a:r>
              <a:rPr lang="en-US" dirty="0" smtClean="0"/>
              <a:t>This </a:t>
            </a:r>
            <a:r>
              <a:rPr lang="en-US" dirty="0"/>
              <a:t>FFD technique </a:t>
            </a:r>
            <a:r>
              <a:rPr lang="en-US" dirty="0">
                <a:solidFill>
                  <a:srgbClr val="FF0000"/>
                </a:solidFill>
              </a:rPr>
              <a:t>sorts</a:t>
            </a:r>
            <a:r>
              <a:rPr lang="en-US" dirty="0"/>
              <a:t> all the VMs from higher to lower order based on their capacity, </a:t>
            </a:r>
            <a:r>
              <a:rPr lang="en-US" dirty="0">
                <a:solidFill>
                  <a:srgbClr val="FF0000"/>
                </a:solidFill>
              </a:rPr>
              <a:t>allocate</a:t>
            </a:r>
            <a:r>
              <a:rPr lang="en-US" dirty="0"/>
              <a:t> VM to PM using the First Fit Algorithm. </a:t>
            </a:r>
            <a:endParaRPr lang="en-US" dirty="0" smtClean="0"/>
          </a:p>
          <a:p>
            <a:pPr algn="just"/>
            <a:r>
              <a:rPr lang="en-US" dirty="0" smtClean="0"/>
              <a:t>The </a:t>
            </a:r>
            <a:r>
              <a:rPr lang="en-US" dirty="0">
                <a:solidFill>
                  <a:srgbClr val="FF0000"/>
                </a:solidFill>
              </a:rPr>
              <a:t>size</a:t>
            </a:r>
            <a:r>
              <a:rPr lang="en-US" dirty="0"/>
              <a:t> of the chromosomes must be equal to the number of physical machines present at the </a:t>
            </a:r>
            <a:r>
              <a:rPr lang="en-US" dirty="0">
                <a:solidFill>
                  <a:srgbClr val="FF0000"/>
                </a:solidFill>
              </a:rPr>
              <a:t>data center</a:t>
            </a:r>
            <a:r>
              <a:rPr lang="en-US" dirty="0"/>
              <a:t>.</a:t>
            </a:r>
            <a:endParaRPr lang="en-IN" dirty="0"/>
          </a:p>
        </p:txBody>
      </p:sp>
    </p:spTree>
    <p:extLst>
      <p:ext uri="{BB962C8B-B14F-4D97-AF65-F5344CB8AC3E}">
        <p14:creationId xmlns:p14="http://schemas.microsoft.com/office/powerpoint/2010/main" val="2069990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sp>
        <p:nvSpPr>
          <p:cNvPr id="3" name="Content Placeholder 2"/>
          <p:cNvSpPr>
            <a:spLocks noGrp="1"/>
          </p:cNvSpPr>
          <p:nvPr>
            <p:ph idx="1"/>
          </p:nvPr>
        </p:nvSpPr>
        <p:spPr/>
        <p:txBody>
          <a:bodyPr>
            <a:normAutofit lnSpcReduction="10000"/>
          </a:bodyPr>
          <a:lstStyle/>
          <a:p>
            <a:pPr algn="just"/>
            <a:r>
              <a:rPr lang="en-IN" dirty="0"/>
              <a:t>Fitness </a:t>
            </a:r>
            <a:r>
              <a:rPr lang="en-IN" dirty="0" smtClean="0"/>
              <a:t>Function</a:t>
            </a:r>
          </a:p>
          <a:p>
            <a:pPr algn="just"/>
            <a:r>
              <a:rPr lang="en-US" dirty="0"/>
              <a:t>Euclidean distance is applied to find the fitness of the chromosomes using the </a:t>
            </a:r>
            <a:r>
              <a:rPr lang="en-US" dirty="0" smtClean="0"/>
              <a:t>objective </a:t>
            </a:r>
            <a:r>
              <a:rPr lang="en-US" dirty="0"/>
              <a:t>function f. The fitness value and probability of the chromosome selection is given </a:t>
            </a:r>
            <a:r>
              <a:rPr lang="en-US" dirty="0" smtClean="0"/>
              <a:t>by</a:t>
            </a:r>
          </a:p>
          <a:p>
            <a:pPr algn="just"/>
            <a:endParaRPr lang="en-US" dirty="0"/>
          </a:p>
          <a:p>
            <a:pPr algn="just"/>
            <a:endParaRPr lang="en-US" dirty="0" smtClean="0"/>
          </a:p>
          <a:p>
            <a:pPr algn="just"/>
            <a:endParaRPr lang="en-US" dirty="0" smtClean="0"/>
          </a:p>
          <a:p>
            <a:pPr algn="just"/>
            <a:endParaRPr lang="en-US" dirty="0"/>
          </a:p>
          <a:p>
            <a:pPr algn="just"/>
            <a:r>
              <a:rPr lang="en-US" dirty="0"/>
              <a:t>The maximum </a:t>
            </a:r>
            <a:r>
              <a:rPr lang="en-US" dirty="0" err="1"/>
              <a:t>fitk</a:t>
            </a:r>
            <a:r>
              <a:rPr lang="en-US" dirty="0"/>
              <a:t> value of the chromosomes will be considered for next generations.</a:t>
            </a:r>
            <a:endParaRPr lang="en-IN" dirty="0"/>
          </a:p>
        </p:txBody>
      </p:sp>
      <p:pic>
        <p:nvPicPr>
          <p:cNvPr id="4" name="Picture 3"/>
          <p:cNvPicPr>
            <a:picLocks noChangeAspect="1"/>
          </p:cNvPicPr>
          <p:nvPr/>
        </p:nvPicPr>
        <p:blipFill>
          <a:blip r:embed="rId2"/>
          <a:stretch>
            <a:fillRect/>
          </a:stretch>
        </p:blipFill>
        <p:spPr>
          <a:xfrm>
            <a:off x="2759644" y="3399180"/>
            <a:ext cx="3977587" cy="1855295"/>
          </a:xfrm>
          <a:prstGeom prst="rect">
            <a:avLst/>
          </a:prstGeom>
        </p:spPr>
      </p:pic>
    </p:spTree>
    <p:extLst>
      <p:ext uri="{BB962C8B-B14F-4D97-AF65-F5344CB8AC3E}">
        <p14:creationId xmlns:p14="http://schemas.microsoft.com/office/powerpoint/2010/main" val="33748604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sp>
        <p:nvSpPr>
          <p:cNvPr id="3" name="Content Placeholder 2"/>
          <p:cNvSpPr>
            <a:spLocks noGrp="1"/>
          </p:cNvSpPr>
          <p:nvPr>
            <p:ph idx="1"/>
          </p:nvPr>
        </p:nvSpPr>
        <p:spPr/>
        <p:txBody>
          <a:bodyPr/>
          <a:lstStyle/>
          <a:p>
            <a:pPr algn="just"/>
            <a:r>
              <a:rPr lang="en-IN" dirty="0" smtClean="0"/>
              <a:t>Cat Position and Encoding</a:t>
            </a:r>
          </a:p>
          <a:p>
            <a:pPr algn="just"/>
            <a:r>
              <a:rPr lang="en-US" dirty="0" smtClean="0"/>
              <a:t>The position of the cat is defined by a bit </a:t>
            </a:r>
            <a:r>
              <a:rPr lang="en-US" dirty="0" smtClean="0">
                <a:solidFill>
                  <a:srgbClr val="FF0000"/>
                </a:solidFill>
              </a:rPr>
              <a:t>vector m</a:t>
            </a:r>
            <a:r>
              <a:rPr lang="en-US" dirty="0" smtClean="0"/>
              <a:t> where m is the number of </a:t>
            </a:r>
            <a:r>
              <a:rPr lang="en-US" dirty="0" smtClean="0">
                <a:solidFill>
                  <a:srgbClr val="FF0000"/>
                </a:solidFill>
              </a:rPr>
              <a:t>physical machines (PM) </a:t>
            </a:r>
            <a:r>
              <a:rPr lang="en-US" dirty="0" smtClean="0"/>
              <a:t>present in the data centers. The position of the </a:t>
            </a:r>
            <a:r>
              <a:rPr lang="en-US" dirty="0" err="1" smtClean="0"/>
              <a:t>ith</a:t>
            </a:r>
            <a:r>
              <a:rPr lang="en-US" dirty="0" smtClean="0"/>
              <a:t> cat in a m-bit vector at iteration t is given by</a:t>
            </a:r>
          </a:p>
          <a:p>
            <a:pPr algn="just"/>
            <a:endParaRPr lang="en-US" dirty="0"/>
          </a:p>
          <a:p>
            <a:pPr algn="just"/>
            <a:endParaRPr lang="en-US" dirty="0" smtClean="0"/>
          </a:p>
          <a:p>
            <a:pPr algn="just"/>
            <a:r>
              <a:rPr lang="en-US" dirty="0"/>
              <a:t>and the bit </a:t>
            </a:r>
            <a:r>
              <a:rPr lang="en-US" dirty="0" smtClean="0"/>
              <a:t>value is </a:t>
            </a:r>
            <a:r>
              <a:rPr lang="en-US" dirty="0"/>
              <a:t>given as 0 or 1 for each position vector. </a:t>
            </a:r>
            <a:endParaRPr lang="en-US" dirty="0" smtClean="0"/>
          </a:p>
          <a:p>
            <a:pPr algn="just"/>
            <a:r>
              <a:rPr lang="en-US" dirty="0" smtClean="0"/>
              <a:t>Each </a:t>
            </a:r>
            <a:r>
              <a:rPr lang="en-US" dirty="0"/>
              <a:t>chromosome is treated as cat and converted to binary representation like </a:t>
            </a:r>
            <a:r>
              <a:rPr lang="en-US" dirty="0">
                <a:solidFill>
                  <a:srgbClr val="FF0000"/>
                </a:solidFill>
              </a:rPr>
              <a:t>PMs to VMs by assigning 1 or 0.</a:t>
            </a:r>
          </a:p>
          <a:p>
            <a:pPr marL="0" indent="0" algn="just">
              <a:buNone/>
            </a:pPr>
            <a:endParaRPr lang="en-IN" dirty="0"/>
          </a:p>
        </p:txBody>
      </p:sp>
      <p:pic>
        <p:nvPicPr>
          <p:cNvPr id="4" name="Picture 3"/>
          <p:cNvPicPr>
            <a:picLocks noChangeAspect="1"/>
          </p:cNvPicPr>
          <p:nvPr/>
        </p:nvPicPr>
        <p:blipFill>
          <a:blip r:embed="rId2"/>
          <a:stretch>
            <a:fillRect/>
          </a:stretch>
        </p:blipFill>
        <p:spPr>
          <a:xfrm>
            <a:off x="1048379" y="3763169"/>
            <a:ext cx="2676525" cy="476250"/>
          </a:xfrm>
          <a:prstGeom prst="rect">
            <a:avLst/>
          </a:prstGeom>
        </p:spPr>
      </p:pic>
    </p:spTree>
    <p:extLst>
      <p:ext uri="{BB962C8B-B14F-4D97-AF65-F5344CB8AC3E}">
        <p14:creationId xmlns:p14="http://schemas.microsoft.com/office/powerpoint/2010/main" val="975927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IN" b="1" dirty="0"/>
              <a:t>Seeking </a:t>
            </a:r>
            <a:r>
              <a:rPr lang="en-IN" b="1" dirty="0" smtClean="0"/>
              <a:t>Mode</a:t>
            </a:r>
          </a:p>
          <a:p>
            <a:pPr algn="just"/>
            <a:r>
              <a:rPr lang="en-US" dirty="0"/>
              <a:t>Select the maximum ratio from </a:t>
            </a:r>
            <a:r>
              <a:rPr lang="en-US" dirty="0" err="1">
                <a:solidFill>
                  <a:srgbClr val="FF0000"/>
                </a:solidFill>
              </a:rPr>
              <a:t>n</a:t>
            </a:r>
            <a:r>
              <a:rPr lang="en-US" baseline="-25000" dirty="0" err="1">
                <a:solidFill>
                  <a:srgbClr val="FF0000"/>
                </a:solidFill>
              </a:rPr>
              <a:t>c</a:t>
            </a:r>
            <a:r>
              <a:rPr lang="en-US" dirty="0" smtClean="0">
                <a:solidFill>
                  <a:srgbClr val="FF0000"/>
                </a:solidFill>
              </a:rPr>
              <a:t> </a:t>
            </a:r>
            <a:r>
              <a:rPr lang="en-US" dirty="0">
                <a:solidFill>
                  <a:srgbClr val="FF0000"/>
                </a:solidFill>
              </a:rPr>
              <a:t>fraction </a:t>
            </a:r>
            <a:r>
              <a:rPr lang="en-US" dirty="0"/>
              <a:t>in the seeking mode and the remaining are moved to the tracing mode. </a:t>
            </a:r>
            <a:endParaRPr lang="en-US" dirty="0" smtClean="0"/>
          </a:p>
          <a:p>
            <a:pPr algn="just"/>
            <a:r>
              <a:rPr lang="en-US" dirty="0" smtClean="0"/>
              <a:t>Create </a:t>
            </a:r>
            <a:r>
              <a:rPr lang="en-US" dirty="0"/>
              <a:t>a </a:t>
            </a:r>
            <a:r>
              <a:rPr lang="en-US" dirty="0">
                <a:solidFill>
                  <a:srgbClr val="FF0000"/>
                </a:solidFill>
              </a:rPr>
              <a:t>Seeking Memory Pool (SMP) </a:t>
            </a:r>
            <a:r>
              <a:rPr lang="en-US" dirty="0"/>
              <a:t>for storing the copies of the selected cat. </a:t>
            </a:r>
            <a:endParaRPr lang="en-US" dirty="0" smtClean="0"/>
          </a:p>
          <a:p>
            <a:pPr algn="just"/>
            <a:r>
              <a:rPr lang="en-US" dirty="0" smtClean="0"/>
              <a:t>The </a:t>
            </a:r>
            <a:r>
              <a:rPr lang="en-US" dirty="0"/>
              <a:t>seeking range of selected Dimensions of the current position is arbitrarily revised by adding or subtracting the dimensions d of the position of each copy using the </a:t>
            </a:r>
            <a:r>
              <a:rPr lang="en-US" dirty="0">
                <a:solidFill>
                  <a:srgbClr val="FF0000"/>
                </a:solidFill>
              </a:rPr>
              <a:t>Count of Dimension (CDC). </a:t>
            </a:r>
            <a:endParaRPr lang="en-US" dirty="0" smtClean="0">
              <a:solidFill>
                <a:srgbClr val="FF0000"/>
              </a:solidFill>
            </a:endParaRPr>
          </a:p>
          <a:p>
            <a:pPr algn="just"/>
            <a:r>
              <a:rPr lang="en-US" dirty="0" smtClean="0"/>
              <a:t>Based </a:t>
            </a:r>
            <a:r>
              <a:rPr lang="en-US" dirty="0"/>
              <a:t>on the </a:t>
            </a:r>
            <a:r>
              <a:rPr lang="en-US" dirty="0">
                <a:solidFill>
                  <a:srgbClr val="FF0000"/>
                </a:solidFill>
              </a:rPr>
              <a:t>dimensions,</a:t>
            </a:r>
            <a:r>
              <a:rPr lang="en-US" dirty="0"/>
              <a:t> calculate the </a:t>
            </a:r>
            <a:r>
              <a:rPr lang="en-US" dirty="0">
                <a:solidFill>
                  <a:srgbClr val="FF0000"/>
                </a:solidFill>
              </a:rPr>
              <a:t>fitness of all the copies</a:t>
            </a:r>
            <a:r>
              <a:rPr lang="en-US" dirty="0"/>
              <a:t>. </a:t>
            </a:r>
            <a:endParaRPr lang="en-US" dirty="0" smtClean="0"/>
          </a:p>
          <a:p>
            <a:pPr algn="just"/>
            <a:r>
              <a:rPr lang="en-US" dirty="0" smtClean="0"/>
              <a:t>From </a:t>
            </a:r>
            <a:r>
              <a:rPr lang="en-US" dirty="0"/>
              <a:t>the available copies of cats, </a:t>
            </a:r>
            <a:r>
              <a:rPr lang="en-US" dirty="0">
                <a:solidFill>
                  <a:srgbClr val="FF0000"/>
                </a:solidFill>
              </a:rPr>
              <a:t>the best cat </a:t>
            </a:r>
            <a:r>
              <a:rPr lang="en-US" dirty="0"/>
              <a:t>is selected and sent to the selected </a:t>
            </a:r>
            <a:r>
              <a:rPr lang="en-US" dirty="0">
                <a:solidFill>
                  <a:srgbClr val="FF0000"/>
                </a:solidFill>
              </a:rPr>
              <a:t>seeking cat</a:t>
            </a:r>
            <a:r>
              <a:rPr lang="en-US" dirty="0"/>
              <a:t>. </a:t>
            </a:r>
            <a:endParaRPr lang="en-US" dirty="0" smtClean="0"/>
          </a:p>
          <a:p>
            <a:pPr algn="just"/>
            <a:r>
              <a:rPr lang="en-US" dirty="0" smtClean="0"/>
              <a:t>Continue </a:t>
            </a:r>
            <a:r>
              <a:rPr lang="en-US" dirty="0"/>
              <a:t>the same process for all the other cats present in the seeking mode</a:t>
            </a:r>
            <a:endParaRPr lang="en-IN" dirty="0"/>
          </a:p>
        </p:txBody>
      </p:sp>
    </p:spTree>
    <p:extLst>
      <p:ext uri="{BB962C8B-B14F-4D97-AF65-F5344CB8AC3E}">
        <p14:creationId xmlns:p14="http://schemas.microsoft.com/office/powerpoint/2010/main" val="26151107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t>Tracing Mode </a:t>
            </a:r>
            <a:endParaRPr lang="en-US" b="1" dirty="0" smtClean="0"/>
          </a:p>
          <a:p>
            <a:pPr algn="just"/>
            <a:r>
              <a:rPr lang="en-US" dirty="0" smtClean="0"/>
              <a:t>This </a:t>
            </a:r>
            <a:r>
              <a:rPr lang="en-US" dirty="0"/>
              <a:t>mode is responsible for the </a:t>
            </a:r>
            <a:r>
              <a:rPr lang="en-US" dirty="0">
                <a:solidFill>
                  <a:srgbClr val="FF0000"/>
                </a:solidFill>
              </a:rPr>
              <a:t>position change </a:t>
            </a:r>
            <a:r>
              <a:rPr lang="en-US" dirty="0"/>
              <a:t>from one PM to another by applying the velocity. </a:t>
            </a:r>
            <a:endParaRPr lang="en-US" dirty="0" smtClean="0"/>
          </a:p>
          <a:p>
            <a:pPr algn="just"/>
            <a:r>
              <a:rPr lang="en-US" dirty="0" smtClean="0"/>
              <a:t>The </a:t>
            </a:r>
            <a:r>
              <a:rPr lang="en-US" dirty="0"/>
              <a:t>tracing mode consists of the following parameters</a:t>
            </a:r>
            <a:r>
              <a:rPr lang="en-US" dirty="0" smtClean="0"/>
              <a:t>.</a:t>
            </a:r>
          </a:p>
          <a:p>
            <a:pPr marL="0" indent="0" algn="just">
              <a:buNone/>
            </a:pPr>
            <a:r>
              <a:rPr lang="en-US" dirty="0"/>
              <a:t>Cat Velocity </a:t>
            </a:r>
            <a:r>
              <a:rPr lang="en-US" dirty="0" smtClean="0"/>
              <a:t>T</a:t>
            </a:r>
          </a:p>
          <a:p>
            <a:pPr algn="just"/>
            <a:r>
              <a:rPr lang="en-US" dirty="0" smtClean="0"/>
              <a:t>The </a:t>
            </a:r>
            <a:r>
              <a:rPr lang="en-US" dirty="0"/>
              <a:t>obtained cat position is calculated based on the velocity of the current cat </a:t>
            </a:r>
            <a:r>
              <a:rPr lang="en-US" dirty="0" smtClean="0"/>
              <a:t>position</a:t>
            </a:r>
            <a:r>
              <a:rPr lang="en-US" dirty="0"/>
              <a:t>. </a:t>
            </a:r>
            <a:endParaRPr lang="en-US" dirty="0" smtClean="0"/>
          </a:p>
          <a:p>
            <a:pPr algn="just"/>
            <a:r>
              <a:rPr lang="en-US" dirty="0" smtClean="0"/>
              <a:t>It </a:t>
            </a:r>
            <a:r>
              <a:rPr lang="en-US" dirty="0"/>
              <a:t>is represented </a:t>
            </a:r>
            <a:r>
              <a:rPr lang="en-US" dirty="0" smtClean="0"/>
              <a:t>by</a:t>
            </a:r>
          </a:p>
          <a:p>
            <a:pPr algn="just"/>
            <a:r>
              <a:rPr lang="en-US" dirty="0"/>
              <a:t>where V is the velocity </a:t>
            </a:r>
            <a:r>
              <a:rPr lang="en-US" dirty="0" err="1"/>
              <a:t>i</a:t>
            </a:r>
            <a:r>
              <a:rPr lang="en-US" dirty="0"/>
              <a:t> is the </a:t>
            </a:r>
            <a:r>
              <a:rPr lang="en-US" dirty="0" err="1"/>
              <a:t>ith</a:t>
            </a:r>
            <a:r>
              <a:rPr lang="en-US" dirty="0"/>
              <a:t> cat and m is the velocity vector and t is the iteration. </a:t>
            </a:r>
            <a:endParaRPr lang="en-US" dirty="0" smtClean="0"/>
          </a:p>
          <a:p>
            <a:pPr algn="just"/>
            <a:r>
              <a:rPr lang="en-US" dirty="0" smtClean="0"/>
              <a:t>The </a:t>
            </a:r>
            <a:r>
              <a:rPr lang="en-US" dirty="0"/>
              <a:t>velocity vector m value will be 0 or 1. </a:t>
            </a:r>
            <a:endParaRPr lang="en-US" dirty="0" smtClean="0"/>
          </a:p>
          <a:p>
            <a:pPr algn="just"/>
            <a:r>
              <a:rPr lang="en-US" dirty="0" smtClean="0"/>
              <a:t>In </a:t>
            </a:r>
            <a:r>
              <a:rPr lang="en-US" dirty="0"/>
              <a:t>the first iteration, a randomly generated velocity is applied on the current position of the </a:t>
            </a:r>
            <a:r>
              <a:rPr lang="en-US" dirty="0" smtClean="0"/>
              <a:t>cat</a:t>
            </a:r>
            <a:endParaRPr lang="en-IN" dirty="0"/>
          </a:p>
        </p:txBody>
      </p:sp>
      <p:pic>
        <p:nvPicPr>
          <p:cNvPr id="4" name="Picture 3"/>
          <p:cNvPicPr>
            <a:picLocks noChangeAspect="1"/>
          </p:cNvPicPr>
          <p:nvPr/>
        </p:nvPicPr>
        <p:blipFill>
          <a:blip r:embed="rId2"/>
          <a:stretch>
            <a:fillRect/>
          </a:stretch>
        </p:blipFill>
        <p:spPr>
          <a:xfrm>
            <a:off x="3778728" y="3748881"/>
            <a:ext cx="2466797" cy="435801"/>
          </a:xfrm>
          <a:prstGeom prst="rect">
            <a:avLst/>
          </a:prstGeom>
        </p:spPr>
      </p:pic>
    </p:spTree>
    <p:extLst>
      <p:ext uri="{BB962C8B-B14F-4D97-AF65-F5344CB8AC3E}">
        <p14:creationId xmlns:p14="http://schemas.microsoft.com/office/powerpoint/2010/main" val="41081371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t>Subtraction Operator </a:t>
            </a:r>
            <a:endParaRPr lang="en-US" b="1" dirty="0" smtClean="0"/>
          </a:p>
          <a:p>
            <a:pPr algn="just"/>
            <a:r>
              <a:rPr lang="en-US" dirty="0" smtClean="0"/>
              <a:t>It </a:t>
            </a:r>
            <a:r>
              <a:rPr lang="en-US" dirty="0"/>
              <a:t>calculates the </a:t>
            </a:r>
            <a:r>
              <a:rPr lang="en-US" dirty="0">
                <a:solidFill>
                  <a:srgbClr val="FF0000"/>
                </a:solidFill>
              </a:rPr>
              <a:t>distance between two VMs </a:t>
            </a:r>
            <a:r>
              <a:rPr lang="en-US" dirty="0"/>
              <a:t>and represented by Θ. </a:t>
            </a:r>
            <a:endParaRPr lang="en-US" dirty="0" smtClean="0"/>
          </a:p>
          <a:p>
            <a:pPr algn="just"/>
            <a:r>
              <a:rPr lang="en-US" dirty="0" smtClean="0"/>
              <a:t>It </a:t>
            </a:r>
            <a:r>
              <a:rPr lang="en-US" dirty="0"/>
              <a:t>is called as binary subtraction operator in CSO. </a:t>
            </a:r>
            <a:endParaRPr lang="en-US" dirty="0" smtClean="0"/>
          </a:p>
          <a:p>
            <a:pPr algn="just"/>
            <a:r>
              <a:rPr lang="en-US" dirty="0" smtClean="0"/>
              <a:t>If </a:t>
            </a:r>
            <a:r>
              <a:rPr lang="en-US" dirty="0"/>
              <a:t>the operands contain same bit value then the position of the vector value is 1 else 0</a:t>
            </a:r>
            <a:r>
              <a:rPr lang="en-US" dirty="0" smtClean="0"/>
              <a:t>.</a:t>
            </a:r>
          </a:p>
          <a:p>
            <a:pPr marL="0" indent="0" algn="just">
              <a:buNone/>
            </a:pPr>
            <a:r>
              <a:rPr lang="en-US" b="1" dirty="0"/>
              <a:t>Addition </a:t>
            </a:r>
            <a:r>
              <a:rPr lang="en-US" b="1" dirty="0" smtClean="0"/>
              <a:t>Operator</a:t>
            </a:r>
          </a:p>
          <a:p>
            <a:pPr algn="just"/>
            <a:r>
              <a:rPr lang="en-US" dirty="0" smtClean="0"/>
              <a:t> </a:t>
            </a:r>
            <a:r>
              <a:rPr lang="en-US" dirty="0"/>
              <a:t>It is used to calculate the </a:t>
            </a:r>
            <a:r>
              <a:rPr lang="en-US" dirty="0">
                <a:solidFill>
                  <a:srgbClr val="FF0000"/>
                </a:solidFill>
              </a:rPr>
              <a:t>new velocity of the cat </a:t>
            </a:r>
            <a:r>
              <a:rPr lang="en-US" dirty="0"/>
              <a:t>in CSO and represented by </a:t>
            </a:r>
            <a:r>
              <a:rPr lang="en-US" dirty="0" smtClean="0"/>
              <a:t>      . </a:t>
            </a:r>
          </a:p>
          <a:p>
            <a:pPr algn="just"/>
            <a:r>
              <a:rPr lang="en-US" dirty="0" smtClean="0"/>
              <a:t>It </a:t>
            </a:r>
            <a:r>
              <a:rPr lang="en-US" dirty="0"/>
              <a:t>is defined as                                      and represent the velocity using </a:t>
            </a:r>
            <a:r>
              <a:rPr lang="en-US" dirty="0" err="1"/>
              <a:t>Vt</a:t>
            </a:r>
            <a:r>
              <a:rPr lang="en-US" dirty="0"/>
              <a:t> 1 with a P1 probability. </a:t>
            </a:r>
            <a:endParaRPr lang="en-US" dirty="0" smtClean="0"/>
          </a:p>
          <a:p>
            <a:pPr algn="just"/>
            <a:endParaRPr lang="en-US" dirty="0" smtClean="0"/>
          </a:p>
          <a:p>
            <a:pPr algn="just"/>
            <a:r>
              <a:rPr lang="en-US" dirty="0" smtClean="0"/>
              <a:t>The </a:t>
            </a:r>
            <a:r>
              <a:rPr lang="en-US" dirty="0"/>
              <a:t>sum of each probability is                         </a:t>
            </a:r>
            <a:r>
              <a:rPr lang="en-US" dirty="0" err="1"/>
              <a:t>is</a:t>
            </a:r>
            <a:r>
              <a:rPr lang="en-US" dirty="0"/>
              <a:t> </a:t>
            </a:r>
            <a:r>
              <a:rPr lang="en-US" dirty="0" smtClean="0"/>
              <a:t>   treated </a:t>
            </a:r>
            <a:r>
              <a:rPr lang="en-US" dirty="0"/>
              <a:t>as the inertia coefficient. </a:t>
            </a:r>
            <a:endParaRPr lang="en-US" dirty="0" smtClean="0"/>
          </a:p>
          <a:p>
            <a:pPr algn="just"/>
            <a:r>
              <a:rPr lang="en-US" dirty="0" smtClean="0"/>
              <a:t>Here</a:t>
            </a:r>
            <a:r>
              <a:rPr lang="en-US" dirty="0"/>
              <a:t>, in this algorithm, two inertia bits are considered (P1i ,P2i) for calculating the binary value of uncertain bit.</a:t>
            </a:r>
            <a:endParaRPr lang="en-IN" dirty="0"/>
          </a:p>
        </p:txBody>
      </p:sp>
      <p:pic>
        <p:nvPicPr>
          <p:cNvPr id="4" name="Picture 3"/>
          <p:cNvPicPr>
            <a:picLocks noChangeAspect="1"/>
          </p:cNvPicPr>
          <p:nvPr/>
        </p:nvPicPr>
        <p:blipFill>
          <a:blip r:embed="rId2"/>
          <a:stretch>
            <a:fillRect/>
          </a:stretch>
        </p:blipFill>
        <p:spPr>
          <a:xfrm>
            <a:off x="3088255" y="3946727"/>
            <a:ext cx="2501661" cy="491852"/>
          </a:xfrm>
          <a:prstGeom prst="rect">
            <a:avLst/>
          </a:prstGeom>
        </p:spPr>
      </p:pic>
      <p:pic>
        <p:nvPicPr>
          <p:cNvPr id="5" name="Picture 4"/>
          <p:cNvPicPr>
            <a:picLocks noChangeAspect="1"/>
          </p:cNvPicPr>
          <p:nvPr/>
        </p:nvPicPr>
        <p:blipFill>
          <a:blip r:embed="rId3"/>
          <a:stretch>
            <a:fillRect/>
          </a:stretch>
        </p:blipFill>
        <p:spPr>
          <a:xfrm>
            <a:off x="4697127" y="4923185"/>
            <a:ext cx="1785578" cy="384586"/>
          </a:xfrm>
          <a:prstGeom prst="rect">
            <a:avLst/>
          </a:prstGeom>
        </p:spPr>
      </p:pic>
      <p:pic>
        <p:nvPicPr>
          <p:cNvPr id="6" name="Picture 5"/>
          <p:cNvPicPr>
            <a:picLocks noChangeAspect="1"/>
          </p:cNvPicPr>
          <p:nvPr/>
        </p:nvPicPr>
        <p:blipFill>
          <a:blip r:embed="rId4"/>
          <a:stretch>
            <a:fillRect/>
          </a:stretch>
        </p:blipFill>
        <p:spPr>
          <a:xfrm>
            <a:off x="9818657" y="3578525"/>
            <a:ext cx="266700" cy="304800"/>
          </a:xfrm>
          <a:prstGeom prst="rect">
            <a:avLst/>
          </a:prstGeom>
        </p:spPr>
      </p:pic>
    </p:spTree>
    <p:extLst>
      <p:ext uri="{BB962C8B-B14F-4D97-AF65-F5344CB8AC3E}">
        <p14:creationId xmlns:p14="http://schemas.microsoft.com/office/powerpoint/2010/main" val="312398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pic>
        <p:nvPicPr>
          <p:cNvPr id="4" name="Content Placeholder 3"/>
          <p:cNvPicPr>
            <a:picLocks noGrp="1" noChangeAspect="1"/>
          </p:cNvPicPr>
          <p:nvPr>
            <p:ph idx="1"/>
          </p:nvPr>
        </p:nvPicPr>
        <p:blipFill>
          <a:blip r:embed="rId2"/>
          <a:stretch>
            <a:fillRect/>
          </a:stretch>
        </p:blipFill>
        <p:spPr>
          <a:xfrm>
            <a:off x="3133725" y="2062956"/>
            <a:ext cx="5578954" cy="3650537"/>
          </a:xfrm>
          <a:prstGeom prst="rect">
            <a:avLst/>
          </a:prstGeom>
        </p:spPr>
      </p:pic>
      <p:pic>
        <p:nvPicPr>
          <p:cNvPr id="3" name="Picture 2"/>
          <p:cNvPicPr>
            <a:picLocks noChangeAspect="1"/>
          </p:cNvPicPr>
          <p:nvPr/>
        </p:nvPicPr>
        <p:blipFill>
          <a:blip r:embed="rId3"/>
          <a:stretch>
            <a:fillRect/>
          </a:stretch>
        </p:blipFill>
        <p:spPr>
          <a:xfrm>
            <a:off x="1607389" y="5753255"/>
            <a:ext cx="6458309" cy="457982"/>
          </a:xfrm>
          <a:prstGeom prst="rect">
            <a:avLst/>
          </a:prstGeom>
        </p:spPr>
      </p:pic>
      <p:sp>
        <p:nvSpPr>
          <p:cNvPr id="5" name="Rectangle 4"/>
          <p:cNvSpPr/>
          <p:nvPr/>
        </p:nvSpPr>
        <p:spPr>
          <a:xfrm>
            <a:off x="914400" y="6311899"/>
            <a:ext cx="10774392" cy="369332"/>
          </a:xfrm>
          <a:prstGeom prst="rect">
            <a:avLst/>
          </a:prstGeom>
        </p:spPr>
        <p:txBody>
          <a:bodyPr wrap="square">
            <a:spAutoFit/>
          </a:bodyPr>
          <a:lstStyle/>
          <a:p>
            <a:r>
              <a:rPr lang="en-US" dirty="0"/>
              <a:t>The fitness value less than the global fitness value </a:t>
            </a:r>
            <a:r>
              <a:rPr lang="en-US" dirty="0" smtClean="0"/>
              <a:t>                      at </a:t>
            </a:r>
            <a:r>
              <a:rPr lang="en-US" dirty="0"/>
              <a:t>iteration t is considered</a:t>
            </a:r>
            <a:endParaRPr lang="en-IN" dirty="0"/>
          </a:p>
        </p:txBody>
      </p:sp>
      <p:pic>
        <p:nvPicPr>
          <p:cNvPr id="6" name="Picture 5"/>
          <p:cNvPicPr>
            <a:picLocks noChangeAspect="1"/>
          </p:cNvPicPr>
          <p:nvPr/>
        </p:nvPicPr>
        <p:blipFill>
          <a:blip r:embed="rId4"/>
          <a:stretch>
            <a:fillRect/>
          </a:stretch>
        </p:blipFill>
        <p:spPr>
          <a:xfrm>
            <a:off x="5825346" y="6339402"/>
            <a:ext cx="952500" cy="314325"/>
          </a:xfrm>
          <a:prstGeom prst="rect">
            <a:avLst/>
          </a:prstGeom>
        </p:spPr>
      </p:pic>
    </p:spTree>
    <p:extLst>
      <p:ext uri="{BB962C8B-B14F-4D97-AF65-F5344CB8AC3E}">
        <p14:creationId xmlns:p14="http://schemas.microsoft.com/office/powerpoint/2010/main" val="34671187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Hybrid Genetic Algorithm and Cat Swarm Optimization (HGACSO</a:t>
            </a:r>
            <a:r>
              <a:rPr lang="en-US" dirty="0" smtClean="0"/>
              <a:t>)</a:t>
            </a:r>
            <a:br>
              <a:rPr lang="en-US" dirty="0" smtClean="0"/>
            </a:br>
            <a:endParaRPr lang="en-IN" dirty="0"/>
          </a:p>
        </p:txBody>
      </p:sp>
      <p:sp>
        <p:nvSpPr>
          <p:cNvPr id="3" name="Content Placeholder 2"/>
          <p:cNvSpPr>
            <a:spLocks noGrp="1"/>
          </p:cNvSpPr>
          <p:nvPr>
            <p:ph idx="1"/>
          </p:nvPr>
        </p:nvSpPr>
        <p:spPr>
          <a:xfrm>
            <a:off x="838200" y="1221776"/>
            <a:ext cx="10515600" cy="4351338"/>
          </a:xfrm>
        </p:spPr>
        <p:txBody>
          <a:bodyPr/>
          <a:lstStyle/>
          <a:p>
            <a:pPr marL="0" indent="0" algn="just">
              <a:buNone/>
            </a:pPr>
            <a:r>
              <a:rPr lang="en-US" b="1" dirty="0" smtClean="0"/>
              <a:t>Multiplication Operator</a:t>
            </a:r>
          </a:p>
          <a:p>
            <a:pPr algn="just"/>
            <a:r>
              <a:rPr lang="en-US" dirty="0" smtClean="0"/>
              <a:t> </a:t>
            </a:r>
            <a:r>
              <a:rPr lang="en-US" dirty="0"/>
              <a:t>It is used to </a:t>
            </a:r>
            <a:r>
              <a:rPr lang="en-US" dirty="0">
                <a:solidFill>
                  <a:srgbClr val="FF0000"/>
                </a:solidFill>
              </a:rPr>
              <a:t>update the current cat position</a:t>
            </a:r>
            <a:r>
              <a:rPr lang="en-US" dirty="0"/>
              <a:t>. The </a:t>
            </a:r>
            <a:r>
              <a:rPr lang="en-US" dirty="0" err="1"/>
              <a:t>ith</a:t>
            </a:r>
            <a:r>
              <a:rPr lang="en-US" dirty="0"/>
              <a:t> cat position is updated by applying velocity. </a:t>
            </a:r>
            <a:endParaRPr lang="en-US" dirty="0" smtClean="0"/>
          </a:p>
          <a:p>
            <a:pPr algn="just"/>
            <a:r>
              <a:rPr lang="en-US" dirty="0" smtClean="0"/>
              <a:t>The </a:t>
            </a:r>
            <a:r>
              <a:rPr lang="en-US" dirty="0"/>
              <a:t>new position is decided based on the velocity vector value. </a:t>
            </a:r>
            <a:endParaRPr lang="en-US" dirty="0" smtClean="0"/>
          </a:p>
          <a:p>
            <a:pPr algn="just"/>
            <a:r>
              <a:rPr lang="en-US" dirty="0" smtClean="0"/>
              <a:t>If </a:t>
            </a:r>
            <a:r>
              <a:rPr lang="en-US" dirty="0"/>
              <a:t>the vector value is </a:t>
            </a:r>
            <a:r>
              <a:rPr lang="en-US" dirty="0">
                <a:solidFill>
                  <a:srgbClr val="FF0000"/>
                </a:solidFill>
              </a:rPr>
              <a:t>1, no update </a:t>
            </a:r>
            <a:r>
              <a:rPr lang="en-US" dirty="0"/>
              <a:t>required else it will be adjusted and updated</a:t>
            </a:r>
            <a:r>
              <a:rPr lang="en-US" dirty="0" smtClean="0"/>
              <a:t>.   </a:t>
            </a:r>
            <a:r>
              <a:rPr lang="en-US" dirty="0"/>
              <a:t> </a:t>
            </a:r>
            <a:r>
              <a:rPr lang="en-US" dirty="0" smtClean="0"/>
              <a:t> is </a:t>
            </a:r>
            <a:r>
              <a:rPr lang="en-US" dirty="0"/>
              <a:t>the multiplication operator. </a:t>
            </a:r>
            <a:endParaRPr lang="en-US" dirty="0" smtClean="0"/>
          </a:p>
          <a:p>
            <a:pPr algn="just"/>
            <a:r>
              <a:rPr lang="en-US" dirty="0" smtClean="0"/>
              <a:t>In </a:t>
            </a:r>
            <a:r>
              <a:rPr lang="en-US" dirty="0"/>
              <a:t>Tracing mode, the CSO is used to </a:t>
            </a:r>
            <a:r>
              <a:rPr lang="en-US" dirty="0">
                <a:solidFill>
                  <a:srgbClr val="FF0000"/>
                </a:solidFill>
              </a:rPr>
              <a:t>compute the velocity and the position </a:t>
            </a:r>
            <a:r>
              <a:rPr lang="en-US" dirty="0"/>
              <a:t>which is updated with the following </a:t>
            </a:r>
            <a:r>
              <a:rPr lang="en-US" dirty="0" smtClean="0"/>
              <a:t>equations </a:t>
            </a:r>
            <a:endParaRPr lang="en-IN" dirty="0"/>
          </a:p>
        </p:txBody>
      </p:sp>
      <p:pic>
        <p:nvPicPr>
          <p:cNvPr id="4" name="Picture 3"/>
          <p:cNvPicPr>
            <a:picLocks noChangeAspect="1"/>
          </p:cNvPicPr>
          <p:nvPr/>
        </p:nvPicPr>
        <p:blipFill>
          <a:blip r:embed="rId2"/>
          <a:stretch>
            <a:fillRect/>
          </a:stretch>
        </p:blipFill>
        <p:spPr>
          <a:xfrm>
            <a:off x="2467424" y="3611232"/>
            <a:ext cx="390525" cy="342900"/>
          </a:xfrm>
          <a:prstGeom prst="rect">
            <a:avLst/>
          </a:prstGeom>
        </p:spPr>
      </p:pic>
      <p:pic>
        <p:nvPicPr>
          <p:cNvPr id="5" name="Picture 4"/>
          <p:cNvPicPr>
            <a:picLocks noChangeAspect="1"/>
          </p:cNvPicPr>
          <p:nvPr/>
        </p:nvPicPr>
        <p:blipFill>
          <a:blip r:embed="rId3"/>
          <a:stretch>
            <a:fillRect/>
          </a:stretch>
        </p:blipFill>
        <p:spPr>
          <a:xfrm>
            <a:off x="3320181" y="4857751"/>
            <a:ext cx="4374581" cy="1458194"/>
          </a:xfrm>
          <a:prstGeom prst="rect">
            <a:avLst/>
          </a:prstGeom>
        </p:spPr>
      </p:pic>
    </p:spTree>
    <p:extLst>
      <p:ext uri="{BB962C8B-B14F-4D97-AF65-F5344CB8AC3E}">
        <p14:creationId xmlns:p14="http://schemas.microsoft.com/office/powerpoint/2010/main" val="393736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Fit Heuristic Algorithm</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This is used to save energy and it is of two steps. </a:t>
            </a:r>
          </a:p>
          <a:p>
            <a:pPr algn="just"/>
            <a:r>
              <a:rPr lang="en-US" dirty="0" smtClean="0"/>
              <a:t>It sorts the requested VMs from higher to lower order of energy consumption to build the </a:t>
            </a:r>
            <a:r>
              <a:rPr lang="en-US" dirty="0" smtClean="0">
                <a:solidFill>
                  <a:srgbClr val="FF0000"/>
                </a:solidFill>
              </a:rPr>
              <a:t>ordered stack</a:t>
            </a:r>
            <a:r>
              <a:rPr lang="en-US" dirty="0" smtClean="0"/>
              <a:t>. </a:t>
            </a:r>
          </a:p>
          <a:p>
            <a:pPr algn="just"/>
            <a:r>
              <a:rPr lang="en-US" dirty="0" smtClean="0"/>
              <a:t>The next step involves, the VMs are always handled from the top of the stack. </a:t>
            </a:r>
          </a:p>
          <a:p>
            <a:pPr algn="just"/>
            <a:r>
              <a:rPr lang="en-US" dirty="0" smtClean="0"/>
              <a:t>The most energy consuming servers are packed with least energy until the remaining servers of VM down the stack fits the target server. </a:t>
            </a:r>
          </a:p>
          <a:p>
            <a:pPr algn="just"/>
            <a:r>
              <a:rPr lang="en-US" dirty="0" smtClean="0"/>
              <a:t>This process is repeated until all the VMs are packed with the most occupied servers. </a:t>
            </a:r>
          </a:p>
          <a:p>
            <a:pPr algn="just"/>
            <a:r>
              <a:rPr lang="en-US" dirty="0" smtClean="0"/>
              <a:t>This will allow the servers to enter into </a:t>
            </a:r>
            <a:r>
              <a:rPr lang="en-US" dirty="0" smtClean="0">
                <a:solidFill>
                  <a:schemeClr val="accent2"/>
                </a:solidFill>
              </a:rPr>
              <a:t>sleep mode or switch off </a:t>
            </a:r>
            <a:r>
              <a:rPr lang="en-US" dirty="0" smtClean="0"/>
              <a:t>when they are </a:t>
            </a:r>
            <a:r>
              <a:rPr lang="en-US" dirty="0" smtClean="0">
                <a:solidFill>
                  <a:schemeClr val="accent2"/>
                </a:solidFill>
              </a:rPr>
              <a:t>in free or idle state</a:t>
            </a:r>
            <a:endParaRPr lang="en-IN" dirty="0" smtClean="0">
              <a:solidFill>
                <a:schemeClr val="accent2"/>
              </a:solidFill>
            </a:endParaRPr>
          </a:p>
        </p:txBody>
      </p:sp>
    </p:spTree>
    <p:extLst>
      <p:ext uri="{BB962C8B-B14F-4D97-AF65-F5344CB8AC3E}">
        <p14:creationId xmlns:p14="http://schemas.microsoft.com/office/powerpoint/2010/main" val="13978789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sp>
        <p:nvSpPr>
          <p:cNvPr id="3" name="Content Placeholder 2"/>
          <p:cNvSpPr>
            <a:spLocks noGrp="1"/>
          </p:cNvSpPr>
          <p:nvPr>
            <p:ph idx="1"/>
          </p:nvPr>
        </p:nvSpPr>
        <p:spPr/>
        <p:txBody>
          <a:bodyPr/>
          <a:lstStyle/>
          <a:p>
            <a:pPr marL="0" indent="0" algn="just">
              <a:buNone/>
            </a:pPr>
            <a:r>
              <a:rPr lang="en-US" b="1" dirty="0"/>
              <a:t>Cross Over Operation </a:t>
            </a:r>
            <a:endParaRPr lang="en-US" b="1" dirty="0" smtClean="0"/>
          </a:p>
          <a:p>
            <a:pPr algn="just"/>
            <a:r>
              <a:rPr lang="en-US" dirty="0" smtClean="0"/>
              <a:t>Once </a:t>
            </a:r>
            <a:r>
              <a:rPr lang="en-US" dirty="0"/>
              <a:t>the CSO operations of Seeking and </a:t>
            </a:r>
            <a:r>
              <a:rPr lang="en-US" dirty="0" smtClean="0"/>
              <a:t>tracing Mode </a:t>
            </a:r>
            <a:r>
              <a:rPr lang="en-US" dirty="0"/>
              <a:t>is applied on the chromosomes to find the fitness, </a:t>
            </a:r>
            <a:r>
              <a:rPr lang="en-US" dirty="0">
                <a:solidFill>
                  <a:srgbClr val="FF0000"/>
                </a:solidFill>
              </a:rPr>
              <a:t>apply GA operations</a:t>
            </a:r>
            <a:r>
              <a:rPr lang="en-US" dirty="0"/>
              <a:t>. </a:t>
            </a:r>
            <a:endParaRPr lang="en-US" dirty="0" smtClean="0"/>
          </a:p>
          <a:p>
            <a:pPr algn="just"/>
            <a:r>
              <a:rPr lang="en-US" dirty="0" smtClean="0"/>
              <a:t>Before </a:t>
            </a:r>
            <a:r>
              <a:rPr lang="en-US" dirty="0"/>
              <a:t>applying Crossover operation, a </a:t>
            </a:r>
            <a:r>
              <a:rPr lang="en-US" dirty="0">
                <a:solidFill>
                  <a:srgbClr val="FF0000"/>
                </a:solidFill>
              </a:rPr>
              <a:t>copy of cats are stored </a:t>
            </a:r>
            <a:r>
              <a:rPr lang="en-US" dirty="0"/>
              <a:t>temporarily. </a:t>
            </a:r>
            <a:endParaRPr lang="en-US" dirty="0" smtClean="0"/>
          </a:p>
        </p:txBody>
      </p:sp>
    </p:spTree>
    <p:extLst>
      <p:ext uri="{BB962C8B-B14F-4D97-AF65-F5344CB8AC3E}">
        <p14:creationId xmlns:p14="http://schemas.microsoft.com/office/powerpoint/2010/main" val="3047241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t>Mutation Operation </a:t>
            </a:r>
            <a:endParaRPr lang="en-US" b="1" dirty="0" smtClean="0"/>
          </a:p>
          <a:p>
            <a:pPr algn="just"/>
            <a:r>
              <a:rPr lang="en-US" dirty="0" smtClean="0"/>
              <a:t>Once </a:t>
            </a:r>
            <a:r>
              <a:rPr lang="en-US" dirty="0"/>
              <a:t>the Crossover process is performed, move to Mutation process. </a:t>
            </a:r>
            <a:endParaRPr lang="en-US" dirty="0" smtClean="0"/>
          </a:p>
          <a:p>
            <a:pPr algn="just"/>
            <a:r>
              <a:rPr lang="en-US" dirty="0" smtClean="0"/>
              <a:t>In </a:t>
            </a:r>
            <a:r>
              <a:rPr lang="en-US" dirty="0"/>
              <a:t>this process, two PMs are selected randomly and the VM on the selected PM then </a:t>
            </a:r>
            <a:r>
              <a:rPr lang="en-US" dirty="0">
                <a:solidFill>
                  <a:srgbClr val="FF0000"/>
                </a:solidFill>
              </a:rPr>
              <a:t>swap</a:t>
            </a:r>
            <a:r>
              <a:rPr lang="en-US" dirty="0"/>
              <a:t>. </a:t>
            </a:r>
            <a:endParaRPr lang="en-US" dirty="0" smtClean="0"/>
          </a:p>
          <a:p>
            <a:pPr marL="0" indent="0" algn="just">
              <a:buNone/>
            </a:pPr>
            <a:r>
              <a:rPr lang="en-US" b="1" dirty="0" smtClean="0"/>
              <a:t>Removing </a:t>
            </a:r>
            <a:r>
              <a:rPr lang="en-US" b="1" dirty="0"/>
              <a:t>Infeasible VMs </a:t>
            </a:r>
            <a:endParaRPr lang="en-US" b="1" dirty="0" smtClean="0"/>
          </a:p>
          <a:p>
            <a:pPr algn="just"/>
            <a:r>
              <a:rPr lang="en-US" dirty="0" smtClean="0"/>
              <a:t>After </a:t>
            </a:r>
            <a:r>
              <a:rPr lang="en-US" dirty="0"/>
              <a:t>applying the operations of GA and CSO on the chromosomes, there is a </a:t>
            </a:r>
            <a:r>
              <a:rPr lang="en-US" dirty="0" smtClean="0"/>
              <a:t>possibility </a:t>
            </a:r>
            <a:r>
              <a:rPr lang="en-US" dirty="0"/>
              <a:t>of occurring infeasible condition due to VMs migration from one PMs to another</a:t>
            </a:r>
            <a:r>
              <a:rPr lang="en-US" dirty="0" smtClean="0"/>
              <a:t>.</a:t>
            </a:r>
          </a:p>
          <a:p>
            <a:pPr algn="just"/>
            <a:r>
              <a:rPr lang="en-US" dirty="0" smtClean="0"/>
              <a:t>In </a:t>
            </a:r>
            <a:r>
              <a:rPr lang="en-US" dirty="0"/>
              <a:t>order to decrease the infeasibility, reallocate the VMs in the cats and chromosomes after each operation using FFD technique.</a:t>
            </a:r>
            <a:endParaRPr lang="en-IN" dirty="0"/>
          </a:p>
        </p:txBody>
      </p:sp>
    </p:spTree>
    <p:extLst>
      <p:ext uri="{BB962C8B-B14F-4D97-AF65-F5344CB8AC3E}">
        <p14:creationId xmlns:p14="http://schemas.microsoft.com/office/powerpoint/2010/main" val="1477695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Cat Swarm Optimization (HGACSO)</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1" dirty="0"/>
              <a:t>Termination Condition </a:t>
            </a:r>
            <a:endParaRPr lang="en-US" b="1" dirty="0" smtClean="0"/>
          </a:p>
          <a:p>
            <a:pPr algn="just"/>
            <a:r>
              <a:rPr lang="en-US" dirty="0" smtClean="0"/>
              <a:t>The </a:t>
            </a:r>
            <a:r>
              <a:rPr lang="en-US" dirty="0"/>
              <a:t>HGACSO is terminated, when the </a:t>
            </a:r>
            <a:r>
              <a:rPr lang="en-US" dirty="0">
                <a:solidFill>
                  <a:srgbClr val="FF0000"/>
                </a:solidFill>
              </a:rPr>
              <a:t>current number of iterations are more than the specified value</a:t>
            </a:r>
            <a:r>
              <a:rPr lang="en-US" dirty="0"/>
              <a:t> or when there is </a:t>
            </a:r>
            <a:r>
              <a:rPr lang="en-US" dirty="0">
                <a:solidFill>
                  <a:srgbClr val="FF0000"/>
                </a:solidFill>
              </a:rPr>
              <a:t>no improvement </a:t>
            </a:r>
            <a:r>
              <a:rPr lang="en-US" dirty="0"/>
              <a:t>in the iteration</a:t>
            </a:r>
            <a:r>
              <a:rPr lang="en-US" dirty="0" smtClean="0"/>
              <a:t>.</a:t>
            </a:r>
          </a:p>
          <a:p>
            <a:pPr algn="just"/>
            <a:r>
              <a:rPr lang="en-US" b="1" dirty="0"/>
              <a:t>VM migration in HGACSO </a:t>
            </a:r>
            <a:endParaRPr lang="en-US" b="1" dirty="0" smtClean="0"/>
          </a:p>
          <a:p>
            <a:pPr algn="just"/>
            <a:r>
              <a:rPr lang="en-US" dirty="0" smtClean="0"/>
              <a:t>There </a:t>
            </a:r>
            <a:r>
              <a:rPr lang="en-US" dirty="0"/>
              <a:t>are two conditions of energy consumption of the PM, namely, </a:t>
            </a:r>
            <a:r>
              <a:rPr lang="en-US" dirty="0" smtClean="0">
                <a:solidFill>
                  <a:srgbClr val="FF0000"/>
                </a:solidFill>
              </a:rPr>
              <a:t>under utilized </a:t>
            </a:r>
            <a:r>
              <a:rPr lang="en-US" dirty="0">
                <a:solidFill>
                  <a:srgbClr val="FF0000"/>
                </a:solidFill>
              </a:rPr>
              <a:t>and </a:t>
            </a:r>
            <a:r>
              <a:rPr lang="en-US" dirty="0" smtClean="0">
                <a:solidFill>
                  <a:srgbClr val="FF0000"/>
                </a:solidFill>
              </a:rPr>
              <a:t>over utilized </a:t>
            </a:r>
            <a:r>
              <a:rPr lang="en-US" dirty="0">
                <a:solidFill>
                  <a:srgbClr val="FF0000"/>
                </a:solidFill>
              </a:rPr>
              <a:t>state</a:t>
            </a:r>
            <a:r>
              <a:rPr lang="en-US" dirty="0"/>
              <a:t>. </a:t>
            </a:r>
            <a:endParaRPr lang="en-US" dirty="0" smtClean="0"/>
          </a:p>
          <a:p>
            <a:pPr algn="just"/>
            <a:r>
              <a:rPr lang="en-US" dirty="0" smtClean="0"/>
              <a:t>The under utilization </a:t>
            </a:r>
            <a:r>
              <a:rPr lang="en-US" dirty="0"/>
              <a:t>of the PM is considered as the wastage of energy for PM as it is in idle state but still consume 70% of the </a:t>
            </a:r>
            <a:r>
              <a:rPr lang="en-US" dirty="0" smtClean="0"/>
              <a:t>energy. </a:t>
            </a:r>
          </a:p>
          <a:p>
            <a:pPr algn="just"/>
            <a:r>
              <a:rPr lang="en-US" dirty="0" smtClean="0"/>
              <a:t>In </a:t>
            </a:r>
            <a:r>
              <a:rPr lang="en-US" dirty="0"/>
              <a:t>the </a:t>
            </a:r>
            <a:r>
              <a:rPr lang="en-US" dirty="0" smtClean="0"/>
              <a:t>over utilized </a:t>
            </a:r>
            <a:r>
              <a:rPr lang="en-US" dirty="0"/>
              <a:t>stage, the PM </a:t>
            </a:r>
            <a:r>
              <a:rPr lang="en-US" dirty="0" smtClean="0"/>
              <a:t>utilization </a:t>
            </a:r>
            <a:r>
              <a:rPr lang="en-US" dirty="0"/>
              <a:t>is more when compared to specific maximum </a:t>
            </a:r>
            <a:r>
              <a:rPr lang="en-US" dirty="0" smtClean="0"/>
              <a:t>utilization</a:t>
            </a:r>
            <a:r>
              <a:rPr lang="en-US" dirty="0"/>
              <a:t>. </a:t>
            </a:r>
            <a:endParaRPr lang="en-US" dirty="0" smtClean="0"/>
          </a:p>
          <a:p>
            <a:pPr algn="just"/>
            <a:r>
              <a:rPr lang="en-US" dirty="0" smtClean="0"/>
              <a:t>VM </a:t>
            </a:r>
            <a:r>
              <a:rPr lang="en-US" dirty="0"/>
              <a:t>migration occurs from the </a:t>
            </a:r>
            <a:r>
              <a:rPr lang="en-US" dirty="0" smtClean="0"/>
              <a:t>under utilized </a:t>
            </a:r>
            <a:r>
              <a:rPr lang="en-US" dirty="0"/>
              <a:t>PM</a:t>
            </a:r>
          </a:p>
        </p:txBody>
      </p:sp>
    </p:spTree>
    <p:extLst>
      <p:ext uri="{BB962C8B-B14F-4D97-AF65-F5344CB8AC3E}">
        <p14:creationId xmlns:p14="http://schemas.microsoft.com/office/powerpoint/2010/main" val="25102707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Particle Swarm </a:t>
            </a:r>
            <a:r>
              <a:rPr lang="en-US" dirty="0" err="1"/>
              <a:t>Optimisation</a:t>
            </a:r>
            <a:r>
              <a:rPr lang="en-US" dirty="0"/>
              <a:t> (HGAPSO)</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main objective is to </a:t>
            </a:r>
            <a:r>
              <a:rPr lang="en-US" dirty="0" smtClean="0"/>
              <a:t>use </a:t>
            </a:r>
            <a:r>
              <a:rPr lang="en-IN" dirty="0"/>
              <a:t>GA and </a:t>
            </a:r>
            <a:r>
              <a:rPr lang="en-IN" dirty="0" smtClean="0"/>
              <a:t>PSO </a:t>
            </a:r>
            <a:r>
              <a:rPr lang="en-US" dirty="0"/>
              <a:t>together is, they work on </a:t>
            </a:r>
            <a:r>
              <a:rPr lang="en-US" dirty="0">
                <a:solidFill>
                  <a:srgbClr val="FF0000"/>
                </a:solidFill>
              </a:rPr>
              <a:t>random population </a:t>
            </a:r>
            <a:r>
              <a:rPr lang="en-US" dirty="0"/>
              <a:t>in finding a solution within a search space. </a:t>
            </a:r>
            <a:endParaRPr lang="en-US" dirty="0" smtClean="0"/>
          </a:p>
          <a:p>
            <a:pPr algn="just"/>
            <a:r>
              <a:rPr lang="en-US" dirty="0" smtClean="0"/>
              <a:t>The </a:t>
            </a:r>
            <a:r>
              <a:rPr lang="en-US" dirty="0"/>
              <a:t>crossover of GA will help to migrate the VMs from one to another </a:t>
            </a:r>
            <a:r>
              <a:rPr lang="en-US" dirty="0" smtClean="0"/>
              <a:t>         </a:t>
            </a:r>
            <a:r>
              <a:rPr lang="en-IN" dirty="0"/>
              <a:t>chromosome</a:t>
            </a:r>
            <a:r>
              <a:rPr lang="en-IN" dirty="0" smtClean="0"/>
              <a:t>.</a:t>
            </a:r>
            <a:r>
              <a:rPr lang="en-US" dirty="0" smtClean="0"/>
              <a:t>        </a:t>
            </a:r>
          </a:p>
          <a:p>
            <a:pPr algn="just"/>
            <a:r>
              <a:rPr lang="en-US" dirty="0"/>
              <a:t>It is known from the GA algorithm, if </a:t>
            </a:r>
            <a:r>
              <a:rPr lang="en-US" dirty="0">
                <a:solidFill>
                  <a:srgbClr val="FF0000"/>
                </a:solidFill>
              </a:rPr>
              <a:t>larger the solution space </a:t>
            </a:r>
            <a:r>
              <a:rPr lang="en-US" dirty="0"/>
              <a:t>then the </a:t>
            </a:r>
            <a:r>
              <a:rPr lang="en-US" dirty="0">
                <a:solidFill>
                  <a:srgbClr val="FF0000"/>
                </a:solidFill>
              </a:rPr>
              <a:t>convergence time will be more </a:t>
            </a:r>
            <a:r>
              <a:rPr lang="en-US" dirty="0"/>
              <a:t>and the performance will be poor. </a:t>
            </a:r>
            <a:endParaRPr lang="en-US" dirty="0" smtClean="0"/>
          </a:p>
          <a:p>
            <a:pPr algn="just"/>
            <a:r>
              <a:rPr lang="en-US" dirty="0" smtClean="0"/>
              <a:t>The other reason why GA is poor is, the </a:t>
            </a:r>
            <a:r>
              <a:rPr lang="en-US" dirty="0" smtClean="0">
                <a:solidFill>
                  <a:srgbClr val="FF0000"/>
                </a:solidFill>
              </a:rPr>
              <a:t>migration of VMs </a:t>
            </a:r>
            <a:r>
              <a:rPr lang="en-US" dirty="0" smtClean="0"/>
              <a:t>to from one PM to another will </a:t>
            </a:r>
            <a:r>
              <a:rPr lang="en-US" dirty="0" smtClean="0">
                <a:solidFill>
                  <a:srgbClr val="FF0000"/>
                </a:solidFill>
              </a:rPr>
              <a:t>occur randomly</a:t>
            </a:r>
            <a:r>
              <a:rPr lang="en-US" dirty="0" smtClean="0"/>
              <a:t>.</a:t>
            </a:r>
          </a:p>
          <a:p>
            <a:pPr algn="just"/>
            <a:r>
              <a:rPr lang="en-US" dirty="0" smtClean="0"/>
              <a:t>The probability of searching the optimal solution will be </a:t>
            </a:r>
            <a:r>
              <a:rPr lang="en-US" dirty="0" smtClean="0">
                <a:solidFill>
                  <a:srgbClr val="FF0000"/>
                </a:solidFill>
              </a:rPr>
              <a:t>high</a:t>
            </a:r>
            <a:r>
              <a:rPr lang="en-US" dirty="0" smtClean="0"/>
              <a:t> because of the </a:t>
            </a:r>
            <a:r>
              <a:rPr lang="en-US" dirty="0" smtClean="0">
                <a:solidFill>
                  <a:srgbClr val="FF0000"/>
                </a:solidFill>
              </a:rPr>
              <a:t>random migration of VM</a:t>
            </a:r>
            <a:endParaRPr lang="en-IN" dirty="0">
              <a:solidFill>
                <a:srgbClr val="FF0000"/>
              </a:solidFill>
            </a:endParaRPr>
          </a:p>
        </p:txBody>
      </p:sp>
    </p:spTree>
    <p:extLst>
      <p:ext uri="{BB962C8B-B14F-4D97-AF65-F5344CB8AC3E}">
        <p14:creationId xmlns:p14="http://schemas.microsoft.com/office/powerpoint/2010/main" val="18228633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Particle Swarm </a:t>
            </a:r>
            <a:r>
              <a:rPr lang="en-US" dirty="0" err="1"/>
              <a:t>Optimisation</a:t>
            </a:r>
            <a:r>
              <a:rPr lang="en-US" dirty="0"/>
              <a:t> (HGAPSO)</a:t>
            </a:r>
            <a:endParaRPr lang="en-IN" dirty="0"/>
          </a:p>
        </p:txBody>
      </p:sp>
      <p:sp>
        <p:nvSpPr>
          <p:cNvPr id="3" name="Content Placeholder 2"/>
          <p:cNvSpPr>
            <a:spLocks noGrp="1"/>
          </p:cNvSpPr>
          <p:nvPr>
            <p:ph idx="1"/>
          </p:nvPr>
        </p:nvSpPr>
        <p:spPr/>
        <p:txBody>
          <a:bodyPr>
            <a:normAutofit/>
          </a:bodyPr>
          <a:lstStyle/>
          <a:p>
            <a:pPr algn="just"/>
            <a:r>
              <a:rPr lang="en-US" dirty="0"/>
              <a:t>In PSO, the particles move from one place to another within the search space by selecting the </a:t>
            </a:r>
            <a:r>
              <a:rPr lang="en-US" dirty="0">
                <a:solidFill>
                  <a:srgbClr val="FF0000"/>
                </a:solidFill>
              </a:rPr>
              <a:t>best global and local positions. </a:t>
            </a:r>
            <a:endParaRPr lang="en-US" dirty="0" smtClean="0">
              <a:solidFill>
                <a:srgbClr val="FF0000"/>
              </a:solidFill>
            </a:endParaRPr>
          </a:p>
          <a:p>
            <a:pPr algn="just"/>
            <a:r>
              <a:rPr lang="en-US" dirty="0" smtClean="0"/>
              <a:t>This </a:t>
            </a:r>
            <a:r>
              <a:rPr lang="en-US" dirty="0"/>
              <a:t>results in </a:t>
            </a:r>
            <a:r>
              <a:rPr lang="en-US" dirty="0">
                <a:solidFill>
                  <a:srgbClr val="FF0000"/>
                </a:solidFill>
              </a:rPr>
              <a:t>migration of VM from non-efficient PM to efficient PM</a:t>
            </a:r>
            <a:r>
              <a:rPr lang="en-US" dirty="0"/>
              <a:t>. </a:t>
            </a:r>
            <a:endParaRPr lang="en-US" dirty="0" smtClean="0"/>
          </a:p>
          <a:p>
            <a:pPr algn="just"/>
            <a:r>
              <a:rPr lang="en-US" dirty="0" smtClean="0"/>
              <a:t>In </a:t>
            </a:r>
            <a:r>
              <a:rPr lang="en-US" dirty="0"/>
              <a:t>HGAPSO, first generate a </a:t>
            </a:r>
            <a:r>
              <a:rPr lang="en-US" dirty="0">
                <a:solidFill>
                  <a:srgbClr val="FF0000"/>
                </a:solidFill>
              </a:rPr>
              <a:t>finite number of chromosomes </a:t>
            </a:r>
            <a:r>
              <a:rPr lang="en-US" dirty="0"/>
              <a:t>in the initial iterations along with fitness value. </a:t>
            </a:r>
            <a:endParaRPr lang="en-US" dirty="0" smtClean="0"/>
          </a:p>
          <a:p>
            <a:pPr algn="just"/>
            <a:r>
              <a:rPr lang="en-US" dirty="0" smtClean="0"/>
              <a:t>Once </a:t>
            </a:r>
            <a:r>
              <a:rPr lang="en-US" dirty="0"/>
              <a:t>the chromosomes fitness value is obtained, </a:t>
            </a:r>
            <a:r>
              <a:rPr lang="en-US" dirty="0">
                <a:solidFill>
                  <a:srgbClr val="FF0000"/>
                </a:solidFill>
              </a:rPr>
              <a:t>sort </a:t>
            </a:r>
            <a:r>
              <a:rPr lang="en-US" dirty="0"/>
              <a:t>them in decreasing order</a:t>
            </a:r>
            <a:endParaRPr lang="en-IN" dirty="0"/>
          </a:p>
        </p:txBody>
      </p:sp>
    </p:spTree>
    <p:extLst>
      <p:ext uri="{BB962C8B-B14F-4D97-AF65-F5344CB8AC3E}">
        <p14:creationId xmlns:p14="http://schemas.microsoft.com/office/powerpoint/2010/main" val="20769652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Particle Swarm </a:t>
            </a:r>
            <a:r>
              <a:rPr lang="en-US" dirty="0" err="1"/>
              <a:t>Optimisation</a:t>
            </a:r>
            <a:r>
              <a:rPr lang="en-US" dirty="0"/>
              <a:t> (HGAPSO)</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Now </a:t>
            </a:r>
            <a:r>
              <a:rPr lang="en-US" dirty="0">
                <a:solidFill>
                  <a:srgbClr val="FF0000"/>
                </a:solidFill>
              </a:rPr>
              <a:t>discard </a:t>
            </a:r>
            <a:r>
              <a:rPr lang="en-US" dirty="0"/>
              <a:t>half of the chromosomes from the population that have less fittest values and consider the other half for further process. </a:t>
            </a:r>
            <a:endParaRPr lang="en-US" dirty="0" smtClean="0"/>
          </a:p>
          <a:p>
            <a:pPr algn="just"/>
            <a:r>
              <a:rPr lang="en-US" dirty="0" smtClean="0"/>
              <a:t>The </a:t>
            </a:r>
            <a:r>
              <a:rPr lang="en-US" dirty="0"/>
              <a:t>selected half particles are treated with PSO and then the GA will be applied to get the high quality of chromosomes</a:t>
            </a:r>
            <a:r>
              <a:rPr lang="en-US" dirty="0" smtClean="0"/>
              <a:t>.</a:t>
            </a:r>
          </a:p>
          <a:p>
            <a:pPr algn="just"/>
            <a:r>
              <a:rPr lang="en-US" dirty="0" smtClean="0"/>
              <a:t>Select </a:t>
            </a:r>
            <a:r>
              <a:rPr lang="en-US" dirty="0"/>
              <a:t>the </a:t>
            </a:r>
            <a:r>
              <a:rPr lang="en-US" dirty="0">
                <a:solidFill>
                  <a:srgbClr val="FF0000"/>
                </a:solidFill>
              </a:rPr>
              <a:t>fittest particles </a:t>
            </a:r>
            <a:r>
              <a:rPr lang="en-US" dirty="0"/>
              <a:t>for the next iteration at the end of the operations. </a:t>
            </a:r>
            <a:endParaRPr lang="en-US" dirty="0" smtClean="0"/>
          </a:p>
          <a:p>
            <a:pPr algn="just"/>
            <a:r>
              <a:rPr lang="en-US" dirty="0" smtClean="0"/>
              <a:t>Once </a:t>
            </a:r>
            <a:r>
              <a:rPr lang="en-US" dirty="0"/>
              <a:t>it finishes all the iterations, it will terminate the process by allocating </a:t>
            </a:r>
            <a:r>
              <a:rPr lang="en-US" dirty="0">
                <a:solidFill>
                  <a:srgbClr val="FF0000"/>
                </a:solidFill>
              </a:rPr>
              <a:t>VMs to PMs</a:t>
            </a:r>
            <a:r>
              <a:rPr lang="en-US" dirty="0" smtClean="0"/>
              <a:t>.</a:t>
            </a:r>
          </a:p>
          <a:p>
            <a:pPr algn="just"/>
            <a:r>
              <a:rPr lang="en-US" dirty="0"/>
              <a:t>The HGAPSO consists of three phases for finding the best solution. </a:t>
            </a:r>
            <a:endParaRPr lang="en-US" dirty="0" smtClean="0"/>
          </a:p>
          <a:p>
            <a:pPr algn="just"/>
            <a:r>
              <a:rPr lang="en-US" dirty="0" smtClean="0"/>
              <a:t>The </a:t>
            </a:r>
            <a:r>
              <a:rPr lang="en-US" dirty="0"/>
              <a:t>first phase is known as </a:t>
            </a:r>
            <a:r>
              <a:rPr lang="en-US" dirty="0">
                <a:solidFill>
                  <a:srgbClr val="FF0000"/>
                </a:solidFill>
              </a:rPr>
              <a:t>VM allocation</a:t>
            </a:r>
            <a:r>
              <a:rPr lang="en-US" dirty="0"/>
              <a:t>, second phase is known as </a:t>
            </a:r>
            <a:r>
              <a:rPr lang="en-US" dirty="0">
                <a:solidFill>
                  <a:srgbClr val="FF0000"/>
                </a:solidFill>
              </a:rPr>
              <a:t>Task scheduling</a:t>
            </a:r>
            <a:r>
              <a:rPr lang="en-US" dirty="0"/>
              <a:t> and the last phase is known as </a:t>
            </a:r>
            <a:r>
              <a:rPr lang="en-US" dirty="0">
                <a:solidFill>
                  <a:srgbClr val="FF0000"/>
                </a:solidFill>
              </a:rPr>
              <a:t>VM migration</a:t>
            </a:r>
            <a:r>
              <a:rPr lang="en-US" dirty="0"/>
              <a:t>.</a:t>
            </a:r>
            <a:endParaRPr lang="en-IN" dirty="0"/>
          </a:p>
        </p:txBody>
      </p:sp>
    </p:spTree>
    <p:extLst>
      <p:ext uri="{BB962C8B-B14F-4D97-AF65-F5344CB8AC3E}">
        <p14:creationId xmlns:p14="http://schemas.microsoft.com/office/powerpoint/2010/main" val="21321878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Particle Swarm </a:t>
            </a:r>
            <a:r>
              <a:rPr lang="en-US" dirty="0" err="1"/>
              <a:t>Optimisation</a:t>
            </a:r>
            <a:r>
              <a:rPr lang="en-US" dirty="0"/>
              <a:t> (HGAPSO)</a:t>
            </a:r>
            <a:endParaRPr lang="en-IN" dirty="0"/>
          </a:p>
        </p:txBody>
      </p:sp>
      <p:sp>
        <p:nvSpPr>
          <p:cNvPr id="3" name="Content Placeholder 2"/>
          <p:cNvSpPr>
            <a:spLocks noGrp="1"/>
          </p:cNvSpPr>
          <p:nvPr>
            <p:ph idx="1"/>
          </p:nvPr>
        </p:nvSpPr>
        <p:spPr/>
        <p:txBody>
          <a:bodyPr/>
          <a:lstStyle/>
          <a:p>
            <a:pPr algn="just"/>
            <a:r>
              <a:rPr lang="en-US" b="1" dirty="0"/>
              <a:t>VMs Allocation</a:t>
            </a:r>
            <a:r>
              <a:rPr lang="en-US" dirty="0"/>
              <a:t>: This consists of generation of the chromosomes and </a:t>
            </a:r>
            <a:r>
              <a:rPr lang="en-US" dirty="0" smtClean="0"/>
              <a:t>enhancement </a:t>
            </a:r>
            <a:r>
              <a:rPr lang="en-US" dirty="0"/>
              <a:t>of chromosomes using PSO and apply Crossover and Mutation operations on the generated chromosomes</a:t>
            </a:r>
            <a:r>
              <a:rPr lang="en-US" dirty="0" smtClean="0"/>
              <a:t>.</a:t>
            </a:r>
          </a:p>
          <a:p>
            <a:pPr algn="just"/>
            <a:r>
              <a:rPr lang="en-US" b="1" dirty="0"/>
              <a:t>Chromosomes Encoding</a:t>
            </a:r>
            <a:r>
              <a:rPr lang="en-US" dirty="0"/>
              <a:t>: If there are s chromosomes generated in the initial population, randomly generate s–1 chromosomes and the remaining one is </a:t>
            </a:r>
            <a:r>
              <a:rPr lang="en-US" dirty="0" smtClean="0"/>
              <a:t>generated </a:t>
            </a:r>
            <a:r>
              <a:rPr lang="en-US" dirty="0"/>
              <a:t>using FFD algorithm</a:t>
            </a:r>
            <a:r>
              <a:rPr lang="en-US" dirty="0" smtClean="0"/>
              <a:t>.</a:t>
            </a:r>
          </a:p>
          <a:p>
            <a:pPr algn="just"/>
            <a:r>
              <a:rPr lang="en-IN" b="1" dirty="0"/>
              <a:t>Fitness </a:t>
            </a:r>
            <a:r>
              <a:rPr lang="en-IN" b="1" dirty="0" smtClean="0"/>
              <a:t>Value</a:t>
            </a:r>
          </a:p>
          <a:p>
            <a:pPr algn="just"/>
            <a:endParaRPr lang="en-IN" dirty="0"/>
          </a:p>
        </p:txBody>
      </p:sp>
    </p:spTree>
    <p:extLst>
      <p:ext uri="{BB962C8B-B14F-4D97-AF65-F5344CB8AC3E}">
        <p14:creationId xmlns:p14="http://schemas.microsoft.com/office/powerpoint/2010/main" val="15383018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Particle Swarm </a:t>
            </a:r>
            <a:r>
              <a:rPr lang="en-US" dirty="0" err="1"/>
              <a:t>Optimisation</a:t>
            </a:r>
            <a:r>
              <a:rPr lang="en-US" dirty="0"/>
              <a:t> (HGAPSO)</a:t>
            </a:r>
            <a:endParaRPr lang="en-IN" dirty="0"/>
          </a:p>
        </p:txBody>
      </p:sp>
      <p:sp>
        <p:nvSpPr>
          <p:cNvPr id="3" name="Content Placeholder 2"/>
          <p:cNvSpPr>
            <a:spLocks noGrp="1"/>
          </p:cNvSpPr>
          <p:nvPr>
            <p:ph idx="1"/>
          </p:nvPr>
        </p:nvSpPr>
        <p:spPr/>
        <p:txBody>
          <a:bodyPr/>
          <a:lstStyle/>
          <a:p>
            <a:pPr algn="just"/>
            <a:r>
              <a:rPr lang="en-US" b="1" dirty="0"/>
              <a:t>Selection Operation</a:t>
            </a:r>
            <a:r>
              <a:rPr lang="en-US" dirty="0"/>
              <a:t>: </a:t>
            </a:r>
            <a:endParaRPr lang="en-US" dirty="0" smtClean="0"/>
          </a:p>
          <a:p>
            <a:pPr algn="just"/>
            <a:r>
              <a:rPr lang="en-US" dirty="0" smtClean="0"/>
              <a:t>This </a:t>
            </a:r>
            <a:r>
              <a:rPr lang="en-US" dirty="0"/>
              <a:t>operation is performed to find the best chromosomes is based on the fitness value of them. </a:t>
            </a:r>
            <a:endParaRPr lang="en-US" dirty="0" smtClean="0"/>
          </a:p>
          <a:p>
            <a:pPr algn="just"/>
            <a:r>
              <a:rPr lang="en-US" dirty="0" smtClean="0"/>
              <a:t>If </a:t>
            </a:r>
            <a:r>
              <a:rPr lang="en-US" dirty="0"/>
              <a:t>‘s’ is the generation of the chromosomes, </a:t>
            </a:r>
            <a:r>
              <a:rPr lang="en-US" dirty="0">
                <a:solidFill>
                  <a:srgbClr val="FF0000"/>
                </a:solidFill>
              </a:rPr>
              <a:t>select ‘s/2’ </a:t>
            </a:r>
            <a:r>
              <a:rPr lang="en-US" dirty="0"/>
              <a:t>for the operation and discard the other half of the chromosomes. </a:t>
            </a:r>
            <a:endParaRPr lang="en-US" dirty="0" smtClean="0"/>
          </a:p>
          <a:p>
            <a:pPr algn="just"/>
            <a:r>
              <a:rPr lang="en-US" dirty="0" smtClean="0"/>
              <a:t>The </a:t>
            </a:r>
            <a:r>
              <a:rPr lang="en-US" dirty="0">
                <a:solidFill>
                  <a:srgbClr val="FF0000"/>
                </a:solidFill>
              </a:rPr>
              <a:t>particle whose probability is high </a:t>
            </a:r>
            <a:r>
              <a:rPr lang="en-US" dirty="0"/>
              <a:t>has the higher chances to undergo for further process. </a:t>
            </a:r>
            <a:endParaRPr lang="en-US" dirty="0" smtClean="0"/>
          </a:p>
          <a:p>
            <a:pPr algn="just"/>
            <a:r>
              <a:rPr lang="en-US" dirty="0" smtClean="0"/>
              <a:t>The </a:t>
            </a:r>
            <a:r>
              <a:rPr lang="en-US" dirty="0"/>
              <a:t>selected chromosomes will undergo further operations of PSO and GA.</a:t>
            </a:r>
            <a:endParaRPr lang="en-IN" dirty="0"/>
          </a:p>
        </p:txBody>
      </p:sp>
    </p:spTree>
    <p:extLst>
      <p:ext uri="{BB962C8B-B14F-4D97-AF65-F5344CB8AC3E}">
        <p14:creationId xmlns:p14="http://schemas.microsoft.com/office/powerpoint/2010/main" val="12603539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Particle Swarm </a:t>
            </a:r>
            <a:r>
              <a:rPr lang="en-US" dirty="0" err="1"/>
              <a:t>Optimisation</a:t>
            </a:r>
            <a:r>
              <a:rPr lang="en-US" dirty="0"/>
              <a:t> (HGAPSO)</a:t>
            </a:r>
            <a:endParaRPr lang="en-IN" dirty="0"/>
          </a:p>
        </p:txBody>
      </p:sp>
      <p:sp>
        <p:nvSpPr>
          <p:cNvPr id="3" name="Content Placeholder 2"/>
          <p:cNvSpPr>
            <a:spLocks noGrp="1"/>
          </p:cNvSpPr>
          <p:nvPr>
            <p:ph idx="1"/>
          </p:nvPr>
        </p:nvSpPr>
        <p:spPr/>
        <p:txBody>
          <a:bodyPr/>
          <a:lstStyle/>
          <a:p>
            <a:pPr algn="just"/>
            <a:r>
              <a:rPr lang="en-US" b="1" dirty="0"/>
              <a:t>Particle Encoding and Position</a:t>
            </a:r>
            <a:r>
              <a:rPr lang="en-US" dirty="0"/>
              <a:t>: </a:t>
            </a:r>
            <a:endParaRPr lang="en-US" dirty="0" smtClean="0"/>
          </a:p>
          <a:p>
            <a:pPr algn="just"/>
            <a:r>
              <a:rPr lang="en-US" dirty="0" smtClean="0"/>
              <a:t>After </a:t>
            </a:r>
            <a:r>
              <a:rPr lang="en-US" dirty="0"/>
              <a:t>the selection of the best chromosomes from the above process, </a:t>
            </a:r>
            <a:r>
              <a:rPr lang="en-US" dirty="0">
                <a:solidFill>
                  <a:srgbClr val="FF0000"/>
                </a:solidFill>
              </a:rPr>
              <a:t>mapping</a:t>
            </a:r>
            <a:r>
              <a:rPr lang="en-US" dirty="0"/>
              <a:t> of these selected chromosomes are performed. </a:t>
            </a:r>
            <a:endParaRPr lang="en-US" dirty="0" smtClean="0"/>
          </a:p>
          <a:p>
            <a:pPr algn="just"/>
            <a:r>
              <a:rPr lang="en-US" dirty="0" smtClean="0"/>
              <a:t>The </a:t>
            </a:r>
            <a:r>
              <a:rPr lang="en-US" dirty="0" err="1"/>
              <a:t>ith</a:t>
            </a:r>
            <a:r>
              <a:rPr lang="en-US" dirty="0"/>
              <a:t> particle position is described by ‘m’ bit vector at an iteration ‘t’ is presented as </a:t>
            </a:r>
            <a:r>
              <a:rPr lang="en-US" dirty="0" smtClean="0"/>
              <a:t>                                   the </a:t>
            </a:r>
            <a:r>
              <a:rPr lang="en-US" dirty="0"/>
              <a:t>vector value will be 0 or 1. </a:t>
            </a:r>
            <a:endParaRPr lang="en-US" dirty="0" smtClean="0"/>
          </a:p>
          <a:p>
            <a:pPr algn="just"/>
            <a:r>
              <a:rPr lang="en-US" dirty="0" smtClean="0"/>
              <a:t>The </a:t>
            </a:r>
            <a:r>
              <a:rPr lang="en-US" dirty="0"/>
              <a:t>particle position is defined by the m-bit binary vector. </a:t>
            </a:r>
            <a:endParaRPr lang="en-US" dirty="0" smtClean="0"/>
          </a:p>
          <a:p>
            <a:pPr algn="just"/>
            <a:r>
              <a:rPr lang="en-US" dirty="0" smtClean="0"/>
              <a:t>In </a:t>
            </a:r>
            <a:r>
              <a:rPr lang="en-US" dirty="0"/>
              <a:t>a chromosome, if the PMs contain VMs then the binary vector will be 1 otherwise 0.</a:t>
            </a:r>
            <a:endParaRPr lang="en-IN" dirty="0"/>
          </a:p>
        </p:txBody>
      </p:sp>
      <p:pic>
        <p:nvPicPr>
          <p:cNvPr id="4" name="Picture 3"/>
          <p:cNvPicPr>
            <a:picLocks noChangeAspect="1"/>
          </p:cNvPicPr>
          <p:nvPr/>
        </p:nvPicPr>
        <p:blipFill>
          <a:blip r:embed="rId2"/>
          <a:stretch>
            <a:fillRect/>
          </a:stretch>
        </p:blipFill>
        <p:spPr>
          <a:xfrm>
            <a:off x="3922531" y="3627120"/>
            <a:ext cx="2657475" cy="457200"/>
          </a:xfrm>
          <a:prstGeom prst="rect">
            <a:avLst/>
          </a:prstGeom>
        </p:spPr>
      </p:pic>
    </p:spTree>
    <p:extLst>
      <p:ext uri="{BB962C8B-B14F-4D97-AF65-F5344CB8AC3E}">
        <p14:creationId xmlns:p14="http://schemas.microsoft.com/office/powerpoint/2010/main" val="30680692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Particle Swarm </a:t>
            </a:r>
            <a:r>
              <a:rPr lang="en-US" dirty="0" err="1"/>
              <a:t>Optimisation</a:t>
            </a:r>
            <a:r>
              <a:rPr lang="en-US" dirty="0"/>
              <a:t> (HGAPSO)</a:t>
            </a:r>
            <a:endParaRPr lang="en-IN" dirty="0"/>
          </a:p>
        </p:txBody>
      </p:sp>
      <p:sp>
        <p:nvSpPr>
          <p:cNvPr id="3" name="Content Placeholder 2"/>
          <p:cNvSpPr>
            <a:spLocks noGrp="1"/>
          </p:cNvSpPr>
          <p:nvPr>
            <p:ph idx="1"/>
          </p:nvPr>
        </p:nvSpPr>
        <p:spPr/>
        <p:txBody>
          <a:bodyPr/>
          <a:lstStyle/>
          <a:p>
            <a:pPr marL="0" indent="0" algn="just">
              <a:buNone/>
            </a:pPr>
            <a:r>
              <a:rPr lang="en-US" dirty="0">
                <a:solidFill>
                  <a:srgbClr val="FF0000"/>
                </a:solidFill>
              </a:rPr>
              <a:t>Particle Velocity </a:t>
            </a:r>
            <a:endParaRPr lang="en-US" dirty="0" smtClean="0">
              <a:solidFill>
                <a:srgbClr val="FF0000"/>
              </a:solidFill>
            </a:endParaRPr>
          </a:p>
          <a:p>
            <a:pPr algn="just"/>
            <a:r>
              <a:rPr lang="en-US" dirty="0" smtClean="0"/>
              <a:t>Velocity </a:t>
            </a:r>
            <a:r>
              <a:rPr lang="en-US" dirty="0"/>
              <a:t>is applied on the particle to </a:t>
            </a:r>
            <a:r>
              <a:rPr lang="en-US" dirty="0">
                <a:solidFill>
                  <a:srgbClr val="FF0000"/>
                </a:solidFill>
              </a:rPr>
              <a:t>change the position </a:t>
            </a:r>
            <a:r>
              <a:rPr lang="en-US" dirty="0"/>
              <a:t>of the particle, means there is a change in the position of VM from the PM of one to another. </a:t>
            </a:r>
            <a:endParaRPr lang="en-US" dirty="0" smtClean="0"/>
          </a:p>
          <a:p>
            <a:pPr algn="just"/>
            <a:r>
              <a:rPr lang="en-US" dirty="0" smtClean="0"/>
              <a:t>The </a:t>
            </a:r>
            <a:r>
              <a:rPr lang="en-US" dirty="0"/>
              <a:t>velocity is measured by 0 or 1. To change the position of first particle, apply random velocity on first iteration. </a:t>
            </a:r>
            <a:endParaRPr lang="en-US" dirty="0" smtClean="0"/>
          </a:p>
          <a:p>
            <a:pPr algn="just"/>
            <a:r>
              <a:rPr lang="en-US" dirty="0" smtClean="0"/>
              <a:t>The </a:t>
            </a:r>
            <a:r>
              <a:rPr lang="en-US" dirty="0"/>
              <a:t>velocity of </a:t>
            </a:r>
            <a:r>
              <a:rPr lang="en-US" dirty="0" err="1"/>
              <a:t>ith</a:t>
            </a:r>
            <a:r>
              <a:rPr lang="en-US" dirty="0"/>
              <a:t> particle with </a:t>
            </a:r>
            <a:r>
              <a:rPr lang="en-US" dirty="0" smtClean="0"/>
              <a:t>t </a:t>
            </a:r>
            <a:r>
              <a:rPr lang="en-US" dirty="0" err="1" smtClean="0"/>
              <a:t>th</a:t>
            </a:r>
            <a:r>
              <a:rPr lang="en-US" dirty="0" smtClean="0"/>
              <a:t> </a:t>
            </a:r>
            <a:r>
              <a:rPr lang="en-US" dirty="0"/>
              <a:t>iteration is given </a:t>
            </a:r>
            <a:r>
              <a:rPr lang="en-US" dirty="0" smtClean="0"/>
              <a:t>by </a:t>
            </a:r>
            <a:endParaRPr lang="en-IN" dirty="0"/>
          </a:p>
        </p:txBody>
      </p:sp>
      <p:pic>
        <p:nvPicPr>
          <p:cNvPr id="4" name="Picture 3"/>
          <p:cNvPicPr>
            <a:picLocks noChangeAspect="1"/>
          </p:cNvPicPr>
          <p:nvPr/>
        </p:nvPicPr>
        <p:blipFill>
          <a:blip r:embed="rId2"/>
          <a:stretch>
            <a:fillRect/>
          </a:stretch>
        </p:blipFill>
        <p:spPr>
          <a:xfrm>
            <a:off x="1049654" y="5117782"/>
            <a:ext cx="2533650" cy="523875"/>
          </a:xfrm>
          <a:prstGeom prst="rect">
            <a:avLst/>
          </a:prstGeom>
        </p:spPr>
      </p:pic>
    </p:spTree>
    <p:extLst>
      <p:ext uri="{BB962C8B-B14F-4D97-AF65-F5344CB8AC3E}">
        <p14:creationId xmlns:p14="http://schemas.microsoft.com/office/powerpoint/2010/main" val="1370857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Energy-Efficient Algorithms</a:t>
            </a:r>
            <a:endParaRPr lang="en-IN" dirty="0"/>
          </a:p>
        </p:txBody>
      </p:sp>
      <p:sp>
        <p:nvSpPr>
          <p:cNvPr id="3" name="Content Placeholder 2"/>
          <p:cNvSpPr>
            <a:spLocks noGrp="1"/>
          </p:cNvSpPr>
          <p:nvPr>
            <p:ph idx="1"/>
          </p:nvPr>
        </p:nvSpPr>
        <p:spPr/>
        <p:txBody>
          <a:bodyPr/>
          <a:lstStyle/>
          <a:p>
            <a:pPr algn="just"/>
            <a:r>
              <a:rPr lang="en-US" dirty="0" smtClean="0"/>
              <a:t>The </a:t>
            </a:r>
            <a:r>
              <a:rPr lang="en-US" dirty="0" smtClean="0">
                <a:solidFill>
                  <a:schemeClr val="accent2"/>
                </a:solidFill>
              </a:rPr>
              <a:t>current utilization </a:t>
            </a:r>
            <a:r>
              <a:rPr lang="en-US" dirty="0" smtClean="0"/>
              <a:t>by the physical machine is treated as dynamic energy consumption. </a:t>
            </a:r>
          </a:p>
          <a:p>
            <a:pPr algn="just"/>
            <a:r>
              <a:rPr lang="en-US" dirty="0" smtClean="0"/>
              <a:t>It depends on the </a:t>
            </a:r>
            <a:r>
              <a:rPr lang="en-US" dirty="0" smtClean="0">
                <a:solidFill>
                  <a:schemeClr val="accent2"/>
                </a:solidFill>
              </a:rPr>
              <a:t>I/O activity, clock rates and the CPU usage </a:t>
            </a:r>
            <a:r>
              <a:rPr lang="en-US" dirty="0" smtClean="0"/>
              <a:t>scenario. </a:t>
            </a:r>
          </a:p>
          <a:p>
            <a:pPr algn="just"/>
            <a:r>
              <a:rPr lang="en-US" dirty="0" smtClean="0"/>
              <a:t>Dynamic energy can be consumed in two ways. </a:t>
            </a:r>
          </a:p>
          <a:p>
            <a:pPr algn="just"/>
            <a:r>
              <a:rPr lang="en-US" dirty="0" smtClean="0">
                <a:solidFill>
                  <a:srgbClr val="FF0000"/>
                </a:solidFill>
              </a:rPr>
              <a:t>Switched capacitance </a:t>
            </a:r>
            <a:r>
              <a:rPr lang="en-US" dirty="0" smtClean="0"/>
              <a:t>which performs charging and discharging of a capacitor. </a:t>
            </a:r>
          </a:p>
          <a:p>
            <a:pPr algn="just"/>
            <a:r>
              <a:rPr lang="en-US" dirty="0" smtClean="0">
                <a:solidFill>
                  <a:srgbClr val="FF0000"/>
                </a:solidFill>
              </a:rPr>
              <a:t>Short circuit current </a:t>
            </a:r>
            <a:r>
              <a:rPr lang="en-US" dirty="0" smtClean="0"/>
              <a:t>is a minor source of dynamic energy consumption.</a:t>
            </a:r>
            <a:endParaRPr lang="en-IN" dirty="0"/>
          </a:p>
        </p:txBody>
      </p:sp>
    </p:spTree>
    <p:extLst>
      <p:ext uri="{BB962C8B-B14F-4D97-AF65-F5344CB8AC3E}">
        <p14:creationId xmlns:p14="http://schemas.microsoft.com/office/powerpoint/2010/main" val="14942121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Particle Swarm </a:t>
            </a:r>
            <a:r>
              <a:rPr lang="en-US" dirty="0" err="1"/>
              <a:t>Optimisation</a:t>
            </a:r>
            <a:r>
              <a:rPr lang="en-US" dirty="0"/>
              <a:t> (HGAPSO)</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b="1" dirty="0"/>
              <a:t>Subtraction </a:t>
            </a:r>
            <a:r>
              <a:rPr lang="en-IN" b="1" dirty="0" smtClean="0"/>
              <a:t>Operator</a:t>
            </a:r>
          </a:p>
          <a:p>
            <a:pPr algn="just"/>
            <a:r>
              <a:rPr lang="en-IN" b="1" dirty="0"/>
              <a:t>Addition </a:t>
            </a:r>
            <a:r>
              <a:rPr lang="en-IN" b="1" dirty="0" smtClean="0"/>
              <a:t>Operation</a:t>
            </a:r>
          </a:p>
          <a:p>
            <a:pPr algn="just"/>
            <a:r>
              <a:rPr lang="en-IN" b="1" dirty="0"/>
              <a:t>Multiplication </a:t>
            </a:r>
            <a:r>
              <a:rPr lang="en-IN" b="1" dirty="0" smtClean="0"/>
              <a:t>Vector</a:t>
            </a:r>
          </a:p>
          <a:p>
            <a:pPr marL="0" indent="0" algn="just">
              <a:buNone/>
            </a:pPr>
            <a:r>
              <a:rPr lang="en-IN" b="1" dirty="0"/>
              <a:t>Crossover </a:t>
            </a:r>
            <a:r>
              <a:rPr lang="en-IN" b="1" dirty="0" smtClean="0"/>
              <a:t>Mutation</a:t>
            </a:r>
          </a:p>
          <a:p>
            <a:pPr algn="just"/>
            <a:r>
              <a:rPr lang="en-US" dirty="0"/>
              <a:t>After applying the operations of PSO to find the quality fitness value, they are moved to apply GA operations. </a:t>
            </a:r>
            <a:endParaRPr lang="en-US" dirty="0" smtClean="0"/>
          </a:p>
          <a:p>
            <a:pPr algn="just"/>
            <a:r>
              <a:rPr lang="en-US" dirty="0" smtClean="0"/>
              <a:t>Before </a:t>
            </a:r>
            <a:r>
              <a:rPr lang="en-US" dirty="0"/>
              <a:t>applying the GA </a:t>
            </a:r>
            <a:r>
              <a:rPr lang="en-US" dirty="0" smtClean="0"/>
              <a:t>operations</a:t>
            </a:r>
            <a:r>
              <a:rPr lang="en-US" dirty="0"/>
              <a:t>, a </a:t>
            </a:r>
            <a:r>
              <a:rPr lang="en-US" dirty="0">
                <a:solidFill>
                  <a:srgbClr val="FF0000"/>
                </a:solidFill>
              </a:rPr>
              <a:t>copy of the particles </a:t>
            </a:r>
            <a:r>
              <a:rPr lang="en-US" dirty="0"/>
              <a:t>is stored temporarily. </a:t>
            </a:r>
            <a:endParaRPr lang="en-US" dirty="0" smtClean="0"/>
          </a:p>
          <a:p>
            <a:pPr algn="just"/>
            <a:r>
              <a:rPr lang="en-US" dirty="0" smtClean="0"/>
              <a:t>A </a:t>
            </a:r>
            <a:r>
              <a:rPr lang="en-US" dirty="0"/>
              <a:t>single point crossover operation is applied on the PSO generated particles. </a:t>
            </a:r>
            <a:endParaRPr lang="en-US" dirty="0" smtClean="0"/>
          </a:p>
          <a:p>
            <a:pPr algn="just"/>
            <a:r>
              <a:rPr lang="en-US" dirty="0" smtClean="0"/>
              <a:t>The </a:t>
            </a:r>
            <a:r>
              <a:rPr lang="en-US" dirty="0"/>
              <a:t>multipoint crossover will degrade the fitness by migrating more VMs from one chromosome to another by generating infeasible VMs in the chromosomes.</a:t>
            </a:r>
            <a:endParaRPr lang="en-IN" b="1" dirty="0"/>
          </a:p>
        </p:txBody>
      </p:sp>
    </p:spTree>
    <p:extLst>
      <p:ext uri="{BB962C8B-B14F-4D97-AF65-F5344CB8AC3E}">
        <p14:creationId xmlns:p14="http://schemas.microsoft.com/office/powerpoint/2010/main" val="17916123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Genetic Algorithm and Particle Swarm </a:t>
            </a:r>
            <a:r>
              <a:rPr lang="en-US" dirty="0" err="1"/>
              <a:t>Optimisation</a:t>
            </a:r>
            <a:r>
              <a:rPr lang="en-US" dirty="0"/>
              <a:t> (HGAPSO)</a:t>
            </a:r>
            <a:endParaRPr lang="en-IN" dirty="0"/>
          </a:p>
        </p:txBody>
      </p:sp>
      <p:sp>
        <p:nvSpPr>
          <p:cNvPr id="3" name="Content Placeholder 2"/>
          <p:cNvSpPr>
            <a:spLocks noGrp="1"/>
          </p:cNvSpPr>
          <p:nvPr>
            <p:ph idx="1"/>
          </p:nvPr>
        </p:nvSpPr>
        <p:spPr/>
        <p:txBody>
          <a:bodyPr/>
          <a:lstStyle/>
          <a:p>
            <a:pPr algn="just"/>
            <a:r>
              <a:rPr lang="en-US" b="1" dirty="0"/>
              <a:t>Removing Infeasible VMs</a:t>
            </a:r>
            <a:r>
              <a:rPr lang="en-US" dirty="0"/>
              <a:t>: </a:t>
            </a:r>
            <a:endParaRPr lang="en-US" dirty="0" smtClean="0"/>
          </a:p>
          <a:p>
            <a:pPr algn="just"/>
            <a:r>
              <a:rPr lang="en-US" dirty="0" smtClean="0"/>
              <a:t>In order </a:t>
            </a:r>
            <a:r>
              <a:rPr lang="en-US" dirty="0"/>
              <a:t>to remove infeasible VMs from the network, FFD technique is used after each iteration. </a:t>
            </a:r>
            <a:endParaRPr lang="en-US" dirty="0" smtClean="0"/>
          </a:p>
          <a:p>
            <a:pPr algn="just"/>
            <a:r>
              <a:rPr lang="en-US" b="1" dirty="0" smtClean="0"/>
              <a:t>Termination </a:t>
            </a:r>
            <a:r>
              <a:rPr lang="en-US" b="1" dirty="0"/>
              <a:t>Condition: </a:t>
            </a:r>
            <a:endParaRPr lang="en-US" b="1" dirty="0" smtClean="0"/>
          </a:p>
          <a:p>
            <a:pPr algn="just"/>
            <a:r>
              <a:rPr lang="en-US" dirty="0" smtClean="0"/>
              <a:t>HGAPSO </a:t>
            </a:r>
            <a:r>
              <a:rPr lang="en-US" dirty="0"/>
              <a:t>is terminated when the current number of iterations are greater than the maximum set value of iterations or when their is no improvement in the iteration.</a:t>
            </a:r>
            <a:endParaRPr lang="en-IN" dirty="0"/>
          </a:p>
        </p:txBody>
      </p:sp>
    </p:spTree>
    <p:extLst>
      <p:ext uri="{BB962C8B-B14F-4D97-AF65-F5344CB8AC3E}">
        <p14:creationId xmlns:p14="http://schemas.microsoft.com/office/powerpoint/2010/main" val="34836514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Hybrid Genetic Algorithm, Particle Swarm </a:t>
            </a:r>
            <a:r>
              <a:rPr lang="en-US" dirty="0" err="1"/>
              <a:t>Optimisation</a:t>
            </a:r>
            <a:r>
              <a:rPr lang="en-US" dirty="0"/>
              <a:t> and Simulated annealing (HGAPSOSA)</a:t>
            </a:r>
            <a:endParaRPr lang="en-IN" dirty="0"/>
          </a:p>
        </p:txBody>
      </p:sp>
      <p:sp>
        <p:nvSpPr>
          <p:cNvPr id="3" name="Content Placeholder 2"/>
          <p:cNvSpPr>
            <a:spLocks noGrp="1"/>
          </p:cNvSpPr>
          <p:nvPr>
            <p:ph idx="1"/>
          </p:nvPr>
        </p:nvSpPr>
        <p:spPr/>
        <p:txBody>
          <a:bodyPr>
            <a:normAutofit fontScale="92500"/>
          </a:bodyPr>
          <a:lstStyle/>
          <a:p>
            <a:pPr algn="just"/>
            <a:r>
              <a:rPr lang="en-US" dirty="0"/>
              <a:t>Hybrid Genetic Algorithm, Particle Swarm </a:t>
            </a:r>
            <a:r>
              <a:rPr lang="en-US" dirty="0" err="1"/>
              <a:t>Optimisation</a:t>
            </a:r>
            <a:r>
              <a:rPr lang="en-US" dirty="0"/>
              <a:t> and Simulated Annealing (HGAPSOSA). generates the chromosomes randomly using FFD algorithm as in HGAPSO </a:t>
            </a:r>
            <a:endParaRPr lang="en-US" dirty="0" smtClean="0"/>
          </a:p>
          <a:p>
            <a:pPr algn="just"/>
            <a:r>
              <a:rPr lang="en-US" dirty="0" smtClean="0"/>
              <a:t>Fitness </a:t>
            </a:r>
            <a:r>
              <a:rPr lang="en-US" dirty="0"/>
              <a:t>value is found for each chromosomes using the </a:t>
            </a:r>
            <a:r>
              <a:rPr lang="en-US" dirty="0">
                <a:solidFill>
                  <a:srgbClr val="FF0000"/>
                </a:solidFill>
              </a:rPr>
              <a:t>Euclidean function. </a:t>
            </a:r>
            <a:endParaRPr lang="en-US" dirty="0" smtClean="0">
              <a:solidFill>
                <a:srgbClr val="FF0000"/>
              </a:solidFill>
            </a:endParaRPr>
          </a:p>
          <a:p>
            <a:pPr algn="just"/>
            <a:r>
              <a:rPr lang="en-US" dirty="0" smtClean="0"/>
              <a:t>Arrange </a:t>
            </a:r>
            <a:r>
              <a:rPr lang="en-US" dirty="0"/>
              <a:t>the chromosomes from higher to lower order. </a:t>
            </a:r>
            <a:endParaRPr lang="en-US" dirty="0" smtClean="0"/>
          </a:p>
          <a:p>
            <a:pPr algn="just"/>
            <a:r>
              <a:rPr lang="en-US" dirty="0" smtClean="0"/>
              <a:t>Divide </a:t>
            </a:r>
            <a:r>
              <a:rPr lang="en-US" dirty="0"/>
              <a:t>them into two groups, select the half whose fitness value is high and discard the other half</a:t>
            </a:r>
            <a:r>
              <a:rPr lang="en-US" dirty="0" smtClean="0"/>
              <a:t>.</a:t>
            </a:r>
          </a:p>
          <a:p>
            <a:pPr algn="just"/>
            <a:r>
              <a:rPr lang="en-US" dirty="0"/>
              <a:t>Apply the </a:t>
            </a:r>
            <a:r>
              <a:rPr lang="en-US" dirty="0">
                <a:solidFill>
                  <a:srgbClr val="FF0000"/>
                </a:solidFill>
              </a:rPr>
              <a:t>PSO</a:t>
            </a:r>
            <a:r>
              <a:rPr lang="en-US" dirty="0"/>
              <a:t> algorithm by </a:t>
            </a:r>
            <a:r>
              <a:rPr lang="en-US" dirty="0">
                <a:solidFill>
                  <a:srgbClr val="FF0000"/>
                </a:solidFill>
              </a:rPr>
              <a:t>mapping the chromosomes to the particles</a:t>
            </a:r>
            <a:r>
              <a:rPr lang="en-US" dirty="0"/>
              <a:t>. </a:t>
            </a:r>
            <a:endParaRPr lang="en-US" dirty="0" smtClean="0"/>
          </a:p>
          <a:p>
            <a:pPr algn="just"/>
            <a:r>
              <a:rPr lang="en-US" dirty="0" smtClean="0"/>
              <a:t>Calculate </a:t>
            </a:r>
            <a:r>
              <a:rPr lang="en-US" dirty="0"/>
              <a:t>the </a:t>
            </a:r>
            <a:r>
              <a:rPr lang="en-US" dirty="0">
                <a:solidFill>
                  <a:srgbClr val="FF0000"/>
                </a:solidFill>
              </a:rPr>
              <a:t>position</a:t>
            </a:r>
            <a:r>
              <a:rPr lang="en-US" dirty="0"/>
              <a:t> and </a:t>
            </a:r>
            <a:r>
              <a:rPr lang="en-US" dirty="0">
                <a:solidFill>
                  <a:srgbClr val="FF0000"/>
                </a:solidFill>
              </a:rPr>
              <a:t>velocity</a:t>
            </a:r>
            <a:r>
              <a:rPr lang="en-US" dirty="0"/>
              <a:t> of the particles.</a:t>
            </a:r>
            <a:endParaRPr lang="en-IN" dirty="0"/>
          </a:p>
        </p:txBody>
      </p:sp>
    </p:spTree>
    <p:extLst>
      <p:ext uri="{BB962C8B-B14F-4D97-AF65-F5344CB8AC3E}">
        <p14:creationId xmlns:p14="http://schemas.microsoft.com/office/powerpoint/2010/main" val="13694088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Hybrid Genetic Algorithm, Particle Swarm </a:t>
            </a:r>
            <a:r>
              <a:rPr lang="en-US" dirty="0" err="1"/>
              <a:t>Optimisation</a:t>
            </a:r>
            <a:r>
              <a:rPr lang="en-US" dirty="0"/>
              <a:t> and Simulated annealing (HGAPSOSA)</a:t>
            </a:r>
            <a:endParaRPr lang="en-IN" dirty="0"/>
          </a:p>
        </p:txBody>
      </p:sp>
      <p:sp>
        <p:nvSpPr>
          <p:cNvPr id="3" name="Content Placeholder 2"/>
          <p:cNvSpPr>
            <a:spLocks noGrp="1"/>
          </p:cNvSpPr>
          <p:nvPr>
            <p:ph idx="1"/>
          </p:nvPr>
        </p:nvSpPr>
        <p:spPr/>
        <p:txBody>
          <a:bodyPr/>
          <a:lstStyle/>
          <a:p>
            <a:pPr algn="just"/>
            <a:r>
              <a:rPr lang="en-US" dirty="0"/>
              <a:t>Apply </a:t>
            </a:r>
            <a:r>
              <a:rPr lang="en-US" dirty="0">
                <a:solidFill>
                  <a:srgbClr val="FF0000"/>
                </a:solidFill>
              </a:rPr>
              <a:t>Crossover and Mutation </a:t>
            </a:r>
            <a:r>
              <a:rPr lang="en-US" dirty="0"/>
              <a:t>process on the particles. </a:t>
            </a:r>
            <a:endParaRPr lang="en-US" dirty="0" smtClean="0"/>
          </a:p>
          <a:p>
            <a:pPr algn="just"/>
            <a:r>
              <a:rPr lang="en-US" dirty="0" smtClean="0"/>
              <a:t>In </a:t>
            </a:r>
            <a:r>
              <a:rPr lang="en-US" dirty="0"/>
              <a:t>Mutation process, </a:t>
            </a:r>
            <a:r>
              <a:rPr lang="en-US" dirty="0">
                <a:solidFill>
                  <a:srgbClr val="FF0000"/>
                </a:solidFill>
              </a:rPr>
              <a:t>Simulated </a:t>
            </a:r>
            <a:r>
              <a:rPr lang="en-US" dirty="0" smtClean="0">
                <a:solidFill>
                  <a:srgbClr val="FF0000"/>
                </a:solidFill>
              </a:rPr>
              <a:t>Annealing </a:t>
            </a:r>
            <a:r>
              <a:rPr lang="en-US" dirty="0"/>
              <a:t>is applied on GA</a:t>
            </a:r>
            <a:r>
              <a:rPr lang="en-US" dirty="0" smtClean="0"/>
              <a:t>.</a:t>
            </a:r>
          </a:p>
          <a:p>
            <a:pPr algn="just"/>
            <a:r>
              <a:rPr lang="en-US" dirty="0" smtClean="0"/>
              <a:t> </a:t>
            </a:r>
            <a:r>
              <a:rPr lang="en-US" dirty="0"/>
              <a:t>In simulated annealing, PMs are arranged in decreasing order on the basis of the fitness value in chromosomes</a:t>
            </a:r>
            <a:r>
              <a:rPr lang="en-US" dirty="0" smtClean="0"/>
              <a:t>.</a:t>
            </a:r>
          </a:p>
          <a:p>
            <a:pPr algn="just"/>
            <a:r>
              <a:rPr lang="en-US" dirty="0" smtClean="0"/>
              <a:t> </a:t>
            </a:r>
            <a:r>
              <a:rPr lang="en-US" dirty="0"/>
              <a:t>Select the least fittest PM, </a:t>
            </a:r>
            <a:r>
              <a:rPr lang="en-US" dirty="0">
                <a:solidFill>
                  <a:srgbClr val="FF0000"/>
                </a:solidFill>
              </a:rPr>
              <a:t>allocate all VMs </a:t>
            </a:r>
            <a:r>
              <a:rPr lang="en-US" dirty="0" smtClean="0">
                <a:solidFill>
                  <a:srgbClr val="FF0000"/>
                </a:solidFill>
              </a:rPr>
              <a:t>of </a:t>
            </a:r>
            <a:r>
              <a:rPr lang="en-US" dirty="0">
                <a:solidFill>
                  <a:srgbClr val="FF0000"/>
                </a:solidFill>
              </a:rPr>
              <a:t>this PM to the energy efficient PM</a:t>
            </a:r>
            <a:r>
              <a:rPr lang="en-US" dirty="0"/>
              <a:t> and calculate fitness value of </a:t>
            </a:r>
            <a:r>
              <a:rPr lang="en-US" dirty="0" smtClean="0"/>
              <a:t>chromosomes.</a:t>
            </a:r>
          </a:p>
          <a:p>
            <a:pPr algn="just"/>
            <a:r>
              <a:rPr lang="en-US" dirty="0"/>
              <a:t>The VM position is changed permanently if the </a:t>
            </a:r>
          </a:p>
          <a:p>
            <a:pPr marL="0" indent="0" algn="just">
              <a:buNone/>
            </a:pPr>
            <a:r>
              <a:rPr lang="en-US" dirty="0"/>
              <a:t>else select second least fittest PM in the set of chromosomes</a:t>
            </a:r>
            <a:endParaRPr lang="en-US" dirty="0" smtClean="0"/>
          </a:p>
        </p:txBody>
      </p:sp>
      <p:pic>
        <p:nvPicPr>
          <p:cNvPr id="4" name="Picture 3"/>
          <p:cNvPicPr>
            <a:picLocks noChangeAspect="1"/>
          </p:cNvPicPr>
          <p:nvPr/>
        </p:nvPicPr>
        <p:blipFill>
          <a:blip r:embed="rId2"/>
          <a:stretch>
            <a:fillRect/>
          </a:stretch>
        </p:blipFill>
        <p:spPr>
          <a:xfrm>
            <a:off x="8045720" y="4646463"/>
            <a:ext cx="2390775" cy="409575"/>
          </a:xfrm>
          <a:prstGeom prst="rect">
            <a:avLst/>
          </a:prstGeom>
        </p:spPr>
      </p:pic>
    </p:spTree>
    <p:extLst>
      <p:ext uri="{BB962C8B-B14F-4D97-AF65-F5344CB8AC3E}">
        <p14:creationId xmlns:p14="http://schemas.microsoft.com/office/powerpoint/2010/main" val="2462404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Hybrid Genetic Algorithm, Particle Swarm </a:t>
            </a:r>
            <a:r>
              <a:rPr lang="en-US" dirty="0" err="1"/>
              <a:t>Optimisation</a:t>
            </a:r>
            <a:r>
              <a:rPr lang="en-US" dirty="0"/>
              <a:t> and Simulated annealing (HGAPSOSA)</a:t>
            </a:r>
            <a:endParaRPr lang="en-IN" dirty="0"/>
          </a:p>
        </p:txBody>
      </p:sp>
      <p:sp>
        <p:nvSpPr>
          <p:cNvPr id="3" name="Content Placeholder 2"/>
          <p:cNvSpPr>
            <a:spLocks noGrp="1"/>
          </p:cNvSpPr>
          <p:nvPr>
            <p:ph idx="1"/>
          </p:nvPr>
        </p:nvSpPr>
        <p:spPr/>
        <p:txBody>
          <a:bodyPr>
            <a:normAutofit/>
          </a:bodyPr>
          <a:lstStyle/>
          <a:p>
            <a:pPr marL="0" indent="0" algn="just">
              <a:buNone/>
            </a:pPr>
            <a:endParaRPr lang="en-US" dirty="0" smtClean="0"/>
          </a:p>
          <a:p>
            <a:pPr algn="just"/>
            <a:r>
              <a:rPr lang="en-US" dirty="0" smtClean="0"/>
              <a:t>Perform </a:t>
            </a:r>
            <a:r>
              <a:rPr lang="en-US" dirty="0"/>
              <a:t>the same procedure to find least fitness value chromosomes and compare with new and old values. </a:t>
            </a:r>
            <a:endParaRPr lang="en-US" dirty="0" smtClean="0"/>
          </a:p>
          <a:p>
            <a:pPr algn="just"/>
            <a:r>
              <a:rPr lang="en-US" dirty="0"/>
              <a:t>After applying the PSO, crossover and SA </a:t>
            </a:r>
            <a:r>
              <a:rPr lang="en-US" dirty="0">
                <a:solidFill>
                  <a:srgbClr val="FF0000"/>
                </a:solidFill>
              </a:rPr>
              <a:t>reallocate infeasible VMs</a:t>
            </a:r>
            <a:r>
              <a:rPr lang="en-US" dirty="0"/>
              <a:t> in the </a:t>
            </a:r>
            <a:r>
              <a:rPr lang="en-US" dirty="0" smtClean="0"/>
              <a:t>particles </a:t>
            </a:r>
            <a:r>
              <a:rPr lang="en-US" dirty="0"/>
              <a:t>using the reallocation of VMs procedure discussed in HGACSO. </a:t>
            </a:r>
            <a:endParaRPr lang="en-US" dirty="0" smtClean="0"/>
          </a:p>
          <a:p>
            <a:pPr algn="just"/>
            <a:r>
              <a:rPr lang="en-US" dirty="0" smtClean="0"/>
              <a:t>The </a:t>
            </a:r>
            <a:r>
              <a:rPr lang="en-US" dirty="0"/>
              <a:t>results demonstrated that the </a:t>
            </a:r>
            <a:r>
              <a:rPr lang="en-US" dirty="0" smtClean="0"/>
              <a:t>resource utilization </a:t>
            </a:r>
            <a:r>
              <a:rPr lang="en-US" dirty="0"/>
              <a:t>was 33%, 21% and 6% more when </a:t>
            </a:r>
            <a:r>
              <a:rPr lang="en-US" dirty="0" smtClean="0"/>
              <a:t>compared </a:t>
            </a:r>
            <a:r>
              <a:rPr lang="en-US" dirty="0"/>
              <a:t>with GA, PSO, SA and the temperature was reduced to 10◦, 6◦ and 3◦ when it is compared with GA, PSO and SA</a:t>
            </a:r>
            <a:endParaRPr lang="en-IN" dirty="0"/>
          </a:p>
        </p:txBody>
      </p:sp>
    </p:spTree>
    <p:extLst>
      <p:ext uri="{BB962C8B-B14F-4D97-AF65-F5344CB8AC3E}">
        <p14:creationId xmlns:p14="http://schemas.microsoft.com/office/powerpoint/2010/main" val="11500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dynamic energy consumption can be reduced by reducing the </a:t>
            </a:r>
            <a:r>
              <a:rPr lang="en-US" dirty="0" smtClean="0">
                <a:solidFill>
                  <a:srgbClr val="FF0000"/>
                </a:solidFill>
              </a:rPr>
              <a:t>switching activity and reduce the physical capacitance, reduce supply voltage, reduce the clock frequency</a:t>
            </a:r>
            <a:r>
              <a:rPr lang="en-US" dirty="0" smtClean="0"/>
              <a:t>. </a:t>
            </a:r>
          </a:p>
          <a:p>
            <a:r>
              <a:rPr lang="en-US" dirty="0" smtClean="0"/>
              <a:t>The dynamic energy efficient techniques are further classified into </a:t>
            </a:r>
            <a:r>
              <a:rPr lang="en-US" dirty="0" smtClean="0">
                <a:solidFill>
                  <a:srgbClr val="FF0000"/>
                </a:solidFill>
              </a:rPr>
              <a:t>Hardware based</a:t>
            </a:r>
            <a:r>
              <a:rPr lang="en-US" dirty="0" smtClean="0"/>
              <a:t>, energy-efficient algorithms and </a:t>
            </a:r>
            <a:r>
              <a:rPr lang="en-US" dirty="0" smtClean="0">
                <a:solidFill>
                  <a:srgbClr val="FF0000"/>
                </a:solidFill>
              </a:rPr>
              <a:t>software-based, </a:t>
            </a:r>
            <a:r>
              <a:rPr lang="en-US" dirty="0" smtClean="0"/>
              <a:t>energy-efficient </a:t>
            </a:r>
            <a:r>
              <a:rPr lang="en-IN" dirty="0" smtClean="0"/>
              <a:t>algorithms.</a:t>
            </a:r>
            <a:endParaRPr lang="en-IN" dirty="0"/>
          </a:p>
        </p:txBody>
      </p:sp>
    </p:spTree>
    <p:extLst>
      <p:ext uri="{BB962C8B-B14F-4D97-AF65-F5344CB8AC3E}">
        <p14:creationId xmlns:p14="http://schemas.microsoft.com/office/powerpoint/2010/main" val="3708175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sz="2400" b="1" dirty="0" smtClean="0"/>
              <a:t>HARDWARE LEVEL SOLUTION</a:t>
            </a:r>
          </a:p>
          <a:p>
            <a:r>
              <a:rPr lang="en-US" dirty="0" smtClean="0"/>
              <a:t>The hardware energy efficient technique works in fulfilling the requested services using </a:t>
            </a:r>
            <a:r>
              <a:rPr lang="en-US" dirty="0" smtClean="0">
                <a:solidFill>
                  <a:srgbClr val="FF0000"/>
                </a:solidFill>
              </a:rPr>
              <a:t>minimum number of components</a:t>
            </a:r>
            <a:r>
              <a:rPr lang="en-US" dirty="0" smtClean="0"/>
              <a:t>. </a:t>
            </a:r>
          </a:p>
          <a:p>
            <a:r>
              <a:rPr lang="en-US" dirty="0" smtClean="0"/>
              <a:t>This will further </a:t>
            </a:r>
            <a:r>
              <a:rPr lang="en-US" dirty="0" smtClean="0">
                <a:solidFill>
                  <a:srgbClr val="FF0000"/>
                </a:solidFill>
              </a:rPr>
              <a:t>switch off the idle components </a:t>
            </a:r>
            <a:r>
              <a:rPr lang="en-US" dirty="0" smtClean="0"/>
              <a:t>of the system, varying the frequencies from minimum to maximum.</a:t>
            </a:r>
          </a:p>
          <a:p>
            <a:pPr marL="457200" lvl="1" indent="0">
              <a:buNone/>
            </a:pPr>
            <a:r>
              <a:rPr lang="en-US" b="1" dirty="0"/>
              <a:t>Dynamic Voltage Frequency Scaling (DVFS)</a:t>
            </a:r>
          </a:p>
          <a:p>
            <a:r>
              <a:rPr lang="en-US" dirty="0"/>
              <a:t>Dynamic Voltage Frequency Scaling (DVFS) strategy is used for reducing the power consumption by </a:t>
            </a:r>
            <a:r>
              <a:rPr lang="en-US" dirty="0">
                <a:solidFill>
                  <a:srgbClr val="FF0000"/>
                </a:solidFill>
              </a:rPr>
              <a:t>modifying the CPU frequency according to workload.</a:t>
            </a:r>
            <a:r>
              <a:rPr lang="en-US" dirty="0"/>
              <a:t> </a:t>
            </a:r>
          </a:p>
          <a:p>
            <a:r>
              <a:rPr lang="en-US" dirty="0">
                <a:solidFill>
                  <a:srgbClr val="FF0000"/>
                </a:solidFill>
              </a:rPr>
              <a:t>Voltage scaling </a:t>
            </a:r>
            <a:r>
              <a:rPr lang="en-US" dirty="0"/>
              <a:t>is to reduce the energy consumption by </a:t>
            </a:r>
            <a:r>
              <a:rPr lang="en-US" dirty="0">
                <a:solidFill>
                  <a:srgbClr val="FF0000"/>
                </a:solidFill>
              </a:rPr>
              <a:t>adjusting the voltage to a threshold value </a:t>
            </a:r>
            <a:r>
              <a:rPr lang="en-US" dirty="0"/>
              <a:t>without degrading the output. </a:t>
            </a:r>
          </a:p>
          <a:p>
            <a:r>
              <a:rPr lang="en-US" dirty="0"/>
              <a:t>It scales the voltage and frequency of the CPU during the execution process.</a:t>
            </a:r>
          </a:p>
          <a:p>
            <a:endParaRPr lang="en-IN" dirty="0"/>
          </a:p>
        </p:txBody>
      </p:sp>
    </p:spTree>
    <p:extLst>
      <p:ext uri="{BB962C8B-B14F-4D97-AF65-F5344CB8AC3E}">
        <p14:creationId xmlns:p14="http://schemas.microsoft.com/office/powerpoint/2010/main" val="1359462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It is mainly used to enhance the energy-efficient scheduling on the servers that are in </a:t>
            </a:r>
            <a:r>
              <a:rPr lang="en-US" dirty="0" smtClean="0">
                <a:solidFill>
                  <a:srgbClr val="FF0000"/>
                </a:solidFill>
              </a:rPr>
              <a:t>idle state</a:t>
            </a:r>
            <a:r>
              <a:rPr lang="en-US" dirty="0" smtClean="0"/>
              <a:t>, under light workloads during the execution of </a:t>
            </a:r>
            <a:r>
              <a:rPr lang="en-US" dirty="0" smtClean="0">
                <a:solidFill>
                  <a:srgbClr val="FF0000"/>
                </a:solidFill>
              </a:rPr>
              <a:t>noncritical tasks</a:t>
            </a:r>
            <a:r>
              <a:rPr lang="en-US" dirty="0" smtClean="0"/>
              <a:t>. </a:t>
            </a:r>
          </a:p>
          <a:p>
            <a:pPr algn="just"/>
            <a:r>
              <a:rPr lang="en-US" dirty="0" smtClean="0"/>
              <a:t>This can be activated in </a:t>
            </a:r>
            <a:r>
              <a:rPr lang="en-US" dirty="0" smtClean="0">
                <a:solidFill>
                  <a:srgbClr val="FF0000"/>
                </a:solidFill>
              </a:rPr>
              <a:t>four modes </a:t>
            </a:r>
            <a:r>
              <a:rPr lang="en-US" dirty="0" smtClean="0"/>
              <a:t>like High-frequency mode, Low-frequency mode, available frequency mode and on-demand frequency mode</a:t>
            </a:r>
          </a:p>
          <a:p>
            <a:pPr algn="just"/>
            <a:r>
              <a:rPr lang="en-US" dirty="0"/>
              <a:t>The consumption of the power with this method is not that much reduced compared with the available other methods.</a:t>
            </a:r>
            <a:endParaRPr lang="en-IN" dirty="0"/>
          </a:p>
        </p:txBody>
      </p:sp>
    </p:spTree>
    <p:extLst>
      <p:ext uri="{BB962C8B-B14F-4D97-AF65-F5344CB8AC3E}">
        <p14:creationId xmlns:p14="http://schemas.microsoft.com/office/powerpoint/2010/main" val="322664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3327</TotalTime>
  <Words>6178</Words>
  <Application>Microsoft Office PowerPoint</Application>
  <PresentationFormat>Widescreen</PresentationFormat>
  <Paragraphs>378</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Static Energy-Efficient Algorithms</vt:lpstr>
      <vt:lpstr>Static Energy-Efficient Algorithms</vt:lpstr>
      <vt:lpstr>PowerPoint Presentation</vt:lpstr>
      <vt:lpstr>PowerPoint Presentation</vt:lpstr>
      <vt:lpstr>Best Fit Heuristic Algorithm </vt:lpstr>
      <vt:lpstr>Dynamic Energy-Efficient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Particle Swarm Optimization (PSO)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Ant Colony Optimization (ACO) </vt:lpstr>
      <vt:lpstr>Ant Colony Optimization (ACO) </vt:lpstr>
      <vt:lpstr>Ant Colony Optimization (ACO) </vt:lpstr>
      <vt:lpstr>Ant Colony Optimization (ACO) </vt:lpstr>
      <vt:lpstr>Ant Colony Optimization (ACO) </vt:lpstr>
      <vt:lpstr>Simulated Annealing (SA)</vt:lpstr>
      <vt:lpstr>Simulated Annealing (SA)</vt:lpstr>
      <vt:lpstr>Simulated Annealing (SA)</vt:lpstr>
      <vt:lpstr>Simulated Annealing (SA)</vt:lpstr>
      <vt:lpstr>Cat Swarm Optimisation(CSO)</vt:lpstr>
      <vt:lpstr>Cat Swarm Optimization  </vt:lpstr>
      <vt:lpstr>Cat Swarm Optimization  </vt:lpstr>
      <vt:lpstr>Cat Swarm Optimization  </vt:lpstr>
      <vt:lpstr>Hybrid Genetic Algorithm and Cat Swarm Optimization (HGACSO)</vt:lpstr>
      <vt:lpstr>Hybrid Genetic Algorithm and Cat Swarm Optimization (HGACSO)</vt:lpstr>
      <vt:lpstr>Hybrid Genetic Algorithm and Cat Swarm Optimization (HGACSO)</vt:lpstr>
      <vt:lpstr>Hybrid Genetic Algorithm and Cat Swarm Optimization (HGACSO)</vt:lpstr>
      <vt:lpstr>Hybrid Genetic Algorithm and Cat Swarm Optimization (HGACSO)</vt:lpstr>
      <vt:lpstr>Hybrid Genetic Algorithm and Cat Swarm Optimization (HGACSO)</vt:lpstr>
      <vt:lpstr>Hybrid Genetic Algorithm and Cat Swarm Optimization (HGACSO)</vt:lpstr>
      <vt:lpstr>Hybrid Genetic Algorithm and Cat Swarm Optimization (HGACSO)</vt:lpstr>
      <vt:lpstr>Hybrid Genetic Algorithm and Cat Swarm Optimization (HGACSO) </vt:lpstr>
      <vt:lpstr>Hybrid Genetic Algorithm and Cat Swarm Optimization (HGACSO)</vt:lpstr>
      <vt:lpstr>Hybrid Genetic Algorithm and Cat Swarm Optimization (HGACSO)</vt:lpstr>
      <vt:lpstr>Hybrid Genetic Algorithm and Cat Swarm Optimization (HGACSO)</vt:lpstr>
      <vt:lpstr>Hybrid Genetic Algorithm and Particle Swarm Optimisation (HGAPSO)</vt:lpstr>
      <vt:lpstr>Hybrid Genetic Algorithm and Particle Swarm Optimisation (HGAPSO)</vt:lpstr>
      <vt:lpstr>Hybrid Genetic Algorithm and Particle Swarm Optimisation (HGAPSO)</vt:lpstr>
      <vt:lpstr>Hybrid Genetic Algorithm and Particle Swarm Optimisation (HGAPSO)</vt:lpstr>
      <vt:lpstr>Hybrid Genetic Algorithm and Particle Swarm Optimisation (HGAPSO)</vt:lpstr>
      <vt:lpstr>Hybrid Genetic Algorithm and Particle Swarm Optimisation (HGAPSO)</vt:lpstr>
      <vt:lpstr>Hybrid Genetic Algorithm and Particle Swarm Optimisation (HGAPSO)</vt:lpstr>
      <vt:lpstr>Hybrid Genetic Algorithm and Particle Swarm Optimisation (HGAPSO)</vt:lpstr>
      <vt:lpstr>Hybrid Genetic Algorithm and Particle Swarm Optimisation (HGAPSO)</vt:lpstr>
      <vt:lpstr>Hybrid Genetic Algorithm, Particle Swarm Optimisation and Simulated annealing (HGAPSOSA)</vt:lpstr>
      <vt:lpstr>Hybrid Genetic Algorithm, Particle Swarm Optimisation and Simulated annealing (HGAPSOSA)</vt:lpstr>
      <vt:lpstr>Hybrid Genetic Algorithm, Particle Swarm Optimisation and Simulated annealing (HGAPSOSA)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98</cp:revision>
  <dcterms:created xsi:type="dcterms:W3CDTF">2023-02-15T08:41:04Z</dcterms:created>
  <dcterms:modified xsi:type="dcterms:W3CDTF">2023-03-31T11:14:04Z</dcterms:modified>
</cp:coreProperties>
</file>