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9"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2EF0C7-B768-44C0-859A-B6AF1845AA9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217681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EF0C7-B768-44C0-859A-B6AF1845AA9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402608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EF0C7-B768-44C0-859A-B6AF1845AA9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34613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EF0C7-B768-44C0-859A-B6AF1845AA9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195220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2EF0C7-B768-44C0-859A-B6AF1845AA9E}"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218369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2EF0C7-B768-44C0-859A-B6AF1845AA9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44443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2EF0C7-B768-44C0-859A-B6AF1845AA9E}"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55183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2EF0C7-B768-44C0-859A-B6AF1845AA9E}" type="datetimeFigureOut">
              <a:rPr lang="en-IN" smtClean="0"/>
              <a:t>21-03-2023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344096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EF0C7-B768-44C0-859A-B6AF1845AA9E}"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2008240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EF0C7-B768-44C0-859A-B6AF1845AA9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19453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2EF0C7-B768-44C0-859A-B6AF1845AA9E}"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53397-D546-45B1-BF59-10F2BBE2CD45}" type="slidenum">
              <a:rPr lang="en-IN" smtClean="0"/>
              <a:t>‹#›</a:t>
            </a:fld>
            <a:endParaRPr lang="en-IN"/>
          </a:p>
        </p:txBody>
      </p:sp>
    </p:spTree>
    <p:extLst>
      <p:ext uri="{BB962C8B-B14F-4D97-AF65-F5344CB8AC3E}">
        <p14:creationId xmlns:p14="http://schemas.microsoft.com/office/powerpoint/2010/main" val="176973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EF0C7-B768-44C0-859A-B6AF1845AA9E}" type="datetimeFigureOut">
              <a:rPr lang="en-IN" smtClean="0"/>
              <a:t>21-03-2023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53397-D546-45B1-BF59-10F2BBE2CD45}" type="slidenum">
              <a:rPr lang="en-IN" smtClean="0"/>
              <a:t>‹#›</a:t>
            </a:fld>
            <a:endParaRPr lang="en-IN"/>
          </a:p>
        </p:txBody>
      </p:sp>
    </p:spTree>
    <p:extLst>
      <p:ext uri="{BB962C8B-B14F-4D97-AF65-F5344CB8AC3E}">
        <p14:creationId xmlns:p14="http://schemas.microsoft.com/office/powerpoint/2010/main" val="3511281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Green </a:t>
            </a:r>
            <a:r>
              <a:rPr lang="en-IN" dirty="0" err="1" smtClean="0"/>
              <a:t>IoT</a:t>
            </a:r>
            <a:r>
              <a:rPr lang="en-IN" dirty="0" smtClean="0"/>
              <a:t>: An Overview</a:t>
            </a:r>
            <a:endParaRPr lang="en-IN" dirty="0"/>
          </a:p>
        </p:txBody>
      </p:sp>
      <p:sp>
        <p:nvSpPr>
          <p:cNvPr id="5" name="Content Placeholder 4"/>
          <p:cNvSpPr>
            <a:spLocks noGrp="1"/>
          </p:cNvSpPr>
          <p:nvPr>
            <p:ph idx="1"/>
          </p:nvPr>
        </p:nvSpPr>
        <p:spPr>
          <a:xfrm>
            <a:off x="838200" y="1816998"/>
            <a:ext cx="10515600" cy="4351338"/>
          </a:xfrm>
        </p:spPr>
        <p:txBody>
          <a:bodyPr/>
          <a:lstStyle/>
          <a:p>
            <a:pPr algn="just"/>
            <a:r>
              <a:rPr lang="en-US" dirty="0" smtClean="0"/>
              <a:t>Green </a:t>
            </a:r>
            <a:r>
              <a:rPr lang="en-US" dirty="0" err="1" smtClean="0"/>
              <a:t>IoT</a:t>
            </a:r>
            <a:r>
              <a:rPr lang="en-US" dirty="0" smtClean="0"/>
              <a:t> indicates energy efficiency in </a:t>
            </a:r>
            <a:r>
              <a:rPr lang="en-US" dirty="0" err="1" smtClean="0"/>
              <a:t>IoT</a:t>
            </a:r>
            <a:r>
              <a:rPr lang="en-US" dirty="0" smtClean="0"/>
              <a:t>.</a:t>
            </a:r>
          </a:p>
          <a:p>
            <a:pPr algn="just"/>
            <a:r>
              <a:rPr lang="en-US" dirty="0" smtClean="0"/>
              <a:t>Green </a:t>
            </a:r>
            <a:r>
              <a:rPr lang="en-US" dirty="0" err="1" smtClean="0"/>
              <a:t>IoT</a:t>
            </a:r>
            <a:r>
              <a:rPr lang="en-US" dirty="0" smtClean="0"/>
              <a:t> comprises methods for </a:t>
            </a:r>
            <a:r>
              <a:rPr lang="en-US" dirty="0" smtClean="0">
                <a:solidFill>
                  <a:srgbClr val="FF0000"/>
                </a:solidFill>
              </a:rPr>
              <a:t>reducing energy consumption</a:t>
            </a:r>
            <a:r>
              <a:rPr lang="en-US" dirty="0" smtClean="0"/>
              <a:t> and how sensors can be efficiently used as an </a:t>
            </a:r>
            <a:r>
              <a:rPr lang="en-US" dirty="0" smtClean="0">
                <a:solidFill>
                  <a:srgbClr val="FF0000"/>
                </a:solidFill>
              </a:rPr>
              <a:t>indication of energy conservation</a:t>
            </a:r>
            <a:endParaRPr lang="en-IN" dirty="0">
              <a:solidFill>
                <a:srgbClr val="FF0000"/>
              </a:solidFill>
            </a:endParaRPr>
          </a:p>
        </p:txBody>
      </p:sp>
      <p:pic>
        <p:nvPicPr>
          <p:cNvPr id="6" name="Picture 5"/>
          <p:cNvPicPr>
            <a:picLocks noChangeAspect="1"/>
          </p:cNvPicPr>
          <p:nvPr/>
        </p:nvPicPr>
        <p:blipFill>
          <a:blip r:embed="rId2"/>
          <a:stretch>
            <a:fillRect/>
          </a:stretch>
        </p:blipFill>
        <p:spPr>
          <a:xfrm>
            <a:off x="3985404" y="3093456"/>
            <a:ext cx="6142007" cy="3548011"/>
          </a:xfrm>
          <a:prstGeom prst="rect">
            <a:avLst/>
          </a:prstGeom>
        </p:spPr>
      </p:pic>
    </p:spTree>
    <p:extLst>
      <p:ext uri="{BB962C8B-B14F-4D97-AF65-F5344CB8AC3E}">
        <p14:creationId xmlns:p14="http://schemas.microsoft.com/office/powerpoint/2010/main" val="320043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smtClean="0"/>
              <a:t>Designing </a:t>
            </a:r>
            <a:r>
              <a:rPr lang="en-US" dirty="0">
                <a:solidFill>
                  <a:srgbClr val="FF0000"/>
                </a:solidFill>
              </a:rPr>
              <a:t>smart integrated chip </a:t>
            </a:r>
            <a:r>
              <a:rPr lang="en-US" dirty="0" smtClean="0"/>
              <a:t>is </a:t>
            </a:r>
            <a:r>
              <a:rPr lang="en-US" dirty="0"/>
              <a:t>one way to save energy which applies the hardware-based approach toward green </a:t>
            </a:r>
            <a:r>
              <a:rPr lang="en-US" dirty="0" err="1" smtClean="0"/>
              <a:t>IoT</a:t>
            </a:r>
            <a:endParaRPr lang="en-US" dirty="0" smtClean="0"/>
          </a:p>
          <a:p>
            <a:pPr algn="just"/>
            <a:r>
              <a:rPr lang="en-US" dirty="0" smtClean="0"/>
              <a:t>This </a:t>
            </a:r>
            <a:r>
              <a:rPr lang="en-US" dirty="0"/>
              <a:t>technology will combine </a:t>
            </a:r>
            <a:r>
              <a:rPr lang="en-US" dirty="0">
                <a:solidFill>
                  <a:srgbClr val="FF0000"/>
                </a:solidFill>
              </a:rPr>
              <a:t>green sensor on a chip</a:t>
            </a:r>
            <a:r>
              <a:rPr lang="en-US" dirty="0"/>
              <a:t>, thereby </a:t>
            </a:r>
            <a:r>
              <a:rPr lang="en-US" dirty="0">
                <a:solidFill>
                  <a:srgbClr val="FF0000"/>
                </a:solidFill>
              </a:rPr>
              <a:t>combining processing power and sensing</a:t>
            </a:r>
            <a:r>
              <a:rPr lang="en-US" dirty="0"/>
              <a:t> together and simplifying the sensor nodes. </a:t>
            </a:r>
            <a:endParaRPr lang="en-US" dirty="0" smtClean="0"/>
          </a:p>
          <a:p>
            <a:pPr algn="just"/>
            <a:r>
              <a:rPr lang="en-US" dirty="0" smtClean="0">
                <a:solidFill>
                  <a:srgbClr val="FF0000"/>
                </a:solidFill>
              </a:rPr>
              <a:t>Time </a:t>
            </a:r>
            <a:r>
              <a:rPr lang="en-US" dirty="0">
                <a:solidFill>
                  <a:srgbClr val="FF0000"/>
                </a:solidFill>
              </a:rPr>
              <a:t>reversal </a:t>
            </a:r>
            <a:r>
              <a:rPr lang="en-US" dirty="0" smtClean="0">
                <a:solidFill>
                  <a:srgbClr val="FF0000"/>
                </a:solidFill>
              </a:rPr>
              <a:t>technique </a:t>
            </a:r>
            <a:r>
              <a:rPr lang="en-US" dirty="0" smtClean="0"/>
              <a:t>is </a:t>
            </a:r>
            <a:r>
              <a:rPr lang="en-US" dirty="0"/>
              <a:t>used to power the sensors from radio frequency signals from surroundings. </a:t>
            </a:r>
            <a:endParaRPr lang="en-US" dirty="0" smtClean="0"/>
          </a:p>
          <a:p>
            <a:pPr algn="just"/>
            <a:r>
              <a:rPr lang="en-US" dirty="0" smtClean="0"/>
              <a:t>It </a:t>
            </a:r>
            <a:r>
              <a:rPr lang="en-US" dirty="0"/>
              <a:t>reduces power consumption to a great extent. </a:t>
            </a:r>
            <a:endParaRPr lang="en-US" dirty="0" smtClean="0"/>
          </a:p>
        </p:txBody>
      </p:sp>
    </p:spTree>
    <p:extLst>
      <p:ext uri="{BB962C8B-B14F-4D97-AF65-F5344CB8AC3E}">
        <p14:creationId xmlns:p14="http://schemas.microsoft.com/office/powerpoint/2010/main" val="333178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Usage of </a:t>
            </a:r>
            <a:r>
              <a:rPr lang="en-US" dirty="0">
                <a:solidFill>
                  <a:srgbClr val="FF0000"/>
                </a:solidFill>
              </a:rPr>
              <a:t>dual-core processors </a:t>
            </a:r>
            <a:r>
              <a:rPr lang="en-US" dirty="0"/>
              <a:t>in </a:t>
            </a:r>
            <a:r>
              <a:rPr lang="en-US" dirty="0" err="1"/>
              <a:t>IoT</a:t>
            </a:r>
            <a:r>
              <a:rPr lang="en-US" dirty="0"/>
              <a:t> also helps in reducing the energy usage</a:t>
            </a:r>
            <a:r>
              <a:rPr lang="en-US" dirty="0" smtClean="0"/>
              <a:t>.</a:t>
            </a:r>
          </a:p>
          <a:p>
            <a:pPr algn="just"/>
            <a:r>
              <a:rPr lang="en-US" dirty="0"/>
              <a:t>Out of the two cores, </a:t>
            </a:r>
            <a:r>
              <a:rPr lang="en-US" dirty="0" err="1"/>
              <a:t>CoreL</a:t>
            </a:r>
            <a:r>
              <a:rPr lang="en-US" dirty="0"/>
              <a:t> will be used for low computation task and </a:t>
            </a:r>
            <a:r>
              <a:rPr lang="en-US" dirty="0" err="1"/>
              <a:t>CoreH</a:t>
            </a:r>
            <a:r>
              <a:rPr lang="en-US" dirty="0"/>
              <a:t> will be used for high computation tasks</a:t>
            </a:r>
            <a:r>
              <a:rPr lang="en-US" dirty="0" smtClean="0"/>
              <a:t>.</a:t>
            </a:r>
          </a:p>
          <a:p>
            <a:pPr algn="just"/>
            <a:r>
              <a:rPr lang="en-US" dirty="0" smtClean="0"/>
              <a:t> </a:t>
            </a:r>
            <a:r>
              <a:rPr lang="en-US" dirty="0"/>
              <a:t>This architecture reduces energy consumption by allocating low computation task to </a:t>
            </a:r>
            <a:r>
              <a:rPr lang="en-US" dirty="0" err="1"/>
              <a:t>CoreL</a:t>
            </a:r>
            <a:r>
              <a:rPr lang="en-US" dirty="0"/>
              <a:t> and high computation tasks to </a:t>
            </a:r>
            <a:r>
              <a:rPr lang="en-US" dirty="0" err="1"/>
              <a:t>CoreH</a:t>
            </a:r>
            <a:r>
              <a:rPr lang="en-US" dirty="0"/>
              <a:t> without wasting </a:t>
            </a:r>
            <a:r>
              <a:rPr lang="en-US" dirty="0" smtClean="0"/>
              <a:t>resources</a:t>
            </a:r>
          </a:p>
          <a:p>
            <a:pPr algn="just"/>
            <a:r>
              <a:rPr lang="en-US" dirty="0" smtClean="0"/>
              <a:t> </a:t>
            </a:r>
            <a:r>
              <a:rPr lang="en-US" dirty="0"/>
              <a:t>A </a:t>
            </a:r>
            <a:r>
              <a:rPr lang="en-US" dirty="0">
                <a:solidFill>
                  <a:srgbClr val="FF0000"/>
                </a:solidFill>
              </a:rPr>
              <a:t>hierarchical architecture-based approach </a:t>
            </a:r>
            <a:r>
              <a:rPr lang="en-US" dirty="0" smtClean="0"/>
              <a:t>utilizes </a:t>
            </a:r>
            <a:r>
              <a:rPr lang="en-US" dirty="0"/>
              <a:t>a </a:t>
            </a:r>
            <a:r>
              <a:rPr lang="en-US" dirty="0">
                <a:solidFill>
                  <a:srgbClr val="FF0000"/>
                </a:solidFill>
              </a:rPr>
              <a:t>cluster head </a:t>
            </a:r>
            <a:r>
              <a:rPr lang="en-US" dirty="0"/>
              <a:t>having information about neighboring sensors and </a:t>
            </a:r>
            <a:r>
              <a:rPr lang="en-US" dirty="0" smtClean="0"/>
              <a:t>routers</a:t>
            </a:r>
          </a:p>
          <a:p>
            <a:pPr algn="just"/>
            <a:r>
              <a:rPr lang="en-IN" dirty="0"/>
              <a:t>These </a:t>
            </a:r>
            <a:r>
              <a:rPr lang="en-IN" dirty="0">
                <a:solidFill>
                  <a:srgbClr val="FF0000"/>
                </a:solidFill>
              </a:rPr>
              <a:t>cluster </a:t>
            </a:r>
            <a:r>
              <a:rPr lang="en-US" dirty="0">
                <a:solidFill>
                  <a:srgbClr val="FF0000"/>
                </a:solidFill>
              </a:rPr>
              <a:t>head </a:t>
            </a:r>
            <a:r>
              <a:rPr lang="en-US" dirty="0"/>
              <a:t>will perform efficient resource allocation in order to reduce energy consumption.</a:t>
            </a:r>
            <a:endParaRPr lang="en-IN" dirty="0"/>
          </a:p>
        </p:txBody>
      </p:sp>
    </p:spTree>
    <p:extLst>
      <p:ext uri="{BB962C8B-B14F-4D97-AF65-F5344CB8AC3E}">
        <p14:creationId xmlns:p14="http://schemas.microsoft.com/office/powerpoint/2010/main" val="285341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solidFill>
                  <a:srgbClr val="FF0000"/>
                </a:solidFill>
              </a:rPr>
              <a:t>Reducing the amount of hardware by using the sensor on chip </a:t>
            </a:r>
            <a:r>
              <a:rPr lang="en-US" dirty="0" smtClean="0"/>
              <a:t>technology </a:t>
            </a:r>
            <a:r>
              <a:rPr lang="en-US" dirty="0"/>
              <a:t>also helps in achieving energy </a:t>
            </a:r>
            <a:r>
              <a:rPr lang="en-US" dirty="0" smtClean="0"/>
              <a:t>efficiency</a:t>
            </a:r>
          </a:p>
          <a:p>
            <a:pPr algn="just"/>
            <a:r>
              <a:rPr lang="en-US" dirty="0">
                <a:solidFill>
                  <a:srgbClr val="FF0000"/>
                </a:solidFill>
              </a:rPr>
              <a:t>Policies and strategies based on real-time data </a:t>
            </a:r>
            <a:r>
              <a:rPr lang="en-US" dirty="0"/>
              <a:t>obtained from sensors can support green energy concept to a great </a:t>
            </a:r>
            <a:r>
              <a:rPr lang="en-US" dirty="0" smtClean="0"/>
              <a:t>extent.</a:t>
            </a:r>
          </a:p>
          <a:p>
            <a:pPr algn="just"/>
            <a:r>
              <a:rPr lang="en-US" dirty="0"/>
              <a:t>The insight drawn by processing the data obtained from </a:t>
            </a:r>
            <a:r>
              <a:rPr lang="en-US" dirty="0" err="1"/>
              <a:t>IoT</a:t>
            </a:r>
            <a:r>
              <a:rPr lang="en-US" dirty="0"/>
              <a:t> sensors can be best utilized to create </a:t>
            </a:r>
            <a:r>
              <a:rPr lang="en-US" dirty="0">
                <a:solidFill>
                  <a:srgbClr val="FF0000"/>
                </a:solidFill>
              </a:rPr>
              <a:t>energy usage policies</a:t>
            </a:r>
            <a:r>
              <a:rPr lang="en-US" dirty="0"/>
              <a:t>. </a:t>
            </a:r>
            <a:endParaRPr lang="en-US" dirty="0" smtClean="0"/>
          </a:p>
          <a:p>
            <a:pPr algn="just"/>
            <a:r>
              <a:rPr lang="en-US" dirty="0" smtClean="0"/>
              <a:t>Efficient </a:t>
            </a:r>
            <a:r>
              <a:rPr lang="en-US" dirty="0"/>
              <a:t>policies need to be implemented in different stages like </a:t>
            </a:r>
            <a:r>
              <a:rPr lang="en-US" dirty="0">
                <a:solidFill>
                  <a:srgbClr val="FF0000"/>
                </a:solidFill>
              </a:rPr>
              <a:t>energy data collection, information processing, service delivery, etc. </a:t>
            </a:r>
            <a:endParaRPr lang="en-US" dirty="0" smtClean="0">
              <a:solidFill>
                <a:srgbClr val="FF0000"/>
              </a:solidFill>
            </a:endParaRPr>
          </a:p>
          <a:p>
            <a:pPr algn="just"/>
            <a:r>
              <a:rPr lang="en-US" dirty="0" smtClean="0">
                <a:solidFill>
                  <a:srgbClr val="FF0000"/>
                </a:solidFill>
              </a:rPr>
              <a:t>Changing </a:t>
            </a:r>
            <a:r>
              <a:rPr lang="en-US" dirty="0">
                <a:solidFill>
                  <a:srgbClr val="FF0000"/>
                </a:solidFill>
              </a:rPr>
              <a:t>habit toward saving energy </a:t>
            </a:r>
            <a:r>
              <a:rPr lang="en-US" dirty="0"/>
              <a:t>is another approach to save energy</a:t>
            </a:r>
            <a:endParaRPr lang="en-IN" dirty="0"/>
          </a:p>
        </p:txBody>
      </p:sp>
    </p:spTree>
    <p:extLst>
      <p:ext uri="{BB962C8B-B14F-4D97-AF65-F5344CB8AC3E}">
        <p14:creationId xmlns:p14="http://schemas.microsoft.com/office/powerpoint/2010/main" val="252416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By making positive changes in energy usage of </a:t>
            </a:r>
            <a:r>
              <a:rPr lang="en-US" dirty="0" smtClean="0"/>
              <a:t>user, </a:t>
            </a:r>
            <a:r>
              <a:rPr lang="en-US" dirty="0"/>
              <a:t>great deal of saving can be achieved. </a:t>
            </a:r>
            <a:endParaRPr lang="en-US" dirty="0" smtClean="0"/>
          </a:p>
          <a:p>
            <a:pPr algn="just"/>
            <a:r>
              <a:rPr lang="en-US" dirty="0" smtClean="0">
                <a:solidFill>
                  <a:srgbClr val="FF0000"/>
                </a:solidFill>
              </a:rPr>
              <a:t>Behavioral </a:t>
            </a:r>
            <a:r>
              <a:rPr lang="en-US" dirty="0">
                <a:solidFill>
                  <a:srgbClr val="FF0000"/>
                </a:solidFill>
              </a:rPr>
              <a:t>change</a:t>
            </a:r>
            <a:r>
              <a:rPr lang="en-US" dirty="0"/>
              <a:t>s can be achieved by making the user aware of the need to save energy. </a:t>
            </a:r>
            <a:endParaRPr lang="en-US" dirty="0" smtClean="0"/>
          </a:p>
          <a:p>
            <a:pPr algn="just"/>
            <a:r>
              <a:rPr lang="en-US" dirty="0" smtClean="0">
                <a:solidFill>
                  <a:srgbClr val="FF0000"/>
                </a:solidFill>
              </a:rPr>
              <a:t>Awareness </a:t>
            </a:r>
            <a:r>
              <a:rPr lang="en-US" dirty="0">
                <a:solidFill>
                  <a:srgbClr val="FF0000"/>
                </a:solidFill>
              </a:rPr>
              <a:t>campaign </a:t>
            </a:r>
            <a:r>
              <a:rPr lang="en-US" dirty="0"/>
              <a:t>plays a vital role in making behavioral changes.</a:t>
            </a:r>
            <a:endParaRPr lang="en-IN" dirty="0"/>
          </a:p>
        </p:txBody>
      </p:sp>
    </p:spTree>
    <p:extLst>
      <p:ext uri="{BB962C8B-B14F-4D97-AF65-F5344CB8AC3E}">
        <p14:creationId xmlns:p14="http://schemas.microsoft.com/office/powerpoint/2010/main" val="2459839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Awareness-Based Approach Toward Green </a:t>
            </a:r>
            <a:r>
              <a:rPr lang="en-US" dirty="0" err="1"/>
              <a:t>IoT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If we make the users aware of their energy usage and current energy need, it will create a </a:t>
            </a:r>
            <a:r>
              <a:rPr lang="en-US" dirty="0">
                <a:solidFill>
                  <a:srgbClr val="FF0000"/>
                </a:solidFill>
              </a:rPr>
              <a:t>positive thinking </a:t>
            </a:r>
            <a:r>
              <a:rPr lang="en-US" dirty="0"/>
              <a:t>toward saving </a:t>
            </a:r>
            <a:r>
              <a:rPr lang="en-US" dirty="0" smtClean="0"/>
              <a:t>energy</a:t>
            </a:r>
          </a:p>
          <a:p>
            <a:pPr marL="0" indent="0" algn="just">
              <a:buNone/>
            </a:pPr>
            <a:r>
              <a:rPr lang="en-IN" dirty="0"/>
              <a:t>Energy Awareness </a:t>
            </a:r>
            <a:r>
              <a:rPr lang="en-IN" dirty="0" smtClean="0"/>
              <a:t>Campaigns</a:t>
            </a:r>
          </a:p>
          <a:p>
            <a:pPr algn="just"/>
            <a:r>
              <a:rPr lang="en-US" dirty="0"/>
              <a:t>Energy awareness campaign is defined as a </a:t>
            </a:r>
            <a:r>
              <a:rPr lang="en-US" dirty="0">
                <a:solidFill>
                  <a:srgbClr val="FF0000"/>
                </a:solidFill>
              </a:rPr>
              <a:t>properly planned, synchronous set of activities </a:t>
            </a:r>
            <a:r>
              <a:rPr lang="en-US" dirty="0"/>
              <a:t>leading to create awareness among the energy users regarding the need of saving energy</a:t>
            </a:r>
            <a:r>
              <a:rPr lang="en-US" dirty="0" smtClean="0"/>
              <a:t>.</a:t>
            </a:r>
          </a:p>
          <a:p>
            <a:pPr algn="just"/>
            <a:r>
              <a:rPr lang="en-US" dirty="0"/>
              <a:t>Readings from </a:t>
            </a:r>
            <a:r>
              <a:rPr lang="en-US" dirty="0" err="1"/>
              <a:t>IoT</a:t>
            </a:r>
            <a:r>
              <a:rPr lang="en-US" dirty="0"/>
              <a:t> sensor-enabled devices can be recorded and displayed to create awareness about current consumption and predicted future energy needs</a:t>
            </a:r>
            <a:r>
              <a:rPr lang="en-US" dirty="0" smtClean="0"/>
              <a:t>.</a:t>
            </a:r>
          </a:p>
          <a:p>
            <a:pPr algn="just"/>
            <a:r>
              <a:rPr lang="en-US" dirty="0" smtClean="0"/>
              <a:t> </a:t>
            </a:r>
            <a:r>
              <a:rPr lang="en-US" dirty="0"/>
              <a:t>It will create a clear picture among viewers regarding the need to save energy and reduce consumption.</a:t>
            </a:r>
            <a:endParaRPr lang="en-IN" dirty="0"/>
          </a:p>
        </p:txBody>
      </p:sp>
    </p:spTree>
    <p:extLst>
      <p:ext uri="{BB962C8B-B14F-4D97-AF65-F5344CB8AC3E}">
        <p14:creationId xmlns:p14="http://schemas.microsoft.com/office/powerpoint/2010/main" val="359135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solidFill>
                  <a:srgbClr val="FF0000"/>
                </a:solidFill>
              </a:rPr>
              <a:t>Energy campaigns at school</a:t>
            </a:r>
            <a:r>
              <a:rPr lang="en-US" dirty="0"/>
              <a:t> are a greater way to create awareness among children. </a:t>
            </a:r>
            <a:endParaRPr lang="en-US" dirty="0" smtClean="0"/>
          </a:p>
          <a:p>
            <a:pPr algn="just"/>
            <a:r>
              <a:rPr lang="en-US" dirty="0" smtClean="0"/>
              <a:t>Through </a:t>
            </a:r>
            <a:r>
              <a:rPr lang="en-US" dirty="0"/>
              <a:t>placards, videos, displays, posters, awareness themed games, we can have students aware about the concept of green </a:t>
            </a:r>
            <a:r>
              <a:rPr lang="en-US" dirty="0" err="1"/>
              <a:t>IoT</a:t>
            </a:r>
            <a:r>
              <a:rPr lang="en-US" dirty="0" smtClean="0"/>
              <a:t>.</a:t>
            </a:r>
          </a:p>
          <a:p>
            <a:pPr algn="just"/>
            <a:r>
              <a:rPr lang="en-US" dirty="0"/>
              <a:t>The main </a:t>
            </a:r>
            <a:r>
              <a:rPr lang="en-US" dirty="0">
                <a:solidFill>
                  <a:srgbClr val="FF0000"/>
                </a:solidFill>
              </a:rPr>
              <a:t>steps </a:t>
            </a:r>
            <a:r>
              <a:rPr lang="en-US" dirty="0"/>
              <a:t>involved in awareness campaign process are planning the campaign, identifying the prospective audience, collecting real-time data, creating campaign materials by properly utilizing the data, identifying strategies for delivering campaign, conducting the campaign effectively, and finally analyzing the results</a:t>
            </a:r>
            <a:endParaRPr lang="en-IN" dirty="0"/>
          </a:p>
        </p:txBody>
      </p:sp>
    </p:spTree>
    <p:extLst>
      <p:ext uri="{BB962C8B-B14F-4D97-AF65-F5344CB8AC3E}">
        <p14:creationId xmlns:p14="http://schemas.microsoft.com/office/powerpoint/2010/main" val="3849410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Businesses also will have long-term benefits of conducting energy awareness campaigns. </a:t>
            </a:r>
            <a:endParaRPr lang="en-US" dirty="0" smtClean="0"/>
          </a:p>
          <a:p>
            <a:pPr algn="just"/>
            <a:r>
              <a:rPr lang="en-US" dirty="0" smtClean="0"/>
              <a:t>The </a:t>
            </a:r>
            <a:r>
              <a:rPr lang="en-US" dirty="0"/>
              <a:t>awareness about green </a:t>
            </a:r>
            <a:r>
              <a:rPr lang="en-US" dirty="0" err="1"/>
              <a:t>IoT</a:t>
            </a:r>
            <a:r>
              <a:rPr lang="en-US" dirty="0"/>
              <a:t> will lead to a great deal of energy-saving activities in an office environment. Energy awareness campaigns can be planned specifically based on the </a:t>
            </a:r>
            <a:r>
              <a:rPr lang="en-US" dirty="0">
                <a:solidFill>
                  <a:srgbClr val="FF0000"/>
                </a:solidFill>
              </a:rPr>
              <a:t>nature of business and types of energy usage. </a:t>
            </a:r>
            <a:endParaRPr lang="en-US" dirty="0" smtClean="0">
              <a:solidFill>
                <a:srgbClr val="FF0000"/>
              </a:solidFill>
            </a:endParaRPr>
          </a:p>
          <a:p>
            <a:pPr algn="just"/>
            <a:r>
              <a:rPr lang="en-US" dirty="0" smtClean="0"/>
              <a:t>Some </a:t>
            </a:r>
            <a:r>
              <a:rPr lang="en-US" dirty="0"/>
              <a:t>of the positive steps involved in the campaign can be </a:t>
            </a:r>
            <a:r>
              <a:rPr lang="en-US" dirty="0">
                <a:solidFill>
                  <a:srgbClr val="FF0000"/>
                </a:solidFill>
              </a:rPr>
              <a:t>advising employees to adopt an energy-saving atmosphere, encouraging employees to identify to the area where they can save energy, displaying energy awareness slogans in the office building, etc</a:t>
            </a:r>
            <a:r>
              <a:rPr lang="en-US" dirty="0" smtClean="0">
                <a:solidFill>
                  <a:srgbClr val="FF0000"/>
                </a:solidFill>
              </a:rPr>
              <a:t>.</a:t>
            </a:r>
          </a:p>
          <a:p>
            <a:pPr algn="just"/>
            <a:r>
              <a:rPr lang="en-US" dirty="0"/>
              <a:t>Types of campaigns are highly dependable on the </a:t>
            </a:r>
            <a:r>
              <a:rPr lang="en-US" dirty="0">
                <a:solidFill>
                  <a:srgbClr val="FF0000"/>
                </a:solidFill>
              </a:rPr>
              <a:t>nature and domain of business. </a:t>
            </a:r>
            <a:endParaRPr lang="en-IN" dirty="0">
              <a:solidFill>
                <a:srgbClr val="FF0000"/>
              </a:solidFill>
            </a:endParaRPr>
          </a:p>
          <a:p>
            <a:pPr algn="just"/>
            <a:endParaRPr lang="en-IN" dirty="0"/>
          </a:p>
        </p:txBody>
      </p:sp>
    </p:spTree>
    <p:extLst>
      <p:ext uri="{BB962C8B-B14F-4D97-AF65-F5344CB8AC3E}">
        <p14:creationId xmlns:p14="http://schemas.microsoft.com/office/powerpoint/2010/main" val="3656703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3372927" y="499074"/>
            <a:ext cx="3968151" cy="6153150"/>
          </a:xfrm>
          <a:prstGeom prst="rect">
            <a:avLst/>
          </a:prstGeom>
        </p:spPr>
      </p:pic>
      <p:sp>
        <p:nvSpPr>
          <p:cNvPr id="5" name="Rectangle 4"/>
          <p:cNvSpPr/>
          <p:nvPr/>
        </p:nvSpPr>
        <p:spPr>
          <a:xfrm>
            <a:off x="7265703" y="2813012"/>
            <a:ext cx="3422425" cy="646331"/>
          </a:xfrm>
          <a:prstGeom prst="rect">
            <a:avLst/>
          </a:prstGeom>
        </p:spPr>
        <p:txBody>
          <a:bodyPr wrap="square">
            <a:spAutoFit/>
          </a:bodyPr>
          <a:lstStyle/>
          <a:p>
            <a:r>
              <a:rPr lang="en-US" dirty="0"/>
              <a:t>Steps involved in energy awareness campaign</a:t>
            </a:r>
            <a:endParaRPr lang="en-IN" dirty="0"/>
          </a:p>
        </p:txBody>
      </p:sp>
    </p:spTree>
    <p:extLst>
      <p:ext uri="{BB962C8B-B14F-4D97-AF65-F5344CB8AC3E}">
        <p14:creationId xmlns:p14="http://schemas.microsoft.com/office/powerpoint/2010/main" val="418129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err="1" smtClean="0"/>
              <a:t>IoT</a:t>
            </a:r>
            <a:r>
              <a:rPr lang="en-IN" dirty="0" smtClean="0"/>
              <a:t>-Based </a:t>
            </a:r>
            <a:r>
              <a:rPr lang="en-IN" dirty="0"/>
              <a:t>Smart </a:t>
            </a:r>
            <a:r>
              <a:rPr lang="en-IN" dirty="0" smtClean="0"/>
              <a:t>Metering</a:t>
            </a:r>
          </a:p>
          <a:p>
            <a:pPr algn="just"/>
            <a:r>
              <a:rPr lang="en-US" dirty="0" err="1"/>
              <a:t>IoT</a:t>
            </a:r>
            <a:r>
              <a:rPr lang="en-US" dirty="0"/>
              <a:t>-based smart meters are a great way to save energy</a:t>
            </a:r>
            <a:r>
              <a:rPr lang="en-US" dirty="0" smtClean="0"/>
              <a:t>.</a:t>
            </a:r>
          </a:p>
          <a:p>
            <a:pPr algn="just"/>
            <a:r>
              <a:rPr lang="en-US" dirty="0"/>
              <a:t>A smart meter provides </a:t>
            </a:r>
            <a:r>
              <a:rPr lang="en-US" dirty="0" smtClean="0"/>
              <a:t>real time </a:t>
            </a:r>
            <a:r>
              <a:rPr lang="en-US" dirty="0"/>
              <a:t>energy </a:t>
            </a:r>
            <a:r>
              <a:rPr lang="en-US" dirty="0" smtClean="0"/>
              <a:t>readings, </a:t>
            </a:r>
            <a:r>
              <a:rPr lang="en-US" dirty="0"/>
              <a:t>and it is a good way to make user aware of the energy consumption. </a:t>
            </a:r>
            <a:endParaRPr lang="en-US" dirty="0" smtClean="0"/>
          </a:p>
          <a:p>
            <a:pPr algn="just"/>
            <a:r>
              <a:rPr lang="en-US" dirty="0" smtClean="0"/>
              <a:t>The </a:t>
            </a:r>
            <a:r>
              <a:rPr lang="en-US" dirty="0"/>
              <a:t>main benefits of smart meters </a:t>
            </a:r>
            <a:r>
              <a:rPr lang="en-US" dirty="0" smtClean="0"/>
              <a:t>are </a:t>
            </a:r>
            <a:r>
              <a:rPr lang="en-US" dirty="0"/>
              <a:t>as follows: they are </a:t>
            </a:r>
            <a:r>
              <a:rPr lang="en-US" dirty="0">
                <a:solidFill>
                  <a:srgbClr val="FF0000"/>
                </a:solidFill>
              </a:rPr>
              <a:t>less error prone </a:t>
            </a:r>
            <a:r>
              <a:rPr lang="en-US" dirty="0"/>
              <a:t>and </a:t>
            </a:r>
            <a:r>
              <a:rPr lang="en-US" dirty="0">
                <a:solidFill>
                  <a:srgbClr val="FF0000"/>
                </a:solidFill>
              </a:rPr>
              <a:t>more accurate</a:t>
            </a:r>
            <a:r>
              <a:rPr lang="en-US" dirty="0"/>
              <a:t>, meter readings can be sent remotely </a:t>
            </a:r>
            <a:r>
              <a:rPr lang="en-US" dirty="0">
                <a:solidFill>
                  <a:srgbClr val="FF0000"/>
                </a:solidFill>
              </a:rPr>
              <a:t>through web</a:t>
            </a:r>
            <a:r>
              <a:rPr lang="en-US" dirty="0"/>
              <a:t>, and they can be programmed to use with home appliances to control the energy usage to a great </a:t>
            </a:r>
            <a:r>
              <a:rPr lang="en-US" dirty="0" smtClean="0"/>
              <a:t>extent. </a:t>
            </a:r>
          </a:p>
          <a:p>
            <a:pPr algn="just"/>
            <a:r>
              <a:rPr lang="en-US" dirty="0" smtClean="0"/>
              <a:t>The </a:t>
            </a:r>
            <a:r>
              <a:rPr lang="en-US" dirty="0"/>
              <a:t>data collected by these smart meters will be utilized to </a:t>
            </a:r>
            <a:r>
              <a:rPr lang="en-US" dirty="0">
                <a:solidFill>
                  <a:srgbClr val="FF0000"/>
                </a:solidFill>
              </a:rPr>
              <a:t>understand the usage pattern and to predict the future energy usage</a:t>
            </a:r>
            <a:r>
              <a:rPr lang="en-US" dirty="0"/>
              <a:t>. </a:t>
            </a:r>
            <a:endParaRPr lang="en-US" dirty="0" smtClean="0"/>
          </a:p>
          <a:p>
            <a:pPr algn="just"/>
            <a:r>
              <a:rPr lang="en-US" dirty="0" smtClean="0"/>
              <a:t>Some </a:t>
            </a:r>
            <a:r>
              <a:rPr lang="en-US" dirty="0"/>
              <a:t>of the functionalities of a smart meter are to provide </a:t>
            </a:r>
            <a:r>
              <a:rPr lang="en-US" dirty="0">
                <a:solidFill>
                  <a:srgbClr val="FF0000"/>
                </a:solidFill>
              </a:rPr>
              <a:t>qualitative measurement, control and calibration, power management, synchronization, and display</a:t>
            </a:r>
            <a:endParaRPr lang="en-IN" dirty="0">
              <a:solidFill>
                <a:srgbClr val="FF0000"/>
              </a:solidFill>
            </a:endParaRPr>
          </a:p>
        </p:txBody>
      </p:sp>
    </p:spTree>
    <p:extLst>
      <p:ext uri="{BB962C8B-B14F-4D97-AF65-F5344CB8AC3E}">
        <p14:creationId xmlns:p14="http://schemas.microsoft.com/office/powerpoint/2010/main" val="3461625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In </a:t>
            </a:r>
            <a:r>
              <a:rPr lang="en-US" dirty="0">
                <a:solidFill>
                  <a:srgbClr val="FF0000"/>
                </a:solidFill>
              </a:rPr>
              <a:t>home area network</a:t>
            </a:r>
            <a:r>
              <a:rPr lang="en-US" dirty="0"/>
              <a:t>, all home appliances will be connected to the smart metering. </a:t>
            </a:r>
            <a:endParaRPr lang="en-US" dirty="0" smtClean="0"/>
          </a:p>
          <a:p>
            <a:pPr algn="just"/>
            <a:r>
              <a:rPr lang="en-US" dirty="0" smtClean="0"/>
              <a:t>All </a:t>
            </a:r>
            <a:r>
              <a:rPr lang="en-US" dirty="0"/>
              <a:t>appliances can be controlled and power consumption can be regulated using this model. </a:t>
            </a:r>
            <a:r>
              <a:rPr lang="en-US" dirty="0">
                <a:solidFill>
                  <a:srgbClr val="FF0000"/>
                </a:solidFill>
              </a:rPr>
              <a:t>Wi-Fi and Bluetooth technologies </a:t>
            </a:r>
            <a:r>
              <a:rPr lang="en-US" dirty="0"/>
              <a:t>can be used to connect home appliances to the smart </a:t>
            </a:r>
            <a:r>
              <a:rPr lang="en-US" dirty="0" smtClean="0"/>
              <a:t>meter</a:t>
            </a:r>
          </a:p>
          <a:p>
            <a:pPr algn="just"/>
            <a:r>
              <a:rPr lang="en-US" dirty="0" smtClean="0"/>
              <a:t>In </a:t>
            </a:r>
            <a:r>
              <a:rPr lang="en-US" dirty="0">
                <a:solidFill>
                  <a:srgbClr val="FF0000"/>
                </a:solidFill>
              </a:rPr>
              <a:t>neighborhood area network</a:t>
            </a:r>
            <a:r>
              <a:rPr lang="en-US" dirty="0"/>
              <a:t>, multiple homes are connected through a single data aggregator </a:t>
            </a:r>
            <a:r>
              <a:rPr lang="en-US" dirty="0" smtClean="0"/>
              <a:t>unit. </a:t>
            </a:r>
          </a:p>
          <a:p>
            <a:pPr algn="just"/>
            <a:r>
              <a:rPr lang="en-US" dirty="0" smtClean="0"/>
              <a:t>They </a:t>
            </a:r>
            <a:r>
              <a:rPr lang="en-US" dirty="0"/>
              <a:t>will collect data from participating home area network via a home area </a:t>
            </a:r>
            <a:r>
              <a:rPr lang="en-US" dirty="0" smtClean="0"/>
              <a:t>network</a:t>
            </a:r>
          </a:p>
          <a:p>
            <a:pPr algn="just"/>
            <a:r>
              <a:rPr lang="en-US" dirty="0" smtClean="0">
                <a:solidFill>
                  <a:srgbClr val="FF0000"/>
                </a:solidFill>
              </a:rPr>
              <a:t>Wide </a:t>
            </a:r>
            <a:r>
              <a:rPr lang="en-US" dirty="0">
                <a:solidFill>
                  <a:srgbClr val="FF0000"/>
                </a:solidFill>
              </a:rPr>
              <a:t>area network </a:t>
            </a:r>
            <a:r>
              <a:rPr lang="en-US" dirty="0"/>
              <a:t>will send data collected from data aggregator unit to power management system</a:t>
            </a:r>
            <a:endParaRPr lang="en-IN" dirty="0"/>
          </a:p>
        </p:txBody>
      </p:sp>
    </p:spTree>
    <p:extLst>
      <p:ext uri="{BB962C8B-B14F-4D97-AF65-F5344CB8AC3E}">
        <p14:creationId xmlns:p14="http://schemas.microsoft.com/office/powerpoint/2010/main" val="83325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As shown in the picture, </a:t>
            </a:r>
            <a:r>
              <a:rPr lang="en-US" dirty="0" smtClean="0">
                <a:solidFill>
                  <a:srgbClr val="FF0000"/>
                </a:solidFill>
              </a:rPr>
              <a:t>smart sensors and usage of smart metering</a:t>
            </a:r>
            <a:r>
              <a:rPr lang="en-US" dirty="0" smtClean="0"/>
              <a:t> are leading to the implementation of green </a:t>
            </a:r>
            <a:r>
              <a:rPr lang="en-US" dirty="0" err="1" smtClean="0"/>
              <a:t>IoT</a:t>
            </a:r>
            <a:endParaRPr lang="en-US" dirty="0" smtClean="0"/>
          </a:p>
          <a:p>
            <a:pPr algn="just"/>
            <a:r>
              <a:rPr lang="en-US" dirty="0" smtClean="0"/>
              <a:t>Implementation of </a:t>
            </a:r>
            <a:r>
              <a:rPr lang="en-US" dirty="0" smtClean="0">
                <a:solidFill>
                  <a:srgbClr val="FF0000"/>
                </a:solidFill>
              </a:rPr>
              <a:t>effective energy usage policy and energy awareness campaigns </a:t>
            </a:r>
            <a:r>
              <a:rPr lang="en-US" dirty="0" smtClean="0"/>
              <a:t>are also leading to the concept of green </a:t>
            </a:r>
            <a:r>
              <a:rPr lang="en-US" dirty="0" err="1" smtClean="0"/>
              <a:t>IoT</a:t>
            </a:r>
            <a:endParaRPr lang="en-US" dirty="0" smtClean="0"/>
          </a:p>
          <a:p>
            <a:pPr algn="just"/>
            <a:r>
              <a:rPr lang="en-US" dirty="0" smtClean="0"/>
              <a:t>Green </a:t>
            </a:r>
            <a:r>
              <a:rPr lang="en-US" dirty="0" err="1" smtClean="0"/>
              <a:t>IoT</a:t>
            </a:r>
            <a:r>
              <a:rPr lang="en-US" dirty="0" smtClean="0"/>
              <a:t> also includes the concept of </a:t>
            </a:r>
            <a:r>
              <a:rPr lang="en-US" dirty="0" smtClean="0">
                <a:solidFill>
                  <a:srgbClr val="FF0000"/>
                </a:solidFill>
              </a:rPr>
              <a:t>how </a:t>
            </a:r>
            <a:r>
              <a:rPr lang="en-US" dirty="0" err="1" smtClean="0">
                <a:solidFill>
                  <a:srgbClr val="FF0000"/>
                </a:solidFill>
              </a:rPr>
              <a:t>IoT</a:t>
            </a:r>
            <a:r>
              <a:rPr lang="en-US" dirty="0" smtClean="0">
                <a:solidFill>
                  <a:srgbClr val="FF0000"/>
                </a:solidFill>
              </a:rPr>
              <a:t> </a:t>
            </a:r>
            <a:r>
              <a:rPr lang="en-US" dirty="0" smtClean="0"/>
              <a:t>can be utilized to reduce energy consumption. </a:t>
            </a:r>
          </a:p>
          <a:p>
            <a:pPr algn="just"/>
            <a:r>
              <a:rPr lang="en-US" dirty="0" smtClean="0"/>
              <a:t>Using the </a:t>
            </a:r>
            <a:r>
              <a:rPr lang="en-US" dirty="0" err="1" smtClean="0"/>
              <a:t>IoT</a:t>
            </a:r>
            <a:r>
              <a:rPr lang="en-US" dirty="0" smtClean="0"/>
              <a:t> sensors, </a:t>
            </a:r>
            <a:r>
              <a:rPr lang="en-US" dirty="0" smtClean="0">
                <a:solidFill>
                  <a:srgbClr val="FF0000"/>
                </a:solidFill>
              </a:rPr>
              <a:t>electric devices can be disconnected </a:t>
            </a:r>
            <a:r>
              <a:rPr lang="en-US" dirty="0" smtClean="0"/>
              <a:t>from power supply or convert into power saving mode if being unused</a:t>
            </a:r>
            <a:endParaRPr lang="en-IN" dirty="0"/>
          </a:p>
        </p:txBody>
      </p:sp>
    </p:spTree>
    <p:extLst>
      <p:ext uri="{BB962C8B-B14F-4D97-AF65-F5344CB8AC3E}">
        <p14:creationId xmlns:p14="http://schemas.microsoft.com/office/powerpoint/2010/main" val="3298789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777501" y="1825625"/>
            <a:ext cx="4636998" cy="4351338"/>
          </a:xfrm>
          <a:prstGeom prst="rect">
            <a:avLst/>
          </a:prstGeom>
        </p:spPr>
      </p:pic>
    </p:spTree>
    <p:extLst>
      <p:ext uri="{BB962C8B-B14F-4D97-AF65-F5344CB8AC3E}">
        <p14:creationId xmlns:p14="http://schemas.microsoft.com/office/powerpoint/2010/main" val="2576994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Promoting Recycling</a:t>
            </a:r>
          </a:p>
        </p:txBody>
      </p:sp>
      <p:sp>
        <p:nvSpPr>
          <p:cNvPr id="3" name="Content Placeholder 2"/>
          <p:cNvSpPr>
            <a:spLocks noGrp="1"/>
          </p:cNvSpPr>
          <p:nvPr>
            <p:ph idx="1"/>
          </p:nvPr>
        </p:nvSpPr>
        <p:spPr/>
        <p:txBody>
          <a:bodyPr/>
          <a:lstStyle/>
          <a:p>
            <a:pPr algn="just"/>
            <a:r>
              <a:rPr lang="en-US" dirty="0"/>
              <a:t>Use of </a:t>
            </a:r>
            <a:r>
              <a:rPr lang="en-US" dirty="0">
                <a:solidFill>
                  <a:srgbClr val="FF0000"/>
                </a:solidFill>
              </a:rPr>
              <a:t>biodegradable materials </a:t>
            </a:r>
            <a:r>
              <a:rPr lang="en-US" dirty="0"/>
              <a:t>can contribute toward reducing the </a:t>
            </a:r>
            <a:r>
              <a:rPr lang="en-US" dirty="0">
                <a:solidFill>
                  <a:srgbClr val="FF0000"/>
                </a:solidFill>
              </a:rPr>
              <a:t>greenhouse effect and carbon </a:t>
            </a:r>
            <a:r>
              <a:rPr lang="en-US" dirty="0" smtClean="0">
                <a:solidFill>
                  <a:srgbClr val="FF0000"/>
                </a:solidFill>
              </a:rPr>
              <a:t>footprints</a:t>
            </a:r>
          </a:p>
          <a:p>
            <a:pPr algn="just"/>
            <a:r>
              <a:rPr lang="en-US" dirty="0" err="1"/>
              <a:t>IoT</a:t>
            </a:r>
            <a:r>
              <a:rPr lang="en-US" dirty="0"/>
              <a:t> will lead to billions of devices being part of the Internet and </a:t>
            </a:r>
            <a:r>
              <a:rPr lang="en-US" dirty="0">
                <a:solidFill>
                  <a:srgbClr val="FF0000"/>
                </a:solidFill>
              </a:rPr>
              <a:t>managing the e-waste will </a:t>
            </a:r>
            <a:r>
              <a:rPr lang="en-US" dirty="0"/>
              <a:t>become a huge </a:t>
            </a:r>
            <a:r>
              <a:rPr lang="en-US" dirty="0" smtClean="0"/>
              <a:t>problem. </a:t>
            </a:r>
          </a:p>
          <a:p>
            <a:pPr algn="just"/>
            <a:r>
              <a:rPr lang="en-US" dirty="0" smtClean="0"/>
              <a:t>Use </a:t>
            </a:r>
            <a:r>
              <a:rPr lang="en-US" dirty="0"/>
              <a:t>of biodegradable devices can contribute a lot to deal with this problem. </a:t>
            </a:r>
            <a:endParaRPr lang="en-US" dirty="0" smtClean="0"/>
          </a:p>
          <a:p>
            <a:pPr algn="just"/>
            <a:r>
              <a:rPr lang="en-US" dirty="0" smtClean="0"/>
              <a:t>For </a:t>
            </a:r>
            <a:r>
              <a:rPr lang="en-US" dirty="0"/>
              <a:t>example, we can recycle parts of a mobile phone wisely, like the nickel–cadmium battery can be recycled to create new battery, the copper and circuits can be recycled to create new circuit, and plastic can be reused to produce new plastic materials</a:t>
            </a:r>
            <a:endParaRPr lang="en-IN" dirty="0"/>
          </a:p>
        </p:txBody>
      </p:sp>
    </p:spTree>
    <p:extLst>
      <p:ext uri="{BB962C8B-B14F-4D97-AF65-F5344CB8AC3E}">
        <p14:creationId xmlns:p14="http://schemas.microsoft.com/office/powerpoint/2010/main" val="253366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US" dirty="0"/>
              <a:t>M</a:t>
            </a:r>
            <a:r>
              <a:rPr lang="en-US" dirty="0" smtClean="0"/>
              <a:t>ethods </a:t>
            </a:r>
            <a:r>
              <a:rPr lang="en-US" dirty="0"/>
              <a:t>like selection of green materials, extension of contract length, inclusion of energy-saving battery, and reduction of packaging materials will reduce the environmental impact caused by cell </a:t>
            </a:r>
            <a:r>
              <a:rPr lang="en-US" dirty="0" smtClean="0"/>
              <a:t>phones</a:t>
            </a:r>
          </a:p>
          <a:p>
            <a:pPr algn="just"/>
            <a:r>
              <a:rPr lang="en-US" dirty="0"/>
              <a:t>Promoting the use of recyclable materials in </a:t>
            </a:r>
            <a:r>
              <a:rPr lang="en-US" dirty="0" err="1"/>
              <a:t>IoT</a:t>
            </a:r>
            <a:r>
              <a:rPr lang="en-US" dirty="0"/>
              <a:t> network will make it environment-friendly and contribute toward reducing carbon footprint and </a:t>
            </a:r>
            <a:r>
              <a:rPr lang="en-US" dirty="0" smtClean="0"/>
              <a:t>greenhouse </a:t>
            </a:r>
            <a:r>
              <a:rPr lang="en-US" dirty="0"/>
              <a:t>effects</a:t>
            </a:r>
            <a:endParaRPr lang="en-IN" dirty="0"/>
          </a:p>
        </p:txBody>
      </p:sp>
    </p:spTree>
    <p:extLst>
      <p:ext uri="{BB962C8B-B14F-4D97-AF65-F5344CB8AC3E}">
        <p14:creationId xmlns:p14="http://schemas.microsoft.com/office/powerpoint/2010/main" val="8974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Promoting the Usage of Sensor Cloud: A Step Toward Green </a:t>
            </a:r>
            <a:r>
              <a:rPr lang="en-US" dirty="0" err="1"/>
              <a:t>IoT</a:t>
            </a:r>
            <a:endParaRPr lang="en-IN" dirty="0"/>
          </a:p>
        </p:txBody>
      </p:sp>
      <p:sp>
        <p:nvSpPr>
          <p:cNvPr id="3" name="Content Placeholder 2"/>
          <p:cNvSpPr>
            <a:spLocks noGrp="1"/>
          </p:cNvSpPr>
          <p:nvPr>
            <p:ph idx="1"/>
          </p:nvPr>
        </p:nvSpPr>
        <p:spPr/>
        <p:txBody>
          <a:bodyPr>
            <a:normAutofit fontScale="92500"/>
          </a:bodyPr>
          <a:lstStyle/>
          <a:p>
            <a:pPr algn="just"/>
            <a:r>
              <a:rPr lang="en-US" dirty="0"/>
              <a:t>Sensor clouds combine the capabilities </a:t>
            </a:r>
            <a:r>
              <a:rPr lang="en-US" dirty="0">
                <a:solidFill>
                  <a:srgbClr val="FF0000"/>
                </a:solidFill>
              </a:rPr>
              <a:t>of wireless sensor networks and cloud </a:t>
            </a:r>
            <a:r>
              <a:rPr lang="en-US" dirty="0" smtClean="0">
                <a:solidFill>
                  <a:srgbClr val="FF0000"/>
                </a:solidFill>
              </a:rPr>
              <a:t>computing</a:t>
            </a:r>
          </a:p>
          <a:p>
            <a:pPr algn="just"/>
            <a:r>
              <a:rPr lang="en-US" dirty="0"/>
              <a:t>Promoting the use of sensor cloud network will be a good step toward promoting green </a:t>
            </a:r>
            <a:r>
              <a:rPr lang="en-US" dirty="0" err="1"/>
              <a:t>IoT</a:t>
            </a:r>
            <a:r>
              <a:rPr lang="en-US" dirty="0"/>
              <a:t>. </a:t>
            </a:r>
            <a:endParaRPr lang="en-US" dirty="0" smtClean="0"/>
          </a:p>
          <a:p>
            <a:pPr algn="just"/>
            <a:r>
              <a:rPr lang="en-US" dirty="0" smtClean="0"/>
              <a:t>Sensor </a:t>
            </a:r>
            <a:r>
              <a:rPr lang="en-US" dirty="0"/>
              <a:t>cloud models involve </a:t>
            </a:r>
            <a:r>
              <a:rPr lang="en-US" dirty="0">
                <a:solidFill>
                  <a:srgbClr val="FF0000"/>
                </a:solidFill>
              </a:rPr>
              <a:t>ubiquitous sensors</a:t>
            </a:r>
            <a:r>
              <a:rPr lang="en-US" dirty="0"/>
              <a:t> which collect information from surroundings and these data will be stored in the cloud </a:t>
            </a:r>
            <a:r>
              <a:rPr lang="en-US" dirty="0" smtClean="0"/>
              <a:t>infrastructure </a:t>
            </a:r>
            <a:r>
              <a:rPr lang="en-US" dirty="0"/>
              <a:t>provided by cloud service providers. </a:t>
            </a:r>
            <a:endParaRPr lang="en-US" dirty="0" smtClean="0"/>
          </a:p>
          <a:p>
            <a:pPr algn="just"/>
            <a:r>
              <a:rPr lang="en-US" dirty="0" smtClean="0">
                <a:solidFill>
                  <a:srgbClr val="FF0000"/>
                </a:solidFill>
              </a:rPr>
              <a:t>Energy </a:t>
            </a:r>
            <a:r>
              <a:rPr lang="en-US" dirty="0">
                <a:solidFill>
                  <a:srgbClr val="FF0000"/>
                </a:solidFill>
              </a:rPr>
              <a:t>efficiency </a:t>
            </a:r>
            <a:r>
              <a:rPr lang="en-US" dirty="0"/>
              <a:t>is also can be increased with the sensor cloud technology</a:t>
            </a:r>
            <a:r>
              <a:rPr lang="en-US" dirty="0" smtClean="0"/>
              <a:t>.</a:t>
            </a:r>
          </a:p>
          <a:p>
            <a:pPr algn="just"/>
            <a:r>
              <a:rPr lang="en-US" dirty="0" smtClean="0"/>
              <a:t> </a:t>
            </a:r>
            <a:r>
              <a:rPr lang="en-US" dirty="0"/>
              <a:t>Analytical results </a:t>
            </a:r>
            <a:r>
              <a:rPr lang="en-US" dirty="0" smtClean="0"/>
              <a:t>show </a:t>
            </a:r>
            <a:r>
              <a:rPr lang="en-US" dirty="0"/>
              <a:t>the </a:t>
            </a:r>
            <a:r>
              <a:rPr lang="en-US" dirty="0">
                <a:solidFill>
                  <a:srgbClr val="FF0000"/>
                </a:solidFill>
              </a:rPr>
              <a:t>greater increase in sensor lifetime</a:t>
            </a:r>
            <a:r>
              <a:rPr lang="en-US" dirty="0"/>
              <a:t> in sensor cloud network compared to traditional wireless sensor network.</a:t>
            </a:r>
            <a:endParaRPr lang="en-IN" dirty="0"/>
          </a:p>
        </p:txBody>
      </p:sp>
    </p:spTree>
    <p:extLst>
      <p:ext uri="{BB962C8B-B14F-4D97-AF65-F5344CB8AC3E}">
        <p14:creationId xmlns:p14="http://schemas.microsoft.com/office/powerpoint/2010/main" val="3930974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Researchers are trying to enhance sensor cloud network by the addition of </a:t>
            </a:r>
            <a:r>
              <a:rPr lang="en-US" dirty="0" smtClean="0"/>
              <a:t>technologies </a:t>
            </a:r>
            <a:r>
              <a:rPr lang="en-US" dirty="0"/>
              <a:t>like </a:t>
            </a:r>
            <a:r>
              <a:rPr lang="en-US" dirty="0">
                <a:solidFill>
                  <a:srgbClr val="FF0000"/>
                </a:solidFill>
              </a:rPr>
              <a:t>novel sensory data processing framework </a:t>
            </a:r>
            <a:r>
              <a:rPr lang="en-US" dirty="0"/>
              <a:t>(NSDPF) which connect sensor cloud network </a:t>
            </a:r>
            <a:r>
              <a:rPr lang="en-US" dirty="0">
                <a:solidFill>
                  <a:srgbClr val="FF0000"/>
                </a:solidFill>
              </a:rPr>
              <a:t>with mobile </a:t>
            </a:r>
            <a:r>
              <a:rPr lang="en-US" dirty="0" smtClean="0">
                <a:solidFill>
                  <a:srgbClr val="FF0000"/>
                </a:solidFill>
              </a:rPr>
              <a:t>networks</a:t>
            </a:r>
            <a:r>
              <a:rPr lang="en-US" dirty="0" smtClean="0"/>
              <a:t>. </a:t>
            </a:r>
          </a:p>
          <a:p>
            <a:pPr algn="just"/>
            <a:r>
              <a:rPr lang="en-US" dirty="0" smtClean="0"/>
              <a:t>Scheduling </a:t>
            </a:r>
            <a:r>
              <a:rPr lang="en-US" dirty="0"/>
              <a:t>mechanisms like </a:t>
            </a:r>
            <a:r>
              <a:rPr lang="en-US" dirty="0">
                <a:solidFill>
                  <a:srgbClr val="FF0000"/>
                </a:solidFill>
              </a:rPr>
              <a:t>location-based sleep </a:t>
            </a:r>
            <a:r>
              <a:rPr lang="en-US" dirty="0" smtClean="0">
                <a:solidFill>
                  <a:srgbClr val="FF0000"/>
                </a:solidFill>
              </a:rPr>
              <a:t>scheduling </a:t>
            </a:r>
            <a:r>
              <a:rPr lang="en-US" dirty="0"/>
              <a:t>will increase the energy efficiency of sensor cloud networks. </a:t>
            </a:r>
            <a:endParaRPr lang="en-US" dirty="0" smtClean="0"/>
          </a:p>
          <a:p>
            <a:pPr algn="just"/>
            <a:r>
              <a:rPr lang="en-US" dirty="0" smtClean="0"/>
              <a:t>As </a:t>
            </a:r>
            <a:r>
              <a:rPr lang="en-US" dirty="0"/>
              <a:t>per this technique, sensors will </a:t>
            </a:r>
            <a:r>
              <a:rPr lang="en-US" dirty="0">
                <a:solidFill>
                  <a:srgbClr val="FF0000"/>
                </a:solidFill>
              </a:rPr>
              <a:t>switch to sleep and awake </a:t>
            </a:r>
            <a:r>
              <a:rPr lang="en-US" dirty="0"/>
              <a:t>mode based on the requirement and mobile location. </a:t>
            </a:r>
            <a:endParaRPr lang="en-US" dirty="0" smtClean="0"/>
          </a:p>
          <a:p>
            <a:pPr algn="just"/>
            <a:r>
              <a:rPr lang="en-US" dirty="0" smtClean="0"/>
              <a:t>This </a:t>
            </a:r>
            <a:r>
              <a:rPr lang="en-US" dirty="0"/>
              <a:t>leads to decrease in energy </a:t>
            </a:r>
            <a:r>
              <a:rPr lang="en-US" dirty="0" smtClean="0"/>
              <a:t>consumption </a:t>
            </a:r>
            <a:r>
              <a:rPr lang="en-US" dirty="0"/>
              <a:t>as </a:t>
            </a:r>
            <a:r>
              <a:rPr lang="en-US" dirty="0">
                <a:solidFill>
                  <a:srgbClr val="FF0000"/>
                </a:solidFill>
              </a:rPr>
              <a:t>sensors will go to sleep</a:t>
            </a:r>
            <a:r>
              <a:rPr lang="en-US" dirty="0"/>
              <a:t> mode if no sensing is needed. </a:t>
            </a:r>
            <a:endParaRPr lang="en-US" dirty="0" smtClean="0"/>
          </a:p>
          <a:p>
            <a:pPr algn="just"/>
            <a:r>
              <a:rPr lang="en-US" dirty="0" smtClean="0"/>
              <a:t>This </a:t>
            </a:r>
            <a:r>
              <a:rPr lang="en-US" dirty="0"/>
              <a:t>will save a lot of energy considering the huge amount of sensors being used.</a:t>
            </a:r>
            <a:endParaRPr lang="en-IN" dirty="0"/>
          </a:p>
        </p:txBody>
      </p:sp>
    </p:spTree>
    <p:extLst>
      <p:ext uri="{BB962C8B-B14F-4D97-AF65-F5344CB8AC3E}">
        <p14:creationId xmlns:p14="http://schemas.microsoft.com/office/powerpoint/2010/main" val="407944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05000" y="2734469"/>
            <a:ext cx="8382000" cy="2533650"/>
          </a:xfrm>
          <a:prstGeom prst="rect">
            <a:avLst/>
          </a:prstGeom>
        </p:spPr>
      </p:pic>
    </p:spTree>
    <p:extLst>
      <p:ext uri="{BB962C8B-B14F-4D97-AF65-F5344CB8AC3E}">
        <p14:creationId xmlns:p14="http://schemas.microsoft.com/office/powerpoint/2010/main" val="4208255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Awareness Through Prototyping: A Green </a:t>
            </a:r>
            <a:r>
              <a:rPr lang="en-US" dirty="0" err="1"/>
              <a:t>IoT</a:t>
            </a:r>
            <a:r>
              <a:rPr lang="en-US" dirty="0"/>
              <a:t>-Based Smart Home Model</a:t>
            </a:r>
            <a:endParaRPr lang="en-IN" dirty="0"/>
          </a:p>
        </p:txBody>
      </p:sp>
      <p:sp>
        <p:nvSpPr>
          <p:cNvPr id="3" name="Content Placeholder 2"/>
          <p:cNvSpPr>
            <a:spLocks noGrp="1"/>
          </p:cNvSpPr>
          <p:nvPr>
            <p:ph idx="1"/>
          </p:nvPr>
        </p:nvSpPr>
        <p:spPr/>
        <p:txBody>
          <a:bodyPr/>
          <a:lstStyle/>
          <a:p>
            <a:pPr algn="just"/>
            <a:r>
              <a:rPr lang="en-US" dirty="0"/>
              <a:t>Prototyping is an important way to create awareness. In prototyping, a model will be created and </a:t>
            </a:r>
            <a:r>
              <a:rPr lang="en-US" dirty="0">
                <a:solidFill>
                  <a:srgbClr val="FF0000"/>
                </a:solidFill>
              </a:rPr>
              <a:t>statistics </a:t>
            </a:r>
            <a:r>
              <a:rPr lang="en-US" dirty="0"/>
              <a:t>from this model will be taken. </a:t>
            </a:r>
            <a:endParaRPr lang="en-US" dirty="0" smtClean="0"/>
          </a:p>
          <a:p>
            <a:pPr algn="just"/>
            <a:r>
              <a:rPr lang="en-US" dirty="0" smtClean="0"/>
              <a:t>These </a:t>
            </a:r>
            <a:r>
              <a:rPr lang="en-US" dirty="0"/>
              <a:t>statistics will be used as a </a:t>
            </a:r>
            <a:r>
              <a:rPr lang="en-US" dirty="0">
                <a:solidFill>
                  <a:srgbClr val="FF0000"/>
                </a:solidFill>
              </a:rPr>
              <a:t>proof of concept </a:t>
            </a:r>
            <a:r>
              <a:rPr lang="en-US" dirty="0"/>
              <a:t>for the implementation</a:t>
            </a:r>
            <a:r>
              <a:rPr lang="en-US" dirty="0" smtClean="0"/>
              <a:t>.</a:t>
            </a:r>
          </a:p>
          <a:p>
            <a:pPr algn="just"/>
            <a:r>
              <a:rPr lang="en-US" dirty="0"/>
              <a:t>In a smart home, all appliances will be equipped with </a:t>
            </a:r>
            <a:r>
              <a:rPr lang="en-US" dirty="0" err="1"/>
              <a:t>IoT</a:t>
            </a:r>
            <a:r>
              <a:rPr lang="en-US" dirty="0"/>
              <a:t>-based sensors and can be monitored </a:t>
            </a:r>
            <a:r>
              <a:rPr lang="en-US" dirty="0" smtClean="0"/>
              <a:t>effectively </a:t>
            </a:r>
            <a:r>
              <a:rPr lang="en-US" dirty="0"/>
              <a:t>with minimum human intervention. </a:t>
            </a:r>
            <a:endParaRPr lang="en-US" dirty="0" smtClean="0"/>
          </a:p>
          <a:p>
            <a:pPr algn="just"/>
            <a:r>
              <a:rPr lang="en-US" dirty="0" smtClean="0"/>
              <a:t>Using </a:t>
            </a:r>
            <a:r>
              <a:rPr lang="en-US" dirty="0" err="1"/>
              <a:t>IoT</a:t>
            </a:r>
            <a:r>
              <a:rPr lang="en-US" dirty="0"/>
              <a:t>, we can even track the </a:t>
            </a:r>
            <a:r>
              <a:rPr lang="en-US" dirty="0">
                <a:solidFill>
                  <a:srgbClr val="FF0000"/>
                </a:solidFill>
              </a:rPr>
              <a:t>behavior of inhabitants </a:t>
            </a:r>
            <a:r>
              <a:rPr lang="en-US" dirty="0"/>
              <a:t>and make better energy-saving decision based on their behaviors.</a:t>
            </a:r>
            <a:endParaRPr lang="en-IN" dirty="0"/>
          </a:p>
        </p:txBody>
      </p:sp>
    </p:spTree>
    <p:extLst>
      <p:ext uri="{BB962C8B-B14F-4D97-AF65-F5344CB8AC3E}">
        <p14:creationId xmlns:p14="http://schemas.microsoft.com/office/powerpoint/2010/main" val="428377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As part of the prototyping, we can have a </a:t>
            </a:r>
            <a:r>
              <a:rPr lang="en-US" dirty="0">
                <a:solidFill>
                  <a:srgbClr val="FF0000"/>
                </a:solidFill>
              </a:rPr>
              <a:t>model home </a:t>
            </a:r>
            <a:r>
              <a:rPr lang="en-US" dirty="0"/>
              <a:t>installed with </a:t>
            </a:r>
            <a:r>
              <a:rPr lang="en-US" dirty="0" err="1" smtClean="0"/>
              <a:t>IoT</a:t>
            </a:r>
            <a:r>
              <a:rPr lang="en-US" dirty="0" smtClean="0"/>
              <a:t> </a:t>
            </a:r>
            <a:r>
              <a:rPr lang="en-US" dirty="0"/>
              <a:t>sensors and can measure how effective usage and proper planning will help in saving a lot of energy. </a:t>
            </a:r>
            <a:endParaRPr lang="en-US" dirty="0" smtClean="0"/>
          </a:p>
          <a:p>
            <a:pPr algn="just"/>
            <a:r>
              <a:rPr lang="en-US" dirty="0" smtClean="0"/>
              <a:t>This </a:t>
            </a:r>
            <a:r>
              <a:rPr lang="en-US" dirty="0"/>
              <a:t>reading will lead us to make better </a:t>
            </a:r>
            <a:r>
              <a:rPr lang="en-US" dirty="0" smtClean="0"/>
              <a:t>energy saving </a:t>
            </a:r>
            <a:r>
              <a:rPr lang="en-US" dirty="0"/>
              <a:t>decisions. </a:t>
            </a:r>
            <a:endParaRPr lang="en-US" dirty="0" smtClean="0"/>
          </a:p>
          <a:p>
            <a:pPr algn="just"/>
            <a:r>
              <a:rPr lang="en-US" dirty="0" smtClean="0"/>
              <a:t>This </a:t>
            </a:r>
            <a:r>
              <a:rPr lang="en-US" dirty="0"/>
              <a:t>model can be utilized for </a:t>
            </a:r>
            <a:r>
              <a:rPr lang="en-US" dirty="0">
                <a:solidFill>
                  <a:srgbClr val="FF0000"/>
                </a:solidFill>
              </a:rPr>
              <a:t>energy-saving campaigns </a:t>
            </a:r>
            <a:r>
              <a:rPr lang="en-US" dirty="0"/>
              <a:t>as well. </a:t>
            </a:r>
            <a:endParaRPr lang="en-US" dirty="0" smtClean="0"/>
          </a:p>
          <a:p>
            <a:pPr algn="just"/>
            <a:r>
              <a:rPr lang="en-US" dirty="0" smtClean="0"/>
              <a:t>A </a:t>
            </a:r>
            <a:r>
              <a:rPr lang="en-US" dirty="0"/>
              <a:t>smart home will be equipped with </a:t>
            </a:r>
            <a:r>
              <a:rPr lang="en-US" dirty="0">
                <a:solidFill>
                  <a:srgbClr val="FF0000"/>
                </a:solidFill>
              </a:rPr>
              <a:t>smart meters </a:t>
            </a:r>
            <a:r>
              <a:rPr lang="en-US" dirty="0"/>
              <a:t>which will provide frequent energy readings. </a:t>
            </a:r>
            <a:endParaRPr lang="en-US" dirty="0" smtClean="0"/>
          </a:p>
          <a:p>
            <a:pPr algn="just"/>
            <a:r>
              <a:rPr lang="en-US" dirty="0" smtClean="0"/>
              <a:t>Displaying </a:t>
            </a:r>
            <a:r>
              <a:rPr lang="en-US" dirty="0"/>
              <a:t>the energy usage information will contribute toward </a:t>
            </a:r>
            <a:r>
              <a:rPr lang="en-US" dirty="0">
                <a:solidFill>
                  <a:srgbClr val="FF0000"/>
                </a:solidFill>
              </a:rPr>
              <a:t>changing the user behaviors </a:t>
            </a:r>
            <a:r>
              <a:rPr lang="en-US" dirty="0"/>
              <a:t>to support energy savings</a:t>
            </a:r>
            <a:endParaRPr lang="en-IN" dirty="0"/>
          </a:p>
        </p:txBody>
      </p:sp>
    </p:spTree>
    <p:extLst>
      <p:ext uri="{BB962C8B-B14F-4D97-AF65-F5344CB8AC3E}">
        <p14:creationId xmlns:p14="http://schemas.microsoft.com/office/powerpoint/2010/main" val="421711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dirty="0"/>
              <a:t>Monitoring Energy </a:t>
            </a:r>
            <a:r>
              <a:rPr lang="en-IN" dirty="0" smtClean="0"/>
              <a:t>Consumption</a:t>
            </a:r>
          </a:p>
          <a:p>
            <a:pPr algn="just"/>
            <a:r>
              <a:rPr lang="en-IN" dirty="0" smtClean="0"/>
              <a:t>In smart home, </a:t>
            </a:r>
            <a:r>
              <a:rPr lang="en-US" dirty="0" smtClean="0"/>
              <a:t>there </a:t>
            </a:r>
            <a:r>
              <a:rPr lang="en-US" dirty="0"/>
              <a:t>will be various devices out of which some will be always connected to the electric network. </a:t>
            </a:r>
            <a:endParaRPr lang="en-US" dirty="0" smtClean="0"/>
          </a:p>
          <a:p>
            <a:pPr algn="just"/>
            <a:r>
              <a:rPr lang="en-US" dirty="0" smtClean="0"/>
              <a:t>Some </a:t>
            </a:r>
            <a:r>
              <a:rPr lang="en-US" dirty="0"/>
              <a:t>others will be occasionally connected. </a:t>
            </a:r>
            <a:endParaRPr lang="en-US" dirty="0" smtClean="0"/>
          </a:p>
          <a:p>
            <a:pPr algn="just"/>
            <a:r>
              <a:rPr lang="en-US" dirty="0" smtClean="0"/>
              <a:t>By </a:t>
            </a:r>
            <a:r>
              <a:rPr lang="en-US" dirty="0"/>
              <a:t>effectively </a:t>
            </a:r>
            <a:r>
              <a:rPr lang="en-US" dirty="0">
                <a:solidFill>
                  <a:srgbClr val="FF0000"/>
                </a:solidFill>
              </a:rPr>
              <a:t>monitoring and organizing the connectivity patterns</a:t>
            </a:r>
            <a:r>
              <a:rPr lang="en-US" dirty="0"/>
              <a:t>, some significant amount of energy savings can be attained. </a:t>
            </a:r>
            <a:endParaRPr lang="en-US" dirty="0" smtClean="0"/>
          </a:p>
          <a:p>
            <a:pPr algn="just"/>
            <a:r>
              <a:rPr lang="en-US" dirty="0" smtClean="0"/>
              <a:t>Another </a:t>
            </a:r>
            <a:r>
              <a:rPr lang="en-US" dirty="0"/>
              <a:t>aspect worth monitoring is the </a:t>
            </a:r>
            <a:r>
              <a:rPr lang="en-US" dirty="0">
                <a:solidFill>
                  <a:srgbClr val="FF0000"/>
                </a:solidFill>
              </a:rPr>
              <a:t>occupant’s behavior and energy usage </a:t>
            </a:r>
            <a:r>
              <a:rPr lang="en-US" dirty="0" smtClean="0">
                <a:solidFill>
                  <a:srgbClr val="FF0000"/>
                </a:solidFill>
              </a:rPr>
              <a:t>patterns</a:t>
            </a:r>
            <a:r>
              <a:rPr lang="en-US" dirty="0">
                <a:solidFill>
                  <a:srgbClr val="FF0000"/>
                </a:solidFill>
              </a:rPr>
              <a:t>. </a:t>
            </a:r>
            <a:endParaRPr lang="en-US" dirty="0" smtClean="0">
              <a:solidFill>
                <a:srgbClr val="FF0000"/>
              </a:solidFill>
            </a:endParaRPr>
          </a:p>
          <a:p>
            <a:pPr algn="just"/>
            <a:r>
              <a:rPr lang="en-US" dirty="0" smtClean="0"/>
              <a:t>Energy </a:t>
            </a:r>
            <a:r>
              <a:rPr lang="en-US" dirty="0"/>
              <a:t>consumption is greatly associated with the behavior and comfort choice of inhabitants.</a:t>
            </a:r>
            <a:endParaRPr lang="en-IN" dirty="0"/>
          </a:p>
        </p:txBody>
      </p:sp>
    </p:spTree>
    <p:extLst>
      <p:ext uri="{BB962C8B-B14F-4D97-AF65-F5344CB8AC3E}">
        <p14:creationId xmlns:p14="http://schemas.microsoft.com/office/powerpoint/2010/main" val="3174084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Energy consumption will vary based on the </a:t>
            </a:r>
            <a:r>
              <a:rPr lang="en-US" dirty="0">
                <a:solidFill>
                  <a:srgbClr val="FF0000"/>
                </a:solidFill>
              </a:rPr>
              <a:t>weather conditions and geographical location. </a:t>
            </a:r>
            <a:endParaRPr lang="en-US" dirty="0" smtClean="0">
              <a:solidFill>
                <a:srgbClr val="FF0000"/>
              </a:solidFill>
            </a:endParaRPr>
          </a:p>
          <a:p>
            <a:pPr algn="just"/>
            <a:r>
              <a:rPr lang="en-US" dirty="0" smtClean="0">
                <a:solidFill>
                  <a:srgbClr val="FF0000"/>
                </a:solidFill>
              </a:rPr>
              <a:t>Well-planned </a:t>
            </a:r>
            <a:r>
              <a:rPr lang="en-US" dirty="0">
                <a:solidFill>
                  <a:srgbClr val="FF0000"/>
                </a:solidFill>
              </a:rPr>
              <a:t>monitoring and observation </a:t>
            </a:r>
            <a:r>
              <a:rPr lang="en-US" dirty="0"/>
              <a:t>are necessary to create a robust behavioral model</a:t>
            </a:r>
            <a:r>
              <a:rPr lang="en-US" dirty="0" smtClean="0"/>
              <a:t>.</a:t>
            </a:r>
          </a:p>
          <a:p>
            <a:pPr algn="just"/>
            <a:r>
              <a:rPr lang="en-US" dirty="0" smtClean="0"/>
              <a:t>The </a:t>
            </a:r>
            <a:r>
              <a:rPr lang="en-US" dirty="0"/>
              <a:t>main parameters of consideration in defining a behavioral model will be the </a:t>
            </a:r>
            <a:r>
              <a:rPr lang="en-US" dirty="0">
                <a:solidFill>
                  <a:srgbClr val="FF0000"/>
                </a:solidFill>
              </a:rPr>
              <a:t>comfort choices of inhabitant, environmental </a:t>
            </a:r>
            <a:r>
              <a:rPr lang="en-US" dirty="0" smtClean="0">
                <a:solidFill>
                  <a:srgbClr val="FF0000"/>
                </a:solidFill>
              </a:rPr>
              <a:t>condition</a:t>
            </a:r>
            <a:r>
              <a:rPr lang="en-US" dirty="0">
                <a:solidFill>
                  <a:srgbClr val="FF0000"/>
                </a:solidFill>
              </a:rPr>
              <a:t>, and activity levels of </a:t>
            </a:r>
            <a:r>
              <a:rPr lang="en-US" dirty="0" smtClean="0">
                <a:solidFill>
                  <a:srgbClr val="FF0000"/>
                </a:solidFill>
              </a:rPr>
              <a:t>residents.</a:t>
            </a:r>
            <a:r>
              <a:rPr lang="en-US" dirty="0" smtClean="0"/>
              <a:t> </a:t>
            </a:r>
          </a:p>
          <a:p>
            <a:pPr algn="just"/>
            <a:r>
              <a:rPr lang="en-US" dirty="0" smtClean="0"/>
              <a:t>By </a:t>
            </a:r>
            <a:r>
              <a:rPr lang="en-US" dirty="0"/>
              <a:t>intelligently monitoring the energy consumption, </a:t>
            </a:r>
            <a:r>
              <a:rPr lang="en-US" dirty="0">
                <a:solidFill>
                  <a:srgbClr val="FF0000"/>
                </a:solidFill>
              </a:rPr>
              <a:t>future energy usage</a:t>
            </a:r>
            <a:r>
              <a:rPr lang="en-US" dirty="0"/>
              <a:t> can be predicted and will regulate the energy usage accordingly</a:t>
            </a:r>
            <a:endParaRPr lang="en-IN" dirty="0"/>
          </a:p>
        </p:txBody>
      </p:sp>
    </p:spTree>
    <p:extLst>
      <p:ext uri="{BB962C8B-B14F-4D97-AF65-F5344CB8AC3E}">
        <p14:creationId xmlns:p14="http://schemas.microsoft.com/office/powerpoint/2010/main" val="188345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Smart Homes</a:t>
            </a:r>
          </a:p>
          <a:p>
            <a:pPr algn="just"/>
            <a:r>
              <a:rPr lang="en-US" dirty="0" smtClean="0"/>
              <a:t>The idea of the smart home is all about </a:t>
            </a:r>
            <a:r>
              <a:rPr lang="en-US" dirty="0" err="1" smtClean="0">
                <a:solidFill>
                  <a:srgbClr val="FF0000"/>
                </a:solidFill>
              </a:rPr>
              <a:t>IoT</a:t>
            </a:r>
            <a:r>
              <a:rPr lang="en-US" dirty="0" smtClean="0">
                <a:solidFill>
                  <a:srgbClr val="FF0000"/>
                </a:solidFill>
              </a:rPr>
              <a:t>-enabled home</a:t>
            </a:r>
            <a:r>
              <a:rPr lang="en-US" dirty="0" smtClean="0"/>
              <a:t>, so that all things in the home can be </a:t>
            </a:r>
            <a:r>
              <a:rPr lang="en-US" dirty="0" smtClean="0">
                <a:solidFill>
                  <a:srgbClr val="FF0000"/>
                </a:solidFill>
              </a:rPr>
              <a:t>sensed and monitored remotely</a:t>
            </a:r>
            <a:r>
              <a:rPr lang="en-US" dirty="0" smtClean="0"/>
              <a:t>.</a:t>
            </a:r>
          </a:p>
          <a:p>
            <a:pPr algn="just"/>
            <a:r>
              <a:rPr lang="en-US" dirty="0" smtClean="0"/>
              <a:t>It leads to make </a:t>
            </a:r>
            <a:r>
              <a:rPr lang="en-US" dirty="0" smtClean="0">
                <a:solidFill>
                  <a:srgbClr val="FF0000"/>
                </a:solidFill>
              </a:rPr>
              <a:t>energy-efficient decisions </a:t>
            </a:r>
            <a:r>
              <a:rPr lang="en-US" dirty="0" smtClean="0"/>
              <a:t>so as to reduce the energy consumption.</a:t>
            </a:r>
          </a:p>
          <a:p>
            <a:pPr algn="just"/>
            <a:r>
              <a:rPr lang="en-US" dirty="0" smtClean="0"/>
              <a:t>For example, we can </a:t>
            </a:r>
            <a:r>
              <a:rPr lang="en-US" dirty="0" smtClean="0">
                <a:solidFill>
                  <a:srgbClr val="FF0000"/>
                </a:solidFill>
              </a:rPr>
              <a:t>switch on, off, </a:t>
            </a:r>
            <a:r>
              <a:rPr lang="en-US" dirty="0" smtClean="0"/>
              <a:t>or regulate the temperature control system based on the surroundings even if we are away from the home, leading to a lot of energy savings</a:t>
            </a:r>
          </a:p>
          <a:p>
            <a:pPr algn="just"/>
            <a:r>
              <a:rPr lang="en-IN" dirty="0" smtClean="0"/>
              <a:t>All home appliances will </a:t>
            </a:r>
            <a:r>
              <a:rPr lang="en-US" dirty="0" smtClean="0"/>
              <a:t>be attached to a sensor and can be controlled remotely, even from a mobile phone. </a:t>
            </a:r>
            <a:endParaRPr lang="en-US" dirty="0" smtClean="0"/>
          </a:p>
          <a:p>
            <a:pPr algn="just"/>
            <a:r>
              <a:rPr lang="en-US" dirty="0" smtClean="0"/>
              <a:t>Example </a:t>
            </a:r>
            <a:r>
              <a:rPr lang="en-US" dirty="0" smtClean="0"/>
              <a:t>for some of the common sensors used in the smart home system is </a:t>
            </a:r>
            <a:r>
              <a:rPr lang="en-US" dirty="0" smtClean="0">
                <a:solidFill>
                  <a:srgbClr val="FF0000"/>
                </a:solidFill>
              </a:rPr>
              <a:t>wireless temperature sensor, wireless door sensor, </a:t>
            </a:r>
            <a:r>
              <a:rPr lang="en-US" dirty="0" smtClean="0"/>
              <a:t>etc.</a:t>
            </a:r>
            <a:endParaRPr lang="en-IN" dirty="0"/>
          </a:p>
        </p:txBody>
      </p:sp>
    </p:spTree>
    <p:extLst>
      <p:ext uri="{BB962C8B-B14F-4D97-AF65-F5344CB8AC3E}">
        <p14:creationId xmlns:p14="http://schemas.microsoft.com/office/powerpoint/2010/main" val="1173165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A Robust Information Management and Automation </a:t>
            </a:r>
            <a:r>
              <a:rPr lang="en-IN" dirty="0" smtClean="0"/>
              <a:t>System</a:t>
            </a:r>
          </a:p>
          <a:p>
            <a:pPr algn="just"/>
            <a:r>
              <a:rPr lang="en-US" dirty="0" smtClean="0"/>
              <a:t>The </a:t>
            </a:r>
            <a:r>
              <a:rPr lang="en-US" dirty="0"/>
              <a:t>collected readings and data must be properly communicated and managed in order to make wise decisions</a:t>
            </a:r>
            <a:r>
              <a:rPr lang="en-US" dirty="0" smtClean="0"/>
              <a:t>.</a:t>
            </a:r>
          </a:p>
          <a:p>
            <a:pPr algn="just"/>
            <a:r>
              <a:rPr lang="en-US" dirty="0" smtClean="0"/>
              <a:t>It </a:t>
            </a:r>
            <a:r>
              <a:rPr lang="en-US" dirty="0"/>
              <a:t>can provide intelligent adaptation </a:t>
            </a:r>
            <a:r>
              <a:rPr lang="en-US" dirty="0" smtClean="0"/>
              <a:t>countermeasure </a:t>
            </a:r>
            <a:r>
              <a:rPr lang="en-US" dirty="0"/>
              <a:t>to users and connected automated </a:t>
            </a:r>
            <a:r>
              <a:rPr lang="en-US" dirty="0" smtClean="0"/>
              <a:t>device</a:t>
            </a:r>
          </a:p>
          <a:p>
            <a:pPr algn="just"/>
            <a:r>
              <a:rPr lang="en-US" dirty="0"/>
              <a:t>An efficient automation system also can do a big role in energy savings. </a:t>
            </a:r>
            <a:endParaRPr lang="en-US" dirty="0" smtClean="0"/>
          </a:p>
          <a:p>
            <a:pPr algn="just"/>
            <a:r>
              <a:rPr lang="en-US" dirty="0" smtClean="0"/>
              <a:t>Such </a:t>
            </a:r>
            <a:r>
              <a:rPr lang="en-US" dirty="0"/>
              <a:t>a system will be well equipped to take readings from environment, and this information will be wisely utilized to control other connected subsystems in an efficient pattern</a:t>
            </a:r>
            <a:r>
              <a:rPr lang="en-US" dirty="0" smtClean="0"/>
              <a:t>.</a:t>
            </a:r>
          </a:p>
          <a:p>
            <a:pPr algn="just"/>
            <a:r>
              <a:rPr lang="en-US" dirty="0" smtClean="0"/>
              <a:t> </a:t>
            </a:r>
            <a:r>
              <a:rPr lang="en-US" dirty="0"/>
              <a:t>Sensors and actuators will be allocated based on need. Some areas need frequent or continuous sensing should have more sensors installed, while some other areas may have comparatively less number of sensors installed</a:t>
            </a:r>
            <a:endParaRPr lang="en-IN" dirty="0"/>
          </a:p>
        </p:txBody>
      </p:sp>
    </p:spTree>
    <p:extLst>
      <p:ext uri="{BB962C8B-B14F-4D97-AF65-F5344CB8AC3E}">
        <p14:creationId xmlns:p14="http://schemas.microsoft.com/office/powerpoint/2010/main" val="2569310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a:t>User Feedback and User Involvement for Energy </a:t>
            </a:r>
            <a:r>
              <a:rPr lang="en-US" dirty="0" smtClean="0"/>
              <a:t>Savings</a:t>
            </a:r>
          </a:p>
          <a:p>
            <a:pPr algn="just"/>
            <a:r>
              <a:rPr lang="en-US" dirty="0"/>
              <a:t>User involvement is very critical in any energy-saving initiative. </a:t>
            </a:r>
            <a:endParaRPr lang="en-US" dirty="0" smtClean="0"/>
          </a:p>
          <a:p>
            <a:pPr algn="just"/>
            <a:r>
              <a:rPr lang="en-US" dirty="0" smtClean="0"/>
              <a:t>The </a:t>
            </a:r>
            <a:r>
              <a:rPr lang="en-US" dirty="0"/>
              <a:t>readings from the prototype implementation will be given to user and collect their feedback toward it. </a:t>
            </a:r>
            <a:endParaRPr lang="en-US" dirty="0" smtClean="0"/>
          </a:p>
          <a:p>
            <a:pPr algn="just"/>
            <a:r>
              <a:rPr lang="en-US" dirty="0" smtClean="0"/>
              <a:t>Later</a:t>
            </a:r>
            <a:r>
              <a:rPr lang="en-US" dirty="0"/>
              <a:t>, energy-saving decision will be taken in such a way as to accommodate these user feedbacks. </a:t>
            </a:r>
            <a:endParaRPr lang="en-US" dirty="0" smtClean="0"/>
          </a:p>
          <a:p>
            <a:pPr algn="just"/>
            <a:r>
              <a:rPr lang="en-US" dirty="0" smtClean="0"/>
              <a:t>Readings </a:t>
            </a:r>
            <a:r>
              <a:rPr lang="en-US" dirty="0"/>
              <a:t>from smart meters will be given to users and through proper awareness campaigns have users’ practice energy-saving behaviors. </a:t>
            </a:r>
            <a:endParaRPr lang="en-US" dirty="0" smtClean="0"/>
          </a:p>
          <a:p>
            <a:pPr algn="just"/>
            <a:r>
              <a:rPr lang="en-US" dirty="0" smtClean="0"/>
              <a:t>By properly </a:t>
            </a:r>
            <a:r>
              <a:rPr lang="en-US" dirty="0"/>
              <a:t>accommodating these user feedbacks, efficient energy-saving strategies can be implemented.</a:t>
            </a:r>
            <a:endParaRPr lang="en-IN" dirty="0"/>
          </a:p>
        </p:txBody>
      </p:sp>
    </p:spTree>
    <p:extLst>
      <p:ext uri="{BB962C8B-B14F-4D97-AF65-F5344CB8AC3E}">
        <p14:creationId xmlns:p14="http://schemas.microsoft.com/office/powerpoint/2010/main" val="2002965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55465" y="1825625"/>
            <a:ext cx="6681069" cy="4351338"/>
          </a:xfrm>
          <a:prstGeom prst="rect">
            <a:avLst/>
          </a:prstGeom>
        </p:spPr>
      </p:pic>
    </p:spTree>
    <p:extLst>
      <p:ext uri="{BB962C8B-B14F-4D97-AF65-F5344CB8AC3E}">
        <p14:creationId xmlns:p14="http://schemas.microsoft.com/office/powerpoint/2010/main" val="382330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96445" y="1825625"/>
            <a:ext cx="7399110" cy="4351338"/>
          </a:xfrm>
          <a:prstGeom prst="rect">
            <a:avLst/>
          </a:prstGeom>
        </p:spPr>
      </p:pic>
    </p:spTree>
    <p:extLst>
      <p:ext uri="{BB962C8B-B14F-4D97-AF65-F5344CB8AC3E}">
        <p14:creationId xmlns:p14="http://schemas.microsoft.com/office/powerpoint/2010/main" val="230605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Smart Cities</a:t>
            </a:r>
          </a:p>
          <a:p>
            <a:r>
              <a:rPr lang="en-US" dirty="0" smtClean="0"/>
              <a:t>Smart city is a concept of a city in which everything is linked to the Internet through </a:t>
            </a:r>
            <a:r>
              <a:rPr lang="en-US" dirty="0" err="1" smtClean="0"/>
              <a:t>IoT</a:t>
            </a:r>
            <a:r>
              <a:rPr lang="en-US" dirty="0" smtClean="0"/>
              <a:t>-enabled devices.</a:t>
            </a:r>
          </a:p>
          <a:p>
            <a:r>
              <a:rPr lang="en-US" dirty="0" smtClean="0"/>
              <a:t>By wisely monitoring the readings from the </a:t>
            </a:r>
            <a:r>
              <a:rPr lang="en-US" dirty="0" err="1" smtClean="0"/>
              <a:t>IoT</a:t>
            </a:r>
            <a:r>
              <a:rPr lang="en-US" dirty="0" smtClean="0"/>
              <a:t> sensors, we can make intelligent decision leading to great deals of energy savings in the smart city.</a:t>
            </a:r>
            <a:endParaRPr lang="en-IN" dirty="0"/>
          </a:p>
        </p:txBody>
      </p:sp>
    </p:spTree>
    <p:extLst>
      <p:ext uri="{BB962C8B-B14F-4D97-AF65-F5344CB8AC3E}">
        <p14:creationId xmlns:p14="http://schemas.microsoft.com/office/powerpoint/2010/main" val="421213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62045" y="1613140"/>
            <a:ext cx="6676846" cy="4563823"/>
          </a:xfrm>
          <a:prstGeom prst="rect">
            <a:avLst/>
          </a:prstGeom>
        </p:spPr>
      </p:pic>
    </p:spTree>
    <p:extLst>
      <p:ext uri="{BB962C8B-B14F-4D97-AF65-F5344CB8AC3E}">
        <p14:creationId xmlns:p14="http://schemas.microsoft.com/office/powerpoint/2010/main" val="17419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Energy-Efficient Smart Health Care</a:t>
            </a:r>
          </a:p>
          <a:p>
            <a:pPr algn="just"/>
            <a:r>
              <a:rPr lang="en-US" dirty="0" smtClean="0"/>
              <a:t>An </a:t>
            </a:r>
            <a:r>
              <a:rPr lang="en-US" dirty="0" smtClean="0">
                <a:solidFill>
                  <a:srgbClr val="FF0000"/>
                </a:solidFill>
              </a:rPr>
              <a:t>efficient monitoring and diagnosis </a:t>
            </a:r>
            <a:r>
              <a:rPr lang="en-US" dirty="0" smtClean="0"/>
              <a:t>can be performed by </a:t>
            </a:r>
            <a:r>
              <a:rPr lang="en-US" dirty="0" err="1" smtClean="0"/>
              <a:t>IoT</a:t>
            </a:r>
            <a:r>
              <a:rPr lang="en-US" dirty="0" smtClean="0"/>
              <a:t>-enabled healthcare devices. </a:t>
            </a:r>
          </a:p>
          <a:p>
            <a:pPr algn="just"/>
            <a:r>
              <a:rPr lang="en-US" dirty="0" smtClean="0"/>
              <a:t>The data collected from the sensors will provide doctors a very clear idea about the nature of diseases and lead them to accurate diagnosis.</a:t>
            </a:r>
          </a:p>
          <a:p>
            <a:pPr algn="just"/>
            <a:r>
              <a:rPr lang="en-US" dirty="0" smtClean="0"/>
              <a:t>Through these efficient </a:t>
            </a:r>
            <a:r>
              <a:rPr lang="en-US" dirty="0" err="1" smtClean="0"/>
              <a:t>IoT</a:t>
            </a:r>
            <a:r>
              <a:rPr lang="en-US" dirty="0" smtClean="0"/>
              <a:t> devices, a doctor can monitor his patient even remotely. </a:t>
            </a:r>
          </a:p>
          <a:p>
            <a:pPr algn="just"/>
            <a:r>
              <a:rPr lang="en-US" dirty="0" smtClean="0"/>
              <a:t>Similarly, by utilizing the readings from the </a:t>
            </a:r>
            <a:r>
              <a:rPr lang="en-US" dirty="0" err="1" smtClean="0"/>
              <a:t>IoT</a:t>
            </a:r>
            <a:r>
              <a:rPr lang="en-US" dirty="0" smtClean="0"/>
              <a:t> sensors, we can regulate the </a:t>
            </a:r>
            <a:r>
              <a:rPr lang="en-US" dirty="0" smtClean="0">
                <a:solidFill>
                  <a:srgbClr val="FF0000"/>
                </a:solidFill>
              </a:rPr>
              <a:t>energy usage in a hospital environment</a:t>
            </a:r>
            <a:r>
              <a:rPr lang="en-US" dirty="0" smtClean="0"/>
              <a:t>.</a:t>
            </a:r>
          </a:p>
          <a:p>
            <a:pPr algn="just"/>
            <a:r>
              <a:rPr lang="en-US" dirty="0" smtClean="0"/>
              <a:t>By effectively combining the insights from the </a:t>
            </a:r>
            <a:r>
              <a:rPr lang="en-US" dirty="0" err="1" smtClean="0"/>
              <a:t>IoT</a:t>
            </a:r>
            <a:r>
              <a:rPr lang="en-US" dirty="0" smtClean="0"/>
              <a:t> sensors, we can have an efficient energy </a:t>
            </a:r>
            <a:r>
              <a:rPr lang="en-US" dirty="0" smtClean="0">
                <a:solidFill>
                  <a:srgbClr val="FF0000"/>
                </a:solidFill>
              </a:rPr>
              <a:t>usage pattern in a hospital</a:t>
            </a:r>
            <a:r>
              <a:rPr lang="en-US" dirty="0" smtClean="0"/>
              <a:t>, so as to minimize energy wastage and leap toward energy efficiency</a:t>
            </a:r>
          </a:p>
          <a:p>
            <a:endParaRPr lang="en-IN" dirty="0"/>
          </a:p>
        </p:txBody>
      </p:sp>
    </p:spTree>
    <p:extLst>
      <p:ext uri="{BB962C8B-B14F-4D97-AF65-F5344CB8AC3E}">
        <p14:creationId xmlns:p14="http://schemas.microsoft.com/office/powerpoint/2010/main" val="207982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335196" y="1825625"/>
            <a:ext cx="5521608" cy="4351338"/>
          </a:xfrm>
          <a:prstGeom prst="rect">
            <a:avLst/>
          </a:prstGeom>
        </p:spPr>
      </p:pic>
    </p:spTree>
    <p:extLst>
      <p:ext uri="{BB962C8B-B14F-4D97-AF65-F5344CB8AC3E}">
        <p14:creationId xmlns:p14="http://schemas.microsoft.com/office/powerpoint/2010/main" val="238740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Approaches to Achieve Green </a:t>
            </a:r>
            <a:r>
              <a:rPr lang="en-US" dirty="0" err="1"/>
              <a:t>IoT</a:t>
            </a:r>
            <a:endParaRPr lang="en-IN" dirty="0"/>
          </a:p>
        </p:txBody>
      </p:sp>
      <p:sp>
        <p:nvSpPr>
          <p:cNvPr id="3" name="Content Placeholder 2"/>
          <p:cNvSpPr>
            <a:spLocks noGrp="1"/>
          </p:cNvSpPr>
          <p:nvPr>
            <p:ph idx="1"/>
          </p:nvPr>
        </p:nvSpPr>
        <p:spPr/>
        <p:txBody>
          <a:bodyPr/>
          <a:lstStyle/>
          <a:p>
            <a:pPr algn="just"/>
            <a:r>
              <a:rPr lang="en-US" dirty="0"/>
              <a:t>describes different methodologies to make </a:t>
            </a:r>
            <a:r>
              <a:rPr lang="en-US" dirty="0" err="1"/>
              <a:t>IoT</a:t>
            </a:r>
            <a:r>
              <a:rPr lang="en-US" dirty="0"/>
              <a:t> </a:t>
            </a:r>
            <a:r>
              <a:rPr lang="en-US" dirty="0" smtClean="0"/>
              <a:t>green</a:t>
            </a:r>
          </a:p>
          <a:p>
            <a:pPr algn="just"/>
            <a:r>
              <a:rPr lang="en-IN" dirty="0"/>
              <a:t>categorizes these methodologies as software-based methodologies, hardware-based methodologies, policy-based methodologies, awareness-based methodologies, </a:t>
            </a:r>
            <a:r>
              <a:rPr lang="en-IN" dirty="0" err="1" smtClean="0"/>
              <a:t>etc</a:t>
            </a:r>
            <a:endParaRPr lang="en-IN" dirty="0" smtClean="0"/>
          </a:p>
          <a:p>
            <a:pPr algn="just"/>
            <a:r>
              <a:rPr lang="en-US" dirty="0"/>
              <a:t>One of the software-based techniques is to have a </a:t>
            </a:r>
            <a:r>
              <a:rPr lang="en-US" dirty="0">
                <a:solidFill>
                  <a:srgbClr val="FF0000"/>
                </a:solidFill>
              </a:rPr>
              <a:t>scheduling algorithm for sensors </a:t>
            </a:r>
            <a:r>
              <a:rPr lang="en-US" dirty="0"/>
              <a:t>which will change the status of sensors to on duty and off duty based on the </a:t>
            </a:r>
            <a:r>
              <a:rPr lang="en-US" dirty="0" smtClean="0"/>
              <a:t>requirement </a:t>
            </a:r>
            <a:r>
              <a:rPr lang="en-US" dirty="0"/>
              <a:t>of </a:t>
            </a:r>
            <a:r>
              <a:rPr lang="en-US" dirty="0" smtClean="0"/>
              <a:t>sensing</a:t>
            </a:r>
          </a:p>
          <a:p>
            <a:pPr algn="just"/>
            <a:r>
              <a:rPr lang="en-US" dirty="0" smtClean="0"/>
              <a:t>Another is an </a:t>
            </a:r>
            <a:r>
              <a:rPr lang="en-US" dirty="0">
                <a:solidFill>
                  <a:srgbClr val="FF0000"/>
                </a:solidFill>
              </a:rPr>
              <a:t>optimal workload distribution </a:t>
            </a:r>
            <a:r>
              <a:rPr lang="en-US" dirty="0"/>
              <a:t>among server based on resource and energy consumption of servers</a:t>
            </a:r>
            <a:endParaRPr lang="en-IN" dirty="0"/>
          </a:p>
        </p:txBody>
      </p:sp>
    </p:spTree>
    <p:extLst>
      <p:ext uri="{BB962C8B-B14F-4D97-AF65-F5344CB8AC3E}">
        <p14:creationId xmlns:p14="http://schemas.microsoft.com/office/powerpoint/2010/main" val="1634953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2195</Words>
  <Application>Microsoft Office PowerPoint</Application>
  <PresentationFormat>Widescreen</PresentationFormat>
  <Paragraphs>119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Green IoT: An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Various Approaches to Achieve Green IoT</vt:lpstr>
      <vt:lpstr>PowerPoint Presentation</vt:lpstr>
      <vt:lpstr>PowerPoint Presentation</vt:lpstr>
      <vt:lpstr>PowerPoint Presentation</vt:lpstr>
      <vt:lpstr>PowerPoint Presentation</vt:lpstr>
      <vt:lpstr>Awareness-Based Approach Toward Green IoT</vt:lpstr>
      <vt:lpstr>PowerPoint Presentation</vt:lpstr>
      <vt:lpstr>PowerPoint Presentation</vt:lpstr>
      <vt:lpstr>PowerPoint Presentation</vt:lpstr>
      <vt:lpstr>PowerPoint Presentation</vt:lpstr>
      <vt:lpstr>PowerPoint Presentation</vt:lpstr>
      <vt:lpstr>PowerPoint Presentation</vt:lpstr>
      <vt:lpstr>Promoting Recycling</vt:lpstr>
      <vt:lpstr>PowerPoint Presentation</vt:lpstr>
      <vt:lpstr>Promoting the Usage of Sensor Cloud: A Step Toward Green IoT</vt:lpstr>
      <vt:lpstr>PowerPoint Presentation</vt:lpstr>
      <vt:lpstr>PowerPoint Presentation</vt:lpstr>
      <vt:lpstr>Creating Awareness Through Prototyping: A Green IoT-Based Smart Home 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IoT: An Overview</dc:title>
  <dc:creator>USER</dc:creator>
  <cp:lastModifiedBy>USER</cp:lastModifiedBy>
  <cp:revision>38</cp:revision>
  <dcterms:created xsi:type="dcterms:W3CDTF">2023-02-26T06:34:42Z</dcterms:created>
  <dcterms:modified xsi:type="dcterms:W3CDTF">2023-03-21T06:01:29Z</dcterms:modified>
</cp:coreProperties>
</file>