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8" r:id="rId33"/>
    <p:sldId id="289" r:id="rId34"/>
    <p:sldId id="291" r:id="rId35"/>
    <p:sldId id="292" r:id="rId36"/>
    <p:sldId id="293" r:id="rId37"/>
    <p:sldId id="295" r:id="rId38"/>
    <p:sldId id="296" r:id="rId39"/>
    <p:sldId id="297" r:id="rId40"/>
    <p:sldId id="298" r:id="rId41"/>
    <p:sldId id="299" r:id="rId42"/>
    <p:sldId id="300" r:id="rId43"/>
    <p:sldId id="301" r:id="rId44"/>
    <p:sldId id="302"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36" r:id="rId59"/>
    <p:sldId id="337" r:id="rId60"/>
    <p:sldId id="338" r:id="rId61"/>
    <p:sldId id="339" r:id="rId62"/>
    <p:sldId id="340" r:id="rId63"/>
    <p:sldId id="341" r:id="rId64"/>
    <p:sldId id="342" r:id="rId65"/>
    <p:sldId id="343" r:id="rId66"/>
    <p:sldId id="317" r:id="rId67"/>
    <p:sldId id="319" r:id="rId68"/>
    <p:sldId id="320" r:id="rId69"/>
    <p:sldId id="318"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F08C52E-525F-4EEA-9F50-F7F1B52A1E8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99C99-6A50-42CB-B6E2-326619BD4CD7}" type="slidenum">
              <a:rPr lang="en-IN" smtClean="0"/>
              <a:t>‹#›</a:t>
            </a:fld>
            <a:endParaRPr lang="en-IN"/>
          </a:p>
        </p:txBody>
      </p:sp>
    </p:spTree>
    <p:extLst>
      <p:ext uri="{BB962C8B-B14F-4D97-AF65-F5344CB8AC3E}">
        <p14:creationId xmlns:p14="http://schemas.microsoft.com/office/powerpoint/2010/main" val="255212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08C52E-525F-4EEA-9F50-F7F1B52A1E8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99C99-6A50-42CB-B6E2-326619BD4CD7}" type="slidenum">
              <a:rPr lang="en-IN" smtClean="0"/>
              <a:t>‹#›</a:t>
            </a:fld>
            <a:endParaRPr lang="en-IN"/>
          </a:p>
        </p:txBody>
      </p:sp>
    </p:spTree>
    <p:extLst>
      <p:ext uri="{BB962C8B-B14F-4D97-AF65-F5344CB8AC3E}">
        <p14:creationId xmlns:p14="http://schemas.microsoft.com/office/powerpoint/2010/main" val="2547209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08C52E-525F-4EEA-9F50-F7F1B52A1E8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99C99-6A50-42CB-B6E2-326619BD4CD7}" type="slidenum">
              <a:rPr lang="en-IN" smtClean="0"/>
              <a:t>‹#›</a:t>
            </a:fld>
            <a:endParaRPr lang="en-IN"/>
          </a:p>
        </p:txBody>
      </p:sp>
    </p:spTree>
    <p:extLst>
      <p:ext uri="{BB962C8B-B14F-4D97-AF65-F5344CB8AC3E}">
        <p14:creationId xmlns:p14="http://schemas.microsoft.com/office/powerpoint/2010/main" val="216937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08C52E-525F-4EEA-9F50-F7F1B52A1E8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99C99-6A50-42CB-B6E2-326619BD4CD7}" type="slidenum">
              <a:rPr lang="en-IN" smtClean="0"/>
              <a:t>‹#›</a:t>
            </a:fld>
            <a:endParaRPr lang="en-IN"/>
          </a:p>
        </p:txBody>
      </p:sp>
    </p:spTree>
    <p:extLst>
      <p:ext uri="{BB962C8B-B14F-4D97-AF65-F5344CB8AC3E}">
        <p14:creationId xmlns:p14="http://schemas.microsoft.com/office/powerpoint/2010/main" val="425695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08C52E-525F-4EEA-9F50-F7F1B52A1E8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99C99-6A50-42CB-B6E2-326619BD4CD7}" type="slidenum">
              <a:rPr lang="en-IN" smtClean="0"/>
              <a:t>‹#›</a:t>
            </a:fld>
            <a:endParaRPr lang="en-IN"/>
          </a:p>
        </p:txBody>
      </p:sp>
    </p:spTree>
    <p:extLst>
      <p:ext uri="{BB962C8B-B14F-4D97-AF65-F5344CB8AC3E}">
        <p14:creationId xmlns:p14="http://schemas.microsoft.com/office/powerpoint/2010/main" val="261668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F08C52E-525F-4EEA-9F50-F7F1B52A1E85}"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699C99-6A50-42CB-B6E2-326619BD4CD7}" type="slidenum">
              <a:rPr lang="en-IN" smtClean="0"/>
              <a:t>‹#›</a:t>
            </a:fld>
            <a:endParaRPr lang="en-IN"/>
          </a:p>
        </p:txBody>
      </p:sp>
    </p:spTree>
    <p:extLst>
      <p:ext uri="{BB962C8B-B14F-4D97-AF65-F5344CB8AC3E}">
        <p14:creationId xmlns:p14="http://schemas.microsoft.com/office/powerpoint/2010/main" val="45444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F08C52E-525F-4EEA-9F50-F7F1B52A1E85}" type="datetimeFigureOut">
              <a:rPr lang="en-IN" smtClean="0"/>
              <a:t>28-04-2023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699C99-6A50-42CB-B6E2-326619BD4CD7}" type="slidenum">
              <a:rPr lang="en-IN" smtClean="0"/>
              <a:t>‹#›</a:t>
            </a:fld>
            <a:endParaRPr lang="en-IN"/>
          </a:p>
        </p:txBody>
      </p:sp>
    </p:spTree>
    <p:extLst>
      <p:ext uri="{BB962C8B-B14F-4D97-AF65-F5344CB8AC3E}">
        <p14:creationId xmlns:p14="http://schemas.microsoft.com/office/powerpoint/2010/main" val="351963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F08C52E-525F-4EEA-9F50-F7F1B52A1E85}" type="datetimeFigureOut">
              <a:rPr lang="en-IN" smtClean="0"/>
              <a:t>28-04-2023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699C99-6A50-42CB-B6E2-326619BD4CD7}" type="slidenum">
              <a:rPr lang="en-IN" smtClean="0"/>
              <a:t>‹#›</a:t>
            </a:fld>
            <a:endParaRPr lang="en-IN"/>
          </a:p>
        </p:txBody>
      </p:sp>
    </p:spTree>
    <p:extLst>
      <p:ext uri="{BB962C8B-B14F-4D97-AF65-F5344CB8AC3E}">
        <p14:creationId xmlns:p14="http://schemas.microsoft.com/office/powerpoint/2010/main" val="182189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8C52E-525F-4EEA-9F50-F7F1B52A1E85}" type="datetimeFigureOut">
              <a:rPr lang="en-IN" smtClean="0"/>
              <a:t>28-04-2023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699C99-6A50-42CB-B6E2-326619BD4CD7}" type="slidenum">
              <a:rPr lang="en-IN" smtClean="0"/>
              <a:t>‹#›</a:t>
            </a:fld>
            <a:endParaRPr lang="en-IN"/>
          </a:p>
        </p:txBody>
      </p:sp>
    </p:spTree>
    <p:extLst>
      <p:ext uri="{BB962C8B-B14F-4D97-AF65-F5344CB8AC3E}">
        <p14:creationId xmlns:p14="http://schemas.microsoft.com/office/powerpoint/2010/main" val="280590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8C52E-525F-4EEA-9F50-F7F1B52A1E85}"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699C99-6A50-42CB-B6E2-326619BD4CD7}" type="slidenum">
              <a:rPr lang="en-IN" smtClean="0"/>
              <a:t>‹#›</a:t>
            </a:fld>
            <a:endParaRPr lang="en-IN"/>
          </a:p>
        </p:txBody>
      </p:sp>
    </p:spTree>
    <p:extLst>
      <p:ext uri="{BB962C8B-B14F-4D97-AF65-F5344CB8AC3E}">
        <p14:creationId xmlns:p14="http://schemas.microsoft.com/office/powerpoint/2010/main" val="356379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8C52E-525F-4EEA-9F50-F7F1B52A1E85}"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699C99-6A50-42CB-B6E2-326619BD4CD7}" type="slidenum">
              <a:rPr lang="en-IN" smtClean="0"/>
              <a:t>‹#›</a:t>
            </a:fld>
            <a:endParaRPr lang="en-IN"/>
          </a:p>
        </p:txBody>
      </p:sp>
    </p:spTree>
    <p:extLst>
      <p:ext uri="{BB962C8B-B14F-4D97-AF65-F5344CB8AC3E}">
        <p14:creationId xmlns:p14="http://schemas.microsoft.com/office/powerpoint/2010/main" val="824219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8C52E-525F-4EEA-9F50-F7F1B52A1E85}" type="datetimeFigureOut">
              <a:rPr lang="en-IN" smtClean="0"/>
              <a:t>28-04-2023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99C99-6A50-42CB-B6E2-326619BD4CD7}" type="slidenum">
              <a:rPr lang="en-IN" smtClean="0"/>
              <a:t>‹#›</a:t>
            </a:fld>
            <a:endParaRPr lang="en-IN"/>
          </a:p>
        </p:txBody>
      </p:sp>
    </p:spTree>
    <p:extLst>
      <p:ext uri="{BB962C8B-B14F-4D97-AF65-F5344CB8AC3E}">
        <p14:creationId xmlns:p14="http://schemas.microsoft.com/office/powerpoint/2010/main" val="3466808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makeuseof.com/does-bluetooth-use-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makeuseof.com/what-is-a-man-in-the-middle-attack/" TargetMode="External"/><Relationship Id="rId2" Type="http://schemas.openxmlformats.org/officeDocument/2006/relationships/hyperlink" Target="http://www.makeuseof.com/tag/encryption-care/"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makeuseof.com/what-is-a-man-in-the-middle-attack/" TargetMode="External"/><Relationship Id="rId2" Type="http://schemas.openxmlformats.org/officeDocument/2006/relationships/hyperlink" Target="http://www.makeuseof.com/tag/encryption-car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Intelligent Transport System</a:t>
            </a:r>
            <a:endParaRPr lang="en-IN" dirty="0"/>
          </a:p>
        </p:txBody>
      </p:sp>
      <p:sp>
        <p:nvSpPr>
          <p:cNvPr id="5" name="Content Placeholder 4"/>
          <p:cNvSpPr>
            <a:spLocks noGrp="1"/>
          </p:cNvSpPr>
          <p:nvPr>
            <p:ph idx="1"/>
          </p:nvPr>
        </p:nvSpPr>
        <p:spPr/>
        <p:txBody>
          <a:bodyPr>
            <a:normAutofit fontScale="92500" lnSpcReduction="10000"/>
          </a:bodyPr>
          <a:lstStyle/>
          <a:p>
            <a:pPr algn="just"/>
            <a:r>
              <a:rPr lang="en-US" dirty="0" smtClean="0"/>
              <a:t>ITS may be considered as a holistic transportation management and service system which aims to provide innovative and user-friendly services relating to different modes of transport</a:t>
            </a:r>
          </a:p>
          <a:p>
            <a:pPr algn="just"/>
            <a:r>
              <a:rPr lang="en-US" dirty="0" smtClean="0"/>
              <a:t>ITS </a:t>
            </a:r>
            <a:r>
              <a:rPr lang="en-US" dirty="0"/>
              <a:t>uses a network of </a:t>
            </a:r>
            <a:r>
              <a:rPr lang="en-US" b="1" dirty="0" err="1"/>
              <a:t>IoT</a:t>
            </a:r>
            <a:r>
              <a:rPr lang="en-US" b="1" dirty="0"/>
              <a:t> sensors </a:t>
            </a:r>
            <a:r>
              <a:rPr lang="en-US" dirty="0"/>
              <a:t>as the underlying basis for these innovative solutions to transport management. These sensors help in capturing data in a real time and feed the data to various networked subsystems of communication channels and data processors.</a:t>
            </a:r>
            <a:endParaRPr lang="en-US" dirty="0" smtClean="0"/>
          </a:p>
          <a:p>
            <a:pPr algn="just"/>
            <a:r>
              <a:rPr lang="en-US" dirty="0" smtClean="0"/>
              <a:t>ITS through the implementation of its subsystems, collects relevant data, processes it, and hands out the solutions to problems and concerns at hand in various aspects that might be encountered during travel, </a:t>
            </a:r>
            <a:r>
              <a:rPr lang="en-US" b="1" dirty="0" smtClean="0"/>
              <a:t>ranging from road safety, congestion management, traffic rules implementation,</a:t>
            </a:r>
            <a:r>
              <a:rPr lang="en-US" dirty="0" smtClean="0"/>
              <a:t> to catering to ever-evolving needs of passengers</a:t>
            </a:r>
            <a:endParaRPr lang="en-IN" dirty="0"/>
          </a:p>
        </p:txBody>
      </p:sp>
    </p:spTree>
    <p:extLst>
      <p:ext uri="{BB962C8B-B14F-4D97-AF65-F5344CB8AC3E}">
        <p14:creationId xmlns:p14="http://schemas.microsoft.com/office/powerpoint/2010/main" val="211482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Motivations for </a:t>
            </a:r>
            <a:r>
              <a:rPr lang="en-IN" dirty="0" err="1"/>
              <a:t>IoT</a:t>
            </a:r>
            <a:r>
              <a:rPr lang="en-IN" dirty="0"/>
              <a:t> in Transportation</a:t>
            </a:r>
          </a:p>
        </p:txBody>
      </p:sp>
      <p:sp>
        <p:nvSpPr>
          <p:cNvPr id="3" name="Content Placeholder 2"/>
          <p:cNvSpPr>
            <a:spLocks noGrp="1"/>
          </p:cNvSpPr>
          <p:nvPr>
            <p:ph idx="1"/>
          </p:nvPr>
        </p:nvSpPr>
        <p:spPr/>
        <p:txBody>
          <a:bodyPr/>
          <a:lstStyle/>
          <a:p>
            <a:pPr algn="just"/>
            <a:r>
              <a:rPr lang="en-US" b="1" dirty="0"/>
              <a:t>Minimization of energy consumption and vehicular emission </a:t>
            </a:r>
            <a:r>
              <a:rPr lang="en-US" dirty="0"/>
              <a:t>is the major </a:t>
            </a:r>
            <a:r>
              <a:rPr lang="en-US" dirty="0" smtClean="0"/>
              <a:t>challenge </a:t>
            </a:r>
            <a:r>
              <a:rPr lang="en-US" dirty="0"/>
              <a:t>for sustainable development as well as for healthy life. </a:t>
            </a:r>
            <a:endParaRPr lang="en-US" dirty="0" smtClean="0"/>
          </a:p>
          <a:p>
            <a:pPr algn="just"/>
            <a:r>
              <a:rPr lang="en-US" dirty="0" smtClean="0"/>
              <a:t>The </a:t>
            </a:r>
            <a:r>
              <a:rPr lang="en-US" dirty="0"/>
              <a:t>search for an effective and efficient solution culminates at development of an ITS-based multipronged </a:t>
            </a:r>
            <a:r>
              <a:rPr lang="en-US" dirty="0" smtClean="0"/>
              <a:t>strategy</a:t>
            </a:r>
          </a:p>
          <a:p>
            <a:pPr algn="just"/>
            <a:r>
              <a:rPr lang="en-US" dirty="0" smtClean="0"/>
              <a:t> </a:t>
            </a:r>
            <a:r>
              <a:rPr lang="en-US" dirty="0"/>
              <a:t>ITS provides a gateway for efficient fuel usage, road navigation, travel support, route perception as well as environment awareness that shall ultimately minimize the risk of or culminate the causal factors to the above-discussed problems perceived in transportation</a:t>
            </a:r>
            <a:endParaRPr lang="en-IN" dirty="0"/>
          </a:p>
        </p:txBody>
      </p:sp>
    </p:spTree>
    <p:extLst>
      <p:ext uri="{BB962C8B-B14F-4D97-AF65-F5344CB8AC3E}">
        <p14:creationId xmlns:p14="http://schemas.microsoft.com/office/powerpoint/2010/main" val="296198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Technology and Related Power Issues</a:t>
            </a:r>
            <a:endParaRPr lang="en-IN" dirty="0"/>
          </a:p>
        </p:txBody>
      </p:sp>
      <p:sp>
        <p:nvSpPr>
          <p:cNvPr id="3" name="Content Placeholder 2"/>
          <p:cNvSpPr>
            <a:spLocks noGrp="1"/>
          </p:cNvSpPr>
          <p:nvPr>
            <p:ph idx="1"/>
          </p:nvPr>
        </p:nvSpPr>
        <p:spPr/>
        <p:txBody>
          <a:bodyPr/>
          <a:lstStyle/>
          <a:p>
            <a:pPr algn="just"/>
            <a:r>
              <a:rPr lang="en-US" dirty="0"/>
              <a:t>Communication is the next layer of ITS technology strata, filling the gap between sensing technologies, actuation processes, etc. and the computational and information processing levels. Interconnection of various entities involved in the subsystems of ITS is the basic functionality of this layer </a:t>
            </a:r>
            <a:endParaRPr lang="en-IN" dirty="0"/>
          </a:p>
        </p:txBody>
      </p:sp>
      <p:pic>
        <p:nvPicPr>
          <p:cNvPr id="4" name="Picture 3"/>
          <p:cNvPicPr>
            <a:picLocks noChangeAspect="1"/>
          </p:cNvPicPr>
          <p:nvPr/>
        </p:nvPicPr>
        <p:blipFill>
          <a:blip r:embed="rId2"/>
          <a:stretch>
            <a:fillRect/>
          </a:stretch>
        </p:blipFill>
        <p:spPr>
          <a:xfrm>
            <a:off x="5501340" y="3631720"/>
            <a:ext cx="5025741" cy="3124109"/>
          </a:xfrm>
          <a:prstGeom prst="rect">
            <a:avLst/>
          </a:prstGeom>
        </p:spPr>
      </p:pic>
    </p:spTree>
    <p:extLst>
      <p:ext uri="{BB962C8B-B14F-4D97-AF65-F5344CB8AC3E}">
        <p14:creationId xmlns:p14="http://schemas.microsoft.com/office/powerpoint/2010/main" val="3631823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Technology and Related Power Issues</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Information exchange network models in ITS can be crucially subdivided as follows: Vehicle to Vehicle and Vehicle to Infrastructure</a:t>
            </a:r>
            <a:r>
              <a:rPr lang="en-US" dirty="0" smtClean="0"/>
              <a:t>.</a:t>
            </a:r>
          </a:p>
          <a:p>
            <a:pPr algn="just"/>
            <a:r>
              <a:rPr lang="en-US" dirty="0"/>
              <a:t>ITS schemes widely use vehicular-based sensing </a:t>
            </a:r>
            <a:r>
              <a:rPr lang="en-US" dirty="0" err="1"/>
              <a:t>equipments</a:t>
            </a:r>
            <a:r>
              <a:rPr lang="en-US" dirty="0"/>
              <a:t> and electronic </a:t>
            </a:r>
            <a:r>
              <a:rPr lang="en-US" dirty="0" smtClean="0"/>
              <a:t>systems</a:t>
            </a:r>
            <a:r>
              <a:rPr lang="en-US" dirty="0"/>
              <a:t>, that need in vehicle communication networks to share with and derive data from peer vehicular systems, defined as vehicle-to-vehicle communication models (V2V</a:t>
            </a:r>
            <a:r>
              <a:rPr lang="en-US" dirty="0" smtClean="0"/>
              <a:t>).</a:t>
            </a:r>
          </a:p>
          <a:p>
            <a:pPr algn="just"/>
            <a:r>
              <a:rPr lang="en-US" dirty="0"/>
              <a:t>These networks can be employed on various communication protocols based on the applications they serve, feeding on different data transfer ranges. </a:t>
            </a:r>
            <a:endParaRPr lang="en-US" dirty="0" smtClean="0"/>
          </a:p>
          <a:p>
            <a:pPr algn="just"/>
            <a:r>
              <a:rPr lang="en-US" dirty="0" smtClean="0"/>
              <a:t>Data </a:t>
            </a:r>
            <a:r>
              <a:rPr lang="en-US" dirty="0"/>
              <a:t>pertaining to driver control and passenger monitoring generally uses a data transfer rate of less than 10 Kb/s. </a:t>
            </a:r>
            <a:endParaRPr lang="en-US" dirty="0" smtClean="0"/>
          </a:p>
          <a:p>
            <a:pPr algn="just"/>
            <a:r>
              <a:rPr lang="en-US" dirty="0" smtClean="0"/>
              <a:t>This </a:t>
            </a:r>
            <a:r>
              <a:rPr lang="en-US" dirty="0"/>
              <a:t>array of communication technology works on protocols based on low-bandwidth functionalities, often having a very limited range of data </a:t>
            </a:r>
            <a:r>
              <a:rPr lang="en-US" dirty="0" smtClean="0"/>
              <a:t>transmission</a:t>
            </a:r>
            <a:r>
              <a:rPr lang="en-US" dirty="0"/>
              <a:t>, like local interconnect network (LIN), time-triggered weight protocol (TTP/A), </a:t>
            </a:r>
            <a:r>
              <a:rPr lang="en-US" dirty="0" err="1"/>
              <a:t>etc</a:t>
            </a:r>
            <a:endParaRPr lang="en-IN" dirty="0"/>
          </a:p>
        </p:txBody>
      </p:sp>
    </p:spTree>
    <p:extLst>
      <p:ext uri="{BB962C8B-B14F-4D97-AF65-F5344CB8AC3E}">
        <p14:creationId xmlns:p14="http://schemas.microsoft.com/office/powerpoint/2010/main" val="241276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smtClean="0"/>
              <a:t> </a:t>
            </a:r>
            <a:r>
              <a:rPr lang="en-US" dirty="0"/>
              <a:t>General road data, generally not related to diagnostics or critical information, but more on route conditions, often uses 10–25 Kb/s transfer speeds, with transmitted data often being buffered transfer service based. It </a:t>
            </a:r>
            <a:r>
              <a:rPr lang="en-US" dirty="0" smtClean="0"/>
              <a:t>might include </a:t>
            </a:r>
            <a:r>
              <a:rPr lang="en-US" dirty="0"/>
              <a:t>information </a:t>
            </a:r>
            <a:r>
              <a:rPr lang="en-US" dirty="0" smtClean="0"/>
              <a:t>pertaining </a:t>
            </a:r>
            <a:r>
              <a:rPr lang="en-US" dirty="0"/>
              <a:t>to temperature, humidity, sound levels, among other things. </a:t>
            </a:r>
            <a:endParaRPr lang="en-US" dirty="0" smtClean="0"/>
          </a:p>
          <a:p>
            <a:pPr algn="just"/>
            <a:r>
              <a:rPr lang="en-US" dirty="0" smtClean="0"/>
              <a:t>They </a:t>
            </a:r>
            <a:r>
              <a:rPr lang="en-US" dirty="0"/>
              <a:t>function on communication networks based on controller area network bus (CAN-B), J1850, etc. Information transfer and transmission pertaining to powertrain and chassis and other diagnostic elements also employ controller area network bus (CAN-B), though at a highest speed of transmission ranging between 125 Kb/s–1Mb/s, given the </a:t>
            </a:r>
            <a:r>
              <a:rPr lang="en-US" dirty="0" smtClean="0"/>
              <a:t>importance </a:t>
            </a:r>
            <a:r>
              <a:rPr lang="en-US" dirty="0"/>
              <a:t>it holds in the actuation </a:t>
            </a:r>
            <a:r>
              <a:rPr lang="en-US" dirty="0" smtClean="0"/>
              <a:t>processes </a:t>
            </a:r>
            <a:endParaRPr lang="en-IN" dirty="0"/>
          </a:p>
        </p:txBody>
      </p:sp>
    </p:spTree>
    <p:extLst>
      <p:ext uri="{BB962C8B-B14F-4D97-AF65-F5344CB8AC3E}">
        <p14:creationId xmlns:p14="http://schemas.microsoft.com/office/powerpoint/2010/main" val="3262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High data consuming applications like </a:t>
            </a:r>
            <a:r>
              <a:rPr lang="en-US" dirty="0" smtClean="0"/>
              <a:t>multimedia </a:t>
            </a:r>
            <a:r>
              <a:rPr lang="en-US" dirty="0"/>
              <a:t>and infotainment applications, that use greater bandwidth, are transmitted at over 1Mb/s transmission speeds. Such transmissions generally contain </a:t>
            </a:r>
            <a:r>
              <a:rPr lang="en-US" dirty="0" smtClean="0"/>
              <a:t>informa</a:t>
            </a:r>
            <a:r>
              <a:rPr lang="en-US" dirty="0"/>
              <a:t>t</a:t>
            </a:r>
            <a:r>
              <a:rPr lang="en-US" dirty="0" smtClean="0"/>
              <a:t>ion </a:t>
            </a:r>
            <a:r>
              <a:rPr lang="en-US" dirty="0"/>
              <a:t>relating to higher technology employments in ITS </a:t>
            </a:r>
            <a:r>
              <a:rPr lang="en-US" dirty="0" smtClean="0"/>
              <a:t>systems</a:t>
            </a:r>
          </a:p>
          <a:p>
            <a:pPr algn="just"/>
            <a:r>
              <a:rPr lang="en-IN" dirty="0"/>
              <a:t>Such </a:t>
            </a:r>
            <a:r>
              <a:rPr lang="en-IN" dirty="0" smtClean="0"/>
              <a:t>technologies use </a:t>
            </a:r>
            <a:r>
              <a:rPr lang="en-IN" dirty="0"/>
              <a:t>protocols like media-oriented system transport (MOST), digital data bus (DDB), Bluetooth, </a:t>
            </a:r>
            <a:r>
              <a:rPr lang="en-IN" dirty="0" err="1"/>
              <a:t>FlexRay</a:t>
            </a:r>
            <a:r>
              <a:rPr lang="en-IN" dirty="0"/>
              <a:t>, </a:t>
            </a:r>
            <a:r>
              <a:rPr lang="en-IN" dirty="0" err="1"/>
              <a:t>ZigBee</a:t>
            </a:r>
            <a:r>
              <a:rPr lang="en-IN" dirty="0"/>
              <a:t>, Wi-Fi, </a:t>
            </a:r>
            <a:r>
              <a:rPr lang="en-IN" dirty="0" smtClean="0"/>
              <a:t>ultra wideband </a:t>
            </a:r>
            <a:r>
              <a:rPr lang="en-IN" dirty="0"/>
              <a:t>(UWB).</a:t>
            </a:r>
          </a:p>
        </p:txBody>
      </p:sp>
    </p:spTree>
    <p:extLst>
      <p:ext uri="{BB962C8B-B14F-4D97-AF65-F5344CB8AC3E}">
        <p14:creationId xmlns:p14="http://schemas.microsoft.com/office/powerpoint/2010/main" val="2954552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Vehicle-to-infrastructure (V2I) model is based on wireless information exchange of data between vehicle and the roadside infrastructure to improve transportation system performance. </a:t>
            </a:r>
            <a:endParaRPr lang="en-US" dirty="0" smtClean="0"/>
          </a:p>
          <a:p>
            <a:pPr algn="just"/>
            <a:r>
              <a:rPr lang="en-US" dirty="0" smtClean="0"/>
              <a:t>This </a:t>
            </a:r>
            <a:r>
              <a:rPr lang="en-US" dirty="0"/>
              <a:t>exchange is that of operational data, often critical for safety and smooth traffic management. Many different exchange technologies have been proposed in this domain as follows: 4G/ LTE technology, providing transmission speeds up to 128 Mb/s and a decent ground </a:t>
            </a:r>
            <a:r>
              <a:rPr lang="en-US" dirty="0" smtClean="0"/>
              <a:t>coverage</a:t>
            </a:r>
          </a:p>
          <a:p>
            <a:pPr algn="just"/>
            <a:endParaRPr lang="en-IN" dirty="0"/>
          </a:p>
        </p:txBody>
      </p:sp>
    </p:spTree>
    <p:extLst>
      <p:ext uri="{BB962C8B-B14F-4D97-AF65-F5344CB8AC3E}">
        <p14:creationId xmlns:p14="http://schemas.microsoft.com/office/powerpoint/2010/main" val="4244339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Vehicle-to-infrastructure (V2I) model is based on wireless information exchange of data between vehicle and the roadside infrastructure to improve transportation system performance. </a:t>
            </a:r>
            <a:endParaRPr lang="en-US" dirty="0" smtClean="0"/>
          </a:p>
          <a:p>
            <a:pPr algn="just"/>
            <a:r>
              <a:rPr lang="en-US" dirty="0" smtClean="0"/>
              <a:t>This </a:t>
            </a:r>
            <a:r>
              <a:rPr lang="en-US" dirty="0"/>
              <a:t>exchange is that of operational data, often critical for safety and smooth traffic management. Many different exchange technologies have been proposed in this domain as follows: 4G/ LTE technology, providing transmission speeds up to 128 Mb/s and a decent ground </a:t>
            </a:r>
            <a:r>
              <a:rPr lang="en-US" dirty="0" smtClean="0"/>
              <a:t>coverage</a:t>
            </a:r>
          </a:p>
          <a:p>
            <a:pPr algn="just"/>
            <a:r>
              <a:rPr lang="en-US" dirty="0"/>
              <a:t>Vehicle-to-infrastructure (V2I) model is based on wireless information exchange of data between vehicle and the roadside infrastructure to improve transportation system performance. </a:t>
            </a:r>
            <a:endParaRPr lang="en-IN" dirty="0"/>
          </a:p>
        </p:txBody>
      </p:sp>
    </p:spTree>
    <p:extLst>
      <p:ext uri="{BB962C8B-B14F-4D97-AF65-F5344CB8AC3E}">
        <p14:creationId xmlns:p14="http://schemas.microsoft.com/office/powerpoint/2010/main" val="298653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a:t>This exchange is that of operational data, often critical for safety and smooth traffic management. Many different exchange technologies have been proposed in this domain as follows: 4G/ LTE technology, providing transmission speeds up to 128 Mb/s and a decent ground coverage</a:t>
            </a:r>
            <a:endParaRPr lang="en-IN" dirty="0"/>
          </a:p>
          <a:p>
            <a:pPr algn="just"/>
            <a:r>
              <a:rPr lang="en-US" dirty="0"/>
              <a:t>Buffering might be a solution to mobile information exchange, though having its own drawbacks like information overload and slow interfacing. Distributed computational systems involved in ITS also might require efficient resource allocation in network overlay for higher system efficiency and power </a:t>
            </a:r>
            <a:r>
              <a:rPr lang="en-US" dirty="0" smtClean="0"/>
              <a:t>optimization</a:t>
            </a:r>
            <a:r>
              <a:rPr lang="en-US" dirty="0"/>
              <a:t>. </a:t>
            </a:r>
            <a:endParaRPr lang="en-US" dirty="0" smtClean="0"/>
          </a:p>
          <a:p>
            <a:pPr algn="just"/>
            <a:r>
              <a:rPr lang="en-US" dirty="0" smtClean="0"/>
              <a:t>Improvement </a:t>
            </a:r>
            <a:r>
              <a:rPr lang="en-US" dirty="0"/>
              <a:t>in paging cycle as well as redirect mechanism of the protocol involved might also add to the energy efficiency issues of the communication network</a:t>
            </a:r>
            <a:endParaRPr lang="en-IN" dirty="0"/>
          </a:p>
        </p:txBody>
      </p:sp>
    </p:spTree>
    <p:extLst>
      <p:ext uri="{BB962C8B-B14F-4D97-AF65-F5344CB8AC3E}">
        <p14:creationId xmlns:p14="http://schemas.microsoft.com/office/powerpoint/2010/main" val="4128762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a:t>Device synchronization also might create problems, leading to a higher energy consumption by the networks involved in device-to-device information </a:t>
            </a:r>
            <a:r>
              <a:rPr lang="en-US" dirty="0" smtClean="0"/>
              <a:t>exchange</a:t>
            </a:r>
          </a:p>
          <a:p>
            <a:pPr algn="just"/>
            <a:r>
              <a:rPr lang="en-US" dirty="0"/>
              <a:t>Collision and network jamming are some other issues that might lead to </a:t>
            </a:r>
            <a:r>
              <a:rPr lang="en-US" dirty="0" smtClean="0"/>
              <a:t>consumption </a:t>
            </a:r>
            <a:r>
              <a:rPr lang="en-US" dirty="0"/>
              <a:t>of higher than intended transmission time, at the same time prolonged occupation of the transmission queues hence bugging the data transfer, increasing the operational energy demands. </a:t>
            </a:r>
            <a:endParaRPr lang="en-US" dirty="0" smtClean="0"/>
          </a:p>
          <a:p>
            <a:pPr algn="just"/>
            <a:r>
              <a:rPr lang="en-US" dirty="0"/>
              <a:t>The above-discussed problems can be categorized into three major domains that are communication and congestion based problems, duty-cycle-based problems, and transmission resource allocation and management. These shall be discussed in the later sections, with solution to problems stated</a:t>
            </a:r>
            <a:endParaRPr lang="en-IN" dirty="0"/>
          </a:p>
        </p:txBody>
      </p:sp>
    </p:spTree>
    <p:extLst>
      <p:ext uri="{BB962C8B-B14F-4D97-AF65-F5344CB8AC3E}">
        <p14:creationId xmlns:p14="http://schemas.microsoft.com/office/powerpoint/2010/main" val="397463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Extraction and Underlying Power Issues</a:t>
            </a:r>
            <a:endParaRPr lang="en-IN" dirty="0"/>
          </a:p>
        </p:txBody>
      </p:sp>
      <p:sp>
        <p:nvSpPr>
          <p:cNvPr id="3" name="Content Placeholder 2"/>
          <p:cNvSpPr>
            <a:spLocks noGrp="1"/>
          </p:cNvSpPr>
          <p:nvPr>
            <p:ph idx="1"/>
          </p:nvPr>
        </p:nvSpPr>
        <p:spPr/>
        <p:txBody>
          <a:bodyPr>
            <a:normAutofit/>
          </a:bodyPr>
          <a:lstStyle/>
          <a:p>
            <a:pPr algn="just"/>
            <a:r>
              <a:rPr lang="en-US" dirty="0"/>
              <a:t>The data processing systems of the transport schemes, like in any other </a:t>
            </a:r>
            <a:r>
              <a:rPr lang="en-US" dirty="0" smtClean="0"/>
              <a:t>industry, keeps </a:t>
            </a:r>
            <a:r>
              <a:rPr lang="en-US" dirty="0"/>
              <a:t>growing in the scale of data needed to be crunched, leading to rapid growth </a:t>
            </a:r>
            <a:r>
              <a:rPr lang="en-US" dirty="0" smtClean="0"/>
              <a:t>in data </a:t>
            </a:r>
            <a:r>
              <a:rPr lang="en-US" dirty="0"/>
              <a:t>to be managed and the complexity of information system schemes. </a:t>
            </a:r>
            <a:endParaRPr lang="en-US" dirty="0" smtClean="0"/>
          </a:p>
          <a:p>
            <a:pPr algn="just"/>
            <a:r>
              <a:rPr lang="en-US" dirty="0" smtClean="0"/>
              <a:t>This </a:t>
            </a:r>
            <a:r>
              <a:rPr lang="en-US" dirty="0"/>
              <a:t>rise </a:t>
            </a:r>
            <a:r>
              <a:rPr lang="en-US" dirty="0" smtClean="0"/>
              <a:t>in data </a:t>
            </a:r>
            <a:r>
              <a:rPr lang="en-US" dirty="0"/>
              <a:t>volumes and the technology upgrade needed to support the new definitions on</a:t>
            </a:r>
          </a:p>
          <a:p>
            <a:pPr algn="just"/>
            <a:r>
              <a:rPr lang="en-US" dirty="0"/>
              <a:t>efficient and accurate information processing systems which have called for </a:t>
            </a:r>
            <a:r>
              <a:rPr lang="en-US" dirty="0" smtClean="0"/>
              <a:t>more </a:t>
            </a:r>
            <a:r>
              <a:rPr lang="en-IN" dirty="0" smtClean="0"/>
              <a:t>complex </a:t>
            </a:r>
            <a:r>
              <a:rPr lang="en-IN" dirty="0"/>
              <a:t>data management schemes.</a:t>
            </a:r>
          </a:p>
        </p:txBody>
      </p:sp>
    </p:spTree>
    <p:extLst>
      <p:ext uri="{BB962C8B-B14F-4D97-AF65-F5344CB8AC3E}">
        <p14:creationId xmlns:p14="http://schemas.microsoft.com/office/powerpoint/2010/main" val="2377537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Intelligent Transport System</a:t>
            </a:r>
          </a:p>
        </p:txBody>
      </p:sp>
      <p:sp>
        <p:nvSpPr>
          <p:cNvPr id="3" name="Content Placeholder 2"/>
          <p:cNvSpPr>
            <a:spLocks noGrp="1"/>
          </p:cNvSpPr>
          <p:nvPr>
            <p:ph idx="1"/>
          </p:nvPr>
        </p:nvSpPr>
        <p:spPr/>
        <p:txBody>
          <a:bodyPr/>
          <a:lstStyle/>
          <a:p>
            <a:pPr algn="just"/>
            <a:r>
              <a:rPr lang="en-US" dirty="0" smtClean="0"/>
              <a:t>These subsystems are often battery driven and run on low-power energy source but need energy optimization to make the whole system energy efficient.</a:t>
            </a:r>
          </a:p>
          <a:p>
            <a:pPr algn="just"/>
            <a:r>
              <a:rPr lang="en-US" dirty="0" smtClean="0"/>
              <a:t>Optimization of energy consumption is an important aspect of the design, development, and implementation of an effective and efficient smart transportation system. </a:t>
            </a:r>
          </a:p>
          <a:p>
            <a:pPr algn="just"/>
            <a:r>
              <a:rPr lang="en-US" dirty="0" smtClean="0"/>
              <a:t>Techniques such as </a:t>
            </a:r>
            <a:r>
              <a:rPr lang="en-US" dirty="0" err="1" smtClean="0"/>
              <a:t>multisourcing</a:t>
            </a:r>
            <a:r>
              <a:rPr lang="en-US" dirty="0" smtClean="0"/>
              <a:t> and </a:t>
            </a:r>
            <a:r>
              <a:rPr lang="en-US" dirty="0" err="1" smtClean="0"/>
              <a:t>sectionalization</a:t>
            </a:r>
            <a:r>
              <a:rPr lang="en-US" dirty="0" smtClean="0"/>
              <a:t> storage may be used to minimize the energy consumption in the transfer of data during the process of information from sensors</a:t>
            </a:r>
            <a:endParaRPr lang="en-IN" dirty="0"/>
          </a:p>
        </p:txBody>
      </p:sp>
    </p:spTree>
    <p:extLst>
      <p:ext uri="{BB962C8B-B14F-4D97-AF65-F5344CB8AC3E}">
        <p14:creationId xmlns:p14="http://schemas.microsoft.com/office/powerpoint/2010/main" val="1990070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dirty="0"/>
              <a:t>The problem faced in implementation of </a:t>
            </a:r>
            <a:r>
              <a:rPr lang="en-US" dirty="0" smtClean="0"/>
              <a:t>such advanced </a:t>
            </a:r>
            <a:r>
              <a:rPr lang="en-US" dirty="0"/>
              <a:t>schemes are </a:t>
            </a:r>
            <a:endParaRPr lang="en-US" dirty="0" smtClean="0"/>
          </a:p>
          <a:p>
            <a:pPr algn="just"/>
            <a:r>
              <a:rPr lang="en-US" dirty="0" smtClean="0"/>
              <a:t>(</a:t>
            </a:r>
            <a:r>
              <a:rPr lang="en-US" dirty="0"/>
              <a:t>1) ITS prefers embedded computational systems that may </a:t>
            </a:r>
            <a:r>
              <a:rPr lang="en-US" dirty="0" smtClean="0"/>
              <a:t>pair in </a:t>
            </a:r>
            <a:r>
              <a:rPr lang="en-US" dirty="0"/>
              <a:t>easily with sensing technologies to make individual intelligent entities and </a:t>
            </a:r>
            <a:r>
              <a:rPr lang="en-US" dirty="0" smtClean="0"/>
              <a:t>reduce network </a:t>
            </a:r>
            <a:r>
              <a:rPr lang="en-US" dirty="0"/>
              <a:t>transmissions needed in the process, though the scale of data </a:t>
            </a:r>
            <a:r>
              <a:rPr lang="en-US" dirty="0" smtClean="0"/>
              <a:t>processing needed </a:t>
            </a:r>
            <a:r>
              <a:rPr lang="en-US" dirty="0" err="1"/>
              <a:t>formost</a:t>
            </a:r>
            <a:r>
              <a:rPr lang="en-US" dirty="0"/>
              <a:t> applications might need a heavier processing unit than an </a:t>
            </a:r>
            <a:r>
              <a:rPr lang="en-US" dirty="0" smtClean="0"/>
              <a:t>embedded computing </a:t>
            </a:r>
            <a:r>
              <a:rPr lang="en-US" dirty="0"/>
              <a:t>scheme, </a:t>
            </a:r>
            <a:endParaRPr lang="en-US" dirty="0" smtClean="0"/>
          </a:p>
          <a:p>
            <a:pPr algn="just"/>
            <a:r>
              <a:rPr lang="en-US" dirty="0" smtClean="0"/>
              <a:t>(</a:t>
            </a:r>
            <a:r>
              <a:rPr lang="en-US" dirty="0"/>
              <a:t>2) sophistication of processing units also mean an increase </a:t>
            </a:r>
            <a:r>
              <a:rPr lang="en-US" dirty="0" smtClean="0"/>
              <a:t>in power </a:t>
            </a:r>
            <a:r>
              <a:rPr lang="en-US" dirty="0"/>
              <a:t>consumption by the computational schemes, bringing the energy </a:t>
            </a:r>
            <a:r>
              <a:rPr lang="en-US" dirty="0" smtClean="0"/>
              <a:t>efficiency of </a:t>
            </a:r>
            <a:r>
              <a:rPr lang="en-US" dirty="0"/>
              <a:t>the system down, and </a:t>
            </a:r>
            <a:endParaRPr lang="en-US" dirty="0" smtClean="0"/>
          </a:p>
          <a:p>
            <a:pPr algn="just"/>
            <a:r>
              <a:rPr lang="en-US" dirty="0" smtClean="0"/>
              <a:t>(</a:t>
            </a:r>
            <a:r>
              <a:rPr lang="en-US" dirty="0"/>
              <a:t>3) centralization of data management systems, due to </a:t>
            </a:r>
            <a:r>
              <a:rPr lang="en-US" dirty="0" smtClean="0"/>
              <a:t>need of </a:t>
            </a:r>
            <a:r>
              <a:rPr lang="en-US" dirty="0" err="1"/>
              <a:t>nonmobile</a:t>
            </a:r>
            <a:r>
              <a:rPr lang="en-US" dirty="0"/>
              <a:t>, deep deciphering computational units, might lead to an </a:t>
            </a:r>
            <a:r>
              <a:rPr lang="en-US" dirty="0" smtClean="0"/>
              <a:t>increased dependency </a:t>
            </a:r>
            <a:r>
              <a:rPr lang="en-US" dirty="0"/>
              <a:t>on communication networks, increasing its load, cost of operation </a:t>
            </a:r>
            <a:r>
              <a:rPr lang="en-US" dirty="0" smtClean="0"/>
              <a:t>as </a:t>
            </a:r>
            <a:r>
              <a:rPr lang="en-IN" dirty="0" smtClean="0"/>
              <a:t>well </a:t>
            </a:r>
            <a:r>
              <a:rPr lang="en-IN" dirty="0"/>
              <a:t>as power consumption.</a:t>
            </a:r>
          </a:p>
        </p:txBody>
      </p:sp>
    </p:spTree>
    <p:extLst>
      <p:ext uri="{BB962C8B-B14F-4D97-AF65-F5344CB8AC3E}">
        <p14:creationId xmlns:p14="http://schemas.microsoft.com/office/powerpoint/2010/main" val="1766121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r>
              <a:rPr lang="en-US" dirty="0"/>
              <a:t>I</a:t>
            </a:r>
            <a:r>
              <a:rPr lang="en-US" dirty="0" smtClean="0"/>
              <a:t>nformation </a:t>
            </a:r>
            <a:r>
              <a:rPr lang="en-US" dirty="0"/>
              <a:t>processing schemes largely depend on the </a:t>
            </a:r>
            <a:r>
              <a:rPr lang="en-US" dirty="0" smtClean="0"/>
              <a:t>perception technology </a:t>
            </a:r>
            <a:r>
              <a:rPr lang="en-US" dirty="0"/>
              <a:t>employed in ITS </a:t>
            </a:r>
            <a:r>
              <a:rPr lang="en-US" dirty="0" smtClean="0"/>
              <a:t>systems </a:t>
            </a:r>
          </a:p>
          <a:p>
            <a:pPr algn="just"/>
            <a:r>
              <a:rPr lang="en-IN" dirty="0"/>
              <a:t>Simpler schemes of </a:t>
            </a:r>
            <a:r>
              <a:rPr lang="en-IN" dirty="0" smtClean="0"/>
              <a:t>sensing, </a:t>
            </a:r>
            <a:r>
              <a:rPr lang="en-US" dirty="0" smtClean="0"/>
              <a:t>having </a:t>
            </a:r>
            <a:r>
              <a:rPr lang="en-US" dirty="0"/>
              <a:t>no intelligence of their own, depend highly on data processing schemes </a:t>
            </a:r>
            <a:r>
              <a:rPr lang="en-US" dirty="0" smtClean="0"/>
              <a:t>for decision-making </a:t>
            </a:r>
            <a:r>
              <a:rPr lang="en-US" dirty="0"/>
              <a:t>and data inference. </a:t>
            </a:r>
            <a:endParaRPr lang="en-US" dirty="0" smtClean="0"/>
          </a:p>
          <a:p>
            <a:pPr algn="just"/>
            <a:r>
              <a:rPr lang="en-US" dirty="0" smtClean="0"/>
              <a:t>Median </a:t>
            </a:r>
            <a:r>
              <a:rPr lang="en-US" dirty="0"/>
              <a:t>models of sensing have a lower </a:t>
            </a:r>
            <a:r>
              <a:rPr lang="en-US" dirty="0" smtClean="0"/>
              <a:t>dependency on </a:t>
            </a:r>
            <a:r>
              <a:rPr lang="en-US" dirty="0"/>
              <a:t>computational schemes, though depending on applicability of a </a:t>
            </a:r>
            <a:r>
              <a:rPr lang="en-US" dirty="0" smtClean="0"/>
              <a:t>particular system</a:t>
            </a:r>
            <a:r>
              <a:rPr lang="en-US" dirty="0"/>
              <a:t>, and they might require higher computational support for their </a:t>
            </a:r>
            <a:r>
              <a:rPr lang="en-US" dirty="0" smtClean="0"/>
              <a:t>functioning, especially </a:t>
            </a:r>
            <a:r>
              <a:rPr lang="en-US" dirty="0"/>
              <a:t>those involving visual interpretation and detection. </a:t>
            </a:r>
            <a:endParaRPr lang="en-US" dirty="0" smtClean="0"/>
          </a:p>
          <a:p>
            <a:pPr algn="just"/>
            <a:r>
              <a:rPr lang="en-US" dirty="0" smtClean="0"/>
              <a:t>Advanced schemes of </a:t>
            </a:r>
            <a:r>
              <a:rPr lang="en-US" dirty="0"/>
              <a:t>perception often are heavily dependent on, and work hand in hand with </a:t>
            </a:r>
            <a:r>
              <a:rPr lang="en-US" dirty="0" smtClean="0"/>
              <a:t>data processing </a:t>
            </a:r>
            <a:r>
              <a:rPr lang="en-US" dirty="0"/>
              <a:t>systems. </a:t>
            </a:r>
            <a:endParaRPr lang="en-US" dirty="0" smtClean="0"/>
          </a:p>
          <a:p>
            <a:pPr algn="just"/>
            <a:r>
              <a:rPr lang="en-US" dirty="0" smtClean="0"/>
              <a:t>Given </a:t>
            </a:r>
            <a:r>
              <a:rPr lang="en-US" dirty="0"/>
              <a:t>the vital dependency on computational systems, each </a:t>
            </a:r>
            <a:r>
              <a:rPr lang="en-US" dirty="0" smtClean="0"/>
              <a:t>of the </a:t>
            </a:r>
            <a:r>
              <a:rPr lang="en-US" dirty="0"/>
              <a:t>above-categorized systems shall find optimization solutions in data </a:t>
            </a:r>
            <a:r>
              <a:rPr lang="en-US" dirty="0" smtClean="0"/>
              <a:t>processing </a:t>
            </a:r>
            <a:r>
              <a:rPr lang="en-IN" dirty="0" smtClean="0"/>
              <a:t>energy </a:t>
            </a:r>
            <a:r>
              <a:rPr lang="en-IN" dirty="0"/>
              <a:t>efficiency.</a:t>
            </a:r>
          </a:p>
        </p:txBody>
      </p:sp>
    </p:spTree>
    <p:extLst>
      <p:ext uri="{BB962C8B-B14F-4D97-AF65-F5344CB8AC3E}">
        <p14:creationId xmlns:p14="http://schemas.microsoft.com/office/powerpoint/2010/main" val="3494868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Balances </a:t>
            </a:r>
            <a:r>
              <a:rPr lang="en-US" dirty="0"/>
              <a:t>between the accuracy of computational schemes and their </a:t>
            </a:r>
            <a:r>
              <a:rPr lang="en-US" dirty="0" smtClean="0"/>
              <a:t>respective energy </a:t>
            </a:r>
            <a:r>
              <a:rPr lang="en-US" dirty="0"/>
              <a:t>efficiency need to be found during the implementation of any data </a:t>
            </a:r>
            <a:r>
              <a:rPr lang="en-US" dirty="0" smtClean="0"/>
              <a:t>processing scheme</a:t>
            </a:r>
            <a:r>
              <a:rPr lang="en-US" dirty="0"/>
              <a:t>. </a:t>
            </a:r>
            <a:endParaRPr lang="en-US" dirty="0" smtClean="0"/>
          </a:p>
          <a:p>
            <a:r>
              <a:rPr lang="en-US" dirty="0" smtClean="0"/>
              <a:t>The </a:t>
            </a:r>
            <a:r>
              <a:rPr lang="en-US" dirty="0"/>
              <a:t>computational schema need to take care of all the aspects of </a:t>
            </a:r>
            <a:r>
              <a:rPr lang="en-US" dirty="0" smtClean="0"/>
              <a:t>data processing </a:t>
            </a:r>
            <a:r>
              <a:rPr lang="en-US" dirty="0"/>
              <a:t>elements while searching for an energy-optimized solution, </a:t>
            </a:r>
            <a:r>
              <a:rPr lang="en-US" dirty="0" smtClean="0"/>
              <a:t>addressing the </a:t>
            </a:r>
            <a:r>
              <a:rPr lang="en-US" dirty="0"/>
              <a:t>various sensing structures it serves to, taking care of rules the accuracy set </a:t>
            </a:r>
            <a:r>
              <a:rPr lang="en-US" dirty="0" smtClean="0"/>
              <a:t>by </a:t>
            </a:r>
            <a:r>
              <a:rPr lang="en-IN" dirty="0" smtClean="0"/>
              <a:t>their </a:t>
            </a:r>
            <a:r>
              <a:rPr lang="en-IN" dirty="0"/>
              <a:t>applications.</a:t>
            </a:r>
          </a:p>
        </p:txBody>
      </p:sp>
    </p:spTree>
    <p:extLst>
      <p:ext uri="{BB962C8B-B14F-4D97-AF65-F5344CB8AC3E}">
        <p14:creationId xmlns:p14="http://schemas.microsoft.com/office/powerpoint/2010/main" val="1788427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Energy Efficiency Challenges and Corresponding</a:t>
            </a:r>
            <a:br>
              <a:rPr lang="en-US" b="1" dirty="0"/>
            </a:br>
            <a:r>
              <a:rPr lang="en-IN" b="1" dirty="0"/>
              <a:t>Solutions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b="1" i="1" dirty="0"/>
              <a:t>Precision, Density, and Reliability of </a:t>
            </a:r>
            <a:r>
              <a:rPr lang="en-US" b="1" i="1" dirty="0" smtClean="0"/>
              <a:t>Perception </a:t>
            </a:r>
            <a:r>
              <a:rPr lang="en-IN" b="1" i="1" dirty="0" smtClean="0"/>
              <a:t>and </a:t>
            </a:r>
            <a:r>
              <a:rPr lang="en-IN" b="1" i="1" dirty="0"/>
              <a:t>Smart Sensing </a:t>
            </a:r>
            <a:r>
              <a:rPr lang="en-IN" b="1" i="1" dirty="0" smtClean="0"/>
              <a:t>Solutions</a:t>
            </a:r>
          </a:p>
          <a:p>
            <a:pPr algn="just"/>
            <a:r>
              <a:rPr lang="en-US" dirty="0"/>
              <a:t>An array of sensing technologies are involved, as discussed before, which shall </a:t>
            </a:r>
            <a:r>
              <a:rPr lang="en-US" dirty="0" smtClean="0"/>
              <a:t>be used </a:t>
            </a:r>
            <a:r>
              <a:rPr lang="en-US" dirty="0"/>
              <a:t>individually or in combination. The decision of making this choice </a:t>
            </a:r>
            <a:r>
              <a:rPr lang="en-US" dirty="0" smtClean="0"/>
              <a:t>depends on </a:t>
            </a:r>
            <a:r>
              <a:rPr lang="en-US" dirty="0"/>
              <a:t>the level of precision needed for a certain application as a subsystem and </a:t>
            </a:r>
            <a:r>
              <a:rPr lang="en-US" dirty="0" smtClean="0"/>
              <a:t>its underlying </a:t>
            </a:r>
            <a:r>
              <a:rPr lang="en-US" dirty="0"/>
              <a:t>goal to be served</a:t>
            </a:r>
            <a:r>
              <a:rPr lang="en-US" dirty="0" smtClean="0"/>
              <a:t>.</a:t>
            </a:r>
          </a:p>
          <a:p>
            <a:pPr algn="just"/>
            <a:r>
              <a:rPr lang="en-US" dirty="0"/>
              <a:t>Now, the various technologies can be categorized as intrusive and nonintrusive.</a:t>
            </a:r>
          </a:p>
          <a:p>
            <a:pPr algn="just"/>
            <a:r>
              <a:rPr lang="en-US" dirty="0"/>
              <a:t>Intrusive sensors are those, which, as the name suggests, need physical contact </a:t>
            </a:r>
            <a:r>
              <a:rPr lang="en-US" dirty="0" smtClean="0"/>
              <a:t>with the </a:t>
            </a:r>
            <a:r>
              <a:rPr lang="en-US" dirty="0"/>
              <a:t>object under mensuration, for example, pneumatic tube, inductive loop </a:t>
            </a:r>
            <a:r>
              <a:rPr lang="en-US" dirty="0" smtClean="0"/>
              <a:t>sensors, piezoelectric </a:t>
            </a:r>
            <a:r>
              <a:rPr lang="en-US" dirty="0"/>
              <a:t>sensors, etc.</a:t>
            </a:r>
            <a:endParaRPr lang="en-IN" dirty="0"/>
          </a:p>
        </p:txBody>
      </p:sp>
    </p:spTree>
    <p:extLst>
      <p:ext uri="{BB962C8B-B14F-4D97-AF65-F5344CB8AC3E}">
        <p14:creationId xmlns:p14="http://schemas.microsoft.com/office/powerpoint/2010/main" val="1586116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dirty="0" smtClean="0"/>
              <a:t>Non-intrusive </a:t>
            </a:r>
            <a:r>
              <a:rPr lang="en-US" dirty="0"/>
              <a:t>sensors do not need direct contact </a:t>
            </a:r>
            <a:r>
              <a:rPr lang="en-US" dirty="0" smtClean="0"/>
              <a:t>for making </a:t>
            </a:r>
            <a:r>
              <a:rPr lang="en-US" dirty="0"/>
              <a:t>measurements, for example, RFID, electroacoustic transducer, etc. </a:t>
            </a:r>
            <a:endParaRPr lang="en-US" dirty="0" smtClean="0"/>
          </a:p>
          <a:p>
            <a:pPr algn="just"/>
            <a:r>
              <a:rPr lang="en-US" dirty="0" smtClean="0"/>
              <a:t>Intrusive transducers </a:t>
            </a:r>
            <a:r>
              <a:rPr lang="en-US" dirty="0"/>
              <a:t>often need integrated installation with the infrastructure, and hence </a:t>
            </a:r>
            <a:r>
              <a:rPr lang="en-US" dirty="0" smtClean="0"/>
              <a:t>need preplanning </a:t>
            </a:r>
            <a:r>
              <a:rPr lang="en-US" dirty="0"/>
              <a:t>for installation and are harder to maintain, though, often having </a:t>
            </a:r>
            <a:r>
              <a:rPr lang="en-US" dirty="0" smtClean="0"/>
              <a:t>negligible operational </a:t>
            </a:r>
            <a:r>
              <a:rPr lang="en-US" dirty="0"/>
              <a:t>power consumption. </a:t>
            </a:r>
            <a:endParaRPr lang="en-US" dirty="0" smtClean="0"/>
          </a:p>
          <a:p>
            <a:pPr algn="just"/>
            <a:r>
              <a:rPr lang="en-US" dirty="0" smtClean="0"/>
              <a:t>Nonintrusive </a:t>
            </a:r>
            <a:r>
              <a:rPr lang="en-US" dirty="0"/>
              <a:t>transducers have advantage </a:t>
            </a:r>
            <a:r>
              <a:rPr lang="en-US" dirty="0" smtClean="0"/>
              <a:t>of easy </a:t>
            </a:r>
            <a:r>
              <a:rPr lang="en-US" dirty="0"/>
              <a:t>installation and maintenance, though, often needing higher operational energy.</a:t>
            </a:r>
          </a:p>
          <a:p>
            <a:pPr algn="just"/>
            <a:r>
              <a:rPr lang="en-US" dirty="0"/>
              <a:t>Above might be a parameter for selection of sensing technology needed for application.</a:t>
            </a:r>
          </a:p>
          <a:p>
            <a:pPr algn="just"/>
            <a:r>
              <a:rPr lang="en-US" dirty="0"/>
              <a:t>As said before, the degree of precision needed for some actuation is an </a:t>
            </a:r>
            <a:r>
              <a:rPr lang="en-US" dirty="0" smtClean="0"/>
              <a:t>important parameter </a:t>
            </a:r>
            <a:r>
              <a:rPr lang="en-US" dirty="0"/>
              <a:t>for selection of a sensing technology</a:t>
            </a:r>
            <a:endParaRPr lang="en-IN" dirty="0"/>
          </a:p>
        </p:txBody>
      </p:sp>
    </p:spTree>
    <p:extLst>
      <p:ext uri="{BB962C8B-B14F-4D97-AF65-F5344CB8AC3E}">
        <p14:creationId xmlns:p14="http://schemas.microsoft.com/office/powerpoint/2010/main" val="2945047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222075" y="1224501"/>
            <a:ext cx="9747849" cy="5633499"/>
          </a:xfrm>
          <a:prstGeom prst="rect">
            <a:avLst/>
          </a:prstGeom>
        </p:spPr>
      </p:pic>
    </p:spTree>
    <p:extLst>
      <p:ext uri="{BB962C8B-B14F-4D97-AF65-F5344CB8AC3E}">
        <p14:creationId xmlns:p14="http://schemas.microsoft.com/office/powerpoint/2010/main" val="3929381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715992"/>
            <a:ext cx="10738449" cy="5840083"/>
          </a:xfrm>
          <a:prstGeom prst="rect">
            <a:avLst/>
          </a:prstGeom>
        </p:spPr>
      </p:pic>
    </p:spTree>
    <p:extLst>
      <p:ext uri="{BB962C8B-B14F-4D97-AF65-F5344CB8AC3E}">
        <p14:creationId xmlns:p14="http://schemas.microsoft.com/office/powerpoint/2010/main" val="1356619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457865" y="1319842"/>
            <a:ext cx="9790980" cy="4857121"/>
          </a:xfrm>
          <a:prstGeom prst="rect">
            <a:avLst/>
          </a:prstGeom>
        </p:spPr>
      </p:pic>
    </p:spTree>
    <p:extLst>
      <p:ext uri="{BB962C8B-B14F-4D97-AF65-F5344CB8AC3E}">
        <p14:creationId xmlns:p14="http://schemas.microsoft.com/office/powerpoint/2010/main" val="2608512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r>
              <a:rPr lang="en-IN" b="1" i="1" dirty="0"/>
              <a:t>Information Exchange Based Solutions</a:t>
            </a:r>
          </a:p>
          <a:p>
            <a:pPr algn="just"/>
            <a:r>
              <a:rPr lang="en-IN" b="1" dirty="0"/>
              <a:t>3.2.1 Congestion-induced energy conservation </a:t>
            </a:r>
            <a:r>
              <a:rPr lang="en-IN" b="1" dirty="0" smtClean="0"/>
              <a:t>management</a:t>
            </a:r>
          </a:p>
          <a:p>
            <a:pPr algn="just"/>
            <a:r>
              <a:rPr lang="en-US" dirty="0"/>
              <a:t>Congestion and resource overflow leads to blocking of communication </a:t>
            </a:r>
            <a:r>
              <a:rPr lang="en-US" dirty="0" smtClean="0"/>
              <a:t>network, leading </a:t>
            </a:r>
            <a:r>
              <a:rPr lang="en-US" dirty="0"/>
              <a:t>to delays, and hence increasing the power consumption of the </a:t>
            </a:r>
            <a:r>
              <a:rPr lang="en-US" dirty="0" smtClean="0"/>
              <a:t>communication system</a:t>
            </a:r>
            <a:r>
              <a:rPr lang="en-US" dirty="0"/>
              <a:t>. </a:t>
            </a:r>
            <a:endParaRPr lang="en-US" dirty="0" smtClean="0"/>
          </a:p>
          <a:p>
            <a:pPr algn="just"/>
            <a:r>
              <a:rPr lang="en-US" dirty="0" smtClean="0"/>
              <a:t>Some </a:t>
            </a:r>
            <a:r>
              <a:rPr lang="en-US" dirty="0"/>
              <a:t>propositions to deal with the same given as follows.</a:t>
            </a:r>
          </a:p>
          <a:p>
            <a:pPr algn="just"/>
            <a:r>
              <a:rPr lang="en-US" dirty="0"/>
              <a:t>For back-off mechanism of resource allocation, employment of extended </a:t>
            </a:r>
            <a:r>
              <a:rPr lang="en-US" dirty="0" smtClean="0"/>
              <a:t>access barring </a:t>
            </a:r>
            <a:r>
              <a:rPr lang="en-US" dirty="0"/>
              <a:t>(EAB), using an extended wait timer and delay-tolerant indicator, is </a:t>
            </a:r>
            <a:r>
              <a:rPr lang="en-US" dirty="0" smtClean="0"/>
              <a:t>done </a:t>
            </a:r>
            <a:r>
              <a:rPr lang="en-US" dirty="0"/>
              <a:t>so as to create a differential window for different sized packets instead of </a:t>
            </a:r>
            <a:r>
              <a:rPr lang="en-US" dirty="0" smtClean="0"/>
              <a:t>slicing of </a:t>
            </a:r>
            <a:r>
              <a:rPr lang="en-US" dirty="0"/>
              <a:t>data, controlled on parameters of access delay and access probability, and </a:t>
            </a:r>
            <a:r>
              <a:rPr lang="en-US" dirty="0" smtClean="0"/>
              <a:t>hence providing </a:t>
            </a:r>
            <a:r>
              <a:rPr lang="en-US" dirty="0"/>
              <a:t>energy efficiency. </a:t>
            </a:r>
            <a:endParaRPr lang="en-US" dirty="0" smtClean="0"/>
          </a:p>
          <a:p>
            <a:pPr algn="just"/>
            <a:r>
              <a:rPr lang="en-US" dirty="0" smtClean="0"/>
              <a:t>Extending </a:t>
            </a:r>
            <a:r>
              <a:rPr lang="en-US" dirty="0"/>
              <a:t>the EAB to four paging cycles further </a:t>
            </a:r>
            <a:r>
              <a:rPr lang="en-US" dirty="0" smtClean="0"/>
              <a:t>shows improved </a:t>
            </a:r>
            <a:r>
              <a:rPr lang="en-US" dirty="0"/>
              <a:t>efficiency in energy usage as well as resource distribution</a:t>
            </a:r>
            <a:endParaRPr lang="en-IN" dirty="0"/>
          </a:p>
        </p:txBody>
      </p:sp>
    </p:spTree>
    <p:extLst>
      <p:ext uri="{BB962C8B-B14F-4D97-AF65-F5344CB8AC3E}">
        <p14:creationId xmlns:p14="http://schemas.microsoft.com/office/powerpoint/2010/main" val="3174393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dirty="0"/>
              <a:t>Resource allocation to modulation and coding scheme (MCS) is the key </a:t>
            </a:r>
            <a:r>
              <a:rPr lang="en-US" dirty="0" smtClean="0"/>
              <a:t>factor in </a:t>
            </a:r>
            <a:r>
              <a:rPr lang="en-US" dirty="0"/>
              <a:t>energy-efficient communications. </a:t>
            </a:r>
            <a:endParaRPr lang="en-US" dirty="0" smtClean="0"/>
          </a:p>
          <a:p>
            <a:pPr algn="just"/>
            <a:r>
              <a:rPr lang="en-US" dirty="0" smtClean="0"/>
              <a:t>It </a:t>
            </a:r>
            <a:r>
              <a:rPr lang="en-US" dirty="0"/>
              <a:t>inhibits congestion and implements </a:t>
            </a:r>
            <a:r>
              <a:rPr lang="en-US" dirty="0" smtClean="0"/>
              <a:t>overload control </a:t>
            </a:r>
            <a:r>
              <a:rPr lang="en-US" dirty="0"/>
              <a:t>due to intrinsic properties of choosing optimal MCS. </a:t>
            </a:r>
            <a:endParaRPr lang="en-US" dirty="0" smtClean="0"/>
          </a:p>
          <a:p>
            <a:pPr algn="just"/>
            <a:r>
              <a:rPr lang="en-US" dirty="0" smtClean="0"/>
              <a:t>Association </a:t>
            </a:r>
            <a:r>
              <a:rPr lang="en-US" dirty="0"/>
              <a:t>of </a:t>
            </a:r>
            <a:r>
              <a:rPr lang="en-US" dirty="0" smtClean="0"/>
              <a:t>picking transmit </a:t>
            </a:r>
            <a:r>
              <a:rPr lang="en-US" dirty="0"/>
              <a:t>power with MCS determination adds to the energy efficiency brought in </a:t>
            </a:r>
            <a:r>
              <a:rPr lang="en-US" dirty="0" smtClean="0"/>
              <a:t>by </a:t>
            </a:r>
            <a:r>
              <a:rPr lang="en-IN" dirty="0" smtClean="0"/>
              <a:t>this method</a:t>
            </a:r>
          </a:p>
          <a:p>
            <a:pPr algn="just"/>
            <a:r>
              <a:rPr lang="en-US" dirty="0"/>
              <a:t>Clustering of devices, with treatment of each as a mobile node, and hence </a:t>
            </a:r>
            <a:r>
              <a:rPr lang="en-US" dirty="0" smtClean="0"/>
              <a:t>opportunistic usage </a:t>
            </a:r>
            <a:r>
              <a:rPr lang="en-US" dirty="0"/>
              <a:t>of available memory related to each as a temporary buffer </a:t>
            </a:r>
            <a:r>
              <a:rPr lang="en-US" dirty="0" smtClean="0"/>
              <a:t>decentralizes the </a:t>
            </a:r>
            <a:r>
              <a:rPr lang="en-US" dirty="0"/>
              <a:t>load on central buffer and communication network, bringing down the </a:t>
            </a:r>
            <a:r>
              <a:rPr lang="en-US" dirty="0" smtClean="0"/>
              <a:t>network congestion </a:t>
            </a:r>
            <a:r>
              <a:rPr lang="en-US" dirty="0"/>
              <a:t>in the process. </a:t>
            </a:r>
            <a:endParaRPr lang="en-US" dirty="0" smtClean="0"/>
          </a:p>
          <a:p>
            <a:pPr algn="just"/>
            <a:r>
              <a:rPr lang="en-US" dirty="0" smtClean="0"/>
              <a:t>It </a:t>
            </a:r>
            <a:r>
              <a:rPr lang="en-US" dirty="0"/>
              <a:t>also saves energy by curtailing the need for </a:t>
            </a:r>
            <a:r>
              <a:rPr lang="en-US" dirty="0" smtClean="0"/>
              <a:t>transmission of </a:t>
            </a:r>
            <a:r>
              <a:rPr lang="en-US" dirty="0"/>
              <a:t>data to the central exchange</a:t>
            </a:r>
            <a:endParaRPr lang="en-IN" dirty="0"/>
          </a:p>
          <a:p>
            <a:pPr algn="just"/>
            <a:endParaRPr lang="en-IN" dirty="0"/>
          </a:p>
        </p:txBody>
      </p:sp>
    </p:spTree>
    <p:extLst>
      <p:ext uri="{BB962C8B-B14F-4D97-AF65-F5344CB8AC3E}">
        <p14:creationId xmlns:p14="http://schemas.microsoft.com/office/powerpoint/2010/main" val="275317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Intelligent Transport System</a:t>
            </a:r>
          </a:p>
        </p:txBody>
      </p:sp>
      <p:sp>
        <p:nvSpPr>
          <p:cNvPr id="3" name="Content Placeholder 2"/>
          <p:cNvSpPr>
            <a:spLocks noGrp="1"/>
          </p:cNvSpPr>
          <p:nvPr>
            <p:ph idx="1"/>
          </p:nvPr>
        </p:nvSpPr>
        <p:spPr/>
        <p:txBody>
          <a:bodyPr>
            <a:normAutofit lnSpcReduction="10000"/>
          </a:bodyPr>
          <a:lstStyle/>
          <a:p>
            <a:pPr algn="just"/>
            <a:r>
              <a:rPr lang="en-US" dirty="0" smtClean="0"/>
              <a:t>Apart from segmental energy optimization, </a:t>
            </a:r>
            <a:r>
              <a:rPr lang="en-US" b="1" dirty="0" smtClean="0"/>
              <a:t>power harnessing at macro-level</a:t>
            </a:r>
            <a:r>
              <a:rPr lang="en-US" dirty="0" smtClean="0"/>
              <a:t> may be planned to achieve energy efficiency of the ITS systems.</a:t>
            </a:r>
          </a:p>
          <a:p>
            <a:pPr algn="just"/>
            <a:r>
              <a:rPr lang="en-US" dirty="0" smtClean="0"/>
              <a:t>Like any other systems, ITS also has some </a:t>
            </a:r>
            <a:r>
              <a:rPr lang="en-US" b="1" dirty="0" smtClean="0"/>
              <a:t>operational issues </a:t>
            </a:r>
            <a:r>
              <a:rPr lang="en-US" dirty="0" smtClean="0"/>
              <a:t>which need to be addressed to make it highly productive and efficient. </a:t>
            </a:r>
          </a:p>
          <a:p>
            <a:pPr algn="just"/>
            <a:r>
              <a:rPr lang="en-US" dirty="0" smtClean="0"/>
              <a:t>Some typical issues associated with communication process like </a:t>
            </a:r>
            <a:r>
              <a:rPr lang="en-US" b="1" dirty="0" smtClean="0"/>
              <a:t>congestion, clashes, and resource allocation </a:t>
            </a:r>
            <a:r>
              <a:rPr lang="en-US" dirty="0" smtClean="0"/>
              <a:t>may be resolved by employing various methods like use of </a:t>
            </a:r>
            <a:r>
              <a:rPr lang="en-US" b="1" dirty="0" smtClean="0"/>
              <a:t>routing algorithms with optimized duty cycle and latency determination, resource time scheduling, unsynchronized intelligent learning based resource management</a:t>
            </a:r>
            <a:r>
              <a:rPr lang="en-US" dirty="0" smtClean="0"/>
              <a:t>, etc.</a:t>
            </a:r>
            <a:endParaRPr lang="en-IN" dirty="0"/>
          </a:p>
        </p:txBody>
      </p:sp>
    </p:spTree>
    <p:extLst>
      <p:ext uri="{BB962C8B-B14F-4D97-AF65-F5344CB8AC3E}">
        <p14:creationId xmlns:p14="http://schemas.microsoft.com/office/powerpoint/2010/main" val="2099159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Reinforcement of learning algorithms for selection of enabled node-B (</a:t>
            </a:r>
            <a:r>
              <a:rPr lang="en-US" dirty="0" err="1"/>
              <a:t>eNB</a:t>
            </a:r>
            <a:r>
              <a:rPr lang="en-US" dirty="0" smtClean="0"/>
              <a:t>), with </a:t>
            </a:r>
            <a:r>
              <a:rPr lang="en-US" dirty="0"/>
              <a:t>access probability as its metric for choice, shall help in distributed and </a:t>
            </a:r>
            <a:r>
              <a:rPr lang="en-US" dirty="0" smtClean="0"/>
              <a:t>dynamic networking</a:t>
            </a:r>
            <a:r>
              <a:rPr lang="en-US" dirty="0"/>
              <a:t>, with median mobile nodes acting as forward feed buffer, localizing </a:t>
            </a:r>
            <a:r>
              <a:rPr lang="en-US" dirty="0" smtClean="0"/>
              <a:t>and sectionalizing </a:t>
            </a:r>
            <a:r>
              <a:rPr lang="en-US" dirty="0"/>
              <a:t>communication, and hence decreasing the overall congestion.</a:t>
            </a:r>
          </a:p>
          <a:p>
            <a:pPr algn="just"/>
            <a:r>
              <a:rPr lang="en-US" dirty="0"/>
              <a:t>Other methods like avoidance of near simultaneous communication requests </a:t>
            </a:r>
            <a:r>
              <a:rPr lang="en-US" dirty="0" smtClean="0"/>
              <a:t>with larger </a:t>
            </a:r>
            <a:r>
              <a:rPr lang="en-US" dirty="0"/>
              <a:t>back-off values to give a relatively spacious network time slicing and </a:t>
            </a:r>
            <a:r>
              <a:rPr lang="en-US" dirty="0" smtClean="0"/>
              <a:t>reference signal </a:t>
            </a:r>
            <a:r>
              <a:rPr lang="en-US" dirty="0"/>
              <a:t>blocking based on statistical methods are also proposed, with simple </a:t>
            </a:r>
            <a:r>
              <a:rPr lang="en-US" dirty="0" smtClean="0"/>
              <a:t>yet effective </a:t>
            </a:r>
            <a:r>
              <a:rPr lang="en-US" dirty="0"/>
              <a:t>implementations in employed protocols.</a:t>
            </a:r>
            <a:endParaRPr lang="en-IN" dirty="0"/>
          </a:p>
        </p:txBody>
      </p:sp>
    </p:spTree>
    <p:extLst>
      <p:ext uri="{BB962C8B-B14F-4D97-AF65-F5344CB8AC3E}">
        <p14:creationId xmlns:p14="http://schemas.microsoft.com/office/powerpoint/2010/main" val="2726742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b="1" dirty="0"/>
              <a:t>Duty Cycle Adjustment </a:t>
            </a:r>
            <a:r>
              <a:rPr lang="en-US" b="1" dirty="0" smtClean="0"/>
              <a:t>for Energy Optimization</a:t>
            </a:r>
          </a:p>
          <a:p>
            <a:pPr algn="just"/>
            <a:r>
              <a:rPr lang="en-US" dirty="0"/>
              <a:t>Synchronization between various uplink and downlink message slots for </a:t>
            </a:r>
            <a:r>
              <a:rPr lang="en-US" dirty="0" smtClean="0"/>
              <a:t>different messages </a:t>
            </a:r>
            <a:r>
              <a:rPr lang="en-US" dirty="0"/>
              <a:t>in the transmission queue is important to avoid disruption in </a:t>
            </a:r>
            <a:r>
              <a:rPr lang="en-US" dirty="0" smtClean="0"/>
              <a:t>transmission and </a:t>
            </a:r>
            <a:r>
              <a:rPr lang="en-US" dirty="0"/>
              <a:t>intermixing, leading to a corrupted communication</a:t>
            </a:r>
            <a:r>
              <a:rPr lang="en-US" dirty="0" smtClean="0"/>
              <a:t>.</a:t>
            </a:r>
          </a:p>
          <a:p>
            <a:pPr algn="just"/>
            <a:r>
              <a:rPr lang="en-US" dirty="0" smtClean="0"/>
              <a:t>Various </a:t>
            </a:r>
            <a:r>
              <a:rPr lang="en-US" dirty="0"/>
              <a:t>schemes for </a:t>
            </a:r>
            <a:r>
              <a:rPr lang="en-US" dirty="0" smtClean="0"/>
              <a:t>different types </a:t>
            </a:r>
            <a:r>
              <a:rPr lang="en-US" dirty="0"/>
              <a:t>of communication have been proposed for the same</a:t>
            </a:r>
            <a:r>
              <a:rPr lang="en-US" dirty="0" smtClean="0"/>
              <a:t>.</a:t>
            </a:r>
          </a:p>
          <a:p>
            <a:pPr algn="just"/>
            <a:r>
              <a:rPr lang="en-US" dirty="0"/>
              <a:t>Proposals of random access to communication resources have been made </a:t>
            </a:r>
            <a:r>
              <a:rPr lang="en-US" dirty="0" smtClean="0"/>
              <a:t>for LTE-based </a:t>
            </a:r>
            <a:r>
              <a:rPr lang="en-US" dirty="0"/>
              <a:t>communication systems, extendable to higher speed communication </a:t>
            </a:r>
            <a:r>
              <a:rPr lang="en-US" dirty="0" smtClean="0"/>
              <a:t>technologies having </a:t>
            </a:r>
            <a:r>
              <a:rPr lang="en-US" dirty="0"/>
              <a:t>similar working principles</a:t>
            </a:r>
            <a:r>
              <a:rPr lang="en-US" dirty="0" smtClean="0"/>
              <a:t>.</a:t>
            </a:r>
          </a:p>
          <a:p>
            <a:pPr algn="just"/>
            <a:r>
              <a:rPr lang="en-US" dirty="0" smtClean="0"/>
              <a:t>Here</a:t>
            </a:r>
            <a:r>
              <a:rPr lang="en-US" dirty="0"/>
              <a:t>, we use frequency time division </a:t>
            </a:r>
            <a:r>
              <a:rPr lang="en-US" dirty="0" smtClean="0"/>
              <a:t>for bandwidth </a:t>
            </a:r>
            <a:r>
              <a:rPr lang="en-US" dirty="0"/>
              <a:t>allocation for physical transmission channel known as physical </a:t>
            </a:r>
            <a:r>
              <a:rPr lang="en-US" dirty="0" smtClean="0"/>
              <a:t>random access </a:t>
            </a:r>
            <a:r>
              <a:rPr lang="en-US" dirty="0"/>
              <a:t>channel (PRACH) here. </a:t>
            </a:r>
            <a:endParaRPr lang="en-US" dirty="0" smtClean="0"/>
          </a:p>
          <a:p>
            <a:pPr algn="just"/>
            <a:r>
              <a:rPr lang="en-US" dirty="0" smtClean="0"/>
              <a:t>This </a:t>
            </a:r>
            <a:r>
              <a:rPr lang="en-US" dirty="0"/>
              <a:t>allows us to establish a radio resource </a:t>
            </a:r>
            <a:r>
              <a:rPr lang="en-US" dirty="0" smtClean="0"/>
              <a:t>control (RRC</a:t>
            </a:r>
            <a:r>
              <a:rPr lang="en-US" dirty="0"/>
              <a:t>) that ultimately serves the goal of bandwidth division. </a:t>
            </a:r>
            <a:endParaRPr lang="en-US" dirty="0" smtClean="0"/>
          </a:p>
          <a:p>
            <a:pPr algn="just"/>
            <a:r>
              <a:rPr lang="en-US" dirty="0" smtClean="0"/>
              <a:t>Connected </a:t>
            </a:r>
            <a:r>
              <a:rPr lang="en-US" dirty="0"/>
              <a:t>nodes </a:t>
            </a:r>
            <a:r>
              <a:rPr lang="en-US" dirty="0" smtClean="0"/>
              <a:t>in this </a:t>
            </a:r>
            <a:r>
              <a:rPr lang="en-US" dirty="0"/>
              <a:t>network are informed of availability of PRACH resources through a </a:t>
            </a:r>
            <a:r>
              <a:rPr lang="en-US" dirty="0" smtClean="0"/>
              <a:t>broadcast or </a:t>
            </a:r>
            <a:r>
              <a:rPr lang="en-US" dirty="0"/>
              <a:t>other downlink channels by the evolved node-B (</a:t>
            </a:r>
            <a:r>
              <a:rPr lang="en-US" dirty="0" err="1"/>
              <a:t>eNB</a:t>
            </a:r>
            <a:r>
              <a:rPr lang="en-US" dirty="0"/>
              <a:t>).</a:t>
            </a:r>
            <a:endParaRPr lang="en-IN" dirty="0"/>
          </a:p>
          <a:p>
            <a:pPr algn="just"/>
            <a:endParaRPr lang="en-IN" dirty="0"/>
          </a:p>
        </p:txBody>
      </p:sp>
    </p:spTree>
    <p:extLst>
      <p:ext uri="{BB962C8B-B14F-4D97-AF65-F5344CB8AC3E}">
        <p14:creationId xmlns:p14="http://schemas.microsoft.com/office/powerpoint/2010/main" val="3386586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dirty="0"/>
              <a:t>When connection is </a:t>
            </a:r>
            <a:r>
              <a:rPr lang="en-US" dirty="0" smtClean="0"/>
              <a:t>sought by </a:t>
            </a:r>
            <a:r>
              <a:rPr lang="en-US" dirty="0"/>
              <a:t>a device, a series of request and acknowledgement messages are sent, finding </a:t>
            </a:r>
            <a:r>
              <a:rPr lang="en-US" dirty="0" smtClean="0"/>
              <a:t>an eventual </a:t>
            </a:r>
            <a:r>
              <a:rPr lang="en-US" dirty="0"/>
              <a:t>resource slot for the said message, and hence partitioning time slots </a:t>
            </a:r>
            <a:r>
              <a:rPr lang="en-US" dirty="0" smtClean="0"/>
              <a:t>on </a:t>
            </a:r>
            <a:r>
              <a:rPr lang="en-IN" dirty="0" smtClean="0"/>
              <a:t>bandwidth</a:t>
            </a:r>
            <a:r>
              <a:rPr lang="en-IN" dirty="0"/>
              <a:t>, restricting information collisions.</a:t>
            </a:r>
          </a:p>
          <a:p>
            <a:pPr algn="just"/>
            <a:r>
              <a:rPr lang="en-US" dirty="0"/>
              <a:t>Heuristic approaches to transmission control have been proposed for a </a:t>
            </a:r>
            <a:r>
              <a:rPr lang="en-US" dirty="0" smtClean="0"/>
              <a:t>more judicial </a:t>
            </a:r>
            <a:r>
              <a:rPr lang="en-US" dirty="0"/>
              <a:t>and responsive bandwidth slot allocation, and hence improving </a:t>
            </a:r>
            <a:r>
              <a:rPr lang="en-US" dirty="0" smtClean="0"/>
              <a:t>message </a:t>
            </a:r>
            <a:r>
              <a:rPr lang="en-IN" dirty="0" smtClean="0"/>
              <a:t>delivery </a:t>
            </a:r>
            <a:r>
              <a:rPr lang="en-IN" dirty="0"/>
              <a:t>cycle synchronizations</a:t>
            </a:r>
            <a:r>
              <a:rPr lang="en-IN" dirty="0" smtClean="0"/>
              <a:t>.</a:t>
            </a:r>
          </a:p>
          <a:p>
            <a:pPr algn="just"/>
            <a:r>
              <a:rPr lang="en-US" dirty="0"/>
              <a:t>Proposition for multi-hop network employments has been made, with </a:t>
            </a:r>
            <a:r>
              <a:rPr lang="en-US" dirty="0" smtClean="0"/>
              <a:t>packet buffering </a:t>
            </a:r>
            <a:r>
              <a:rPr lang="en-US" dirty="0"/>
              <a:t>strategies being included so as to lower the load on duty cycle. </a:t>
            </a:r>
            <a:endParaRPr lang="en-US" dirty="0" smtClean="0"/>
          </a:p>
          <a:p>
            <a:pPr algn="just"/>
            <a:r>
              <a:rPr lang="en-US" dirty="0" smtClean="0"/>
              <a:t>Such models </a:t>
            </a:r>
            <a:r>
              <a:rPr lang="en-US" dirty="0"/>
              <a:t>employ schemes like restricted access window mechanism that allow </a:t>
            </a:r>
            <a:r>
              <a:rPr lang="en-US" dirty="0" err="1" smtClean="0"/>
              <a:t>multihop</a:t>
            </a:r>
            <a:r>
              <a:rPr lang="en-US" dirty="0" smtClean="0"/>
              <a:t>- based </a:t>
            </a:r>
            <a:r>
              <a:rPr lang="en-US" dirty="0"/>
              <a:t>duty cycles with opportunistic data transfer approaches.</a:t>
            </a:r>
            <a:endParaRPr lang="en-IN" dirty="0"/>
          </a:p>
          <a:p>
            <a:pPr algn="just"/>
            <a:endParaRPr lang="en-IN" dirty="0"/>
          </a:p>
        </p:txBody>
      </p:sp>
    </p:spTree>
    <p:extLst>
      <p:ext uri="{BB962C8B-B14F-4D97-AF65-F5344CB8AC3E}">
        <p14:creationId xmlns:p14="http://schemas.microsoft.com/office/powerpoint/2010/main" val="3858432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Such schemes combined </a:t>
            </a:r>
            <a:r>
              <a:rPr lang="en-US" dirty="0"/>
              <a:t>with the low-power radio transmission they work on, largely help in </a:t>
            </a:r>
            <a:r>
              <a:rPr lang="en-US" dirty="0" smtClean="0"/>
              <a:t>building </a:t>
            </a:r>
            <a:r>
              <a:rPr lang="en-IN" dirty="0" smtClean="0"/>
              <a:t>an </a:t>
            </a:r>
            <a:r>
              <a:rPr lang="en-IN" dirty="0"/>
              <a:t>energy-efficient system for </a:t>
            </a:r>
            <a:r>
              <a:rPr lang="en-IN" dirty="0" smtClean="0"/>
              <a:t>transmission </a:t>
            </a:r>
            <a:r>
              <a:rPr lang="en-US" dirty="0"/>
              <a:t>More duty cycle definition algorithms for commonly used protocols have </a:t>
            </a:r>
            <a:r>
              <a:rPr lang="en-US" dirty="0" smtClean="0"/>
              <a:t>been proposed</a:t>
            </a:r>
            <a:r>
              <a:rPr lang="en-US" dirty="0"/>
              <a:t>, notable ones being frame slotted </a:t>
            </a:r>
            <a:endParaRPr lang="en-US" dirty="0" smtClean="0"/>
          </a:p>
          <a:p>
            <a:r>
              <a:rPr lang="en-US" dirty="0" smtClean="0"/>
              <a:t>Aloha </a:t>
            </a:r>
            <a:r>
              <a:rPr lang="en-US" dirty="0"/>
              <a:t>and tree splitting algorithm </a:t>
            </a:r>
            <a:r>
              <a:rPr lang="en-US" dirty="0" smtClean="0"/>
              <a:t>based duty </a:t>
            </a:r>
            <a:r>
              <a:rPr lang="en-US" dirty="0"/>
              <a:t>cycle synchronization, that are targeted specifically to tackle common </a:t>
            </a:r>
            <a:r>
              <a:rPr lang="en-US" dirty="0" smtClean="0"/>
              <a:t>duty cycle </a:t>
            </a:r>
            <a:r>
              <a:rPr lang="en-US" dirty="0"/>
              <a:t>issues and analogous problems occurring in mobile as well as static </a:t>
            </a:r>
            <a:r>
              <a:rPr lang="en-US" dirty="0" smtClean="0"/>
              <a:t>machine to-</a:t>
            </a:r>
            <a:r>
              <a:rPr lang="en-IN" dirty="0" smtClean="0"/>
              <a:t>machine </a:t>
            </a:r>
            <a:r>
              <a:rPr lang="en-IN" dirty="0"/>
              <a:t>networks</a:t>
            </a:r>
          </a:p>
          <a:p>
            <a:endParaRPr lang="en-IN" dirty="0"/>
          </a:p>
        </p:txBody>
      </p:sp>
    </p:spTree>
    <p:extLst>
      <p:ext uri="{BB962C8B-B14F-4D97-AF65-F5344CB8AC3E}">
        <p14:creationId xmlns:p14="http://schemas.microsoft.com/office/powerpoint/2010/main" val="3812188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Power issues in this domain occur due to conflicting claims over duty </a:t>
            </a:r>
            <a:r>
              <a:rPr lang="en-US" dirty="0" smtClean="0"/>
              <a:t>cycles, uplink</a:t>
            </a:r>
            <a:r>
              <a:rPr lang="en-US" dirty="0"/>
              <a:t>/ downlink collisions, and inefficient bandwidth distribution, each of which </a:t>
            </a:r>
            <a:r>
              <a:rPr lang="en-US" dirty="0" smtClean="0"/>
              <a:t>has been </a:t>
            </a:r>
            <a:r>
              <a:rPr lang="en-US" dirty="0"/>
              <a:t>dealt with through the implementation of the solutions, chosen as per </a:t>
            </a:r>
            <a:r>
              <a:rPr lang="en-US" dirty="0" smtClean="0"/>
              <a:t>requirements for </a:t>
            </a:r>
            <a:r>
              <a:rPr lang="en-US" dirty="0"/>
              <a:t>improving efficiency of the system used</a:t>
            </a:r>
            <a:endParaRPr lang="en-IN" dirty="0"/>
          </a:p>
        </p:txBody>
      </p:sp>
    </p:spTree>
    <p:extLst>
      <p:ext uri="{BB962C8B-B14F-4D97-AF65-F5344CB8AC3E}">
        <p14:creationId xmlns:p14="http://schemas.microsoft.com/office/powerpoint/2010/main" val="217936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b="1" dirty="0"/>
              <a:t>Energy-Efficient Utilization of Radio </a:t>
            </a:r>
            <a:r>
              <a:rPr lang="en-US" b="1" dirty="0" smtClean="0"/>
              <a:t>Resources</a:t>
            </a:r>
          </a:p>
          <a:p>
            <a:pPr algn="just"/>
            <a:r>
              <a:rPr lang="en-US" dirty="0"/>
              <a:t>Extension of frequency allocation techniques like orthogonal frequency </a:t>
            </a:r>
            <a:r>
              <a:rPr lang="en-US" dirty="0" smtClean="0"/>
              <a:t>division multiple </a:t>
            </a:r>
            <a:r>
              <a:rPr lang="en-US" dirty="0"/>
              <a:t>access (OFDMA) and single-carrier frequency division multiple </a:t>
            </a:r>
            <a:r>
              <a:rPr lang="en-US" dirty="0" smtClean="0"/>
              <a:t>access (SC-FDMA</a:t>
            </a:r>
            <a:r>
              <a:rPr lang="en-US" dirty="0"/>
              <a:t>), predominantly used in </a:t>
            </a:r>
            <a:endParaRPr lang="en-US" dirty="0" smtClean="0"/>
          </a:p>
          <a:p>
            <a:pPr algn="just"/>
            <a:r>
              <a:rPr lang="en-US" dirty="0" smtClean="0"/>
              <a:t>LTE-based </a:t>
            </a:r>
            <a:r>
              <a:rPr lang="en-US" dirty="0"/>
              <a:t>systems to other </a:t>
            </a:r>
            <a:r>
              <a:rPr lang="en-US" dirty="0" smtClean="0"/>
              <a:t>high-frequency transmission </a:t>
            </a:r>
            <a:r>
              <a:rPr lang="en-US" dirty="0"/>
              <a:t>technologies, is considerable, given the high spectral efficiency as </a:t>
            </a:r>
            <a:r>
              <a:rPr lang="en-US" dirty="0" smtClean="0"/>
              <a:t>well as </a:t>
            </a:r>
            <a:r>
              <a:rPr lang="en-US" dirty="0"/>
              <a:t>peek-to-peek average power ratio reduction these implementations </a:t>
            </a:r>
            <a:r>
              <a:rPr lang="en-US" dirty="0" smtClean="0"/>
              <a:t>present.</a:t>
            </a:r>
          </a:p>
          <a:p>
            <a:pPr algn="just"/>
            <a:r>
              <a:rPr lang="en-US" dirty="0"/>
              <a:t>Proposal of LTE-based system models employing relay networks, with </a:t>
            </a:r>
            <a:r>
              <a:rPr lang="en-US" dirty="0" smtClean="0"/>
              <a:t>employment of </a:t>
            </a:r>
            <a:r>
              <a:rPr lang="en-US" dirty="0"/>
              <a:t>two-phase probabilistic approach resource division have been made. </a:t>
            </a:r>
            <a:endParaRPr lang="en-US" dirty="0" smtClean="0"/>
          </a:p>
          <a:p>
            <a:pPr algn="just"/>
            <a:r>
              <a:rPr lang="en-US" dirty="0" smtClean="0"/>
              <a:t>The first </a:t>
            </a:r>
            <a:r>
              <a:rPr lang="en-US" dirty="0"/>
              <a:t>phase includes each transmitting node to heuristically select physical </a:t>
            </a:r>
            <a:r>
              <a:rPr lang="en-US" dirty="0" smtClean="0"/>
              <a:t>resources based </a:t>
            </a:r>
            <a:r>
              <a:rPr lang="en-US" dirty="0"/>
              <a:t>on modulation and coding schemes used, such that each node tries to </a:t>
            </a:r>
            <a:r>
              <a:rPr lang="en-US" dirty="0" smtClean="0"/>
              <a:t>transmit at </a:t>
            </a:r>
            <a:r>
              <a:rPr lang="en-US" dirty="0"/>
              <a:t>the minimum power by using the physical network associated with lowest </a:t>
            </a:r>
            <a:r>
              <a:rPr lang="en-US" dirty="0" smtClean="0"/>
              <a:t>channel quality </a:t>
            </a:r>
            <a:r>
              <a:rPr lang="en-US" dirty="0"/>
              <a:t>indicators for the given transmission.</a:t>
            </a:r>
            <a:endParaRPr lang="en-IN" dirty="0"/>
          </a:p>
        </p:txBody>
      </p:sp>
    </p:spTree>
    <p:extLst>
      <p:ext uri="{BB962C8B-B14F-4D97-AF65-F5344CB8AC3E}">
        <p14:creationId xmlns:p14="http://schemas.microsoft.com/office/powerpoint/2010/main" val="2958551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smtClean="0"/>
              <a:t>If </a:t>
            </a:r>
            <a:r>
              <a:rPr lang="en-US" dirty="0"/>
              <a:t>the amount of required </a:t>
            </a:r>
            <a:r>
              <a:rPr lang="en-US" dirty="0" smtClean="0"/>
              <a:t>resource of </a:t>
            </a:r>
            <a:r>
              <a:rPr lang="en-US" dirty="0"/>
              <a:t>transmitting node exceeds the total amount of radio resource, then the </a:t>
            </a:r>
            <a:r>
              <a:rPr lang="en-US" dirty="0" smtClean="0"/>
              <a:t>second phase </a:t>
            </a:r>
            <a:r>
              <a:rPr lang="en-US" dirty="0"/>
              <a:t>is executed. The second phase involves fitting the total required </a:t>
            </a:r>
            <a:r>
              <a:rPr lang="en-US" dirty="0" smtClean="0"/>
              <a:t>transmission time </a:t>
            </a:r>
            <a:r>
              <a:rPr lang="en-US" dirty="0"/>
              <a:t>interval (TTI) of nodes to the </a:t>
            </a:r>
            <a:r>
              <a:rPr lang="en-US" dirty="0" smtClean="0"/>
              <a:t>sub frame </a:t>
            </a:r>
            <a:r>
              <a:rPr lang="en-US" dirty="0"/>
              <a:t>space and satisfies node requests </a:t>
            </a:r>
            <a:r>
              <a:rPr lang="en-US" dirty="0" smtClean="0"/>
              <a:t>by tuning </a:t>
            </a:r>
            <a:r>
              <a:rPr lang="en-US" dirty="0"/>
              <a:t>the transmission power of all transmitting nodes and employing </a:t>
            </a:r>
            <a:r>
              <a:rPr lang="en-US" dirty="0" smtClean="0"/>
              <a:t>concurrent </a:t>
            </a:r>
            <a:r>
              <a:rPr lang="en-IN" dirty="0" smtClean="0"/>
              <a:t>transmission.</a:t>
            </a:r>
          </a:p>
          <a:p>
            <a:pPr algn="just"/>
            <a:r>
              <a:rPr lang="en-US" dirty="0"/>
              <a:t>Intelligent segregation of the contention queue on basis of </a:t>
            </a:r>
            <a:r>
              <a:rPr lang="en-US" dirty="0" smtClean="0"/>
              <a:t>communication range </a:t>
            </a:r>
            <a:r>
              <a:rPr lang="en-US" dirty="0"/>
              <a:t>can be employed, with multi-hop-based, low radius transmissions using IPv6 supported over Bluetooth low energy (BLE), making use of integrated user </a:t>
            </a:r>
            <a:r>
              <a:rPr lang="en-US" dirty="0" smtClean="0"/>
              <a:t>transmissions, lowering </a:t>
            </a:r>
            <a:r>
              <a:rPr lang="en-US" dirty="0"/>
              <a:t>the load on infrastructure-based communication resources, </a:t>
            </a:r>
            <a:r>
              <a:rPr lang="en-US" dirty="0" smtClean="0"/>
              <a:t>promoting </a:t>
            </a:r>
            <a:r>
              <a:rPr lang="en-IN" dirty="0" smtClean="0"/>
              <a:t>vehicle-to-vehicle </a:t>
            </a:r>
            <a:r>
              <a:rPr lang="en-IN" dirty="0"/>
              <a:t>communication</a:t>
            </a:r>
          </a:p>
          <a:p>
            <a:pPr algn="just"/>
            <a:endParaRPr lang="en-IN" dirty="0"/>
          </a:p>
        </p:txBody>
      </p:sp>
    </p:spTree>
    <p:extLst>
      <p:ext uri="{BB962C8B-B14F-4D97-AF65-F5344CB8AC3E}">
        <p14:creationId xmlns:p14="http://schemas.microsoft.com/office/powerpoint/2010/main" val="2495880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b="1" i="1" dirty="0"/>
              <a:t>Computational Feasibility and Distributed </a:t>
            </a:r>
            <a:r>
              <a:rPr lang="en-US" b="1" i="1" dirty="0" smtClean="0"/>
              <a:t>Computing </a:t>
            </a:r>
            <a:r>
              <a:rPr lang="en-IN" b="1" i="1" dirty="0" smtClean="0"/>
              <a:t>Solution</a:t>
            </a:r>
          </a:p>
          <a:p>
            <a:pPr algn="just"/>
            <a:r>
              <a:rPr lang="en-IN" dirty="0"/>
              <a:t>Simple computational schemes include direct actuation instructions based </a:t>
            </a:r>
            <a:r>
              <a:rPr lang="en-IN" dirty="0" smtClean="0"/>
              <a:t>on </a:t>
            </a:r>
            <a:r>
              <a:rPr lang="en-US" dirty="0" smtClean="0"/>
              <a:t>input </a:t>
            </a:r>
            <a:r>
              <a:rPr lang="en-US" dirty="0"/>
              <a:t>parameters by the sensing scheme associated. </a:t>
            </a:r>
            <a:endParaRPr lang="en-US" dirty="0" smtClean="0"/>
          </a:p>
          <a:p>
            <a:pPr algn="just"/>
            <a:r>
              <a:rPr lang="en-US" dirty="0" smtClean="0"/>
              <a:t>Such </a:t>
            </a:r>
            <a:r>
              <a:rPr lang="en-US" dirty="0"/>
              <a:t>a solution is highly </a:t>
            </a:r>
            <a:r>
              <a:rPr lang="en-US" dirty="0" smtClean="0"/>
              <a:t>simplistic and </a:t>
            </a:r>
            <a:r>
              <a:rPr lang="en-US" dirty="0"/>
              <a:t>power efficient and might be useful in functioning of subsystems, </a:t>
            </a:r>
            <a:r>
              <a:rPr lang="en-US" dirty="0" smtClean="0"/>
              <a:t>tough given </a:t>
            </a:r>
            <a:r>
              <a:rPr lang="en-US" dirty="0"/>
              <a:t>the </a:t>
            </a:r>
            <a:r>
              <a:rPr lang="en-US" dirty="0" err="1"/>
              <a:t>naiveness</a:t>
            </a:r>
            <a:r>
              <a:rPr lang="en-US" dirty="0"/>
              <a:t> of approach, which might not be useful for larger designs.</a:t>
            </a:r>
          </a:p>
          <a:p>
            <a:pPr algn="just"/>
            <a:r>
              <a:rPr lang="en-US" dirty="0"/>
              <a:t>Prediction-based computations might be brought into use for applications like </a:t>
            </a:r>
            <a:r>
              <a:rPr lang="en-US" dirty="0" smtClean="0"/>
              <a:t>lane sensing</a:t>
            </a:r>
            <a:r>
              <a:rPr lang="en-US" dirty="0"/>
              <a:t>, traffic proximity warning, speed, mobility of maneuver, etc. </a:t>
            </a:r>
            <a:endParaRPr lang="en-US" dirty="0" smtClean="0"/>
          </a:p>
          <a:p>
            <a:pPr algn="just"/>
            <a:r>
              <a:rPr lang="en-US" dirty="0" smtClean="0"/>
              <a:t>These systems can </a:t>
            </a:r>
            <a:r>
              <a:rPr lang="en-US" dirty="0"/>
              <a:t>be made energy optimized by lowering number of computations required, </a:t>
            </a:r>
            <a:r>
              <a:rPr lang="en-US" dirty="0" smtClean="0"/>
              <a:t>by usage </a:t>
            </a:r>
            <a:r>
              <a:rPr lang="en-US" dirty="0"/>
              <a:t>of previously occurrences and inclusion of learning in the prediction </a:t>
            </a:r>
            <a:r>
              <a:rPr lang="en-US" dirty="0" smtClean="0"/>
              <a:t>process</a:t>
            </a:r>
            <a:endParaRPr lang="en-IN" dirty="0"/>
          </a:p>
        </p:txBody>
      </p:sp>
    </p:spTree>
    <p:extLst>
      <p:ext uri="{BB962C8B-B14F-4D97-AF65-F5344CB8AC3E}">
        <p14:creationId xmlns:p14="http://schemas.microsoft.com/office/powerpoint/2010/main" val="2595882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Location-based sensing requires employment on positioning systems, that </a:t>
            </a:r>
            <a:r>
              <a:rPr lang="en-US" dirty="0" smtClean="0"/>
              <a:t>require Cartesian-based </a:t>
            </a:r>
            <a:r>
              <a:rPr lang="en-US" dirty="0"/>
              <a:t>computations, and are often trivial. </a:t>
            </a:r>
            <a:endParaRPr lang="en-US" dirty="0" smtClean="0"/>
          </a:p>
          <a:p>
            <a:r>
              <a:rPr lang="en-US" dirty="0" smtClean="0"/>
              <a:t>Though</a:t>
            </a:r>
            <a:r>
              <a:rPr lang="en-US" dirty="0"/>
              <a:t>, processing of this </a:t>
            </a:r>
            <a:r>
              <a:rPr lang="en-US" dirty="0" smtClean="0"/>
              <a:t>data for </a:t>
            </a:r>
            <a:r>
              <a:rPr lang="en-US" dirty="0"/>
              <a:t>inference of other parameters like traffic congestion comes under big data </a:t>
            </a:r>
            <a:r>
              <a:rPr lang="en-US" dirty="0" smtClean="0"/>
              <a:t>processing </a:t>
            </a:r>
            <a:r>
              <a:rPr lang="en-IN" dirty="0" smtClean="0"/>
              <a:t>as </a:t>
            </a:r>
            <a:r>
              <a:rPr lang="en-IN" dirty="0"/>
              <a:t>discussed later.</a:t>
            </a:r>
          </a:p>
          <a:p>
            <a:r>
              <a:rPr lang="en-US" dirty="0"/>
              <a:t>Assistance-based applications require data processing for churning out </a:t>
            </a:r>
            <a:r>
              <a:rPr lang="en-US" dirty="0" smtClean="0"/>
              <a:t>the required </a:t>
            </a:r>
            <a:r>
              <a:rPr lang="en-US" dirty="0"/>
              <a:t>information, which in turn employs heuristic logical computations for </a:t>
            </a:r>
            <a:r>
              <a:rPr lang="en-US" dirty="0" smtClean="0"/>
              <a:t>the </a:t>
            </a:r>
            <a:r>
              <a:rPr lang="en-IN" dirty="0" smtClean="0"/>
              <a:t>application.</a:t>
            </a:r>
          </a:p>
          <a:p>
            <a:r>
              <a:rPr lang="en-US" dirty="0"/>
              <a:t>Power usage can be brought down by the usage of various </a:t>
            </a:r>
            <a:r>
              <a:rPr lang="en-US" dirty="0" smtClean="0"/>
              <a:t>methods to </a:t>
            </a:r>
            <a:r>
              <a:rPr lang="en-US" dirty="0"/>
              <a:t>improve the classification computations, which serve the basis of such schemes.</a:t>
            </a:r>
            <a:endParaRPr lang="en-IN" dirty="0"/>
          </a:p>
        </p:txBody>
      </p:sp>
    </p:spTree>
    <p:extLst>
      <p:ext uri="{BB962C8B-B14F-4D97-AF65-F5344CB8AC3E}">
        <p14:creationId xmlns:p14="http://schemas.microsoft.com/office/powerpoint/2010/main" val="3390344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a:t>Assessment-based applications often require processing of big </a:t>
            </a:r>
            <a:r>
              <a:rPr lang="en-US" dirty="0" smtClean="0"/>
              <a:t>data. </a:t>
            </a:r>
          </a:p>
          <a:p>
            <a:pPr algn="just"/>
            <a:r>
              <a:rPr lang="en-US" dirty="0" smtClean="0"/>
              <a:t>Big data is </a:t>
            </a:r>
            <a:r>
              <a:rPr lang="en-US" dirty="0"/>
              <a:t>processed using tools like </a:t>
            </a:r>
            <a:r>
              <a:rPr lang="en-US" dirty="0" err="1"/>
              <a:t>Hadoop</a:t>
            </a:r>
            <a:r>
              <a:rPr lang="en-US" dirty="0"/>
              <a:t>, though having quite a complex structure </a:t>
            </a:r>
            <a:r>
              <a:rPr lang="en-US" dirty="0" smtClean="0"/>
              <a:t>of problems </a:t>
            </a:r>
            <a:r>
              <a:rPr lang="en-US" dirty="0"/>
              <a:t>and computations. </a:t>
            </a:r>
            <a:endParaRPr lang="en-US" dirty="0" smtClean="0"/>
          </a:p>
          <a:p>
            <a:pPr algn="just"/>
            <a:r>
              <a:rPr lang="en-US" dirty="0" smtClean="0"/>
              <a:t>This </a:t>
            </a:r>
            <a:r>
              <a:rPr lang="en-US" dirty="0"/>
              <a:t>implies high power consumption, and hence </a:t>
            </a:r>
            <a:r>
              <a:rPr lang="en-US" dirty="0" smtClean="0"/>
              <a:t>low power </a:t>
            </a:r>
            <a:r>
              <a:rPr lang="en-US" dirty="0"/>
              <a:t>efficiency. Since the complexity of big data problems directly depends on </a:t>
            </a:r>
            <a:r>
              <a:rPr lang="en-US" dirty="0" smtClean="0"/>
              <a:t>the size </a:t>
            </a:r>
            <a:r>
              <a:rPr lang="en-US" dirty="0"/>
              <a:t>of data to be processed, sectionalized data processing might help in making </a:t>
            </a:r>
            <a:r>
              <a:rPr lang="en-US" dirty="0" smtClean="0"/>
              <a:t>the </a:t>
            </a:r>
            <a:r>
              <a:rPr lang="en-IN" dirty="0" smtClean="0"/>
              <a:t>processes </a:t>
            </a:r>
            <a:r>
              <a:rPr lang="en-IN" dirty="0"/>
              <a:t>energy efficient.</a:t>
            </a:r>
          </a:p>
          <a:p>
            <a:pPr algn="just"/>
            <a:r>
              <a:rPr lang="en-US" dirty="0"/>
              <a:t>Apart from this, planned usage such as decentralization of computational </a:t>
            </a:r>
            <a:r>
              <a:rPr lang="en-US" dirty="0" smtClean="0"/>
              <a:t>schemes, distribution </a:t>
            </a:r>
            <a:r>
              <a:rPr lang="en-US" dirty="0"/>
              <a:t>of computational load on local machines of subsystems, </a:t>
            </a:r>
            <a:r>
              <a:rPr lang="en-US" dirty="0" err="1" smtClean="0"/>
              <a:t>multisourcing</a:t>
            </a:r>
            <a:r>
              <a:rPr lang="en-US" dirty="0" smtClean="0"/>
              <a:t> computational </a:t>
            </a:r>
            <a:r>
              <a:rPr lang="en-US" dirty="0"/>
              <a:t>load from willing user devices, </a:t>
            </a:r>
            <a:r>
              <a:rPr lang="en-US" dirty="0" err="1"/>
              <a:t>etc</a:t>
            </a:r>
            <a:r>
              <a:rPr lang="en-US" dirty="0"/>
              <a:t> are some other proposed </a:t>
            </a:r>
            <a:r>
              <a:rPr lang="en-US" dirty="0" smtClean="0"/>
              <a:t>schemes </a:t>
            </a:r>
            <a:r>
              <a:rPr lang="en-IN" dirty="0" smtClean="0"/>
              <a:t>that </a:t>
            </a:r>
            <a:r>
              <a:rPr lang="en-IN" dirty="0"/>
              <a:t>might be employed</a:t>
            </a:r>
          </a:p>
        </p:txBody>
      </p:sp>
    </p:spTree>
    <p:extLst>
      <p:ext uri="{BB962C8B-B14F-4D97-AF65-F5344CB8AC3E}">
        <p14:creationId xmlns:p14="http://schemas.microsoft.com/office/powerpoint/2010/main" val="180676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Intelligent Transport System</a:t>
            </a:r>
          </a:p>
        </p:txBody>
      </p:sp>
      <p:sp>
        <p:nvSpPr>
          <p:cNvPr id="3" name="Content Placeholder 2"/>
          <p:cNvSpPr>
            <a:spLocks noGrp="1"/>
          </p:cNvSpPr>
          <p:nvPr>
            <p:ph idx="1"/>
          </p:nvPr>
        </p:nvSpPr>
        <p:spPr/>
        <p:txBody>
          <a:bodyPr/>
          <a:lstStyle/>
          <a:p>
            <a:pPr algn="just"/>
            <a:r>
              <a:rPr lang="en-US" dirty="0" smtClean="0"/>
              <a:t>Because of its effectiveness and efficiency, ITS is emerging as a </a:t>
            </a:r>
            <a:r>
              <a:rPr lang="en-US" b="1" dirty="0" smtClean="0"/>
              <a:t>promising tool</a:t>
            </a:r>
            <a:r>
              <a:rPr lang="en-US" dirty="0" smtClean="0"/>
              <a:t> to provide high-quality comprehensive transportation management and service systems. </a:t>
            </a:r>
          </a:p>
          <a:p>
            <a:pPr algn="just"/>
            <a:r>
              <a:rPr lang="en-US" dirty="0" smtClean="0"/>
              <a:t>But major challenge lies in making the system energy efficient as whole through energy optimization of subsystems by employing innovative optimization techniques.</a:t>
            </a:r>
            <a:endParaRPr lang="en-IN" dirty="0"/>
          </a:p>
        </p:txBody>
      </p:sp>
    </p:spTree>
    <p:extLst>
      <p:ext uri="{BB962C8B-B14F-4D97-AF65-F5344CB8AC3E}">
        <p14:creationId xmlns:p14="http://schemas.microsoft.com/office/powerpoint/2010/main" val="694060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b="1" i="1" dirty="0"/>
              <a:t>Data Collection and Pooling with </a:t>
            </a:r>
            <a:r>
              <a:rPr lang="en-US" b="1" i="1" dirty="0" smtClean="0"/>
              <a:t>Energy-Efficient </a:t>
            </a:r>
            <a:r>
              <a:rPr lang="en-IN" b="1" i="1" dirty="0" smtClean="0"/>
              <a:t>Solutions</a:t>
            </a:r>
          </a:p>
          <a:p>
            <a:pPr algn="just"/>
            <a:r>
              <a:rPr lang="en-US" dirty="0"/>
              <a:t>Data collection and storage, both, largely depend on and work in conjunction </a:t>
            </a:r>
            <a:r>
              <a:rPr lang="en-US" dirty="0" smtClean="0"/>
              <a:t>with data </a:t>
            </a:r>
            <a:r>
              <a:rPr lang="en-US" dirty="0"/>
              <a:t>analysis scheme, and hence implementation of physical layer for data </a:t>
            </a:r>
            <a:r>
              <a:rPr lang="en-US" dirty="0" smtClean="0"/>
              <a:t>agglomeration structure </a:t>
            </a:r>
            <a:r>
              <a:rPr lang="en-US" dirty="0"/>
              <a:t>is dependent on computational practices in use in our model. </a:t>
            </a:r>
            <a:endParaRPr lang="en-US" dirty="0" smtClean="0"/>
          </a:p>
          <a:p>
            <a:pPr algn="just"/>
            <a:r>
              <a:rPr lang="en-US" dirty="0" smtClean="0"/>
              <a:t>With these </a:t>
            </a:r>
            <a:r>
              <a:rPr lang="en-US" dirty="0"/>
              <a:t>two subsystems (namely data collection and storage) being </a:t>
            </a:r>
            <a:r>
              <a:rPr lang="en-US" dirty="0" smtClean="0"/>
              <a:t>preponderantly codependent</a:t>
            </a:r>
            <a:r>
              <a:rPr lang="en-US" dirty="0"/>
              <a:t>, a joint scheme, recognizing the optimization prospects for the </a:t>
            </a:r>
            <a:r>
              <a:rPr lang="en-US" dirty="0" smtClean="0"/>
              <a:t>blueprint of </a:t>
            </a:r>
            <a:r>
              <a:rPr lang="en-US" dirty="0"/>
              <a:t>computational system shall be </a:t>
            </a:r>
            <a:r>
              <a:rPr lang="en-US" dirty="0" smtClean="0"/>
              <a:t>implemented</a:t>
            </a:r>
          </a:p>
          <a:p>
            <a:pPr algn="just"/>
            <a:r>
              <a:rPr lang="en-US" dirty="0"/>
              <a:t>Buffered data is of great importance when it comes to mobile ad hoc </a:t>
            </a:r>
            <a:r>
              <a:rPr lang="en-US" dirty="0" smtClean="0"/>
              <a:t>communication that </a:t>
            </a:r>
            <a:r>
              <a:rPr lang="en-US" dirty="0"/>
              <a:t>is predominantly used in the ITS communication networks. </a:t>
            </a:r>
            <a:endParaRPr lang="en-US" dirty="0" smtClean="0"/>
          </a:p>
          <a:p>
            <a:pPr algn="just"/>
            <a:r>
              <a:rPr lang="en-US" dirty="0" smtClean="0"/>
              <a:t>The data buffer </a:t>
            </a:r>
            <a:r>
              <a:rPr lang="en-US" dirty="0"/>
              <a:t>storage optimization is important when it comes to ITS, which in turn </a:t>
            </a:r>
            <a:r>
              <a:rPr lang="en-US" dirty="0" smtClean="0"/>
              <a:t>shall improve </a:t>
            </a:r>
            <a:r>
              <a:rPr lang="en-US" dirty="0"/>
              <a:t>the energy efficiency of the associated subsystem.</a:t>
            </a:r>
            <a:endParaRPr lang="en-IN" dirty="0"/>
          </a:p>
        </p:txBody>
      </p:sp>
    </p:spTree>
    <p:extLst>
      <p:ext uri="{BB962C8B-B14F-4D97-AF65-F5344CB8AC3E}">
        <p14:creationId xmlns:p14="http://schemas.microsoft.com/office/powerpoint/2010/main" val="2488426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a:t>Many optimized </a:t>
            </a:r>
            <a:r>
              <a:rPr lang="en-IN" dirty="0" smtClean="0"/>
              <a:t>buffer </a:t>
            </a:r>
            <a:r>
              <a:rPr lang="en-US" dirty="0" smtClean="0"/>
              <a:t>schemes </a:t>
            </a:r>
            <a:r>
              <a:rPr lang="en-US" dirty="0"/>
              <a:t>have been proposed, which promote efficient handling of </a:t>
            </a:r>
            <a:r>
              <a:rPr lang="en-US" dirty="0" smtClean="0"/>
              <a:t>variable-length packets </a:t>
            </a:r>
            <a:r>
              <a:rPr lang="en-US" dirty="0"/>
              <a:t>and forwarding them in a non-first-in first-out (FIFO) order, but rather on </a:t>
            </a:r>
            <a:r>
              <a:rPr lang="en-US" dirty="0" smtClean="0"/>
              <a:t>the basis </a:t>
            </a:r>
            <a:r>
              <a:rPr lang="en-US" dirty="0"/>
              <a:t>of demand, </a:t>
            </a:r>
            <a:r>
              <a:rPr lang="en-US" dirty="0" smtClean="0"/>
              <a:t>employing multiple </a:t>
            </a:r>
            <a:r>
              <a:rPr lang="en-US" dirty="0"/>
              <a:t>switches</a:t>
            </a:r>
            <a:r>
              <a:rPr lang="en-US" dirty="0" smtClean="0"/>
              <a:t>.</a:t>
            </a:r>
          </a:p>
          <a:p>
            <a:pPr algn="just"/>
            <a:r>
              <a:rPr lang="en-US" dirty="0" smtClean="0"/>
              <a:t>This </a:t>
            </a:r>
            <a:r>
              <a:rPr lang="en-US" dirty="0"/>
              <a:t>not only guarantees a lesser </a:t>
            </a:r>
            <a:r>
              <a:rPr lang="en-US" dirty="0" smtClean="0"/>
              <a:t>time delay </a:t>
            </a:r>
            <a:r>
              <a:rPr lang="en-US" dirty="0"/>
              <a:t>in the storage and retrieval process, but also assures a rather low </a:t>
            </a:r>
            <a:r>
              <a:rPr lang="en-US" dirty="0" smtClean="0"/>
              <a:t>congestion </a:t>
            </a:r>
            <a:r>
              <a:rPr lang="en-IN" dirty="0" smtClean="0"/>
              <a:t>on </a:t>
            </a:r>
            <a:r>
              <a:rPr lang="en-IN" dirty="0"/>
              <a:t>delivering communication network.</a:t>
            </a:r>
          </a:p>
        </p:txBody>
      </p:sp>
    </p:spTree>
    <p:extLst>
      <p:ext uri="{BB962C8B-B14F-4D97-AF65-F5344CB8AC3E}">
        <p14:creationId xmlns:p14="http://schemas.microsoft.com/office/powerpoint/2010/main" val="1049322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Big data being an integral part of ITS informatics system, it is important to </a:t>
            </a:r>
            <a:r>
              <a:rPr lang="en-US" dirty="0" smtClean="0"/>
              <a:t>tend to </a:t>
            </a:r>
            <a:r>
              <a:rPr lang="en-US" dirty="0"/>
              <a:t>the collection and storage issues relating to this dataset. </a:t>
            </a:r>
            <a:endParaRPr lang="en-US" dirty="0" smtClean="0"/>
          </a:p>
          <a:p>
            <a:r>
              <a:rPr lang="en-US" dirty="0" smtClean="0"/>
              <a:t>Big </a:t>
            </a:r>
            <a:r>
              <a:rPr lang="en-US" dirty="0"/>
              <a:t>data, being </a:t>
            </a:r>
            <a:r>
              <a:rPr lang="en-US" dirty="0" smtClean="0"/>
              <a:t>unstructured, non-segregated </a:t>
            </a:r>
            <a:r>
              <a:rPr lang="en-US" dirty="0"/>
              <a:t>data, </a:t>
            </a:r>
            <a:r>
              <a:rPr lang="en-US" dirty="0" smtClean="0"/>
              <a:t>requires management </a:t>
            </a:r>
            <a:r>
              <a:rPr lang="en-US" dirty="0"/>
              <a:t>in accordance with the approach </a:t>
            </a:r>
            <a:r>
              <a:rPr lang="en-US" dirty="0" smtClean="0"/>
              <a:t>of </a:t>
            </a:r>
            <a:r>
              <a:rPr lang="en-IN" dirty="0" smtClean="0"/>
              <a:t>computations </a:t>
            </a:r>
            <a:r>
              <a:rPr lang="en-IN" dirty="0"/>
              <a:t>associated</a:t>
            </a:r>
            <a:r>
              <a:rPr lang="en-IN" dirty="0" smtClean="0"/>
              <a:t>.</a:t>
            </a:r>
          </a:p>
          <a:p>
            <a:r>
              <a:rPr lang="en-US" dirty="0"/>
              <a:t>Storage through segregation is an efficient way of </a:t>
            </a:r>
            <a:r>
              <a:rPr lang="en-US" dirty="0" smtClean="0"/>
              <a:t>breaking </a:t>
            </a:r>
            <a:r>
              <a:rPr lang="en-US" dirty="0"/>
              <a:t>down unstructured data and manipulating it locally, as discussed before, and </a:t>
            </a:r>
            <a:r>
              <a:rPr lang="en-US" dirty="0" smtClean="0"/>
              <a:t>then clubbing </a:t>
            </a:r>
            <a:r>
              <a:rPr lang="en-US" dirty="0"/>
              <a:t>the analyzed data from decentralized storage and computational scheme</a:t>
            </a:r>
            <a:endParaRPr lang="en-IN" dirty="0"/>
          </a:p>
        </p:txBody>
      </p:sp>
    </p:spTree>
    <p:extLst>
      <p:ext uri="{BB962C8B-B14F-4D97-AF65-F5344CB8AC3E}">
        <p14:creationId xmlns:p14="http://schemas.microsoft.com/office/powerpoint/2010/main" val="3569032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Further Challenges and Opportunities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b="1" i="1" dirty="0"/>
              <a:t>Further Involvement of Internet of Vehicle (</a:t>
            </a:r>
            <a:r>
              <a:rPr lang="en-US" b="1" i="1" dirty="0" err="1"/>
              <a:t>IoV</a:t>
            </a:r>
            <a:r>
              <a:rPr lang="en-US" b="1" i="1" dirty="0" smtClean="0"/>
              <a:t>)</a:t>
            </a:r>
          </a:p>
          <a:p>
            <a:pPr algn="just"/>
            <a:r>
              <a:rPr lang="en-US" dirty="0"/>
              <a:t>Internet of vehicle (</a:t>
            </a:r>
            <a:r>
              <a:rPr lang="en-US" dirty="0" err="1"/>
              <a:t>IoV</a:t>
            </a:r>
            <a:r>
              <a:rPr lang="en-US" dirty="0"/>
              <a:t>) is an extension to Internet of things (</a:t>
            </a:r>
            <a:r>
              <a:rPr lang="en-US" dirty="0" err="1"/>
              <a:t>IoT</a:t>
            </a:r>
            <a:r>
              <a:rPr lang="en-US" dirty="0"/>
              <a:t>) applicability.</a:t>
            </a:r>
          </a:p>
          <a:p>
            <a:pPr algn="just"/>
            <a:r>
              <a:rPr lang="en-US" dirty="0"/>
              <a:t>With </a:t>
            </a:r>
            <a:r>
              <a:rPr lang="en-US" dirty="0" err="1"/>
              <a:t>IoT</a:t>
            </a:r>
            <a:r>
              <a:rPr lang="en-US" dirty="0"/>
              <a:t> finding its roots in various domains, its usage in transportation has </a:t>
            </a:r>
            <a:r>
              <a:rPr lang="en-US" dirty="0" smtClean="0"/>
              <a:t>urged the </a:t>
            </a:r>
            <a:r>
              <a:rPr lang="en-US" dirty="0"/>
              <a:t>evolution of intelligence in vehicles, leading to emergence of usage of ad </a:t>
            </a:r>
            <a:r>
              <a:rPr lang="en-US" dirty="0" smtClean="0"/>
              <a:t>hoc networks </a:t>
            </a:r>
            <a:r>
              <a:rPr lang="en-US" dirty="0"/>
              <a:t>in vehicle-based sensing </a:t>
            </a:r>
            <a:r>
              <a:rPr lang="en-US" dirty="0" smtClean="0"/>
              <a:t>technologies</a:t>
            </a:r>
          </a:p>
          <a:p>
            <a:pPr algn="just"/>
            <a:r>
              <a:rPr lang="en-US" dirty="0" err="1"/>
              <a:t>IoV</a:t>
            </a:r>
            <a:r>
              <a:rPr lang="en-US" dirty="0"/>
              <a:t> has been made </a:t>
            </a:r>
            <a:r>
              <a:rPr lang="en-US" dirty="0" smtClean="0"/>
              <a:t>feasible for </a:t>
            </a:r>
            <a:r>
              <a:rPr lang="en-US" dirty="0"/>
              <a:t>implementation in contemporary ITS </a:t>
            </a:r>
            <a:r>
              <a:rPr lang="en-US" dirty="0" smtClean="0"/>
              <a:t>schemes, </a:t>
            </a:r>
            <a:r>
              <a:rPr lang="en-US" dirty="0"/>
              <a:t>proving to be highly </a:t>
            </a:r>
            <a:r>
              <a:rPr lang="en-US" dirty="0" smtClean="0"/>
              <a:t>useful, smartening </a:t>
            </a:r>
            <a:r>
              <a:rPr lang="en-US" dirty="0"/>
              <a:t>individual vehicles as ITS network nodes, decreasing the load </a:t>
            </a:r>
            <a:r>
              <a:rPr lang="en-US" dirty="0" smtClean="0"/>
              <a:t>on infrastructure-based </a:t>
            </a:r>
            <a:r>
              <a:rPr lang="en-US" dirty="0"/>
              <a:t>resources and increasing the environment as well as road </a:t>
            </a:r>
            <a:r>
              <a:rPr lang="en-US" dirty="0" smtClean="0"/>
              <a:t>condition </a:t>
            </a:r>
            <a:r>
              <a:rPr lang="en-IN" dirty="0" smtClean="0"/>
              <a:t>awareness </a:t>
            </a:r>
            <a:r>
              <a:rPr lang="en-IN" dirty="0"/>
              <a:t>of passengers</a:t>
            </a:r>
          </a:p>
        </p:txBody>
      </p:sp>
    </p:spTree>
    <p:extLst>
      <p:ext uri="{BB962C8B-B14F-4D97-AF65-F5344CB8AC3E}">
        <p14:creationId xmlns:p14="http://schemas.microsoft.com/office/powerpoint/2010/main" val="1506764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dirty="0" err="1"/>
              <a:t>IoV</a:t>
            </a:r>
            <a:r>
              <a:rPr lang="en-US" dirty="0"/>
              <a:t> is an integration of three networks: an inter-vehicle network, an </a:t>
            </a:r>
            <a:r>
              <a:rPr lang="en-US" dirty="0" smtClean="0"/>
              <a:t>intra-vehicle network</a:t>
            </a:r>
            <a:r>
              <a:rPr lang="en-US" dirty="0"/>
              <a:t>, and vehicular mobile Internet. </a:t>
            </a:r>
            <a:endParaRPr lang="en-US" dirty="0" smtClean="0"/>
          </a:p>
          <a:p>
            <a:pPr algn="just"/>
            <a:r>
              <a:rPr lang="en-US" dirty="0" smtClean="0"/>
              <a:t>Inter-vehicle </a:t>
            </a:r>
            <a:r>
              <a:rPr lang="en-US" dirty="0"/>
              <a:t>network allows an ad hoc </a:t>
            </a:r>
            <a:r>
              <a:rPr lang="en-US" dirty="0" smtClean="0"/>
              <a:t>network between </a:t>
            </a:r>
            <a:r>
              <a:rPr lang="en-US" dirty="0"/>
              <a:t>neighborhood vehicles, allowing information between them, and </a:t>
            </a:r>
            <a:r>
              <a:rPr lang="en-US" dirty="0" smtClean="0"/>
              <a:t>hence improving </a:t>
            </a:r>
            <a:r>
              <a:rPr lang="en-US" dirty="0"/>
              <a:t>the data exchange in terms of quality of service (</a:t>
            </a:r>
            <a:r>
              <a:rPr lang="en-US" dirty="0" err="1"/>
              <a:t>QoS</a:t>
            </a:r>
            <a:r>
              <a:rPr lang="en-US" dirty="0"/>
              <a:t>), while at the </a:t>
            </a:r>
            <a:r>
              <a:rPr lang="en-US" dirty="0" smtClean="0"/>
              <a:t>same </a:t>
            </a:r>
            <a:r>
              <a:rPr lang="en-IN" dirty="0" smtClean="0"/>
              <a:t>time </a:t>
            </a:r>
            <a:r>
              <a:rPr lang="en-IN" dirty="0"/>
              <a:t>reduces infrastructure communication network </a:t>
            </a:r>
            <a:r>
              <a:rPr lang="en-IN" dirty="0" smtClean="0"/>
              <a:t>congestion Intra-vehicle network </a:t>
            </a:r>
            <a:r>
              <a:rPr lang="en-US" dirty="0" smtClean="0"/>
              <a:t>connects </a:t>
            </a:r>
            <a:r>
              <a:rPr lang="en-US" dirty="0"/>
              <a:t>various vehicular-based sensors, creating a miniature model of </a:t>
            </a:r>
            <a:r>
              <a:rPr lang="en-US" dirty="0" smtClean="0"/>
              <a:t>ITS based systems </a:t>
            </a:r>
            <a:r>
              <a:rPr lang="en-US" dirty="0"/>
              <a:t>inside a vehicle itself, allowing better access to vital road parameters </a:t>
            </a:r>
            <a:r>
              <a:rPr lang="en-US" dirty="0" smtClean="0"/>
              <a:t>on the </a:t>
            </a:r>
            <a:r>
              <a:rPr lang="en-US" dirty="0"/>
              <a:t>wheel, with lesser dependency on the infrastructure resources</a:t>
            </a:r>
            <a:r>
              <a:rPr lang="en-US" dirty="0" smtClean="0"/>
              <a:t>.</a:t>
            </a:r>
          </a:p>
          <a:p>
            <a:pPr algn="just"/>
            <a:r>
              <a:rPr lang="en-IN" dirty="0"/>
              <a:t>Vehicular mobile </a:t>
            </a:r>
            <a:r>
              <a:rPr lang="en-US" dirty="0"/>
              <a:t>Internet provides connectivity to infrastructure resources and other data access that shall not be obtained by perception technology installed in the vehicle itself.</a:t>
            </a:r>
            <a:endParaRPr lang="en-IN" dirty="0"/>
          </a:p>
          <a:p>
            <a:pPr algn="just"/>
            <a:endParaRPr lang="en-IN" dirty="0"/>
          </a:p>
        </p:txBody>
      </p:sp>
    </p:spTree>
    <p:extLst>
      <p:ext uri="{BB962C8B-B14F-4D97-AF65-F5344CB8AC3E}">
        <p14:creationId xmlns:p14="http://schemas.microsoft.com/office/powerpoint/2010/main" val="1660447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b="1" i="1" dirty="0"/>
              <a:t>Cooperative Automated Vehicle (CAV) </a:t>
            </a:r>
            <a:r>
              <a:rPr lang="en-US" b="1" i="1" dirty="0" smtClean="0"/>
              <a:t>Scheme</a:t>
            </a:r>
          </a:p>
          <a:p>
            <a:pPr algn="just"/>
            <a:r>
              <a:rPr lang="en-IN" dirty="0"/>
              <a:t>Cooperative automated vehicle (CAV</a:t>
            </a:r>
            <a:r>
              <a:rPr lang="en-IN" dirty="0" smtClean="0"/>
              <a:t>) </a:t>
            </a:r>
            <a:r>
              <a:rPr lang="en-US" dirty="0"/>
              <a:t>provides a trust-based secure communication platform, allowing </a:t>
            </a:r>
            <a:r>
              <a:rPr lang="en-US" dirty="0" smtClean="0"/>
              <a:t>exchange of </a:t>
            </a:r>
            <a:r>
              <a:rPr lang="en-US" dirty="0"/>
              <a:t>information in a secure way, and hence seeing to our worries toward </a:t>
            </a:r>
            <a:r>
              <a:rPr lang="en-US" dirty="0" smtClean="0"/>
              <a:t>potential system </a:t>
            </a:r>
            <a:r>
              <a:rPr lang="en-US" dirty="0"/>
              <a:t>failure and possibility of identity theft. </a:t>
            </a:r>
            <a:endParaRPr lang="en-US" dirty="0" smtClean="0"/>
          </a:p>
          <a:p>
            <a:pPr algn="just"/>
            <a:r>
              <a:rPr lang="en-US" dirty="0" smtClean="0"/>
              <a:t>This </a:t>
            </a:r>
            <a:r>
              <a:rPr lang="en-US" dirty="0"/>
              <a:t>scheme allows collection of </a:t>
            </a:r>
            <a:r>
              <a:rPr lang="en-US" dirty="0" smtClean="0"/>
              <a:t>data from </a:t>
            </a:r>
            <a:r>
              <a:rPr lang="en-US" dirty="0"/>
              <a:t>all elements that are involved in the ITS system, promoting decentralization </a:t>
            </a:r>
            <a:r>
              <a:rPr lang="en-US" dirty="0" smtClean="0"/>
              <a:t>of operations </a:t>
            </a:r>
            <a:r>
              <a:rPr lang="en-US" dirty="0"/>
              <a:t>involved, lowering the load on infrastructure-based resources, and </a:t>
            </a:r>
            <a:r>
              <a:rPr lang="en-US" dirty="0" smtClean="0"/>
              <a:t>hence increasing </a:t>
            </a:r>
            <a:r>
              <a:rPr lang="en-US" dirty="0"/>
              <a:t>power efficiency of the system, while seeing to the security and </a:t>
            </a:r>
            <a:r>
              <a:rPr lang="en-US" dirty="0" smtClean="0"/>
              <a:t>robustness </a:t>
            </a:r>
            <a:r>
              <a:rPr lang="en-IN" dirty="0" smtClean="0"/>
              <a:t>against </a:t>
            </a:r>
            <a:r>
              <a:rPr lang="en-IN" dirty="0"/>
              <a:t>potential attacks</a:t>
            </a:r>
            <a:r>
              <a:rPr lang="en-IN" dirty="0" smtClean="0"/>
              <a:t>.</a:t>
            </a:r>
          </a:p>
          <a:p>
            <a:pPr algn="just"/>
            <a:r>
              <a:rPr lang="en-US" dirty="0"/>
              <a:t>CAV finds its best application in conjunction </a:t>
            </a:r>
            <a:r>
              <a:rPr lang="en-US" dirty="0" smtClean="0"/>
              <a:t>with implementation </a:t>
            </a:r>
            <a:r>
              <a:rPr lang="en-US" dirty="0"/>
              <a:t>of </a:t>
            </a:r>
            <a:r>
              <a:rPr lang="en-US" dirty="0" err="1"/>
              <a:t>IoV</a:t>
            </a:r>
            <a:r>
              <a:rPr lang="en-US" dirty="0"/>
              <a:t>. </a:t>
            </a:r>
            <a:endParaRPr lang="en-US" dirty="0" smtClean="0"/>
          </a:p>
          <a:p>
            <a:pPr algn="just"/>
            <a:r>
              <a:rPr lang="en-US" dirty="0" smtClean="0"/>
              <a:t>Together</a:t>
            </a:r>
            <a:r>
              <a:rPr lang="en-US" dirty="0"/>
              <a:t>, they can be used to design a paradigm </a:t>
            </a:r>
            <a:r>
              <a:rPr lang="en-US" dirty="0" smtClean="0"/>
              <a:t>designed intricately </a:t>
            </a:r>
            <a:r>
              <a:rPr lang="en-US" dirty="0"/>
              <a:t>to complement each other</a:t>
            </a:r>
            <a:r>
              <a:rPr lang="en-US" dirty="0" smtClean="0"/>
              <a:t>.</a:t>
            </a:r>
          </a:p>
          <a:p>
            <a:pPr algn="just"/>
            <a:r>
              <a:rPr lang="en-US" dirty="0"/>
              <a:t> </a:t>
            </a:r>
            <a:r>
              <a:rPr lang="en-US" dirty="0" smtClean="0"/>
              <a:t>Having </a:t>
            </a:r>
            <a:r>
              <a:rPr lang="en-US" dirty="0"/>
              <a:t>a promising application in future </a:t>
            </a:r>
            <a:r>
              <a:rPr lang="en-US" dirty="0" smtClean="0"/>
              <a:t>implementations of </a:t>
            </a:r>
            <a:r>
              <a:rPr lang="en-US" dirty="0"/>
              <a:t>ITS blueprints, this is one of the major technologies to be explored </a:t>
            </a:r>
            <a:r>
              <a:rPr lang="en-US" dirty="0" smtClean="0"/>
              <a:t>in </a:t>
            </a:r>
            <a:r>
              <a:rPr lang="en-IN" dirty="0" smtClean="0"/>
              <a:t>the </a:t>
            </a:r>
            <a:r>
              <a:rPr lang="en-IN" dirty="0"/>
              <a:t>field.</a:t>
            </a:r>
          </a:p>
        </p:txBody>
      </p:sp>
    </p:spTree>
    <p:extLst>
      <p:ext uri="{BB962C8B-B14F-4D97-AF65-F5344CB8AC3E}">
        <p14:creationId xmlns:p14="http://schemas.microsoft.com/office/powerpoint/2010/main" val="568345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b="1" i="1" dirty="0"/>
              <a:t>Utilization of Multiple-Source Data in </a:t>
            </a:r>
            <a:r>
              <a:rPr lang="en-US" b="1" i="1" dirty="0" smtClean="0"/>
              <a:t>ITS</a:t>
            </a:r>
          </a:p>
          <a:p>
            <a:pPr algn="just"/>
            <a:r>
              <a:rPr lang="en-US" dirty="0"/>
              <a:t>Data collection and processing face many problems like corruption of data, </a:t>
            </a:r>
            <a:r>
              <a:rPr lang="en-US" dirty="0" smtClean="0"/>
              <a:t>agglomeration issues</a:t>
            </a:r>
            <a:r>
              <a:rPr lang="en-US" dirty="0"/>
              <a:t>, computational overload, buffer and storage overflow, central </a:t>
            </a:r>
            <a:r>
              <a:rPr lang="en-US" dirty="0" smtClean="0"/>
              <a:t>storage, </a:t>
            </a:r>
            <a:r>
              <a:rPr lang="en-IN" dirty="0" smtClean="0"/>
              <a:t>or </a:t>
            </a:r>
            <a:r>
              <a:rPr lang="en-IN" dirty="0"/>
              <a:t>computational hardware.</a:t>
            </a:r>
          </a:p>
          <a:p>
            <a:pPr algn="just"/>
            <a:r>
              <a:rPr lang="en-US" dirty="0" err="1"/>
              <a:t>Multisourcing</a:t>
            </a:r>
            <a:r>
              <a:rPr lang="en-US" dirty="0"/>
              <a:t> of data provides a solution to all such problems that data </a:t>
            </a:r>
            <a:r>
              <a:rPr lang="en-US" dirty="0" smtClean="0"/>
              <a:t>agglomeration of </a:t>
            </a:r>
            <a:r>
              <a:rPr lang="en-US" dirty="0"/>
              <a:t>coherent data and its related computational schemes might encounter.</a:t>
            </a:r>
          </a:p>
          <a:p>
            <a:pPr algn="just"/>
            <a:r>
              <a:rPr lang="en-US" dirty="0"/>
              <a:t>A single source of data might not prove to be a reliable source of </a:t>
            </a:r>
            <a:r>
              <a:rPr lang="en-US" dirty="0" smtClean="0"/>
              <a:t>information as </a:t>
            </a:r>
            <a:r>
              <a:rPr lang="en-US" dirty="0"/>
              <a:t>compared to the information obtained from fusion of data derived from </a:t>
            </a:r>
            <a:r>
              <a:rPr lang="en-US" dirty="0" err="1"/>
              <a:t>multisources</a:t>
            </a:r>
            <a:r>
              <a:rPr lang="en-US" dirty="0"/>
              <a:t>.</a:t>
            </a:r>
          </a:p>
          <a:p>
            <a:pPr algn="just"/>
            <a:r>
              <a:rPr lang="en-US" dirty="0"/>
              <a:t>This reduces the uncertainty that an observation based on single </a:t>
            </a:r>
            <a:r>
              <a:rPr lang="en-US" dirty="0" smtClean="0"/>
              <a:t>sensing </a:t>
            </a:r>
            <a:r>
              <a:rPr lang="en-IN" dirty="0" smtClean="0"/>
              <a:t>resources </a:t>
            </a:r>
            <a:r>
              <a:rPr lang="en-IN" dirty="0"/>
              <a:t>might provide.</a:t>
            </a:r>
          </a:p>
        </p:txBody>
      </p:sp>
    </p:spTree>
    <p:extLst>
      <p:ext uri="{BB962C8B-B14F-4D97-AF65-F5344CB8AC3E}">
        <p14:creationId xmlns:p14="http://schemas.microsoft.com/office/powerpoint/2010/main" val="4207178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dirty="0" err="1"/>
              <a:t>Multisourcing</a:t>
            </a:r>
            <a:r>
              <a:rPr lang="en-US" dirty="0"/>
              <a:t> of data allows data corruption and redundancy check, which </a:t>
            </a:r>
            <a:r>
              <a:rPr lang="en-US" dirty="0" smtClean="0"/>
              <a:t>puts lesser </a:t>
            </a:r>
            <a:r>
              <a:rPr lang="en-US" dirty="0"/>
              <a:t>load on computational hardware, and hence are very profitable in this </a:t>
            </a:r>
            <a:r>
              <a:rPr lang="en-US" dirty="0" smtClean="0"/>
              <a:t>sense</a:t>
            </a:r>
          </a:p>
          <a:p>
            <a:pPr algn="just"/>
            <a:r>
              <a:rPr lang="en-US" b="1" i="1" dirty="0"/>
              <a:t>Software-Defined Radio (SDR)-Based </a:t>
            </a:r>
            <a:r>
              <a:rPr lang="en-US" b="1" i="1" dirty="0" smtClean="0"/>
              <a:t>Communication</a:t>
            </a:r>
          </a:p>
          <a:p>
            <a:pPr algn="just"/>
            <a:r>
              <a:rPr lang="en-US" dirty="0"/>
              <a:t>Software-defined </a:t>
            </a:r>
            <a:r>
              <a:rPr lang="en-US" dirty="0" smtClean="0"/>
              <a:t>radio </a:t>
            </a:r>
            <a:r>
              <a:rPr lang="en-US" dirty="0"/>
              <a:t>is a communication system that uses </a:t>
            </a:r>
            <a:r>
              <a:rPr lang="en-US" dirty="0" smtClean="0"/>
              <a:t>software-based implementations </a:t>
            </a:r>
            <a:r>
              <a:rPr lang="en-US" dirty="0"/>
              <a:t>of essential components of communication, replacing the </a:t>
            </a:r>
            <a:r>
              <a:rPr lang="en-US" dirty="0" smtClean="0"/>
              <a:t>hardware </a:t>
            </a:r>
            <a:r>
              <a:rPr lang="en-IN" dirty="0" smtClean="0"/>
              <a:t>such </a:t>
            </a:r>
            <a:r>
              <a:rPr lang="en-IN" dirty="0"/>
              <a:t>as mixers, filters, amplifiers, modulator/ demodulators, detectors, etc.</a:t>
            </a:r>
          </a:p>
          <a:p>
            <a:pPr algn="just"/>
            <a:r>
              <a:rPr lang="en-US" dirty="0"/>
              <a:t>This reduces the overall power consumption of the systems, replacing all the </a:t>
            </a:r>
            <a:r>
              <a:rPr lang="en-US" dirty="0" smtClean="0"/>
              <a:t>power demanding </a:t>
            </a:r>
            <a:r>
              <a:rPr lang="en-US" dirty="0"/>
              <a:t>hardware with a single software implementation, and hence </a:t>
            </a:r>
            <a:r>
              <a:rPr lang="en-US" dirty="0" smtClean="0"/>
              <a:t>ensuring energy </a:t>
            </a:r>
            <a:r>
              <a:rPr lang="en-US" dirty="0"/>
              <a:t>efficiency of the scheme.</a:t>
            </a:r>
          </a:p>
          <a:p>
            <a:pPr algn="just"/>
            <a:r>
              <a:rPr lang="en-US" dirty="0"/>
              <a:t>Also, given the minimalized requirements for such communication </a:t>
            </a:r>
            <a:r>
              <a:rPr lang="en-US" dirty="0" smtClean="0"/>
              <a:t>technology, an </a:t>
            </a:r>
            <a:r>
              <a:rPr lang="en-US" dirty="0"/>
              <a:t>implementation pertaining to embedded systems can easily be derived, and </a:t>
            </a:r>
            <a:r>
              <a:rPr lang="en-US" dirty="0" smtClean="0"/>
              <a:t>hence scaling </a:t>
            </a:r>
            <a:r>
              <a:rPr lang="en-US" dirty="0"/>
              <a:t>down the size of communication hardware, at the same time enabling </a:t>
            </a:r>
            <a:r>
              <a:rPr lang="en-US" dirty="0" smtClean="0"/>
              <a:t>even the </a:t>
            </a:r>
            <a:r>
              <a:rPr lang="en-US" dirty="0"/>
              <a:t>small devices to be able to join the </a:t>
            </a:r>
            <a:r>
              <a:rPr lang="en-US" dirty="0" err="1"/>
              <a:t>IoT</a:t>
            </a:r>
            <a:r>
              <a:rPr lang="en-US" dirty="0"/>
              <a:t>-based ITS communication network.</a:t>
            </a:r>
            <a:endParaRPr lang="en-IN" dirty="0"/>
          </a:p>
        </p:txBody>
      </p:sp>
    </p:spTree>
    <p:extLst>
      <p:ext uri="{BB962C8B-B14F-4D97-AF65-F5344CB8AC3E}">
        <p14:creationId xmlns:p14="http://schemas.microsoft.com/office/powerpoint/2010/main" val="2933560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i="1" dirty="0"/>
              <a:t>Energy Harvesting </a:t>
            </a:r>
            <a:r>
              <a:rPr lang="en-IN" b="1" i="1" dirty="0" smtClean="0"/>
              <a:t>Corridors</a:t>
            </a:r>
          </a:p>
          <a:p>
            <a:pPr algn="just"/>
            <a:r>
              <a:rPr lang="en-US" dirty="0"/>
              <a:t>Energy </a:t>
            </a:r>
            <a:r>
              <a:rPr lang="en-US" dirty="0" err="1"/>
              <a:t>harvestation</a:t>
            </a:r>
            <a:r>
              <a:rPr lang="en-US" dirty="0"/>
              <a:t> is a novel method of energy generation, making way </a:t>
            </a:r>
            <a:r>
              <a:rPr lang="en-US" dirty="0" smtClean="0"/>
              <a:t>for local</a:t>
            </a:r>
            <a:r>
              <a:rPr lang="en-US" dirty="0"/>
              <a:t>, self-sustained energy solutions, which with proper planning can be </a:t>
            </a:r>
            <a:r>
              <a:rPr lang="en-US" dirty="0" smtClean="0"/>
              <a:t>integrated with </a:t>
            </a:r>
            <a:r>
              <a:rPr lang="en-US" dirty="0"/>
              <a:t>the essential architecture of an ITS corridor, creating an opportunity of </a:t>
            </a:r>
            <a:r>
              <a:rPr lang="en-US" dirty="0" smtClean="0"/>
              <a:t>energy conservation </a:t>
            </a:r>
            <a:r>
              <a:rPr lang="en-US" dirty="0"/>
              <a:t>while seeing to operational needs of our infrastructure itself.</a:t>
            </a:r>
            <a:endParaRPr lang="en-IN" dirty="0"/>
          </a:p>
        </p:txBody>
      </p:sp>
    </p:spTree>
    <p:extLst>
      <p:ext uri="{BB962C8B-B14F-4D97-AF65-F5344CB8AC3E}">
        <p14:creationId xmlns:p14="http://schemas.microsoft.com/office/powerpoint/2010/main" val="30294931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Capacity Estimation of Electric </a:t>
            </a:r>
            <a:r>
              <a:rPr lang="en-US" b="1" dirty="0" smtClean="0"/>
              <a:t>Vehicle </a:t>
            </a:r>
            <a:r>
              <a:rPr lang="en-IN" b="1" dirty="0" smtClean="0"/>
              <a:t>Aggregator </a:t>
            </a:r>
            <a:r>
              <a:rPr lang="en-IN" b="1" dirty="0"/>
              <a:t>for Ancillary </a:t>
            </a:r>
            <a:r>
              <a:rPr lang="en-IN" b="1" dirty="0" smtClean="0"/>
              <a:t>Services to </a:t>
            </a:r>
            <a:r>
              <a:rPr lang="en-IN" b="1" dirty="0"/>
              <a:t>the Grid</a:t>
            </a:r>
            <a:endParaRPr lang="en-IN" dirty="0"/>
          </a:p>
        </p:txBody>
      </p:sp>
      <p:sp>
        <p:nvSpPr>
          <p:cNvPr id="3" name="Content Placeholder 2"/>
          <p:cNvSpPr>
            <a:spLocks noGrp="1"/>
          </p:cNvSpPr>
          <p:nvPr>
            <p:ph idx="1"/>
          </p:nvPr>
        </p:nvSpPr>
        <p:spPr/>
        <p:txBody>
          <a:bodyPr>
            <a:normAutofit/>
          </a:bodyPr>
          <a:lstStyle/>
          <a:p>
            <a:pPr algn="just"/>
            <a:r>
              <a:rPr lang="en-US" dirty="0"/>
              <a:t>Electric vehicle is regarded as the backbone of future transport system.</a:t>
            </a:r>
          </a:p>
          <a:p>
            <a:pPr algn="just"/>
            <a:r>
              <a:rPr lang="en-US" dirty="0"/>
              <a:t>The key inputs to electric vehicle technology are climate change, emission-free </a:t>
            </a:r>
            <a:r>
              <a:rPr lang="en-US" dirty="0" smtClean="0"/>
              <a:t>zones, growing </a:t>
            </a:r>
            <a:r>
              <a:rPr lang="en-US" dirty="0"/>
              <a:t>mobility, higher efficiency, rising prices of fossil fuels, etc</a:t>
            </a:r>
            <a:r>
              <a:rPr lang="en-US" dirty="0" smtClean="0"/>
              <a:t>.</a:t>
            </a:r>
          </a:p>
          <a:p>
            <a:pPr algn="just"/>
            <a:r>
              <a:rPr lang="en-IN" dirty="0"/>
              <a:t>The </a:t>
            </a:r>
            <a:r>
              <a:rPr lang="en-IN" dirty="0" smtClean="0"/>
              <a:t>batteries </a:t>
            </a:r>
            <a:r>
              <a:rPr lang="en-US" dirty="0" smtClean="0"/>
              <a:t>of </a:t>
            </a:r>
            <a:r>
              <a:rPr lang="en-US" dirty="0"/>
              <a:t>plug-in electric vehicles may be treated as an energy source capable of </a:t>
            </a:r>
            <a:r>
              <a:rPr lang="en-US" dirty="0" smtClean="0"/>
              <a:t>drawing excess </a:t>
            </a:r>
            <a:r>
              <a:rPr lang="en-US" dirty="0"/>
              <a:t>energy and delivering the same to fulfill the load demand</a:t>
            </a:r>
            <a:r>
              <a:rPr lang="en-US" dirty="0" smtClean="0"/>
              <a:t>.</a:t>
            </a:r>
          </a:p>
          <a:p>
            <a:pPr algn="just"/>
            <a:r>
              <a:rPr lang="en-US" dirty="0"/>
              <a:t>The gap between generation and load demand can be fulfilled using </a:t>
            </a:r>
            <a:r>
              <a:rPr lang="en-US" dirty="0" smtClean="0"/>
              <a:t>batteries of </a:t>
            </a:r>
            <a:r>
              <a:rPr lang="en-US" dirty="0"/>
              <a:t>electric vehicles parked with the aggregator</a:t>
            </a:r>
            <a:endParaRPr lang="en-IN" dirty="0"/>
          </a:p>
        </p:txBody>
      </p:sp>
    </p:spTree>
    <p:extLst>
      <p:ext uri="{BB962C8B-B14F-4D97-AF65-F5344CB8AC3E}">
        <p14:creationId xmlns:p14="http://schemas.microsoft.com/office/powerpoint/2010/main" val="75753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2982"/>
            <a:ext cx="10515600" cy="1325563"/>
          </a:xfrm>
        </p:spPr>
        <p:txBody>
          <a:bodyPr/>
          <a:lstStyle/>
          <a:p>
            <a:r>
              <a:rPr lang="en-IN" dirty="0" smtClean="0"/>
              <a:t>Motivations for </a:t>
            </a:r>
            <a:r>
              <a:rPr lang="en-IN" dirty="0" err="1" smtClean="0"/>
              <a:t>IoT</a:t>
            </a:r>
            <a:r>
              <a:rPr lang="en-IN" dirty="0" smtClean="0"/>
              <a:t> in Transportation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Due to rapid growth of vehicular traffic, all major cities are facing various </a:t>
            </a:r>
            <a:r>
              <a:rPr lang="en-US" dirty="0" smtClean="0"/>
              <a:t>problems</a:t>
            </a:r>
          </a:p>
          <a:p>
            <a:pPr algn="just"/>
            <a:r>
              <a:rPr lang="en-US" dirty="0"/>
              <a:t>According to the study conducted by Boston Consultancy Group in January 2018 in India, traffic congestion in peak hours in four major cities, namely, Delhi, Mumbai, Bengaluru, and Kolkata costs the economy </a:t>
            </a:r>
            <a:r>
              <a:rPr lang="en-US" b="1" dirty="0"/>
              <a:t>1.47 lakh </a:t>
            </a:r>
            <a:r>
              <a:rPr lang="en-US" b="1" dirty="0" err="1"/>
              <a:t>crore</a:t>
            </a:r>
            <a:r>
              <a:rPr lang="en-US" b="1" dirty="0"/>
              <a:t> </a:t>
            </a:r>
            <a:r>
              <a:rPr lang="en-US" dirty="0"/>
              <a:t>annually, in addition, </a:t>
            </a:r>
            <a:r>
              <a:rPr lang="en-US" b="1" dirty="0"/>
              <a:t>causing air pollution. </a:t>
            </a:r>
            <a:endParaRPr lang="en-US" b="1" dirty="0" smtClean="0"/>
          </a:p>
          <a:p>
            <a:pPr algn="just"/>
            <a:r>
              <a:rPr lang="en-US" dirty="0" smtClean="0"/>
              <a:t>The </a:t>
            </a:r>
            <a:r>
              <a:rPr lang="en-US" dirty="0"/>
              <a:t>peak hours for this survey were 7–9 am and 6–8 pm during which commuters spent </a:t>
            </a:r>
            <a:r>
              <a:rPr lang="en-US" b="1" dirty="0"/>
              <a:t>one and a half times more</a:t>
            </a:r>
            <a:r>
              <a:rPr lang="en-US" dirty="0"/>
              <a:t> to travel a given distance as compared to nonpeak hours</a:t>
            </a:r>
            <a:r>
              <a:rPr lang="en-US" dirty="0" smtClean="0"/>
              <a:t>.</a:t>
            </a:r>
          </a:p>
          <a:p>
            <a:pPr algn="just"/>
            <a:r>
              <a:rPr lang="en-US" dirty="0" smtClean="0"/>
              <a:t> </a:t>
            </a:r>
            <a:r>
              <a:rPr lang="en-US" dirty="0"/>
              <a:t>If appropriate measures are not taken, the situation may become worse in future as on an average </a:t>
            </a:r>
            <a:r>
              <a:rPr lang="en-US" b="1" dirty="0"/>
              <a:t>89% of commuters </a:t>
            </a:r>
            <a:r>
              <a:rPr lang="en-US" dirty="0"/>
              <a:t>indicated their plans to </a:t>
            </a:r>
            <a:r>
              <a:rPr lang="en-US" b="1" dirty="0"/>
              <a:t>purchase a car </a:t>
            </a:r>
            <a:r>
              <a:rPr lang="en-US" dirty="0"/>
              <a:t>in the next 5 years.</a:t>
            </a:r>
            <a:endParaRPr lang="en-IN" dirty="0"/>
          </a:p>
        </p:txBody>
      </p:sp>
    </p:spTree>
    <p:extLst>
      <p:ext uri="{BB962C8B-B14F-4D97-AF65-F5344CB8AC3E}">
        <p14:creationId xmlns:p14="http://schemas.microsoft.com/office/powerpoint/2010/main" val="2369389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IN" b="1" dirty="0"/>
              <a:t>Development of Electric </a:t>
            </a:r>
            <a:r>
              <a:rPr lang="en-IN" b="1" dirty="0" smtClean="0"/>
              <a:t>Vehicles</a:t>
            </a:r>
          </a:p>
          <a:p>
            <a:pPr algn="just"/>
            <a:r>
              <a:rPr lang="en-US" dirty="0"/>
              <a:t>The technological development in the field of EVs, reduced prices of </a:t>
            </a:r>
            <a:r>
              <a:rPr lang="en-US" dirty="0" smtClean="0"/>
              <a:t>batteries, improved </a:t>
            </a:r>
            <a:r>
              <a:rPr lang="en-US" dirty="0"/>
              <a:t>brushless (BLDC) motors for vehicular applications, and controllers </a:t>
            </a:r>
            <a:r>
              <a:rPr lang="en-US" dirty="0" smtClean="0"/>
              <a:t>propose EVs </a:t>
            </a:r>
            <a:r>
              <a:rPr lang="en-US" dirty="0"/>
              <a:t>to be an attractive choice for mobility. Low-emission regulation in </a:t>
            </a:r>
            <a:r>
              <a:rPr lang="en-US" dirty="0" smtClean="0"/>
              <a:t>several nations </a:t>
            </a:r>
            <a:r>
              <a:rPr lang="en-US" dirty="0"/>
              <a:t>accelerated the developments in battery, fuel cell, and hybrid electric vehicles.</a:t>
            </a:r>
          </a:p>
          <a:p>
            <a:pPr algn="just"/>
            <a:r>
              <a:rPr lang="en-US" dirty="0"/>
              <a:t>These developments resulted in electric vehicles of several variations as </a:t>
            </a:r>
            <a:r>
              <a:rPr lang="en-US" dirty="0" smtClean="0"/>
              <a:t>stated </a:t>
            </a:r>
            <a:r>
              <a:rPr lang="en-IN" dirty="0" smtClean="0"/>
              <a:t>below</a:t>
            </a:r>
            <a:r>
              <a:rPr lang="en-IN" dirty="0"/>
              <a:t>:</a:t>
            </a:r>
          </a:p>
          <a:p>
            <a:pPr marL="0" indent="0" algn="just">
              <a:buNone/>
            </a:pPr>
            <a:r>
              <a:rPr lang="en-US" dirty="0"/>
              <a:t>(</a:t>
            </a:r>
            <a:r>
              <a:rPr lang="en-US" dirty="0" err="1"/>
              <a:t>i</a:t>
            </a:r>
            <a:r>
              <a:rPr lang="en-US" dirty="0"/>
              <a:t>) Traditional battery electric vehicle (BEV).</a:t>
            </a:r>
          </a:p>
          <a:p>
            <a:pPr marL="0" indent="0" algn="just">
              <a:buNone/>
            </a:pPr>
            <a:r>
              <a:rPr lang="en-US" dirty="0"/>
              <a:t>(ii) Hybrid electric vehicle which combines battery and IC engine (HEV).</a:t>
            </a:r>
          </a:p>
          <a:p>
            <a:pPr marL="0" indent="0" algn="just">
              <a:buNone/>
            </a:pPr>
            <a:r>
              <a:rPr lang="en-US" dirty="0"/>
              <a:t>(iii) Plug-in-hybrid electric vehicle (PHEV).</a:t>
            </a:r>
          </a:p>
          <a:p>
            <a:pPr marL="0" indent="0" algn="just">
              <a:buNone/>
            </a:pPr>
            <a:r>
              <a:rPr lang="en-US" dirty="0"/>
              <a:t>(iv) Vehicles with replaceable fuel (fuel cell or metal–air batteries).</a:t>
            </a:r>
          </a:p>
          <a:p>
            <a:pPr marL="0" indent="0" algn="just">
              <a:buNone/>
            </a:pPr>
            <a:r>
              <a:rPr lang="en-US" dirty="0"/>
              <a:t>(v) Vehicles supplied by power lines.</a:t>
            </a:r>
          </a:p>
          <a:p>
            <a:pPr marL="0" indent="0" algn="just">
              <a:buNone/>
            </a:pPr>
            <a:r>
              <a:rPr lang="en-IN" dirty="0"/>
              <a:t>(vi) Solar vehicles.</a:t>
            </a:r>
          </a:p>
          <a:p>
            <a:pPr marL="0" indent="0" algn="just">
              <a:buNone/>
            </a:pPr>
            <a:r>
              <a:rPr lang="en-US" dirty="0"/>
              <a:t>(vii) Vehicles with stored energy such as flywheel or </a:t>
            </a:r>
            <a:r>
              <a:rPr lang="en-US" dirty="0" err="1"/>
              <a:t>supercapacitor</a:t>
            </a:r>
            <a:r>
              <a:rPr lang="en-US" dirty="0"/>
              <a:t>.</a:t>
            </a:r>
            <a:endParaRPr lang="en-IN" dirty="0"/>
          </a:p>
        </p:txBody>
      </p:sp>
    </p:spTree>
    <p:extLst>
      <p:ext uri="{BB962C8B-B14F-4D97-AF65-F5344CB8AC3E}">
        <p14:creationId xmlns:p14="http://schemas.microsoft.com/office/powerpoint/2010/main" val="3758180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dirty="0"/>
              <a:t>The traditional battery electric vehicle was simple consisting of a storage </a:t>
            </a:r>
            <a:r>
              <a:rPr lang="en-US" dirty="0" smtClean="0"/>
              <a:t>battery, motor</a:t>
            </a:r>
            <a:r>
              <a:rPr lang="en-US" dirty="0"/>
              <a:t>, and a controller. </a:t>
            </a:r>
            <a:endParaRPr lang="en-US" dirty="0" smtClean="0"/>
          </a:p>
          <a:p>
            <a:pPr algn="just"/>
            <a:r>
              <a:rPr lang="en-US" dirty="0" smtClean="0"/>
              <a:t>The </a:t>
            </a:r>
            <a:r>
              <a:rPr lang="en-US" dirty="0"/>
              <a:t>storage battery drives motor through a controller </a:t>
            </a:r>
            <a:r>
              <a:rPr lang="en-US" dirty="0" smtClean="0"/>
              <a:t>capable of </a:t>
            </a:r>
            <a:r>
              <a:rPr lang="en-US" dirty="0"/>
              <a:t>varying speed in forward and reverse direction</a:t>
            </a:r>
            <a:r>
              <a:rPr lang="en-US" dirty="0" smtClean="0"/>
              <a:t>.</a:t>
            </a:r>
          </a:p>
          <a:p>
            <a:pPr algn="just"/>
            <a:r>
              <a:rPr lang="en-IN" dirty="0"/>
              <a:t>The hybridization of internal</a:t>
            </a:r>
          </a:p>
          <a:p>
            <a:pPr algn="just"/>
            <a:r>
              <a:rPr lang="en-US" dirty="0"/>
              <a:t>combustion engines with electrically operated vehicles is one step ahead in order </a:t>
            </a:r>
            <a:r>
              <a:rPr lang="en-US" dirty="0" smtClean="0"/>
              <a:t>to </a:t>
            </a:r>
            <a:r>
              <a:rPr lang="en-US" dirty="0"/>
              <a:t>improve the efficiency and reduce the fuel consumption. </a:t>
            </a:r>
            <a:endParaRPr lang="en-US" dirty="0" smtClean="0"/>
          </a:p>
          <a:p>
            <a:pPr algn="just"/>
            <a:r>
              <a:rPr lang="en-US" dirty="0" smtClean="0"/>
              <a:t>A </a:t>
            </a:r>
            <a:r>
              <a:rPr lang="en-US" dirty="0"/>
              <a:t>hybrid electric </a:t>
            </a:r>
            <a:r>
              <a:rPr lang="en-US" dirty="0" smtClean="0"/>
              <a:t>vehicle runs </a:t>
            </a:r>
            <a:r>
              <a:rPr lang="en-US" dirty="0"/>
              <a:t>the main motor either from electric supply or from IC engines</a:t>
            </a:r>
            <a:r>
              <a:rPr lang="en-US" dirty="0" smtClean="0"/>
              <a:t>.</a:t>
            </a:r>
          </a:p>
          <a:p>
            <a:pPr algn="just"/>
            <a:r>
              <a:rPr lang="en-IN" dirty="0"/>
              <a:t>The degree of </a:t>
            </a:r>
            <a:r>
              <a:rPr lang="en-US" dirty="0"/>
              <a:t>hybridization is the ratio of electric motor power to the sum of electric motor power and IC engine power. If the degree of hybridization is higher, a smaller capacity IC engine can be used. </a:t>
            </a:r>
          </a:p>
          <a:p>
            <a:pPr algn="just"/>
            <a:endParaRPr lang="en-IN" dirty="0"/>
          </a:p>
        </p:txBody>
      </p:sp>
    </p:spTree>
    <p:extLst>
      <p:ext uri="{BB962C8B-B14F-4D97-AF65-F5344CB8AC3E}">
        <p14:creationId xmlns:p14="http://schemas.microsoft.com/office/powerpoint/2010/main" val="2222729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dirty="0" smtClean="0"/>
              <a:t>When </a:t>
            </a:r>
            <a:r>
              <a:rPr lang="en-US" dirty="0"/>
              <a:t>the IC engine is off and the vehicle runs purely on </a:t>
            </a:r>
            <a:r>
              <a:rPr lang="en-US" dirty="0" smtClean="0"/>
              <a:t>electric supply</a:t>
            </a:r>
            <a:r>
              <a:rPr lang="en-US" dirty="0"/>
              <a:t>, they can be regarded as partial zero-emission vehicles. </a:t>
            </a:r>
            <a:endParaRPr lang="en-US" dirty="0" smtClean="0"/>
          </a:p>
          <a:p>
            <a:pPr algn="just"/>
            <a:r>
              <a:rPr lang="en-US" dirty="0" smtClean="0"/>
              <a:t>Plug-in-hybrid electric vehicles </a:t>
            </a:r>
            <a:r>
              <a:rPr lang="en-US" dirty="0"/>
              <a:t>can be charged from an external source of electric supply</a:t>
            </a:r>
            <a:r>
              <a:rPr lang="en-US" dirty="0" smtClean="0"/>
              <a:t>.</a:t>
            </a:r>
          </a:p>
          <a:p>
            <a:pPr algn="just"/>
            <a:r>
              <a:rPr lang="en-US" dirty="0"/>
              <a:t>A solar-powered vehicle having solar panel wrapped on its surface to </a:t>
            </a:r>
            <a:r>
              <a:rPr lang="en-US" dirty="0" smtClean="0"/>
              <a:t>keep the </a:t>
            </a:r>
            <a:r>
              <a:rPr lang="en-US" dirty="0"/>
              <a:t>batteries topped up is a novel idea due to reducing cost and greater efficiency </a:t>
            </a:r>
            <a:r>
              <a:rPr lang="en-US" dirty="0" smtClean="0"/>
              <a:t>and may </a:t>
            </a:r>
            <a:r>
              <a:rPr lang="en-US" dirty="0"/>
              <a:t>prove to be an economically feasible alternative in </a:t>
            </a:r>
            <a:r>
              <a:rPr lang="en-US" dirty="0" smtClean="0"/>
              <a:t>future</a:t>
            </a:r>
          </a:p>
          <a:p>
            <a:r>
              <a:rPr lang="en-US" dirty="0"/>
              <a:t>Electric vehicles are environmentally friendly, does not emit the exhaust </a:t>
            </a:r>
            <a:r>
              <a:rPr lang="en-US" dirty="0" smtClean="0"/>
              <a:t>gases, and </a:t>
            </a:r>
            <a:r>
              <a:rPr lang="en-US" dirty="0"/>
              <a:t>hence are </a:t>
            </a:r>
            <a:r>
              <a:rPr lang="en-US" dirty="0" smtClean="0"/>
              <a:t>for </a:t>
            </a:r>
            <a:r>
              <a:rPr lang="en-US" dirty="0"/>
              <a:t>warehouses, inside buildings, gardening, and golf </a:t>
            </a:r>
            <a:r>
              <a:rPr lang="en-US" dirty="0" smtClean="0"/>
              <a:t>courses where </a:t>
            </a:r>
            <a:r>
              <a:rPr lang="en-US" dirty="0"/>
              <a:t>the green environment is of prime importance. </a:t>
            </a:r>
            <a:endParaRPr lang="en-US" dirty="0" smtClean="0"/>
          </a:p>
          <a:p>
            <a:r>
              <a:rPr lang="en-US" dirty="0" smtClean="0"/>
              <a:t>The </a:t>
            </a:r>
            <a:r>
              <a:rPr lang="en-US" dirty="0"/>
              <a:t>development of </a:t>
            </a:r>
            <a:r>
              <a:rPr lang="en-US" dirty="0" smtClean="0"/>
              <a:t>electric vehicles </a:t>
            </a:r>
            <a:r>
              <a:rPr lang="en-US" dirty="0"/>
              <a:t>is a major step to reduce CO2 emissions and also to use green and </a:t>
            </a:r>
            <a:r>
              <a:rPr lang="en-US" dirty="0" smtClean="0"/>
              <a:t>clean </a:t>
            </a:r>
            <a:r>
              <a:rPr lang="en-IN" dirty="0" smtClean="0"/>
              <a:t>energy </a:t>
            </a:r>
            <a:r>
              <a:rPr lang="en-IN" dirty="0"/>
              <a:t>for its charging.</a:t>
            </a:r>
          </a:p>
        </p:txBody>
      </p:sp>
    </p:spTree>
    <p:extLst>
      <p:ext uri="{BB962C8B-B14F-4D97-AF65-F5344CB8AC3E}">
        <p14:creationId xmlns:p14="http://schemas.microsoft.com/office/powerpoint/2010/main" val="40839308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431984" y="1690688"/>
            <a:ext cx="8126083" cy="4986157"/>
          </a:xfrm>
          <a:prstGeom prst="rect">
            <a:avLst/>
          </a:prstGeom>
        </p:spPr>
      </p:pic>
    </p:spTree>
    <p:extLst>
      <p:ext uri="{BB962C8B-B14F-4D97-AF65-F5344CB8AC3E}">
        <p14:creationId xmlns:p14="http://schemas.microsoft.com/office/powerpoint/2010/main" val="2806574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845574" y="1825625"/>
            <a:ext cx="8500851" cy="4351338"/>
          </a:xfrm>
          <a:prstGeom prst="rect">
            <a:avLst/>
          </a:prstGeom>
        </p:spPr>
      </p:pic>
    </p:spTree>
    <p:extLst>
      <p:ext uri="{BB962C8B-B14F-4D97-AF65-F5344CB8AC3E}">
        <p14:creationId xmlns:p14="http://schemas.microsoft.com/office/powerpoint/2010/main" val="17968311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Motivation for Vehicle to Everything (V2X) and V2G</a:t>
            </a:r>
            <a:br>
              <a:rPr lang="en-US" b="1" dirty="0"/>
            </a:br>
            <a:r>
              <a:rPr lang="en-IN" b="1" dirty="0"/>
              <a:t>Technology</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Vehicle to everything is a partnership project using 4G LTE, </a:t>
            </a:r>
            <a:r>
              <a:rPr lang="en-US" dirty="0" smtClean="0"/>
              <a:t>C-V2X, or </a:t>
            </a:r>
            <a:r>
              <a:rPr lang="en-US" dirty="0"/>
              <a:t>5G network to support communication between vehicles to </a:t>
            </a:r>
            <a:r>
              <a:rPr lang="en-US" dirty="0" smtClean="0"/>
              <a:t> infrastructure </a:t>
            </a:r>
            <a:r>
              <a:rPr lang="en-US" dirty="0"/>
              <a:t>(V2I</a:t>
            </a:r>
            <a:r>
              <a:rPr lang="en-US" dirty="0" smtClean="0"/>
              <a:t>), vehicle </a:t>
            </a:r>
            <a:r>
              <a:rPr lang="en-US" dirty="0"/>
              <a:t>to network (V2N), vehicle to vehicle (V2V), vehicle to pedestrian (V2P</a:t>
            </a:r>
            <a:r>
              <a:rPr lang="en-US" dirty="0" smtClean="0"/>
              <a:t>), vehicle </a:t>
            </a:r>
            <a:r>
              <a:rPr lang="en-US" dirty="0"/>
              <a:t>to device (V2D), and vehicle to grid </a:t>
            </a:r>
            <a:endParaRPr lang="en-US" dirty="0" smtClean="0"/>
          </a:p>
          <a:p>
            <a:pPr algn="just"/>
            <a:r>
              <a:rPr lang="en-US" dirty="0"/>
              <a:t>The cellular V2X (C-V2X) </a:t>
            </a:r>
            <a:r>
              <a:rPr lang="en-US" dirty="0" smtClean="0"/>
              <a:t>demands improved </a:t>
            </a:r>
            <a:r>
              <a:rPr lang="en-US" dirty="0"/>
              <a:t>infrastructure capable of delivering economic and societal impact in </a:t>
            </a:r>
            <a:r>
              <a:rPr lang="en-US" dirty="0" smtClean="0"/>
              <a:t>terms of </a:t>
            </a:r>
            <a:r>
              <a:rPr lang="en-US" dirty="0"/>
              <a:t>safe driving experience, reduced accidents, predictive travel, less greenhouse </a:t>
            </a:r>
            <a:r>
              <a:rPr lang="en-US" dirty="0" smtClean="0"/>
              <a:t>gas emission</a:t>
            </a:r>
            <a:r>
              <a:rPr lang="en-US" dirty="0"/>
              <a:t>, and better traffic </a:t>
            </a:r>
            <a:r>
              <a:rPr lang="en-US" dirty="0" smtClean="0"/>
              <a:t>efficiency</a:t>
            </a:r>
          </a:p>
          <a:p>
            <a:pPr algn="just"/>
            <a:r>
              <a:rPr lang="en-US" dirty="0"/>
              <a:t>It enables a growing set of </a:t>
            </a:r>
            <a:r>
              <a:rPr lang="en-US" dirty="0" smtClean="0"/>
              <a:t>applications such </a:t>
            </a:r>
            <a:r>
              <a:rPr lang="en-US" dirty="0"/>
              <a:t>as forward collision warning, do not overtake, blind intersection at </a:t>
            </a:r>
            <a:r>
              <a:rPr lang="en-US" dirty="0" smtClean="0"/>
              <a:t>crossroads, queue </a:t>
            </a:r>
            <a:r>
              <a:rPr lang="en-US" dirty="0"/>
              <a:t>warning, curve speed warning, road user alerts, discover parking and </a:t>
            </a:r>
            <a:r>
              <a:rPr lang="en-US" dirty="0" smtClean="0"/>
              <a:t>charging, optimal </a:t>
            </a:r>
            <a:r>
              <a:rPr lang="en-US" dirty="0"/>
              <a:t>speed for traffic signal priority, emergency vehicle alert, </a:t>
            </a:r>
            <a:r>
              <a:rPr lang="en-US" dirty="0" smtClean="0"/>
              <a:t>etc.. </a:t>
            </a:r>
          </a:p>
          <a:p>
            <a:pPr algn="just"/>
            <a:r>
              <a:rPr lang="en-US" dirty="0" smtClean="0"/>
              <a:t>The communication </a:t>
            </a:r>
            <a:r>
              <a:rPr lang="en-US" dirty="0"/>
              <a:t>may be within the device to device (direct) for out of coverage </a:t>
            </a:r>
            <a:r>
              <a:rPr lang="en-US" dirty="0" smtClean="0"/>
              <a:t>area or </a:t>
            </a:r>
            <a:r>
              <a:rPr lang="en-US" dirty="0"/>
              <a:t>via a network within coverage area</a:t>
            </a:r>
            <a:endParaRPr lang="en-IN" dirty="0"/>
          </a:p>
        </p:txBody>
      </p:sp>
    </p:spTree>
    <p:extLst>
      <p:ext uri="{BB962C8B-B14F-4D97-AF65-F5344CB8AC3E}">
        <p14:creationId xmlns:p14="http://schemas.microsoft.com/office/powerpoint/2010/main" val="10672815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dirty="0"/>
              <a:t>The gap between demand and supply may be filled </a:t>
            </a:r>
            <a:r>
              <a:rPr lang="en-US" dirty="0" smtClean="0"/>
              <a:t>with the </a:t>
            </a:r>
            <a:r>
              <a:rPr lang="en-US" dirty="0"/>
              <a:t>ancillary services (reserves). Frequency regulation is the process of </a:t>
            </a:r>
            <a:r>
              <a:rPr lang="en-US" dirty="0" smtClean="0"/>
              <a:t>maintaining the </a:t>
            </a:r>
            <a:r>
              <a:rPr lang="en-US" dirty="0"/>
              <a:t>system frequency to its predetermined value either by injecting a little power </a:t>
            </a:r>
            <a:r>
              <a:rPr lang="en-US" dirty="0" smtClean="0"/>
              <a:t>or by </a:t>
            </a:r>
            <a:r>
              <a:rPr lang="en-US" dirty="0"/>
              <a:t>withdrawing power from the grid. </a:t>
            </a:r>
            <a:endParaRPr lang="en-US" dirty="0" smtClean="0"/>
          </a:p>
          <a:p>
            <a:pPr algn="just"/>
            <a:r>
              <a:rPr lang="en-US" dirty="0" smtClean="0"/>
              <a:t>The </a:t>
            </a:r>
            <a:r>
              <a:rPr lang="en-US" dirty="0"/>
              <a:t>power flow from vehicle to grid (</a:t>
            </a:r>
            <a:r>
              <a:rPr lang="en-US" dirty="0" smtClean="0"/>
              <a:t>V2G) may </a:t>
            </a:r>
            <a:r>
              <a:rPr lang="en-US" dirty="0"/>
              <a:t>provide better frequency regulation as it is believed that at any instance, </a:t>
            </a:r>
            <a:r>
              <a:rPr lang="en-US" dirty="0" smtClean="0"/>
              <a:t>more than </a:t>
            </a:r>
            <a:r>
              <a:rPr lang="en-US" dirty="0"/>
              <a:t>90% of vehicles are parked. A vehicle battery can be viewed as a source </a:t>
            </a:r>
            <a:r>
              <a:rPr lang="en-US" dirty="0" smtClean="0"/>
              <a:t>of energy </a:t>
            </a:r>
            <a:r>
              <a:rPr lang="en-US" dirty="0"/>
              <a:t>in between 10 and 30 kWh depending upon the size of the vehicle. </a:t>
            </a:r>
            <a:endParaRPr lang="en-US" dirty="0" smtClean="0"/>
          </a:p>
          <a:p>
            <a:pPr algn="just"/>
            <a:r>
              <a:rPr lang="en-US" dirty="0" smtClean="0"/>
              <a:t>To exploit the </a:t>
            </a:r>
            <a:r>
              <a:rPr lang="en-US" dirty="0"/>
              <a:t>potential of plug-in-electric vehicle (PEV), it needs to be connected to grid </a:t>
            </a:r>
            <a:r>
              <a:rPr lang="en-US" dirty="0" smtClean="0"/>
              <a:t>to supplement </a:t>
            </a:r>
            <a:r>
              <a:rPr lang="en-US" dirty="0"/>
              <a:t>the generation. </a:t>
            </a:r>
            <a:endParaRPr lang="en-US" dirty="0" smtClean="0"/>
          </a:p>
          <a:p>
            <a:pPr algn="just"/>
            <a:r>
              <a:rPr lang="en-US" dirty="0" smtClean="0"/>
              <a:t>This </a:t>
            </a:r>
            <a:r>
              <a:rPr lang="en-US" dirty="0"/>
              <a:t>may relieve the utility from excess generation </a:t>
            </a:r>
            <a:r>
              <a:rPr lang="en-US" dirty="0" smtClean="0"/>
              <a:t>during peak </a:t>
            </a:r>
            <a:r>
              <a:rPr lang="en-US" dirty="0"/>
              <a:t>hours and benefit the consumer in terms of reduced electricity charges </a:t>
            </a:r>
            <a:r>
              <a:rPr lang="en-US" dirty="0" smtClean="0"/>
              <a:t>due to </a:t>
            </a:r>
            <a:r>
              <a:rPr lang="en-US" dirty="0"/>
              <a:t>saving in transmission cost.</a:t>
            </a:r>
            <a:endParaRPr lang="en-IN" dirty="0"/>
          </a:p>
        </p:txBody>
      </p:sp>
    </p:spTree>
    <p:extLst>
      <p:ext uri="{BB962C8B-B14F-4D97-AF65-F5344CB8AC3E}">
        <p14:creationId xmlns:p14="http://schemas.microsoft.com/office/powerpoint/2010/main" val="31788642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Weather monitoring using BLE(Bluetooth low energy)</a:t>
            </a:r>
            <a:endParaRPr lang="en-IN" dirty="0"/>
          </a:p>
        </p:txBody>
      </p:sp>
      <p:pic>
        <p:nvPicPr>
          <p:cNvPr id="4" name="Content Placeholder 3"/>
          <p:cNvPicPr>
            <a:picLocks noGrp="1" noChangeAspect="1"/>
          </p:cNvPicPr>
          <p:nvPr>
            <p:ph idx="1"/>
          </p:nvPr>
        </p:nvPicPr>
        <p:blipFill>
          <a:blip r:embed="rId2"/>
          <a:stretch>
            <a:fillRect/>
          </a:stretch>
        </p:blipFill>
        <p:spPr>
          <a:xfrm>
            <a:off x="838200" y="2093350"/>
            <a:ext cx="10515600" cy="3815888"/>
          </a:xfrm>
          <a:prstGeom prst="rect">
            <a:avLst/>
          </a:prstGeom>
        </p:spPr>
      </p:pic>
    </p:spTree>
    <p:extLst>
      <p:ext uri="{BB962C8B-B14F-4D97-AF65-F5344CB8AC3E}">
        <p14:creationId xmlns:p14="http://schemas.microsoft.com/office/powerpoint/2010/main" val="1177699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Bluetooth is a useful technology for data transfers. It's now found in various devices and is popular for everything from music streaming to file sharing.</a:t>
            </a:r>
          </a:p>
          <a:p>
            <a:r>
              <a:rPr lang="en-US" dirty="0"/>
              <a:t>One disadvantage of Bluetooth is that it uses quite a bit of battery on your device. If you leave a Bluetooth connection on all day, the additional power consumption is noticeable.</a:t>
            </a:r>
          </a:p>
          <a:p>
            <a:r>
              <a:rPr lang="en-US" dirty="0"/>
              <a:t>This is particularly problematic for devices with limited power, such as those belonging to the Internet of Things, or even just your smartphone.</a:t>
            </a:r>
          </a:p>
          <a:p>
            <a:endParaRPr lang="en-IN" dirty="0"/>
          </a:p>
        </p:txBody>
      </p:sp>
    </p:spTree>
    <p:extLst>
      <p:ext uri="{BB962C8B-B14F-4D97-AF65-F5344CB8AC3E}">
        <p14:creationId xmlns:p14="http://schemas.microsoft.com/office/powerpoint/2010/main" val="5908740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What Is Bluetooth?</a:t>
            </a:r>
          </a:p>
          <a:p>
            <a:r>
              <a:rPr lang="en-US" dirty="0"/>
              <a:t>Bluetooth is a short-range </a:t>
            </a:r>
            <a:r>
              <a:rPr lang="en-US" dirty="0">
                <a:hlinkClick r:id="rId2"/>
              </a:rPr>
              <a:t>wireless technology standard</a:t>
            </a:r>
            <a:r>
              <a:rPr lang="en-US" dirty="0"/>
              <a:t>. It utilizes UHF radio waves in the ISM bands from 2.402GHz to 2.48GHz.</a:t>
            </a:r>
          </a:p>
          <a:p>
            <a:r>
              <a:rPr lang="en-US" dirty="0"/>
              <a:t>It allows you to build personal area networks and to exchange data between nearby devices. It was originally created to provide an alternative to cables. Prior to its introduction, most PC peripherals were not wireless.</a:t>
            </a:r>
          </a:p>
          <a:p>
            <a:endParaRPr lang="en-IN" dirty="0"/>
          </a:p>
        </p:txBody>
      </p:sp>
    </p:spTree>
    <p:extLst>
      <p:ext uri="{BB962C8B-B14F-4D97-AF65-F5344CB8AC3E}">
        <p14:creationId xmlns:p14="http://schemas.microsoft.com/office/powerpoint/2010/main" val="3257610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1 depicts the surge in the travel demand in India in comparison to some other countries.</a:t>
            </a:r>
            <a:endParaRPr lang="en-IN" dirty="0"/>
          </a:p>
        </p:txBody>
      </p:sp>
      <p:pic>
        <p:nvPicPr>
          <p:cNvPr id="4" name="Content Placeholder 3"/>
          <p:cNvPicPr>
            <a:picLocks noGrp="1" noChangeAspect="1"/>
          </p:cNvPicPr>
          <p:nvPr>
            <p:ph idx="1"/>
          </p:nvPr>
        </p:nvPicPr>
        <p:blipFill>
          <a:blip r:embed="rId2"/>
          <a:stretch>
            <a:fillRect/>
          </a:stretch>
        </p:blipFill>
        <p:spPr>
          <a:xfrm>
            <a:off x="1624012" y="1905794"/>
            <a:ext cx="8943975" cy="4191000"/>
          </a:xfrm>
          <a:prstGeom prst="rect">
            <a:avLst/>
          </a:prstGeom>
        </p:spPr>
      </p:pic>
    </p:spTree>
    <p:extLst>
      <p:ext uri="{BB962C8B-B14F-4D97-AF65-F5344CB8AC3E}">
        <p14:creationId xmlns:p14="http://schemas.microsoft.com/office/powerpoint/2010/main" val="1612475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What Is Bluetooth Low Energy?</a:t>
            </a:r>
          </a:p>
          <a:p>
            <a:r>
              <a:rPr lang="en-US" dirty="0"/>
              <a:t>Bluetooth Low Energy is based on Bluetooth. It was released in 2011, and it is also referred to as Bluetooth Smart and Bluetooth 4.0.</a:t>
            </a:r>
          </a:p>
          <a:p>
            <a:r>
              <a:rPr lang="en-US" dirty="0"/>
              <a:t>BLE is designed to offer many of the same features as Bluetooth but focusing on low power. As a result, it is not as fast as Bluetooth and is not suitable for transferring large files. But it is ideal for transferring small amounts of data with minimal power consumption.</a:t>
            </a:r>
          </a:p>
          <a:p>
            <a:r>
              <a:rPr lang="en-US" dirty="0"/>
              <a:t>BLE has made it possible for a wide range of small </a:t>
            </a:r>
            <a:r>
              <a:rPr lang="en-US" dirty="0" err="1"/>
              <a:t>IoT</a:t>
            </a:r>
            <a:r>
              <a:rPr lang="en-US" dirty="0"/>
              <a:t> devices, such as sensors and tags, to communicate despite not having large batteries.</a:t>
            </a:r>
          </a:p>
          <a:p>
            <a:endParaRPr lang="en-IN" dirty="0"/>
          </a:p>
        </p:txBody>
      </p:sp>
    </p:spTree>
    <p:extLst>
      <p:ext uri="{BB962C8B-B14F-4D97-AF65-F5344CB8AC3E}">
        <p14:creationId xmlns:p14="http://schemas.microsoft.com/office/powerpoint/2010/main" val="18433005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a:t>How Does BLE Use Less Power?</a:t>
            </a:r>
          </a:p>
          <a:p>
            <a:r>
              <a:rPr lang="en-US" dirty="0"/>
              <a:t>BLE uses the same radio wavebands as Bluetooth and allows two devices to exchange data in many of the same ways.</a:t>
            </a:r>
          </a:p>
          <a:p>
            <a:r>
              <a:rPr lang="en-US" dirty="0"/>
              <a:t>he difference is that BLE devices remain asleep in between connections. They are also designed to only communicate for a few seconds when they do connect.</a:t>
            </a:r>
          </a:p>
          <a:p>
            <a:r>
              <a:rPr lang="en-US" dirty="0"/>
              <a:t>This is in contrast to "Classic Bluetooth," which is always on and was designed for continuous communication that often lasts hours.</a:t>
            </a:r>
          </a:p>
          <a:p>
            <a:r>
              <a:rPr lang="en-US" dirty="0"/>
              <a:t>Switching off between transmissions allows BLE devices to communicate effectively at a fraction of the power. It's not uncommon for a BLE device to last for a year on a single battery.</a:t>
            </a:r>
          </a:p>
          <a:p>
            <a:endParaRPr lang="en-IN" dirty="0"/>
          </a:p>
        </p:txBody>
      </p:sp>
    </p:spTree>
    <p:extLst>
      <p:ext uri="{BB962C8B-B14F-4D97-AF65-F5344CB8AC3E}">
        <p14:creationId xmlns:p14="http://schemas.microsoft.com/office/powerpoint/2010/main" val="18496914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How Secure Is Bluetooth Low Energy?</a:t>
            </a:r>
          </a:p>
          <a:p>
            <a:r>
              <a:rPr lang="en-US" dirty="0"/>
              <a:t>All BLE connections are equipped with </a:t>
            </a:r>
            <a:r>
              <a:rPr lang="en-US" dirty="0">
                <a:hlinkClick r:id="rId2"/>
              </a:rPr>
              <a:t>AES-128</a:t>
            </a:r>
            <a:r>
              <a:rPr lang="en-US" dirty="0"/>
              <a:t> end-to-end encryption. This prevents data from being read if it's ever intercepted.</a:t>
            </a:r>
          </a:p>
          <a:p>
            <a:r>
              <a:rPr lang="en-US" dirty="0">
                <a:hlinkClick r:id="rId3"/>
              </a:rPr>
              <a:t>Man-in-the-Middle attacks</a:t>
            </a:r>
            <a:r>
              <a:rPr lang="en-US" dirty="0"/>
              <a:t> are possible, but this can only happen for a limited period when two BLE devices are pairing.</a:t>
            </a:r>
          </a:p>
          <a:p>
            <a:r>
              <a:rPr lang="en-US" dirty="0"/>
              <a:t>The limited range of BLE is also beneficial from a security standpoint. Any attempt to hack a BLE device will require the hacker to get close to it.</a:t>
            </a:r>
          </a:p>
        </p:txBody>
      </p:sp>
    </p:spTree>
    <p:extLst>
      <p:ext uri="{BB962C8B-B14F-4D97-AF65-F5344CB8AC3E}">
        <p14:creationId xmlns:p14="http://schemas.microsoft.com/office/powerpoint/2010/main" val="37374773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How Secure Is Bluetooth Low Energy?</a:t>
            </a:r>
          </a:p>
          <a:p>
            <a:r>
              <a:rPr lang="en-US" dirty="0"/>
              <a:t>All BLE connections are equipped with </a:t>
            </a:r>
            <a:r>
              <a:rPr lang="en-US" dirty="0">
                <a:hlinkClick r:id="rId2"/>
              </a:rPr>
              <a:t>AES-128</a:t>
            </a:r>
            <a:r>
              <a:rPr lang="en-US" dirty="0"/>
              <a:t> end-to-end encryption. This prevents data from being read if it's ever intercepted.</a:t>
            </a:r>
          </a:p>
          <a:p>
            <a:r>
              <a:rPr lang="en-US" dirty="0">
                <a:hlinkClick r:id="rId3"/>
              </a:rPr>
              <a:t>Man-in-the-Middle attacks</a:t>
            </a:r>
            <a:r>
              <a:rPr lang="en-US" dirty="0"/>
              <a:t> are possible, but this can only happen for a limited period when two BLE devices are pairing.</a:t>
            </a:r>
          </a:p>
          <a:p>
            <a:r>
              <a:rPr lang="en-US" dirty="0"/>
              <a:t>The limited range of BLE is also beneficial from a security standpoint. Any attempt to hack a BLE device will require the hacker to get close to it.</a:t>
            </a:r>
          </a:p>
          <a:p>
            <a:endParaRPr lang="en-IN" dirty="0"/>
          </a:p>
        </p:txBody>
      </p:sp>
    </p:spTree>
    <p:extLst>
      <p:ext uri="{BB962C8B-B14F-4D97-AF65-F5344CB8AC3E}">
        <p14:creationId xmlns:p14="http://schemas.microsoft.com/office/powerpoint/2010/main" val="1645516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he weather station is a device that is used to observe and gather data about the weather. It collects the most critical data, such as temperature, air pressure, and humidity. Here in this article, we will talk about the weather station that will be wirelessly sent to the Android Application. Hence, it needed a Bluetooth module for an interface. Thus, in this tutorial, we are making the Weather Station using RYB080I Bluetooth Low Energy (BLE) Module with </a:t>
            </a:r>
            <a:r>
              <a:rPr lang="en-US" dirty="0" err="1"/>
              <a:t>Arduino</a:t>
            </a:r>
            <a:r>
              <a:rPr lang="en-US" dirty="0"/>
              <a:t>.</a:t>
            </a:r>
          </a:p>
          <a:p>
            <a:r>
              <a:rPr lang="en-US" dirty="0"/>
              <a:t>So, the circuit is utilizing the RYB080I Bluetooth module. The RYB080I is a BLE module that supports Bluetooth v4.2 and v5.0. It includes a PCB-integrated antenna and is powered by a TI CC2640R2F ARM® Cortex®-M3 processor. Sending AT instructions to the module is all it takes to control it. The AT commands are used to verify connection status, set power mode, and scan Bluetooth devices, among other things.</a:t>
            </a:r>
          </a:p>
          <a:p>
            <a:endParaRPr lang="en-IN" dirty="0"/>
          </a:p>
        </p:txBody>
      </p:sp>
    </p:spTree>
    <p:extLst>
      <p:ext uri="{BB962C8B-B14F-4D97-AF65-F5344CB8AC3E}">
        <p14:creationId xmlns:p14="http://schemas.microsoft.com/office/powerpoint/2010/main" val="41164512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Working Explanation</a:t>
            </a:r>
          </a:p>
          <a:p>
            <a:r>
              <a:rPr lang="en-US" dirty="0"/>
              <a:t>This Weather Station using RYB080I also uses a DHt11 sensor, which is suitable for a home weather station because it can monitor both temperature and humidity. </a:t>
            </a:r>
            <a:r>
              <a:rPr lang="en-US"/>
              <a:t>So, when the supply is turned on, it gets readings from the environment, processes them in the controller according to the code, and displays them on the phone’s screen; the Bluetooth module is there to help with that.</a:t>
            </a:r>
          </a:p>
          <a:p>
            <a:endParaRPr lang="en-IN"/>
          </a:p>
        </p:txBody>
      </p:sp>
    </p:spTree>
    <p:extLst>
      <p:ext uri="{BB962C8B-B14F-4D97-AF65-F5344CB8AC3E}">
        <p14:creationId xmlns:p14="http://schemas.microsoft.com/office/powerpoint/2010/main" val="12702027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Electric Vehicles and Solar Power Plants in Smart </a:t>
            </a:r>
            <a:r>
              <a:rPr lang="en-US" b="1" dirty="0" smtClean="0"/>
              <a:t>Grid </a:t>
            </a:r>
            <a:r>
              <a:rPr lang="en-IN" b="1" dirty="0" smtClean="0"/>
              <a:t>Environment</a:t>
            </a:r>
            <a:endParaRPr lang="en-IN" dirty="0"/>
          </a:p>
        </p:txBody>
      </p:sp>
      <p:pic>
        <p:nvPicPr>
          <p:cNvPr id="4" name="Content Placeholder 3"/>
          <p:cNvPicPr>
            <a:picLocks noGrp="1" noChangeAspect="1"/>
          </p:cNvPicPr>
          <p:nvPr>
            <p:ph idx="1"/>
          </p:nvPr>
        </p:nvPicPr>
        <p:blipFill>
          <a:blip r:embed="rId2"/>
          <a:stretch>
            <a:fillRect/>
          </a:stretch>
        </p:blipFill>
        <p:spPr>
          <a:xfrm>
            <a:off x="1708030" y="1825625"/>
            <a:ext cx="6664619" cy="4351338"/>
          </a:xfrm>
          <a:prstGeom prst="rect">
            <a:avLst/>
          </a:prstGeom>
        </p:spPr>
      </p:pic>
    </p:spTree>
    <p:extLst>
      <p:ext uri="{BB962C8B-B14F-4D97-AF65-F5344CB8AC3E}">
        <p14:creationId xmlns:p14="http://schemas.microsoft.com/office/powerpoint/2010/main" val="24203981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Both grid-connected and stand-alone solar power systems </a:t>
            </a:r>
            <a:r>
              <a:rPr lang="en-US" dirty="0" smtClean="0"/>
              <a:t>have been </a:t>
            </a:r>
            <a:r>
              <a:rPr lang="en-US" dirty="0"/>
              <a:t>harnessed during last decades across the world. Grid-connected solar </a:t>
            </a:r>
            <a:r>
              <a:rPr lang="en-US" dirty="0" smtClean="0"/>
              <a:t>systems have </a:t>
            </a:r>
            <a:r>
              <a:rPr lang="en-US" dirty="0"/>
              <a:t>been installed in developed countries, whereas stand-alone solar systems </a:t>
            </a:r>
            <a:r>
              <a:rPr lang="en-US" dirty="0" smtClean="0"/>
              <a:t>have been </a:t>
            </a:r>
            <a:r>
              <a:rPr lang="en-US" dirty="0"/>
              <a:t>found suitable in remote villages where transmission of power proves </a:t>
            </a:r>
            <a:r>
              <a:rPr lang="en-US" dirty="0" smtClean="0"/>
              <a:t>uneconomical </a:t>
            </a:r>
            <a:r>
              <a:rPr lang="en-IN" dirty="0" smtClean="0"/>
              <a:t>by </a:t>
            </a:r>
            <a:r>
              <a:rPr lang="en-IN" dirty="0"/>
              <a:t>the grid</a:t>
            </a:r>
            <a:r>
              <a:rPr lang="en-IN" dirty="0" smtClean="0"/>
              <a:t>.</a:t>
            </a:r>
            <a:r>
              <a:rPr lang="en-IN" dirty="0"/>
              <a:t> </a:t>
            </a:r>
            <a:endParaRPr lang="en-IN" dirty="0" smtClean="0"/>
          </a:p>
          <a:p>
            <a:pPr algn="just"/>
            <a:r>
              <a:rPr lang="en-IN" dirty="0" smtClean="0"/>
              <a:t>The </a:t>
            </a:r>
            <a:r>
              <a:rPr lang="en-IN" dirty="0" err="1" smtClean="0"/>
              <a:t>Evs</a:t>
            </a:r>
            <a:r>
              <a:rPr lang="en-IN" dirty="0" smtClean="0"/>
              <a:t> </a:t>
            </a:r>
            <a:r>
              <a:rPr lang="en-US" dirty="0" smtClean="0"/>
              <a:t>on </a:t>
            </a:r>
            <a:r>
              <a:rPr lang="en-US" dirty="0"/>
              <a:t>the mainstream demand large electrical power demand which can be fulfilled </a:t>
            </a:r>
            <a:r>
              <a:rPr lang="en-US" dirty="0" smtClean="0"/>
              <a:t>by distributed </a:t>
            </a:r>
            <a:r>
              <a:rPr lang="en-US" dirty="0"/>
              <a:t>generations in the form of solar power plants in sunny countries</a:t>
            </a:r>
            <a:r>
              <a:rPr lang="en-US" dirty="0" smtClean="0"/>
              <a:t>.</a:t>
            </a:r>
          </a:p>
          <a:p>
            <a:pPr algn="just"/>
            <a:r>
              <a:rPr lang="en-US" dirty="0" smtClean="0"/>
              <a:t> </a:t>
            </a:r>
            <a:r>
              <a:rPr lang="en-US" dirty="0"/>
              <a:t>In </a:t>
            </a:r>
            <a:r>
              <a:rPr lang="en-US" dirty="0" smtClean="0"/>
              <a:t>smart grid </a:t>
            </a:r>
            <a:r>
              <a:rPr lang="en-US" dirty="0"/>
              <a:t>environment, the combination of plugged in EVs and distributed solar </a:t>
            </a:r>
            <a:r>
              <a:rPr lang="en-US" dirty="0" smtClean="0"/>
              <a:t>power plant </a:t>
            </a:r>
            <a:r>
              <a:rPr lang="en-US" dirty="0"/>
              <a:t>may provide better solution to the grid</a:t>
            </a:r>
            <a:endParaRPr lang="en-IN" dirty="0"/>
          </a:p>
        </p:txBody>
      </p:sp>
    </p:spTree>
    <p:extLst>
      <p:ext uri="{BB962C8B-B14F-4D97-AF65-F5344CB8AC3E}">
        <p14:creationId xmlns:p14="http://schemas.microsoft.com/office/powerpoint/2010/main" val="40695946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The EVs may be allowed to </a:t>
            </a:r>
            <a:r>
              <a:rPr lang="en-US" dirty="0" smtClean="0"/>
              <a:t>charge during </a:t>
            </a:r>
            <a:r>
              <a:rPr lang="en-US" dirty="0"/>
              <a:t>daytime from the solar power and may assist grid during peak hours when </a:t>
            </a:r>
            <a:r>
              <a:rPr lang="en-US" dirty="0" smtClean="0"/>
              <a:t>the demand </a:t>
            </a:r>
            <a:r>
              <a:rPr lang="en-US" dirty="0"/>
              <a:t>is considerably high. </a:t>
            </a:r>
            <a:endParaRPr lang="en-US" dirty="0" smtClean="0"/>
          </a:p>
          <a:p>
            <a:pPr algn="just"/>
            <a:r>
              <a:rPr lang="en-US" dirty="0" smtClean="0"/>
              <a:t>The </a:t>
            </a:r>
            <a:r>
              <a:rPr lang="en-US" dirty="0"/>
              <a:t>on-grid multi-megawatt solar power plants </a:t>
            </a:r>
            <a:r>
              <a:rPr lang="en-US" dirty="0" err="1" smtClean="0"/>
              <a:t>requiremlarge</a:t>
            </a:r>
            <a:r>
              <a:rPr lang="en-US" dirty="0" smtClean="0"/>
              <a:t> </a:t>
            </a:r>
            <a:r>
              <a:rPr lang="en-US" dirty="0"/>
              <a:t>surface areas, whereas distributed solar plants either on surface or on </a:t>
            </a:r>
            <a:r>
              <a:rPr lang="en-US" dirty="0" smtClean="0"/>
              <a:t>rooftop is </a:t>
            </a:r>
            <a:r>
              <a:rPr lang="en-US" dirty="0"/>
              <a:t>a preferred alternative to contribute to the nationwide installed capacity</a:t>
            </a:r>
            <a:endParaRPr lang="en-IN" dirty="0"/>
          </a:p>
        </p:txBody>
      </p:sp>
    </p:spTree>
    <p:extLst>
      <p:ext uri="{BB962C8B-B14F-4D97-AF65-F5344CB8AC3E}">
        <p14:creationId xmlns:p14="http://schemas.microsoft.com/office/powerpoint/2010/main" val="16367604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323975" y="2715419"/>
            <a:ext cx="9544050" cy="2571750"/>
          </a:xfrm>
          <a:prstGeom prst="rect">
            <a:avLst/>
          </a:prstGeom>
        </p:spPr>
      </p:pic>
    </p:spTree>
    <p:extLst>
      <p:ext uri="{BB962C8B-B14F-4D97-AF65-F5344CB8AC3E}">
        <p14:creationId xmlns:p14="http://schemas.microsoft.com/office/powerpoint/2010/main" val="84232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2 shows the congestion data for four major cities of India as compared to that for some other countries</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767751" y="1825625"/>
            <a:ext cx="10757139" cy="4351338"/>
          </a:xfrm>
          <a:prstGeom prst="rect">
            <a:avLst/>
          </a:prstGeom>
        </p:spPr>
      </p:pic>
    </p:spTree>
    <p:extLst>
      <p:ext uri="{BB962C8B-B14F-4D97-AF65-F5344CB8AC3E}">
        <p14:creationId xmlns:p14="http://schemas.microsoft.com/office/powerpoint/2010/main" val="8097153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500995" y="1302589"/>
            <a:ext cx="9445925" cy="4874374"/>
          </a:xfrm>
          <a:prstGeom prst="rect">
            <a:avLst/>
          </a:prstGeom>
        </p:spPr>
      </p:pic>
    </p:spTree>
    <p:extLst>
      <p:ext uri="{BB962C8B-B14F-4D97-AF65-F5344CB8AC3E}">
        <p14:creationId xmlns:p14="http://schemas.microsoft.com/office/powerpoint/2010/main" val="40167758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128837" y="2062957"/>
            <a:ext cx="7934325" cy="3294048"/>
          </a:xfrm>
          <a:prstGeom prst="rect">
            <a:avLst/>
          </a:prstGeom>
        </p:spPr>
      </p:pic>
      <p:pic>
        <p:nvPicPr>
          <p:cNvPr id="5" name="Picture 4"/>
          <p:cNvPicPr>
            <a:picLocks noChangeAspect="1"/>
          </p:cNvPicPr>
          <p:nvPr/>
        </p:nvPicPr>
        <p:blipFill>
          <a:blip r:embed="rId3"/>
          <a:stretch>
            <a:fillRect/>
          </a:stretch>
        </p:blipFill>
        <p:spPr>
          <a:xfrm>
            <a:off x="1747836" y="4580717"/>
            <a:ext cx="8696325" cy="1552575"/>
          </a:xfrm>
          <a:prstGeom prst="rect">
            <a:avLst/>
          </a:prstGeom>
        </p:spPr>
      </p:pic>
    </p:spTree>
    <p:extLst>
      <p:ext uri="{BB962C8B-B14F-4D97-AF65-F5344CB8AC3E}">
        <p14:creationId xmlns:p14="http://schemas.microsoft.com/office/powerpoint/2010/main" val="27930269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929676" y="2474918"/>
            <a:ext cx="9124950" cy="3648075"/>
          </a:xfrm>
          <a:prstGeom prst="rect">
            <a:avLst/>
          </a:prstGeom>
        </p:spPr>
      </p:pic>
      <p:sp>
        <p:nvSpPr>
          <p:cNvPr id="4" name="Rectangle 3"/>
          <p:cNvSpPr/>
          <p:nvPr/>
        </p:nvSpPr>
        <p:spPr>
          <a:xfrm>
            <a:off x="1046672" y="1898137"/>
            <a:ext cx="10581736" cy="369332"/>
          </a:xfrm>
          <a:prstGeom prst="rect">
            <a:avLst/>
          </a:prstGeom>
        </p:spPr>
        <p:txBody>
          <a:bodyPr wrap="square">
            <a:spAutoFit/>
          </a:bodyPr>
          <a:lstStyle/>
          <a:p>
            <a:r>
              <a:rPr lang="en-IN" dirty="0">
                <a:latin typeface="Times-Roman"/>
              </a:rPr>
              <a:t>The power fed </a:t>
            </a:r>
            <a:r>
              <a:rPr lang="en-IN" dirty="0" smtClean="0">
                <a:latin typeface="Times-Roman"/>
              </a:rPr>
              <a:t>back </a:t>
            </a:r>
            <a:r>
              <a:rPr lang="en-US" dirty="0" smtClean="0">
                <a:latin typeface="Times-Roman"/>
              </a:rPr>
              <a:t>to </a:t>
            </a:r>
            <a:r>
              <a:rPr lang="en-US" dirty="0">
                <a:latin typeface="Times-Roman"/>
              </a:rPr>
              <a:t>the grid may be expressed as</a:t>
            </a:r>
            <a:endParaRPr lang="en-IN" dirty="0"/>
          </a:p>
        </p:txBody>
      </p:sp>
    </p:spTree>
    <p:extLst>
      <p:ext uri="{BB962C8B-B14F-4D97-AF65-F5344CB8AC3E}">
        <p14:creationId xmlns:p14="http://schemas.microsoft.com/office/powerpoint/2010/main" val="6014560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491705" y="2194957"/>
            <a:ext cx="8534400" cy="1066800"/>
          </a:xfrm>
          <a:prstGeom prst="rect">
            <a:avLst/>
          </a:prstGeom>
        </p:spPr>
      </p:pic>
      <p:sp>
        <p:nvSpPr>
          <p:cNvPr id="4" name="Rectangle 3"/>
          <p:cNvSpPr/>
          <p:nvPr/>
        </p:nvSpPr>
        <p:spPr>
          <a:xfrm>
            <a:off x="914400" y="1825625"/>
            <a:ext cx="10144664" cy="369332"/>
          </a:xfrm>
          <a:prstGeom prst="rect">
            <a:avLst/>
          </a:prstGeom>
        </p:spPr>
        <p:txBody>
          <a:bodyPr wrap="square">
            <a:spAutoFit/>
          </a:bodyPr>
          <a:lstStyle/>
          <a:p>
            <a:r>
              <a:rPr lang="en-IN" dirty="0" smtClean="0">
                <a:latin typeface="Times-Roman"/>
              </a:rPr>
              <a:t>The </a:t>
            </a:r>
            <a:r>
              <a:rPr lang="en-US" dirty="0" smtClean="0">
                <a:latin typeface="Times-Roman"/>
              </a:rPr>
              <a:t>discharge </a:t>
            </a:r>
            <a:r>
              <a:rPr lang="en-US" dirty="0">
                <a:latin typeface="Times-Roman"/>
              </a:rPr>
              <a:t>from each PEV is calculated using</a:t>
            </a:r>
            <a:endParaRPr lang="en-IN" dirty="0"/>
          </a:p>
        </p:txBody>
      </p:sp>
      <p:pic>
        <p:nvPicPr>
          <p:cNvPr id="6" name="Picture 5"/>
          <p:cNvPicPr>
            <a:picLocks noChangeAspect="1"/>
          </p:cNvPicPr>
          <p:nvPr/>
        </p:nvPicPr>
        <p:blipFill>
          <a:blip r:embed="rId3"/>
          <a:stretch>
            <a:fillRect/>
          </a:stretch>
        </p:blipFill>
        <p:spPr>
          <a:xfrm>
            <a:off x="1239687" y="3199141"/>
            <a:ext cx="8039100" cy="1581150"/>
          </a:xfrm>
          <a:prstGeom prst="rect">
            <a:avLst/>
          </a:prstGeom>
        </p:spPr>
      </p:pic>
    </p:spTree>
    <p:extLst>
      <p:ext uri="{BB962C8B-B14F-4D97-AF65-F5344CB8AC3E}">
        <p14:creationId xmlns:p14="http://schemas.microsoft.com/office/powerpoint/2010/main" val="4870390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Potential of EV to Grid Connection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In order to facilitate frequency regulation fromV2G, the power requirement is </a:t>
            </a:r>
            <a:r>
              <a:rPr lang="en-US" dirty="0" smtClean="0"/>
              <a:t>several megawatts</a:t>
            </a:r>
            <a:r>
              <a:rPr lang="en-US" dirty="0"/>
              <a:t>. </a:t>
            </a:r>
            <a:endParaRPr lang="en-US" dirty="0" smtClean="0"/>
          </a:p>
          <a:p>
            <a:pPr algn="just"/>
            <a:r>
              <a:rPr lang="en-US" dirty="0" smtClean="0"/>
              <a:t>Since </a:t>
            </a:r>
            <a:r>
              <a:rPr lang="en-US" dirty="0"/>
              <a:t>each PEV can deploy a few kilowatts, it is necessary to </a:t>
            </a:r>
            <a:r>
              <a:rPr lang="en-US" dirty="0" smtClean="0"/>
              <a:t>aggregate the </a:t>
            </a:r>
            <a:r>
              <a:rPr lang="en-US" dirty="0"/>
              <a:t>PEVs controlled by the operator. </a:t>
            </a:r>
            <a:endParaRPr lang="en-US" dirty="0" smtClean="0"/>
          </a:p>
          <a:p>
            <a:pPr algn="just"/>
            <a:r>
              <a:rPr lang="en-US" dirty="0" smtClean="0"/>
              <a:t>The </a:t>
            </a:r>
            <a:r>
              <a:rPr lang="en-US" dirty="0"/>
              <a:t>aggregator here means necessarily a </a:t>
            </a:r>
            <a:r>
              <a:rPr lang="en-US" dirty="0" smtClean="0"/>
              <a:t>parking area </a:t>
            </a:r>
            <a:r>
              <a:rPr lang="en-US" dirty="0"/>
              <a:t>in commercial or residential complex. </a:t>
            </a:r>
            <a:endParaRPr lang="en-US" dirty="0" smtClean="0"/>
          </a:p>
          <a:p>
            <a:pPr algn="just"/>
            <a:r>
              <a:rPr lang="en-US" dirty="0" smtClean="0"/>
              <a:t>It </a:t>
            </a:r>
            <a:r>
              <a:rPr lang="en-US" dirty="0"/>
              <a:t>can be useful in regulation </a:t>
            </a:r>
            <a:r>
              <a:rPr lang="en-US" dirty="0" smtClean="0"/>
              <a:t>up and </a:t>
            </a:r>
            <a:r>
              <a:rPr lang="en-US" dirty="0"/>
              <a:t>regulation down both. The regulation capacity estimation of aggregator </a:t>
            </a:r>
            <a:r>
              <a:rPr lang="en-US" dirty="0" smtClean="0"/>
              <a:t>largely depends </a:t>
            </a:r>
            <a:r>
              <a:rPr lang="en-US" dirty="0"/>
              <a:t>upon the number of electric vehicles (EVs) in the parking area</a:t>
            </a:r>
            <a:r>
              <a:rPr lang="en-US" dirty="0" smtClean="0"/>
              <a:t>.</a:t>
            </a:r>
          </a:p>
          <a:p>
            <a:pPr algn="just"/>
            <a:r>
              <a:rPr lang="en-US" dirty="0" smtClean="0"/>
              <a:t>When the grid </a:t>
            </a:r>
            <a:r>
              <a:rPr lang="en-US" dirty="0"/>
              <a:t>has deficit power, PEV injects power to the grid. Reverse happens when </a:t>
            </a:r>
            <a:r>
              <a:rPr lang="en-US" dirty="0" smtClean="0"/>
              <a:t>the </a:t>
            </a:r>
            <a:r>
              <a:rPr lang="en-IN" dirty="0" smtClean="0"/>
              <a:t>grid </a:t>
            </a:r>
            <a:r>
              <a:rPr lang="en-IN" dirty="0"/>
              <a:t>has excess power</a:t>
            </a:r>
          </a:p>
        </p:txBody>
      </p:sp>
    </p:spTree>
    <p:extLst>
      <p:ext uri="{BB962C8B-B14F-4D97-AF65-F5344CB8AC3E}">
        <p14:creationId xmlns:p14="http://schemas.microsoft.com/office/powerpoint/2010/main" val="26462542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a:t>PEV injects power to the grid. Reverse happens when </a:t>
            </a:r>
            <a:r>
              <a:rPr lang="en-US" dirty="0" smtClean="0"/>
              <a:t>the grid </a:t>
            </a:r>
            <a:r>
              <a:rPr lang="en-US" dirty="0"/>
              <a:t>has excess power. V2G supports regulation up by providing the shortfall </a:t>
            </a:r>
            <a:r>
              <a:rPr lang="en-US" dirty="0" smtClean="0"/>
              <a:t>known as </a:t>
            </a:r>
            <a:r>
              <a:rPr lang="en-US" dirty="0"/>
              <a:t>reactive charging and supports regulation down when charging itself known </a:t>
            </a:r>
            <a:r>
              <a:rPr lang="en-US" dirty="0" smtClean="0"/>
              <a:t>as active </a:t>
            </a:r>
            <a:r>
              <a:rPr lang="en-US" dirty="0"/>
              <a:t>charging. </a:t>
            </a:r>
            <a:endParaRPr lang="en-US" dirty="0" smtClean="0"/>
          </a:p>
          <a:p>
            <a:pPr algn="just"/>
            <a:r>
              <a:rPr lang="en-US" dirty="0" smtClean="0"/>
              <a:t>It </a:t>
            </a:r>
            <a:r>
              <a:rPr lang="en-US" dirty="0"/>
              <a:t>is important to note that if the battery is fully charged, EVs </a:t>
            </a:r>
            <a:r>
              <a:rPr lang="en-US" dirty="0" smtClean="0"/>
              <a:t>would not </a:t>
            </a:r>
            <a:r>
              <a:rPr lang="en-US" dirty="0"/>
              <a:t>support regulation down. </a:t>
            </a:r>
            <a:endParaRPr lang="en-US" dirty="0" smtClean="0"/>
          </a:p>
          <a:p>
            <a:pPr algn="just"/>
            <a:r>
              <a:rPr lang="en-US" dirty="0" smtClean="0"/>
              <a:t>Similarly</a:t>
            </a:r>
            <a:r>
              <a:rPr lang="en-US" dirty="0"/>
              <a:t>, if the battery is fully exhausted, it would </a:t>
            </a:r>
            <a:r>
              <a:rPr lang="en-US" dirty="0" smtClean="0"/>
              <a:t>not support </a:t>
            </a:r>
            <a:r>
              <a:rPr lang="en-US" dirty="0"/>
              <a:t>regulation up</a:t>
            </a:r>
            <a:r>
              <a:rPr lang="en-US" dirty="0" smtClean="0"/>
              <a:t>.</a:t>
            </a:r>
          </a:p>
          <a:p>
            <a:pPr algn="just"/>
            <a:r>
              <a:rPr lang="en-US" dirty="0" smtClean="0"/>
              <a:t> </a:t>
            </a:r>
            <a:r>
              <a:rPr lang="en-US" dirty="0"/>
              <a:t>The fast response of EV batteries has the ability to </a:t>
            </a:r>
            <a:r>
              <a:rPr lang="en-US" dirty="0" smtClean="0"/>
              <a:t>correct the </a:t>
            </a:r>
            <a:r>
              <a:rPr lang="en-US" dirty="0"/>
              <a:t>imbalance in generation and demand. </a:t>
            </a:r>
            <a:endParaRPr lang="en-US" dirty="0" smtClean="0"/>
          </a:p>
          <a:p>
            <a:pPr algn="just"/>
            <a:r>
              <a:rPr lang="en-US" dirty="0" smtClean="0"/>
              <a:t>It </a:t>
            </a:r>
            <a:r>
              <a:rPr lang="en-US" dirty="0"/>
              <a:t>may also provide reactive power </a:t>
            </a:r>
            <a:r>
              <a:rPr lang="en-US" dirty="0" smtClean="0"/>
              <a:t>support </a:t>
            </a:r>
            <a:r>
              <a:rPr lang="en-IN" dirty="0" smtClean="0"/>
              <a:t>wherever </a:t>
            </a:r>
            <a:r>
              <a:rPr lang="en-IN" dirty="0"/>
              <a:t>needed.</a:t>
            </a:r>
          </a:p>
        </p:txBody>
      </p:sp>
    </p:spTree>
    <p:extLst>
      <p:ext uri="{BB962C8B-B14F-4D97-AF65-F5344CB8AC3E}">
        <p14:creationId xmlns:p14="http://schemas.microsoft.com/office/powerpoint/2010/main" val="33255090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r>
              <a:rPr lang="en-US" dirty="0"/>
              <a:t>The vehicle batteries have unique capability to provide </a:t>
            </a:r>
            <a:r>
              <a:rPr lang="en-US" dirty="0" smtClean="0"/>
              <a:t>faster real-time </a:t>
            </a:r>
            <a:r>
              <a:rPr lang="en-US" dirty="0"/>
              <a:t>frequency regulation, and the EV owner may get financial benefits due </a:t>
            </a:r>
            <a:r>
              <a:rPr lang="en-US" dirty="0" smtClean="0"/>
              <a:t>to frequency </a:t>
            </a:r>
            <a:r>
              <a:rPr lang="en-US" dirty="0"/>
              <a:t>regulation. </a:t>
            </a:r>
            <a:endParaRPr lang="en-US" dirty="0" smtClean="0"/>
          </a:p>
          <a:p>
            <a:pPr algn="just"/>
            <a:r>
              <a:rPr lang="en-US" dirty="0" smtClean="0"/>
              <a:t>The </a:t>
            </a:r>
            <a:r>
              <a:rPr lang="en-US" dirty="0"/>
              <a:t>aggregator needs to submit the resource capacity and </a:t>
            </a:r>
            <a:r>
              <a:rPr lang="en-US" dirty="0" smtClean="0"/>
              <a:t>price forecast</a:t>
            </a:r>
            <a:r>
              <a:rPr lang="en-US" dirty="0"/>
              <a:t>. </a:t>
            </a:r>
            <a:endParaRPr lang="en-US" dirty="0" smtClean="0"/>
          </a:p>
          <a:p>
            <a:pPr algn="just"/>
            <a:r>
              <a:rPr lang="en-US" dirty="0" smtClean="0"/>
              <a:t>The </a:t>
            </a:r>
            <a:r>
              <a:rPr lang="en-US" dirty="0"/>
              <a:t>capacity payment to the aggregator is paid even when there is no </a:t>
            </a:r>
            <a:r>
              <a:rPr lang="en-US" dirty="0" smtClean="0"/>
              <a:t>actual power </a:t>
            </a:r>
            <a:r>
              <a:rPr lang="en-US" dirty="0"/>
              <a:t>trade</a:t>
            </a:r>
            <a:r>
              <a:rPr lang="en-US" dirty="0" smtClean="0"/>
              <a:t>.</a:t>
            </a:r>
          </a:p>
          <a:p>
            <a:pPr algn="just"/>
            <a:r>
              <a:rPr lang="en-US" dirty="0" smtClean="0"/>
              <a:t> </a:t>
            </a:r>
            <a:r>
              <a:rPr lang="en-US" dirty="0"/>
              <a:t>The actual regulation capacity varies as it depends upon the number </a:t>
            </a:r>
            <a:r>
              <a:rPr lang="en-US" dirty="0" smtClean="0"/>
              <a:t>of </a:t>
            </a:r>
            <a:r>
              <a:rPr lang="en-IN" dirty="0" smtClean="0"/>
              <a:t>EVs </a:t>
            </a:r>
            <a:r>
              <a:rPr lang="en-IN" dirty="0"/>
              <a:t>with the </a:t>
            </a:r>
            <a:r>
              <a:rPr lang="en-IN" dirty="0" smtClean="0"/>
              <a:t>aggregator</a:t>
            </a:r>
          </a:p>
          <a:p>
            <a:pPr algn="just"/>
            <a:r>
              <a:rPr lang="en-IN" dirty="0"/>
              <a:t>In </a:t>
            </a:r>
            <a:r>
              <a:rPr lang="en-IN" dirty="0" smtClean="0"/>
              <a:t>order </a:t>
            </a:r>
            <a:r>
              <a:rPr lang="en-US" dirty="0" smtClean="0"/>
              <a:t>to </a:t>
            </a:r>
            <a:r>
              <a:rPr lang="en-US" dirty="0"/>
              <a:t>facilitate the bidirectional power flow, V2G is equipped with grid </a:t>
            </a:r>
            <a:r>
              <a:rPr lang="en-US" dirty="0" smtClean="0"/>
              <a:t>connectivity, communication </a:t>
            </a:r>
            <a:r>
              <a:rPr lang="en-US" dirty="0"/>
              <a:t>with grid and </a:t>
            </a:r>
            <a:r>
              <a:rPr lang="en-US" dirty="0" err="1"/>
              <a:t>smartmeters</a:t>
            </a:r>
            <a:r>
              <a:rPr lang="en-US" dirty="0" smtClean="0"/>
              <a:t>.</a:t>
            </a:r>
          </a:p>
          <a:p>
            <a:pPr algn="just"/>
            <a:r>
              <a:rPr lang="en-US" dirty="0"/>
              <a:t>PEV may be effective </a:t>
            </a:r>
            <a:r>
              <a:rPr lang="en-US" dirty="0" smtClean="0"/>
              <a:t>in regulation</a:t>
            </a:r>
            <a:r>
              <a:rPr lang="en-US" dirty="0"/>
              <a:t>, frequency response, power factor regulation/correction, energy back </a:t>
            </a:r>
            <a:r>
              <a:rPr lang="en-US" dirty="0" smtClean="0"/>
              <a:t>up, peak </a:t>
            </a:r>
            <a:r>
              <a:rPr lang="en-US" dirty="0"/>
              <a:t>management, minimize grid losses, and operating reserve.</a:t>
            </a:r>
            <a:endParaRPr lang="en-IN" dirty="0"/>
          </a:p>
        </p:txBody>
      </p:sp>
    </p:spTree>
    <p:extLst>
      <p:ext uri="{BB962C8B-B14F-4D97-AF65-F5344CB8AC3E}">
        <p14:creationId xmlns:p14="http://schemas.microsoft.com/office/powerpoint/2010/main" val="36467259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Capacity Estimation of Aggregator</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The participating EV is assumed to be autonomous and hence enter and exit </a:t>
            </a:r>
            <a:r>
              <a:rPr lang="en-US" dirty="0" smtClean="0"/>
              <a:t>the parking </a:t>
            </a:r>
            <a:r>
              <a:rPr lang="en-US" dirty="0"/>
              <a:t>area (aggregator) as per owner’s schedule. </a:t>
            </a:r>
            <a:endParaRPr lang="en-US" dirty="0" smtClean="0"/>
          </a:p>
          <a:p>
            <a:pPr algn="just"/>
            <a:r>
              <a:rPr lang="en-US" dirty="0" smtClean="0"/>
              <a:t>During </a:t>
            </a:r>
            <a:r>
              <a:rPr lang="en-US" dirty="0"/>
              <a:t>active charging, EVs </a:t>
            </a:r>
            <a:r>
              <a:rPr lang="en-US" dirty="0" smtClean="0"/>
              <a:t>pay for </a:t>
            </a:r>
            <a:r>
              <a:rPr lang="en-US" dirty="0"/>
              <a:t>energy consumed from the grid. However, when it supports regulation up (</a:t>
            </a:r>
            <a:r>
              <a:rPr lang="en-US" dirty="0" smtClean="0"/>
              <a:t>RU) or </a:t>
            </a:r>
            <a:r>
              <a:rPr lang="en-US" dirty="0"/>
              <a:t>regulation down (RD), it receives payment for the service rendered. </a:t>
            </a:r>
            <a:endParaRPr lang="en-US" dirty="0" smtClean="0"/>
          </a:p>
          <a:p>
            <a:pPr algn="just"/>
            <a:r>
              <a:rPr lang="en-US" dirty="0" smtClean="0"/>
              <a:t>It </a:t>
            </a:r>
            <a:r>
              <a:rPr lang="en-US" dirty="0"/>
              <a:t>implies </a:t>
            </a:r>
            <a:r>
              <a:rPr lang="en-US" dirty="0" smtClean="0"/>
              <a:t>that the </a:t>
            </a:r>
            <a:r>
              <a:rPr lang="en-US" dirty="0"/>
              <a:t>EV owner receives payment even when EV is charging (RD). </a:t>
            </a:r>
            <a:endParaRPr lang="en-US" dirty="0" smtClean="0"/>
          </a:p>
          <a:p>
            <a:pPr algn="just"/>
            <a:r>
              <a:rPr lang="en-US" dirty="0" smtClean="0"/>
              <a:t>Such </a:t>
            </a:r>
            <a:r>
              <a:rPr lang="en-US" dirty="0"/>
              <a:t>a charging </a:t>
            </a:r>
            <a:r>
              <a:rPr lang="en-US" dirty="0" smtClean="0"/>
              <a:t>is termed </a:t>
            </a:r>
            <a:r>
              <a:rPr lang="en-US" dirty="0"/>
              <a:t>as active charging. During discharging, EV supports regulation up (RU). </a:t>
            </a:r>
            <a:endParaRPr lang="en-US" dirty="0" smtClean="0"/>
          </a:p>
          <a:p>
            <a:pPr algn="just"/>
            <a:r>
              <a:rPr lang="en-US" dirty="0" smtClean="0"/>
              <a:t>All EVs </a:t>
            </a:r>
            <a:r>
              <a:rPr lang="en-US" dirty="0"/>
              <a:t>registered with the aggregator are assumed to be heterogeneous with </a:t>
            </a:r>
            <a:r>
              <a:rPr lang="en-US" dirty="0" smtClean="0"/>
              <a:t>distinct </a:t>
            </a:r>
            <a:r>
              <a:rPr lang="en-IN" dirty="0" smtClean="0"/>
              <a:t>capacity </a:t>
            </a:r>
            <a:r>
              <a:rPr lang="en-IN" dirty="0"/>
              <a:t>of their batteries</a:t>
            </a:r>
          </a:p>
        </p:txBody>
      </p:sp>
    </p:spTree>
    <p:extLst>
      <p:ext uri="{BB962C8B-B14F-4D97-AF65-F5344CB8AC3E}">
        <p14:creationId xmlns:p14="http://schemas.microsoft.com/office/powerpoint/2010/main" val="27357806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The state of charge (SOC) of the battery is defined </a:t>
            </a:r>
            <a:r>
              <a:rPr lang="en-US" dirty="0" smtClean="0"/>
              <a:t>as the </a:t>
            </a:r>
            <a:r>
              <a:rPr lang="en-US" dirty="0"/>
              <a:t>ratio of energy stored in its battery to its maximum capacity. </a:t>
            </a:r>
            <a:endParaRPr lang="en-US" dirty="0" smtClean="0"/>
          </a:p>
          <a:p>
            <a:pPr algn="just"/>
            <a:r>
              <a:rPr lang="en-US" dirty="0" smtClean="0"/>
              <a:t>The </a:t>
            </a:r>
            <a:r>
              <a:rPr lang="en-US" dirty="0"/>
              <a:t>SOC of </a:t>
            </a:r>
            <a:r>
              <a:rPr lang="en-US" dirty="0" smtClean="0"/>
              <a:t>EV is </a:t>
            </a:r>
            <a:r>
              <a:rPr lang="en-US" dirty="0"/>
              <a:t>expressed as zero when it is fully discharged and equal to unity when it is </a:t>
            </a:r>
            <a:r>
              <a:rPr lang="en-US" dirty="0" smtClean="0"/>
              <a:t>fully charged</a:t>
            </a:r>
            <a:r>
              <a:rPr lang="en-US" dirty="0"/>
              <a:t>. </a:t>
            </a:r>
            <a:endParaRPr lang="en-US" dirty="0" smtClean="0"/>
          </a:p>
          <a:p>
            <a:pPr algn="just"/>
            <a:r>
              <a:rPr lang="en-US" dirty="0" smtClean="0"/>
              <a:t>The </a:t>
            </a:r>
            <a:r>
              <a:rPr lang="en-US" dirty="0"/>
              <a:t>target SOC is defined as the state of charge which an </a:t>
            </a:r>
            <a:r>
              <a:rPr lang="en-US" dirty="0" err="1"/>
              <a:t>EVwish</a:t>
            </a:r>
            <a:r>
              <a:rPr lang="en-US" dirty="0"/>
              <a:t> to </a:t>
            </a:r>
            <a:r>
              <a:rPr lang="en-US" dirty="0" smtClean="0"/>
              <a:t>acquire before </a:t>
            </a:r>
            <a:r>
              <a:rPr lang="en-US" dirty="0"/>
              <a:t>it leaves the aggregator. </a:t>
            </a:r>
            <a:endParaRPr lang="en-US" dirty="0" smtClean="0"/>
          </a:p>
          <a:p>
            <a:pPr algn="just"/>
            <a:r>
              <a:rPr lang="en-US" dirty="0" smtClean="0"/>
              <a:t>The </a:t>
            </a:r>
            <a:r>
              <a:rPr lang="en-US" dirty="0"/>
              <a:t>minimum threshold state of charge (</a:t>
            </a:r>
            <a:r>
              <a:rPr lang="en-US" i="1" dirty="0"/>
              <a:t>xi min</a:t>
            </a:r>
            <a:r>
              <a:rPr lang="en-US" dirty="0"/>
              <a:t>) </a:t>
            </a:r>
            <a:r>
              <a:rPr lang="en-US" dirty="0" smtClean="0"/>
              <a:t>may be </a:t>
            </a:r>
            <a:r>
              <a:rPr lang="en-US" dirty="0"/>
              <a:t>higher for a vehicle if it travels a lot between two successive charging, </a:t>
            </a:r>
            <a:r>
              <a:rPr lang="en-US" dirty="0" smtClean="0"/>
              <a:t>whereas </a:t>
            </a:r>
            <a:r>
              <a:rPr lang="en-US" dirty="0"/>
              <a:t>lower value of </a:t>
            </a:r>
            <a:r>
              <a:rPr lang="en-US" i="1" dirty="0"/>
              <a:t>xi min </a:t>
            </a:r>
            <a:r>
              <a:rPr lang="en-US" dirty="0"/>
              <a:t>may be sufficient for another vehicle which is charged </a:t>
            </a:r>
            <a:r>
              <a:rPr lang="en-US" dirty="0" smtClean="0"/>
              <a:t>very </a:t>
            </a:r>
            <a:r>
              <a:rPr lang="en-IN" dirty="0" smtClean="0"/>
              <a:t>frequently</a:t>
            </a:r>
            <a:r>
              <a:rPr lang="en-IN" dirty="0"/>
              <a:t>.</a:t>
            </a:r>
          </a:p>
        </p:txBody>
      </p:sp>
    </p:spTree>
    <p:extLst>
      <p:ext uri="{BB962C8B-B14F-4D97-AF65-F5344CB8AC3E}">
        <p14:creationId xmlns:p14="http://schemas.microsoft.com/office/powerpoint/2010/main" val="19277614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The minimum value of SOC is always maintained as </a:t>
            </a:r>
            <a:r>
              <a:rPr lang="en-US" i="1" dirty="0"/>
              <a:t>xi min &gt; </a:t>
            </a:r>
            <a:r>
              <a:rPr lang="en-US" dirty="0"/>
              <a:t>0, and </a:t>
            </a:r>
            <a:r>
              <a:rPr lang="en-US" dirty="0" smtClean="0"/>
              <a:t>the maximum </a:t>
            </a:r>
            <a:r>
              <a:rPr lang="en-US" dirty="0"/>
              <a:t>value of SOC is always less than unity </a:t>
            </a:r>
            <a:r>
              <a:rPr lang="en-US" i="1" dirty="0"/>
              <a:t>xi max &lt; </a:t>
            </a:r>
            <a:r>
              <a:rPr lang="en-US" dirty="0"/>
              <a:t>1 giving further scope </a:t>
            </a:r>
            <a:r>
              <a:rPr lang="en-US" dirty="0" smtClean="0"/>
              <a:t>of regulation </a:t>
            </a:r>
            <a:r>
              <a:rPr lang="en-US" dirty="0"/>
              <a:t>down (RD). An EV with SOC less than </a:t>
            </a:r>
            <a:r>
              <a:rPr lang="en-US" i="1" dirty="0"/>
              <a:t>xi min </a:t>
            </a:r>
            <a:r>
              <a:rPr lang="en-US" dirty="0"/>
              <a:t>is plugged in to achieve </a:t>
            </a:r>
            <a:r>
              <a:rPr lang="en-US" i="1" dirty="0"/>
              <a:t>xi </a:t>
            </a:r>
            <a:r>
              <a:rPr lang="en-US" i="1" dirty="0" smtClean="0"/>
              <a:t>min </a:t>
            </a:r>
            <a:r>
              <a:rPr lang="en-US" dirty="0" smtClean="0"/>
              <a:t>due </a:t>
            </a:r>
            <a:r>
              <a:rPr lang="en-US" dirty="0"/>
              <a:t>to active charging. </a:t>
            </a:r>
            <a:endParaRPr lang="en-US" dirty="0" smtClean="0"/>
          </a:p>
          <a:p>
            <a:pPr algn="just"/>
            <a:r>
              <a:rPr lang="en-US" dirty="0" smtClean="0"/>
              <a:t>The </a:t>
            </a:r>
            <a:r>
              <a:rPr lang="en-US" dirty="0"/>
              <a:t>active charging stops when EV achieves </a:t>
            </a:r>
            <a:r>
              <a:rPr lang="en-US" i="1" dirty="0"/>
              <a:t>xi max</a:t>
            </a:r>
            <a:r>
              <a:rPr lang="en-US" dirty="0"/>
              <a:t>. The </a:t>
            </a:r>
            <a:r>
              <a:rPr lang="en-US" dirty="0" smtClean="0"/>
              <a:t>SOC is </a:t>
            </a:r>
            <a:r>
              <a:rPr lang="en-US" dirty="0"/>
              <a:t>categorized into three states as State 1: </a:t>
            </a:r>
            <a:r>
              <a:rPr lang="en-US" i="1" dirty="0"/>
              <a:t>xi (t) </a:t>
            </a:r>
            <a:r>
              <a:rPr lang="en-US" dirty="0"/>
              <a:t>≤ </a:t>
            </a:r>
            <a:r>
              <a:rPr lang="en-US" i="1" dirty="0"/>
              <a:t>xi min</a:t>
            </a:r>
            <a:r>
              <a:rPr lang="en-US" dirty="0"/>
              <a:t>, offers regulation down; </a:t>
            </a:r>
            <a:r>
              <a:rPr lang="en-US" dirty="0" smtClean="0"/>
              <a:t>State 2</a:t>
            </a:r>
            <a:r>
              <a:rPr lang="en-US" dirty="0"/>
              <a:t>: </a:t>
            </a:r>
            <a:r>
              <a:rPr lang="en-US" i="1" dirty="0"/>
              <a:t>xi min </a:t>
            </a:r>
            <a:r>
              <a:rPr lang="en-US" dirty="0"/>
              <a:t>≤ </a:t>
            </a:r>
            <a:r>
              <a:rPr lang="en-US" i="1" dirty="0"/>
              <a:t>xi (t) </a:t>
            </a:r>
            <a:r>
              <a:rPr lang="en-US" dirty="0"/>
              <a:t>≤ </a:t>
            </a:r>
            <a:r>
              <a:rPr lang="en-US" i="1" dirty="0"/>
              <a:t>xi max</a:t>
            </a:r>
            <a:r>
              <a:rPr lang="en-US" dirty="0"/>
              <a:t>, the state offers both regulation up and regulation down </a:t>
            </a:r>
            <a:r>
              <a:rPr lang="en-US" dirty="0" smtClean="0"/>
              <a:t>and hence </a:t>
            </a:r>
            <a:r>
              <a:rPr lang="en-US" dirty="0"/>
              <a:t>prone to system oscillations due to instability; State 3: </a:t>
            </a:r>
            <a:r>
              <a:rPr lang="en-US" i="1" dirty="0"/>
              <a:t>xi (t) </a:t>
            </a:r>
            <a:r>
              <a:rPr lang="en-US" dirty="0"/>
              <a:t>≥ </a:t>
            </a:r>
            <a:r>
              <a:rPr lang="en-US" i="1" dirty="0"/>
              <a:t>xi max</a:t>
            </a:r>
            <a:r>
              <a:rPr lang="en-US" dirty="0"/>
              <a:t>, </a:t>
            </a:r>
            <a:r>
              <a:rPr lang="en-US" dirty="0" smtClean="0"/>
              <a:t>offers </a:t>
            </a:r>
            <a:r>
              <a:rPr lang="en-IN" dirty="0" smtClean="0"/>
              <a:t>regulation </a:t>
            </a:r>
            <a:r>
              <a:rPr lang="en-IN" dirty="0"/>
              <a:t>up.</a:t>
            </a:r>
          </a:p>
        </p:txBody>
      </p:sp>
    </p:spTree>
    <p:extLst>
      <p:ext uri="{BB962C8B-B14F-4D97-AF65-F5344CB8AC3E}">
        <p14:creationId xmlns:p14="http://schemas.microsoft.com/office/powerpoint/2010/main" val="4175746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Motivations for </a:t>
            </a:r>
            <a:r>
              <a:rPr lang="en-IN" dirty="0" err="1"/>
              <a:t>IoT</a:t>
            </a:r>
            <a:r>
              <a:rPr lang="en-IN" dirty="0"/>
              <a:t> in Transportation</a:t>
            </a:r>
          </a:p>
        </p:txBody>
      </p:sp>
      <p:sp>
        <p:nvSpPr>
          <p:cNvPr id="3" name="Content Placeholder 2"/>
          <p:cNvSpPr>
            <a:spLocks noGrp="1"/>
          </p:cNvSpPr>
          <p:nvPr>
            <p:ph idx="1"/>
          </p:nvPr>
        </p:nvSpPr>
        <p:spPr/>
        <p:txBody>
          <a:bodyPr>
            <a:normAutofit lnSpcReduction="10000"/>
          </a:bodyPr>
          <a:lstStyle/>
          <a:p>
            <a:pPr algn="just"/>
            <a:r>
              <a:rPr lang="en-US" dirty="0"/>
              <a:t>Majority of vehicles run on </a:t>
            </a:r>
            <a:r>
              <a:rPr lang="en-US" b="1" dirty="0"/>
              <a:t>fossil fuels and vehicular emission </a:t>
            </a:r>
            <a:r>
              <a:rPr lang="en-US" dirty="0"/>
              <a:t>is one of the prime sources of air pollution. </a:t>
            </a:r>
            <a:endParaRPr lang="en-US" dirty="0" smtClean="0"/>
          </a:p>
          <a:p>
            <a:pPr algn="just"/>
            <a:r>
              <a:rPr lang="en-US" dirty="0" smtClean="0"/>
              <a:t>An </a:t>
            </a:r>
            <a:r>
              <a:rPr lang="en-US" dirty="0"/>
              <a:t>inefficient transportation system compels the vehicles to burn fuel for longer time which results in </a:t>
            </a:r>
            <a:r>
              <a:rPr lang="en-US" b="1" dirty="0"/>
              <a:t>twofold problem of uneconomical energy consumption as well as worsening the air quality </a:t>
            </a:r>
            <a:r>
              <a:rPr lang="en-US" dirty="0"/>
              <a:t>which has already reached an alarming level in many cities of the world. </a:t>
            </a:r>
            <a:endParaRPr lang="en-US" dirty="0" smtClean="0"/>
          </a:p>
          <a:p>
            <a:pPr algn="just"/>
            <a:r>
              <a:rPr lang="en-US" dirty="0"/>
              <a:t>It is proven fact that </a:t>
            </a:r>
            <a:r>
              <a:rPr lang="en-US" b="1" dirty="0"/>
              <a:t>vehicular speed and smoothness of traffic flow </a:t>
            </a:r>
            <a:r>
              <a:rPr lang="en-US" dirty="0"/>
              <a:t>have direct relationship with energy consumption and vehicular emissions. </a:t>
            </a:r>
            <a:endParaRPr lang="en-US" dirty="0" smtClean="0"/>
          </a:p>
          <a:p>
            <a:pPr algn="just"/>
            <a:r>
              <a:rPr lang="en-US" dirty="0" smtClean="0"/>
              <a:t>As </a:t>
            </a:r>
            <a:r>
              <a:rPr lang="en-US" dirty="0"/>
              <a:t>per a study conducted by IIT Kanpur in 2015, transport alone contributes to 22.55% of all particulate matter in Delhi</a:t>
            </a:r>
            <a:endParaRPr lang="en-IN" dirty="0"/>
          </a:p>
          <a:p>
            <a:pPr algn="just"/>
            <a:endParaRPr lang="en-IN" dirty="0"/>
          </a:p>
        </p:txBody>
      </p:sp>
    </p:spTree>
    <p:extLst>
      <p:ext uri="{BB962C8B-B14F-4D97-AF65-F5344CB8AC3E}">
        <p14:creationId xmlns:p14="http://schemas.microsoft.com/office/powerpoint/2010/main" val="40346863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838200" y="1061049"/>
            <a:ext cx="10515599" cy="5115914"/>
          </a:xfrm>
          <a:prstGeom prst="rect">
            <a:avLst/>
          </a:prstGeom>
        </p:spPr>
      </p:pic>
    </p:spTree>
    <p:extLst>
      <p:ext uri="{BB962C8B-B14F-4D97-AF65-F5344CB8AC3E}">
        <p14:creationId xmlns:p14="http://schemas.microsoft.com/office/powerpoint/2010/main" val="33885626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The regulation contracts between the aggregator and the grid operator may be</a:t>
            </a:r>
          </a:p>
          <a:p>
            <a:pPr algn="just"/>
            <a:r>
              <a:rPr lang="en-US" dirty="0"/>
              <a:t>(</a:t>
            </a:r>
            <a:r>
              <a:rPr lang="en-US" dirty="0" err="1"/>
              <a:t>i</a:t>
            </a:r>
            <a:r>
              <a:rPr lang="en-US" dirty="0"/>
              <a:t>) Regulation down (EV charging) with constraints </a:t>
            </a:r>
            <a:r>
              <a:rPr lang="en-US" i="1" dirty="0"/>
              <a:t>xi min </a:t>
            </a:r>
            <a:r>
              <a:rPr lang="en-US" dirty="0"/>
              <a:t>= </a:t>
            </a:r>
            <a:r>
              <a:rPr lang="en-US" i="1" dirty="0"/>
              <a:t>xi max </a:t>
            </a:r>
            <a:r>
              <a:rPr lang="en-US" dirty="0"/>
              <a:t>= 0 </a:t>
            </a:r>
            <a:r>
              <a:rPr lang="en-US" dirty="0" smtClean="0"/>
              <a:t>assuming all </a:t>
            </a:r>
            <a:r>
              <a:rPr lang="en-US" dirty="0"/>
              <a:t>batteries are fully discharged leading to maximize the profit.</a:t>
            </a:r>
          </a:p>
          <a:p>
            <a:pPr algn="just"/>
            <a:r>
              <a:rPr lang="en-US" dirty="0"/>
              <a:t>(ii) Regulation up (EV discharging) with constraints </a:t>
            </a:r>
            <a:r>
              <a:rPr lang="en-US" i="1" dirty="0"/>
              <a:t>xi min </a:t>
            </a:r>
            <a:r>
              <a:rPr lang="en-US" dirty="0"/>
              <a:t>= </a:t>
            </a:r>
            <a:r>
              <a:rPr lang="en-US" i="1" dirty="0"/>
              <a:t>xi max </a:t>
            </a:r>
            <a:r>
              <a:rPr lang="en-US" dirty="0"/>
              <a:t>= 1 </a:t>
            </a:r>
            <a:r>
              <a:rPr lang="en-US" dirty="0" smtClean="0"/>
              <a:t>assuming all </a:t>
            </a:r>
            <a:r>
              <a:rPr lang="en-US" dirty="0"/>
              <a:t>batteries are fully charged leading to maximize the profit.</a:t>
            </a:r>
          </a:p>
          <a:p>
            <a:pPr algn="just"/>
            <a:r>
              <a:rPr lang="en-US" dirty="0"/>
              <a:t>(iii) Regulation up and regulation down with constraints 0 ≤ </a:t>
            </a:r>
            <a:r>
              <a:rPr lang="en-US" i="1" dirty="0"/>
              <a:t>xi (t) </a:t>
            </a:r>
            <a:r>
              <a:rPr lang="en-US" dirty="0"/>
              <a:t>≤ 1. This </a:t>
            </a:r>
            <a:r>
              <a:rPr lang="en-US" dirty="0" smtClean="0"/>
              <a:t>helps in </a:t>
            </a:r>
            <a:r>
              <a:rPr lang="en-US" dirty="0"/>
              <a:t>balancing the power demand and supply.</a:t>
            </a:r>
            <a:endParaRPr lang="en-IN" dirty="0"/>
          </a:p>
        </p:txBody>
      </p:sp>
    </p:spTree>
    <p:extLst>
      <p:ext uri="{BB962C8B-B14F-4D97-AF65-F5344CB8AC3E}">
        <p14:creationId xmlns:p14="http://schemas.microsoft.com/office/powerpoint/2010/main" val="28132911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983411" y="1604513"/>
            <a:ext cx="10550106" cy="5115464"/>
          </a:xfrm>
          <a:prstGeom prst="rect">
            <a:avLst/>
          </a:prstGeom>
        </p:spPr>
      </p:pic>
    </p:spTree>
    <p:extLst>
      <p:ext uri="{BB962C8B-B14F-4D97-AF65-F5344CB8AC3E}">
        <p14:creationId xmlns:p14="http://schemas.microsoft.com/office/powerpoint/2010/main" val="37745911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526875" y="1026543"/>
            <a:ext cx="9376913" cy="6055744"/>
          </a:xfrm>
          <a:prstGeom prst="rect">
            <a:avLst/>
          </a:prstGeom>
        </p:spPr>
      </p:pic>
    </p:spTree>
    <p:extLst>
      <p:ext uri="{BB962C8B-B14F-4D97-AF65-F5344CB8AC3E}">
        <p14:creationId xmlns:p14="http://schemas.microsoft.com/office/powerpoint/2010/main" val="25860067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Battery Management System</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02455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Motivations for </a:t>
            </a:r>
            <a:r>
              <a:rPr lang="en-IN" dirty="0" err="1"/>
              <a:t>IoT</a:t>
            </a:r>
            <a:r>
              <a:rPr lang="en-IN" dirty="0"/>
              <a:t> in Transportation</a:t>
            </a:r>
          </a:p>
        </p:txBody>
      </p:sp>
      <p:sp>
        <p:nvSpPr>
          <p:cNvPr id="3" name="Content Placeholder 2"/>
          <p:cNvSpPr>
            <a:spLocks noGrp="1"/>
          </p:cNvSpPr>
          <p:nvPr>
            <p:ph idx="1"/>
          </p:nvPr>
        </p:nvSpPr>
        <p:spPr>
          <a:xfrm>
            <a:off x="672860" y="1825624"/>
            <a:ext cx="10680940" cy="5032375"/>
          </a:xfrm>
        </p:spPr>
        <p:txBody>
          <a:bodyPr/>
          <a:lstStyle/>
          <a:p>
            <a:r>
              <a:rPr lang="en-US" dirty="0" smtClean="0"/>
              <a:t>	</a:t>
            </a:r>
            <a:endParaRPr lang="en-IN" dirty="0"/>
          </a:p>
        </p:txBody>
      </p:sp>
      <p:pic>
        <p:nvPicPr>
          <p:cNvPr id="4" name="Picture 3"/>
          <p:cNvPicPr>
            <a:picLocks noChangeAspect="1"/>
          </p:cNvPicPr>
          <p:nvPr/>
        </p:nvPicPr>
        <p:blipFill>
          <a:blip r:embed="rId2"/>
          <a:stretch>
            <a:fillRect/>
          </a:stretch>
        </p:blipFill>
        <p:spPr>
          <a:xfrm>
            <a:off x="1552754" y="2044460"/>
            <a:ext cx="9169879" cy="4408097"/>
          </a:xfrm>
          <a:prstGeom prst="rect">
            <a:avLst/>
          </a:prstGeom>
        </p:spPr>
      </p:pic>
    </p:spTree>
    <p:extLst>
      <p:ext uri="{BB962C8B-B14F-4D97-AF65-F5344CB8AC3E}">
        <p14:creationId xmlns:p14="http://schemas.microsoft.com/office/powerpoint/2010/main" val="3996194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TotalTime>
  <Words>6757</Words>
  <Application>Microsoft Office PowerPoint</Application>
  <PresentationFormat>Widescreen</PresentationFormat>
  <Paragraphs>269</Paragraphs>
  <Slides>84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Arial</vt:lpstr>
      <vt:lpstr>Calibri</vt:lpstr>
      <vt:lpstr>Calibri Light</vt:lpstr>
      <vt:lpstr>Times-Roman</vt:lpstr>
      <vt:lpstr>Office Theme</vt:lpstr>
      <vt:lpstr>Intelligent Transport System</vt:lpstr>
      <vt:lpstr>Intelligent Transport System</vt:lpstr>
      <vt:lpstr>Intelligent Transport System</vt:lpstr>
      <vt:lpstr>Intelligent Transport System</vt:lpstr>
      <vt:lpstr>Motivations for IoT in Transportation</vt:lpstr>
      <vt:lpstr>Figure 1 depicts the surge in the travel demand in India in comparison to some other countries.</vt:lpstr>
      <vt:lpstr>Figure 2 shows the congestion data for four major cities of India as compared to that for some other countries</vt:lpstr>
      <vt:lpstr>Motivations for IoT in Transportation</vt:lpstr>
      <vt:lpstr>Motivations for IoT in Transportation</vt:lpstr>
      <vt:lpstr>Motivations for IoT in Transportation</vt:lpstr>
      <vt:lpstr>Communication Technology and Related Power Issues</vt:lpstr>
      <vt:lpstr>Communication Technology and Related Power Issues</vt:lpstr>
      <vt:lpstr>PowerPoint Presentation</vt:lpstr>
      <vt:lpstr>PowerPoint Presentation</vt:lpstr>
      <vt:lpstr>PowerPoint Presentation</vt:lpstr>
      <vt:lpstr>PowerPoint Presentation</vt:lpstr>
      <vt:lpstr>PowerPoint Presentation</vt:lpstr>
      <vt:lpstr>PowerPoint Presentation</vt:lpstr>
      <vt:lpstr>Information Extraction and Underlying Power Issues</vt:lpstr>
      <vt:lpstr>PowerPoint Presentation</vt:lpstr>
      <vt:lpstr>PowerPoint Presentation</vt:lpstr>
      <vt:lpstr>PowerPoint Presentation</vt:lpstr>
      <vt:lpstr>Energy Efficiency Challenges and Corresponding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Challenges and Opportunities</vt:lpstr>
      <vt:lpstr>PowerPoint Presentation</vt:lpstr>
      <vt:lpstr>PowerPoint Presentation</vt:lpstr>
      <vt:lpstr>PowerPoint Presentation</vt:lpstr>
      <vt:lpstr>PowerPoint Presentation</vt:lpstr>
      <vt:lpstr>PowerPoint Presentation</vt:lpstr>
      <vt:lpstr>Capacity Estimation of Electric Vehicle Aggregator for Ancillary Services to the Grid</vt:lpstr>
      <vt:lpstr>PowerPoint Presentation</vt:lpstr>
      <vt:lpstr>PowerPoint Presentation</vt:lpstr>
      <vt:lpstr>PowerPoint Presentation</vt:lpstr>
      <vt:lpstr>PowerPoint Presentation</vt:lpstr>
      <vt:lpstr>PowerPoint Presentation</vt:lpstr>
      <vt:lpstr>Motivation for Vehicle to Everything (V2X) and V2G Technology</vt:lpstr>
      <vt:lpstr>PowerPoint Presentation</vt:lpstr>
      <vt:lpstr>Weather monitoring using BLE(Bluetooth low energy)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Electric Vehicles and Solar Power Plants in Smart Grid 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Potential of EV to Grid Connection</vt:lpstr>
      <vt:lpstr>PowerPoint Presentation</vt:lpstr>
      <vt:lpstr>PowerPoint Presentation</vt:lpstr>
      <vt:lpstr>Capacity Estimation of Aggregator</vt:lpstr>
      <vt:lpstr>PowerPoint Presentation</vt:lpstr>
      <vt:lpstr>PowerPoint Presentation</vt:lpstr>
      <vt:lpstr>PowerPoint Presentation</vt:lpstr>
      <vt:lpstr>PowerPoint Presentation</vt:lpstr>
      <vt:lpstr>PowerPoint Presentation</vt:lpstr>
      <vt:lpstr>PowerPoint Presentation</vt:lpstr>
      <vt:lpstr>Battery Management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Transport System</dc:title>
  <dc:creator>USER</dc:creator>
  <cp:lastModifiedBy>USER</cp:lastModifiedBy>
  <cp:revision>67</cp:revision>
  <dcterms:created xsi:type="dcterms:W3CDTF">2023-04-12T10:51:42Z</dcterms:created>
  <dcterms:modified xsi:type="dcterms:W3CDTF">2023-04-28T08:28:43Z</dcterms:modified>
</cp:coreProperties>
</file>