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4" r:id="rId2"/>
    <p:sldId id="256" r:id="rId3"/>
    <p:sldId id="257" r:id="rId4"/>
    <p:sldId id="260" r:id="rId5"/>
    <p:sldId id="261" r:id="rId6"/>
    <p:sldId id="262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1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0575-4F51-FA48-8D8D-0D8679E3E55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A3C5B-F8FF-9E44-9443-EB724BAF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A3C5B-F8FF-9E44-9443-EB724BAF0E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1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9542-2869-7743-ACDF-F89D46603C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D0646-C161-6D4C-B139-FDF5BCEA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1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pp_id.appspot.com/" TargetMode="External"/><Relationship Id="rId2" Type="http://schemas.openxmlformats.org/officeDocument/2006/relationships/hyperlink" Target="https://appengine.googl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nsole.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nsole.aws.amazon.com/ec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29" y="3393196"/>
            <a:ext cx="8556071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Amazon EC2 </a:t>
            </a:r>
            <a:r>
              <a:rPr lang="en-US" sz="6000" dirty="0" smtClean="0"/>
              <a:t> 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24140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70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7" y="701608"/>
            <a:ext cx="8904168" cy="5675098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Select a security group for the instance. A </a:t>
            </a:r>
            <a:r>
              <a:rPr lang="en-US" b="1" dirty="0" smtClean="0"/>
              <a:t>Security Group </a:t>
            </a:r>
            <a:r>
              <a:rPr lang="en-US" dirty="0" smtClean="0"/>
              <a:t>defines the firewall rules specifying the incoming network traffic delivered to the instance. Security groups can be defined on the Amazon EC2 console, in </a:t>
            </a:r>
            <a:r>
              <a:rPr lang="en-US" b="1" dirty="0" smtClean="0"/>
              <a:t>Security Groups </a:t>
            </a:r>
            <a:r>
              <a:rPr lang="en-US" dirty="0" smtClean="0"/>
              <a:t>under </a:t>
            </a:r>
            <a:r>
              <a:rPr lang="en-US" b="1" dirty="0" smtClean="0"/>
              <a:t>Network and Security</a:t>
            </a:r>
          </a:p>
          <a:p>
            <a:pPr marL="514350" indent="-514350">
              <a:buFont typeface="+mj-lt"/>
              <a:buAutoNum type="arabicPeriod" startAt="9"/>
            </a:pPr>
            <a:endParaRPr lang="en-US" dirty="0"/>
          </a:p>
        </p:txBody>
      </p:sp>
      <p:pic>
        <p:nvPicPr>
          <p:cNvPr id="4" name="Picture 3" descr="Screen Shot 2013-04-22 at 1.0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69" y="3694361"/>
            <a:ext cx="7514072" cy="31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68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770068"/>
            <a:ext cx="8809587" cy="5903859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 smtClean="0"/>
              <a:t>Review settings and click </a:t>
            </a:r>
            <a:r>
              <a:rPr lang="en-US" b="1" dirty="0" smtClean="0"/>
              <a:t>Launch </a:t>
            </a:r>
            <a:r>
              <a:rPr lang="en-US" dirty="0" smtClean="0"/>
              <a:t>to launch the instance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 smtClean="0"/>
              <a:t>Close the confirmation page to return to EC2 console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 smtClean="0"/>
              <a:t>Click </a:t>
            </a:r>
            <a:r>
              <a:rPr lang="en-US" b="1" dirty="0" smtClean="0"/>
              <a:t>Instances</a:t>
            </a:r>
            <a:r>
              <a:rPr lang="en-US" dirty="0" smtClean="0"/>
              <a:t> in the navigation pane to view the status of the instance. The status is </a:t>
            </a:r>
            <a:r>
              <a:rPr lang="en-US" b="1" dirty="0" smtClean="0"/>
              <a:t>pending </a:t>
            </a:r>
            <a:r>
              <a:rPr lang="en-US" dirty="0" smtClean="0"/>
              <a:t>while the instance is launching</a:t>
            </a:r>
          </a:p>
          <a:p>
            <a:pPr marL="514350" indent="-514350">
              <a:buFont typeface="+mj-lt"/>
              <a:buAutoNum type="arabicPeriod" startAt="10"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After the instance is launched, its status changes to </a:t>
            </a:r>
            <a:r>
              <a:rPr lang="en-US" b="1" dirty="0" smtClean="0"/>
              <a:t>running</a:t>
            </a:r>
            <a:endParaRPr lang="en-US" b="1" dirty="0"/>
          </a:p>
        </p:txBody>
      </p:sp>
      <p:pic>
        <p:nvPicPr>
          <p:cNvPr id="4" name="Picture 3" descr="Screen Shot 2013-04-22 at 1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1970"/>
            <a:ext cx="9144000" cy="629619"/>
          </a:xfrm>
          <a:prstGeom prst="rect">
            <a:avLst/>
          </a:prstGeom>
        </p:spPr>
      </p:pic>
      <p:pic>
        <p:nvPicPr>
          <p:cNvPr id="5" name="Picture 4" descr="Screen Shot 2013-04-22 at 1.1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910"/>
            <a:ext cx="9144000" cy="5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0" y="-6233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Connecting to an Amazon EC2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90" y="1083086"/>
            <a:ext cx="8030472" cy="5473633"/>
          </a:xfrm>
        </p:spPr>
        <p:txBody>
          <a:bodyPr/>
          <a:lstStyle/>
          <a:p>
            <a:r>
              <a:rPr lang="en-US" dirty="0" smtClean="0"/>
              <a:t>There are several ways to connect to an EC2 instance once it’s launched. </a:t>
            </a:r>
          </a:p>
          <a:p>
            <a:endParaRPr lang="en-US" dirty="0" smtClean="0"/>
          </a:p>
          <a:p>
            <a:r>
              <a:rPr lang="en-US" b="1" dirty="0" smtClean="0"/>
              <a:t>Remote Desktop Connection </a:t>
            </a:r>
            <a:r>
              <a:rPr lang="en-US" dirty="0" smtClean="0"/>
              <a:t>is the standard way to connect to Windows instances.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 smtClean="0"/>
              <a:t>SSH client </a:t>
            </a:r>
            <a:r>
              <a:rPr lang="en-US" dirty="0" smtClean="0"/>
              <a:t>(standalone or web-based) is used to connect to Linux instances.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318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5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Connecting to Linux/UNIX Instances from Linux/UNIX with SSH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32480"/>
            <a:ext cx="9144000" cy="5266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Prerequisites:</a:t>
            </a:r>
          </a:p>
          <a:p>
            <a:pPr>
              <a:buFontTx/>
              <a:buChar char="-"/>
            </a:pPr>
            <a:r>
              <a:rPr lang="en-US" dirty="0" smtClean="0"/>
              <a:t> Most </a:t>
            </a:r>
            <a:r>
              <a:rPr lang="en-US" dirty="0"/>
              <a:t>Linux/UNIX computers include an SSH client by </a:t>
            </a:r>
            <a:r>
              <a:rPr lang="en-US" dirty="0" smtClean="0"/>
              <a:t>default, if not it can be downloaded from </a:t>
            </a:r>
            <a:r>
              <a:rPr lang="en-US" dirty="0" err="1" smtClean="0"/>
              <a:t>openssh.org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Enable SSH traffic on the instance (using security groups)</a:t>
            </a:r>
          </a:p>
          <a:p>
            <a:pPr>
              <a:buFontTx/>
              <a:buChar char="-"/>
            </a:pPr>
            <a:r>
              <a:rPr lang="en-US" dirty="0" smtClean="0"/>
              <a:t>Get the path the private key used when launching the instance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command line shell, change directory to the path of the private key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b="1" dirty="0" err="1" smtClean="0"/>
              <a:t>chmod</a:t>
            </a:r>
            <a:r>
              <a:rPr lang="en-US" dirty="0" smtClean="0"/>
              <a:t> command to make sure the private key file isn’t publicly viewable</a:t>
            </a:r>
            <a:endParaRPr lang="en-US" dirty="0"/>
          </a:p>
        </p:txBody>
      </p:sp>
      <p:pic>
        <p:nvPicPr>
          <p:cNvPr id="4" name="Picture 3" descr="Screen Shot 2013-04-22 at 8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86832"/>
            <a:ext cx="843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90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to Linux/UNIX </a:t>
            </a:r>
            <a:r>
              <a:rPr lang="en-US" b="1" dirty="0" smtClean="0"/>
              <a:t>Instances(cont.)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3" y="522871"/>
            <a:ext cx="8777492" cy="60877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Right click on the instance to connect to on the AWS console, and click </a:t>
            </a:r>
            <a:r>
              <a:rPr lang="en-US" b="1" dirty="0" smtClean="0"/>
              <a:t>Connect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Click </a:t>
            </a:r>
            <a:r>
              <a:rPr lang="en-US" b="1" dirty="0" smtClean="0"/>
              <a:t>Connect using a standalone SSH client.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Enter the example command provided in the Amazon EC2 console at the command line shell </a:t>
            </a:r>
            <a:endParaRPr lang="en-US" dirty="0"/>
          </a:p>
        </p:txBody>
      </p:sp>
      <p:pic>
        <p:nvPicPr>
          <p:cNvPr id="4" name="Picture 3" descr="Screen Shot 2013-04-22 at 8.1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64" y="3211913"/>
            <a:ext cx="3815984" cy="3216583"/>
          </a:xfrm>
          <a:prstGeom prst="rect">
            <a:avLst/>
          </a:prstGeom>
        </p:spPr>
      </p:pic>
      <p:pic>
        <p:nvPicPr>
          <p:cNvPr id="5" name="Picture 4" descr="Screen Shot 2013-04-22 at 8.10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6" y="6310380"/>
            <a:ext cx="8179111" cy="5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Transfering</a:t>
            </a:r>
            <a:r>
              <a:rPr lang="en-US" b="1" dirty="0" smtClean="0"/>
              <a:t> files to Linux/UNIX instances from Linux/UNIX with SCP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3805"/>
            <a:ext cx="9144000" cy="5378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Prerequisites:</a:t>
            </a:r>
          </a:p>
          <a:p>
            <a:pPr>
              <a:buFontTx/>
              <a:buChar char="-"/>
            </a:pPr>
            <a:r>
              <a:rPr lang="en-US" dirty="0" smtClean="0"/>
              <a:t>Enable SSH traffic on the instance</a:t>
            </a:r>
          </a:p>
          <a:p>
            <a:pPr>
              <a:buFontTx/>
              <a:buChar char="-"/>
            </a:pPr>
            <a:r>
              <a:rPr lang="en-US" dirty="0" smtClean="0"/>
              <a:t>Install an SCP client (included by default mostly)</a:t>
            </a:r>
          </a:p>
          <a:p>
            <a:pPr>
              <a:buFontTx/>
              <a:buChar char="-"/>
            </a:pPr>
            <a:r>
              <a:rPr lang="en-US" dirty="0" smtClean="0"/>
              <a:t>Get the ID of the Amazon EC2 instance, public DNS of the instance, and the path to the private key</a:t>
            </a:r>
          </a:p>
          <a:p>
            <a:pPr marL="0" indent="0">
              <a:buNone/>
            </a:pPr>
            <a:r>
              <a:rPr lang="en-US" dirty="0" smtClean="0"/>
              <a:t>If the key file is </a:t>
            </a:r>
            <a:r>
              <a:rPr lang="en-US" dirty="0" err="1" smtClean="0"/>
              <a:t>My_Keypair.pem</a:t>
            </a:r>
            <a:r>
              <a:rPr lang="en-US" dirty="0" smtClean="0"/>
              <a:t>, the file to transfer is </a:t>
            </a:r>
            <a:r>
              <a:rPr lang="en-US" dirty="0" err="1" smtClean="0"/>
              <a:t>samplefile.txt</a:t>
            </a:r>
            <a:r>
              <a:rPr lang="en-US" dirty="0" smtClean="0"/>
              <a:t>, and the instance’s DNS name is ec2-184-72-204-112.compute-1.amazonaws.com, the command below copies the file to the ec2-user home</a:t>
            </a:r>
            <a:endParaRPr lang="en-US" dirty="0"/>
          </a:p>
        </p:txBody>
      </p:sp>
      <p:pic>
        <p:nvPicPr>
          <p:cNvPr id="4" name="Picture 3" descr="Screen Shot 2013-04-22 at 8.4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124740"/>
            <a:ext cx="842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0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820"/>
            <a:ext cx="8229600" cy="1143000"/>
          </a:xfrm>
        </p:spPr>
        <p:txBody>
          <a:bodyPr/>
          <a:lstStyle/>
          <a:p>
            <a:r>
              <a:rPr lang="en-US" b="1" dirty="0" smtClean="0"/>
              <a:t>Terminating Instances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1"/>
            <a:ext cx="8229600" cy="545854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If the instance launched is not in the free usage tier, as soon as the instance starts to boot, the user is billed for each hour the instance keeps running.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A terminated instance cannot be restarted.</a:t>
            </a:r>
          </a:p>
          <a:p>
            <a:pPr>
              <a:buFontTx/>
              <a:buChar char="-"/>
            </a:pPr>
            <a:r>
              <a:rPr lang="en-US" dirty="0" smtClean="0"/>
              <a:t>To terminate an instance: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the Amazon EC2 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the navigation pane, click </a:t>
            </a:r>
            <a:r>
              <a:rPr lang="en-US" b="1" dirty="0" smtClean="0"/>
              <a:t>Instances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Right-click the instance, then click </a:t>
            </a:r>
            <a:r>
              <a:rPr lang="en-US" b="1" dirty="0" smtClean="0"/>
              <a:t>Terminate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Click</a:t>
            </a:r>
            <a:r>
              <a:rPr lang="en-US" b="1" dirty="0" smtClean="0"/>
              <a:t> Yes, Terminate </a:t>
            </a:r>
            <a:r>
              <a:rPr lang="en-US" dirty="0" smtClean="0"/>
              <a:t>when prompted for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0" y="3303712"/>
            <a:ext cx="8796168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Google App Engine Quick Start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2800" dirty="0"/>
              <a:t>adapted from https://</a:t>
            </a:r>
            <a:r>
              <a:rPr lang="en-US" sz="2800" dirty="0" err="1"/>
              <a:t>developers.google.com</a:t>
            </a:r>
            <a:r>
              <a:rPr lang="en-US" sz="2800" dirty="0"/>
              <a:t>/</a:t>
            </a:r>
            <a:r>
              <a:rPr lang="en-US" sz="2800" dirty="0" err="1"/>
              <a:t>appengine</a:t>
            </a:r>
            <a:r>
              <a:rPr lang="en-US" sz="2800" dirty="0"/>
              <a:t>/docs/</a:t>
            </a:r>
            <a:r>
              <a:rPr lang="en-US" sz="2800" dirty="0" err="1"/>
              <a:t>whatisgoogleappengine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25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3538"/>
            <a:ext cx="8229600" cy="1143000"/>
          </a:xfrm>
        </p:spPr>
        <p:txBody>
          <a:bodyPr/>
          <a:lstStyle/>
          <a:p>
            <a:r>
              <a:rPr lang="en-US" b="1" dirty="0" smtClean="0"/>
              <a:t>Google App Engine (GAE)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2979"/>
            <a:ext cx="9143999" cy="60550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GAE lets users run web applications on Google’s infrastructure</a:t>
            </a:r>
          </a:p>
          <a:p>
            <a:r>
              <a:rPr lang="en-US" dirty="0" smtClean="0"/>
              <a:t>GAE data storage options are:</a:t>
            </a:r>
          </a:p>
          <a:p>
            <a:pPr lvl="1"/>
            <a:r>
              <a:rPr lang="en-US" dirty="0" err="1" smtClean="0"/>
              <a:t>Datastore</a:t>
            </a:r>
            <a:r>
              <a:rPr lang="en-US" dirty="0" smtClean="0"/>
              <a:t>: a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schemaless</a:t>
            </a:r>
            <a:r>
              <a:rPr lang="en-US" dirty="0" smtClean="0"/>
              <a:t> object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Google Cloud SQL: Relational SQL database service</a:t>
            </a:r>
          </a:p>
          <a:p>
            <a:pPr lvl="1"/>
            <a:r>
              <a:rPr lang="en-US" dirty="0" smtClean="0"/>
              <a:t>Google Cloud Storage: Storage service for objects and files </a:t>
            </a:r>
          </a:p>
          <a:p>
            <a:r>
              <a:rPr lang="en-US" dirty="0" smtClean="0"/>
              <a:t>All applications on GAE can use up to 1 GB of storage and enough CPU and bandwidth to support an efficient application serving around 5 million page views a month for free. </a:t>
            </a:r>
          </a:p>
          <a:p>
            <a:r>
              <a:rPr lang="en-US" dirty="0" smtClean="0"/>
              <a:t>Three runtime environments are supported: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Python</a:t>
            </a:r>
            <a:r>
              <a:rPr lang="en-US" dirty="0" smtClean="0"/>
              <a:t> and </a:t>
            </a:r>
            <a:r>
              <a:rPr lang="en-US" b="1" dirty="0" smtClean="0"/>
              <a:t>Go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9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Developing Java Applications on GAE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212224"/>
            <a:ext cx="8758817" cy="50820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easiest way to develop Java applications for GAE is to use the Eclipse development environment with the Google plugin for Eclipse. </a:t>
            </a:r>
          </a:p>
          <a:p>
            <a:r>
              <a:rPr lang="en-US" dirty="0" smtClean="0"/>
              <a:t>App Engine Java applications use the Java Servlet standard for interacting with the web server environment. </a:t>
            </a:r>
          </a:p>
          <a:p>
            <a:r>
              <a:rPr lang="en-US" dirty="0" smtClean="0"/>
              <a:t>An application’s files, including compiled classes, JARs, static files and configuration files, are arranged in a directory structure using the WAR standard layout for Java web applications.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7872"/>
            <a:ext cx="9143999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Amazon Elastic Compute Cloud (EC2)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56714"/>
            <a:ext cx="8229600" cy="5284051"/>
          </a:xfrm>
        </p:spPr>
        <p:txBody>
          <a:bodyPr/>
          <a:lstStyle/>
          <a:p>
            <a:r>
              <a:rPr lang="en-US" dirty="0" smtClean="0"/>
              <a:t>Amazon Machine Images (</a:t>
            </a:r>
            <a:r>
              <a:rPr lang="en-US" b="1" dirty="0" smtClean="0"/>
              <a:t>AMIs</a:t>
            </a:r>
            <a:r>
              <a:rPr lang="en-US" dirty="0" smtClean="0"/>
              <a:t>) are the basic building blocks of Amazon EC2</a:t>
            </a:r>
          </a:p>
          <a:p>
            <a:r>
              <a:rPr lang="en-US" dirty="0" smtClean="0"/>
              <a:t>An AMI is a template that contains a software configuration (operating system, application server and applications) that can run on Amazon’s computing environment</a:t>
            </a:r>
          </a:p>
          <a:p>
            <a:r>
              <a:rPr lang="en-US" dirty="0" smtClean="0"/>
              <a:t>AMIs can be used to launch an </a:t>
            </a:r>
            <a:r>
              <a:rPr lang="en-US" b="1" i="1" dirty="0" smtClean="0"/>
              <a:t>instance</a:t>
            </a:r>
            <a:r>
              <a:rPr lang="en-US" dirty="0" smtClean="0"/>
              <a:t>, which is a copy of the AMI running as a virtual server in the cloud.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52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a Java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App Engine SDK includes a web server application to test applications. The server simulates the complete GAE environment. </a:t>
            </a:r>
          </a:p>
          <a:p>
            <a:r>
              <a:rPr lang="en-US" dirty="0" smtClean="0"/>
              <a:t>The project can be run using the “</a:t>
            </a:r>
            <a:r>
              <a:rPr lang="en-US" b="1" dirty="0" smtClean="0"/>
              <a:t>Debug As &gt; Web Application</a:t>
            </a:r>
            <a:r>
              <a:rPr lang="en-US" dirty="0" smtClean="0"/>
              <a:t>” option of Eclipse or using Ant. </a:t>
            </a:r>
          </a:p>
          <a:p>
            <a:r>
              <a:rPr lang="en-US" dirty="0" smtClean="0"/>
              <a:t>After running the server, the application can be tested by visiting the server’s URL in a Web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1494"/>
            <a:ext cx="8229600" cy="1143000"/>
          </a:xfrm>
        </p:spPr>
        <p:txBody>
          <a:bodyPr/>
          <a:lstStyle/>
          <a:p>
            <a:r>
              <a:rPr lang="en-US" b="1" dirty="0" smtClean="0"/>
              <a:t>Uploading an Application to GAE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506"/>
            <a:ext cx="8229600" cy="56411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Applications are created and managed using the Administration Console at </a:t>
            </a:r>
            <a:r>
              <a:rPr lang="en-US" dirty="0" smtClean="0">
                <a:hlinkClick r:id="rId2"/>
              </a:rPr>
              <a:t>https://appengine.google.com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Once an application ID is registered for an application, the application can be uploaded to GAE using the Eclipse plugin or a command-line tool in the SDK. </a:t>
            </a:r>
          </a:p>
          <a:p>
            <a:r>
              <a:rPr lang="en-US" dirty="0" smtClean="0"/>
              <a:t>After uploading, the application can be accessed from a Web browser. If a free </a:t>
            </a:r>
            <a:r>
              <a:rPr lang="en-US" dirty="0" err="1" smtClean="0"/>
              <a:t>appspot.com</a:t>
            </a:r>
            <a:r>
              <a:rPr lang="en-US" dirty="0" smtClean="0"/>
              <a:t> account was used for registration, the URL for the application will be </a:t>
            </a:r>
            <a:r>
              <a:rPr lang="en-US" dirty="0" smtClean="0">
                <a:hlinkClick r:id="rId3"/>
              </a:rPr>
              <a:t>http://app_id.appspot.com/</a:t>
            </a:r>
            <a:r>
              <a:rPr lang="en-US" dirty="0" smtClean="0"/>
              <a:t>, where </a:t>
            </a:r>
            <a:r>
              <a:rPr lang="en-US" dirty="0" err="1" smtClean="0"/>
              <a:t>app_id</a:t>
            </a:r>
            <a:r>
              <a:rPr lang="en-US" dirty="0" smtClean="0"/>
              <a:t> the application id assigned during registration.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 with Amazon EC2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194"/>
            <a:ext cx="8229600" cy="4525963"/>
          </a:xfrm>
        </p:spPr>
        <p:txBody>
          <a:bodyPr/>
          <a:lstStyle/>
          <a:p>
            <a:r>
              <a:rPr lang="en-US" dirty="0" smtClean="0"/>
              <a:t>Step 1: Sign up for Amazon EC2</a:t>
            </a:r>
          </a:p>
          <a:p>
            <a:r>
              <a:rPr lang="en-US" dirty="0" smtClean="0"/>
              <a:t>Step 2: Create a key pair</a:t>
            </a:r>
          </a:p>
          <a:p>
            <a:r>
              <a:rPr lang="en-US" dirty="0" smtClean="0"/>
              <a:t>Step 3: Launch an Amazon EC2 instance</a:t>
            </a:r>
          </a:p>
          <a:p>
            <a:r>
              <a:rPr lang="en-US" dirty="0" smtClean="0"/>
              <a:t>Step 4: Connect to the instance</a:t>
            </a:r>
          </a:p>
          <a:p>
            <a:r>
              <a:rPr lang="en-US" dirty="0" smtClean="0"/>
              <a:t>Step 5: Customize the instance</a:t>
            </a:r>
          </a:p>
          <a:p>
            <a:r>
              <a:rPr lang="en-US" dirty="0" smtClean="0"/>
              <a:t>Step 6: Terminate instance and delete the volume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08"/>
            <a:ext cx="8229600" cy="833180"/>
          </a:xfrm>
        </p:spPr>
        <p:txBody>
          <a:bodyPr/>
          <a:lstStyle/>
          <a:p>
            <a:r>
              <a:rPr lang="en-US" b="1" dirty="0" smtClean="0"/>
              <a:t>Creating a key pair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0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uses public-key cryptography to encrypt and decrypt login information. </a:t>
            </a:r>
          </a:p>
          <a:p>
            <a:r>
              <a:rPr lang="en-US" dirty="0" smtClean="0"/>
              <a:t>AWS only stores the public key, and the user stores the private key.</a:t>
            </a:r>
          </a:p>
          <a:p>
            <a:r>
              <a:rPr lang="en-US" dirty="0" smtClean="0"/>
              <a:t>There are two options for creating a key pair:</a:t>
            </a:r>
          </a:p>
          <a:p>
            <a:pPr lvl="1"/>
            <a:r>
              <a:rPr lang="en-US" dirty="0" smtClean="0"/>
              <a:t>Have Amazon EC2 generate it for you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Generate it yourself using a third-party tool such as </a:t>
            </a:r>
            <a:r>
              <a:rPr lang="en-US" dirty="0" err="1" smtClean="0"/>
              <a:t>OpenSSH</a:t>
            </a:r>
            <a:r>
              <a:rPr lang="en-US" dirty="0" smtClean="0"/>
              <a:t>, then import the public key to Amazon EC2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3" y="-94570"/>
            <a:ext cx="8779183" cy="9042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Generating a key pair with Amazon EC2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6028"/>
            <a:ext cx="9144000" cy="58903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pen the Amazon EC2 console at </a:t>
            </a:r>
            <a:r>
              <a:rPr lang="en-US" dirty="0" smtClean="0">
                <a:hlinkClick r:id="rId2"/>
              </a:rPr>
              <a:t>http://console.aws.amazon.com/ec2/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the navigation bar select region for the key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b="1" dirty="0" smtClean="0"/>
              <a:t>Key Pairs </a:t>
            </a:r>
            <a:r>
              <a:rPr lang="en-US" dirty="0" smtClean="0"/>
              <a:t>in the navigation pane to display the list of key pairs associated with the account </a:t>
            </a:r>
            <a:endParaRPr lang="en-US" b="1" dirty="0" smtClean="0"/>
          </a:p>
        </p:txBody>
      </p:sp>
      <p:pic>
        <p:nvPicPr>
          <p:cNvPr id="4" name="Picture 3" descr="Screen Shot 2013-04-22 at 12.37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09" y="3376513"/>
            <a:ext cx="3376341" cy="34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Generating a key pair with EC2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76"/>
            <a:ext cx="8229600" cy="479604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Click </a:t>
            </a:r>
            <a:r>
              <a:rPr lang="en-US" b="1" dirty="0" smtClean="0"/>
              <a:t>Create Key Pair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Enter a name for the key pair in the </a:t>
            </a:r>
            <a:r>
              <a:rPr lang="en-US" b="1" dirty="0" smtClean="0"/>
              <a:t>Key Pair Name</a:t>
            </a:r>
            <a:r>
              <a:rPr lang="en-US" dirty="0" smtClean="0"/>
              <a:t> field of the dialog box and click </a:t>
            </a:r>
            <a:r>
              <a:rPr lang="en-US" b="1" dirty="0" smtClean="0"/>
              <a:t>Create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 private key file, with .</a:t>
            </a:r>
            <a:r>
              <a:rPr lang="en-US" dirty="0" err="1" smtClean="0"/>
              <a:t>pem</a:t>
            </a:r>
            <a:r>
              <a:rPr lang="en-US" dirty="0" smtClean="0"/>
              <a:t> extension, will automatically be downloaded by the browser.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80"/>
            <a:ext cx="8229600" cy="55489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in to AWS Management Console and open the Amazon EC2 console at </a:t>
            </a:r>
            <a:r>
              <a:rPr lang="en-US" dirty="0" smtClean="0">
                <a:hlinkClick r:id="rId2"/>
              </a:rPr>
              <a:t>http://console.aws.amazon.com/ec2/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navigation bar select the region for the instance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Screen Shot 2013-04-22 at 12.1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04" y="3638584"/>
            <a:ext cx="2364360" cy="32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431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96" y="825336"/>
            <a:ext cx="8804934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From the Amazon EC2 console dashboard, click </a:t>
            </a:r>
            <a:r>
              <a:rPr lang="en-US" b="1" dirty="0" smtClean="0"/>
              <a:t>Launch Instance </a:t>
            </a:r>
            <a:endParaRPr lang="en-US" b="1" dirty="0"/>
          </a:p>
        </p:txBody>
      </p:sp>
      <p:pic>
        <p:nvPicPr>
          <p:cNvPr id="4" name="Picture 3" descr="Screen Shot 2013-04-22 at 12.1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3" y="1852472"/>
            <a:ext cx="8223677" cy="49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6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Launching an Amazon EC2 instance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187968"/>
            <a:ext cx="8728517" cy="533734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On the </a:t>
            </a:r>
            <a:r>
              <a:rPr lang="en-US" b="1" dirty="0" smtClean="0"/>
              <a:t>Create a New Instance </a:t>
            </a:r>
            <a:r>
              <a:rPr lang="en-US" dirty="0" smtClean="0"/>
              <a:t>page, click </a:t>
            </a:r>
            <a:r>
              <a:rPr lang="en-US" b="1" dirty="0" smtClean="0"/>
              <a:t>Quick Launch Wizard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In </a:t>
            </a:r>
            <a:r>
              <a:rPr lang="en-US" b="1" dirty="0" smtClean="0"/>
              <a:t>Name Your Instance</a:t>
            </a:r>
            <a:r>
              <a:rPr lang="en-US" dirty="0" smtClean="0"/>
              <a:t>, enter a name for the instance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In </a:t>
            </a:r>
            <a:r>
              <a:rPr lang="en-US" b="1" dirty="0" smtClean="0"/>
              <a:t>Choose a </a:t>
            </a:r>
            <a:r>
              <a:rPr lang="en-US" b="1" dirty="0"/>
              <a:t>K</a:t>
            </a:r>
            <a:r>
              <a:rPr lang="en-US" b="1" dirty="0" smtClean="0"/>
              <a:t>ey Pair</a:t>
            </a:r>
            <a:r>
              <a:rPr lang="en-US" dirty="0" smtClean="0"/>
              <a:t>, choose an existing key pair, or create a new one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In Choose a Launch Configuration, a list of basic machine configurations are displayed, from which an instance can be launched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Click continue to view and customize the settings for the instance</a:t>
            </a:r>
          </a:p>
          <a:p>
            <a:pPr marL="514350" indent="-514350">
              <a:buFont typeface="+mj-lt"/>
              <a:buAutoNum type="arabicPeriod" startAt="4"/>
            </a:pPr>
            <a:endParaRPr lang="en-US" b="1" dirty="0" smtClean="0"/>
          </a:p>
          <a:p>
            <a:pPr marL="514350" indent="-514350">
              <a:buFont typeface="+mj-lt"/>
              <a:buAutoNum type="arabicPeriod" startAt="4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17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1192</Words>
  <Application>Microsoft Office PowerPoint</Application>
  <PresentationFormat>On-screen Show (4:3)</PresentationFormat>
  <Paragraphs>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Amazon EC2   </vt:lpstr>
      <vt:lpstr>Amazon Elastic Compute Cloud (EC2)</vt:lpstr>
      <vt:lpstr>Getting Started with Amazon EC2</vt:lpstr>
      <vt:lpstr>Creating a key pair</vt:lpstr>
      <vt:lpstr>Generating a key pair with Amazon EC2</vt:lpstr>
      <vt:lpstr>Generating a key pair with EC2 (cont.)</vt:lpstr>
      <vt:lpstr>Launching an Amazon EC2 instance</vt:lpstr>
      <vt:lpstr>Launching an Amazon EC2 instance (cont.)</vt:lpstr>
      <vt:lpstr>Launching an Amazon EC2 instance (cont.)</vt:lpstr>
      <vt:lpstr>Launching an Amazon EC2 instance (cont.)</vt:lpstr>
      <vt:lpstr>Launching an Amazon EC2 instance (cont.)</vt:lpstr>
      <vt:lpstr>Connecting to an Amazon EC2 instance</vt:lpstr>
      <vt:lpstr>Connecting to Linux/UNIX Instances from Linux/UNIX with SSH</vt:lpstr>
      <vt:lpstr>Connecting to Linux/UNIX Instances(cont.)</vt:lpstr>
      <vt:lpstr>Transfering files to Linux/UNIX instances from Linux/UNIX with SCP</vt:lpstr>
      <vt:lpstr>Terminating Instances</vt:lpstr>
      <vt:lpstr>Google App Engine Quick Start  adapted from https://developers.google.com/appengine/docs/whatisgoogleappengine</vt:lpstr>
      <vt:lpstr>Google App Engine (GAE)</vt:lpstr>
      <vt:lpstr>Developing Java Applications on GAE</vt:lpstr>
      <vt:lpstr>Running a Java Project</vt:lpstr>
      <vt:lpstr>Uploading an Application to GAE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Compute Cloud (EC2)</dc:title>
  <dc:creator>John</dc:creator>
  <cp:lastModifiedBy>Anand Loganathan</cp:lastModifiedBy>
  <cp:revision>50</cp:revision>
  <dcterms:created xsi:type="dcterms:W3CDTF">2013-04-22T15:50:09Z</dcterms:created>
  <dcterms:modified xsi:type="dcterms:W3CDTF">2023-02-02T05:41:01Z</dcterms:modified>
</cp:coreProperties>
</file>