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93" r:id="rId15"/>
    <p:sldId id="292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269" r:id="rId27"/>
    <p:sldId id="270" r:id="rId28"/>
    <p:sldId id="311" r:id="rId29"/>
    <p:sldId id="304" r:id="rId30"/>
    <p:sldId id="305" r:id="rId31"/>
    <p:sldId id="306" r:id="rId32"/>
    <p:sldId id="307" r:id="rId33"/>
    <p:sldId id="308" r:id="rId34"/>
    <p:sldId id="309" r:id="rId35"/>
    <p:sldId id="267" r:id="rId36"/>
    <p:sldId id="271" r:id="rId37"/>
    <p:sldId id="272" r:id="rId38"/>
    <p:sldId id="312" r:id="rId39"/>
    <p:sldId id="310" r:id="rId40"/>
    <p:sldId id="313" r:id="rId41"/>
    <p:sldId id="314" r:id="rId42"/>
    <p:sldId id="315" r:id="rId43"/>
    <p:sldId id="316" r:id="rId44"/>
    <p:sldId id="317" r:id="rId45"/>
    <p:sldId id="273" r:id="rId46"/>
    <p:sldId id="274" r:id="rId47"/>
    <p:sldId id="275" r:id="rId48"/>
    <p:sldId id="276" r:id="rId49"/>
    <p:sldId id="277" r:id="rId50"/>
    <p:sldId id="278" r:id="rId51"/>
    <p:sldId id="279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280" r:id="rId60"/>
    <p:sldId id="281" r:id="rId61"/>
    <p:sldId id="282" r:id="rId62"/>
    <p:sldId id="283" r:id="rId63"/>
    <p:sldId id="284" r:id="rId64"/>
    <p:sldId id="285" r:id="rId65"/>
    <p:sldId id="286" r:id="rId66"/>
    <p:sldId id="287" r:id="rId67"/>
    <p:sldId id="288" r:id="rId68"/>
    <p:sldId id="326" r:id="rId69"/>
    <p:sldId id="325" r:id="rId70"/>
    <p:sldId id="327" r:id="rId71"/>
    <p:sldId id="328" r:id="rId72"/>
    <p:sldId id="329" r:id="rId73"/>
    <p:sldId id="330" r:id="rId74"/>
    <p:sldId id="331" r:id="rId75"/>
    <p:sldId id="289" r:id="rId76"/>
    <p:sldId id="290" r:id="rId77"/>
    <p:sldId id="291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Bash scripting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A36D-42D7-38F5-8703-CA8C69BD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 purpose commands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8CA46B1-E8F0-A580-6CA0-6929C29B7F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596122"/>
              </p:ext>
            </p:extLst>
          </p:nvPr>
        </p:nvGraphicFramePr>
        <p:xfrm>
          <a:off x="581025" y="2341562"/>
          <a:ext cx="11029616" cy="39047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7239">
                  <a:extLst>
                    <a:ext uri="{9D8B030D-6E8A-4147-A177-3AD203B41FA5}">
                      <a16:colId xmlns:a16="http://schemas.microsoft.com/office/drawing/2014/main" val="3952872348"/>
                    </a:ext>
                  </a:extLst>
                </a:gridCol>
                <a:gridCol w="1674746">
                  <a:extLst>
                    <a:ext uri="{9D8B030D-6E8A-4147-A177-3AD203B41FA5}">
                      <a16:colId xmlns:a16="http://schemas.microsoft.com/office/drawing/2014/main" val="3671445295"/>
                    </a:ext>
                  </a:extLst>
                </a:gridCol>
                <a:gridCol w="5986986">
                  <a:extLst>
                    <a:ext uri="{9D8B030D-6E8A-4147-A177-3AD203B41FA5}">
                      <a16:colId xmlns:a16="http://schemas.microsoft.com/office/drawing/2014/main" val="2673381641"/>
                    </a:ext>
                  </a:extLst>
                </a:gridCol>
                <a:gridCol w="2620645">
                  <a:extLst>
                    <a:ext uri="{9D8B030D-6E8A-4147-A177-3AD203B41FA5}">
                      <a16:colId xmlns:a16="http://schemas.microsoft.com/office/drawing/2014/main" val="4170453656"/>
                    </a:ext>
                  </a:extLst>
                </a:gridCol>
              </a:tblGrid>
              <a:tr h="532873">
                <a:tc>
                  <a:txBody>
                    <a:bodyPr/>
                    <a:lstStyle/>
                    <a:p>
                      <a:r>
                        <a:rPr lang="en-IN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276823"/>
                  </a:ext>
                </a:extLst>
              </a:tr>
              <a:tr h="600285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the disk usage of files and directories.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 -h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67614"/>
                  </a:ext>
                </a:extLst>
              </a:tr>
              <a:tr h="53287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the manual (documentation) for a command.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 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109831"/>
                  </a:ext>
                </a:extLst>
              </a:tr>
              <a:tr h="53287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Displays all the users who have logged into the system currently.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17961"/>
                  </a:ext>
                </a:extLst>
              </a:tr>
              <a:tr h="53287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err="1"/>
                        <a:t>cal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calendar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err="1"/>
                        <a:t>cal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145431"/>
                  </a:ext>
                </a:extLst>
              </a:tr>
              <a:tr h="53287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clean up the terminal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638131"/>
                  </a:ext>
                </a:extLst>
              </a:tr>
              <a:tr h="53287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list of previous commands may be obtained 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651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877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69714D-2750-7F72-ACEC-539F76089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839" y="590949"/>
            <a:ext cx="7220170" cy="610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24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A4063-5027-9873-7534-055F09A2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Which command is used to display the current directory in Linux?</a:t>
            </a:r>
            <a:br>
              <a:rPr lang="en-US" b="0" i="0" dirty="0">
                <a:solidFill>
                  <a:srgbClr val="F9F9F9"/>
                </a:solidFill>
                <a:effectLst/>
                <a:latin typeface="Söhne"/>
              </a:rPr>
            </a:br>
            <a:br>
              <a:rPr lang="en-US" dirty="0"/>
            </a:br>
            <a:r>
              <a:rPr lang="en-US" dirty="0"/>
              <a:t>Which command is used to display the current directory in Linux?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94399-A962-4CDE-C341-3594A2C7A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928" y="2340864"/>
            <a:ext cx="9656880" cy="3634486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a) ls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b) cd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c) </a:t>
            </a:r>
            <a:r>
              <a:rPr lang="en-IN" sz="2000" dirty="0" err="1"/>
              <a:t>pwd</a:t>
            </a:r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d) </a:t>
            </a:r>
            <a:r>
              <a:rPr lang="en-IN" sz="2000" dirty="0" err="1"/>
              <a:t>dir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8145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552B-9932-6FF2-C650-91106D1F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command is used to list the contents of a directory in Linux?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6C3DB-C93E-6EFD-3605-8A6EAC78F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821" y="2340864"/>
            <a:ext cx="9011986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a) ls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b) </a:t>
            </a:r>
            <a:r>
              <a:rPr lang="en-US" sz="2000" dirty="0" err="1"/>
              <a:t>dir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c) list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d) show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47172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D11F-5AEA-A057-32C4-3FC45810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create a new directory in Linux, you would use the command: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13A12-5C35-590D-B015-24B0F6F6E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0931" y="2340864"/>
            <a:ext cx="9579876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a) </a:t>
            </a:r>
            <a:r>
              <a:rPr lang="en-US" sz="2000" dirty="0" err="1"/>
              <a:t>mkdir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b) </a:t>
            </a:r>
            <a:r>
              <a:rPr lang="en-US" sz="2000" dirty="0" err="1"/>
              <a:t>newdir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c) create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d) touch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78913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0296-9CE6-7566-68C2-4876ED31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command is used to copy files or directories in Linux?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7BDA-7CA3-BB1F-A253-FE032AF06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312" y="2340864"/>
            <a:ext cx="9358495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a) mv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b) copy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c) cp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d) </a:t>
            </a:r>
            <a:r>
              <a:rPr lang="en-IN" sz="2000" dirty="0" err="1"/>
              <a:t>xcopy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67733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FC1B-AFB8-0047-00F7-D70B1D73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remove a file in Linux, you would use the command: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151E6-2BB0-1EFC-0AB4-B198619D0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8307" y="2340864"/>
            <a:ext cx="9512500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a) delete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b) rm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c) del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d) erase</a:t>
            </a:r>
          </a:p>
        </p:txBody>
      </p:sp>
    </p:spTree>
    <p:extLst>
      <p:ext uri="{BB962C8B-B14F-4D97-AF65-F5344CB8AC3E}">
        <p14:creationId xmlns:p14="http://schemas.microsoft.com/office/powerpoint/2010/main" val="3779497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023A-0B18-ED0B-01DC-154500C6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command is used to change the current user's password in Linux?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6C6C9-03B0-AB86-75FF-0ED54D105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181" y="2340864"/>
            <a:ext cx="9560626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a) passwd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b) change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c) </a:t>
            </a:r>
            <a:r>
              <a:rPr lang="en-IN" sz="2000" dirty="0" err="1"/>
              <a:t>setpasswd</a:t>
            </a:r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d) </a:t>
            </a:r>
            <a:r>
              <a:rPr lang="en-IN" sz="2000" dirty="0" err="1"/>
              <a:t>userpassword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78552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5F00-FEC9-4B55-4A40-E6B14829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command to display the last few lines of a text file in Linux is: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3DCAA-C1EE-A4AD-0F5F-E6A5FECAB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061" y="2340864"/>
            <a:ext cx="9377746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a) head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b) tail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c) cat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d) more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27536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BBE6-81AD-BDCD-03B9-E4BE2051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navigate to the home directory of the current user in Linux, you would use the command: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3338-FB0B-C063-D223-A21A346DE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8682" y="2340864"/>
            <a:ext cx="9522125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a) cd /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b) cd ~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c) cd home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d) cd ..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4552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3EB7-9CDD-6223-C4D4-1F1F329F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D6A21-8789-AA86-158E-7B762C863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5907" y="2340864"/>
            <a:ext cx="5854900" cy="363448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Bash (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Bourne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Again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is a command processor that typically runs in a text window where the user types commands that cause actions.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7FF75B-6ABC-5BC8-D591-D52C278FB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11" y="2340864"/>
            <a:ext cx="3892750" cy="348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2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5F118-CEFA-EDC2-CDEC-52F7EC54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command is used to find files in Linux based on their names?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DF229-6EBA-3085-A8E0-5A68ECA31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312" y="2340864"/>
            <a:ext cx="9358495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a) locate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b) search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c) find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d) grep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30522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046BA-32B7-F76F-71D6-1A763F26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command to view the manual (help) for a specific command in Linux is: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48BD0-14C7-84E1-30D2-E928C887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802" y="2340864"/>
            <a:ext cx="9705005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a) man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b) help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c) info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d) view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37268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E954-CA9F-3857-7BBE-98894923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Answers: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02AA8F3-368D-1B74-97F5-919EBDAAA8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99741"/>
              </p:ext>
            </p:extLst>
          </p:nvPr>
        </p:nvGraphicFramePr>
        <p:xfrm>
          <a:off x="2752824" y="2789128"/>
          <a:ext cx="6179420" cy="2081255"/>
        </p:xfrm>
        <a:graphic>
          <a:graphicData uri="http://schemas.openxmlformats.org/drawingml/2006/table">
            <a:tbl>
              <a:tblPr/>
              <a:tblGrid>
                <a:gridCol w="1235884">
                  <a:extLst>
                    <a:ext uri="{9D8B030D-6E8A-4147-A177-3AD203B41FA5}">
                      <a16:colId xmlns:a16="http://schemas.microsoft.com/office/drawing/2014/main" val="1745885839"/>
                    </a:ext>
                  </a:extLst>
                </a:gridCol>
                <a:gridCol w="1235884">
                  <a:extLst>
                    <a:ext uri="{9D8B030D-6E8A-4147-A177-3AD203B41FA5}">
                      <a16:colId xmlns:a16="http://schemas.microsoft.com/office/drawing/2014/main" val="661154975"/>
                    </a:ext>
                  </a:extLst>
                </a:gridCol>
                <a:gridCol w="1235884">
                  <a:extLst>
                    <a:ext uri="{9D8B030D-6E8A-4147-A177-3AD203B41FA5}">
                      <a16:colId xmlns:a16="http://schemas.microsoft.com/office/drawing/2014/main" val="2030203540"/>
                    </a:ext>
                  </a:extLst>
                </a:gridCol>
                <a:gridCol w="1235884">
                  <a:extLst>
                    <a:ext uri="{9D8B030D-6E8A-4147-A177-3AD203B41FA5}">
                      <a16:colId xmlns:a16="http://schemas.microsoft.com/office/drawing/2014/main" val="3347568287"/>
                    </a:ext>
                  </a:extLst>
                </a:gridCol>
                <a:gridCol w="1235884">
                  <a:extLst>
                    <a:ext uri="{9D8B030D-6E8A-4147-A177-3AD203B41FA5}">
                      <a16:colId xmlns:a16="http://schemas.microsoft.com/office/drawing/2014/main" val="2603907042"/>
                    </a:ext>
                  </a:extLst>
                </a:gridCol>
              </a:tblGrid>
              <a:tr h="9509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300357"/>
                  </a:ext>
                </a:extLst>
              </a:tr>
              <a:tr h="11303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882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312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A36D-42D7-38F5-8703-CA8C69BD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Redirection operators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8CA46B1-E8F0-A580-6CA0-6929C29B7F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749233"/>
              </p:ext>
            </p:extLst>
          </p:nvPr>
        </p:nvGraphicFramePr>
        <p:xfrm>
          <a:off x="581192" y="2091306"/>
          <a:ext cx="11029616" cy="45404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7239">
                  <a:extLst>
                    <a:ext uri="{9D8B030D-6E8A-4147-A177-3AD203B41FA5}">
                      <a16:colId xmlns:a16="http://schemas.microsoft.com/office/drawing/2014/main" val="3952872348"/>
                    </a:ext>
                  </a:extLst>
                </a:gridCol>
                <a:gridCol w="2348587">
                  <a:extLst>
                    <a:ext uri="{9D8B030D-6E8A-4147-A177-3AD203B41FA5}">
                      <a16:colId xmlns:a16="http://schemas.microsoft.com/office/drawing/2014/main" val="3671445295"/>
                    </a:ext>
                  </a:extLst>
                </a:gridCol>
                <a:gridCol w="5313145">
                  <a:extLst>
                    <a:ext uri="{9D8B030D-6E8A-4147-A177-3AD203B41FA5}">
                      <a16:colId xmlns:a16="http://schemas.microsoft.com/office/drawing/2014/main" val="2673381641"/>
                    </a:ext>
                  </a:extLst>
                </a:gridCol>
                <a:gridCol w="2620645">
                  <a:extLst>
                    <a:ext uri="{9D8B030D-6E8A-4147-A177-3AD203B41FA5}">
                      <a16:colId xmlns:a16="http://schemas.microsoft.com/office/drawing/2014/main" val="4170453656"/>
                    </a:ext>
                  </a:extLst>
                </a:gridCol>
              </a:tblGrid>
              <a:tr h="532873">
                <a:tc>
                  <a:txBody>
                    <a:bodyPr/>
                    <a:lstStyle/>
                    <a:p>
                      <a:r>
                        <a:rPr lang="en-IN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276823"/>
                  </a:ext>
                </a:extLst>
              </a:tr>
              <a:tr h="600285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(Output Redirection)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Redirects standard output to a file, overwriting the file if it already exists.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 &gt; output.txt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67614"/>
                  </a:ext>
                </a:extLst>
              </a:tr>
              <a:tr h="53287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 (Append Output)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Redirects standard output to a file, appending the output to the end of the file if it already exists.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 &gt;&gt; output.txt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109831"/>
                  </a:ext>
                </a:extLst>
              </a:tr>
              <a:tr h="53287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(Input Redirection)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Redirects standard input from a file instead of the keyboard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 &lt; input.txt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17961"/>
                  </a:ext>
                </a:extLst>
              </a:tr>
              <a:tr h="53287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(Pipe)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Connects the output of one command to the input of another, allowing the output of the first command to serve as input for the second.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command1 | command2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145431"/>
                  </a:ext>
                </a:extLst>
              </a:tr>
              <a:tr h="53287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2&gt; (Standard Error Redirection)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Redirects standard error output to a file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 2&gt; error.txt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638131"/>
                  </a:ext>
                </a:extLst>
              </a:tr>
              <a:tr h="53287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651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989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A36D-42D7-38F5-8703-CA8C69BD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93507"/>
          </a:xfrm>
        </p:spPr>
        <p:txBody>
          <a:bodyPr/>
          <a:lstStyle/>
          <a:p>
            <a:r>
              <a:rPr lang="en-IN" dirty="0"/>
              <a:t>Redirection operators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8CA46B1-E8F0-A580-6CA0-6929C29B7F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819088"/>
              </p:ext>
            </p:extLst>
          </p:nvPr>
        </p:nvGraphicFramePr>
        <p:xfrm>
          <a:off x="581192" y="1494574"/>
          <a:ext cx="11029616" cy="536342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7239">
                  <a:extLst>
                    <a:ext uri="{9D8B030D-6E8A-4147-A177-3AD203B41FA5}">
                      <a16:colId xmlns:a16="http://schemas.microsoft.com/office/drawing/2014/main" val="3952872348"/>
                    </a:ext>
                  </a:extLst>
                </a:gridCol>
                <a:gridCol w="2781556">
                  <a:extLst>
                    <a:ext uri="{9D8B030D-6E8A-4147-A177-3AD203B41FA5}">
                      <a16:colId xmlns:a16="http://schemas.microsoft.com/office/drawing/2014/main" val="3671445295"/>
                    </a:ext>
                  </a:extLst>
                </a:gridCol>
                <a:gridCol w="4880176">
                  <a:extLst>
                    <a:ext uri="{9D8B030D-6E8A-4147-A177-3AD203B41FA5}">
                      <a16:colId xmlns:a16="http://schemas.microsoft.com/office/drawing/2014/main" val="2673381641"/>
                    </a:ext>
                  </a:extLst>
                </a:gridCol>
                <a:gridCol w="2620645">
                  <a:extLst>
                    <a:ext uri="{9D8B030D-6E8A-4147-A177-3AD203B41FA5}">
                      <a16:colId xmlns:a16="http://schemas.microsoft.com/office/drawing/2014/main" val="4170453656"/>
                    </a:ext>
                  </a:extLst>
                </a:gridCol>
              </a:tblGrid>
              <a:tr h="532873">
                <a:tc>
                  <a:txBody>
                    <a:bodyPr/>
                    <a:lstStyle/>
                    <a:p>
                      <a:r>
                        <a:rPr lang="en-IN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276823"/>
                  </a:ext>
                </a:extLst>
              </a:tr>
              <a:tr h="600285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2&gt;&gt; (Append Standard Error)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Redirects standard error output to a file, appending to the end of the file.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 2&gt;&gt; error.txt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67614"/>
                  </a:ext>
                </a:extLst>
              </a:tr>
              <a:tr h="53287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&amp;&gt; or &gt;&amp; (Redirect Standard Output and Standard Error)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Redirects both standard output and standard error to a file.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 &amp;&gt; output_and_error.txt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109831"/>
                  </a:ext>
                </a:extLst>
              </a:tr>
              <a:tr h="53287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&lt;() (Process Substitution)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Allows the output of a command to be used as a file in another command.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 &lt;(command1) &lt;(command2)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17961"/>
                  </a:ext>
                </a:extLst>
              </a:tr>
              <a:tr h="53287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&gt;() (Process Substitution for Writing)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Allows the output of a command to be used as a file to write to.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 &gt; &gt;(tee output.txt)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145431"/>
                  </a:ext>
                </a:extLst>
              </a:tr>
              <a:tr h="53287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 (Here Document)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Allows input to be taken from the lines following the operator until a specified delimiter is encountered.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 &lt;&lt; EOF 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a multi-line input. It ends at the delimiter EOF. 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EOF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638131"/>
                  </a:ext>
                </a:extLst>
              </a:tr>
              <a:tr h="53287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651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639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210B5-C79F-F952-D850-1B763A2E0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E33A04E-D219-086B-0106-6792A3FC7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839" y="590949"/>
            <a:ext cx="7220170" cy="610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16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17A8-CFFE-51BB-9E5D-78ADA1AF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redirection operator is used to redirect standard output to a file in Linux?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1BB54-F67B-EB07-939D-92B8F3087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05" y="2340864"/>
            <a:ext cx="9589502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a) &gt;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b) &lt;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c) &gt;&gt;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d) |</a:t>
            </a:r>
          </a:p>
        </p:txBody>
      </p:sp>
    </p:spTree>
    <p:extLst>
      <p:ext uri="{BB962C8B-B14F-4D97-AF65-F5344CB8AC3E}">
        <p14:creationId xmlns:p14="http://schemas.microsoft.com/office/powerpoint/2010/main" val="2966583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7B51-DAF8-AB5D-C997-F36974B0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2&gt; redirection operator do in Linux?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88F9B-35A3-AC4F-362B-E959498C0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a) Redirects standard output to a file.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b) Redirects standard error to a file.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c) Appends standard output to a file.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d) Creates a new file.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54513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EE83-DE07-DCAD-A756-6DA20B4A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append the output of a command to an existing file in Linux, you would use the redirection operator: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61662-489D-9941-A924-D7B5ED099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4421" y="2340864"/>
            <a:ext cx="9926386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a) &gt;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b) &gt;&gt;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c) &lt;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d) |</a:t>
            </a:r>
          </a:p>
        </p:txBody>
      </p:sp>
    </p:spTree>
    <p:extLst>
      <p:ext uri="{BB962C8B-B14F-4D97-AF65-F5344CB8AC3E}">
        <p14:creationId xmlns:p14="http://schemas.microsoft.com/office/powerpoint/2010/main" val="110311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92A0-8F42-369A-306A-6FF6C5A5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command command1 | command2 in Linux uses which type of redirection?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63ABB-F198-BBEC-1A55-D6BC494B7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547" y="2340864"/>
            <a:ext cx="9878260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a) Input Redirection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b) Output Redirection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c) Pipe Redirection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d) Error Redirection</a:t>
            </a:r>
          </a:p>
        </p:txBody>
      </p:sp>
    </p:spTree>
    <p:extLst>
      <p:ext uri="{BB962C8B-B14F-4D97-AF65-F5344CB8AC3E}">
        <p14:creationId xmlns:p14="http://schemas.microsoft.com/office/powerpoint/2010/main" val="35105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FAB9-03B5-4BCA-5207-B27B9547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970FE-E812-9DCC-6300-42CDFC36A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sz="2000" b="0" i="0" dirty="0">
                <a:solidFill>
                  <a:schemeClr val="tx1"/>
                </a:solidFill>
                <a:effectLst/>
                <a:latin typeface="Nunito" pitchFamily="2" charset="0"/>
              </a:rPr>
              <a:t>Bash scripting is a great way to automate different types of tasks in a system. Developers can avoid doing repetitive tasks using bash scripting. </a:t>
            </a:r>
          </a:p>
          <a:p>
            <a:pPr algn="just" fontAlgn="base">
              <a:lnSpc>
                <a:spcPct val="150000"/>
              </a:lnSpc>
            </a:pPr>
            <a:r>
              <a:rPr lang="en-US" sz="2000" b="0" i="0" dirty="0">
                <a:solidFill>
                  <a:schemeClr val="tx1"/>
                </a:solidFill>
                <a:effectLst/>
                <a:latin typeface="Nunito" pitchFamily="2" charset="0"/>
              </a:rPr>
              <a:t>Bash scripting supports variables, conditional statements, and loops just like programming languages. </a:t>
            </a:r>
          </a:p>
          <a:p>
            <a:pPr algn="just">
              <a:lnSpc>
                <a:spcPct val="15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13352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E41F-A33E-5861-74B7-2FEAA8910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&amp;&gt; redirection operator do in Linux?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BB596-22AF-B571-EA8E-E832B0C2A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a) Redirects standard output and standard error to a file.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b) Redirects standard input from a file.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c) Redirects standard output to a file.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d) Redirects standard error to the screen.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75288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7207-7818-082B-2777-4C7657C3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AFE789-168A-5501-60E2-E2B87097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87" y="2804393"/>
            <a:ext cx="8320714" cy="94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839AE-A699-FDD0-E65F-377A5AB94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Stdin (standard input)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6484F-3F7B-D0EA-0BB0-4DC501C0B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2260012"/>
          </a:xfrm>
        </p:spPr>
        <p:txBody>
          <a:bodyPr/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stands for standard input, and is used for taking text as an input.</a:t>
            </a:r>
          </a:p>
          <a:p>
            <a:r>
              <a:rPr lang="en-I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Linux assigns unique values  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N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0 = stdin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By default, STDIN is connected to the keyboard, and commands read input from the keyboard unless redirected.</a:t>
            </a:r>
            <a:endParaRPr lang="en-IN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D1265-2E86-D6B9-5510-80ABD96E0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27" y="4880009"/>
            <a:ext cx="5073417" cy="924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E9A9CD-DCE9-4C8B-84D4-979C8A8B5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998" y="4918510"/>
            <a:ext cx="5904517" cy="9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47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CB8D-472C-C3EF-D0F6-88171A11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STDOUT (standard output)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BA3E3-BEAE-D96C-75DC-5E7EFDDC4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5"/>
            <a:ext cx="11029615" cy="18365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STDOUT is the standard output stream.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By default, STDOUT is connected to the terminal, and commands display their output on the terminal.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0000"/>
                </a:solidFill>
                <a:latin typeface="Verdana" panose="020B0604030504040204" pitchFamily="34" charset="0"/>
              </a:rPr>
              <a:t>File Descriptor: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F185A-28DC-45D3-5B2B-F82186F76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10" y="4627354"/>
            <a:ext cx="5201589" cy="99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89AD71-E9B7-A78E-9F44-B71D2A12C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853" y="4627354"/>
            <a:ext cx="4637737" cy="9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38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2303-682A-F9F2-AED2-BAE208A1E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Stderr (standard error)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71EC7-400A-8DC7-443B-DC7B3B0BB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18653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900" dirty="0">
                <a:solidFill>
                  <a:srgbClr val="000000"/>
                </a:solidFill>
                <a:latin typeface="Verdana" panose="020B0604030504040204" pitchFamily="34" charset="0"/>
              </a:rPr>
              <a:t>STDERR is the standard error stream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solidFill>
                  <a:srgbClr val="000000"/>
                </a:solidFill>
                <a:latin typeface="Verdana" panose="020B0604030504040204" pitchFamily="34" charset="0"/>
              </a:rPr>
              <a:t>It is used to output error messages and diagnostic information separate from the regular output.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solidFill>
                  <a:srgbClr val="000000"/>
                </a:solidFill>
                <a:latin typeface="Verdana" panose="020B0604030504040204" pitchFamily="34" charset="0"/>
              </a:rPr>
              <a:t>Like STDOUT, STDERR is connected to the terminal by default.</a:t>
            </a:r>
            <a:endParaRPr lang="en-IN" sz="19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00F38-F8E1-63BA-0E1D-486ECA8FA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578" y="4503771"/>
            <a:ext cx="5385443" cy="896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087DBC-8995-477E-3341-F7CE72475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761" y="4503771"/>
            <a:ext cx="3996661" cy="8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63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8BC3F-8E49-E4BB-F4EB-6EDB60FC7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D00432-844D-F9FA-644B-7818B9E2A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839" y="590949"/>
            <a:ext cx="7220170" cy="610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424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17D3-E635-E536-A8B3-D3F42F74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file descriptor is associated with Standard Input in Linux?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2E00-B04A-B677-C30B-2396EF09B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05" y="2340864"/>
            <a:ext cx="9589502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a) STDIN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b) STDOUT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c) STDERR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d) STDFILE</a:t>
            </a:r>
          </a:p>
        </p:txBody>
      </p:sp>
    </p:spTree>
    <p:extLst>
      <p:ext uri="{BB962C8B-B14F-4D97-AF65-F5344CB8AC3E}">
        <p14:creationId xmlns:p14="http://schemas.microsoft.com/office/powerpoint/2010/main" val="40837007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73DF-4953-CA08-72A0-41519DDB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default file descriptor for Standard Output in Linux?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F8E1D-E4B2-13ED-C351-201AA3335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051" y="2340864"/>
            <a:ext cx="9762756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a) STDIN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b) STDOUT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c) STDERR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d) STDFILE</a:t>
            </a:r>
          </a:p>
        </p:txBody>
      </p:sp>
    </p:spTree>
    <p:extLst>
      <p:ext uri="{BB962C8B-B14F-4D97-AF65-F5344CB8AC3E}">
        <p14:creationId xmlns:p14="http://schemas.microsoft.com/office/powerpoint/2010/main" val="4634888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539F-CABE-0695-925F-1E28F052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Linux command, which symbol is used to represent Standard Output?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D3978-83E3-FAB9-814E-F55393113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922" y="2340864"/>
            <a:ext cx="9887885" cy="36344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/>
              <a:t>a) &gt;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/>
              <a:t>b) &lt;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/>
              <a:t>c) &amp;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/>
              <a:t>d) |</a:t>
            </a:r>
          </a:p>
        </p:txBody>
      </p:sp>
    </p:spTree>
    <p:extLst>
      <p:ext uri="{BB962C8B-B14F-4D97-AF65-F5344CB8AC3E}">
        <p14:creationId xmlns:p14="http://schemas.microsoft.com/office/powerpoint/2010/main" val="10688999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52AB6-7F2F-53DB-F2B3-7C79C4E1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file descriptor is used for error messages in Linux?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D280-9BF7-297C-A294-F5751487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663" y="2340864"/>
            <a:ext cx="10215144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a) STDIN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b) STDOUT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c) STDERR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d) STDFILE</a:t>
            </a:r>
          </a:p>
        </p:txBody>
      </p:sp>
    </p:spTree>
    <p:extLst>
      <p:ext uri="{BB962C8B-B14F-4D97-AF65-F5344CB8AC3E}">
        <p14:creationId xmlns:p14="http://schemas.microsoft.com/office/powerpoint/2010/main" val="105152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29E9-AF17-5307-B9DB-58543A1E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Key Features of Bash Shell Scripting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9A8E6-23C4-5AF6-94FC-F00BFE3B4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/>
                </a:solidFill>
                <a:effectLst/>
                <a:latin typeface="Söhne"/>
              </a:rPr>
              <a:t>Interactivity: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 Bash allows users to interact with the system in a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command-line environment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/>
                </a:solidFill>
                <a:effectLst/>
                <a:latin typeface="Söhne"/>
              </a:rPr>
              <a:t>Scripting</a:t>
            </a:r>
            <a:r>
              <a:rPr lang="en-US" sz="2000" b="0" i="1" dirty="0">
                <a:solidFill>
                  <a:schemeClr val="tx1"/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 Users can write scripts to </a:t>
            </a:r>
            <a:r>
              <a:rPr lang="en-US" sz="2000" b="1" i="0" dirty="0">
                <a:solidFill>
                  <a:schemeClr val="accent4">
                    <a:lumMod val="75000"/>
                  </a:schemeClr>
                </a:solidFill>
                <a:effectLst/>
                <a:latin typeface="Söhne"/>
              </a:rPr>
              <a:t>automate tasks by combining multiple commands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/>
                </a:solidFill>
                <a:effectLst/>
                <a:latin typeface="Söhne"/>
              </a:rPr>
              <a:t>Variables</a:t>
            </a:r>
            <a:r>
              <a:rPr lang="en-US" sz="2000" b="0" i="1" dirty="0">
                <a:solidFill>
                  <a:schemeClr val="tx1"/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Store and manipulate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data using variables.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/>
                </a:solidFill>
                <a:effectLst/>
                <a:latin typeface="Söhne"/>
              </a:rPr>
              <a:t>Control Structures</a:t>
            </a:r>
            <a:r>
              <a:rPr lang="en-US" sz="2000" b="0" i="1" dirty="0">
                <a:solidFill>
                  <a:schemeClr val="tx1"/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 Implement </a:t>
            </a:r>
            <a:r>
              <a:rPr lang="en-US" sz="2000" b="1" i="0" dirty="0">
                <a:solidFill>
                  <a:srgbClr val="7030A0"/>
                </a:solidFill>
                <a:effectLst/>
                <a:latin typeface="Söhne"/>
              </a:rPr>
              <a:t>conditional statements and loops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/>
                </a:solidFill>
                <a:effectLst/>
                <a:latin typeface="Söhne"/>
              </a:rPr>
              <a:t>Functions</a:t>
            </a:r>
            <a:r>
              <a:rPr lang="en-US" sz="2000" b="0" i="1" dirty="0">
                <a:solidFill>
                  <a:schemeClr val="tx1"/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 Encapsulate code for </a:t>
            </a:r>
            <a:r>
              <a:rPr lang="en-US" sz="2000" b="1" i="0" dirty="0">
                <a:solidFill>
                  <a:srgbClr val="0070C0"/>
                </a:solidFill>
                <a:effectLst/>
                <a:latin typeface="Söhne"/>
              </a:rPr>
              <a:t>reusability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6668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AFB8-885D-430B-739B-8C1C1E787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symbol 2&gt; signify in a Linux command?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6B7FD-396C-0217-AD15-1A3510C3C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2665" y="2340864"/>
            <a:ext cx="10138142" cy="36344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a) Redirects Standard Output to a file.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b) Redirects Standard Input from a file.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c) Redirects Standard Error to a file.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d) Redirects both Standard Output and Standard Error to a file.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282257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5742-BA69-5FC0-EE9F-3A784BC6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E5EDC4-D593-8B9F-F867-7797A9EDB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265" y="3281879"/>
            <a:ext cx="6835470" cy="779981"/>
          </a:xfrm>
        </p:spPr>
      </p:pic>
    </p:spTree>
    <p:extLst>
      <p:ext uri="{BB962C8B-B14F-4D97-AF65-F5344CB8AC3E}">
        <p14:creationId xmlns:p14="http://schemas.microsoft.com/office/powerpoint/2010/main" val="24926493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5CDF-C2E5-7EAE-A20D-A5AFAFE3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Echo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37A57-ADD4-90CA-C868-D597067F8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644" y="2340864"/>
            <a:ext cx="10780295" cy="2779776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chemeClr val="tx1"/>
                </a:solidFill>
                <a:effectLst/>
                <a:latin typeface="Nunito" pitchFamily="2" charset="0"/>
              </a:rPr>
              <a:t>The 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Nunito" pitchFamily="2" charset="0"/>
              </a:rPr>
              <a:t>echo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Nunito" pitchFamily="2" charset="0"/>
              </a:rPr>
              <a:t> command in Linux is a built-in command that allows users to display lines of text or strings that are passed as arguments. 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Nunito" pitchFamily="2" charset="0"/>
            </a:endParaRPr>
          </a:p>
          <a:p>
            <a:pPr marL="0" indent="0"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Nunito" pitchFamily="2" charset="0"/>
            </a:endParaRPr>
          </a:p>
          <a:p>
            <a:pPr lvl="1"/>
            <a:r>
              <a:rPr lang="en-US" sz="1700" b="1" dirty="0">
                <a:solidFill>
                  <a:schemeClr val="tx1"/>
                </a:solidFill>
              </a:rPr>
              <a:t>OPTION:</a:t>
            </a:r>
            <a:r>
              <a:rPr lang="en-US" sz="1700" dirty="0">
                <a:solidFill>
                  <a:schemeClr val="tx1"/>
                </a:solidFill>
              </a:rPr>
              <a:t> This is optional and can modify the behavior of the echo command.</a:t>
            </a:r>
          </a:p>
          <a:p>
            <a:pPr lvl="1"/>
            <a:r>
              <a:rPr lang="en-US" sz="1700" b="1" dirty="0">
                <a:solidFill>
                  <a:schemeClr val="tx1"/>
                </a:solidFill>
              </a:rPr>
              <a:t>STRING: </a:t>
            </a:r>
            <a:r>
              <a:rPr lang="en-US" sz="1700" dirty="0">
                <a:solidFill>
                  <a:schemeClr val="tx1"/>
                </a:solidFill>
              </a:rPr>
              <a:t>The text or message that you want to display.</a:t>
            </a:r>
            <a:endParaRPr lang="en-IN" sz="17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F1A9B-AE40-6724-4BE7-7ECE32865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960" y="3429000"/>
            <a:ext cx="2644537" cy="56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337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C9A7-1A33-25E4-7DB7-AD1E3467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545599-4726-B87C-1AE2-32F39194B590}"/>
              </a:ext>
            </a:extLst>
          </p:cNvPr>
          <p:cNvSpPr/>
          <p:nvPr/>
        </p:nvSpPr>
        <p:spPr>
          <a:xfrm>
            <a:off x="1058779" y="2120312"/>
            <a:ext cx="527464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 Print a Simple Message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2BB480-5139-1265-3151-3119B881F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422" y="2150346"/>
            <a:ext cx="3034249" cy="6030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FAB0A1-A630-2D05-C035-2D3EC0311096}"/>
              </a:ext>
            </a:extLst>
          </p:cNvPr>
          <p:cNvSpPr/>
          <p:nvPr/>
        </p:nvSpPr>
        <p:spPr>
          <a:xfrm>
            <a:off x="1300922" y="3136612"/>
            <a:ext cx="33337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 </a:t>
            </a:r>
            <a:r>
              <a:rPr lang="en-I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 a variable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670649-5AAE-9D15-5833-91D14D06C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422" y="3081344"/>
            <a:ext cx="3013516" cy="7915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40A69B9-B40F-E0D1-35EB-BA64D9972838}"/>
              </a:ext>
            </a:extLst>
          </p:cNvPr>
          <p:cNvSpPr/>
          <p:nvPr/>
        </p:nvSpPr>
        <p:spPr>
          <a:xfrm>
            <a:off x="1300922" y="4286289"/>
            <a:ext cx="46826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Display without newline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90F911-BC3D-37DF-3E51-A1165A062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422" y="4406143"/>
            <a:ext cx="4863540" cy="55673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A3CBA33-04D4-01B2-0C24-49306DCAA93E}"/>
              </a:ext>
            </a:extLst>
          </p:cNvPr>
          <p:cNvSpPr/>
          <p:nvPr/>
        </p:nvSpPr>
        <p:spPr>
          <a:xfrm>
            <a:off x="1300922" y="5435966"/>
            <a:ext cx="38654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Escape Characters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AE11DD-F021-B322-ADC5-6E6472E0E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3422" y="5435966"/>
            <a:ext cx="5706512" cy="55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088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2E2D-77CC-E4F1-5747-32FB525A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Bash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5BF8B-2B16-3526-B939-797A04AC3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7"/>
            <a:ext cx="11029615" cy="4423296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chemeClr val="tx1"/>
                </a:solidFill>
                <a:effectLst/>
                <a:latin typeface="Nunito" pitchFamily="2" charset="0"/>
              </a:rPr>
              <a:t>Data is stored at a particular memory address and then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Nunito" pitchFamily="2" charset="0"/>
              </a:rPr>
              <a:t>Variables let you store, read, access, and manipulate data.  It can be accessed as well as modified when required</a:t>
            </a:r>
          </a:p>
          <a:p>
            <a:endParaRPr lang="en-US" sz="2000" dirty="0">
              <a:solidFill>
                <a:schemeClr val="tx1"/>
              </a:solidFill>
              <a:latin typeface="Nunito" pitchFamily="2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Nunito" pitchFamily="2" charset="0"/>
              </a:rPr>
              <a:t>Syntax  </a:t>
            </a:r>
            <a:r>
              <a:rPr lang="en-US" sz="2000" dirty="0">
                <a:solidFill>
                  <a:schemeClr val="tx1"/>
                </a:solidFill>
                <a:latin typeface="Nunito" pitchFamily="2" charset="0"/>
              </a:rPr>
              <a:t>- </a:t>
            </a:r>
          </a:p>
          <a:p>
            <a:endParaRPr lang="en-US" sz="2000" dirty="0">
              <a:solidFill>
                <a:schemeClr val="tx1"/>
              </a:solidFill>
              <a:latin typeface="Nunito" pitchFamily="2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Nunito" pitchFamily="2" charset="0"/>
              </a:rPr>
              <a:t>Example </a:t>
            </a:r>
            <a:r>
              <a:rPr lang="en-US" sz="2000" dirty="0">
                <a:solidFill>
                  <a:schemeClr val="tx1"/>
                </a:solidFill>
                <a:latin typeface="Nunito" pitchFamily="2" charset="0"/>
              </a:rPr>
              <a:t>-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E24582-765B-907C-1440-5B8C1B9FA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264" y="4281032"/>
            <a:ext cx="2710632" cy="588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532BB8-3A87-88DE-DFDD-869C7326E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264" y="5152568"/>
            <a:ext cx="2527004" cy="87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535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48B73-D7DE-4F9E-3348-0845AB703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456" y="1753723"/>
            <a:ext cx="4558699" cy="3634486"/>
          </a:xfrm>
        </p:spPr>
        <p:txBody>
          <a:bodyPr>
            <a:normAutofit/>
          </a:bodyPr>
          <a:lstStyle/>
          <a:p>
            <a:r>
              <a:rPr lang="en-IN" sz="2400" b="1" i="0" dirty="0">
                <a:effectLst/>
                <a:latin typeface="Söhne"/>
              </a:rPr>
              <a:t>Accessing Variable Value</a:t>
            </a:r>
          </a:p>
          <a:p>
            <a:endParaRPr lang="en-IN" sz="2400" b="1" dirty="0">
              <a:latin typeface="Söhne"/>
            </a:endParaRPr>
          </a:p>
          <a:p>
            <a:endParaRPr lang="en-IN" sz="2400" b="1" i="0" dirty="0">
              <a:effectLst/>
              <a:latin typeface="Söhne"/>
            </a:endParaRPr>
          </a:p>
          <a:p>
            <a:endParaRPr lang="en-IN" sz="2400" b="1" i="0" dirty="0">
              <a:effectLst/>
              <a:latin typeface="Söhne"/>
            </a:endParaRPr>
          </a:p>
          <a:p>
            <a:r>
              <a:rPr lang="en-IN" sz="2400" b="1" i="0" dirty="0">
                <a:effectLst/>
                <a:latin typeface="Söhne"/>
              </a:rPr>
              <a:t>Concatenating Variables:</a:t>
            </a:r>
            <a:endParaRPr lang="en-I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CC4AFC-ADDD-2340-9CD3-E01A361E4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778" y="2045256"/>
            <a:ext cx="3968333" cy="7845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3F5014-C4CC-9A4F-0D59-95D94B589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778" y="4172551"/>
            <a:ext cx="4131167" cy="88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048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48B73-D7DE-4F9E-3348-0845AB703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456" y="1753722"/>
            <a:ext cx="4558699" cy="4387195"/>
          </a:xfrm>
        </p:spPr>
        <p:txBody>
          <a:bodyPr>
            <a:normAutofit/>
          </a:bodyPr>
          <a:lstStyle/>
          <a:p>
            <a:r>
              <a:rPr lang="en-IN" sz="2400" b="1" i="0" dirty="0">
                <a:effectLst/>
                <a:latin typeface="Söhne"/>
              </a:rPr>
              <a:t>String Variables</a:t>
            </a:r>
            <a:endParaRPr lang="en-IN" sz="2400" b="1" dirty="0">
              <a:latin typeface="Söhne"/>
            </a:endParaRPr>
          </a:p>
          <a:p>
            <a:endParaRPr lang="en-IN" sz="2400" b="1" i="0" dirty="0">
              <a:effectLst/>
              <a:latin typeface="Söhne"/>
            </a:endParaRPr>
          </a:p>
          <a:p>
            <a:endParaRPr lang="en-IN" sz="2400" b="1" i="0" dirty="0">
              <a:effectLst/>
              <a:latin typeface="Söhne"/>
            </a:endParaRPr>
          </a:p>
          <a:p>
            <a:r>
              <a:rPr lang="en-IN" sz="2400" b="1" i="0" dirty="0">
                <a:effectLst/>
                <a:latin typeface="Söhne"/>
              </a:rPr>
              <a:t>Numeric Variables</a:t>
            </a:r>
          </a:p>
          <a:p>
            <a:endParaRPr lang="en-IN" sz="2400" b="1" i="0" dirty="0">
              <a:effectLst/>
              <a:latin typeface="Söhne"/>
            </a:endParaRPr>
          </a:p>
          <a:p>
            <a:endParaRPr lang="en-IN" sz="2400" b="1" dirty="0">
              <a:latin typeface="Söhne"/>
            </a:endParaRPr>
          </a:p>
          <a:p>
            <a:r>
              <a:rPr lang="en-IN" sz="2400" b="1" i="0" dirty="0">
                <a:effectLst/>
                <a:latin typeface="Söhne"/>
              </a:rPr>
              <a:t>Boolean Variables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6C5A3-C31E-3FC4-E7E7-53DFDE6CB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166" y="2032056"/>
            <a:ext cx="3107078" cy="63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D39E00-8DC2-E624-AE7B-B57B62FF4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166" y="3566298"/>
            <a:ext cx="2933824" cy="63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0E0ED9-B131-0E1B-998D-7620A7E8C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166" y="5063729"/>
            <a:ext cx="2702817" cy="71860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74A6C3E-0222-363B-0559-A10A38D1F912}"/>
              </a:ext>
            </a:extLst>
          </p:cNvPr>
          <p:cNvSpPr/>
          <p:nvPr/>
        </p:nvSpPr>
        <p:spPr>
          <a:xfrm>
            <a:off x="3990611" y="2175309"/>
            <a:ext cx="1453415" cy="36585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4C28B44-DF0E-C538-C521-C1CF569970DF}"/>
              </a:ext>
            </a:extLst>
          </p:cNvPr>
          <p:cNvSpPr/>
          <p:nvPr/>
        </p:nvSpPr>
        <p:spPr>
          <a:xfrm>
            <a:off x="3990611" y="3764392"/>
            <a:ext cx="1453415" cy="36585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AC735F7-7298-994E-B82D-118FA70C4094}"/>
              </a:ext>
            </a:extLst>
          </p:cNvPr>
          <p:cNvSpPr/>
          <p:nvPr/>
        </p:nvSpPr>
        <p:spPr>
          <a:xfrm>
            <a:off x="3990611" y="5424039"/>
            <a:ext cx="1453415" cy="36585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4325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FD03-0A47-BE1C-B179-C4EA83BC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46E6D-E57D-C5EE-52B7-270CDE3DF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i="0" dirty="0">
                <a:effectLst/>
                <a:latin typeface="Söhne"/>
              </a:rPr>
              <a:t>Positional Parameters </a:t>
            </a:r>
            <a:r>
              <a:rPr lang="en-IN" sz="2400" i="0" dirty="0">
                <a:effectLst/>
                <a:latin typeface="Söhne"/>
              </a:rPr>
              <a:t>- </a:t>
            </a:r>
            <a:r>
              <a:rPr lang="en-US" sz="2400" i="0" dirty="0">
                <a:effectLst/>
                <a:latin typeface="Söhne"/>
              </a:rPr>
              <a:t>$0, $1, $2, ...: Represent the script or command name, and the command-line arguments</a:t>
            </a:r>
            <a:r>
              <a:rPr lang="en-US" sz="2400" b="1" i="0" dirty="0">
                <a:effectLst/>
                <a:latin typeface="Söhne"/>
              </a:rPr>
              <a:t>.</a:t>
            </a:r>
          </a:p>
          <a:p>
            <a:endParaRPr lang="en-US" sz="2400" b="1" dirty="0">
              <a:latin typeface="Söhne"/>
            </a:endParaRPr>
          </a:p>
          <a:p>
            <a:endParaRPr lang="en-US" sz="2400" b="1" i="0" dirty="0">
              <a:effectLst/>
              <a:latin typeface="Söhne"/>
            </a:endParaRPr>
          </a:p>
          <a:p>
            <a:r>
              <a:rPr lang="en-IN" sz="2400" b="1" i="0" dirty="0">
                <a:effectLst/>
                <a:latin typeface="Söhne"/>
              </a:rPr>
              <a:t>Environment Variables:</a:t>
            </a:r>
            <a:r>
              <a:rPr lang="en-US" sz="2400" b="1" dirty="0">
                <a:latin typeface="Söhne"/>
              </a:rPr>
              <a:t> </a:t>
            </a:r>
            <a:r>
              <a:rPr lang="en-US" sz="2400" dirty="0">
                <a:latin typeface="Söhne"/>
              </a:rPr>
              <a:t>$HOME, $USER, $PATH, etc.: Represent system or user-specific information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20E4EE-E3B6-EA99-A0AE-B798BE222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434" y="3650399"/>
            <a:ext cx="3299385" cy="9092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7072B1-6A7D-262A-DC7D-5E1D059D5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434" y="5656404"/>
            <a:ext cx="3732522" cy="68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009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50893-CD63-B145-9619-CF8C03B54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197" y="627567"/>
            <a:ext cx="4067810" cy="6023489"/>
          </a:xfrm>
        </p:spPr>
        <p:txBody>
          <a:bodyPr>
            <a:normAutofit/>
          </a:bodyPr>
          <a:lstStyle/>
          <a:p>
            <a:r>
              <a:rPr lang="en-IN" sz="2400" i="0" dirty="0">
                <a:effectLst/>
                <a:latin typeface="Söhne"/>
              </a:rPr>
              <a:t>Performing Arithmetic</a:t>
            </a:r>
          </a:p>
          <a:p>
            <a:endParaRPr lang="en-IN" sz="2400" dirty="0">
              <a:latin typeface="Söhne"/>
            </a:endParaRPr>
          </a:p>
          <a:p>
            <a:endParaRPr lang="en-IN" sz="2400" i="0" dirty="0">
              <a:effectLst/>
              <a:latin typeface="Söhne"/>
            </a:endParaRPr>
          </a:p>
          <a:p>
            <a:endParaRPr lang="en-IN" sz="2400" dirty="0">
              <a:latin typeface="Söhne"/>
            </a:endParaRPr>
          </a:p>
          <a:p>
            <a:endParaRPr lang="en-IN" sz="2400" i="0" dirty="0">
              <a:effectLst/>
              <a:latin typeface="Söhne"/>
            </a:endParaRPr>
          </a:p>
          <a:p>
            <a:r>
              <a:rPr lang="en-IN" sz="2400" dirty="0">
                <a:latin typeface="Söhne"/>
              </a:rPr>
              <a:t>Local and Global Scope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F661E-2EF3-3D98-8CE1-17ED3CE95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451" y="1534263"/>
            <a:ext cx="2656081" cy="13632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0D799E-99E5-6420-8D3B-BCEEA36EB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452" y="3109920"/>
            <a:ext cx="6120482" cy="331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20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A820D-3522-82E3-0187-2D6E38D7D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D7629A-0AC0-A34D-ECB8-13596D919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839" y="590949"/>
            <a:ext cx="7220170" cy="610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3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6CB27F-98D4-3317-6432-4A2035204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Bash Shell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65551-C628-8770-C9BC-43843C2B7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2051335"/>
            <a:ext cx="5194769" cy="557784"/>
          </a:xfrm>
        </p:spPr>
        <p:txBody>
          <a:bodyPr/>
          <a:lstStyle/>
          <a:p>
            <a:r>
              <a:rPr lang="en-IN" sz="2400" b="1" dirty="0"/>
              <a:t>Advantages 	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7CC13-BD23-1C86-33AA-189F78E745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It is simple.</a:t>
            </a:r>
          </a:p>
          <a:p>
            <a:r>
              <a:rPr lang="en-US" sz="1800" dirty="0"/>
              <a:t>It helps to avoid doing repetitive tasks</a:t>
            </a:r>
          </a:p>
          <a:p>
            <a:r>
              <a:rPr lang="en-US" sz="1800" dirty="0"/>
              <a:t>Easy to use</a:t>
            </a:r>
          </a:p>
          <a:p>
            <a:r>
              <a:rPr lang="en-US" sz="1800" dirty="0"/>
              <a:t>Frequently performed tasks can be automated</a:t>
            </a:r>
          </a:p>
          <a:p>
            <a:r>
              <a:rPr lang="en-US" sz="1800" dirty="0"/>
              <a:t>A sequence of commands can be run as a single command.</a:t>
            </a:r>
            <a:endParaRPr lang="en-IN" sz="1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5DB8AC-C12C-3704-C24F-D32F848D8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6037" y="2045334"/>
            <a:ext cx="5194770" cy="5533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IN" sz="2400" b="1" dirty="0"/>
              <a:t>Disadvantages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305E0B4-6A5A-0EA0-BECC-886B4435D3B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Any mistake while writing can be costly.</a:t>
            </a:r>
          </a:p>
          <a:p>
            <a:r>
              <a:rPr lang="en-US" sz="1800" dirty="0"/>
              <a:t>A new process launched for almost every shell command executed</a:t>
            </a:r>
          </a:p>
          <a:p>
            <a:r>
              <a:rPr lang="en-US" sz="1800" dirty="0"/>
              <a:t>Slow execution speed </a:t>
            </a:r>
          </a:p>
          <a:p>
            <a:r>
              <a:rPr lang="en-US" sz="1800" dirty="0"/>
              <a:t>Compatibility problems between different platforms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145147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F19E4-110A-0CE3-240F-52747352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programming, what is the process of combining two or more strings into a single string called?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C0F4C-99B3-2128-EECB-25B1161A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911" y="2340864"/>
            <a:ext cx="10272895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a) Concatenating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b) Merging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c) Joining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d) Appending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744747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92BAD-BC20-FF93-256C-75ACF6A9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operator is commonly used for concatenating strings in many programming languages?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B95A4-E35F-C837-4618-CB8211B5F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173" y="2340864"/>
            <a:ext cx="9868634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a) +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b) *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c) /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d) -</a:t>
            </a:r>
          </a:p>
        </p:txBody>
      </p:sp>
    </p:spTree>
    <p:extLst>
      <p:ext uri="{BB962C8B-B14F-4D97-AF65-F5344CB8AC3E}">
        <p14:creationId xmlns:p14="http://schemas.microsoft.com/office/powerpoint/2010/main" val="41968958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7EB3-4FA2-E703-9654-099841C5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result of concatenating the strings "Hello" and "World"?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209CA-E12E-72DE-DA31-93D8CACB9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6669" y="2340864"/>
            <a:ext cx="9984138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a) "HelloWorld"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b) "Hello World"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c) "</a:t>
            </a:r>
            <a:r>
              <a:rPr lang="en-US" sz="2000" dirty="0" err="1"/>
              <a:t>Hello,World</a:t>
            </a:r>
            <a:r>
              <a:rPr lang="en-US" sz="2000" dirty="0"/>
              <a:t>"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d) "Hello-World"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808645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BAED-F919-2F9E-C738-A53556CE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programming, what data type is typically used to represent whole numbers (integers)?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F201A-5FBB-D175-1438-FCD761EFC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423" y="2340864"/>
            <a:ext cx="9849384" cy="36344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a) String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b) Numeric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c) Boolean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d) Character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365414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25E4-6B74-F3B9-10C9-09A81EC17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 following is a </a:t>
            </a:r>
            <a:r>
              <a:rPr lang="en-US" dirty="0" err="1"/>
              <a:t>boolean</a:t>
            </a:r>
            <a:r>
              <a:rPr lang="en-US" dirty="0"/>
              <a:t> operator often used for logical comparisons?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AD743-5A20-4314-82D8-434E08ED9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924" y="2340864"/>
            <a:ext cx="9810883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a) &amp;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b) |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c) !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d) ^</a:t>
            </a:r>
          </a:p>
        </p:txBody>
      </p:sp>
    </p:spTree>
    <p:extLst>
      <p:ext uri="{BB962C8B-B14F-4D97-AF65-F5344CB8AC3E}">
        <p14:creationId xmlns:p14="http://schemas.microsoft.com/office/powerpoint/2010/main" val="42874274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F1957-1C53-79EE-0476-A205E4268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FA36EA-5850-04D5-D9F1-C4B40532A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108" y="3062726"/>
            <a:ext cx="6419784" cy="732548"/>
          </a:xfrm>
        </p:spPr>
      </p:pic>
    </p:spTree>
    <p:extLst>
      <p:ext uri="{BB962C8B-B14F-4D97-AF65-F5344CB8AC3E}">
        <p14:creationId xmlns:p14="http://schemas.microsoft.com/office/powerpoint/2010/main" val="22285153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19B1-D88C-20D7-E15C-2EE071C02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 Processing Commands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5689-9486-C59C-165C-3F1B51FB9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036" y="2283111"/>
            <a:ext cx="10010273" cy="4002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Söhne"/>
              </a:rPr>
              <a:t>Text Processing Commands:</a:t>
            </a:r>
          </a:p>
          <a:p>
            <a:pPr lvl="1"/>
            <a:r>
              <a:rPr lang="en-US" sz="2400" dirty="0">
                <a:latin typeface="Söhne"/>
              </a:rPr>
              <a:t>grep, cut, awk.</a:t>
            </a:r>
          </a:p>
          <a:p>
            <a:pPr lvl="1"/>
            <a:r>
              <a:rPr lang="en-US" sz="2400" dirty="0">
                <a:latin typeface="Söhne"/>
              </a:rPr>
              <a:t>Essential tools for manipulating and extracting information from text data.</a:t>
            </a:r>
          </a:p>
          <a:p>
            <a:pPr marL="324000" lvl="1" indent="0">
              <a:buNone/>
            </a:pPr>
            <a:endParaRPr lang="en-US" sz="2400" dirty="0">
              <a:latin typeface="Söhne"/>
            </a:endParaRPr>
          </a:p>
          <a:p>
            <a:pPr marL="0" indent="0">
              <a:buNone/>
            </a:pPr>
            <a:r>
              <a:rPr lang="en-US" sz="2400" b="1" dirty="0">
                <a:latin typeface="Söhne"/>
              </a:rPr>
              <a:t>Objective:</a:t>
            </a:r>
          </a:p>
          <a:p>
            <a:pPr lvl="1"/>
            <a:r>
              <a:rPr lang="en-US" sz="2400" dirty="0">
                <a:latin typeface="Söhne"/>
              </a:rPr>
              <a:t>Understand the purpose and usage of these commands in Linux.</a:t>
            </a:r>
            <a:endParaRPr lang="en-IN" sz="24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9772275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BA0F-B7AE-C112-BCF5-63A8A3A4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grep - Global Regular Expression 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AC8FF-7E59-DC8F-F30B-F4607211A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678" y="2598821"/>
            <a:ext cx="9285230" cy="38822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Söhne"/>
              </a:rPr>
              <a:t>Definition:</a:t>
            </a:r>
          </a:p>
          <a:p>
            <a:pPr lvl="1"/>
            <a:r>
              <a:rPr lang="en-US" sz="2100" b="1" dirty="0">
                <a:latin typeface="Söhne"/>
              </a:rPr>
              <a:t>grep searches for patterns in text files and displays matching lines.</a:t>
            </a:r>
            <a:endParaRPr lang="en-IN" sz="2100" b="1" dirty="0">
              <a:latin typeface="Söhne"/>
            </a:endParaRPr>
          </a:p>
          <a:p>
            <a:pPr marL="0" indent="0">
              <a:buNone/>
            </a:pPr>
            <a:r>
              <a:rPr lang="en-IN" sz="2400" b="1" dirty="0">
                <a:latin typeface="Söhne"/>
              </a:rPr>
              <a:t>Basic Syntax:</a:t>
            </a:r>
          </a:p>
          <a:p>
            <a:pPr marL="0" indent="0">
              <a:buNone/>
            </a:pPr>
            <a:endParaRPr lang="en-IN" sz="2400" b="1" dirty="0">
              <a:latin typeface="Söhne"/>
            </a:endParaRPr>
          </a:p>
          <a:p>
            <a:pPr marL="0" indent="0">
              <a:buNone/>
            </a:pPr>
            <a:endParaRPr lang="en-IN" sz="2400" b="1" dirty="0">
              <a:latin typeface="Söhne"/>
            </a:endParaRPr>
          </a:p>
          <a:p>
            <a:pPr marL="0" indent="0">
              <a:buNone/>
            </a:pPr>
            <a:r>
              <a:rPr lang="en-IN" sz="2400" b="1" dirty="0">
                <a:latin typeface="Söhne"/>
              </a:rPr>
              <a:t>Example:</a:t>
            </a:r>
          </a:p>
          <a:p>
            <a:pPr marL="0" indent="0">
              <a:buNone/>
            </a:pPr>
            <a:endParaRPr lang="en-IN" sz="2400" b="1" dirty="0">
              <a:latin typeface="Söhne"/>
            </a:endParaRPr>
          </a:p>
          <a:p>
            <a:pPr marL="0" indent="0">
              <a:buNone/>
            </a:pPr>
            <a:endParaRPr lang="en-IN" sz="2400" b="1" dirty="0">
              <a:latin typeface="Söhne"/>
            </a:endParaRPr>
          </a:p>
          <a:p>
            <a:pPr marL="0" indent="0">
              <a:buNone/>
            </a:pPr>
            <a:endParaRPr lang="en-IN" sz="2400" b="1" dirty="0">
              <a:latin typeface="Söhn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04E06-B957-A3FA-04B1-AED26E888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782" y="3954734"/>
            <a:ext cx="4376703" cy="8001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17020D-471D-58B2-4036-7D3DF8D53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782" y="5502832"/>
            <a:ext cx="4376703" cy="79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001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D4E5-3257-9A46-15C2-AF0E95D0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- Removing Sections from Each 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687BE-3FE9-39A9-13AB-FE48A7F07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901" y="2136807"/>
            <a:ext cx="10657906" cy="427361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Söhne"/>
              </a:rPr>
              <a:t>Definition:</a:t>
            </a:r>
          </a:p>
          <a:p>
            <a:pPr lvl="1"/>
            <a:r>
              <a:rPr lang="en-US" sz="2100" b="1" dirty="0">
                <a:latin typeface="Söhne"/>
              </a:rPr>
              <a:t>cut removes sections from each line of a file.</a:t>
            </a:r>
          </a:p>
          <a:p>
            <a:pPr marL="0" indent="0">
              <a:buNone/>
            </a:pPr>
            <a:r>
              <a:rPr lang="en-US" sz="2400" b="1" dirty="0">
                <a:latin typeface="Söhne"/>
              </a:rPr>
              <a:t>Basic Syntax:</a:t>
            </a:r>
          </a:p>
          <a:p>
            <a:pPr marL="0" indent="0">
              <a:buNone/>
            </a:pPr>
            <a:endParaRPr lang="en-US" sz="2400" b="1" dirty="0">
              <a:latin typeface="Söhne"/>
            </a:endParaRPr>
          </a:p>
          <a:p>
            <a:pPr marL="0" indent="0">
              <a:buNone/>
            </a:pPr>
            <a:endParaRPr lang="en-US" sz="2400" b="1" dirty="0">
              <a:latin typeface="Söhne"/>
            </a:endParaRPr>
          </a:p>
          <a:p>
            <a:pPr marL="0" indent="0">
              <a:buNone/>
            </a:pPr>
            <a:r>
              <a:rPr lang="en-IN" sz="2400" b="1" dirty="0">
                <a:latin typeface="Söhne"/>
              </a:rPr>
              <a:t>Example:</a:t>
            </a:r>
          </a:p>
          <a:p>
            <a:pPr marL="0" indent="0">
              <a:buNone/>
            </a:pPr>
            <a:endParaRPr lang="en-IN" sz="2000" b="1" dirty="0">
              <a:latin typeface="Söhne"/>
            </a:endParaRPr>
          </a:p>
          <a:p>
            <a:pPr marL="0" indent="0">
              <a:buNone/>
            </a:pPr>
            <a:endParaRPr lang="en-IN" sz="2000" b="1" dirty="0"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9666F-7977-4E7A-DBF1-3991C3B28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652" y="3764386"/>
            <a:ext cx="3686336" cy="7209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FEA190-DD13-42DD-1C34-6174472F4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652" y="5150874"/>
            <a:ext cx="3680479" cy="72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91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1C8E0-B6CD-CD27-5C34-F600A3A2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awk - Text and Pattern 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5CED2-BD8C-CDAB-F57D-E627E9304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156" y="2340864"/>
            <a:ext cx="10484651" cy="411768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Söhne"/>
              </a:rPr>
              <a:t>Definition:</a:t>
            </a:r>
          </a:p>
          <a:p>
            <a:pPr lvl="1"/>
            <a:r>
              <a:rPr lang="en-US" sz="2100" b="1" dirty="0">
                <a:latin typeface="Söhne"/>
              </a:rPr>
              <a:t>awk is a versatile text-processing tool for pattern scanning and processing.</a:t>
            </a:r>
          </a:p>
          <a:p>
            <a:pPr marL="0" indent="0">
              <a:buNone/>
            </a:pPr>
            <a:r>
              <a:rPr lang="en-US" sz="2400" b="1" dirty="0">
                <a:latin typeface="Söhne"/>
              </a:rPr>
              <a:t>Basic Syntax:</a:t>
            </a:r>
          </a:p>
          <a:p>
            <a:pPr marL="0" indent="0">
              <a:buNone/>
            </a:pPr>
            <a:endParaRPr lang="en-US" sz="2400" b="1" dirty="0">
              <a:latin typeface="Söhne"/>
            </a:endParaRPr>
          </a:p>
          <a:p>
            <a:pPr marL="0" indent="0">
              <a:buNone/>
            </a:pPr>
            <a:endParaRPr lang="en-US" sz="2400" b="1" dirty="0">
              <a:latin typeface="Söhne"/>
            </a:endParaRPr>
          </a:p>
          <a:p>
            <a:pPr marL="0" indent="0">
              <a:buNone/>
            </a:pPr>
            <a:r>
              <a:rPr lang="en-IN" sz="2400" b="1" dirty="0">
                <a:latin typeface="Söhne"/>
              </a:rPr>
              <a:t>Example:</a:t>
            </a:r>
          </a:p>
          <a:p>
            <a:pPr marL="0" indent="0">
              <a:buNone/>
            </a:pPr>
            <a:endParaRPr lang="en-IN" sz="2400" b="1" dirty="0">
              <a:latin typeface="Söhn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EDA9F9-AFFA-A00A-EEC4-043E0F524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470" y="4177446"/>
            <a:ext cx="4872613" cy="7699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22A387-501F-92DF-6991-124963CE1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470" y="5622525"/>
            <a:ext cx="4872613" cy="76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2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481198B-FF0D-C3C3-598B-9AAF3535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  <a:latin typeface="Nunito" pitchFamily="2" charset="0"/>
              </a:rPr>
              <a:t>How to Write Bash Scripts?</a:t>
            </a:r>
            <a:br>
              <a:rPr lang="en-US" b="1" i="0" dirty="0">
                <a:solidFill>
                  <a:srgbClr val="FFFFFF"/>
                </a:solidFill>
                <a:effectLst/>
                <a:latin typeface="Nunito" pitchFamily="2" charset="0"/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Nunito" pitchFamily="2" charset="0"/>
              </a:rPr>
              <a:t>How to Write Bash Scripts?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36148B6-D6FE-2676-3574-4D3F66A04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5078463" cy="4517136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chemeClr val="tx1"/>
                </a:solidFill>
                <a:effectLst/>
                <a:latin typeface="Nunito" pitchFamily="2" charset="0"/>
              </a:rPr>
              <a:t>Create a file with the .sh extension.</a:t>
            </a:r>
          </a:p>
          <a:p>
            <a:pPr marL="0" indent="0"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Nunito" pitchFamily="2" charset="0"/>
            </a:endParaRP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Nunito" pitchFamily="2" charset="0"/>
              </a:rPr>
              <a:t>Write down the bash scripts within it</a:t>
            </a:r>
          </a:p>
          <a:p>
            <a:endParaRPr lang="en-US" sz="2000" dirty="0">
              <a:solidFill>
                <a:schemeClr val="tx1"/>
              </a:solidFill>
              <a:latin typeface="Nunito" pitchFamily="2" charset="0"/>
            </a:endParaRP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Nunito" pitchFamily="2" charset="0"/>
              </a:rPr>
              <a:t>Provide execution permission to it</a:t>
            </a:r>
          </a:p>
          <a:p>
            <a:endParaRPr lang="en-US" sz="2000" dirty="0">
              <a:solidFill>
                <a:schemeClr val="tx1"/>
              </a:solidFill>
              <a:latin typeface="Nunito" pitchFamily="2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Nunito" pitchFamily="2" charset="0"/>
              </a:rPr>
              <a:t>Execute the file 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FB34C5C-8A5B-EA2E-4DA2-D9DD23ADAF66}"/>
              </a:ext>
            </a:extLst>
          </p:cNvPr>
          <p:cNvSpPr/>
          <p:nvPr/>
        </p:nvSpPr>
        <p:spPr>
          <a:xfrm>
            <a:off x="5352676" y="3006733"/>
            <a:ext cx="1741144" cy="47962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88F3F5-99F7-A452-293B-85F5074EA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669" y="2689347"/>
            <a:ext cx="2720844" cy="671019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9C37DD09-5B91-1077-DAAD-EEF4044BBF22}"/>
              </a:ext>
            </a:extLst>
          </p:cNvPr>
          <p:cNvSpPr/>
          <p:nvPr/>
        </p:nvSpPr>
        <p:spPr>
          <a:xfrm>
            <a:off x="5352676" y="3918295"/>
            <a:ext cx="1741144" cy="47962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D0C27B-90F2-4B6D-DE3D-395562CA3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295" y="3709163"/>
            <a:ext cx="2711218" cy="7489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ECF5B6-C27A-BA08-E0BB-AF0B4BFE5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669" y="4849597"/>
            <a:ext cx="2697014" cy="696797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C67D1024-8D0B-5865-8DE6-A89F69920E72}"/>
              </a:ext>
            </a:extLst>
          </p:cNvPr>
          <p:cNvSpPr/>
          <p:nvPr/>
        </p:nvSpPr>
        <p:spPr>
          <a:xfrm>
            <a:off x="5352676" y="4829857"/>
            <a:ext cx="1741144" cy="47962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6494ED8-D872-5365-4992-9DD548A7CB71}"/>
              </a:ext>
            </a:extLst>
          </p:cNvPr>
          <p:cNvSpPr/>
          <p:nvPr/>
        </p:nvSpPr>
        <p:spPr>
          <a:xfrm>
            <a:off x="5352676" y="5830638"/>
            <a:ext cx="1741144" cy="47962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6F9EEC1-FB8B-478F-E47E-E8A2687185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9295" y="5828349"/>
            <a:ext cx="2697014" cy="65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313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00E27-BB61-1920-7725-F8B5EC3E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 and Output Redirection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9FC62-2126-5253-9E22-4E9D2C46D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526" y="2340864"/>
            <a:ext cx="10648281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Söhne"/>
              </a:rPr>
              <a:t>Redirection Operators:</a:t>
            </a:r>
          </a:p>
          <a:p>
            <a:pPr lvl="1"/>
            <a:r>
              <a:rPr lang="en-US" sz="2400" b="1" dirty="0">
                <a:latin typeface="Söhne"/>
              </a:rPr>
              <a:t>&lt;: Redirects input from a file.</a:t>
            </a:r>
          </a:p>
          <a:p>
            <a:pPr lvl="1"/>
            <a:r>
              <a:rPr lang="en-US" sz="2400" b="1" dirty="0">
                <a:latin typeface="Söhne"/>
              </a:rPr>
              <a:t>&gt;: Redirects output to a file.</a:t>
            </a:r>
          </a:p>
          <a:p>
            <a:pPr lvl="1"/>
            <a:r>
              <a:rPr lang="en-US" sz="2400" b="1" dirty="0">
                <a:latin typeface="Söhne"/>
              </a:rPr>
              <a:t>&gt;&gt;: Appends output to a file.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46FAF-1293-D96D-0AF5-C4A8A4007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824" y="3542293"/>
            <a:ext cx="3170301" cy="615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822495-F04E-58AD-E698-1AF78460B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824" y="4548677"/>
            <a:ext cx="3560088" cy="103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011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0BD4-E300-CB77-50E9-80F08577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093BF-0D8F-D7D8-029D-5103849E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147" y="2340863"/>
            <a:ext cx="10792660" cy="4416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Söhne"/>
              </a:rPr>
              <a:t>Definition:</a:t>
            </a:r>
          </a:p>
          <a:p>
            <a:r>
              <a:rPr lang="en-US" sz="2400" dirty="0">
                <a:latin typeface="Söhne"/>
              </a:rPr>
              <a:t>Command chaining involves executing multiple commands sequentially or conditionally.</a:t>
            </a:r>
          </a:p>
          <a:p>
            <a:pPr marL="0" indent="0">
              <a:buNone/>
            </a:pPr>
            <a:endParaRPr lang="en-US" sz="2400" b="1" dirty="0">
              <a:latin typeface="Söhne"/>
            </a:endParaRPr>
          </a:p>
          <a:p>
            <a:pPr marL="0" indent="0">
              <a:buNone/>
            </a:pPr>
            <a:r>
              <a:rPr lang="en-US" sz="2400" b="1" dirty="0">
                <a:latin typeface="Söhne"/>
              </a:rPr>
              <a:t>Operators:</a:t>
            </a:r>
          </a:p>
          <a:p>
            <a:r>
              <a:rPr lang="en-US" sz="2400" dirty="0">
                <a:latin typeface="Söhne"/>
              </a:rPr>
              <a:t>;: Execute commands sequentially.</a:t>
            </a:r>
          </a:p>
          <a:p>
            <a:r>
              <a:rPr lang="en-US" sz="2400" dirty="0">
                <a:latin typeface="Söhne"/>
              </a:rPr>
              <a:t>&amp;&amp;: Execute the second command only if the first one succeeds.</a:t>
            </a:r>
          </a:p>
          <a:p>
            <a:r>
              <a:rPr lang="en-US" sz="2400" dirty="0">
                <a:latin typeface="Söhne"/>
              </a:rPr>
              <a:t>||: Execute the second command only if the first one fails.</a:t>
            </a:r>
          </a:p>
          <a:p>
            <a:pPr marL="0" indent="0">
              <a:buNone/>
            </a:pPr>
            <a:endParaRPr lang="en-US" sz="2400" b="1" dirty="0">
              <a:latin typeface="Söhne"/>
            </a:endParaRPr>
          </a:p>
          <a:p>
            <a:pPr marL="0" indent="0">
              <a:buNone/>
            </a:pPr>
            <a:endParaRPr lang="en-IN" sz="2400" b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1141531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C6AC9-69D8-F554-7C61-C56AF205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Sequential Command Chaining (;)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ACCDC-9F7E-964C-1804-A4ADF3F88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43101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b="1" dirty="0">
              <a:latin typeface="Söhne"/>
            </a:endParaRPr>
          </a:p>
          <a:p>
            <a:pPr marL="0" indent="0">
              <a:buNone/>
            </a:pPr>
            <a:endParaRPr lang="en-US" sz="2400" b="1" dirty="0">
              <a:latin typeface="Söhne"/>
            </a:endParaRPr>
          </a:p>
          <a:p>
            <a:pPr marL="0" indent="0">
              <a:buNone/>
            </a:pPr>
            <a:r>
              <a:rPr lang="en-US" sz="2400" b="1" dirty="0">
                <a:latin typeface="Söhne"/>
              </a:rPr>
              <a:t>Explanation:</a:t>
            </a:r>
          </a:p>
          <a:p>
            <a:r>
              <a:rPr lang="en-US" sz="2400" dirty="0" err="1">
                <a:latin typeface="Söhne"/>
              </a:rPr>
              <a:t>mkdir</a:t>
            </a:r>
            <a:r>
              <a:rPr lang="en-US" sz="2400" dirty="0">
                <a:latin typeface="Söhne"/>
              </a:rPr>
              <a:t> </a:t>
            </a:r>
            <a:r>
              <a:rPr lang="en-US" sz="2400" dirty="0" err="1">
                <a:latin typeface="Söhne"/>
              </a:rPr>
              <a:t>my_directory</a:t>
            </a:r>
            <a:r>
              <a:rPr lang="en-US" sz="2400" dirty="0">
                <a:latin typeface="Söhne"/>
              </a:rPr>
              <a:t>: Creates a new directory named "</a:t>
            </a:r>
            <a:r>
              <a:rPr lang="en-US" sz="2400" dirty="0" err="1">
                <a:latin typeface="Söhne"/>
              </a:rPr>
              <a:t>my_directory</a:t>
            </a:r>
            <a:r>
              <a:rPr lang="en-US" sz="2400" dirty="0">
                <a:latin typeface="Söhne"/>
              </a:rPr>
              <a:t>."</a:t>
            </a:r>
          </a:p>
          <a:p>
            <a:r>
              <a:rPr lang="en-US" sz="2400" dirty="0">
                <a:latin typeface="Söhne"/>
              </a:rPr>
              <a:t>cd </a:t>
            </a:r>
            <a:r>
              <a:rPr lang="en-US" sz="2400" dirty="0" err="1">
                <a:latin typeface="Söhne"/>
              </a:rPr>
              <a:t>my_directory</a:t>
            </a:r>
            <a:r>
              <a:rPr lang="en-US" sz="2400" dirty="0">
                <a:latin typeface="Söhne"/>
              </a:rPr>
              <a:t>: Changes the current working directory to "</a:t>
            </a:r>
            <a:r>
              <a:rPr lang="en-US" sz="2400" dirty="0" err="1">
                <a:latin typeface="Söhne"/>
              </a:rPr>
              <a:t>my_directory</a:t>
            </a:r>
            <a:r>
              <a:rPr lang="en-US" sz="2400" dirty="0">
                <a:latin typeface="Söhne"/>
              </a:rPr>
              <a:t>."</a:t>
            </a:r>
          </a:p>
          <a:p>
            <a:r>
              <a:rPr lang="en-US" sz="2400" dirty="0">
                <a:latin typeface="Söhne"/>
              </a:rPr>
              <a:t>ls -l: Lists the contents of the current directory in a detailed format.</a:t>
            </a:r>
          </a:p>
          <a:p>
            <a:pPr marL="0" indent="0">
              <a:buNone/>
            </a:pPr>
            <a:r>
              <a:rPr lang="en-US" sz="2400" b="1" dirty="0">
                <a:latin typeface="Söhne"/>
              </a:rPr>
              <a:t>Result: </a:t>
            </a:r>
          </a:p>
          <a:p>
            <a:pPr marL="0" indent="0">
              <a:buNone/>
            </a:pPr>
            <a:r>
              <a:rPr lang="en-US" sz="2400" dirty="0">
                <a:latin typeface="Söhne"/>
              </a:rPr>
              <a:t>These commands will be executed one after the other, regardless of whether the previous command succeeds or fails.</a:t>
            </a:r>
            <a:endParaRPr lang="en-IN" sz="2400" dirty="0">
              <a:latin typeface="Söhne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1AECAB-65D0-8BBC-2D3E-B77D24E01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942" y="2340864"/>
            <a:ext cx="7220083" cy="73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940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9A78-D87C-98BD-6755-08845DB2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Conditional Command Chaining (&amp;&amp;)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D1F62-083F-C967-C37E-97CC47888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3"/>
            <a:ext cx="11029615" cy="428131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Söhne"/>
              </a:rPr>
              <a:t>Explanation:</a:t>
            </a:r>
          </a:p>
          <a:p>
            <a:r>
              <a:rPr lang="en-US" sz="2000" dirty="0" err="1">
                <a:latin typeface="Söhne"/>
              </a:rPr>
              <a:t>gcc</a:t>
            </a:r>
            <a:r>
              <a:rPr lang="en-US" sz="2000" dirty="0">
                <a:latin typeface="Söhne"/>
              </a:rPr>
              <a:t> </a:t>
            </a:r>
            <a:r>
              <a:rPr lang="en-US" sz="2000" dirty="0" err="1">
                <a:latin typeface="Söhne"/>
              </a:rPr>
              <a:t>my_program.c</a:t>
            </a:r>
            <a:r>
              <a:rPr lang="en-US" sz="2000" dirty="0">
                <a:latin typeface="Söhne"/>
              </a:rPr>
              <a:t> -o </a:t>
            </a:r>
            <a:r>
              <a:rPr lang="en-US" sz="2000" dirty="0" err="1">
                <a:latin typeface="Söhne"/>
              </a:rPr>
              <a:t>my_program</a:t>
            </a:r>
            <a:r>
              <a:rPr lang="en-US" sz="2000" dirty="0">
                <a:latin typeface="Söhne"/>
              </a:rPr>
              <a:t>: Compiles a C program named "</a:t>
            </a:r>
            <a:r>
              <a:rPr lang="en-US" sz="2000" dirty="0" err="1">
                <a:latin typeface="Söhne"/>
              </a:rPr>
              <a:t>my_program.c</a:t>
            </a:r>
            <a:r>
              <a:rPr lang="en-US" sz="2000" dirty="0">
                <a:latin typeface="Söhne"/>
              </a:rPr>
              <a:t>" and creates an executable named "</a:t>
            </a:r>
            <a:r>
              <a:rPr lang="en-US" sz="2000" dirty="0" err="1">
                <a:latin typeface="Söhne"/>
              </a:rPr>
              <a:t>my_program</a:t>
            </a:r>
            <a:r>
              <a:rPr lang="en-US" sz="2000" dirty="0">
                <a:latin typeface="Söhne"/>
              </a:rPr>
              <a:t>."</a:t>
            </a:r>
          </a:p>
          <a:p>
            <a:r>
              <a:rPr lang="en-US" sz="2000" dirty="0">
                <a:latin typeface="Söhne"/>
              </a:rPr>
              <a:t>./</a:t>
            </a:r>
            <a:r>
              <a:rPr lang="en-US" sz="2000" dirty="0" err="1">
                <a:latin typeface="Söhne"/>
              </a:rPr>
              <a:t>my_program</a:t>
            </a:r>
            <a:r>
              <a:rPr lang="en-US" sz="2000" dirty="0">
                <a:latin typeface="Söhne"/>
              </a:rPr>
              <a:t>: Executes the compiled program.</a:t>
            </a:r>
          </a:p>
          <a:p>
            <a:pPr marL="0" indent="0">
              <a:buNone/>
            </a:pPr>
            <a:r>
              <a:rPr lang="en-US" sz="2400" b="1" dirty="0">
                <a:latin typeface="Söhne"/>
              </a:rPr>
              <a:t>Result: </a:t>
            </a:r>
          </a:p>
          <a:p>
            <a:pPr marL="0" indent="0">
              <a:buNone/>
            </a:pPr>
            <a:r>
              <a:rPr lang="en-US" sz="2000" dirty="0">
                <a:latin typeface="Söhne"/>
              </a:rPr>
              <a:t>The second command (./</a:t>
            </a:r>
            <a:r>
              <a:rPr lang="en-US" sz="2000" dirty="0" err="1">
                <a:latin typeface="Söhne"/>
              </a:rPr>
              <a:t>my_program</a:t>
            </a:r>
            <a:r>
              <a:rPr lang="en-US" sz="2000" dirty="0">
                <a:latin typeface="Söhne"/>
              </a:rPr>
              <a:t>) will only execute if the compilation (</a:t>
            </a:r>
            <a:r>
              <a:rPr lang="en-US" sz="2000" dirty="0" err="1">
                <a:latin typeface="Söhne"/>
              </a:rPr>
              <a:t>gcc</a:t>
            </a:r>
            <a:r>
              <a:rPr lang="en-US" sz="2000" dirty="0">
                <a:latin typeface="Söhne"/>
              </a:rPr>
              <a:t>) is successful. If the compilation fails, the second command won't be executed.</a:t>
            </a:r>
            <a:endParaRPr lang="en-IN" sz="2000" dirty="0"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1DD180-D480-331A-D8E9-744340E61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640" y="2340864"/>
            <a:ext cx="7278718" cy="6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667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3CF6A-A590-A304-76E6-64C65EC1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Command Chaining (||)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8468D-E6C4-0358-0407-A5A3F592A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4300568"/>
          </a:xfrm>
        </p:spPr>
        <p:txBody>
          <a:bodyPr/>
          <a:lstStyle/>
          <a:p>
            <a:pPr marL="0" indent="0">
              <a:buNone/>
            </a:pPr>
            <a:endParaRPr lang="en-US" sz="2400" b="1" dirty="0">
              <a:latin typeface="Söhne"/>
            </a:endParaRPr>
          </a:p>
          <a:p>
            <a:pPr marL="0" indent="0">
              <a:buNone/>
            </a:pPr>
            <a:r>
              <a:rPr lang="en-US" sz="2400" b="1" dirty="0">
                <a:latin typeface="Söhne"/>
              </a:rPr>
              <a:t>Explanation:</a:t>
            </a:r>
          </a:p>
          <a:p>
            <a:r>
              <a:rPr lang="en-US" sz="2000" dirty="0">
                <a:latin typeface="Söhne"/>
              </a:rPr>
              <a:t>The rm non_existent_file.txt command attempts to remove a file (non_existent_file.txt).</a:t>
            </a:r>
          </a:p>
          <a:p>
            <a:r>
              <a:rPr lang="en-US" sz="2000" dirty="0">
                <a:latin typeface="Söhne"/>
              </a:rPr>
              <a:t>If the file doesn't exist, the rm command will fail, and the echo "File does not exist" command after || will be executed.</a:t>
            </a:r>
          </a:p>
          <a:p>
            <a:pPr marL="0" indent="0">
              <a:buNone/>
            </a:pPr>
            <a:r>
              <a:rPr lang="en-US" sz="2400" b="1" dirty="0">
                <a:latin typeface="Söhne"/>
              </a:rPr>
              <a:t>Result: </a:t>
            </a:r>
          </a:p>
          <a:p>
            <a:r>
              <a:rPr lang="en-US" sz="2000" dirty="0">
                <a:latin typeface="Söhne"/>
              </a:rPr>
              <a:t>The second command (./</a:t>
            </a:r>
            <a:r>
              <a:rPr lang="en-US" sz="2000" dirty="0" err="1">
                <a:latin typeface="Söhne"/>
              </a:rPr>
              <a:t>my_program</a:t>
            </a:r>
            <a:r>
              <a:rPr lang="en-US" sz="2000" dirty="0">
                <a:latin typeface="Söhne"/>
              </a:rPr>
              <a:t>) will only execute if the compilation (</a:t>
            </a:r>
            <a:r>
              <a:rPr lang="en-US" sz="2000" dirty="0" err="1">
                <a:latin typeface="Söhne"/>
              </a:rPr>
              <a:t>gcc</a:t>
            </a:r>
            <a:r>
              <a:rPr lang="en-US" sz="2000" dirty="0">
                <a:latin typeface="Söhne"/>
              </a:rPr>
              <a:t>) is successful. If the compilation fails, the second command won't be executed.</a:t>
            </a:r>
            <a:endParaRPr lang="en-IN" sz="2000" dirty="0">
              <a:latin typeface="Söhn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6B74A9-DC8E-2D1A-E0AD-E9C2203DB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464" y="2130106"/>
            <a:ext cx="6797540" cy="94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533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3C7F9-5928-DF05-CE09-4621D9385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2AB5B1-D3D9-8424-5A15-84861D7D6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839" y="590949"/>
            <a:ext cx="7220170" cy="610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036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1EE0-AAC2-1E8D-A9CB-5346054C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command is used for pattern matching and searching in a text file in Linux?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B86FD-2D8F-DD1D-9FB5-86E3D62EB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042" y="2340864"/>
            <a:ext cx="10070765" cy="36344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a) cut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b) awk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c) grep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d) sed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589238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7C7E-0E83-2E0B-CA89-672688917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cut command do in Linux?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B0BA4-F6D8-1A18-0C8D-1B8B0FEF8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a) Extracts specific columns from a text file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b) Searches for patterns in a text file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c) Replaces text in a file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d) Concatenates multiple files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315708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04B83-D3E1-DC85-2230-AC708FCB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primary purpose of the awk command in Linux?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702CA-4B62-A039-7731-74FC66A9F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793" y="2340864"/>
            <a:ext cx="10013013" cy="36344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a) Pattern matching and searching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b) Text extraction based on delimiters</a:t>
            </a:r>
          </a:p>
          <a:p>
            <a:pPr lvl="1"/>
            <a:endParaRPr lang="en-US" sz="2100" dirty="0"/>
          </a:p>
          <a:p>
            <a:pPr marL="0" indent="0">
              <a:buNone/>
            </a:pPr>
            <a:r>
              <a:rPr lang="en-US" sz="2400" dirty="0"/>
              <a:t>c) Replacing text in a file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d) Sorting lines in a file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13499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C26BE-59CA-C619-5C90-EBB2F6AE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redirect the output of a command to a file in Linux, which symbol is commonly used?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A7363-0B92-B200-E9BD-BEB9E360F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2340864"/>
            <a:ext cx="10147767" cy="36344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/>
              <a:t>a) &gt;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/>
              <a:t>b) &lt;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/>
              <a:t>c) &gt;&gt;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/>
              <a:t>d) &amp;&gt;</a:t>
            </a:r>
          </a:p>
        </p:txBody>
      </p:sp>
    </p:spTree>
    <p:extLst>
      <p:ext uri="{BB962C8B-B14F-4D97-AF65-F5344CB8AC3E}">
        <p14:creationId xmlns:p14="http://schemas.microsoft.com/office/powerpoint/2010/main" val="1203741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A36D-42D7-38F5-8703-CA8C69BD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 purpose commands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8CA46B1-E8F0-A580-6CA0-6929C29B7F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892445"/>
              </p:ext>
            </p:extLst>
          </p:nvPr>
        </p:nvGraphicFramePr>
        <p:xfrm>
          <a:off x="581025" y="2341562"/>
          <a:ext cx="11029616" cy="37975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7239">
                  <a:extLst>
                    <a:ext uri="{9D8B030D-6E8A-4147-A177-3AD203B41FA5}">
                      <a16:colId xmlns:a16="http://schemas.microsoft.com/office/drawing/2014/main" val="3952872348"/>
                    </a:ext>
                  </a:extLst>
                </a:gridCol>
                <a:gridCol w="1674746">
                  <a:extLst>
                    <a:ext uri="{9D8B030D-6E8A-4147-A177-3AD203B41FA5}">
                      <a16:colId xmlns:a16="http://schemas.microsoft.com/office/drawing/2014/main" val="3671445295"/>
                    </a:ext>
                  </a:extLst>
                </a:gridCol>
                <a:gridCol w="4880081">
                  <a:extLst>
                    <a:ext uri="{9D8B030D-6E8A-4147-A177-3AD203B41FA5}">
                      <a16:colId xmlns:a16="http://schemas.microsoft.com/office/drawing/2014/main" val="2673381641"/>
                    </a:ext>
                  </a:extLst>
                </a:gridCol>
                <a:gridCol w="3727550">
                  <a:extLst>
                    <a:ext uri="{9D8B030D-6E8A-4147-A177-3AD203B41FA5}">
                      <a16:colId xmlns:a16="http://schemas.microsoft.com/office/drawing/2014/main" val="4170453656"/>
                    </a:ext>
                  </a:extLst>
                </a:gridCol>
              </a:tblGrid>
              <a:tr h="532873">
                <a:tc>
                  <a:txBody>
                    <a:bodyPr/>
                    <a:lstStyle/>
                    <a:p>
                      <a:r>
                        <a:rPr lang="en-IN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276823"/>
                  </a:ext>
                </a:extLst>
              </a:tr>
              <a:tr h="600285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files and directories in the current directory.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67614"/>
                  </a:ext>
                </a:extLst>
              </a:tr>
              <a:tr h="53287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 the current working directory.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 /path/to/directory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109831"/>
                  </a:ext>
                </a:extLst>
              </a:tr>
              <a:tr h="53287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 the current working directory.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17961"/>
                  </a:ext>
                </a:extLst>
              </a:tr>
              <a:tr h="53287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 files or directories.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 file1.txt /path/to/destination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145431"/>
                  </a:ext>
                </a:extLst>
              </a:tr>
              <a:tr h="53287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 or rename files or directories.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 file1.txt newfile.txt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638131"/>
                  </a:ext>
                </a:extLst>
              </a:tr>
              <a:tr h="53287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Remove/delete files or directories.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 file.txt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651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8676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C220-8966-4C85-38C2-1F0BCB50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Linux, what is command chaining used for?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80219-A870-09DC-3039-B2BBD544B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042" y="2340864"/>
            <a:ext cx="10070765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a) Concatenating text files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b) Running multiple commands sequentially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c) Extracting specific columns from a text file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d) Searching for patterns in a file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761577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B009-730E-438D-2524-6E3CAAF6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AAF636-CF75-4A1C-67C1-A78E65286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838" y="3009787"/>
            <a:ext cx="7347661" cy="838426"/>
          </a:xfrm>
        </p:spPr>
      </p:pic>
    </p:spTree>
    <p:extLst>
      <p:ext uri="{BB962C8B-B14F-4D97-AF65-F5344CB8AC3E}">
        <p14:creationId xmlns:p14="http://schemas.microsoft.com/office/powerpoint/2010/main" val="21421491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1BB6-64E0-05A5-8950-DAD931D4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Scheduling Jobs with crontab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0C2BC-C2DD-5CEB-8821-DE32FE4B3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Söhne"/>
              </a:rPr>
              <a:t>Definition:</a:t>
            </a:r>
          </a:p>
          <a:p>
            <a:r>
              <a:rPr lang="en-US" sz="2000" dirty="0">
                <a:latin typeface="Söhne"/>
              </a:rPr>
              <a:t>crontab is a time-based job scheduler in Unix-like operating systems.</a:t>
            </a:r>
          </a:p>
          <a:p>
            <a:pPr marL="0" indent="0">
              <a:buNone/>
            </a:pPr>
            <a:endParaRPr lang="en-US" sz="2000" dirty="0">
              <a:latin typeface="Söhne"/>
            </a:endParaRPr>
          </a:p>
          <a:p>
            <a:pPr marL="0" indent="0">
              <a:buNone/>
            </a:pPr>
            <a:endParaRPr lang="en-US" sz="2000" dirty="0">
              <a:latin typeface="Söhne"/>
            </a:endParaRPr>
          </a:p>
          <a:p>
            <a:pPr marL="0" indent="0">
              <a:buNone/>
            </a:pPr>
            <a:r>
              <a:rPr lang="en-US" sz="2400" b="1" dirty="0">
                <a:latin typeface="Söhne"/>
              </a:rPr>
              <a:t>Syntax: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751F4-98F2-E551-83D1-868214C42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61" y="4697955"/>
            <a:ext cx="7191748" cy="62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727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C1680-3AAF-1227-6629-5C03B962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51259"/>
          </a:xfrm>
        </p:spPr>
        <p:txBody>
          <a:bodyPr/>
          <a:lstStyle/>
          <a:p>
            <a:r>
              <a:rPr lang="en-IN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58D92-25EC-AB15-1BEC-042A05F78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86552"/>
            <a:ext cx="11029615" cy="477413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Söhne"/>
              </a:rPr>
              <a:t>Example 1: </a:t>
            </a:r>
            <a:r>
              <a:rPr lang="en-US" sz="2400" dirty="0">
                <a:latin typeface="Söhne"/>
              </a:rPr>
              <a:t>Run a Command Every Minute</a:t>
            </a:r>
          </a:p>
          <a:p>
            <a:endParaRPr lang="en-US" sz="2400" b="1" dirty="0">
              <a:latin typeface="Söhne"/>
            </a:endParaRPr>
          </a:p>
          <a:p>
            <a:r>
              <a:rPr lang="en-US" sz="2400" b="1" dirty="0">
                <a:latin typeface="Söhne"/>
              </a:rPr>
              <a:t>Example 2: </a:t>
            </a:r>
            <a:r>
              <a:rPr lang="en-US" sz="2400" dirty="0">
                <a:latin typeface="Söhne"/>
              </a:rPr>
              <a:t>Schedule a Daily Backup at 2 AM</a:t>
            </a:r>
          </a:p>
          <a:p>
            <a:endParaRPr lang="en-US" sz="2400" b="1" dirty="0">
              <a:latin typeface="Söhne"/>
            </a:endParaRPr>
          </a:p>
          <a:p>
            <a:r>
              <a:rPr lang="en-US" sz="2400" b="1" dirty="0">
                <a:latin typeface="Söhne"/>
              </a:rPr>
              <a:t>Example 3: </a:t>
            </a:r>
            <a:r>
              <a:rPr lang="en-US" sz="2400" dirty="0">
                <a:latin typeface="Söhne"/>
              </a:rPr>
              <a:t>Schedule a Weekly Task on Mondays</a:t>
            </a:r>
          </a:p>
          <a:p>
            <a:endParaRPr lang="en-US" sz="2400" b="1" dirty="0">
              <a:latin typeface="Söhne"/>
            </a:endParaRPr>
          </a:p>
          <a:p>
            <a:r>
              <a:rPr lang="en-US" sz="2400" b="1" dirty="0">
                <a:latin typeface="Söhne"/>
              </a:rPr>
              <a:t>Example 4: </a:t>
            </a:r>
            <a:r>
              <a:rPr lang="en-US" sz="2400" dirty="0">
                <a:latin typeface="Söhne"/>
              </a:rPr>
              <a:t>Run a Script on the 15th of Every Month</a:t>
            </a:r>
          </a:p>
          <a:p>
            <a:endParaRPr lang="en-US" sz="2400" b="1" dirty="0">
              <a:latin typeface="Söhne"/>
            </a:endParaRPr>
          </a:p>
          <a:p>
            <a:r>
              <a:rPr lang="en-US" sz="2400" b="1" dirty="0">
                <a:latin typeface="Söhne"/>
              </a:rPr>
              <a:t>Example 5: </a:t>
            </a:r>
            <a:r>
              <a:rPr lang="en-US" sz="2400" dirty="0">
                <a:latin typeface="Söhne"/>
              </a:rPr>
              <a:t>Run a Command Every Hour</a:t>
            </a:r>
          </a:p>
          <a:p>
            <a:endParaRPr lang="en-IN" sz="2400" b="1" dirty="0"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143FBA-D54A-2814-844C-6235B4D34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984" y="1737488"/>
            <a:ext cx="3748359" cy="556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B107AE-D0CB-0406-EA29-1C9AAD1AD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984" y="2702316"/>
            <a:ext cx="3748359" cy="5569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9551CB-C1E4-C3EF-350E-B7CEC7019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984" y="3843255"/>
            <a:ext cx="3748359" cy="5299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01CBCC-8CC2-365D-8470-83991C3CE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9984" y="4838720"/>
            <a:ext cx="3748359" cy="5569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E8E67B-29FF-970D-477F-9BF0CB616E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9984" y="5641584"/>
            <a:ext cx="3748359" cy="45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360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E0B9-695D-5748-0493-7A373986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AAE35-645B-7C30-486C-C1D2A6746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361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A36D-42D7-38F5-8703-CA8C69BD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 purpose commands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8CA46B1-E8F0-A580-6CA0-6929C29B7F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631918"/>
              </p:ext>
            </p:extLst>
          </p:nvPr>
        </p:nvGraphicFramePr>
        <p:xfrm>
          <a:off x="581025" y="2341562"/>
          <a:ext cx="11029616" cy="39047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7239">
                  <a:extLst>
                    <a:ext uri="{9D8B030D-6E8A-4147-A177-3AD203B41FA5}">
                      <a16:colId xmlns:a16="http://schemas.microsoft.com/office/drawing/2014/main" val="3952872348"/>
                    </a:ext>
                  </a:extLst>
                </a:gridCol>
                <a:gridCol w="1674746">
                  <a:extLst>
                    <a:ext uri="{9D8B030D-6E8A-4147-A177-3AD203B41FA5}">
                      <a16:colId xmlns:a16="http://schemas.microsoft.com/office/drawing/2014/main" val="3671445295"/>
                    </a:ext>
                  </a:extLst>
                </a:gridCol>
                <a:gridCol w="4880081">
                  <a:extLst>
                    <a:ext uri="{9D8B030D-6E8A-4147-A177-3AD203B41FA5}">
                      <a16:colId xmlns:a16="http://schemas.microsoft.com/office/drawing/2014/main" val="2673381641"/>
                    </a:ext>
                  </a:extLst>
                </a:gridCol>
                <a:gridCol w="3727550">
                  <a:extLst>
                    <a:ext uri="{9D8B030D-6E8A-4147-A177-3AD203B41FA5}">
                      <a16:colId xmlns:a16="http://schemas.microsoft.com/office/drawing/2014/main" val="4170453656"/>
                    </a:ext>
                  </a:extLst>
                </a:gridCol>
              </a:tblGrid>
              <a:tr h="532873">
                <a:tc>
                  <a:txBody>
                    <a:bodyPr/>
                    <a:lstStyle/>
                    <a:p>
                      <a:r>
                        <a:rPr lang="en-IN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276823"/>
                  </a:ext>
                </a:extLst>
              </a:tr>
              <a:tr h="600285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mkdir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new directory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mkdir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new_directory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67614"/>
                  </a:ext>
                </a:extLst>
              </a:tr>
              <a:tr h="53287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rmdir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 an empty directory.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rmdir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empty_directory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109831"/>
                  </a:ext>
                </a:extLst>
              </a:tr>
              <a:tr h="53287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an empty file or update the timestamp of an existing file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touch new_file.txt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17961"/>
                  </a:ext>
                </a:extLst>
              </a:tr>
              <a:tr h="53287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the contents of a file.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 file.txt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145431"/>
                  </a:ext>
                </a:extLst>
              </a:tr>
              <a:tr h="53287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echo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 message or the value of a variable.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echo "Hello, World!"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638131"/>
                  </a:ext>
                </a:extLst>
              </a:tr>
              <a:tr h="53287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a pattern in a file.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grep "pattern" file.txt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651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301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A36D-42D7-38F5-8703-CA8C69BD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 purpose commands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8CA46B1-E8F0-A580-6CA0-6929C29B7F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979669"/>
              </p:ext>
            </p:extLst>
          </p:nvPr>
        </p:nvGraphicFramePr>
        <p:xfrm>
          <a:off x="581025" y="2341562"/>
          <a:ext cx="11029616" cy="383731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7239">
                  <a:extLst>
                    <a:ext uri="{9D8B030D-6E8A-4147-A177-3AD203B41FA5}">
                      <a16:colId xmlns:a16="http://schemas.microsoft.com/office/drawing/2014/main" val="3952872348"/>
                    </a:ext>
                  </a:extLst>
                </a:gridCol>
                <a:gridCol w="1674746">
                  <a:extLst>
                    <a:ext uri="{9D8B030D-6E8A-4147-A177-3AD203B41FA5}">
                      <a16:colId xmlns:a16="http://schemas.microsoft.com/office/drawing/2014/main" val="3671445295"/>
                    </a:ext>
                  </a:extLst>
                </a:gridCol>
                <a:gridCol w="4880081">
                  <a:extLst>
                    <a:ext uri="{9D8B030D-6E8A-4147-A177-3AD203B41FA5}">
                      <a16:colId xmlns:a16="http://schemas.microsoft.com/office/drawing/2014/main" val="2673381641"/>
                    </a:ext>
                  </a:extLst>
                </a:gridCol>
                <a:gridCol w="3727550">
                  <a:extLst>
                    <a:ext uri="{9D8B030D-6E8A-4147-A177-3AD203B41FA5}">
                      <a16:colId xmlns:a16="http://schemas.microsoft.com/office/drawing/2014/main" val="4170453656"/>
                    </a:ext>
                  </a:extLst>
                </a:gridCol>
              </a:tblGrid>
              <a:tr h="532873">
                <a:tc>
                  <a:txBody>
                    <a:bodyPr/>
                    <a:lstStyle/>
                    <a:p>
                      <a:r>
                        <a:rPr lang="en-IN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276823"/>
                  </a:ext>
                </a:extLst>
              </a:tr>
              <a:tr h="600285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files and directories based on various criteria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/path/to/search -name "*.txt”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67614"/>
                  </a:ext>
                </a:extLst>
              </a:tr>
              <a:tr h="53287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chmod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 the permissions of a file or directory.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chmod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+x script.sh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109831"/>
                  </a:ext>
                </a:extLst>
              </a:tr>
              <a:tr h="53287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chown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 the owner of a file or directory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chown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user:group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file.txt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17961"/>
                  </a:ext>
                </a:extLst>
              </a:tr>
              <a:tr h="53287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information about running processes.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aux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145431"/>
                  </a:ext>
                </a:extLst>
              </a:tr>
              <a:tr h="53287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Terminate a process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kill PID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638131"/>
                  </a:ext>
                </a:extLst>
              </a:tr>
              <a:tr h="53287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information about disk space usage.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651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1916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{424F89FC-88CC-4053-A1C2-DAA7DEA028AB}tf33552983_win32</Template>
  <TotalTime>415</TotalTime>
  <Words>2688</Words>
  <Application>Microsoft Office PowerPoint</Application>
  <PresentationFormat>Widescreen</PresentationFormat>
  <Paragraphs>589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4" baseType="lpstr">
      <vt:lpstr>Arial</vt:lpstr>
      <vt:lpstr>Calibri</vt:lpstr>
      <vt:lpstr>Franklin Gothic Book</vt:lpstr>
      <vt:lpstr>Franklin Gothic Demi</vt:lpstr>
      <vt:lpstr>Nunito</vt:lpstr>
      <vt:lpstr>Söhne</vt:lpstr>
      <vt:lpstr>Times New Roman</vt:lpstr>
      <vt:lpstr>Verdana</vt:lpstr>
      <vt:lpstr>Wingdings 2</vt:lpstr>
      <vt:lpstr>DividendVTI</vt:lpstr>
      <vt:lpstr>Bash scripting</vt:lpstr>
      <vt:lpstr>Definition</vt:lpstr>
      <vt:lpstr>Purpose</vt:lpstr>
      <vt:lpstr>Key Features of Bash Shell Scripting</vt:lpstr>
      <vt:lpstr>Bash Shell</vt:lpstr>
      <vt:lpstr>How to Write Bash Scripts? How to Write Bash Scripts?</vt:lpstr>
      <vt:lpstr>General purpose commands</vt:lpstr>
      <vt:lpstr>General purpose commands</vt:lpstr>
      <vt:lpstr>General purpose commands</vt:lpstr>
      <vt:lpstr>General purpose commands</vt:lpstr>
      <vt:lpstr>PowerPoint Presentation</vt:lpstr>
      <vt:lpstr>Which command is used to display the current directory in Linux?  Which command is used to display the current directory in Linux?</vt:lpstr>
      <vt:lpstr>What command is used to list the contents of a directory in Linux?</vt:lpstr>
      <vt:lpstr>To create a new directory in Linux, you would use the command:</vt:lpstr>
      <vt:lpstr>What command is used to copy files or directories in Linux?</vt:lpstr>
      <vt:lpstr>To remove a file in Linux, you would use the command:</vt:lpstr>
      <vt:lpstr>Which command is used to change the current user's password in Linux?</vt:lpstr>
      <vt:lpstr>The command to display the last few lines of a text file in Linux is:</vt:lpstr>
      <vt:lpstr>To navigate to the home directory of the current user in Linux, you would use the command:</vt:lpstr>
      <vt:lpstr>Which command is used to find files in Linux based on their names?</vt:lpstr>
      <vt:lpstr>The command to view the manual (help) for a specific command in Linux is:</vt:lpstr>
      <vt:lpstr>Answers:</vt:lpstr>
      <vt:lpstr>Redirection operators</vt:lpstr>
      <vt:lpstr>Redirection operators</vt:lpstr>
      <vt:lpstr>PowerPoint Presentation</vt:lpstr>
      <vt:lpstr>Which redirection operator is used to redirect standard output to a file in Linux?</vt:lpstr>
      <vt:lpstr>What does the 2&gt; redirection operator do in Linux?</vt:lpstr>
      <vt:lpstr>To append the output of a command to an existing file in Linux, you would use the redirection operator:</vt:lpstr>
      <vt:lpstr>The command command1 | command2 in Linux uses which type of redirection?</vt:lpstr>
      <vt:lpstr>What does the &amp;&gt; redirection operator do in Linux?</vt:lpstr>
      <vt:lpstr>answers</vt:lpstr>
      <vt:lpstr>Stdin (standard input)</vt:lpstr>
      <vt:lpstr>STDOUT (standard output)</vt:lpstr>
      <vt:lpstr>Stderr (standard error)</vt:lpstr>
      <vt:lpstr>PowerPoint Presentation</vt:lpstr>
      <vt:lpstr>Which file descriptor is associated with Standard Input in Linux?</vt:lpstr>
      <vt:lpstr>What is the default file descriptor for Standard Output in Linux?</vt:lpstr>
      <vt:lpstr>In a Linux command, which symbol is used to represent Standard Output?</vt:lpstr>
      <vt:lpstr>Which file descriptor is used for error messages in Linux?</vt:lpstr>
      <vt:lpstr>What does the symbol 2&gt; signify in a Linux command?</vt:lpstr>
      <vt:lpstr>Answers:</vt:lpstr>
      <vt:lpstr>Echo command</vt:lpstr>
      <vt:lpstr>Examples</vt:lpstr>
      <vt:lpstr>Bash variables </vt:lpstr>
      <vt:lpstr>PowerPoint Presentation</vt:lpstr>
      <vt:lpstr>PowerPoint Presentation</vt:lpstr>
      <vt:lpstr>Special variables</vt:lpstr>
      <vt:lpstr>PowerPoint Presentation</vt:lpstr>
      <vt:lpstr>PowerPoint Presentation</vt:lpstr>
      <vt:lpstr>In programming, what is the process of combining two or more strings into a single string called?</vt:lpstr>
      <vt:lpstr>Which operator is commonly used for concatenating strings in many programming languages?</vt:lpstr>
      <vt:lpstr>What is the result of concatenating the strings "Hello" and "World"?</vt:lpstr>
      <vt:lpstr>In programming, what data type is typically used to represent whole numbers (integers)?</vt:lpstr>
      <vt:lpstr>Which of the following is a boolean operator often used for logical comparisons?</vt:lpstr>
      <vt:lpstr>ANSWERS:</vt:lpstr>
      <vt:lpstr>Text Processing Commands Overview</vt:lpstr>
      <vt:lpstr>grep - Global Regular Expression Print</vt:lpstr>
      <vt:lpstr>cut - Removing Sections from Each Line</vt:lpstr>
      <vt:lpstr>awk - Text and Pattern Processing</vt:lpstr>
      <vt:lpstr>Input and Output Redirection</vt:lpstr>
      <vt:lpstr>Command Chaining</vt:lpstr>
      <vt:lpstr>Example: Sequential Command Chaining (;)</vt:lpstr>
      <vt:lpstr> Conditional Command Chaining (&amp;&amp;)</vt:lpstr>
      <vt:lpstr>Conditional Command Chaining (||)</vt:lpstr>
      <vt:lpstr>PowerPoint Presentation</vt:lpstr>
      <vt:lpstr>Which command is used for pattern matching and searching in a text file in Linux?</vt:lpstr>
      <vt:lpstr>What does the cut command do in Linux?</vt:lpstr>
      <vt:lpstr>What is the primary purpose of the awk command in Linux?</vt:lpstr>
      <vt:lpstr>To redirect the output of a command to a file in Linux, which symbol is commonly used?</vt:lpstr>
      <vt:lpstr>In Linux, what is command chaining used for?</vt:lpstr>
      <vt:lpstr>ANSWERS:</vt:lpstr>
      <vt:lpstr>Scheduling Jobs with crontab</vt:lpstr>
      <vt:lpstr>Examples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 scripting</dc:title>
  <dc:creator>Logeshwari Radhakrishnan</dc:creator>
  <cp:lastModifiedBy>Logeshwari Radhakrishnan</cp:lastModifiedBy>
  <cp:revision>9</cp:revision>
  <dcterms:created xsi:type="dcterms:W3CDTF">2024-01-04T07:44:11Z</dcterms:created>
  <dcterms:modified xsi:type="dcterms:W3CDTF">2024-02-14T04:01:17Z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