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2" r:id="rId5"/>
    <p:sldId id="263" r:id="rId6"/>
    <p:sldId id="264" r:id="rId7"/>
    <p:sldId id="265" r:id="rId8"/>
    <p:sldId id="266" r:id="rId9"/>
    <p:sldId id="267" r:id="rId10"/>
    <p:sldId id="268" r:id="rId11"/>
    <p:sldId id="269" r:id="rId12"/>
    <p:sldId id="270" r:id="rId13"/>
    <p:sldId id="271" r:id="rId14"/>
    <p:sldId id="272" r:id="rId15"/>
    <p:sldId id="274" r:id="rId16"/>
    <p:sldId id="275" r:id="rId17"/>
    <p:sldId id="276" r:id="rId18"/>
    <p:sldId id="279" r:id="rId19"/>
    <p:sldId id="278"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B7D02-1E0D-370E-61F3-4E89C962D3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82101CC-409D-E581-5F9F-8795EE218B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B4B09E-9283-4721-C6BD-DE04B19F14BE}"/>
              </a:ext>
            </a:extLst>
          </p:cNvPr>
          <p:cNvSpPr>
            <a:spLocks noGrp="1"/>
          </p:cNvSpPr>
          <p:nvPr>
            <p:ph type="dt" sz="half" idx="10"/>
          </p:nvPr>
        </p:nvSpPr>
        <p:spPr/>
        <p:txBody>
          <a:bodyPr/>
          <a:lstStyle/>
          <a:p>
            <a:fld id="{3F88CABD-2703-418D-9F95-41CB89588353}" type="datetimeFigureOut">
              <a:rPr lang="en-IN" smtClean="0"/>
              <a:t>28-02-2024</a:t>
            </a:fld>
            <a:endParaRPr lang="en-IN"/>
          </a:p>
        </p:txBody>
      </p:sp>
      <p:sp>
        <p:nvSpPr>
          <p:cNvPr id="5" name="Footer Placeholder 4">
            <a:extLst>
              <a:ext uri="{FF2B5EF4-FFF2-40B4-BE49-F238E27FC236}">
                <a16:creationId xmlns:a16="http://schemas.microsoft.com/office/drawing/2014/main" id="{171EF78E-D1F4-3239-B0D8-3B23B19417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75B34D-88AE-F7EB-EF89-8B3BE6ADAF2B}"/>
              </a:ext>
            </a:extLst>
          </p:cNvPr>
          <p:cNvSpPr>
            <a:spLocks noGrp="1"/>
          </p:cNvSpPr>
          <p:nvPr>
            <p:ph type="sldNum" sz="quarter" idx="12"/>
          </p:nvPr>
        </p:nvSpPr>
        <p:spPr/>
        <p:txBody>
          <a:bodyPr/>
          <a:lstStyle/>
          <a:p>
            <a:fld id="{3BAA41C8-9C8A-4461-8438-DC830ECCA844}" type="slidenum">
              <a:rPr lang="en-IN" smtClean="0"/>
              <a:t>‹#›</a:t>
            </a:fld>
            <a:endParaRPr lang="en-IN"/>
          </a:p>
        </p:txBody>
      </p:sp>
    </p:spTree>
    <p:extLst>
      <p:ext uri="{BB962C8B-B14F-4D97-AF65-F5344CB8AC3E}">
        <p14:creationId xmlns:p14="http://schemas.microsoft.com/office/powerpoint/2010/main" val="1065532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69852-0323-FC44-A84D-493212C03E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21E42F-A97F-CE0F-E1AD-8EC60835FB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8AD0F3-A83F-9092-2CEF-E9A9D64D5A7E}"/>
              </a:ext>
            </a:extLst>
          </p:cNvPr>
          <p:cNvSpPr>
            <a:spLocks noGrp="1"/>
          </p:cNvSpPr>
          <p:nvPr>
            <p:ph type="dt" sz="half" idx="10"/>
          </p:nvPr>
        </p:nvSpPr>
        <p:spPr/>
        <p:txBody>
          <a:bodyPr/>
          <a:lstStyle/>
          <a:p>
            <a:fld id="{3F88CABD-2703-418D-9F95-41CB89588353}" type="datetimeFigureOut">
              <a:rPr lang="en-IN" smtClean="0"/>
              <a:t>28-02-2024</a:t>
            </a:fld>
            <a:endParaRPr lang="en-IN"/>
          </a:p>
        </p:txBody>
      </p:sp>
      <p:sp>
        <p:nvSpPr>
          <p:cNvPr id="5" name="Footer Placeholder 4">
            <a:extLst>
              <a:ext uri="{FF2B5EF4-FFF2-40B4-BE49-F238E27FC236}">
                <a16:creationId xmlns:a16="http://schemas.microsoft.com/office/drawing/2014/main" id="{17814717-D3ED-F919-2A19-A4A895CBCF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D55255-E01E-96BB-2F2A-694E43DF40C5}"/>
              </a:ext>
            </a:extLst>
          </p:cNvPr>
          <p:cNvSpPr>
            <a:spLocks noGrp="1"/>
          </p:cNvSpPr>
          <p:nvPr>
            <p:ph type="sldNum" sz="quarter" idx="12"/>
          </p:nvPr>
        </p:nvSpPr>
        <p:spPr/>
        <p:txBody>
          <a:bodyPr/>
          <a:lstStyle/>
          <a:p>
            <a:fld id="{3BAA41C8-9C8A-4461-8438-DC830ECCA844}" type="slidenum">
              <a:rPr lang="en-IN" smtClean="0"/>
              <a:t>‹#›</a:t>
            </a:fld>
            <a:endParaRPr lang="en-IN"/>
          </a:p>
        </p:txBody>
      </p:sp>
    </p:spTree>
    <p:extLst>
      <p:ext uri="{BB962C8B-B14F-4D97-AF65-F5344CB8AC3E}">
        <p14:creationId xmlns:p14="http://schemas.microsoft.com/office/powerpoint/2010/main" val="3293186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166CD1-87D6-5524-B424-2D2C8D91B8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058635-47EF-14D4-BC31-F9AFED47F6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42DCCB-6835-92DD-6909-4488BB7172E9}"/>
              </a:ext>
            </a:extLst>
          </p:cNvPr>
          <p:cNvSpPr>
            <a:spLocks noGrp="1"/>
          </p:cNvSpPr>
          <p:nvPr>
            <p:ph type="dt" sz="half" idx="10"/>
          </p:nvPr>
        </p:nvSpPr>
        <p:spPr/>
        <p:txBody>
          <a:bodyPr/>
          <a:lstStyle/>
          <a:p>
            <a:fld id="{3F88CABD-2703-418D-9F95-41CB89588353}" type="datetimeFigureOut">
              <a:rPr lang="en-IN" smtClean="0"/>
              <a:t>28-02-2024</a:t>
            </a:fld>
            <a:endParaRPr lang="en-IN"/>
          </a:p>
        </p:txBody>
      </p:sp>
      <p:sp>
        <p:nvSpPr>
          <p:cNvPr id="5" name="Footer Placeholder 4">
            <a:extLst>
              <a:ext uri="{FF2B5EF4-FFF2-40B4-BE49-F238E27FC236}">
                <a16:creationId xmlns:a16="http://schemas.microsoft.com/office/drawing/2014/main" id="{102E434B-EFAD-C065-9758-BB90FC9058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15BB75-EDE3-7E62-720A-56106F89B72F}"/>
              </a:ext>
            </a:extLst>
          </p:cNvPr>
          <p:cNvSpPr>
            <a:spLocks noGrp="1"/>
          </p:cNvSpPr>
          <p:nvPr>
            <p:ph type="sldNum" sz="quarter" idx="12"/>
          </p:nvPr>
        </p:nvSpPr>
        <p:spPr/>
        <p:txBody>
          <a:bodyPr/>
          <a:lstStyle/>
          <a:p>
            <a:fld id="{3BAA41C8-9C8A-4461-8438-DC830ECCA844}" type="slidenum">
              <a:rPr lang="en-IN" smtClean="0"/>
              <a:t>‹#›</a:t>
            </a:fld>
            <a:endParaRPr lang="en-IN"/>
          </a:p>
        </p:txBody>
      </p:sp>
    </p:spTree>
    <p:extLst>
      <p:ext uri="{BB962C8B-B14F-4D97-AF65-F5344CB8AC3E}">
        <p14:creationId xmlns:p14="http://schemas.microsoft.com/office/powerpoint/2010/main" val="3915636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BD526-617B-E596-1887-9B142A7A0B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98F9EF-A250-C712-CA64-B1B3C517F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D2B0E5-6D8E-0609-7F79-758771AD044A}"/>
              </a:ext>
            </a:extLst>
          </p:cNvPr>
          <p:cNvSpPr>
            <a:spLocks noGrp="1"/>
          </p:cNvSpPr>
          <p:nvPr>
            <p:ph type="dt" sz="half" idx="10"/>
          </p:nvPr>
        </p:nvSpPr>
        <p:spPr/>
        <p:txBody>
          <a:bodyPr/>
          <a:lstStyle/>
          <a:p>
            <a:fld id="{3F88CABD-2703-418D-9F95-41CB89588353}" type="datetimeFigureOut">
              <a:rPr lang="en-IN" smtClean="0"/>
              <a:t>28-02-2024</a:t>
            </a:fld>
            <a:endParaRPr lang="en-IN"/>
          </a:p>
        </p:txBody>
      </p:sp>
      <p:sp>
        <p:nvSpPr>
          <p:cNvPr id="5" name="Footer Placeholder 4">
            <a:extLst>
              <a:ext uri="{FF2B5EF4-FFF2-40B4-BE49-F238E27FC236}">
                <a16:creationId xmlns:a16="http://schemas.microsoft.com/office/drawing/2014/main" id="{5339F04A-7C06-7D66-DE67-BF7A0627D0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BA0DCE-9BE7-B6F6-ECBC-5A2DC4AEBF1E}"/>
              </a:ext>
            </a:extLst>
          </p:cNvPr>
          <p:cNvSpPr>
            <a:spLocks noGrp="1"/>
          </p:cNvSpPr>
          <p:nvPr>
            <p:ph type="sldNum" sz="quarter" idx="12"/>
          </p:nvPr>
        </p:nvSpPr>
        <p:spPr/>
        <p:txBody>
          <a:bodyPr/>
          <a:lstStyle/>
          <a:p>
            <a:fld id="{3BAA41C8-9C8A-4461-8438-DC830ECCA844}" type="slidenum">
              <a:rPr lang="en-IN" smtClean="0"/>
              <a:t>‹#›</a:t>
            </a:fld>
            <a:endParaRPr lang="en-IN"/>
          </a:p>
        </p:txBody>
      </p:sp>
    </p:spTree>
    <p:extLst>
      <p:ext uri="{BB962C8B-B14F-4D97-AF65-F5344CB8AC3E}">
        <p14:creationId xmlns:p14="http://schemas.microsoft.com/office/powerpoint/2010/main" val="1275023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19A0-01B9-5EC6-A0D6-3B701D3795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A24B55C-0018-19D5-9629-6C43C7C57D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3E9C47-0BA5-24E5-156C-E215053D785A}"/>
              </a:ext>
            </a:extLst>
          </p:cNvPr>
          <p:cNvSpPr>
            <a:spLocks noGrp="1"/>
          </p:cNvSpPr>
          <p:nvPr>
            <p:ph type="dt" sz="half" idx="10"/>
          </p:nvPr>
        </p:nvSpPr>
        <p:spPr/>
        <p:txBody>
          <a:bodyPr/>
          <a:lstStyle/>
          <a:p>
            <a:fld id="{3F88CABD-2703-418D-9F95-41CB89588353}" type="datetimeFigureOut">
              <a:rPr lang="en-IN" smtClean="0"/>
              <a:t>28-02-2024</a:t>
            </a:fld>
            <a:endParaRPr lang="en-IN"/>
          </a:p>
        </p:txBody>
      </p:sp>
      <p:sp>
        <p:nvSpPr>
          <p:cNvPr id="5" name="Footer Placeholder 4">
            <a:extLst>
              <a:ext uri="{FF2B5EF4-FFF2-40B4-BE49-F238E27FC236}">
                <a16:creationId xmlns:a16="http://schemas.microsoft.com/office/drawing/2014/main" id="{B6A6D182-28E0-B3A7-5994-0EAED2389F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9F0879-2960-5FC8-DEC5-3E2634E5D62A}"/>
              </a:ext>
            </a:extLst>
          </p:cNvPr>
          <p:cNvSpPr>
            <a:spLocks noGrp="1"/>
          </p:cNvSpPr>
          <p:nvPr>
            <p:ph type="sldNum" sz="quarter" idx="12"/>
          </p:nvPr>
        </p:nvSpPr>
        <p:spPr/>
        <p:txBody>
          <a:bodyPr/>
          <a:lstStyle/>
          <a:p>
            <a:fld id="{3BAA41C8-9C8A-4461-8438-DC830ECCA844}" type="slidenum">
              <a:rPr lang="en-IN" smtClean="0"/>
              <a:t>‹#›</a:t>
            </a:fld>
            <a:endParaRPr lang="en-IN"/>
          </a:p>
        </p:txBody>
      </p:sp>
    </p:spTree>
    <p:extLst>
      <p:ext uri="{BB962C8B-B14F-4D97-AF65-F5344CB8AC3E}">
        <p14:creationId xmlns:p14="http://schemas.microsoft.com/office/powerpoint/2010/main" val="3607869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BC48-FBE9-CA97-ED62-1E686ADF91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3A5289-1111-ECB4-659D-FA5357AC9B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8E7AC14-70F2-3092-7482-B785A8132A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8CFBCB0-659D-59CF-4BCD-A2CF3D87D21E}"/>
              </a:ext>
            </a:extLst>
          </p:cNvPr>
          <p:cNvSpPr>
            <a:spLocks noGrp="1"/>
          </p:cNvSpPr>
          <p:nvPr>
            <p:ph type="dt" sz="half" idx="10"/>
          </p:nvPr>
        </p:nvSpPr>
        <p:spPr/>
        <p:txBody>
          <a:bodyPr/>
          <a:lstStyle/>
          <a:p>
            <a:fld id="{3F88CABD-2703-418D-9F95-41CB89588353}" type="datetimeFigureOut">
              <a:rPr lang="en-IN" smtClean="0"/>
              <a:t>28-02-2024</a:t>
            </a:fld>
            <a:endParaRPr lang="en-IN"/>
          </a:p>
        </p:txBody>
      </p:sp>
      <p:sp>
        <p:nvSpPr>
          <p:cNvPr id="6" name="Footer Placeholder 5">
            <a:extLst>
              <a:ext uri="{FF2B5EF4-FFF2-40B4-BE49-F238E27FC236}">
                <a16:creationId xmlns:a16="http://schemas.microsoft.com/office/drawing/2014/main" id="{4D383282-A5D4-DB11-A1AC-C2CEED2752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DFAB29-A235-407F-8E38-4BB3EC5644B2}"/>
              </a:ext>
            </a:extLst>
          </p:cNvPr>
          <p:cNvSpPr>
            <a:spLocks noGrp="1"/>
          </p:cNvSpPr>
          <p:nvPr>
            <p:ph type="sldNum" sz="quarter" idx="12"/>
          </p:nvPr>
        </p:nvSpPr>
        <p:spPr/>
        <p:txBody>
          <a:bodyPr/>
          <a:lstStyle/>
          <a:p>
            <a:fld id="{3BAA41C8-9C8A-4461-8438-DC830ECCA844}" type="slidenum">
              <a:rPr lang="en-IN" smtClean="0"/>
              <a:t>‹#›</a:t>
            </a:fld>
            <a:endParaRPr lang="en-IN"/>
          </a:p>
        </p:txBody>
      </p:sp>
    </p:spTree>
    <p:extLst>
      <p:ext uri="{BB962C8B-B14F-4D97-AF65-F5344CB8AC3E}">
        <p14:creationId xmlns:p14="http://schemas.microsoft.com/office/powerpoint/2010/main" val="577452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054AD-F2E2-49BB-A234-F089968A0B3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98F07A-842E-348B-A89A-E3C9A949A6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3ECB5F-0A7E-94C3-CD3E-A566A1DDE9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3F8180-A866-0E87-D0B9-B0213D00C3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1E526F-F111-ECD6-5C44-3936EA021F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9D77F9-B8FB-D7D9-7FED-3D6FB5B0FAF4}"/>
              </a:ext>
            </a:extLst>
          </p:cNvPr>
          <p:cNvSpPr>
            <a:spLocks noGrp="1"/>
          </p:cNvSpPr>
          <p:nvPr>
            <p:ph type="dt" sz="half" idx="10"/>
          </p:nvPr>
        </p:nvSpPr>
        <p:spPr/>
        <p:txBody>
          <a:bodyPr/>
          <a:lstStyle/>
          <a:p>
            <a:fld id="{3F88CABD-2703-418D-9F95-41CB89588353}" type="datetimeFigureOut">
              <a:rPr lang="en-IN" smtClean="0"/>
              <a:t>28-02-2024</a:t>
            </a:fld>
            <a:endParaRPr lang="en-IN"/>
          </a:p>
        </p:txBody>
      </p:sp>
      <p:sp>
        <p:nvSpPr>
          <p:cNvPr id="8" name="Footer Placeholder 7">
            <a:extLst>
              <a:ext uri="{FF2B5EF4-FFF2-40B4-BE49-F238E27FC236}">
                <a16:creationId xmlns:a16="http://schemas.microsoft.com/office/drawing/2014/main" id="{A9A7AAB3-171B-91FE-DD48-8AE9ED2053F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208EB5-30BF-4679-610D-D75B1D04E197}"/>
              </a:ext>
            </a:extLst>
          </p:cNvPr>
          <p:cNvSpPr>
            <a:spLocks noGrp="1"/>
          </p:cNvSpPr>
          <p:nvPr>
            <p:ph type="sldNum" sz="quarter" idx="12"/>
          </p:nvPr>
        </p:nvSpPr>
        <p:spPr/>
        <p:txBody>
          <a:bodyPr/>
          <a:lstStyle/>
          <a:p>
            <a:fld id="{3BAA41C8-9C8A-4461-8438-DC830ECCA844}" type="slidenum">
              <a:rPr lang="en-IN" smtClean="0"/>
              <a:t>‹#›</a:t>
            </a:fld>
            <a:endParaRPr lang="en-IN"/>
          </a:p>
        </p:txBody>
      </p:sp>
    </p:spTree>
    <p:extLst>
      <p:ext uri="{BB962C8B-B14F-4D97-AF65-F5344CB8AC3E}">
        <p14:creationId xmlns:p14="http://schemas.microsoft.com/office/powerpoint/2010/main" val="1451036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FEB9D-3B75-6D82-2491-1D01E1B69D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EF0454-4521-C1EB-3FA4-51D4A3DFD5B9}"/>
              </a:ext>
            </a:extLst>
          </p:cNvPr>
          <p:cNvSpPr>
            <a:spLocks noGrp="1"/>
          </p:cNvSpPr>
          <p:nvPr>
            <p:ph type="dt" sz="half" idx="10"/>
          </p:nvPr>
        </p:nvSpPr>
        <p:spPr/>
        <p:txBody>
          <a:bodyPr/>
          <a:lstStyle/>
          <a:p>
            <a:fld id="{3F88CABD-2703-418D-9F95-41CB89588353}" type="datetimeFigureOut">
              <a:rPr lang="en-IN" smtClean="0"/>
              <a:t>28-02-2024</a:t>
            </a:fld>
            <a:endParaRPr lang="en-IN"/>
          </a:p>
        </p:txBody>
      </p:sp>
      <p:sp>
        <p:nvSpPr>
          <p:cNvPr id="4" name="Footer Placeholder 3">
            <a:extLst>
              <a:ext uri="{FF2B5EF4-FFF2-40B4-BE49-F238E27FC236}">
                <a16:creationId xmlns:a16="http://schemas.microsoft.com/office/drawing/2014/main" id="{0160DDF9-5967-C6E6-0AB5-F35C1CD029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16EBD0C-A510-265A-2C98-ECE6B3CB61E2}"/>
              </a:ext>
            </a:extLst>
          </p:cNvPr>
          <p:cNvSpPr>
            <a:spLocks noGrp="1"/>
          </p:cNvSpPr>
          <p:nvPr>
            <p:ph type="sldNum" sz="quarter" idx="12"/>
          </p:nvPr>
        </p:nvSpPr>
        <p:spPr/>
        <p:txBody>
          <a:bodyPr/>
          <a:lstStyle/>
          <a:p>
            <a:fld id="{3BAA41C8-9C8A-4461-8438-DC830ECCA844}" type="slidenum">
              <a:rPr lang="en-IN" smtClean="0"/>
              <a:t>‹#›</a:t>
            </a:fld>
            <a:endParaRPr lang="en-IN"/>
          </a:p>
        </p:txBody>
      </p:sp>
    </p:spTree>
    <p:extLst>
      <p:ext uri="{BB962C8B-B14F-4D97-AF65-F5344CB8AC3E}">
        <p14:creationId xmlns:p14="http://schemas.microsoft.com/office/powerpoint/2010/main" val="3878275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9176B1-A337-2D4B-26E5-FB418F4206FB}"/>
              </a:ext>
            </a:extLst>
          </p:cNvPr>
          <p:cNvSpPr>
            <a:spLocks noGrp="1"/>
          </p:cNvSpPr>
          <p:nvPr>
            <p:ph type="dt" sz="half" idx="10"/>
          </p:nvPr>
        </p:nvSpPr>
        <p:spPr/>
        <p:txBody>
          <a:bodyPr/>
          <a:lstStyle/>
          <a:p>
            <a:fld id="{3F88CABD-2703-418D-9F95-41CB89588353}" type="datetimeFigureOut">
              <a:rPr lang="en-IN" smtClean="0"/>
              <a:t>28-02-2024</a:t>
            </a:fld>
            <a:endParaRPr lang="en-IN"/>
          </a:p>
        </p:txBody>
      </p:sp>
      <p:sp>
        <p:nvSpPr>
          <p:cNvPr id="3" name="Footer Placeholder 2">
            <a:extLst>
              <a:ext uri="{FF2B5EF4-FFF2-40B4-BE49-F238E27FC236}">
                <a16:creationId xmlns:a16="http://schemas.microsoft.com/office/drawing/2014/main" id="{F7FD139F-6D70-3F06-184F-45DB4D10776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5D5B74-FE9E-72B1-2A5F-48814BE9A346}"/>
              </a:ext>
            </a:extLst>
          </p:cNvPr>
          <p:cNvSpPr>
            <a:spLocks noGrp="1"/>
          </p:cNvSpPr>
          <p:nvPr>
            <p:ph type="sldNum" sz="quarter" idx="12"/>
          </p:nvPr>
        </p:nvSpPr>
        <p:spPr/>
        <p:txBody>
          <a:bodyPr/>
          <a:lstStyle/>
          <a:p>
            <a:fld id="{3BAA41C8-9C8A-4461-8438-DC830ECCA844}" type="slidenum">
              <a:rPr lang="en-IN" smtClean="0"/>
              <a:t>‹#›</a:t>
            </a:fld>
            <a:endParaRPr lang="en-IN"/>
          </a:p>
        </p:txBody>
      </p:sp>
    </p:spTree>
    <p:extLst>
      <p:ext uri="{BB962C8B-B14F-4D97-AF65-F5344CB8AC3E}">
        <p14:creationId xmlns:p14="http://schemas.microsoft.com/office/powerpoint/2010/main" val="3923239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8209B-E35A-C50E-EEFE-EA21B299CC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5538D0A-F73D-0289-49BD-7A479053B6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D4151B-3CBC-92C7-D323-607E96C4C4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B8C72E-81ED-923C-54ED-A93AEC295600}"/>
              </a:ext>
            </a:extLst>
          </p:cNvPr>
          <p:cNvSpPr>
            <a:spLocks noGrp="1"/>
          </p:cNvSpPr>
          <p:nvPr>
            <p:ph type="dt" sz="half" idx="10"/>
          </p:nvPr>
        </p:nvSpPr>
        <p:spPr/>
        <p:txBody>
          <a:bodyPr/>
          <a:lstStyle/>
          <a:p>
            <a:fld id="{3F88CABD-2703-418D-9F95-41CB89588353}" type="datetimeFigureOut">
              <a:rPr lang="en-IN" smtClean="0"/>
              <a:t>28-02-2024</a:t>
            </a:fld>
            <a:endParaRPr lang="en-IN"/>
          </a:p>
        </p:txBody>
      </p:sp>
      <p:sp>
        <p:nvSpPr>
          <p:cNvPr id="6" name="Footer Placeholder 5">
            <a:extLst>
              <a:ext uri="{FF2B5EF4-FFF2-40B4-BE49-F238E27FC236}">
                <a16:creationId xmlns:a16="http://schemas.microsoft.com/office/drawing/2014/main" id="{BCC140D8-1A76-8295-110F-5AB50725ED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6F9144-A462-697C-F94F-FBA37D086554}"/>
              </a:ext>
            </a:extLst>
          </p:cNvPr>
          <p:cNvSpPr>
            <a:spLocks noGrp="1"/>
          </p:cNvSpPr>
          <p:nvPr>
            <p:ph type="sldNum" sz="quarter" idx="12"/>
          </p:nvPr>
        </p:nvSpPr>
        <p:spPr/>
        <p:txBody>
          <a:bodyPr/>
          <a:lstStyle/>
          <a:p>
            <a:fld id="{3BAA41C8-9C8A-4461-8438-DC830ECCA844}" type="slidenum">
              <a:rPr lang="en-IN" smtClean="0"/>
              <a:t>‹#›</a:t>
            </a:fld>
            <a:endParaRPr lang="en-IN"/>
          </a:p>
        </p:txBody>
      </p:sp>
    </p:spTree>
    <p:extLst>
      <p:ext uri="{BB962C8B-B14F-4D97-AF65-F5344CB8AC3E}">
        <p14:creationId xmlns:p14="http://schemas.microsoft.com/office/powerpoint/2010/main" val="3855775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4CE1-ACD4-6201-57D7-81BCC14A69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522EF1-5BF2-C311-4CF5-50CD62597F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A0296CC-836C-21DC-09FD-14D53C4C7B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97B30F-9B1A-70DE-3A92-BA094B110BBD}"/>
              </a:ext>
            </a:extLst>
          </p:cNvPr>
          <p:cNvSpPr>
            <a:spLocks noGrp="1"/>
          </p:cNvSpPr>
          <p:nvPr>
            <p:ph type="dt" sz="half" idx="10"/>
          </p:nvPr>
        </p:nvSpPr>
        <p:spPr/>
        <p:txBody>
          <a:bodyPr/>
          <a:lstStyle/>
          <a:p>
            <a:fld id="{3F88CABD-2703-418D-9F95-41CB89588353}" type="datetimeFigureOut">
              <a:rPr lang="en-IN" smtClean="0"/>
              <a:t>28-02-2024</a:t>
            </a:fld>
            <a:endParaRPr lang="en-IN"/>
          </a:p>
        </p:txBody>
      </p:sp>
      <p:sp>
        <p:nvSpPr>
          <p:cNvPr id="6" name="Footer Placeholder 5">
            <a:extLst>
              <a:ext uri="{FF2B5EF4-FFF2-40B4-BE49-F238E27FC236}">
                <a16:creationId xmlns:a16="http://schemas.microsoft.com/office/drawing/2014/main" id="{828A77B9-E9CB-FF91-F8F9-5CF1C67889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D4509D-46EC-D655-04B7-9C7CBD015690}"/>
              </a:ext>
            </a:extLst>
          </p:cNvPr>
          <p:cNvSpPr>
            <a:spLocks noGrp="1"/>
          </p:cNvSpPr>
          <p:nvPr>
            <p:ph type="sldNum" sz="quarter" idx="12"/>
          </p:nvPr>
        </p:nvSpPr>
        <p:spPr/>
        <p:txBody>
          <a:bodyPr/>
          <a:lstStyle/>
          <a:p>
            <a:fld id="{3BAA41C8-9C8A-4461-8438-DC830ECCA844}" type="slidenum">
              <a:rPr lang="en-IN" smtClean="0"/>
              <a:t>‹#›</a:t>
            </a:fld>
            <a:endParaRPr lang="en-IN"/>
          </a:p>
        </p:txBody>
      </p:sp>
    </p:spTree>
    <p:extLst>
      <p:ext uri="{BB962C8B-B14F-4D97-AF65-F5344CB8AC3E}">
        <p14:creationId xmlns:p14="http://schemas.microsoft.com/office/powerpoint/2010/main" val="395718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E591AC-A2B5-F647-7CF3-08B7A5A9F0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DFCBD9-1E56-72C7-9047-B5A0786AA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C4E292-257F-5686-4120-CA01C213E6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88CABD-2703-418D-9F95-41CB89588353}" type="datetimeFigureOut">
              <a:rPr lang="en-IN" smtClean="0"/>
              <a:t>28-02-2024</a:t>
            </a:fld>
            <a:endParaRPr lang="en-IN"/>
          </a:p>
        </p:txBody>
      </p:sp>
      <p:sp>
        <p:nvSpPr>
          <p:cNvPr id="5" name="Footer Placeholder 4">
            <a:extLst>
              <a:ext uri="{FF2B5EF4-FFF2-40B4-BE49-F238E27FC236}">
                <a16:creationId xmlns:a16="http://schemas.microsoft.com/office/drawing/2014/main" id="{27371439-45FD-F662-E074-C4B69984AB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1183546-BAB9-73E9-17F4-5FD099F8EF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AA41C8-9C8A-4461-8438-DC830ECCA844}" type="slidenum">
              <a:rPr lang="en-IN" smtClean="0"/>
              <a:t>‹#›</a:t>
            </a:fld>
            <a:endParaRPr lang="en-IN"/>
          </a:p>
        </p:txBody>
      </p:sp>
    </p:spTree>
    <p:extLst>
      <p:ext uri="{BB962C8B-B14F-4D97-AF65-F5344CB8AC3E}">
        <p14:creationId xmlns:p14="http://schemas.microsoft.com/office/powerpoint/2010/main" val="940657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6EFCE-4107-E29E-4E22-60FDB71F2D55}"/>
              </a:ext>
            </a:extLst>
          </p:cNvPr>
          <p:cNvSpPr>
            <a:spLocks noGrp="1"/>
          </p:cNvSpPr>
          <p:nvPr>
            <p:ph type="ctrTitle"/>
          </p:nvPr>
        </p:nvSpPr>
        <p:spPr/>
        <p:txBody>
          <a:bodyPr/>
          <a:lstStyle/>
          <a:p>
            <a:r>
              <a:rPr lang="en-IN" dirty="0"/>
              <a:t>Terraform </a:t>
            </a:r>
          </a:p>
        </p:txBody>
      </p:sp>
      <p:sp>
        <p:nvSpPr>
          <p:cNvPr id="3" name="Subtitle 2">
            <a:extLst>
              <a:ext uri="{FF2B5EF4-FFF2-40B4-BE49-F238E27FC236}">
                <a16:creationId xmlns:a16="http://schemas.microsoft.com/office/drawing/2014/main" id="{B56A226C-2A80-17B1-8E12-D5A0E788DF9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70257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70671-6291-609D-CA2A-26D138130B64}"/>
              </a:ext>
            </a:extLst>
          </p:cNvPr>
          <p:cNvSpPr>
            <a:spLocks noGrp="1"/>
          </p:cNvSpPr>
          <p:nvPr>
            <p:ph type="title"/>
          </p:nvPr>
        </p:nvSpPr>
        <p:spPr/>
        <p:txBody>
          <a:bodyPr/>
          <a:lstStyle/>
          <a:p>
            <a:r>
              <a:rPr lang="en-IN" dirty="0"/>
              <a:t>Terraform plan</a:t>
            </a:r>
          </a:p>
        </p:txBody>
      </p:sp>
      <p:sp>
        <p:nvSpPr>
          <p:cNvPr id="3" name="Content Placeholder 2">
            <a:extLst>
              <a:ext uri="{FF2B5EF4-FFF2-40B4-BE49-F238E27FC236}">
                <a16:creationId xmlns:a16="http://schemas.microsoft.com/office/drawing/2014/main" id="{49962C73-9152-ABBE-39E4-97A1A6DE488F}"/>
              </a:ext>
            </a:extLst>
          </p:cNvPr>
          <p:cNvSpPr>
            <a:spLocks noGrp="1"/>
          </p:cNvSpPr>
          <p:nvPr>
            <p:ph idx="1"/>
          </p:nvPr>
        </p:nvSpPr>
        <p:spPr>
          <a:xfrm>
            <a:off x="838200" y="1825625"/>
            <a:ext cx="10515600" cy="4854308"/>
          </a:xfrm>
        </p:spPr>
        <p:txBody>
          <a:bodyPr>
            <a:normAutofit fontScale="85000" lnSpcReduction="10000"/>
          </a:bodyPr>
          <a:lstStyle/>
          <a:p>
            <a:pPr>
              <a:lnSpc>
                <a:spcPct val="160000"/>
              </a:lnSpc>
            </a:pPr>
            <a:r>
              <a:rPr lang="en-US" dirty="0"/>
              <a:t>Terraform plan is a terraform command that allows you to preview the changes that terraform will make to your infrastructure. </a:t>
            </a:r>
          </a:p>
          <a:p>
            <a:pPr>
              <a:lnSpc>
                <a:spcPct val="160000"/>
              </a:lnSpc>
            </a:pPr>
            <a:r>
              <a:rPr lang="en-US" dirty="0"/>
              <a:t>The output of terraform plan categorizes the changes into three main types:</a:t>
            </a:r>
          </a:p>
          <a:p>
            <a:pPr lvl="1">
              <a:lnSpc>
                <a:spcPct val="160000"/>
              </a:lnSpc>
            </a:pPr>
            <a:r>
              <a:rPr lang="en-US" dirty="0"/>
              <a:t>Additions: resources that terraform plans to create because they are specified in the configuration but do not currently exist.</a:t>
            </a:r>
          </a:p>
          <a:p>
            <a:pPr lvl="1">
              <a:lnSpc>
                <a:spcPct val="160000"/>
              </a:lnSpc>
            </a:pPr>
            <a:r>
              <a:rPr lang="en-US" dirty="0"/>
              <a:t>Modifications: existing resources that terraform plans to update based on changes in the configuration.</a:t>
            </a:r>
          </a:p>
          <a:p>
            <a:pPr lvl="1">
              <a:lnSpc>
                <a:spcPct val="160000"/>
              </a:lnSpc>
            </a:pPr>
            <a:r>
              <a:rPr lang="en-US" dirty="0"/>
              <a:t>Deletions: resources that terraform plans to destroy because they are no longer specified in the configuration.</a:t>
            </a:r>
            <a:endParaRPr lang="en-IN" dirty="0"/>
          </a:p>
        </p:txBody>
      </p:sp>
    </p:spTree>
    <p:extLst>
      <p:ext uri="{BB962C8B-B14F-4D97-AF65-F5344CB8AC3E}">
        <p14:creationId xmlns:p14="http://schemas.microsoft.com/office/powerpoint/2010/main" val="430817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A4E04-6029-5B8A-FB95-6EBFF58DE942}"/>
              </a:ext>
            </a:extLst>
          </p:cNvPr>
          <p:cNvSpPr>
            <a:spLocks noGrp="1"/>
          </p:cNvSpPr>
          <p:nvPr>
            <p:ph type="title"/>
          </p:nvPr>
        </p:nvSpPr>
        <p:spPr/>
        <p:txBody>
          <a:bodyPr/>
          <a:lstStyle/>
          <a:p>
            <a:r>
              <a:rPr lang="en-IN" dirty="0"/>
              <a:t>Terraform apply</a:t>
            </a:r>
          </a:p>
        </p:txBody>
      </p:sp>
      <p:sp>
        <p:nvSpPr>
          <p:cNvPr id="3" name="Content Placeholder 2">
            <a:extLst>
              <a:ext uri="{FF2B5EF4-FFF2-40B4-BE49-F238E27FC236}">
                <a16:creationId xmlns:a16="http://schemas.microsoft.com/office/drawing/2014/main" id="{53A10023-F3B3-3CD1-F547-342DC8A491D2}"/>
              </a:ext>
            </a:extLst>
          </p:cNvPr>
          <p:cNvSpPr>
            <a:spLocks noGrp="1"/>
          </p:cNvSpPr>
          <p:nvPr>
            <p:ph idx="1"/>
          </p:nvPr>
        </p:nvSpPr>
        <p:spPr/>
        <p:txBody>
          <a:bodyPr>
            <a:normAutofit lnSpcReduction="10000"/>
          </a:bodyPr>
          <a:lstStyle/>
          <a:p>
            <a:pPr>
              <a:lnSpc>
                <a:spcPct val="150000"/>
              </a:lnSpc>
            </a:pPr>
            <a:r>
              <a:rPr lang="en-US" dirty="0"/>
              <a:t>Terraform apply is a terraform command used to apply the changes defined in your terraform configuration to your infrastructure.</a:t>
            </a:r>
          </a:p>
          <a:p>
            <a:pPr>
              <a:lnSpc>
                <a:spcPct val="150000"/>
              </a:lnSpc>
            </a:pPr>
            <a:r>
              <a:rPr lang="en-IN" dirty="0"/>
              <a:t>Purposes of terraform apply:</a:t>
            </a:r>
          </a:p>
          <a:p>
            <a:pPr lvl="1">
              <a:lnSpc>
                <a:spcPct val="150000"/>
              </a:lnSpc>
            </a:pPr>
            <a:r>
              <a:rPr lang="en-US" dirty="0"/>
              <a:t>Terraform apply executes the changes specified in your terraform configuration</a:t>
            </a:r>
          </a:p>
          <a:p>
            <a:pPr lvl="1">
              <a:lnSpc>
                <a:spcPct val="150000"/>
              </a:lnSpc>
            </a:pPr>
            <a:r>
              <a:rPr lang="en-US" dirty="0"/>
              <a:t>Terraform prompts you to confirm the planned changes. We need to type yes and press enter to proceed with applying the changes.</a:t>
            </a:r>
            <a:endParaRPr lang="en-IN" dirty="0"/>
          </a:p>
        </p:txBody>
      </p:sp>
    </p:spTree>
    <p:extLst>
      <p:ext uri="{BB962C8B-B14F-4D97-AF65-F5344CB8AC3E}">
        <p14:creationId xmlns:p14="http://schemas.microsoft.com/office/powerpoint/2010/main" val="1190428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E5D91-44FE-A6B5-7201-6BE20279DF3C}"/>
              </a:ext>
            </a:extLst>
          </p:cNvPr>
          <p:cNvSpPr>
            <a:spLocks noGrp="1"/>
          </p:cNvSpPr>
          <p:nvPr>
            <p:ph type="title"/>
          </p:nvPr>
        </p:nvSpPr>
        <p:spPr/>
        <p:txBody>
          <a:bodyPr/>
          <a:lstStyle/>
          <a:p>
            <a:r>
              <a:rPr lang="en-IN" dirty="0"/>
              <a:t>Terraform destroy</a:t>
            </a:r>
          </a:p>
        </p:txBody>
      </p:sp>
      <p:sp>
        <p:nvSpPr>
          <p:cNvPr id="3" name="Content Placeholder 2">
            <a:extLst>
              <a:ext uri="{FF2B5EF4-FFF2-40B4-BE49-F238E27FC236}">
                <a16:creationId xmlns:a16="http://schemas.microsoft.com/office/drawing/2014/main" id="{C22C0366-779C-3201-6A63-7DB1D68DEC79}"/>
              </a:ext>
            </a:extLst>
          </p:cNvPr>
          <p:cNvSpPr>
            <a:spLocks noGrp="1"/>
          </p:cNvSpPr>
          <p:nvPr>
            <p:ph idx="1"/>
          </p:nvPr>
        </p:nvSpPr>
        <p:spPr/>
        <p:txBody>
          <a:bodyPr>
            <a:normAutofit fontScale="92500"/>
          </a:bodyPr>
          <a:lstStyle/>
          <a:p>
            <a:pPr>
              <a:lnSpc>
                <a:spcPct val="150000"/>
              </a:lnSpc>
            </a:pPr>
            <a:r>
              <a:rPr lang="en-US" dirty="0"/>
              <a:t>Terraform destroy is a terraform command used to destroy all the resources created by terraform for a particular configuration. </a:t>
            </a:r>
          </a:p>
          <a:p>
            <a:pPr>
              <a:lnSpc>
                <a:spcPct val="150000"/>
              </a:lnSpc>
            </a:pPr>
            <a:r>
              <a:rPr lang="en-IN" dirty="0"/>
              <a:t>Purposes of terraform destroy</a:t>
            </a:r>
          </a:p>
          <a:p>
            <a:pPr lvl="1">
              <a:lnSpc>
                <a:spcPct val="150000"/>
              </a:lnSpc>
            </a:pPr>
            <a:r>
              <a:rPr lang="en-US" dirty="0"/>
              <a:t>Terraform destroy, terraform identifies all the resources created by the associated configuration and takes the necessary steps to destroy or delete those resources.</a:t>
            </a:r>
          </a:p>
          <a:p>
            <a:pPr lvl="1">
              <a:lnSpc>
                <a:spcPct val="150000"/>
              </a:lnSpc>
            </a:pPr>
            <a:r>
              <a:rPr lang="en-US" dirty="0"/>
              <a:t>Similar to terraform apply, terraform destroy prompts you to confirm that you want to proceed with the destruction of resources</a:t>
            </a:r>
            <a:endParaRPr lang="en-IN" dirty="0"/>
          </a:p>
        </p:txBody>
      </p:sp>
    </p:spTree>
    <p:extLst>
      <p:ext uri="{BB962C8B-B14F-4D97-AF65-F5344CB8AC3E}">
        <p14:creationId xmlns:p14="http://schemas.microsoft.com/office/powerpoint/2010/main" val="1523893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68AB1-71FB-EABB-8398-150BEEC550FD}"/>
              </a:ext>
            </a:extLst>
          </p:cNvPr>
          <p:cNvSpPr>
            <a:spLocks noGrp="1"/>
          </p:cNvSpPr>
          <p:nvPr>
            <p:ph type="title"/>
          </p:nvPr>
        </p:nvSpPr>
        <p:spPr/>
        <p:txBody>
          <a:bodyPr/>
          <a:lstStyle/>
          <a:p>
            <a:r>
              <a:rPr lang="en-IN" dirty="0"/>
              <a:t>Input Variables</a:t>
            </a:r>
          </a:p>
        </p:txBody>
      </p:sp>
      <p:pic>
        <p:nvPicPr>
          <p:cNvPr id="4" name="Content Placeholder 3">
            <a:extLst>
              <a:ext uri="{FF2B5EF4-FFF2-40B4-BE49-F238E27FC236}">
                <a16:creationId xmlns:a16="http://schemas.microsoft.com/office/drawing/2014/main" id="{E059C541-14AD-676C-A4AA-21413BECD659}"/>
              </a:ext>
            </a:extLst>
          </p:cNvPr>
          <p:cNvPicPr>
            <a:picLocks noGrp="1" noChangeAspect="1"/>
          </p:cNvPicPr>
          <p:nvPr>
            <p:ph idx="1"/>
          </p:nvPr>
        </p:nvPicPr>
        <p:blipFill>
          <a:blip r:embed="rId2"/>
          <a:stretch>
            <a:fillRect/>
          </a:stretch>
        </p:blipFill>
        <p:spPr>
          <a:xfrm>
            <a:off x="953703" y="1690688"/>
            <a:ext cx="4305521" cy="2457576"/>
          </a:xfrm>
          <a:prstGeom prst="rect">
            <a:avLst/>
          </a:prstGeom>
        </p:spPr>
      </p:pic>
      <p:pic>
        <p:nvPicPr>
          <p:cNvPr id="5" name="Picture 4">
            <a:extLst>
              <a:ext uri="{FF2B5EF4-FFF2-40B4-BE49-F238E27FC236}">
                <a16:creationId xmlns:a16="http://schemas.microsoft.com/office/drawing/2014/main" id="{09A633E2-C1A1-383D-C2BA-8B578DBDB7B3}"/>
              </a:ext>
            </a:extLst>
          </p:cNvPr>
          <p:cNvPicPr>
            <a:picLocks noChangeAspect="1"/>
          </p:cNvPicPr>
          <p:nvPr/>
        </p:nvPicPr>
        <p:blipFill>
          <a:blip r:embed="rId3"/>
          <a:stretch>
            <a:fillRect/>
          </a:stretch>
        </p:blipFill>
        <p:spPr>
          <a:xfrm>
            <a:off x="6310162" y="1625198"/>
            <a:ext cx="4152499" cy="2520149"/>
          </a:xfrm>
          <a:prstGeom prst="rect">
            <a:avLst/>
          </a:prstGeom>
        </p:spPr>
      </p:pic>
      <p:pic>
        <p:nvPicPr>
          <p:cNvPr id="6" name="Picture 5">
            <a:extLst>
              <a:ext uri="{FF2B5EF4-FFF2-40B4-BE49-F238E27FC236}">
                <a16:creationId xmlns:a16="http://schemas.microsoft.com/office/drawing/2014/main" id="{C65E8D5F-6D16-3ED7-90A3-759987B4E898}"/>
              </a:ext>
            </a:extLst>
          </p:cNvPr>
          <p:cNvPicPr>
            <a:picLocks noChangeAspect="1"/>
          </p:cNvPicPr>
          <p:nvPr/>
        </p:nvPicPr>
        <p:blipFill>
          <a:blip r:embed="rId4"/>
          <a:stretch>
            <a:fillRect/>
          </a:stretch>
        </p:blipFill>
        <p:spPr>
          <a:xfrm>
            <a:off x="953703" y="4267171"/>
            <a:ext cx="4305521" cy="2413311"/>
          </a:xfrm>
          <a:prstGeom prst="rect">
            <a:avLst/>
          </a:prstGeom>
        </p:spPr>
      </p:pic>
      <p:pic>
        <p:nvPicPr>
          <p:cNvPr id="7" name="Picture 6">
            <a:extLst>
              <a:ext uri="{FF2B5EF4-FFF2-40B4-BE49-F238E27FC236}">
                <a16:creationId xmlns:a16="http://schemas.microsoft.com/office/drawing/2014/main" id="{4E7E1EE5-F11A-48E0-BE0B-4B32DF3BA6E9}"/>
              </a:ext>
            </a:extLst>
          </p:cNvPr>
          <p:cNvPicPr>
            <a:picLocks noChangeAspect="1"/>
          </p:cNvPicPr>
          <p:nvPr/>
        </p:nvPicPr>
        <p:blipFill>
          <a:blip r:embed="rId5"/>
          <a:stretch>
            <a:fillRect/>
          </a:stretch>
        </p:blipFill>
        <p:spPr>
          <a:xfrm>
            <a:off x="6310162" y="4328864"/>
            <a:ext cx="4152499" cy="2434278"/>
          </a:xfrm>
          <a:prstGeom prst="rect">
            <a:avLst/>
          </a:prstGeom>
        </p:spPr>
      </p:pic>
    </p:spTree>
    <p:extLst>
      <p:ext uri="{BB962C8B-B14F-4D97-AF65-F5344CB8AC3E}">
        <p14:creationId xmlns:p14="http://schemas.microsoft.com/office/powerpoint/2010/main" val="1370699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70CF7-595B-E18A-18AD-97B6AD0DDBBB}"/>
              </a:ext>
            </a:extLst>
          </p:cNvPr>
          <p:cNvSpPr>
            <a:spLocks noGrp="1"/>
          </p:cNvSpPr>
          <p:nvPr>
            <p:ph type="title"/>
          </p:nvPr>
        </p:nvSpPr>
        <p:spPr/>
        <p:txBody>
          <a:bodyPr/>
          <a:lstStyle/>
          <a:p>
            <a:r>
              <a:rPr lang="en-IN" dirty="0"/>
              <a:t>Output Variables</a:t>
            </a:r>
          </a:p>
        </p:txBody>
      </p:sp>
      <p:pic>
        <p:nvPicPr>
          <p:cNvPr id="5" name="Content Placeholder 4">
            <a:extLst>
              <a:ext uri="{FF2B5EF4-FFF2-40B4-BE49-F238E27FC236}">
                <a16:creationId xmlns:a16="http://schemas.microsoft.com/office/drawing/2014/main" id="{5322B6D9-C84F-06CE-D218-EFB47DB21D49}"/>
              </a:ext>
            </a:extLst>
          </p:cNvPr>
          <p:cNvPicPr>
            <a:picLocks noGrp="1" noChangeAspect="1"/>
          </p:cNvPicPr>
          <p:nvPr>
            <p:ph idx="1"/>
          </p:nvPr>
        </p:nvPicPr>
        <p:blipFill>
          <a:blip r:embed="rId2"/>
          <a:stretch>
            <a:fillRect/>
          </a:stretch>
        </p:blipFill>
        <p:spPr>
          <a:xfrm>
            <a:off x="1005556" y="1778509"/>
            <a:ext cx="5149850" cy="2225600"/>
          </a:xfrm>
        </p:spPr>
      </p:pic>
      <p:pic>
        <p:nvPicPr>
          <p:cNvPr id="7" name="Picture 6">
            <a:extLst>
              <a:ext uri="{FF2B5EF4-FFF2-40B4-BE49-F238E27FC236}">
                <a16:creationId xmlns:a16="http://schemas.microsoft.com/office/drawing/2014/main" id="{E34E82AB-37C1-6050-BABC-3F901A23B72F}"/>
              </a:ext>
            </a:extLst>
          </p:cNvPr>
          <p:cNvPicPr>
            <a:picLocks noChangeAspect="1"/>
          </p:cNvPicPr>
          <p:nvPr/>
        </p:nvPicPr>
        <p:blipFill>
          <a:blip r:embed="rId3"/>
          <a:stretch>
            <a:fillRect/>
          </a:stretch>
        </p:blipFill>
        <p:spPr>
          <a:xfrm>
            <a:off x="6302045" y="1778509"/>
            <a:ext cx="5516068" cy="3255504"/>
          </a:xfrm>
          <a:prstGeom prst="rect">
            <a:avLst/>
          </a:prstGeom>
        </p:spPr>
      </p:pic>
      <p:pic>
        <p:nvPicPr>
          <p:cNvPr id="9" name="Picture 8">
            <a:extLst>
              <a:ext uri="{FF2B5EF4-FFF2-40B4-BE49-F238E27FC236}">
                <a16:creationId xmlns:a16="http://schemas.microsoft.com/office/drawing/2014/main" id="{DC403DD3-B281-BAD7-F111-E412BB29E0FE}"/>
              </a:ext>
            </a:extLst>
          </p:cNvPr>
          <p:cNvPicPr>
            <a:picLocks noChangeAspect="1"/>
          </p:cNvPicPr>
          <p:nvPr/>
        </p:nvPicPr>
        <p:blipFill>
          <a:blip r:embed="rId4"/>
          <a:stretch>
            <a:fillRect/>
          </a:stretch>
        </p:blipFill>
        <p:spPr>
          <a:xfrm>
            <a:off x="960971" y="4091930"/>
            <a:ext cx="5239019" cy="2717940"/>
          </a:xfrm>
          <a:prstGeom prst="rect">
            <a:avLst/>
          </a:prstGeom>
        </p:spPr>
      </p:pic>
    </p:spTree>
    <p:extLst>
      <p:ext uri="{BB962C8B-B14F-4D97-AF65-F5344CB8AC3E}">
        <p14:creationId xmlns:p14="http://schemas.microsoft.com/office/powerpoint/2010/main" val="1022450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28D08-3239-18F8-2BC1-B847B1B50640}"/>
              </a:ext>
            </a:extLst>
          </p:cNvPr>
          <p:cNvSpPr>
            <a:spLocks noGrp="1"/>
          </p:cNvSpPr>
          <p:nvPr>
            <p:ph type="title"/>
          </p:nvPr>
        </p:nvSpPr>
        <p:spPr>
          <a:xfrm>
            <a:off x="838200" y="365125"/>
            <a:ext cx="10515600" cy="975995"/>
          </a:xfr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p:spPr>
        <p:txBody>
          <a:bodyPr/>
          <a:lstStyle/>
          <a:p>
            <a:r>
              <a:rPr lang="en-IN" dirty="0"/>
              <a:t>Terraform Validate</a:t>
            </a:r>
          </a:p>
        </p:txBody>
      </p:sp>
      <p:sp>
        <p:nvSpPr>
          <p:cNvPr id="3" name="Content Placeholder 2">
            <a:extLst>
              <a:ext uri="{FF2B5EF4-FFF2-40B4-BE49-F238E27FC236}">
                <a16:creationId xmlns:a16="http://schemas.microsoft.com/office/drawing/2014/main" id="{0BE708F3-03C3-4A90-6A06-1E7C3BA8393A}"/>
              </a:ext>
            </a:extLst>
          </p:cNvPr>
          <p:cNvSpPr>
            <a:spLocks noGrp="1"/>
          </p:cNvSpPr>
          <p:nvPr>
            <p:ph idx="1"/>
          </p:nvPr>
        </p:nvSpPr>
        <p:spPr>
          <a:xfrm>
            <a:off x="838200" y="1341120"/>
            <a:ext cx="10515600" cy="4835843"/>
          </a:xfrm>
        </p:spPr>
        <p:txBody>
          <a:bodyPr>
            <a:normAutofit fontScale="92500" lnSpcReduction="10000"/>
          </a:bodyPr>
          <a:lstStyle/>
          <a:p>
            <a:pPr>
              <a:lnSpc>
                <a:spcPct val="150000"/>
              </a:lnSpc>
            </a:pPr>
            <a:r>
              <a:rPr lang="en-US" dirty="0"/>
              <a:t>The terraform validate command is used to check the syntax and validity of your Terraform configuration files.</a:t>
            </a:r>
          </a:p>
          <a:p>
            <a:pPr lvl="1">
              <a:lnSpc>
                <a:spcPct val="150000"/>
              </a:lnSpc>
            </a:pPr>
            <a:r>
              <a:rPr lang="en-US" b="0" i="0" dirty="0">
                <a:effectLst/>
                <a:latin typeface="Söhne"/>
              </a:rPr>
              <a:t>Open a terminal or command prompt on your machine.</a:t>
            </a:r>
          </a:p>
          <a:p>
            <a:pPr lvl="1">
              <a:lnSpc>
                <a:spcPct val="150000"/>
              </a:lnSpc>
            </a:pPr>
            <a:r>
              <a:rPr lang="en-US" b="0" i="0" dirty="0">
                <a:effectLst/>
                <a:latin typeface="Söhne"/>
              </a:rPr>
              <a:t>Change your current working directory to the directory containing your Terraform configuration files.</a:t>
            </a:r>
          </a:p>
          <a:p>
            <a:pPr marL="457200" lvl="1" indent="0">
              <a:lnSpc>
                <a:spcPct val="150000"/>
              </a:lnSpc>
              <a:buNone/>
            </a:pPr>
            <a:endParaRPr lang="en-IN" b="0" i="0" dirty="0">
              <a:effectLst/>
              <a:latin typeface="Söhne"/>
            </a:endParaRPr>
          </a:p>
          <a:p>
            <a:pPr lvl="1">
              <a:lnSpc>
                <a:spcPct val="150000"/>
              </a:lnSpc>
            </a:pPr>
            <a:r>
              <a:rPr lang="en-US" b="0" i="0" dirty="0">
                <a:effectLst/>
                <a:latin typeface="Söhne"/>
              </a:rPr>
              <a:t>Run terraform validate</a:t>
            </a:r>
          </a:p>
          <a:p>
            <a:pPr lvl="1">
              <a:lnSpc>
                <a:spcPct val="150000"/>
              </a:lnSpc>
            </a:pPr>
            <a:r>
              <a:rPr lang="en-US" b="0" i="0" dirty="0">
                <a:effectLst/>
                <a:latin typeface="Söhne"/>
              </a:rPr>
              <a:t>If your configuration is correct, Terraform will return nothing. If there are errors, it will provide feedback on what needs to be corrected.</a:t>
            </a:r>
            <a:endParaRPr lang="en-US" dirty="0">
              <a:latin typeface="Söhne"/>
            </a:endParaRPr>
          </a:p>
          <a:p>
            <a:pPr lvl="1"/>
            <a:endParaRPr lang="en-US" b="0" i="0" dirty="0">
              <a:solidFill>
                <a:srgbClr val="ECECEC"/>
              </a:solidFill>
              <a:effectLst/>
              <a:latin typeface="Söhne"/>
            </a:endParaRPr>
          </a:p>
        </p:txBody>
      </p:sp>
      <p:pic>
        <p:nvPicPr>
          <p:cNvPr id="6" name="Picture 5">
            <a:extLst>
              <a:ext uri="{FF2B5EF4-FFF2-40B4-BE49-F238E27FC236}">
                <a16:creationId xmlns:a16="http://schemas.microsoft.com/office/drawing/2014/main" id="{AA2E9DC3-DF08-EC7D-7781-FFAC6A2E2EFC}"/>
              </a:ext>
            </a:extLst>
          </p:cNvPr>
          <p:cNvPicPr>
            <a:picLocks noChangeAspect="1"/>
          </p:cNvPicPr>
          <p:nvPr/>
        </p:nvPicPr>
        <p:blipFill>
          <a:blip r:embed="rId2"/>
          <a:stretch>
            <a:fillRect/>
          </a:stretch>
        </p:blipFill>
        <p:spPr>
          <a:xfrm>
            <a:off x="7999394" y="1959838"/>
            <a:ext cx="3789247" cy="1034912"/>
          </a:xfrm>
          <a:prstGeom prst="rect">
            <a:avLst/>
          </a:prstGeom>
        </p:spPr>
      </p:pic>
      <p:pic>
        <p:nvPicPr>
          <p:cNvPr id="10" name="Picture 9">
            <a:extLst>
              <a:ext uri="{FF2B5EF4-FFF2-40B4-BE49-F238E27FC236}">
                <a16:creationId xmlns:a16="http://schemas.microsoft.com/office/drawing/2014/main" id="{AA8334B9-AFDE-4A96-1330-82EA1B79B3D8}"/>
              </a:ext>
            </a:extLst>
          </p:cNvPr>
          <p:cNvPicPr>
            <a:picLocks noChangeAspect="1"/>
          </p:cNvPicPr>
          <p:nvPr/>
        </p:nvPicPr>
        <p:blipFill>
          <a:blip r:embed="rId3"/>
          <a:stretch>
            <a:fillRect/>
          </a:stretch>
        </p:blipFill>
        <p:spPr>
          <a:xfrm>
            <a:off x="6636267" y="3613468"/>
            <a:ext cx="5394176" cy="1584960"/>
          </a:xfrm>
          <a:prstGeom prst="rect">
            <a:avLst/>
          </a:prstGeom>
        </p:spPr>
      </p:pic>
    </p:spTree>
    <p:extLst>
      <p:ext uri="{BB962C8B-B14F-4D97-AF65-F5344CB8AC3E}">
        <p14:creationId xmlns:p14="http://schemas.microsoft.com/office/powerpoint/2010/main" val="996496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D6838D-0973-CED4-5155-F7C22A21AF6D}"/>
              </a:ext>
            </a:extLst>
          </p:cNvPr>
          <p:cNvSpPr>
            <a:spLocks noGrp="1"/>
          </p:cNvSpPr>
          <p:nvPr>
            <p:ph type="title"/>
          </p:nvPr>
        </p:nvSpPr>
        <p:spPr>
          <a:solidFill>
            <a:schemeClr val="bg1"/>
          </a:solidFill>
        </p:spPr>
        <p:txBody>
          <a:bodyPr/>
          <a:lstStyle/>
          <a:p>
            <a:r>
              <a:rPr lang="en-IN" dirty="0"/>
              <a:t>Create an EC2 Instance using Terraform</a:t>
            </a:r>
          </a:p>
        </p:txBody>
      </p:sp>
      <p:sp>
        <p:nvSpPr>
          <p:cNvPr id="5" name="Text Placeholder 4">
            <a:extLst>
              <a:ext uri="{FF2B5EF4-FFF2-40B4-BE49-F238E27FC236}">
                <a16:creationId xmlns:a16="http://schemas.microsoft.com/office/drawing/2014/main" id="{08BF38AE-7E22-E2F5-1A37-5B0385D62ECC}"/>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66274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0BDCD3-665F-3667-261C-0162A190ECD8}"/>
              </a:ext>
            </a:extLst>
          </p:cNvPr>
          <p:cNvSpPr>
            <a:spLocks noGrp="1"/>
          </p:cNvSpPr>
          <p:nvPr>
            <p:ph type="title"/>
          </p:nvPr>
        </p:nvSpPr>
        <p:spPr>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p:spPr>
        <p:txBody>
          <a:bodyPr/>
          <a:lstStyle/>
          <a:p>
            <a:r>
              <a:rPr lang="en-IN" dirty="0"/>
              <a:t>STEPS</a:t>
            </a:r>
          </a:p>
        </p:txBody>
      </p:sp>
      <p:sp>
        <p:nvSpPr>
          <p:cNvPr id="5" name="Content Placeholder 4">
            <a:extLst>
              <a:ext uri="{FF2B5EF4-FFF2-40B4-BE49-F238E27FC236}">
                <a16:creationId xmlns:a16="http://schemas.microsoft.com/office/drawing/2014/main" id="{9DBDC344-7399-60FB-A0FA-F3E364781710}"/>
              </a:ext>
            </a:extLst>
          </p:cNvPr>
          <p:cNvSpPr>
            <a:spLocks noGrp="1"/>
          </p:cNvSpPr>
          <p:nvPr>
            <p:ph idx="1"/>
          </p:nvPr>
        </p:nvSpPr>
        <p:spPr>
          <a:xfrm>
            <a:off x="838200" y="1825624"/>
            <a:ext cx="10515600" cy="4869815"/>
          </a:xfrm>
        </p:spPr>
        <p:txBody>
          <a:bodyPr>
            <a:normAutofit lnSpcReduction="10000"/>
          </a:bodyPr>
          <a:lstStyle/>
          <a:p>
            <a:pPr>
              <a:lnSpc>
                <a:spcPct val="150000"/>
              </a:lnSpc>
            </a:pPr>
            <a:r>
              <a:rPr lang="en-IN" b="1" i="0" dirty="0">
                <a:effectLst/>
                <a:latin typeface="Söhne"/>
              </a:rPr>
              <a:t>Install Terraform</a:t>
            </a:r>
          </a:p>
          <a:p>
            <a:pPr>
              <a:lnSpc>
                <a:spcPct val="150000"/>
              </a:lnSpc>
            </a:pPr>
            <a:r>
              <a:rPr lang="en-IN" b="1" i="0" dirty="0">
                <a:effectLst/>
                <a:latin typeface="Söhne"/>
              </a:rPr>
              <a:t>Configure AWS Credentials</a:t>
            </a:r>
          </a:p>
          <a:p>
            <a:pPr>
              <a:lnSpc>
                <a:spcPct val="150000"/>
              </a:lnSpc>
            </a:pPr>
            <a:r>
              <a:rPr lang="it-IT" b="1" i="0" dirty="0">
                <a:effectLst/>
                <a:latin typeface="Söhne"/>
              </a:rPr>
              <a:t>Create a Terraform Configuration File</a:t>
            </a:r>
            <a:endParaRPr lang="en-IN" b="1" dirty="0">
              <a:latin typeface="Söhne"/>
            </a:endParaRPr>
          </a:p>
          <a:p>
            <a:pPr>
              <a:lnSpc>
                <a:spcPct val="150000"/>
              </a:lnSpc>
            </a:pPr>
            <a:r>
              <a:rPr lang="en-IN" b="1" i="0" dirty="0">
                <a:effectLst/>
                <a:latin typeface="Söhne"/>
              </a:rPr>
              <a:t>Initialize Terraform</a:t>
            </a:r>
          </a:p>
          <a:p>
            <a:pPr>
              <a:lnSpc>
                <a:spcPct val="150000"/>
              </a:lnSpc>
            </a:pPr>
            <a:r>
              <a:rPr lang="en-IN" b="1" i="0" dirty="0">
                <a:effectLst/>
                <a:latin typeface="Söhne"/>
              </a:rPr>
              <a:t>Review Terraform Plan</a:t>
            </a:r>
            <a:r>
              <a:rPr lang="en-IN" b="1" dirty="0">
                <a:latin typeface="Söhne"/>
              </a:rPr>
              <a:t> - </a:t>
            </a:r>
            <a:r>
              <a:rPr lang="en-US" b="0" i="0" dirty="0">
                <a:effectLst/>
                <a:latin typeface="Söhne"/>
              </a:rPr>
              <a:t>command to see what changes Terraform will make. Terraform will display a summary of the resources it plans to create.</a:t>
            </a:r>
          </a:p>
          <a:p>
            <a:pPr>
              <a:lnSpc>
                <a:spcPct val="100000"/>
              </a:lnSpc>
            </a:pPr>
            <a:endParaRPr lang="en-IN" b="1" i="0" dirty="0">
              <a:effectLst/>
              <a:latin typeface="Söhne"/>
            </a:endParaRPr>
          </a:p>
          <a:p>
            <a:endParaRPr lang="en-IN" dirty="0"/>
          </a:p>
        </p:txBody>
      </p:sp>
      <p:pic>
        <p:nvPicPr>
          <p:cNvPr id="7" name="Picture 6">
            <a:extLst>
              <a:ext uri="{FF2B5EF4-FFF2-40B4-BE49-F238E27FC236}">
                <a16:creationId xmlns:a16="http://schemas.microsoft.com/office/drawing/2014/main" id="{08A411AE-21FB-E6DB-EE5D-6E082296387C}"/>
              </a:ext>
            </a:extLst>
          </p:cNvPr>
          <p:cNvPicPr>
            <a:picLocks noChangeAspect="1"/>
          </p:cNvPicPr>
          <p:nvPr/>
        </p:nvPicPr>
        <p:blipFill rotWithShape="1">
          <a:blip r:embed="rId2"/>
          <a:srcRect t="40138"/>
          <a:stretch/>
        </p:blipFill>
        <p:spPr>
          <a:xfrm>
            <a:off x="4373824" y="4028440"/>
            <a:ext cx="2961696" cy="654537"/>
          </a:xfrm>
          <a:prstGeom prst="rect">
            <a:avLst/>
          </a:prstGeom>
        </p:spPr>
      </p:pic>
      <p:pic>
        <p:nvPicPr>
          <p:cNvPr id="9" name="Picture 8">
            <a:extLst>
              <a:ext uri="{FF2B5EF4-FFF2-40B4-BE49-F238E27FC236}">
                <a16:creationId xmlns:a16="http://schemas.microsoft.com/office/drawing/2014/main" id="{E3E74D3C-F934-AF70-BDB8-385D3D8C7998}"/>
              </a:ext>
            </a:extLst>
          </p:cNvPr>
          <p:cNvPicPr>
            <a:picLocks noChangeAspect="1"/>
          </p:cNvPicPr>
          <p:nvPr/>
        </p:nvPicPr>
        <p:blipFill>
          <a:blip r:embed="rId3"/>
          <a:stretch>
            <a:fillRect/>
          </a:stretch>
        </p:blipFill>
        <p:spPr>
          <a:xfrm>
            <a:off x="4373824" y="5911162"/>
            <a:ext cx="2087936" cy="581713"/>
          </a:xfrm>
          <a:prstGeom prst="rect">
            <a:avLst/>
          </a:prstGeom>
        </p:spPr>
      </p:pic>
    </p:spTree>
    <p:extLst>
      <p:ext uri="{BB962C8B-B14F-4D97-AF65-F5344CB8AC3E}">
        <p14:creationId xmlns:p14="http://schemas.microsoft.com/office/powerpoint/2010/main" val="756777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630F2-51BA-4C55-80B2-FAACA7BCEB9C}"/>
              </a:ext>
            </a:extLst>
          </p:cNvPr>
          <p:cNvSpPr>
            <a:spLocks noGrp="1"/>
          </p:cNvSpPr>
          <p:nvPr>
            <p:ph type="title"/>
          </p:nvPr>
        </p:nvSpPr>
        <p:spPr/>
        <p:txBody>
          <a:bodyPr/>
          <a:lstStyle/>
          <a:p>
            <a:r>
              <a:rPr lang="en-IN" dirty="0"/>
              <a:t>Steps Continues.. </a:t>
            </a:r>
          </a:p>
        </p:txBody>
      </p:sp>
      <p:sp>
        <p:nvSpPr>
          <p:cNvPr id="6" name="Content Placeholder 2">
            <a:extLst>
              <a:ext uri="{FF2B5EF4-FFF2-40B4-BE49-F238E27FC236}">
                <a16:creationId xmlns:a16="http://schemas.microsoft.com/office/drawing/2014/main" id="{B8A0AD60-408A-4AAF-CE63-6A9797C1480F}"/>
              </a:ext>
            </a:extLst>
          </p:cNvPr>
          <p:cNvSpPr>
            <a:spLocks noGrp="1"/>
          </p:cNvSpPr>
          <p:nvPr>
            <p:ph idx="1"/>
          </p:nvPr>
        </p:nvSpPr>
        <p:spPr>
          <a:xfrm>
            <a:off x="838200" y="1825625"/>
            <a:ext cx="10515600" cy="4351338"/>
          </a:xfrm>
        </p:spPr>
        <p:txBody>
          <a:bodyPr/>
          <a:lstStyle/>
          <a:p>
            <a:pPr>
              <a:lnSpc>
                <a:spcPct val="150000"/>
              </a:lnSpc>
            </a:pPr>
            <a:r>
              <a:rPr lang="en-IN" b="1" i="0" dirty="0">
                <a:effectLst/>
                <a:latin typeface="Söhne"/>
              </a:rPr>
              <a:t>Apply Changes - </a:t>
            </a:r>
            <a:r>
              <a:rPr lang="en-US" b="0" i="0" dirty="0">
                <a:effectLst/>
                <a:latin typeface="Söhne"/>
              </a:rPr>
              <a:t>If the plan looks good, apply the changes</a:t>
            </a:r>
          </a:p>
          <a:p>
            <a:pPr lvl="1">
              <a:lnSpc>
                <a:spcPct val="150000"/>
              </a:lnSpc>
            </a:pPr>
            <a:r>
              <a:rPr lang="en-US" b="0" i="0" dirty="0">
                <a:effectLst/>
                <a:latin typeface="Söhne"/>
              </a:rPr>
              <a:t>Confirm by typing "yes" when prompted. Terraform will create the EC2 instance.</a:t>
            </a:r>
            <a:endParaRPr lang="en-US" dirty="0">
              <a:latin typeface="Söhne"/>
            </a:endParaRPr>
          </a:p>
          <a:p>
            <a:pPr>
              <a:lnSpc>
                <a:spcPct val="150000"/>
              </a:lnSpc>
            </a:pPr>
            <a:r>
              <a:rPr lang="en-IN" b="1" i="0" dirty="0">
                <a:effectLst/>
                <a:latin typeface="Söhne"/>
              </a:rPr>
              <a:t>Destroy Resources</a:t>
            </a:r>
            <a:r>
              <a:rPr lang="en-US" b="1" i="0" dirty="0">
                <a:effectLst/>
                <a:latin typeface="Söhne"/>
              </a:rPr>
              <a:t> - </a:t>
            </a:r>
            <a:r>
              <a:rPr lang="en-US" b="0" i="0" dirty="0">
                <a:effectLst/>
                <a:latin typeface="Söhne"/>
              </a:rPr>
              <a:t>destroy the resources created by Terraform</a:t>
            </a:r>
          </a:p>
          <a:p>
            <a:pPr lvl="1">
              <a:lnSpc>
                <a:spcPct val="150000"/>
              </a:lnSpc>
            </a:pPr>
            <a:r>
              <a:rPr lang="en-US" b="0" i="0" dirty="0">
                <a:effectLst/>
                <a:latin typeface="Söhne"/>
              </a:rPr>
              <a:t>Confirm by typing "yes" when prompted</a:t>
            </a:r>
          </a:p>
          <a:p>
            <a:pPr>
              <a:lnSpc>
                <a:spcPct val="150000"/>
              </a:lnSpc>
            </a:pPr>
            <a:endParaRPr lang="en-IN" dirty="0"/>
          </a:p>
        </p:txBody>
      </p:sp>
      <p:pic>
        <p:nvPicPr>
          <p:cNvPr id="7" name="Picture 6">
            <a:extLst>
              <a:ext uri="{FF2B5EF4-FFF2-40B4-BE49-F238E27FC236}">
                <a16:creationId xmlns:a16="http://schemas.microsoft.com/office/drawing/2014/main" id="{DF5F2215-22A4-EC17-89A7-41651686534A}"/>
              </a:ext>
            </a:extLst>
          </p:cNvPr>
          <p:cNvPicPr>
            <a:picLocks noChangeAspect="1"/>
          </p:cNvPicPr>
          <p:nvPr/>
        </p:nvPicPr>
        <p:blipFill>
          <a:blip r:embed="rId2"/>
          <a:stretch>
            <a:fillRect/>
          </a:stretch>
        </p:blipFill>
        <p:spPr>
          <a:xfrm>
            <a:off x="4533820" y="3213088"/>
            <a:ext cx="2375540" cy="656653"/>
          </a:xfrm>
          <a:prstGeom prst="rect">
            <a:avLst/>
          </a:prstGeom>
        </p:spPr>
      </p:pic>
      <p:pic>
        <p:nvPicPr>
          <p:cNvPr id="8" name="Picture 7">
            <a:extLst>
              <a:ext uri="{FF2B5EF4-FFF2-40B4-BE49-F238E27FC236}">
                <a16:creationId xmlns:a16="http://schemas.microsoft.com/office/drawing/2014/main" id="{D9D86B01-D0E1-02C7-3D01-E3BE8618D9A5}"/>
              </a:ext>
            </a:extLst>
          </p:cNvPr>
          <p:cNvPicPr>
            <a:picLocks noChangeAspect="1"/>
          </p:cNvPicPr>
          <p:nvPr/>
        </p:nvPicPr>
        <p:blipFill>
          <a:blip r:embed="rId3"/>
          <a:stretch>
            <a:fillRect/>
          </a:stretch>
        </p:blipFill>
        <p:spPr>
          <a:xfrm>
            <a:off x="4533820" y="5336728"/>
            <a:ext cx="2375540" cy="748042"/>
          </a:xfrm>
          <a:prstGeom prst="rect">
            <a:avLst/>
          </a:prstGeom>
        </p:spPr>
      </p:pic>
    </p:spTree>
    <p:extLst>
      <p:ext uri="{BB962C8B-B14F-4D97-AF65-F5344CB8AC3E}">
        <p14:creationId xmlns:p14="http://schemas.microsoft.com/office/powerpoint/2010/main" val="2875923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19459-4A12-89D6-F18D-70371AEE1CC2}"/>
              </a:ext>
            </a:extLst>
          </p:cNvPr>
          <p:cNvSpPr>
            <a:spLocks noGrp="1"/>
          </p:cNvSpPr>
          <p:nvPr>
            <p:ph type="title"/>
          </p:nvPr>
        </p:nvSpPr>
        <p:spPr>
          <a:xfrm>
            <a:off x="838200" y="365125"/>
            <a:ext cx="10515600" cy="996315"/>
          </a:xfr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p:spPr>
        <p:txBody>
          <a:bodyPr>
            <a:normAutofit fontScale="90000"/>
          </a:bodyPr>
          <a:lstStyle/>
          <a:p>
            <a:r>
              <a:rPr lang="en-IN" dirty="0"/>
              <a:t>Main.tf file:   </a:t>
            </a:r>
            <a:r>
              <a:rPr lang="en-IN" sz="2000" dirty="0"/>
              <a:t>// </a:t>
            </a:r>
            <a:r>
              <a:rPr lang="en-US" sz="2000" dirty="0"/>
              <a:t>Replace the region, </a:t>
            </a:r>
            <a:r>
              <a:rPr lang="en-US" sz="2000" dirty="0" err="1"/>
              <a:t>ami</a:t>
            </a:r>
            <a:r>
              <a:rPr lang="en-US" sz="2000" dirty="0"/>
              <a:t>, and </a:t>
            </a:r>
            <a:r>
              <a:rPr lang="en-US" sz="2000" dirty="0" err="1"/>
              <a:t>instance_type</a:t>
            </a:r>
            <a:r>
              <a:rPr lang="en-US" sz="2000" dirty="0"/>
              <a:t> with your preferred values</a:t>
            </a:r>
            <a:r>
              <a:rPr lang="en-US" dirty="0"/>
              <a:t>.</a:t>
            </a:r>
            <a:endParaRPr lang="en-IN" dirty="0"/>
          </a:p>
        </p:txBody>
      </p:sp>
      <p:sp>
        <p:nvSpPr>
          <p:cNvPr id="3" name="Content Placeholder 2">
            <a:extLst>
              <a:ext uri="{FF2B5EF4-FFF2-40B4-BE49-F238E27FC236}">
                <a16:creationId xmlns:a16="http://schemas.microsoft.com/office/drawing/2014/main" id="{8BE6E156-A131-A650-686C-0676B556B56D}"/>
              </a:ext>
            </a:extLst>
          </p:cNvPr>
          <p:cNvSpPr>
            <a:spLocks noGrp="1"/>
          </p:cNvSpPr>
          <p:nvPr>
            <p:ph idx="1"/>
          </p:nvPr>
        </p:nvSpPr>
        <p:spPr>
          <a:xfrm>
            <a:off x="838200" y="1361440"/>
            <a:ext cx="10515600" cy="5496559"/>
          </a:xfr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txBody>
          <a:bodyPr>
            <a:normAutofit fontScale="92500" lnSpcReduction="10000"/>
          </a:bodyPr>
          <a:lstStyle/>
          <a:p>
            <a:pPr marL="0" indent="0">
              <a:buNone/>
            </a:pPr>
            <a:r>
              <a:rPr lang="en-IN" sz="1800" dirty="0"/>
              <a:t># main.tf</a:t>
            </a:r>
          </a:p>
          <a:p>
            <a:pPr marL="0" indent="0">
              <a:buNone/>
            </a:pPr>
            <a:endParaRPr lang="en-IN" sz="1800" dirty="0"/>
          </a:p>
          <a:p>
            <a:pPr marL="0" indent="0">
              <a:buNone/>
            </a:pPr>
            <a:r>
              <a:rPr lang="en-IN" sz="1800" dirty="0"/>
              <a:t># Configure AWS provider</a:t>
            </a:r>
          </a:p>
          <a:p>
            <a:pPr marL="0" indent="0">
              <a:buNone/>
            </a:pPr>
            <a:r>
              <a:rPr lang="en-IN" sz="1800" dirty="0"/>
              <a:t>provider "</a:t>
            </a:r>
            <a:r>
              <a:rPr lang="en-IN" sz="1800" dirty="0" err="1"/>
              <a:t>aws</a:t>
            </a:r>
            <a:r>
              <a:rPr lang="en-IN" sz="1800" dirty="0"/>
              <a:t>" {</a:t>
            </a:r>
          </a:p>
          <a:p>
            <a:pPr marL="0" indent="0">
              <a:buNone/>
            </a:pPr>
            <a:r>
              <a:rPr lang="en-IN" sz="1800" dirty="0"/>
              <a:t>  region = "us-west-2"  # Update with your desired AWS region</a:t>
            </a:r>
          </a:p>
          <a:p>
            <a:pPr marL="0" indent="0">
              <a:buNone/>
            </a:pPr>
            <a:r>
              <a:rPr lang="en-IN" sz="1800" dirty="0"/>
              <a:t>}</a:t>
            </a:r>
          </a:p>
          <a:p>
            <a:pPr marL="0" indent="0">
              <a:buNone/>
            </a:pPr>
            <a:endParaRPr lang="en-IN" sz="1800" dirty="0"/>
          </a:p>
          <a:p>
            <a:pPr marL="0" indent="0">
              <a:buNone/>
            </a:pPr>
            <a:r>
              <a:rPr lang="en-IN" sz="1800" dirty="0"/>
              <a:t># Define an EC2 instance</a:t>
            </a:r>
          </a:p>
          <a:p>
            <a:pPr marL="0" indent="0">
              <a:buNone/>
            </a:pPr>
            <a:r>
              <a:rPr lang="en-IN" sz="1800" dirty="0"/>
              <a:t>resource "</a:t>
            </a:r>
            <a:r>
              <a:rPr lang="en-IN" sz="1800" dirty="0" err="1"/>
              <a:t>aws_instance</a:t>
            </a:r>
            <a:r>
              <a:rPr lang="en-IN" sz="1800" dirty="0"/>
              <a:t>" "example" {</a:t>
            </a:r>
          </a:p>
          <a:p>
            <a:pPr marL="0" indent="0">
              <a:buNone/>
            </a:pPr>
            <a:r>
              <a:rPr lang="en-IN" sz="1800" dirty="0"/>
              <a:t>  </a:t>
            </a:r>
            <a:r>
              <a:rPr lang="en-IN" sz="1800" dirty="0" err="1"/>
              <a:t>ami</a:t>
            </a:r>
            <a:r>
              <a:rPr lang="en-IN" sz="1800" dirty="0"/>
              <a:t>           = "ami-0c55b159cbfafe1f0"  # Amazon Linux 2 AMI ID (update as needed)</a:t>
            </a:r>
          </a:p>
          <a:p>
            <a:pPr marL="0" indent="0">
              <a:buNone/>
            </a:pPr>
            <a:r>
              <a:rPr lang="en-IN" sz="1800" dirty="0"/>
              <a:t>  </a:t>
            </a:r>
            <a:r>
              <a:rPr lang="en-IN" sz="1800" dirty="0" err="1"/>
              <a:t>instance_type</a:t>
            </a:r>
            <a:r>
              <a:rPr lang="en-IN" sz="1800" dirty="0"/>
              <a:t> = "t2.micro"  # Update with your desired instance type</a:t>
            </a:r>
          </a:p>
          <a:p>
            <a:pPr marL="0" indent="0">
              <a:buNone/>
            </a:pPr>
            <a:endParaRPr lang="en-IN" sz="1800" dirty="0"/>
          </a:p>
          <a:p>
            <a:pPr marL="0" indent="0">
              <a:buNone/>
            </a:pPr>
            <a:r>
              <a:rPr lang="en-IN" sz="1800" dirty="0"/>
              <a:t>  tags = {</a:t>
            </a:r>
          </a:p>
          <a:p>
            <a:pPr marL="0" indent="0">
              <a:buNone/>
            </a:pPr>
            <a:r>
              <a:rPr lang="en-IN" sz="1800" dirty="0"/>
              <a:t>    Name = "example-instance"</a:t>
            </a:r>
          </a:p>
          <a:p>
            <a:pPr marL="0" indent="0">
              <a:buNone/>
            </a:pPr>
            <a:r>
              <a:rPr lang="en-IN" sz="1800" dirty="0"/>
              <a:t>  }</a:t>
            </a:r>
          </a:p>
          <a:p>
            <a:pPr marL="0" indent="0">
              <a:buNone/>
            </a:pPr>
            <a:r>
              <a:rPr lang="en-IN" sz="1800" dirty="0"/>
              <a:t>}</a:t>
            </a:r>
          </a:p>
          <a:p>
            <a:endParaRPr lang="en-IN" dirty="0"/>
          </a:p>
        </p:txBody>
      </p:sp>
    </p:spTree>
    <p:extLst>
      <p:ext uri="{BB962C8B-B14F-4D97-AF65-F5344CB8AC3E}">
        <p14:creationId xmlns:p14="http://schemas.microsoft.com/office/powerpoint/2010/main" val="2383483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B9C6E-FF1A-4F17-8720-91AAAF087CAE}"/>
              </a:ext>
            </a:extLst>
          </p:cNvPr>
          <p:cNvSpPr>
            <a:spLocks noGrp="1"/>
          </p:cNvSpPr>
          <p:nvPr>
            <p:ph type="title"/>
          </p:nvPr>
        </p:nvSpPr>
        <p:spPr>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p:spPr>
        <p:txBody>
          <a:bodyPr/>
          <a:lstStyle/>
          <a:p>
            <a:r>
              <a:rPr lang="en-IN" b="1" dirty="0"/>
              <a:t>Overview</a:t>
            </a:r>
          </a:p>
        </p:txBody>
      </p:sp>
      <p:sp>
        <p:nvSpPr>
          <p:cNvPr id="3" name="Content Placeholder 2">
            <a:extLst>
              <a:ext uri="{FF2B5EF4-FFF2-40B4-BE49-F238E27FC236}">
                <a16:creationId xmlns:a16="http://schemas.microsoft.com/office/drawing/2014/main" id="{21198F92-DABF-6595-59A7-3AC7370BCF60}"/>
              </a:ext>
            </a:extLst>
          </p:cNvPr>
          <p:cNvSpPr>
            <a:spLocks noGrp="1"/>
          </p:cNvSpPr>
          <p:nvPr>
            <p:ph idx="1"/>
          </p:nvPr>
        </p:nvSpPr>
        <p:spPr>
          <a:xfrm>
            <a:off x="838200" y="1825624"/>
            <a:ext cx="10515600" cy="4808855"/>
          </a:xfrm>
        </p:spPr>
        <p:txBody>
          <a:bodyPr>
            <a:normAutofit/>
          </a:bodyPr>
          <a:lstStyle/>
          <a:p>
            <a:pPr>
              <a:lnSpc>
                <a:spcPct val="150000"/>
              </a:lnSpc>
            </a:pPr>
            <a:r>
              <a:rPr lang="en-US" dirty="0"/>
              <a:t>Terraform is a powerful open-source Infrastructure as Code (</a:t>
            </a:r>
            <a:r>
              <a:rPr lang="en-US" dirty="0" err="1"/>
              <a:t>IaC</a:t>
            </a:r>
            <a:r>
              <a:rPr lang="en-US" dirty="0"/>
              <a:t>) tool developed by </a:t>
            </a:r>
            <a:r>
              <a:rPr lang="en-US" dirty="0" err="1"/>
              <a:t>HashiCorp</a:t>
            </a:r>
            <a:r>
              <a:rPr lang="en-US" dirty="0"/>
              <a:t>. </a:t>
            </a:r>
          </a:p>
          <a:p>
            <a:pPr>
              <a:lnSpc>
                <a:spcPct val="150000"/>
              </a:lnSpc>
            </a:pPr>
            <a:r>
              <a:rPr lang="en-US" dirty="0"/>
              <a:t>It enables users to describe and provision infrastructure resources in a declarative manner. </a:t>
            </a:r>
          </a:p>
          <a:p>
            <a:pPr>
              <a:lnSpc>
                <a:spcPct val="150000"/>
              </a:lnSpc>
            </a:pPr>
            <a:r>
              <a:rPr lang="en-US" dirty="0"/>
              <a:t>This means that instead of specifying a sequence of steps to achieve a desired infrastructure state, users declare the desired state of their infrastructure, and Terraform figures out the steps to make it so.</a:t>
            </a:r>
            <a:endParaRPr lang="en-IN" dirty="0"/>
          </a:p>
        </p:txBody>
      </p:sp>
    </p:spTree>
    <p:extLst>
      <p:ext uri="{BB962C8B-B14F-4D97-AF65-F5344CB8AC3E}">
        <p14:creationId xmlns:p14="http://schemas.microsoft.com/office/powerpoint/2010/main" val="4161461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950DA8-2D35-E879-DEA2-F2699AA22B69}"/>
              </a:ext>
            </a:extLst>
          </p:cNvPr>
          <p:cNvSpPr>
            <a:spLocks noGrp="1"/>
          </p:cNvSpPr>
          <p:nvPr>
            <p:ph type="title"/>
          </p:nvPr>
        </p:nvSpPr>
        <p:spPr/>
        <p:txBody>
          <a:bodyPr/>
          <a:lstStyle/>
          <a:p>
            <a:r>
              <a:rPr lang="en-IN" dirty="0"/>
              <a:t>THANK YOU</a:t>
            </a:r>
          </a:p>
        </p:txBody>
      </p:sp>
      <p:sp>
        <p:nvSpPr>
          <p:cNvPr id="5" name="Text Placeholder 4">
            <a:extLst>
              <a:ext uri="{FF2B5EF4-FFF2-40B4-BE49-F238E27FC236}">
                <a16:creationId xmlns:a16="http://schemas.microsoft.com/office/drawing/2014/main" id="{E55E9807-736D-33B1-BFD1-9CF7B1EB92B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558560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2A12D2-78E6-1616-85D8-431B83EF1E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AEB9F4-AC15-0470-4620-77F0ED62DEBB}"/>
              </a:ext>
            </a:extLst>
          </p:cNvPr>
          <p:cNvSpPr>
            <a:spLocks noGrp="1"/>
          </p:cNvSpPr>
          <p:nvPr>
            <p:ph type="title"/>
          </p:nvPr>
        </p:nvSpPr>
        <p:spPr>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p:spPr>
        <p:txBody>
          <a:bodyPr/>
          <a:lstStyle/>
          <a:p>
            <a:r>
              <a:rPr lang="en-IN" b="1" dirty="0"/>
              <a:t>How does Terraform work?</a:t>
            </a:r>
          </a:p>
        </p:txBody>
      </p:sp>
      <p:sp>
        <p:nvSpPr>
          <p:cNvPr id="6" name="Content Placeholder 5">
            <a:extLst>
              <a:ext uri="{FF2B5EF4-FFF2-40B4-BE49-F238E27FC236}">
                <a16:creationId xmlns:a16="http://schemas.microsoft.com/office/drawing/2014/main" id="{E4A19A5A-A2BC-62D8-12C2-070B51419973}"/>
              </a:ext>
            </a:extLst>
          </p:cNvPr>
          <p:cNvSpPr>
            <a:spLocks noGrp="1"/>
          </p:cNvSpPr>
          <p:nvPr>
            <p:ph idx="1"/>
          </p:nvPr>
        </p:nvSpPr>
        <p:spPr/>
        <p:txBody>
          <a:bodyPr/>
          <a:lstStyle/>
          <a:p>
            <a:pPr algn="just"/>
            <a:r>
              <a:rPr lang="en-US" dirty="0"/>
              <a:t>Terraform creates and manages resources on cloud platforms and other services through their application programming interfaces (APIs).</a:t>
            </a:r>
          </a:p>
          <a:p>
            <a:pPr marL="0" indent="0" algn="just">
              <a:buNone/>
            </a:pPr>
            <a:endParaRPr lang="en-US" dirty="0"/>
          </a:p>
          <a:p>
            <a:pPr algn="just"/>
            <a:r>
              <a:rPr lang="en-US" dirty="0"/>
              <a:t> Providers enable Terraform to work with virtually any platform or service with an accessible API.</a:t>
            </a:r>
            <a:endParaRPr lang="en-IN" dirty="0"/>
          </a:p>
        </p:txBody>
      </p:sp>
      <p:pic>
        <p:nvPicPr>
          <p:cNvPr id="8" name="Picture 7">
            <a:extLst>
              <a:ext uri="{FF2B5EF4-FFF2-40B4-BE49-F238E27FC236}">
                <a16:creationId xmlns:a16="http://schemas.microsoft.com/office/drawing/2014/main" id="{488C7E78-D77E-D19E-5771-7E8AC47DC509}"/>
              </a:ext>
            </a:extLst>
          </p:cNvPr>
          <p:cNvPicPr>
            <a:picLocks noChangeAspect="1"/>
          </p:cNvPicPr>
          <p:nvPr/>
        </p:nvPicPr>
        <p:blipFill>
          <a:blip r:embed="rId2"/>
          <a:stretch>
            <a:fillRect/>
          </a:stretch>
        </p:blipFill>
        <p:spPr>
          <a:xfrm>
            <a:off x="2421485" y="4720351"/>
            <a:ext cx="7800545" cy="1954769"/>
          </a:xfrm>
          <a:prstGeom prst="rect">
            <a:avLst/>
          </a:prstGeom>
        </p:spPr>
      </p:pic>
    </p:spTree>
    <p:extLst>
      <p:ext uri="{BB962C8B-B14F-4D97-AF65-F5344CB8AC3E}">
        <p14:creationId xmlns:p14="http://schemas.microsoft.com/office/powerpoint/2010/main" val="3581842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E5730A-421D-D053-1F0C-0A8A508A09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F5F5CF-11E9-8396-EEF1-F934BC063129}"/>
              </a:ext>
            </a:extLst>
          </p:cNvPr>
          <p:cNvSpPr>
            <a:spLocks noGrp="1"/>
          </p:cNvSpPr>
          <p:nvPr>
            <p:ph type="title"/>
          </p:nvPr>
        </p:nvSpPr>
        <p:spPr>
          <a:xfrm>
            <a:off x="548640" y="111125"/>
            <a:ext cx="11357809" cy="712904"/>
          </a:xfr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p:spPr>
        <p:txBody>
          <a:bodyPr/>
          <a:lstStyle/>
          <a:p>
            <a:r>
              <a:rPr lang="en-IN" b="1" i="0" dirty="0">
                <a:effectLst/>
                <a:latin typeface="Söhne"/>
              </a:rPr>
              <a:t>Key Features</a:t>
            </a:r>
            <a:endParaRPr lang="en-IN" dirty="0"/>
          </a:p>
        </p:txBody>
      </p:sp>
      <p:graphicFrame>
        <p:nvGraphicFramePr>
          <p:cNvPr id="4" name="Content Placeholder 3">
            <a:extLst>
              <a:ext uri="{FF2B5EF4-FFF2-40B4-BE49-F238E27FC236}">
                <a16:creationId xmlns:a16="http://schemas.microsoft.com/office/drawing/2014/main" id="{BEF3822B-19B4-893C-7D95-80A831FCF1F3}"/>
              </a:ext>
            </a:extLst>
          </p:cNvPr>
          <p:cNvGraphicFramePr>
            <a:graphicFrameLocks noGrp="1"/>
          </p:cNvGraphicFramePr>
          <p:nvPr>
            <p:ph idx="1"/>
          </p:nvPr>
        </p:nvGraphicFramePr>
        <p:xfrm>
          <a:off x="548641" y="1203158"/>
          <a:ext cx="11357810" cy="5543717"/>
        </p:xfrm>
        <a:graphic>
          <a:graphicData uri="http://schemas.openxmlformats.org/drawingml/2006/table">
            <a:tbl>
              <a:tblPr firstRow="1" bandRow="1">
                <a:tableStyleId>{C083E6E3-FA7D-4D7B-A595-EF9225AFEA82}</a:tableStyleId>
              </a:tblPr>
              <a:tblGrid>
                <a:gridCol w="2764513">
                  <a:extLst>
                    <a:ext uri="{9D8B030D-6E8A-4147-A177-3AD203B41FA5}">
                      <a16:colId xmlns:a16="http://schemas.microsoft.com/office/drawing/2014/main" val="118424554"/>
                    </a:ext>
                  </a:extLst>
                </a:gridCol>
                <a:gridCol w="8593297">
                  <a:extLst>
                    <a:ext uri="{9D8B030D-6E8A-4147-A177-3AD203B41FA5}">
                      <a16:colId xmlns:a16="http://schemas.microsoft.com/office/drawing/2014/main" val="3334318314"/>
                    </a:ext>
                  </a:extLst>
                </a:gridCol>
              </a:tblGrid>
              <a:tr h="692965">
                <a:tc>
                  <a:txBody>
                    <a:bodyPr/>
                    <a:lstStyle/>
                    <a:p>
                      <a:pPr algn="just"/>
                      <a:r>
                        <a:rPr lang="en-IN" sz="1800" b="1" kern="1200" dirty="0">
                          <a:solidFill>
                            <a:schemeClr val="tx1"/>
                          </a:solidFill>
                          <a:effectLst/>
                        </a:rPr>
                        <a:t>Declarative Configuration</a:t>
                      </a:r>
                      <a:endParaRPr lang="en-IN" dirty="0">
                        <a:solidFill>
                          <a:schemeClr val="tx1"/>
                        </a:solidFill>
                      </a:endParaRPr>
                    </a:p>
                  </a:txBody>
                  <a:tcPr>
                    <a:solidFill>
                      <a:schemeClr val="bg1"/>
                    </a:solidFill>
                  </a:tcPr>
                </a:tc>
                <a:tc>
                  <a:txBody>
                    <a:bodyPr/>
                    <a:lstStyle/>
                    <a:p>
                      <a:pPr algn="just"/>
                      <a:r>
                        <a:rPr lang="en-US" sz="1800" b="0" kern="1200" dirty="0">
                          <a:solidFill>
                            <a:schemeClr val="tx1"/>
                          </a:solidFill>
                          <a:effectLst/>
                        </a:rPr>
                        <a:t>Terraform uses a declarative syntax, allowing users to describe the infrastructure they want rather than specifying how to achieve it</a:t>
                      </a:r>
                      <a:endParaRPr lang="en-IN" dirty="0">
                        <a:solidFill>
                          <a:schemeClr val="tx1"/>
                        </a:solidFill>
                      </a:endParaRPr>
                    </a:p>
                  </a:txBody>
                  <a:tcPr/>
                </a:tc>
                <a:extLst>
                  <a:ext uri="{0D108BD9-81ED-4DB2-BD59-A6C34878D82A}">
                    <a16:rowId xmlns:a16="http://schemas.microsoft.com/office/drawing/2014/main" val="1723051497"/>
                  </a:ext>
                </a:extLst>
              </a:tr>
              <a:tr h="1286934">
                <a:tc>
                  <a:txBody>
                    <a:bodyPr/>
                    <a:lstStyle/>
                    <a:p>
                      <a:pPr algn="just"/>
                      <a:r>
                        <a:rPr lang="en-IN" sz="1800" b="1" kern="1200" dirty="0">
                          <a:solidFill>
                            <a:schemeClr val="tx1"/>
                          </a:solidFill>
                          <a:effectLst/>
                        </a:rPr>
                        <a:t>Multi-Cloud Support</a:t>
                      </a:r>
                      <a:endParaRPr lang="en-IN" dirty="0">
                        <a:solidFill>
                          <a:schemeClr val="tx1"/>
                        </a:solidFill>
                      </a:endParaRPr>
                    </a:p>
                  </a:txBody>
                  <a:tcPr/>
                </a:tc>
                <a:tc>
                  <a:txBody>
                    <a:bodyPr/>
                    <a:lstStyle/>
                    <a:p>
                      <a:pPr algn="just"/>
                      <a:r>
                        <a:rPr lang="en-US" sz="1800" b="0" kern="1200" dirty="0">
                          <a:solidFill>
                            <a:schemeClr val="tx1"/>
                          </a:solidFill>
                          <a:effectLst/>
                        </a:rPr>
                        <a:t>Terraform is cloud-agnostic and supports multiple cloud providers, including AWS, Azure, Google Cloud, and others. </a:t>
                      </a:r>
                    </a:p>
                    <a:p>
                      <a:pPr algn="just"/>
                      <a:r>
                        <a:rPr lang="en-US" sz="1800" b="0" kern="1200" dirty="0">
                          <a:solidFill>
                            <a:schemeClr val="tx1"/>
                          </a:solidFill>
                          <a:effectLst/>
                        </a:rPr>
                        <a:t>This flexibility allows users to manage infrastructure across different platforms using a single tool.</a:t>
                      </a:r>
                      <a:endParaRPr lang="en-IN" dirty="0">
                        <a:solidFill>
                          <a:schemeClr val="tx1"/>
                        </a:solidFill>
                      </a:endParaRPr>
                    </a:p>
                  </a:txBody>
                  <a:tcPr/>
                </a:tc>
                <a:extLst>
                  <a:ext uri="{0D108BD9-81ED-4DB2-BD59-A6C34878D82A}">
                    <a16:rowId xmlns:a16="http://schemas.microsoft.com/office/drawing/2014/main" val="3757006454"/>
                  </a:ext>
                </a:extLst>
              </a:tr>
              <a:tr h="1286934">
                <a:tc>
                  <a:txBody>
                    <a:bodyPr/>
                    <a:lstStyle/>
                    <a:p>
                      <a:pPr algn="just"/>
                      <a:r>
                        <a:rPr lang="en-IN" sz="1800" b="1" kern="1200" dirty="0">
                          <a:solidFill>
                            <a:schemeClr val="tx1"/>
                          </a:solidFill>
                          <a:effectLst/>
                        </a:rPr>
                        <a:t>Resource Provisioning</a:t>
                      </a:r>
                      <a:endParaRPr lang="en-IN" dirty="0">
                        <a:solidFill>
                          <a:schemeClr val="tx1"/>
                        </a:solidFill>
                      </a:endParaRPr>
                    </a:p>
                  </a:txBody>
                  <a:tcPr>
                    <a:solidFill>
                      <a:schemeClr val="bg1"/>
                    </a:solidFill>
                  </a:tcPr>
                </a:tc>
                <a:tc>
                  <a:txBody>
                    <a:bodyPr/>
                    <a:lstStyle/>
                    <a:p>
                      <a:pPr algn="just"/>
                      <a:r>
                        <a:rPr lang="en-US" sz="1800" b="0" kern="1200" dirty="0">
                          <a:solidFill>
                            <a:schemeClr val="tx1"/>
                          </a:solidFill>
                          <a:effectLst/>
                        </a:rPr>
                        <a:t>Users define resources and their configurations in Terraform scripts. These scripts, written in </a:t>
                      </a:r>
                      <a:r>
                        <a:rPr lang="en-US" sz="1800" b="0" kern="1200" dirty="0" err="1">
                          <a:solidFill>
                            <a:schemeClr val="tx1"/>
                          </a:solidFill>
                          <a:effectLst/>
                        </a:rPr>
                        <a:t>HashiCorp</a:t>
                      </a:r>
                      <a:r>
                        <a:rPr lang="en-US" sz="1800" b="0" kern="1200" dirty="0">
                          <a:solidFill>
                            <a:schemeClr val="tx1"/>
                          </a:solidFill>
                          <a:effectLst/>
                        </a:rPr>
                        <a:t> Configuration Language (HCL), describe the desired infrastructure components, such as virtual machines, networks, databases, and more.</a:t>
                      </a:r>
                      <a:endParaRPr lang="en-IN" dirty="0">
                        <a:solidFill>
                          <a:schemeClr val="tx1"/>
                        </a:solidFill>
                      </a:endParaRPr>
                    </a:p>
                  </a:txBody>
                  <a:tcPr/>
                </a:tc>
                <a:extLst>
                  <a:ext uri="{0D108BD9-81ED-4DB2-BD59-A6C34878D82A}">
                    <a16:rowId xmlns:a16="http://schemas.microsoft.com/office/drawing/2014/main" val="2592908148"/>
                  </a:ext>
                </a:extLst>
              </a:tr>
              <a:tr h="1286934">
                <a:tc>
                  <a:txBody>
                    <a:bodyPr/>
                    <a:lstStyle/>
                    <a:p>
                      <a:pPr algn="just"/>
                      <a:r>
                        <a:rPr lang="en-IN" sz="1800" b="1" kern="1200" dirty="0">
                          <a:solidFill>
                            <a:schemeClr val="tx1"/>
                          </a:solidFill>
                          <a:effectLst/>
                        </a:rPr>
                        <a:t>State Management:</a:t>
                      </a:r>
                      <a:endParaRPr lang="en-IN" dirty="0">
                        <a:solidFill>
                          <a:schemeClr val="tx1"/>
                        </a:solidFill>
                      </a:endParaRPr>
                    </a:p>
                  </a:txBody>
                  <a:tcPr/>
                </a:tc>
                <a:tc>
                  <a:txBody>
                    <a:bodyPr/>
                    <a:lstStyle/>
                    <a:p>
                      <a:pPr algn="just"/>
                      <a:r>
                        <a:rPr lang="en-US" sz="1800" b="0" kern="1200" dirty="0">
                          <a:solidFill>
                            <a:schemeClr val="tx1"/>
                          </a:solidFill>
                          <a:effectLst/>
                        </a:rPr>
                        <a:t>Terraform maintains a state file that records the current state of the infrastructure. This state file is used to plan and apply changes, ensuring that Terraform can accurately determine what changes are needed to achieve the desired configuration.</a:t>
                      </a:r>
                      <a:endParaRPr lang="en-IN" dirty="0">
                        <a:solidFill>
                          <a:schemeClr val="tx1"/>
                        </a:solidFill>
                      </a:endParaRPr>
                    </a:p>
                  </a:txBody>
                  <a:tcPr/>
                </a:tc>
                <a:extLst>
                  <a:ext uri="{0D108BD9-81ED-4DB2-BD59-A6C34878D82A}">
                    <a16:rowId xmlns:a16="http://schemas.microsoft.com/office/drawing/2014/main" val="2135691051"/>
                  </a:ext>
                </a:extLst>
              </a:tr>
              <a:tr h="989950">
                <a:tc>
                  <a:txBody>
                    <a:bodyPr/>
                    <a:lstStyle/>
                    <a:p>
                      <a:pPr algn="just"/>
                      <a:r>
                        <a:rPr lang="en-IN" sz="1800" b="1" kern="1200" dirty="0">
                          <a:solidFill>
                            <a:schemeClr val="tx1"/>
                          </a:solidFill>
                          <a:effectLst/>
                        </a:rPr>
                        <a:t>Modularity and Reusability</a:t>
                      </a:r>
                      <a:endParaRPr lang="en-IN" dirty="0">
                        <a:solidFill>
                          <a:schemeClr val="tx1"/>
                        </a:solidFill>
                      </a:endParaRPr>
                    </a:p>
                  </a:txBody>
                  <a:tcPr>
                    <a:solidFill>
                      <a:schemeClr val="bg1"/>
                    </a:solidFill>
                  </a:tcPr>
                </a:tc>
                <a:tc>
                  <a:txBody>
                    <a:bodyPr/>
                    <a:lstStyle/>
                    <a:p>
                      <a:pPr algn="just"/>
                      <a:r>
                        <a:rPr lang="en-US" sz="1800" b="0" kern="1200" dirty="0">
                          <a:solidFill>
                            <a:schemeClr val="tx1"/>
                          </a:solidFill>
                          <a:effectLst/>
                        </a:rPr>
                        <a:t>Terraform configurations are modular, allowing users to break down their infrastructure code into reusable modules. This promotes code organization, collaboration, and the creation of standardized infrastructure components.</a:t>
                      </a:r>
                      <a:endParaRPr lang="en-IN" dirty="0">
                        <a:solidFill>
                          <a:schemeClr val="tx1"/>
                        </a:solidFill>
                      </a:endParaRPr>
                    </a:p>
                  </a:txBody>
                  <a:tcPr/>
                </a:tc>
                <a:extLst>
                  <a:ext uri="{0D108BD9-81ED-4DB2-BD59-A6C34878D82A}">
                    <a16:rowId xmlns:a16="http://schemas.microsoft.com/office/drawing/2014/main" val="2207846713"/>
                  </a:ext>
                </a:extLst>
              </a:tr>
            </a:tbl>
          </a:graphicData>
        </a:graphic>
      </p:graphicFrame>
    </p:spTree>
    <p:extLst>
      <p:ext uri="{BB962C8B-B14F-4D97-AF65-F5344CB8AC3E}">
        <p14:creationId xmlns:p14="http://schemas.microsoft.com/office/powerpoint/2010/main" val="1679827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2377F-48BA-ACB4-C64B-9FB9B839B406}"/>
              </a:ext>
            </a:extLst>
          </p:cNvPr>
          <p:cNvSpPr>
            <a:spLocks noGrp="1"/>
          </p:cNvSpPr>
          <p:nvPr>
            <p:ph type="title"/>
          </p:nvPr>
        </p:nvSpPr>
        <p:spPr/>
        <p:txBody>
          <a:bodyPr/>
          <a:lstStyle/>
          <a:p>
            <a:r>
              <a:rPr lang="en-IN" dirty="0"/>
              <a:t>HCL (</a:t>
            </a:r>
            <a:r>
              <a:rPr lang="en-IN" dirty="0" err="1"/>
              <a:t>HashiCorp</a:t>
            </a:r>
            <a:r>
              <a:rPr lang="en-IN" dirty="0"/>
              <a:t> Configuration Language)</a:t>
            </a:r>
          </a:p>
        </p:txBody>
      </p:sp>
      <p:sp>
        <p:nvSpPr>
          <p:cNvPr id="3" name="Content Placeholder 2">
            <a:extLst>
              <a:ext uri="{FF2B5EF4-FFF2-40B4-BE49-F238E27FC236}">
                <a16:creationId xmlns:a16="http://schemas.microsoft.com/office/drawing/2014/main" id="{20F8CF04-C81C-BC21-3A01-D9822D0BBB6D}"/>
              </a:ext>
            </a:extLst>
          </p:cNvPr>
          <p:cNvSpPr>
            <a:spLocks noGrp="1"/>
          </p:cNvSpPr>
          <p:nvPr>
            <p:ph idx="1"/>
          </p:nvPr>
        </p:nvSpPr>
        <p:spPr/>
        <p:txBody>
          <a:bodyPr/>
          <a:lstStyle/>
          <a:p>
            <a:pPr algn="just">
              <a:lnSpc>
                <a:spcPct val="200000"/>
              </a:lnSpc>
            </a:pPr>
            <a:r>
              <a:rPr lang="en-US" dirty="0"/>
              <a:t>HCL is a configuration language created by </a:t>
            </a:r>
            <a:r>
              <a:rPr lang="en-US" dirty="0" err="1"/>
              <a:t>HashiCorp</a:t>
            </a:r>
            <a:r>
              <a:rPr lang="en-US" dirty="0"/>
              <a:t> for use with their infrastructure management tools, including Terraform. It is designed to be both </a:t>
            </a:r>
            <a:r>
              <a:rPr lang="en-US" b="1" dirty="0">
                <a:solidFill>
                  <a:srgbClr val="FF0000"/>
                </a:solidFill>
              </a:rPr>
              <a:t>human-readable and machine-friendly</a:t>
            </a:r>
            <a:r>
              <a:rPr lang="en-US" dirty="0"/>
              <a:t>.</a:t>
            </a:r>
            <a:endParaRPr lang="en-IN" dirty="0"/>
          </a:p>
        </p:txBody>
      </p:sp>
    </p:spTree>
    <p:extLst>
      <p:ext uri="{BB962C8B-B14F-4D97-AF65-F5344CB8AC3E}">
        <p14:creationId xmlns:p14="http://schemas.microsoft.com/office/powerpoint/2010/main" val="2136300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AC116-E511-3317-68D6-555C7F14B16E}"/>
              </a:ext>
            </a:extLst>
          </p:cNvPr>
          <p:cNvSpPr>
            <a:spLocks noGrp="1"/>
          </p:cNvSpPr>
          <p:nvPr>
            <p:ph type="title"/>
          </p:nvPr>
        </p:nvSpPr>
        <p:spPr/>
        <p:txBody>
          <a:bodyPr/>
          <a:lstStyle/>
          <a:p>
            <a:r>
              <a:rPr lang="en-IN" dirty="0"/>
              <a:t>Key Features</a:t>
            </a:r>
          </a:p>
        </p:txBody>
      </p:sp>
      <p:sp>
        <p:nvSpPr>
          <p:cNvPr id="3" name="Content Placeholder 2">
            <a:extLst>
              <a:ext uri="{FF2B5EF4-FFF2-40B4-BE49-F238E27FC236}">
                <a16:creationId xmlns:a16="http://schemas.microsoft.com/office/drawing/2014/main" id="{88B7B15C-68BE-3F37-3F0D-90D5D64C2E30}"/>
              </a:ext>
            </a:extLst>
          </p:cNvPr>
          <p:cNvSpPr>
            <a:spLocks noGrp="1"/>
          </p:cNvSpPr>
          <p:nvPr>
            <p:ph idx="1"/>
          </p:nvPr>
        </p:nvSpPr>
        <p:spPr/>
        <p:txBody>
          <a:bodyPr>
            <a:normAutofit lnSpcReduction="10000"/>
          </a:bodyPr>
          <a:lstStyle/>
          <a:p>
            <a:pPr>
              <a:lnSpc>
                <a:spcPct val="150000"/>
              </a:lnSpc>
            </a:pPr>
            <a:r>
              <a:rPr lang="en-IN" dirty="0"/>
              <a:t>Declarative Syntax </a:t>
            </a:r>
          </a:p>
          <a:p>
            <a:pPr lvl="1">
              <a:lnSpc>
                <a:spcPct val="150000"/>
              </a:lnSpc>
            </a:pPr>
            <a:r>
              <a:rPr lang="en-US" dirty="0"/>
              <a:t>Focuses on "what" needs to be achieved rather than "how" to achieve it</a:t>
            </a:r>
          </a:p>
          <a:p>
            <a:pPr>
              <a:lnSpc>
                <a:spcPct val="150000"/>
              </a:lnSpc>
            </a:pPr>
            <a:r>
              <a:rPr lang="en-IN" dirty="0"/>
              <a:t>Blocks and Nesting</a:t>
            </a:r>
          </a:p>
          <a:p>
            <a:pPr lvl="1">
              <a:lnSpc>
                <a:spcPct val="150000"/>
              </a:lnSpc>
            </a:pPr>
            <a:r>
              <a:rPr lang="en-US" dirty="0"/>
              <a:t>Configuration files are structured into blocks, each representing a resource or configuration element.</a:t>
            </a:r>
          </a:p>
          <a:p>
            <a:pPr lvl="1">
              <a:lnSpc>
                <a:spcPct val="150000"/>
              </a:lnSpc>
            </a:pPr>
            <a:r>
              <a:rPr lang="en-US" dirty="0"/>
              <a:t>Blocks can be nested, facilitating the representation of relationships and dependencies between different resources.</a:t>
            </a:r>
            <a:endParaRPr lang="en-IN" dirty="0"/>
          </a:p>
        </p:txBody>
      </p:sp>
    </p:spTree>
    <p:extLst>
      <p:ext uri="{BB962C8B-B14F-4D97-AF65-F5344CB8AC3E}">
        <p14:creationId xmlns:p14="http://schemas.microsoft.com/office/powerpoint/2010/main" val="502982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77424-4262-7E42-C926-817B839D51D3}"/>
              </a:ext>
            </a:extLst>
          </p:cNvPr>
          <p:cNvSpPr>
            <a:spLocks noGrp="1"/>
          </p:cNvSpPr>
          <p:nvPr>
            <p:ph type="title"/>
          </p:nvPr>
        </p:nvSpPr>
        <p:spPr/>
        <p:txBody>
          <a:bodyPr/>
          <a:lstStyle/>
          <a:p>
            <a:r>
              <a:rPr lang="en-IN" dirty="0"/>
              <a:t>Key Features – Cont..</a:t>
            </a:r>
          </a:p>
        </p:txBody>
      </p:sp>
      <p:sp>
        <p:nvSpPr>
          <p:cNvPr id="3" name="Content Placeholder 2">
            <a:extLst>
              <a:ext uri="{FF2B5EF4-FFF2-40B4-BE49-F238E27FC236}">
                <a16:creationId xmlns:a16="http://schemas.microsoft.com/office/drawing/2014/main" id="{21503327-4301-1363-6565-3338FC58CFB4}"/>
              </a:ext>
            </a:extLst>
          </p:cNvPr>
          <p:cNvSpPr>
            <a:spLocks noGrp="1"/>
          </p:cNvSpPr>
          <p:nvPr>
            <p:ph idx="1"/>
          </p:nvPr>
        </p:nvSpPr>
        <p:spPr>
          <a:xfrm>
            <a:off x="838200" y="1825624"/>
            <a:ext cx="10515600" cy="4758055"/>
          </a:xfrm>
        </p:spPr>
        <p:txBody>
          <a:bodyPr>
            <a:normAutofit fontScale="92500" lnSpcReduction="20000"/>
          </a:bodyPr>
          <a:lstStyle/>
          <a:p>
            <a:pPr>
              <a:lnSpc>
                <a:spcPct val="150000"/>
              </a:lnSpc>
            </a:pPr>
            <a:r>
              <a:rPr lang="en-IN" dirty="0"/>
              <a:t>Attributes</a:t>
            </a:r>
          </a:p>
          <a:p>
            <a:pPr lvl="1">
              <a:lnSpc>
                <a:spcPct val="150000"/>
              </a:lnSpc>
            </a:pPr>
            <a:r>
              <a:rPr lang="en-US" dirty="0"/>
              <a:t>Within blocks, attributes define specific settings or parameters for resources.</a:t>
            </a:r>
          </a:p>
          <a:p>
            <a:pPr lvl="1">
              <a:lnSpc>
                <a:spcPct val="150000"/>
              </a:lnSpc>
            </a:pPr>
            <a:r>
              <a:rPr lang="en-US" dirty="0"/>
              <a:t>Customizable attributes allow users to tailor configurations based on the unique requirements of the infrastructure.</a:t>
            </a:r>
          </a:p>
          <a:p>
            <a:pPr>
              <a:lnSpc>
                <a:spcPct val="150000"/>
              </a:lnSpc>
            </a:pPr>
            <a:r>
              <a:rPr lang="en-IN" dirty="0"/>
              <a:t>Variables</a:t>
            </a:r>
          </a:p>
          <a:p>
            <a:pPr lvl="1">
              <a:lnSpc>
                <a:spcPct val="150000"/>
              </a:lnSpc>
            </a:pPr>
            <a:r>
              <a:rPr lang="en-US" dirty="0"/>
              <a:t>HCL supports the use of variables, enabling the reuse and parameterization of values throughout the configuration.</a:t>
            </a:r>
          </a:p>
          <a:p>
            <a:pPr lvl="1">
              <a:lnSpc>
                <a:spcPct val="150000"/>
              </a:lnSpc>
            </a:pPr>
            <a:r>
              <a:rPr lang="en-US" dirty="0"/>
              <a:t>Variables can be defined and assigned values within the configuration, enhancing flexibility and maintainability.</a:t>
            </a:r>
            <a:endParaRPr lang="en-IN" dirty="0"/>
          </a:p>
        </p:txBody>
      </p:sp>
    </p:spTree>
    <p:extLst>
      <p:ext uri="{BB962C8B-B14F-4D97-AF65-F5344CB8AC3E}">
        <p14:creationId xmlns:p14="http://schemas.microsoft.com/office/powerpoint/2010/main" val="3391433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2C077-8979-E1A3-6786-733768A07BAE}"/>
              </a:ext>
            </a:extLst>
          </p:cNvPr>
          <p:cNvSpPr>
            <a:spLocks noGrp="1"/>
          </p:cNvSpPr>
          <p:nvPr>
            <p:ph type="title"/>
          </p:nvPr>
        </p:nvSpPr>
        <p:spPr/>
        <p:txBody>
          <a:bodyPr/>
          <a:lstStyle/>
          <a:p>
            <a:r>
              <a:rPr lang="en-IN" dirty="0"/>
              <a:t>Key Features – Cont..</a:t>
            </a:r>
          </a:p>
        </p:txBody>
      </p:sp>
      <p:sp>
        <p:nvSpPr>
          <p:cNvPr id="3" name="Content Placeholder 2">
            <a:extLst>
              <a:ext uri="{FF2B5EF4-FFF2-40B4-BE49-F238E27FC236}">
                <a16:creationId xmlns:a16="http://schemas.microsoft.com/office/drawing/2014/main" id="{DD794FF8-FB37-F5E0-4212-5D7D57AB3053}"/>
              </a:ext>
            </a:extLst>
          </p:cNvPr>
          <p:cNvSpPr>
            <a:spLocks noGrp="1"/>
          </p:cNvSpPr>
          <p:nvPr>
            <p:ph idx="1"/>
          </p:nvPr>
        </p:nvSpPr>
        <p:spPr>
          <a:xfrm>
            <a:off x="838200" y="1825625"/>
            <a:ext cx="10515600" cy="4667250"/>
          </a:xfrm>
        </p:spPr>
        <p:txBody>
          <a:bodyPr>
            <a:normAutofit fontScale="92500"/>
          </a:bodyPr>
          <a:lstStyle/>
          <a:p>
            <a:pPr>
              <a:lnSpc>
                <a:spcPct val="150000"/>
              </a:lnSpc>
            </a:pPr>
            <a:r>
              <a:rPr lang="en-IN" dirty="0"/>
              <a:t>Expressions</a:t>
            </a:r>
          </a:p>
          <a:p>
            <a:pPr lvl="1">
              <a:lnSpc>
                <a:spcPct val="150000"/>
              </a:lnSpc>
            </a:pPr>
            <a:r>
              <a:rPr lang="en-US" dirty="0"/>
              <a:t>HCL incorporates expressions for dynamic configuration.</a:t>
            </a:r>
          </a:p>
          <a:p>
            <a:pPr lvl="1">
              <a:lnSpc>
                <a:spcPct val="150000"/>
              </a:lnSpc>
            </a:pPr>
            <a:r>
              <a:rPr lang="en-US" dirty="0"/>
              <a:t>These expressions empower users to perform calculations, manipulate strings, and make decisions based on conditions within the configuration.</a:t>
            </a:r>
          </a:p>
          <a:p>
            <a:pPr>
              <a:lnSpc>
                <a:spcPct val="150000"/>
              </a:lnSpc>
            </a:pPr>
            <a:r>
              <a:rPr lang="en-US" dirty="0"/>
              <a:t>Comments</a:t>
            </a:r>
          </a:p>
          <a:p>
            <a:pPr lvl="1">
              <a:lnSpc>
                <a:spcPct val="150000"/>
              </a:lnSpc>
            </a:pPr>
            <a:r>
              <a:rPr lang="en-US" dirty="0"/>
              <a:t>HCL supports both single-line (#) and multi-line (/* */) comments.</a:t>
            </a:r>
          </a:p>
          <a:p>
            <a:pPr lvl="1">
              <a:lnSpc>
                <a:spcPct val="150000"/>
              </a:lnSpc>
            </a:pPr>
            <a:r>
              <a:rPr lang="en-US" dirty="0"/>
              <a:t>Comments are valuable for documentation, providing explanatory notes, and enhancing the overall readability of the configuration code.</a:t>
            </a:r>
            <a:endParaRPr lang="en-IN" dirty="0"/>
          </a:p>
        </p:txBody>
      </p:sp>
    </p:spTree>
    <p:extLst>
      <p:ext uri="{BB962C8B-B14F-4D97-AF65-F5344CB8AC3E}">
        <p14:creationId xmlns:p14="http://schemas.microsoft.com/office/powerpoint/2010/main" val="698962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D5282-57EC-A980-A91B-E37E4A7B26B5}"/>
              </a:ext>
            </a:extLst>
          </p:cNvPr>
          <p:cNvSpPr>
            <a:spLocks noGrp="1"/>
          </p:cNvSpPr>
          <p:nvPr>
            <p:ph type="title"/>
          </p:nvPr>
        </p:nvSpPr>
        <p:spPr/>
        <p:txBody>
          <a:bodyPr/>
          <a:lstStyle/>
          <a:p>
            <a:r>
              <a:rPr lang="en-IN" dirty="0"/>
              <a:t>Terraform </a:t>
            </a:r>
            <a:r>
              <a:rPr lang="en-IN" dirty="0" err="1"/>
              <a:t>init</a:t>
            </a:r>
            <a:endParaRPr lang="en-IN" dirty="0"/>
          </a:p>
        </p:txBody>
      </p:sp>
      <p:sp>
        <p:nvSpPr>
          <p:cNvPr id="3" name="Content Placeholder 2">
            <a:extLst>
              <a:ext uri="{FF2B5EF4-FFF2-40B4-BE49-F238E27FC236}">
                <a16:creationId xmlns:a16="http://schemas.microsoft.com/office/drawing/2014/main" id="{99A7C72E-AAC3-FB82-CFE0-F02C4203E599}"/>
              </a:ext>
            </a:extLst>
          </p:cNvPr>
          <p:cNvSpPr>
            <a:spLocks noGrp="1"/>
          </p:cNvSpPr>
          <p:nvPr>
            <p:ph idx="1"/>
          </p:nvPr>
        </p:nvSpPr>
        <p:spPr>
          <a:xfrm>
            <a:off x="838200" y="1825624"/>
            <a:ext cx="10515600" cy="4667251"/>
          </a:xfrm>
        </p:spPr>
        <p:txBody>
          <a:bodyPr>
            <a:normAutofit fontScale="92500" lnSpcReduction="20000"/>
          </a:bodyPr>
          <a:lstStyle/>
          <a:p>
            <a:pPr>
              <a:lnSpc>
                <a:spcPct val="150000"/>
              </a:lnSpc>
            </a:pPr>
            <a:r>
              <a:rPr lang="en-US" dirty="0"/>
              <a:t>terraform </a:t>
            </a:r>
            <a:r>
              <a:rPr lang="en-US" dirty="0" err="1"/>
              <a:t>init</a:t>
            </a:r>
            <a:r>
              <a:rPr lang="en-US" dirty="0"/>
              <a:t> is a command used in Terraform to initialize a working directory.</a:t>
            </a:r>
          </a:p>
          <a:p>
            <a:pPr lvl="1">
              <a:lnSpc>
                <a:spcPct val="150000"/>
              </a:lnSpc>
            </a:pPr>
            <a:r>
              <a:rPr lang="en-US" dirty="0"/>
              <a:t>Terraform looks for the main configuration file (</a:t>
            </a:r>
            <a:r>
              <a:rPr lang="en-US" dirty="0" err="1"/>
              <a:t>main.Tf</a:t>
            </a:r>
            <a:r>
              <a:rPr lang="en-US" dirty="0"/>
              <a:t>) and other supporting files like </a:t>
            </a:r>
            <a:r>
              <a:rPr lang="en-US" dirty="0" err="1"/>
              <a:t>variables.Tf</a:t>
            </a:r>
            <a:r>
              <a:rPr lang="en-US" dirty="0"/>
              <a:t> and </a:t>
            </a:r>
            <a:r>
              <a:rPr lang="en-US" dirty="0" err="1"/>
              <a:t>outputs.Tf</a:t>
            </a:r>
            <a:r>
              <a:rPr lang="en-US" dirty="0"/>
              <a:t>.</a:t>
            </a:r>
          </a:p>
          <a:p>
            <a:pPr lvl="1">
              <a:lnSpc>
                <a:spcPct val="150000"/>
              </a:lnSpc>
            </a:pPr>
            <a:r>
              <a:rPr lang="en-US" dirty="0"/>
              <a:t>Terraform </a:t>
            </a:r>
            <a:r>
              <a:rPr lang="en-US" dirty="0" err="1"/>
              <a:t>init</a:t>
            </a:r>
            <a:r>
              <a:rPr lang="en-US" dirty="0"/>
              <a:t> initializes that backend. </a:t>
            </a:r>
          </a:p>
          <a:p>
            <a:pPr lvl="1">
              <a:lnSpc>
                <a:spcPct val="150000"/>
              </a:lnSpc>
            </a:pPr>
            <a:r>
              <a:rPr lang="en-US" dirty="0"/>
              <a:t>Terraform </a:t>
            </a:r>
            <a:r>
              <a:rPr lang="en-US" dirty="0" err="1"/>
              <a:t>init</a:t>
            </a:r>
            <a:r>
              <a:rPr lang="en-US" dirty="0"/>
              <a:t> downloads the necessary provider plugins from the official terraform registry.</a:t>
            </a:r>
          </a:p>
          <a:p>
            <a:pPr lvl="1">
              <a:lnSpc>
                <a:spcPct val="150000"/>
              </a:lnSpc>
            </a:pPr>
            <a:r>
              <a:rPr lang="en-US" dirty="0"/>
              <a:t>Terraform </a:t>
            </a:r>
            <a:r>
              <a:rPr lang="en-US" dirty="0" err="1"/>
              <a:t>init</a:t>
            </a:r>
            <a:r>
              <a:rPr lang="en-US" dirty="0"/>
              <a:t> initializes those modules, downloading any required module sources.</a:t>
            </a:r>
          </a:p>
          <a:p>
            <a:pPr lvl="1">
              <a:lnSpc>
                <a:spcPct val="150000"/>
              </a:lnSpc>
            </a:pPr>
            <a:r>
              <a:rPr lang="en-US" dirty="0"/>
              <a:t>Terraform </a:t>
            </a:r>
            <a:r>
              <a:rPr lang="en-US" dirty="0" err="1"/>
              <a:t>init</a:t>
            </a:r>
            <a:r>
              <a:rPr lang="en-US" dirty="0"/>
              <a:t> sets up the local state file in the working directory.</a:t>
            </a:r>
          </a:p>
        </p:txBody>
      </p:sp>
    </p:spTree>
    <p:extLst>
      <p:ext uri="{BB962C8B-B14F-4D97-AF65-F5344CB8AC3E}">
        <p14:creationId xmlns:p14="http://schemas.microsoft.com/office/powerpoint/2010/main" val="2695890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1109</Words>
  <Application>Microsoft Office PowerPoint</Application>
  <PresentationFormat>Widescreen</PresentationFormat>
  <Paragraphs>105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Söhne</vt:lpstr>
      <vt:lpstr>Office Theme</vt:lpstr>
      <vt:lpstr>Terraform </vt:lpstr>
      <vt:lpstr>Overview</vt:lpstr>
      <vt:lpstr>How does Terraform work?</vt:lpstr>
      <vt:lpstr>Key Features</vt:lpstr>
      <vt:lpstr>HCL (HashiCorp Configuration Language)</vt:lpstr>
      <vt:lpstr>Key Features</vt:lpstr>
      <vt:lpstr>Key Features – Cont..</vt:lpstr>
      <vt:lpstr>Key Features – Cont..</vt:lpstr>
      <vt:lpstr>Terraform init</vt:lpstr>
      <vt:lpstr>Terraform plan</vt:lpstr>
      <vt:lpstr>Terraform apply</vt:lpstr>
      <vt:lpstr>Terraform destroy</vt:lpstr>
      <vt:lpstr>Input Variables</vt:lpstr>
      <vt:lpstr>Output Variables</vt:lpstr>
      <vt:lpstr>Terraform Validate</vt:lpstr>
      <vt:lpstr>Create an EC2 Instance using Terraform</vt:lpstr>
      <vt:lpstr>STEPS</vt:lpstr>
      <vt:lpstr>Steps Continues.. </vt:lpstr>
      <vt:lpstr>Main.tf file:   // Replace the region, ami, and instance_type with your preferred values.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dc:title>
  <dc:creator>Logeshwari Radhakrishnan</dc:creator>
  <cp:lastModifiedBy>Logeshwari Radhakrishnan</cp:lastModifiedBy>
  <cp:revision>2</cp:revision>
  <dcterms:created xsi:type="dcterms:W3CDTF">2024-02-27T10:29:34Z</dcterms:created>
  <dcterms:modified xsi:type="dcterms:W3CDTF">2024-02-28T04:01:08Z</dcterms:modified>
</cp:coreProperties>
</file>