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7361" y="434416"/>
            <a:ext cx="5637276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F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F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F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0093" y="637997"/>
            <a:ext cx="359181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F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3014" y="1424685"/>
            <a:ext cx="8227059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heckpoint.hashicorp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70108" cy="38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0119" y="4684776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818896" y="0"/>
                </a:moveTo>
                <a:lnTo>
                  <a:pt x="902716" y="4444"/>
                </a:lnTo>
                <a:lnTo>
                  <a:pt x="983742" y="16763"/>
                </a:lnTo>
                <a:lnTo>
                  <a:pt x="1062482" y="36703"/>
                </a:lnTo>
                <a:lnTo>
                  <a:pt x="1137539" y="64262"/>
                </a:lnTo>
                <a:lnTo>
                  <a:pt x="1209294" y="99060"/>
                </a:lnTo>
                <a:lnTo>
                  <a:pt x="1276858" y="139700"/>
                </a:lnTo>
                <a:lnTo>
                  <a:pt x="1339977" y="187198"/>
                </a:lnTo>
                <a:lnTo>
                  <a:pt x="1397762" y="239903"/>
                </a:lnTo>
                <a:lnTo>
                  <a:pt x="1450975" y="298196"/>
                </a:lnTo>
                <a:lnTo>
                  <a:pt x="1497965" y="361315"/>
                </a:lnTo>
                <a:lnTo>
                  <a:pt x="1539113" y="428751"/>
                </a:lnTo>
                <a:lnTo>
                  <a:pt x="1573530" y="500253"/>
                </a:lnTo>
                <a:lnTo>
                  <a:pt x="1601089" y="575310"/>
                </a:lnTo>
                <a:lnTo>
                  <a:pt x="1621028" y="654050"/>
                </a:lnTo>
                <a:lnTo>
                  <a:pt x="1633347" y="735076"/>
                </a:lnTo>
                <a:lnTo>
                  <a:pt x="1637792" y="818896"/>
                </a:lnTo>
                <a:lnTo>
                  <a:pt x="1633347" y="902716"/>
                </a:lnTo>
                <a:lnTo>
                  <a:pt x="1621028" y="983767"/>
                </a:lnTo>
                <a:lnTo>
                  <a:pt x="1601089" y="1062418"/>
                </a:lnTo>
                <a:lnTo>
                  <a:pt x="1573530" y="1137500"/>
                </a:lnTo>
                <a:lnTo>
                  <a:pt x="1539113" y="1209357"/>
                </a:lnTo>
                <a:lnTo>
                  <a:pt x="1497965" y="1276845"/>
                </a:lnTo>
                <a:lnTo>
                  <a:pt x="1450848" y="1339926"/>
                </a:lnTo>
                <a:lnTo>
                  <a:pt x="1397762" y="1397825"/>
                </a:lnTo>
                <a:lnTo>
                  <a:pt x="1339977" y="1450911"/>
                </a:lnTo>
                <a:lnTo>
                  <a:pt x="1276858" y="1498028"/>
                </a:lnTo>
                <a:lnTo>
                  <a:pt x="1209294" y="1539151"/>
                </a:lnTo>
                <a:lnTo>
                  <a:pt x="1137539" y="1573491"/>
                </a:lnTo>
                <a:lnTo>
                  <a:pt x="1062482" y="1601038"/>
                </a:lnTo>
                <a:lnTo>
                  <a:pt x="983742" y="1621002"/>
                </a:lnTo>
                <a:lnTo>
                  <a:pt x="902716" y="1633385"/>
                </a:lnTo>
                <a:lnTo>
                  <a:pt x="818896" y="1637766"/>
                </a:lnTo>
                <a:lnTo>
                  <a:pt x="735076" y="1633385"/>
                </a:lnTo>
                <a:lnTo>
                  <a:pt x="654050" y="1621002"/>
                </a:lnTo>
                <a:lnTo>
                  <a:pt x="575310" y="1601038"/>
                </a:lnTo>
                <a:lnTo>
                  <a:pt x="500253" y="1573491"/>
                </a:lnTo>
                <a:lnTo>
                  <a:pt x="428752" y="1539151"/>
                </a:lnTo>
                <a:lnTo>
                  <a:pt x="361315" y="1498028"/>
                </a:lnTo>
                <a:lnTo>
                  <a:pt x="298246" y="1450911"/>
                </a:lnTo>
                <a:lnTo>
                  <a:pt x="239953" y="1397825"/>
                </a:lnTo>
                <a:lnTo>
                  <a:pt x="187261" y="1339926"/>
                </a:lnTo>
                <a:lnTo>
                  <a:pt x="139738" y="1276845"/>
                </a:lnTo>
                <a:lnTo>
                  <a:pt x="99009" y="1209357"/>
                </a:lnTo>
                <a:lnTo>
                  <a:pt x="64287" y="1137500"/>
                </a:lnTo>
                <a:lnTo>
                  <a:pt x="36728" y="1062418"/>
                </a:lnTo>
                <a:lnTo>
                  <a:pt x="16764" y="983767"/>
                </a:lnTo>
                <a:lnTo>
                  <a:pt x="4381" y="902716"/>
                </a:lnTo>
                <a:lnTo>
                  <a:pt x="0" y="818896"/>
                </a:lnTo>
                <a:lnTo>
                  <a:pt x="4381" y="735076"/>
                </a:lnTo>
                <a:lnTo>
                  <a:pt x="16764" y="654050"/>
                </a:lnTo>
                <a:lnTo>
                  <a:pt x="36728" y="575310"/>
                </a:lnTo>
                <a:lnTo>
                  <a:pt x="64287" y="500253"/>
                </a:lnTo>
                <a:lnTo>
                  <a:pt x="99021" y="428751"/>
                </a:lnTo>
                <a:lnTo>
                  <a:pt x="139738" y="361315"/>
                </a:lnTo>
                <a:lnTo>
                  <a:pt x="187261" y="298196"/>
                </a:lnTo>
                <a:lnTo>
                  <a:pt x="239953" y="239903"/>
                </a:lnTo>
                <a:lnTo>
                  <a:pt x="298246" y="187198"/>
                </a:lnTo>
                <a:lnTo>
                  <a:pt x="361315" y="139700"/>
                </a:lnTo>
                <a:lnTo>
                  <a:pt x="428752" y="99060"/>
                </a:lnTo>
                <a:lnTo>
                  <a:pt x="500253" y="64262"/>
                </a:lnTo>
                <a:lnTo>
                  <a:pt x="575310" y="36703"/>
                </a:lnTo>
                <a:lnTo>
                  <a:pt x="654050" y="16763"/>
                </a:lnTo>
                <a:lnTo>
                  <a:pt x="735076" y="4444"/>
                </a:lnTo>
                <a:lnTo>
                  <a:pt x="818896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077" y="2005660"/>
            <a:ext cx="744982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95" dirty="0">
                <a:solidFill>
                  <a:srgbClr val="0F0F0F"/>
                </a:solidFill>
                <a:latin typeface="Verdana"/>
                <a:cs typeface="Verdana"/>
              </a:rPr>
              <a:t>T</a:t>
            </a:r>
            <a:r>
              <a:rPr sz="4500" spc="-200" dirty="0">
                <a:solidFill>
                  <a:srgbClr val="0F0F0F"/>
                </a:solidFill>
                <a:latin typeface="Verdana"/>
                <a:cs typeface="Verdana"/>
              </a:rPr>
              <a:t>e</a:t>
            </a:r>
            <a:r>
              <a:rPr sz="4500" spc="-195" dirty="0">
                <a:solidFill>
                  <a:srgbClr val="0F0F0F"/>
                </a:solidFill>
                <a:latin typeface="Verdana"/>
                <a:cs typeface="Verdana"/>
              </a:rPr>
              <a:t>rr</a:t>
            </a:r>
            <a:r>
              <a:rPr sz="4500" spc="-200" dirty="0">
                <a:solidFill>
                  <a:srgbClr val="0F0F0F"/>
                </a:solidFill>
                <a:latin typeface="Verdana"/>
                <a:cs typeface="Verdana"/>
              </a:rPr>
              <a:t>a</a:t>
            </a:r>
            <a:r>
              <a:rPr sz="4500" spc="-195" dirty="0">
                <a:solidFill>
                  <a:srgbClr val="0F0F0F"/>
                </a:solidFill>
                <a:latin typeface="Verdana"/>
                <a:cs typeface="Verdana"/>
              </a:rPr>
              <a:t>f</a:t>
            </a:r>
            <a:r>
              <a:rPr sz="4500" spc="-190" dirty="0">
                <a:solidFill>
                  <a:srgbClr val="0F0F0F"/>
                </a:solidFill>
                <a:latin typeface="Verdana"/>
                <a:cs typeface="Verdana"/>
              </a:rPr>
              <a:t>o</a:t>
            </a:r>
            <a:r>
              <a:rPr sz="4500" spc="-195" dirty="0">
                <a:solidFill>
                  <a:srgbClr val="0F0F0F"/>
                </a:solidFill>
                <a:latin typeface="Verdana"/>
                <a:cs typeface="Verdana"/>
              </a:rPr>
              <a:t>r</a:t>
            </a:r>
            <a:r>
              <a:rPr sz="4500" dirty="0">
                <a:solidFill>
                  <a:srgbClr val="0F0F0F"/>
                </a:solidFill>
                <a:latin typeface="Verdana"/>
                <a:cs typeface="Verdana"/>
              </a:rPr>
              <a:t>m</a:t>
            </a:r>
            <a:r>
              <a:rPr sz="4500" spc="-409" dirty="0">
                <a:solidFill>
                  <a:srgbClr val="0F0F0F"/>
                </a:solidFill>
                <a:latin typeface="Verdana"/>
                <a:cs typeface="Verdana"/>
              </a:rPr>
              <a:t> </a:t>
            </a:r>
            <a:r>
              <a:rPr sz="4500" dirty="0">
                <a:solidFill>
                  <a:srgbClr val="0F0F0F"/>
                </a:solidFill>
                <a:latin typeface="Verdana"/>
                <a:cs typeface="Verdana"/>
              </a:rPr>
              <a:t>–</a:t>
            </a:r>
            <a:r>
              <a:rPr sz="4500" spc="-965" dirty="0">
                <a:solidFill>
                  <a:srgbClr val="0F0F0F"/>
                </a:solidFill>
                <a:latin typeface="Verdana"/>
                <a:cs typeface="Verdana"/>
              </a:rPr>
              <a:t> </a:t>
            </a:r>
            <a:r>
              <a:rPr sz="4500" spc="-70" dirty="0">
                <a:solidFill>
                  <a:srgbClr val="0F0F0F"/>
                </a:solidFill>
                <a:latin typeface="Verdana"/>
                <a:cs typeface="Verdana"/>
              </a:rPr>
              <a:t>G</a:t>
            </a:r>
            <a:r>
              <a:rPr sz="4500" spc="-80" dirty="0">
                <a:solidFill>
                  <a:srgbClr val="0F0F0F"/>
                </a:solidFill>
                <a:latin typeface="Verdana"/>
                <a:cs typeface="Verdana"/>
              </a:rPr>
              <a:t>e</a:t>
            </a:r>
            <a:r>
              <a:rPr sz="4500" spc="-75" dirty="0">
                <a:solidFill>
                  <a:srgbClr val="0F0F0F"/>
                </a:solidFill>
                <a:latin typeface="Verdana"/>
                <a:cs typeface="Verdana"/>
              </a:rPr>
              <a:t>tt</a:t>
            </a:r>
            <a:r>
              <a:rPr sz="4500" spc="-85" dirty="0">
                <a:solidFill>
                  <a:srgbClr val="0F0F0F"/>
                </a:solidFill>
                <a:latin typeface="Verdana"/>
                <a:cs typeface="Verdana"/>
              </a:rPr>
              <a:t>i</a:t>
            </a:r>
            <a:r>
              <a:rPr sz="4500" spc="-80" dirty="0">
                <a:solidFill>
                  <a:srgbClr val="0F0F0F"/>
                </a:solidFill>
                <a:latin typeface="Verdana"/>
                <a:cs typeface="Verdana"/>
              </a:rPr>
              <a:t>n</a:t>
            </a:r>
            <a:r>
              <a:rPr sz="4500" dirty="0">
                <a:solidFill>
                  <a:srgbClr val="0F0F0F"/>
                </a:solidFill>
                <a:latin typeface="Verdana"/>
                <a:cs typeface="Verdana"/>
              </a:rPr>
              <a:t>g</a:t>
            </a:r>
            <a:r>
              <a:rPr sz="4500" spc="-869" dirty="0">
                <a:solidFill>
                  <a:srgbClr val="0F0F0F"/>
                </a:solidFill>
                <a:latin typeface="Verdana"/>
                <a:cs typeface="Verdana"/>
              </a:rPr>
              <a:t> </a:t>
            </a:r>
            <a:r>
              <a:rPr sz="4500" spc="-155" dirty="0">
                <a:solidFill>
                  <a:srgbClr val="0F0F0F"/>
                </a:solidFill>
                <a:latin typeface="Verdana"/>
                <a:cs typeface="Verdana"/>
              </a:rPr>
              <a:t>S</a:t>
            </a:r>
            <a:r>
              <a:rPr sz="4500" spc="-145" dirty="0">
                <a:solidFill>
                  <a:srgbClr val="0F0F0F"/>
                </a:solidFill>
                <a:latin typeface="Verdana"/>
                <a:cs typeface="Verdana"/>
              </a:rPr>
              <a:t>t</a:t>
            </a:r>
            <a:r>
              <a:rPr sz="4500" spc="-150" dirty="0">
                <a:solidFill>
                  <a:srgbClr val="0F0F0F"/>
                </a:solidFill>
                <a:latin typeface="Verdana"/>
                <a:cs typeface="Verdana"/>
              </a:rPr>
              <a:t>ar</a:t>
            </a:r>
            <a:r>
              <a:rPr sz="4500" spc="-145" dirty="0">
                <a:solidFill>
                  <a:srgbClr val="0F0F0F"/>
                </a:solidFill>
                <a:latin typeface="Verdana"/>
                <a:cs typeface="Verdana"/>
              </a:rPr>
              <a:t>t</a:t>
            </a:r>
            <a:r>
              <a:rPr sz="4500" spc="-155" dirty="0">
                <a:solidFill>
                  <a:srgbClr val="0F0F0F"/>
                </a:solidFill>
                <a:latin typeface="Verdana"/>
                <a:cs typeface="Verdana"/>
              </a:rPr>
              <a:t>e</a:t>
            </a:r>
            <a:r>
              <a:rPr sz="4500" dirty="0">
                <a:solidFill>
                  <a:srgbClr val="0F0F0F"/>
                </a:solidFill>
                <a:latin typeface="Verdana"/>
                <a:cs typeface="Verdana"/>
              </a:rPr>
              <a:t>d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656031"/>
            <a:ext cx="4294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Ansible,</a:t>
            </a:r>
            <a:r>
              <a:rPr sz="2400" spc="-60" dirty="0"/>
              <a:t> </a:t>
            </a:r>
            <a:r>
              <a:rPr sz="2400" spc="-15" dirty="0"/>
              <a:t>Chef,</a:t>
            </a:r>
            <a:r>
              <a:rPr sz="2400" spc="-10" dirty="0"/>
              <a:t> </a:t>
            </a:r>
            <a:r>
              <a:rPr sz="2400" spc="-15" dirty="0"/>
              <a:t>Puppet,</a:t>
            </a:r>
            <a:r>
              <a:rPr sz="2400" spc="-125" dirty="0"/>
              <a:t> </a:t>
            </a:r>
            <a:r>
              <a:rPr sz="2400" spc="-10" dirty="0"/>
              <a:t>etc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36219" y="1618869"/>
            <a:ext cx="10902315" cy="458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920" indent="-490855">
              <a:lnSpc>
                <a:spcPct val="100000"/>
              </a:lnSpc>
              <a:spcBef>
                <a:spcPts val="100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Created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configuration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management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tool.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140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Suggestion: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don’t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try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mix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configuration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management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spc="-11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endParaRPr sz="2400">
              <a:latin typeface="Arial MT"/>
              <a:cs typeface="Arial MT"/>
            </a:endParaRPr>
          </a:p>
          <a:p>
            <a:pPr marL="502920">
              <a:lnSpc>
                <a:spcPct val="100000"/>
              </a:lnSpc>
              <a:spcBef>
                <a:spcPts val="434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orchestration.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685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Different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approaches:</a:t>
            </a:r>
            <a:endParaRPr sz="2400">
              <a:latin typeface="Arial MT"/>
              <a:cs typeface="Arial MT"/>
            </a:endParaRPr>
          </a:p>
          <a:p>
            <a:pPr marL="1113155" lvl="1" indent="-450850">
              <a:lnSpc>
                <a:spcPct val="100000"/>
              </a:lnSpc>
              <a:spcBef>
                <a:spcPts val="430"/>
              </a:spcBef>
              <a:buChar char="○"/>
              <a:tabLst>
                <a:tab pos="1113155" algn="l"/>
                <a:tab pos="111379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Declarative: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Puppet,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Salt</a:t>
            </a:r>
            <a:endParaRPr sz="1850">
              <a:latin typeface="Arial MT"/>
              <a:cs typeface="Arial MT"/>
            </a:endParaRPr>
          </a:p>
          <a:p>
            <a:pPr marL="1113155" lvl="1" indent="-450850">
              <a:lnSpc>
                <a:spcPct val="100000"/>
              </a:lnSpc>
              <a:spcBef>
                <a:spcPts val="425"/>
              </a:spcBef>
              <a:buChar char="○"/>
              <a:tabLst>
                <a:tab pos="1113155" algn="l"/>
                <a:tab pos="1113790" algn="l"/>
              </a:tabLst>
            </a:pP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mpe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850" spc="-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b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,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endParaRPr sz="185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229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steep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learning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curve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if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want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orchestration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capabilities</a:t>
            </a:r>
            <a:r>
              <a:rPr sz="2400" spc="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endParaRPr sz="2400">
              <a:latin typeface="Arial MT"/>
              <a:cs typeface="Arial MT"/>
            </a:endParaRPr>
          </a:p>
          <a:p>
            <a:pPr marL="50292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these tools.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575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languages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approaches:</a:t>
            </a:r>
            <a:endParaRPr sz="2400">
              <a:latin typeface="Arial MT"/>
              <a:cs typeface="Arial MT"/>
            </a:endParaRPr>
          </a:p>
          <a:p>
            <a:pPr marL="1113155" lvl="1" indent="-450850">
              <a:lnSpc>
                <a:spcPct val="100000"/>
              </a:lnSpc>
              <a:spcBef>
                <a:spcPts val="430"/>
              </a:spcBef>
              <a:buChar char="○"/>
              <a:tabLst>
                <a:tab pos="1113155" algn="l"/>
                <a:tab pos="111379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Chef</a:t>
            </a:r>
            <a:r>
              <a:rPr sz="185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Ruby</a:t>
            </a:r>
            <a:endParaRPr sz="1850">
              <a:latin typeface="Arial MT"/>
              <a:cs typeface="Arial MT"/>
            </a:endParaRPr>
          </a:p>
          <a:p>
            <a:pPr marL="1113155" lvl="1" indent="-450850">
              <a:lnSpc>
                <a:spcPct val="100000"/>
              </a:lnSpc>
              <a:spcBef>
                <a:spcPts val="420"/>
              </a:spcBef>
              <a:buChar char="○"/>
              <a:tabLst>
                <a:tab pos="1113155" algn="l"/>
                <a:tab pos="111379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Puppet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Json-like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syntax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/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Ruby</a:t>
            </a:r>
            <a:endParaRPr sz="1850">
              <a:latin typeface="Arial MT"/>
              <a:cs typeface="Arial MT"/>
            </a:endParaRPr>
          </a:p>
          <a:p>
            <a:pPr marL="1113155" lvl="1" indent="-450850">
              <a:lnSpc>
                <a:spcPct val="100000"/>
              </a:lnSpc>
              <a:spcBef>
                <a:spcPts val="420"/>
              </a:spcBef>
              <a:buChar char="○"/>
              <a:tabLst>
                <a:tab pos="1113155" algn="l"/>
                <a:tab pos="111379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Ansible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–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Yaml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|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python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051" y="1389837"/>
            <a:ext cx="11360785" cy="73025"/>
          </a:xfrm>
          <a:custGeom>
            <a:avLst/>
            <a:gdLst/>
            <a:ahLst/>
            <a:cxnLst/>
            <a:rect l="l" t="t" r="r" b="b"/>
            <a:pathLst>
              <a:path w="11360785" h="73025">
                <a:moveTo>
                  <a:pt x="11360785" y="0"/>
                </a:moveTo>
                <a:lnTo>
                  <a:pt x="0" y="0"/>
                </a:lnTo>
                <a:lnTo>
                  <a:pt x="0" y="72694"/>
                </a:lnTo>
                <a:lnTo>
                  <a:pt x="11360785" y="72694"/>
                </a:lnTo>
                <a:lnTo>
                  <a:pt x="11360785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656031"/>
            <a:ext cx="5175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Boto,</a:t>
            </a:r>
            <a:r>
              <a:rPr sz="2400" spc="-40" dirty="0"/>
              <a:t> </a:t>
            </a:r>
            <a:r>
              <a:rPr sz="2400" spc="-15" dirty="0"/>
              <a:t>fog,</a:t>
            </a:r>
            <a:r>
              <a:rPr sz="2400" spc="10" dirty="0"/>
              <a:t> </a:t>
            </a:r>
            <a:r>
              <a:rPr sz="2400" spc="-15" dirty="0"/>
              <a:t>apache-libcloud,</a:t>
            </a:r>
            <a:r>
              <a:rPr sz="2400" spc="-60" dirty="0"/>
              <a:t> </a:t>
            </a:r>
            <a:r>
              <a:rPr sz="2400" spc="-15" dirty="0"/>
              <a:t>etc.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7042" y="1529588"/>
            <a:ext cx="10785475" cy="449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489584">
              <a:lnSpc>
                <a:spcPct val="100000"/>
              </a:lnSpc>
              <a:spcBef>
                <a:spcPts val="100"/>
              </a:spcBef>
              <a:buChar char="●"/>
              <a:tabLst>
                <a:tab pos="621665" algn="l"/>
                <a:tab pos="622300" algn="l"/>
              </a:tabLst>
            </a:pP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ow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evel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cc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AP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622300" indent="-489584">
              <a:lnSpc>
                <a:spcPct val="100000"/>
              </a:lnSpc>
              <a:spcBef>
                <a:spcPts val="140"/>
              </a:spcBef>
              <a:buChar char="●"/>
              <a:tabLst>
                <a:tab pos="621665" algn="l"/>
                <a:tab pos="62230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libs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focused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specific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cloud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providers,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others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provide</a:t>
            </a:r>
            <a:r>
              <a:rPr sz="24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common</a:t>
            </a:r>
            <a:endParaRPr sz="2400">
              <a:latin typeface="Arial MT"/>
              <a:cs typeface="Arial MT"/>
            </a:endParaRPr>
          </a:p>
          <a:p>
            <a:pPr marR="5867400" algn="r">
              <a:lnSpc>
                <a:spcPct val="100000"/>
              </a:lnSpc>
              <a:spcBef>
                <a:spcPts val="434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interface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few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clouds</a:t>
            </a:r>
            <a:endParaRPr sz="2400">
              <a:latin typeface="Arial MT"/>
              <a:cs typeface="Arial MT"/>
            </a:endParaRPr>
          </a:p>
          <a:p>
            <a:pPr marL="488950" marR="5791200" indent="-488950" algn="r">
              <a:lnSpc>
                <a:spcPct val="100000"/>
              </a:lnSpc>
              <a:spcBef>
                <a:spcPts val="685"/>
              </a:spcBef>
              <a:buChar char="●"/>
              <a:tabLst>
                <a:tab pos="488950" algn="l"/>
                <a:tab pos="62230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Inspires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create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custom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tooling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 MT"/>
              <a:buChar char="●"/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700" spc="5" dirty="0">
                <a:latin typeface="Arial MT"/>
                <a:cs typeface="Arial MT"/>
              </a:rPr>
              <a:t>Custom</a:t>
            </a:r>
            <a:r>
              <a:rPr sz="3700" spc="-10" dirty="0">
                <a:latin typeface="Arial MT"/>
                <a:cs typeface="Arial MT"/>
              </a:rPr>
              <a:t> </a:t>
            </a:r>
            <a:r>
              <a:rPr sz="3700" dirty="0">
                <a:latin typeface="Arial MT"/>
                <a:cs typeface="Arial MT"/>
              </a:rPr>
              <a:t>tooling</a:t>
            </a:r>
            <a:r>
              <a:rPr sz="3700" spc="10" dirty="0">
                <a:latin typeface="Arial MT"/>
                <a:cs typeface="Arial MT"/>
              </a:rPr>
              <a:t> </a:t>
            </a:r>
            <a:r>
              <a:rPr sz="3700" spc="5" dirty="0">
                <a:latin typeface="Arial MT"/>
                <a:cs typeface="Arial MT"/>
              </a:rPr>
              <a:t>and</a:t>
            </a:r>
            <a:r>
              <a:rPr sz="3700" spc="-35" dirty="0">
                <a:latin typeface="Arial MT"/>
                <a:cs typeface="Arial MT"/>
              </a:rPr>
              <a:t> </a:t>
            </a:r>
            <a:r>
              <a:rPr sz="3700" spc="15" dirty="0">
                <a:latin typeface="Arial MT"/>
                <a:cs typeface="Arial MT"/>
              </a:rPr>
              <a:t>scripting</a:t>
            </a:r>
            <a:endParaRPr sz="3700">
              <a:latin typeface="Arial MT"/>
              <a:cs typeface="Arial MT"/>
            </a:endParaRPr>
          </a:p>
          <a:p>
            <a:pPr marL="622300" indent="-489584">
              <a:lnSpc>
                <a:spcPct val="100000"/>
              </a:lnSpc>
              <a:spcBef>
                <a:spcPts val="2350"/>
              </a:spcBef>
              <a:buChar char="●"/>
              <a:tabLst>
                <a:tab pos="621665" algn="l"/>
                <a:tab pos="62230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Error-prone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tedious</a:t>
            </a:r>
            <a:endParaRPr sz="2400">
              <a:latin typeface="Arial MT"/>
              <a:cs typeface="Arial MT"/>
            </a:endParaRPr>
          </a:p>
          <a:p>
            <a:pPr marL="622300" indent="-489584">
              <a:lnSpc>
                <a:spcPct val="100000"/>
              </a:lnSpc>
              <a:spcBef>
                <a:spcPts val="395"/>
              </a:spcBef>
              <a:buChar char="●"/>
              <a:tabLst>
                <a:tab pos="621665" algn="l"/>
                <a:tab pos="62230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Requires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many</a:t>
            </a:r>
            <a:r>
              <a:rPr sz="2400" spc="-1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human-hours</a:t>
            </a:r>
            <a:endParaRPr sz="2400">
              <a:latin typeface="Arial MT"/>
              <a:cs typeface="Arial MT"/>
            </a:endParaRPr>
          </a:p>
          <a:p>
            <a:pPr marL="622300" indent="-489584">
              <a:lnSpc>
                <a:spcPct val="100000"/>
              </a:lnSpc>
              <a:spcBef>
                <a:spcPts val="400"/>
              </a:spcBef>
              <a:buChar char="●"/>
              <a:tabLst>
                <a:tab pos="621665" algn="l"/>
                <a:tab pos="62230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minimum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viable</a:t>
            </a:r>
            <a:r>
              <a:rPr sz="2400" spc="-1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  <a:p>
            <a:pPr marL="622300" indent="-489584">
              <a:lnSpc>
                <a:spcPct val="100000"/>
              </a:lnSpc>
              <a:spcBef>
                <a:spcPts val="405"/>
              </a:spcBef>
              <a:buChar char="●"/>
              <a:tabLst>
                <a:tab pos="621665" algn="l"/>
                <a:tab pos="62230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Slowness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impossibility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evolve,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adopt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quickly</a:t>
            </a:r>
            <a:r>
              <a:rPr sz="2400" spc="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changing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environments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1356386"/>
            <a:ext cx="11360785" cy="44450"/>
          </a:xfrm>
          <a:custGeom>
            <a:avLst/>
            <a:gdLst/>
            <a:ahLst/>
            <a:cxnLst/>
            <a:rect l="l" t="t" r="r" b="b"/>
            <a:pathLst>
              <a:path w="11360785" h="44450">
                <a:moveTo>
                  <a:pt x="11360785" y="0"/>
                </a:moveTo>
                <a:lnTo>
                  <a:pt x="0" y="0"/>
                </a:lnTo>
                <a:lnTo>
                  <a:pt x="0" y="44169"/>
                </a:lnTo>
                <a:lnTo>
                  <a:pt x="11360785" y="44169"/>
                </a:lnTo>
                <a:lnTo>
                  <a:pt x="11360785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" y="4192550"/>
            <a:ext cx="11360785" cy="44450"/>
          </a:xfrm>
          <a:custGeom>
            <a:avLst/>
            <a:gdLst/>
            <a:ahLst/>
            <a:cxnLst/>
            <a:rect l="l" t="t" r="r" b="b"/>
            <a:pathLst>
              <a:path w="11360785" h="44450">
                <a:moveTo>
                  <a:pt x="11360785" y="0"/>
                </a:moveTo>
                <a:lnTo>
                  <a:pt x="0" y="0"/>
                </a:lnTo>
                <a:lnTo>
                  <a:pt x="0" y="44169"/>
                </a:lnTo>
                <a:lnTo>
                  <a:pt x="11360785" y="44169"/>
                </a:lnTo>
                <a:lnTo>
                  <a:pt x="11360785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638" y="656031"/>
            <a:ext cx="6278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Terraform</a:t>
            </a:r>
            <a:r>
              <a:rPr sz="2400" spc="15" dirty="0"/>
              <a:t> </a:t>
            </a:r>
            <a:r>
              <a:rPr sz="2400" spc="-5" dirty="0"/>
              <a:t>is</a:t>
            </a:r>
            <a:r>
              <a:rPr sz="2400" spc="-20" dirty="0"/>
              <a:t> </a:t>
            </a:r>
            <a:r>
              <a:rPr sz="2400" spc="-15" dirty="0"/>
              <a:t>not</a:t>
            </a:r>
            <a:r>
              <a:rPr sz="2400" spc="-10" dirty="0"/>
              <a:t> </a:t>
            </a:r>
            <a:r>
              <a:rPr sz="2400" dirty="0"/>
              <a:t>a</a:t>
            </a:r>
            <a:r>
              <a:rPr sz="2400" spc="-5" dirty="0"/>
              <a:t> cloud</a:t>
            </a:r>
            <a:r>
              <a:rPr sz="2400" spc="5" dirty="0"/>
              <a:t> </a:t>
            </a:r>
            <a:r>
              <a:rPr sz="2400" spc="-15" dirty="0"/>
              <a:t>agnostic</a:t>
            </a:r>
            <a:r>
              <a:rPr sz="2400" spc="-100" dirty="0"/>
              <a:t> </a:t>
            </a:r>
            <a:r>
              <a:rPr sz="2400" spc="-15" dirty="0"/>
              <a:t>tool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1017" y="3136772"/>
            <a:ext cx="1087247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It’s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magic </a:t>
            </a:r>
            <a:r>
              <a:rPr sz="1800" b="1" spc="-10" dirty="0">
                <a:latin typeface="Calibri"/>
                <a:cs typeface="Calibri"/>
              </a:rPr>
              <a:t>wand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that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gives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power</a:t>
            </a:r>
            <a:r>
              <a:rPr sz="1800" b="1" spc="3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over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clouds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It </a:t>
            </a:r>
            <a:r>
              <a:rPr sz="1800" b="1" u="heavy" spc="-15" dirty="0"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embraces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all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major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Cloud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Providers</a:t>
            </a:r>
            <a:r>
              <a:rPr sz="1800" b="1" spc="-10" dirty="0">
                <a:latin typeface="Calibri"/>
                <a:cs typeface="Calibri"/>
              </a:rPr>
              <a:t> and </a:t>
            </a:r>
            <a:r>
              <a:rPr sz="1800" b="1" spc="-15" dirty="0">
                <a:latin typeface="Calibri"/>
                <a:cs typeface="Calibri"/>
              </a:rPr>
              <a:t>provides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common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language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orchestrate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infrastructure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92324"/>
            <a:ext cx="11786870" cy="65405"/>
          </a:xfrm>
          <a:custGeom>
            <a:avLst/>
            <a:gdLst/>
            <a:ahLst/>
            <a:cxnLst/>
            <a:rect l="l" t="t" r="r" b="b"/>
            <a:pathLst>
              <a:path w="11786870" h="65405">
                <a:moveTo>
                  <a:pt x="11786616" y="0"/>
                </a:moveTo>
                <a:lnTo>
                  <a:pt x="0" y="0"/>
                </a:lnTo>
                <a:lnTo>
                  <a:pt x="0" y="65178"/>
                </a:lnTo>
                <a:lnTo>
                  <a:pt x="11786616" y="6517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838200"/>
            <a:ext cx="8077200" cy="4867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0"/>
            <a:ext cx="7522464" cy="68198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1375" y="1635610"/>
            <a:ext cx="6339224" cy="3482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" y="1752598"/>
            <a:ext cx="12176759" cy="50413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5889" y="31296"/>
            <a:ext cx="2987450" cy="16274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0"/>
            <a:ext cx="525780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66" y="439809"/>
            <a:ext cx="11434023" cy="61897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015" y="427101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2692" y="107893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1395983"/>
            <a:ext cx="11786616" cy="5068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00" y="202692"/>
              <a:ext cx="9677400" cy="6452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015" y="427101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2692" y="107893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02" y="1624846"/>
            <a:ext cx="11226113" cy="47438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015" y="427101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2692" y="107893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58822"/>
            <a:ext cx="9372600" cy="55793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015" y="427101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Architecture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02692" y="1078931"/>
            <a:ext cx="11786870" cy="5779135"/>
            <a:chOff x="202692" y="1078931"/>
            <a:chExt cx="11786870" cy="5779135"/>
          </a:xfrm>
        </p:grpSpPr>
        <p:sp>
          <p:nvSpPr>
            <p:cNvPr id="4" name="object 4"/>
            <p:cNvSpPr/>
            <p:nvPr/>
          </p:nvSpPr>
          <p:spPr>
            <a:xfrm>
              <a:off x="202692" y="1078931"/>
              <a:ext cx="11786870" cy="113664"/>
            </a:xfrm>
            <a:custGeom>
              <a:avLst/>
              <a:gdLst/>
              <a:ahLst/>
              <a:cxnLst/>
              <a:rect l="l" t="t" r="r" b="b"/>
              <a:pathLst>
                <a:path w="11786870" h="113665">
                  <a:moveTo>
                    <a:pt x="11786616" y="0"/>
                  </a:moveTo>
                  <a:lnTo>
                    <a:pt x="0" y="0"/>
                  </a:lnTo>
                  <a:lnTo>
                    <a:pt x="0" y="113598"/>
                  </a:lnTo>
                  <a:lnTo>
                    <a:pt x="11786616" y="113598"/>
                  </a:lnTo>
                  <a:lnTo>
                    <a:pt x="11786616" y="0"/>
                  </a:lnTo>
                  <a:close/>
                </a:path>
              </a:pathLst>
            </a:custGeom>
            <a:solidFill>
              <a:srgbClr val="5B4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99" y="1155190"/>
              <a:ext cx="8077200" cy="57028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015" y="427101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2692" y="107893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08" y="1677922"/>
            <a:ext cx="10591800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546" y="2117598"/>
            <a:ext cx="277431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35" dirty="0">
                <a:solidFill>
                  <a:srgbClr val="2A9FBB"/>
                </a:solidFill>
                <a:latin typeface="Arial Black"/>
                <a:cs typeface="Arial Black"/>
              </a:rPr>
              <a:t>T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e</a:t>
            </a:r>
            <a:r>
              <a:rPr sz="2000" spc="-40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spc="-90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a</a:t>
            </a:r>
            <a:r>
              <a:rPr sz="2000" spc="-160" dirty="0">
                <a:solidFill>
                  <a:srgbClr val="2A9FBB"/>
                </a:solidFill>
                <a:latin typeface="Arial Black"/>
                <a:cs typeface="Arial Black"/>
              </a:rPr>
              <a:t>f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o</a:t>
            </a:r>
            <a:r>
              <a:rPr sz="2000" spc="-30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2A9FBB"/>
                </a:solidFill>
                <a:latin typeface="Arial Black"/>
                <a:cs typeface="Arial Black"/>
              </a:rPr>
              <a:t>m</a:t>
            </a:r>
            <a:r>
              <a:rPr sz="2000" spc="-275" dirty="0">
                <a:solidFill>
                  <a:srgbClr val="2A9FBB"/>
                </a:solidFill>
                <a:latin typeface="Arial Black"/>
                <a:cs typeface="Arial Black"/>
              </a:rPr>
              <a:t> </a:t>
            </a:r>
            <a:r>
              <a:rPr sz="2000" spc="-114" dirty="0">
                <a:solidFill>
                  <a:srgbClr val="2A9FBB"/>
                </a:solidFill>
                <a:latin typeface="Arial Black"/>
                <a:cs typeface="Arial Black"/>
              </a:rPr>
              <a:t>E</a:t>
            </a:r>
            <a:r>
              <a:rPr sz="2000" spc="-165" dirty="0">
                <a:solidFill>
                  <a:srgbClr val="2A9FBB"/>
                </a:solidFill>
                <a:latin typeface="Arial Black"/>
                <a:cs typeface="Arial Black"/>
              </a:rPr>
              <a:t>x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ecut</a:t>
            </a:r>
            <a:r>
              <a:rPr sz="2000" spc="-105" dirty="0">
                <a:solidFill>
                  <a:srgbClr val="2A9FBB"/>
                </a:solidFill>
                <a:latin typeface="Arial Black"/>
                <a:cs typeface="Arial Black"/>
              </a:rPr>
              <a:t>a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b</a:t>
            </a:r>
            <a:r>
              <a:rPr sz="2000" spc="-120" dirty="0">
                <a:solidFill>
                  <a:srgbClr val="2A9FBB"/>
                </a:solidFill>
                <a:latin typeface="Arial Black"/>
                <a:cs typeface="Arial Black"/>
              </a:rPr>
              <a:t>l</a:t>
            </a:r>
            <a:r>
              <a:rPr sz="2000" dirty="0">
                <a:solidFill>
                  <a:srgbClr val="2A9FBB"/>
                </a:solidFill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  <a:p>
            <a:pPr marL="29209" marR="240029" indent="-17145">
              <a:lnSpc>
                <a:spcPts val="6600"/>
              </a:lnSpc>
              <a:spcBef>
                <a:spcPts val="715"/>
              </a:spcBef>
            </a:pPr>
            <a:r>
              <a:rPr sz="2000" spc="-235" dirty="0">
                <a:solidFill>
                  <a:srgbClr val="2A9FBB"/>
                </a:solidFill>
                <a:latin typeface="Arial Black"/>
                <a:cs typeface="Arial Black"/>
              </a:rPr>
              <a:t>T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e</a:t>
            </a:r>
            <a:r>
              <a:rPr sz="2000" spc="-40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spc="-90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a</a:t>
            </a:r>
            <a:r>
              <a:rPr sz="2000" spc="-160" dirty="0">
                <a:solidFill>
                  <a:srgbClr val="2A9FBB"/>
                </a:solidFill>
                <a:latin typeface="Arial Black"/>
                <a:cs typeface="Arial Black"/>
              </a:rPr>
              <a:t>f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o</a:t>
            </a:r>
            <a:r>
              <a:rPr sz="2000" spc="-30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2A9FBB"/>
                </a:solidFill>
                <a:latin typeface="Arial Black"/>
                <a:cs typeface="Arial Black"/>
              </a:rPr>
              <a:t>m</a:t>
            </a:r>
            <a:r>
              <a:rPr sz="2000" spc="-275" dirty="0">
                <a:solidFill>
                  <a:srgbClr val="2A9FBB"/>
                </a:solidFill>
                <a:latin typeface="Arial Black"/>
                <a:cs typeface="Arial Black"/>
              </a:rPr>
              <a:t> </a:t>
            </a:r>
            <a:r>
              <a:rPr sz="2000" spc="-114" dirty="0">
                <a:solidFill>
                  <a:srgbClr val="2A9FBB"/>
                </a:solidFill>
                <a:latin typeface="Arial Black"/>
                <a:cs typeface="Arial Black"/>
              </a:rPr>
              <a:t>P</a:t>
            </a:r>
            <a:r>
              <a:rPr sz="2000" spc="-90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spc="-200" dirty="0">
                <a:solidFill>
                  <a:srgbClr val="2A9FBB"/>
                </a:solidFill>
                <a:latin typeface="Arial Black"/>
                <a:cs typeface="Arial Black"/>
              </a:rPr>
              <a:t>o</a:t>
            </a:r>
            <a:r>
              <a:rPr sz="2000" spc="-120" dirty="0">
                <a:solidFill>
                  <a:srgbClr val="2A9FBB"/>
                </a:solidFill>
                <a:latin typeface="Arial Black"/>
                <a:cs typeface="Arial Black"/>
              </a:rPr>
              <a:t>vi</a:t>
            </a:r>
            <a:r>
              <a:rPr sz="2000" spc="-125" dirty="0">
                <a:solidFill>
                  <a:srgbClr val="2A9FBB"/>
                </a:solidFill>
                <a:latin typeface="Arial Black"/>
                <a:cs typeface="Arial Black"/>
              </a:rPr>
              <a:t>de</a:t>
            </a:r>
            <a:r>
              <a:rPr sz="2000" spc="-75" dirty="0">
                <a:solidFill>
                  <a:srgbClr val="2A9FBB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2A9FBB"/>
                </a:solidFill>
                <a:latin typeface="Arial Black"/>
                <a:cs typeface="Arial Black"/>
              </a:rPr>
              <a:t>s  </a:t>
            </a:r>
            <a:r>
              <a:rPr sz="2000" spc="-80" dirty="0">
                <a:solidFill>
                  <a:srgbClr val="2A9FBB"/>
                </a:solidFill>
                <a:latin typeface="Arial Black"/>
                <a:cs typeface="Arial Black"/>
              </a:rPr>
              <a:t>API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581" y="2117598"/>
            <a:ext cx="264541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35" dirty="0">
                <a:solidFill>
                  <a:srgbClr val="9BC750"/>
                </a:solidFill>
                <a:latin typeface="Arial Black"/>
                <a:cs typeface="Arial Black"/>
              </a:rPr>
              <a:t>T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e</a:t>
            </a:r>
            <a:r>
              <a:rPr sz="2000" spc="-4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spc="-9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a</a:t>
            </a:r>
            <a:r>
              <a:rPr sz="2000" spc="-160" dirty="0">
                <a:solidFill>
                  <a:srgbClr val="9BC750"/>
                </a:solidFill>
                <a:latin typeface="Arial Black"/>
                <a:cs typeface="Arial Black"/>
              </a:rPr>
              <a:t>f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o</a:t>
            </a:r>
            <a:r>
              <a:rPr sz="2000" spc="-3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9BC750"/>
                </a:solidFill>
                <a:latin typeface="Arial Black"/>
                <a:cs typeface="Arial Black"/>
              </a:rPr>
              <a:t>m</a:t>
            </a:r>
            <a:r>
              <a:rPr sz="2000" spc="-260" dirty="0">
                <a:solidFill>
                  <a:srgbClr val="9BC750"/>
                </a:solidFill>
                <a:latin typeface="Arial Black"/>
                <a:cs typeface="Arial Black"/>
              </a:rPr>
              <a:t> </a:t>
            </a:r>
            <a:r>
              <a:rPr sz="2000" spc="-90" dirty="0">
                <a:solidFill>
                  <a:srgbClr val="9BC750"/>
                </a:solidFill>
                <a:latin typeface="Arial Black"/>
                <a:cs typeface="Arial Black"/>
              </a:rPr>
              <a:t>F</a:t>
            </a:r>
            <a:r>
              <a:rPr sz="2000" spc="-85" dirty="0">
                <a:solidFill>
                  <a:srgbClr val="9BC750"/>
                </a:solidFill>
                <a:latin typeface="Arial Black"/>
                <a:cs typeface="Arial Black"/>
              </a:rPr>
              <a:t>il</a:t>
            </a:r>
            <a:r>
              <a:rPr sz="2000" dirty="0">
                <a:solidFill>
                  <a:srgbClr val="9BC750"/>
                </a:solidFill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  <a:p>
            <a:pPr marL="33020" marR="5080">
              <a:lnSpc>
                <a:spcPts val="6600"/>
              </a:lnSpc>
              <a:spcBef>
                <a:spcPts val="715"/>
              </a:spcBef>
            </a:pPr>
            <a:r>
              <a:rPr sz="2000" spc="-235" dirty="0">
                <a:solidFill>
                  <a:srgbClr val="9BC750"/>
                </a:solidFill>
                <a:latin typeface="Arial Black"/>
                <a:cs typeface="Arial Black"/>
              </a:rPr>
              <a:t>T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e</a:t>
            </a:r>
            <a:r>
              <a:rPr sz="2000" spc="-4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spc="-9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a</a:t>
            </a:r>
            <a:r>
              <a:rPr sz="2000" spc="-160" dirty="0">
                <a:solidFill>
                  <a:srgbClr val="9BC750"/>
                </a:solidFill>
                <a:latin typeface="Arial Black"/>
                <a:cs typeface="Arial Black"/>
              </a:rPr>
              <a:t>f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o</a:t>
            </a:r>
            <a:r>
              <a:rPr sz="2000" spc="-3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9BC750"/>
                </a:solidFill>
                <a:latin typeface="Arial Black"/>
                <a:cs typeface="Arial Black"/>
              </a:rPr>
              <a:t>m</a:t>
            </a:r>
            <a:r>
              <a:rPr sz="2000" spc="-260" dirty="0">
                <a:solidFill>
                  <a:srgbClr val="9BC750"/>
                </a:solidFill>
                <a:latin typeface="Arial Black"/>
                <a:cs typeface="Arial Black"/>
              </a:rPr>
              <a:t> </a:t>
            </a:r>
            <a:r>
              <a:rPr sz="2000" spc="-80" dirty="0">
                <a:solidFill>
                  <a:srgbClr val="9BC750"/>
                </a:solidFill>
                <a:latin typeface="Arial Black"/>
                <a:cs typeface="Arial Black"/>
              </a:rPr>
              <a:t>S</a:t>
            </a:r>
            <a:r>
              <a:rPr sz="2000" spc="-90" dirty="0">
                <a:solidFill>
                  <a:srgbClr val="9BC750"/>
                </a:solidFill>
                <a:latin typeface="Arial Black"/>
                <a:cs typeface="Arial Black"/>
              </a:rPr>
              <a:t>t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a</a:t>
            </a:r>
            <a:r>
              <a:rPr sz="2000" spc="-90" dirty="0">
                <a:solidFill>
                  <a:srgbClr val="9BC750"/>
                </a:solidFill>
                <a:latin typeface="Arial Black"/>
                <a:cs typeface="Arial Black"/>
              </a:rPr>
              <a:t>te</a:t>
            </a:r>
            <a:r>
              <a:rPr sz="2000" spc="-85" dirty="0">
                <a:solidFill>
                  <a:srgbClr val="9BC750"/>
                </a:solidFill>
                <a:latin typeface="Arial Black"/>
                <a:cs typeface="Arial Black"/>
              </a:rPr>
              <a:t>fil</a:t>
            </a:r>
            <a:r>
              <a:rPr sz="2000" dirty="0">
                <a:solidFill>
                  <a:srgbClr val="9BC750"/>
                </a:solidFill>
                <a:latin typeface="Arial Black"/>
                <a:cs typeface="Arial Black"/>
              </a:rPr>
              <a:t>e  </a:t>
            </a:r>
            <a:r>
              <a:rPr sz="2000" spc="-235" dirty="0">
                <a:solidFill>
                  <a:srgbClr val="9BC750"/>
                </a:solidFill>
                <a:latin typeface="Arial Black"/>
                <a:cs typeface="Arial Black"/>
              </a:rPr>
              <a:t>T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e</a:t>
            </a:r>
            <a:r>
              <a:rPr sz="2000" spc="-4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spc="-9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a</a:t>
            </a:r>
            <a:r>
              <a:rPr sz="2000" spc="-160" dirty="0">
                <a:solidFill>
                  <a:srgbClr val="9BC750"/>
                </a:solidFill>
                <a:latin typeface="Arial Black"/>
                <a:cs typeface="Arial Black"/>
              </a:rPr>
              <a:t>f</a:t>
            </a:r>
            <a:r>
              <a:rPr sz="2000" spc="-125" dirty="0">
                <a:solidFill>
                  <a:srgbClr val="9BC750"/>
                </a:solidFill>
                <a:latin typeface="Arial Black"/>
                <a:cs typeface="Arial Black"/>
              </a:rPr>
              <a:t>o</a:t>
            </a:r>
            <a:r>
              <a:rPr sz="2000" spc="-30" dirty="0">
                <a:solidFill>
                  <a:srgbClr val="9BC750"/>
                </a:solidFill>
                <a:latin typeface="Arial Black"/>
                <a:cs typeface="Arial Black"/>
              </a:rPr>
              <a:t>r</a:t>
            </a:r>
            <a:r>
              <a:rPr sz="2000" dirty="0">
                <a:solidFill>
                  <a:srgbClr val="9BC750"/>
                </a:solidFill>
                <a:latin typeface="Arial Black"/>
                <a:cs typeface="Arial Black"/>
              </a:rPr>
              <a:t>m</a:t>
            </a:r>
            <a:r>
              <a:rPr sz="2000" spc="-260" dirty="0">
                <a:solidFill>
                  <a:srgbClr val="9BC750"/>
                </a:solidFill>
                <a:latin typeface="Arial Black"/>
                <a:cs typeface="Arial Black"/>
              </a:rPr>
              <a:t> </a:t>
            </a:r>
            <a:r>
              <a:rPr sz="2000" spc="-90" dirty="0">
                <a:solidFill>
                  <a:srgbClr val="9BC750"/>
                </a:solidFill>
                <a:latin typeface="Arial Black"/>
                <a:cs typeface="Arial Black"/>
              </a:rPr>
              <a:t>con</a:t>
            </a:r>
            <a:r>
              <a:rPr sz="2000" spc="-85" dirty="0">
                <a:solidFill>
                  <a:srgbClr val="9BC750"/>
                </a:solidFill>
                <a:latin typeface="Arial Black"/>
                <a:cs typeface="Arial Black"/>
              </a:rPr>
              <a:t>fi</a:t>
            </a:r>
            <a:r>
              <a:rPr sz="2000" dirty="0">
                <a:solidFill>
                  <a:srgbClr val="9BC750"/>
                </a:solidFill>
                <a:latin typeface="Arial Black"/>
                <a:cs typeface="Arial Black"/>
              </a:rPr>
              <a:t>g</a:t>
            </a:r>
            <a:r>
              <a:rPr sz="2000" spc="-180" dirty="0">
                <a:solidFill>
                  <a:srgbClr val="9BC750"/>
                </a:solidFill>
                <a:latin typeface="Arial Black"/>
                <a:cs typeface="Arial Black"/>
              </a:rPr>
              <a:t> </a:t>
            </a:r>
            <a:r>
              <a:rPr sz="2000" spc="-85" dirty="0">
                <a:solidFill>
                  <a:srgbClr val="9BC750"/>
                </a:solidFill>
                <a:latin typeface="Arial Black"/>
                <a:cs typeface="Arial Black"/>
              </a:rPr>
              <a:t>fil</a:t>
            </a:r>
            <a:r>
              <a:rPr sz="2000" dirty="0">
                <a:solidFill>
                  <a:srgbClr val="9BC750"/>
                </a:solidFill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1285" y="489915"/>
            <a:ext cx="5252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3D3D3D"/>
                </a:solidFill>
              </a:rPr>
              <a:t>T</a:t>
            </a:r>
            <a:r>
              <a:rPr sz="3600" spc="-270" dirty="0">
                <a:solidFill>
                  <a:srgbClr val="3D3D3D"/>
                </a:solidFill>
              </a:rPr>
              <a:t>erra</a:t>
            </a:r>
            <a:r>
              <a:rPr sz="3600" spc="-265" dirty="0">
                <a:solidFill>
                  <a:srgbClr val="3D3D3D"/>
                </a:solidFill>
              </a:rPr>
              <a:t>f</a:t>
            </a:r>
            <a:r>
              <a:rPr sz="3600" spc="-270" dirty="0">
                <a:solidFill>
                  <a:srgbClr val="3D3D3D"/>
                </a:solidFill>
              </a:rPr>
              <a:t>or</a:t>
            </a:r>
            <a:r>
              <a:rPr sz="3600" dirty="0">
                <a:solidFill>
                  <a:srgbClr val="3D3D3D"/>
                </a:solidFill>
              </a:rPr>
              <a:t>m</a:t>
            </a:r>
            <a:r>
              <a:rPr sz="3600" spc="-500" dirty="0">
                <a:solidFill>
                  <a:srgbClr val="3D3D3D"/>
                </a:solidFill>
              </a:rPr>
              <a:t> </a:t>
            </a:r>
            <a:r>
              <a:rPr sz="3600" spc="-190" dirty="0">
                <a:solidFill>
                  <a:srgbClr val="3D3D3D"/>
                </a:solidFill>
              </a:rPr>
              <a:t>C</a:t>
            </a:r>
            <a:r>
              <a:rPr sz="3600" spc="-185" dirty="0">
                <a:solidFill>
                  <a:srgbClr val="3D3D3D"/>
                </a:solidFill>
              </a:rPr>
              <a:t>omponent</a:t>
            </a:r>
            <a:r>
              <a:rPr sz="3600" dirty="0">
                <a:solidFill>
                  <a:srgbClr val="3D3D3D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3689603"/>
            <a:ext cx="8229599" cy="8229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13204" y="3710940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2804" y="2877134"/>
            <a:ext cx="5402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Terraform</a:t>
            </a:r>
            <a:r>
              <a:rPr sz="4400" spc="-7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Executable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9676" y="3689603"/>
            <a:ext cx="8229600" cy="82550"/>
            <a:chOff x="1979676" y="3689603"/>
            <a:chExt cx="8229600" cy="8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3689603"/>
              <a:ext cx="8229599" cy="822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13204" y="3710939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5496" y="2877134"/>
            <a:ext cx="5000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Terraform</a:t>
            </a:r>
            <a:r>
              <a:rPr sz="4400" spc="-55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Providers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1195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905" y="484708"/>
            <a:ext cx="4481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3D3D3D"/>
                </a:solidFill>
              </a:rPr>
              <a:t>T</a:t>
            </a:r>
            <a:r>
              <a:rPr sz="3600" spc="-270" dirty="0">
                <a:solidFill>
                  <a:srgbClr val="3D3D3D"/>
                </a:solidFill>
              </a:rPr>
              <a:t>erra</a:t>
            </a:r>
            <a:r>
              <a:rPr sz="3600" spc="-265" dirty="0">
                <a:solidFill>
                  <a:srgbClr val="3D3D3D"/>
                </a:solidFill>
              </a:rPr>
              <a:t>f</a:t>
            </a:r>
            <a:r>
              <a:rPr sz="3600" spc="-270" dirty="0">
                <a:solidFill>
                  <a:srgbClr val="3D3D3D"/>
                </a:solidFill>
              </a:rPr>
              <a:t>or</a:t>
            </a:r>
            <a:r>
              <a:rPr sz="3600" dirty="0">
                <a:solidFill>
                  <a:srgbClr val="3D3D3D"/>
                </a:solidFill>
              </a:rPr>
              <a:t>m</a:t>
            </a:r>
            <a:r>
              <a:rPr sz="3600" spc="-475" dirty="0">
                <a:solidFill>
                  <a:srgbClr val="3D3D3D"/>
                </a:solidFill>
              </a:rPr>
              <a:t> </a:t>
            </a:r>
            <a:r>
              <a:rPr sz="3600" spc="-215" dirty="0">
                <a:solidFill>
                  <a:srgbClr val="3D3D3D"/>
                </a:solidFill>
              </a:rPr>
              <a:t>P</a:t>
            </a:r>
            <a:r>
              <a:rPr sz="3600" spc="-220" dirty="0">
                <a:solidFill>
                  <a:srgbClr val="3D3D3D"/>
                </a:solidFill>
              </a:rPr>
              <a:t>rovider</a:t>
            </a:r>
            <a:r>
              <a:rPr sz="3600" dirty="0">
                <a:solidFill>
                  <a:srgbClr val="3D3D3D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2666" y="2017216"/>
            <a:ext cx="4893310" cy="313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spc="-140" dirty="0">
                <a:solidFill>
                  <a:srgbClr val="EF5A28"/>
                </a:solidFill>
                <a:latin typeface="Verdana"/>
                <a:cs typeface="Verdana"/>
              </a:rPr>
              <a:t>aa</a:t>
            </a:r>
            <a:r>
              <a:rPr sz="2400" spc="-160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,</a:t>
            </a:r>
            <a:r>
              <a:rPr sz="2400" spc="-26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P</a:t>
            </a:r>
            <a:r>
              <a:rPr sz="2400" spc="-65" dirty="0">
                <a:solidFill>
                  <a:srgbClr val="EF5A28"/>
                </a:solidFill>
                <a:latin typeface="Verdana"/>
                <a:cs typeface="Verdana"/>
              </a:rPr>
              <a:t>aa</a:t>
            </a:r>
            <a:r>
              <a:rPr sz="2400" spc="-85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,</a:t>
            </a:r>
            <a:r>
              <a:rPr sz="2400" spc="-9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-16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-80" dirty="0">
                <a:solidFill>
                  <a:srgbClr val="EF5A28"/>
                </a:solidFill>
                <a:latin typeface="Verdana"/>
                <a:cs typeface="Verdana"/>
              </a:rPr>
              <a:t>aa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C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mm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un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ty</a:t>
            </a:r>
            <a:r>
              <a:rPr sz="2400" spc="6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-27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H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h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C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EF5A28"/>
                </a:solidFill>
                <a:latin typeface="Trebuchet MS"/>
                <a:cs typeface="Trebuchet MS"/>
              </a:rPr>
              <a:t>-	</a:t>
            </a:r>
            <a:r>
              <a:rPr sz="2400" spc="-9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EF5A28"/>
                </a:solidFill>
                <a:latin typeface="Verdana"/>
                <a:cs typeface="Verdana"/>
              </a:rPr>
              <a:t>W</a:t>
            </a:r>
            <a:r>
              <a:rPr sz="2400" spc="-60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,</a:t>
            </a:r>
            <a:r>
              <a:rPr sz="2400" spc="-7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Az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,</a:t>
            </a:r>
            <a:r>
              <a:rPr sz="2400" spc="-5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EF5A28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EF5A28"/>
                </a:solidFill>
                <a:latin typeface="Verdana"/>
                <a:cs typeface="Verdana"/>
              </a:rPr>
              <a:t>C</a:t>
            </a:r>
            <a:r>
              <a:rPr sz="2400" spc="-405" dirty="0">
                <a:solidFill>
                  <a:srgbClr val="EF5A28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,</a:t>
            </a:r>
            <a:r>
              <a:rPr sz="2400" spc="-14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and</a:t>
            </a:r>
            <a:r>
              <a:rPr sz="2400" spc="-39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ac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Open</a:t>
            </a:r>
            <a:r>
              <a:rPr sz="2400" spc="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source</a:t>
            </a: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using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 marL="12700" marR="588010">
              <a:lnSpc>
                <a:spcPct val="163000"/>
              </a:lnSpc>
              <a:spcBef>
                <a:spcPts val="10"/>
              </a:spcBef>
            </a:pP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eso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rce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6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at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-38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so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c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s  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Multiple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instances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425" y="2035574"/>
            <a:ext cx="3601383" cy="31883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96" y="656031"/>
            <a:ext cx="7311390" cy="187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F5A28"/>
                </a:solidFill>
                <a:latin typeface="Arial Black"/>
                <a:cs typeface="Arial Black"/>
              </a:rPr>
              <a:t>Terraform:</a:t>
            </a:r>
            <a:r>
              <a:rPr sz="2400" spc="15" dirty="0">
                <a:solidFill>
                  <a:srgbClr val="EF5A28"/>
                </a:solidFill>
                <a:latin typeface="Arial Black"/>
                <a:cs typeface="Arial Black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Arial Black"/>
                <a:cs typeface="Arial Black"/>
              </a:rPr>
              <a:t>Providers</a:t>
            </a:r>
            <a:r>
              <a:rPr sz="2400" spc="-155" dirty="0">
                <a:solidFill>
                  <a:srgbClr val="EF5A28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Arial Black"/>
                <a:cs typeface="Arial Black"/>
              </a:rPr>
              <a:t>(Plugins)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85858"/>
                </a:solidFill>
                <a:latin typeface="Arial MT"/>
                <a:cs typeface="Arial MT"/>
              </a:rPr>
              <a:t>1125+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infrastructure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providers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 MT"/>
              <a:cs typeface="Arial MT"/>
            </a:endParaRPr>
          </a:p>
          <a:p>
            <a:pPr marL="4249420">
              <a:lnSpc>
                <a:spcPct val="100000"/>
              </a:lnSpc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Major</a:t>
            </a:r>
            <a:r>
              <a:rPr sz="2400" b="1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400" b="1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Arial"/>
                <a:cs typeface="Arial"/>
              </a:rPr>
              <a:t>Pa</a:t>
            </a:r>
            <a:r>
              <a:rPr sz="2400" b="1" spc="-1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spc="-2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692" y="129229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2642616"/>
            <a:ext cx="9656064" cy="40126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2692" y="1872995"/>
            <a:ext cx="4108450" cy="0"/>
          </a:xfrm>
          <a:custGeom>
            <a:avLst/>
            <a:gdLst/>
            <a:ahLst/>
            <a:cxnLst/>
            <a:rect l="l" t="t" r="r" b="b"/>
            <a:pathLst>
              <a:path w="4108450">
                <a:moveTo>
                  <a:pt x="0" y="0"/>
                </a:moveTo>
                <a:lnTo>
                  <a:pt x="4108196" y="0"/>
                </a:lnTo>
              </a:path>
            </a:pathLst>
          </a:custGeom>
          <a:ln w="9144">
            <a:solidFill>
              <a:srgbClr val="5B4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656031"/>
            <a:ext cx="3438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Terraform:</a:t>
            </a:r>
            <a:r>
              <a:rPr sz="2400" spc="-20" dirty="0"/>
              <a:t> </a:t>
            </a:r>
            <a:r>
              <a:rPr sz="2400" spc="-15" dirty="0"/>
              <a:t>Providers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7042" y="1614296"/>
            <a:ext cx="957580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integrated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sz="2400" spc="-1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API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providers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framework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841500" indent="-448945">
              <a:lnSpc>
                <a:spcPct val="100000"/>
              </a:lnSpc>
              <a:buChar char="○"/>
              <a:tabLst>
                <a:tab pos="1841500" algn="l"/>
                <a:tab pos="1842135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Note:</a:t>
            </a:r>
            <a:r>
              <a:rPr sz="185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Docs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→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Extending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→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Writing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Custom</a:t>
            </a:r>
            <a:r>
              <a:rPr sz="185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Providers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9229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4354067"/>
            <a:ext cx="1144524" cy="10058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12" y="3278123"/>
            <a:ext cx="999744" cy="920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51" y="5487923"/>
            <a:ext cx="1121664" cy="1005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05619" y="2940558"/>
            <a:ext cx="1678939" cy="1708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2280" indent="-449580">
              <a:lnSpc>
                <a:spcPts val="2210"/>
              </a:lnSpc>
              <a:spcBef>
                <a:spcPts val="12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latin typeface="Arial MT"/>
                <a:cs typeface="Arial MT"/>
              </a:rPr>
              <a:t>Docker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K</a:t>
            </a:r>
            <a:r>
              <a:rPr sz="1850" dirty="0">
                <a:latin typeface="Arial MT"/>
                <a:cs typeface="Arial MT"/>
              </a:rPr>
              <a:t>ube</a:t>
            </a:r>
            <a:r>
              <a:rPr sz="1850" spc="-10" dirty="0">
                <a:latin typeface="Arial MT"/>
                <a:cs typeface="Arial MT"/>
              </a:rPr>
              <a:t>r</a:t>
            </a:r>
            <a:r>
              <a:rPr sz="1850" dirty="0">
                <a:latin typeface="Arial MT"/>
                <a:cs typeface="Arial MT"/>
              </a:rPr>
              <a:t>ne</a:t>
            </a:r>
            <a:r>
              <a:rPr sz="1850" spc="-15" dirty="0">
                <a:latin typeface="Arial MT"/>
                <a:cs typeface="Arial MT"/>
              </a:rPr>
              <a:t>t</a:t>
            </a:r>
            <a:r>
              <a:rPr sz="1850" dirty="0">
                <a:latin typeface="Arial MT"/>
                <a:cs typeface="Arial MT"/>
              </a:rPr>
              <a:t>e</a:t>
            </a:r>
            <a:r>
              <a:rPr sz="1850" spc="10" dirty="0">
                <a:latin typeface="Arial MT"/>
                <a:cs typeface="Arial MT"/>
              </a:rPr>
              <a:t>s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5" dirty="0">
                <a:latin typeface="Arial MT"/>
                <a:cs typeface="Arial MT"/>
              </a:rPr>
              <a:t>Nomad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19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latin typeface="Arial MT"/>
                <a:cs typeface="Arial MT"/>
              </a:rPr>
              <a:t>Consul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30" dirty="0">
                <a:latin typeface="Arial MT"/>
                <a:cs typeface="Arial MT"/>
              </a:rPr>
              <a:t>Vault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1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210" dirty="0">
                <a:latin typeface="Arial MT"/>
                <a:cs typeface="Arial MT"/>
              </a:rPr>
              <a:t>T</a:t>
            </a:r>
            <a:r>
              <a:rPr sz="1850" dirty="0">
                <a:latin typeface="Arial MT"/>
                <a:cs typeface="Arial MT"/>
              </a:rPr>
              <a:t>e</a:t>
            </a:r>
            <a:r>
              <a:rPr sz="1850" spc="-10" dirty="0">
                <a:latin typeface="Arial MT"/>
                <a:cs typeface="Arial MT"/>
              </a:rPr>
              <a:t>rr</a:t>
            </a:r>
            <a:r>
              <a:rPr sz="1850" dirty="0">
                <a:latin typeface="Arial MT"/>
                <a:cs typeface="Arial MT"/>
              </a:rPr>
              <a:t>a</a:t>
            </a:r>
            <a:r>
              <a:rPr sz="1850" spc="-15" dirty="0">
                <a:latin typeface="Arial MT"/>
                <a:cs typeface="Arial MT"/>
              </a:rPr>
              <a:t>f</a:t>
            </a:r>
            <a:r>
              <a:rPr sz="1850" dirty="0">
                <a:latin typeface="Arial MT"/>
                <a:cs typeface="Arial MT"/>
              </a:rPr>
              <a:t>o</a:t>
            </a:r>
            <a:r>
              <a:rPr sz="1850" spc="-10" dirty="0">
                <a:latin typeface="Arial MT"/>
                <a:cs typeface="Arial MT"/>
              </a:rPr>
              <a:t>r</a:t>
            </a:r>
            <a:r>
              <a:rPr sz="1850" spc="15" dirty="0">
                <a:latin typeface="Arial MT"/>
                <a:cs typeface="Arial MT"/>
              </a:rPr>
              <a:t>m</a:t>
            </a:r>
            <a:r>
              <a:rPr sz="1850" spc="-105" dirty="0">
                <a:latin typeface="Arial MT"/>
                <a:cs typeface="Arial MT"/>
              </a:rPr>
              <a:t> </a:t>
            </a:r>
            <a:r>
              <a:rPr sz="1850" spc="-15" dirty="0">
                <a:latin typeface="Arial MT"/>
                <a:cs typeface="Arial MT"/>
              </a:rPr>
              <a:t>:)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2830" y="5299709"/>
            <a:ext cx="1873885" cy="1149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2280" indent="-449580">
              <a:lnSpc>
                <a:spcPts val="2210"/>
              </a:lnSpc>
              <a:spcBef>
                <a:spcPts val="12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spc="5" dirty="0">
                <a:latin typeface="Arial MT"/>
                <a:cs typeface="Arial MT"/>
              </a:rPr>
              <a:t>D</a:t>
            </a:r>
            <a:r>
              <a:rPr sz="1850" spc="-10" dirty="0">
                <a:latin typeface="Arial MT"/>
                <a:cs typeface="Arial MT"/>
              </a:rPr>
              <a:t>i</a:t>
            </a:r>
            <a:r>
              <a:rPr sz="1850" dirty="0">
                <a:latin typeface="Arial MT"/>
                <a:cs typeface="Arial MT"/>
              </a:rPr>
              <a:t>g</a:t>
            </a:r>
            <a:r>
              <a:rPr sz="1850" spc="-10" dirty="0">
                <a:latin typeface="Arial MT"/>
                <a:cs typeface="Arial MT"/>
              </a:rPr>
              <a:t>i</a:t>
            </a:r>
            <a:r>
              <a:rPr sz="1850" spc="-15" dirty="0">
                <a:latin typeface="Arial MT"/>
                <a:cs typeface="Arial MT"/>
              </a:rPr>
              <a:t>t</a:t>
            </a:r>
            <a:r>
              <a:rPr sz="1850" dirty="0">
                <a:latin typeface="Arial MT"/>
                <a:cs typeface="Arial MT"/>
              </a:rPr>
              <a:t>al</a:t>
            </a:r>
            <a:r>
              <a:rPr sz="1850" spc="-114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Oc</a:t>
            </a:r>
            <a:r>
              <a:rPr sz="1850" dirty="0">
                <a:latin typeface="Arial MT"/>
                <a:cs typeface="Arial MT"/>
              </a:rPr>
              <a:t>ea</a:t>
            </a:r>
            <a:r>
              <a:rPr sz="1850" spc="10" dirty="0">
                <a:latin typeface="Arial MT"/>
                <a:cs typeface="Arial MT"/>
              </a:rPr>
              <a:t>n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Fastly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OpenStack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1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latin typeface="Arial MT"/>
                <a:cs typeface="Arial MT"/>
              </a:rPr>
              <a:t>Heroku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5415" y="4070985"/>
            <a:ext cx="242951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2280" indent="-450215">
              <a:lnSpc>
                <a:spcPts val="2210"/>
              </a:lnSpc>
              <a:spcBef>
                <a:spcPts val="120"/>
              </a:spcBef>
              <a:buChar char="●"/>
              <a:tabLst>
                <a:tab pos="462280" algn="l"/>
                <a:tab pos="462915" algn="l"/>
              </a:tabLst>
            </a:pPr>
            <a:r>
              <a:rPr sz="1850" spc="5" dirty="0">
                <a:latin typeface="Arial MT"/>
                <a:cs typeface="Arial MT"/>
              </a:rPr>
              <a:t>DNS</a:t>
            </a:r>
            <a:endParaRPr sz="1850">
              <a:latin typeface="Arial MT"/>
              <a:cs typeface="Arial MT"/>
            </a:endParaRPr>
          </a:p>
          <a:p>
            <a:pPr marL="462280" indent="-450215">
              <a:lnSpc>
                <a:spcPts val="2200"/>
              </a:lnSpc>
              <a:buChar char="●"/>
              <a:tabLst>
                <a:tab pos="462280" algn="l"/>
                <a:tab pos="462915" algn="l"/>
              </a:tabLst>
            </a:pPr>
            <a:r>
              <a:rPr sz="1850" spc="-5" dirty="0">
                <a:latin typeface="Arial MT"/>
                <a:cs typeface="Arial MT"/>
              </a:rPr>
              <a:t>P</a:t>
            </a:r>
            <a:r>
              <a:rPr sz="1850" dirty="0">
                <a:latin typeface="Arial MT"/>
                <a:cs typeface="Arial MT"/>
              </a:rPr>
              <a:t>a</a:t>
            </a:r>
            <a:r>
              <a:rPr sz="1850" spc="-10" dirty="0">
                <a:latin typeface="Arial MT"/>
                <a:cs typeface="Arial MT"/>
              </a:rPr>
              <a:t>l</a:t>
            </a:r>
            <a:r>
              <a:rPr sz="1850" spc="10" dirty="0">
                <a:latin typeface="Arial MT"/>
                <a:cs typeface="Arial MT"/>
              </a:rPr>
              <a:t>o</a:t>
            </a:r>
            <a:r>
              <a:rPr sz="1850" spc="-12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10" dirty="0">
                <a:latin typeface="Arial MT"/>
                <a:cs typeface="Arial MT"/>
              </a:rPr>
              <a:t>l</a:t>
            </a:r>
            <a:r>
              <a:rPr sz="1850" spc="-15" dirty="0">
                <a:latin typeface="Arial MT"/>
                <a:cs typeface="Arial MT"/>
              </a:rPr>
              <a:t>t</a:t>
            </a:r>
            <a:r>
              <a:rPr sz="1850" spc="10" dirty="0">
                <a:latin typeface="Arial MT"/>
                <a:cs typeface="Arial MT"/>
              </a:rPr>
              <a:t>o</a:t>
            </a:r>
            <a:r>
              <a:rPr sz="1850" spc="-1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Ne</a:t>
            </a:r>
            <a:r>
              <a:rPr sz="1850" spc="-15" dirty="0">
                <a:latin typeface="Arial MT"/>
                <a:cs typeface="Arial MT"/>
              </a:rPr>
              <a:t>t</a:t>
            </a:r>
            <a:r>
              <a:rPr sz="1850" spc="-20" dirty="0">
                <a:latin typeface="Arial MT"/>
                <a:cs typeface="Arial MT"/>
              </a:rPr>
              <a:t>w</a:t>
            </a:r>
            <a:r>
              <a:rPr sz="1850" dirty="0">
                <a:latin typeface="Arial MT"/>
                <a:cs typeface="Arial MT"/>
              </a:rPr>
              <a:t>o</a:t>
            </a:r>
            <a:r>
              <a:rPr sz="1850" spc="-10" dirty="0">
                <a:latin typeface="Arial MT"/>
                <a:cs typeface="Arial MT"/>
              </a:rPr>
              <a:t>rk</a:t>
            </a:r>
            <a:r>
              <a:rPr sz="1850" spc="10" dirty="0">
                <a:latin typeface="Arial MT"/>
                <a:cs typeface="Arial MT"/>
              </a:rPr>
              <a:t>s</a:t>
            </a:r>
            <a:endParaRPr sz="1850">
              <a:latin typeface="Arial MT"/>
              <a:cs typeface="Arial MT"/>
            </a:endParaRPr>
          </a:p>
          <a:p>
            <a:pPr marL="462280" indent="-450215">
              <a:lnSpc>
                <a:spcPts val="2215"/>
              </a:lnSpc>
              <a:buChar char="●"/>
              <a:tabLst>
                <a:tab pos="462280" algn="l"/>
                <a:tab pos="462915" algn="l"/>
              </a:tabLst>
            </a:pPr>
            <a:r>
              <a:rPr sz="1850" dirty="0">
                <a:latin typeface="Arial MT"/>
                <a:cs typeface="Arial MT"/>
              </a:rPr>
              <a:t>F5</a:t>
            </a:r>
            <a:r>
              <a:rPr sz="1850" spc="-6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BIG-IP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0270" y="5361228"/>
            <a:ext cx="158750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2280" indent="-449580">
              <a:lnSpc>
                <a:spcPts val="2210"/>
              </a:lnSpc>
              <a:spcBef>
                <a:spcPts val="12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NewRelic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latin typeface="Arial MT"/>
                <a:cs typeface="Arial MT"/>
              </a:rPr>
              <a:t>Datadog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1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P</a:t>
            </a:r>
            <a:r>
              <a:rPr sz="1850" dirty="0">
                <a:latin typeface="Arial MT"/>
                <a:cs typeface="Arial MT"/>
              </a:rPr>
              <a:t>age</a:t>
            </a:r>
            <a:r>
              <a:rPr sz="1850" spc="-10" dirty="0">
                <a:latin typeface="Arial MT"/>
                <a:cs typeface="Arial MT"/>
              </a:rPr>
              <a:t>r</a:t>
            </a:r>
            <a:r>
              <a:rPr sz="1850" dirty="0">
                <a:latin typeface="Arial MT"/>
                <a:cs typeface="Arial MT"/>
              </a:rPr>
              <a:t>Du</a:t>
            </a:r>
            <a:r>
              <a:rPr sz="1850" spc="-15" dirty="0">
                <a:latin typeface="Arial MT"/>
                <a:cs typeface="Arial MT"/>
              </a:rPr>
              <a:t>t</a:t>
            </a:r>
            <a:r>
              <a:rPr sz="1850" spc="10" dirty="0">
                <a:latin typeface="Arial MT"/>
                <a:cs typeface="Arial MT"/>
              </a:rPr>
              <a:t>y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9610" y="3273933"/>
            <a:ext cx="146812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2280" indent="-449580">
              <a:lnSpc>
                <a:spcPts val="2210"/>
              </a:lnSpc>
              <a:spcBef>
                <a:spcPts val="12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GitLab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GitHub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1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BitBucket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594" y="4867783"/>
            <a:ext cx="2021839" cy="1708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2280" indent="-449580">
              <a:lnSpc>
                <a:spcPts val="2210"/>
              </a:lnSpc>
              <a:spcBef>
                <a:spcPts val="12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spc="-30" dirty="0">
                <a:latin typeface="Arial MT"/>
                <a:cs typeface="Arial MT"/>
              </a:rPr>
              <a:t>Template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5" dirty="0">
                <a:latin typeface="Arial MT"/>
                <a:cs typeface="Arial MT"/>
              </a:rPr>
              <a:t>Random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1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latin typeface="Arial MT"/>
                <a:cs typeface="Arial MT"/>
              </a:rPr>
              <a:t>Null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15"/>
              </a:lnSpc>
              <a:spcBef>
                <a:spcPts val="75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External</a:t>
            </a:r>
            <a:endParaRPr sz="1850">
              <a:latin typeface="Arial MT"/>
              <a:cs typeface="Arial MT"/>
            </a:endParaRPr>
          </a:p>
          <a:p>
            <a:pPr marL="462280">
              <a:lnSpc>
                <a:spcPts val="2155"/>
              </a:lnSpc>
            </a:pPr>
            <a:r>
              <a:rPr sz="1850" spc="10" dirty="0">
                <a:latin typeface="Arial MT"/>
                <a:cs typeface="Arial MT"/>
              </a:rPr>
              <a:t>(esc</a:t>
            </a:r>
            <a:r>
              <a:rPr sz="1850" spc="15" dirty="0">
                <a:latin typeface="Arial MT"/>
                <a:cs typeface="Arial MT"/>
              </a:rPr>
              <a:t>a</a:t>
            </a:r>
            <a:r>
              <a:rPr sz="1850" spc="10" dirty="0">
                <a:latin typeface="Arial MT"/>
                <a:cs typeface="Arial MT"/>
              </a:rPr>
              <a:t>pe</a:t>
            </a:r>
            <a:r>
              <a:rPr sz="1850" spc="-15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ha</a:t>
            </a:r>
            <a:r>
              <a:rPr sz="1850" spc="-15" dirty="0">
                <a:latin typeface="Arial MT"/>
                <a:cs typeface="Arial MT"/>
              </a:rPr>
              <a:t>t</a:t>
            </a:r>
            <a:r>
              <a:rPr sz="1850" spc="-5" dirty="0">
                <a:latin typeface="Arial MT"/>
                <a:cs typeface="Arial MT"/>
              </a:rPr>
              <a:t>c</a:t>
            </a:r>
            <a:r>
              <a:rPr sz="1850" dirty="0">
                <a:latin typeface="Arial MT"/>
                <a:cs typeface="Arial MT"/>
              </a:rPr>
              <a:t>h</a:t>
            </a:r>
            <a:r>
              <a:rPr sz="1850" spc="5" dirty="0">
                <a:latin typeface="Arial MT"/>
                <a:cs typeface="Arial MT"/>
              </a:rPr>
              <a:t>)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16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latin typeface="Arial MT"/>
                <a:cs typeface="Arial MT"/>
              </a:rPr>
              <a:t>Archive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0114" y="2915158"/>
            <a:ext cx="2263140" cy="1149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2280" indent="-449580">
              <a:lnSpc>
                <a:spcPts val="2210"/>
              </a:lnSpc>
              <a:spcBef>
                <a:spcPts val="12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latin typeface="Arial MT"/>
                <a:cs typeface="Arial MT"/>
              </a:rPr>
              <a:t>OpenFaaS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00"/>
              </a:lnSpc>
              <a:buFont typeface="Arial MT"/>
              <a:buChar char="●"/>
              <a:tabLst>
                <a:tab pos="461645" algn="l"/>
                <a:tab pos="462280" algn="l"/>
              </a:tabLst>
            </a:pPr>
            <a:r>
              <a:rPr sz="1850" b="1" dirty="0">
                <a:latin typeface="Arial"/>
                <a:cs typeface="Arial"/>
              </a:rPr>
              <a:t>OpenAPI</a:t>
            </a:r>
            <a:endParaRPr sz="1850">
              <a:latin typeface="Arial"/>
              <a:cs typeface="Arial"/>
            </a:endParaRPr>
          </a:p>
          <a:p>
            <a:pPr marL="462280" indent="-449580">
              <a:lnSpc>
                <a:spcPts val="2205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G</a:t>
            </a:r>
            <a:r>
              <a:rPr sz="1850" dirty="0">
                <a:latin typeface="Arial MT"/>
                <a:cs typeface="Arial MT"/>
              </a:rPr>
              <a:t>ene</a:t>
            </a:r>
            <a:r>
              <a:rPr sz="1850" spc="-10" dirty="0">
                <a:latin typeface="Arial MT"/>
                <a:cs typeface="Arial MT"/>
              </a:rPr>
              <a:t>r</a:t>
            </a:r>
            <a:r>
              <a:rPr sz="1850" spc="-5" dirty="0">
                <a:latin typeface="Arial MT"/>
                <a:cs typeface="Arial MT"/>
              </a:rPr>
              <a:t>i</a:t>
            </a:r>
            <a:r>
              <a:rPr sz="1850" spc="10" dirty="0">
                <a:latin typeface="Arial MT"/>
                <a:cs typeface="Arial MT"/>
              </a:rPr>
              <a:t>c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</a:t>
            </a:r>
            <a:r>
              <a:rPr sz="1850" spc="-5" dirty="0">
                <a:latin typeface="Arial MT"/>
                <a:cs typeface="Arial MT"/>
              </a:rPr>
              <a:t>s</a:t>
            </a:r>
            <a:r>
              <a:rPr sz="1850" spc="5" dirty="0">
                <a:latin typeface="Arial MT"/>
                <a:cs typeface="Arial MT"/>
              </a:rPr>
              <a:t>t</a:t>
            </a:r>
            <a:r>
              <a:rPr sz="1850" spc="-23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API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ts val="2210"/>
              </a:lnSpc>
              <a:buChar char="●"/>
              <a:tabLst>
                <a:tab pos="461645" algn="l"/>
                <a:tab pos="462280" algn="l"/>
              </a:tabLst>
            </a:pPr>
            <a:r>
              <a:rPr sz="1850" spc="-5" dirty="0">
                <a:latin typeface="Arial MT"/>
                <a:cs typeface="Arial MT"/>
              </a:rPr>
              <a:t>Stateful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4764" y="3900296"/>
            <a:ext cx="2601595" cy="67310"/>
          </a:xfrm>
          <a:custGeom>
            <a:avLst/>
            <a:gdLst/>
            <a:ahLst/>
            <a:cxnLst/>
            <a:rect l="l" t="t" r="r" b="b"/>
            <a:pathLst>
              <a:path w="2601595" h="67310">
                <a:moveTo>
                  <a:pt x="2601468" y="0"/>
                </a:moveTo>
                <a:lnTo>
                  <a:pt x="0" y="0"/>
                </a:lnTo>
                <a:lnTo>
                  <a:pt x="0" y="67055"/>
                </a:lnTo>
                <a:lnTo>
                  <a:pt x="2601468" y="67055"/>
                </a:lnTo>
                <a:lnTo>
                  <a:pt x="2601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7079" y="2014804"/>
            <a:ext cx="8049895" cy="26238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255904">
              <a:lnSpc>
                <a:spcPts val="4900"/>
              </a:lnSpc>
              <a:spcBef>
                <a:spcPts val="980"/>
              </a:spcBef>
            </a:pPr>
            <a:r>
              <a:rPr sz="4800" spc="95" dirty="0">
                <a:solidFill>
                  <a:srgbClr val="FFFFFF"/>
                </a:solidFill>
                <a:latin typeface="Arial MT"/>
                <a:cs typeface="Arial MT"/>
              </a:rPr>
              <a:t>Provisioning</a:t>
            </a:r>
            <a:r>
              <a:rPr sz="48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135" dirty="0">
                <a:solidFill>
                  <a:srgbClr val="FFFFFF"/>
                </a:solidFill>
                <a:latin typeface="Arial MT"/>
                <a:cs typeface="Arial MT"/>
              </a:rPr>
              <a:t>infrastructure </a:t>
            </a:r>
            <a:r>
              <a:rPr sz="4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2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4800" spc="23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4800" spc="24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800" spc="23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800" spc="25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4800" spc="-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4800" spc="5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</a:t>
            </a:r>
            <a:r>
              <a:rPr sz="4800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r>
              <a:rPr sz="480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ftw</a:t>
            </a:r>
            <a:r>
              <a:rPr sz="4800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</a:t>
            </a:r>
            <a:r>
              <a:rPr sz="480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</a:t>
            </a:r>
            <a:r>
              <a:rPr sz="4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</a:t>
            </a:r>
            <a:r>
              <a:rPr sz="4800" spc="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39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4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4800" spc="-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800" spc="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800" spc="5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480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4800" spc="5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4800" spc="6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48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4800">
              <a:latin typeface="Arial MT"/>
              <a:cs typeface="Arial MT"/>
            </a:endParaRPr>
          </a:p>
          <a:p>
            <a:pPr marL="204470">
              <a:lnSpc>
                <a:spcPts val="4445"/>
              </a:lnSpc>
            </a:pPr>
            <a:r>
              <a:rPr sz="4800" spc="120" dirty="0">
                <a:solidFill>
                  <a:srgbClr val="FFFFFF"/>
                </a:solidFill>
                <a:latin typeface="Arial MT"/>
                <a:cs typeface="Arial MT"/>
              </a:rPr>
              <a:t>consistent</a:t>
            </a:r>
            <a:r>
              <a:rPr sz="4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13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48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155" dirty="0">
                <a:solidFill>
                  <a:srgbClr val="FFFFFF"/>
                </a:solidFill>
                <a:latin typeface="Arial MT"/>
                <a:cs typeface="Arial MT"/>
              </a:rPr>
              <a:t>predictable</a:t>
            </a:r>
            <a:endParaRPr sz="4800">
              <a:latin typeface="Arial MT"/>
              <a:cs typeface="Arial MT"/>
            </a:endParaRPr>
          </a:p>
          <a:p>
            <a:pPr marL="2013585">
              <a:lnSpc>
                <a:spcPts val="5330"/>
              </a:lnSpc>
            </a:pPr>
            <a:r>
              <a:rPr sz="4800" spc="105" dirty="0">
                <a:solidFill>
                  <a:srgbClr val="FFFFFF"/>
                </a:solidFill>
                <a:latin typeface="Arial MT"/>
                <a:cs typeface="Arial MT"/>
              </a:rPr>
              <a:t>environments.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5318" y="3982973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584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154684"/>
            <a:ext cx="7477125" cy="31045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provider</a:t>
            </a:r>
            <a:r>
              <a:rPr sz="2400" spc="-5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“azurerm”</a:t>
            </a:r>
            <a:r>
              <a:rPr sz="2400" spc="-9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7620">
              <a:lnSpc>
                <a:spcPts val="3490"/>
              </a:lnSpc>
              <a:spcBef>
                <a:spcPts val="6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subscription_id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5" dirty="0">
                <a:solidFill>
                  <a:srgbClr val="F05B2A"/>
                </a:solidFill>
                <a:latin typeface="Courier New"/>
                <a:cs typeface="Courier New"/>
              </a:rPr>
              <a:t>subscription-id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”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 client_id</a:t>
            </a:r>
            <a:r>
              <a:rPr sz="2400" spc="-3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5" dirty="0">
                <a:solidFill>
                  <a:srgbClr val="F05B2A"/>
                </a:solidFill>
                <a:latin typeface="Courier New"/>
                <a:cs typeface="Courier New"/>
              </a:rPr>
              <a:t>principal-used-for-access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 marR="5080">
              <a:lnSpc>
                <a:spcPts val="3479"/>
              </a:lnSpc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client_secret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5" dirty="0">
                <a:solidFill>
                  <a:srgbClr val="F05B2A"/>
                </a:solidFill>
                <a:latin typeface="Courier New"/>
                <a:cs typeface="Courier New"/>
              </a:rPr>
              <a:t>password-of-principal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” </a:t>
            </a:r>
            <a:r>
              <a:rPr sz="2400" spc="-143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tenant_id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6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0" dirty="0">
                <a:solidFill>
                  <a:srgbClr val="F05B2A"/>
                </a:solidFill>
                <a:latin typeface="Courier New"/>
                <a:cs typeface="Courier New"/>
              </a:rPr>
              <a:t>tenant-id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4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alias</a:t>
            </a:r>
            <a:r>
              <a:rPr sz="24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8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0" dirty="0">
                <a:solidFill>
                  <a:srgbClr val="F05B2A"/>
                </a:solidFill>
                <a:latin typeface="Courier New"/>
                <a:cs typeface="Courier New"/>
              </a:rPr>
              <a:t>arm-1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7650" y="489915"/>
            <a:ext cx="4003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D3D3D"/>
                </a:solidFill>
              </a:rPr>
              <a:t>P</a:t>
            </a:r>
            <a:r>
              <a:rPr sz="3600" spc="-195" dirty="0">
                <a:solidFill>
                  <a:srgbClr val="3D3D3D"/>
                </a:solidFill>
              </a:rPr>
              <a:t>ro</a:t>
            </a:r>
            <a:r>
              <a:rPr sz="3600" spc="-200" dirty="0">
                <a:solidFill>
                  <a:srgbClr val="3D3D3D"/>
                </a:solidFill>
              </a:rPr>
              <a:t>v</a:t>
            </a:r>
            <a:r>
              <a:rPr sz="3600" spc="-195" dirty="0">
                <a:solidFill>
                  <a:srgbClr val="3D3D3D"/>
                </a:solidFill>
              </a:rPr>
              <a:t>ide</a:t>
            </a:r>
            <a:r>
              <a:rPr sz="3600" dirty="0">
                <a:solidFill>
                  <a:srgbClr val="3D3D3D"/>
                </a:solidFill>
              </a:rPr>
              <a:t>r</a:t>
            </a:r>
            <a:r>
              <a:rPr sz="3600" spc="-425" dirty="0">
                <a:solidFill>
                  <a:srgbClr val="3D3D3D"/>
                </a:solidFill>
              </a:rPr>
              <a:t> </a:t>
            </a:r>
            <a:r>
              <a:rPr sz="3600" spc="-250" dirty="0">
                <a:solidFill>
                  <a:srgbClr val="3D3D3D"/>
                </a:solidFill>
              </a:rPr>
              <a:t>E</a:t>
            </a:r>
            <a:r>
              <a:rPr sz="3600" spc="-260" dirty="0">
                <a:solidFill>
                  <a:srgbClr val="3D3D3D"/>
                </a:solidFill>
              </a:rPr>
              <a:t>xamp</a:t>
            </a:r>
            <a:r>
              <a:rPr sz="3600" spc="-254" dirty="0">
                <a:solidFill>
                  <a:srgbClr val="3D3D3D"/>
                </a:solidFill>
              </a:rPr>
              <a:t>l</a:t>
            </a:r>
            <a:r>
              <a:rPr sz="3600" dirty="0">
                <a:solidFill>
                  <a:srgbClr val="3D3D3D"/>
                </a:solidFill>
              </a:rPr>
              <a:t>e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9676" y="3689603"/>
            <a:ext cx="8229600" cy="82550"/>
            <a:chOff x="1979676" y="3689603"/>
            <a:chExt cx="8229600" cy="8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3689603"/>
              <a:ext cx="8229599" cy="822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13204" y="3710939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09465" y="2877134"/>
            <a:ext cx="3971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Terraform</a:t>
            </a:r>
            <a:r>
              <a:rPr sz="4400" spc="-9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Code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1195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6417" y="484708"/>
            <a:ext cx="3906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3D3D3D"/>
                </a:solidFill>
              </a:rPr>
              <a:t>T</a:t>
            </a:r>
            <a:r>
              <a:rPr sz="3600" spc="-270" dirty="0">
                <a:solidFill>
                  <a:srgbClr val="3D3D3D"/>
                </a:solidFill>
              </a:rPr>
              <a:t>erra</a:t>
            </a:r>
            <a:r>
              <a:rPr sz="3600" spc="-265" dirty="0">
                <a:solidFill>
                  <a:srgbClr val="3D3D3D"/>
                </a:solidFill>
              </a:rPr>
              <a:t>f</a:t>
            </a:r>
            <a:r>
              <a:rPr sz="3600" spc="-270" dirty="0">
                <a:solidFill>
                  <a:srgbClr val="3D3D3D"/>
                </a:solidFill>
              </a:rPr>
              <a:t>or</a:t>
            </a:r>
            <a:r>
              <a:rPr sz="3600" dirty="0">
                <a:solidFill>
                  <a:srgbClr val="3D3D3D"/>
                </a:solidFill>
              </a:rPr>
              <a:t>m</a:t>
            </a:r>
            <a:r>
              <a:rPr sz="3600" spc="-475" dirty="0">
                <a:solidFill>
                  <a:srgbClr val="3D3D3D"/>
                </a:solidFill>
              </a:rPr>
              <a:t> </a:t>
            </a:r>
            <a:r>
              <a:rPr sz="3600" spc="-250" dirty="0">
                <a:solidFill>
                  <a:srgbClr val="3D3D3D"/>
                </a:solidFill>
              </a:rPr>
              <a:t>S</a:t>
            </a:r>
            <a:r>
              <a:rPr sz="3600" spc="-260" dirty="0">
                <a:solidFill>
                  <a:srgbClr val="3D3D3D"/>
                </a:solidFill>
              </a:rPr>
              <a:t>ynta</a:t>
            </a:r>
            <a:r>
              <a:rPr sz="3600" dirty="0">
                <a:solidFill>
                  <a:srgbClr val="3D3D3D"/>
                </a:solidFill>
              </a:rPr>
              <a:t>x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2666" y="2238883"/>
            <a:ext cx="525145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H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h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C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p</a:t>
            </a:r>
            <a:r>
              <a:rPr sz="2400" spc="114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co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f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gu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at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-20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l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ngu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95" dirty="0">
                <a:solidFill>
                  <a:srgbClr val="EF5A28"/>
                </a:solidFill>
                <a:latin typeface="Verdana"/>
                <a:cs typeface="Verdana"/>
              </a:rPr>
              <a:t>W</a:t>
            </a:r>
            <a:r>
              <a:rPr sz="2400" spc="70" dirty="0">
                <a:solidFill>
                  <a:srgbClr val="EF5A28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y</a:t>
            </a:r>
            <a:r>
              <a:rPr sz="2400" spc="18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-27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EF5A28"/>
                </a:solidFill>
                <a:latin typeface="Verdana"/>
                <a:cs typeface="Verdana"/>
              </a:rPr>
              <a:t>JS</a:t>
            </a:r>
            <a:r>
              <a:rPr sz="2400" spc="60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spc="7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-45" dirty="0">
                <a:solidFill>
                  <a:srgbClr val="EF5A28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EF5A28"/>
                </a:solidFill>
                <a:latin typeface="Verdana"/>
                <a:cs typeface="Verdana"/>
              </a:rPr>
              <a:t>um</a:t>
            </a: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rea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b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-33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b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Interpolation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Conditional,</a:t>
            </a:r>
            <a:r>
              <a:rPr sz="2400" spc="10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functions,</a:t>
            </a:r>
            <a:r>
              <a:rPr sz="2400" spc="-2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templates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950" y="1877195"/>
            <a:ext cx="3428234" cy="350904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410" y="513969"/>
            <a:ext cx="8465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Terraform:</a:t>
            </a:r>
            <a:r>
              <a:rPr spc="-5" dirty="0"/>
              <a:t> </a:t>
            </a:r>
            <a:r>
              <a:rPr spc="-10" dirty="0"/>
              <a:t>Example</a:t>
            </a:r>
            <a:r>
              <a:rPr spc="-15" dirty="0"/>
              <a:t> </a:t>
            </a:r>
            <a:r>
              <a:rPr spc="-5" dirty="0"/>
              <a:t>(Simple</a:t>
            </a:r>
            <a:r>
              <a:rPr spc="-160" dirty="0"/>
              <a:t> </a:t>
            </a:r>
            <a:r>
              <a:rPr dirty="0"/>
              <a:t>resource)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030277"/>
            <a:ext cx="7926070" cy="68580"/>
          </a:xfrm>
          <a:custGeom>
            <a:avLst/>
            <a:gdLst/>
            <a:ahLst/>
            <a:cxnLst/>
            <a:rect l="l" t="t" r="r" b="b"/>
            <a:pathLst>
              <a:path w="7926070" h="68580">
                <a:moveTo>
                  <a:pt x="7925816" y="0"/>
                </a:moveTo>
                <a:lnTo>
                  <a:pt x="0" y="0"/>
                </a:lnTo>
                <a:lnTo>
                  <a:pt x="0" y="68399"/>
                </a:lnTo>
                <a:lnTo>
                  <a:pt x="7925816" y="68399"/>
                </a:lnTo>
                <a:lnTo>
                  <a:pt x="79258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731" y="2785872"/>
            <a:ext cx="6041390" cy="2022475"/>
            <a:chOff x="141731" y="2785872"/>
            <a:chExt cx="6041390" cy="2022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" y="3070860"/>
              <a:ext cx="6041136" cy="17373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82467" y="2795016"/>
              <a:ext cx="635" cy="353695"/>
            </a:xfrm>
            <a:custGeom>
              <a:avLst/>
              <a:gdLst/>
              <a:ahLst/>
              <a:cxnLst/>
              <a:rect l="l" t="t" r="r" b="b"/>
              <a:pathLst>
                <a:path w="635" h="353694">
                  <a:moveTo>
                    <a:pt x="507" y="0"/>
                  </a:moveTo>
                  <a:lnTo>
                    <a:pt x="0" y="353313"/>
                  </a:lnTo>
                </a:path>
              </a:pathLst>
            </a:custGeom>
            <a:ln w="18287">
              <a:solidFill>
                <a:srgbClr val="5B4D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127" y="3134868"/>
              <a:ext cx="108204" cy="1402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72584" y="2795016"/>
              <a:ext cx="4445" cy="342900"/>
            </a:xfrm>
            <a:custGeom>
              <a:avLst/>
              <a:gdLst/>
              <a:ahLst/>
              <a:cxnLst/>
              <a:rect l="l" t="t" r="r" b="b"/>
              <a:pathLst>
                <a:path w="4445" h="342900">
                  <a:moveTo>
                    <a:pt x="0" y="0"/>
                  </a:moveTo>
                  <a:lnTo>
                    <a:pt x="4063" y="342392"/>
                  </a:lnTo>
                </a:path>
              </a:pathLst>
            </a:custGeom>
            <a:ln w="18288">
              <a:solidFill>
                <a:srgbClr val="5B4D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2291" y="3124200"/>
              <a:ext cx="108203" cy="14173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2147" y="1568195"/>
            <a:ext cx="2842260" cy="462991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477000" y="4058411"/>
            <a:ext cx="1254760" cy="165100"/>
            <a:chOff x="6477000" y="4058411"/>
            <a:chExt cx="1254760" cy="165100"/>
          </a:xfrm>
        </p:grpSpPr>
        <p:sp>
          <p:nvSpPr>
            <p:cNvPr id="12" name="object 12"/>
            <p:cNvSpPr/>
            <p:nvPr/>
          </p:nvSpPr>
          <p:spPr>
            <a:xfrm>
              <a:off x="6491477" y="4133849"/>
              <a:ext cx="1049655" cy="7620"/>
            </a:xfrm>
            <a:custGeom>
              <a:avLst/>
              <a:gdLst/>
              <a:ahLst/>
              <a:cxnLst/>
              <a:rect l="l" t="t" r="r" b="b"/>
              <a:pathLst>
                <a:path w="1049654" h="7620">
                  <a:moveTo>
                    <a:pt x="0" y="0"/>
                  </a:moveTo>
                  <a:lnTo>
                    <a:pt x="1049274" y="7366"/>
                  </a:lnTo>
                </a:path>
              </a:pathLst>
            </a:custGeom>
            <a:ln w="28956">
              <a:solidFill>
                <a:srgbClr val="5B4D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9416" y="4058411"/>
              <a:ext cx="211835" cy="16459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78023" y="2299716"/>
            <a:ext cx="1010919" cy="391795"/>
          </a:xfrm>
          <a:prstGeom prst="rect">
            <a:avLst/>
          </a:prstGeom>
          <a:ln w="9144">
            <a:solidFill>
              <a:srgbClr val="5B4DE3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780"/>
              </a:spcBef>
            </a:pPr>
            <a:r>
              <a:rPr sz="1850" b="1" spc="-40" dirty="0">
                <a:latin typeface="Arial"/>
                <a:cs typeface="Arial"/>
              </a:rPr>
              <a:t>Type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8140" y="2299716"/>
            <a:ext cx="1010919" cy="391795"/>
          </a:xfrm>
          <a:prstGeom prst="rect">
            <a:avLst/>
          </a:prstGeom>
          <a:ln w="9144">
            <a:solidFill>
              <a:srgbClr val="5B4DE3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780"/>
              </a:spcBef>
            </a:pPr>
            <a:r>
              <a:rPr sz="1850" b="1" spc="5" dirty="0">
                <a:latin typeface="Arial"/>
                <a:cs typeface="Arial"/>
              </a:rPr>
              <a:t>Name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68" y="471932"/>
            <a:ext cx="9680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Terraform:</a:t>
            </a:r>
            <a:r>
              <a:rPr dirty="0"/>
              <a:t> </a:t>
            </a:r>
            <a:r>
              <a:rPr spc="-10" dirty="0"/>
              <a:t>Example </a:t>
            </a:r>
            <a:r>
              <a:rPr spc="-5" dirty="0"/>
              <a:t>(Simple</a:t>
            </a:r>
            <a:r>
              <a:rPr spc="-10" dirty="0"/>
              <a:t> local</a:t>
            </a:r>
            <a:r>
              <a:rPr spc="-150" dirty="0"/>
              <a:t> </a:t>
            </a:r>
            <a:r>
              <a:rPr dirty="0"/>
              <a:t>resource)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904" y="1466088"/>
            <a:ext cx="8851900" cy="5163820"/>
            <a:chOff x="374904" y="1466088"/>
            <a:chExt cx="8851900" cy="5163820"/>
          </a:xfrm>
        </p:grpSpPr>
        <p:sp>
          <p:nvSpPr>
            <p:cNvPr id="4" name="object 4"/>
            <p:cNvSpPr/>
            <p:nvPr/>
          </p:nvSpPr>
          <p:spPr>
            <a:xfrm>
              <a:off x="6491477" y="4133850"/>
              <a:ext cx="1049655" cy="7620"/>
            </a:xfrm>
            <a:custGeom>
              <a:avLst/>
              <a:gdLst/>
              <a:ahLst/>
              <a:cxnLst/>
              <a:rect l="l" t="t" r="r" b="b"/>
              <a:pathLst>
                <a:path w="1049654" h="7620">
                  <a:moveTo>
                    <a:pt x="0" y="0"/>
                  </a:moveTo>
                  <a:lnTo>
                    <a:pt x="1049274" y="7366"/>
                  </a:lnTo>
                </a:path>
              </a:pathLst>
            </a:custGeom>
            <a:ln w="28956">
              <a:solidFill>
                <a:srgbClr val="5B4D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9415" y="4058411"/>
              <a:ext cx="211835" cy="1645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04" y="1466088"/>
              <a:ext cx="7610856" cy="5163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86522" y="3975354"/>
              <a:ext cx="1049655" cy="8890"/>
            </a:xfrm>
            <a:custGeom>
              <a:avLst/>
              <a:gdLst/>
              <a:ahLst/>
              <a:cxnLst/>
              <a:rect l="l" t="t" r="r" b="b"/>
              <a:pathLst>
                <a:path w="1049654" h="8889">
                  <a:moveTo>
                    <a:pt x="0" y="0"/>
                  </a:moveTo>
                  <a:lnTo>
                    <a:pt x="1049274" y="8890"/>
                  </a:lnTo>
                </a:path>
              </a:pathLst>
            </a:custGeom>
            <a:ln w="28956">
              <a:solidFill>
                <a:srgbClr val="5B4D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4460" y="3901439"/>
              <a:ext cx="211835" cy="16306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96983" y="1144524"/>
            <a:ext cx="1923287" cy="53538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471" y="775669"/>
          <a:ext cx="4309745" cy="82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854">
                <a:tc>
                  <a:txBody>
                    <a:bodyPr/>
                    <a:lstStyle/>
                    <a:p>
                      <a:pPr marR="35560" algn="ctr">
                        <a:lnSpc>
                          <a:spcPts val="2070"/>
                        </a:lnSpc>
                      </a:pPr>
                      <a:r>
                        <a:rPr sz="2000" spc="-10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2070"/>
                        </a:lnSpc>
                      </a:pPr>
                      <a:r>
                        <a:rPr sz="2000" spc="-10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"aws_access_key"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2000" spc="-15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54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0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0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"aws_secret_key"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5" dirty="0">
                          <a:solidFill>
                            <a:srgbClr val="3D3D3D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3521" y="2320493"/>
            <a:ext cx="2455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provider</a:t>
            </a:r>
            <a:r>
              <a:rPr sz="20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"aws"</a:t>
            </a:r>
            <a:r>
              <a:rPr sz="2000" spc="-4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1" y="2854579"/>
            <a:ext cx="4149725" cy="1474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access_key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=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"access_key“ </a:t>
            </a:r>
            <a:r>
              <a:rPr sz="2000" spc="-119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secret_key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=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“secret_key” </a:t>
            </a:r>
            <a:r>
              <a:rPr sz="2000" spc="-119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region</a:t>
            </a:r>
            <a:r>
              <a:rPr sz="2000" spc="-1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0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“us-east-1”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9361" y="776935"/>
            <a:ext cx="362711" cy="2136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16597" y="656031"/>
            <a:ext cx="1297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3D3D3D"/>
                </a:solidFill>
              </a:rPr>
              <a:t>Variables</a:t>
            </a:r>
            <a:endParaRPr sz="2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9361" y="2556382"/>
            <a:ext cx="362711" cy="2133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16597" y="2435479"/>
            <a:ext cx="12058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3D3D3D"/>
                </a:solidFill>
                <a:latin typeface="Arial Black"/>
                <a:cs typeface="Arial Black"/>
              </a:rPr>
              <a:t>P</a:t>
            </a:r>
            <a:r>
              <a:rPr sz="2200" spc="-70" dirty="0">
                <a:solidFill>
                  <a:srgbClr val="3D3D3D"/>
                </a:solidFill>
                <a:latin typeface="Arial Black"/>
                <a:cs typeface="Arial Black"/>
              </a:rPr>
              <a:t>r</a:t>
            </a:r>
            <a:r>
              <a:rPr sz="2200" spc="-175" dirty="0">
                <a:solidFill>
                  <a:srgbClr val="3D3D3D"/>
                </a:solidFill>
                <a:latin typeface="Arial Black"/>
                <a:cs typeface="Arial Black"/>
              </a:rPr>
              <a:t>o</a:t>
            </a:r>
            <a:r>
              <a:rPr sz="2200" spc="-100" dirty="0">
                <a:solidFill>
                  <a:srgbClr val="3D3D3D"/>
                </a:solidFill>
                <a:latin typeface="Arial Black"/>
                <a:cs typeface="Arial Black"/>
              </a:rPr>
              <a:t>vi</a:t>
            </a:r>
            <a:r>
              <a:rPr sz="2200" spc="-105" dirty="0">
                <a:solidFill>
                  <a:srgbClr val="3D3D3D"/>
                </a:solidFill>
                <a:latin typeface="Arial Black"/>
                <a:cs typeface="Arial Black"/>
              </a:rPr>
              <a:t>de</a:t>
            </a:r>
            <a:r>
              <a:rPr sz="2200" spc="-5" dirty="0">
                <a:solidFill>
                  <a:srgbClr val="3D3D3D"/>
                </a:solidFill>
                <a:latin typeface="Arial Black"/>
                <a:cs typeface="Arial Black"/>
              </a:rPr>
              <a:t>r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521" y="720344"/>
            <a:ext cx="442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resource</a:t>
            </a:r>
            <a:r>
              <a:rPr sz="2000" spc="-4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"aws_instance"</a:t>
            </a:r>
            <a:r>
              <a:rPr sz="2000" spc="-6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"ex"{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321" y="1253744"/>
            <a:ext cx="396747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D3D3D"/>
                </a:solidFill>
                <a:latin typeface="Courier New"/>
                <a:cs typeface="Courier New"/>
              </a:rPr>
              <a:t>ami</a:t>
            </a:r>
            <a:r>
              <a:rPr sz="20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000" spc="-2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"ami-c58c1dd3"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instance_type</a:t>
            </a:r>
            <a:r>
              <a:rPr sz="20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000" spc="-8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"t2.micro"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1" y="1920595"/>
            <a:ext cx="3671570" cy="97980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output</a:t>
            </a:r>
            <a:r>
              <a:rPr sz="20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"aws_public_ip"</a:t>
            </a:r>
            <a:r>
              <a:rPr sz="2000" spc="-4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21" y="3047212"/>
            <a:ext cx="5036820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>
              <a:lnSpc>
                <a:spcPct val="118500"/>
              </a:lnSpc>
              <a:spcBef>
                <a:spcPts val="100"/>
              </a:spcBef>
            </a:pP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value </a:t>
            </a: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Courier New"/>
                <a:cs typeface="Courier New"/>
              </a:rPr>
              <a:t>"${aws_instance.ex.public_dns}"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9361" y="1032002"/>
            <a:ext cx="362711" cy="2133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18121" y="911098"/>
            <a:ext cx="1313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0" dirty="0">
                <a:solidFill>
                  <a:srgbClr val="3D3D3D"/>
                </a:solidFill>
              </a:rPr>
              <a:t>R</a:t>
            </a:r>
            <a:r>
              <a:rPr sz="2200" spc="-175" dirty="0">
                <a:solidFill>
                  <a:srgbClr val="3D3D3D"/>
                </a:solidFill>
              </a:rPr>
              <a:t>e</a:t>
            </a:r>
            <a:r>
              <a:rPr sz="2200" spc="-170" dirty="0">
                <a:solidFill>
                  <a:srgbClr val="3D3D3D"/>
                </a:solidFill>
              </a:rPr>
              <a:t>s</a:t>
            </a:r>
            <a:r>
              <a:rPr sz="2200" spc="-175" dirty="0">
                <a:solidFill>
                  <a:srgbClr val="3D3D3D"/>
                </a:solidFill>
              </a:rPr>
              <a:t>ou</a:t>
            </a:r>
            <a:r>
              <a:rPr sz="2200" spc="-140" dirty="0">
                <a:solidFill>
                  <a:srgbClr val="3D3D3D"/>
                </a:solidFill>
              </a:rPr>
              <a:t>r</a:t>
            </a:r>
            <a:r>
              <a:rPr sz="2200" spc="-175" dirty="0">
                <a:solidFill>
                  <a:srgbClr val="3D3D3D"/>
                </a:solidFill>
              </a:rPr>
              <a:t>c</a:t>
            </a:r>
            <a:r>
              <a:rPr sz="2200" spc="-5" dirty="0">
                <a:solidFill>
                  <a:srgbClr val="3D3D3D"/>
                </a:solidFill>
              </a:rPr>
              <a:t>e</a:t>
            </a:r>
            <a:endParaRPr sz="22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9361" y="2809367"/>
            <a:ext cx="362711" cy="2133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16597" y="2688462"/>
            <a:ext cx="1008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3D3D3D"/>
                </a:solidFill>
                <a:latin typeface="Arial Black"/>
                <a:cs typeface="Arial Black"/>
              </a:rPr>
              <a:t>O</a:t>
            </a:r>
            <a:r>
              <a:rPr sz="2200" spc="-95" dirty="0">
                <a:solidFill>
                  <a:srgbClr val="3D3D3D"/>
                </a:solidFill>
                <a:latin typeface="Arial Black"/>
                <a:cs typeface="Arial Black"/>
              </a:rPr>
              <a:t>utpu</a:t>
            </a:r>
            <a:r>
              <a:rPr sz="2200" spc="-5" dirty="0">
                <a:solidFill>
                  <a:srgbClr val="3D3D3D"/>
                </a:solidFill>
                <a:latin typeface="Arial Black"/>
                <a:cs typeface="Arial Black"/>
              </a:rPr>
              <a:t>t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154684"/>
            <a:ext cx="7477125" cy="53168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provider</a:t>
            </a:r>
            <a:r>
              <a:rPr sz="2400" spc="-5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“azurerm”</a:t>
            </a:r>
            <a:r>
              <a:rPr sz="2400" spc="-9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7620">
              <a:lnSpc>
                <a:spcPts val="3490"/>
              </a:lnSpc>
              <a:spcBef>
                <a:spcPts val="6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subscription_id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5" dirty="0">
                <a:solidFill>
                  <a:srgbClr val="F05B2A"/>
                </a:solidFill>
                <a:latin typeface="Courier New"/>
                <a:cs typeface="Courier New"/>
              </a:rPr>
              <a:t>subscription-id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”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 client_id</a:t>
            </a:r>
            <a:r>
              <a:rPr sz="2400" spc="-3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5" dirty="0">
                <a:solidFill>
                  <a:srgbClr val="F05B2A"/>
                </a:solidFill>
                <a:latin typeface="Courier New"/>
                <a:cs typeface="Courier New"/>
              </a:rPr>
              <a:t>principal-used-for-access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 marR="5080">
              <a:lnSpc>
                <a:spcPts val="3479"/>
              </a:lnSpc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client_secret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5" dirty="0">
                <a:solidFill>
                  <a:srgbClr val="F05B2A"/>
                </a:solidFill>
                <a:latin typeface="Courier New"/>
                <a:cs typeface="Courier New"/>
              </a:rPr>
              <a:t>password-of-principal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” </a:t>
            </a:r>
            <a:r>
              <a:rPr sz="2400" spc="-143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tenant_id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6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0" dirty="0">
                <a:solidFill>
                  <a:srgbClr val="F05B2A"/>
                </a:solidFill>
                <a:latin typeface="Courier New"/>
                <a:cs typeface="Courier New"/>
              </a:rPr>
              <a:t>tenant-id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4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alias</a:t>
            </a:r>
            <a:r>
              <a:rPr sz="24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8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0" dirty="0">
                <a:solidFill>
                  <a:srgbClr val="F05B2A"/>
                </a:solidFill>
                <a:latin typeface="Courier New"/>
                <a:cs typeface="Courier New"/>
              </a:rPr>
              <a:t>arm-1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77825" marR="1283970" indent="-365760">
              <a:lnSpc>
                <a:spcPts val="3479"/>
              </a:lnSpc>
              <a:spcBef>
                <a:spcPts val="70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resource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“azurerm_resource_group”{ </a:t>
            </a:r>
            <a:r>
              <a:rPr sz="2400" spc="-143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name</a:t>
            </a:r>
            <a:r>
              <a:rPr sz="2400" spc="-2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5" dirty="0">
                <a:solidFill>
                  <a:srgbClr val="F05B2A"/>
                </a:solidFill>
                <a:latin typeface="Courier New"/>
                <a:cs typeface="Courier New"/>
              </a:rPr>
              <a:t>resource-group-name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400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location</a:t>
            </a:r>
            <a:r>
              <a:rPr sz="24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0" dirty="0">
                <a:solidFill>
                  <a:srgbClr val="F05B2A"/>
                </a:solidFill>
                <a:latin typeface="Courier New"/>
                <a:cs typeface="Courier New"/>
              </a:rPr>
              <a:t>East</a:t>
            </a:r>
            <a:r>
              <a:rPr sz="2400" spc="-105" dirty="0">
                <a:solidFill>
                  <a:srgbClr val="F05B2A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05B2A"/>
                </a:solidFill>
                <a:latin typeface="Courier New"/>
                <a:cs typeface="Courier New"/>
              </a:rPr>
              <a:t>US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74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provider</a:t>
            </a:r>
            <a:r>
              <a:rPr sz="2400" spc="-5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9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“</a:t>
            </a:r>
            <a:r>
              <a:rPr sz="2400" spc="-10" dirty="0">
                <a:solidFill>
                  <a:srgbClr val="F05B2A"/>
                </a:solidFill>
                <a:latin typeface="Courier New"/>
                <a:cs typeface="Courier New"/>
              </a:rPr>
              <a:t>azurerm.arm-1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7650" y="489915"/>
            <a:ext cx="3291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3D3D3D"/>
                </a:solidFill>
              </a:rPr>
              <a:t>C</a:t>
            </a:r>
            <a:r>
              <a:rPr sz="3600" spc="-195" dirty="0">
                <a:solidFill>
                  <a:srgbClr val="3D3D3D"/>
                </a:solidFill>
              </a:rPr>
              <a:t>od</a:t>
            </a:r>
            <a:r>
              <a:rPr sz="3600" dirty="0">
                <a:solidFill>
                  <a:srgbClr val="3D3D3D"/>
                </a:solidFill>
              </a:rPr>
              <a:t>e</a:t>
            </a:r>
            <a:r>
              <a:rPr sz="3600" spc="-400" dirty="0">
                <a:solidFill>
                  <a:srgbClr val="3D3D3D"/>
                </a:solidFill>
              </a:rPr>
              <a:t> </a:t>
            </a:r>
            <a:r>
              <a:rPr sz="3600" spc="-250" dirty="0">
                <a:solidFill>
                  <a:srgbClr val="3D3D3D"/>
                </a:solidFill>
              </a:rPr>
              <a:t>E</a:t>
            </a:r>
            <a:r>
              <a:rPr sz="3600" spc="-260" dirty="0">
                <a:solidFill>
                  <a:srgbClr val="3D3D3D"/>
                </a:solidFill>
              </a:rPr>
              <a:t>xamp</a:t>
            </a:r>
            <a:r>
              <a:rPr sz="3600" spc="-254" dirty="0">
                <a:solidFill>
                  <a:srgbClr val="3D3D3D"/>
                </a:solidFill>
              </a:rPr>
              <a:t>l</a:t>
            </a:r>
            <a:r>
              <a:rPr sz="3600" dirty="0">
                <a:solidFill>
                  <a:srgbClr val="3D3D3D"/>
                </a:solidFill>
              </a:rPr>
              <a:t>e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340611"/>
            <a:ext cx="728980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#Create</a:t>
            </a:r>
            <a:r>
              <a:rPr sz="2400" spc="-6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79F31"/>
                </a:solidFill>
                <a:latin typeface="Courier New"/>
                <a:cs typeface="Courier New"/>
              </a:rPr>
              <a:t>a</a:t>
            </a:r>
            <a:r>
              <a:rPr sz="2400" spc="-7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variable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variable</a:t>
            </a:r>
            <a:r>
              <a:rPr sz="24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var_name</a:t>
            </a:r>
            <a:r>
              <a:rPr sz="2400" spc="-9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key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 value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#type,</a:t>
            </a:r>
            <a:r>
              <a:rPr sz="2400" spc="-1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default,</a:t>
            </a:r>
            <a:r>
              <a:rPr sz="2400" spc="-1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779F31"/>
                </a:solidFill>
                <a:latin typeface="Courier New"/>
                <a:cs typeface="Courier New"/>
              </a:rPr>
              <a:t>description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#Use</a:t>
            </a:r>
            <a:r>
              <a:rPr sz="2400" spc="-4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79F31"/>
                </a:solidFill>
                <a:latin typeface="Courier New"/>
                <a:cs typeface="Courier New"/>
              </a:rPr>
              <a:t>a</a:t>
            </a:r>
            <a:r>
              <a:rPr sz="2400" spc="-7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variable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${var.name}</a:t>
            </a:r>
            <a:r>
              <a:rPr sz="2400" spc="-4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#get</a:t>
            </a:r>
            <a:r>
              <a:rPr sz="2400" spc="-1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${var.map[“key”]}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#get</a:t>
            </a:r>
            <a:r>
              <a:rPr sz="2400" spc="-1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map</a:t>
            </a:r>
            <a:r>
              <a:rPr sz="2400" spc="-16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element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${var.list[idx]}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#get</a:t>
            </a:r>
            <a:r>
              <a:rPr sz="2400" spc="-1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list</a:t>
            </a:r>
            <a:r>
              <a:rPr sz="2400" spc="-17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element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6417" y="489915"/>
            <a:ext cx="3906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3D3D3D"/>
                </a:solidFill>
              </a:rPr>
              <a:t>T</a:t>
            </a:r>
            <a:r>
              <a:rPr sz="3600" spc="-270" dirty="0">
                <a:solidFill>
                  <a:srgbClr val="3D3D3D"/>
                </a:solidFill>
              </a:rPr>
              <a:t>erra</a:t>
            </a:r>
            <a:r>
              <a:rPr sz="3600" spc="-265" dirty="0">
                <a:solidFill>
                  <a:srgbClr val="3D3D3D"/>
                </a:solidFill>
              </a:rPr>
              <a:t>f</a:t>
            </a:r>
            <a:r>
              <a:rPr sz="3600" spc="-270" dirty="0">
                <a:solidFill>
                  <a:srgbClr val="3D3D3D"/>
                </a:solidFill>
              </a:rPr>
              <a:t>or</a:t>
            </a:r>
            <a:r>
              <a:rPr sz="3600" dirty="0">
                <a:solidFill>
                  <a:srgbClr val="3D3D3D"/>
                </a:solidFill>
              </a:rPr>
              <a:t>m</a:t>
            </a:r>
            <a:r>
              <a:rPr sz="3600" spc="-475" dirty="0">
                <a:solidFill>
                  <a:srgbClr val="3D3D3D"/>
                </a:solidFill>
              </a:rPr>
              <a:t> </a:t>
            </a:r>
            <a:r>
              <a:rPr sz="3600" spc="-250" dirty="0">
                <a:solidFill>
                  <a:srgbClr val="3D3D3D"/>
                </a:solidFill>
              </a:rPr>
              <a:t>S</a:t>
            </a:r>
            <a:r>
              <a:rPr sz="3600" spc="-260" dirty="0">
                <a:solidFill>
                  <a:srgbClr val="3D3D3D"/>
                </a:solidFill>
              </a:rPr>
              <a:t>ynta</a:t>
            </a:r>
            <a:r>
              <a:rPr sz="3600" dirty="0">
                <a:solidFill>
                  <a:srgbClr val="3D3D3D"/>
                </a:solidFill>
              </a:rPr>
              <a:t>x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340611"/>
            <a:ext cx="9833610" cy="455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#Create</a:t>
            </a:r>
            <a:r>
              <a:rPr sz="2400" spc="-10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provider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provider</a:t>
            </a:r>
            <a:r>
              <a:rPr sz="24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provider_name</a:t>
            </a:r>
            <a:r>
              <a:rPr sz="2400" spc="-10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key</a:t>
            </a:r>
            <a:r>
              <a:rPr sz="2400" spc="-2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value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#depends</a:t>
            </a:r>
            <a:r>
              <a:rPr sz="2400" spc="-1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on</a:t>
            </a:r>
            <a:r>
              <a:rPr sz="2400" spc="-2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resource,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use</a:t>
            </a:r>
            <a:r>
              <a:rPr sz="2400" spc="-1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alias</a:t>
            </a:r>
            <a:r>
              <a:rPr sz="2400" spc="-1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as</a:t>
            </a:r>
            <a:r>
              <a:rPr sz="2400" spc="-254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needed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#Create</a:t>
            </a:r>
            <a:r>
              <a:rPr sz="2400" spc="-5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data</a:t>
            </a:r>
            <a:r>
              <a:rPr sz="2400" spc="-7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object</a:t>
            </a:r>
            <a:endParaRPr sz="2400">
              <a:latin typeface="Courier New"/>
              <a:cs typeface="Courier New"/>
            </a:endParaRPr>
          </a:p>
          <a:p>
            <a:pPr marL="12700" marR="4915535">
              <a:lnSpc>
                <a:spcPts val="4690"/>
              </a:lnSpc>
              <a:spcBef>
                <a:spcPts val="1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data</a:t>
            </a:r>
            <a:r>
              <a:rPr sz="2400" spc="-5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data_type</a:t>
            </a:r>
            <a:r>
              <a:rPr sz="2400" spc="-4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data_name</a:t>
            </a:r>
            <a:r>
              <a:rPr sz="2400" spc="-18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D3D3D"/>
                </a:solidFill>
                <a:latin typeface="Courier New"/>
                <a:cs typeface="Courier New"/>
              </a:rPr>
              <a:t>{} </a:t>
            </a:r>
            <a:r>
              <a:rPr sz="2400" spc="-142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#Use</a:t>
            </a:r>
            <a:r>
              <a:rPr sz="2400" spc="-2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data</a:t>
            </a:r>
            <a:r>
              <a:rPr sz="2400" spc="-5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object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${data_type.data_name.attribute(args)}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6417" y="489915"/>
            <a:ext cx="3906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3D3D3D"/>
                </a:solidFill>
              </a:rPr>
              <a:t>T</a:t>
            </a:r>
            <a:r>
              <a:rPr sz="3600" spc="-270" dirty="0">
                <a:solidFill>
                  <a:srgbClr val="3D3D3D"/>
                </a:solidFill>
              </a:rPr>
              <a:t>erra</a:t>
            </a:r>
            <a:r>
              <a:rPr sz="3600" spc="-265" dirty="0">
                <a:solidFill>
                  <a:srgbClr val="3D3D3D"/>
                </a:solidFill>
              </a:rPr>
              <a:t>f</a:t>
            </a:r>
            <a:r>
              <a:rPr sz="3600" spc="-270" dirty="0">
                <a:solidFill>
                  <a:srgbClr val="3D3D3D"/>
                </a:solidFill>
              </a:rPr>
              <a:t>or</a:t>
            </a:r>
            <a:r>
              <a:rPr sz="3600" dirty="0">
                <a:solidFill>
                  <a:srgbClr val="3D3D3D"/>
                </a:solidFill>
              </a:rPr>
              <a:t>m</a:t>
            </a:r>
            <a:r>
              <a:rPr sz="3600" spc="-475" dirty="0">
                <a:solidFill>
                  <a:srgbClr val="3D3D3D"/>
                </a:solidFill>
              </a:rPr>
              <a:t> </a:t>
            </a:r>
            <a:r>
              <a:rPr sz="3600" spc="-250" dirty="0">
                <a:solidFill>
                  <a:srgbClr val="3D3D3D"/>
                </a:solidFill>
              </a:rPr>
              <a:t>S</a:t>
            </a:r>
            <a:r>
              <a:rPr sz="3600" spc="-260" dirty="0">
                <a:solidFill>
                  <a:srgbClr val="3D3D3D"/>
                </a:solidFill>
              </a:rPr>
              <a:t>ynta</a:t>
            </a:r>
            <a:r>
              <a:rPr sz="3600" dirty="0">
                <a:solidFill>
                  <a:srgbClr val="3D3D3D"/>
                </a:solidFill>
              </a:rPr>
              <a:t>x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</a:pP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Pu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24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4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 Black"/>
                <a:cs typeface="Arial Black"/>
              </a:rPr>
              <a:t>pu</a:t>
            </a:r>
            <a:r>
              <a:rPr sz="2400" spc="-8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</a:pPr>
            <a:r>
              <a:rPr sz="2400" spc="-9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de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po</a:t>
            </a:r>
            <a:r>
              <a:rPr sz="2400" spc="-9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en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4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2400">
              <a:latin typeface="Arial Black"/>
              <a:cs typeface="Arial Black"/>
            </a:endParaRPr>
          </a:p>
          <a:p>
            <a:pPr marL="10795" algn="ctr">
              <a:lnSpc>
                <a:spcPct val="100000"/>
              </a:lnSpc>
              <a:spcBef>
                <a:spcPts val="30"/>
              </a:spcBef>
            </a:pP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consistent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99794" marR="661670" indent="-259079">
              <a:lnSpc>
                <a:spcPct val="100800"/>
              </a:lnSpc>
            </a:pPr>
            <a:r>
              <a:rPr sz="2400" spc="-13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2400" spc="-2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13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400" spc="-9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400" spc="-17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Arial Black"/>
                <a:cs typeface="Arial Black"/>
              </a:rPr>
              <a:t>ti</a:t>
            </a:r>
            <a:r>
              <a:rPr sz="2400" spc="-21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24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r  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imperative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1168400" marR="441325" indent="-704215">
              <a:lnSpc>
                <a:spcPct val="100800"/>
              </a:lnSpc>
            </a:pPr>
            <a:r>
              <a:rPr sz="2400" spc="-114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400" spc="-1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400" spc="-114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400" spc="-114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24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24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ou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e  </a:t>
            </a:r>
            <a:r>
              <a:rPr sz="2400" spc="-95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2400" spc="-8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2400" spc="-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2400" spc="-8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400" spc="-90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24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0323" y="505714"/>
            <a:ext cx="332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404040"/>
                </a:solidFill>
                <a:latin typeface="Arial MT"/>
                <a:cs typeface="Arial MT"/>
              </a:rPr>
              <a:t>Core</a:t>
            </a:r>
            <a:r>
              <a:rPr sz="36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600" spc="170" dirty="0">
                <a:solidFill>
                  <a:srgbClr val="404040"/>
                </a:solidFill>
                <a:latin typeface="Arial MT"/>
                <a:cs typeface="Arial MT"/>
              </a:rPr>
              <a:t>Concepts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167353"/>
            <a:ext cx="8368030" cy="3542029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#Create</a:t>
            </a:r>
            <a:r>
              <a:rPr sz="2400" spc="-10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resource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resource</a:t>
            </a:r>
            <a:r>
              <a:rPr sz="24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resource_type</a:t>
            </a:r>
            <a:r>
              <a:rPr sz="2400" spc="-3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resource_name</a:t>
            </a:r>
            <a:r>
              <a:rPr sz="2400" spc="-19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814"/>
              </a:spcBef>
            </a:pP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key</a:t>
            </a:r>
            <a:r>
              <a:rPr sz="2400" spc="-2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value</a:t>
            </a:r>
            <a:r>
              <a:rPr sz="2400" spc="-20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#depends</a:t>
            </a:r>
            <a:r>
              <a:rPr sz="2400" spc="-2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D3D3D"/>
                </a:solidFill>
                <a:latin typeface="Courier New"/>
                <a:cs typeface="Courier New"/>
              </a:rPr>
              <a:t>on</a:t>
            </a:r>
            <a:r>
              <a:rPr sz="2400" spc="-125" dirty="0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Courier New"/>
                <a:cs typeface="Courier New"/>
              </a:rPr>
              <a:t>resource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2400" dirty="0">
                <a:solidFill>
                  <a:srgbClr val="3D3D3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#Reference</a:t>
            </a:r>
            <a:r>
              <a:rPr sz="2400" spc="-11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/>
                <a:cs typeface="Courier New"/>
              </a:rPr>
              <a:t>resource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3D3D3D"/>
                </a:solidFill>
                <a:latin typeface="Courier New"/>
                <a:cs typeface="Courier New"/>
              </a:rPr>
              <a:t>${resource_type.resource_name.attribute(args)}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6417" y="489915"/>
            <a:ext cx="3906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3D3D3D"/>
                </a:solidFill>
              </a:rPr>
              <a:t>T</a:t>
            </a:r>
            <a:r>
              <a:rPr sz="3600" spc="-270" dirty="0">
                <a:solidFill>
                  <a:srgbClr val="3D3D3D"/>
                </a:solidFill>
              </a:rPr>
              <a:t>erra</a:t>
            </a:r>
            <a:r>
              <a:rPr sz="3600" spc="-265" dirty="0">
                <a:solidFill>
                  <a:srgbClr val="3D3D3D"/>
                </a:solidFill>
              </a:rPr>
              <a:t>f</a:t>
            </a:r>
            <a:r>
              <a:rPr sz="3600" spc="-270" dirty="0">
                <a:solidFill>
                  <a:srgbClr val="3D3D3D"/>
                </a:solidFill>
              </a:rPr>
              <a:t>or</a:t>
            </a:r>
            <a:r>
              <a:rPr sz="3600" dirty="0">
                <a:solidFill>
                  <a:srgbClr val="3D3D3D"/>
                </a:solidFill>
              </a:rPr>
              <a:t>m</a:t>
            </a:r>
            <a:r>
              <a:rPr sz="3600" spc="-475" dirty="0">
                <a:solidFill>
                  <a:srgbClr val="3D3D3D"/>
                </a:solidFill>
              </a:rPr>
              <a:t> </a:t>
            </a:r>
            <a:r>
              <a:rPr sz="3600" spc="-250" dirty="0">
                <a:solidFill>
                  <a:srgbClr val="3D3D3D"/>
                </a:solidFill>
              </a:rPr>
              <a:t>S</a:t>
            </a:r>
            <a:r>
              <a:rPr sz="3600" spc="-260" dirty="0">
                <a:solidFill>
                  <a:srgbClr val="3D3D3D"/>
                </a:solidFill>
              </a:rPr>
              <a:t>ynta</a:t>
            </a:r>
            <a:r>
              <a:rPr sz="3600" dirty="0">
                <a:solidFill>
                  <a:srgbClr val="3D3D3D"/>
                </a:solidFill>
              </a:rPr>
              <a:t>x</a:t>
            </a:r>
            <a:endParaRPr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9676" y="3689603"/>
            <a:ext cx="8229600" cy="82550"/>
            <a:chOff x="1979676" y="3689603"/>
            <a:chExt cx="8229600" cy="8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3689603"/>
              <a:ext cx="8229599" cy="822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13204" y="3710939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7882" y="2877134"/>
            <a:ext cx="4933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Terraform</a:t>
            </a:r>
            <a:r>
              <a:rPr sz="4400" spc="-8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Workflow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361" y="434416"/>
            <a:ext cx="5563870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-5" dirty="0">
                <a:latin typeface="Arial MT"/>
                <a:cs typeface="Arial MT"/>
              </a:rPr>
              <a:t>Workflow:</a:t>
            </a:r>
            <a:r>
              <a:rPr sz="3700" spc="-225" dirty="0">
                <a:latin typeface="Arial MT"/>
                <a:cs typeface="Arial MT"/>
              </a:rPr>
              <a:t> </a:t>
            </a:r>
            <a:r>
              <a:rPr sz="3700" dirty="0">
                <a:latin typeface="Arial MT"/>
                <a:cs typeface="Arial MT"/>
              </a:rPr>
              <a:t>Adoption</a:t>
            </a:r>
            <a:r>
              <a:rPr sz="3700" spc="-155" dirty="0">
                <a:latin typeface="Arial MT"/>
                <a:cs typeface="Arial MT"/>
              </a:rPr>
              <a:t> </a:t>
            </a:r>
            <a:r>
              <a:rPr sz="3700" spc="15" dirty="0">
                <a:latin typeface="Arial MT"/>
                <a:cs typeface="Arial MT"/>
              </a:rPr>
              <a:t>stages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692" y="1079044"/>
            <a:ext cx="11786870" cy="48895"/>
          </a:xfrm>
          <a:custGeom>
            <a:avLst/>
            <a:gdLst/>
            <a:ahLst/>
            <a:cxnLst/>
            <a:rect l="l" t="t" r="r" b="b"/>
            <a:pathLst>
              <a:path w="11786870" h="48894">
                <a:moveTo>
                  <a:pt x="11786616" y="0"/>
                </a:moveTo>
                <a:lnTo>
                  <a:pt x="0" y="0"/>
                </a:lnTo>
                <a:lnTo>
                  <a:pt x="0" y="48461"/>
                </a:lnTo>
                <a:lnTo>
                  <a:pt x="11786616" y="48461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3815" y="1720037"/>
            <a:ext cx="1945639" cy="99758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 indent="394335">
              <a:lnSpc>
                <a:spcPts val="3810"/>
              </a:lnSpc>
              <a:spcBef>
                <a:spcPts val="234"/>
              </a:spcBef>
            </a:pPr>
            <a:r>
              <a:rPr sz="3200" spc="-15" dirty="0">
                <a:latin typeface="Arial MT"/>
                <a:cs typeface="Arial MT"/>
              </a:rPr>
              <a:t>Single 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contr</a:t>
            </a:r>
            <a:r>
              <a:rPr sz="3200" spc="-10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b</a:t>
            </a:r>
            <a:r>
              <a:rPr sz="3200" spc="-1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tor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3043427"/>
            <a:ext cx="11786616" cy="283006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656031"/>
            <a:ext cx="3293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Terraform</a:t>
            </a:r>
            <a:r>
              <a:rPr sz="2400" spc="-5" dirty="0"/>
              <a:t> </a:t>
            </a:r>
            <a:r>
              <a:rPr sz="2400" spc="-15" dirty="0"/>
              <a:t>Core:</a:t>
            </a:r>
            <a:r>
              <a:rPr sz="2400" spc="-130" dirty="0"/>
              <a:t> </a:t>
            </a:r>
            <a:r>
              <a:rPr sz="2400" spc="-10" dirty="0"/>
              <a:t>Init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0875" y="1898497"/>
            <a:ext cx="9645650" cy="41713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645" indent="-56134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command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never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delete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your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existing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configuration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2400" spc="-11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state.</a:t>
            </a:r>
            <a:endParaRPr sz="2400">
              <a:latin typeface="Arial MT"/>
              <a:cs typeface="Arial MT"/>
            </a:endParaRPr>
          </a:p>
          <a:p>
            <a:pPr marL="588645" indent="-56134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88645" algn="l"/>
                <a:tab pos="589280" algn="l"/>
                <a:tab pos="267208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Checkpoint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→	</a:t>
            </a:r>
            <a:r>
              <a:rPr sz="2400" u="heavy" spc="-15" dirty="0">
                <a:solidFill>
                  <a:srgbClr val="1A1A1A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2"/>
              </a:rPr>
              <a:t>https://checkpoint.hashicorp.com/</a:t>
            </a:r>
            <a:endParaRPr sz="2400">
              <a:latin typeface="Arial MT"/>
              <a:cs typeface="Arial MT"/>
            </a:endParaRPr>
          </a:p>
          <a:p>
            <a:pPr marL="58864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.terraformrc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→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enable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plugin_cache_dir,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disable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checkpoint</a:t>
            </a:r>
            <a:endParaRPr sz="2400">
              <a:latin typeface="Arial MT"/>
              <a:cs typeface="Arial MT"/>
            </a:endParaRPr>
          </a:p>
          <a:p>
            <a:pPr marL="588645" indent="-56134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Parsing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configurations,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syntax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endParaRPr sz="2400">
              <a:latin typeface="Arial MT"/>
              <a:cs typeface="Arial MT"/>
            </a:endParaRPr>
          </a:p>
          <a:p>
            <a:pPr marL="588645" indent="-57658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Checking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provisioners/providers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(by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precedence,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once)→</a:t>
            </a:r>
            <a:endParaRPr sz="2400">
              <a:latin typeface="Arial MT"/>
              <a:cs typeface="Arial MT"/>
            </a:endParaRPr>
          </a:p>
          <a:p>
            <a:pPr marL="588645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“.”,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terraform_bin_dir,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terraform.d/plugins/linux_amd64</a:t>
            </a:r>
            <a:endParaRPr sz="2400">
              <a:latin typeface="Arial MT"/>
              <a:cs typeface="Arial MT"/>
            </a:endParaRPr>
          </a:p>
          <a:p>
            <a:pPr marL="588645">
              <a:lnSpc>
                <a:spcPct val="100000"/>
              </a:lnSpc>
              <a:spcBef>
                <a:spcPts val="685"/>
              </a:spcBef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.terraform/plugins/linux_amd64</a:t>
            </a:r>
            <a:endParaRPr sz="2400">
              <a:latin typeface="Arial MT"/>
              <a:cs typeface="Arial MT"/>
            </a:endParaRPr>
          </a:p>
          <a:p>
            <a:pPr marL="588645" indent="-561340">
              <a:lnSpc>
                <a:spcPct val="100000"/>
              </a:lnSpc>
              <a:spcBef>
                <a:spcPts val="395"/>
              </a:spcBef>
              <a:buAutoNum type="arabicPeriod" startAt="6"/>
              <a:tabLst>
                <a:tab pos="588645" algn="l"/>
                <a:tab pos="58928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lock.json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contains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sha-512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plugin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hashes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(.terraform)</a:t>
            </a:r>
            <a:endParaRPr sz="2400">
              <a:latin typeface="Arial MT"/>
              <a:cs typeface="Arial MT"/>
            </a:endParaRPr>
          </a:p>
          <a:p>
            <a:pPr marL="588645" indent="-561340">
              <a:lnSpc>
                <a:spcPct val="100000"/>
              </a:lnSpc>
              <a:spcBef>
                <a:spcPts val="160"/>
              </a:spcBef>
              <a:buAutoNum type="arabicPeriod" startAt="6"/>
              <a:tabLst>
                <a:tab pos="588645" algn="l"/>
                <a:tab pos="58928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Loading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backend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config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if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it’s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available,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instead</a:t>
            </a:r>
            <a:r>
              <a:rPr sz="24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588645">
              <a:lnSpc>
                <a:spcPct val="100000"/>
              </a:lnSpc>
              <a:spcBef>
                <a:spcPts val="434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Backend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Initialization:</a:t>
            </a:r>
            <a:r>
              <a:rPr sz="24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Storage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49"/>
            <a:ext cx="11786870" cy="68580"/>
          </a:xfrm>
          <a:custGeom>
            <a:avLst/>
            <a:gdLst/>
            <a:ahLst/>
            <a:cxnLst/>
            <a:rect l="l" t="t" r="r" b="b"/>
            <a:pathLst>
              <a:path w="11786870" h="68580">
                <a:moveTo>
                  <a:pt x="11786616" y="0"/>
                </a:moveTo>
                <a:lnTo>
                  <a:pt x="0" y="0"/>
                </a:lnTo>
                <a:lnTo>
                  <a:pt x="0" y="68356"/>
                </a:lnTo>
                <a:lnTo>
                  <a:pt x="11786616" y="68356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656031"/>
            <a:ext cx="4787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Terraform</a:t>
            </a:r>
            <a:r>
              <a:rPr sz="2400" spc="15" dirty="0"/>
              <a:t> </a:t>
            </a:r>
            <a:r>
              <a:rPr sz="2400" spc="-15" dirty="0"/>
              <a:t>Core:</a:t>
            </a:r>
            <a:r>
              <a:rPr sz="2400" spc="5" dirty="0"/>
              <a:t> </a:t>
            </a:r>
            <a:r>
              <a:rPr sz="2400" spc="-15" dirty="0"/>
              <a:t>Plan</a:t>
            </a:r>
            <a:r>
              <a:rPr sz="2400" spc="-25" dirty="0"/>
              <a:t> </a:t>
            </a:r>
            <a:r>
              <a:rPr sz="2400" dirty="0"/>
              <a:t>+</a:t>
            </a:r>
            <a:r>
              <a:rPr sz="2400" spc="-135" dirty="0"/>
              <a:t> </a:t>
            </a:r>
            <a:r>
              <a:rPr sz="2400" spc="-15" dirty="0"/>
              <a:t>Apply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115" y="1983739"/>
            <a:ext cx="10751820" cy="40773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Starting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Plugins: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Provisioners/Providers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Building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graph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traverses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vertex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requests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provider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sz="185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parallelism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Providers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syntax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check: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validation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2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backend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==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&lt;nil&gt;,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“-out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file.plan”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provided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save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to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file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encrypted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5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calculates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difference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last-known</a:t>
            </a:r>
            <a:r>
              <a:rPr sz="24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430"/>
              </a:spcBef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current</a:t>
            </a:r>
            <a:r>
              <a:rPr sz="2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434"/>
              </a:spcBef>
              <a:buAutoNum type="arabicPeriod" startAt="7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Presents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difference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as the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of the terraform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plan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operation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user</a:t>
            </a:r>
            <a:endParaRPr sz="24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430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 their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terminal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656031"/>
            <a:ext cx="4016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Terraform</a:t>
            </a:r>
            <a:r>
              <a:rPr sz="2400" spc="5" dirty="0"/>
              <a:t> </a:t>
            </a:r>
            <a:r>
              <a:rPr sz="2400" spc="-15" dirty="0"/>
              <a:t>Core:</a:t>
            </a:r>
            <a:r>
              <a:rPr sz="2400" spc="-120" dirty="0"/>
              <a:t> </a:t>
            </a:r>
            <a:r>
              <a:rPr sz="2400" spc="-15" dirty="0"/>
              <a:t>Destroy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115" y="1857248"/>
            <a:ext cx="10097135" cy="437642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149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Measure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twice,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cut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once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Consider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-target</a:t>
            </a:r>
            <a:r>
              <a:rPr sz="2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flag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Avoid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run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production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“Retain”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flag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Remove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from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</a:t>
            </a:r>
            <a:r>
              <a:rPr sz="2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instead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destroy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tries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evaluate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outputs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sz="2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can refer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non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existing</a:t>
            </a:r>
            <a:endParaRPr sz="24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resources</a:t>
            </a:r>
            <a:r>
              <a:rPr sz="2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#18026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914"/>
              </a:spcBef>
              <a:buAutoNum type="arabicPeriod" startAt="6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prevent_destroy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should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let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you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succeed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#3874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410"/>
              </a:spcBef>
              <a:buAutoNum type="arabicPeriod" startAt="6"/>
              <a:tabLst>
                <a:tab pos="573405" algn="l"/>
                <a:tab pos="574040" algn="l"/>
              </a:tabLst>
            </a:pPr>
            <a:r>
              <a:rPr sz="2400" spc="-85" dirty="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can’t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destroy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a single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count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list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9676" y="3689603"/>
            <a:ext cx="8229600" cy="82550"/>
            <a:chOff x="1979676" y="3689603"/>
            <a:chExt cx="8229600" cy="8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3689603"/>
              <a:ext cx="8229599" cy="822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13204" y="3710939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1950" y="2877134"/>
            <a:ext cx="38468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Terraform</a:t>
            </a:r>
            <a:r>
              <a:rPr sz="4400" spc="-9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state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1195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7773" y="484708"/>
            <a:ext cx="3549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3D3D3D"/>
                </a:solidFill>
              </a:rPr>
              <a:t>T</a:t>
            </a:r>
            <a:r>
              <a:rPr sz="3600" spc="-270" dirty="0">
                <a:solidFill>
                  <a:srgbClr val="3D3D3D"/>
                </a:solidFill>
              </a:rPr>
              <a:t>erra</a:t>
            </a:r>
            <a:r>
              <a:rPr sz="3600" spc="-265" dirty="0">
                <a:solidFill>
                  <a:srgbClr val="3D3D3D"/>
                </a:solidFill>
              </a:rPr>
              <a:t>f</a:t>
            </a:r>
            <a:r>
              <a:rPr sz="3600" spc="-270" dirty="0">
                <a:solidFill>
                  <a:srgbClr val="3D3D3D"/>
                </a:solidFill>
              </a:rPr>
              <a:t>or</a:t>
            </a:r>
            <a:r>
              <a:rPr sz="3600" dirty="0">
                <a:solidFill>
                  <a:srgbClr val="3D3D3D"/>
                </a:solidFill>
              </a:rPr>
              <a:t>m</a:t>
            </a:r>
            <a:r>
              <a:rPr sz="3600" spc="-500" dirty="0">
                <a:solidFill>
                  <a:srgbClr val="3D3D3D"/>
                </a:solidFill>
              </a:rPr>
              <a:t> </a:t>
            </a:r>
            <a:r>
              <a:rPr sz="3600" spc="-260" dirty="0">
                <a:solidFill>
                  <a:srgbClr val="3D3D3D"/>
                </a:solidFill>
              </a:rPr>
              <a:t>S</a:t>
            </a:r>
            <a:r>
              <a:rPr sz="3600" spc="-270" dirty="0">
                <a:solidFill>
                  <a:srgbClr val="3D3D3D"/>
                </a:solidFill>
              </a:rPr>
              <a:t>tat</a:t>
            </a:r>
            <a:r>
              <a:rPr sz="3600" dirty="0">
                <a:solidFill>
                  <a:srgbClr val="3D3D3D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2666" y="2095627"/>
            <a:ext cx="5421630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sz="2400" spc="90" dirty="0">
                <a:solidFill>
                  <a:srgbClr val="EF5A28"/>
                </a:solidFill>
                <a:latin typeface="Verdana"/>
                <a:cs typeface="Verdana"/>
              </a:rPr>
              <a:t>J</a:t>
            </a:r>
            <a:r>
              <a:rPr sz="2400" spc="95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8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-50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f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7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(</a:t>
            </a: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spc="9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h!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)  </a:t>
            </a: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eso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rce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m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pp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ng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5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d</a:t>
            </a:r>
            <a:r>
              <a:rPr sz="2400" spc="-3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metadata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Locking</a:t>
            </a:r>
            <a:endParaRPr sz="2400">
              <a:latin typeface="Verdana"/>
              <a:cs typeface="Verdana"/>
            </a:endParaRPr>
          </a:p>
          <a:p>
            <a:pPr marL="12700" marR="3138805">
              <a:lnSpc>
                <a:spcPct val="162900"/>
              </a:lnSpc>
              <a:spcBef>
                <a:spcPts val="5"/>
              </a:spcBef>
            </a:pPr>
            <a:r>
              <a:rPr sz="2400" spc="65" dirty="0">
                <a:solidFill>
                  <a:srgbClr val="EF5A28"/>
                </a:solidFill>
                <a:latin typeface="Verdana"/>
                <a:cs typeface="Verdana"/>
              </a:rPr>
              <a:t>Loca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l</a:t>
            </a:r>
            <a:r>
              <a:rPr sz="2400" spc="16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/</a:t>
            </a:r>
            <a:r>
              <a:rPr sz="2400" spc="-204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em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e 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Environments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27" y="1898336"/>
            <a:ext cx="2883058" cy="346374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656031"/>
            <a:ext cx="3247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Terraform</a:t>
            </a:r>
            <a:r>
              <a:rPr sz="2400" spc="5" dirty="0"/>
              <a:t> </a:t>
            </a:r>
            <a:r>
              <a:rPr sz="2400" spc="-5" dirty="0"/>
              <a:t>state</a:t>
            </a:r>
            <a:r>
              <a:rPr sz="2400" spc="-150" dirty="0"/>
              <a:t> </a:t>
            </a:r>
            <a:r>
              <a:rPr sz="2400" spc="-10" dirty="0"/>
              <a:t>file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115" y="1589124"/>
            <a:ext cx="8063230" cy="46996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Backup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your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files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+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Versioning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spc="-1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Encryption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Do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edit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manually!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Main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Keys: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cat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terraform.tfstate.backup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|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jq</a:t>
            </a:r>
            <a:r>
              <a:rPr sz="24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'keys'</a:t>
            </a:r>
            <a:endParaRPr sz="2400">
              <a:latin typeface="Arial MT"/>
              <a:cs typeface="Arial MT"/>
            </a:endParaRPr>
          </a:p>
          <a:p>
            <a:pPr marL="1314450" lvl="1" indent="-636905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313815" algn="l"/>
                <a:tab pos="1315085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"lineage"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Unique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ID,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persists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after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initialization</a:t>
            </a:r>
            <a:endParaRPr sz="1850">
              <a:latin typeface="Arial MT"/>
              <a:cs typeface="Arial MT"/>
            </a:endParaRPr>
          </a:p>
          <a:p>
            <a:pPr marL="1314450" lvl="1" indent="-636905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313815" algn="l"/>
                <a:tab pos="1315085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"modules"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Main</a:t>
            </a:r>
            <a:r>
              <a:rPr sz="185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section</a:t>
            </a:r>
            <a:endParaRPr sz="1850">
              <a:latin typeface="Arial MT"/>
              <a:cs typeface="Arial MT"/>
            </a:endParaRPr>
          </a:p>
          <a:p>
            <a:pPr marL="1314450" lvl="1" indent="-622935">
              <a:lnSpc>
                <a:spcPct val="100000"/>
              </a:lnSpc>
              <a:spcBef>
                <a:spcPts val="425"/>
              </a:spcBef>
              <a:buAutoNum type="alphaLcPeriod"/>
              <a:tabLst>
                <a:tab pos="1313815" algn="l"/>
                <a:tab pos="1315085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"serial"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Increment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endParaRPr sz="1850">
              <a:latin typeface="Arial MT"/>
              <a:cs typeface="Arial MT"/>
            </a:endParaRPr>
          </a:p>
          <a:p>
            <a:pPr marL="1314450" lvl="1" indent="-636905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313815" algn="l"/>
                <a:tab pos="1315085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"terraform_version"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-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Implicit</a:t>
            </a:r>
            <a:r>
              <a:rPr sz="185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constraint</a:t>
            </a:r>
            <a:endParaRPr sz="1850">
              <a:latin typeface="Arial MT"/>
              <a:cs typeface="Arial MT"/>
            </a:endParaRPr>
          </a:p>
          <a:p>
            <a:pPr marL="1314450" lvl="1" indent="-636905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313815" algn="l"/>
                <a:tab pos="1315085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"version"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format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version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“terraform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state”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command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45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mv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to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move/rename</a:t>
            </a:r>
            <a:r>
              <a:rPr sz="185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modules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rm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safely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remove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state.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(destroy/retain</a:t>
            </a:r>
            <a:r>
              <a:rPr sz="1850" spc="-1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like)</a:t>
            </a:r>
            <a:endParaRPr sz="1850">
              <a:latin typeface="Arial MT"/>
              <a:cs typeface="Arial MT"/>
            </a:endParaRPr>
          </a:p>
          <a:p>
            <a:pPr marL="1183005" lvl="1" indent="-49149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pull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to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observe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current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remote</a:t>
            </a:r>
            <a:r>
              <a:rPr sz="185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list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&amp;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to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write/debug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modules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Terraform</a:t>
            </a:r>
            <a:r>
              <a:rPr spc="-70" dirty="0"/>
              <a:t> </a:t>
            </a:r>
            <a:r>
              <a:rPr spc="-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3014" y="5083302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pc="-35" dirty="0"/>
              <a:t>Terraform</a:t>
            </a:r>
            <a:r>
              <a:rPr spc="-15" dirty="0"/>
              <a:t> </a:t>
            </a:r>
            <a:r>
              <a:rPr spc="-5" dirty="0"/>
              <a:t>keeps</a:t>
            </a:r>
            <a:r>
              <a:rPr spc="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remote</a:t>
            </a:r>
            <a:r>
              <a:rPr spc="5" dirty="0"/>
              <a:t> </a:t>
            </a:r>
            <a:r>
              <a:rPr dirty="0"/>
              <a:t>state</a:t>
            </a:r>
            <a:r>
              <a:rPr spc="-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infrastructure</a:t>
            </a: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/>
              <a:t>It</a:t>
            </a:r>
            <a:r>
              <a:rPr spc="-20" dirty="0"/>
              <a:t> </a:t>
            </a:r>
            <a:r>
              <a:rPr spc="-5" dirty="0"/>
              <a:t>stores</a:t>
            </a:r>
            <a:r>
              <a:rPr spc="-10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file</a:t>
            </a:r>
            <a:r>
              <a:rPr spc="-10" dirty="0"/>
              <a:t> </a:t>
            </a:r>
            <a:r>
              <a:rPr spc="-5" dirty="0"/>
              <a:t>called</a:t>
            </a:r>
            <a:r>
              <a:rPr spc="45" dirty="0"/>
              <a:t> </a:t>
            </a:r>
            <a:r>
              <a:rPr dirty="0"/>
              <a:t>terraform.tfstate</a:t>
            </a:r>
          </a:p>
          <a:p>
            <a:pPr marL="355600" marR="164528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There</a:t>
            </a:r>
            <a:r>
              <a:rPr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also</a:t>
            </a:r>
            <a:r>
              <a:rPr spc="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backup</a:t>
            </a:r>
            <a:r>
              <a:rPr spc="5" dirty="0"/>
              <a:t> </a:t>
            </a:r>
            <a:r>
              <a:rPr dirty="0"/>
              <a:t>of the</a:t>
            </a:r>
            <a:r>
              <a:rPr spc="-15" dirty="0"/>
              <a:t> </a:t>
            </a:r>
            <a:r>
              <a:rPr spc="-5" dirty="0"/>
              <a:t>previous</a:t>
            </a:r>
            <a:r>
              <a:rPr spc="10" dirty="0"/>
              <a:t> </a:t>
            </a:r>
            <a:r>
              <a:rPr dirty="0"/>
              <a:t>state</a:t>
            </a:r>
            <a:r>
              <a:rPr spc="-10" dirty="0"/>
              <a:t> </a:t>
            </a:r>
            <a:r>
              <a:rPr spc="-5" dirty="0"/>
              <a:t>in </a:t>
            </a:r>
            <a:r>
              <a:rPr spc="-650" dirty="0"/>
              <a:t> </a:t>
            </a:r>
            <a:r>
              <a:rPr dirty="0"/>
              <a:t>terraform.tfstate.backup</a:t>
            </a: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When</a:t>
            </a:r>
            <a:r>
              <a:rPr spc="5" dirty="0"/>
              <a:t> </a:t>
            </a:r>
            <a:r>
              <a:rPr spc="-5" dirty="0"/>
              <a:t>you</a:t>
            </a:r>
            <a:r>
              <a:rPr spc="10" dirty="0"/>
              <a:t> </a:t>
            </a:r>
            <a:r>
              <a:rPr spc="-5" dirty="0"/>
              <a:t>execute</a:t>
            </a:r>
            <a:r>
              <a:rPr spc="30" dirty="0"/>
              <a:t> </a:t>
            </a:r>
            <a:r>
              <a:rPr dirty="0"/>
              <a:t>terraform</a:t>
            </a:r>
            <a:r>
              <a:rPr spc="-20" dirty="0"/>
              <a:t> </a:t>
            </a:r>
            <a:r>
              <a:rPr spc="-35" dirty="0"/>
              <a:t>apply,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new</a:t>
            </a:r>
            <a:r>
              <a:rPr spc="30" dirty="0"/>
              <a:t> </a:t>
            </a:r>
            <a:r>
              <a:rPr spc="-5" dirty="0"/>
              <a:t>terraform.tfstate </a:t>
            </a:r>
            <a:r>
              <a:rPr spc="-65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backup</a:t>
            </a:r>
            <a:r>
              <a:rPr spc="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written</a:t>
            </a: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This is </a:t>
            </a:r>
            <a:r>
              <a:rPr dirty="0"/>
              <a:t>how terraform</a:t>
            </a:r>
            <a:r>
              <a:rPr spc="-25" dirty="0"/>
              <a:t> </a:t>
            </a:r>
            <a:r>
              <a:rPr spc="-5" dirty="0"/>
              <a:t>keeps</a:t>
            </a:r>
            <a:r>
              <a:rPr spc="10" dirty="0"/>
              <a:t> </a:t>
            </a:r>
            <a:r>
              <a:rPr dirty="0"/>
              <a:t>track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remote</a:t>
            </a:r>
            <a:r>
              <a:rPr spc="-15" dirty="0"/>
              <a:t> </a:t>
            </a:r>
            <a:r>
              <a:rPr dirty="0"/>
              <a:t>state</a:t>
            </a:r>
          </a:p>
          <a:p>
            <a:pPr marL="355600" marR="60007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29335" algn="l"/>
                <a:tab pos="1029969" algn="l"/>
              </a:tabLst>
            </a:pPr>
            <a:r>
              <a:rPr dirty="0"/>
              <a:t>	If</a:t>
            </a:r>
            <a:r>
              <a:rPr spc="-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remote</a:t>
            </a:r>
            <a:r>
              <a:rPr spc="-5" dirty="0"/>
              <a:t> </a:t>
            </a:r>
            <a:r>
              <a:rPr dirty="0"/>
              <a:t>state</a:t>
            </a:r>
            <a:r>
              <a:rPr spc="-25" dirty="0"/>
              <a:t> </a:t>
            </a:r>
            <a:r>
              <a:rPr spc="-5" dirty="0"/>
              <a:t>changes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you</a:t>
            </a:r>
            <a:r>
              <a:rPr spc="10" dirty="0"/>
              <a:t> </a:t>
            </a:r>
            <a:r>
              <a:rPr spc="-5" dirty="0"/>
              <a:t>hit </a:t>
            </a:r>
            <a:r>
              <a:rPr dirty="0"/>
              <a:t>terraform </a:t>
            </a:r>
            <a:r>
              <a:rPr spc="-655" dirty="0"/>
              <a:t> </a:t>
            </a:r>
            <a:r>
              <a:rPr spc="-5" dirty="0"/>
              <a:t>apply</a:t>
            </a:r>
            <a:r>
              <a:rPr spc="5" dirty="0"/>
              <a:t> </a:t>
            </a:r>
            <a:r>
              <a:rPr spc="-5" dirty="0"/>
              <a:t>again,</a:t>
            </a:r>
            <a:r>
              <a:rPr spc="15" dirty="0"/>
              <a:t> </a:t>
            </a:r>
            <a:r>
              <a:rPr dirty="0"/>
              <a:t>terraform</a:t>
            </a:r>
            <a:r>
              <a:rPr spc="-15" dirty="0"/>
              <a:t> </a:t>
            </a:r>
            <a:r>
              <a:rPr spc="-5" dirty="0"/>
              <a:t>will</a:t>
            </a:r>
            <a:r>
              <a:rPr spc="10" dirty="0"/>
              <a:t> </a:t>
            </a:r>
            <a:r>
              <a:rPr spc="-5" dirty="0"/>
              <a:t>make</a:t>
            </a:r>
            <a:r>
              <a:rPr dirty="0"/>
              <a:t> </a:t>
            </a:r>
            <a:r>
              <a:rPr spc="-5" dirty="0"/>
              <a:t>changes</a:t>
            </a:r>
            <a:r>
              <a:rPr spc="15" dirty="0"/>
              <a:t> </a:t>
            </a:r>
            <a:r>
              <a:rPr dirty="0"/>
              <a:t>to meet</a:t>
            </a:r>
            <a:r>
              <a:rPr spc="-5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dirty="0"/>
              <a:t>correct</a:t>
            </a:r>
            <a:r>
              <a:rPr spc="-5" dirty="0"/>
              <a:t> </a:t>
            </a:r>
            <a:r>
              <a:rPr dirty="0"/>
              <a:t>remote state</a:t>
            </a:r>
            <a:r>
              <a:rPr spc="-25" dirty="0"/>
              <a:t> </a:t>
            </a:r>
            <a:r>
              <a:rPr spc="-5" dirty="0"/>
              <a:t>again</a:t>
            </a:r>
          </a:p>
          <a:p>
            <a:pPr marL="355600" marR="446405" indent="673100">
              <a:lnSpc>
                <a:spcPct val="100000"/>
              </a:lnSpc>
            </a:pPr>
            <a:r>
              <a:rPr dirty="0"/>
              <a:t>e.g.</a:t>
            </a:r>
            <a:r>
              <a:rPr spc="-10" dirty="0"/>
              <a:t> </a:t>
            </a:r>
            <a:r>
              <a:rPr spc="-5" dirty="0"/>
              <a:t>you</a:t>
            </a:r>
            <a:r>
              <a:rPr spc="5" dirty="0"/>
              <a:t> </a:t>
            </a:r>
            <a:r>
              <a:rPr spc="-5" dirty="0"/>
              <a:t>terminate</a:t>
            </a:r>
            <a:r>
              <a:rPr spc="5" dirty="0"/>
              <a:t> </a:t>
            </a:r>
            <a:r>
              <a:rPr spc="-5" dirty="0"/>
              <a:t>an</a:t>
            </a:r>
            <a:r>
              <a:rPr spc="10" dirty="0"/>
              <a:t> </a:t>
            </a:r>
            <a:r>
              <a:rPr spc="-5" dirty="0"/>
              <a:t>instance</a:t>
            </a:r>
            <a:r>
              <a:rPr spc="10" dirty="0"/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spc="-5" dirty="0"/>
              <a:t>managed</a:t>
            </a:r>
            <a:r>
              <a:rPr spc="10" dirty="0"/>
              <a:t> </a:t>
            </a:r>
            <a:r>
              <a:rPr spc="-5" dirty="0"/>
              <a:t>by </a:t>
            </a:r>
            <a:r>
              <a:rPr spc="-650" dirty="0"/>
              <a:t> </a:t>
            </a:r>
            <a:r>
              <a:rPr dirty="0"/>
              <a:t>terraform,</a:t>
            </a:r>
            <a:r>
              <a:rPr spc="-30" dirty="0"/>
              <a:t> </a:t>
            </a:r>
            <a:r>
              <a:rPr dirty="0"/>
              <a:t>after</a:t>
            </a:r>
            <a:r>
              <a:rPr spc="-25" dirty="0"/>
              <a:t> </a:t>
            </a:r>
            <a:r>
              <a:rPr dirty="0"/>
              <a:t>terraform</a:t>
            </a:r>
            <a:r>
              <a:rPr spc="-20" dirty="0"/>
              <a:t> </a:t>
            </a:r>
            <a:r>
              <a:rPr spc="-5" dirty="0"/>
              <a:t>apply</a:t>
            </a:r>
            <a:r>
              <a:rPr spc="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spc="-5" dirty="0"/>
              <a:t>will</a:t>
            </a:r>
            <a:r>
              <a:rPr spc="20" dirty="0"/>
              <a:t> </a:t>
            </a:r>
            <a:r>
              <a:rPr spc="-5" dirty="0"/>
              <a:t>be </a:t>
            </a:r>
            <a:r>
              <a:rPr dirty="0"/>
              <a:t>started</a:t>
            </a:r>
            <a:r>
              <a:rPr spc="-5" dirty="0"/>
              <a:t> again</a:t>
            </a:r>
          </a:p>
        </p:txBody>
      </p:sp>
      <p:sp>
        <p:nvSpPr>
          <p:cNvPr id="5" name="object 5"/>
          <p:cNvSpPr/>
          <p:nvPr/>
        </p:nvSpPr>
        <p:spPr>
          <a:xfrm>
            <a:off x="1975104" y="1168961"/>
            <a:ext cx="7927340" cy="68580"/>
          </a:xfrm>
          <a:custGeom>
            <a:avLst/>
            <a:gdLst/>
            <a:ahLst/>
            <a:cxnLst/>
            <a:rect l="l" t="t" r="r" b="b"/>
            <a:pathLst>
              <a:path w="7927340" h="68580">
                <a:moveTo>
                  <a:pt x="7927340" y="0"/>
                </a:moveTo>
                <a:lnTo>
                  <a:pt x="0" y="0"/>
                </a:lnTo>
                <a:lnTo>
                  <a:pt x="0" y="68399"/>
                </a:lnTo>
                <a:lnTo>
                  <a:pt x="7927340" y="68399"/>
                </a:lnTo>
                <a:lnTo>
                  <a:pt x="7927340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0040"/>
          </a:xfrm>
          <a:custGeom>
            <a:avLst/>
            <a:gdLst/>
            <a:ahLst/>
            <a:cxnLst/>
            <a:rect l="l" t="t" r="r" b="b"/>
            <a:pathLst>
              <a:path h="4130040">
                <a:moveTo>
                  <a:pt x="0" y="0"/>
                </a:moveTo>
                <a:lnTo>
                  <a:pt x="0" y="412967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8542" y="499617"/>
            <a:ext cx="6941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04040"/>
                </a:solidFill>
                <a:latin typeface="Arial MT"/>
                <a:cs typeface="Arial MT"/>
              </a:rPr>
              <a:t>Infrastructure</a:t>
            </a:r>
            <a:r>
              <a:rPr sz="3600" spc="4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600" spc="1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3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600" spc="14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36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600" spc="150" dirty="0">
                <a:solidFill>
                  <a:srgbClr val="404040"/>
                </a:solidFill>
                <a:latin typeface="Arial MT"/>
                <a:cs typeface="Arial MT"/>
              </a:rPr>
              <a:t>Benefits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032" y="2060321"/>
            <a:ext cx="3944620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795">
              <a:lnSpc>
                <a:spcPct val="143800"/>
              </a:lnSpc>
              <a:spcBef>
                <a:spcPts val="100"/>
              </a:spcBef>
            </a:pPr>
            <a:r>
              <a:rPr sz="2400" spc="-114" dirty="0">
                <a:solidFill>
                  <a:srgbClr val="EF5A28"/>
                </a:solidFill>
                <a:latin typeface="Arial Black"/>
                <a:cs typeface="Arial Black"/>
              </a:rPr>
              <a:t>A</a:t>
            </a:r>
            <a:r>
              <a:rPr sz="2400" spc="-105" dirty="0">
                <a:solidFill>
                  <a:srgbClr val="EF5A28"/>
                </a:solidFill>
                <a:latin typeface="Arial Black"/>
                <a:cs typeface="Arial Black"/>
              </a:rPr>
              <a:t>u</a:t>
            </a:r>
            <a:r>
              <a:rPr sz="2400" spc="-95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105" dirty="0">
                <a:solidFill>
                  <a:srgbClr val="EF5A28"/>
                </a:solidFill>
                <a:latin typeface="Arial Black"/>
                <a:cs typeface="Arial Black"/>
              </a:rPr>
              <a:t>o</a:t>
            </a:r>
            <a:r>
              <a:rPr sz="2400" spc="-100" dirty="0">
                <a:solidFill>
                  <a:srgbClr val="EF5A28"/>
                </a:solidFill>
                <a:latin typeface="Arial Black"/>
                <a:cs typeface="Arial Black"/>
              </a:rPr>
              <a:t>m</a:t>
            </a:r>
            <a:r>
              <a:rPr sz="2400" spc="-140" dirty="0">
                <a:solidFill>
                  <a:srgbClr val="EF5A28"/>
                </a:solidFill>
                <a:latin typeface="Arial Black"/>
                <a:cs typeface="Arial Black"/>
              </a:rPr>
              <a:t>a</a:t>
            </a:r>
            <a:r>
              <a:rPr sz="2400" spc="-95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105" dirty="0">
                <a:solidFill>
                  <a:srgbClr val="EF5A28"/>
                </a:solidFill>
                <a:latin typeface="Arial Black"/>
                <a:cs typeface="Arial Black"/>
              </a:rPr>
              <a:t>e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d</a:t>
            </a:r>
            <a:r>
              <a:rPr sz="2400" spc="-195" dirty="0">
                <a:solidFill>
                  <a:srgbClr val="EF5A28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EF5A28"/>
                </a:solidFill>
                <a:latin typeface="Arial Black"/>
                <a:cs typeface="Arial Black"/>
              </a:rPr>
              <a:t>dep</a:t>
            </a:r>
            <a:r>
              <a:rPr sz="2400" spc="-95" dirty="0">
                <a:solidFill>
                  <a:srgbClr val="EF5A28"/>
                </a:solidFill>
                <a:latin typeface="Arial Black"/>
                <a:cs typeface="Arial Black"/>
              </a:rPr>
              <a:t>l</a:t>
            </a:r>
            <a:r>
              <a:rPr sz="2400" spc="-140" dirty="0">
                <a:solidFill>
                  <a:srgbClr val="EF5A28"/>
                </a:solidFill>
                <a:latin typeface="Arial Black"/>
                <a:cs typeface="Arial Black"/>
              </a:rPr>
              <a:t>o</a:t>
            </a:r>
            <a:r>
              <a:rPr sz="2400" spc="-100" dirty="0">
                <a:solidFill>
                  <a:srgbClr val="EF5A28"/>
                </a:solidFill>
                <a:latin typeface="Arial Black"/>
                <a:cs typeface="Arial Black"/>
              </a:rPr>
              <a:t>ym</a:t>
            </a:r>
            <a:r>
              <a:rPr sz="2400" spc="-90" dirty="0">
                <a:solidFill>
                  <a:srgbClr val="EF5A28"/>
                </a:solidFill>
                <a:latin typeface="Arial Black"/>
                <a:cs typeface="Arial Black"/>
              </a:rPr>
              <a:t>e</a:t>
            </a:r>
            <a:r>
              <a:rPr sz="2400" spc="-105" dirty="0">
                <a:solidFill>
                  <a:srgbClr val="EF5A28"/>
                </a:solidFill>
                <a:latin typeface="Arial Black"/>
                <a:cs typeface="Arial Black"/>
              </a:rPr>
              <a:t>n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t  </a:t>
            </a:r>
            <a:r>
              <a:rPr sz="2400" spc="-140" dirty="0">
                <a:solidFill>
                  <a:srgbClr val="EF5A28"/>
                </a:solidFill>
                <a:latin typeface="Arial Black"/>
                <a:cs typeface="Arial Black"/>
              </a:rPr>
              <a:t>C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ons</a:t>
            </a:r>
            <a:r>
              <a:rPr sz="2400" spc="-140" dirty="0">
                <a:solidFill>
                  <a:srgbClr val="EF5A28"/>
                </a:solidFill>
                <a:latin typeface="Arial Black"/>
                <a:cs typeface="Arial Black"/>
              </a:rPr>
              <a:t>i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s</a:t>
            </a:r>
            <a:r>
              <a:rPr sz="2400" spc="-145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en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310" dirty="0">
                <a:solidFill>
                  <a:srgbClr val="EF5A28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EF5A28"/>
                </a:solidFill>
                <a:latin typeface="Arial Black"/>
                <a:cs typeface="Arial Black"/>
              </a:rPr>
              <a:t>e</a:t>
            </a:r>
            <a:r>
              <a:rPr sz="2400" spc="-185" dirty="0">
                <a:solidFill>
                  <a:srgbClr val="EF5A28"/>
                </a:solidFill>
                <a:latin typeface="Arial Black"/>
                <a:cs typeface="Arial Black"/>
              </a:rPr>
              <a:t>n</a:t>
            </a:r>
            <a:r>
              <a:rPr sz="2400" spc="-125" dirty="0">
                <a:solidFill>
                  <a:srgbClr val="EF5A28"/>
                </a:solidFill>
                <a:latin typeface="Arial Black"/>
                <a:cs typeface="Arial Black"/>
              </a:rPr>
              <a:t>v</a:t>
            </a:r>
            <a:r>
              <a:rPr sz="2400" spc="-120" dirty="0">
                <a:solidFill>
                  <a:srgbClr val="EF5A28"/>
                </a:solidFill>
                <a:latin typeface="Arial Black"/>
                <a:cs typeface="Arial Black"/>
              </a:rPr>
              <a:t>i</a:t>
            </a:r>
            <a:r>
              <a:rPr sz="2400" spc="-85" dirty="0">
                <a:solidFill>
                  <a:srgbClr val="EF5A28"/>
                </a:solidFill>
                <a:latin typeface="Arial Black"/>
                <a:cs typeface="Arial Black"/>
              </a:rPr>
              <a:t>r</a:t>
            </a:r>
            <a:r>
              <a:rPr sz="2400" spc="-125" dirty="0">
                <a:solidFill>
                  <a:srgbClr val="EF5A28"/>
                </a:solidFill>
                <a:latin typeface="Arial Black"/>
                <a:cs typeface="Arial Black"/>
              </a:rPr>
              <a:t>on</a:t>
            </a:r>
            <a:r>
              <a:rPr sz="2400" spc="-120" dirty="0">
                <a:solidFill>
                  <a:srgbClr val="EF5A28"/>
                </a:solidFill>
                <a:latin typeface="Arial Black"/>
                <a:cs typeface="Arial Black"/>
              </a:rPr>
              <a:t>m</a:t>
            </a:r>
            <a:r>
              <a:rPr sz="2400" spc="-125" dirty="0">
                <a:solidFill>
                  <a:srgbClr val="EF5A28"/>
                </a:solidFill>
                <a:latin typeface="Arial Black"/>
                <a:cs typeface="Arial Black"/>
              </a:rPr>
              <a:t>en</a:t>
            </a:r>
            <a:r>
              <a:rPr sz="2400" spc="-130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  <a:p>
            <a:pPr marL="12700" marR="546100">
              <a:lnSpc>
                <a:spcPts val="4670"/>
              </a:lnSpc>
              <a:spcBef>
                <a:spcPts val="440"/>
              </a:spcBef>
            </a:pPr>
            <a:r>
              <a:rPr sz="2400" spc="-175" dirty="0">
                <a:solidFill>
                  <a:srgbClr val="EF5A28"/>
                </a:solidFill>
                <a:latin typeface="Arial Black"/>
                <a:cs typeface="Arial Black"/>
              </a:rPr>
              <a:t>R</a:t>
            </a:r>
            <a:r>
              <a:rPr sz="2400" spc="-125" dirty="0">
                <a:solidFill>
                  <a:srgbClr val="EF5A28"/>
                </a:solidFill>
                <a:latin typeface="Arial Black"/>
                <a:cs typeface="Arial Black"/>
              </a:rPr>
              <a:t>epe</a:t>
            </a:r>
            <a:r>
              <a:rPr sz="2400" spc="-165" dirty="0">
                <a:solidFill>
                  <a:srgbClr val="EF5A28"/>
                </a:solidFill>
                <a:latin typeface="Arial Black"/>
                <a:cs typeface="Arial Black"/>
              </a:rPr>
              <a:t>a</a:t>
            </a:r>
            <a:r>
              <a:rPr sz="2400" spc="-120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105" dirty="0">
                <a:solidFill>
                  <a:srgbClr val="EF5A28"/>
                </a:solidFill>
                <a:latin typeface="Arial Black"/>
                <a:cs typeface="Arial Black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Arial Black"/>
                <a:cs typeface="Arial Black"/>
              </a:rPr>
              <a:t>b</a:t>
            </a:r>
            <a:r>
              <a:rPr sz="2400" spc="-120" dirty="0">
                <a:solidFill>
                  <a:srgbClr val="EF5A28"/>
                </a:solidFill>
                <a:latin typeface="Arial Black"/>
                <a:cs typeface="Arial Black"/>
              </a:rPr>
              <a:t>l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e</a:t>
            </a:r>
            <a:r>
              <a:rPr sz="2400" spc="-245" dirty="0">
                <a:solidFill>
                  <a:srgbClr val="EF5A28"/>
                </a:solidFill>
                <a:latin typeface="Arial Black"/>
                <a:cs typeface="Arial Black"/>
              </a:rPr>
              <a:t> </a:t>
            </a:r>
            <a:r>
              <a:rPr sz="2400" spc="-165" dirty="0">
                <a:solidFill>
                  <a:srgbClr val="EF5A28"/>
                </a:solidFill>
                <a:latin typeface="Arial Black"/>
                <a:cs typeface="Arial Black"/>
              </a:rPr>
              <a:t>p</a:t>
            </a:r>
            <a:r>
              <a:rPr sz="2400" spc="-120" dirty="0">
                <a:solidFill>
                  <a:srgbClr val="EF5A28"/>
                </a:solidFill>
                <a:latin typeface="Arial Black"/>
                <a:cs typeface="Arial Black"/>
              </a:rPr>
              <a:t>r</a:t>
            </a:r>
            <a:r>
              <a:rPr sz="2400" spc="-165" dirty="0">
                <a:solidFill>
                  <a:srgbClr val="EF5A28"/>
                </a:solidFill>
                <a:latin typeface="Arial Black"/>
                <a:cs typeface="Arial Black"/>
              </a:rPr>
              <a:t>oce</a:t>
            </a:r>
            <a:r>
              <a:rPr sz="2400" spc="-160" dirty="0">
                <a:solidFill>
                  <a:srgbClr val="EF5A28"/>
                </a:solidFill>
                <a:latin typeface="Arial Black"/>
                <a:cs typeface="Arial Black"/>
              </a:rPr>
              <a:t>s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s  </a:t>
            </a:r>
            <a:r>
              <a:rPr sz="2400" spc="-204" dirty="0">
                <a:solidFill>
                  <a:srgbClr val="EF5A28"/>
                </a:solidFill>
                <a:latin typeface="Arial Black"/>
                <a:cs typeface="Arial Black"/>
              </a:rPr>
              <a:t>R</a:t>
            </a:r>
            <a:r>
              <a:rPr sz="2400" spc="-155" dirty="0">
                <a:solidFill>
                  <a:srgbClr val="EF5A28"/>
                </a:solidFill>
                <a:latin typeface="Arial Black"/>
                <a:cs typeface="Arial Black"/>
              </a:rPr>
              <a:t>eu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s</a:t>
            </a:r>
            <a:r>
              <a:rPr sz="2400" spc="-130" dirty="0">
                <a:solidFill>
                  <a:srgbClr val="EF5A28"/>
                </a:solidFill>
                <a:latin typeface="Arial Black"/>
                <a:cs typeface="Arial Black"/>
              </a:rPr>
              <a:t>a</a:t>
            </a:r>
            <a:r>
              <a:rPr sz="2400" spc="-155" dirty="0">
                <a:solidFill>
                  <a:srgbClr val="EF5A28"/>
                </a:solidFill>
                <a:latin typeface="Arial Black"/>
                <a:cs typeface="Arial Black"/>
              </a:rPr>
              <a:t>b</a:t>
            </a:r>
            <a:r>
              <a:rPr sz="2400" spc="-140" dirty="0">
                <a:solidFill>
                  <a:srgbClr val="EF5A28"/>
                </a:solidFill>
                <a:latin typeface="Arial Black"/>
                <a:cs typeface="Arial Black"/>
              </a:rPr>
              <a:t>l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e</a:t>
            </a:r>
            <a:r>
              <a:rPr sz="2400" spc="-300" dirty="0">
                <a:solidFill>
                  <a:srgbClr val="EF5A28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EF5A28"/>
                </a:solidFill>
                <a:latin typeface="Arial Black"/>
                <a:cs typeface="Arial Black"/>
              </a:rPr>
              <a:t>co</a:t>
            </a:r>
            <a:r>
              <a:rPr sz="2400" spc="-125" dirty="0">
                <a:solidFill>
                  <a:srgbClr val="EF5A28"/>
                </a:solidFill>
                <a:latin typeface="Arial Black"/>
                <a:cs typeface="Arial Black"/>
              </a:rPr>
              <a:t>m</a:t>
            </a:r>
            <a:r>
              <a:rPr sz="2400" spc="-130" dirty="0">
                <a:solidFill>
                  <a:srgbClr val="EF5A28"/>
                </a:solidFill>
                <a:latin typeface="Arial Black"/>
                <a:cs typeface="Arial Black"/>
              </a:rPr>
              <a:t>ponen</a:t>
            </a:r>
            <a:r>
              <a:rPr sz="2400" spc="-120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400" spc="-105" dirty="0">
                <a:solidFill>
                  <a:srgbClr val="EF5A28"/>
                </a:solidFill>
                <a:latin typeface="Arial Black"/>
                <a:cs typeface="Arial Black"/>
              </a:rPr>
              <a:t>D</a:t>
            </a:r>
            <a:r>
              <a:rPr sz="2400" spc="-114" dirty="0">
                <a:solidFill>
                  <a:srgbClr val="EF5A28"/>
                </a:solidFill>
                <a:latin typeface="Arial Black"/>
                <a:cs typeface="Arial Black"/>
              </a:rPr>
              <a:t>ocu</a:t>
            </a:r>
            <a:r>
              <a:rPr sz="2400" spc="-110" dirty="0">
                <a:solidFill>
                  <a:srgbClr val="EF5A28"/>
                </a:solidFill>
                <a:latin typeface="Arial Black"/>
                <a:cs typeface="Arial Black"/>
              </a:rPr>
              <a:t>m</a:t>
            </a:r>
            <a:r>
              <a:rPr sz="2400" spc="-114" dirty="0">
                <a:solidFill>
                  <a:srgbClr val="EF5A28"/>
                </a:solidFill>
                <a:latin typeface="Arial Black"/>
                <a:cs typeface="Arial Black"/>
              </a:rPr>
              <a:t>en</a:t>
            </a:r>
            <a:r>
              <a:rPr sz="2400" spc="-110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114" dirty="0">
                <a:solidFill>
                  <a:srgbClr val="EF5A28"/>
                </a:solidFill>
                <a:latin typeface="Arial Black"/>
                <a:cs typeface="Arial Black"/>
              </a:rPr>
              <a:t>e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d</a:t>
            </a:r>
            <a:r>
              <a:rPr sz="2400" spc="-195" dirty="0">
                <a:solidFill>
                  <a:srgbClr val="EF5A28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a</a:t>
            </a:r>
            <a:r>
              <a:rPr sz="2400" spc="-110" dirty="0">
                <a:solidFill>
                  <a:srgbClr val="EF5A28"/>
                </a:solidFill>
                <a:latin typeface="Arial Black"/>
                <a:cs typeface="Arial Black"/>
              </a:rPr>
              <a:t>r</a:t>
            </a:r>
            <a:r>
              <a:rPr sz="2400" spc="-185" dirty="0">
                <a:solidFill>
                  <a:srgbClr val="EF5A28"/>
                </a:solidFill>
                <a:latin typeface="Arial Black"/>
                <a:cs typeface="Arial Black"/>
              </a:rPr>
              <a:t>c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h</a:t>
            </a:r>
            <a:r>
              <a:rPr sz="2400" spc="-140" dirty="0">
                <a:solidFill>
                  <a:srgbClr val="EF5A28"/>
                </a:solidFill>
                <a:latin typeface="Arial Black"/>
                <a:cs typeface="Arial Black"/>
              </a:rPr>
              <a:t>i</a:t>
            </a:r>
            <a:r>
              <a:rPr sz="2400" spc="-145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ec</a:t>
            </a:r>
            <a:r>
              <a:rPr sz="2400" spc="-145" dirty="0">
                <a:solidFill>
                  <a:srgbClr val="EF5A28"/>
                </a:solidFill>
                <a:latin typeface="Arial Black"/>
                <a:cs typeface="Arial Black"/>
              </a:rPr>
              <a:t>t</a:t>
            </a:r>
            <a:r>
              <a:rPr sz="2400" spc="-150" dirty="0">
                <a:solidFill>
                  <a:srgbClr val="EF5A28"/>
                </a:solidFill>
                <a:latin typeface="Arial Black"/>
                <a:cs typeface="Arial Black"/>
              </a:rPr>
              <a:t>u</a:t>
            </a:r>
            <a:r>
              <a:rPr sz="2400" spc="-110" dirty="0">
                <a:solidFill>
                  <a:srgbClr val="EF5A28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EF5A28"/>
                </a:solidFill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399" y="2331339"/>
            <a:ext cx="2924901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Terraform</a:t>
            </a:r>
            <a:r>
              <a:rPr spc="-70" dirty="0"/>
              <a:t> </a:t>
            </a:r>
            <a:r>
              <a:rPr spc="-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3014" y="1424685"/>
            <a:ext cx="8265159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80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keep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terraform.tfstate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version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</a:t>
            </a:r>
            <a:endParaRPr sz="2400">
              <a:latin typeface="Arial MT"/>
              <a:cs typeface="Arial MT"/>
            </a:endParaRPr>
          </a:p>
          <a:p>
            <a:pPr marL="1449705" indent="-1437640">
              <a:lnSpc>
                <a:spcPct val="100000"/>
              </a:lnSpc>
              <a:buChar char="•"/>
              <a:tabLst>
                <a:tab pos="1449705" algn="l"/>
                <a:tab pos="1450340" algn="l"/>
              </a:tabLst>
            </a:pPr>
            <a:r>
              <a:rPr sz="2400" dirty="0">
                <a:latin typeface="Arial MT"/>
                <a:cs typeface="Arial MT"/>
              </a:rPr>
              <a:t>e.g.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git</a:t>
            </a:r>
            <a:endParaRPr sz="2400">
              <a:latin typeface="Arial MT"/>
              <a:cs typeface="Arial MT"/>
            </a:endParaRPr>
          </a:p>
          <a:p>
            <a:pPr marL="355600" marR="12763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gives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history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terraform.tfstate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(which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JSON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file)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allows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collaborate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dirty="0">
                <a:latin typeface="Arial MT"/>
                <a:cs typeface="Arial MT"/>
              </a:rPr>
              <a:t> team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  <a:p>
            <a:pPr marL="355600" marR="165735" indent="-343535">
              <a:lnSpc>
                <a:spcPct val="100000"/>
              </a:lnSpc>
              <a:buFont typeface="Arial MT"/>
              <a:buChar char="•"/>
              <a:tabLst>
                <a:tab pos="1365885" algn="l"/>
                <a:tab pos="1366520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Unfortunately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5" dirty="0">
                <a:latin typeface="Arial MT"/>
                <a:cs typeface="Arial MT"/>
              </a:rPr>
              <a:t> conflicts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people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 time</a:t>
            </a:r>
            <a:endParaRPr sz="24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Local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beginning,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becomes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bigger,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might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store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5104" y="1168961"/>
            <a:ext cx="7927340" cy="68580"/>
          </a:xfrm>
          <a:custGeom>
            <a:avLst/>
            <a:gdLst/>
            <a:ahLst/>
            <a:cxnLst/>
            <a:rect l="l" t="t" r="r" b="b"/>
            <a:pathLst>
              <a:path w="7927340" h="68580">
                <a:moveTo>
                  <a:pt x="7927340" y="0"/>
                </a:moveTo>
                <a:lnTo>
                  <a:pt x="0" y="0"/>
                </a:lnTo>
                <a:lnTo>
                  <a:pt x="0" y="68399"/>
                </a:lnTo>
                <a:lnTo>
                  <a:pt x="7927340" y="68399"/>
                </a:lnTo>
                <a:lnTo>
                  <a:pt x="7927340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Terraform</a:t>
            </a:r>
            <a:r>
              <a:rPr spc="-70" dirty="0"/>
              <a:t> </a:t>
            </a:r>
            <a:r>
              <a:rPr spc="-5"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975104" y="1168961"/>
            <a:ext cx="7927340" cy="68580"/>
          </a:xfrm>
          <a:custGeom>
            <a:avLst/>
            <a:gdLst/>
            <a:ahLst/>
            <a:cxnLst/>
            <a:rect l="l" t="t" r="r" b="b"/>
            <a:pathLst>
              <a:path w="7927340" h="68580">
                <a:moveTo>
                  <a:pt x="7927340" y="0"/>
                </a:moveTo>
                <a:lnTo>
                  <a:pt x="0" y="0"/>
                </a:lnTo>
                <a:lnTo>
                  <a:pt x="0" y="68399"/>
                </a:lnTo>
                <a:lnTo>
                  <a:pt x="7927340" y="68399"/>
                </a:lnTo>
                <a:lnTo>
                  <a:pt x="7927340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4732" y="1706371"/>
            <a:ext cx="76581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terraform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 </a:t>
            </a:r>
            <a:r>
              <a:rPr sz="1800" spc="-5" dirty="0">
                <a:latin typeface="Arial MT"/>
                <a:cs typeface="Arial MT"/>
              </a:rPr>
              <a:t>can 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saved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remote,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backend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functionality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terraform.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16433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default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backend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(the</a:t>
            </a:r>
            <a:r>
              <a:rPr sz="1800" spc="-5" dirty="0">
                <a:latin typeface="Arial MT"/>
                <a:cs typeface="Arial MT"/>
              </a:rPr>
              <a:t> local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terraform</a:t>
            </a:r>
            <a:r>
              <a:rPr sz="1800" dirty="0">
                <a:latin typeface="Arial MT"/>
                <a:cs typeface="Arial MT"/>
              </a:rPr>
              <a:t> state</a:t>
            </a:r>
            <a:r>
              <a:rPr sz="1800" spc="-5" dirty="0">
                <a:latin typeface="Arial MT"/>
                <a:cs typeface="Arial MT"/>
              </a:rPr>
              <a:t> file)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 backbend's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include: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s3 </a:t>
            </a:r>
            <a:r>
              <a:rPr sz="1800" spc="-10" dirty="0">
                <a:latin typeface="Arial MT"/>
                <a:cs typeface="Arial MT"/>
              </a:rPr>
              <a:t>(with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looking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mechanism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dynamoDB)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consul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(with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locking)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terraform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enterprise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commercial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solution)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1213" y="427101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S</a:t>
            </a:r>
            <a:r>
              <a:rPr sz="2400" dirty="0"/>
              <a:t>i</a:t>
            </a:r>
            <a:r>
              <a:rPr sz="2400" spc="-20" dirty="0"/>
              <a:t>mp</a:t>
            </a:r>
            <a:r>
              <a:rPr sz="2400" dirty="0"/>
              <a:t>le</a:t>
            </a:r>
            <a:r>
              <a:rPr sz="2400" spc="-130" dirty="0"/>
              <a:t> </a:t>
            </a:r>
            <a:r>
              <a:rPr sz="2400" spc="-10" dirty="0"/>
              <a:t>w</a:t>
            </a:r>
            <a:r>
              <a:rPr sz="2400" spc="-20" dirty="0"/>
              <a:t>o</a:t>
            </a:r>
            <a:r>
              <a:rPr sz="2400" spc="-10" dirty="0"/>
              <a:t>r</a:t>
            </a:r>
            <a:r>
              <a:rPr sz="2400" spc="-20" dirty="0"/>
              <a:t>k</a:t>
            </a:r>
            <a:r>
              <a:rPr sz="2400" spc="-10" dirty="0"/>
              <a:t>f</a:t>
            </a:r>
            <a:r>
              <a:rPr sz="2400" dirty="0"/>
              <a:t>l</a:t>
            </a:r>
            <a:r>
              <a:rPr sz="2400" spc="-25" dirty="0"/>
              <a:t>o</a:t>
            </a:r>
            <a:r>
              <a:rPr sz="2400" dirty="0"/>
              <a:t>w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02692" y="1078931"/>
            <a:ext cx="11786870" cy="5700395"/>
            <a:chOff x="202692" y="1078931"/>
            <a:chExt cx="11786870" cy="5700395"/>
          </a:xfrm>
        </p:grpSpPr>
        <p:sp>
          <p:nvSpPr>
            <p:cNvPr id="4" name="object 4"/>
            <p:cNvSpPr/>
            <p:nvPr/>
          </p:nvSpPr>
          <p:spPr>
            <a:xfrm>
              <a:off x="202692" y="1078931"/>
              <a:ext cx="11786870" cy="113664"/>
            </a:xfrm>
            <a:custGeom>
              <a:avLst/>
              <a:gdLst/>
              <a:ahLst/>
              <a:cxnLst/>
              <a:rect l="l" t="t" r="r" b="b"/>
              <a:pathLst>
                <a:path w="11786870" h="113665">
                  <a:moveTo>
                    <a:pt x="11786616" y="0"/>
                  </a:moveTo>
                  <a:lnTo>
                    <a:pt x="0" y="0"/>
                  </a:lnTo>
                  <a:lnTo>
                    <a:pt x="0" y="113598"/>
                  </a:lnTo>
                  <a:lnTo>
                    <a:pt x="11786616" y="113598"/>
                  </a:lnTo>
                  <a:lnTo>
                    <a:pt x="11786616" y="0"/>
                  </a:lnTo>
                  <a:close/>
                </a:path>
              </a:pathLst>
            </a:custGeom>
            <a:solidFill>
              <a:srgbClr val="5B4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5292" y="1191766"/>
              <a:ext cx="8310372" cy="55869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70108" cy="38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0119" y="4684776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818896" y="0"/>
                </a:moveTo>
                <a:lnTo>
                  <a:pt x="902716" y="4444"/>
                </a:lnTo>
                <a:lnTo>
                  <a:pt x="983742" y="16763"/>
                </a:lnTo>
                <a:lnTo>
                  <a:pt x="1062482" y="36703"/>
                </a:lnTo>
                <a:lnTo>
                  <a:pt x="1137539" y="64262"/>
                </a:lnTo>
                <a:lnTo>
                  <a:pt x="1209294" y="99060"/>
                </a:lnTo>
                <a:lnTo>
                  <a:pt x="1276858" y="139700"/>
                </a:lnTo>
                <a:lnTo>
                  <a:pt x="1339977" y="187198"/>
                </a:lnTo>
                <a:lnTo>
                  <a:pt x="1397762" y="239903"/>
                </a:lnTo>
                <a:lnTo>
                  <a:pt x="1450975" y="298196"/>
                </a:lnTo>
                <a:lnTo>
                  <a:pt x="1497965" y="361315"/>
                </a:lnTo>
                <a:lnTo>
                  <a:pt x="1539113" y="428751"/>
                </a:lnTo>
                <a:lnTo>
                  <a:pt x="1573530" y="500253"/>
                </a:lnTo>
                <a:lnTo>
                  <a:pt x="1601089" y="575310"/>
                </a:lnTo>
                <a:lnTo>
                  <a:pt x="1621028" y="654050"/>
                </a:lnTo>
                <a:lnTo>
                  <a:pt x="1633347" y="735076"/>
                </a:lnTo>
                <a:lnTo>
                  <a:pt x="1637792" y="818896"/>
                </a:lnTo>
                <a:lnTo>
                  <a:pt x="1633347" y="902716"/>
                </a:lnTo>
                <a:lnTo>
                  <a:pt x="1621028" y="983767"/>
                </a:lnTo>
                <a:lnTo>
                  <a:pt x="1601089" y="1062418"/>
                </a:lnTo>
                <a:lnTo>
                  <a:pt x="1573530" y="1137500"/>
                </a:lnTo>
                <a:lnTo>
                  <a:pt x="1539113" y="1209357"/>
                </a:lnTo>
                <a:lnTo>
                  <a:pt x="1497965" y="1276845"/>
                </a:lnTo>
                <a:lnTo>
                  <a:pt x="1450848" y="1339926"/>
                </a:lnTo>
                <a:lnTo>
                  <a:pt x="1397762" y="1397825"/>
                </a:lnTo>
                <a:lnTo>
                  <a:pt x="1339977" y="1450911"/>
                </a:lnTo>
                <a:lnTo>
                  <a:pt x="1276858" y="1498028"/>
                </a:lnTo>
                <a:lnTo>
                  <a:pt x="1209294" y="1539151"/>
                </a:lnTo>
                <a:lnTo>
                  <a:pt x="1137539" y="1573491"/>
                </a:lnTo>
                <a:lnTo>
                  <a:pt x="1062482" y="1601038"/>
                </a:lnTo>
                <a:lnTo>
                  <a:pt x="983742" y="1621002"/>
                </a:lnTo>
                <a:lnTo>
                  <a:pt x="902716" y="1633385"/>
                </a:lnTo>
                <a:lnTo>
                  <a:pt x="818896" y="1637766"/>
                </a:lnTo>
                <a:lnTo>
                  <a:pt x="735076" y="1633385"/>
                </a:lnTo>
                <a:lnTo>
                  <a:pt x="654050" y="1621002"/>
                </a:lnTo>
                <a:lnTo>
                  <a:pt x="575310" y="1601038"/>
                </a:lnTo>
                <a:lnTo>
                  <a:pt x="500253" y="1573491"/>
                </a:lnTo>
                <a:lnTo>
                  <a:pt x="428752" y="1539151"/>
                </a:lnTo>
                <a:lnTo>
                  <a:pt x="361315" y="1498028"/>
                </a:lnTo>
                <a:lnTo>
                  <a:pt x="298246" y="1450911"/>
                </a:lnTo>
                <a:lnTo>
                  <a:pt x="239953" y="1397825"/>
                </a:lnTo>
                <a:lnTo>
                  <a:pt x="187261" y="1339926"/>
                </a:lnTo>
                <a:lnTo>
                  <a:pt x="139738" y="1276845"/>
                </a:lnTo>
                <a:lnTo>
                  <a:pt x="99009" y="1209357"/>
                </a:lnTo>
                <a:lnTo>
                  <a:pt x="64287" y="1137500"/>
                </a:lnTo>
                <a:lnTo>
                  <a:pt x="36728" y="1062418"/>
                </a:lnTo>
                <a:lnTo>
                  <a:pt x="16764" y="983767"/>
                </a:lnTo>
                <a:lnTo>
                  <a:pt x="4381" y="902716"/>
                </a:lnTo>
                <a:lnTo>
                  <a:pt x="0" y="818896"/>
                </a:lnTo>
                <a:lnTo>
                  <a:pt x="4381" y="735076"/>
                </a:lnTo>
                <a:lnTo>
                  <a:pt x="16764" y="654050"/>
                </a:lnTo>
                <a:lnTo>
                  <a:pt x="36728" y="575310"/>
                </a:lnTo>
                <a:lnTo>
                  <a:pt x="64287" y="500253"/>
                </a:lnTo>
                <a:lnTo>
                  <a:pt x="99021" y="428751"/>
                </a:lnTo>
                <a:lnTo>
                  <a:pt x="139738" y="361315"/>
                </a:lnTo>
                <a:lnTo>
                  <a:pt x="187261" y="298196"/>
                </a:lnTo>
                <a:lnTo>
                  <a:pt x="239953" y="239903"/>
                </a:lnTo>
                <a:lnTo>
                  <a:pt x="298246" y="187198"/>
                </a:lnTo>
                <a:lnTo>
                  <a:pt x="361315" y="139700"/>
                </a:lnTo>
                <a:lnTo>
                  <a:pt x="428752" y="99060"/>
                </a:lnTo>
                <a:lnTo>
                  <a:pt x="500253" y="64262"/>
                </a:lnTo>
                <a:lnTo>
                  <a:pt x="575310" y="36703"/>
                </a:lnTo>
                <a:lnTo>
                  <a:pt x="654050" y="16763"/>
                </a:lnTo>
                <a:lnTo>
                  <a:pt x="735076" y="4444"/>
                </a:lnTo>
                <a:lnTo>
                  <a:pt x="818896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077" y="1399489"/>
            <a:ext cx="8509000" cy="12960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919"/>
              </a:spcBef>
              <a:tabLst>
                <a:tab pos="1713230" algn="l"/>
              </a:tabLst>
            </a:pPr>
            <a:r>
              <a:rPr sz="4500" spc="-35" dirty="0">
                <a:solidFill>
                  <a:srgbClr val="0F0F0F"/>
                </a:solidFill>
              </a:rPr>
              <a:t>UpdatingYour</a:t>
            </a:r>
            <a:r>
              <a:rPr sz="4500" spc="-204" dirty="0">
                <a:solidFill>
                  <a:srgbClr val="0F0F0F"/>
                </a:solidFill>
              </a:rPr>
              <a:t> </a:t>
            </a:r>
            <a:r>
              <a:rPr sz="4500" spc="-95" dirty="0">
                <a:solidFill>
                  <a:srgbClr val="0F0F0F"/>
                </a:solidFill>
              </a:rPr>
              <a:t>Configuration </a:t>
            </a:r>
            <a:r>
              <a:rPr sz="4500" spc="-1485" dirty="0">
                <a:solidFill>
                  <a:srgbClr val="0F0F0F"/>
                </a:solidFill>
              </a:rPr>
              <a:t> </a:t>
            </a:r>
            <a:r>
              <a:rPr sz="4500" spc="-60" dirty="0">
                <a:solidFill>
                  <a:srgbClr val="0F0F0F"/>
                </a:solidFill>
              </a:rPr>
              <a:t>wi</a:t>
            </a:r>
            <a:r>
              <a:rPr sz="4500" spc="-70" dirty="0">
                <a:solidFill>
                  <a:srgbClr val="0F0F0F"/>
                </a:solidFill>
              </a:rPr>
              <a:t>t</a:t>
            </a:r>
            <a:r>
              <a:rPr sz="4500" dirty="0">
                <a:solidFill>
                  <a:srgbClr val="0F0F0F"/>
                </a:solidFill>
              </a:rPr>
              <a:t>h	</a:t>
            </a:r>
            <a:r>
              <a:rPr sz="4500" spc="-70" dirty="0">
                <a:solidFill>
                  <a:srgbClr val="0F0F0F"/>
                </a:solidFill>
              </a:rPr>
              <a:t>M</a:t>
            </a:r>
            <a:r>
              <a:rPr sz="4500" spc="-75" dirty="0">
                <a:solidFill>
                  <a:srgbClr val="0F0F0F"/>
                </a:solidFill>
              </a:rPr>
              <a:t>o</a:t>
            </a:r>
            <a:r>
              <a:rPr sz="4500" spc="-80" dirty="0">
                <a:solidFill>
                  <a:srgbClr val="0F0F0F"/>
                </a:solidFill>
              </a:rPr>
              <a:t>r</a:t>
            </a:r>
            <a:r>
              <a:rPr sz="4500" dirty="0">
                <a:solidFill>
                  <a:srgbClr val="0F0F0F"/>
                </a:solidFill>
              </a:rPr>
              <a:t>e</a:t>
            </a:r>
            <a:r>
              <a:rPr sz="4500" spc="-540" dirty="0">
                <a:solidFill>
                  <a:srgbClr val="0F0F0F"/>
                </a:solidFill>
              </a:rPr>
              <a:t> </a:t>
            </a:r>
            <a:r>
              <a:rPr sz="4500" spc="-120" dirty="0">
                <a:solidFill>
                  <a:srgbClr val="0F0F0F"/>
                </a:solidFill>
              </a:rPr>
              <a:t>R</a:t>
            </a:r>
            <a:r>
              <a:rPr sz="4500" spc="-125" dirty="0">
                <a:solidFill>
                  <a:srgbClr val="0F0F0F"/>
                </a:solidFill>
              </a:rPr>
              <a:t>esou</a:t>
            </a:r>
            <a:r>
              <a:rPr sz="4500" spc="-130" dirty="0">
                <a:solidFill>
                  <a:srgbClr val="0F0F0F"/>
                </a:solidFill>
              </a:rPr>
              <a:t>r</a:t>
            </a:r>
            <a:r>
              <a:rPr sz="4500" spc="-125" dirty="0">
                <a:solidFill>
                  <a:srgbClr val="0F0F0F"/>
                </a:solidFill>
              </a:rPr>
              <a:t>ce</a:t>
            </a:r>
            <a:r>
              <a:rPr sz="4500" dirty="0">
                <a:solidFill>
                  <a:srgbClr val="0F0F0F"/>
                </a:solidFill>
              </a:rPr>
              <a:t>s</a:t>
            </a:r>
            <a:endParaRPr sz="45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70108" cy="38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0119" y="4684776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818896" y="0"/>
                </a:moveTo>
                <a:lnTo>
                  <a:pt x="902716" y="4444"/>
                </a:lnTo>
                <a:lnTo>
                  <a:pt x="983742" y="16763"/>
                </a:lnTo>
                <a:lnTo>
                  <a:pt x="1062482" y="36703"/>
                </a:lnTo>
                <a:lnTo>
                  <a:pt x="1137539" y="64262"/>
                </a:lnTo>
                <a:lnTo>
                  <a:pt x="1209294" y="99060"/>
                </a:lnTo>
                <a:lnTo>
                  <a:pt x="1276858" y="139700"/>
                </a:lnTo>
                <a:lnTo>
                  <a:pt x="1339977" y="187198"/>
                </a:lnTo>
                <a:lnTo>
                  <a:pt x="1397762" y="239903"/>
                </a:lnTo>
                <a:lnTo>
                  <a:pt x="1450975" y="298196"/>
                </a:lnTo>
                <a:lnTo>
                  <a:pt x="1497965" y="361315"/>
                </a:lnTo>
                <a:lnTo>
                  <a:pt x="1539113" y="428751"/>
                </a:lnTo>
                <a:lnTo>
                  <a:pt x="1573530" y="500253"/>
                </a:lnTo>
                <a:lnTo>
                  <a:pt x="1601089" y="575310"/>
                </a:lnTo>
                <a:lnTo>
                  <a:pt x="1621028" y="654050"/>
                </a:lnTo>
                <a:lnTo>
                  <a:pt x="1633347" y="735076"/>
                </a:lnTo>
                <a:lnTo>
                  <a:pt x="1637792" y="818896"/>
                </a:lnTo>
                <a:lnTo>
                  <a:pt x="1633347" y="902716"/>
                </a:lnTo>
                <a:lnTo>
                  <a:pt x="1621028" y="983767"/>
                </a:lnTo>
                <a:lnTo>
                  <a:pt x="1601089" y="1062418"/>
                </a:lnTo>
                <a:lnTo>
                  <a:pt x="1573530" y="1137500"/>
                </a:lnTo>
                <a:lnTo>
                  <a:pt x="1539113" y="1209357"/>
                </a:lnTo>
                <a:lnTo>
                  <a:pt x="1497965" y="1276845"/>
                </a:lnTo>
                <a:lnTo>
                  <a:pt x="1450848" y="1339926"/>
                </a:lnTo>
                <a:lnTo>
                  <a:pt x="1397762" y="1397825"/>
                </a:lnTo>
                <a:lnTo>
                  <a:pt x="1339977" y="1450911"/>
                </a:lnTo>
                <a:lnTo>
                  <a:pt x="1276858" y="1498028"/>
                </a:lnTo>
                <a:lnTo>
                  <a:pt x="1209294" y="1539151"/>
                </a:lnTo>
                <a:lnTo>
                  <a:pt x="1137539" y="1573491"/>
                </a:lnTo>
                <a:lnTo>
                  <a:pt x="1062482" y="1601038"/>
                </a:lnTo>
                <a:lnTo>
                  <a:pt x="983742" y="1621002"/>
                </a:lnTo>
                <a:lnTo>
                  <a:pt x="902716" y="1633385"/>
                </a:lnTo>
                <a:lnTo>
                  <a:pt x="818896" y="1637766"/>
                </a:lnTo>
                <a:lnTo>
                  <a:pt x="735076" y="1633385"/>
                </a:lnTo>
                <a:lnTo>
                  <a:pt x="654050" y="1621002"/>
                </a:lnTo>
                <a:lnTo>
                  <a:pt x="575310" y="1601038"/>
                </a:lnTo>
                <a:lnTo>
                  <a:pt x="500253" y="1573491"/>
                </a:lnTo>
                <a:lnTo>
                  <a:pt x="428752" y="1539151"/>
                </a:lnTo>
                <a:lnTo>
                  <a:pt x="361315" y="1498028"/>
                </a:lnTo>
                <a:lnTo>
                  <a:pt x="298246" y="1450911"/>
                </a:lnTo>
                <a:lnTo>
                  <a:pt x="239953" y="1397825"/>
                </a:lnTo>
                <a:lnTo>
                  <a:pt x="187261" y="1339926"/>
                </a:lnTo>
                <a:lnTo>
                  <a:pt x="139738" y="1276845"/>
                </a:lnTo>
                <a:lnTo>
                  <a:pt x="99009" y="1209357"/>
                </a:lnTo>
                <a:lnTo>
                  <a:pt x="64287" y="1137500"/>
                </a:lnTo>
                <a:lnTo>
                  <a:pt x="36728" y="1062418"/>
                </a:lnTo>
                <a:lnTo>
                  <a:pt x="16764" y="983767"/>
                </a:lnTo>
                <a:lnTo>
                  <a:pt x="4381" y="902716"/>
                </a:lnTo>
                <a:lnTo>
                  <a:pt x="0" y="818896"/>
                </a:lnTo>
                <a:lnTo>
                  <a:pt x="4381" y="735076"/>
                </a:lnTo>
                <a:lnTo>
                  <a:pt x="16764" y="654050"/>
                </a:lnTo>
                <a:lnTo>
                  <a:pt x="36728" y="575310"/>
                </a:lnTo>
                <a:lnTo>
                  <a:pt x="64287" y="500253"/>
                </a:lnTo>
                <a:lnTo>
                  <a:pt x="99021" y="428751"/>
                </a:lnTo>
                <a:lnTo>
                  <a:pt x="139738" y="361315"/>
                </a:lnTo>
                <a:lnTo>
                  <a:pt x="187261" y="298196"/>
                </a:lnTo>
                <a:lnTo>
                  <a:pt x="239953" y="239903"/>
                </a:lnTo>
                <a:lnTo>
                  <a:pt x="298246" y="187198"/>
                </a:lnTo>
                <a:lnTo>
                  <a:pt x="361315" y="139700"/>
                </a:lnTo>
                <a:lnTo>
                  <a:pt x="428752" y="99060"/>
                </a:lnTo>
                <a:lnTo>
                  <a:pt x="500253" y="64262"/>
                </a:lnTo>
                <a:lnTo>
                  <a:pt x="575310" y="36703"/>
                </a:lnTo>
                <a:lnTo>
                  <a:pt x="654050" y="16763"/>
                </a:lnTo>
                <a:lnTo>
                  <a:pt x="735076" y="4444"/>
                </a:lnTo>
                <a:lnTo>
                  <a:pt x="818896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077" y="1399489"/>
            <a:ext cx="9486900" cy="12960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919"/>
              </a:spcBef>
              <a:tabLst>
                <a:tab pos="7216775" algn="l"/>
              </a:tabLst>
            </a:pPr>
            <a:r>
              <a:rPr sz="4500" spc="20" dirty="0">
                <a:solidFill>
                  <a:srgbClr val="0F0F0F"/>
                </a:solidFill>
              </a:rPr>
              <a:t>Adding</a:t>
            </a:r>
            <a:r>
              <a:rPr sz="4500" spc="-415" dirty="0">
                <a:solidFill>
                  <a:srgbClr val="0F0F0F"/>
                </a:solidFill>
              </a:rPr>
              <a:t> </a:t>
            </a:r>
            <a:r>
              <a:rPr sz="4500" dirty="0">
                <a:solidFill>
                  <a:srgbClr val="0F0F0F"/>
                </a:solidFill>
              </a:rPr>
              <a:t>a</a:t>
            </a:r>
            <a:r>
              <a:rPr sz="4500" spc="-590" dirty="0">
                <a:solidFill>
                  <a:srgbClr val="0F0F0F"/>
                </a:solidFill>
              </a:rPr>
              <a:t> </a:t>
            </a:r>
            <a:r>
              <a:rPr sz="4500" dirty="0">
                <a:solidFill>
                  <a:srgbClr val="0F0F0F"/>
                </a:solidFill>
              </a:rPr>
              <a:t>New</a:t>
            </a:r>
            <a:r>
              <a:rPr sz="4500" spc="-470" dirty="0">
                <a:solidFill>
                  <a:srgbClr val="0F0F0F"/>
                </a:solidFill>
              </a:rPr>
              <a:t> </a:t>
            </a:r>
            <a:r>
              <a:rPr sz="4500" spc="-85" dirty="0">
                <a:solidFill>
                  <a:srgbClr val="0F0F0F"/>
                </a:solidFill>
              </a:rPr>
              <a:t>Provider	</a:t>
            </a:r>
            <a:r>
              <a:rPr sz="4500" dirty="0">
                <a:solidFill>
                  <a:srgbClr val="0F0F0F"/>
                </a:solidFill>
              </a:rPr>
              <a:t>to</a:t>
            </a:r>
            <a:r>
              <a:rPr sz="4500" spc="-35" dirty="0">
                <a:solidFill>
                  <a:srgbClr val="0F0F0F"/>
                </a:solidFill>
              </a:rPr>
              <a:t> </a:t>
            </a:r>
            <a:r>
              <a:rPr sz="4500" spc="-75" dirty="0">
                <a:solidFill>
                  <a:srgbClr val="0F0F0F"/>
                </a:solidFill>
              </a:rPr>
              <a:t>Your </a:t>
            </a:r>
            <a:r>
              <a:rPr sz="4500" spc="-1485" dirty="0">
                <a:solidFill>
                  <a:srgbClr val="0F0F0F"/>
                </a:solidFill>
              </a:rPr>
              <a:t> </a:t>
            </a:r>
            <a:r>
              <a:rPr sz="4500" spc="-105" dirty="0">
                <a:solidFill>
                  <a:srgbClr val="0F0F0F"/>
                </a:solidFill>
              </a:rPr>
              <a:t>Configuration</a:t>
            </a:r>
            <a:endParaRPr sz="4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2794" y="481329"/>
            <a:ext cx="4878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000000"/>
                </a:solidFill>
                <a:latin typeface="Arial MT"/>
                <a:cs typeface="Arial MT"/>
              </a:rPr>
              <a:t>Terraform</a:t>
            </a:r>
            <a:r>
              <a:rPr sz="28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Arial MT"/>
                <a:cs typeface="Arial MT"/>
              </a:rPr>
              <a:t>Command</a:t>
            </a:r>
            <a:r>
              <a:rPr sz="28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00"/>
                </a:solidFill>
                <a:latin typeface="Arial MT"/>
                <a:cs typeface="Arial MT"/>
              </a:rPr>
              <a:t>Overview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32" y="1219200"/>
            <a:ext cx="10744200" cy="506120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2794" y="633729"/>
            <a:ext cx="4878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000000"/>
                </a:solidFill>
                <a:latin typeface="Arial MT"/>
                <a:cs typeface="Arial MT"/>
              </a:rPr>
              <a:t>Terraform</a:t>
            </a:r>
            <a:r>
              <a:rPr sz="28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Arial MT"/>
                <a:cs typeface="Arial MT"/>
              </a:rPr>
              <a:t>Command</a:t>
            </a:r>
            <a:r>
              <a:rPr sz="28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00"/>
                </a:solidFill>
                <a:latin typeface="Arial MT"/>
                <a:cs typeface="Arial MT"/>
              </a:rPr>
              <a:t>Overview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10744200" cy="498957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8155" y="911733"/>
            <a:ext cx="4878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000000"/>
                </a:solidFill>
                <a:latin typeface="Arial MT"/>
                <a:cs typeface="Arial MT"/>
              </a:rPr>
              <a:t>Terraform</a:t>
            </a:r>
            <a:r>
              <a:rPr sz="28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Arial MT"/>
                <a:cs typeface="Arial MT"/>
              </a:rPr>
              <a:t>Command</a:t>
            </a:r>
            <a:r>
              <a:rPr sz="28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00"/>
                </a:solidFill>
                <a:latin typeface="Arial MT"/>
                <a:cs typeface="Arial MT"/>
              </a:rPr>
              <a:t>Overview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37132"/>
            <a:ext cx="10637520" cy="496366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9676" y="3689603"/>
            <a:ext cx="8229600" cy="82550"/>
            <a:chOff x="1979676" y="3689603"/>
            <a:chExt cx="8229600" cy="8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3689603"/>
              <a:ext cx="8229599" cy="822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13204" y="3710939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1641" y="2877134"/>
            <a:ext cx="7266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Terraform</a:t>
            </a:r>
            <a:r>
              <a:rPr sz="4400" spc="-4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Advance</a:t>
            </a:r>
            <a:r>
              <a:rPr sz="4400" spc="-2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Workflow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361" y="434416"/>
            <a:ext cx="5563870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-5" dirty="0">
                <a:latin typeface="Arial MT"/>
                <a:cs typeface="Arial MT"/>
              </a:rPr>
              <a:t>Workflow:</a:t>
            </a:r>
            <a:r>
              <a:rPr sz="3700" spc="-225" dirty="0">
                <a:latin typeface="Arial MT"/>
                <a:cs typeface="Arial MT"/>
              </a:rPr>
              <a:t> </a:t>
            </a:r>
            <a:r>
              <a:rPr sz="3700" dirty="0">
                <a:latin typeface="Arial MT"/>
                <a:cs typeface="Arial MT"/>
              </a:rPr>
              <a:t>Adoption</a:t>
            </a:r>
            <a:r>
              <a:rPr sz="3700" spc="-155" dirty="0">
                <a:latin typeface="Arial MT"/>
                <a:cs typeface="Arial MT"/>
              </a:rPr>
              <a:t> </a:t>
            </a:r>
            <a:r>
              <a:rPr sz="3700" spc="15" dirty="0">
                <a:latin typeface="Arial MT"/>
                <a:cs typeface="Arial MT"/>
              </a:rPr>
              <a:t>stages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692" y="1079044"/>
            <a:ext cx="11786870" cy="48895"/>
          </a:xfrm>
          <a:custGeom>
            <a:avLst/>
            <a:gdLst/>
            <a:ahLst/>
            <a:cxnLst/>
            <a:rect l="l" t="t" r="r" b="b"/>
            <a:pathLst>
              <a:path w="11786870" h="48894">
                <a:moveTo>
                  <a:pt x="11786616" y="0"/>
                </a:moveTo>
                <a:lnTo>
                  <a:pt x="0" y="0"/>
                </a:lnTo>
                <a:lnTo>
                  <a:pt x="0" y="48461"/>
                </a:lnTo>
                <a:lnTo>
                  <a:pt x="11786616" y="48461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9016" y="1341501"/>
            <a:ext cx="2399030" cy="9969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676910">
              <a:lnSpc>
                <a:spcPts val="3800"/>
              </a:lnSpc>
              <a:spcBef>
                <a:spcPts val="250"/>
              </a:spcBef>
            </a:pPr>
            <a:r>
              <a:rPr sz="3200" spc="-105" dirty="0">
                <a:latin typeface="Arial MT"/>
                <a:cs typeface="Arial MT"/>
              </a:rPr>
              <a:t>Team 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</a:t>
            </a:r>
            <a:r>
              <a:rPr sz="3200" spc="-20" dirty="0">
                <a:latin typeface="Arial MT"/>
                <a:cs typeface="Arial MT"/>
              </a:rPr>
              <a:t>ollabo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-20" dirty="0">
                <a:latin typeface="Arial MT"/>
                <a:cs typeface="Arial MT"/>
              </a:rPr>
              <a:t>atio</a:t>
            </a:r>
            <a:r>
              <a:rPr sz="3200" dirty="0">
                <a:latin typeface="Arial MT"/>
                <a:cs typeface="Arial MT"/>
              </a:rPr>
              <a:t>n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2488692"/>
            <a:ext cx="11786616" cy="4029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4644897"/>
            <a:ext cx="15963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D3D3D"/>
                </a:solidFill>
                <a:latin typeface="Arial Black"/>
                <a:cs typeface="Arial Black"/>
              </a:rPr>
              <a:t>Provisioning</a:t>
            </a:r>
            <a:endParaRPr sz="2000">
              <a:latin typeface="Arial Black"/>
              <a:cs typeface="Arial Black"/>
            </a:endParaRPr>
          </a:p>
          <a:p>
            <a:pPr marL="146685">
              <a:lnSpc>
                <a:spcPct val="100000"/>
              </a:lnSpc>
            </a:pPr>
            <a:r>
              <a:rPr sz="2000" spc="-135" dirty="0">
                <a:solidFill>
                  <a:srgbClr val="3D3D3D"/>
                </a:solidFill>
                <a:latin typeface="Arial Black"/>
                <a:cs typeface="Arial Black"/>
              </a:rPr>
              <a:t>Resources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489915"/>
            <a:ext cx="8761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3D3D3D"/>
                </a:solidFill>
              </a:rPr>
              <a:t>Automating</a:t>
            </a:r>
            <a:r>
              <a:rPr sz="3600" spc="-285" dirty="0">
                <a:solidFill>
                  <a:srgbClr val="3D3D3D"/>
                </a:solidFill>
              </a:rPr>
              <a:t> </a:t>
            </a:r>
            <a:r>
              <a:rPr sz="3600" spc="-240" dirty="0">
                <a:solidFill>
                  <a:srgbClr val="3D3D3D"/>
                </a:solidFill>
              </a:rPr>
              <a:t>Infrastructure</a:t>
            </a:r>
            <a:r>
              <a:rPr sz="3600" spc="-365" dirty="0">
                <a:solidFill>
                  <a:srgbClr val="3D3D3D"/>
                </a:solidFill>
              </a:rPr>
              <a:t> </a:t>
            </a:r>
            <a:r>
              <a:rPr sz="3600" spc="-170" dirty="0">
                <a:solidFill>
                  <a:srgbClr val="3D3D3D"/>
                </a:solidFill>
              </a:rPr>
              <a:t>Deployment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146550" y="4644897"/>
            <a:ext cx="11423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0" dirty="0">
                <a:solidFill>
                  <a:srgbClr val="3D3D3D"/>
                </a:solidFill>
                <a:latin typeface="Arial Black"/>
                <a:cs typeface="Arial Black"/>
              </a:rPr>
              <a:t>P</a:t>
            </a:r>
            <a:r>
              <a:rPr sz="2000" spc="-60" dirty="0">
                <a:solidFill>
                  <a:srgbClr val="3D3D3D"/>
                </a:solidFill>
                <a:latin typeface="Arial Black"/>
                <a:cs typeface="Arial Black"/>
              </a:rPr>
              <a:t>l</a:t>
            </a:r>
            <a:r>
              <a:rPr sz="2000" spc="-175" dirty="0">
                <a:solidFill>
                  <a:srgbClr val="3D3D3D"/>
                </a:solidFill>
                <a:latin typeface="Arial Black"/>
                <a:cs typeface="Arial Black"/>
              </a:rPr>
              <a:t>a</a:t>
            </a:r>
            <a:r>
              <a:rPr sz="2000" spc="-114" dirty="0">
                <a:solidFill>
                  <a:srgbClr val="3D3D3D"/>
                </a:solidFill>
                <a:latin typeface="Arial Black"/>
                <a:cs typeface="Arial Black"/>
              </a:rPr>
              <a:t>n</a:t>
            </a:r>
            <a:r>
              <a:rPr sz="2000" spc="-110" dirty="0">
                <a:solidFill>
                  <a:srgbClr val="3D3D3D"/>
                </a:solidFill>
                <a:latin typeface="Arial Black"/>
                <a:cs typeface="Arial Black"/>
              </a:rPr>
              <a:t>n</a:t>
            </a:r>
            <a:r>
              <a:rPr sz="2000" spc="-60" dirty="0">
                <a:solidFill>
                  <a:srgbClr val="3D3D3D"/>
                </a:solidFill>
                <a:latin typeface="Arial Black"/>
                <a:cs typeface="Arial Black"/>
              </a:rPr>
              <a:t>i</a:t>
            </a:r>
            <a:r>
              <a:rPr sz="2000" spc="-45" dirty="0">
                <a:solidFill>
                  <a:srgbClr val="3D3D3D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3D3D3D"/>
                </a:solidFill>
                <a:latin typeface="Arial Black"/>
                <a:cs typeface="Arial Black"/>
              </a:rPr>
              <a:t>g</a:t>
            </a:r>
            <a:endParaRPr sz="2000">
              <a:latin typeface="Arial Black"/>
              <a:cs typeface="Arial Black"/>
            </a:endParaRPr>
          </a:p>
          <a:p>
            <a:pPr marL="36830">
              <a:lnSpc>
                <a:spcPct val="100000"/>
              </a:lnSpc>
            </a:pPr>
            <a:r>
              <a:rPr sz="2000" spc="-100" dirty="0">
                <a:solidFill>
                  <a:srgbClr val="3D3D3D"/>
                </a:solidFill>
                <a:latin typeface="Arial Black"/>
                <a:cs typeface="Arial Black"/>
              </a:rPr>
              <a:t>Updates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955" y="4644897"/>
            <a:ext cx="17119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3D3D3D"/>
                </a:solidFill>
                <a:latin typeface="Arial Black"/>
                <a:cs typeface="Arial Black"/>
              </a:rPr>
              <a:t>U</a:t>
            </a:r>
            <a:r>
              <a:rPr sz="2000" spc="-110" dirty="0">
                <a:solidFill>
                  <a:srgbClr val="3D3D3D"/>
                </a:solidFill>
                <a:latin typeface="Arial Black"/>
                <a:cs typeface="Arial Black"/>
              </a:rPr>
              <a:t>s</a:t>
            </a:r>
            <a:r>
              <a:rPr sz="2000" spc="-105" dirty="0">
                <a:solidFill>
                  <a:srgbClr val="3D3D3D"/>
                </a:solidFill>
                <a:latin typeface="Arial Black"/>
                <a:cs typeface="Arial Black"/>
              </a:rPr>
              <a:t>i</a:t>
            </a:r>
            <a:r>
              <a:rPr sz="2000" spc="-114" dirty="0">
                <a:solidFill>
                  <a:srgbClr val="3D3D3D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3D3D3D"/>
                </a:solidFill>
                <a:latin typeface="Arial Black"/>
                <a:cs typeface="Arial Black"/>
              </a:rPr>
              <a:t>g</a:t>
            </a:r>
            <a:r>
              <a:rPr sz="2000" spc="-300" dirty="0">
                <a:solidFill>
                  <a:srgbClr val="3D3D3D"/>
                </a:solidFill>
                <a:latin typeface="Arial Black"/>
                <a:cs typeface="Arial Black"/>
              </a:rPr>
              <a:t> </a:t>
            </a:r>
            <a:r>
              <a:rPr sz="2000" spc="-114" dirty="0">
                <a:solidFill>
                  <a:srgbClr val="3D3D3D"/>
                </a:solidFill>
                <a:latin typeface="Arial Black"/>
                <a:cs typeface="Arial Black"/>
              </a:rPr>
              <a:t>S</a:t>
            </a:r>
            <a:r>
              <a:rPr sz="2000" spc="-125" dirty="0">
                <a:solidFill>
                  <a:srgbClr val="3D3D3D"/>
                </a:solidFill>
                <a:latin typeface="Arial Black"/>
                <a:cs typeface="Arial Black"/>
              </a:rPr>
              <a:t>ou</a:t>
            </a:r>
            <a:r>
              <a:rPr sz="2000" spc="-90" dirty="0">
                <a:solidFill>
                  <a:srgbClr val="3D3D3D"/>
                </a:solidFill>
                <a:latin typeface="Arial Black"/>
                <a:cs typeface="Arial Black"/>
              </a:rPr>
              <a:t>r</a:t>
            </a:r>
            <a:r>
              <a:rPr sz="2000" spc="-125" dirty="0">
                <a:solidFill>
                  <a:srgbClr val="3D3D3D"/>
                </a:solidFill>
                <a:latin typeface="Arial Black"/>
                <a:cs typeface="Arial Black"/>
              </a:rPr>
              <a:t>c</a:t>
            </a:r>
            <a:r>
              <a:rPr sz="2000" dirty="0">
                <a:solidFill>
                  <a:srgbClr val="3D3D3D"/>
                </a:solidFill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  <a:p>
            <a:pPr marL="5080" algn="ctr">
              <a:lnSpc>
                <a:spcPct val="100000"/>
              </a:lnSpc>
            </a:pPr>
            <a:r>
              <a:rPr sz="2000" spc="-60" dirty="0">
                <a:solidFill>
                  <a:srgbClr val="3D3D3D"/>
                </a:solidFill>
                <a:latin typeface="Arial Black"/>
                <a:cs typeface="Arial Black"/>
              </a:rPr>
              <a:t>Control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6943" y="4644897"/>
            <a:ext cx="13182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3D3D3D"/>
                </a:solidFill>
                <a:latin typeface="Arial Black"/>
                <a:cs typeface="Arial Black"/>
              </a:rPr>
              <a:t>Reusing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spc="-170" dirty="0">
                <a:solidFill>
                  <a:srgbClr val="3D3D3D"/>
                </a:solidFill>
                <a:latin typeface="Arial Black"/>
                <a:cs typeface="Arial Black"/>
              </a:rPr>
              <a:t>Templates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346" y="1877115"/>
            <a:ext cx="2315474" cy="2560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0173" y="2016799"/>
            <a:ext cx="2375305" cy="22793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6579" y="1965901"/>
            <a:ext cx="2407858" cy="2383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219" y="2098475"/>
            <a:ext cx="2389770" cy="211546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361" y="434416"/>
            <a:ext cx="5563870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-5" dirty="0">
                <a:latin typeface="Arial MT"/>
                <a:cs typeface="Arial MT"/>
              </a:rPr>
              <a:t>Workflow:</a:t>
            </a:r>
            <a:r>
              <a:rPr sz="3700" spc="-225" dirty="0">
                <a:latin typeface="Arial MT"/>
                <a:cs typeface="Arial MT"/>
              </a:rPr>
              <a:t> </a:t>
            </a:r>
            <a:r>
              <a:rPr sz="3700" dirty="0">
                <a:latin typeface="Arial MT"/>
                <a:cs typeface="Arial MT"/>
              </a:rPr>
              <a:t>Adoption</a:t>
            </a:r>
            <a:r>
              <a:rPr sz="3700" spc="-155" dirty="0">
                <a:latin typeface="Arial MT"/>
                <a:cs typeface="Arial MT"/>
              </a:rPr>
              <a:t> </a:t>
            </a:r>
            <a:r>
              <a:rPr sz="3700" spc="15" dirty="0">
                <a:latin typeface="Arial MT"/>
                <a:cs typeface="Arial MT"/>
              </a:rPr>
              <a:t>stages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692" y="1079044"/>
            <a:ext cx="11786870" cy="48895"/>
          </a:xfrm>
          <a:custGeom>
            <a:avLst/>
            <a:gdLst/>
            <a:ahLst/>
            <a:cxnLst/>
            <a:rect l="l" t="t" r="r" b="b"/>
            <a:pathLst>
              <a:path w="11786870" h="48894">
                <a:moveTo>
                  <a:pt x="11786616" y="0"/>
                </a:moveTo>
                <a:lnTo>
                  <a:pt x="0" y="0"/>
                </a:lnTo>
                <a:lnTo>
                  <a:pt x="0" y="48461"/>
                </a:lnTo>
                <a:lnTo>
                  <a:pt x="11786616" y="48461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4952" y="1341501"/>
            <a:ext cx="1424305" cy="9969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3345" marR="5080" indent="-81280">
              <a:lnSpc>
                <a:spcPts val="3800"/>
              </a:lnSpc>
              <a:spcBef>
                <a:spcPts val="250"/>
              </a:spcBef>
            </a:pPr>
            <a:r>
              <a:rPr sz="3200" dirty="0">
                <a:latin typeface="Arial MT"/>
                <a:cs typeface="Arial MT"/>
              </a:rPr>
              <a:t>M</a:t>
            </a:r>
            <a:r>
              <a:rPr sz="3200" spc="-1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lti</a:t>
            </a:r>
            <a:r>
              <a:rPr sz="3200" spc="-20" dirty="0">
                <a:latin typeface="Arial MT"/>
                <a:cs typeface="Arial MT"/>
              </a:rPr>
              <a:t>p</a:t>
            </a:r>
            <a:r>
              <a:rPr sz="3200" dirty="0">
                <a:latin typeface="Arial MT"/>
                <a:cs typeface="Arial MT"/>
              </a:rPr>
              <a:t>le  </a:t>
            </a:r>
            <a:r>
              <a:rPr sz="3200" spc="-85" dirty="0">
                <a:latin typeface="Arial MT"/>
                <a:cs typeface="Arial MT"/>
              </a:rPr>
              <a:t>Teams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2567939"/>
            <a:ext cx="11675364" cy="407212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854" y="1888616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em</a:t>
            </a: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1" y="1600556"/>
            <a:ext cx="4114800" cy="1678939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400" spc="-165" dirty="0">
                <a:solidFill>
                  <a:srgbClr val="2A9FBB"/>
                </a:solidFill>
              </a:rPr>
              <a:t>Exa</a:t>
            </a:r>
            <a:r>
              <a:rPr sz="2400" spc="-160" dirty="0">
                <a:solidFill>
                  <a:srgbClr val="2A9FBB"/>
                </a:solidFill>
              </a:rPr>
              <a:t>m</a:t>
            </a:r>
            <a:r>
              <a:rPr sz="2400" spc="-155" dirty="0">
                <a:solidFill>
                  <a:srgbClr val="2A9FBB"/>
                </a:solidFill>
              </a:rPr>
              <a:t>i</a:t>
            </a:r>
            <a:r>
              <a:rPr sz="2400" spc="-165" dirty="0">
                <a:solidFill>
                  <a:srgbClr val="2A9FBB"/>
                </a:solidFill>
              </a:rPr>
              <a:t>n</a:t>
            </a:r>
            <a:r>
              <a:rPr sz="2400" dirty="0">
                <a:solidFill>
                  <a:srgbClr val="2A9FBB"/>
                </a:solidFill>
              </a:rPr>
              <a:t>e</a:t>
            </a:r>
            <a:r>
              <a:rPr sz="2400" spc="-250" dirty="0">
                <a:solidFill>
                  <a:srgbClr val="2A9FBB"/>
                </a:solidFill>
              </a:rPr>
              <a:t> </a:t>
            </a:r>
            <a:r>
              <a:rPr sz="2400" spc="-120" dirty="0">
                <a:solidFill>
                  <a:srgbClr val="2A9FBB"/>
                </a:solidFill>
              </a:rPr>
              <a:t>t</a:t>
            </a:r>
            <a:r>
              <a:rPr sz="2400" spc="-130" dirty="0">
                <a:solidFill>
                  <a:srgbClr val="2A9FBB"/>
                </a:solidFill>
              </a:rPr>
              <a:t>h</a:t>
            </a:r>
            <a:r>
              <a:rPr sz="2400" dirty="0">
                <a:solidFill>
                  <a:srgbClr val="2A9FBB"/>
                </a:solidFill>
              </a:rPr>
              <a:t>e</a:t>
            </a:r>
            <a:r>
              <a:rPr sz="2400" spc="-245" dirty="0">
                <a:solidFill>
                  <a:srgbClr val="2A9FBB"/>
                </a:solidFill>
              </a:rPr>
              <a:t> </a:t>
            </a:r>
            <a:r>
              <a:rPr sz="2400" spc="-120" dirty="0">
                <a:solidFill>
                  <a:srgbClr val="2A9FBB"/>
                </a:solidFill>
              </a:rPr>
              <a:t>Te</a:t>
            </a:r>
            <a:r>
              <a:rPr sz="2400" spc="-110" dirty="0">
                <a:solidFill>
                  <a:srgbClr val="2A9FBB"/>
                </a:solidFill>
              </a:rPr>
              <a:t>rr</a:t>
            </a:r>
            <a:r>
              <a:rPr sz="2400" spc="-120" dirty="0">
                <a:solidFill>
                  <a:srgbClr val="2A9FBB"/>
                </a:solidFill>
              </a:rPr>
              <a:t>a</a:t>
            </a:r>
            <a:r>
              <a:rPr sz="2400" spc="-110" dirty="0">
                <a:solidFill>
                  <a:srgbClr val="2A9FBB"/>
                </a:solidFill>
              </a:rPr>
              <a:t>f</a:t>
            </a:r>
            <a:r>
              <a:rPr sz="2400" spc="-120" dirty="0">
                <a:solidFill>
                  <a:srgbClr val="2A9FBB"/>
                </a:solidFill>
              </a:rPr>
              <a:t>o</a:t>
            </a:r>
            <a:r>
              <a:rPr sz="2400" spc="-110" dirty="0">
                <a:solidFill>
                  <a:srgbClr val="2A9FBB"/>
                </a:solidFill>
              </a:rPr>
              <a:t>r</a:t>
            </a:r>
            <a:r>
              <a:rPr sz="2400" dirty="0">
                <a:solidFill>
                  <a:srgbClr val="2A9FBB"/>
                </a:solidFill>
              </a:rPr>
              <a:t>m</a:t>
            </a:r>
            <a:r>
              <a:rPr sz="2400" spc="-140" dirty="0">
                <a:solidFill>
                  <a:srgbClr val="2A9FBB"/>
                </a:solidFill>
              </a:rPr>
              <a:t> </a:t>
            </a:r>
            <a:r>
              <a:rPr sz="2400" spc="-110" dirty="0">
                <a:solidFill>
                  <a:srgbClr val="2A9FBB"/>
                </a:solidFill>
              </a:rPr>
              <a:t>f</a:t>
            </a:r>
            <a:r>
              <a:rPr sz="2400" spc="-105" dirty="0">
                <a:solidFill>
                  <a:srgbClr val="2A9FBB"/>
                </a:solidFill>
              </a:rPr>
              <a:t>il</a:t>
            </a:r>
            <a:r>
              <a:rPr sz="2400" dirty="0">
                <a:solidFill>
                  <a:srgbClr val="2A9FBB"/>
                </a:solidFill>
              </a:rPr>
              <a:t>e</a:t>
            </a:r>
            <a:endParaRPr sz="2400"/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spc="-55" dirty="0">
                <a:solidFill>
                  <a:srgbClr val="2A9FBB"/>
                </a:solidFill>
              </a:rPr>
              <a:t>D</a:t>
            </a:r>
            <a:r>
              <a:rPr sz="2400" spc="-65" dirty="0">
                <a:solidFill>
                  <a:srgbClr val="2A9FBB"/>
                </a:solidFill>
              </a:rPr>
              <a:t>ep</a:t>
            </a:r>
            <a:r>
              <a:rPr sz="2400" spc="-60" dirty="0">
                <a:solidFill>
                  <a:srgbClr val="2A9FBB"/>
                </a:solidFill>
              </a:rPr>
              <a:t>l</a:t>
            </a:r>
            <a:r>
              <a:rPr sz="2400" spc="-65" dirty="0">
                <a:solidFill>
                  <a:srgbClr val="2A9FBB"/>
                </a:solidFill>
              </a:rPr>
              <a:t>o</a:t>
            </a:r>
            <a:r>
              <a:rPr sz="2400" dirty="0">
                <a:solidFill>
                  <a:srgbClr val="2A9FBB"/>
                </a:solidFill>
              </a:rPr>
              <a:t>y</a:t>
            </a:r>
            <a:r>
              <a:rPr sz="2400" spc="-95" dirty="0">
                <a:solidFill>
                  <a:srgbClr val="2A9FBB"/>
                </a:solidFill>
              </a:rPr>
              <a:t> </a:t>
            </a:r>
            <a:r>
              <a:rPr sz="2400" spc="-120" dirty="0">
                <a:solidFill>
                  <a:srgbClr val="2A9FBB"/>
                </a:solidFill>
              </a:rPr>
              <a:t>t</a:t>
            </a:r>
            <a:r>
              <a:rPr sz="2400" spc="-125" dirty="0">
                <a:solidFill>
                  <a:srgbClr val="2A9FBB"/>
                </a:solidFill>
              </a:rPr>
              <a:t>h</a:t>
            </a:r>
            <a:r>
              <a:rPr sz="2400" dirty="0">
                <a:solidFill>
                  <a:srgbClr val="2A9FBB"/>
                </a:solidFill>
              </a:rPr>
              <a:t>e</a:t>
            </a:r>
            <a:r>
              <a:rPr sz="2400" spc="-245" dirty="0">
                <a:solidFill>
                  <a:srgbClr val="2A9FBB"/>
                </a:solidFill>
              </a:rPr>
              <a:t> </a:t>
            </a:r>
            <a:r>
              <a:rPr sz="2400" spc="-105" dirty="0">
                <a:solidFill>
                  <a:srgbClr val="2A9FBB"/>
                </a:solidFill>
              </a:rPr>
              <a:t>con</a:t>
            </a:r>
            <a:r>
              <a:rPr sz="2400" spc="-95" dirty="0">
                <a:solidFill>
                  <a:srgbClr val="2A9FBB"/>
                </a:solidFill>
              </a:rPr>
              <a:t>fi</a:t>
            </a:r>
            <a:r>
              <a:rPr sz="2400" spc="-105" dirty="0">
                <a:solidFill>
                  <a:srgbClr val="2A9FBB"/>
                </a:solidFill>
              </a:rPr>
              <a:t>gu</a:t>
            </a:r>
            <a:r>
              <a:rPr sz="2400" spc="-95" dirty="0">
                <a:solidFill>
                  <a:srgbClr val="2A9FBB"/>
                </a:solidFill>
              </a:rPr>
              <a:t>r</a:t>
            </a:r>
            <a:r>
              <a:rPr sz="2400" spc="-105" dirty="0">
                <a:solidFill>
                  <a:srgbClr val="2A9FBB"/>
                </a:solidFill>
              </a:rPr>
              <a:t>a</a:t>
            </a:r>
            <a:r>
              <a:rPr sz="2400" spc="-95" dirty="0">
                <a:solidFill>
                  <a:srgbClr val="2A9FBB"/>
                </a:solidFill>
              </a:rPr>
              <a:t>ti</a:t>
            </a:r>
            <a:r>
              <a:rPr sz="2400" spc="-105" dirty="0">
                <a:solidFill>
                  <a:srgbClr val="2A9FBB"/>
                </a:solidFill>
              </a:rPr>
              <a:t>o</a:t>
            </a:r>
            <a:r>
              <a:rPr sz="2400" dirty="0">
                <a:solidFill>
                  <a:srgbClr val="2A9FBB"/>
                </a:solidFill>
              </a:rPr>
              <a:t>n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30" dirty="0">
                <a:solidFill>
                  <a:srgbClr val="2A9FBB"/>
                </a:solidFill>
              </a:rPr>
              <a:t>R</a:t>
            </a:r>
            <a:r>
              <a:rPr sz="2400" spc="-140" dirty="0">
                <a:solidFill>
                  <a:srgbClr val="2A9FBB"/>
                </a:solidFill>
              </a:rPr>
              <a:t>e</a:t>
            </a:r>
            <a:r>
              <a:rPr sz="2400" spc="-135" dirty="0">
                <a:solidFill>
                  <a:srgbClr val="2A9FBB"/>
                </a:solidFill>
              </a:rPr>
              <a:t>v</a:t>
            </a:r>
            <a:r>
              <a:rPr sz="2400" spc="-130" dirty="0">
                <a:solidFill>
                  <a:srgbClr val="2A9FBB"/>
                </a:solidFill>
              </a:rPr>
              <a:t>i</a:t>
            </a:r>
            <a:r>
              <a:rPr sz="2400" spc="-140" dirty="0">
                <a:solidFill>
                  <a:srgbClr val="2A9FBB"/>
                </a:solidFill>
              </a:rPr>
              <a:t>e</a:t>
            </a:r>
            <a:r>
              <a:rPr sz="2400" dirty="0">
                <a:solidFill>
                  <a:srgbClr val="2A9FBB"/>
                </a:solidFill>
              </a:rPr>
              <a:t>w</a:t>
            </a:r>
            <a:r>
              <a:rPr sz="2400" spc="-295" dirty="0">
                <a:solidFill>
                  <a:srgbClr val="2A9FBB"/>
                </a:solidFill>
              </a:rPr>
              <a:t> </a:t>
            </a:r>
            <a:r>
              <a:rPr sz="2400" spc="-120" dirty="0">
                <a:solidFill>
                  <a:srgbClr val="2A9FBB"/>
                </a:solidFill>
              </a:rPr>
              <a:t>t</a:t>
            </a:r>
            <a:r>
              <a:rPr sz="2400" spc="-125" dirty="0">
                <a:solidFill>
                  <a:srgbClr val="2A9FBB"/>
                </a:solidFill>
              </a:rPr>
              <a:t>h</a:t>
            </a:r>
            <a:r>
              <a:rPr sz="2400" dirty="0">
                <a:solidFill>
                  <a:srgbClr val="2A9FBB"/>
                </a:solidFill>
              </a:rPr>
              <a:t>e</a:t>
            </a:r>
            <a:r>
              <a:rPr sz="2400" spc="-170" dirty="0">
                <a:solidFill>
                  <a:srgbClr val="2A9FBB"/>
                </a:solidFill>
              </a:rPr>
              <a:t> </a:t>
            </a:r>
            <a:r>
              <a:rPr sz="2400" spc="-155" dirty="0">
                <a:solidFill>
                  <a:srgbClr val="2A9FBB"/>
                </a:solidFill>
              </a:rPr>
              <a:t>r</a:t>
            </a:r>
            <a:r>
              <a:rPr sz="2400" spc="-165" dirty="0">
                <a:solidFill>
                  <a:srgbClr val="2A9FBB"/>
                </a:solidFill>
              </a:rPr>
              <a:t>e</a:t>
            </a:r>
            <a:r>
              <a:rPr sz="2400" spc="-160" dirty="0">
                <a:solidFill>
                  <a:srgbClr val="2A9FBB"/>
                </a:solidFill>
              </a:rPr>
              <a:t>s</a:t>
            </a:r>
            <a:r>
              <a:rPr sz="2400" spc="-165" dirty="0">
                <a:solidFill>
                  <a:srgbClr val="2A9FBB"/>
                </a:solidFill>
              </a:rPr>
              <a:t>u</a:t>
            </a:r>
            <a:r>
              <a:rPr sz="2400" spc="-155" dirty="0">
                <a:solidFill>
                  <a:srgbClr val="2A9FBB"/>
                </a:solidFill>
              </a:rPr>
              <a:t>lt</a:t>
            </a:r>
            <a:r>
              <a:rPr sz="2400" dirty="0">
                <a:solidFill>
                  <a:srgbClr val="2A9FBB"/>
                </a:solidFill>
              </a:rPr>
              <a:t>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811" y="3451986"/>
            <a:ext cx="2570480" cy="138811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400" spc="-130" dirty="0">
                <a:solidFill>
                  <a:srgbClr val="2A9FBB"/>
                </a:solidFill>
                <a:latin typeface="Arial Black"/>
                <a:cs typeface="Arial Black"/>
              </a:rPr>
              <a:t>P</a:t>
            </a:r>
            <a:r>
              <a:rPr sz="2400" spc="-120" dirty="0">
                <a:solidFill>
                  <a:srgbClr val="2A9FBB"/>
                </a:solidFill>
                <a:latin typeface="Arial Black"/>
                <a:cs typeface="Arial Black"/>
              </a:rPr>
              <a:t>l</a:t>
            </a:r>
            <a:r>
              <a:rPr sz="2400" spc="-125" dirty="0">
                <a:solidFill>
                  <a:srgbClr val="2A9FBB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2A9FBB"/>
                </a:solidFill>
                <a:latin typeface="Arial Black"/>
                <a:cs typeface="Arial Black"/>
              </a:rPr>
              <a:t>y</a:t>
            </a:r>
            <a:r>
              <a:rPr sz="2400" spc="-225" dirty="0">
                <a:solidFill>
                  <a:srgbClr val="2A9FBB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2A9FBB"/>
                </a:solidFill>
                <a:latin typeface="Arial Black"/>
                <a:cs typeface="Arial Black"/>
              </a:rPr>
              <a:t>a</a:t>
            </a:r>
            <a:r>
              <a:rPr sz="2400" spc="-95" dirty="0">
                <a:solidFill>
                  <a:srgbClr val="2A9FBB"/>
                </a:solidFill>
                <a:latin typeface="Arial Black"/>
                <a:cs typeface="Arial Black"/>
              </a:rPr>
              <a:t>l</a:t>
            </a:r>
            <a:r>
              <a:rPr sz="2400" spc="-105" dirty="0">
                <a:solidFill>
                  <a:srgbClr val="2A9FBB"/>
                </a:solidFill>
                <a:latin typeface="Arial Black"/>
                <a:cs typeface="Arial Black"/>
              </a:rPr>
              <a:t>ong</a:t>
            </a:r>
            <a:r>
              <a:rPr sz="2400" dirty="0">
                <a:solidFill>
                  <a:srgbClr val="2A9FBB"/>
                </a:solidFill>
                <a:latin typeface="Arial Black"/>
                <a:cs typeface="Arial Black"/>
              </a:rPr>
              <a:t>!</a:t>
            </a:r>
            <a:endParaRPr sz="2400">
              <a:latin typeface="Arial Black"/>
              <a:cs typeface="Arial Black"/>
            </a:endParaRPr>
          </a:p>
          <a:p>
            <a:pPr marL="541655" indent="-290830">
              <a:lnSpc>
                <a:spcPct val="100000"/>
              </a:lnSpc>
              <a:spcBef>
                <a:spcPts val="740"/>
              </a:spcBef>
              <a:buSzPct val="75000"/>
              <a:buFont typeface="Trebuchet MS"/>
              <a:buChar char="-"/>
              <a:tabLst>
                <a:tab pos="541655" algn="l"/>
                <a:tab pos="542290" algn="l"/>
              </a:tabLst>
            </a:pPr>
            <a:r>
              <a:rPr sz="2400" spc="10" dirty="0">
                <a:solidFill>
                  <a:srgbClr val="2A9FBB"/>
                </a:solidFill>
                <a:latin typeface="Verdana"/>
                <a:cs typeface="Verdana"/>
              </a:rPr>
              <a:t>AWS</a:t>
            </a:r>
            <a:r>
              <a:rPr sz="2400" spc="-190" dirty="0">
                <a:solidFill>
                  <a:srgbClr val="2A9FBB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/>
                <a:cs typeface="Verdana"/>
              </a:rPr>
              <a:t>account</a:t>
            </a:r>
            <a:endParaRPr sz="2400">
              <a:latin typeface="Verdana"/>
              <a:cs typeface="Verdana"/>
            </a:endParaRPr>
          </a:p>
          <a:p>
            <a:pPr marL="541655" indent="-290830">
              <a:lnSpc>
                <a:spcPct val="100000"/>
              </a:lnSpc>
              <a:spcBef>
                <a:spcPts val="605"/>
              </a:spcBef>
              <a:buSzPct val="75000"/>
              <a:buFont typeface="Trebuchet MS"/>
              <a:buChar char="-"/>
              <a:tabLst>
                <a:tab pos="541655" algn="l"/>
                <a:tab pos="542290" algn="l"/>
              </a:tabLst>
            </a:pPr>
            <a:r>
              <a:rPr sz="2400" spc="5" dirty="0">
                <a:solidFill>
                  <a:srgbClr val="2A9FBB"/>
                </a:solidFill>
                <a:latin typeface="Verdana"/>
                <a:cs typeface="Verdana"/>
              </a:rPr>
              <a:t>Demo</a:t>
            </a:r>
            <a:r>
              <a:rPr sz="2400" spc="-150" dirty="0">
                <a:solidFill>
                  <a:srgbClr val="2A9FB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A9FBB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854" y="1888616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em</a:t>
            </a: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5527" y="869060"/>
            <a:ext cx="4455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</a:rPr>
              <a:t>E</a:t>
            </a:r>
            <a:r>
              <a:rPr sz="2400" spc="-10" dirty="0">
                <a:solidFill>
                  <a:srgbClr val="2A9FBB"/>
                </a:solidFill>
              </a:rPr>
              <a:t>x</a:t>
            </a:r>
            <a:r>
              <a:rPr sz="2400" dirty="0">
                <a:solidFill>
                  <a:srgbClr val="2A9FBB"/>
                </a:solidFill>
              </a:rPr>
              <a:t>amine</a:t>
            </a:r>
            <a:r>
              <a:rPr sz="2400" spc="-30" dirty="0">
                <a:solidFill>
                  <a:srgbClr val="2A9FBB"/>
                </a:solidFill>
              </a:rPr>
              <a:t> </a:t>
            </a:r>
            <a:r>
              <a:rPr sz="2400" dirty="0">
                <a:solidFill>
                  <a:srgbClr val="2A9FBB"/>
                </a:solidFill>
              </a:rPr>
              <a:t>the</a:t>
            </a:r>
            <a:r>
              <a:rPr sz="2400" spc="15" dirty="0">
                <a:solidFill>
                  <a:srgbClr val="2A9FBB"/>
                </a:solidFill>
              </a:rPr>
              <a:t> </a:t>
            </a:r>
            <a:r>
              <a:rPr sz="2400" spc="-5" dirty="0">
                <a:solidFill>
                  <a:srgbClr val="2A9FBB"/>
                </a:solidFill>
              </a:rPr>
              <a:t>T</a:t>
            </a:r>
            <a:r>
              <a:rPr sz="2400" spc="-10" dirty="0">
                <a:solidFill>
                  <a:srgbClr val="2A9FBB"/>
                </a:solidFill>
              </a:rPr>
              <a:t>e</a:t>
            </a:r>
            <a:r>
              <a:rPr sz="2400" dirty="0">
                <a:solidFill>
                  <a:srgbClr val="2A9FBB"/>
                </a:solidFill>
              </a:rPr>
              <a:t>rraform</a:t>
            </a:r>
            <a:r>
              <a:rPr sz="2400" spc="-405" dirty="0">
                <a:solidFill>
                  <a:srgbClr val="2A9FBB"/>
                </a:solidFill>
              </a:rPr>
              <a:t> </a:t>
            </a:r>
            <a:r>
              <a:rPr sz="2400" spc="35" dirty="0">
                <a:solidFill>
                  <a:srgbClr val="2A9FBB"/>
                </a:solidFill>
              </a:rPr>
              <a:t>fil</a:t>
            </a:r>
            <a:r>
              <a:rPr sz="2400" dirty="0">
                <a:solidFill>
                  <a:srgbClr val="2A9FBB"/>
                </a:solidFill>
              </a:rPr>
              <a:t>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125339" y="1387687"/>
            <a:ext cx="2827020" cy="8178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35" dirty="0">
                <a:latin typeface="Calibri"/>
                <a:cs typeface="Calibri"/>
              </a:rPr>
              <a:t>Deploy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theconfiguration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2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ev</a:t>
            </a:r>
            <a:r>
              <a:rPr sz="1800" spc="25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8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lt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Pl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4607" y="2231897"/>
            <a:ext cx="3291204" cy="1778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Trebuchet MS"/>
              <a:buChar char="-"/>
              <a:tabLst>
                <a:tab pos="301625" algn="l"/>
                <a:tab pos="302260" algn="l"/>
              </a:tabLst>
            </a:pPr>
            <a:r>
              <a:rPr sz="1800" spc="25" dirty="0">
                <a:latin typeface="Calibri"/>
                <a:cs typeface="Calibri"/>
              </a:rPr>
              <a:t>AWS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account</a:t>
            </a:r>
            <a:endParaRPr sz="180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301625" algn="l"/>
                <a:tab pos="302260" algn="l"/>
              </a:tabLst>
            </a:pP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z</a:t>
            </a:r>
            <a:r>
              <a:rPr sz="1800" spc="3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pt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301625" algn="l"/>
                <a:tab pos="302260" algn="l"/>
              </a:tabLst>
            </a:pPr>
            <a:r>
              <a:rPr sz="1800" spc="-5" dirty="0">
                <a:latin typeface="Calibri"/>
                <a:cs typeface="Calibri"/>
              </a:rPr>
              <a:t>DN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301625" algn="l"/>
                <a:tab pos="302260" algn="l"/>
              </a:tabLst>
            </a:pPr>
            <a:r>
              <a:rPr sz="1800" spc="-65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e</a:t>
            </a:r>
            <a:r>
              <a:rPr sz="1800" spc="-65" dirty="0">
                <a:latin typeface="Calibri"/>
                <a:cs typeface="Calibri"/>
              </a:rPr>
              <a:t>rr</a:t>
            </a:r>
            <a:r>
              <a:rPr sz="1800" spc="-60" dirty="0">
                <a:latin typeface="Calibri"/>
                <a:cs typeface="Calibri"/>
              </a:rPr>
              <a:t>af</a:t>
            </a:r>
            <a:r>
              <a:rPr sz="1800" spc="-6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(t</a:t>
            </a:r>
            <a:r>
              <a:rPr sz="1800" spc="-4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rr</a:t>
            </a:r>
            <a:r>
              <a:rPr sz="1800" spc="-50" dirty="0">
                <a:latin typeface="Calibri"/>
                <a:cs typeface="Calibri"/>
              </a:rPr>
              <a:t>afo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m.</a:t>
            </a:r>
            <a:r>
              <a:rPr sz="1800" spc="-5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301625" algn="l"/>
                <a:tab pos="302260" algn="l"/>
              </a:tabLst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il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854" y="1888616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em</a:t>
            </a: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1" y="1379981"/>
            <a:ext cx="4456430" cy="167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</a:rPr>
              <a:t>E</a:t>
            </a:r>
            <a:r>
              <a:rPr sz="2400" spc="-10" dirty="0">
                <a:solidFill>
                  <a:srgbClr val="2A9FBB"/>
                </a:solidFill>
              </a:rPr>
              <a:t>x</a:t>
            </a:r>
            <a:r>
              <a:rPr sz="2400" dirty="0">
                <a:solidFill>
                  <a:srgbClr val="2A9FBB"/>
                </a:solidFill>
              </a:rPr>
              <a:t>amine</a:t>
            </a:r>
            <a:r>
              <a:rPr sz="2400" spc="-30" dirty="0">
                <a:solidFill>
                  <a:srgbClr val="2A9FBB"/>
                </a:solidFill>
              </a:rPr>
              <a:t> </a:t>
            </a:r>
            <a:r>
              <a:rPr sz="2400" dirty="0">
                <a:solidFill>
                  <a:srgbClr val="2A9FBB"/>
                </a:solidFill>
              </a:rPr>
              <a:t>the</a:t>
            </a:r>
            <a:r>
              <a:rPr sz="2400" spc="15" dirty="0">
                <a:solidFill>
                  <a:srgbClr val="2A9FBB"/>
                </a:solidFill>
              </a:rPr>
              <a:t> </a:t>
            </a:r>
            <a:r>
              <a:rPr sz="2400" spc="-5" dirty="0">
                <a:solidFill>
                  <a:srgbClr val="2A9FBB"/>
                </a:solidFill>
              </a:rPr>
              <a:t>T</a:t>
            </a:r>
            <a:r>
              <a:rPr sz="2400" spc="-10" dirty="0">
                <a:solidFill>
                  <a:srgbClr val="2A9FBB"/>
                </a:solidFill>
              </a:rPr>
              <a:t>e</a:t>
            </a:r>
            <a:r>
              <a:rPr sz="2400" dirty="0">
                <a:solidFill>
                  <a:srgbClr val="2A9FBB"/>
                </a:solidFill>
              </a:rPr>
              <a:t>rraform</a:t>
            </a:r>
            <a:r>
              <a:rPr sz="2400" spc="-405" dirty="0">
                <a:solidFill>
                  <a:srgbClr val="2A9FBB"/>
                </a:solidFill>
              </a:rPr>
              <a:t> </a:t>
            </a:r>
            <a:r>
              <a:rPr sz="2400" spc="35" dirty="0">
                <a:solidFill>
                  <a:srgbClr val="2A9FBB"/>
                </a:solidFill>
              </a:rPr>
              <a:t>fil</a:t>
            </a:r>
            <a:r>
              <a:rPr sz="2400" dirty="0">
                <a:solidFill>
                  <a:srgbClr val="2A9FBB"/>
                </a:solidFill>
              </a:rPr>
              <a:t>e  </a:t>
            </a:r>
            <a:r>
              <a:rPr sz="2400" spc="50" dirty="0">
                <a:solidFill>
                  <a:srgbClr val="2A9FBB"/>
                </a:solidFill>
              </a:rPr>
              <a:t>D</a:t>
            </a:r>
            <a:r>
              <a:rPr sz="2400" spc="40" dirty="0">
                <a:solidFill>
                  <a:srgbClr val="2A9FBB"/>
                </a:solidFill>
              </a:rPr>
              <a:t>ep</a:t>
            </a:r>
            <a:r>
              <a:rPr sz="2400" spc="50" dirty="0">
                <a:solidFill>
                  <a:srgbClr val="2A9FBB"/>
                </a:solidFill>
              </a:rPr>
              <a:t>l</a:t>
            </a:r>
            <a:r>
              <a:rPr sz="2400" spc="40" dirty="0">
                <a:solidFill>
                  <a:srgbClr val="2A9FBB"/>
                </a:solidFill>
              </a:rPr>
              <a:t>o</a:t>
            </a:r>
            <a:r>
              <a:rPr sz="2400" dirty="0">
                <a:solidFill>
                  <a:srgbClr val="2A9FBB"/>
                </a:solidFill>
              </a:rPr>
              <a:t>y</a:t>
            </a:r>
            <a:r>
              <a:rPr sz="2400" spc="120" dirty="0">
                <a:solidFill>
                  <a:srgbClr val="2A9FBB"/>
                </a:solidFill>
              </a:rPr>
              <a:t> </a:t>
            </a:r>
            <a:r>
              <a:rPr sz="2400" dirty="0">
                <a:solidFill>
                  <a:srgbClr val="2A9FBB"/>
                </a:solidFill>
              </a:rPr>
              <a:t>the</a:t>
            </a:r>
            <a:r>
              <a:rPr sz="2400" spc="-340" dirty="0">
                <a:solidFill>
                  <a:srgbClr val="2A9FBB"/>
                </a:solidFill>
              </a:rPr>
              <a:t> </a:t>
            </a:r>
            <a:r>
              <a:rPr sz="2400" spc="25" dirty="0">
                <a:solidFill>
                  <a:srgbClr val="2A9FBB"/>
                </a:solidFill>
              </a:rPr>
              <a:t>con</a:t>
            </a:r>
            <a:r>
              <a:rPr sz="2400" spc="35" dirty="0">
                <a:solidFill>
                  <a:srgbClr val="2A9FBB"/>
                </a:solidFill>
              </a:rPr>
              <a:t>fi</a:t>
            </a:r>
            <a:r>
              <a:rPr sz="2400" spc="25" dirty="0">
                <a:solidFill>
                  <a:srgbClr val="2A9FBB"/>
                </a:solidFill>
              </a:rPr>
              <a:t>gu</a:t>
            </a:r>
            <a:r>
              <a:rPr sz="2400" spc="35" dirty="0">
                <a:solidFill>
                  <a:srgbClr val="2A9FBB"/>
                </a:solidFill>
              </a:rPr>
              <a:t>r</a:t>
            </a:r>
            <a:r>
              <a:rPr sz="2400" spc="25" dirty="0">
                <a:solidFill>
                  <a:srgbClr val="2A9FBB"/>
                </a:solidFill>
              </a:rPr>
              <a:t>a</a:t>
            </a:r>
            <a:r>
              <a:rPr sz="2400" spc="35" dirty="0">
                <a:solidFill>
                  <a:srgbClr val="2A9FBB"/>
                </a:solidFill>
              </a:rPr>
              <a:t>ti</a:t>
            </a:r>
            <a:r>
              <a:rPr sz="2400" spc="25" dirty="0">
                <a:solidFill>
                  <a:srgbClr val="2A9FBB"/>
                </a:solidFill>
              </a:rPr>
              <a:t>o</a:t>
            </a:r>
            <a:r>
              <a:rPr sz="2400" dirty="0">
                <a:solidFill>
                  <a:srgbClr val="2A9FBB"/>
                </a:solidFill>
              </a:rPr>
              <a:t>n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5" dirty="0">
                <a:solidFill>
                  <a:srgbClr val="2A9FBB"/>
                </a:solidFill>
              </a:rPr>
              <a:t>R</a:t>
            </a:r>
            <a:r>
              <a:rPr sz="2400" spc="25" dirty="0">
                <a:solidFill>
                  <a:srgbClr val="2A9FBB"/>
                </a:solidFill>
              </a:rPr>
              <a:t>e</a:t>
            </a:r>
            <a:r>
              <a:rPr sz="2400" spc="30" dirty="0">
                <a:solidFill>
                  <a:srgbClr val="2A9FBB"/>
                </a:solidFill>
              </a:rPr>
              <a:t>v</a:t>
            </a:r>
            <a:r>
              <a:rPr sz="2400" spc="35" dirty="0">
                <a:solidFill>
                  <a:srgbClr val="2A9FBB"/>
                </a:solidFill>
              </a:rPr>
              <a:t>i</a:t>
            </a:r>
            <a:r>
              <a:rPr sz="2400" spc="25" dirty="0">
                <a:solidFill>
                  <a:srgbClr val="2A9FBB"/>
                </a:solidFill>
              </a:rPr>
              <a:t>e</a:t>
            </a:r>
            <a:r>
              <a:rPr sz="2400" dirty="0">
                <a:solidFill>
                  <a:srgbClr val="2A9FBB"/>
                </a:solidFill>
              </a:rPr>
              <a:t>w</a:t>
            </a:r>
            <a:r>
              <a:rPr sz="2400" spc="100" dirty="0">
                <a:solidFill>
                  <a:srgbClr val="2A9FBB"/>
                </a:solidFill>
              </a:rPr>
              <a:t> </a:t>
            </a:r>
            <a:r>
              <a:rPr sz="2400" dirty="0">
                <a:solidFill>
                  <a:srgbClr val="2A9FBB"/>
                </a:solidFill>
              </a:rPr>
              <a:t>the</a:t>
            </a:r>
            <a:r>
              <a:rPr sz="2400" spc="-295" dirty="0">
                <a:solidFill>
                  <a:srgbClr val="2A9FBB"/>
                </a:solidFill>
              </a:rPr>
              <a:t> </a:t>
            </a:r>
            <a:r>
              <a:rPr sz="2400" spc="-10" dirty="0">
                <a:solidFill>
                  <a:srgbClr val="2A9FBB"/>
                </a:solidFill>
              </a:rPr>
              <a:t>r</a:t>
            </a:r>
            <a:r>
              <a:rPr sz="2400" spc="-20" dirty="0">
                <a:solidFill>
                  <a:srgbClr val="2A9FBB"/>
                </a:solidFill>
              </a:rPr>
              <a:t>e</a:t>
            </a:r>
            <a:r>
              <a:rPr sz="2400" spc="-15" dirty="0">
                <a:solidFill>
                  <a:srgbClr val="2A9FBB"/>
                </a:solidFill>
              </a:rPr>
              <a:t>s</a:t>
            </a:r>
            <a:r>
              <a:rPr sz="2400" spc="-20" dirty="0">
                <a:solidFill>
                  <a:srgbClr val="2A9FBB"/>
                </a:solidFill>
              </a:rPr>
              <a:t>u</a:t>
            </a:r>
            <a:r>
              <a:rPr sz="2400" dirty="0">
                <a:solidFill>
                  <a:srgbClr val="2A9FBB"/>
                </a:solidFill>
              </a:rPr>
              <a:t>l</a:t>
            </a:r>
            <a:r>
              <a:rPr sz="2400" spc="-20" dirty="0">
                <a:solidFill>
                  <a:srgbClr val="2A9FBB"/>
                </a:solidFill>
              </a:rPr>
              <a:t>t</a:t>
            </a:r>
            <a:r>
              <a:rPr sz="2400" dirty="0">
                <a:solidFill>
                  <a:srgbClr val="2A9FBB"/>
                </a:solidFill>
              </a:rPr>
              <a:t>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19725" y="3414776"/>
            <a:ext cx="3530600" cy="1428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25" dirty="0">
                <a:latin typeface="Calibri"/>
                <a:cs typeface="Calibri"/>
              </a:rPr>
              <a:t>Pl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ng</a:t>
            </a:r>
            <a:r>
              <a:rPr sz="1800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1800" spc="25" dirty="0">
                <a:latin typeface="Calibri"/>
                <a:cs typeface="Calibri"/>
              </a:rPr>
              <a:t>AWS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account</a:t>
            </a:r>
            <a:endParaRPr sz="1800">
              <a:latin typeface="Calibri"/>
              <a:cs typeface="Calibri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1800" spc="-65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e</a:t>
            </a:r>
            <a:r>
              <a:rPr sz="1800" spc="-65" dirty="0">
                <a:latin typeface="Calibri"/>
                <a:cs typeface="Calibri"/>
              </a:rPr>
              <a:t>rr</a:t>
            </a:r>
            <a:r>
              <a:rPr sz="1800" spc="-60" dirty="0">
                <a:latin typeface="Calibri"/>
                <a:cs typeface="Calibri"/>
              </a:rPr>
              <a:t>af</a:t>
            </a:r>
            <a:r>
              <a:rPr sz="1800" spc="-6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(t</a:t>
            </a:r>
            <a:r>
              <a:rPr sz="1800" spc="-4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rr</a:t>
            </a:r>
            <a:r>
              <a:rPr sz="1800" spc="-50" dirty="0">
                <a:latin typeface="Calibri"/>
                <a:cs typeface="Calibri"/>
              </a:rPr>
              <a:t>afo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m.</a:t>
            </a:r>
            <a:r>
              <a:rPr sz="1800" spc="-5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il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854" y="1888616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em</a:t>
            </a: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1" y="1379981"/>
            <a:ext cx="4456430" cy="167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</a:rPr>
              <a:t>E</a:t>
            </a:r>
            <a:r>
              <a:rPr sz="2400" spc="-10" dirty="0">
                <a:solidFill>
                  <a:srgbClr val="2A9FBB"/>
                </a:solidFill>
              </a:rPr>
              <a:t>x</a:t>
            </a:r>
            <a:r>
              <a:rPr sz="2400" dirty="0">
                <a:solidFill>
                  <a:srgbClr val="2A9FBB"/>
                </a:solidFill>
              </a:rPr>
              <a:t>amine</a:t>
            </a:r>
            <a:r>
              <a:rPr sz="2400" spc="-30" dirty="0">
                <a:solidFill>
                  <a:srgbClr val="2A9FBB"/>
                </a:solidFill>
              </a:rPr>
              <a:t> </a:t>
            </a:r>
            <a:r>
              <a:rPr sz="2400" dirty="0">
                <a:solidFill>
                  <a:srgbClr val="2A9FBB"/>
                </a:solidFill>
              </a:rPr>
              <a:t>the</a:t>
            </a:r>
            <a:r>
              <a:rPr sz="2400" spc="15" dirty="0">
                <a:solidFill>
                  <a:srgbClr val="2A9FBB"/>
                </a:solidFill>
              </a:rPr>
              <a:t> </a:t>
            </a:r>
            <a:r>
              <a:rPr sz="2400" spc="-5" dirty="0">
                <a:solidFill>
                  <a:srgbClr val="2A9FBB"/>
                </a:solidFill>
              </a:rPr>
              <a:t>T</a:t>
            </a:r>
            <a:r>
              <a:rPr sz="2400" spc="-10" dirty="0">
                <a:solidFill>
                  <a:srgbClr val="2A9FBB"/>
                </a:solidFill>
              </a:rPr>
              <a:t>e</a:t>
            </a:r>
            <a:r>
              <a:rPr sz="2400" dirty="0">
                <a:solidFill>
                  <a:srgbClr val="2A9FBB"/>
                </a:solidFill>
              </a:rPr>
              <a:t>rraform</a:t>
            </a:r>
            <a:r>
              <a:rPr sz="2400" spc="-405" dirty="0">
                <a:solidFill>
                  <a:srgbClr val="2A9FBB"/>
                </a:solidFill>
              </a:rPr>
              <a:t> </a:t>
            </a:r>
            <a:r>
              <a:rPr sz="2400" spc="35" dirty="0">
                <a:solidFill>
                  <a:srgbClr val="2A9FBB"/>
                </a:solidFill>
              </a:rPr>
              <a:t>fil</a:t>
            </a:r>
            <a:r>
              <a:rPr sz="2400" dirty="0">
                <a:solidFill>
                  <a:srgbClr val="2A9FBB"/>
                </a:solidFill>
              </a:rPr>
              <a:t>e  </a:t>
            </a:r>
            <a:r>
              <a:rPr sz="2400" spc="50" dirty="0">
                <a:solidFill>
                  <a:srgbClr val="2A9FBB"/>
                </a:solidFill>
              </a:rPr>
              <a:t>D</a:t>
            </a:r>
            <a:r>
              <a:rPr sz="2400" spc="40" dirty="0">
                <a:solidFill>
                  <a:srgbClr val="2A9FBB"/>
                </a:solidFill>
              </a:rPr>
              <a:t>ep</a:t>
            </a:r>
            <a:r>
              <a:rPr sz="2400" spc="50" dirty="0">
                <a:solidFill>
                  <a:srgbClr val="2A9FBB"/>
                </a:solidFill>
              </a:rPr>
              <a:t>l</a:t>
            </a:r>
            <a:r>
              <a:rPr sz="2400" spc="40" dirty="0">
                <a:solidFill>
                  <a:srgbClr val="2A9FBB"/>
                </a:solidFill>
              </a:rPr>
              <a:t>o</a:t>
            </a:r>
            <a:r>
              <a:rPr sz="2400" dirty="0">
                <a:solidFill>
                  <a:srgbClr val="2A9FBB"/>
                </a:solidFill>
              </a:rPr>
              <a:t>y</a:t>
            </a:r>
            <a:r>
              <a:rPr sz="2400" spc="120" dirty="0">
                <a:solidFill>
                  <a:srgbClr val="2A9FBB"/>
                </a:solidFill>
              </a:rPr>
              <a:t> </a:t>
            </a:r>
            <a:r>
              <a:rPr sz="2400" dirty="0">
                <a:solidFill>
                  <a:srgbClr val="2A9FBB"/>
                </a:solidFill>
              </a:rPr>
              <a:t>the</a:t>
            </a:r>
            <a:r>
              <a:rPr sz="2400" spc="-340" dirty="0">
                <a:solidFill>
                  <a:srgbClr val="2A9FBB"/>
                </a:solidFill>
              </a:rPr>
              <a:t> </a:t>
            </a:r>
            <a:r>
              <a:rPr sz="2400" spc="25" dirty="0">
                <a:solidFill>
                  <a:srgbClr val="2A9FBB"/>
                </a:solidFill>
              </a:rPr>
              <a:t>con</a:t>
            </a:r>
            <a:r>
              <a:rPr sz="2400" spc="35" dirty="0">
                <a:solidFill>
                  <a:srgbClr val="2A9FBB"/>
                </a:solidFill>
              </a:rPr>
              <a:t>fi</a:t>
            </a:r>
            <a:r>
              <a:rPr sz="2400" spc="25" dirty="0">
                <a:solidFill>
                  <a:srgbClr val="2A9FBB"/>
                </a:solidFill>
              </a:rPr>
              <a:t>gu</a:t>
            </a:r>
            <a:r>
              <a:rPr sz="2400" spc="35" dirty="0">
                <a:solidFill>
                  <a:srgbClr val="2A9FBB"/>
                </a:solidFill>
              </a:rPr>
              <a:t>r</a:t>
            </a:r>
            <a:r>
              <a:rPr sz="2400" spc="25" dirty="0">
                <a:solidFill>
                  <a:srgbClr val="2A9FBB"/>
                </a:solidFill>
              </a:rPr>
              <a:t>a</a:t>
            </a:r>
            <a:r>
              <a:rPr sz="2400" spc="35" dirty="0">
                <a:solidFill>
                  <a:srgbClr val="2A9FBB"/>
                </a:solidFill>
              </a:rPr>
              <a:t>ti</a:t>
            </a:r>
            <a:r>
              <a:rPr sz="2400" spc="25" dirty="0">
                <a:solidFill>
                  <a:srgbClr val="2A9FBB"/>
                </a:solidFill>
              </a:rPr>
              <a:t>o</a:t>
            </a:r>
            <a:r>
              <a:rPr sz="2400" dirty="0">
                <a:solidFill>
                  <a:srgbClr val="2A9FBB"/>
                </a:solidFill>
              </a:rPr>
              <a:t>n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5" dirty="0">
                <a:solidFill>
                  <a:srgbClr val="2A9FBB"/>
                </a:solidFill>
              </a:rPr>
              <a:t>R</a:t>
            </a:r>
            <a:r>
              <a:rPr sz="2400" spc="25" dirty="0">
                <a:solidFill>
                  <a:srgbClr val="2A9FBB"/>
                </a:solidFill>
              </a:rPr>
              <a:t>e</a:t>
            </a:r>
            <a:r>
              <a:rPr sz="2400" spc="30" dirty="0">
                <a:solidFill>
                  <a:srgbClr val="2A9FBB"/>
                </a:solidFill>
              </a:rPr>
              <a:t>v</a:t>
            </a:r>
            <a:r>
              <a:rPr sz="2400" spc="35" dirty="0">
                <a:solidFill>
                  <a:srgbClr val="2A9FBB"/>
                </a:solidFill>
              </a:rPr>
              <a:t>i</a:t>
            </a:r>
            <a:r>
              <a:rPr sz="2400" spc="25" dirty="0">
                <a:solidFill>
                  <a:srgbClr val="2A9FBB"/>
                </a:solidFill>
              </a:rPr>
              <a:t>e</a:t>
            </a:r>
            <a:r>
              <a:rPr sz="2400" dirty="0">
                <a:solidFill>
                  <a:srgbClr val="2A9FBB"/>
                </a:solidFill>
              </a:rPr>
              <a:t>w</a:t>
            </a:r>
            <a:r>
              <a:rPr sz="2400" spc="100" dirty="0">
                <a:solidFill>
                  <a:srgbClr val="2A9FBB"/>
                </a:solidFill>
              </a:rPr>
              <a:t> </a:t>
            </a:r>
            <a:r>
              <a:rPr sz="2400" dirty="0">
                <a:solidFill>
                  <a:srgbClr val="2A9FBB"/>
                </a:solidFill>
              </a:rPr>
              <a:t>the</a:t>
            </a:r>
            <a:r>
              <a:rPr sz="2400" spc="-295" dirty="0">
                <a:solidFill>
                  <a:srgbClr val="2A9FBB"/>
                </a:solidFill>
              </a:rPr>
              <a:t> </a:t>
            </a:r>
            <a:r>
              <a:rPr sz="2400" spc="-10" dirty="0">
                <a:solidFill>
                  <a:srgbClr val="2A9FBB"/>
                </a:solidFill>
              </a:rPr>
              <a:t>r</a:t>
            </a:r>
            <a:r>
              <a:rPr sz="2400" spc="-20" dirty="0">
                <a:solidFill>
                  <a:srgbClr val="2A9FBB"/>
                </a:solidFill>
              </a:rPr>
              <a:t>e</a:t>
            </a:r>
            <a:r>
              <a:rPr sz="2400" spc="-15" dirty="0">
                <a:solidFill>
                  <a:srgbClr val="2A9FBB"/>
                </a:solidFill>
              </a:rPr>
              <a:t>s</a:t>
            </a:r>
            <a:r>
              <a:rPr sz="2400" spc="-20" dirty="0">
                <a:solidFill>
                  <a:srgbClr val="2A9FBB"/>
                </a:solidFill>
              </a:rPr>
              <a:t>u</a:t>
            </a:r>
            <a:r>
              <a:rPr sz="2400" dirty="0">
                <a:solidFill>
                  <a:srgbClr val="2A9FBB"/>
                </a:solidFill>
              </a:rPr>
              <a:t>l</a:t>
            </a:r>
            <a:r>
              <a:rPr sz="2400" spc="-20" dirty="0">
                <a:solidFill>
                  <a:srgbClr val="2A9FBB"/>
                </a:solidFill>
              </a:rPr>
              <a:t>t</a:t>
            </a:r>
            <a:r>
              <a:rPr sz="2400" dirty="0">
                <a:solidFill>
                  <a:srgbClr val="2A9FBB"/>
                </a:solidFill>
              </a:rPr>
              <a:t>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17667" y="4100322"/>
            <a:ext cx="3529965" cy="1428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25" dirty="0">
                <a:latin typeface="Calibri"/>
                <a:cs typeface="Calibri"/>
              </a:rPr>
              <a:t>Pl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ng</a:t>
            </a:r>
            <a:r>
              <a:rPr sz="1800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1800" spc="25" dirty="0">
                <a:latin typeface="Calibri"/>
                <a:cs typeface="Calibri"/>
              </a:rPr>
              <a:t>AWS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account</a:t>
            </a:r>
            <a:endParaRPr sz="1800">
              <a:latin typeface="Calibri"/>
              <a:cs typeface="Calibri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1800" spc="-65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e</a:t>
            </a:r>
            <a:r>
              <a:rPr sz="1800" spc="-65" dirty="0">
                <a:latin typeface="Calibri"/>
                <a:cs typeface="Calibri"/>
              </a:rPr>
              <a:t>rr</a:t>
            </a:r>
            <a:r>
              <a:rPr sz="1800" spc="-60" dirty="0">
                <a:latin typeface="Calibri"/>
                <a:cs typeface="Calibri"/>
              </a:rPr>
              <a:t>af</a:t>
            </a:r>
            <a:r>
              <a:rPr sz="1800" spc="-6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(t</a:t>
            </a:r>
            <a:r>
              <a:rPr sz="1800" spc="-4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rr</a:t>
            </a:r>
            <a:r>
              <a:rPr sz="1800" spc="-50" dirty="0">
                <a:latin typeface="Calibri"/>
                <a:cs typeface="Calibri"/>
              </a:rPr>
              <a:t>afo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m.</a:t>
            </a:r>
            <a:r>
              <a:rPr sz="1800" spc="-5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il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637997"/>
            <a:ext cx="2231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</a:t>
            </a:r>
            <a:r>
              <a:rPr spc="-20" dirty="0"/>
              <a:t>e</a:t>
            </a:r>
            <a:r>
              <a:rPr dirty="0"/>
              <a:t>r</a:t>
            </a:r>
            <a:r>
              <a:rPr spc="-20" dirty="0"/>
              <a:t>ra</a:t>
            </a:r>
            <a:r>
              <a:rPr spc="-15" dirty="0"/>
              <a:t>f</a:t>
            </a:r>
            <a:r>
              <a:rPr spc="-20" dirty="0"/>
              <a:t>o</a:t>
            </a:r>
            <a:r>
              <a:rPr dirty="0"/>
              <a:t>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08662"/>
            <a:ext cx="9055100" cy="5049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2920" marR="5080" indent="-490855">
              <a:lnSpc>
                <a:spcPct val="114999"/>
              </a:lnSpc>
              <a:spcBef>
                <a:spcPts val="95"/>
              </a:spcBef>
              <a:buChar char="●"/>
              <a:tabLst>
                <a:tab pos="502920" algn="l"/>
                <a:tab pos="503555" algn="l"/>
                <a:tab pos="8466455" algn="l"/>
              </a:tabLst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400" spc="-1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provisioning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declarative</a:t>
            </a:r>
            <a:r>
              <a:rPr sz="24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tool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based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Infrastructure	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sz="240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sz="2400" spc="-6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Code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paradigm</a:t>
            </a:r>
            <a:endParaRPr sz="2400">
              <a:latin typeface="Arial MT"/>
              <a:cs typeface="Arial MT"/>
            </a:endParaRPr>
          </a:p>
          <a:p>
            <a:pPr marL="502920" marR="1935480" indent="-490855">
              <a:lnSpc>
                <a:spcPct val="114999"/>
              </a:lnSpc>
              <a:spcBef>
                <a:spcPts val="5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Uses own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syntax -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HCL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(Hashicorp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Configuration </a:t>
            </a:r>
            <a:r>
              <a:rPr sz="2400" spc="-6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Language)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680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Written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Golang.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400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Helps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evolve</a:t>
            </a:r>
            <a:r>
              <a:rPr sz="24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infrastructure,</a:t>
            </a:r>
            <a:r>
              <a:rPr sz="24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safely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predictably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409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Applies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Graph</a:t>
            </a:r>
            <a:r>
              <a:rPr sz="2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Theory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IaaC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395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4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multipurpose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composition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tool:</a:t>
            </a:r>
            <a:endParaRPr sz="2400">
              <a:latin typeface="Arial MT"/>
              <a:cs typeface="Arial MT"/>
            </a:endParaRPr>
          </a:p>
          <a:p>
            <a:pPr marL="1112520" lvl="1" indent="-490855">
              <a:lnSpc>
                <a:spcPct val="100000"/>
              </a:lnSpc>
              <a:spcBef>
                <a:spcPts val="400"/>
              </a:spcBef>
              <a:buChar char="○"/>
              <a:tabLst>
                <a:tab pos="1112520" algn="l"/>
                <a:tab pos="1113155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Composes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tiers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(SaaS/PaaS/IaaS)</a:t>
            </a:r>
            <a:endParaRPr sz="2400">
              <a:latin typeface="Arial MT"/>
              <a:cs typeface="Arial MT"/>
            </a:endParaRPr>
          </a:p>
          <a:p>
            <a:pPr marL="1112520" lvl="1" indent="-490855">
              <a:lnSpc>
                <a:spcPct val="100000"/>
              </a:lnSpc>
              <a:spcBef>
                <a:spcPts val="405"/>
              </a:spcBef>
              <a:buChar char="○"/>
              <a:tabLst>
                <a:tab pos="1112520" algn="l"/>
                <a:tab pos="1113155" algn="l"/>
              </a:tabLst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400" spc="-1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plugin-based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architecture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145"/>
              </a:spcBef>
              <a:buChar char="●"/>
              <a:tabLst>
                <a:tab pos="502920" algn="l"/>
                <a:tab pos="503555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Open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source.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Backed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Hashicorp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company</a:t>
            </a:r>
            <a:r>
              <a:rPr sz="2400" spc="-1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502920">
              <a:lnSpc>
                <a:spcPct val="100000"/>
              </a:lnSpc>
              <a:spcBef>
                <a:spcPts val="434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Hashicorp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Arial MT"/>
                <a:cs typeface="Arial MT"/>
              </a:rPr>
              <a:t>Tao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(Guide/Principles/Design)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5104" y="1168961"/>
            <a:ext cx="7927340" cy="68580"/>
          </a:xfrm>
          <a:custGeom>
            <a:avLst/>
            <a:gdLst/>
            <a:ahLst/>
            <a:cxnLst/>
            <a:rect l="l" t="t" r="r" b="b"/>
            <a:pathLst>
              <a:path w="7927340" h="68580">
                <a:moveTo>
                  <a:pt x="7927340" y="0"/>
                </a:moveTo>
                <a:lnTo>
                  <a:pt x="0" y="0"/>
                </a:lnTo>
                <a:lnTo>
                  <a:pt x="0" y="68399"/>
                </a:lnTo>
                <a:lnTo>
                  <a:pt x="7927340" y="68399"/>
                </a:lnTo>
                <a:lnTo>
                  <a:pt x="7927340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7977" y="602996"/>
            <a:ext cx="3103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Other</a:t>
            </a:r>
            <a:r>
              <a:rPr sz="4000" spc="-165" dirty="0"/>
              <a:t> </a:t>
            </a:r>
            <a:r>
              <a:rPr sz="4000" spc="-15" dirty="0"/>
              <a:t>tools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79038" y="1729613"/>
            <a:ext cx="4615815" cy="219964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490"/>
              </a:spcBef>
              <a:buChar char="●"/>
              <a:tabLst>
                <a:tab pos="457834" algn="l"/>
                <a:tab pos="45847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Cloudformation,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Heat,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457834" indent="-445770">
              <a:lnSpc>
                <a:spcPct val="100000"/>
              </a:lnSpc>
              <a:spcBef>
                <a:spcPts val="1395"/>
              </a:spcBef>
              <a:buChar char="●"/>
              <a:tabLst>
                <a:tab pos="457834" algn="l"/>
                <a:tab pos="45847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Ansible,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Chef,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Puppet,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457834" indent="-445770">
              <a:lnSpc>
                <a:spcPct val="100000"/>
              </a:lnSpc>
              <a:spcBef>
                <a:spcPts val="1405"/>
              </a:spcBef>
              <a:buChar char="●"/>
              <a:tabLst>
                <a:tab pos="457834" algn="l"/>
                <a:tab pos="45847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Boto,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fog,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apache-libcloud,</a:t>
            </a:r>
            <a:r>
              <a:rPr sz="24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457834" indent="-445770">
              <a:lnSpc>
                <a:spcPct val="100000"/>
              </a:lnSpc>
              <a:spcBef>
                <a:spcPts val="1405"/>
              </a:spcBef>
              <a:buChar char="●"/>
              <a:tabLst>
                <a:tab pos="457834" algn="l"/>
                <a:tab pos="45847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Custom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tooling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scripting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188" y="1356367"/>
            <a:ext cx="6136005" cy="36830"/>
          </a:xfrm>
          <a:custGeom>
            <a:avLst/>
            <a:gdLst/>
            <a:ahLst/>
            <a:cxnLst/>
            <a:rect l="l" t="t" r="r" b="b"/>
            <a:pathLst>
              <a:path w="6136005" h="36830">
                <a:moveTo>
                  <a:pt x="6135496" y="0"/>
                </a:moveTo>
                <a:lnTo>
                  <a:pt x="0" y="0"/>
                </a:lnTo>
                <a:lnTo>
                  <a:pt x="0" y="36568"/>
                </a:lnTo>
                <a:lnTo>
                  <a:pt x="6135496" y="36568"/>
                </a:lnTo>
                <a:lnTo>
                  <a:pt x="613549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4730496"/>
            <a:ext cx="12192000" cy="2030095"/>
            <a:chOff x="0" y="4730496"/>
            <a:chExt cx="12192000" cy="20300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30496"/>
              <a:ext cx="12192000" cy="268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820418"/>
              <a:ext cx="12192000" cy="36830"/>
            </a:xfrm>
            <a:custGeom>
              <a:avLst/>
              <a:gdLst/>
              <a:ahLst/>
              <a:cxnLst/>
              <a:rect l="l" t="t" r="r" b="b"/>
              <a:pathLst>
                <a:path w="12192000" h="36829">
                  <a:moveTo>
                    <a:pt x="12192000" y="0"/>
                  </a:moveTo>
                  <a:lnTo>
                    <a:pt x="0" y="0"/>
                  </a:lnTo>
                  <a:lnTo>
                    <a:pt x="0" y="36569"/>
                  </a:lnTo>
                  <a:lnTo>
                    <a:pt x="12192000" y="3656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4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5731" y="5023104"/>
              <a:ext cx="2171700" cy="7635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656" y="5471160"/>
              <a:ext cx="1812036" cy="7635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9656" y="5929884"/>
              <a:ext cx="1441703" cy="822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264" y="5096678"/>
              <a:ext cx="795527" cy="6483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0339" y="5907022"/>
              <a:ext cx="795527" cy="8534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9500" y="5538216"/>
              <a:ext cx="1074420" cy="1072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0303" y="5094732"/>
              <a:ext cx="1231392" cy="15163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447" y="5387340"/>
              <a:ext cx="1074420" cy="1150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145" y="659129"/>
            <a:ext cx="941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AWS</a:t>
            </a:r>
            <a:r>
              <a:rPr sz="2400" spc="-25" dirty="0"/>
              <a:t> </a:t>
            </a:r>
            <a:r>
              <a:rPr sz="2400" spc="-10" dirty="0"/>
              <a:t>Cloudformation</a:t>
            </a:r>
            <a:r>
              <a:rPr sz="2400" spc="15" dirty="0"/>
              <a:t> </a:t>
            </a:r>
            <a:r>
              <a:rPr sz="2400" dirty="0"/>
              <a:t>VS</a:t>
            </a:r>
            <a:r>
              <a:rPr sz="2400" spc="-15" dirty="0"/>
              <a:t> OpenStack</a:t>
            </a:r>
            <a:r>
              <a:rPr sz="2400" spc="20" dirty="0"/>
              <a:t> </a:t>
            </a:r>
            <a:r>
              <a:rPr sz="2400" spc="-15" dirty="0"/>
              <a:t>Orchestration</a:t>
            </a:r>
            <a:r>
              <a:rPr sz="2400" spc="-110" dirty="0"/>
              <a:t> </a:t>
            </a:r>
            <a:r>
              <a:rPr sz="2400" spc="-5" dirty="0"/>
              <a:t>(Heat)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5441" y="2094356"/>
            <a:ext cx="3685540" cy="29419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2920" indent="-490855">
              <a:lnSpc>
                <a:spcPct val="100000"/>
              </a:lnSpc>
              <a:spcBef>
                <a:spcPts val="505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15" dirty="0">
                <a:latin typeface="Calibri"/>
                <a:cs typeface="Calibri"/>
              </a:rPr>
              <a:t>AWS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Locked-in</a:t>
            </a:r>
            <a:endParaRPr sz="1800">
              <a:latin typeface="Calibri"/>
              <a:cs typeface="Calibri"/>
            </a:endParaRPr>
          </a:p>
          <a:p>
            <a:pPr marL="502920" indent="-490855">
              <a:lnSpc>
                <a:spcPct val="100000"/>
              </a:lnSpc>
              <a:spcBef>
                <a:spcPts val="409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15" dirty="0">
                <a:latin typeface="Calibri"/>
                <a:cs typeface="Calibri"/>
              </a:rPr>
              <a:t>Initial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release</a:t>
            </a:r>
            <a:r>
              <a:rPr sz="1800" spc="-10" dirty="0">
                <a:latin typeface="Calibri"/>
                <a:cs typeface="Calibri"/>
              </a:rPr>
              <a:t> 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2011</a:t>
            </a:r>
            <a:endParaRPr sz="1800">
              <a:latin typeface="Calibri"/>
              <a:cs typeface="Calibri"/>
            </a:endParaRPr>
          </a:p>
          <a:p>
            <a:pPr marL="502920" indent="-490855">
              <a:lnSpc>
                <a:spcPct val="100000"/>
              </a:lnSpc>
              <a:spcBef>
                <a:spcPts val="395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1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rc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dde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</a:t>
            </a:r>
            <a:endParaRPr sz="1800">
              <a:latin typeface="Calibri"/>
              <a:cs typeface="Calibri"/>
            </a:endParaRPr>
          </a:p>
          <a:p>
            <a:pPr marL="502920" indent="-490855">
              <a:lnSpc>
                <a:spcPct val="100000"/>
              </a:lnSpc>
              <a:spcBef>
                <a:spcPts val="395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15" dirty="0">
                <a:latin typeface="Calibri"/>
                <a:cs typeface="Calibri"/>
              </a:rPr>
              <a:t>AWS </a:t>
            </a:r>
            <a:r>
              <a:rPr sz="1800" dirty="0">
                <a:latin typeface="Calibri"/>
                <a:cs typeface="Calibri"/>
              </a:rPr>
              <a:t>Managed </a:t>
            </a:r>
            <a:r>
              <a:rPr sz="1800" spc="-1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Free</a:t>
            </a:r>
            <a:endParaRPr sz="1800">
              <a:latin typeface="Calibri"/>
              <a:cs typeface="Calibri"/>
            </a:endParaRPr>
          </a:p>
          <a:p>
            <a:pPr marL="502920" indent="-490855">
              <a:lnSpc>
                <a:spcPct val="100000"/>
              </a:lnSpc>
              <a:spcBef>
                <a:spcPts val="414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15" dirty="0">
                <a:latin typeface="Calibri"/>
                <a:cs typeface="Calibri"/>
              </a:rPr>
              <a:t>Cloudformation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Designer</a:t>
            </a:r>
            <a:endParaRPr sz="1800">
              <a:latin typeface="Calibri"/>
              <a:cs typeface="Calibri"/>
            </a:endParaRPr>
          </a:p>
          <a:p>
            <a:pPr marL="1112520" lvl="1" indent="-450215">
              <a:lnSpc>
                <a:spcPct val="100000"/>
              </a:lnSpc>
              <a:spcBef>
                <a:spcPts val="475"/>
              </a:spcBef>
              <a:buChar char="○"/>
              <a:tabLst>
                <a:tab pos="1112520" algn="l"/>
                <a:tab pos="1113155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Drag-and-drop</a:t>
            </a:r>
            <a:r>
              <a:rPr sz="185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interface.</a:t>
            </a:r>
            <a:endParaRPr sz="1850">
              <a:latin typeface="Arial MT"/>
              <a:cs typeface="Arial MT"/>
            </a:endParaRPr>
          </a:p>
          <a:p>
            <a:pPr marL="502920" indent="-490855">
              <a:lnSpc>
                <a:spcPct val="100000"/>
              </a:lnSpc>
              <a:spcBef>
                <a:spcPts val="244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5" dirty="0">
                <a:latin typeface="Calibri"/>
                <a:cs typeface="Calibri"/>
              </a:rPr>
              <a:t>Json,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Yaml</a:t>
            </a:r>
            <a:r>
              <a:rPr sz="1800" spc="-5" dirty="0">
                <a:latin typeface="Calibri"/>
                <a:cs typeface="Calibri"/>
              </a:rPr>
              <a:t> (since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2016)</a:t>
            </a:r>
            <a:endParaRPr sz="1800">
              <a:latin typeface="Calibri"/>
              <a:cs typeface="Calibri"/>
            </a:endParaRPr>
          </a:p>
          <a:p>
            <a:pPr marL="502920" indent="-490855">
              <a:lnSpc>
                <a:spcPct val="100000"/>
              </a:lnSpc>
              <a:spcBef>
                <a:spcPts val="180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ll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502920" indent="-490855">
              <a:lnSpc>
                <a:spcPct val="100000"/>
              </a:lnSpc>
              <a:spcBef>
                <a:spcPts val="540"/>
              </a:spcBef>
              <a:buChar char="●"/>
              <a:tabLst>
                <a:tab pos="502920" algn="l"/>
                <a:tab pos="503555" algn="l"/>
              </a:tabLst>
            </a:pPr>
            <a:r>
              <a:rPr sz="1800" spc="-10" dirty="0">
                <a:latin typeface="Calibri"/>
                <a:cs typeface="Calibri"/>
              </a:rPr>
              <a:t>Change</a:t>
            </a:r>
            <a:r>
              <a:rPr sz="1800" dirty="0">
                <a:latin typeface="Calibri"/>
                <a:cs typeface="Calibri"/>
              </a:rPr>
              <a:t> sets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(since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2016)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7775" y="1980778"/>
            <a:ext cx="4240530" cy="2954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3555" indent="-491490">
              <a:lnSpc>
                <a:spcPct val="100000"/>
              </a:lnSpc>
              <a:spcBef>
                <a:spcPts val="500"/>
              </a:spcBef>
              <a:buChar char="●"/>
              <a:tabLst>
                <a:tab pos="503555" algn="l"/>
                <a:tab pos="50419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Open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  <a:p>
            <a:pPr marL="503555" indent="-491490">
              <a:lnSpc>
                <a:spcPct val="100000"/>
              </a:lnSpc>
              <a:spcBef>
                <a:spcPts val="395"/>
              </a:spcBef>
              <a:buChar char="●"/>
              <a:tabLst>
                <a:tab pos="503555" algn="l"/>
                <a:tab pos="50419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Initial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release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around</a:t>
            </a:r>
            <a:r>
              <a:rPr sz="2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2012</a:t>
            </a:r>
            <a:endParaRPr sz="2400">
              <a:latin typeface="Arial MT"/>
              <a:cs typeface="Arial MT"/>
            </a:endParaRPr>
          </a:p>
          <a:p>
            <a:pPr marL="503555" indent="-491490">
              <a:lnSpc>
                <a:spcPct val="100000"/>
              </a:lnSpc>
              <a:spcBef>
                <a:spcPts val="145"/>
              </a:spcBef>
              <a:buChar char="●"/>
              <a:tabLst>
                <a:tab pos="503555" algn="l"/>
                <a:tab pos="50419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Heat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provides</a:t>
            </a:r>
            <a:endParaRPr sz="240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  <a:spcBef>
                <a:spcPts val="434"/>
              </a:spcBef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CloudFormation-compatible</a:t>
            </a:r>
            <a:endParaRPr sz="240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  <a:spcBef>
                <a:spcPts val="434"/>
              </a:spcBef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Q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ue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sz="2400" spc="-1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AP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I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24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pen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  <a:p>
            <a:pPr marL="503555" indent="-491490">
              <a:lnSpc>
                <a:spcPct val="100000"/>
              </a:lnSpc>
              <a:spcBef>
                <a:spcPts val="680"/>
              </a:spcBef>
              <a:buChar char="●"/>
              <a:tabLst>
                <a:tab pos="503555" algn="l"/>
                <a:tab pos="50419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UI: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Heat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Dashboard</a:t>
            </a:r>
            <a:endParaRPr sz="2400">
              <a:latin typeface="Arial MT"/>
              <a:cs typeface="Arial MT"/>
            </a:endParaRPr>
          </a:p>
          <a:p>
            <a:pPr marL="503555" indent="-491490">
              <a:lnSpc>
                <a:spcPct val="100000"/>
              </a:lnSpc>
              <a:spcBef>
                <a:spcPts val="409"/>
              </a:spcBef>
              <a:buChar char="●"/>
              <a:tabLst>
                <a:tab pos="503555" algn="l"/>
                <a:tab pos="504190" algn="l"/>
              </a:tabLst>
            </a:pPr>
            <a:r>
              <a:rPr sz="2400" spc="-60" dirty="0">
                <a:solidFill>
                  <a:srgbClr val="585858"/>
                </a:solidFill>
                <a:latin typeface="Arial MT"/>
                <a:cs typeface="Arial MT"/>
              </a:rPr>
              <a:t>Yaml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59" y="1356410"/>
            <a:ext cx="10880725" cy="55880"/>
          </a:xfrm>
          <a:custGeom>
            <a:avLst/>
            <a:gdLst/>
            <a:ahLst/>
            <a:cxnLst/>
            <a:rect l="l" t="t" r="r" b="b"/>
            <a:pathLst>
              <a:path w="10880725" h="55880">
                <a:moveTo>
                  <a:pt x="10880725" y="0"/>
                </a:moveTo>
                <a:lnTo>
                  <a:pt x="0" y="0"/>
                </a:lnTo>
                <a:lnTo>
                  <a:pt x="0" y="55702"/>
                </a:lnTo>
                <a:lnTo>
                  <a:pt x="10880725" y="55702"/>
                </a:lnTo>
                <a:lnTo>
                  <a:pt x="10880725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1706</Words>
  <Application>Microsoft Office PowerPoint</Application>
  <PresentationFormat>Widescreen</PresentationFormat>
  <Paragraphs>334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Arial Black</vt:lpstr>
      <vt:lpstr>Arial MT</vt:lpstr>
      <vt:lpstr>Calibri</vt:lpstr>
      <vt:lpstr>Courier New</vt:lpstr>
      <vt:lpstr>Times New Roman</vt:lpstr>
      <vt:lpstr>Trebuchet MS</vt:lpstr>
      <vt:lpstr>Verdana</vt:lpstr>
      <vt:lpstr>Office Theme</vt:lpstr>
      <vt:lpstr>Terraform – Getting Started</vt:lpstr>
      <vt:lpstr>PowerPoint Presentation</vt:lpstr>
      <vt:lpstr>PowerPoint Presentation</vt:lpstr>
      <vt:lpstr>Core Concepts</vt:lpstr>
      <vt:lpstr>Infrastructure as Code Benefits</vt:lpstr>
      <vt:lpstr>Automating Infrastructure Deployment</vt:lpstr>
      <vt:lpstr>Terraform</vt:lpstr>
      <vt:lpstr>Other tools</vt:lpstr>
      <vt:lpstr>AWS Cloudformation VS OpenStack Orchestration (Heat)</vt:lpstr>
      <vt:lpstr>Ansible, Chef, Puppet, etc</vt:lpstr>
      <vt:lpstr>Boto, fog, apache-libcloud, etc.</vt:lpstr>
      <vt:lpstr>Terraform is not a cloud agnostic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Architecture</vt:lpstr>
      <vt:lpstr>Architecture</vt:lpstr>
      <vt:lpstr>Architecture</vt:lpstr>
      <vt:lpstr>Terraform Components</vt:lpstr>
      <vt:lpstr>Terraform Executable</vt:lpstr>
      <vt:lpstr>Terraform Providers</vt:lpstr>
      <vt:lpstr>Terraform Providers</vt:lpstr>
      <vt:lpstr>PowerPoint Presentation</vt:lpstr>
      <vt:lpstr>Terraform: Providers</vt:lpstr>
      <vt:lpstr>Provider Example</vt:lpstr>
      <vt:lpstr>Terraform Code</vt:lpstr>
      <vt:lpstr>Terraform Syntax</vt:lpstr>
      <vt:lpstr>Terraform: Example (Simple resource)</vt:lpstr>
      <vt:lpstr>Terraform: Example (Simple local resource)</vt:lpstr>
      <vt:lpstr>Variables</vt:lpstr>
      <vt:lpstr>Resource</vt:lpstr>
      <vt:lpstr>Code Example</vt:lpstr>
      <vt:lpstr>Terraform Syntax</vt:lpstr>
      <vt:lpstr>Terraform Syntax</vt:lpstr>
      <vt:lpstr>Terraform Syntax</vt:lpstr>
      <vt:lpstr>Terraform Workflow</vt:lpstr>
      <vt:lpstr>PowerPoint Presentation</vt:lpstr>
      <vt:lpstr>Terraform Core: Init</vt:lpstr>
      <vt:lpstr>Terraform Core: Plan + Apply</vt:lpstr>
      <vt:lpstr>Terraform Core: Destroy</vt:lpstr>
      <vt:lpstr>Terraform state</vt:lpstr>
      <vt:lpstr>Terraform State</vt:lpstr>
      <vt:lpstr>Terraform state file</vt:lpstr>
      <vt:lpstr>Terraform State</vt:lpstr>
      <vt:lpstr>Terraform State</vt:lpstr>
      <vt:lpstr>Terraform State</vt:lpstr>
      <vt:lpstr>Simple workflow</vt:lpstr>
      <vt:lpstr>UpdatingYour Configuration  with More Resources</vt:lpstr>
      <vt:lpstr>Adding a New Provider to Your  Configuration</vt:lpstr>
      <vt:lpstr>Terraform Command Overview</vt:lpstr>
      <vt:lpstr>Terraform Command Overview</vt:lpstr>
      <vt:lpstr>Terraform Command Overview</vt:lpstr>
      <vt:lpstr>Terraform Advance Workflow</vt:lpstr>
      <vt:lpstr>PowerPoint Presentation</vt:lpstr>
      <vt:lpstr>PowerPoint Presentation</vt:lpstr>
      <vt:lpstr>Examine the Terraform file Deploy the configuration Review the results</vt:lpstr>
      <vt:lpstr>Examine the Terraform file</vt:lpstr>
      <vt:lpstr>Examine the Terraform file  Deploy the configuration Review the results</vt:lpstr>
      <vt:lpstr>Examine the Terraform file  Deploy the configuration Review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– Getting Started</dc:title>
  <dc:creator>Ned Bellavance</dc:creator>
  <cp:lastModifiedBy>Velliangiri Sarveshwaran</cp:lastModifiedBy>
  <cp:revision>1</cp:revision>
  <dcterms:created xsi:type="dcterms:W3CDTF">2023-03-30T05:06:52Z</dcterms:created>
  <dcterms:modified xsi:type="dcterms:W3CDTF">2023-03-30T05:22:17Z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