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move the slide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6F6177D-51DC-4D8B-993C-9070248F226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6DBC0E-CB01-4A26-A24A-132CFC90AEE5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469545-40D9-48EB-B6AE-5B23A7AB8C0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817B5A4-4E6F-48DA-ADC7-D9B176AB9CA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297A85-4F08-4F00-9B09-69D89896FF9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664B2B-5821-460D-AA6A-BDC1B54086E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725DDA-F2BA-4BD6-B0EC-CEA68654B40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1454B7-24E7-4DD7-9132-38637C2D35A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8A617B-2C4A-4BA5-87FC-2A2CC6B0FF3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4DA16A-2C23-47C2-83D1-1C773C3F9DA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236DC4-6875-4061-8A36-9BA54437F750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718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0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0"/>
          <p:cNvSpPr/>
          <p:nvPr/>
        </p:nvSpPr>
        <p:spPr>
          <a:xfrm>
            <a:off x="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Text 1"/>
          <p:cNvSpPr/>
          <p:nvPr/>
        </p:nvSpPr>
        <p:spPr>
          <a:xfrm>
            <a:off x="6350400" y="2098800"/>
            <a:ext cx="74156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0" lang="en-US" sz="43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Task Manager App: Java Swing, JDBC, Maven, Git</a:t>
            </a:r>
            <a:endParaRPr b="0" lang="en-US" sz="4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2"/>
          <p:cNvSpPr/>
          <p:nvPr/>
        </p:nvSpPr>
        <p:spPr>
          <a:xfrm>
            <a:off x="6350400" y="3840840"/>
            <a:ext cx="74156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This presentation explores a Task Manager app built with robust Java technologies. It covers the app’s features and development tools ensuring efficient task handling, database integration, and version control.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Shape 3"/>
          <p:cNvSpPr/>
          <p:nvPr/>
        </p:nvSpPr>
        <p:spPr>
          <a:xfrm>
            <a:off x="6350400" y="5717160"/>
            <a:ext cx="394560" cy="39456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486040" cy="822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429000" y="2057400"/>
            <a:ext cx="8426160" cy="565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4114800" y="685800"/>
            <a:ext cx="7086600" cy="95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4800" strike="noStrike" u="none">
                <a:solidFill>
                  <a:srgbClr val="ff0000"/>
                </a:solidFill>
                <a:effectLst/>
                <a:uFillTx/>
                <a:latin typeface="NEW time roman"/>
              </a:rPr>
              <a:t>TASK CALANDER</a:t>
            </a:r>
            <a:endParaRPr b="1" lang="en-US" sz="4800" strike="noStrike" u="none">
              <a:solidFill>
                <a:srgbClr val="000000"/>
              </a:solidFill>
              <a:effectLst/>
              <a:uFillTx/>
              <a:latin typeface="NEW time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0"/>
          <p:cNvSpPr/>
          <p:nvPr/>
        </p:nvSpPr>
        <p:spPr>
          <a:xfrm>
            <a:off x="914400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1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Text 1"/>
          <p:cNvSpPr/>
          <p:nvPr/>
        </p:nvSpPr>
        <p:spPr>
          <a:xfrm>
            <a:off x="802440" y="815400"/>
            <a:ext cx="753876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000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Conclusion and Future Enhancements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Shape 2"/>
          <p:cNvSpPr/>
          <p:nvPr/>
        </p:nvSpPr>
        <p:spPr>
          <a:xfrm>
            <a:off x="802440" y="2432520"/>
            <a:ext cx="515520" cy="515520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Text 3"/>
          <p:cNvSpPr/>
          <p:nvPr/>
        </p:nvSpPr>
        <p:spPr>
          <a:xfrm>
            <a:off x="1547280" y="2511360"/>
            <a:ext cx="2547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Summary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Text 4"/>
          <p:cNvSpPr/>
          <p:nvPr/>
        </p:nvSpPr>
        <p:spPr>
          <a:xfrm>
            <a:off x="1547280" y="2967120"/>
            <a:ext cx="67939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Successful integration of Java Swing, JDBC, Maven, Git, and GitHub.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Shape 5"/>
          <p:cNvSpPr/>
          <p:nvPr/>
        </p:nvSpPr>
        <p:spPr>
          <a:xfrm>
            <a:off x="802440" y="3792600"/>
            <a:ext cx="515520" cy="515520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Text 6"/>
          <p:cNvSpPr/>
          <p:nvPr/>
        </p:nvSpPr>
        <p:spPr>
          <a:xfrm>
            <a:off x="1547280" y="3871440"/>
            <a:ext cx="2547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Future Features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Text 7"/>
          <p:cNvSpPr/>
          <p:nvPr/>
        </p:nvSpPr>
        <p:spPr>
          <a:xfrm>
            <a:off x="1547280" y="4327200"/>
            <a:ext cx="67939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Add user accounts, task notifications, and reporting tools.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Shape 8"/>
          <p:cNvSpPr/>
          <p:nvPr/>
        </p:nvSpPr>
        <p:spPr>
          <a:xfrm>
            <a:off x="802440" y="5152680"/>
            <a:ext cx="515520" cy="515520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Text 9"/>
          <p:cNvSpPr/>
          <p:nvPr/>
        </p:nvSpPr>
        <p:spPr>
          <a:xfrm>
            <a:off x="1547280" y="5231520"/>
            <a:ext cx="2547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Open Source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Text 10"/>
          <p:cNvSpPr/>
          <p:nvPr/>
        </p:nvSpPr>
        <p:spPr>
          <a:xfrm>
            <a:off x="1547280" y="5687280"/>
            <a:ext cx="67939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Inviting collaborators to contribute via GitHub repository.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Shape 11"/>
          <p:cNvSpPr/>
          <p:nvPr/>
        </p:nvSpPr>
        <p:spPr>
          <a:xfrm>
            <a:off x="802440" y="6512760"/>
            <a:ext cx="515520" cy="515520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Text 12"/>
          <p:cNvSpPr/>
          <p:nvPr/>
        </p:nvSpPr>
        <p:spPr>
          <a:xfrm>
            <a:off x="1547280" y="6591240"/>
            <a:ext cx="2547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Q&amp;A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Text 13"/>
          <p:cNvSpPr/>
          <p:nvPr/>
        </p:nvSpPr>
        <p:spPr>
          <a:xfrm>
            <a:off x="1547280" y="7047360"/>
            <a:ext cx="67939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Ready to answer questions and gather feedback.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5811120" y="416088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fld id="{5A10FEDE-C2FD-4BD9-A6C9-45BA8F369193}" type="slidenum"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9601200" y="5257800"/>
            <a:ext cx="4114800" cy="228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9601200" y="457200"/>
            <a:ext cx="4572000" cy="3911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/>
          <p:cNvSpPr/>
          <p:nvPr/>
        </p:nvSpPr>
        <p:spPr>
          <a:xfrm>
            <a:off x="864000" y="2156400"/>
            <a:ext cx="61326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0" lang="en-US" sz="43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Java Swing UI Framework</a:t>
            </a:r>
            <a:endParaRPr b="0" lang="en-US" sz="4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 1"/>
          <p:cNvSpPr/>
          <p:nvPr/>
        </p:nvSpPr>
        <p:spPr>
          <a:xfrm>
            <a:off x="864000" y="34592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Why Java Swing?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864000" y="4048920"/>
            <a:ext cx="61495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Offers rich desktop UI components and flexibility. Ideal for cross-platform apps.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Text 3"/>
          <p:cNvSpPr/>
          <p:nvPr/>
        </p:nvSpPr>
        <p:spPr>
          <a:xfrm>
            <a:off x="864000" y="5061240"/>
            <a:ext cx="61495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Key components include JFrame, JPanel, JTable, and JButtons for user interaction.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 4"/>
          <p:cNvSpPr/>
          <p:nvPr/>
        </p:nvSpPr>
        <p:spPr>
          <a:xfrm>
            <a:off x="7624080" y="34592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Event Handling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7624080" y="4048920"/>
            <a:ext cx="61495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Uses ActionListener and MouseListener to handle user actions smoothly.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7624080" y="5061240"/>
            <a:ext cx="61495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Example: Dialog for creating tasks, and lists displaying all tasks dynamically.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0"/>
          <p:cNvSpPr/>
          <p:nvPr/>
        </p:nvSpPr>
        <p:spPr>
          <a:xfrm>
            <a:off x="914400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Text 1"/>
          <p:cNvSpPr/>
          <p:nvPr/>
        </p:nvSpPr>
        <p:spPr>
          <a:xfrm>
            <a:off x="793440" y="804240"/>
            <a:ext cx="626832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949"/>
              </a:lnSpc>
              <a:tabLst>
                <a:tab algn="l" pos="0"/>
              </a:tabLst>
            </a:pPr>
            <a:r>
              <a:rPr b="0" lang="en-US" sz="39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JDBC Database Connectivity</a:t>
            </a:r>
            <a:endParaRPr b="0" lang="en-US" sz="3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Shape 2"/>
          <p:cNvSpPr/>
          <p:nvPr/>
        </p:nvSpPr>
        <p:spPr>
          <a:xfrm>
            <a:off x="793440" y="1774080"/>
            <a:ext cx="509760" cy="509760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Text 3"/>
          <p:cNvSpPr/>
          <p:nvPr/>
        </p:nvSpPr>
        <p:spPr>
          <a:xfrm>
            <a:off x="1530360" y="1851840"/>
            <a:ext cx="251892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Database Connection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 4"/>
          <p:cNvSpPr/>
          <p:nvPr/>
        </p:nvSpPr>
        <p:spPr>
          <a:xfrm>
            <a:off x="1530360" y="2302920"/>
            <a:ext cx="681984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Supports SQLite for persistent task storage.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Shape 5"/>
          <p:cNvSpPr/>
          <p:nvPr/>
        </p:nvSpPr>
        <p:spPr>
          <a:xfrm>
            <a:off x="793440" y="3119040"/>
            <a:ext cx="509760" cy="509760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Text 6"/>
          <p:cNvSpPr/>
          <p:nvPr/>
        </p:nvSpPr>
        <p:spPr>
          <a:xfrm>
            <a:off x="1530360" y="3196800"/>
            <a:ext cx="251892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CRUD Operations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Text 7"/>
          <p:cNvSpPr/>
          <p:nvPr/>
        </p:nvSpPr>
        <p:spPr>
          <a:xfrm>
            <a:off x="1530360" y="3647880"/>
            <a:ext cx="681984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Create, read, update, and delete tasks efficiently via SQL queries.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Shape 8"/>
          <p:cNvSpPr/>
          <p:nvPr/>
        </p:nvSpPr>
        <p:spPr>
          <a:xfrm>
            <a:off x="793440" y="4463640"/>
            <a:ext cx="509760" cy="509760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Text 9"/>
          <p:cNvSpPr/>
          <p:nvPr/>
        </p:nvSpPr>
        <p:spPr>
          <a:xfrm>
            <a:off x="1530360" y="4541760"/>
            <a:ext cx="29664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User Safety &amp; Performance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 10"/>
          <p:cNvSpPr/>
          <p:nvPr/>
        </p:nvSpPr>
        <p:spPr>
          <a:xfrm>
            <a:off x="1530360" y="4992480"/>
            <a:ext cx="681984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Prepared statements prevent SQL injection; connection pooling boosts speed.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Shape 11"/>
          <p:cNvSpPr/>
          <p:nvPr/>
        </p:nvSpPr>
        <p:spPr>
          <a:xfrm>
            <a:off x="793440" y="6171120"/>
            <a:ext cx="509760" cy="509760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Text 12"/>
          <p:cNvSpPr/>
          <p:nvPr/>
        </p:nvSpPr>
        <p:spPr>
          <a:xfrm>
            <a:off x="1530360" y="6249240"/>
            <a:ext cx="251892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Error Handling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13"/>
          <p:cNvSpPr/>
          <p:nvPr/>
        </p:nvSpPr>
        <p:spPr>
          <a:xfrm>
            <a:off x="1530360" y="6699960"/>
            <a:ext cx="681984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Robust try-catch blocks manage SQL and connection exceptions gracefully.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 rot="4369200">
            <a:off x="8125200" y="2773440"/>
            <a:ext cx="7624440" cy="280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0"/>
          <p:cNvSpPr/>
          <p:nvPr/>
        </p:nvSpPr>
        <p:spPr>
          <a:xfrm>
            <a:off x="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 1"/>
          <p:cNvSpPr/>
          <p:nvPr/>
        </p:nvSpPr>
        <p:spPr>
          <a:xfrm>
            <a:off x="6235920" y="911880"/>
            <a:ext cx="67575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649"/>
              </a:lnSpc>
              <a:tabLst>
                <a:tab algn="l" pos="0"/>
              </a:tabLst>
            </a:pPr>
            <a:r>
              <a:rPr b="0" lang="en-US" sz="37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Maven Dependency Management</a:t>
            </a:r>
            <a:endParaRPr b="0" lang="en-US" sz="3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Shape 2"/>
          <p:cNvSpPr/>
          <p:nvPr/>
        </p:nvSpPr>
        <p:spPr>
          <a:xfrm>
            <a:off x="6235920" y="1827720"/>
            <a:ext cx="7644600" cy="1211400"/>
          </a:xfrm>
          <a:prstGeom prst="roundRect">
            <a:avLst>
              <a:gd name="adj" fmla="val 7422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Text 3"/>
          <p:cNvSpPr/>
          <p:nvPr/>
        </p:nvSpPr>
        <p:spPr>
          <a:xfrm>
            <a:off x="6457680" y="2049480"/>
            <a:ext cx="237924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Project Setup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Text 4"/>
          <p:cNvSpPr/>
          <p:nvPr/>
        </p:nvSpPr>
        <p:spPr>
          <a:xfrm>
            <a:off x="6457680" y="2475360"/>
            <a:ext cx="72010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pom.xml defines dependencies, plugins, and build configurations.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Shape 5"/>
          <p:cNvSpPr/>
          <p:nvPr/>
        </p:nvSpPr>
        <p:spPr>
          <a:xfrm>
            <a:off x="6235920" y="3253680"/>
            <a:ext cx="7644600" cy="1211400"/>
          </a:xfrm>
          <a:prstGeom prst="roundRect">
            <a:avLst>
              <a:gd name="adj" fmla="val 7422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Text 6"/>
          <p:cNvSpPr/>
          <p:nvPr/>
        </p:nvSpPr>
        <p:spPr>
          <a:xfrm>
            <a:off x="6457680" y="3475440"/>
            <a:ext cx="237924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Dependencies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Text 7"/>
          <p:cNvSpPr/>
          <p:nvPr/>
        </p:nvSpPr>
        <p:spPr>
          <a:xfrm>
            <a:off x="6457680" y="3901320"/>
            <a:ext cx="72010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Manages Swing, JDBC drivers, and necessary external libraries seamlessly.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Shape 8"/>
          <p:cNvSpPr/>
          <p:nvPr/>
        </p:nvSpPr>
        <p:spPr>
          <a:xfrm>
            <a:off x="6235920" y="4680000"/>
            <a:ext cx="7644600" cy="1211400"/>
          </a:xfrm>
          <a:prstGeom prst="roundRect">
            <a:avLst>
              <a:gd name="adj" fmla="val 7422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Text 9"/>
          <p:cNvSpPr/>
          <p:nvPr/>
        </p:nvSpPr>
        <p:spPr>
          <a:xfrm>
            <a:off x="6457680" y="4901400"/>
            <a:ext cx="237924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Build Lifecycle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 10"/>
          <p:cNvSpPr/>
          <p:nvPr/>
        </p:nvSpPr>
        <p:spPr>
          <a:xfrm>
            <a:off x="6457680" y="5327280"/>
            <a:ext cx="72010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Handles compile, test, package, and install phases automatically.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Shape 11"/>
          <p:cNvSpPr/>
          <p:nvPr/>
        </p:nvSpPr>
        <p:spPr>
          <a:xfrm>
            <a:off x="6235920" y="6105960"/>
            <a:ext cx="7644600" cy="1211400"/>
          </a:xfrm>
          <a:prstGeom prst="roundRect">
            <a:avLst>
              <a:gd name="adj" fmla="val 7422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Text 12"/>
          <p:cNvSpPr/>
          <p:nvPr/>
        </p:nvSpPr>
        <p:spPr>
          <a:xfrm>
            <a:off x="6457680" y="6327720"/>
            <a:ext cx="237924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Plugins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Text 13"/>
          <p:cNvSpPr/>
          <p:nvPr/>
        </p:nvSpPr>
        <p:spPr>
          <a:xfrm>
            <a:off x="6457680" y="6753600"/>
            <a:ext cx="72010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Uses compiler, jar, and assembly plugins for efficient builds.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486040" cy="822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0"/>
          <p:cNvSpPr/>
          <p:nvPr/>
        </p:nvSpPr>
        <p:spPr>
          <a:xfrm>
            <a:off x="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Text 1"/>
          <p:cNvSpPr/>
          <p:nvPr/>
        </p:nvSpPr>
        <p:spPr>
          <a:xfrm>
            <a:off x="6274440" y="911520"/>
            <a:ext cx="500400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901"/>
              </a:lnSpc>
              <a:tabLst>
                <a:tab algn="l" pos="0"/>
              </a:tabLst>
            </a:pPr>
            <a:r>
              <a:rPr b="0" lang="en-US" sz="39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Git Version Control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3" name="Image 1" descr="preencoded.png"/>
          <p:cNvPicPr/>
          <p:nvPr/>
        </p:nvPicPr>
        <p:blipFill>
          <a:blip r:embed="rId2"/>
          <a:stretch/>
        </p:blipFill>
        <p:spPr>
          <a:xfrm>
            <a:off x="6274440" y="1874880"/>
            <a:ext cx="562680" cy="56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Text 2"/>
          <p:cNvSpPr/>
          <p:nvPr/>
        </p:nvSpPr>
        <p:spPr>
          <a:xfrm>
            <a:off x="6274440" y="2662920"/>
            <a:ext cx="233460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Branching Strategy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 3"/>
          <p:cNvSpPr/>
          <p:nvPr/>
        </p:nvSpPr>
        <p:spPr>
          <a:xfrm>
            <a:off x="6274440" y="3110760"/>
            <a:ext cx="2334600" cy="14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Feature branches, develop and main branches streamline parallel work.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6" name="Image 2" descr="preencoded.png"/>
          <p:cNvPicPr/>
          <p:nvPr/>
        </p:nvPicPr>
        <p:blipFill>
          <a:blip r:embed="rId3"/>
          <a:stretch/>
        </p:blipFill>
        <p:spPr>
          <a:xfrm>
            <a:off x="8890920" y="1874880"/>
            <a:ext cx="562680" cy="56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Text 4"/>
          <p:cNvSpPr/>
          <p:nvPr/>
        </p:nvSpPr>
        <p:spPr>
          <a:xfrm>
            <a:off x="8890920" y="2662920"/>
            <a:ext cx="233460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Commit Messages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 5"/>
          <p:cNvSpPr/>
          <p:nvPr/>
        </p:nvSpPr>
        <p:spPr>
          <a:xfrm>
            <a:off x="8890920" y="3110760"/>
            <a:ext cx="23346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Clear, concise commits facilitate understanding and tracking.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9" name="Image 3" descr="preencoded.png"/>
          <p:cNvPicPr/>
          <p:nvPr/>
        </p:nvPicPr>
        <p:blipFill>
          <a:blip r:embed="rId4"/>
          <a:stretch/>
        </p:blipFill>
        <p:spPr>
          <a:xfrm>
            <a:off x="11507400" y="1874880"/>
            <a:ext cx="562680" cy="56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Text 6"/>
          <p:cNvSpPr/>
          <p:nvPr/>
        </p:nvSpPr>
        <p:spPr>
          <a:xfrm>
            <a:off x="11507400" y="2662920"/>
            <a:ext cx="233460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Merge Conflicts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Text 7"/>
          <p:cNvSpPr/>
          <p:nvPr/>
        </p:nvSpPr>
        <p:spPr>
          <a:xfrm>
            <a:off x="11507400" y="3110760"/>
            <a:ext cx="23346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Effective resolution strategies to maintain code integrity.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2" name="Image 4" descr="preencoded.png"/>
          <p:cNvPicPr/>
          <p:nvPr/>
        </p:nvPicPr>
        <p:blipFill>
          <a:blip r:embed="rId5"/>
          <a:stretch/>
        </p:blipFill>
        <p:spPr>
          <a:xfrm>
            <a:off x="6274440" y="5001480"/>
            <a:ext cx="562680" cy="56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Text 8"/>
          <p:cNvSpPr/>
          <p:nvPr/>
        </p:nvSpPr>
        <p:spPr>
          <a:xfrm>
            <a:off x="6274440" y="5789520"/>
            <a:ext cx="233460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0" lang="en-US" sz="19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Benefits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Text 9"/>
          <p:cNvSpPr/>
          <p:nvPr/>
        </p:nvSpPr>
        <p:spPr>
          <a:xfrm>
            <a:off x="6274440" y="6237360"/>
            <a:ext cx="23346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Enables collaboration, version tracking, and easy rollback.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0" y="25920"/>
            <a:ext cx="5486400" cy="8203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0"/>
          <p:cNvSpPr/>
          <p:nvPr/>
        </p:nvSpPr>
        <p:spPr>
          <a:xfrm>
            <a:off x="914400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7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 1"/>
          <p:cNvSpPr/>
          <p:nvPr/>
        </p:nvSpPr>
        <p:spPr>
          <a:xfrm>
            <a:off x="830160" y="840960"/>
            <a:ext cx="5271120" cy="65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151"/>
              </a:lnSpc>
              <a:tabLst>
                <a:tab algn="l" pos="0"/>
              </a:tabLst>
            </a:pPr>
            <a:r>
              <a:rPr b="0" lang="en-US" sz="4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GitHub Collaboration</a:t>
            </a:r>
            <a:endParaRPr b="0" lang="en-US" sz="4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Shape 2"/>
          <p:cNvSpPr/>
          <p:nvPr/>
        </p:nvSpPr>
        <p:spPr>
          <a:xfrm>
            <a:off x="830160" y="1855800"/>
            <a:ext cx="533160" cy="533160"/>
          </a:xfrm>
          <a:prstGeom prst="roundRect">
            <a:avLst>
              <a:gd name="adj" fmla="val 18671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 3"/>
          <p:cNvSpPr/>
          <p:nvPr/>
        </p:nvSpPr>
        <p:spPr>
          <a:xfrm>
            <a:off x="1600920" y="1937160"/>
            <a:ext cx="263556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Project Hosting</a:t>
            </a:r>
            <a:endParaRPr b="0" lang="en-US" sz="2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 4"/>
          <p:cNvSpPr/>
          <p:nvPr/>
        </p:nvSpPr>
        <p:spPr>
          <a:xfrm>
            <a:off x="1600920" y="2408760"/>
            <a:ext cx="671256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Central repository on GitHub for accessible project management.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Shape 5"/>
          <p:cNvSpPr/>
          <p:nvPr/>
        </p:nvSpPr>
        <p:spPr>
          <a:xfrm>
            <a:off x="830160" y="3262680"/>
            <a:ext cx="533160" cy="533160"/>
          </a:xfrm>
          <a:prstGeom prst="roundRect">
            <a:avLst>
              <a:gd name="adj" fmla="val 18671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Text 6"/>
          <p:cNvSpPr/>
          <p:nvPr/>
        </p:nvSpPr>
        <p:spPr>
          <a:xfrm>
            <a:off x="1600920" y="3344040"/>
            <a:ext cx="263556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Pull Requests</a:t>
            </a:r>
            <a:endParaRPr b="0" lang="en-US" sz="2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Text 7"/>
          <p:cNvSpPr/>
          <p:nvPr/>
        </p:nvSpPr>
        <p:spPr>
          <a:xfrm>
            <a:off x="1600920" y="3816000"/>
            <a:ext cx="671256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Structured code reviews for quality assurance.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Shape 8"/>
          <p:cNvSpPr/>
          <p:nvPr/>
        </p:nvSpPr>
        <p:spPr>
          <a:xfrm>
            <a:off x="830160" y="4669560"/>
            <a:ext cx="533160" cy="533160"/>
          </a:xfrm>
          <a:prstGeom prst="roundRect">
            <a:avLst>
              <a:gd name="adj" fmla="val 18671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Text 9"/>
          <p:cNvSpPr/>
          <p:nvPr/>
        </p:nvSpPr>
        <p:spPr>
          <a:xfrm>
            <a:off x="1600920" y="4750920"/>
            <a:ext cx="263556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Issue Tracking</a:t>
            </a:r>
            <a:endParaRPr b="0" lang="en-US" sz="2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Text 10"/>
          <p:cNvSpPr/>
          <p:nvPr/>
        </p:nvSpPr>
        <p:spPr>
          <a:xfrm>
            <a:off x="1600920" y="5222880"/>
            <a:ext cx="671256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Manages bug reports and feature requests transparently.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Shape 11"/>
          <p:cNvSpPr/>
          <p:nvPr/>
        </p:nvSpPr>
        <p:spPr>
          <a:xfrm>
            <a:off x="830160" y="6076440"/>
            <a:ext cx="533160" cy="533160"/>
          </a:xfrm>
          <a:prstGeom prst="roundRect">
            <a:avLst>
              <a:gd name="adj" fmla="val 18671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" name="Text 12"/>
          <p:cNvSpPr/>
          <p:nvPr/>
        </p:nvSpPr>
        <p:spPr>
          <a:xfrm>
            <a:off x="1600920" y="6158160"/>
            <a:ext cx="263556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CI/CD with Actions</a:t>
            </a:r>
            <a:endParaRPr b="0" lang="en-US" sz="2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Text 13"/>
          <p:cNvSpPr/>
          <p:nvPr/>
        </p:nvSpPr>
        <p:spPr>
          <a:xfrm>
            <a:off x="1600920" y="6629760"/>
            <a:ext cx="671256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Automates build and testing for continuous integration and deployment.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915400" y="0"/>
            <a:ext cx="5943600" cy="822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0"/>
          <p:cNvSpPr/>
          <p:nvPr/>
        </p:nvSpPr>
        <p:spPr>
          <a:xfrm>
            <a:off x="864000" y="930600"/>
            <a:ext cx="58888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0" lang="en-US" sz="43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Application Architecture</a:t>
            </a:r>
            <a:endParaRPr b="0" lang="en-US" sz="4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 1"/>
          <p:cNvSpPr/>
          <p:nvPr/>
        </p:nvSpPr>
        <p:spPr>
          <a:xfrm>
            <a:off x="1820520" y="37274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Model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 2"/>
          <p:cNvSpPr/>
          <p:nvPr/>
        </p:nvSpPr>
        <p:spPr>
          <a:xfrm>
            <a:off x="864000" y="4218480"/>
            <a:ext cx="369900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Task classes manage data and database interactions.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5" name="Image 0" descr="preencoded.png"/>
          <p:cNvPicPr/>
          <p:nvPr/>
        </p:nvPicPr>
        <p:blipFill>
          <a:blip r:embed="rId1"/>
          <a:stretch/>
        </p:blipFill>
        <p:spPr>
          <a:xfrm>
            <a:off x="5057280" y="2110320"/>
            <a:ext cx="4515480" cy="451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6" name="Image 1" descr="preencoded.png"/>
          <p:cNvPicPr/>
          <p:nvPr/>
        </p:nvPicPr>
        <p:blipFill>
          <a:blip r:embed="rId2"/>
          <a:stretch/>
        </p:blipFill>
        <p:spPr>
          <a:xfrm>
            <a:off x="5978880" y="4151160"/>
            <a:ext cx="346680" cy="43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Text 3"/>
          <p:cNvSpPr/>
          <p:nvPr/>
        </p:nvSpPr>
        <p:spPr>
          <a:xfrm>
            <a:off x="9573120" y="250596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View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 4"/>
          <p:cNvSpPr/>
          <p:nvPr/>
        </p:nvSpPr>
        <p:spPr>
          <a:xfrm>
            <a:off x="9573120" y="2997000"/>
            <a:ext cx="41929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Swing UI components handle display and user input.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Image 2" descr="preencoded.png"/>
          <p:cNvPicPr/>
          <p:nvPr/>
        </p:nvPicPr>
        <p:blipFill>
          <a:blip r:embed="rId3"/>
          <a:stretch/>
        </p:blipFill>
        <p:spPr>
          <a:xfrm>
            <a:off x="5057280" y="2110320"/>
            <a:ext cx="4515480" cy="451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Image 3" descr="preencoded.png"/>
          <p:cNvPicPr/>
          <p:nvPr/>
        </p:nvPicPr>
        <p:blipFill>
          <a:blip r:embed="rId4"/>
          <a:stretch/>
        </p:blipFill>
        <p:spPr>
          <a:xfrm>
            <a:off x="7723080" y="3143880"/>
            <a:ext cx="346680" cy="43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Text 5"/>
          <p:cNvSpPr/>
          <p:nvPr/>
        </p:nvSpPr>
        <p:spPr>
          <a:xfrm>
            <a:off x="9573120" y="494892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Controller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 6"/>
          <p:cNvSpPr/>
          <p:nvPr/>
        </p:nvSpPr>
        <p:spPr>
          <a:xfrm>
            <a:off x="9573120" y="5439960"/>
            <a:ext cx="41929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Handles user events and business logic.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3" name="Image 4" descr="preencoded.png"/>
          <p:cNvPicPr/>
          <p:nvPr/>
        </p:nvPicPr>
        <p:blipFill>
          <a:blip r:embed="rId5"/>
          <a:stretch/>
        </p:blipFill>
        <p:spPr>
          <a:xfrm>
            <a:off x="5057280" y="2110320"/>
            <a:ext cx="4515480" cy="451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Image 5" descr="preencoded.png"/>
          <p:cNvPicPr/>
          <p:nvPr/>
        </p:nvPicPr>
        <p:blipFill>
          <a:blip r:embed="rId6"/>
          <a:stretch/>
        </p:blipFill>
        <p:spPr>
          <a:xfrm>
            <a:off x="7723080" y="5158080"/>
            <a:ext cx="346680" cy="43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Text 7"/>
          <p:cNvSpPr/>
          <p:nvPr/>
        </p:nvSpPr>
        <p:spPr>
          <a:xfrm>
            <a:off x="864000" y="690372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This MVC pattern ensures clean code, maintainability, and ease of testing.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0"/>
          <p:cNvSpPr/>
          <p:nvPr/>
        </p:nvSpPr>
        <p:spPr>
          <a:xfrm>
            <a:off x="9144000" y="0"/>
            <a:ext cx="5486040" cy="82292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 1"/>
          <p:cNvSpPr/>
          <p:nvPr/>
        </p:nvSpPr>
        <p:spPr>
          <a:xfrm>
            <a:off x="864000" y="1689840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0" lang="en-US" sz="43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Key Features Demo</a:t>
            </a:r>
            <a:endParaRPr b="0" lang="en-US" sz="4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Shape 2"/>
          <p:cNvSpPr/>
          <p:nvPr/>
        </p:nvSpPr>
        <p:spPr>
          <a:xfrm>
            <a:off x="864000" y="2746080"/>
            <a:ext cx="184680" cy="885600"/>
          </a:xfrm>
          <a:prstGeom prst="roundRect">
            <a:avLst>
              <a:gd name="adj" fmla="val 56007"/>
            </a:avLst>
          </a:prstGeom>
          <a:solidFill>
            <a:srgbClr val="790709"/>
          </a:solidFill>
          <a:ln w="1524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Text 3"/>
          <p:cNvSpPr/>
          <p:nvPr/>
        </p:nvSpPr>
        <p:spPr>
          <a:xfrm>
            <a:off x="1419480" y="2746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Task Creation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Text 4"/>
          <p:cNvSpPr/>
          <p:nvPr/>
        </p:nvSpPr>
        <p:spPr>
          <a:xfrm>
            <a:off x="1419480" y="3237120"/>
            <a:ext cx="6860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Specify title, description, due date, and priority.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Shape 5"/>
          <p:cNvSpPr/>
          <p:nvPr/>
        </p:nvSpPr>
        <p:spPr>
          <a:xfrm>
            <a:off x="1234440" y="3878640"/>
            <a:ext cx="184680" cy="885600"/>
          </a:xfrm>
          <a:prstGeom prst="roundRect">
            <a:avLst>
              <a:gd name="adj" fmla="val 56007"/>
            </a:avLst>
          </a:prstGeom>
          <a:solidFill>
            <a:srgbClr val="790709"/>
          </a:solidFill>
          <a:ln w="1524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Text 6"/>
          <p:cNvSpPr/>
          <p:nvPr/>
        </p:nvSpPr>
        <p:spPr>
          <a:xfrm>
            <a:off x="1789920" y="38786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Task Management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 7"/>
          <p:cNvSpPr/>
          <p:nvPr/>
        </p:nvSpPr>
        <p:spPr>
          <a:xfrm>
            <a:off x="1789920" y="4369680"/>
            <a:ext cx="6489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Sort, filter, search, update status, or priority.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Shape 8"/>
          <p:cNvSpPr/>
          <p:nvPr/>
        </p:nvSpPr>
        <p:spPr>
          <a:xfrm>
            <a:off x="1604520" y="5011560"/>
            <a:ext cx="184680" cy="1280880"/>
          </a:xfrm>
          <a:prstGeom prst="roundRect">
            <a:avLst>
              <a:gd name="adj" fmla="val 56007"/>
            </a:avLst>
          </a:prstGeom>
          <a:solidFill>
            <a:srgbClr val="790709"/>
          </a:solidFill>
          <a:ln w="1524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 9"/>
          <p:cNvSpPr/>
          <p:nvPr/>
        </p:nvSpPr>
        <p:spPr>
          <a:xfrm>
            <a:off x="2160000" y="501156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e5e0df"/>
                </a:solidFill>
                <a:effectLst/>
                <a:uFillTx/>
                <a:latin typeface="Barlow Medium"/>
                <a:ea typeface="Barlow Medium"/>
              </a:rPr>
              <a:t>Deletion &amp; Persistence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 10"/>
          <p:cNvSpPr/>
          <p:nvPr/>
        </p:nvSpPr>
        <p:spPr>
          <a:xfrm>
            <a:off x="2160000" y="5502600"/>
            <a:ext cx="61196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Remove tasks with database updates to keep data current.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9372600" y="228600"/>
            <a:ext cx="5257800" cy="776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0"/>
          <p:cNvSpPr/>
          <p:nvPr/>
        </p:nvSpPr>
        <p:spPr>
          <a:xfrm>
            <a:off x="864000" y="1710360"/>
            <a:ext cx="59810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0" lang="en-US" sz="430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Challenges and Solutions</a:t>
            </a:r>
            <a:endParaRPr b="0" lang="en-US" sz="4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 1"/>
          <p:cNvSpPr/>
          <p:nvPr/>
        </p:nvSpPr>
        <p:spPr>
          <a:xfrm>
            <a:off x="864000" y="30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UI Responsiveness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Text 2"/>
          <p:cNvSpPr/>
          <p:nvPr/>
        </p:nvSpPr>
        <p:spPr>
          <a:xfrm>
            <a:off x="864000" y="360288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Use background threads to prevent UI blocking.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Text 3"/>
          <p:cNvSpPr/>
          <p:nvPr/>
        </p:nvSpPr>
        <p:spPr>
          <a:xfrm>
            <a:off x="864000" y="424476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Data Sync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Text 4"/>
          <p:cNvSpPr/>
          <p:nvPr/>
        </p:nvSpPr>
        <p:spPr>
          <a:xfrm>
            <a:off x="864000" y="483444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Handle concurrent database access safely.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Text 5"/>
          <p:cNvSpPr/>
          <p:nvPr/>
        </p:nvSpPr>
        <p:spPr>
          <a:xfrm>
            <a:off x="7624080" y="30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Security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Text 6"/>
          <p:cNvSpPr/>
          <p:nvPr/>
        </p:nvSpPr>
        <p:spPr>
          <a:xfrm>
            <a:off x="7624080" y="3602880"/>
            <a:ext cx="61495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Implement password protection and encrypt sensitive data.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Text 7"/>
          <p:cNvSpPr/>
          <p:nvPr/>
        </p:nvSpPr>
        <p:spPr>
          <a:xfrm>
            <a:off x="7624080" y="46396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ffff"/>
                </a:solidFill>
                <a:effectLst/>
                <a:uFillTx/>
                <a:latin typeface="Barlow Medium"/>
                <a:ea typeface="Barlow Medium"/>
              </a:rPr>
              <a:t>Scalability</a:t>
            </a:r>
            <a:endParaRPr b="0" lang="en-US" sz="2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Text 8"/>
          <p:cNvSpPr/>
          <p:nvPr/>
        </p:nvSpPr>
        <p:spPr>
          <a:xfrm>
            <a:off x="7624080" y="52293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Design database and UI for large task volumes.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Text 9"/>
          <p:cNvSpPr/>
          <p:nvPr/>
        </p:nvSpPr>
        <p:spPr>
          <a:xfrm>
            <a:off x="864000" y="612432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5e0df"/>
                </a:solidFill>
                <a:effectLst/>
                <a:uFillTx/>
                <a:latin typeface="Barlow"/>
                <a:ea typeface="Barlow"/>
              </a:rPr>
              <a:t>Robust error handling ensures smooth recovery from issues.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LibreOffice/25.2.2.2$Windows_X86_64 LibreOffice_project/7370d4be9e3cf6031a51beef54ff3bda878e3fac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2025-05-04T14:05:31Z</dcterms:created>
  <dc:creator>PptxGenJS</dc:creator>
  <dc:description/>
  <dc:language>en-US</dc:language>
  <cp:lastModifiedBy/>
  <dcterms:modified xsi:type="dcterms:W3CDTF">2025-05-04T19:57:03Z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