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orbel" panose="020B050302020402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iu5h96XE9L87PsCMqM7USe89qij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1.fntdata" /><Relationship Id="rId3" Type="http://schemas.openxmlformats.org/officeDocument/2006/relationships/slide" Target="slides/slide2.xml" /><Relationship Id="rId21" Type="http://schemas.openxmlformats.org/officeDocument/2006/relationships/font" Target="fonts/font4.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5" Type="http://schemas.openxmlformats.org/officeDocument/2006/relationships/font" Target="fonts/font8.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3.fntdata"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7.fntdata"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6.fntdata" /><Relationship Id="rId28" Type="http://customschemas.google.com/relationships/presentationmetadata" Target="metadata" /><Relationship Id="rId10" Type="http://schemas.openxmlformats.org/officeDocument/2006/relationships/slide" Target="slides/slide9.xml" /><Relationship Id="rId19" Type="http://schemas.openxmlformats.org/officeDocument/2006/relationships/font" Target="fonts/font2.fntdata"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5.fntdata"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8ce639ef5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8ce639ef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35f358682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935f358682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935f358682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2935f358682_1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3"/>
        <p:cNvGrpSpPr/>
        <p:nvPr/>
      </p:nvGrpSpPr>
      <p:grpSpPr>
        <a:xfrm>
          <a:off x="0" y="0"/>
          <a:ext cx="0" cy="0"/>
          <a:chOff x="0" y="0"/>
          <a:chExt cx="0" cy="0"/>
        </a:xfrm>
      </p:grpSpPr>
      <p:sp>
        <p:nvSpPr>
          <p:cNvPr id="14" name="Google Shape;14;p1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5" name="Google Shape;75;p2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1" name="Google Shape;81;p2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6"/>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6"/>
          <p:cNvSpPr/>
          <p:nvPr/>
        </p:nvSpPr>
        <p:spPr>
          <a:xfrm>
            <a:off x="9270263" y="761999"/>
            <a:ext cx="2925318" cy="5334001"/>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6"/>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6"/>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22" name="Google Shape;22;p1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28" name="Google Shape;28;p1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34" name="Google Shape;34;p1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9"/>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0" name="Google Shape;40;p19"/>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1" name="Google Shape;41;p1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7" name="Google Shape;47;p20"/>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8" name="Google Shape;48;p20"/>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9" name="Google Shape;49;p20"/>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50" name="Google Shape;50;p2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1" name="Google Shape;61;p22"/>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2" name="Google Shape;62;p2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3570644" y="767419"/>
            <a:ext cx="8115230" cy="5330952"/>
          </a:xfrm>
          <a:prstGeom prst="rect">
            <a:avLst/>
          </a:prstGeom>
          <a:solidFill>
            <a:srgbClr val="BFBFBF"/>
          </a:solidFill>
          <a:ln>
            <a:noFill/>
          </a:ln>
        </p:spPr>
      </p:sp>
      <p:sp>
        <p:nvSpPr>
          <p:cNvPr id="68" name="Google Shape;68;p23"/>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9" name="Google Shape;69;p2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4"/>
          <p:cNvSpPr/>
          <p:nvPr/>
        </p:nvSpPr>
        <p:spPr>
          <a:xfrm>
            <a:off x="11815864" y="758952"/>
            <a:ext cx="384048" cy="5330952"/>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Google Shape;10;p1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1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2" name="Google Shape;12;p1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accent1"/>
                </a:solidFill>
                <a:latin typeface="Corbel"/>
                <a:ea typeface="Corbel"/>
                <a:cs typeface="Corbel"/>
                <a:sym typeface="Corbel"/>
              </a:defRPr>
            </a:lvl1pPr>
            <a:lvl2pPr marL="0" marR="0" lvl="1" indent="0" algn="r" rtl="0">
              <a:spcBef>
                <a:spcPts val="0"/>
              </a:spcBef>
              <a:buNone/>
              <a:defRPr sz="1200" b="1" i="0" u="none" strike="noStrike" cap="none">
                <a:solidFill>
                  <a:schemeClr val="accent1"/>
                </a:solidFill>
                <a:latin typeface="Corbel"/>
                <a:ea typeface="Corbel"/>
                <a:cs typeface="Corbel"/>
                <a:sym typeface="Corbel"/>
              </a:defRPr>
            </a:lvl2pPr>
            <a:lvl3pPr marL="0" marR="0" lvl="2" indent="0" algn="r" rtl="0">
              <a:spcBef>
                <a:spcPts val="0"/>
              </a:spcBef>
              <a:buNone/>
              <a:defRPr sz="1200" b="1" i="0" u="none" strike="noStrike" cap="none">
                <a:solidFill>
                  <a:schemeClr val="accent1"/>
                </a:solidFill>
                <a:latin typeface="Corbel"/>
                <a:ea typeface="Corbel"/>
                <a:cs typeface="Corbel"/>
                <a:sym typeface="Corbel"/>
              </a:defRPr>
            </a:lvl3pPr>
            <a:lvl4pPr marL="0" marR="0" lvl="3" indent="0" algn="r" rtl="0">
              <a:spcBef>
                <a:spcPts val="0"/>
              </a:spcBef>
              <a:buNone/>
              <a:defRPr sz="1200" b="1" i="0" u="none" strike="noStrike" cap="none">
                <a:solidFill>
                  <a:schemeClr val="accent1"/>
                </a:solidFill>
                <a:latin typeface="Corbel"/>
                <a:ea typeface="Corbel"/>
                <a:cs typeface="Corbel"/>
                <a:sym typeface="Corbel"/>
              </a:defRPr>
            </a:lvl4pPr>
            <a:lvl5pPr marL="0" marR="0" lvl="4" indent="0" algn="r" rtl="0">
              <a:spcBef>
                <a:spcPts val="0"/>
              </a:spcBef>
              <a:buNone/>
              <a:defRPr sz="1200" b="1" i="0" u="none" strike="noStrike" cap="none">
                <a:solidFill>
                  <a:schemeClr val="accent1"/>
                </a:solidFill>
                <a:latin typeface="Corbel"/>
                <a:ea typeface="Corbel"/>
                <a:cs typeface="Corbel"/>
                <a:sym typeface="Corbel"/>
              </a:defRPr>
            </a:lvl5pPr>
            <a:lvl6pPr marL="0" marR="0" lvl="5" indent="0" algn="r" rtl="0">
              <a:spcBef>
                <a:spcPts val="0"/>
              </a:spcBef>
              <a:buNone/>
              <a:defRPr sz="1200" b="1" i="0" u="none" strike="noStrike" cap="none">
                <a:solidFill>
                  <a:schemeClr val="accent1"/>
                </a:solidFill>
                <a:latin typeface="Corbel"/>
                <a:ea typeface="Corbel"/>
                <a:cs typeface="Corbel"/>
                <a:sym typeface="Corbel"/>
              </a:defRPr>
            </a:lvl6pPr>
            <a:lvl7pPr marL="0" marR="0" lvl="6" indent="0" algn="r" rtl="0">
              <a:spcBef>
                <a:spcPts val="0"/>
              </a:spcBef>
              <a:buNone/>
              <a:defRPr sz="1200" b="1" i="0" u="none" strike="noStrike" cap="none">
                <a:solidFill>
                  <a:schemeClr val="accent1"/>
                </a:solidFill>
                <a:latin typeface="Corbel"/>
                <a:ea typeface="Corbel"/>
                <a:cs typeface="Corbel"/>
                <a:sym typeface="Corbel"/>
              </a:defRPr>
            </a:lvl7pPr>
            <a:lvl8pPr marL="0" marR="0" lvl="7" indent="0" algn="r" rtl="0">
              <a:spcBef>
                <a:spcPts val="0"/>
              </a:spcBef>
              <a:buNone/>
              <a:defRPr sz="1200" b="1" i="0" u="none" strike="noStrike" cap="none">
                <a:solidFill>
                  <a:schemeClr val="accent1"/>
                </a:solidFill>
                <a:latin typeface="Corbel"/>
                <a:ea typeface="Corbel"/>
                <a:cs typeface="Corbel"/>
                <a:sym typeface="Corbel"/>
              </a:defRPr>
            </a:lvl8pPr>
            <a:lvl9pPr marL="0" marR="0" lvl="8" indent="0" algn="r" rtl="0">
              <a:spcBef>
                <a:spcPts val="0"/>
              </a:spcBef>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28ce639ef52_0_0"/>
          <p:cNvSpPr txBox="1"/>
          <p:nvPr/>
        </p:nvSpPr>
        <p:spPr>
          <a:xfrm>
            <a:off x="1384625" y="1213725"/>
            <a:ext cx="9540600" cy="36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900" b="1">
                <a:solidFill>
                  <a:schemeClr val="dk1"/>
                </a:solidFill>
                <a:latin typeface="Times New Roman"/>
                <a:ea typeface="Times New Roman"/>
                <a:cs typeface="Times New Roman"/>
                <a:sym typeface="Times New Roman"/>
              </a:rPr>
              <a:t>Vidyavardhini's College of Engineering &amp; Technology</a:t>
            </a:r>
            <a:endParaRPr sz="29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9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IN" sz="2900" b="1">
                <a:solidFill>
                  <a:schemeClr val="dk1"/>
                </a:solidFill>
                <a:latin typeface="Times New Roman"/>
                <a:ea typeface="Times New Roman"/>
                <a:cs typeface="Times New Roman"/>
                <a:sym typeface="Times New Roman"/>
              </a:rPr>
              <a:t>Department of Computer Engineering</a:t>
            </a:r>
            <a:endParaRPr sz="29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900">
              <a:latin typeface="Corbel"/>
              <a:ea typeface="Corbel"/>
              <a:cs typeface="Corbel"/>
              <a:sym typeface="Corbel"/>
            </a:endParaRPr>
          </a:p>
        </p:txBody>
      </p:sp>
      <p:pic>
        <p:nvPicPr>
          <p:cNvPr id="89" name="Google Shape;89;g28ce639ef52_0_0" descr="https://lh6.googleusercontent.com/rLJWusOYvMXGoInj8LYvFUqNdlXpDZWWl8Izih9nDb7_GOK0TS3B-8ljwTTTDonCZDx7CBUt2gu_4nF9XmPwQA9Z6pwmnqX-d7mjCNVdUyMpAw17nSTzGLY5g9mkWUSnk7L6uEKhVnykk1-2ORSG9obr_Ahet_WXsUmOR1ddkRg8wCkU8Y1QwpjwyRH5KF_qmTmhONBrRQ"/>
          <p:cNvPicPr preferRelativeResize="0"/>
          <p:nvPr/>
        </p:nvPicPr>
        <p:blipFill>
          <a:blip r:embed="rId3">
            <a:alphaModFix/>
          </a:blip>
          <a:stretch>
            <a:fillRect/>
          </a:stretch>
        </p:blipFill>
        <p:spPr>
          <a:xfrm>
            <a:off x="5407525" y="2994775"/>
            <a:ext cx="1376950" cy="1376950"/>
          </a:xfrm>
          <a:prstGeom prst="rect">
            <a:avLst/>
          </a:prstGeom>
          <a:noFill/>
          <a:ln>
            <a:noFill/>
          </a:ln>
        </p:spPr>
      </p:pic>
      <p:sp>
        <p:nvSpPr>
          <p:cNvPr id="90" name="Google Shape;90;g28ce639ef52_0_0"/>
          <p:cNvSpPr txBox="1"/>
          <p:nvPr/>
        </p:nvSpPr>
        <p:spPr>
          <a:xfrm>
            <a:off x="4976550" y="4477750"/>
            <a:ext cx="2781000" cy="483000"/>
          </a:xfrm>
          <a:prstGeom prst="rect">
            <a:avLst/>
          </a:prstGeom>
          <a:noFill/>
          <a:ln>
            <a:noFill/>
          </a:ln>
        </p:spPr>
        <p:txBody>
          <a:bodyPr spcFirstLastPara="1" wrap="square" lIns="91425" tIns="91425" rIns="91425" bIns="91425" anchor="t" anchorCtr="0">
            <a:noAutofit/>
          </a:bodyPr>
          <a:lstStyle/>
          <a:p>
            <a:pPr marL="466725" lvl="0" indent="0" algn="just" rtl="0">
              <a:spcBef>
                <a:spcPts val="0"/>
              </a:spcBef>
              <a:spcAft>
                <a:spcPts val="0"/>
              </a:spcAft>
              <a:buClr>
                <a:schemeClr val="dk1"/>
              </a:buClr>
              <a:buSzPts val="1100"/>
              <a:buFont typeface="Arial"/>
              <a:buNone/>
            </a:pPr>
            <a:r>
              <a:rPr lang="en-IN" b="1">
                <a:solidFill>
                  <a:schemeClr val="dk1"/>
                </a:solidFill>
                <a:latin typeface="Times New Roman"/>
                <a:ea typeface="Times New Roman"/>
                <a:cs typeface="Times New Roman"/>
                <a:sym typeface="Times New Roman"/>
              </a:rPr>
              <a:t>(A.Y. 2023-24)</a:t>
            </a:r>
            <a:endParaRPr>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p:nvPr/>
        </p:nvSpPr>
        <p:spPr>
          <a:xfrm>
            <a:off x="972485" y="528320"/>
            <a:ext cx="4937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latin typeface="Times New Roman"/>
                <a:ea typeface="Times New Roman"/>
                <a:cs typeface="Times New Roman"/>
                <a:sym typeface="Times New Roman"/>
              </a:rPr>
              <a:t>Model Diagram</a:t>
            </a:r>
            <a:endParaRPr sz="2000">
              <a:solidFill>
                <a:schemeClr val="dk1"/>
              </a:solidFill>
              <a:latin typeface="Corbel"/>
              <a:ea typeface="Corbel"/>
              <a:cs typeface="Corbel"/>
              <a:sym typeface="Corbel"/>
            </a:endParaRPr>
          </a:p>
        </p:txBody>
      </p:sp>
      <p:pic>
        <p:nvPicPr>
          <p:cNvPr id="144" name="Google Shape;144;p7"/>
          <p:cNvPicPr preferRelativeResize="0"/>
          <p:nvPr/>
        </p:nvPicPr>
        <p:blipFill>
          <a:blip r:embed="rId3">
            <a:alphaModFix/>
          </a:blip>
          <a:stretch>
            <a:fillRect/>
          </a:stretch>
        </p:blipFill>
        <p:spPr>
          <a:xfrm>
            <a:off x="2646575" y="1269200"/>
            <a:ext cx="6641650" cy="501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p:nvPr/>
        </p:nvSpPr>
        <p:spPr>
          <a:xfrm>
            <a:off x="833120" y="690880"/>
            <a:ext cx="643128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0" u="none" strike="noStrike">
                <a:solidFill>
                  <a:srgbClr val="000000"/>
                </a:solidFill>
                <a:latin typeface="Times New Roman"/>
                <a:ea typeface="Times New Roman"/>
                <a:cs typeface="Times New Roman"/>
                <a:sym typeface="Times New Roman"/>
              </a:rPr>
              <a:t>Details of Hardware &amp; Software</a:t>
            </a:r>
            <a:endParaRPr sz="3200">
              <a:solidFill>
                <a:schemeClr val="dk1"/>
              </a:solidFill>
              <a:latin typeface="Corbel"/>
              <a:ea typeface="Corbel"/>
              <a:cs typeface="Corbel"/>
              <a:sym typeface="Corbel"/>
            </a:endParaRPr>
          </a:p>
        </p:txBody>
      </p:sp>
      <p:sp>
        <p:nvSpPr>
          <p:cNvPr id="150" name="Google Shape;150;p8"/>
          <p:cNvSpPr txBox="1"/>
          <p:nvPr/>
        </p:nvSpPr>
        <p:spPr>
          <a:xfrm>
            <a:off x="833120" y="1574800"/>
            <a:ext cx="8138100" cy="370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none" strike="noStrike">
                <a:solidFill>
                  <a:srgbClr val="000000"/>
                </a:solidFill>
                <a:latin typeface="Times New Roman"/>
                <a:ea typeface="Times New Roman"/>
                <a:cs typeface="Times New Roman"/>
                <a:sym typeface="Times New Roman"/>
              </a:rPr>
              <a:t>Hardware:</a:t>
            </a:r>
            <a:endParaRPr sz="2000" b="1">
              <a:solidFill>
                <a:schemeClr val="dk1"/>
              </a:solidFill>
              <a:latin typeface="Times New Roman"/>
              <a:ea typeface="Times New Roman"/>
              <a:cs typeface="Times New Roman"/>
              <a:sym typeface="Times New Roman"/>
            </a:endParaRPr>
          </a:p>
          <a:p>
            <a:pPr marL="0" marR="0" lvl="0" indent="-127000" algn="l" rtl="0">
              <a:spcBef>
                <a:spcPts val="690"/>
              </a:spcBef>
              <a:spcAft>
                <a:spcPts val="0"/>
              </a:spcAft>
              <a:buClr>
                <a:srgbClr val="000000"/>
              </a:buClr>
              <a:buSzPts val="2000"/>
              <a:buFont typeface="Arial"/>
              <a:buChar char="•"/>
            </a:pPr>
            <a:r>
              <a:rPr lang="en-IN" sz="2000" b="0" i="0" u="none" strike="noStrike">
                <a:solidFill>
                  <a:srgbClr val="000000"/>
                </a:solidFill>
                <a:latin typeface="Times New Roman"/>
                <a:ea typeface="Times New Roman"/>
                <a:cs typeface="Times New Roman"/>
                <a:sym typeface="Times New Roman"/>
              </a:rPr>
              <a:t>Intel Processor</a:t>
            </a:r>
            <a:endParaRPr/>
          </a:p>
          <a:p>
            <a:pPr marL="0" marR="0" lvl="0" indent="-127000" algn="l" rtl="0">
              <a:spcBef>
                <a:spcPts val="0"/>
              </a:spcBef>
              <a:spcAft>
                <a:spcPts val="0"/>
              </a:spcAft>
              <a:buClr>
                <a:srgbClr val="000000"/>
              </a:buClr>
              <a:buSzPts val="2000"/>
              <a:buFont typeface="Arial"/>
              <a:buChar char="•"/>
            </a:pPr>
            <a:r>
              <a:rPr lang="en-IN" sz="2000" b="0" i="0" u="none" strike="noStrike">
                <a:solidFill>
                  <a:srgbClr val="000000"/>
                </a:solidFill>
                <a:latin typeface="Times New Roman"/>
                <a:ea typeface="Times New Roman"/>
                <a:cs typeface="Times New Roman"/>
                <a:sym typeface="Times New Roman"/>
              </a:rPr>
              <a:t>8 GB RAM </a:t>
            </a:r>
            <a:endParaRPr/>
          </a:p>
          <a:p>
            <a:pPr marL="0" marR="0" lvl="0" indent="0" algn="l" rtl="0">
              <a:spcBef>
                <a:spcPts val="690"/>
              </a:spcBef>
              <a:spcAft>
                <a:spcPts val="0"/>
              </a:spcAft>
              <a:buNone/>
            </a:pPr>
            <a:r>
              <a:rPr lang="en-IN" sz="2000" b="0" i="0" u="none" strike="noStrike">
                <a:solidFill>
                  <a:srgbClr val="000000"/>
                </a:solidFill>
                <a:latin typeface="Times New Roman"/>
                <a:ea typeface="Times New Roman"/>
                <a:cs typeface="Times New Roman"/>
                <a:sym typeface="Times New Roman"/>
              </a:rPr>
              <a:t> </a:t>
            </a:r>
            <a:endParaRPr/>
          </a:p>
          <a:p>
            <a:pPr marL="0" marR="0" lvl="0" indent="0" algn="l" rtl="0">
              <a:spcBef>
                <a:spcPts val="690"/>
              </a:spcBef>
              <a:spcAft>
                <a:spcPts val="0"/>
              </a:spcAft>
              <a:buNone/>
            </a:pPr>
            <a:r>
              <a:rPr lang="en-IN" sz="2000" b="1" i="0" u="none" strike="noStrike">
                <a:solidFill>
                  <a:srgbClr val="000000"/>
                </a:solidFill>
                <a:latin typeface="Times New Roman"/>
                <a:ea typeface="Times New Roman"/>
                <a:cs typeface="Times New Roman"/>
                <a:sym typeface="Times New Roman"/>
              </a:rPr>
              <a:t>Software:</a:t>
            </a:r>
            <a:endParaRPr sz="2000" b="1">
              <a:solidFill>
                <a:schemeClr val="dk1"/>
              </a:solidFill>
              <a:latin typeface="Times New Roman"/>
              <a:ea typeface="Times New Roman"/>
              <a:cs typeface="Times New Roman"/>
              <a:sym typeface="Times New Roman"/>
            </a:endParaRPr>
          </a:p>
          <a:p>
            <a:pPr marL="457200" lvl="0" indent="-355600" algn="l" rtl="0">
              <a:lnSpc>
                <a:spcPct val="115000"/>
              </a:lnSpc>
              <a:spcBef>
                <a:spcPts val="690"/>
              </a:spcBef>
              <a:spcAft>
                <a:spcPts val="0"/>
              </a:spcAft>
              <a:buClr>
                <a:schemeClr val="dk1"/>
              </a:buClr>
              <a:buSzPts val="2000"/>
              <a:buFont typeface="Times New Roman"/>
              <a:buChar char="•"/>
            </a:pPr>
            <a:r>
              <a:rPr lang="en-IN" sz="2000">
                <a:solidFill>
                  <a:srgbClr val="202124"/>
                </a:solidFill>
                <a:highlight>
                  <a:srgbClr val="FFFFFF"/>
                </a:highlight>
                <a:latin typeface="Roboto"/>
                <a:ea typeface="Roboto"/>
                <a:cs typeface="Roboto"/>
                <a:sym typeface="Roboto"/>
              </a:rPr>
              <a:t>streamlit </a:t>
            </a:r>
            <a:endParaRPr sz="2000">
              <a:solidFill>
                <a:srgbClr val="202124"/>
              </a:solidFill>
              <a:highlight>
                <a:srgbClr val="FFFFFF"/>
              </a:highlight>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Times New Roman"/>
              <a:buChar char="•"/>
            </a:pPr>
            <a:r>
              <a:rPr lang="en-IN" sz="2000">
                <a:solidFill>
                  <a:srgbClr val="202124"/>
                </a:solidFill>
                <a:highlight>
                  <a:srgbClr val="FFFFFF"/>
                </a:highlight>
                <a:latin typeface="Roboto"/>
                <a:ea typeface="Roboto"/>
                <a:cs typeface="Roboto"/>
                <a:sym typeface="Roboto"/>
              </a:rPr>
              <a:t>pandas </a:t>
            </a:r>
            <a:endParaRPr sz="2000">
              <a:solidFill>
                <a:srgbClr val="202124"/>
              </a:solidFill>
              <a:highlight>
                <a:srgbClr val="FFFFFF"/>
              </a:highlight>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Times New Roman"/>
              <a:buChar char="•"/>
            </a:pPr>
            <a:r>
              <a:rPr lang="en-IN" sz="2000">
                <a:solidFill>
                  <a:srgbClr val="202124"/>
                </a:solidFill>
                <a:highlight>
                  <a:srgbClr val="FFFFFF"/>
                </a:highlight>
                <a:latin typeface="Roboto"/>
                <a:ea typeface="Roboto"/>
                <a:cs typeface="Roboto"/>
                <a:sym typeface="Roboto"/>
              </a:rPr>
              <a:t>numpy </a:t>
            </a:r>
            <a:endParaRPr sz="2000">
              <a:solidFill>
                <a:srgbClr val="202124"/>
              </a:solidFill>
              <a:highlight>
                <a:srgbClr val="FFFFFF"/>
              </a:highlight>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Times New Roman"/>
              <a:buChar char="•"/>
            </a:pPr>
            <a:r>
              <a:rPr lang="en-IN" sz="2000">
                <a:solidFill>
                  <a:srgbClr val="202124"/>
                </a:solidFill>
                <a:highlight>
                  <a:srgbClr val="FFFFFF"/>
                </a:highlight>
                <a:latin typeface="Roboto"/>
                <a:ea typeface="Roboto"/>
                <a:cs typeface="Roboto"/>
                <a:sym typeface="Roboto"/>
              </a:rPr>
              <a:t>sklearn</a:t>
            </a:r>
            <a:endParaRPr sz="2600">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p:nvPr/>
        </p:nvSpPr>
        <p:spPr>
          <a:xfrm>
            <a:off x="325120" y="457200"/>
            <a:ext cx="1023112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0" u="none" strike="noStrike">
                <a:solidFill>
                  <a:srgbClr val="000000"/>
                </a:solidFill>
                <a:latin typeface="Times New Roman"/>
                <a:ea typeface="Times New Roman"/>
                <a:cs typeface="Times New Roman"/>
                <a:sym typeface="Times New Roman"/>
              </a:rPr>
              <a:t>Experiment and Results for Validation and Verification</a:t>
            </a:r>
            <a:endParaRPr sz="32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br>
              <a:rPr lang="en-IN" sz="3200" b="1">
                <a:solidFill>
                  <a:schemeClr val="dk1"/>
                </a:solidFill>
                <a:latin typeface="Times New Roman"/>
                <a:ea typeface="Times New Roman"/>
                <a:cs typeface="Times New Roman"/>
                <a:sym typeface="Times New Roman"/>
              </a:rPr>
            </a:br>
            <a:endParaRPr sz="3200" b="1">
              <a:solidFill>
                <a:schemeClr val="dk1"/>
              </a:solidFill>
              <a:latin typeface="Times New Roman"/>
              <a:ea typeface="Times New Roman"/>
              <a:cs typeface="Times New Roman"/>
              <a:sym typeface="Times New Roman"/>
            </a:endParaRPr>
          </a:p>
        </p:txBody>
      </p:sp>
      <p:pic>
        <p:nvPicPr>
          <p:cNvPr id="156" name="Google Shape;156;p9"/>
          <p:cNvPicPr preferRelativeResize="0"/>
          <p:nvPr/>
        </p:nvPicPr>
        <p:blipFill>
          <a:blip r:embed="rId3">
            <a:alphaModFix/>
          </a:blip>
          <a:stretch>
            <a:fillRect/>
          </a:stretch>
        </p:blipFill>
        <p:spPr>
          <a:xfrm>
            <a:off x="1254238" y="1449225"/>
            <a:ext cx="9683525" cy="522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0"/>
          <p:cNvPicPr preferRelativeResize="0"/>
          <p:nvPr/>
        </p:nvPicPr>
        <p:blipFill>
          <a:blip r:embed="rId3">
            <a:alphaModFix/>
          </a:blip>
          <a:stretch>
            <a:fillRect/>
          </a:stretch>
        </p:blipFill>
        <p:spPr>
          <a:xfrm>
            <a:off x="152400" y="152400"/>
            <a:ext cx="11887200" cy="631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p:nvPr/>
        </p:nvSpPr>
        <p:spPr>
          <a:xfrm>
            <a:off x="741680" y="457200"/>
            <a:ext cx="5496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0" u="none" strike="noStrike">
                <a:solidFill>
                  <a:srgbClr val="000000"/>
                </a:solidFill>
                <a:latin typeface="Times New Roman"/>
                <a:ea typeface="Times New Roman"/>
                <a:cs typeface="Times New Roman"/>
                <a:sym typeface="Times New Roman"/>
              </a:rPr>
              <a:t>Conclusion </a:t>
            </a:r>
            <a:endParaRPr sz="3200" b="1">
              <a:solidFill>
                <a:schemeClr val="dk1"/>
              </a:solidFill>
              <a:latin typeface="Corbel"/>
              <a:ea typeface="Corbel"/>
              <a:cs typeface="Corbel"/>
              <a:sym typeface="Corbel"/>
            </a:endParaRPr>
          </a:p>
        </p:txBody>
      </p:sp>
      <p:sp>
        <p:nvSpPr>
          <p:cNvPr id="167" name="Google Shape;167;p12"/>
          <p:cNvSpPr txBox="1"/>
          <p:nvPr/>
        </p:nvSpPr>
        <p:spPr>
          <a:xfrm>
            <a:off x="853440" y="1513840"/>
            <a:ext cx="8961000" cy="3567000"/>
          </a:xfrm>
          <a:prstGeom prst="rect">
            <a:avLst/>
          </a:prstGeom>
          <a:noFill/>
          <a:ln>
            <a:noFill/>
          </a:ln>
        </p:spPr>
        <p:txBody>
          <a:bodyPr spcFirstLastPara="1" wrap="square" lIns="91425" tIns="45700" rIns="91425" bIns="45700" anchor="t" anchorCtr="0">
            <a:spAutoFit/>
          </a:bodyPr>
          <a:lstStyle/>
          <a:p>
            <a:pPr marL="457200" lvl="0" indent="-355600" algn="l" rtl="0">
              <a:spcBef>
                <a:spcPts val="690"/>
              </a:spcBef>
              <a:spcAft>
                <a:spcPts val="0"/>
              </a:spcAft>
              <a:buSzPts val="2000"/>
              <a:buChar char="•"/>
            </a:pPr>
            <a:r>
              <a:rPr lang="en-IN" sz="2000">
                <a:solidFill>
                  <a:srgbClr val="222222"/>
                </a:solidFill>
                <a:highlight>
                  <a:srgbClr val="FFFFFF"/>
                </a:highlight>
              </a:rPr>
              <a:t>In conclusion, building an IPL match winner predictor using logistic regression is a complex task that involves multiple steps in data preparation, model creation, and evaluation. While logistic regression is a suitable choice for binary classification tasks like predicting the winning team (Team A or Team B) in an IPL match.Ultimately, an IPL win predictor using logistic regression can serve as a valuable exercise in data analysis and machine learning, offering insights into the factors that influence match outcomes in the IPL. However, it's essential to acknowledge the inherent unpredictability of sports and consider this model as one tool among others for understanding and analyzing cricket match results.</a:t>
            </a:r>
            <a:endParaRPr sz="2000">
              <a:solidFill>
                <a:srgbClr val="222222"/>
              </a:solidFill>
              <a:highlight>
                <a:srgbClr val="FFFFFF"/>
              </a:highlight>
            </a:endParaRPr>
          </a:p>
          <a:p>
            <a:pPr marL="457200" marR="0" lvl="0" indent="0" algn="l" rtl="0">
              <a:spcBef>
                <a:spcPts val="690"/>
              </a:spcBef>
              <a:spcAft>
                <a:spcPts val="0"/>
              </a:spcAft>
              <a:buNone/>
            </a:pPr>
            <a:endParaRPr sz="2000">
              <a:solidFill>
                <a:schemeClr val="dk1"/>
              </a:solidFill>
              <a:latin typeface="Corbel"/>
              <a:ea typeface="Corbel"/>
              <a:cs typeface="Corbel"/>
              <a:sym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p:nvPr/>
        </p:nvSpPr>
        <p:spPr>
          <a:xfrm>
            <a:off x="4053840" y="2529840"/>
            <a:ext cx="757936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000" b="1">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p:nvPr/>
        </p:nvSpPr>
        <p:spPr>
          <a:xfrm>
            <a:off x="946940" y="1227489"/>
            <a:ext cx="11003400" cy="1569900"/>
          </a:xfrm>
          <a:prstGeom prst="rect">
            <a:avLst/>
          </a:prstGeom>
          <a:noFill/>
          <a:ln>
            <a:noFill/>
          </a:ln>
        </p:spPr>
        <p:txBody>
          <a:bodyPr spcFirstLastPara="1" wrap="square" lIns="91425" tIns="45700" rIns="91425" bIns="45700" anchor="t" anchorCtr="0">
            <a:spAutoFit/>
          </a:bodyPr>
          <a:lstStyle/>
          <a:p>
            <a:pPr marL="0" lvl="0" indent="0" algn="ctr" rtl="0">
              <a:spcBef>
                <a:spcPts val="1200"/>
              </a:spcBef>
              <a:spcAft>
                <a:spcPts val="1200"/>
              </a:spcAft>
              <a:buClr>
                <a:schemeClr val="dk1"/>
              </a:buClr>
              <a:buSzPts val="1100"/>
              <a:buFont typeface="Arial"/>
              <a:buNone/>
            </a:pPr>
            <a:r>
              <a:rPr lang="en-IN" sz="4800" b="1">
                <a:solidFill>
                  <a:schemeClr val="dk1"/>
                </a:solidFill>
                <a:latin typeface="Times New Roman"/>
                <a:ea typeface="Times New Roman"/>
                <a:cs typeface="Times New Roman"/>
                <a:sym typeface="Times New Roman"/>
              </a:rPr>
              <a:t>IPL Win Probability Predictor using Logistic Regression</a:t>
            </a:r>
            <a:endParaRPr sz="4800" b="1">
              <a:solidFill>
                <a:schemeClr val="dk1"/>
              </a:solidFill>
              <a:latin typeface="Times New Roman"/>
              <a:ea typeface="Times New Roman"/>
              <a:cs typeface="Times New Roman"/>
              <a:sym typeface="Times New Roman"/>
            </a:endParaRPr>
          </a:p>
        </p:txBody>
      </p:sp>
      <p:sp>
        <p:nvSpPr>
          <p:cNvPr id="96" name="Google Shape;96;p1"/>
          <p:cNvSpPr txBox="1"/>
          <p:nvPr/>
        </p:nvSpPr>
        <p:spPr>
          <a:xfrm>
            <a:off x="4038600" y="2868826"/>
            <a:ext cx="4114800" cy="3478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0" i="0" u="none" strike="noStrike" dirty="0">
                <a:solidFill>
                  <a:srgbClr val="000000"/>
                </a:solidFill>
                <a:latin typeface="Times New Roman"/>
                <a:ea typeface="Times New Roman"/>
                <a:cs typeface="Times New Roman"/>
                <a:sym typeface="Times New Roman"/>
              </a:rPr>
              <a:t>by</a:t>
            </a:r>
            <a:endParaRPr sz="2000" b="0" dirty="0">
              <a:solidFill>
                <a:schemeClr val="dk1"/>
              </a:solidFill>
              <a:latin typeface="Corbel"/>
              <a:ea typeface="Corbel"/>
              <a:cs typeface="Corbel"/>
              <a:sym typeface="Corbel"/>
            </a:endParaRPr>
          </a:p>
          <a:p>
            <a:pPr marL="0" marR="0" lvl="0" indent="0" algn="ctr" rtl="0">
              <a:spcBef>
                <a:spcPts val="0"/>
              </a:spcBef>
              <a:spcAft>
                <a:spcPts val="0"/>
              </a:spcAft>
              <a:buNone/>
            </a:pPr>
            <a:r>
              <a:rPr lang="en-IN" sz="2000" dirty="0" err="1">
                <a:solidFill>
                  <a:schemeClr val="dk1"/>
                </a:solidFill>
                <a:latin typeface="Times New Roman"/>
                <a:ea typeface="Times New Roman"/>
                <a:cs typeface="Times New Roman"/>
                <a:sym typeface="Times New Roman"/>
              </a:rPr>
              <a:t>Mohit</a:t>
            </a:r>
            <a:r>
              <a:rPr lang="en-IN" sz="2000" dirty="0">
                <a:solidFill>
                  <a:schemeClr val="dk1"/>
                </a:solidFill>
                <a:latin typeface="Times New Roman"/>
                <a:ea typeface="Times New Roman"/>
                <a:cs typeface="Times New Roman"/>
                <a:sym typeface="Times New Roman"/>
              </a:rPr>
              <a:t> </a:t>
            </a:r>
            <a:r>
              <a:rPr lang="en-IN" sz="2000" dirty="0" err="1">
                <a:solidFill>
                  <a:schemeClr val="dk1"/>
                </a:solidFill>
                <a:latin typeface="Times New Roman"/>
                <a:ea typeface="Times New Roman"/>
                <a:cs typeface="Times New Roman"/>
                <a:sym typeface="Times New Roman"/>
              </a:rPr>
              <a:t>Raje</a:t>
            </a:r>
            <a:r>
              <a:rPr lang="en-IN" sz="2000" dirty="0">
                <a:solidFill>
                  <a:schemeClr val="dk1"/>
                </a:solidFill>
                <a:latin typeface="Times New Roman"/>
                <a:ea typeface="Times New Roman"/>
                <a:cs typeface="Times New Roman"/>
                <a:sym typeface="Times New Roman"/>
              </a:rPr>
              <a:t>  (Roll No. 33)</a:t>
            </a:r>
            <a:br>
              <a:rPr lang="en-IN" sz="2000" b="0" dirty="0">
                <a:solidFill>
                  <a:schemeClr val="dk1"/>
                </a:solidFill>
                <a:latin typeface="Corbel"/>
                <a:ea typeface="Corbel"/>
                <a:cs typeface="Corbel"/>
                <a:sym typeface="Corbel"/>
              </a:rPr>
            </a:br>
            <a:r>
              <a:rPr lang="en-IN" sz="2000" b="0" i="0" u="none" strike="noStrike" dirty="0" err="1">
                <a:solidFill>
                  <a:srgbClr val="000000"/>
                </a:solidFill>
                <a:latin typeface="Times New Roman"/>
                <a:ea typeface="Times New Roman"/>
                <a:cs typeface="Times New Roman"/>
                <a:sym typeface="Times New Roman"/>
              </a:rPr>
              <a:t>Pranit</a:t>
            </a:r>
            <a:r>
              <a:rPr lang="en-IN" sz="2000" b="0" i="0" u="none" strike="noStrike" dirty="0">
                <a:solidFill>
                  <a:srgbClr val="000000"/>
                </a:solidFill>
                <a:latin typeface="Times New Roman"/>
                <a:ea typeface="Times New Roman"/>
                <a:cs typeface="Times New Roman"/>
                <a:sym typeface="Times New Roman"/>
              </a:rPr>
              <a:t> </a:t>
            </a:r>
            <a:r>
              <a:rPr lang="en-IN" sz="2000" b="0" i="0" u="none" strike="noStrike" dirty="0" err="1">
                <a:solidFill>
                  <a:srgbClr val="000000"/>
                </a:solidFill>
                <a:latin typeface="Times New Roman"/>
                <a:ea typeface="Times New Roman"/>
                <a:cs typeface="Times New Roman"/>
                <a:sym typeface="Times New Roman"/>
              </a:rPr>
              <a:t>Patil</a:t>
            </a:r>
            <a:r>
              <a:rPr lang="en-IN" sz="2000" b="0" i="0" u="none" strike="noStrike" dirty="0">
                <a:solidFill>
                  <a:srgbClr val="000000"/>
                </a:solidFill>
                <a:latin typeface="Times New Roman"/>
                <a:ea typeface="Times New Roman"/>
                <a:cs typeface="Times New Roman"/>
                <a:sym typeface="Times New Roman"/>
              </a:rPr>
              <a:t> (Roll No.32)</a:t>
            </a:r>
            <a:endParaRPr sz="2000" b="0" dirty="0">
              <a:solidFill>
                <a:schemeClr val="dk1"/>
              </a:solidFill>
              <a:latin typeface="Corbel"/>
              <a:ea typeface="Corbel"/>
              <a:cs typeface="Corbel"/>
              <a:sym typeface="Corbel"/>
            </a:endParaRPr>
          </a:p>
          <a:p>
            <a:pPr marL="0" marR="0" lvl="0" indent="0" algn="ctr" rtl="0">
              <a:spcBef>
                <a:spcPts val="0"/>
              </a:spcBef>
              <a:spcAft>
                <a:spcPts val="0"/>
              </a:spcAft>
              <a:buNone/>
            </a:pPr>
            <a:r>
              <a:rPr lang="en-IN" sz="2000" b="0" i="0" u="none" strike="noStrike" dirty="0">
                <a:solidFill>
                  <a:srgbClr val="000000"/>
                </a:solidFill>
                <a:latin typeface="Times New Roman"/>
                <a:ea typeface="Times New Roman"/>
                <a:cs typeface="Times New Roman"/>
                <a:sym typeface="Times New Roman"/>
              </a:rPr>
              <a:t>Pranav </a:t>
            </a:r>
            <a:r>
              <a:rPr lang="en-IN" sz="2000" b="0" i="0" u="none" strike="noStrike" dirty="0" err="1">
                <a:solidFill>
                  <a:srgbClr val="000000"/>
                </a:solidFill>
                <a:latin typeface="Times New Roman"/>
                <a:ea typeface="Times New Roman"/>
                <a:cs typeface="Times New Roman"/>
                <a:sym typeface="Times New Roman"/>
              </a:rPr>
              <a:t>Maurya</a:t>
            </a:r>
            <a:r>
              <a:rPr lang="en-IN" sz="2000" b="0" i="0" u="none" strike="noStrike" dirty="0">
                <a:solidFill>
                  <a:srgbClr val="000000"/>
                </a:solidFill>
                <a:latin typeface="Times New Roman"/>
                <a:ea typeface="Times New Roman"/>
                <a:cs typeface="Times New Roman"/>
                <a:sym typeface="Times New Roman"/>
              </a:rPr>
              <a:t>  (Roll No.29)</a:t>
            </a:r>
            <a:endParaRPr sz="2000" b="0" dirty="0">
              <a:solidFill>
                <a:schemeClr val="dk1"/>
              </a:solidFill>
              <a:latin typeface="Corbel"/>
              <a:ea typeface="Corbel"/>
              <a:cs typeface="Corbel"/>
              <a:sym typeface="Corbel"/>
            </a:endParaRPr>
          </a:p>
          <a:p>
            <a:pPr marL="0" marR="0" lvl="0" indent="0" algn="ctr" rtl="0">
              <a:spcBef>
                <a:spcPts val="0"/>
              </a:spcBef>
              <a:spcAft>
                <a:spcPts val="0"/>
              </a:spcAft>
              <a:buNone/>
            </a:pPr>
            <a:r>
              <a:rPr lang="en-IN" sz="2000" b="0" i="0" u="none" strike="noStrike" dirty="0">
                <a:solidFill>
                  <a:srgbClr val="000000"/>
                </a:solidFill>
                <a:latin typeface="Times New Roman"/>
                <a:ea typeface="Times New Roman"/>
                <a:cs typeface="Times New Roman"/>
                <a:sym typeface="Times New Roman"/>
              </a:rPr>
              <a:t>Parth  Gharat (Roll No.23)</a:t>
            </a:r>
            <a:endParaRPr sz="2000" b="0" dirty="0">
              <a:solidFill>
                <a:schemeClr val="dk1"/>
              </a:solidFill>
              <a:latin typeface="Corbel"/>
              <a:ea typeface="Corbel"/>
              <a:cs typeface="Corbel"/>
              <a:sym typeface="Corbel"/>
            </a:endParaRPr>
          </a:p>
          <a:p>
            <a:pPr marL="0" marR="0" lvl="0" indent="0" algn="ctr" rtl="0">
              <a:spcBef>
                <a:spcPts val="0"/>
              </a:spcBef>
              <a:spcAft>
                <a:spcPts val="0"/>
              </a:spcAft>
              <a:buNone/>
            </a:pPr>
            <a:br>
              <a:rPr lang="en-IN" sz="2000" b="0" dirty="0">
                <a:solidFill>
                  <a:schemeClr val="dk1"/>
                </a:solidFill>
                <a:latin typeface="Corbel"/>
                <a:ea typeface="Corbel"/>
                <a:cs typeface="Corbel"/>
                <a:sym typeface="Corbel"/>
              </a:rPr>
            </a:br>
            <a:br>
              <a:rPr lang="en-IN" sz="2000" b="0" dirty="0">
                <a:solidFill>
                  <a:schemeClr val="dk1"/>
                </a:solidFill>
                <a:latin typeface="Corbel"/>
                <a:ea typeface="Corbel"/>
                <a:cs typeface="Corbel"/>
                <a:sym typeface="Corbel"/>
              </a:rPr>
            </a:br>
            <a:r>
              <a:rPr lang="en-IN" sz="2000" b="0" i="0" u="none" strike="noStrike" dirty="0">
                <a:solidFill>
                  <a:srgbClr val="000000"/>
                </a:solidFill>
                <a:latin typeface="Times New Roman"/>
                <a:ea typeface="Times New Roman"/>
                <a:cs typeface="Times New Roman"/>
                <a:sym typeface="Times New Roman"/>
              </a:rPr>
              <a:t>Mentor</a:t>
            </a:r>
            <a:endParaRPr sz="2000" b="0" dirty="0">
              <a:solidFill>
                <a:schemeClr val="dk1"/>
              </a:solidFill>
              <a:latin typeface="Corbel"/>
              <a:ea typeface="Corbel"/>
              <a:cs typeface="Corbel"/>
              <a:sym typeface="Corbel"/>
            </a:endParaRPr>
          </a:p>
          <a:p>
            <a:pPr marL="0" marR="0" lvl="0" indent="0" algn="ctr" rtl="0">
              <a:spcBef>
                <a:spcPts val="0"/>
              </a:spcBef>
              <a:spcAft>
                <a:spcPts val="0"/>
              </a:spcAft>
              <a:buNone/>
            </a:pPr>
            <a:r>
              <a:rPr lang="en-IN" sz="2000" dirty="0" err="1">
                <a:latin typeface="Times New Roman"/>
                <a:ea typeface="Times New Roman"/>
                <a:cs typeface="Times New Roman"/>
                <a:sym typeface="Times New Roman"/>
              </a:rPr>
              <a:t>Dr</a:t>
            </a:r>
            <a:r>
              <a:rPr lang="en-IN" sz="2000" b="0" i="0" u="none" strike="noStrike" dirty="0" err="1">
                <a:solidFill>
                  <a:srgbClr val="000000"/>
                </a:solidFill>
                <a:latin typeface="Times New Roman"/>
                <a:ea typeface="Times New Roman"/>
                <a:cs typeface="Times New Roman"/>
                <a:sym typeface="Times New Roman"/>
              </a:rPr>
              <a:t>.</a:t>
            </a:r>
            <a:r>
              <a:rPr lang="en-IN" sz="2000" b="0" i="0" u="none" strike="noStrike" dirty="0">
                <a:solidFill>
                  <a:srgbClr val="000000"/>
                </a:solidFill>
                <a:latin typeface="Times New Roman"/>
                <a:ea typeface="Times New Roman"/>
                <a:cs typeface="Times New Roman"/>
                <a:sym typeface="Times New Roman"/>
              </a:rPr>
              <a:t>  </a:t>
            </a:r>
            <a:r>
              <a:rPr lang="en-IN" sz="2000" dirty="0" err="1">
                <a:latin typeface="Times New Roman"/>
                <a:ea typeface="Times New Roman"/>
                <a:cs typeface="Times New Roman"/>
                <a:sym typeface="Times New Roman"/>
              </a:rPr>
              <a:t>Megha</a:t>
            </a:r>
            <a:r>
              <a:rPr lang="en-IN" sz="2000" dirty="0">
                <a:latin typeface="Times New Roman"/>
                <a:ea typeface="Times New Roman"/>
                <a:cs typeface="Times New Roman"/>
                <a:sym typeface="Times New Roman"/>
              </a:rPr>
              <a:t> Trivedi</a:t>
            </a:r>
            <a:endParaRPr sz="2000" b="0" dirty="0">
              <a:solidFill>
                <a:schemeClr val="dk1"/>
              </a:solidFill>
              <a:latin typeface="Corbel"/>
              <a:ea typeface="Corbel"/>
              <a:cs typeface="Corbel"/>
              <a:sym typeface="Corbel"/>
            </a:endParaRPr>
          </a:p>
          <a:p>
            <a:pPr marL="0" marR="0" lvl="0" indent="0" algn="l" rtl="0">
              <a:spcBef>
                <a:spcPts val="0"/>
              </a:spcBef>
              <a:spcAft>
                <a:spcPts val="0"/>
              </a:spcAft>
              <a:buNone/>
            </a:pPr>
            <a:br>
              <a:rPr lang="en-IN" sz="2000" dirty="0">
                <a:solidFill>
                  <a:schemeClr val="dk1"/>
                </a:solidFill>
                <a:latin typeface="Corbel"/>
                <a:ea typeface="Corbel"/>
                <a:cs typeface="Corbel"/>
                <a:sym typeface="Corbel"/>
              </a:rPr>
            </a:br>
            <a:endParaRPr sz="2000" dirty="0">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1026148" y="751850"/>
            <a:ext cx="9912600" cy="5633700"/>
          </a:xfrm>
          <a:prstGeom prst="rect">
            <a:avLst/>
          </a:prstGeom>
          <a:noFill/>
          <a:ln>
            <a:noFill/>
          </a:ln>
        </p:spPr>
        <p:txBody>
          <a:bodyPr spcFirstLastPara="1" wrap="square" lIns="91425" tIns="45700" rIns="91425" bIns="45700" anchor="t" anchorCtr="0">
            <a:spAutoFit/>
          </a:bodyPr>
          <a:lstStyle/>
          <a:p>
            <a:pPr marL="457200" marR="0" lvl="0" indent="-355600" algn="l" rtl="0">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Indian Premier League (IPL) is the pinnacle of T20 cricket, where each ball can alter a match's course.</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Our project, "IPL Win Probability Predictor Using Logistic Regression," addresses this challenge.</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We leverage cutting-edge predictive analytics and logistic regression, a powerful binary classification model, to create a robust tool for estimating IPL match win probabilities.</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IPL's T20 format involves multiple variables, including team composition, player statistics, pitch conditions, and coin toss outcomes.</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IPL Win Probability Predictor, driven by logistic regression, turns this data complexity into real-time insights, enhancing match outcome predictions.</a:t>
            </a:r>
            <a:endParaRPr sz="2000">
              <a:solidFill>
                <a:schemeClr val="dk1"/>
              </a:solidFill>
              <a:latin typeface="Times New Roman"/>
              <a:ea typeface="Times New Roman"/>
              <a:cs typeface="Times New Roman"/>
              <a:sym typeface="Times New Roman"/>
            </a:endParaRPr>
          </a:p>
        </p:txBody>
      </p:sp>
      <p:sp>
        <p:nvSpPr>
          <p:cNvPr id="102" name="Google Shape;102;p2"/>
          <p:cNvSpPr txBox="1"/>
          <p:nvPr/>
        </p:nvSpPr>
        <p:spPr>
          <a:xfrm>
            <a:off x="538480" y="254000"/>
            <a:ext cx="476490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Times New Roman"/>
                <a:ea typeface="Times New Roman"/>
                <a:cs typeface="Times New Roman"/>
                <a:sym typeface="Times New Roman"/>
              </a:rPr>
              <a:t>Introduction:</a:t>
            </a:r>
            <a:endParaRPr sz="3200" b="1">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p:nvPr/>
        </p:nvSpPr>
        <p:spPr>
          <a:xfrm>
            <a:off x="599440" y="1117600"/>
            <a:ext cx="10342800" cy="25551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The Indian Premier League (IPL) is a dynamic and unpredictable T20 cricket competition. The problem at hand is to develop an IPL Win Probability Predictor using logistic regression, which accurately estimates the likelihood of each team's victory in real-time during IPL matches. </a:t>
            </a:r>
            <a:endParaRPr sz="2000">
              <a:solidFill>
                <a:schemeClr val="dk1"/>
              </a:solidFill>
              <a:latin typeface="Times New Roman"/>
              <a:ea typeface="Times New Roman"/>
              <a:cs typeface="Times New Roman"/>
              <a:sym typeface="Times New Roman"/>
            </a:endParaRPr>
          </a:p>
          <a:p>
            <a:pPr marL="45720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This involves collecting and preprocessing diverse match-related data, implementing logistic regression for prediction, and delivering an intuitive user interface to enhance the cricket-watching experience.</a:t>
            </a:r>
            <a:endParaRPr sz="2000">
              <a:solidFill>
                <a:schemeClr val="dk1"/>
              </a:solidFill>
              <a:latin typeface="Times New Roman"/>
              <a:ea typeface="Times New Roman"/>
              <a:cs typeface="Times New Roman"/>
              <a:sym typeface="Times New Roman"/>
            </a:endParaRPr>
          </a:p>
          <a:p>
            <a:pPr marL="45720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108" name="Google Shape;108;p3"/>
          <p:cNvSpPr txBox="1"/>
          <p:nvPr/>
        </p:nvSpPr>
        <p:spPr>
          <a:xfrm>
            <a:off x="599440" y="294640"/>
            <a:ext cx="418592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Times New Roman"/>
                <a:ea typeface="Times New Roman"/>
                <a:cs typeface="Times New Roman"/>
                <a:sym typeface="Times New Roman"/>
              </a:rPr>
              <a:t>Problem Statement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p:nvPr/>
        </p:nvSpPr>
        <p:spPr>
          <a:xfrm>
            <a:off x="751840" y="1544320"/>
            <a:ext cx="9763800" cy="34170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0000"/>
              </a:buClr>
              <a:buSzPts val="2400"/>
              <a:buFont typeface="Arial"/>
              <a:buChar char="•"/>
            </a:pPr>
            <a:r>
              <a:rPr lang="en-IN" sz="2400" b="1">
                <a:latin typeface="Times New Roman"/>
                <a:ea typeface="Times New Roman"/>
                <a:cs typeface="Times New Roman"/>
                <a:sym typeface="Times New Roman"/>
              </a:rPr>
              <a:t>Real-Time Prediction Engine</a:t>
            </a:r>
            <a:endParaRPr/>
          </a:p>
          <a:p>
            <a:pPr marL="342900" marR="0" lvl="0" indent="-190500" algn="l" rtl="0">
              <a:spcBef>
                <a:spcPts val="0"/>
              </a:spcBef>
              <a:spcAft>
                <a:spcPts val="0"/>
              </a:spcAft>
              <a:buClr>
                <a:schemeClr val="dk1"/>
              </a:buClr>
              <a:buSzPts val="2400"/>
              <a:buFont typeface="Arial"/>
              <a:buNone/>
            </a:pPr>
            <a:endParaRPr sz="2400" b="1">
              <a:solidFill>
                <a:srgbClr val="000000"/>
              </a:solidFill>
              <a:latin typeface="Times New Roman"/>
              <a:ea typeface="Times New Roman"/>
              <a:cs typeface="Times New Roman"/>
              <a:sym typeface="Times New Roman"/>
            </a:endParaRPr>
          </a:p>
          <a:p>
            <a:pPr marL="342900" marR="0" lvl="0" indent="-342900" algn="l" rtl="0">
              <a:spcBef>
                <a:spcPts val="0"/>
              </a:spcBef>
              <a:spcAft>
                <a:spcPts val="0"/>
              </a:spcAft>
              <a:buClr>
                <a:srgbClr val="000000"/>
              </a:buClr>
              <a:buSzPts val="2400"/>
              <a:buFont typeface="Arial"/>
              <a:buChar char="•"/>
            </a:pPr>
            <a:r>
              <a:rPr lang="en-IN" sz="2400" b="1">
                <a:latin typeface="Times New Roman"/>
                <a:ea typeface="Times New Roman"/>
                <a:cs typeface="Times New Roman"/>
                <a:sym typeface="Times New Roman"/>
              </a:rPr>
              <a:t>User-Friendly Interface</a:t>
            </a:r>
            <a:endParaRPr/>
          </a:p>
          <a:p>
            <a:pPr marL="342900" marR="0" lvl="0" indent="-190500" algn="l" rtl="0">
              <a:spcBef>
                <a:spcPts val="0"/>
              </a:spcBef>
              <a:spcAft>
                <a:spcPts val="0"/>
              </a:spcAft>
              <a:buClr>
                <a:schemeClr val="dk1"/>
              </a:buClr>
              <a:buSzPts val="2400"/>
              <a:buFont typeface="Arial"/>
              <a:buNone/>
            </a:pPr>
            <a:endParaRPr sz="2400" b="1">
              <a:solidFill>
                <a:srgbClr val="000000"/>
              </a:solidFill>
              <a:latin typeface="Times New Roman"/>
              <a:ea typeface="Times New Roman"/>
              <a:cs typeface="Times New Roman"/>
              <a:sym typeface="Times New Roman"/>
            </a:endParaRPr>
          </a:p>
          <a:p>
            <a:pPr marL="342900" marR="0" lvl="0" indent="-342900" algn="l" rtl="0">
              <a:spcBef>
                <a:spcPts val="0"/>
              </a:spcBef>
              <a:spcAft>
                <a:spcPts val="0"/>
              </a:spcAft>
              <a:buClr>
                <a:srgbClr val="000000"/>
              </a:buClr>
              <a:buSzPts val="2400"/>
              <a:buFont typeface="Arial"/>
              <a:buChar char="•"/>
            </a:pPr>
            <a:r>
              <a:rPr lang="en-IN" sz="2400" b="1">
                <a:latin typeface="Times New Roman"/>
                <a:ea typeface="Times New Roman"/>
                <a:cs typeface="Times New Roman"/>
                <a:sym typeface="Times New Roman"/>
              </a:rPr>
              <a:t>Data Collection and Preparation</a:t>
            </a:r>
            <a:endParaRPr/>
          </a:p>
          <a:p>
            <a:pPr marL="342900" marR="0" lvl="0" indent="-190500" algn="l" rtl="0">
              <a:spcBef>
                <a:spcPts val="0"/>
              </a:spcBef>
              <a:spcAft>
                <a:spcPts val="0"/>
              </a:spcAft>
              <a:buClr>
                <a:schemeClr val="dk1"/>
              </a:buClr>
              <a:buSzPts val="2400"/>
              <a:buFont typeface="Arial"/>
              <a:buNone/>
            </a:pPr>
            <a:endParaRPr sz="2400" b="1">
              <a:solidFill>
                <a:srgbClr val="000000"/>
              </a:solidFill>
              <a:latin typeface="Times New Roman"/>
              <a:ea typeface="Times New Roman"/>
              <a:cs typeface="Times New Roman"/>
              <a:sym typeface="Times New Roman"/>
            </a:endParaRPr>
          </a:p>
          <a:p>
            <a:pPr marL="342900" marR="0" lvl="0" indent="-342900" algn="l" rtl="0">
              <a:spcBef>
                <a:spcPts val="0"/>
              </a:spcBef>
              <a:spcAft>
                <a:spcPts val="0"/>
              </a:spcAft>
              <a:buClr>
                <a:srgbClr val="000000"/>
              </a:buClr>
              <a:buSzPts val="2400"/>
              <a:buFont typeface="Arial"/>
              <a:buChar char="•"/>
            </a:pPr>
            <a:r>
              <a:rPr lang="en-IN" sz="2400" b="1">
                <a:latin typeface="Times New Roman"/>
                <a:ea typeface="Times New Roman"/>
                <a:cs typeface="Times New Roman"/>
                <a:sym typeface="Times New Roman"/>
              </a:rPr>
              <a:t>Accurate Predictions</a:t>
            </a:r>
            <a:endParaRPr/>
          </a:p>
          <a:p>
            <a:pPr marL="342900" marR="0" lvl="0" indent="-190500" algn="l" rtl="0">
              <a:spcBef>
                <a:spcPts val="0"/>
              </a:spcBef>
              <a:spcAft>
                <a:spcPts val="0"/>
              </a:spcAft>
              <a:buClr>
                <a:schemeClr val="dk1"/>
              </a:buClr>
              <a:buSzPts val="2400"/>
              <a:buFont typeface="Arial"/>
              <a:buNone/>
            </a:pPr>
            <a:endParaRPr sz="2400" b="1">
              <a:solidFill>
                <a:srgbClr val="000000"/>
              </a:solidFill>
              <a:latin typeface="Times New Roman"/>
              <a:ea typeface="Times New Roman"/>
              <a:cs typeface="Times New Roman"/>
              <a:sym typeface="Times New Roman"/>
            </a:endParaRPr>
          </a:p>
          <a:p>
            <a:pPr marL="342900" marR="0" lvl="0" indent="-342900" algn="l" rtl="0">
              <a:spcBef>
                <a:spcPts val="0"/>
              </a:spcBef>
              <a:spcAft>
                <a:spcPts val="0"/>
              </a:spcAft>
              <a:buClr>
                <a:srgbClr val="000000"/>
              </a:buClr>
              <a:buSzPts val="2400"/>
              <a:buFont typeface="Arial"/>
              <a:buChar char="•"/>
            </a:pPr>
            <a:r>
              <a:rPr lang="en-IN" sz="2400" b="1">
                <a:latin typeface="Times New Roman"/>
                <a:ea typeface="Times New Roman"/>
                <a:cs typeface="Times New Roman"/>
                <a:sym typeface="Times New Roman"/>
              </a:rPr>
              <a:t>Interactive Match Insights</a:t>
            </a:r>
            <a:endParaRPr sz="2400">
              <a:solidFill>
                <a:schemeClr val="dk1"/>
              </a:solidFill>
              <a:latin typeface="Corbel"/>
              <a:ea typeface="Corbel"/>
              <a:cs typeface="Corbel"/>
              <a:sym typeface="Corbel"/>
            </a:endParaRPr>
          </a:p>
        </p:txBody>
      </p:sp>
      <p:sp>
        <p:nvSpPr>
          <p:cNvPr id="114" name="Google Shape;114;p4"/>
          <p:cNvSpPr txBox="1"/>
          <p:nvPr/>
        </p:nvSpPr>
        <p:spPr>
          <a:xfrm>
            <a:off x="751840" y="497840"/>
            <a:ext cx="433832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Times New Roman"/>
                <a:ea typeface="Times New Roman"/>
                <a:cs typeface="Times New Roman"/>
                <a:sym typeface="Times New Roman"/>
              </a:rPr>
              <a:t>Objectives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935f358682_1_6"/>
          <p:cNvSpPr txBox="1"/>
          <p:nvPr/>
        </p:nvSpPr>
        <p:spPr>
          <a:xfrm>
            <a:off x="640080" y="1615440"/>
            <a:ext cx="9936600" cy="409440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IPL Win Probability Prediction: In the realm of sports analytics, the Indian Premier League (IPL) Win Probability Predictor is gaining prominence. Existing systems use statistical and machine learning techniques, primarily logistic regression, to predict match outcomes. They analyze various data, including team performance, player stats, pitch conditions, and head-to-head records, using logistic regression to estimate win probabilities. Real-time data feeds are incorporated for dynamic model updates during matches.</a:t>
            </a:r>
            <a:endParaRPr sz="200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Challenges Faced: T20 cricket's dynamic and unpredictable nature poses challenges. Advanced machine learning techniques like ensemble methods and deep learning are used to improve accuracy. Additionally, relying solely on historical data may lead to model stagnation. Some systems employ transfer learning and adaptive modeling to account for evolving team dynamics and player performances.</a:t>
            </a:r>
            <a:endParaRPr sz="200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120" name="Google Shape;120;g2935f358682_1_6"/>
          <p:cNvSpPr txBox="1"/>
          <p:nvPr/>
        </p:nvSpPr>
        <p:spPr>
          <a:xfrm>
            <a:off x="508000" y="406400"/>
            <a:ext cx="62985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IN" sz="3200" b="1">
                <a:solidFill>
                  <a:schemeClr val="dk1"/>
                </a:solidFill>
                <a:latin typeface="Times New Roman"/>
                <a:ea typeface="Times New Roman"/>
                <a:cs typeface="Times New Roman"/>
                <a:sym typeface="Times New Roman"/>
              </a:rPr>
              <a:t>Survey of Existing System</a:t>
            </a:r>
            <a:endParaRPr sz="32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endParaRPr sz="32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200" b="1">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935f358682_1_13"/>
          <p:cNvSpPr txBox="1"/>
          <p:nvPr/>
        </p:nvSpPr>
        <p:spPr>
          <a:xfrm>
            <a:off x="640080" y="1615440"/>
            <a:ext cx="9936600" cy="4710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Real-Time Variables: Existing systems rely heavily on historical data and often fail to consider real-time factors such as player injuries, form fluctuations, and tactical decisions. There's a research gap in developing dynamic models that can adapt to these real-time variables, thus enhancing prediction accuracy.</a:t>
            </a: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Complexities of T20 Cricket: While logistic regression is simple, it may not capture the complexities of T20 cricket. Research opportunities exist in integrating more sophisticated machine learning techniques, like deep learning and reinforcement learning, to better model the game's intricate nuances. This could enable predicting critical turning points within a match and adjusting win probability estimates accordingly.</a:t>
            </a: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Advancing IPL Win Probability Prediction: Addressing these limitations and research gaps is crucial for advancing IPL Win Probability Prediction, making it more practical for cricket fans, coaches, and sports analysts.</a:t>
            </a:r>
            <a:endParaRPr sz="200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126" name="Google Shape;126;g2935f358682_1_13"/>
          <p:cNvSpPr txBox="1"/>
          <p:nvPr/>
        </p:nvSpPr>
        <p:spPr>
          <a:xfrm>
            <a:off x="508000" y="406400"/>
            <a:ext cx="62985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IN" sz="3200" b="1">
                <a:solidFill>
                  <a:schemeClr val="dk1"/>
                </a:solidFill>
                <a:latin typeface="Times New Roman"/>
                <a:ea typeface="Times New Roman"/>
                <a:cs typeface="Times New Roman"/>
                <a:sym typeface="Times New Roman"/>
              </a:rPr>
              <a:t>Limitations and Research Gaps</a:t>
            </a:r>
            <a:endParaRPr sz="32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ts val="1100"/>
              <a:buNone/>
            </a:pPr>
            <a:endParaRPr sz="32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200" b="1">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p:nvPr/>
        </p:nvSpPr>
        <p:spPr>
          <a:xfrm>
            <a:off x="640080" y="1615440"/>
            <a:ext cx="9936600" cy="3786600"/>
          </a:xfrm>
          <a:prstGeom prst="rect">
            <a:avLst/>
          </a:prstGeom>
          <a:noFill/>
          <a:ln>
            <a:noFill/>
          </a:ln>
        </p:spPr>
        <p:txBody>
          <a:bodyPr spcFirstLastPara="1" wrap="square" lIns="91425" tIns="45700" rIns="91425" bIns="45700" anchor="t" anchorCtr="0">
            <a:spAutoFit/>
          </a:bodyPr>
          <a:lstStyle/>
          <a:p>
            <a:pPr marL="457200" lvl="0" indent="-355600" algn="l" rtl="0">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Binary Classification: Logistic regression is employed to classify the outcome of IPL matches into two categories: "win" or "lose." It's used to predict whether a specific team will win or lose a match.</a:t>
            </a:r>
            <a:endParaRPr sz="20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Model Training: Historical IPL match data, including features like team performance, player statistics, and match conditions, is used to train the logistic regression model. The model learns the relationships between these features and match outcomes.</a:t>
            </a:r>
            <a:endParaRPr sz="20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Probability Prediction: The logistic regression model predicts the probability of a team winning or losing a match based on the input data. It provides a probability score for each category.</a:t>
            </a:r>
            <a:endParaRPr sz="2000">
              <a:solidFill>
                <a:schemeClr val="dk1"/>
              </a:solidFill>
              <a:latin typeface="Times New Roman"/>
              <a:ea typeface="Times New Roman"/>
              <a:cs typeface="Times New Roman"/>
              <a:sym typeface="Times New Roman"/>
            </a:endParaRPr>
          </a:p>
          <a:p>
            <a:pPr marL="45720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132" name="Google Shape;132;p5"/>
          <p:cNvSpPr txBox="1"/>
          <p:nvPr/>
        </p:nvSpPr>
        <p:spPr>
          <a:xfrm>
            <a:off x="508000" y="406400"/>
            <a:ext cx="446024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Times New Roman"/>
                <a:ea typeface="Times New Roman"/>
                <a:cs typeface="Times New Roman"/>
                <a:sym typeface="Times New Roman"/>
              </a:rPr>
              <a:t>Proposed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p:nvPr/>
        </p:nvSpPr>
        <p:spPr>
          <a:xfrm>
            <a:off x="650240" y="589280"/>
            <a:ext cx="768096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0" u="none" strike="noStrike">
                <a:solidFill>
                  <a:srgbClr val="000000"/>
                </a:solidFill>
                <a:latin typeface="Times New Roman"/>
                <a:ea typeface="Times New Roman"/>
                <a:cs typeface="Times New Roman"/>
                <a:sym typeface="Times New Roman"/>
              </a:rPr>
              <a:t>Architecture/Framework/Block Diagram</a:t>
            </a:r>
            <a:endParaRPr sz="3200">
              <a:solidFill>
                <a:schemeClr val="dk1"/>
              </a:solidFill>
              <a:latin typeface="Corbel"/>
              <a:ea typeface="Corbel"/>
              <a:cs typeface="Corbel"/>
              <a:sym typeface="Corbel"/>
            </a:endParaRPr>
          </a:p>
        </p:txBody>
      </p:sp>
      <p:pic>
        <p:nvPicPr>
          <p:cNvPr id="138" name="Google Shape;138;p6"/>
          <p:cNvPicPr preferRelativeResize="0"/>
          <p:nvPr/>
        </p:nvPicPr>
        <p:blipFill>
          <a:blip r:embed="rId3">
            <a:alphaModFix/>
          </a:blip>
          <a:stretch>
            <a:fillRect/>
          </a:stretch>
        </p:blipFill>
        <p:spPr>
          <a:xfrm>
            <a:off x="2207625" y="1326450"/>
            <a:ext cx="7296950" cy="4925250"/>
          </a:xfrm>
          <a:prstGeom prst="rect">
            <a:avLst/>
          </a:prstGeom>
          <a:noFill/>
          <a:ln>
            <a:noFill/>
          </a:ln>
        </p:spPr>
      </p:pic>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Parth Gharat</cp:lastModifiedBy>
  <cp:revision>2</cp:revision>
  <dcterms:modified xsi:type="dcterms:W3CDTF">2023-10-26T08:36:25Z</dcterms:modified>
</cp:coreProperties>
</file>