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5" r:id="rId12"/>
    <p:sldId id="266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4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27F8E-52B4-4CA8-91ED-46BB012F19B8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89868-0E92-41ED-B2E1-8803AA7A7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446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27F8E-52B4-4CA8-91ED-46BB012F19B8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89868-0E92-41ED-B2E1-8803AA7A7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079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27F8E-52B4-4CA8-91ED-46BB012F19B8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89868-0E92-41ED-B2E1-8803AA7A7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120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27F8E-52B4-4CA8-91ED-46BB012F19B8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89868-0E92-41ED-B2E1-8803AA7A7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068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27F8E-52B4-4CA8-91ED-46BB012F19B8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89868-0E92-41ED-B2E1-8803AA7A7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844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27F8E-52B4-4CA8-91ED-46BB012F19B8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89868-0E92-41ED-B2E1-8803AA7A7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108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27F8E-52B4-4CA8-91ED-46BB012F19B8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89868-0E92-41ED-B2E1-8803AA7A7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164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27F8E-52B4-4CA8-91ED-46BB012F19B8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89868-0E92-41ED-B2E1-8803AA7A7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165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27F8E-52B4-4CA8-91ED-46BB012F19B8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89868-0E92-41ED-B2E1-8803AA7A7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376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27F8E-52B4-4CA8-91ED-46BB012F19B8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89868-0E92-41ED-B2E1-8803AA7A7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559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27F8E-52B4-4CA8-91ED-46BB012F19B8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89868-0E92-41ED-B2E1-8803AA7A7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417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27F8E-52B4-4CA8-91ED-46BB012F19B8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A89868-0E92-41ED-B2E1-8803AA7A7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807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0786" y="1185425"/>
            <a:ext cx="9107214" cy="2849562"/>
          </a:xfrm>
        </p:spPr>
        <p:txBody>
          <a:bodyPr>
            <a:noAutofit/>
          </a:bodyPr>
          <a:lstStyle/>
          <a:p>
            <a:pPr algn="l"/>
            <a:r>
              <a:rPr lang="en-US" sz="6600" dirty="0" smtClean="0">
                <a:latin typeface="Arial Black" panose="020B0A04020102020204" pitchFamily="34" charset="0"/>
              </a:rPr>
              <a:t>The Constitution of India</a:t>
            </a:r>
            <a:r>
              <a:rPr lang="en-US" sz="6600" dirty="0" smtClean="0"/>
              <a:t/>
            </a:r>
            <a:br>
              <a:rPr lang="en-US" sz="6600" dirty="0" smtClean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12727" y="1669776"/>
            <a:ext cx="9144000" cy="1655762"/>
          </a:xfrm>
        </p:spPr>
        <p:txBody>
          <a:bodyPr>
            <a:normAutofit/>
          </a:bodyPr>
          <a:lstStyle/>
          <a:p>
            <a:pPr algn="l"/>
            <a:r>
              <a:rPr lang="en-US" sz="2800" dirty="0" smtClean="0">
                <a:latin typeface="Arial Rounded MT Bold" panose="020F0704030504030204" pitchFamily="34" charset="0"/>
              </a:rPr>
              <a:t>The Supreme Law of the Land</a:t>
            </a:r>
            <a:endParaRPr lang="en-US" sz="2800" dirty="0">
              <a:latin typeface="Arial Rounded MT Bold" panose="020F07040305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5675" y="2604011"/>
            <a:ext cx="5778063" cy="3571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77903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297" y="254766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 smtClean="0">
                <a:latin typeface="Arial Rounded MT Bold" panose="020F0704030504030204" pitchFamily="34" charset="0"/>
              </a:rPr>
              <a:t>Judiciary &amp; Constitution</a:t>
            </a:r>
            <a:endParaRPr lang="en-US" sz="5400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297" y="1809860"/>
            <a:ext cx="10515600" cy="4351338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latin typeface="Bahnschrift" panose="020B0502040204020203" pitchFamily="34" charset="0"/>
              </a:rPr>
              <a:t>Supreme Court: Guardian of Constitution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latin typeface="Bahnschrift" panose="020B0502040204020203" pitchFamily="34" charset="0"/>
              </a:rPr>
              <a:t>Judicial Review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latin typeface="Bahnschrift" panose="020B0502040204020203" pitchFamily="34" charset="0"/>
              </a:rPr>
              <a:t>Public Interest Litigations (PILs) allowed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latin typeface="Bahnschrift" panose="020B0502040204020203" pitchFamily="34" charset="0"/>
              </a:rPr>
              <a:t>Ensures fundamental rights protection</a:t>
            </a:r>
            <a:endParaRPr lang="en-US" dirty="0">
              <a:latin typeface="Bahnschrift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4106" y="1809860"/>
            <a:ext cx="4263095" cy="3196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2109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580" y="443952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 smtClean="0">
                <a:latin typeface="Arial Rounded MT Bold" panose="020F0704030504030204" pitchFamily="34" charset="0"/>
              </a:rPr>
              <a:t>Important Amendments</a:t>
            </a:r>
            <a:endParaRPr lang="en-US" sz="5400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7580" y="2317503"/>
            <a:ext cx="10515600" cy="4351338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latin typeface="Bahnschrift" panose="020B0502040204020203" pitchFamily="34" charset="0"/>
              </a:rPr>
              <a:t>1st Amendment (1951): Freedom Restrictions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latin typeface="Bahnschrift" panose="020B0502040204020203" pitchFamily="34" charset="0"/>
              </a:rPr>
              <a:t>42nd Amendment (1976): Mini-Constitution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latin typeface="Bahnschrift" panose="020B0502040204020203" pitchFamily="34" charset="0"/>
              </a:rPr>
              <a:t>44th Amendment (1978): Restored Rights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latin typeface="Bahnschrift" panose="020B0502040204020203" pitchFamily="34" charset="0"/>
              </a:rPr>
              <a:t>73rd &amp; 74th Amendments: Local Self-Government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3228" y="1769515"/>
            <a:ext cx="3226676" cy="2909395"/>
          </a:xfrm>
          <a:prstGeom prst="rect">
            <a:avLst/>
          </a:prstGeom>
          <a:ln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15852013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6407" y="302063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 smtClean="0">
                <a:latin typeface="Arial Rounded MT Bold" panose="020F0704030504030204" pitchFamily="34" charset="0"/>
              </a:rPr>
              <a:t>     Conclusion</a:t>
            </a:r>
            <a:endParaRPr lang="en-US" sz="5400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407" y="1888687"/>
            <a:ext cx="10515600" cy="4351338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latin typeface="Bahnschrift" panose="020B0502040204020203" pitchFamily="34" charset="0"/>
              </a:rPr>
              <a:t>Constitution = Backbone of Democracy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latin typeface="Bahnschrift" panose="020B0502040204020203" pitchFamily="34" charset="0"/>
              </a:rPr>
              <a:t>Safeguards Unity, Liberty &amp; Justice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latin typeface="Bahnschrift" panose="020B0502040204020203" pitchFamily="34" charset="0"/>
              </a:rPr>
              <a:t>Every citizen should be aware &amp; responsible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latin typeface="Bahnschrift" panose="020B0502040204020203" pitchFamily="34" charset="0"/>
              </a:rPr>
              <a:t>‘Constitution is not a mere lawyer’s document, 			 it is a vehicle of life’- Dr. </a:t>
            </a:r>
            <a:r>
              <a:rPr lang="en-US" dirty="0" err="1" smtClean="0">
                <a:latin typeface="Bahnschrift" panose="020B0502040204020203" pitchFamily="34" charset="0"/>
              </a:rPr>
              <a:t>B.R.Ambedkar</a:t>
            </a:r>
            <a:endParaRPr lang="en-US" dirty="0">
              <a:latin typeface="Bahnschrift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3762" y="964844"/>
            <a:ext cx="3993439" cy="3128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5038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9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900" decel="100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9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062" y="2108774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sz="7200" dirty="0" smtClean="0"/>
              <a:t>              </a:t>
            </a:r>
            <a:r>
              <a:rPr lang="en-US" sz="12800" dirty="0" smtClean="0">
                <a:solidFill>
                  <a:schemeClr val="accent2"/>
                </a:solidFill>
                <a:latin typeface="Arial Rounded MT Bold" panose="020F0704030504030204" pitchFamily="34" charset="0"/>
              </a:rPr>
              <a:t>Tha</a:t>
            </a:r>
            <a:r>
              <a:rPr lang="en-US" sz="12800" dirty="0" smtClean="0">
                <a:solidFill>
                  <a:schemeClr val="bg1">
                    <a:lumMod val="75000"/>
                  </a:schemeClr>
                </a:solidFill>
                <a:latin typeface="Arial Rounded MT Bold" panose="020F0704030504030204" pitchFamily="34" charset="0"/>
              </a:rPr>
              <a:t>nk</a:t>
            </a:r>
            <a:r>
              <a:rPr lang="en-US" sz="12800" dirty="0" smtClean="0">
                <a:latin typeface="Arial Rounded MT Bold" panose="020F0704030504030204" pitchFamily="34" charset="0"/>
              </a:rPr>
              <a:t> </a:t>
            </a:r>
            <a:br>
              <a:rPr lang="en-US" sz="12800" dirty="0" smtClean="0">
                <a:latin typeface="Arial Rounded MT Bold" panose="020F0704030504030204" pitchFamily="34" charset="0"/>
              </a:rPr>
            </a:br>
            <a:r>
              <a:rPr lang="en-US" sz="12800" dirty="0">
                <a:latin typeface="Arial Rounded MT Bold" panose="020F0704030504030204" pitchFamily="34" charset="0"/>
              </a:rPr>
              <a:t> </a:t>
            </a:r>
            <a:r>
              <a:rPr lang="en-US" sz="12800" dirty="0" smtClean="0">
                <a:latin typeface="Arial Rounded MT Bold" panose="020F0704030504030204" pitchFamily="34" charset="0"/>
              </a:rPr>
              <a:t>             </a:t>
            </a:r>
            <a:r>
              <a:rPr lang="en-US" sz="12800" dirty="0" smtClean="0">
                <a:solidFill>
                  <a:schemeClr val="accent6"/>
                </a:solidFill>
                <a:latin typeface="Arial Rounded MT Bold" panose="020F0704030504030204" pitchFamily="34" charset="0"/>
              </a:rPr>
              <a:t>You</a:t>
            </a:r>
            <a:endParaRPr lang="en-US" sz="12800" dirty="0">
              <a:solidFill>
                <a:schemeClr val="accent6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06529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9635" y="581408"/>
            <a:ext cx="10515600" cy="1325563"/>
          </a:xfrm>
        </p:spPr>
        <p:txBody>
          <a:bodyPr>
            <a:noAutofit/>
          </a:bodyPr>
          <a:lstStyle/>
          <a:p>
            <a:r>
              <a:rPr lang="en-US" sz="6000" dirty="0" smtClean="0">
                <a:latin typeface="Arial Rounded MT Bold" panose="020F0704030504030204" pitchFamily="34" charset="0"/>
              </a:rPr>
              <a:t>Introduction</a:t>
            </a:r>
            <a:br>
              <a:rPr lang="en-US" sz="6000" dirty="0" smtClean="0">
                <a:latin typeface="Arial Rounded MT Bold" panose="020F0704030504030204" pitchFamily="34" charset="0"/>
              </a:rPr>
            </a:br>
            <a:endParaRPr lang="en-US" sz="6000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>
                <a:latin typeface="Bahnschrift" panose="020B0502040204020203" pitchFamily="34" charset="0"/>
              </a:rPr>
              <a:t>Adopted on 26</a:t>
            </a:r>
            <a:r>
              <a:rPr lang="en-US" baseline="30000" dirty="0" smtClean="0">
                <a:latin typeface="Bahnschrift" panose="020B0502040204020203" pitchFamily="34" charset="0"/>
              </a:rPr>
              <a:t>th</a:t>
            </a:r>
            <a:r>
              <a:rPr lang="en-US" dirty="0" smtClean="0">
                <a:latin typeface="Bahnschrift" panose="020B0502040204020203" pitchFamily="34" charset="0"/>
              </a:rPr>
              <a:t> November </a:t>
            </a:r>
            <a:r>
              <a:rPr lang="en-US" dirty="0" smtClean="0">
                <a:latin typeface="Bahnschrift" panose="020B0502040204020203" pitchFamily="34" charset="0"/>
              </a:rPr>
              <a:t>1949</a:t>
            </a:r>
            <a:endParaRPr lang="en-US" dirty="0" smtClean="0">
              <a:latin typeface="Bahnschrift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latin typeface="Bahnschrift" panose="020B0502040204020203" pitchFamily="34" charset="0"/>
              </a:rPr>
              <a:t>Enforced from 26</a:t>
            </a:r>
            <a:r>
              <a:rPr lang="en-US" baseline="30000" dirty="0" smtClean="0">
                <a:latin typeface="Bahnschrift" panose="020B0502040204020203" pitchFamily="34" charset="0"/>
              </a:rPr>
              <a:t>th</a:t>
            </a:r>
            <a:r>
              <a:rPr lang="en-US" dirty="0" smtClean="0">
                <a:latin typeface="Bahnschrift" panose="020B0502040204020203" pitchFamily="34" charset="0"/>
              </a:rPr>
              <a:t> January </a:t>
            </a:r>
            <a:r>
              <a:rPr lang="en-US" dirty="0" smtClean="0">
                <a:latin typeface="Bahnschrift" panose="020B0502040204020203" pitchFamily="34" charset="0"/>
              </a:rPr>
              <a:t>1950</a:t>
            </a:r>
            <a:endParaRPr lang="en-US" dirty="0" smtClean="0">
              <a:latin typeface="Bahnschrift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latin typeface="Bahnschrift" panose="020B0502040204020203" pitchFamily="34" charset="0"/>
              </a:rPr>
              <a:t>World’s lonest written </a:t>
            </a:r>
            <a:r>
              <a:rPr lang="en-US" dirty="0" smtClean="0">
                <a:latin typeface="Bahnschrift" panose="020B0502040204020203" pitchFamily="34" charset="0"/>
              </a:rPr>
              <a:t>constitution</a:t>
            </a:r>
            <a:endParaRPr lang="en-US" dirty="0" smtClean="0">
              <a:latin typeface="Bahnschrift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latin typeface="Bahnschrift" panose="020B0502040204020203" pitchFamily="34" charset="0"/>
              </a:rPr>
              <a:t>Defines Rights, Duties &amp; </a:t>
            </a:r>
            <a:r>
              <a:rPr lang="en-US" dirty="0" smtClean="0">
                <a:latin typeface="Bahnschrift" panose="020B0502040204020203" pitchFamily="34" charset="0"/>
              </a:rPr>
              <a:t>Governance</a:t>
            </a:r>
            <a:endParaRPr lang="en-US" dirty="0">
              <a:latin typeface="Bahnschrift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0794" y="1204146"/>
            <a:ext cx="4004441" cy="389408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83746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>
            <a:noAutofit/>
          </a:bodyPr>
          <a:lstStyle/>
          <a:p>
            <a:r>
              <a:rPr lang="en-US" sz="5400" dirty="0" smtClean="0">
                <a:latin typeface="Arial Rounded MT Bold" panose="020F0704030504030204" pitchFamily="34" charset="0"/>
              </a:rPr>
              <a:t>Features if Indian Constitution</a:t>
            </a:r>
            <a:r>
              <a:rPr lang="en-US" sz="5400" dirty="0" smtClean="0">
                <a:latin typeface="Arial Black" panose="020B0A04020102020204" pitchFamily="34" charset="0"/>
              </a:rPr>
              <a:t> </a:t>
            </a:r>
            <a:r>
              <a:rPr lang="en-US" sz="4000" dirty="0" smtClean="0">
                <a:latin typeface="Arial Black" panose="020B0A04020102020204" pitchFamily="34" charset="0"/>
              </a:rPr>
              <a:t/>
            </a:r>
            <a:br>
              <a:rPr lang="en-US" sz="4000" dirty="0" smtClean="0">
                <a:latin typeface="Arial Black" panose="020B0A04020102020204" pitchFamily="34" charset="0"/>
              </a:rPr>
            </a:br>
            <a:endParaRPr lang="en-US" sz="4000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>
                <a:latin typeface="Bahnschrift" panose="020B0502040204020203" pitchFamily="34" charset="0"/>
              </a:rPr>
              <a:t>Written &amp; Detailed </a:t>
            </a:r>
            <a:r>
              <a:rPr lang="en-US" dirty="0" smtClean="0">
                <a:latin typeface="Bahnschrift" panose="020B0502040204020203" pitchFamily="34" charset="0"/>
              </a:rPr>
              <a:t>Document</a:t>
            </a:r>
            <a:endParaRPr lang="en-US" dirty="0" smtClean="0">
              <a:latin typeface="Bahnschrift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latin typeface="Bahnschrift" panose="020B0502040204020203" pitchFamily="34" charset="0"/>
              </a:rPr>
              <a:t>Parliamentary System of </a:t>
            </a:r>
            <a:r>
              <a:rPr lang="en-US" dirty="0" smtClean="0">
                <a:latin typeface="Bahnschrift" panose="020B0502040204020203" pitchFamily="34" charset="0"/>
              </a:rPr>
              <a:t>Government</a:t>
            </a:r>
            <a:endParaRPr lang="en-US" dirty="0" smtClean="0">
              <a:latin typeface="Bahnschrift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latin typeface="Bahnschrift" panose="020B0502040204020203" pitchFamily="34" charset="0"/>
              </a:rPr>
              <a:t>Federal with Unitary </a:t>
            </a:r>
            <a:r>
              <a:rPr lang="en-US" dirty="0" smtClean="0">
                <a:latin typeface="Bahnschrift" panose="020B0502040204020203" pitchFamily="34" charset="0"/>
              </a:rPr>
              <a:t>Bias</a:t>
            </a:r>
            <a:endParaRPr lang="en-US" dirty="0" smtClean="0">
              <a:latin typeface="Bahnschrift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latin typeface="Bahnschrift" panose="020B0502040204020203" pitchFamily="34" charset="0"/>
              </a:rPr>
              <a:t>Independent </a:t>
            </a:r>
            <a:r>
              <a:rPr lang="en-US" dirty="0" smtClean="0">
                <a:latin typeface="Bahnschrift" panose="020B0502040204020203" pitchFamily="34" charset="0"/>
              </a:rPr>
              <a:t>Judiciary</a:t>
            </a:r>
            <a:endParaRPr lang="en-US" dirty="0" smtClean="0">
              <a:latin typeface="Bahnschrift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latin typeface="Bahnschrift" panose="020B0502040204020203" pitchFamily="34" charset="0"/>
              </a:rPr>
              <a:t>Secularism &amp; </a:t>
            </a:r>
            <a:r>
              <a:rPr lang="en-US" dirty="0" smtClean="0">
                <a:latin typeface="Bahnschrift" panose="020B0502040204020203" pitchFamily="34" charset="0"/>
              </a:rPr>
              <a:t>Socialism</a:t>
            </a:r>
            <a:endParaRPr lang="en-US" dirty="0">
              <a:latin typeface="Bahnschrift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4592" y="1723177"/>
            <a:ext cx="3875690" cy="455623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432868648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5855" y="334195"/>
            <a:ext cx="10515600" cy="1325563"/>
          </a:xfrm>
        </p:spPr>
        <p:txBody>
          <a:bodyPr>
            <a:normAutofit/>
          </a:bodyPr>
          <a:lstStyle/>
          <a:p>
            <a:r>
              <a:rPr lang="en-US" sz="6000" dirty="0" smtClean="0">
                <a:latin typeface="Arial Rounded MT Bold" panose="020F0704030504030204" pitchFamily="34" charset="0"/>
              </a:rPr>
              <a:t>   Preamble</a:t>
            </a:r>
            <a:endParaRPr lang="en-US" sz="6000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3268" y="1659758"/>
            <a:ext cx="10515600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>
                <a:latin typeface="Bahnschrift" panose="020B0502040204020203" pitchFamily="34" charset="0"/>
              </a:rPr>
              <a:t>Represents soul of the </a:t>
            </a:r>
            <a:r>
              <a:rPr lang="en-US" dirty="0" smtClean="0">
                <a:latin typeface="Bahnschrift" panose="020B0502040204020203" pitchFamily="34" charset="0"/>
              </a:rPr>
              <a:t>Constitution</a:t>
            </a:r>
            <a:endParaRPr lang="en-US" dirty="0" smtClean="0">
              <a:latin typeface="Bahnschrift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latin typeface="Bahnschrift" panose="020B0502040204020203" pitchFamily="34" charset="0"/>
              </a:rPr>
              <a:t>Starts with  ‘We, the People of India</a:t>
            </a:r>
            <a:r>
              <a:rPr lang="en-US" dirty="0" smtClean="0">
                <a:latin typeface="Bahnschrift" panose="020B0502040204020203" pitchFamily="34" charset="0"/>
              </a:rPr>
              <a:t>’</a:t>
            </a:r>
            <a:endParaRPr lang="en-US" dirty="0" smtClean="0">
              <a:latin typeface="Bahnschrift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latin typeface="Bahnschrift" panose="020B0502040204020203" pitchFamily="34" charset="0"/>
              </a:rPr>
              <a:t>Promises: Justice, Liberty, Equality &amp; </a:t>
            </a:r>
            <a:r>
              <a:rPr lang="en-US" dirty="0" smtClean="0">
                <a:latin typeface="Bahnschrift" panose="020B0502040204020203" pitchFamily="34" charset="0"/>
              </a:rPr>
              <a:t>Fraternity</a:t>
            </a:r>
            <a:endParaRPr lang="en-US" dirty="0" smtClean="0">
              <a:latin typeface="Bahnschrift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latin typeface="Bahnschrift" panose="020B0502040204020203" pitchFamily="34" charset="0"/>
              </a:rPr>
              <a:t>Declares India as Sovereign, Socialist, Secular,          Democratic </a:t>
            </a:r>
            <a:r>
              <a:rPr lang="en-US" dirty="0" smtClean="0">
                <a:latin typeface="Bahnschrift" panose="020B0502040204020203" pitchFamily="34" charset="0"/>
              </a:rPr>
              <a:t>Republic</a:t>
            </a:r>
            <a:endParaRPr lang="en-US" dirty="0" smtClean="0">
              <a:latin typeface="Bahnschrift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6084" y="1659758"/>
            <a:ext cx="3310757" cy="3481060"/>
          </a:xfrm>
          <a:prstGeom prst="rect">
            <a:avLst/>
          </a:prstGeom>
          <a:ln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217100192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latin typeface="Arial Rounded MT Bold" panose="020F0704030504030204" pitchFamily="34" charset="0"/>
              </a:rPr>
              <a:t>Parts &amp; Schedules</a:t>
            </a:r>
            <a:endParaRPr lang="en-US" sz="5400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latin typeface="Bahnschrift" panose="020B0502040204020203" pitchFamily="34" charset="0"/>
              </a:rPr>
              <a:t>25 parts &amp; 12 </a:t>
            </a:r>
            <a:r>
              <a:rPr lang="en-US" dirty="0" smtClean="0">
                <a:latin typeface="Bahnschrift" panose="020B0502040204020203" pitchFamily="34" charset="0"/>
              </a:rPr>
              <a:t>Schedules</a:t>
            </a:r>
            <a:endParaRPr lang="en-US" dirty="0" smtClean="0">
              <a:latin typeface="Bahnschrift" panose="020B0502040204020203" pitchFamily="34" charset="0"/>
            </a:endParaRPr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latin typeface="Bahnschrift" panose="020B0502040204020203" pitchFamily="34" charset="0"/>
              </a:rPr>
              <a:t>Covers areas like Fundamental Rights,                                                             DPSPs, </a:t>
            </a:r>
            <a:r>
              <a:rPr lang="en-US" dirty="0" err="1" smtClean="0">
                <a:latin typeface="Bahnschrift" panose="020B0502040204020203" pitchFamily="34" charset="0"/>
              </a:rPr>
              <a:t>Panchayati</a:t>
            </a:r>
            <a:r>
              <a:rPr lang="en-US" dirty="0" smtClean="0">
                <a:latin typeface="Bahnschrift" panose="020B0502040204020203" pitchFamily="34" charset="0"/>
              </a:rPr>
              <a:t> Raj, </a:t>
            </a:r>
            <a:r>
              <a:rPr lang="en-US" dirty="0" err="1" smtClean="0">
                <a:latin typeface="Bahnschrift" panose="020B0502040204020203" pitchFamily="34" charset="0"/>
              </a:rPr>
              <a:t>etc</a:t>
            </a:r>
            <a:endParaRPr lang="en-US" dirty="0" smtClean="0">
              <a:latin typeface="Bahnschrift" panose="020B0502040204020203" pitchFamily="34" charset="0"/>
            </a:endParaRPr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latin typeface="Bahnschrift" panose="020B0502040204020203" pitchFamily="34" charset="0"/>
              </a:rPr>
              <a:t>Important Schedules:</a:t>
            </a:r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ü"/>
            </a:pPr>
            <a:r>
              <a:rPr lang="en-US" dirty="0" smtClean="0">
                <a:latin typeface="Bahnschrift" panose="020B0502040204020203" pitchFamily="34" charset="0"/>
              </a:rPr>
              <a:t>A</a:t>
            </a:r>
            <a:r>
              <a:rPr lang="en-US" dirty="0">
                <a:latin typeface="Bahnschrift" panose="020B0502040204020203" pitchFamily="34" charset="0"/>
              </a:rPr>
              <a:t>)- </a:t>
            </a:r>
            <a:r>
              <a:rPr lang="en-US" dirty="0" smtClean="0">
                <a:latin typeface="Bahnschrift" panose="020B0502040204020203" pitchFamily="34" charset="0"/>
              </a:rPr>
              <a:t>8</a:t>
            </a:r>
            <a:r>
              <a:rPr lang="en-US" dirty="0">
                <a:latin typeface="Bahnschrift" panose="020B0502040204020203" pitchFamily="34" charset="0"/>
              </a:rPr>
              <a:t>t</a:t>
            </a:r>
            <a:r>
              <a:rPr lang="en-US" dirty="0" smtClean="0">
                <a:latin typeface="Bahnschrift" panose="020B0502040204020203" pitchFamily="34" charset="0"/>
              </a:rPr>
              <a:t>h Schedule: Languages</a:t>
            </a:r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ü"/>
            </a:pPr>
            <a:r>
              <a:rPr lang="en-US" dirty="0" smtClean="0">
                <a:latin typeface="Bahnschrift" panose="020B0502040204020203" pitchFamily="34" charset="0"/>
              </a:rPr>
              <a:t>B)- </a:t>
            </a:r>
            <a:r>
              <a:rPr lang="en-US" dirty="0">
                <a:latin typeface="Bahnschrift" panose="020B0502040204020203" pitchFamily="34" charset="0"/>
              </a:rPr>
              <a:t>10th</a:t>
            </a:r>
            <a:r>
              <a:rPr lang="en-US" dirty="0" smtClean="0">
                <a:latin typeface="Bahnschrift" panose="020B0502040204020203" pitchFamily="34" charset="0"/>
              </a:rPr>
              <a:t> Schedule: Anti-defection</a:t>
            </a:r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ü"/>
            </a:pPr>
            <a:r>
              <a:rPr lang="en-US" dirty="0" smtClean="0">
                <a:latin typeface="Bahnschrift" panose="020B0502040204020203" pitchFamily="34" charset="0"/>
              </a:rPr>
              <a:t>C)- 12th Schedule: Municipalities</a:t>
            </a:r>
            <a:endParaRPr lang="en-US" dirty="0">
              <a:latin typeface="Bahnschrift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1683" y="1690688"/>
            <a:ext cx="4130565" cy="4486275"/>
          </a:xfrm>
          <a:prstGeom prst="rect">
            <a:avLst/>
          </a:prstGeom>
          <a:ln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3907051006"/>
      </p:ext>
    </p:extLst>
  </p:cSld>
  <p:clrMapOvr>
    <a:masterClrMapping/>
  </p:clrMapOvr>
  <p:transition spd="slow"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3249" y="349360"/>
            <a:ext cx="10515600" cy="1325563"/>
          </a:xfrm>
        </p:spPr>
        <p:txBody>
          <a:bodyPr>
            <a:normAutofit/>
          </a:bodyPr>
          <a:lstStyle/>
          <a:p>
            <a:r>
              <a:rPr lang="en-US" sz="6000" dirty="0" smtClean="0">
                <a:latin typeface="Arial Rounded MT Bold" panose="020F0704030504030204" pitchFamily="34" charset="0"/>
              </a:rPr>
              <a:t>Fundamental Rights</a:t>
            </a:r>
            <a:endParaRPr lang="en-US" sz="6000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249" y="1825624"/>
            <a:ext cx="10515600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Bahnschrift" panose="020B0502040204020203" pitchFamily="34" charset="0"/>
              </a:rPr>
              <a:t>Guaranteed to all citizens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Bahnschrift" panose="020B0502040204020203" pitchFamily="34" charset="0"/>
              </a:rPr>
              <a:t>6 Categories: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>
                <a:latin typeface="Bahnschrift" panose="020B0502040204020203" pitchFamily="34" charset="0"/>
              </a:rPr>
              <a:t>1. Right to Equality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>
                <a:latin typeface="Bahnschrift" panose="020B0502040204020203" pitchFamily="34" charset="0"/>
              </a:rPr>
              <a:t>2. Right to Freedom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>
                <a:latin typeface="Bahnschrift" panose="020B0502040204020203" pitchFamily="34" charset="0"/>
              </a:rPr>
              <a:t>3. Right against Exploitation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>
                <a:latin typeface="Bahnschrift" panose="020B0502040204020203" pitchFamily="34" charset="0"/>
              </a:rPr>
              <a:t>4. Right to Freedom of Religion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>
                <a:latin typeface="Bahnschrift" panose="020B0502040204020203" pitchFamily="34" charset="0"/>
              </a:rPr>
              <a:t>5. Cultural &amp; Educational Rights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>
                <a:latin typeface="Bahnschrift" panose="020B0502040204020203" pitchFamily="34" charset="0"/>
              </a:rPr>
              <a:t>6. Right to Constitutional Remedies</a:t>
            </a:r>
            <a:endParaRPr lang="en-US" dirty="0">
              <a:latin typeface="Bahnschrift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7090" y="1825624"/>
            <a:ext cx="4162096" cy="3991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2228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014" y="349359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 smtClean="0">
                <a:latin typeface="Arial Rounded MT Bold" panose="020F0704030504030204" pitchFamily="34" charset="0"/>
              </a:rPr>
              <a:t>Fundamental Duties</a:t>
            </a:r>
            <a:endParaRPr lang="en-US" sz="5400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9014" y="1794094"/>
            <a:ext cx="10515600" cy="4351338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latin typeface="Bahnschrift" panose="020B0502040204020203" pitchFamily="34" charset="0"/>
              </a:rPr>
              <a:t>Added by 42</a:t>
            </a:r>
            <a:r>
              <a:rPr lang="en-US" baseline="30000" dirty="0" smtClean="0">
                <a:latin typeface="Bahnschrift" panose="020B0502040204020203" pitchFamily="34" charset="0"/>
              </a:rPr>
              <a:t>nd</a:t>
            </a:r>
            <a:r>
              <a:rPr lang="en-US" dirty="0" smtClean="0">
                <a:latin typeface="Bahnschrift" panose="020B0502040204020203" pitchFamily="34" charset="0"/>
              </a:rPr>
              <a:t> Amendment (1976)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latin typeface="Bahnschrift" panose="020B0502040204020203" pitchFamily="34" charset="0"/>
              </a:rPr>
              <a:t>Total 11 Duties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latin typeface="Bahnschrift" panose="020B0502040204020203" pitchFamily="34" charset="0"/>
              </a:rPr>
              <a:t>Promote patriotism &amp; discipline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latin typeface="Bahnschrift" panose="020B0502040204020203" pitchFamily="34" charset="0"/>
              </a:rPr>
              <a:t>Examples: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 smtClean="0">
                <a:latin typeface="Bahnschrift" panose="020B0502040204020203" pitchFamily="34" charset="0"/>
              </a:rPr>
              <a:t>1. Respect Constitution, National Flag &amp; Anthem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 smtClean="0">
                <a:latin typeface="Bahnschrift" panose="020B0502040204020203" pitchFamily="34" charset="0"/>
              </a:rPr>
              <a:t>2. Protect environment &amp; heritage</a:t>
            </a:r>
            <a:endParaRPr lang="en-US" dirty="0">
              <a:latin typeface="Bahnschrift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1227" y="1674922"/>
            <a:ext cx="3991304" cy="3038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3679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1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1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1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1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4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703" y="175939"/>
            <a:ext cx="10515600" cy="1325563"/>
          </a:xfrm>
        </p:spPr>
        <p:txBody>
          <a:bodyPr>
            <a:noAutofit/>
          </a:bodyPr>
          <a:lstStyle/>
          <a:p>
            <a:r>
              <a:rPr lang="en-US" dirty="0" smtClean="0">
                <a:latin typeface="Arial Rounded MT Bold" panose="020F0704030504030204" pitchFamily="34" charset="0"/>
              </a:rPr>
              <a:t>Directive Principles of State Policy</a:t>
            </a:r>
            <a:br>
              <a:rPr lang="en-US" dirty="0" smtClean="0">
                <a:latin typeface="Arial Rounded MT Bold" panose="020F0704030504030204" pitchFamily="34" charset="0"/>
              </a:rPr>
            </a:br>
            <a:r>
              <a:rPr lang="en-US" dirty="0">
                <a:latin typeface="Arial Rounded MT Bold" panose="020F0704030504030204" pitchFamily="34" charset="0"/>
              </a:rPr>
              <a:t> </a:t>
            </a:r>
            <a:r>
              <a:rPr lang="en-US" dirty="0" smtClean="0">
                <a:latin typeface="Arial Rounded MT Bold" panose="020F0704030504030204" pitchFamily="34" charset="0"/>
              </a:rPr>
              <a:t>                       (DPSPs)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703" y="1825625"/>
            <a:ext cx="10515600" cy="4351338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latin typeface="Bahnschrift" panose="020B0502040204020203" pitchFamily="34" charset="0"/>
              </a:rPr>
              <a:t>Guidelines for Government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latin typeface="Bahnschrift" panose="020B0502040204020203" pitchFamily="34" charset="0"/>
              </a:rPr>
              <a:t>Aim: Social &amp; Economic Democracy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latin typeface="Bahnschrift" panose="020B0502040204020203" pitchFamily="34" charset="0"/>
              </a:rPr>
              <a:t>Non-justiciable but essential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latin typeface="Bahnschrift" panose="020B0502040204020203" pitchFamily="34" charset="0"/>
              </a:rPr>
              <a:t>Focus on: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 smtClean="0">
                <a:latin typeface="Bahnschrift" panose="020B0502040204020203" pitchFamily="34" charset="0"/>
              </a:rPr>
              <a:t>Welfare state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 smtClean="0">
                <a:latin typeface="Bahnschrift" panose="020B0502040204020203" pitchFamily="34" charset="0"/>
              </a:rPr>
              <a:t>Equal pay, free education, public health</a:t>
            </a:r>
            <a:endParaRPr lang="en-US" dirty="0">
              <a:latin typeface="Bahnschrift" panose="020B0502040204020203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1684" y="1825625"/>
            <a:ext cx="4083268" cy="381843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5719752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latin typeface="Arial Rounded MT Bold" panose="020F0704030504030204" pitchFamily="34" charset="0"/>
              </a:rPr>
              <a:t>Amendment Process</a:t>
            </a:r>
            <a:endParaRPr lang="en-US" sz="5400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latin typeface="Bahnschrift" panose="020B0502040204020203" pitchFamily="34" charset="0"/>
              </a:rPr>
              <a:t>Flexible &amp; Rigid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latin typeface="Bahnschrift" panose="020B0502040204020203" pitchFamily="34" charset="0"/>
              </a:rPr>
              <a:t>Three types of amendment: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 smtClean="0">
                <a:latin typeface="Bahnschrift" panose="020B0502040204020203" pitchFamily="34" charset="0"/>
              </a:rPr>
              <a:t>1. Simple Majority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 smtClean="0">
                <a:latin typeface="Bahnschrift" panose="020B0502040204020203" pitchFamily="34" charset="0"/>
              </a:rPr>
              <a:t>2. Special Majority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 smtClean="0">
                <a:latin typeface="Bahnschrift" panose="020B0502040204020203" pitchFamily="34" charset="0"/>
              </a:rPr>
              <a:t>3. Special Majority + State Ratification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 smtClean="0">
                <a:latin typeface="Bahnschrift" panose="020B0502040204020203" pitchFamily="34" charset="0"/>
              </a:rPr>
              <a:t>Example: GST Act (101st</a:t>
            </a:r>
            <a:r>
              <a:rPr lang="en-US" baseline="30000" dirty="0" smtClean="0">
                <a:latin typeface="Bahnschrift" panose="020B0502040204020203" pitchFamily="34" charset="0"/>
              </a:rPr>
              <a:t> </a:t>
            </a:r>
            <a:r>
              <a:rPr lang="en-US" dirty="0">
                <a:latin typeface="Bahnschrift" panose="020B0502040204020203" pitchFamily="34" charset="0"/>
              </a:rPr>
              <a:t> </a:t>
            </a:r>
            <a:r>
              <a:rPr lang="en-US" dirty="0" smtClean="0">
                <a:latin typeface="Bahnschrift" panose="020B0502040204020203" pitchFamily="34" charset="0"/>
              </a:rPr>
              <a:t>Amendment)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dirty="0" smtClean="0">
              <a:latin typeface="Bahnschrift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1534" y="2238703"/>
            <a:ext cx="4201073" cy="3515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79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351</Words>
  <Application>Microsoft Office PowerPoint</Application>
  <PresentationFormat>Widescreen</PresentationFormat>
  <Paragraphs>71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Arial Black</vt:lpstr>
      <vt:lpstr>Arial Rounded MT Bold</vt:lpstr>
      <vt:lpstr>Bahnschrift</vt:lpstr>
      <vt:lpstr>Calibri</vt:lpstr>
      <vt:lpstr>Calibri Light</vt:lpstr>
      <vt:lpstr>Wingdings</vt:lpstr>
      <vt:lpstr>Office Theme</vt:lpstr>
      <vt:lpstr>The Constitution of India  </vt:lpstr>
      <vt:lpstr>Introduction </vt:lpstr>
      <vt:lpstr>Features if Indian Constitution  </vt:lpstr>
      <vt:lpstr>   Preamble</vt:lpstr>
      <vt:lpstr>Parts &amp; Schedules</vt:lpstr>
      <vt:lpstr>Fundamental Rights</vt:lpstr>
      <vt:lpstr>Fundamental Duties</vt:lpstr>
      <vt:lpstr>Directive Principles of State Policy                         (DPSPs)</vt:lpstr>
      <vt:lpstr>Amendment Process</vt:lpstr>
      <vt:lpstr>Judiciary &amp; Constitution</vt:lpstr>
      <vt:lpstr>Important Amendments</vt:lpstr>
      <vt:lpstr>     Conclusion</vt:lpstr>
      <vt:lpstr>              Thank               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BIIT</dc:creator>
  <cp:lastModifiedBy>BIIT</cp:lastModifiedBy>
  <cp:revision>26</cp:revision>
  <dcterms:created xsi:type="dcterms:W3CDTF">2025-07-07T08:02:23Z</dcterms:created>
  <dcterms:modified xsi:type="dcterms:W3CDTF">2025-07-08T08:47:36Z</dcterms:modified>
</cp:coreProperties>
</file>