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46000">
              <a:schemeClr val="bg1"/>
            </a:gs>
            <a:gs pos="64000">
              <a:schemeClr val="bg1"/>
            </a:gs>
            <a:gs pos="20332">
              <a:schemeClr val="accent2"/>
            </a:gs>
            <a:gs pos="82000">
              <a:schemeClr val="accent6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7F8E-52B4-4CA8-91ED-46BB012F19B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786" y="1185425"/>
            <a:ext cx="9107214" cy="2849562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>
                <a:latin typeface="Arial Black" panose="020B0A04020102020204" pitchFamily="34" charset="0"/>
              </a:rPr>
              <a:t>The Constitution of   India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727" y="166977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 Rounded MT Bold" panose="020F0704030504030204" pitchFamily="34" charset="0"/>
              </a:rPr>
              <a:t>The Supreme Law of the Land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75" y="2604011"/>
            <a:ext cx="5778063" cy="35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9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Judiciary &amp; Constitution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97" y="180986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Supreme Court: Guardian of Constitution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Judicial Review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Public Interest Litigations (PILs) allowed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Ensures fundamental rights protection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06" y="1809860"/>
            <a:ext cx="4263095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80" y="44395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Important Amendments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80" y="176951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1st Amendment (1951): Freedom Restrictions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42nd Amendment (1976): Mini-Constitution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44th Amendment (1978): Restored Rights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73rd &amp; 74th Amendments: Local Self-Government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628" y="1769515"/>
            <a:ext cx="3074276" cy="29093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52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07" y="302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     Conclusion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07" y="188868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Constitution = Backbone of Democracy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Safeguards Unity, Liberty &amp; Justice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Every citizen should be aware &amp; responsible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‘Constitution is not a mere lawyer’s document, 			 it is a vehicle of life’- Dr. </a:t>
            </a:r>
            <a:r>
              <a:rPr lang="en-US" dirty="0" err="1" smtClean="0">
                <a:latin typeface="Bahnschrift" panose="020B0502040204020203" pitchFamily="34" charset="0"/>
              </a:rPr>
              <a:t>B.R.Ambedkar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2" y="964844"/>
            <a:ext cx="3993439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674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              </a:t>
            </a:r>
            <a:r>
              <a:rPr lang="en-US" sz="12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Tha</a:t>
            </a:r>
            <a:r>
              <a:rPr lang="en-US" sz="12800" dirty="0" smtClean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nk</a:t>
            </a:r>
            <a:r>
              <a:rPr lang="en-US" sz="12800" dirty="0" smtClean="0">
                <a:latin typeface="Arial Rounded MT Bold" panose="020F0704030504030204" pitchFamily="34" charset="0"/>
              </a:rPr>
              <a:t> </a:t>
            </a:r>
            <a:br>
              <a:rPr lang="en-US" sz="12800" dirty="0" smtClean="0">
                <a:latin typeface="Arial Rounded MT Bold" panose="020F0704030504030204" pitchFamily="34" charset="0"/>
              </a:rPr>
            </a:br>
            <a:r>
              <a:rPr lang="en-US" sz="12800" dirty="0">
                <a:latin typeface="Arial Rounded MT Bold" panose="020F0704030504030204" pitchFamily="34" charset="0"/>
              </a:rPr>
              <a:t> </a:t>
            </a:r>
            <a:r>
              <a:rPr lang="en-US" sz="12800" dirty="0" smtClean="0">
                <a:latin typeface="Arial Rounded MT Bold" panose="020F0704030504030204" pitchFamily="34" charset="0"/>
              </a:rPr>
              <a:t>             </a:t>
            </a:r>
            <a:r>
              <a:rPr lang="en-US" sz="128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You</a:t>
            </a:r>
            <a:endParaRPr lang="en-US" sz="128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59" y="87275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Introduction</a:t>
            </a:r>
            <a:br>
              <a:rPr lang="en-US" sz="6000" dirty="0" smtClean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59" y="219831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Adopted on 26</a:t>
            </a:r>
            <a:r>
              <a:rPr lang="en-US" baseline="30000" dirty="0" smtClean="0">
                <a:latin typeface="Bahnschrift" panose="020B0502040204020203" pitchFamily="34" charset="0"/>
              </a:rPr>
              <a:t>th</a:t>
            </a:r>
            <a:r>
              <a:rPr lang="en-US" dirty="0" smtClean="0">
                <a:latin typeface="Bahnschrift" panose="020B0502040204020203" pitchFamily="34" charset="0"/>
              </a:rPr>
              <a:t> November 1949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Enforced from 26</a:t>
            </a:r>
            <a:r>
              <a:rPr lang="en-US" baseline="30000" dirty="0" smtClean="0">
                <a:latin typeface="Bahnschrift" panose="020B0502040204020203" pitchFamily="34" charset="0"/>
              </a:rPr>
              <a:t>th</a:t>
            </a:r>
            <a:r>
              <a:rPr lang="en-US" dirty="0" smtClean="0">
                <a:latin typeface="Bahnschrift" panose="020B0502040204020203" pitchFamily="34" charset="0"/>
              </a:rPr>
              <a:t> January 1950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World’s lonest written constitution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Defines Rights, Duties &amp; Governance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66" y="1755939"/>
            <a:ext cx="4004441" cy="389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74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Features if Indian Constitution</a:t>
            </a:r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latin typeface="Arial Black" panose="020B0A04020102020204" pitchFamily="34" charset="0"/>
              </a:rPr>
              <a:t/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Written &amp; Detailed Document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Parliamentary System of Government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Federal with Unitary Bias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Independent Judiciary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Secularism &amp; Socialism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1723177"/>
            <a:ext cx="3875690" cy="4556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28686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855" y="33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   </a:t>
            </a:r>
            <a:r>
              <a:rPr lang="en-US" sz="6000" b="1" dirty="0" smtClean="0">
                <a:latin typeface="Arial Rounded MT Bold" panose="020F0704030504030204" pitchFamily="34" charset="0"/>
              </a:rPr>
              <a:t>Preamble</a:t>
            </a:r>
            <a:endParaRPr lang="en-US" sz="6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68" y="165975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latin typeface="Bahnschrift" panose="020B0502040204020203" pitchFamily="34" charset="0"/>
              </a:rPr>
              <a:t>Represents soul of the Constitution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Bahnschrift" panose="020B0502040204020203" pitchFamily="34" charset="0"/>
              </a:rPr>
              <a:t>Starts with  ‘We, the People of India’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Bahnschrift" panose="020B0502040204020203" pitchFamily="34" charset="0"/>
              </a:rPr>
              <a:t>Promises: Justice, Liberty, Equality &amp; Fraternity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Bahnschrift" panose="020B0502040204020203" pitchFamily="34" charset="0"/>
              </a:rPr>
              <a:t>Declares India as Sovereign, Socialist, Secular,          Democratic Republic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4" y="1659758"/>
            <a:ext cx="3310757" cy="34810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710019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Parts &amp; Schedules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25 parts &amp; 12 Schedules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Covers areas like Fundamental Rights,                                                             DPSPs, </a:t>
            </a:r>
            <a:r>
              <a:rPr lang="en-US" dirty="0" err="1" smtClean="0">
                <a:latin typeface="Bahnschrift" panose="020B0502040204020203" pitchFamily="34" charset="0"/>
              </a:rPr>
              <a:t>Panchayati</a:t>
            </a:r>
            <a:r>
              <a:rPr lang="en-US" dirty="0" smtClean="0">
                <a:latin typeface="Bahnschrift" panose="020B0502040204020203" pitchFamily="34" charset="0"/>
              </a:rPr>
              <a:t> Raj, </a:t>
            </a:r>
            <a:r>
              <a:rPr lang="en-US" dirty="0" err="1" smtClean="0">
                <a:latin typeface="Bahnschrift" panose="020B0502040204020203" pitchFamily="34" charset="0"/>
              </a:rPr>
              <a:t>etc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Important Schedules: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A</a:t>
            </a:r>
            <a:r>
              <a:rPr lang="en-US" dirty="0">
                <a:latin typeface="Bahnschrift" panose="020B0502040204020203" pitchFamily="34" charset="0"/>
              </a:rPr>
              <a:t>)- </a:t>
            </a:r>
            <a:r>
              <a:rPr lang="en-US" dirty="0" smtClean="0">
                <a:latin typeface="Bahnschrift" panose="020B0502040204020203" pitchFamily="34" charset="0"/>
              </a:rPr>
              <a:t>8</a:t>
            </a:r>
            <a:r>
              <a:rPr lang="en-US" dirty="0">
                <a:latin typeface="Bahnschrift" panose="020B0502040204020203" pitchFamily="34" charset="0"/>
              </a:rPr>
              <a:t>t</a:t>
            </a:r>
            <a:r>
              <a:rPr lang="en-US" dirty="0" smtClean="0">
                <a:latin typeface="Bahnschrift" panose="020B0502040204020203" pitchFamily="34" charset="0"/>
              </a:rPr>
              <a:t>h Schedule: Languages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B)- </a:t>
            </a:r>
            <a:r>
              <a:rPr lang="en-US" dirty="0">
                <a:latin typeface="Bahnschrift" panose="020B0502040204020203" pitchFamily="34" charset="0"/>
              </a:rPr>
              <a:t>10th</a:t>
            </a:r>
            <a:r>
              <a:rPr lang="en-US" dirty="0" smtClean="0">
                <a:latin typeface="Bahnschrift" panose="020B0502040204020203" pitchFamily="34" charset="0"/>
              </a:rPr>
              <a:t> Schedule: Anti-defection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C)- 12th Schedule: Municipalities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83" y="1690688"/>
            <a:ext cx="4130565" cy="44862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705100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31" y="243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Fundamental Rights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693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Bahnschrift" panose="020B0502040204020203" pitchFamily="34" charset="0"/>
              </a:rPr>
              <a:t>Guaranteed to all citizens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Bahnschrift" panose="020B0502040204020203" pitchFamily="34" charset="0"/>
              </a:rPr>
              <a:t>6 Categories: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1. Right to Equality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2. Right to Freedom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3. Right against Exploitation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4. Right to Freedom of Religion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5. Cultural &amp; Educational Rights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Bahnschrift" panose="020B0502040204020203" pitchFamily="34" charset="0"/>
              </a:rPr>
              <a:t>6. Right to Constitutional </a:t>
            </a:r>
            <a:r>
              <a:rPr lang="en-US" sz="2000" b="1" dirty="0" smtClean="0">
                <a:latin typeface="Bahnschrift" panose="020B0502040204020203" pitchFamily="34" charset="0"/>
              </a:rPr>
              <a:t>Remedies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131" y="1805808"/>
            <a:ext cx="327960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73" y="443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Fundamental Duties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031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Added by 42</a:t>
            </a:r>
            <a:r>
              <a:rPr lang="en-US" baseline="30000" dirty="0" smtClean="0">
                <a:latin typeface="Bahnschrift" panose="020B0502040204020203" pitchFamily="34" charset="0"/>
              </a:rPr>
              <a:t>nd</a:t>
            </a:r>
            <a:r>
              <a:rPr lang="en-US" dirty="0" smtClean="0">
                <a:latin typeface="Bahnschrift" panose="020B0502040204020203" pitchFamily="34" charset="0"/>
              </a:rPr>
              <a:t> Amendment (1976)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Total 11 Duties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Promote patriotism &amp; discipline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Examples: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1. Respect Constitution, National Flag &amp; Anthem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2. Protect environment &amp; heritage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27" y="1510315"/>
            <a:ext cx="3991304" cy="30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Directive Principles of State Policy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                 (DPSPs)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03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Guidelines for Government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Aim: Social &amp; Economic Democracy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Non-justiciable but essential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Focus 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Welfare state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Equal pay, free education, public health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84" y="1825625"/>
            <a:ext cx="4083268" cy="3818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19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Amendment Process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Flexible &amp; Rigid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Three types of amendment: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1. Simple Majority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2. Special Majority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3. Special Majority + State Ratification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ahnschrift" panose="020B0502040204020203" pitchFamily="34" charset="0"/>
              </a:rPr>
              <a:t>Example: GST Act (101st</a:t>
            </a:r>
            <a:r>
              <a:rPr lang="en-US" baseline="30000" dirty="0" smtClean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Amendment)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34" y="2238703"/>
            <a:ext cx="4201073" cy="35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351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Calibri</vt:lpstr>
      <vt:lpstr>Calibri Light</vt:lpstr>
      <vt:lpstr>Wingdings</vt:lpstr>
      <vt:lpstr>Office Theme</vt:lpstr>
      <vt:lpstr>The Constitution of   India  </vt:lpstr>
      <vt:lpstr>Introduction </vt:lpstr>
      <vt:lpstr>Features if Indian Constitution  </vt:lpstr>
      <vt:lpstr>   Preamble</vt:lpstr>
      <vt:lpstr>Parts &amp; Schedules</vt:lpstr>
      <vt:lpstr>Fundamental Rights</vt:lpstr>
      <vt:lpstr>Fundamental Duties</vt:lpstr>
      <vt:lpstr>Directive Principles of State Policy                         (DPSPs)</vt:lpstr>
      <vt:lpstr>Amendment Process</vt:lpstr>
      <vt:lpstr>Judiciary &amp; Constitution</vt:lpstr>
      <vt:lpstr>Important Amendments</vt:lpstr>
      <vt:lpstr>     Conclusion</vt:lpstr>
      <vt:lpstr>              Thank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BIIT</dc:creator>
  <cp:lastModifiedBy>BIIT</cp:lastModifiedBy>
  <cp:revision>40</cp:revision>
  <dcterms:created xsi:type="dcterms:W3CDTF">2025-07-07T08:02:23Z</dcterms:created>
  <dcterms:modified xsi:type="dcterms:W3CDTF">2025-07-09T08:55:41Z</dcterms:modified>
</cp:coreProperties>
</file>