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2FD95C-0632-4E24-9651-9C621B7BF60A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94510F-0877-4C11-BD71-40869C6067D2}" type="pres">
      <dgm:prSet presAssocID="{842FD95C-0632-4E24-9651-9C621B7BF60A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2D44E2D-AB3F-4CBA-A922-65D8CBBC8A45}" type="presOf" srcId="{842FD95C-0632-4E24-9651-9C621B7BF60A}" destId="{2B94510F-0877-4C11-BD71-40869C6067D2}" srcOrd="0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49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8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7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6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45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6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231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39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87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5DC1-BE69-4B94-849F-F50B9D94037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14341-90AF-4AF0-B4E0-670728360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87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2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35628" y="-263770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ARTIFICIAL INTELLIGENCE 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973704"/>
            <a:ext cx="4201723" cy="523193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+mj-ea"/>
                <a:cs typeface="+mj-cs"/>
              </a:rPr>
              <a:t>SHAPING THE FUTURE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5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743" y="-166254"/>
            <a:ext cx="3832514" cy="1325563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Future of AI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2297" y="3022309"/>
            <a:ext cx="6264000" cy="154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Human-AI collaboration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76915" y="2104976"/>
            <a:ext cx="17469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1122297" y="1100038"/>
            <a:ext cx="6264000" cy="154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Emotional AI</a:t>
            </a:r>
            <a:r>
              <a:rPr lang="en-US" sz="2400" dirty="0"/>
              <a:t> </a:t>
            </a:r>
            <a:r>
              <a:rPr lang="en-US" sz="2400" b="1" dirty="0" smtClean="0"/>
              <a:t>development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122297" y="4980241"/>
            <a:ext cx="6264000" cy="154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AI </a:t>
            </a:r>
            <a:r>
              <a:rPr lang="en-US" sz="2400" b="1" dirty="0"/>
              <a:t>in space, defense, disaster </a:t>
            </a:r>
            <a:r>
              <a:rPr lang="en-US" sz="2400" b="1" dirty="0" smtClean="0"/>
              <a:t>prediction</a:t>
            </a:r>
          </a:p>
          <a:p>
            <a:pPr algn="ctr"/>
            <a:endParaRPr lang="en-US" sz="2400" b="1" dirty="0" smtClean="0"/>
          </a:p>
          <a:p>
            <a:pPr algn="ctr"/>
            <a:endParaRPr 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137235" y="1100038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1</a:t>
            </a:r>
            <a:endParaRPr lang="en-IN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1214584" y="4980241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</a:t>
            </a:r>
            <a:endParaRPr lang="en-IN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1187343" y="3022309"/>
            <a:ext cx="379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2</a:t>
            </a:r>
            <a:endParaRPr lang="en-I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3702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3923" y="0"/>
            <a:ext cx="2530186" cy="1325563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081" y="-488826"/>
            <a:ext cx="7886700" cy="1814389"/>
          </a:xfrm>
        </p:spPr>
        <p:txBody>
          <a:bodyPr/>
          <a:lstStyle/>
          <a:p>
            <a:r>
              <a:rPr lang="en-US" dirty="0" smtClean="0"/>
              <a:t>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50631" y="2338754"/>
            <a:ext cx="3253154" cy="4062046"/>
            <a:chOff x="650631" y="2338754"/>
            <a:chExt cx="3253154" cy="4062046"/>
          </a:xfrm>
        </p:grpSpPr>
        <p:sp>
          <p:nvSpPr>
            <p:cNvPr id="5" name="Oval 4"/>
            <p:cNvSpPr/>
            <p:nvPr/>
          </p:nvSpPr>
          <p:spPr>
            <a:xfrm>
              <a:off x="650631" y="2338754"/>
              <a:ext cx="3253154" cy="406204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26502" y="3338725"/>
              <a:ext cx="250141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/>
                <a:t>AI is a powerful tool – depends on how we use it</a:t>
              </a:r>
              <a:endParaRPr lang="en-IN" sz="3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65431" y="2338754"/>
            <a:ext cx="3253154" cy="4062046"/>
            <a:chOff x="4765431" y="2338754"/>
            <a:chExt cx="3253154" cy="4062046"/>
          </a:xfrm>
        </p:grpSpPr>
        <p:sp>
          <p:nvSpPr>
            <p:cNvPr id="6" name="Oval 5"/>
            <p:cNvSpPr/>
            <p:nvPr/>
          </p:nvSpPr>
          <p:spPr>
            <a:xfrm>
              <a:off x="4765431" y="2338754"/>
              <a:ext cx="3253154" cy="406204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41302" y="3338724"/>
              <a:ext cx="250141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Need for ethical and responsible development</a:t>
              </a:r>
              <a:endParaRPr lang="en-IN" sz="3200" dirty="0"/>
            </a:p>
            <a:p>
              <a:endParaRPr lang="en-IN" sz="32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972003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632" y="628362"/>
            <a:ext cx="6076950" cy="449781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THANK </a:t>
            </a: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en-US" sz="6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          YOU</a:t>
            </a:r>
            <a:endParaRPr lang="en-IN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52293" y="5126181"/>
            <a:ext cx="40817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Sandeep Singh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ID        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304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               : </a:t>
            </a: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23/06/2025</a:t>
            </a:r>
            <a:endParaRPr lang="en-I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4160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5486" y="0"/>
            <a:ext cx="2793423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8114" y="-1159003"/>
            <a:ext cx="7886700" cy="435133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114298" y="3534441"/>
            <a:ext cx="8886825" cy="698085"/>
            <a:chOff x="114298" y="3534441"/>
            <a:chExt cx="8886825" cy="698085"/>
          </a:xfrm>
        </p:grpSpPr>
        <p:sp>
          <p:nvSpPr>
            <p:cNvPr id="4" name="Rectangle 3"/>
            <p:cNvSpPr/>
            <p:nvPr/>
          </p:nvSpPr>
          <p:spPr>
            <a:xfrm flipH="1">
              <a:off x="114298" y="3771899"/>
              <a:ext cx="8886825" cy="1857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Isosceles Triangle 4"/>
            <p:cNvSpPr/>
            <p:nvPr/>
          </p:nvSpPr>
          <p:spPr>
            <a:xfrm rot="5400000">
              <a:off x="701135" y="3671887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Isosceles Triangle 6"/>
            <p:cNvSpPr/>
            <p:nvPr/>
          </p:nvSpPr>
          <p:spPr>
            <a:xfrm rot="5400000">
              <a:off x="1707482" y="369298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Isosceles Triangle 7"/>
            <p:cNvSpPr/>
            <p:nvPr/>
          </p:nvSpPr>
          <p:spPr>
            <a:xfrm rot="5400000">
              <a:off x="2695159" y="3709318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Isosceles Triangle 8"/>
            <p:cNvSpPr/>
            <p:nvPr/>
          </p:nvSpPr>
          <p:spPr>
            <a:xfrm rot="5400000">
              <a:off x="3898989" y="3709318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Isosceles Triangle 9"/>
            <p:cNvSpPr/>
            <p:nvPr/>
          </p:nvSpPr>
          <p:spPr>
            <a:xfrm rot="5400000">
              <a:off x="5167313" y="369979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Isosceles Triangle 10"/>
            <p:cNvSpPr/>
            <p:nvPr/>
          </p:nvSpPr>
          <p:spPr>
            <a:xfrm rot="5400000">
              <a:off x="6453188" y="3671887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Isosceles Triangle 11"/>
            <p:cNvSpPr/>
            <p:nvPr/>
          </p:nvSpPr>
          <p:spPr>
            <a:xfrm rot="5400000">
              <a:off x="7739063" y="3699794"/>
              <a:ext cx="660654" cy="385762"/>
            </a:xfrm>
            <a:prstGeom prst="triangl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2" name="TextBox 21"/>
          <p:cNvSpPr txBox="1"/>
          <p:nvPr/>
        </p:nvSpPr>
        <p:spPr>
          <a:xfrm rot="18865927">
            <a:off x="-29166" y="2860357"/>
            <a:ext cx="192003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Introduction to AI</a:t>
            </a:r>
          </a:p>
        </p:txBody>
      </p:sp>
      <p:sp>
        <p:nvSpPr>
          <p:cNvPr id="24" name="TextBox 23"/>
          <p:cNvSpPr txBox="1"/>
          <p:nvPr/>
        </p:nvSpPr>
        <p:spPr>
          <a:xfrm rot="18865927">
            <a:off x="-275553" y="4615159"/>
            <a:ext cx="2151998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History &amp; Evolution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 rot="18865927">
            <a:off x="2097999" y="3011653"/>
            <a:ext cx="147661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Types of AI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8865927">
            <a:off x="2070904" y="4406034"/>
            <a:ext cx="178224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How AI Works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8865927">
            <a:off x="4246310" y="2803571"/>
            <a:ext cx="215199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Applications of AI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18865927">
            <a:off x="4341468" y="4566209"/>
            <a:ext cx="21519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Advantages of AI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 rot="18865927">
            <a:off x="6751090" y="2621020"/>
            <a:ext cx="2663291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Challenges / Disadvantage</a:t>
            </a:r>
          </a:p>
        </p:txBody>
      </p:sp>
      <p:sp>
        <p:nvSpPr>
          <p:cNvPr id="30" name="TextBox 29"/>
          <p:cNvSpPr txBox="1"/>
          <p:nvPr/>
        </p:nvSpPr>
        <p:spPr>
          <a:xfrm rot="18865927">
            <a:off x="7178172" y="4454601"/>
            <a:ext cx="1894234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Future of AI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97164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380" y="128348"/>
            <a:ext cx="5107132" cy="83855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AI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141" y="1326861"/>
            <a:ext cx="4899314" cy="51579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b="1" dirty="0" smtClean="0"/>
              <a:t>What is Artificial Intelligence? 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96141" y="1842654"/>
            <a:ext cx="6525491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AI means machine intelligence that mimics human thinking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Example: Siri, Google Assistant, Chat GPT, Copilot </a:t>
            </a:r>
            <a:endParaRPr lang="en-IN" sz="28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92419" y="3857714"/>
            <a:ext cx="1311545" cy="1811595"/>
            <a:chOff x="2692419" y="3857714"/>
            <a:chExt cx="1311545" cy="18115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419" y="3857714"/>
              <a:ext cx="1311545" cy="140064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39908" y="5207644"/>
              <a:ext cx="7342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SIRI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21689" y="4059884"/>
            <a:ext cx="1658570" cy="1607760"/>
            <a:chOff x="4121689" y="4059884"/>
            <a:chExt cx="1658570" cy="160776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1689" y="4059884"/>
              <a:ext cx="1364712" cy="149624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225734" y="5205979"/>
              <a:ext cx="15545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COPILOT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486401" y="4063060"/>
            <a:ext cx="2712577" cy="1615108"/>
            <a:chOff x="5486401" y="4063060"/>
            <a:chExt cx="2712577" cy="16151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401" y="4063060"/>
              <a:ext cx="1998065" cy="1478758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486401" y="5216503"/>
              <a:ext cx="271257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GOOGLE ASSISTANT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78873" y="3946815"/>
            <a:ext cx="2174601" cy="1684106"/>
            <a:chOff x="678873" y="3946815"/>
            <a:chExt cx="2174601" cy="168410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873" y="3946815"/>
              <a:ext cx="2013546" cy="159500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78873" y="5169256"/>
              <a:ext cx="21746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   Chat GPT</a:t>
              </a:r>
              <a:endPara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6274012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850" y="226581"/>
            <a:ext cx="5148695" cy="1325563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HISTORY &amp;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EVOLUTION</a:t>
            </a:r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1950s: Alan Turing Test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1956s: Team ‘Artificial Intelligence’ coined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</a:rPr>
              <a:t>Milestones: IBM’s Deep Blue, Google’s </a:t>
            </a:r>
            <a:r>
              <a:rPr lang="en-US" b="1" dirty="0" err="1" smtClean="0">
                <a:solidFill>
                  <a:schemeClr val="bg1"/>
                </a:solidFill>
              </a:rPr>
              <a:t>AlphaGo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91740" y="3671457"/>
            <a:ext cx="2086191" cy="2249985"/>
            <a:chOff x="591740" y="3671457"/>
            <a:chExt cx="2086191" cy="224998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145" y="3671457"/>
              <a:ext cx="1773382" cy="1745672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91740" y="5459777"/>
              <a:ext cx="20861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Sir, Alan Turing</a:t>
              </a:r>
              <a:endParaRPr lang="en-I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931" y="3811952"/>
            <a:ext cx="4695825" cy="1647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74482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7552"/>
            <a:ext cx="4104129" cy="1186583"/>
          </a:xfrm>
          <a:solidFill>
            <a:schemeClr val="bg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T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YPES 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03261" y="1186583"/>
            <a:ext cx="5240739" cy="5129344"/>
            <a:chOff x="575126" y="1048101"/>
            <a:chExt cx="5240739" cy="5129344"/>
          </a:xfrm>
        </p:grpSpPr>
        <p:sp>
          <p:nvSpPr>
            <p:cNvPr id="3" name="Parallelogram 2"/>
            <p:cNvSpPr/>
            <p:nvPr/>
          </p:nvSpPr>
          <p:spPr>
            <a:xfrm rot="3909893">
              <a:off x="2617056" y="2954830"/>
              <a:ext cx="497939" cy="3047935"/>
            </a:xfrm>
            <a:prstGeom prst="parallelogram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Parallelogram 19"/>
            <p:cNvSpPr/>
            <p:nvPr/>
          </p:nvSpPr>
          <p:spPr>
            <a:xfrm rot="18458694">
              <a:off x="2953349" y="2069198"/>
              <a:ext cx="497939" cy="1797755"/>
            </a:xfrm>
            <a:prstGeom prst="parallelogram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575126" y="1048101"/>
              <a:ext cx="5240739" cy="5129344"/>
              <a:chOff x="1392072" y="900752"/>
              <a:chExt cx="5240739" cy="5129344"/>
            </a:xfrm>
          </p:grpSpPr>
          <p:sp>
            <p:nvSpPr>
              <p:cNvPr id="6" name="Trapezoid 5"/>
              <p:cNvSpPr/>
              <p:nvPr/>
            </p:nvSpPr>
            <p:spPr>
              <a:xfrm>
                <a:off x="1392072" y="4703929"/>
                <a:ext cx="5240739" cy="891653"/>
              </a:xfrm>
              <a:prstGeom prst="trapezoid">
                <a:avLst>
                  <a:gd name="adj" fmla="val 5535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Trapezoid 6"/>
              <p:cNvSpPr/>
              <p:nvPr/>
            </p:nvSpPr>
            <p:spPr>
              <a:xfrm>
                <a:off x="2265528" y="3189394"/>
                <a:ext cx="3507475" cy="883325"/>
              </a:xfrm>
              <a:prstGeom prst="trapezoid">
                <a:avLst>
                  <a:gd name="adj" fmla="val 56661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rapezoid 7"/>
              <p:cNvSpPr/>
              <p:nvPr/>
            </p:nvSpPr>
            <p:spPr>
              <a:xfrm>
                <a:off x="3016155" y="1665027"/>
                <a:ext cx="2006221" cy="1023581"/>
              </a:xfrm>
              <a:prstGeom prst="trapezoid">
                <a:avLst>
                  <a:gd name="adj" fmla="val 5891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302758" y="1811644"/>
                <a:ext cx="1719618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</a:t>
                </a:r>
                <a:r>
                  <a:rPr lang="en-US" b="1" dirty="0" smtClean="0"/>
                  <a:t>Narrow AI:</a:t>
                </a:r>
              </a:p>
              <a:p>
                <a:r>
                  <a:rPr lang="en-US" dirty="0" smtClean="0"/>
                  <a:t>  Limited tasks</a:t>
                </a:r>
              </a:p>
              <a:p>
                <a:r>
                  <a:rPr lang="en-US" dirty="0" smtClean="0"/>
                  <a:t>  (e.g</a:t>
                </a:r>
                <a:r>
                  <a:rPr lang="en-US" dirty="0"/>
                  <a:t>., Face ID)</a:t>
                </a:r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695432" y="3189394"/>
                <a:ext cx="3507475" cy="1508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  </a:t>
                </a:r>
                <a:r>
                  <a:rPr lang="en-US" b="1" dirty="0" smtClean="0"/>
                  <a:t>General AI:</a:t>
                </a:r>
              </a:p>
              <a:p>
                <a:r>
                  <a:rPr lang="en-US" dirty="0" smtClean="0"/>
                  <a:t>      Human-like thinking  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</a:t>
                </a:r>
                <a:r>
                  <a:rPr lang="en-US" dirty="0"/>
                  <a:t>(still theoretical)</a:t>
                </a:r>
              </a:p>
              <a:p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101755" y="4829767"/>
                <a:ext cx="412162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                       </a:t>
                </a:r>
                <a:r>
                  <a:rPr lang="en-US" b="1" dirty="0" smtClean="0"/>
                  <a:t>Super AI:</a:t>
                </a:r>
              </a:p>
              <a:p>
                <a:r>
                  <a:rPr lang="en-US" dirty="0"/>
                  <a:t>Beyond human brain (future concept)</a:t>
                </a:r>
                <a:endParaRPr lang="en-IN" dirty="0"/>
              </a:p>
              <a:p>
                <a:endParaRPr lang="en-US" dirty="0" smtClean="0"/>
              </a:p>
              <a:p>
                <a:endParaRPr lang="en-IN" dirty="0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3616657" y="900752"/>
                <a:ext cx="805219" cy="764275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848670" y="1328286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/>
                  <a:t>1</a:t>
                </a:r>
                <a:endParaRPr lang="en-IN" b="1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693157" y="3107836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  <a:endParaRPr lang="en-IN" b="1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51630" y="4708382"/>
                <a:ext cx="573206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  <a:endParaRPr lang="en-IN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4279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21000" r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479" y="242684"/>
            <a:ext cx="7323859" cy="95974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AI </a:t>
            </a:r>
            <a:r>
              <a:rPr 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Works(Simple Explanation</a:t>
            </a:r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04453" y="1704385"/>
            <a:ext cx="1842448" cy="5208875"/>
            <a:chOff x="1504453" y="1704385"/>
            <a:chExt cx="1842448" cy="5208875"/>
          </a:xfrm>
        </p:grpSpPr>
        <p:sp>
          <p:nvSpPr>
            <p:cNvPr id="4" name="Rectangle 3"/>
            <p:cNvSpPr/>
            <p:nvPr/>
          </p:nvSpPr>
          <p:spPr>
            <a:xfrm>
              <a:off x="1504453" y="1704385"/>
              <a:ext cx="1842448" cy="520887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3383" y="3328505"/>
              <a:ext cx="1537466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User data, algorithms, and machine learning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13376" y="1810882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/>
                <a:t>1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496515" y="1649125"/>
            <a:ext cx="1842448" cy="5208875"/>
            <a:chOff x="3496515" y="1649125"/>
            <a:chExt cx="1842448" cy="5208875"/>
          </a:xfrm>
        </p:grpSpPr>
        <p:sp>
          <p:nvSpPr>
            <p:cNvPr id="7" name="Rectangle 6"/>
            <p:cNvSpPr/>
            <p:nvPr/>
          </p:nvSpPr>
          <p:spPr>
            <a:xfrm>
              <a:off x="3496515" y="1649125"/>
              <a:ext cx="1842448" cy="52088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92050" y="3302757"/>
              <a:ext cx="15374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Learning from patterns (e.g., YouTube suggestion)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86814" y="1810881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2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05424" y="1649125"/>
            <a:ext cx="1842448" cy="5208875"/>
            <a:chOff x="5505424" y="1649125"/>
            <a:chExt cx="1842448" cy="5208875"/>
          </a:xfrm>
        </p:grpSpPr>
        <p:sp>
          <p:nvSpPr>
            <p:cNvPr id="8" name="Rectangle 7"/>
            <p:cNvSpPr/>
            <p:nvPr/>
          </p:nvSpPr>
          <p:spPr>
            <a:xfrm>
              <a:off x="5505424" y="1649125"/>
              <a:ext cx="1842448" cy="520887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57915" y="3302757"/>
              <a:ext cx="1537466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Neural network mimic human brain processing 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60252" y="1810880"/>
              <a:ext cx="7479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/>
                <a:t>3</a:t>
              </a:r>
              <a:r>
                <a:rPr lang="en-US" sz="2800" dirty="0" smtClean="0"/>
                <a:t> </a:t>
              </a:r>
              <a:endParaRPr lang="en-US" sz="28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932317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5424" y="99131"/>
            <a:ext cx="4178877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lang="en-IN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63254"/>
              </p:ext>
            </p:extLst>
          </p:nvPr>
        </p:nvGraphicFramePr>
        <p:xfrm>
          <a:off x="-1707210" y="2254327"/>
          <a:ext cx="8105663" cy="32177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71463" y="1666490"/>
            <a:ext cx="6545278" cy="966662"/>
            <a:chOff x="271463" y="1666490"/>
            <a:chExt cx="6545278" cy="966662"/>
          </a:xfrm>
        </p:grpSpPr>
        <p:grpSp>
          <p:nvGrpSpPr>
            <p:cNvPr id="21" name="Group 20"/>
            <p:cNvGrpSpPr/>
            <p:nvPr/>
          </p:nvGrpSpPr>
          <p:grpSpPr>
            <a:xfrm>
              <a:off x="384601" y="1666490"/>
              <a:ext cx="6432140" cy="966662"/>
              <a:chOff x="1421930" y="1834191"/>
              <a:chExt cx="6432140" cy="96666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21930" y="2098899"/>
                <a:ext cx="6100557" cy="7019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421930" y="1834191"/>
                <a:ext cx="6432140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b="1" dirty="0" smtClean="0">
                  <a:solidFill>
                    <a:srgbClr val="FF0000"/>
                  </a:solidFill>
                </a:endParaRPr>
              </a:p>
              <a:p>
                <a:pPr algn="just"/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Healthcare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Disease detection, robotic surgery</a:t>
                </a: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71463" y="1855168"/>
              <a:ext cx="45852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1 </a:t>
              </a:r>
              <a:endParaRPr lang="en-US" sz="2400" b="1" dirty="0" smtClean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25424" y="2665330"/>
            <a:ext cx="6177267" cy="918639"/>
            <a:chOff x="2525424" y="2665330"/>
            <a:chExt cx="6177267" cy="918639"/>
          </a:xfrm>
        </p:grpSpPr>
        <p:grpSp>
          <p:nvGrpSpPr>
            <p:cNvPr id="18" name="Group 17"/>
            <p:cNvGrpSpPr/>
            <p:nvPr/>
          </p:nvGrpSpPr>
          <p:grpSpPr>
            <a:xfrm>
              <a:off x="2656789" y="2665330"/>
              <a:ext cx="6045902" cy="918639"/>
              <a:chOff x="1340736" y="2668643"/>
              <a:chExt cx="6045902" cy="918639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40736" y="2967145"/>
                <a:ext cx="6045902" cy="62013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40736" y="2668643"/>
                <a:ext cx="490610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Education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Smart tutoring systems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2525424" y="2847651"/>
              <a:ext cx="660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2 </a:t>
              </a:r>
              <a:endParaRPr lang="en-US" sz="2400" b="1" dirty="0" smtClean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0380" y="3732874"/>
            <a:ext cx="6260123" cy="907027"/>
            <a:chOff x="170380" y="3732874"/>
            <a:chExt cx="6260123" cy="907027"/>
          </a:xfrm>
        </p:grpSpPr>
        <p:grpSp>
          <p:nvGrpSpPr>
            <p:cNvPr id="19" name="Group 18"/>
            <p:cNvGrpSpPr/>
            <p:nvPr/>
          </p:nvGrpSpPr>
          <p:grpSpPr>
            <a:xfrm>
              <a:off x="384601" y="3732874"/>
              <a:ext cx="6045902" cy="907027"/>
              <a:chOff x="1340736" y="3342658"/>
              <a:chExt cx="6045902" cy="907027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1340736" y="3616148"/>
                <a:ext cx="6045902" cy="63353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340736" y="3342658"/>
                <a:ext cx="4906108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Banking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Fraud detection,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chat bots</a:t>
                </a: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0380" y="3917539"/>
              <a:ext cx="66068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3 </a:t>
              </a:r>
              <a:endParaRPr lang="en-US" sz="2400" b="1" dirty="0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16367" y="5027057"/>
            <a:ext cx="6186324" cy="926143"/>
            <a:chOff x="2516367" y="5027057"/>
            <a:chExt cx="6186324" cy="926143"/>
          </a:xfrm>
        </p:grpSpPr>
        <p:grpSp>
          <p:nvGrpSpPr>
            <p:cNvPr id="7" name="Group 6"/>
            <p:cNvGrpSpPr/>
            <p:nvPr/>
          </p:nvGrpSpPr>
          <p:grpSpPr>
            <a:xfrm>
              <a:off x="2656789" y="5027057"/>
              <a:ext cx="6045902" cy="926143"/>
              <a:chOff x="1340736" y="4417775"/>
              <a:chExt cx="5807819" cy="830997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340736" y="4631550"/>
                <a:ext cx="5807819" cy="6172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364085" y="4417775"/>
                <a:ext cx="5015290" cy="7456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sz="2400" b="1" dirty="0" smtClean="0">
                  <a:solidFill>
                    <a:schemeClr val="bg2">
                      <a:lumMod val="2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Transport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: Self-driving </a:t>
                </a:r>
                <a:r>
                  <a:rPr lang="en-US" sz="24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cars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516367" y="5213130"/>
              <a:ext cx="64257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4 </a:t>
              </a:r>
              <a:endParaRPr lang="en-US" sz="2400" b="1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837467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3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340" y="2587802"/>
            <a:ext cx="3818660" cy="1325563"/>
          </a:xfr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 of AI</a:t>
            </a:r>
            <a:endParaRPr lang="en-I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3188" y="277351"/>
            <a:ext cx="5187462" cy="1371600"/>
            <a:chOff x="13188" y="277351"/>
            <a:chExt cx="5187462" cy="1371600"/>
          </a:xfrm>
        </p:grpSpPr>
        <p:sp>
          <p:nvSpPr>
            <p:cNvPr id="4" name="Rectangle 3"/>
            <p:cNvSpPr/>
            <p:nvPr/>
          </p:nvSpPr>
          <p:spPr>
            <a:xfrm>
              <a:off x="13188" y="277351"/>
              <a:ext cx="5187462" cy="1371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188" y="764599"/>
              <a:ext cx="334107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24/7 availability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0" y="1991237"/>
            <a:ext cx="5341327" cy="1371600"/>
            <a:chOff x="0" y="1991237"/>
            <a:chExt cx="5341327" cy="1371600"/>
          </a:xfrm>
        </p:grpSpPr>
        <p:sp>
          <p:nvSpPr>
            <p:cNvPr id="5" name="Rectangle 4"/>
            <p:cNvSpPr/>
            <p:nvPr/>
          </p:nvSpPr>
          <p:spPr>
            <a:xfrm>
              <a:off x="0" y="1991237"/>
              <a:ext cx="5187462" cy="13716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188" y="2332797"/>
              <a:ext cx="532813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Fast and accurate </a:t>
              </a:r>
              <a:r>
                <a:rPr lang="en-US" sz="3600" dirty="0" smtClean="0"/>
                <a:t>decisions</a:t>
              </a:r>
              <a:endParaRPr lang="en-US" sz="36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3188" y="3687538"/>
            <a:ext cx="5187462" cy="1371600"/>
            <a:chOff x="13188" y="3687538"/>
            <a:chExt cx="5187462" cy="1371600"/>
          </a:xfrm>
        </p:grpSpPr>
        <p:sp>
          <p:nvSpPr>
            <p:cNvPr id="6" name="Rectangle 5"/>
            <p:cNvSpPr/>
            <p:nvPr/>
          </p:nvSpPr>
          <p:spPr>
            <a:xfrm>
              <a:off x="13188" y="3687538"/>
              <a:ext cx="5187462" cy="1371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3188" y="4095600"/>
              <a:ext cx="450166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Reduces human </a:t>
              </a:r>
              <a:r>
                <a:rPr lang="en-US" sz="3600" dirty="0" smtClean="0"/>
                <a:t>error</a:t>
              </a:r>
              <a:endParaRPr lang="en-US" sz="36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0" y="5383839"/>
            <a:ext cx="5482008" cy="1371600"/>
            <a:chOff x="0" y="5383839"/>
            <a:chExt cx="5482008" cy="1371600"/>
          </a:xfrm>
        </p:grpSpPr>
        <p:sp>
          <p:nvSpPr>
            <p:cNvPr id="7" name="Rectangle 6"/>
            <p:cNvSpPr/>
            <p:nvPr/>
          </p:nvSpPr>
          <p:spPr>
            <a:xfrm>
              <a:off x="0" y="5383839"/>
              <a:ext cx="5187462" cy="13716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188" y="5767548"/>
              <a:ext cx="546882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/>
                <a:t>Automates repetitive tasks</a:t>
              </a:r>
              <a:endParaRPr lang="en-IN" sz="3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70279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548" y="-7282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Challenges / Disadvantages</a:t>
            </a:r>
            <a:endParaRPr lang="en-IN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21894" y="1375990"/>
            <a:ext cx="2628000" cy="3852000"/>
            <a:chOff x="221894" y="1375990"/>
            <a:chExt cx="2628000" cy="3852000"/>
          </a:xfrm>
        </p:grpSpPr>
        <p:sp>
          <p:nvSpPr>
            <p:cNvPr id="4" name="Explosion 1 3"/>
            <p:cNvSpPr/>
            <p:nvPr/>
          </p:nvSpPr>
          <p:spPr>
            <a:xfrm>
              <a:off x="221894" y="1375990"/>
              <a:ext cx="2628000" cy="3852000"/>
            </a:xfrm>
            <a:prstGeom prst="irregularSeal1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/>
            <p:cNvSpPr txBox="1"/>
            <p:nvPr/>
          </p:nvSpPr>
          <p:spPr>
            <a:xfrm rot="10800000" flipH="1" flipV="1">
              <a:off x="628650" y="2794158"/>
              <a:ext cx="202620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Job replacement and automation fear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88293" y="1375990"/>
            <a:ext cx="2628000" cy="3852000"/>
            <a:chOff x="3288293" y="1375990"/>
            <a:chExt cx="2628000" cy="3852000"/>
          </a:xfrm>
        </p:grpSpPr>
        <p:sp>
          <p:nvSpPr>
            <p:cNvPr id="5" name="Explosion 1 4"/>
            <p:cNvSpPr/>
            <p:nvPr/>
          </p:nvSpPr>
          <p:spPr>
            <a:xfrm>
              <a:off x="3288293" y="1375990"/>
              <a:ext cx="2628000" cy="3852000"/>
            </a:xfrm>
            <a:prstGeom prst="irregularSeal1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/>
            <p:cNvSpPr txBox="1"/>
            <p:nvPr/>
          </p:nvSpPr>
          <p:spPr>
            <a:xfrm rot="10800000" flipH="1" flipV="1">
              <a:off x="3726692" y="2948047"/>
              <a:ext cx="202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High cost of </a:t>
              </a:r>
              <a:r>
                <a:rPr lang="en-US" sz="2000" dirty="0" smtClean="0">
                  <a:solidFill>
                    <a:schemeClr val="bg1"/>
                  </a:solidFill>
                </a:rPr>
                <a:t>implementation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354692" y="1375990"/>
            <a:ext cx="2664000" cy="3852000"/>
            <a:chOff x="6354692" y="1375990"/>
            <a:chExt cx="2664000" cy="3852000"/>
          </a:xfrm>
        </p:grpSpPr>
        <p:sp>
          <p:nvSpPr>
            <p:cNvPr id="6" name="Explosion 1 5"/>
            <p:cNvSpPr/>
            <p:nvPr/>
          </p:nvSpPr>
          <p:spPr>
            <a:xfrm>
              <a:off x="6354692" y="1375990"/>
              <a:ext cx="2664000" cy="3852000"/>
            </a:xfrm>
            <a:prstGeom prst="irregularSeal1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/>
            <p:cNvSpPr txBox="1"/>
            <p:nvPr/>
          </p:nvSpPr>
          <p:spPr>
            <a:xfrm rot="10800000" flipH="1" flipV="1">
              <a:off x="6769716" y="2948047"/>
              <a:ext cx="2026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Privacy and ethical </a:t>
              </a:r>
              <a:r>
                <a:rPr lang="en-US" sz="2000" dirty="0" smtClean="0">
                  <a:solidFill>
                    <a:schemeClr val="bg1"/>
                  </a:solidFill>
                </a:rPr>
                <a:t>concerns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5363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3.2|2.6|3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5|1.4|6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2.3|0.6|0.6|2.9|2.9|2.4|1.8|4.1|3.8|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2.7|0.3|4.4|13|1.4|1.2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.8|6.1|7.7|11.8|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6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2|12|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6.6|1|7.2|5.3|5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7|4.1|5.6|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4|6.5|5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292</Words>
  <Application>Microsoft Office PowerPoint</Application>
  <PresentationFormat>On-screen Show (4:3)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Office Theme</vt:lpstr>
      <vt:lpstr>ARTIFICIAL INTELLIGENCE </vt:lpstr>
      <vt:lpstr>CONTENTS </vt:lpstr>
      <vt:lpstr>INTRODUCTION TO AI </vt:lpstr>
      <vt:lpstr>HISTORY &amp; EVOLUTION </vt:lpstr>
      <vt:lpstr>            TYPES OF AI </vt:lpstr>
      <vt:lpstr>How AI Works(Simple Explanation) </vt:lpstr>
      <vt:lpstr>Applications of AI</vt:lpstr>
      <vt:lpstr>Advantages of AI</vt:lpstr>
      <vt:lpstr>Challenges / Disadvantages</vt:lpstr>
      <vt:lpstr>The Future of AI</vt:lpstr>
      <vt:lpstr>Conclusion</vt:lpstr>
      <vt:lpstr>THANK             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pc</dc:creator>
  <cp:lastModifiedBy>pc</cp:lastModifiedBy>
  <cp:revision>54</cp:revision>
  <dcterms:created xsi:type="dcterms:W3CDTF">2025-06-23T07:55:57Z</dcterms:created>
  <dcterms:modified xsi:type="dcterms:W3CDTF">2025-07-03T09:11:46Z</dcterms:modified>
</cp:coreProperties>
</file>