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0116800" cy="3108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92">
          <p15:clr>
            <a:srgbClr val="A4A3A4"/>
          </p15:clr>
        </p15:guide>
        <p15:guide id="2" pos="633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1X9mcD2zSiQ2rvtobPcHiAfqQ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132" y="18"/>
      </p:cViewPr>
      <p:guideLst>
        <p:guide orient="horz" pos="9792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514600" y="5088045"/>
            <a:ext cx="15087600" cy="1082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514600" y="16329239"/>
            <a:ext cx="15087600" cy="750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sz="3959"/>
            </a:lvl1pPr>
            <a:lvl2pPr lvl="1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2pPr>
            <a:lvl3pPr lvl="2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None/>
              <a:defRPr sz="2970"/>
            </a:lvl3pPr>
            <a:lvl4pPr lvl="3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4pPr>
            <a:lvl5pPr lvl="4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5pPr>
            <a:lvl6pPr lvl="5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6pPr>
            <a:lvl7pPr lvl="6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7pPr>
            <a:lvl8pPr lvl="7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8pPr>
            <a:lvl9pPr lvl="8" algn="ctr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38303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95367" y="9463829"/>
            <a:ext cx="19726066" cy="173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3391428" y="12659890"/>
            <a:ext cx="26346999" cy="43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409672" y="8447935"/>
            <a:ext cx="26346999" cy="1276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8303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3030" y="8276166"/>
            <a:ext cx="17350740" cy="1972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2553" y="7750814"/>
            <a:ext cx="17350740" cy="129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2553" y="20805568"/>
            <a:ext cx="17350740" cy="680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888888"/>
              </a:buClr>
              <a:buSzPts val="3960"/>
              <a:buNone/>
              <a:defRPr sz="3959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3300"/>
              <a:buNone/>
              <a:defRPr sz="33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970"/>
              <a:buNone/>
              <a:defRPr sz="29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rgbClr val="888888"/>
              </a:buClr>
              <a:buSzPts val="2640"/>
              <a:buNone/>
              <a:defRPr sz="26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38303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383030" y="8276166"/>
            <a:ext cx="8549640" cy="1972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0184130" y="8276166"/>
            <a:ext cx="8549640" cy="1972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38565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385651" y="7621272"/>
            <a:ext cx="8510349" cy="373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sz="3959" b="1"/>
            </a:lvl1pPr>
            <a:lvl2pPr marL="914400" lvl="1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/>
            </a:lvl2pPr>
            <a:lvl3pPr marL="1371600" lvl="2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None/>
              <a:defRPr sz="2970" b="1"/>
            </a:lvl3pPr>
            <a:lvl4pPr marL="1828800" lvl="3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4pPr>
            <a:lvl5pPr marL="2286000" lvl="4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5pPr>
            <a:lvl6pPr marL="2743200" lvl="5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6pPr>
            <a:lvl7pPr marL="3200400" lvl="6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7pPr>
            <a:lvl8pPr marL="3657600" lvl="7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8pPr>
            <a:lvl9pPr marL="4114800" lvl="8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385651" y="11356340"/>
            <a:ext cx="8510349" cy="1670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0184130" y="7621272"/>
            <a:ext cx="8552260" cy="373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sz="3959" b="1"/>
            </a:lvl1pPr>
            <a:lvl2pPr marL="914400" lvl="1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/>
            </a:lvl2pPr>
            <a:lvl3pPr marL="1371600" lvl="2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None/>
              <a:defRPr sz="2970" b="1"/>
            </a:lvl3pPr>
            <a:lvl4pPr marL="1828800" lvl="3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4pPr>
            <a:lvl5pPr marL="2286000" lvl="4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5pPr>
            <a:lvl6pPr marL="2743200" lvl="5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6pPr>
            <a:lvl7pPr marL="3200400" lvl="6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7pPr>
            <a:lvl8pPr marL="3657600" lvl="7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8pPr>
            <a:lvl9pPr marL="4114800" lvl="8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0184130" y="11356340"/>
            <a:ext cx="8552260" cy="1670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38303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385651" y="2072640"/>
            <a:ext cx="6488191" cy="7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552260" y="4476329"/>
            <a:ext cx="10184130" cy="2209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6388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5280"/>
              <a:buChar char="•"/>
              <a:defRPr sz="5280"/>
            </a:lvl1pPr>
            <a:lvl2pPr marL="914400" lvl="1" indent="-521969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4620"/>
              <a:buChar char="•"/>
              <a:defRPr sz="4620"/>
            </a:lvl2pPr>
            <a:lvl3pPr marL="1371600" lvl="2" indent="-48006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960"/>
              <a:buChar char="•"/>
              <a:defRPr sz="3959"/>
            </a:lvl3pPr>
            <a:lvl4pPr marL="1828800" lvl="3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4pPr>
            <a:lvl5pPr marL="2286000" lvl="4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5pPr>
            <a:lvl6pPr marL="2743200" lvl="5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6pPr>
            <a:lvl7pPr marL="3200400" lvl="6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7pPr>
            <a:lvl8pPr marL="3657600" lvl="7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8pPr>
            <a:lvl9pPr marL="4114800" lvl="8" indent="-43815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385651" y="9326880"/>
            <a:ext cx="6488191" cy="1727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1pPr>
            <a:lvl2pPr marL="914400" lvl="1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310"/>
              <a:buNone/>
              <a:defRPr sz="2310"/>
            </a:lvl2pPr>
            <a:lvl3pPr marL="1371600" lvl="2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marL="1828800" lvl="3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4pPr>
            <a:lvl5pPr marL="2286000" lvl="4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5pPr>
            <a:lvl6pPr marL="2743200" lvl="5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6pPr>
            <a:lvl7pPr marL="3200400" lvl="6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7pPr>
            <a:lvl8pPr marL="3657600" lvl="7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8pPr>
            <a:lvl9pPr marL="4114800" lvl="8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85651" y="2072640"/>
            <a:ext cx="6488191" cy="7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8552260" y="4476329"/>
            <a:ext cx="10184130" cy="220937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85651" y="9326880"/>
            <a:ext cx="6488191" cy="1727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1pPr>
            <a:lvl2pPr marL="914400" lvl="1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310"/>
              <a:buNone/>
              <a:defRPr sz="2310"/>
            </a:lvl2pPr>
            <a:lvl3pPr marL="1371600" lvl="2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marL="1828800" lvl="3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4pPr>
            <a:lvl5pPr marL="2286000" lvl="4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5pPr>
            <a:lvl6pPr marL="2743200" lvl="5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6pPr>
            <a:lvl7pPr marL="3200400" lvl="6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7pPr>
            <a:lvl8pPr marL="3657600" lvl="7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8pPr>
            <a:lvl9pPr marL="4114800" lvl="8" indent="-22860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383030" y="1655236"/>
            <a:ext cx="17350740" cy="60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60"/>
              <a:buFont typeface="Calibri"/>
              <a:buNone/>
              <a:defRPr sz="72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383030" y="8276166"/>
            <a:ext cx="17350740" cy="1972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21969" algn="l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Arial"/>
              <a:buChar char="•"/>
              <a:defRPr sz="4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060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7194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7195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7195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7195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7195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7195" algn="l" rtl="0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Char char="•"/>
              <a:defRPr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38303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6663690" y="28815456"/>
            <a:ext cx="678942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4207490" y="28815456"/>
            <a:ext cx="4526280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huggingface.co/transform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fastapi.tiangolo.com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pypi.org/project/deep-translator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newspaper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44775" y="623097"/>
            <a:ext cx="19331838" cy="3785611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Poster for Natural Language Processing (202047809)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on</a:t>
            </a:r>
            <a:r>
              <a:rPr lang="en-US" sz="4800" b="0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Gujarati News Translator &amp; Summarizer Web App</a:t>
            </a:r>
            <a:endParaRPr sz="2800" b="0" i="0" u="none" strike="noStrike" cap="none" dirty="0">
              <a:solidFill>
                <a:srgbClr val="222A35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Supervised by : DR . </a:t>
            </a:r>
            <a:r>
              <a:rPr lang="en-US" sz="3200" b="1" i="0" u="none" strike="noStrike" cap="none" dirty="0" err="1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Priyang</a:t>
            </a:r>
            <a:r>
              <a:rPr lang="en-US" sz="3200" b="1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Bhatt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                               Prepared by: Prashant Kansara (12302130503003),Parth Kansara(12302130503008)</a:t>
            </a:r>
            <a:r>
              <a:rPr lang="en-US" sz="3200" b="1" dirty="0">
                <a:solidFill>
                  <a:srgbClr val="222A35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	         Academic Semester:7, Year: 2025-26		</a:t>
            </a:r>
            <a:endParaRPr lang="en-US" sz="3200" b="1" dirty="0">
              <a:solidFill>
                <a:srgbClr val="C55A11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56476" y="28863236"/>
            <a:ext cx="19320137" cy="1569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Department of </a:t>
            </a:r>
            <a:r>
              <a:rPr lang="en-IN" sz="4800" dirty="0">
                <a:solidFill>
                  <a:schemeClr val="lt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Computer Science</a:t>
            </a:r>
            <a:endParaRPr sz="4800" dirty="0">
              <a:latin typeface="Cambria" pitchFamily="18" charset="0"/>
              <a:ea typeface="Cambria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G H Patel College of Engineering and Technology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93700" y="562804"/>
            <a:ext cx="19382913" cy="30034810"/>
          </a:xfrm>
          <a:prstGeom prst="rect">
            <a:avLst/>
          </a:prstGeom>
          <a:noFill/>
          <a:ln w="127000" cap="rnd" cmpd="dbl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97836" y="5102087"/>
            <a:ext cx="593634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Abstract</a:t>
            </a:r>
            <a:endParaRPr dirty="0">
              <a:latin typeface="Cambria" pitchFamily="18" charset="0"/>
              <a:ea typeface="Cambria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A lightweight backend service that ingests Gujarati news (URL or raw text), removes boilerplate (e.g., copyright/footer), translates content to English, and produces a concise extractive summary. Built with </a:t>
            </a:r>
            <a:r>
              <a:rPr lang="en-US" sz="2800" dirty="0" err="1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FastAPI</a:t>
            </a: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and designed for serverless deployment (e.g., Vercel) without heavy ML dependencies.</a:t>
            </a:r>
            <a:endParaRPr sz="28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05406" y="10239186"/>
            <a:ext cx="593634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Introduction</a:t>
            </a:r>
            <a:endParaRPr sz="4000" dirty="0">
              <a:latin typeface="Cambria" pitchFamily="18" charset="0"/>
              <a:ea typeface="Cambria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lvl="0" algn="just"/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Non-Gujarati audiences lack a fast, reliable way to extract Gujarati news articles, remove boilerplate, translate them to English, and obtain concise summaries. This project provides a scalable and lightweight solution suitable for serverless deployment on minimal resources.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98" name="Google Shape;98;p1"/>
          <p:cNvCxnSpPr>
            <a:cxnSpLocks/>
          </p:cNvCxnSpPr>
          <p:nvPr/>
        </p:nvCxnSpPr>
        <p:spPr>
          <a:xfrm>
            <a:off x="883145" y="10898025"/>
            <a:ext cx="575382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>
            <a:cxnSpLocks/>
          </p:cNvCxnSpPr>
          <p:nvPr/>
        </p:nvCxnSpPr>
        <p:spPr>
          <a:xfrm>
            <a:off x="875574" y="5782570"/>
            <a:ext cx="5753826" cy="12822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cxnSpLocks/>
          </p:cNvCxnSpPr>
          <p:nvPr/>
        </p:nvCxnSpPr>
        <p:spPr>
          <a:xfrm>
            <a:off x="875574" y="18861744"/>
            <a:ext cx="575382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image1.png">
            <a:extLst>
              <a:ext uri="{FF2B5EF4-FFF2-40B4-BE49-F238E27FC236}">
                <a16:creationId xmlns:a16="http://schemas.microsoft.com/office/drawing/2014/main" id="{15196D2D-4F85-C556-25D8-B368422D5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5" t="14975" r="25455" b="24660"/>
          <a:stretch>
            <a:fillRect/>
          </a:stretch>
        </p:blipFill>
        <p:spPr>
          <a:xfrm>
            <a:off x="609600" y="919515"/>
            <a:ext cx="2209800" cy="194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914F4-B18B-48D7-92F3-9EA1096CFC14}"/>
              </a:ext>
            </a:extLst>
          </p:cNvPr>
          <p:cNvSpPr txBox="1"/>
          <p:nvPr/>
        </p:nvSpPr>
        <p:spPr>
          <a:xfrm>
            <a:off x="797835" y="18087766"/>
            <a:ext cx="5936340" cy="70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Cambria" pitchFamily="18" charset="0"/>
                <a:ea typeface="Cambria" pitchFamily="18" charset="0"/>
              </a:rPr>
              <a:t>System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22F2F-95CD-438B-FEE2-3CA875E7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61" t="12450" r="18269" b="20001"/>
          <a:stretch>
            <a:fillRect/>
          </a:stretch>
        </p:blipFill>
        <p:spPr>
          <a:xfrm>
            <a:off x="17312147" y="702065"/>
            <a:ext cx="2058126" cy="1819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BF7DE-F571-BA75-AD8E-5B88BC8E5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250" y="19085226"/>
            <a:ext cx="4397413" cy="93645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95B5FE-DEC8-340E-1D52-59305D4FFBF4}"/>
              </a:ext>
            </a:extLst>
          </p:cNvPr>
          <p:cNvSpPr txBox="1"/>
          <p:nvPr/>
        </p:nvSpPr>
        <p:spPr>
          <a:xfrm>
            <a:off x="805407" y="14844263"/>
            <a:ext cx="59363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Tech Stack</a:t>
            </a:r>
          </a:p>
          <a:p>
            <a:endParaRPr lang="en-US" sz="28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algn="just"/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 React</a:t>
            </a:r>
          </a:p>
          <a:p>
            <a:pPr algn="just"/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 FastAPI, Flask</a:t>
            </a:r>
          </a:p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NLP &amp; ML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transformers, torch, newspaper3k, deep-translator.</a:t>
            </a:r>
          </a:p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Deployment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Vercel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DADF62-59BE-E29D-C975-C831C8812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567" y="6608395"/>
            <a:ext cx="11662659" cy="9882473"/>
          </a:xfrm>
          <a:prstGeom prst="rect">
            <a:avLst/>
          </a:prstGeom>
        </p:spPr>
      </p:pic>
      <p:cxnSp>
        <p:nvCxnSpPr>
          <p:cNvPr id="30" name="Google Shape;104;p1">
            <a:extLst>
              <a:ext uri="{FF2B5EF4-FFF2-40B4-BE49-F238E27FC236}">
                <a16:creationId xmlns:a16="http://schemas.microsoft.com/office/drawing/2014/main" id="{B4391B5A-842C-6648-3F64-BA20BE87D133}"/>
              </a:ext>
            </a:extLst>
          </p:cNvPr>
          <p:cNvCxnSpPr>
            <a:cxnSpLocks/>
          </p:cNvCxnSpPr>
          <p:nvPr/>
        </p:nvCxnSpPr>
        <p:spPr>
          <a:xfrm>
            <a:off x="805406" y="15689209"/>
            <a:ext cx="575382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C26621-EA11-F069-9447-913FDDD791B8}"/>
              </a:ext>
            </a:extLst>
          </p:cNvPr>
          <p:cNvSpPr txBox="1"/>
          <p:nvPr/>
        </p:nvSpPr>
        <p:spPr>
          <a:xfrm>
            <a:off x="6741746" y="17229406"/>
            <a:ext cx="631915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Conclusion &amp; Applications</a:t>
            </a:r>
          </a:p>
          <a:p>
            <a:pPr algn="just"/>
            <a:endParaRPr lang="en-US" sz="2800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algn="just"/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The project delivers a lightweight, serverless-ready system for Gujarati news translation and summarization, enabling non-Gujarati audiences to quickly access regional news. By integrating article scraping, boilerplate removal, translation, and summarization into a single pipeline, it ensures efficiency, low dependency overhead, and real-world usability.</a:t>
            </a:r>
          </a:p>
          <a:p>
            <a:pPr lvl="0" algn="just"/>
            <a:r>
              <a:rPr lang="en-US" sz="28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Applications:</a:t>
            </a:r>
          </a:p>
          <a:p>
            <a:pPr lvl="0" algn="just"/>
            <a:r>
              <a:rPr lang="en-US" sz="28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Cross-lingual News Monitoring: </a:t>
            </a: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Track Gujarati news in English for journalists and organizations.</a:t>
            </a:r>
          </a:p>
          <a:p>
            <a:pPr lvl="0" algn="just"/>
            <a:r>
              <a:rPr lang="en-US" sz="28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Media Analytics &amp; Research: </a:t>
            </a: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Provide quick digests for media houses, researchers, and policymakers.</a:t>
            </a:r>
          </a:p>
          <a:p>
            <a:pPr lvl="0" algn="just"/>
            <a:r>
              <a:rPr lang="en-US" sz="28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News Aggregation &amp; Alerts: </a:t>
            </a: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Integrate into real-time pipelines for concise English updates.</a:t>
            </a:r>
          </a:p>
          <a:p>
            <a:pPr lvl="0" algn="just"/>
            <a:r>
              <a:rPr lang="en-US" sz="28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Educational &amp; Accessibility Use: </a:t>
            </a:r>
            <a:r>
              <a:rPr lang="en-US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Support students, non-native speakers, and global stakeholders in understanding Gujarati content.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800EDB-9C6E-374A-A0E7-A9C1F714A52D}"/>
              </a:ext>
            </a:extLst>
          </p:cNvPr>
          <p:cNvSpPr txBox="1"/>
          <p:nvPr/>
        </p:nvSpPr>
        <p:spPr>
          <a:xfrm>
            <a:off x="13270269" y="16600417"/>
            <a:ext cx="6319150" cy="118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References</a:t>
            </a:r>
          </a:p>
          <a:p>
            <a:pPr algn="ctr"/>
            <a:endParaRPr lang="en-US" sz="2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r>
              <a:rPr lang="en-IN" sz="2800" dirty="0"/>
              <a:t>[1] T. Wolf </a:t>
            </a:r>
            <a:r>
              <a:rPr lang="en-IN" sz="2800" i="1" dirty="0"/>
              <a:t>et al.</a:t>
            </a:r>
            <a:r>
              <a:rPr lang="en-IN" sz="2800" dirty="0"/>
              <a:t>, “Transformers: State-of-the-Art Natural Language Processing,” in </a:t>
            </a:r>
            <a:r>
              <a:rPr lang="en-IN" sz="2800" i="1" dirty="0"/>
              <a:t>Proc. 2020 Conf. Empirical Methods in Natural Language Processing (EMNLP)</a:t>
            </a:r>
            <a:r>
              <a:rPr lang="en-IN" sz="2800" dirty="0"/>
              <a:t>, 2020. [Online]. Available: </a:t>
            </a:r>
            <a:r>
              <a:rPr lang="en-IN" sz="2800" dirty="0">
                <a:hlinkClick r:id="rId7"/>
              </a:rPr>
              <a:t>https://huggingface.co/transformers</a:t>
            </a:r>
            <a:endParaRPr lang="en-IN" sz="2800" dirty="0"/>
          </a:p>
          <a:p>
            <a:r>
              <a:rPr lang="en-IN" sz="2800" dirty="0"/>
              <a:t>[2] A. </a:t>
            </a:r>
            <a:r>
              <a:rPr lang="en-IN" sz="2800" dirty="0" err="1"/>
              <a:t>Paszke</a:t>
            </a:r>
            <a:r>
              <a:rPr lang="en-IN" sz="2800" dirty="0"/>
              <a:t> </a:t>
            </a:r>
            <a:r>
              <a:rPr lang="en-IN" sz="2800" i="1" dirty="0"/>
              <a:t>et al.</a:t>
            </a:r>
            <a:r>
              <a:rPr lang="en-IN" sz="2800" dirty="0"/>
              <a:t>, “PyTorch: An Imperative Style, High-Performance Deep Learning Library,” in </a:t>
            </a:r>
            <a:r>
              <a:rPr lang="en-IN" sz="2800" i="1" dirty="0"/>
              <a:t>Advances in Neural Information Processing Systems</a:t>
            </a:r>
            <a:r>
              <a:rPr lang="en-IN" sz="2800" dirty="0"/>
              <a:t>, vol. 32, 2019. [Online]. Available: </a:t>
            </a:r>
            <a:r>
              <a:rPr lang="en-IN" sz="2800" dirty="0">
                <a:hlinkClick r:id="rId8"/>
              </a:rPr>
              <a:t>https://pytorch.org</a:t>
            </a:r>
            <a:endParaRPr lang="en-IN" sz="2800" dirty="0"/>
          </a:p>
          <a:p>
            <a:r>
              <a:rPr lang="en-IN" sz="2800" dirty="0"/>
              <a:t>[3] Newspaper3k, “Article scraping and curation library.” [Online]. Available: </a:t>
            </a:r>
            <a:r>
              <a:rPr lang="en-IN" sz="2800" dirty="0">
                <a:hlinkClick r:id="rId9"/>
              </a:rPr>
              <a:t>https://newspaper.readthedocs.io</a:t>
            </a:r>
            <a:endParaRPr lang="en-IN" sz="2800" dirty="0"/>
          </a:p>
          <a:p>
            <a:r>
              <a:rPr lang="en-IN" sz="2800" dirty="0"/>
              <a:t>[4] Deep-Translator, “Python library for translations using multiple APIs.” [Online]. Available: </a:t>
            </a:r>
            <a:r>
              <a:rPr lang="en-IN" sz="2800" dirty="0">
                <a:hlinkClick r:id="rId10"/>
              </a:rPr>
              <a:t>https://pypi.org/project/deep-translator/</a:t>
            </a:r>
            <a:endParaRPr lang="en-IN" sz="2800" dirty="0"/>
          </a:p>
          <a:p>
            <a:r>
              <a:rPr lang="en-IN" sz="2800" dirty="0"/>
              <a:t>[5] S. Ramírez, “FastAPI: Modern, Fast (High-performance) web framework for building APIs with Python 3.6+.” [Online]. Available: </a:t>
            </a:r>
            <a:r>
              <a:rPr lang="en-IN" sz="2800" dirty="0">
                <a:hlinkClick r:id="rId11"/>
              </a:rPr>
              <a:t>https://fastapi.tiangolo.com</a:t>
            </a:r>
            <a:endParaRPr lang="en-IN" sz="2800" dirty="0"/>
          </a:p>
        </p:txBody>
      </p:sp>
      <p:cxnSp>
        <p:nvCxnSpPr>
          <p:cNvPr id="35" name="Google Shape;104;p1">
            <a:extLst>
              <a:ext uri="{FF2B5EF4-FFF2-40B4-BE49-F238E27FC236}">
                <a16:creationId xmlns:a16="http://schemas.microsoft.com/office/drawing/2014/main" id="{DD82825F-2B7F-E872-9754-1A723161B0BD}"/>
              </a:ext>
            </a:extLst>
          </p:cNvPr>
          <p:cNvCxnSpPr>
            <a:cxnSpLocks/>
          </p:cNvCxnSpPr>
          <p:nvPr/>
        </p:nvCxnSpPr>
        <p:spPr>
          <a:xfrm>
            <a:off x="6741746" y="18046994"/>
            <a:ext cx="63191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04;p1">
            <a:extLst>
              <a:ext uri="{FF2B5EF4-FFF2-40B4-BE49-F238E27FC236}">
                <a16:creationId xmlns:a16="http://schemas.microsoft.com/office/drawing/2014/main" id="{7016F085-9BA4-2EA8-ABF9-10AECF1C6817}"/>
              </a:ext>
            </a:extLst>
          </p:cNvPr>
          <p:cNvCxnSpPr>
            <a:cxnSpLocks/>
          </p:cNvCxnSpPr>
          <p:nvPr/>
        </p:nvCxnSpPr>
        <p:spPr>
          <a:xfrm>
            <a:off x="13270269" y="17317781"/>
            <a:ext cx="63191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89;p1">
            <a:extLst>
              <a:ext uri="{FF2B5EF4-FFF2-40B4-BE49-F238E27FC236}">
                <a16:creationId xmlns:a16="http://schemas.microsoft.com/office/drawing/2014/main" id="{693E18D2-3344-8ABA-E307-3A0ED5421F8B}"/>
              </a:ext>
            </a:extLst>
          </p:cNvPr>
          <p:cNvSpPr txBox="1"/>
          <p:nvPr/>
        </p:nvSpPr>
        <p:spPr>
          <a:xfrm>
            <a:off x="7229567" y="5107002"/>
            <a:ext cx="116626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Result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39" name="Google Shape;99;p1">
            <a:extLst>
              <a:ext uri="{FF2B5EF4-FFF2-40B4-BE49-F238E27FC236}">
                <a16:creationId xmlns:a16="http://schemas.microsoft.com/office/drawing/2014/main" id="{2CBFC9FF-E87D-7174-F73F-95714976769A}"/>
              </a:ext>
            </a:extLst>
          </p:cNvPr>
          <p:cNvCxnSpPr>
            <a:cxnSpLocks/>
          </p:cNvCxnSpPr>
          <p:nvPr/>
        </p:nvCxnSpPr>
        <p:spPr>
          <a:xfrm>
            <a:off x="7229567" y="6097373"/>
            <a:ext cx="11662659" cy="2599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ninyo</dc:creator>
  <cp:lastModifiedBy>parth kansara</cp:lastModifiedBy>
  <cp:revision>26</cp:revision>
  <dcterms:created xsi:type="dcterms:W3CDTF">2018-06-17T16:38:04Z</dcterms:created>
  <dcterms:modified xsi:type="dcterms:W3CDTF">2025-10-03T04:26:15Z</dcterms:modified>
</cp:coreProperties>
</file>