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9" r:id="rId9"/>
    <p:sldId id="268" r:id="rId10"/>
    <p:sldId id="264" r:id="rId11"/>
    <p:sldId id="265" r:id="rId12"/>
    <p:sldId id="270" r:id="rId13"/>
    <p:sldId id="267" r:id="rId14"/>
  </p:sldIdLst>
  <p:sldSz cx="18288000" cy="10287000"/>
  <p:notesSz cx="6858000" cy="9144000"/>
  <p:embeddedFontLst>
    <p:embeddedFont>
      <p:font typeface="Garamond Bold" panose="02020804030307010803" pitchFamily="18" charset="0"/>
      <p:regular r:id="rId15"/>
      <p:bold r:id="rId16"/>
    </p:embeddedFont>
    <p:embeddedFont>
      <p:font typeface="Hatton" panose="020B0604020202020204" charset="0"/>
      <p:regular r:id="rId17"/>
    </p:embeddedFont>
    <p:embeddedFont>
      <p:font typeface="Hatton Bold" panose="020B0604020202020204" charset="0"/>
      <p:regular r:id="rId18"/>
    </p:embeddedFont>
    <p:embeddedFont>
      <p:font typeface="Poppins" panose="00000500000000000000" pitchFamily="2" charset="0"/>
      <p:regular r:id="rId19"/>
      <p:bold r:id="rId20"/>
    </p:embeddedFont>
    <p:embeddedFont>
      <p:font typeface="Poppins Bold" panose="00000800000000000000" charset="0"/>
      <p:regular r:id="rId21"/>
    </p:embeddedFont>
    <p:embeddedFont>
      <p:font typeface="TT Drugs" panose="020B0604020202020204" charset="0"/>
      <p:regular r:id="rId22"/>
    </p:embeddedFont>
    <p:embeddedFont>
      <p:font typeface="TT Drugs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34" y="2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909030" y="0"/>
            <a:ext cx="8469941" cy="11225528"/>
            <a:chOff x="0" y="0"/>
            <a:chExt cx="11293255" cy="1496737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1293221" cy="14967331"/>
            </a:xfrm>
            <a:custGeom>
              <a:avLst/>
              <a:gdLst/>
              <a:ahLst/>
              <a:cxnLst/>
              <a:rect l="l" t="t" r="r" b="b"/>
              <a:pathLst>
                <a:path w="11293221" h="14967331">
                  <a:moveTo>
                    <a:pt x="0" y="0"/>
                  </a:moveTo>
                  <a:lnTo>
                    <a:pt x="11293221" y="0"/>
                  </a:lnTo>
                  <a:lnTo>
                    <a:pt x="11293221" y="14967331"/>
                  </a:lnTo>
                  <a:lnTo>
                    <a:pt x="0" y="1496733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5507" r="-5507"/>
              </a:stretch>
            </a:blipFill>
          </p:spPr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881963" y="-439720"/>
            <a:ext cx="14524075" cy="2936853"/>
            <a:chOff x="0" y="0"/>
            <a:chExt cx="20726400" cy="41909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26400" cy="4190999"/>
            </a:xfrm>
            <a:custGeom>
              <a:avLst/>
              <a:gdLst/>
              <a:ahLst/>
              <a:cxnLst/>
              <a:rect l="l" t="t" r="r" b="b"/>
              <a:pathLst>
                <a:path w="20726400" h="4190999">
                  <a:moveTo>
                    <a:pt x="0" y="0"/>
                  </a:moveTo>
                  <a:lnTo>
                    <a:pt x="20726400" y="0"/>
                  </a:lnTo>
                  <a:lnTo>
                    <a:pt x="20726400" y="4190999"/>
                  </a:lnTo>
                  <a:lnTo>
                    <a:pt x="0" y="41909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726400" cy="422909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640"/>
                </a:lnSpc>
              </a:pPr>
              <a:r>
                <a:rPr lang="en-US" sz="4700" b="1">
                  <a:solidFill>
                    <a:srgbClr val="FFFFFF"/>
                  </a:solidFill>
                  <a:latin typeface="Hatton Bold"/>
                  <a:ea typeface="Hatton Bold"/>
                  <a:cs typeface="Hatton Bold"/>
                  <a:sym typeface="Hatton Bold"/>
                </a:rPr>
                <a:t>FEASIBILITY AND VIABILITY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87928" y="390103"/>
            <a:ext cx="933831" cy="1277208"/>
            <a:chOff x="0" y="0"/>
            <a:chExt cx="1245108" cy="170294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8" r="-38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15895675" y="390103"/>
            <a:ext cx="2392299" cy="1277208"/>
            <a:chOff x="0" y="0"/>
            <a:chExt cx="3189732" cy="170294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61601" b="-61601"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10689142" y="2788815"/>
            <a:ext cx="9149906" cy="6088856"/>
            <a:chOff x="0" y="0"/>
            <a:chExt cx="12199874" cy="8118475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6000"/>
              </a:blip>
              <a:stretch>
                <a:fillRect/>
              </a:stretch>
            </a:blipFill>
          </p:spPr>
        </p:sp>
      </p:grpSp>
      <p:sp>
        <p:nvSpPr>
          <p:cNvPr id="11" name="TextBox 11"/>
          <p:cNvSpPr txBox="1"/>
          <p:nvPr/>
        </p:nvSpPr>
        <p:spPr>
          <a:xfrm>
            <a:off x="8763000" y="2238481"/>
            <a:ext cx="9149906" cy="14250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686"/>
              </a:lnSpc>
              <a:spcBef>
                <a:spcPct val="0"/>
              </a:spcBef>
            </a:pPr>
            <a:r>
              <a:rPr lang="en-US" sz="4061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Strategies for overcoming these challenges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763000" y="4239353"/>
            <a:ext cx="8763001" cy="55168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3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Handles API Complexity:</a:t>
            </a:r>
            <a:r>
              <a:rPr lang="en-US" sz="27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Uses strong data validation and error handling to ensure reliable and consistent information.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3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3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Builds User Trust:</a:t>
            </a:r>
            <a:r>
              <a:rPr lang="en-US" sz="27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Includes a manual override feature, giving users final control over all changes and recommendations.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3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3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Ensures Product-Market Fit:</a:t>
            </a:r>
            <a:r>
              <a:rPr lang="en-US" sz="27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Starts with a simple MVP to gather early feedback and quickly improve the product based on real user needs.</a:t>
            </a:r>
          </a:p>
          <a:p>
            <a:pPr algn="l">
              <a:lnSpc>
                <a:spcPts val="3914"/>
              </a:lnSpc>
            </a:pPr>
            <a:endParaRPr lang="en-US" sz="2795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838554-67B4-2E85-7F05-98726C8AC7FE}"/>
              </a:ext>
            </a:extLst>
          </p:cNvPr>
          <p:cNvSpPr txBox="1"/>
          <p:nvPr/>
        </p:nvSpPr>
        <p:spPr>
          <a:xfrm>
            <a:off x="381000" y="4178949"/>
            <a:ext cx="8001000" cy="46987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730" b="1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Unreliable Data:</a:t>
            </a:r>
            <a:r>
              <a:rPr lang="en-US" sz="2730" b="0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Third-party APIs (maps, events, transit) can have delays, errors, or sudden changes.</a:t>
            </a:r>
          </a:p>
          <a:p>
            <a:pPr marL="457200" indent="-457200" algn="l">
              <a:spcBef>
                <a:spcPts val="450"/>
              </a:spcBef>
              <a:buFont typeface="Arial" panose="020B0604020202020204" pitchFamily="34" charset="0"/>
              <a:buChar char="•"/>
            </a:pPr>
            <a:endParaRPr lang="en-US" sz="2730" b="1" i="0" dirty="0">
              <a:solidFill>
                <a:schemeClr val="bg1"/>
              </a:solidFill>
              <a:effectLst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 algn="l">
              <a:spcBef>
                <a:spcPts val="450"/>
              </a:spcBef>
              <a:buFont typeface="Arial" panose="020B0604020202020204" pitchFamily="34" charset="0"/>
              <a:buChar char="•"/>
            </a:pPr>
            <a:r>
              <a:rPr lang="en-US" sz="2730" b="1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User Trust:</a:t>
            </a:r>
            <a:r>
              <a:rPr lang="en-US" sz="2730" b="0" i="0" dirty="0">
                <a:solidFill>
                  <a:schemeClr val="bg1"/>
                </a:solidFill>
                <a:effectLst/>
                <a:latin typeface="Poppins" panose="00000500000000000000" pitchFamily="2" charset="0"/>
                <a:cs typeface="Poppins" panose="00000500000000000000" pitchFamily="2" charset="0"/>
              </a:rPr>
              <a:t> People may not trust an AI to change their travel plans automatically.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3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3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Over-Personalization:</a:t>
            </a:r>
            <a:r>
              <a:rPr lang="en-US" sz="27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The app might recommend only similar places, reducing exploration and diversity</a:t>
            </a:r>
            <a:r>
              <a:rPr lang="en-US" dirty="0"/>
              <a:t>.</a:t>
            </a:r>
          </a:p>
          <a:p>
            <a:pPr>
              <a:buNone/>
            </a:pP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CD46DE5-087B-ED3F-68D7-B25F65BDD9E3}"/>
              </a:ext>
            </a:extLst>
          </p:cNvPr>
          <p:cNvSpPr txBox="1"/>
          <p:nvPr/>
        </p:nvSpPr>
        <p:spPr>
          <a:xfrm>
            <a:off x="800100" y="2432563"/>
            <a:ext cx="7162800" cy="7125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b="1" dirty="0">
                <a:solidFill>
                  <a:schemeClr val="bg1"/>
                </a:solidFill>
                <a:latin typeface="Poppins Bold" panose="00000800000000000000" charset="0"/>
                <a:cs typeface="Poppins Bold" panose="00000800000000000000" charset="0"/>
              </a:rPr>
              <a:t>Challenges we might face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06616" y="184124"/>
            <a:ext cx="13548944" cy="2739676"/>
            <a:chOff x="0" y="0"/>
            <a:chExt cx="20726400" cy="41909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26400" cy="4190999"/>
            </a:xfrm>
            <a:custGeom>
              <a:avLst/>
              <a:gdLst/>
              <a:ahLst/>
              <a:cxnLst/>
              <a:rect l="l" t="t" r="r" b="b"/>
              <a:pathLst>
                <a:path w="20726400" h="4190999">
                  <a:moveTo>
                    <a:pt x="0" y="0"/>
                  </a:moveTo>
                  <a:lnTo>
                    <a:pt x="20726400" y="0"/>
                  </a:lnTo>
                  <a:lnTo>
                    <a:pt x="20726400" y="4190999"/>
                  </a:lnTo>
                  <a:lnTo>
                    <a:pt x="0" y="41909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20726400" cy="4238624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160"/>
                </a:lnSpc>
              </a:pPr>
              <a:r>
                <a:rPr lang="en-US" sz="4300" b="1">
                  <a:solidFill>
                    <a:srgbClr val="FFFFFF"/>
                  </a:solidFill>
                  <a:latin typeface="Hatton Bold"/>
                  <a:ea typeface="Hatton Bold"/>
                  <a:cs typeface="Hatton Bold"/>
                  <a:sym typeface="Hatton Bold"/>
                </a:rPr>
                <a:t>IMPACT AND BENEFITS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87928" y="390103"/>
            <a:ext cx="933831" cy="1277208"/>
            <a:chOff x="0" y="0"/>
            <a:chExt cx="1245108" cy="170294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8" r="-38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10689142" y="2788815"/>
            <a:ext cx="9149906" cy="6088856"/>
            <a:chOff x="0" y="0"/>
            <a:chExt cx="12199874" cy="81184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15895675" y="390103"/>
            <a:ext cx="2392299" cy="1277208"/>
            <a:chOff x="0" y="0"/>
            <a:chExt cx="3189732" cy="170294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61601" b="-61601"/>
              </a:stretch>
            </a:blipFill>
          </p:spPr>
        </p:sp>
      </p:grpSp>
      <p:sp>
        <p:nvSpPr>
          <p:cNvPr id="11" name="TextBox 11"/>
          <p:cNvSpPr txBox="1"/>
          <p:nvPr/>
        </p:nvSpPr>
        <p:spPr>
          <a:xfrm>
            <a:off x="-3657600" y="2327996"/>
            <a:ext cx="16993079" cy="5958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86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Potential impact of the solution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47587" y="3281803"/>
            <a:ext cx="8296413" cy="59908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Reduces Travel Stress:</a:t>
            </a: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Creates a more fluid, adaptable, and less stressful experience by automatically handling disruptions.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Maximizes Travel Time:</a:t>
            </a: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Helps users avoid delays and discover new places, ensuring they get the most value from their trip.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Supports Sustainable Tourism:</a:t>
            </a: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Distributes visitor traffic more evenly, reducing overcrowding and benefiting local businesses in lesser-known areas.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Transforms Travel Planning:</a:t>
            </a: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Shifts from a rigid, pre-planned itinerary to a dynamic, real-time adventure.</a:t>
            </a:r>
          </a:p>
          <a:p>
            <a:pPr algn="l">
              <a:lnSpc>
                <a:spcPts val="3706"/>
              </a:lnSpc>
            </a:pPr>
            <a:endParaRPr lang="en-US" sz="2647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" name="TextBox 11">
            <a:extLst>
              <a:ext uri="{FF2B5EF4-FFF2-40B4-BE49-F238E27FC236}">
                <a16:creationId xmlns:a16="http://schemas.microsoft.com/office/drawing/2014/main" id="{8577B2A2-DE16-934B-08B9-DCA36C670D1A}"/>
              </a:ext>
            </a:extLst>
          </p:cNvPr>
          <p:cNvSpPr txBox="1"/>
          <p:nvPr/>
        </p:nvSpPr>
        <p:spPr>
          <a:xfrm>
            <a:off x="6561007" y="2128130"/>
            <a:ext cx="13548944" cy="58144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986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Benefits of the solution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:a16="http://schemas.microsoft.com/office/drawing/2014/main" id="{8760A410-F603-29B2-DD54-C391FDCCE33B}"/>
              </a:ext>
            </a:extLst>
          </p:cNvPr>
          <p:cNvSpPr txBox="1"/>
          <p:nvPr/>
        </p:nvSpPr>
        <p:spPr>
          <a:xfrm>
            <a:off x="9624503" y="2894094"/>
            <a:ext cx="7915414" cy="71111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Eliminates Travel Stress:</a:t>
            </a: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Automatically manages delays and disruptions for a smoother journey.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Discovers Hidden Gems:</a:t>
            </a: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Recommends personalized off-the-beaten-path locations based on your preferences.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Full User Control:</a:t>
            </a: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Maintain complete flexibility to accept, modify, or override any suggestion.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Adapts and Improves:</a:t>
            </a: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Continuously learns from your choices to deliver increasingly accurate recommendations.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Effortless Experience:</a:t>
            </a:r>
            <a:r>
              <a:rPr lang="en-US" sz="240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Removes the burden of constant replanning so you can fully enjoy your adventure.</a:t>
            </a:r>
          </a:p>
          <a:p>
            <a:pPr algn="l">
              <a:lnSpc>
                <a:spcPts val="3808"/>
              </a:lnSpc>
            </a:pPr>
            <a:endParaRPr lang="en-US" sz="272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D671ED-BAC1-B140-B507-F1AC23C67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169E324-B045-5E15-90FD-01FA33BB784F}"/>
              </a:ext>
            </a:extLst>
          </p:cNvPr>
          <p:cNvGrpSpPr/>
          <p:nvPr/>
        </p:nvGrpSpPr>
        <p:grpSpPr>
          <a:xfrm>
            <a:off x="687928" y="390103"/>
            <a:ext cx="933831" cy="1277208"/>
            <a:chOff x="0" y="0"/>
            <a:chExt cx="1245108" cy="170294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52BA4159-70AA-5521-009B-53AFD0A35ADC}"/>
                </a:ext>
              </a:extLst>
            </p:cNvPr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8" r="-38"/>
              </a:stretch>
            </a:blipFill>
          </p:spPr>
        </p:sp>
      </p:grpSp>
      <p:grpSp>
        <p:nvGrpSpPr>
          <p:cNvPr id="4" name="Group 4">
            <a:extLst>
              <a:ext uri="{FF2B5EF4-FFF2-40B4-BE49-F238E27FC236}">
                <a16:creationId xmlns:a16="http://schemas.microsoft.com/office/drawing/2014/main" id="{639A6B3F-FB93-CA60-7F5D-BFFDD6CD12E0}"/>
              </a:ext>
            </a:extLst>
          </p:cNvPr>
          <p:cNvGrpSpPr/>
          <p:nvPr/>
        </p:nvGrpSpPr>
        <p:grpSpPr>
          <a:xfrm>
            <a:off x="10689142" y="2788815"/>
            <a:ext cx="9149906" cy="6088856"/>
            <a:chOff x="0" y="0"/>
            <a:chExt cx="12199874" cy="8118475"/>
          </a:xfrm>
        </p:grpSpPr>
        <p:sp>
          <p:nvSpPr>
            <p:cNvPr id="5" name="Freeform 5">
              <a:extLst>
                <a:ext uri="{FF2B5EF4-FFF2-40B4-BE49-F238E27FC236}">
                  <a16:creationId xmlns:a16="http://schemas.microsoft.com/office/drawing/2014/main" id="{4804EC21-3975-DF65-A5F1-A19BD319ED2B}"/>
                </a:ext>
              </a:extLst>
            </p:cNvPr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/>
              </a:stretch>
            </a:blipFill>
          </p:spPr>
        </p:sp>
      </p:grpSp>
      <p:grpSp>
        <p:nvGrpSpPr>
          <p:cNvPr id="6" name="Group 6">
            <a:extLst>
              <a:ext uri="{FF2B5EF4-FFF2-40B4-BE49-F238E27FC236}">
                <a16:creationId xmlns:a16="http://schemas.microsoft.com/office/drawing/2014/main" id="{A1C167F6-D991-B6FF-1394-A41417EE2274}"/>
              </a:ext>
            </a:extLst>
          </p:cNvPr>
          <p:cNvGrpSpPr/>
          <p:nvPr/>
        </p:nvGrpSpPr>
        <p:grpSpPr>
          <a:xfrm>
            <a:off x="15895675" y="390103"/>
            <a:ext cx="2392299" cy="1277208"/>
            <a:chOff x="0" y="0"/>
            <a:chExt cx="3189732" cy="1702943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01C2F993-E7C4-F156-B599-74EFC866050D}"/>
                </a:ext>
              </a:extLst>
            </p:cNvPr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61601" b="-61601"/>
              </a:stretch>
            </a:blipFill>
          </p:spPr>
        </p:sp>
      </p:grpSp>
      <p:grpSp>
        <p:nvGrpSpPr>
          <p:cNvPr id="8" name="Group 8">
            <a:extLst>
              <a:ext uri="{FF2B5EF4-FFF2-40B4-BE49-F238E27FC236}">
                <a16:creationId xmlns:a16="http://schemas.microsoft.com/office/drawing/2014/main" id="{4C0FA639-61F5-84AF-8BE2-832060E91C89}"/>
              </a:ext>
            </a:extLst>
          </p:cNvPr>
          <p:cNvGrpSpPr/>
          <p:nvPr/>
        </p:nvGrpSpPr>
        <p:grpSpPr>
          <a:xfrm>
            <a:off x="2106616" y="184124"/>
            <a:ext cx="13548944" cy="2739676"/>
            <a:chOff x="0" y="0"/>
            <a:chExt cx="20726400" cy="4190999"/>
          </a:xfrm>
        </p:grpSpPr>
        <p:sp>
          <p:nvSpPr>
            <p:cNvPr id="9" name="Freeform 9">
              <a:extLst>
                <a:ext uri="{FF2B5EF4-FFF2-40B4-BE49-F238E27FC236}">
                  <a16:creationId xmlns:a16="http://schemas.microsoft.com/office/drawing/2014/main" id="{6EE0BCFB-440D-352E-3822-9D5566583488}"/>
                </a:ext>
              </a:extLst>
            </p:cNvPr>
            <p:cNvSpPr/>
            <p:nvPr/>
          </p:nvSpPr>
          <p:spPr>
            <a:xfrm>
              <a:off x="0" y="0"/>
              <a:ext cx="20726400" cy="4190999"/>
            </a:xfrm>
            <a:custGeom>
              <a:avLst/>
              <a:gdLst/>
              <a:ahLst/>
              <a:cxnLst/>
              <a:rect l="l" t="t" r="r" b="b"/>
              <a:pathLst>
                <a:path w="20726400" h="4190999">
                  <a:moveTo>
                    <a:pt x="0" y="0"/>
                  </a:moveTo>
                  <a:lnTo>
                    <a:pt x="20726400" y="0"/>
                  </a:lnTo>
                  <a:lnTo>
                    <a:pt x="20726400" y="4190999"/>
                  </a:lnTo>
                  <a:lnTo>
                    <a:pt x="0" y="41909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" name="TextBox 10">
              <a:extLst>
                <a:ext uri="{FF2B5EF4-FFF2-40B4-BE49-F238E27FC236}">
                  <a16:creationId xmlns:a16="http://schemas.microsoft.com/office/drawing/2014/main" id="{6BE7F1C6-0ACF-E7F2-D0EA-87DAEBE44FDB}"/>
                </a:ext>
              </a:extLst>
            </p:cNvPr>
            <p:cNvSpPr txBox="1"/>
            <p:nvPr/>
          </p:nvSpPr>
          <p:spPr>
            <a:xfrm>
              <a:off x="0" y="-47625"/>
              <a:ext cx="20726400" cy="4238624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5160"/>
                </a:lnSpc>
              </a:pPr>
              <a:r>
                <a:rPr lang="en-US" sz="4300" b="1" dirty="0">
                  <a:solidFill>
                    <a:srgbClr val="FFFFFF"/>
                  </a:solidFill>
                  <a:latin typeface="Hatton Bold"/>
                  <a:ea typeface="Hatton Bold"/>
                  <a:cs typeface="Hatton Bold"/>
                  <a:sym typeface="Hatton Bold"/>
                </a:rPr>
                <a:t>PROTOTYPE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3A837A5F-ECCF-3314-A144-7F9DB896406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1088" y="2400300"/>
            <a:ext cx="15240000" cy="726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577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69528" y="3773662"/>
            <a:ext cx="13548944" cy="2739676"/>
            <a:chOff x="0" y="0"/>
            <a:chExt cx="20726400" cy="41909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26400" cy="4190999"/>
            </a:xfrm>
            <a:custGeom>
              <a:avLst/>
              <a:gdLst/>
              <a:ahLst/>
              <a:cxnLst/>
              <a:rect l="l" t="t" r="r" b="b"/>
              <a:pathLst>
                <a:path w="20726400" h="4190999">
                  <a:moveTo>
                    <a:pt x="0" y="0"/>
                  </a:moveTo>
                  <a:lnTo>
                    <a:pt x="20726400" y="0"/>
                  </a:lnTo>
                  <a:lnTo>
                    <a:pt x="20726400" y="4190999"/>
                  </a:lnTo>
                  <a:lnTo>
                    <a:pt x="0" y="41909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95250"/>
              <a:ext cx="20726400" cy="428624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11999"/>
                </a:lnSpc>
              </a:pPr>
              <a:r>
                <a:rPr lang="en-US" sz="9999" b="1">
                  <a:solidFill>
                    <a:srgbClr val="FFFFFF"/>
                  </a:solidFill>
                  <a:latin typeface="Hatton Bold"/>
                  <a:ea typeface="Hatton Bold"/>
                  <a:cs typeface="Hatton Bold"/>
                  <a:sym typeface="Hatton Bold"/>
                </a:rPr>
                <a:t>THANK YOU !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87928" y="390103"/>
            <a:ext cx="933831" cy="1277208"/>
            <a:chOff x="0" y="0"/>
            <a:chExt cx="1245108" cy="170294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8" r="-38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10274731" y="5143500"/>
            <a:ext cx="9149906" cy="6088856"/>
            <a:chOff x="0" y="0"/>
            <a:chExt cx="12199874" cy="81184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15895675" y="390103"/>
            <a:ext cx="2392299" cy="1277208"/>
            <a:chOff x="0" y="0"/>
            <a:chExt cx="3189732" cy="170294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61601" b="-61601"/>
              </a:stretch>
            </a:blipFill>
          </p:spPr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026303" y="-89665"/>
            <a:ext cx="14235395" cy="2878480"/>
            <a:chOff x="0" y="0"/>
            <a:chExt cx="20726400" cy="41909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26400" cy="4190999"/>
            </a:xfrm>
            <a:custGeom>
              <a:avLst/>
              <a:gdLst/>
              <a:ahLst/>
              <a:cxnLst/>
              <a:rect l="l" t="t" r="r" b="b"/>
              <a:pathLst>
                <a:path w="20726400" h="4190999">
                  <a:moveTo>
                    <a:pt x="0" y="0"/>
                  </a:moveTo>
                  <a:lnTo>
                    <a:pt x="20726400" y="0"/>
                  </a:lnTo>
                  <a:lnTo>
                    <a:pt x="20726400" y="4190999"/>
                  </a:lnTo>
                  <a:lnTo>
                    <a:pt x="0" y="41909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20726400" cy="424814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6000"/>
                </a:lnSpc>
              </a:pPr>
              <a:r>
                <a:rPr lang="en-US" sz="5000">
                  <a:solidFill>
                    <a:srgbClr val="FFFFFF"/>
                  </a:solidFill>
                  <a:latin typeface="Hatton"/>
                  <a:ea typeface="Hatton"/>
                  <a:cs typeface="Hatton"/>
                  <a:sym typeface="Hatton"/>
                </a:rPr>
                <a:t>CODE VERSE HACKATHON 2025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063138" y="390103"/>
            <a:ext cx="2392299" cy="1287267"/>
            <a:chOff x="0" y="0"/>
            <a:chExt cx="3189732" cy="171635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3189732" cy="1716405"/>
            </a:xfrm>
            <a:custGeom>
              <a:avLst/>
              <a:gdLst/>
              <a:ahLst/>
              <a:cxnLst/>
              <a:rect l="l" t="t" r="r" b="b"/>
              <a:pathLst>
                <a:path w="3189732" h="1716405">
                  <a:moveTo>
                    <a:pt x="0" y="0"/>
                  </a:moveTo>
                  <a:lnTo>
                    <a:pt x="3189732" y="0"/>
                  </a:lnTo>
                  <a:lnTo>
                    <a:pt x="3189732" y="1716405"/>
                  </a:lnTo>
                  <a:lnTo>
                    <a:pt x="0" y="171640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60727" b="-60724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561781" y="390103"/>
            <a:ext cx="933831" cy="1277208"/>
            <a:chOff x="0" y="0"/>
            <a:chExt cx="1245108" cy="170294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38" r="-38"/>
              </a:stretch>
            </a:blipFill>
          </p:spPr>
        </p:sp>
      </p:grpSp>
      <p:sp>
        <p:nvSpPr>
          <p:cNvPr id="9" name="TextBox 9"/>
          <p:cNvSpPr txBox="1"/>
          <p:nvPr/>
        </p:nvSpPr>
        <p:spPr>
          <a:xfrm>
            <a:off x="588362" y="1016200"/>
            <a:ext cx="17129213" cy="87293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829"/>
              </a:lnSpc>
            </a:pPr>
            <a:endParaRPr dirty="0"/>
          </a:p>
          <a:p>
            <a:pPr marL="795953" lvl="3" indent="-198988" algn="just">
              <a:lnSpc>
                <a:spcPts val="7308"/>
              </a:lnSpc>
              <a:buFont typeface="Arial"/>
              <a:buChar char="￭"/>
            </a:pPr>
            <a:r>
              <a:rPr lang="en-US" sz="3045" b="1" dirty="0">
                <a:solidFill>
                  <a:srgbClr val="FFFFFF"/>
                </a:solidFill>
                <a:latin typeface="TT Drugs Bold"/>
                <a:ea typeface="TT Drugs Bold"/>
                <a:cs typeface="TT Drugs Bold"/>
                <a:sym typeface="TT Drugs Bold"/>
              </a:rPr>
              <a:t>Problem Statement Title </a:t>
            </a:r>
            <a:r>
              <a:rPr lang="en-US" sz="3045" b="1" dirty="0">
                <a:solidFill>
                  <a:srgbClr val="FFFFFF"/>
                </a:solidFill>
                <a:latin typeface="TT Drugs"/>
                <a:ea typeface="TT Drugs"/>
                <a:cs typeface="TT Drugs"/>
                <a:sym typeface="TT Drugs"/>
              </a:rPr>
              <a:t>-</a:t>
            </a:r>
          </a:p>
          <a:p>
            <a:pPr algn="just">
              <a:lnSpc>
                <a:spcPts val="6829"/>
              </a:lnSpc>
            </a:pPr>
            <a:r>
              <a:rPr lang="en-US" sz="2845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Create a "living itinerary" system that dynamically adjusts a traveler's plans in real-time based on live events and user feedback.</a:t>
            </a:r>
          </a:p>
          <a:p>
            <a:pPr marL="795953" lvl="3" indent="-198988" algn="just">
              <a:lnSpc>
                <a:spcPts val="7308"/>
              </a:lnSpc>
              <a:buFont typeface="Arial"/>
              <a:buChar char="￭"/>
            </a:pPr>
            <a:r>
              <a:rPr lang="en-US" sz="2400" b="1" dirty="0">
                <a:solidFill>
                  <a:srgbClr val="FFFFFF"/>
                </a:solidFill>
                <a:latin typeface="TT Drugs Bold"/>
                <a:ea typeface="TT Drugs Bold"/>
                <a:cs typeface="TT Drugs Bold"/>
                <a:sym typeface="TT Drugs Bold"/>
              </a:rPr>
              <a:t>Team Name -</a:t>
            </a:r>
            <a:r>
              <a:rPr lang="en-US" sz="2400" dirty="0">
                <a:solidFill>
                  <a:srgbClr val="FFFFFF"/>
                </a:solidFill>
                <a:latin typeface="TT Drugs"/>
                <a:ea typeface="TT Drugs"/>
                <a:cs typeface="TT Drugs"/>
                <a:sym typeface="TT Drugs"/>
              </a:rPr>
              <a:t> </a:t>
            </a:r>
            <a:r>
              <a:rPr lang="en-US" sz="2400" dirty="0" err="1">
                <a:solidFill>
                  <a:srgbClr val="FFFFFF"/>
                </a:solidFill>
                <a:latin typeface="TT Drugs"/>
                <a:ea typeface="TT Drugs"/>
                <a:cs typeface="TT Drugs"/>
                <a:sym typeface="TT Drugs"/>
              </a:rPr>
              <a:t>Koders</a:t>
            </a:r>
            <a:endParaRPr lang="en-US" sz="2400" dirty="0">
              <a:solidFill>
                <a:srgbClr val="FFFFFF"/>
              </a:solidFill>
              <a:latin typeface="TT Drugs"/>
              <a:ea typeface="TT Drugs"/>
              <a:cs typeface="TT Drugs"/>
              <a:sym typeface="TT Drugs"/>
            </a:endParaRPr>
          </a:p>
          <a:p>
            <a:pPr marL="795953" lvl="3" indent="-198988" algn="just">
              <a:lnSpc>
                <a:spcPts val="7308"/>
              </a:lnSpc>
              <a:buFont typeface="Arial"/>
              <a:buChar char="￭"/>
            </a:pPr>
            <a:r>
              <a:rPr lang="en-US" sz="2400" b="1" dirty="0">
                <a:solidFill>
                  <a:srgbClr val="FFFFFF"/>
                </a:solidFill>
                <a:latin typeface="TT Drugs Bold"/>
                <a:ea typeface="TT Drugs Bold"/>
                <a:cs typeface="TT Drugs Bold"/>
                <a:sym typeface="TT Drugs Bold"/>
              </a:rPr>
              <a:t>Team Members-</a:t>
            </a:r>
          </a:p>
          <a:p>
            <a:pPr algn="just">
              <a:lnSpc>
                <a:spcPts val="6829"/>
              </a:lnSpc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1. </a:t>
            </a:r>
            <a:r>
              <a:rPr lang="en-US" sz="2400" dirty="0" err="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Shriyash</a:t>
            </a: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Santosh Kulkarni</a:t>
            </a:r>
          </a:p>
          <a:p>
            <a:pPr algn="just">
              <a:lnSpc>
                <a:spcPts val="6829"/>
              </a:lnSpc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2. Parth Amit Kulkarni</a:t>
            </a:r>
          </a:p>
          <a:p>
            <a:pPr algn="just">
              <a:lnSpc>
                <a:spcPts val="6829"/>
              </a:lnSpc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3. Kaustubh Kulkarni</a:t>
            </a:r>
          </a:p>
          <a:p>
            <a:pPr algn="just">
              <a:lnSpc>
                <a:spcPts val="6829"/>
              </a:lnSpc>
            </a:pPr>
            <a:r>
              <a:rPr lang="en-US" sz="2400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4. Parth Bhushan Kulkarni</a:t>
            </a:r>
            <a:endParaRPr lang="en-US" sz="2845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0" name="Group 10"/>
          <p:cNvGrpSpPr/>
          <p:nvPr/>
        </p:nvGrpSpPr>
        <p:grpSpPr>
          <a:xfrm>
            <a:off x="10299109" y="5143500"/>
            <a:ext cx="9149906" cy="6088856"/>
            <a:chOff x="0" y="0"/>
            <a:chExt cx="12199874" cy="811847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alphaModFix amt="46000"/>
              </a:blip>
              <a:stretch>
                <a:fillRect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14500" y="-212418"/>
            <a:ext cx="15544800" cy="3143249"/>
            <a:chOff x="0" y="0"/>
            <a:chExt cx="20726400" cy="41909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26400" cy="4190999"/>
            </a:xfrm>
            <a:custGeom>
              <a:avLst/>
              <a:gdLst/>
              <a:ahLst/>
              <a:cxnLst/>
              <a:rect l="l" t="t" r="r" b="b"/>
              <a:pathLst>
                <a:path w="20726400" h="4190999">
                  <a:moveTo>
                    <a:pt x="0" y="0"/>
                  </a:moveTo>
                  <a:lnTo>
                    <a:pt x="20726400" y="0"/>
                  </a:lnTo>
                  <a:lnTo>
                    <a:pt x="20726400" y="4190999"/>
                  </a:lnTo>
                  <a:lnTo>
                    <a:pt x="0" y="41909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20726400" cy="421004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87928" y="390103"/>
            <a:ext cx="933831" cy="1277208"/>
            <a:chOff x="0" y="0"/>
            <a:chExt cx="1245108" cy="170294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8" r="-38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10689142" y="2788815"/>
            <a:ext cx="9149906" cy="6088856"/>
            <a:chOff x="0" y="0"/>
            <a:chExt cx="12199874" cy="81184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30819"/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15895675" y="390103"/>
            <a:ext cx="2392299" cy="1277208"/>
            <a:chOff x="0" y="0"/>
            <a:chExt cx="3189732" cy="170294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61601" b="-61601"/>
              </a:stretch>
            </a:blipFill>
          </p:spPr>
        </p:sp>
      </p:grpSp>
      <p:sp>
        <p:nvSpPr>
          <p:cNvPr id="11" name="TextBox 11"/>
          <p:cNvSpPr txBox="1"/>
          <p:nvPr/>
        </p:nvSpPr>
        <p:spPr>
          <a:xfrm>
            <a:off x="523399" y="4182217"/>
            <a:ext cx="17927002" cy="47198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3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Dynamic Travel Companion:</a:t>
            </a:r>
            <a:r>
              <a:rPr lang="en-US" sz="25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An intelligent itinerary that proactively adjusts your schedule, routes, and reservations in real-time.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53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3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Real-Time Data Integration:</a:t>
            </a:r>
            <a:r>
              <a:rPr lang="en-US" sz="25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Synthesizes live information from traffic, weather, transit, and event APIs to inform decisions.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53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3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Always Optimized:</a:t>
            </a:r>
            <a:r>
              <a:rPr lang="en-US" sz="25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Continuously recalculates your plans to avoid disruptions and capitalize on new opportunities.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53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53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Learns from You:</a:t>
            </a:r>
            <a:r>
              <a:rPr lang="en-US" sz="25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Uses machine learning to analyze your preferences, making recommendations increasingly personalized over time.</a:t>
            </a:r>
          </a:p>
          <a:p>
            <a:pPr marL="457200" indent="-457200" algn="ctr">
              <a:lnSpc>
                <a:spcPts val="3557"/>
              </a:lnSpc>
              <a:buFont typeface="Arial" panose="020B0604020202020204" pitchFamily="34" charset="0"/>
              <a:buChar char="•"/>
            </a:pPr>
            <a:endParaRPr lang="en-US" sz="2530" dirty="0">
              <a:solidFill>
                <a:schemeClr val="bg1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</p:txBody>
      </p:sp>
      <p:grpSp>
        <p:nvGrpSpPr>
          <p:cNvPr id="12" name="Group 12"/>
          <p:cNvGrpSpPr/>
          <p:nvPr/>
        </p:nvGrpSpPr>
        <p:grpSpPr>
          <a:xfrm>
            <a:off x="1714500" y="0"/>
            <a:ext cx="12964808" cy="2621560"/>
            <a:chOff x="0" y="0"/>
            <a:chExt cx="20726400" cy="419099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0726400" cy="4190999"/>
            </a:xfrm>
            <a:custGeom>
              <a:avLst/>
              <a:gdLst/>
              <a:ahLst/>
              <a:cxnLst/>
              <a:rect l="l" t="t" r="r" b="b"/>
              <a:pathLst>
                <a:path w="20726400" h="4190999">
                  <a:moveTo>
                    <a:pt x="0" y="0"/>
                  </a:moveTo>
                  <a:lnTo>
                    <a:pt x="20726400" y="0"/>
                  </a:lnTo>
                  <a:lnTo>
                    <a:pt x="20726400" y="4190999"/>
                  </a:lnTo>
                  <a:lnTo>
                    <a:pt x="0" y="41909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9525"/>
              <a:ext cx="20726400" cy="4200524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6720"/>
                </a:lnSpc>
              </a:pPr>
              <a:r>
                <a:rPr lang="en-US" sz="5600" b="1" dirty="0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ROAMIFY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-390300" y="2514906"/>
            <a:ext cx="17174409" cy="717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Detailed explanation of the proposed solution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14500" y="-212418"/>
            <a:ext cx="15544800" cy="3143249"/>
            <a:chOff x="0" y="0"/>
            <a:chExt cx="20726400" cy="41909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26400" cy="4190999"/>
            </a:xfrm>
            <a:custGeom>
              <a:avLst/>
              <a:gdLst/>
              <a:ahLst/>
              <a:cxnLst/>
              <a:rect l="l" t="t" r="r" b="b"/>
              <a:pathLst>
                <a:path w="20726400" h="4190999">
                  <a:moveTo>
                    <a:pt x="0" y="0"/>
                  </a:moveTo>
                  <a:lnTo>
                    <a:pt x="20726400" y="0"/>
                  </a:lnTo>
                  <a:lnTo>
                    <a:pt x="20726400" y="4190999"/>
                  </a:lnTo>
                  <a:lnTo>
                    <a:pt x="0" y="41909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20726400" cy="421004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r>
                <a:rPr lang="en-US" sz="6000" b="1" dirty="0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ROAMIFY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87928" y="390103"/>
            <a:ext cx="933831" cy="1277208"/>
            <a:chOff x="0" y="0"/>
            <a:chExt cx="1245108" cy="170294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8" r="-38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10351508" y="4198144"/>
            <a:ext cx="9149906" cy="6088856"/>
            <a:chOff x="0" y="0"/>
            <a:chExt cx="12199874" cy="81184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0480"/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15895675" y="390103"/>
            <a:ext cx="2392299" cy="1277208"/>
            <a:chOff x="0" y="0"/>
            <a:chExt cx="3189732" cy="170294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61601" b="-61601"/>
              </a:stretch>
            </a:blipFill>
          </p:spPr>
        </p:sp>
      </p:grpSp>
      <p:sp>
        <p:nvSpPr>
          <p:cNvPr id="11" name="TextBox 11"/>
          <p:cNvSpPr txBox="1"/>
          <p:nvPr/>
        </p:nvSpPr>
        <p:spPr>
          <a:xfrm>
            <a:off x="5064050" y="2020465"/>
            <a:ext cx="8845699" cy="1422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How it addresses the problem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endParaRPr lang="en-US" sz="3999" b="1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57173" y="3442865"/>
            <a:ext cx="17830801" cy="55719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816"/>
              </a:lnSpc>
            </a:pPr>
            <a:endParaRPr lang="en-US" sz="2725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3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Automatic Stress Reduction:</a:t>
            </a:r>
            <a:r>
              <a:rPr lang="en-US" sz="27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Handles unforeseen changes and disruptions automatically, significantly lowering travel-related anxiety.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3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3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Intelligent Time-Saving:</a:t>
            </a:r>
            <a:r>
              <a:rPr lang="en-US" sz="27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Suggests faster routes and alternative activities in real-time to maximize valuable vacation 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3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3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Live Event Adaptation:</a:t>
            </a:r>
            <a:r>
              <a:rPr lang="en-US" sz="27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Dynamically adapts to delays, closures, and live events to help travelers avoid disruptions.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3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3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Always Relevant Plans:</a:t>
            </a:r>
            <a:r>
              <a:rPr lang="en-US" sz="27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Ensures travel itineraries are constantly optimized and up-to-date, unlike static traditional planners.</a:t>
            </a:r>
          </a:p>
          <a:p>
            <a:pPr algn="ctr">
              <a:lnSpc>
                <a:spcPts val="3816"/>
              </a:lnSpc>
              <a:spcBef>
                <a:spcPct val="0"/>
              </a:spcBef>
            </a:pPr>
            <a:endParaRPr lang="en-US" sz="2725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714500" y="-212418"/>
            <a:ext cx="15544800" cy="3143249"/>
            <a:chOff x="0" y="0"/>
            <a:chExt cx="20726400" cy="41909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26400" cy="4190999"/>
            </a:xfrm>
            <a:custGeom>
              <a:avLst/>
              <a:gdLst/>
              <a:ahLst/>
              <a:cxnLst/>
              <a:rect l="l" t="t" r="r" b="b"/>
              <a:pathLst>
                <a:path w="20726400" h="4190999">
                  <a:moveTo>
                    <a:pt x="0" y="0"/>
                  </a:moveTo>
                  <a:lnTo>
                    <a:pt x="20726400" y="0"/>
                  </a:lnTo>
                  <a:lnTo>
                    <a:pt x="20726400" y="4190999"/>
                  </a:lnTo>
                  <a:lnTo>
                    <a:pt x="0" y="41909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20726400" cy="421004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72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87928" y="390103"/>
            <a:ext cx="933831" cy="1277208"/>
            <a:chOff x="0" y="0"/>
            <a:chExt cx="1245108" cy="170294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8" r="-38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10689142" y="2788815"/>
            <a:ext cx="9149906" cy="6088856"/>
            <a:chOff x="0" y="0"/>
            <a:chExt cx="12199874" cy="81184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15895675" y="390103"/>
            <a:ext cx="2392299" cy="1277208"/>
            <a:chOff x="0" y="0"/>
            <a:chExt cx="3189732" cy="170294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61601" b="-61601"/>
              </a:stretch>
            </a:blipFill>
          </p:spPr>
        </p:sp>
      </p:grpSp>
      <p:sp>
        <p:nvSpPr>
          <p:cNvPr id="11" name="TextBox 11"/>
          <p:cNvSpPr txBox="1"/>
          <p:nvPr/>
        </p:nvSpPr>
        <p:spPr>
          <a:xfrm>
            <a:off x="228600" y="4020715"/>
            <a:ext cx="17754600" cy="336092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3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Proactive Learning:</a:t>
            </a:r>
            <a:r>
              <a:rPr lang="en-US" sz="27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Uses machine learning to analyze your preferences and anticipate your needs.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3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3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Personalized Discovery:</a:t>
            </a:r>
            <a:r>
              <a:rPr lang="en-US" sz="27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Unlike travel agencies it will work completely personalized for you.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3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3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Real-Time Data Fusion:</a:t>
            </a:r>
            <a:r>
              <a:rPr lang="en-US" sz="27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Combines live traffic, weather, and event data with your personal profile.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3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3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Self-Improving System:</a:t>
            </a:r>
            <a:r>
              <a:rPr lang="en-US" sz="27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Learns from your feedback and behavior to constantly enhance its recommendations.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1714500" y="0"/>
            <a:ext cx="12964808" cy="2621560"/>
            <a:chOff x="0" y="0"/>
            <a:chExt cx="20726400" cy="419099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0726400" cy="4190999"/>
            </a:xfrm>
            <a:custGeom>
              <a:avLst/>
              <a:gdLst/>
              <a:ahLst/>
              <a:cxnLst/>
              <a:rect l="l" t="t" r="r" b="b"/>
              <a:pathLst>
                <a:path w="20726400" h="4190999">
                  <a:moveTo>
                    <a:pt x="0" y="0"/>
                  </a:moveTo>
                  <a:lnTo>
                    <a:pt x="20726400" y="0"/>
                  </a:lnTo>
                  <a:lnTo>
                    <a:pt x="20726400" y="4190999"/>
                  </a:lnTo>
                  <a:lnTo>
                    <a:pt x="0" y="41909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9525"/>
              <a:ext cx="20726400" cy="4200524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6720"/>
                </a:lnSpc>
              </a:pPr>
              <a:r>
                <a:rPr lang="en-US" sz="5600" b="1" dirty="0">
                  <a:solidFill>
                    <a:srgbClr val="FFFFFF"/>
                  </a:solidFill>
                  <a:latin typeface="Garamond Bold"/>
                  <a:ea typeface="Garamond Bold"/>
                  <a:cs typeface="Garamond Bold"/>
                  <a:sym typeface="Garamond Bold"/>
                </a:rPr>
                <a:t>ROAMIFY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4891" y="2674515"/>
            <a:ext cx="17174409" cy="1422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Innovation and uniqueness of the solution</a:t>
            </a:r>
          </a:p>
          <a:p>
            <a:pPr algn="ctr">
              <a:lnSpc>
                <a:spcPts val="5599"/>
              </a:lnSpc>
              <a:spcBef>
                <a:spcPct val="0"/>
              </a:spcBef>
            </a:pPr>
            <a:endParaRPr lang="en-US" sz="3999" b="1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30556" y="-114300"/>
            <a:ext cx="14565119" cy="2945152"/>
            <a:chOff x="0" y="0"/>
            <a:chExt cx="20726400" cy="41909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26400" cy="4190999"/>
            </a:xfrm>
            <a:custGeom>
              <a:avLst/>
              <a:gdLst/>
              <a:ahLst/>
              <a:cxnLst/>
              <a:rect l="l" t="t" r="r" b="b"/>
              <a:pathLst>
                <a:path w="20726400" h="4190999">
                  <a:moveTo>
                    <a:pt x="0" y="0"/>
                  </a:moveTo>
                  <a:lnTo>
                    <a:pt x="20726400" y="0"/>
                  </a:lnTo>
                  <a:lnTo>
                    <a:pt x="20726400" y="4190999"/>
                  </a:lnTo>
                  <a:lnTo>
                    <a:pt x="0" y="41909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726400" cy="422909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4440"/>
                </a:lnSpc>
              </a:pPr>
              <a:r>
                <a:rPr lang="en-US" sz="3700" b="1">
                  <a:solidFill>
                    <a:srgbClr val="FFFFFF"/>
                  </a:solidFill>
                  <a:latin typeface="Hatton Bold"/>
                  <a:ea typeface="Hatton Bold"/>
                  <a:cs typeface="Hatton Bold"/>
                  <a:sym typeface="Hatton Bold"/>
                </a:rPr>
                <a:t>TECHNICAL APPROACH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87928" y="390103"/>
            <a:ext cx="933831" cy="1277208"/>
            <a:chOff x="0" y="0"/>
            <a:chExt cx="1245108" cy="170294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8" r="-38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10689142" y="2788815"/>
            <a:ext cx="9149906" cy="6088856"/>
            <a:chOff x="0" y="0"/>
            <a:chExt cx="12199874" cy="81184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15895675" y="390103"/>
            <a:ext cx="2392299" cy="1277208"/>
            <a:chOff x="0" y="0"/>
            <a:chExt cx="3189732" cy="170294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61601" b="-61601"/>
              </a:stretch>
            </a:blipFill>
          </p:spPr>
        </p:sp>
      </p:grpSp>
      <p:sp>
        <p:nvSpPr>
          <p:cNvPr id="11" name="TextBox 11"/>
          <p:cNvSpPr txBox="1"/>
          <p:nvPr/>
        </p:nvSpPr>
        <p:spPr>
          <a:xfrm>
            <a:off x="-82584" y="2137305"/>
            <a:ext cx="17174409" cy="651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Technologies to be used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73010" y="3303165"/>
            <a:ext cx="17710190" cy="54623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53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Backend (Python):</a:t>
            </a:r>
            <a:r>
              <a:rPr lang="en-IN" sz="25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Uses Django/Flask for robust core logic, API integrations, and scalable data processing.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53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53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Frontend (React Native):</a:t>
            </a:r>
            <a:r>
              <a:rPr lang="en-IN" sz="25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A cross-platform framework for a seamless mobile experience on both iOS and Android.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53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53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Database (MongoDB):</a:t>
            </a:r>
            <a:r>
              <a:rPr lang="en-IN" sz="25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A NoSQL database chosen for storing flexible user profiles, travel plans, and preferences.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53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53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APIs (Real-Time Data):</a:t>
            </a:r>
            <a:r>
              <a:rPr lang="en-IN" sz="25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Integrates Google Maps for location/traffic and public APIs for live events and transport updates.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IN" sz="253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53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Machine Learning (TensorFlow/Scikit-learn):</a:t>
            </a:r>
            <a:r>
              <a:rPr lang="en-IN" sz="25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Powers the app's predictive analytics and personalization features to learn from user </a:t>
            </a:r>
            <a:r>
              <a:rPr lang="en-IN" sz="2530" dirty="0" err="1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behavior</a:t>
            </a:r>
            <a:r>
              <a:rPr lang="en-IN" sz="25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.</a:t>
            </a:r>
          </a:p>
          <a:p>
            <a:pPr algn="l">
              <a:lnSpc>
                <a:spcPts val="3259"/>
              </a:lnSpc>
            </a:pPr>
            <a:endParaRPr lang="en-US" sz="2328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30556" y="-156337"/>
            <a:ext cx="14565119" cy="2945152"/>
            <a:chOff x="0" y="0"/>
            <a:chExt cx="20726400" cy="419099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0726400" cy="4190999"/>
            </a:xfrm>
            <a:custGeom>
              <a:avLst/>
              <a:gdLst/>
              <a:ahLst/>
              <a:cxnLst/>
              <a:rect l="l" t="t" r="r" b="b"/>
              <a:pathLst>
                <a:path w="20726400" h="4190999">
                  <a:moveTo>
                    <a:pt x="0" y="0"/>
                  </a:moveTo>
                  <a:lnTo>
                    <a:pt x="20726400" y="0"/>
                  </a:lnTo>
                  <a:lnTo>
                    <a:pt x="20726400" y="4190999"/>
                  </a:lnTo>
                  <a:lnTo>
                    <a:pt x="0" y="41909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0726400" cy="422909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4440"/>
                </a:lnSpc>
              </a:pPr>
              <a:r>
                <a:rPr lang="en-US" sz="3700" b="1">
                  <a:solidFill>
                    <a:srgbClr val="FFFFFF"/>
                  </a:solidFill>
                  <a:latin typeface="Hatton Bold"/>
                  <a:ea typeface="Hatton Bold"/>
                  <a:cs typeface="Hatton Bold"/>
                  <a:sym typeface="Hatton Bold"/>
                </a:rPr>
                <a:t>TECHNICAL APPROACH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687928" y="390103"/>
            <a:ext cx="933831" cy="1277208"/>
            <a:chOff x="0" y="0"/>
            <a:chExt cx="1245108" cy="170294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8" r="-38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>
            <a:off x="10689142" y="2788815"/>
            <a:ext cx="9149906" cy="6088856"/>
            <a:chOff x="0" y="0"/>
            <a:chExt cx="12199874" cy="811847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/>
              </a:stretch>
            </a:blipFill>
          </p:spPr>
        </p:sp>
      </p:grpSp>
      <p:grpSp>
        <p:nvGrpSpPr>
          <p:cNvPr id="9" name="Group 9"/>
          <p:cNvGrpSpPr/>
          <p:nvPr/>
        </p:nvGrpSpPr>
        <p:grpSpPr>
          <a:xfrm>
            <a:off x="15895675" y="390103"/>
            <a:ext cx="2392299" cy="1277208"/>
            <a:chOff x="0" y="0"/>
            <a:chExt cx="3189732" cy="170294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61601" b="-61601"/>
              </a:stretch>
            </a:blipFill>
          </p:spPr>
        </p:sp>
      </p:grpSp>
      <p:sp>
        <p:nvSpPr>
          <p:cNvPr id="11" name="TextBox 11"/>
          <p:cNvSpPr txBox="1"/>
          <p:nvPr/>
        </p:nvSpPr>
        <p:spPr>
          <a:xfrm>
            <a:off x="-82584" y="2137305"/>
            <a:ext cx="17174409" cy="6515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Methodology and process for implementation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87928" y="3284115"/>
            <a:ext cx="17174409" cy="62994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3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Agile Framework:</a:t>
            </a:r>
            <a:r>
              <a:rPr lang="en-US" sz="27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Development is structured into two-week iterative sprints to ensure adaptability and consistent, measurable progress.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3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3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MVP-Centric Launch:</a:t>
            </a:r>
            <a:r>
              <a:rPr lang="en-US" sz="27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We prioritize a rapid market launch with a Minimum Viable Product focused on core real-time rerouting and itinerary adjustment.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3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3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Continuous Feedback Loop:</a:t>
            </a:r>
            <a:r>
              <a:rPr lang="en-US" sz="27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We integrate user testing and feedback directly into each development cycle to guide prioritization and feature refinement.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730" b="1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3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Data-Driven Decisions:</a:t>
            </a:r>
            <a:r>
              <a:rPr lang="en-US" sz="27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Product evolution is guided by real-world user data and behavior, not just assumptions, ensuring we build features people want.</a:t>
            </a:r>
          </a:p>
          <a:p>
            <a:endParaRPr lang="en-US" sz="273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73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Regular Check-Ins:</a:t>
            </a:r>
            <a:r>
              <a:rPr lang="en-US" sz="2730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The team holds short meetings to review progress and quickly improve how we work.</a:t>
            </a:r>
          </a:p>
          <a:p>
            <a:pPr algn="l">
              <a:lnSpc>
                <a:spcPts val="3447"/>
              </a:lnSpc>
            </a:pPr>
            <a:endParaRPr lang="en-US" sz="2530" dirty="0">
              <a:solidFill>
                <a:schemeClr val="bg1"/>
              </a:solidFill>
              <a:latin typeface="Poppins" panose="00000500000000000000" pitchFamily="2" charset="0"/>
              <a:ea typeface="Poppins"/>
              <a:cs typeface="Poppins" panose="00000500000000000000" pitchFamily="2" charset="0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0723DA-A6AB-ED5E-680C-600DC4945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430D209-DAAF-C91A-EE97-66772BDC1D28}"/>
              </a:ext>
            </a:extLst>
          </p:cNvPr>
          <p:cNvGrpSpPr/>
          <p:nvPr/>
        </p:nvGrpSpPr>
        <p:grpSpPr>
          <a:xfrm>
            <a:off x="1330556" y="-156337"/>
            <a:ext cx="14565119" cy="2945152"/>
            <a:chOff x="0" y="0"/>
            <a:chExt cx="20726400" cy="4190999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662EDA2-34B9-6EE7-6D7C-E6DCEBDDCB17}"/>
                </a:ext>
              </a:extLst>
            </p:cNvPr>
            <p:cNvSpPr/>
            <p:nvPr/>
          </p:nvSpPr>
          <p:spPr>
            <a:xfrm>
              <a:off x="0" y="0"/>
              <a:ext cx="20726400" cy="4190999"/>
            </a:xfrm>
            <a:custGeom>
              <a:avLst/>
              <a:gdLst/>
              <a:ahLst/>
              <a:cxnLst/>
              <a:rect l="l" t="t" r="r" b="b"/>
              <a:pathLst>
                <a:path w="20726400" h="4190999">
                  <a:moveTo>
                    <a:pt x="0" y="0"/>
                  </a:moveTo>
                  <a:lnTo>
                    <a:pt x="20726400" y="0"/>
                  </a:lnTo>
                  <a:lnTo>
                    <a:pt x="20726400" y="4190999"/>
                  </a:lnTo>
                  <a:lnTo>
                    <a:pt x="0" y="41909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DA7E3555-736B-2C87-08F2-707B7B03DFED}"/>
                </a:ext>
              </a:extLst>
            </p:cNvPr>
            <p:cNvSpPr txBox="1"/>
            <p:nvPr/>
          </p:nvSpPr>
          <p:spPr>
            <a:xfrm>
              <a:off x="0" y="-38100"/>
              <a:ext cx="20726400" cy="422909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algn="ctr">
                <a:lnSpc>
                  <a:spcPts val="4440"/>
                </a:lnSpc>
              </a:pPr>
              <a:r>
                <a:rPr lang="en-US" sz="3700" b="1">
                  <a:solidFill>
                    <a:srgbClr val="FFFFFF"/>
                  </a:solidFill>
                  <a:latin typeface="Hatton Bold"/>
                  <a:ea typeface="Hatton Bold"/>
                  <a:cs typeface="Hatton Bold"/>
                  <a:sym typeface="Hatton Bold"/>
                </a:rPr>
                <a:t>TECHNICAL APPROACH</a:t>
              </a:r>
            </a:p>
          </p:txBody>
        </p:sp>
      </p:grpSp>
      <p:grpSp>
        <p:nvGrpSpPr>
          <p:cNvPr id="5" name="Group 5">
            <a:extLst>
              <a:ext uri="{FF2B5EF4-FFF2-40B4-BE49-F238E27FC236}">
                <a16:creationId xmlns:a16="http://schemas.microsoft.com/office/drawing/2014/main" id="{271462BB-CFBF-FAD5-53C0-285AA164B41F}"/>
              </a:ext>
            </a:extLst>
          </p:cNvPr>
          <p:cNvGrpSpPr/>
          <p:nvPr/>
        </p:nvGrpSpPr>
        <p:grpSpPr>
          <a:xfrm>
            <a:off x="687928" y="390103"/>
            <a:ext cx="933831" cy="1277208"/>
            <a:chOff x="0" y="0"/>
            <a:chExt cx="1245108" cy="1702943"/>
          </a:xfrm>
        </p:grpSpPr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9471EF44-E238-384A-C766-21C0B9E16E3C}"/>
                </a:ext>
              </a:extLst>
            </p:cNvPr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38" r="-38"/>
              </a:stretch>
            </a:blipFill>
          </p:spPr>
        </p:sp>
      </p:grpSp>
      <p:grpSp>
        <p:nvGrpSpPr>
          <p:cNvPr id="7" name="Group 7">
            <a:extLst>
              <a:ext uri="{FF2B5EF4-FFF2-40B4-BE49-F238E27FC236}">
                <a16:creationId xmlns:a16="http://schemas.microsoft.com/office/drawing/2014/main" id="{0FDA38F4-B631-1E21-3C07-D722A26A8EAD}"/>
              </a:ext>
            </a:extLst>
          </p:cNvPr>
          <p:cNvGrpSpPr/>
          <p:nvPr/>
        </p:nvGrpSpPr>
        <p:grpSpPr>
          <a:xfrm>
            <a:off x="10689142" y="2788815"/>
            <a:ext cx="9149906" cy="6088856"/>
            <a:chOff x="0" y="0"/>
            <a:chExt cx="12199874" cy="8118475"/>
          </a:xfrm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B7E850B5-2DB6-FA05-562B-30A0868A9B6A}"/>
                </a:ext>
              </a:extLst>
            </p:cNvPr>
            <p:cNvSpPr/>
            <p:nvPr/>
          </p:nvSpPr>
          <p:spPr>
            <a:xfrm>
              <a:off x="0" y="0"/>
              <a:ext cx="12199874" cy="8118475"/>
            </a:xfrm>
            <a:custGeom>
              <a:avLst/>
              <a:gdLst/>
              <a:ahLst/>
              <a:cxnLst/>
              <a:rect l="l" t="t" r="r" b="b"/>
              <a:pathLst>
                <a:path w="12199874" h="8118475">
                  <a:moveTo>
                    <a:pt x="0" y="0"/>
                  </a:moveTo>
                  <a:lnTo>
                    <a:pt x="12199874" y="0"/>
                  </a:lnTo>
                  <a:lnTo>
                    <a:pt x="12199874" y="8118475"/>
                  </a:lnTo>
                  <a:lnTo>
                    <a:pt x="0" y="811847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alphaModFix amt="46000"/>
              </a:blip>
              <a:stretch>
                <a:fillRect/>
              </a:stretch>
            </a:blipFill>
          </p:spPr>
        </p:sp>
      </p:grpSp>
      <p:grpSp>
        <p:nvGrpSpPr>
          <p:cNvPr id="9" name="Group 9">
            <a:extLst>
              <a:ext uri="{FF2B5EF4-FFF2-40B4-BE49-F238E27FC236}">
                <a16:creationId xmlns:a16="http://schemas.microsoft.com/office/drawing/2014/main" id="{ECFEDB83-E5F6-AEFA-4DC4-59F23354A507}"/>
              </a:ext>
            </a:extLst>
          </p:cNvPr>
          <p:cNvGrpSpPr/>
          <p:nvPr/>
        </p:nvGrpSpPr>
        <p:grpSpPr>
          <a:xfrm>
            <a:off x="15895675" y="390103"/>
            <a:ext cx="2392299" cy="1277208"/>
            <a:chOff x="0" y="0"/>
            <a:chExt cx="3189732" cy="1702943"/>
          </a:xfrm>
        </p:grpSpPr>
        <p:sp>
          <p:nvSpPr>
            <p:cNvPr id="10" name="Freeform 10">
              <a:extLst>
                <a:ext uri="{FF2B5EF4-FFF2-40B4-BE49-F238E27FC236}">
                  <a16:creationId xmlns:a16="http://schemas.microsoft.com/office/drawing/2014/main" id="{337573EB-531E-CD0F-42FD-FE5E9B6895A3}"/>
                </a:ext>
              </a:extLst>
            </p:cNvPr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61601" b="-61601"/>
              </a:stretch>
            </a:blipFill>
          </p:spPr>
        </p:sp>
      </p:grpSp>
      <p:sp>
        <p:nvSpPr>
          <p:cNvPr id="11" name="TextBox 11">
            <a:extLst>
              <a:ext uri="{FF2B5EF4-FFF2-40B4-BE49-F238E27FC236}">
                <a16:creationId xmlns:a16="http://schemas.microsoft.com/office/drawing/2014/main" id="{A97D8590-4565-ABFE-12B8-78564B6D708A}"/>
              </a:ext>
            </a:extLst>
          </p:cNvPr>
          <p:cNvSpPr txBox="1"/>
          <p:nvPr/>
        </p:nvSpPr>
        <p:spPr>
          <a:xfrm>
            <a:off x="-82584" y="2137305"/>
            <a:ext cx="17174409" cy="610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 b="1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Workflow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356B04C-754F-EA61-0492-5B27F32C4F80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54843" y="2788815"/>
            <a:ext cx="15695072" cy="6921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6294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7A4C7E">
                <a:alpha val="100000"/>
              </a:srgbClr>
            </a:gs>
            <a:gs pos="100000">
              <a:srgbClr val="0D0235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348740" y="-341946"/>
            <a:ext cx="16009619" cy="3470909"/>
            <a:chOff x="-30480" y="-2398"/>
            <a:chExt cx="21346159" cy="4627879"/>
          </a:xfrm>
        </p:grpSpPr>
        <p:sp>
          <p:nvSpPr>
            <p:cNvPr id="3" name="Freeform 3"/>
            <p:cNvSpPr/>
            <p:nvPr/>
          </p:nvSpPr>
          <p:spPr>
            <a:xfrm>
              <a:off x="589279" y="453531"/>
              <a:ext cx="20726400" cy="4171950"/>
            </a:xfrm>
            <a:custGeom>
              <a:avLst/>
              <a:gdLst/>
              <a:ahLst/>
              <a:cxnLst/>
              <a:rect l="l" t="t" r="r" b="b"/>
              <a:pathLst>
                <a:path w="20726400" h="4171950">
                  <a:moveTo>
                    <a:pt x="0" y="0"/>
                  </a:moveTo>
                  <a:lnTo>
                    <a:pt x="20726400" y="0"/>
                  </a:lnTo>
                  <a:lnTo>
                    <a:pt x="20726400" y="4171950"/>
                  </a:lnTo>
                  <a:lnTo>
                    <a:pt x="0" y="417195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-30480" y="-2398"/>
              <a:ext cx="20726400" cy="4191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marL="0" marR="0" lvl="0" indent="0" algn="ctr" defTabSz="914400" rtl="0" eaLnBrk="1" fontAlgn="auto" latinLnBrk="0" hangingPunct="1">
                <a:lnSpc>
                  <a:spcPts val="72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47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Hatton Bold" panose="020B0604020202020204" charset="0"/>
                  <a:ea typeface="Garamond Bold"/>
                  <a:cs typeface="Garamond Bold"/>
                  <a:sym typeface="Garamond Bold"/>
                </a:rPr>
                <a:t>FEASIBILITY AND VIABILITY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27543" y="410724"/>
            <a:ext cx="933839" cy="1277194"/>
            <a:chOff x="0" y="0"/>
            <a:chExt cx="1245119" cy="1702925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45108" cy="1702943"/>
            </a:xfrm>
            <a:custGeom>
              <a:avLst/>
              <a:gdLst/>
              <a:ahLst/>
              <a:cxnLst/>
              <a:rect l="l" t="t" r="r" b="b"/>
              <a:pathLst>
                <a:path w="1245108" h="1702943">
                  <a:moveTo>
                    <a:pt x="0" y="0"/>
                  </a:moveTo>
                  <a:lnTo>
                    <a:pt x="1245108" y="0"/>
                  </a:lnTo>
                  <a:lnTo>
                    <a:pt x="1245108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27" b="-26"/>
              </a:stretch>
            </a:blipFill>
          </p:spPr>
        </p:sp>
      </p:grpSp>
      <p:grpSp>
        <p:nvGrpSpPr>
          <p:cNvPr id="10" name="Group 10"/>
          <p:cNvGrpSpPr/>
          <p:nvPr/>
        </p:nvGrpSpPr>
        <p:grpSpPr>
          <a:xfrm>
            <a:off x="15895675" y="476431"/>
            <a:ext cx="2392325" cy="1277194"/>
            <a:chOff x="0" y="0"/>
            <a:chExt cx="3189767" cy="170292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189732" cy="1702943"/>
            </a:xfrm>
            <a:custGeom>
              <a:avLst/>
              <a:gdLst/>
              <a:ahLst/>
              <a:cxnLst/>
              <a:rect l="l" t="t" r="r" b="b"/>
              <a:pathLst>
                <a:path w="3189732" h="1702943">
                  <a:moveTo>
                    <a:pt x="0" y="0"/>
                  </a:moveTo>
                  <a:lnTo>
                    <a:pt x="3189732" y="0"/>
                  </a:lnTo>
                  <a:lnTo>
                    <a:pt x="3189732" y="1702943"/>
                  </a:lnTo>
                  <a:lnTo>
                    <a:pt x="0" y="170294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61914" r="-1" b="-61913"/>
              </a:stretch>
            </a:blipFill>
          </p:spPr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3417ED3D-7B41-B073-81CD-F81E3341C3FF}"/>
              </a:ext>
            </a:extLst>
          </p:cNvPr>
          <p:cNvSpPr txBox="1"/>
          <p:nvPr/>
        </p:nvSpPr>
        <p:spPr>
          <a:xfrm>
            <a:off x="1765400" y="3143192"/>
            <a:ext cx="7162798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Poppins" panose="00000500000000000000" pitchFamily="2" charset="0"/>
                <a:ea typeface="Bricolage Grotesque Extra Bold" pitchFamily="34" charset="-122"/>
                <a:cs typeface="Poppins" panose="00000500000000000000" pitchFamily="2" charset="0"/>
              </a:rPr>
              <a:t>Technical Feasibility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 Bold"/>
              <a:ea typeface="+mn-ea"/>
              <a:cs typeface="+mn-c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Proven Technology: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Uses established, well-supported frameworks (React Native, Python/Flask) for easier development and hiring.</a:t>
            </a:r>
          </a:p>
          <a:p>
            <a:endParaRPr lang="en-US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Third-Party Data Integration: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Relies on reliable APIs (Google Maps, transit data) for real-time updates without building complex systems from scratch.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aramond Bold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5B0F9FE-57C3-DA2B-DB80-0B624FF03315}"/>
              </a:ext>
            </a:extLst>
          </p:cNvPr>
          <p:cNvSpPr txBox="1"/>
          <p:nvPr/>
        </p:nvSpPr>
        <p:spPr>
          <a:xfrm>
            <a:off x="9359801" y="3004236"/>
            <a:ext cx="716280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" panose="00000500000000000000" pitchFamily="2" charset="0"/>
                <a:ea typeface="Bricolage Grotesque Extra Bold" pitchFamily="34" charset="-122"/>
                <a:cs typeface="Poppins" panose="00000500000000000000" pitchFamily="2" charset="0"/>
              </a:rPr>
              <a:t>Economic Feasibility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Low Startup Cost: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Leverages free, open-source tools to significantly reduce initial development expenses.</a:t>
            </a:r>
          </a:p>
          <a:p>
            <a:endParaRPr lang="en-US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Scalable Infrastructure: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Cloud hosting (AWS, Google Cloud) ensures costs only increase with user growth, aligning expenses with revenue.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 Bold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39BBCF-8BEE-1688-3302-B11890942527}"/>
              </a:ext>
            </a:extLst>
          </p:cNvPr>
          <p:cNvSpPr txBox="1"/>
          <p:nvPr/>
        </p:nvSpPr>
        <p:spPr>
          <a:xfrm>
            <a:off x="1813559" y="6242378"/>
            <a:ext cx="7114639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" panose="00000500000000000000" pitchFamily="2" charset="0"/>
                <a:ea typeface="Bricolage Grotesque Extra Bold" pitchFamily="34" charset="-122"/>
                <a:cs typeface="Poppins" panose="00000500000000000000" pitchFamily="2" charset="0"/>
              </a:rPr>
              <a:t>Operational Feasibility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Clear User Benefit: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Solves a common problem (travel stress) with a simple, intuitive design that encourages adoption.</a:t>
            </a:r>
          </a:p>
          <a:p>
            <a:endParaRPr lang="en-US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Easy Maintenance: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Modern, popular technology stack allows for quick updates, bug fixes, and feature additions.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 Bold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1B31770-8977-AF92-09DF-F49F1C84FB86}"/>
              </a:ext>
            </a:extLst>
          </p:cNvPr>
          <p:cNvSpPr txBox="1"/>
          <p:nvPr/>
        </p:nvSpPr>
        <p:spPr>
          <a:xfrm>
            <a:off x="9359801" y="6242378"/>
            <a:ext cx="713267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oppins" panose="00000500000000000000" pitchFamily="2" charset="0"/>
                <a:ea typeface="Bricolage Grotesque Extra Bold" pitchFamily="34" charset="-122"/>
                <a:cs typeface="Poppins" panose="00000500000000000000" pitchFamily="2" charset="0"/>
              </a:rPr>
              <a:t>Why It's Viable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Technically Sound: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Uses reliable, established technology and third-party services.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Cost-Effective: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Low startup costs with scalable infrastructure.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User-Focused: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 Solves a clear problem with an easy-to-use and maintainable solution.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 Bold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991</Words>
  <Application>Microsoft Office PowerPoint</Application>
  <PresentationFormat>Custom</PresentationFormat>
  <Paragraphs>119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Hatton Bold</vt:lpstr>
      <vt:lpstr>Poppins</vt:lpstr>
      <vt:lpstr>Poppins Bold</vt:lpstr>
      <vt:lpstr>Garamond Bold</vt:lpstr>
      <vt:lpstr>Calibri</vt:lpstr>
      <vt:lpstr>Arial</vt:lpstr>
      <vt:lpstr>Hatton</vt:lpstr>
      <vt:lpstr>TT Drugs</vt:lpstr>
      <vt:lpstr>TT Drugs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VERSE PPT Submission Template.pptx</dc:title>
  <dc:creator>Kaustubh Kulkarni</dc:creator>
  <cp:lastModifiedBy>Parth Kulkarni</cp:lastModifiedBy>
  <cp:revision>8</cp:revision>
  <dcterms:created xsi:type="dcterms:W3CDTF">2006-08-16T00:00:00Z</dcterms:created>
  <dcterms:modified xsi:type="dcterms:W3CDTF">2025-09-19T08:17:50Z</dcterms:modified>
  <dc:identifier>DAGzWD4hRUk</dc:identifier>
</cp:coreProperties>
</file>