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73" r:id="rId13"/>
    <p:sldId id="267" r:id="rId14"/>
    <p:sldId id="270" r:id="rId15"/>
    <p:sldId id="274" r:id="rId16"/>
    <p:sldId id="275" r:id="rId17"/>
    <p:sldId id="271" r:id="rId18"/>
    <p:sldId id="272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3D00A-E416-423C-8F18-591054B8FEF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9"/>
            <p14:sldId id="273"/>
            <p14:sldId id="267"/>
            <p14:sldId id="270"/>
            <p14:sldId id="274"/>
            <p14:sldId id="275"/>
            <p14:sldId id="271"/>
            <p14:sldId id="272"/>
          </p14:sldIdLst>
        </p14:section>
        <p14:section name="Untitled Section" id="{AA9AC781-5846-4B8E-8372-0FF0FBD75298}">
          <p14:sldIdLst/>
        </p14:section>
        <p14:section name="Untitled Section" id="{90E67B01-134A-4005-AC2E-07884FA50168}">
          <p14:sldIdLst/>
        </p14:section>
        <p14:section name="Untitled Section" id="{6727F0AA-6F11-48F4-8B3A-ECCD946A9CAB}">
          <p14:sldIdLst/>
        </p14:section>
        <p14:section name="Untitled Section" id="{D275DB05-6DB6-4023-A501-2D34EA64D45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46C5-CE94-4E58-BAD0-886A2507DE95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B70A-5BCF-418D-B02D-53C866E4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96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46C5-CE94-4E58-BAD0-886A2507DE95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B70A-5BCF-418D-B02D-53C866E4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44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46C5-CE94-4E58-BAD0-886A2507DE95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B70A-5BCF-418D-B02D-53C866E4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67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46C5-CE94-4E58-BAD0-886A2507DE95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B70A-5BCF-418D-B02D-53C866E4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65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46C5-CE94-4E58-BAD0-886A2507DE95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B70A-5BCF-418D-B02D-53C866E4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52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46C5-CE94-4E58-BAD0-886A2507DE95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B70A-5BCF-418D-B02D-53C866E4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66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46C5-CE94-4E58-BAD0-886A2507DE95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B70A-5BCF-418D-B02D-53C866E4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81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46C5-CE94-4E58-BAD0-886A2507DE95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B70A-5BCF-418D-B02D-53C866E4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26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46C5-CE94-4E58-BAD0-886A2507DE95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B70A-5BCF-418D-B02D-53C866E4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33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46C5-CE94-4E58-BAD0-886A2507DE95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B70A-5BCF-418D-B02D-53C866E4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66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46C5-CE94-4E58-BAD0-886A2507DE95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B70A-5BCF-418D-B02D-53C866E4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56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146C5-CE94-4E58-BAD0-886A2507DE95}" type="datetimeFigureOut">
              <a:rPr lang="en-IN" smtClean="0"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6B70A-5BCF-418D-B02D-53C866E41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13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89" y="699542"/>
            <a:ext cx="7934247" cy="14067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47174" y="342116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Snapshot of a part of the original dataset (for August) :</a:t>
            </a:r>
            <a:endParaRPr lang="en-IN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4054" y="2188984"/>
            <a:ext cx="7980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There are a few machines which 2 different </a:t>
            </a:r>
            <a:r>
              <a:rPr lang="en-US" sz="1200" b="1" dirty="0" smtClean="0"/>
              <a:t>Region</a:t>
            </a:r>
            <a:r>
              <a:rPr lang="en-US" sz="1200" dirty="0"/>
              <a:t> </a:t>
            </a:r>
            <a:r>
              <a:rPr lang="en-US" sz="1200" dirty="0" smtClean="0"/>
              <a:t>names. For instance, ATM with ID </a:t>
            </a:r>
            <a:r>
              <a:rPr lang="en-US" sz="1200" b="1" dirty="0" smtClean="0"/>
              <a:t>1DBA00281</a:t>
            </a:r>
            <a:r>
              <a:rPr lang="en-US" sz="1200" dirty="0" smtClean="0"/>
              <a:t> (ref. row index 1) has region as </a:t>
            </a:r>
            <a:r>
              <a:rPr lang="en-US" sz="1200" b="1" dirty="0" smtClean="0"/>
              <a:t>JUNAGADH for months August and September</a:t>
            </a:r>
            <a:r>
              <a:rPr lang="en-US" sz="1200" dirty="0" smtClean="0"/>
              <a:t>, and </a:t>
            </a:r>
            <a:r>
              <a:rPr lang="en-US" sz="1200" b="1" dirty="0" smtClean="0"/>
              <a:t>BHAVNAGAR for October and November</a:t>
            </a:r>
            <a:r>
              <a:rPr lang="en-US" sz="1200" dirty="0" smtClean="0"/>
              <a:t>. Hence, for time being, Region is being ignored.</a:t>
            </a:r>
          </a:p>
          <a:p>
            <a:pPr algn="just"/>
            <a:endParaRPr lang="en-US" sz="600" dirty="0"/>
          </a:p>
          <a:p>
            <a:pPr algn="just"/>
            <a:r>
              <a:rPr lang="en-US" sz="1200" dirty="0" smtClean="0"/>
              <a:t>The total usage and average monthly usage are calculated for each ATM. Table is as follows.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0" y="3147814"/>
            <a:ext cx="7964983" cy="15224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47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43558"/>
            <a:ext cx="4090852" cy="2487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843558"/>
            <a:ext cx="4090852" cy="24877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568" y="3939902"/>
            <a:ext cx="3730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Very weak positive relationship. Not so relevant.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3363838"/>
            <a:ext cx="4082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 machines with maximum 100 average monthly error count</a:t>
            </a:r>
            <a:endParaRPr lang="en-I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949547" y="3363838"/>
            <a:ext cx="119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 all machines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82837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2017"/>
            <a:ext cx="3914617" cy="2448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621022"/>
            <a:ext cx="3934255" cy="24605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7704" y="3147814"/>
            <a:ext cx="119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 all machines</a:t>
            </a:r>
            <a:endParaRPr lang="en-IN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579828" y="3147813"/>
            <a:ext cx="3968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 machines with maximum 60 average monthly error count</a:t>
            </a:r>
            <a:endParaRPr lang="en-IN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372644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Maximum ATMs have around 25 errors in a month.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Only a few ATMs have average monthly error count above 80.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5029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940" y="4011910"/>
            <a:ext cx="777686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1200" dirty="0"/>
              <a:t>OPEX machines have not been  recorded in Error and Maintenance files. They only have machine types as CAPEX and CR (Cash Recycler).</a:t>
            </a:r>
          </a:p>
          <a:p>
            <a:pPr algn="just"/>
            <a:endParaRPr lang="en-US" sz="7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200" dirty="0" smtClean="0"/>
              <a:t>There are more errors in case of the Cash Recyclers, with the median number of errors differing by almost 20.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1560" y="411510"/>
            <a:ext cx="3567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Classification with respect to </a:t>
            </a:r>
            <a:r>
              <a:rPr lang="en-US" sz="1400" b="1" dirty="0" smtClean="0"/>
              <a:t>Machine Types </a:t>
            </a:r>
            <a:r>
              <a:rPr lang="en-US" sz="1400" b="1" dirty="0" smtClean="0"/>
              <a:t>:</a:t>
            </a:r>
            <a:endParaRPr lang="en-US" sz="1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7" y="483517"/>
            <a:ext cx="1152128" cy="603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75605"/>
            <a:ext cx="4008298" cy="24298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935" y="1275606"/>
            <a:ext cx="3997521" cy="24298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83517"/>
            <a:ext cx="936105" cy="32350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724128" y="609266"/>
            <a:ext cx="288032" cy="72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82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193682"/>
            <a:ext cx="4179039" cy="25584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8024" y="3939902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1200" dirty="0" smtClean="0"/>
              <a:t>Site </a:t>
            </a:r>
            <a:r>
              <a:rPr lang="en-US" sz="1200" dirty="0" smtClean="0"/>
              <a:t>type doesn’t seem to have much of a differential effect on the average monthly error</a:t>
            </a:r>
            <a:r>
              <a:rPr lang="en-US" sz="1200" dirty="0" smtClean="0"/>
              <a:t>.</a:t>
            </a:r>
            <a:endParaRPr lang="en-US" sz="1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5536" y="285330"/>
            <a:ext cx="2877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Classification with respect to </a:t>
            </a:r>
            <a:r>
              <a:rPr lang="en-US" sz="1400" b="1" dirty="0" smtClean="0"/>
              <a:t>zones </a:t>
            </a:r>
            <a:r>
              <a:rPr lang="en-US" sz="1400" b="1" dirty="0" smtClean="0"/>
              <a:t>: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4788024" y="313479"/>
            <a:ext cx="3180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Classification with respect to </a:t>
            </a:r>
            <a:r>
              <a:rPr lang="en-US" sz="1400" b="1" dirty="0" smtClean="0"/>
              <a:t>Site types :</a:t>
            </a:r>
            <a:endParaRPr lang="en-US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577557" y="3795886"/>
            <a:ext cx="37118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1200" dirty="0" err="1" smtClean="0"/>
              <a:t>Lucknow</a:t>
            </a:r>
            <a:r>
              <a:rPr lang="en-US" sz="1200" dirty="0" smtClean="0"/>
              <a:t> and </a:t>
            </a:r>
            <a:r>
              <a:rPr lang="en-US" sz="1200" dirty="0"/>
              <a:t>Mumbai have comparable ranges, while the rest have lower counts</a:t>
            </a:r>
            <a:r>
              <a:rPr lang="en-US" sz="1200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6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200" dirty="0" smtClean="0"/>
              <a:t>Overall, there is not much effect of zones on the error count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07" y="311702"/>
            <a:ext cx="1362152" cy="7920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533" y="639059"/>
            <a:ext cx="1008112" cy="3017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35" y="1198399"/>
            <a:ext cx="4243438" cy="257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3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55526"/>
            <a:ext cx="3960440" cy="2468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7320" y="3147813"/>
            <a:ext cx="119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 all machines</a:t>
            </a:r>
            <a:endParaRPr lang="en-IN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653403" y="3147812"/>
            <a:ext cx="3968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 machines with maximum 15 average monthly error count</a:t>
            </a:r>
            <a:endParaRPr lang="en-IN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555526"/>
            <a:ext cx="3966810" cy="24809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8425" y="3579862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Maximum ATMs raise an average of 2 or 4 tickets in a month.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Only a few ATMs have average monthly error count above 15.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244349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940" y="4011910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1200" dirty="0" smtClean="0"/>
              <a:t>There are a few more maintenance tickets in case of the Cash Recyclers as compared to CAPEX machines, which have a maximum average number of tickets as almost 28, as opposed to CR’s 35.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1560" y="411510"/>
            <a:ext cx="3567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Classification with respect to </a:t>
            </a:r>
            <a:r>
              <a:rPr lang="en-US" sz="1400" b="1" dirty="0" smtClean="0"/>
              <a:t>Machine Types </a:t>
            </a:r>
            <a:r>
              <a:rPr lang="en-US" sz="1400" b="1" dirty="0" smtClean="0"/>
              <a:t>:</a:t>
            </a:r>
            <a:endParaRPr lang="en-US" sz="1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7" y="483517"/>
            <a:ext cx="1152128" cy="6034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83517"/>
            <a:ext cx="936105" cy="32350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724128" y="609266"/>
            <a:ext cx="288032" cy="72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32" y="1263727"/>
            <a:ext cx="4197514" cy="25321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263727"/>
            <a:ext cx="4124967" cy="253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03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88024" y="3860836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1200" dirty="0" smtClean="0"/>
              <a:t>Site </a:t>
            </a:r>
            <a:r>
              <a:rPr lang="en-US" sz="1200" dirty="0" smtClean="0"/>
              <a:t>type doesn’t seem to have much of a differential effect on the average monthly </a:t>
            </a:r>
            <a:r>
              <a:rPr lang="en-US" sz="1200" dirty="0" smtClean="0"/>
              <a:t>tickets.</a:t>
            </a:r>
            <a:endParaRPr lang="en-US" sz="12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91575" y="395330"/>
            <a:ext cx="2877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Classification with respect to </a:t>
            </a:r>
            <a:r>
              <a:rPr lang="en-US" sz="1400" b="1" dirty="0" smtClean="0"/>
              <a:t>zones </a:t>
            </a:r>
            <a:r>
              <a:rPr lang="en-US" sz="1400" b="1" dirty="0" smtClean="0"/>
              <a:t>: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4723727" y="411653"/>
            <a:ext cx="3180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Classification with respect to </a:t>
            </a:r>
            <a:r>
              <a:rPr lang="en-US" sz="1400" b="1" dirty="0" smtClean="0"/>
              <a:t>Site types :</a:t>
            </a:r>
            <a:endParaRPr lang="en-US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391575" y="3860836"/>
            <a:ext cx="4239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1200" dirty="0" err="1" smtClean="0"/>
              <a:t>Lucknow</a:t>
            </a:r>
            <a:r>
              <a:rPr lang="en-US" sz="1200" dirty="0" smtClean="0"/>
              <a:t> has the maximum range of tickets. And Rajkot has fewer tickets. This is due to their frequency of occurrences.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6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200" dirty="0" smtClean="0"/>
              <a:t>Overall, there is not much effect of zones on the tickets.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75606"/>
            <a:ext cx="4159472" cy="25602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275606"/>
            <a:ext cx="4159472" cy="25602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96859"/>
            <a:ext cx="1362152" cy="7920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19430"/>
            <a:ext cx="1008112" cy="3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18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477" y="565399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Classification with respect to </a:t>
            </a:r>
            <a:r>
              <a:rPr lang="en-US" sz="1400" b="1" dirty="0" smtClean="0"/>
              <a:t>type of geographical region:</a:t>
            </a:r>
            <a:endParaRPr lang="en-US" sz="14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568821"/>
            <a:ext cx="1551124" cy="767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452" y="1469982"/>
            <a:ext cx="4177011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491630"/>
            <a:ext cx="4032448" cy="25922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2477" y="4227934"/>
            <a:ext cx="7777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Geographical area doesn’t seem to have much of a differential effect on the monthly average tickets and the errors.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963576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99523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 have the </a:t>
            </a:r>
            <a:r>
              <a:rPr lang="en-US" sz="1200" b="1" dirty="0" smtClean="0"/>
              <a:t>dates of installation</a:t>
            </a:r>
            <a:r>
              <a:rPr lang="en-US" sz="1200" dirty="0" smtClean="0"/>
              <a:t> for each machine. From this, we may calculate the age (in terms of days) of the machines and observe if there is any relationship between age of a machine and the average error/ticket count.</a:t>
            </a:r>
            <a:endParaRPr lang="en-IN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03597"/>
            <a:ext cx="4176464" cy="2618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6" y="1203598"/>
            <a:ext cx="4176465" cy="26180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4155925"/>
            <a:ext cx="741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There is clearly no association evident from the plots.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75664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9502"/>
            <a:ext cx="2664296" cy="43980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489034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Cleaning of Site Categories :</a:t>
            </a:r>
            <a:endParaRPr lang="en-IN" sz="1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39503"/>
            <a:ext cx="2596636" cy="194421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292080" y="915566"/>
            <a:ext cx="432048" cy="720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51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627534"/>
            <a:ext cx="6586692" cy="40324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64288" y="699542"/>
            <a:ext cx="14401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Maximum number of ATMs are used around  2000 times.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Few ATMs are utilized as much as 6000 times or more, in a month.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3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56176" y="699542"/>
            <a:ext cx="23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200" dirty="0" smtClean="0"/>
              <a:t>Maximum average usage of around 4363 is observed in 5 ATMs categorized under Religious Place.</a:t>
            </a:r>
          </a:p>
          <a:p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55526"/>
            <a:ext cx="5274934" cy="3960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14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77247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Classification with respect to Machine Types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7930" y="4083918"/>
            <a:ext cx="8100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1200" dirty="0" smtClean="0"/>
              <a:t>Machine Type seems to have no effect on the monthly usage.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600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200" dirty="0" smtClean="0"/>
              <a:t>CAPEX machines have a wider range of monthly usage going over 12000 times a month.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201" y="283122"/>
            <a:ext cx="1502811" cy="10644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93286"/>
            <a:ext cx="4124448" cy="2448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201" y="1491630"/>
            <a:ext cx="4127238" cy="244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5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478898"/>
            <a:ext cx="31279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Classification with respect to </a:t>
            </a:r>
            <a:r>
              <a:rPr lang="en-US" sz="1400" b="1" dirty="0" smtClean="0"/>
              <a:t>Site Type </a:t>
            </a:r>
            <a:r>
              <a:rPr lang="en-US" sz="1400" b="1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7" y="478897"/>
            <a:ext cx="1335691" cy="4366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31590"/>
            <a:ext cx="3969654" cy="23563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5" y="1131590"/>
            <a:ext cx="3925193" cy="23563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24952" y="3513370"/>
            <a:ext cx="119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 all machines</a:t>
            </a:r>
            <a:endParaRPr lang="en-IN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284173" y="3487977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 machines with maximum usage of 5000</a:t>
            </a:r>
            <a:endParaRPr lang="en-I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144893"/>
            <a:ext cx="705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Site type has no differential effect on the average monthly usage.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6358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411510"/>
            <a:ext cx="2893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Classification with respect to </a:t>
            </a:r>
            <a:r>
              <a:rPr lang="en-US" sz="1400" b="1" dirty="0" smtClean="0"/>
              <a:t>Zones :</a:t>
            </a:r>
            <a:endParaRPr lang="en-US" sz="1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10509"/>
            <a:ext cx="1832553" cy="1084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63638"/>
            <a:ext cx="4248472" cy="25218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7" y="1563638"/>
            <a:ext cx="4194749" cy="25182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24952" y="4079895"/>
            <a:ext cx="119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 all machines</a:t>
            </a:r>
            <a:endParaRPr lang="en-IN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297903" y="4077944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 machines with maximum usage of 5000</a:t>
            </a:r>
            <a:endParaRPr lang="en-I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382486"/>
            <a:ext cx="705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Zones seem to have no differential effect on the average monthly usage.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6897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33950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Monthly Average Errors (Priority 1) :</a:t>
            </a:r>
            <a:endParaRPr lang="en-IN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972617" y="339502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Monthly Average Tickets (SLM/FLM) :</a:t>
            </a:r>
            <a:endParaRPr lang="en-IN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96389" y="2217225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There are </a:t>
            </a:r>
            <a:r>
              <a:rPr lang="en-US" sz="1200" dirty="0" smtClean="0"/>
              <a:t>3958 </a:t>
            </a:r>
            <a:r>
              <a:rPr lang="en-US" sz="1200" dirty="0" smtClean="0"/>
              <a:t>ATMs.</a:t>
            </a:r>
            <a:endParaRPr lang="en-IN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57" y="691564"/>
            <a:ext cx="3600400" cy="1492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972617" y="2192744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There are 4020 ATMs.</a:t>
            </a:r>
            <a:endParaRPr lang="en-IN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59" y="694866"/>
            <a:ext cx="3661167" cy="1489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63"/>
          <a:stretch/>
        </p:blipFill>
        <p:spPr>
          <a:xfrm>
            <a:off x="665959" y="2931790"/>
            <a:ext cx="7956098" cy="1782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611560" y="25717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The three datasets are merged. We have 3271 common ATMs. </a:t>
            </a:r>
          </a:p>
        </p:txBody>
      </p:sp>
    </p:spTree>
    <p:extLst>
      <p:ext uri="{BB962C8B-B14F-4D97-AF65-F5344CB8AC3E}">
        <p14:creationId xmlns:p14="http://schemas.microsoft.com/office/powerpoint/2010/main" val="227635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67492"/>
            <a:ext cx="3384376" cy="2089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7493"/>
            <a:ext cx="3384376" cy="20895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1201" y="33950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Fig. 1</a:t>
            </a:r>
            <a:endParaRPr lang="en-I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339502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Fig. 2</a:t>
            </a:r>
            <a:endParaRPr lang="en-IN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1201" y="2643758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Fig. 3</a:t>
            </a:r>
            <a:endParaRPr lang="en-IN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774626" y="2643757"/>
            <a:ext cx="36004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Fig. 1 : Plot between average monthly errors and average monthly tickets for all machines.</a:t>
            </a:r>
          </a:p>
          <a:p>
            <a:endParaRPr lang="en-US" sz="1200" dirty="0" smtClean="0"/>
          </a:p>
          <a:p>
            <a:r>
              <a:rPr lang="en-US" sz="1200" dirty="0" smtClean="0"/>
              <a:t>Fig. 2 : Same plot for machines with less than 100 average  monthly errors.</a:t>
            </a:r>
          </a:p>
          <a:p>
            <a:endParaRPr lang="en-US" sz="500" dirty="0" smtClean="0"/>
          </a:p>
          <a:p>
            <a:r>
              <a:rPr lang="en-US" sz="1200" dirty="0" smtClean="0"/>
              <a:t>There seems to be a weak positive relation between priority 1 errors and SLM/FLM tickets</a:t>
            </a:r>
          </a:p>
          <a:p>
            <a:endParaRPr lang="en-US" sz="1200" dirty="0"/>
          </a:p>
          <a:p>
            <a:r>
              <a:rPr lang="en-US" sz="1200" dirty="0" smtClean="0"/>
              <a:t>Fig. 3 : No apparent </a:t>
            </a:r>
            <a:r>
              <a:rPr lang="en-US" sz="1200" dirty="0" smtClean="0"/>
              <a:t>relationship between usage and number of tickets.</a:t>
            </a:r>
            <a:endParaRPr lang="en-IN" sz="1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57" y="2613056"/>
            <a:ext cx="3401511" cy="210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1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730</Words>
  <Application>Microsoft Office PowerPoint</Application>
  <PresentationFormat>On-screen Show (16:9)</PresentationFormat>
  <Paragraphs>69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34</cp:revision>
  <dcterms:created xsi:type="dcterms:W3CDTF">2021-01-14T15:58:40Z</dcterms:created>
  <dcterms:modified xsi:type="dcterms:W3CDTF">2021-01-28T15:46:31Z</dcterms:modified>
</cp:coreProperties>
</file>