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72" r:id="rId4"/>
    <p:sldId id="273" r:id="rId5"/>
    <p:sldId id="274" r:id="rId6"/>
    <p:sldId id="275" r:id="rId7"/>
    <p:sldId id="276" r:id="rId8"/>
    <p:sldId id="277" r:id="rId9"/>
    <p:sldId id="280" r:id="rId10"/>
    <p:sldId id="258" r:id="rId11"/>
    <p:sldId id="259" r:id="rId12"/>
    <p:sldId id="260" r:id="rId13"/>
    <p:sldId id="261" r:id="rId14"/>
    <p:sldId id="271" r:id="rId15"/>
    <p:sldId id="262" r:id="rId16"/>
    <p:sldId id="263" r:id="rId17"/>
    <p:sldId id="284" r:id="rId18"/>
    <p:sldId id="265" r:id="rId19"/>
    <p:sldId id="270" r:id="rId20"/>
    <p:sldId id="266" r:id="rId21"/>
    <p:sldId id="267" r:id="rId22"/>
    <p:sldId id="268" r:id="rId23"/>
    <p:sldId id="278" r:id="rId24"/>
    <p:sldId id="283" r:id="rId25"/>
    <p:sldId id="281" r:id="rId26"/>
    <p:sldId id="285" r:id="rId27"/>
    <p:sldId id="288" r:id="rId28"/>
    <p:sldId id="286" r:id="rId29"/>
    <p:sldId id="269" r:id="rId30"/>
    <p:sldId id="279"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425802-FFCC-4A3F-93D2-D909468CF025}">
          <p14:sldIdLst>
            <p14:sldId id="256"/>
          </p14:sldIdLst>
        </p14:section>
        <p14:section name="Untitled Section" id="{9EAE3176-70E3-4DA1-9D4E-C23452367C95}">
          <p14:sldIdLst>
            <p14:sldId id="257"/>
            <p14:sldId id="272"/>
            <p14:sldId id="273"/>
            <p14:sldId id="274"/>
            <p14:sldId id="275"/>
            <p14:sldId id="276"/>
            <p14:sldId id="277"/>
            <p14:sldId id="280"/>
            <p14:sldId id="258"/>
            <p14:sldId id="259"/>
            <p14:sldId id="260"/>
            <p14:sldId id="261"/>
            <p14:sldId id="271"/>
            <p14:sldId id="262"/>
            <p14:sldId id="263"/>
            <p14:sldId id="284"/>
            <p14:sldId id="265"/>
            <p14:sldId id="270"/>
            <p14:sldId id="266"/>
            <p14:sldId id="267"/>
            <p14:sldId id="268"/>
            <p14:sldId id="278"/>
            <p14:sldId id="283"/>
            <p14:sldId id="281"/>
            <p14:sldId id="285"/>
            <p14:sldId id="288"/>
            <p14:sldId id="286"/>
            <p14:sldId id="269"/>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959EFD-220B-446C-91C5-08A5FCA5F567}" type="datetimeFigureOut">
              <a:rPr lang="en-IN" smtClean="0"/>
              <a:t>13-02-2021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C845A-0365-4418-ADAA-14DDD72A0A5C}" type="slidenum">
              <a:rPr lang="en-IN" smtClean="0"/>
              <a:t>‹#›</a:t>
            </a:fld>
            <a:endParaRPr lang="en-IN"/>
          </a:p>
        </p:txBody>
      </p:sp>
    </p:spTree>
    <p:extLst>
      <p:ext uri="{BB962C8B-B14F-4D97-AF65-F5344CB8AC3E}">
        <p14:creationId xmlns:p14="http://schemas.microsoft.com/office/powerpoint/2010/main" val="279171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BC845A-0365-4418-ADAA-14DDD72A0A5C}" type="slidenum">
              <a:rPr lang="en-IN" smtClean="0"/>
              <a:t>2</a:t>
            </a:fld>
            <a:endParaRPr lang="en-IN"/>
          </a:p>
        </p:txBody>
      </p:sp>
    </p:spTree>
    <p:extLst>
      <p:ext uri="{BB962C8B-B14F-4D97-AF65-F5344CB8AC3E}">
        <p14:creationId xmlns:p14="http://schemas.microsoft.com/office/powerpoint/2010/main" val="379881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DAEC00-22CC-418F-8265-E4FDB10BC2DB}"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D832CB-87AF-4645-A2F2-A8D439E8A6E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DAEC00-22CC-418F-8265-E4FDB10BC2DB}"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DAEC00-22CC-418F-8265-E4FDB10BC2DB}"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DAEC00-22CC-418F-8265-E4FDB10BC2DB}" type="datetimeFigureOut">
              <a:rPr lang="en-IN" smtClean="0"/>
              <a:t>13-02-2021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DAEC00-22CC-418F-8265-E4FDB10BC2DB}" type="datetimeFigureOut">
              <a:rPr lang="en-IN" smtClean="0"/>
              <a:t>13-02-2021</a:t>
            </a:fld>
            <a:endParaRPr lang="en-IN"/>
          </a:p>
        </p:txBody>
      </p:sp>
      <p:sp>
        <p:nvSpPr>
          <p:cNvPr id="8" name="Slide Number Placeholder 7"/>
          <p:cNvSpPr>
            <a:spLocks noGrp="1"/>
          </p:cNvSpPr>
          <p:nvPr>
            <p:ph type="sldNum" sz="quarter" idx="11"/>
          </p:nvPr>
        </p:nvSpPr>
        <p:spPr/>
        <p:txBody>
          <a:bodyPr/>
          <a:lstStyle/>
          <a:p>
            <a:fld id="{0DD832CB-87AF-4645-A2F2-A8D439E8A6E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DAEC00-22CC-418F-8265-E4FDB10BC2DB}"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DAEC00-22CC-418F-8265-E4FDB10BC2DB}" type="datetimeFigureOut">
              <a:rPr lang="en-IN" smtClean="0"/>
              <a:t>13-02-2021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DAEC00-22CC-418F-8265-E4FDB10BC2DB}" type="datetimeFigureOut">
              <a:rPr lang="en-IN" smtClean="0"/>
              <a:t>13-02-2021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AEC00-22CC-418F-8265-E4FDB10BC2DB}" type="datetimeFigureOut">
              <a:rPr lang="en-IN" smtClean="0"/>
              <a:t>13-02-2021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D832CB-87AF-4645-A2F2-A8D439E8A6E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2"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AEC00-22CC-418F-8265-E4FDB10BC2DB}"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832CB-87AF-4645-A2F2-A8D439E8A6E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AEC00-22CC-418F-8265-E4FDB10BC2DB}" type="datetimeFigureOut">
              <a:rPr lang="en-IN" smtClean="0"/>
              <a:t>13-02-2021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DD832CB-87AF-4645-A2F2-A8D439E8A6E2}" type="slidenum">
              <a:rPr lang="en-IN" smtClean="0"/>
              <a:t>‹#›</a:t>
            </a:fld>
            <a:endParaRPr lang="en-IN"/>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14450"/>
            <a:ext cx="7620000" cy="3280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31DAEC00-22CC-418F-8265-E4FDB10BC2DB}" type="datetimeFigureOut">
              <a:rPr lang="en-IN" smtClean="0"/>
              <a:t>13-02-2021</a:t>
            </a:fld>
            <a:endParaRPr lang="en-IN"/>
          </a:p>
        </p:txBody>
      </p:sp>
      <p:sp>
        <p:nvSpPr>
          <p:cNvPr id="5" name="Footer Placeholder 4"/>
          <p:cNvSpPr>
            <a:spLocks noGrp="1"/>
          </p:cNvSpPr>
          <p:nvPr>
            <p:ph type="ftr" sz="quarter" idx="3"/>
          </p:nvPr>
        </p:nvSpPr>
        <p:spPr>
          <a:xfrm>
            <a:off x="457200" y="4869656"/>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0DD832CB-87AF-4645-A2F2-A8D439E8A6E2}" type="slidenum">
              <a:rPr lang="en-IN" smtClean="0"/>
              <a:t>‹#›</a:t>
            </a:fld>
            <a:endParaRPr lang="en-IN"/>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7494"/>
            <a:ext cx="7772400" cy="3428999"/>
          </a:xfrm>
        </p:spPr>
        <p:txBody>
          <a:bodyPr/>
          <a:lstStyle/>
          <a:p>
            <a:r>
              <a:rPr lang="en-US" sz="4400" b="1" dirty="0" smtClean="0">
                <a:solidFill>
                  <a:schemeClr val="tx2">
                    <a:lumMod val="75000"/>
                  </a:schemeClr>
                </a:solidFill>
                <a:latin typeface="Times New Roman" pitchFamily="18" charset="0"/>
                <a:cs typeface="Times New Roman" pitchFamily="18" charset="0"/>
              </a:rPr>
              <a:t>PREDICTIVE MAINTENANCE</a:t>
            </a:r>
            <a:endParaRPr lang="en-IN" sz="4400" b="1" dirty="0">
              <a:solidFill>
                <a:schemeClr val="tx2">
                  <a:lumMod val="75000"/>
                </a:schemeClr>
              </a:solidFill>
              <a:latin typeface="Times New Roman" pitchFamily="18" charset="0"/>
              <a:cs typeface="Times New Roman" pitchFamily="18" charset="0"/>
            </a:endParaRPr>
          </a:p>
        </p:txBody>
      </p:sp>
      <p:sp>
        <p:nvSpPr>
          <p:cNvPr id="3" name="TextBox 2"/>
          <p:cNvSpPr txBox="1"/>
          <p:nvPr/>
        </p:nvSpPr>
        <p:spPr>
          <a:xfrm>
            <a:off x="4211960" y="3563311"/>
            <a:ext cx="4176464" cy="692497"/>
          </a:xfrm>
          <a:prstGeom prst="rect">
            <a:avLst/>
          </a:prstGeom>
          <a:noFill/>
        </p:spPr>
        <p:txBody>
          <a:bodyPr wrap="square" rtlCol="0">
            <a:spAutoFit/>
          </a:bodyPr>
          <a:lstStyle/>
          <a:p>
            <a:r>
              <a:rPr lang="en-IN" sz="1600" b="1" dirty="0" smtClean="0">
                <a:solidFill>
                  <a:schemeClr val="tx2">
                    <a:lumMod val="75000"/>
                  </a:schemeClr>
                </a:solidFill>
                <a:latin typeface="Cambria" pitchFamily="18" charset="0"/>
                <a:ea typeface="Cambria" pitchFamily="18" charset="0"/>
              </a:rPr>
              <a:t>BY  SAYANTANI  SARKAR </a:t>
            </a:r>
          </a:p>
          <a:p>
            <a:endParaRPr lang="en-IN" sz="700" b="1" dirty="0" smtClean="0">
              <a:solidFill>
                <a:schemeClr val="tx2">
                  <a:lumMod val="75000"/>
                </a:schemeClr>
              </a:solidFill>
              <a:latin typeface="Cambria" pitchFamily="18" charset="0"/>
              <a:ea typeface="Cambria" pitchFamily="18" charset="0"/>
            </a:endParaRPr>
          </a:p>
          <a:p>
            <a:r>
              <a:rPr lang="en-IN" sz="1600" b="1" dirty="0" smtClean="0">
                <a:solidFill>
                  <a:schemeClr val="tx2">
                    <a:lumMod val="75000"/>
                  </a:schemeClr>
                </a:solidFill>
                <a:latin typeface="Cambria" pitchFamily="18" charset="0"/>
                <a:ea typeface="Cambria" pitchFamily="18" charset="0"/>
              </a:rPr>
              <a:t>GUIDE : PROF.  SIULI  MUKHOPADHYAY</a:t>
            </a:r>
            <a:endParaRPr lang="en-IN" sz="1600" b="1" dirty="0">
              <a:solidFill>
                <a:schemeClr val="tx2">
                  <a:lumMod val="75000"/>
                </a:schemeClr>
              </a:solidFill>
              <a:latin typeface="Cambria" pitchFamily="18" charset="0"/>
              <a:ea typeface="Cambria" pitchFamily="18" charset="0"/>
            </a:endParaRPr>
          </a:p>
        </p:txBody>
      </p:sp>
    </p:spTree>
    <p:extLst>
      <p:ext uri="{BB962C8B-B14F-4D97-AF65-F5344CB8AC3E}">
        <p14:creationId xmlns:p14="http://schemas.microsoft.com/office/powerpoint/2010/main" val="195154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5486"/>
            <a:ext cx="5791200" cy="515704"/>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Source  of  data</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3" name="Content Placeholder 2"/>
          <p:cNvSpPr>
            <a:spLocks noGrp="1"/>
          </p:cNvSpPr>
          <p:nvPr>
            <p:ph idx="1"/>
          </p:nvPr>
        </p:nvSpPr>
        <p:spPr>
          <a:xfrm>
            <a:off x="611560" y="771550"/>
            <a:ext cx="7620000" cy="3016544"/>
          </a:xfrm>
        </p:spPr>
        <p:txBody>
          <a:bodyPr>
            <a:normAutofit/>
          </a:bodyPr>
          <a:lstStyle/>
          <a:p>
            <a:pPr>
              <a:spcAft>
                <a:spcPts val="300"/>
              </a:spcAft>
            </a:pPr>
            <a:r>
              <a:rPr lang="en-IN" sz="1200" b="0" dirty="0">
                <a:latin typeface="Calibri" pitchFamily="34" charset="0"/>
                <a:cs typeface="Calibri" pitchFamily="34" charset="0"/>
              </a:rPr>
              <a:t>We have two </a:t>
            </a:r>
            <a:r>
              <a:rPr lang="en-IN" sz="1200" b="0" dirty="0" smtClean="0">
                <a:latin typeface="Calibri" pitchFamily="34" charset="0"/>
                <a:cs typeface="Calibri" pitchFamily="34" charset="0"/>
              </a:rPr>
              <a:t>main sources from which instances is to be generated.</a:t>
            </a:r>
          </a:p>
          <a:p>
            <a:pPr marL="228600" indent="-228600">
              <a:spcAft>
                <a:spcPts val="300"/>
              </a:spcAft>
              <a:buFont typeface="+mj-lt"/>
              <a:buAutoNum type="arabicPeriod"/>
            </a:pPr>
            <a:r>
              <a:rPr lang="en-IN" sz="1200" dirty="0" smtClean="0">
                <a:latin typeface="Calibri" pitchFamily="34" charset="0"/>
                <a:cs typeface="Calibri" pitchFamily="34" charset="0"/>
              </a:rPr>
              <a:t>System </a:t>
            </a:r>
            <a:r>
              <a:rPr lang="en-IN" sz="1200" dirty="0">
                <a:latin typeface="Calibri" pitchFamily="34" charset="0"/>
                <a:cs typeface="Calibri" pitchFamily="34" charset="0"/>
              </a:rPr>
              <a:t>logs</a:t>
            </a:r>
            <a:r>
              <a:rPr lang="en-IN" sz="1200" b="0" dirty="0">
                <a:latin typeface="Calibri" pitchFamily="34" charset="0"/>
                <a:cs typeface="Calibri" pitchFamily="34" charset="0"/>
              </a:rPr>
              <a:t>, that include </a:t>
            </a:r>
            <a:r>
              <a:rPr lang="en-IN" sz="1200" dirty="0">
                <a:latin typeface="Calibri" pitchFamily="34" charset="0"/>
                <a:cs typeface="Calibri" pitchFamily="34" charset="0"/>
              </a:rPr>
              <a:t>error event data</a:t>
            </a:r>
            <a:r>
              <a:rPr lang="en-IN" sz="1200" b="0" dirty="0">
                <a:latin typeface="Calibri" pitchFamily="34" charset="0"/>
                <a:cs typeface="Calibri" pitchFamily="34" charset="0"/>
              </a:rPr>
              <a:t>. </a:t>
            </a:r>
            <a:r>
              <a:rPr lang="en-IN" sz="1200" b="0" dirty="0" smtClean="0">
                <a:latin typeface="Calibri" pitchFamily="34" charset="0"/>
                <a:cs typeface="Calibri" pitchFamily="34" charset="0"/>
              </a:rPr>
              <a:t>This data is provided by the equipment owner.</a:t>
            </a:r>
          </a:p>
          <a:p>
            <a:pPr marL="628650" lvl="1" indent="-171450"/>
            <a:r>
              <a:rPr lang="en-US" sz="1200" b="1" dirty="0" err="1" smtClean="0">
                <a:solidFill>
                  <a:schemeClr val="tx2">
                    <a:lumMod val="75000"/>
                  </a:schemeClr>
                </a:solidFill>
                <a:latin typeface="Calibri" pitchFamily="34" charset="0"/>
                <a:cs typeface="Calibri" pitchFamily="34" charset="0"/>
              </a:rPr>
              <a:t>TermId</a:t>
            </a:r>
            <a:r>
              <a:rPr lang="en-US" sz="1200" b="1" dirty="0" smtClean="0">
                <a:latin typeface="Calibri" pitchFamily="34" charset="0"/>
                <a:cs typeface="Calibri" pitchFamily="34" charset="0"/>
              </a:rPr>
              <a:t> </a:t>
            </a:r>
            <a:r>
              <a:rPr lang="en-US" sz="1200" b="0" dirty="0" smtClean="0">
                <a:latin typeface="Calibri" pitchFamily="34" charset="0"/>
                <a:cs typeface="Calibri" pitchFamily="34" charset="0"/>
              </a:rPr>
              <a:t>: ATM Id. There are </a:t>
            </a:r>
            <a:r>
              <a:rPr lang="en-US" sz="1200" b="1" dirty="0" smtClean="0">
                <a:latin typeface="Calibri" pitchFamily="34" charset="0"/>
                <a:cs typeface="Calibri" pitchFamily="34" charset="0"/>
              </a:rPr>
              <a:t>3681</a:t>
            </a:r>
            <a:r>
              <a:rPr lang="en-US" sz="1200" b="0" dirty="0" smtClean="0">
                <a:latin typeface="Calibri" pitchFamily="34" charset="0"/>
                <a:cs typeface="Calibri" pitchFamily="34" charset="0"/>
              </a:rPr>
              <a:t> unique machines.</a:t>
            </a:r>
          </a:p>
          <a:p>
            <a:pPr marL="628650" lvl="1" indent="-171450"/>
            <a:r>
              <a:rPr lang="en-US" sz="1200" b="1" dirty="0" err="1" smtClean="0">
                <a:solidFill>
                  <a:schemeClr val="tx2">
                    <a:lumMod val="75000"/>
                  </a:schemeClr>
                </a:solidFill>
                <a:latin typeface="Calibri" pitchFamily="34" charset="0"/>
                <a:cs typeface="Calibri" pitchFamily="34" charset="0"/>
              </a:rPr>
              <a:t>FaultStartTime</a:t>
            </a: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 Start time of system error, in the format,  </a:t>
            </a:r>
            <a:r>
              <a:rPr lang="en-US" sz="1200" b="1" dirty="0" smtClean="0">
                <a:latin typeface="Calibri" pitchFamily="34" charset="0"/>
                <a:cs typeface="Calibri" pitchFamily="34" charset="0"/>
              </a:rPr>
              <a:t>YYYY-MM-DD  HH:MM:SS</a:t>
            </a:r>
            <a:r>
              <a:rPr lang="en-US" sz="1200" dirty="0" smtClean="0">
                <a:latin typeface="Calibri" pitchFamily="34" charset="0"/>
                <a:cs typeface="Calibri" pitchFamily="34" charset="0"/>
              </a:rPr>
              <a:t>.</a:t>
            </a:r>
          </a:p>
          <a:p>
            <a:pPr marL="628650" lvl="1" indent="-171450"/>
            <a:r>
              <a:rPr lang="en-US" sz="1200" b="1" dirty="0" err="1" smtClean="0">
                <a:solidFill>
                  <a:schemeClr val="tx2">
                    <a:lumMod val="75000"/>
                  </a:schemeClr>
                </a:solidFill>
                <a:latin typeface="Calibri" pitchFamily="34" charset="0"/>
                <a:cs typeface="Calibri" pitchFamily="34" charset="0"/>
              </a:rPr>
              <a:t>FaultEndTime</a:t>
            </a:r>
            <a:r>
              <a:rPr lang="en-US" sz="1200" b="1" dirty="0" smtClean="0">
                <a:latin typeface="Calibri" pitchFamily="34" charset="0"/>
                <a:cs typeface="Calibri" pitchFamily="34" charset="0"/>
              </a:rPr>
              <a:t> :</a:t>
            </a:r>
            <a:r>
              <a:rPr lang="en-US" sz="1200" b="0" dirty="0" smtClean="0">
                <a:latin typeface="Calibri" pitchFamily="34" charset="0"/>
                <a:cs typeface="Calibri" pitchFamily="34" charset="0"/>
              </a:rPr>
              <a:t> End time of system error, in </a:t>
            </a:r>
            <a:r>
              <a:rPr lang="en-US" sz="1200" dirty="0">
                <a:latin typeface="Calibri" pitchFamily="34" charset="0"/>
                <a:cs typeface="Calibri" pitchFamily="34" charset="0"/>
              </a:rPr>
              <a:t>the format,  </a:t>
            </a:r>
            <a:r>
              <a:rPr lang="en-US" sz="1200" b="1" dirty="0">
                <a:latin typeface="Calibri" pitchFamily="34" charset="0"/>
                <a:cs typeface="Calibri" pitchFamily="34" charset="0"/>
              </a:rPr>
              <a:t>YYYY-MM-DD  HH:MM:SS</a:t>
            </a:r>
            <a:r>
              <a:rPr lang="en-US" sz="1200" dirty="0" smtClean="0">
                <a:latin typeface="Calibri" pitchFamily="34" charset="0"/>
                <a:cs typeface="Calibri" pitchFamily="34" charset="0"/>
              </a:rPr>
              <a:t>.</a:t>
            </a:r>
            <a:endParaRPr lang="en-US" sz="1200" b="0" dirty="0" smtClean="0">
              <a:latin typeface="Calibri" pitchFamily="34" charset="0"/>
              <a:cs typeface="Calibri" pitchFamily="34" charset="0"/>
            </a:endParaRPr>
          </a:p>
          <a:p>
            <a:pPr marL="628650" lvl="1" indent="-171450"/>
            <a:r>
              <a:rPr lang="en-US" sz="1200" b="1" dirty="0" err="1" smtClean="0">
                <a:solidFill>
                  <a:schemeClr val="tx2">
                    <a:lumMod val="75000"/>
                  </a:schemeClr>
                </a:solidFill>
                <a:latin typeface="Calibri" pitchFamily="34" charset="0"/>
                <a:cs typeface="Calibri" pitchFamily="34" charset="0"/>
              </a:rPr>
              <a:t>FaultDesc</a:t>
            </a: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 Type of error or system warning. There are </a:t>
            </a:r>
            <a:r>
              <a:rPr lang="en-US" sz="1200" b="1" dirty="0" smtClean="0">
                <a:latin typeface="Calibri" pitchFamily="34" charset="0"/>
                <a:cs typeface="Calibri" pitchFamily="34" charset="0"/>
              </a:rPr>
              <a:t>103 </a:t>
            </a:r>
            <a:r>
              <a:rPr lang="en-US" sz="1200" dirty="0" smtClean="0">
                <a:latin typeface="Calibri" pitchFamily="34" charset="0"/>
                <a:cs typeface="Calibri" pitchFamily="34" charset="0"/>
              </a:rPr>
              <a:t>different errors.</a:t>
            </a:r>
          </a:p>
          <a:p>
            <a:pPr marL="628650" lvl="1" indent="-171450"/>
            <a:r>
              <a:rPr lang="en-US" sz="1200" b="1" dirty="0" smtClean="0">
                <a:solidFill>
                  <a:schemeClr val="tx2">
                    <a:lumMod val="75000"/>
                  </a:schemeClr>
                </a:solidFill>
                <a:latin typeface="Calibri" pitchFamily="34" charset="0"/>
                <a:cs typeface="Calibri" pitchFamily="34" charset="0"/>
              </a:rPr>
              <a:t>Age</a:t>
            </a:r>
            <a:r>
              <a:rPr lang="en-US" sz="1200" b="1" dirty="0" smtClean="0">
                <a:latin typeface="Calibri" pitchFamily="34" charset="0"/>
                <a:cs typeface="Calibri" pitchFamily="34" charset="0"/>
              </a:rPr>
              <a:t> : </a:t>
            </a:r>
            <a:r>
              <a:rPr lang="en-US" sz="1200" b="0" dirty="0" smtClean="0">
                <a:latin typeface="Calibri" pitchFamily="34" charset="0"/>
                <a:cs typeface="Calibri" pitchFamily="34" charset="0"/>
              </a:rPr>
              <a:t>Difference in start time and end time, in nearest minutes.</a:t>
            </a:r>
          </a:p>
          <a:p>
            <a:endParaRPr lang="en-US" sz="1200" b="0" dirty="0">
              <a:latin typeface="Calibri" pitchFamily="34" charset="0"/>
              <a:cs typeface="Calibri" pitchFamily="34" charset="0"/>
            </a:endParaRPr>
          </a:p>
          <a:p>
            <a:endParaRPr lang="en-IN" sz="1200" b="0" dirty="0" smtClean="0">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595"/>
          <a:stretch/>
        </p:blipFill>
        <p:spPr>
          <a:xfrm>
            <a:off x="755576" y="2571750"/>
            <a:ext cx="7521592" cy="2048730"/>
          </a:xfrm>
          <a:prstGeom prst="rect">
            <a:avLst/>
          </a:prstGeom>
          <a:ln>
            <a:solidFill>
              <a:schemeClr val="tx1"/>
            </a:solidFill>
          </a:ln>
        </p:spPr>
      </p:pic>
    </p:spTree>
    <p:extLst>
      <p:ext uri="{BB962C8B-B14F-4D97-AF65-F5344CB8AC3E}">
        <p14:creationId xmlns:p14="http://schemas.microsoft.com/office/powerpoint/2010/main" val="2961709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9552" y="411510"/>
            <a:ext cx="7920880" cy="1728192"/>
          </a:xfrm>
        </p:spPr>
        <p:txBody>
          <a:bodyPr>
            <a:normAutofit lnSpcReduction="10000"/>
          </a:bodyPr>
          <a:lstStyle/>
          <a:p>
            <a:pPr marL="228600" lvl="0" indent="-228600">
              <a:spcAft>
                <a:spcPts val="300"/>
              </a:spcAft>
              <a:buAutoNum type="arabicPeriod" startAt="2"/>
            </a:pPr>
            <a:r>
              <a:rPr lang="en-IN" sz="1200" dirty="0" smtClean="0">
                <a:latin typeface="Calibri" pitchFamily="34" charset="0"/>
                <a:cs typeface="Calibri" pitchFamily="34" charset="0"/>
              </a:rPr>
              <a:t>Ticket </a:t>
            </a:r>
            <a:r>
              <a:rPr lang="en-IN" sz="1200" dirty="0">
                <a:latin typeface="Calibri" pitchFamily="34" charset="0"/>
                <a:cs typeface="Calibri" pitchFamily="34" charset="0"/>
              </a:rPr>
              <a:t>creation data</a:t>
            </a:r>
            <a:r>
              <a:rPr lang="en-IN" sz="1200" b="0" dirty="0">
                <a:latin typeface="Calibri" pitchFamily="34" charset="0"/>
                <a:cs typeface="Calibri" pitchFamily="34" charset="0"/>
              </a:rPr>
              <a:t>, that gives information regarding the tickets created in response to past failures</a:t>
            </a:r>
            <a:r>
              <a:rPr lang="en-IN" sz="1200" b="0" dirty="0" smtClean="0">
                <a:latin typeface="Calibri" pitchFamily="34" charset="0"/>
                <a:cs typeface="Calibri" pitchFamily="34" charset="0"/>
              </a:rPr>
              <a:t>. The data is given by  the </a:t>
            </a:r>
            <a:r>
              <a:rPr lang="en-IN" sz="1200" dirty="0" smtClean="0">
                <a:latin typeface="Calibri" pitchFamily="34" charset="0"/>
                <a:cs typeface="Calibri" pitchFamily="34" charset="0"/>
              </a:rPr>
              <a:t>Maintenance </a:t>
            </a:r>
            <a:r>
              <a:rPr lang="en-IN" sz="1200" dirty="0">
                <a:latin typeface="Calibri" pitchFamily="34" charset="0"/>
                <a:cs typeface="Calibri" pitchFamily="34" charset="0"/>
              </a:rPr>
              <a:t>Service </a:t>
            </a:r>
            <a:r>
              <a:rPr lang="en-IN" sz="1200" dirty="0" smtClean="0">
                <a:latin typeface="Calibri" pitchFamily="34" charset="0"/>
                <a:cs typeface="Calibri" pitchFamily="34" charset="0"/>
              </a:rPr>
              <a:t>Providers </a:t>
            </a:r>
            <a:r>
              <a:rPr lang="en-IN" sz="1200" dirty="0">
                <a:latin typeface="Calibri" pitchFamily="34" charset="0"/>
                <a:cs typeface="Calibri" pitchFamily="34" charset="0"/>
              </a:rPr>
              <a:t>(MSP). </a:t>
            </a:r>
            <a:endParaRPr lang="en-IN" sz="1200" b="0" dirty="0" smtClean="0">
              <a:latin typeface="Calibri" pitchFamily="34" charset="0"/>
              <a:cs typeface="Calibri" pitchFamily="34" charset="0"/>
            </a:endParaRPr>
          </a:p>
          <a:p>
            <a:pPr marL="628650" lvl="1" indent="-171450"/>
            <a:r>
              <a:rPr lang="en-US" sz="1200" b="1" dirty="0" smtClean="0">
                <a:solidFill>
                  <a:schemeClr val="tx2">
                    <a:lumMod val="75000"/>
                  </a:schemeClr>
                </a:solidFill>
                <a:latin typeface="Calibri" pitchFamily="34" charset="0"/>
                <a:cs typeface="Calibri" pitchFamily="34" charset="0"/>
              </a:rPr>
              <a:t>Ticket ID </a:t>
            </a:r>
            <a:r>
              <a:rPr lang="en-US" sz="1200" b="0" dirty="0" smtClean="0">
                <a:latin typeface="Calibri" pitchFamily="34" charset="0"/>
                <a:cs typeface="Calibri" pitchFamily="34" charset="0"/>
              </a:rPr>
              <a:t>: Identification number for ticket raised.</a:t>
            </a:r>
          </a:p>
          <a:p>
            <a:pPr marL="628650" lvl="1" indent="-171450"/>
            <a:r>
              <a:rPr lang="en-US" sz="1200" b="1" dirty="0" smtClean="0">
                <a:solidFill>
                  <a:schemeClr val="tx2">
                    <a:lumMod val="75000"/>
                  </a:schemeClr>
                </a:solidFill>
                <a:latin typeface="Calibri" pitchFamily="34" charset="0"/>
                <a:cs typeface="Calibri" pitchFamily="34" charset="0"/>
              </a:rPr>
              <a:t>ATM ID </a:t>
            </a:r>
            <a:r>
              <a:rPr lang="en-US" sz="1200" dirty="0" smtClean="0">
                <a:latin typeface="Calibri" pitchFamily="34" charset="0"/>
                <a:cs typeface="Calibri" pitchFamily="34" charset="0"/>
              </a:rPr>
              <a:t>: Machine Id. </a:t>
            </a:r>
            <a:r>
              <a:rPr lang="en-US" sz="1200" dirty="0">
                <a:latin typeface="Calibri" pitchFamily="34" charset="0"/>
                <a:cs typeface="Calibri" pitchFamily="34" charset="0"/>
              </a:rPr>
              <a:t>There are </a:t>
            </a:r>
            <a:r>
              <a:rPr lang="en-US" sz="1200" b="1" dirty="0" smtClean="0">
                <a:latin typeface="Calibri" pitchFamily="34" charset="0"/>
                <a:cs typeface="Calibri" pitchFamily="34" charset="0"/>
              </a:rPr>
              <a:t>3702</a:t>
            </a:r>
            <a:r>
              <a:rPr lang="en-US" sz="1200" dirty="0" smtClean="0">
                <a:latin typeface="Calibri" pitchFamily="34" charset="0"/>
                <a:cs typeface="Calibri" pitchFamily="34" charset="0"/>
              </a:rPr>
              <a:t> </a:t>
            </a:r>
            <a:r>
              <a:rPr lang="en-US" sz="1200" dirty="0">
                <a:latin typeface="Calibri" pitchFamily="34" charset="0"/>
                <a:cs typeface="Calibri" pitchFamily="34" charset="0"/>
              </a:rPr>
              <a:t>unique </a:t>
            </a:r>
            <a:r>
              <a:rPr lang="en-US" sz="1200" dirty="0" smtClean="0">
                <a:latin typeface="Calibri" pitchFamily="34" charset="0"/>
                <a:cs typeface="Calibri" pitchFamily="34" charset="0"/>
              </a:rPr>
              <a:t>machines for which tickets are created.</a:t>
            </a:r>
            <a:endParaRPr lang="en-US" sz="1200" b="0" dirty="0" smtClean="0">
              <a:latin typeface="Calibri" pitchFamily="34" charset="0"/>
              <a:cs typeface="Calibri" pitchFamily="34" charset="0"/>
            </a:endParaRPr>
          </a:p>
          <a:p>
            <a:pPr marL="628650" lvl="1" indent="-171450"/>
            <a:r>
              <a:rPr lang="en-US" sz="1200" b="1" dirty="0" smtClean="0">
                <a:solidFill>
                  <a:schemeClr val="tx2">
                    <a:lumMod val="75000"/>
                  </a:schemeClr>
                </a:solidFill>
                <a:latin typeface="Calibri" pitchFamily="34" charset="0"/>
                <a:cs typeface="Calibri" pitchFamily="34" charset="0"/>
              </a:rPr>
              <a:t>Ticket Start </a:t>
            </a:r>
            <a:r>
              <a:rPr lang="en-US" sz="1200" b="1" dirty="0" smtClean="0">
                <a:latin typeface="Calibri" pitchFamily="34" charset="0"/>
                <a:cs typeface="Calibri" pitchFamily="34" charset="0"/>
              </a:rPr>
              <a:t>:</a:t>
            </a:r>
            <a:r>
              <a:rPr lang="en-US" sz="1200" dirty="0" smtClean="0">
                <a:latin typeface="Calibri" pitchFamily="34" charset="0"/>
                <a:cs typeface="Calibri" pitchFamily="34" charset="0"/>
              </a:rPr>
              <a:t> Time when ticket is created, in the format,  </a:t>
            </a:r>
            <a:r>
              <a:rPr lang="en-US" sz="1200" b="1" dirty="0" smtClean="0">
                <a:latin typeface="Calibri" pitchFamily="34" charset="0"/>
                <a:cs typeface="Calibri" pitchFamily="34" charset="0"/>
              </a:rPr>
              <a:t>DD-MM-YYYY  HH:MM</a:t>
            </a:r>
            <a:r>
              <a:rPr lang="en-US" sz="1200" dirty="0" smtClean="0">
                <a:latin typeface="Calibri" pitchFamily="34" charset="0"/>
                <a:cs typeface="Calibri" pitchFamily="34" charset="0"/>
              </a:rPr>
              <a:t>.</a:t>
            </a:r>
          </a:p>
          <a:p>
            <a:pPr marL="628650" lvl="1" indent="-171450"/>
            <a:r>
              <a:rPr lang="en-US" sz="1200" b="1" dirty="0" smtClean="0">
                <a:solidFill>
                  <a:schemeClr val="tx2">
                    <a:lumMod val="75000"/>
                  </a:schemeClr>
                </a:solidFill>
                <a:latin typeface="Calibri" pitchFamily="34" charset="0"/>
                <a:cs typeface="Calibri" pitchFamily="34" charset="0"/>
              </a:rPr>
              <a:t>Ticket Stop </a:t>
            </a:r>
            <a:r>
              <a:rPr lang="en-US" sz="1200" b="1" dirty="0" smtClean="0">
                <a:latin typeface="Calibri" pitchFamily="34" charset="0"/>
                <a:cs typeface="Calibri" pitchFamily="34" charset="0"/>
              </a:rPr>
              <a:t>:</a:t>
            </a:r>
            <a:r>
              <a:rPr lang="en-US" sz="1200" b="0" dirty="0" smtClean="0">
                <a:latin typeface="Calibri" pitchFamily="34" charset="0"/>
                <a:cs typeface="Calibri" pitchFamily="34" charset="0"/>
              </a:rPr>
              <a:t> Time of closing ticket, in </a:t>
            </a:r>
            <a:r>
              <a:rPr lang="en-US" sz="1200" dirty="0">
                <a:latin typeface="Calibri" pitchFamily="34" charset="0"/>
                <a:cs typeface="Calibri" pitchFamily="34" charset="0"/>
              </a:rPr>
              <a:t>the format,  </a:t>
            </a:r>
            <a:r>
              <a:rPr lang="en-US" sz="1200" b="1" dirty="0" smtClean="0">
                <a:latin typeface="Calibri" pitchFamily="34" charset="0"/>
                <a:cs typeface="Calibri" pitchFamily="34" charset="0"/>
              </a:rPr>
              <a:t>DD-MM-YYYY  HH:MM</a:t>
            </a:r>
            <a:r>
              <a:rPr lang="en-US" sz="1200" dirty="0" smtClean="0">
                <a:latin typeface="Calibri" pitchFamily="34" charset="0"/>
                <a:cs typeface="Calibri" pitchFamily="34" charset="0"/>
              </a:rPr>
              <a:t>.</a:t>
            </a:r>
            <a:endParaRPr lang="en-US" sz="1200" b="0" dirty="0" smtClean="0">
              <a:latin typeface="Calibri" pitchFamily="34" charset="0"/>
              <a:cs typeface="Calibri" pitchFamily="34" charset="0"/>
            </a:endParaRPr>
          </a:p>
          <a:p>
            <a:pPr marL="628650" lvl="1" indent="-171450"/>
            <a:r>
              <a:rPr lang="en-US" sz="1200" b="1" dirty="0" smtClean="0">
                <a:solidFill>
                  <a:schemeClr val="tx2">
                    <a:lumMod val="75000"/>
                  </a:schemeClr>
                </a:solidFill>
                <a:latin typeface="Calibri" pitchFamily="34" charset="0"/>
                <a:cs typeface="Calibri" pitchFamily="34" charset="0"/>
              </a:rPr>
              <a:t>Fault</a:t>
            </a: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 Description of the error for which the ticket is created.</a:t>
            </a:r>
          </a:p>
          <a:p>
            <a:pPr marL="628650" lvl="1" indent="-171450"/>
            <a:r>
              <a:rPr lang="en-US" sz="1200" b="1" dirty="0" smtClean="0">
                <a:solidFill>
                  <a:schemeClr val="tx2">
                    <a:lumMod val="75000"/>
                  </a:schemeClr>
                </a:solidFill>
                <a:latin typeface="Calibri" pitchFamily="34" charset="0"/>
                <a:cs typeface="Calibri" pitchFamily="34" charset="0"/>
              </a:rPr>
              <a:t>Activity comment </a:t>
            </a: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Comment on the maintenance process.</a:t>
            </a:r>
            <a:endParaRPr lang="en-US" sz="1200" b="0" dirty="0" smtClean="0">
              <a:latin typeface="Calibri" pitchFamily="34" charset="0"/>
              <a:cs typeface="Calibri" pitchFamily="34" charset="0"/>
            </a:endParaRPr>
          </a:p>
          <a:p>
            <a:endParaRPr lang="en-US" sz="1200" b="0" dirty="0">
              <a:latin typeface="Calibri" pitchFamily="34" charset="0"/>
              <a:cs typeface="Calibri" pitchFamily="34" charset="0"/>
            </a:endParaRPr>
          </a:p>
          <a:p>
            <a:endParaRPr lang="en-IN" sz="1200" b="0" dirty="0" smtClean="0">
              <a:latin typeface="Calibri" pitchFamily="34" charset="0"/>
              <a:cs typeface="Calibri" pitchFamily="34"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7652"/>
          <a:stretch/>
        </p:blipFill>
        <p:spPr>
          <a:xfrm>
            <a:off x="683568" y="2211708"/>
            <a:ext cx="7643522" cy="2019787"/>
          </a:xfrm>
          <a:prstGeom prst="rect">
            <a:avLst/>
          </a:prstGeom>
          <a:ln>
            <a:solidFill>
              <a:schemeClr val="tx1"/>
            </a:solidFill>
          </a:ln>
        </p:spPr>
      </p:pic>
      <p:sp>
        <p:nvSpPr>
          <p:cNvPr id="8" name="TextBox 7"/>
          <p:cNvSpPr txBox="1"/>
          <p:nvPr/>
        </p:nvSpPr>
        <p:spPr>
          <a:xfrm>
            <a:off x="668366" y="4371950"/>
            <a:ext cx="7643522" cy="276999"/>
          </a:xfrm>
          <a:prstGeom prst="rect">
            <a:avLst/>
          </a:prstGeom>
          <a:noFill/>
        </p:spPr>
        <p:txBody>
          <a:bodyPr wrap="square" rtlCol="0">
            <a:spAutoFit/>
          </a:bodyPr>
          <a:lstStyle/>
          <a:p>
            <a:r>
              <a:rPr lang="en-US" sz="1200" b="1" dirty="0" smtClean="0">
                <a:latin typeface="Calibri" pitchFamily="34" charset="0"/>
                <a:cs typeface="Calibri" pitchFamily="34" charset="0"/>
              </a:rPr>
              <a:t>NOTE : </a:t>
            </a:r>
            <a:r>
              <a:rPr lang="en-US" sz="1200" dirty="0" smtClean="0">
                <a:latin typeface="Calibri" pitchFamily="34" charset="0"/>
                <a:cs typeface="Calibri" pitchFamily="34" charset="0"/>
              </a:rPr>
              <a:t>Only data for the month of August has been considered in the analysis.</a:t>
            </a:r>
            <a:endParaRPr lang="en-IN" sz="1200" dirty="0">
              <a:latin typeface="Calibri" pitchFamily="34" charset="0"/>
              <a:cs typeface="Calibri" pitchFamily="34" charset="0"/>
            </a:endParaRPr>
          </a:p>
        </p:txBody>
      </p:sp>
    </p:spTree>
    <p:extLst>
      <p:ext uri="{BB962C8B-B14F-4D97-AF65-F5344CB8AC3E}">
        <p14:creationId xmlns:p14="http://schemas.microsoft.com/office/powerpoint/2010/main" val="2677077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9552" y="267494"/>
            <a:ext cx="5791200" cy="515704"/>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DATA  GENERATION</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35742660"/>
              </p:ext>
            </p:extLst>
          </p:nvPr>
        </p:nvGraphicFramePr>
        <p:xfrm>
          <a:off x="539552" y="915566"/>
          <a:ext cx="8064896" cy="3566160"/>
        </p:xfrm>
        <a:graphic>
          <a:graphicData uri="http://schemas.openxmlformats.org/drawingml/2006/table">
            <a:tbl>
              <a:tblPr firstRow="1" bandRow="1">
                <a:tableStyleId>{22838BEF-8BB2-4498-84A7-C5851F593DF1}</a:tableStyleId>
              </a:tblPr>
              <a:tblGrid>
                <a:gridCol w="1656184"/>
                <a:gridCol w="6408712"/>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dirty="0" smtClean="0">
                          <a:solidFill>
                            <a:schemeClr val="tx2">
                              <a:lumMod val="75000"/>
                            </a:schemeClr>
                          </a:solidFill>
                          <a:latin typeface="Calibri" pitchFamily="34" charset="0"/>
                          <a:cs typeface="Calibri" pitchFamily="34" charset="0"/>
                        </a:rPr>
                        <a:t>Prediction Point </a:t>
                      </a: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lvl="0" algn="just"/>
                      <a:endParaRPr lang="en-US" sz="300" b="0" dirty="0" smtClean="0">
                        <a:latin typeface="Calibri" pitchFamily="34" charset="0"/>
                        <a:cs typeface="Calibri" pitchFamily="34" charset="0"/>
                      </a:endParaRPr>
                    </a:p>
                    <a:p>
                      <a:pPr lvl="0" algn="just"/>
                      <a:r>
                        <a:rPr lang="en-US" sz="1200" b="0" dirty="0" smtClean="0">
                          <a:latin typeface="Calibri" pitchFamily="34" charset="0"/>
                          <a:cs typeface="Calibri" pitchFamily="34" charset="0"/>
                        </a:rPr>
                        <a:t>A </a:t>
                      </a:r>
                      <a:r>
                        <a:rPr lang="en-IN" sz="1200" b="0" dirty="0" smtClean="0">
                          <a:latin typeface="Calibri" pitchFamily="34" charset="0"/>
                          <a:cs typeface="Calibri" pitchFamily="34" charset="0"/>
                        </a:rPr>
                        <a:t>time point when the model makes a prediction as to whether or not the device will fail in the near future. For each</a:t>
                      </a:r>
                      <a:r>
                        <a:rPr lang="en-IN" sz="1200" b="0" baseline="0" dirty="0" smtClean="0">
                          <a:latin typeface="Calibri" pitchFamily="34" charset="0"/>
                          <a:cs typeface="Calibri" pitchFamily="34" charset="0"/>
                        </a:rPr>
                        <a:t> </a:t>
                      </a:r>
                      <a:r>
                        <a:rPr lang="en-IN" sz="1200" b="0" dirty="0" smtClean="0">
                          <a:latin typeface="Calibri" pitchFamily="34" charset="0"/>
                          <a:cs typeface="Calibri" pitchFamily="34" charset="0"/>
                        </a:rPr>
                        <a:t>different prediction point, we get a separate set of values of features and the target.</a:t>
                      </a:r>
                    </a:p>
                    <a:p>
                      <a:pPr lvl="0" algn="just"/>
                      <a:endParaRPr lang="en-IN" sz="300" b="0" dirty="0" smtClean="0">
                        <a:latin typeface="Calibri" pitchFamily="34" charset="0"/>
                        <a:cs typeface="Calibri"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300" b="1" i="1" dirty="0" smtClean="0">
                          <a:solidFill>
                            <a:schemeClr val="tx2">
                              <a:lumMod val="75000"/>
                            </a:schemeClr>
                          </a:solidFill>
                          <a:latin typeface="Calibri" pitchFamily="34" charset="0"/>
                          <a:cs typeface="Calibri" pitchFamily="34" charset="0"/>
                        </a:rPr>
                        <a:t>Observation Window</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1300" b="1" i="1" dirty="0" smtClean="0">
                          <a:solidFill>
                            <a:schemeClr val="tx2">
                              <a:lumMod val="75000"/>
                            </a:schemeClr>
                          </a:solidFill>
                          <a:latin typeface="Calibri" pitchFamily="34" charset="0"/>
                          <a:cs typeface="Calibri" pitchFamily="34" charset="0"/>
                        </a:rPr>
                        <a:t>                             (OW)  </a:t>
                      </a: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lvl="0" algn="just"/>
                      <a:endParaRPr lang="en-IN" sz="300" b="0" dirty="0" smtClean="0">
                        <a:latin typeface="Calibri" pitchFamily="34" charset="0"/>
                        <a:cs typeface="Calibri" pitchFamily="34" charset="0"/>
                      </a:endParaRPr>
                    </a:p>
                    <a:p>
                      <a:pPr lvl="0" algn="just"/>
                      <a:r>
                        <a:rPr lang="en-IN" sz="1200" b="0" dirty="0" smtClean="0">
                          <a:latin typeface="Calibri" pitchFamily="34" charset="0"/>
                          <a:cs typeface="Calibri" pitchFamily="34" charset="0"/>
                        </a:rPr>
                        <a:t>It consists of all occurrences  of errors and systems warnings, prior to the prediction point. </a:t>
                      </a:r>
                    </a:p>
                    <a:p>
                      <a:pPr lvl="0" algn="just"/>
                      <a:endParaRPr lang="en-IN" sz="600" b="0" dirty="0" smtClean="0">
                        <a:latin typeface="Calibri" pitchFamily="34" charset="0"/>
                        <a:cs typeface="Calibri" pitchFamily="34" charset="0"/>
                      </a:endParaRPr>
                    </a:p>
                    <a:p>
                      <a:pPr algn="just"/>
                      <a:r>
                        <a:rPr lang="en-IN" sz="1200" b="0" dirty="0" smtClean="0">
                          <a:latin typeface="Calibri" pitchFamily="34" charset="0"/>
                          <a:cs typeface="Calibri" pitchFamily="34" charset="0"/>
                        </a:rPr>
                        <a:t>The OW is further divided into </a:t>
                      </a:r>
                      <a:r>
                        <a:rPr lang="en-IN" sz="1200" b="1" dirty="0" smtClean="0">
                          <a:latin typeface="Calibri" pitchFamily="34" charset="0"/>
                          <a:cs typeface="Calibri" pitchFamily="34" charset="0"/>
                        </a:rPr>
                        <a:t>X periods </a:t>
                      </a:r>
                      <a:r>
                        <a:rPr lang="en-IN" sz="1200" b="0" dirty="0" smtClean="0">
                          <a:latin typeface="Calibri" pitchFamily="34" charset="0"/>
                          <a:cs typeface="Calibri" pitchFamily="34" charset="0"/>
                        </a:rPr>
                        <a:t>each of length </a:t>
                      </a:r>
                      <a:r>
                        <a:rPr lang="en-IN" sz="1200" b="1" dirty="0" smtClean="0">
                          <a:latin typeface="Calibri" pitchFamily="34" charset="0"/>
                          <a:cs typeface="Calibri" pitchFamily="34" charset="0"/>
                        </a:rPr>
                        <a:t>M days</a:t>
                      </a:r>
                      <a:r>
                        <a:rPr lang="en-IN" sz="1200" b="0" dirty="0" smtClean="0">
                          <a:latin typeface="Calibri" pitchFamily="34" charset="0"/>
                          <a:cs typeface="Calibri" pitchFamily="34" charset="0"/>
                        </a:rPr>
                        <a:t>. Each sub-window is called a </a:t>
                      </a:r>
                      <a:r>
                        <a:rPr lang="en-IN" sz="1200" b="1" dirty="0" smtClean="0">
                          <a:latin typeface="Calibri" pitchFamily="34" charset="0"/>
                          <a:cs typeface="Calibri" pitchFamily="34" charset="0"/>
                        </a:rPr>
                        <a:t>measurement unit</a:t>
                      </a:r>
                      <a:r>
                        <a:rPr lang="en-IN" sz="1200" b="0" dirty="0" smtClean="0">
                          <a:latin typeface="Calibri" pitchFamily="34" charset="0"/>
                          <a:cs typeface="Calibri" pitchFamily="34" charset="0"/>
                        </a:rPr>
                        <a:t>. </a:t>
                      </a:r>
                      <a:r>
                        <a:rPr lang="en-IN" sz="1200" b="0" baseline="0" dirty="0" smtClean="0">
                          <a:latin typeface="Calibri" pitchFamily="34" charset="0"/>
                          <a:cs typeface="Calibri" pitchFamily="34" charset="0"/>
                        </a:rPr>
                        <a:t> </a:t>
                      </a:r>
                      <a:r>
                        <a:rPr lang="en-IN" sz="1200" b="0" dirty="0" smtClean="0">
                          <a:latin typeface="Calibri" pitchFamily="34" charset="0"/>
                          <a:cs typeface="Calibri" pitchFamily="34" charset="0"/>
                        </a:rPr>
                        <a:t>Features are created based on data observed during these measurement units.</a:t>
                      </a:r>
                    </a:p>
                    <a:p>
                      <a:pPr algn="just"/>
                      <a:r>
                        <a:rPr lang="en-IN" sz="1200" b="0" dirty="0" smtClean="0">
                          <a:latin typeface="Calibri" pitchFamily="34" charset="0"/>
                          <a:cs typeface="Calibri" pitchFamily="34" charset="0"/>
                        </a:rPr>
                        <a:t>Length of entire OW is (X </a:t>
                      </a:r>
                      <a:r>
                        <a:rPr lang="en-IN" sz="1200" b="0" dirty="0" err="1" smtClean="0">
                          <a:latin typeface="Calibri" pitchFamily="34" charset="0"/>
                          <a:cs typeface="Calibri" pitchFamily="34" charset="0"/>
                        </a:rPr>
                        <a:t>x</a:t>
                      </a:r>
                      <a:r>
                        <a:rPr lang="en-IN" sz="1200" b="0" dirty="0" smtClean="0">
                          <a:latin typeface="Calibri" pitchFamily="34" charset="0"/>
                          <a:cs typeface="Calibri" pitchFamily="34" charset="0"/>
                        </a:rPr>
                        <a:t> M).</a:t>
                      </a:r>
                    </a:p>
                    <a:p>
                      <a:pPr algn="just"/>
                      <a:endParaRPr lang="en-IN" sz="300" b="0" dirty="0" smtClean="0">
                        <a:latin typeface="Calibri" pitchFamily="34" charset="0"/>
                        <a:cs typeface="Calibri"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370840">
                <a:tc>
                  <a:txBody>
                    <a:bodyPr/>
                    <a:lstStyle/>
                    <a:p>
                      <a:pPr algn="r"/>
                      <a:r>
                        <a:rPr lang="en-IN" sz="1300" b="1" i="1" kern="1200" dirty="0" smtClean="0">
                          <a:solidFill>
                            <a:schemeClr val="tx2">
                              <a:lumMod val="75000"/>
                            </a:schemeClr>
                          </a:solidFill>
                          <a:effectLst/>
                          <a:latin typeface="Calibri" pitchFamily="34" charset="0"/>
                          <a:ea typeface="+mn-ea"/>
                          <a:cs typeface="Calibri" pitchFamily="34" charset="0"/>
                        </a:rPr>
                        <a:t>Prediction Window</a:t>
                      </a:r>
                    </a:p>
                    <a:p>
                      <a:pPr algn="r"/>
                      <a:r>
                        <a:rPr lang="en-IN" sz="1300" b="1" i="1" kern="1200" baseline="0" dirty="0" smtClean="0">
                          <a:solidFill>
                            <a:schemeClr val="tx2">
                              <a:lumMod val="75000"/>
                            </a:schemeClr>
                          </a:solidFill>
                          <a:effectLst/>
                          <a:latin typeface="Calibri" pitchFamily="34" charset="0"/>
                          <a:ea typeface="+mn-ea"/>
                          <a:cs typeface="Calibri" pitchFamily="34" charset="0"/>
                        </a:rPr>
                        <a:t>                          </a:t>
                      </a:r>
                      <a:r>
                        <a:rPr lang="en-IN" sz="1300" b="1" i="1" kern="1200" dirty="0" smtClean="0">
                          <a:solidFill>
                            <a:schemeClr val="tx2">
                              <a:lumMod val="75000"/>
                            </a:schemeClr>
                          </a:solidFill>
                          <a:effectLst/>
                          <a:latin typeface="Calibri" pitchFamily="34" charset="0"/>
                          <a:ea typeface="+mn-ea"/>
                          <a:cs typeface="Calibri" pitchFamily="34" charset="0"/>
                        </a:rPr>
                        <a:t>(PW) </a:t>
                      </a:r>
                      <a:endParaRPr lang="en-IN" sz="1300" b="1" i="1" dirty="0">
                        <a:solidFill>
                          <a:schemeClr val="tx2">
                            <a:lumMod val="75000"/>
                          </a:schemeClr>
                        </a:solidFill>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300" kern="1200" baseline="0" dirty="0" smtClean="0">
                        <a:solidFill>
                          <a:schemeClr val="dk1"/>
                        </a:solidFill>
                        <a:effectLst/>
                        <a:latin typeface="Calibri" pitchFamily="34" charset="0"/>
                        <a:ea typeface="+mn-ea"/>
                        <a:cs typeface="Calibri"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dk1"/>
                          </a:solidFill>
                          <a:effectLst/>
                          <a:latin typeface="Calibri" pitchFamily="34" charset="0"/>
                          <a:ea typeface="+mn-ea"/>
                          <a:cs typeface="Calibri" pitchFamily="34" charset="0"/>
                        </a:rPr>
                        <a:t>Having a </a:t>
                      </a:r>
                      <a:r>
                        <a:rPr lang="en-IN" sz="1200" b="1" kern="1200" baseline="0" dirty="0" smtClean="0">
                          <a:solidFill>
                            <a:schemeClr val="dk1"/>
                          </a:solidFill>
                          <a:effectLst/>
                          <a:latin typeface="Calibri" pitchFamily="34" charset="0"/>
                          <a:ea typeface="+mn-ea"/>
                          <a:cs typeface="Calibri" pitchFamily="34" charset="0"/>
                        </a:rPr>
                        <a:t>length Y</a:t>
                      </a:r>
                      <a:r>
                        <a:rPr lang="en-IN" sz="1200" kern="1200" baseline="0" dirty="0" smtClean="0">
                          <a:solidFill>
                            <a:schemeClr val="dk1"/>
                          </a:solidFill>
                          <a:effectLst/>
                          <a:latin typeface="Calibri" pitchFamily="34" charset="0"/>
                          <a:ea typeface="+mn-ea"/>
                          <a:cs typeface="Calibri" pitchFamily="34" charset="0"/>
                        </a:rPr>
                        <a:t>, the prediction window comes a</a:t>
                      </a:r>
                      <a:r>
                        <a:rPr lang="en-IN" sz="1200" kern="1200" dirty="0" smtClean="0">
                          <a:solidFill>
                            <a:schemeClr val="dk1"/>
                          </a:solidFill>
                          <a:effectLst/>
                          <a:latin typeface="Calibri" pitchFamily="34" charset="0"/>
                          <a:ea typeface="+mn-ea"/>
                          <a:cs typeface="Calibri" pitchFamily="34" charset="0"/>
                        </a:rPr>
                        <a:t>fter the prediction point. The</a:t>
                      </a:r>
                      <a:r>
                        <a:rPr lang="en-IN" sz="1200" kern="1200" baseline="0" dirty="0" smtClean="0">
                          <a:solidFill>
                            <a:schemeClr val="dk1"/>
                          </a:solidFill>
                          <a:effectLst/>
                          <a:latin typeface="Calibri" pitchFamily="34" charset="0"/>
                          <a:ea typeface="+mn-ea"/>
                          <a:cs typeface="Calibri" pitchFamily="34" charset="0"/>
                        </a:rPr>
                        <a:t> PW </a:t>
                      </a:r>
                      <a:r>
                        <a:rPr lang="en-IN" sz="1200" kern="1200" dirty="0" smtClean="0">
                          <a:solidFill>
                            <a:schemeClr val="dk1"/>
                          </a:solidFill>
                          <a:effectLst/>
                          <a:latin typeface="Calibri" pitchFamily="34" charset="0"/>
                          <a:ea typeface="+mn-ea"/>
                          <a:cs typeface="Calibri" pitchFamily="34" charset="0"/>
                        </a:rPr>
                        <a:t>gives us the value of the target variable for a particular instance.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600" kern="1200" dirty="0" smtClean="0">
                        <a:solidFill>
                          <a:schemeClr val="dk1"/>
                        </a:solidFill>
                        <a:effectLst/>
                        <a:latin typeface="Calibri" pitchFamily="34" charset="0"/>
                        <a:ea typeface="+mn-ea"/>
                        <a:cs typeface="Calibri"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dirty="0" smtClean="0">
                          <a:latin typeface="Calibri" pitchFamily="34" charset="0"/>
                          <a:cs typeface="Calibri" pitchFamily="34" charset="0"/>
                        </a:rPr>
                        <a:t>We define the target as </a:t>
                      </a:r>
                      <a:r>
                        <a:rPr lang="en-US" sz="1200" b="0" baseline="0" dirty="0" smtClean="0">
                          <a:latin typeface="Calibri" pitchFamily="34" charset="0"/>
                          <a:cs typeface="Calibri" pitchFamily="34" charset="0"/>
                        </a:rPr>
                        <a:t>  </a:t>
                      </a:r>
                      <a:r>
                        <a:rPr lang="en-IN" sz="1200" b="1" kern="1200" dirty="0" smtClean="0">
                          <a:solidFill>
                            <a:schemeClr val="dk1"/>
                          </a:solidFill>
                          <a:effectLst/>
                          <a:latin typeface="Calibri" pitchFamily="34" charset="0"/>
                          <a:ea typeface="+mn-ea"/>
                          <a:cs typeface="Calibri" pitchFamily="34" charset="0"/>
                        </a:rPr>
                        <a:t>1</a:t>
                      </a:r>
                      <a:r>
                        <a:rPr lang="en-IN" sz="1200" kern="1200" dirty="0" smtClean="0">
                          <a:solidFill>
                            <a:schemeClr val="dk1"/>
                          </a:solidFill>
                          <a:effectLst/>
                          <a:latin typeface="Calibri" pitchFamily="34" charset="0"/>
                          <a:ea typeface="+mn-ea"/>
                          <a:cs typeface="Calibri" pitchFamily="34" charset="0"/>
                        </a:rPr>
                        <a:t>, if there is any ticket created during this period,</a:t>
                      </a:r>
                    </a:p>
                    <a:p>
                      <a:pPr algn="just"/>
                      <a:r>
                        <a:rPr lang="en-IN" sz="1200" kern="1200" dirty="0" smtClean="0">
                          <a:solidFill>
                            <a:schemeClr val="dk1"/>
                          </a:solidFill>
                          <a:effectLst/>
                          <a:latin typeface="Calibri" pitchFamily="34" charset="0"/>
                          <a:ea typeface="+mn-ea"/>
                          <a:cs typeface="Calibri" pitchFamily="34" charset="0"/>
                        </a:rPr>
                        <a:t>                                         </a:t>
                      </a:r>
                      <a:r>
                        <a:rPr lang="en-IN" sz="1200" kern="1200" baseline="0" dirty="0" smtClean="0">
                          <a:solidFill>
                            <a:schemeClr val="dk1"/>
                          </a:solidFill>
                          <a:effectLst/>
                          <a:latin typeface="Calibri" pitchFamily="34" charset="0"/>
                          <a:ea typeface="+mn-ea"/>
                          <a:cs typeface="Calibri" pitchFamily="34" charset="0"/>
                        </a:rPr>
                        <a:t> </a:t>
                      </a:r>
                      <a:r>
                        <a:rPr lang="en-IN" sz="1200" kern="1200" dirty="0" smtClean="0">
                          <a:solidFill>
                            <a:schemeClr val="dk1"/>
                          </a:solidFill>
                          <a:effectLst/>
                          <a:latin typeface="Calibri" pitchFamily="34" charset="0"/>
                          <a:ea typeface="+mn-ea"/>
                          <a:cs typeface="Calibri" pitchFamily="34" charset="0"/>
                        </a:rPr>
                        <a:t>  </a:t>
                      </a:r>
                      <a:r>
                        <a:rPr lang="en-IN" sz="1200" b="1" kern="1200" dirty="0" smtClean="0">
                          <a:solidFill>
                            <a:schemeClr val="dk1"/>
                          </a:solidFill>
                          <a:effectLst/>
                          <a:latin typeface="Calibri" pitchFamily="34" charset="0"/>
                          <a:ea typeface="+mn-ea"/>
                          <a:cs typeface="Calibri" pitchFamily="34" charset="0"/>
                        </a:rPr>
                        <a:t>0</a:t>
                      </a:r>
                      <a:r>
                        <a:rPr lang="en-IN" sz="1200" kern="1200" dirty="0" smtClean="0">
                          <a:solidFill>
                            <a:schemeClr val="dk1"/>
                          </a:solidFill>
                          <a:effectLst/>
                          <a:latin typeface="Calibri" pitchFamily="34" charset="0"/>
                          <a:ea typeface="+mn-ea"/>
                          <a:cs typeface="Calibri" pitchFamily="34" charset="0"/>
                        </a:rPr>
                        <a:t>, otherwise.</a:t>
                      </a:r>
                    </a:p>
                    <a:p>
                      <a:pPr algn="just"/>
                      <a:endParaRPr lang="en-IN" sz="300" kern="1200" dirty="0" smtClean="0">
                        <a:solidFill>
                          <a:schemeClr val="dk1"/>
                        </a:solidFill>
                        <a:effectLst/>
                        <a:latin typeface="Calibri" pitchFamily="34" charset="0"/>
                        <a:ea typeface="+mn-ea"/>
                        <a:cs typeface="Calibri"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370840">
                <a:tc>
                  <a:txBody>
                    <a:bodyPr/>
                    <a:lstStyle/>
                    <a:p>
                      <a:pPr algn="r"/>
                      <a:r>
                        <a:rPr lang="en-US" sz="1300" b="1" i="1" dirty="0" smtClean="0">
                          <a:solidFill>
                            <a:schemeClr val="tx2">
                              <a:lumMod val="75000"/>
                            </a:schemeClr>
                          </a:solidFill>
                          <a:latin typeface="Calibri" pitchFamily="34" charset="0"/>
                          <a:cs typeface="Calibri" pitchFamily="34" charset="0"/>
                        </a:rPr>
                        <a:t>Buffer Window </a:t>
                      </a:r>
                      <a:endParaRPr lang="en-IN" sz="1300" b="1" i="1" dirty="0">
                        <a:solidFill>
                          <a:schemeClr val="tx2">
                            <a:lumMod val="75000"/>
                          </a:schemeClr>
                        </a:solidFill>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300" kern="1200" dirty="0" smtClean="0">
                        <a:solidFill>
                          <a:schemeClr val="dk1"/>
                        </a:solidFill>
                        <a:effectLst/>
                        <a:latin typeface="Calibri" pitchFamily="34" charset="0"/>
                        <a:ea typeface="+mn-ea"/>
                        <a:cs typeface="Calibri"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effectLst/>
                          <a:latin typeface="Calibri" pitchFamily="34" charset="0"/>
                          <a:ea typeface="+mn-ea"/>
                          <a:cs typeface="Calibri" pitchFamily="34" charset="0"/>
                        </a:rPr>
                        <a:t>Between the prediction point and the prediction window, there might be an optional buffer window of </a:t>
                      </a:r>
                      <a:r>
                        <a:rPr lang="en-IN" sz="1200" b="1" kern="1200" dirty="0" smtClean="0">
                          <a:solidFill>
                            <a:schemeClr val="dk1"/>
                          </a:solidFill>
                          <a:effectLst/>
                          <a:latin typeface="Calibri" pitchFamily="34" charset="0"/>
                          <a:ea typeface="+mn-ea"/>
                          <a:cs typeface="Calibri" pitchFamily="34" charset="0"/>
                        </a:rPr>
                        <a:t>Z</a:t>
                      </a:r>
                      <a:r>
                        <a:rPr lang="en-IN" sz="1200" kern="1200" dirty="0" smtClean="0">
                          <a:solidFill>
                            <a:schemeClr val="dk1"/>
                          </a:solidFill>
                          <a:effectLst/>
                          <a:latin typeface="Calibri" pitchFamily="34" charset="0"/>
                          <a:ea typeface="+mn-ea"/>
                          <a:cs typeface="Calibri" pitchFamily="34" charset="0"/>
                        </a:rPr>
                        <a:t> </a:t>
                      </a:r>
                      <a:r>
                        <a:rPr lang="en-IN" sz="1200" b="1" kern="1200" dirty="0" smtClean="0">
                          <a:solidFill>
                            <a:schemeClr val="dk1"/>
                          </a:solidFill>
                          <a:effectLst/>
                          <a:latin typeface="Calibri" pitchFamily="34" charset="0"/>
                          <a:ea typeface="+mn-ea"/>
                          <a:cs typeface="Calibri" pitchFamily="34" charset="0"/>
                        </a:rPr>
                        <a:t>days</a:t>
                      </a:r>
                      <a:r>
                        <a:rPr lang="en-IN" sz="1200" kern="1200" dirty="0" smtClean="0">
                          <a:solidFill>
                            <a:schemeClr val="dk1"/>
                          </a:solidFill>
                          <a:effectLst/>
                          <a:latin typeface="Calibri" pitchFamily="34" charset="0"/>
                          <a:ea typeface="+mn-ea"/>
                          <a:cs typeface="Calibri" pitchFamily="34" charset="0"/>
                        </a:rPr>
                        <a:t>, which controls the minimum time duration between prediction point and impending ticket creation.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600" b="0" kern="1200" dirty="0" smtClean="0">
                        <a:solidFill>
                          <a:schemeClr val="dk1"/>
                        </a:solidFill>
                        <a:effectLst/>
                        <a:latin typeface="Calibri" pitchFamily="34" charset="0"/>
                        <a:ea typeface="+mn-ea"/>
                        <a:cs typeface="Calibri"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dk1"/>
                          </a:solidFill>
                          <a:effectLst/>
                          <a:latin typeface="Calibri" pitchFamily="34" charset="0"/>
                          <a:ea typeface="+mn-ea"/>
                          <a:cs typeface="Calibri" pitchFamily="34" charset="0"/>
                        </a:rPr>
                        <a:t>For training data, the buffer window will have no tickets.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300" b="0" dirty="0">
                        <a:latin typeface="Calibri" pitchFamily="34" charset="0"/>
                        <a:cs typeface="Calibri"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88555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4290168"/>
            <a:ext cx="4968552" cy="461665"/>
          </a:xfrm>
          <a:prstGeom prst="rect">
            <a:avLst/>
          </a:prstGeom>
          <a:noFill/>
        </p:spPr>
        <p:txBody>
          <a:bodyPr wrap="square" rtlCol="0">
            <a:spAutoFit/>
          </a:bodyPr>
          <a:lstStyle/>
          <a:p>
            <a:r>
              <a:rPr lang="en-IN" sz="1200" b="1" i="1" dirty="0" smtClean="0">
                <a:latin typeface="Calibri" pitchFamily="34" charset="0"/>
                <a:cs typeface="Calibri" pitchFamily="34" charset="0"/>
              </a:rPr>
              <a:t>Source - Predictive Maintenance based on event-log analysis : A case study</a:t>
            </a:r>
          </a:p>
          <a:p>
            <a:r>
              <a:rPr lang="en-IN" sz="1200" b="1" i="1" dirty="0" smtClean="0">
                <a:latin typeface="Calibri" pitchFamily="34" charset="0"/>
                <a:cs typeface="Calibri" pitchFamily="34" charset="0"/>
              </a:rPr>
              <a:t>               By J. Wang, C. Li, S. Han, S. </a:t>
            </a:r>
            <a:r>
              <a:rPr lang="en-IN" sz="1200" b="1" i="1" dirty="0" err="1" smtClean="0">
                <a:latin typeface="Calibri" pitchFamily="34" charset="0"/>
                <a:cs typeface="Calibri" pitchFamily="34" charset="0"/>
              </a:rPr>
              <a:t>Sarkar</a:t>
            </a:r>
            <a:r>
              <a:rPr lang="en-IN" sz="1200" b="1" i="1" dirty="0" smtClean="0">
                <a:latin typeface="Calibri" pitchFamily="34" charset="0"/>
                <a:cs typeface="Calibri" pitchFamily="34" charset="0"/>
              </a:rPr>
              <a:t>, X. Zhou.</a:t>
            </a:r>
            <a:endParaRPr lang="en-IN" sz="1200" b="1" i="1" dirty="0">
              <a:latin typeface="Calibri" pitchFamily="34" charset="0"/>
              <a:cs typeface="Calibri" pitchFamily="34"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639" t="11331" r="3195" b="7554"/>
          <a:stretch/>
        </p:blipFill>
        <p:spPr bwMode="auto">
          <a:xfrm>
            <a:off x="755576" y="468709"/>
            <a:ext cx="7344816" cy="3697402"/>
          </a:xfrm>
          <a:prstGeom prst="rect">
            <a:avLst/>
          </a:prstGeom>
          <a:ln w="9525" cap="flat" cmpd="sng" algn="ctr">
            <a:solidFill>
              <a:srgbClr val="4BACC6">
                <a:lumMod val="75000"/>
              </a:srgb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2273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43558"/>
            <a:ext cx="7704856" cy="3077766"/>
          </a:xfrm>
          <a:prstGeom prst="rect">
            <a:avLst/>
          </a:prstGeom>
          <a:noFill/>
        </p:spPr>
        <p:txBody>
          <a:bodyPr wrap="square" rtlCol="0">
            <a:spAutoFit/>
          </a:bodyPr>
          <a:lstStyle/>
          <a:p>
            <a:pPr algn="just"/>
            <a:r>
              <a:rPr lang="en-US" sz="1400" b="1" dirty="0" smtClean="0">
                <a:solidFill>
                  <a:schemeClr val="tx2">
                    <a:lumMod val="75000"/>
                  </a:schemeClr>
                </a:solidFill>
                <a:latin typeface="Calibri" pitchFamily="34" charset="0"/>
                <a:cs typeface="Calibri" pitchFamily="34" charset="0"/>
              </a:rPr>
              <a:t>Steps taken in data generation :</a:t>
            </a:r>
          </a:p>
          <a:p>
            <a:pPr algn="just"/>
            <a:endParaRPr lang="en-US" sz="1200" dirty="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Take a particular length of OW, with optimal values of </a:t>
            </a:r>
            <a:r>
              <a:rPr lang="en-US" sz="1200" b="1" dirty="0" smtClean="0">
                <a:latin typeface="Calibri" pitchFamily="34" charset="0"/>
                <a:cs typeface="Calibri" pitchFamily="34" charset="0"/>
              </a:rPr>
              <a:t>X</a:t>
            </a:r>
            <a:r>
              <a:rPr lang="en-US" sz="1200" dirty="0" smtClean="0">
                <a:latin typeface="Calibri" pitchFamily="34" charset="0"/>
                <a:cs typeface="Calibri" pitchFamily="34" charset="0"/>
              </a:rPr>
              <a:t> and </a:t>
            </a:r>
            <a:r>
              <a:rPr lang="en-US" sz="1200" b="1" dirty="0" smtClean="0">
                <a:latin typeface="Calibri" pitchFamily="34" charset="0"/>
                <a:cs typeface="Calibri" pitchFamily="34" charset="0"/>
              </a:rPr>
              <a:t>M </a:t>
            </a:r>
            <a:r>
              <a:rPr lang="en-US" sz="1200" dirty="0" smtClean="0">
                <a:latin typeface="Calibri" pitchFamily="34" charset="0"/>
                <a:cs typeface="Calibri" pitchFamily="34" charset="0"/>
              </a:rPr>
              <a:t>(discussed later), select length of </a:t>
            </a:r>
            <a:r>
              <a:rPr lang="en-US" sz="1200" b="1" dirty="0" smtClean="0">
                <a:latin typeface="Calibri" pitchFamily="34" charset="0"/>
                <a:cs typeface="Calibri" pitchFamily="34" charset="0"/>
              </a:rPr>
              <a:t>Y</a:t>
            </a:r>
            <a:r>
              <a:rPr lang="en-US" sz="1200" dirty="0" smtClean="0">
                <a:latin typeface="Calibri" pitchFamily="34" charset="0"/>
                <a:cs typeface="Calibri" pitchFamily="34" charset="0"/>
              </a:rPr>
              <a:t>. Set Z = 0.</a:t>
            </a:r>
          </a:p>
          <a:p>
            <a:pPr algn="just"/>
            <a:endParaRPr lang="en-US" sz="700" dirty="0" smtClean="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Extract features from the observation window. The different features created are discussed later.</a:t>
            </a:r>
          </a:p>
          <a:p>
            <a:pPr algn="just"/>
            <a:endParaRPr lang="en-US" sz="700" dirty="0" smtClean="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A particular time period consisting of OW, prediction point and PW will give us one row or data instance in our dataset.</a:t>
            </a:r>
          </a:p>
          <a:p>
            <a:pPr marL="171450" indent="-171450" algn="just">
              <a:buFont typeface="Arial" pitchFamily="34" charset="0"/>
              <a:buChar char="•"/>
            </a:pPr>
            <a:endParaRPr lang="en-US" sz="700" dirty="0" smtClean="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Shift the prediction point by 2 days (can be varied), to generate more rows. This means shifting the entire period of observation window-prediction point-prediction window by 2 days, </a:t>
            </a:r>
            <a:r>
              <a:rPr lang="en-IN" sz="1200" dirty="0" smtClean="0">
                <a:latin typeface="Calibri" pitchFamily="34" charset="0"/>
                <a:cs typeface="Calibri" pitchFamily="34" charset="0"/>
              </a:rPr>
              <a:t>along </a:t>
            </a:r>
            <a:r>
              <a:rPr lang="en-IN" sz="1200" dirty="0">
                <a:latin typeface="Calibri" pitchFamily="34" charset="0"/>
                <a:cs typeface="Calibri" pitchFamily="34" charset="0"/>
              </a:rPr>
              <a:t>a time axis of length </a:t>
            </a:r>
            <a:r>
              <a:rPr lang="en-IN" sz="1200" b="1" dirty="0" smtClean="0">
                <a:latin typeface="Calibri" pitchFamily="34" charset="0"/>
                <a:cs typeface="Calibri" pitchFamily="34" charset="0"/>
              </a:rPr>
              <a:t>N.</a:t>
            </a:r>
            <a:endParaRPr lang="en-US" sz="1200" dirty="0" smtClean="0">
              <a:latin typeface="Calibri" pitchFamily="34" charset="0"/>
              <a:cs typeface="Calibri" pitchFamily="34" charset="0"/>
            </a:endParaRPr>
          </a:p>
          <a:p>
            <a:pPr algn="just"/>
            <a:endParaRPr lang="en-US" sz="700" dirty="0" smtClean="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This entire window from OW start to PW end is shifted with respect to time in such a way that PW end does not go beyond 31</a:t>
            </a:r>
            <a:r>
              <a:rPr lang="en-US" sz="1200" baseline="30000" dirty="0" smtClean="0">
                <a:latin typeface="Calibri" pitchFamily="34" charset="0"/>
                <a:cs typeface="Calibri" pitchFamily="34" charset="0"/>
              </a:rPr>
              <a:t>st</a:t>
            </a:r>
            <a:r>
              <a:rPr lang="en-US" sz="1200" dirty="0" smtClean="0">
                <a:latin typeface="Calibri" pitchFamily="34" charset="0"/>
                <a:cs typeface="Calibri" pitchFamily="34" charset="0"/>
              </a:rPr>
              <a:t> August, 2020. This implies that in this problem, </a:t>
            </a:r>
            <a:r>
              <a:rPr lang="en-US" sz="1200" b="1" dirty="0" smtClean="0">
                <a:latin typeface="Calibri" pitchFamily="34" charset="0"/>
                <a:cs typeface="Calibri" pitchFamily="34" charset="0"/>
              </a:rPr>
              <a:t>N</a:t>
            </a:r>
            <a:r>
              <a:rPr lang="en-US" sz="1200" dirty="0" smtClean="0">
                <a:latin typeface="Calibri" pitchFamily="34" charset="0"/>
                <a:cs typeface="Calibri" pitchFamily="34" charset="0"/>
              </a:rPr>
              <a:t> = 31 days.</a:t>
            </a:r>
            <a:endParaRPr lang="en-IN" sz="1200" dirty="0" smtClean="0">
              <a:latin typeface="Calibri" pitchFamily="34" charset="0"/>
              <a:cs typeface="Calibri" pitchFamily="34" charset="0"/>
            </a:endParaRPr>
          </a:p>
          <a:p>
            <a:pPr algn="just"/>
            <a:endParaRPr lang="en-US" sz="700" dirty="0" smtClean="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For one particular machine, the above 5 steps will give a set of rows.</a:t>
            </a:r>
          </a:p>
          <a:p>
            <a:pPr algn="just"/>
            <a:endParaRPr lang="en-US" sz="700" dirty="0" smtClean="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If these steps are repeated for all 3681 machines, we construct the full dataset for the month of August.</a:t>
            </a:r>
          </a:p>
          <a:p>
            <a:pPr marL="342900" indent="-342900" algn="just">
              <a:buAutoNum type="arabicPeriod"/>
            </a:pPr>
            <a:endParaRPr lang="en-IN" dirty="0"/>
          </a:p>
        </p:txBody>
      </p:sp>
    </p:spTree>
    <p:extLst>
      <p:ext uri="{BB962C8B-B14F-4D97-AF65-F5344CB8AC3E}">
        <p14:creationId xmlns:p14="http://schemas.microsoft.com/office/powerpoint/2010/main" val="2393675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267494"/>
            <a:ext cx="5791200" cy="515704"/>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Feature  extraction</a:t>
            </a:r>
            <a:endParaRPr lang="en-IN" sz="2200" b="1" dirty="0">
              <a:solidFill>
                <a:schemeClr val="tx2">
                  <a:lumMod val="75000"/>
                </a:schemeClr>
              </a:solidFill>
              <a:latin typeface="Cambria" pitchFamily="18" charset="0"/>
              <a:ea typeface="Cambria"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539552" y="833973"/>
                <a:ext cx="7992888" cy="2031325"/>
              </a:xfrm>
              <a:prstGeom prst="rect">
                <a:avLst/>
              </a:prstGeom>
              <a:noFill/>
            </p:spPr>
            <p:txBody>
              <a:bodyPr wrap="square" rtlCol="0">
                <a:spAutoFit/>
              </a:bodyPr>
              <a:lstStyle/>
              <a:p>
                <a:r>
                  <a:rPr lang="en-IN" sz="1200" dirty="0" smtClean="0">
                    <a:latin typeface="Calibri" pitchFamily="34" charset="0"/>
                    <a:cs typeface="Calibri" pitchFamily="34" charset="0"/>
                  </a:rPr>
                  <a:t>We </a:t>
                </a:r>
                <a:r>
                  <a:rPr lang="en-IN" sz="1200" dirty="0">
                    <a:latin typeface="Calibri" pitchFamily="34" charset="0"/>
                    <a:cs typeface="Calibri" pitchFamily="34" charset="0"/>
                  </a:rPr>
                  <a:t>define five types of </a:t>
                </a:r>
                <a:r>
                  <a:rPr lang="en-IN" sz="1200" dirty="0" smtClean="0">
                    <a:latin typeface="Calibri" pitchFamily="34" charset="0"/>
                    <a:cs typeface="Calibri" pitchFamily="34" charset="0"/>
                  </a:rPr>
                  <a:t>features as created from the data in each observation window.</a:t>
                </a:r>
                <a:endParaRPr lang="en-IN" sz="1200" dirty="0">
                  <a:latin typeface="Calibri" pitchFamily="34" charset="0"/>
                  <a:cs typeface="Calibri" pitchFamily="34" charset="0"/>
                </a:endParaRPr>
              </a:p>
              <a:p>
                <a:r>
                  <a:rPr lang="en-IN" sz="900" dirty="0">
                    <a:latin typeface="Calibri" pitchFamily="34" charset="0"/>
                    <a:cs typeface="Calibri" pitchFamily="34" charset="0"/>
                  </a:rPr>
                  <a:t> </a:t>
                </a:r>
              </a:p>
              <a:p>
                <a:r>
                  <a:rPr lang="en-IN" sz="1300" b="1" dirty="0">
                    <a:solidFill>
                      <a:schemeClr val="tx2">
                        <a:lumMod val="75000"/>
                      </a:schemeClr>
                    </a:solidFill>
                    <a:latin typeface="Calibri" pitchFamily="34" charset="0"/>
                    <a:cs typeface="Calibri" pitchFamily="34" charset="0"/>
                  </a:rPr>
                  <a:t>1.  </a:t>
                </a:r>
                <a:r>
                  <a:rPr lang="en-IN" sz="1300" b="1" dirty="0" smtClean="0">
                    <a:solidFill>
                      <a:schemeClr val="tx2">
                        <a:lumMod val="75000"/>
                      </a:schemeClr>
                    </a:solidFill>
                    <a:latin typeface="Calibri" pitchFamily="34" charset="0"/>
                    <a:cs typeface="Calibri" pitchFamily="34" charset="0"/>
                  </a:rPr>
                  <a:t> Basic </a:t>
                </a:r>
                <a:r>
                  <a:rPr lang="en-IN" sz="1300" b="1" dirty="0">
                    <a:solidFill>
                      <a:schemeClr val="tx2">
                        <a:lumMod val="75000"/>
                      </a:schemeClr>
                    </a:solidFill>
                    <a:latin typeface="Calibri" pitchFamily="34" charset="0"/>
                    <a:cs typeface="Calibri" pitchFamily="34" charset="0"/>
                  </a:rPr>
                  <a:t>statistics-based </a:t>
                </a:r>
                <a:r>
                  <a:rPr lang="en-IN" sz="1300" b="1" dirty="0" smtClean="0">
                    <a:solidFill>
                      <a:schemeClr val="tx2">
                        <a:lumMod val="75000"/>
                      </a:schemeClr>
                    </a:solidFill>
                    <a:latin typeface="Calibri" pitchFamily="34" charset="0"/>
                    <a:cs typeface="Calibri" pitchFamily="34" charset="0"/>
                  </a:rPr>
                  <a:t>features</a:t>
                </a:r>
                <a:endParaRPr lang="en-IN" sz="1300" dirty="0">
                  <a:solidFill>
                    <a:schemeClr val="tx2">
                      <a:lumMod val="75000"/>
                    </a:schemeClr>
                  </a:solidFill>
                  <a:latin typeface="Calibri" pitchFamily="34" charset="0"/>
                  <a:cs typeface="Calibri" pitchFamily="34" charset="0"/>
                </a:endParaRPr>
              </a:p>
              <a:p>
                <a:r>
                  <a:rPr lang="en-IN" sz="800" dirty="0">
                    <a:latin typeface="Calibri" pitchFamily="34" charset="0"/>
                    <a:cs typeface="Calibri" pitchFamily="34" charset="0"/>
                  </a:rPr>
                  <a:t>  </a:t>
                </a:r>
              </a:p>
              <a:p>
                <a:pPr marL="628650" lvl="1" indent="-171450">
                  <a:buFont typeface="Arial" pitchFamily="34" charset="0"/>
                  <a:buChar char="•"/>
                </a:pPr>
                <a:r>
                  <a:rPr lang="en-IN" sz="1200" dirty="0" smtClean="0">
                    <a:latin typeface="Calibri" pitchFamily="34" charset="0"/>
                    <a:cs typeface="Calibri" pitchFamily="34" charset="0"/>
                  </a:rPr>
                  <a:t>This set of features </a:t>
                </a:r>
                <a:r>
                  <a:rPr lang="en-IN" sz="1200" dirty="0">
                    <a:latin typeface="Calibri" pitchFamily="34" charset="0"/>
                    <a:cs typeface="Calibri" pitchFamily="34" charset="0"/>
                  </a:rPr>
                  <a:t>give the count </a:t>
                </a:r>
                <a:r>
                  <a:rPr lang="en-IN" sz="1200" dirty="0" smtClean="0">
                    <a:latin typeface="Calibri" pitchFamily="34" charset="0"/>
                    <a:cs typeface="Calibri" pitchFamily="34" charset="0"/>
                  </a:rPr>
                  <a:t>of </a:t>
                </a:r>
                <a:r>
                  <a:rPr lang="en-IN" sz="1200" dirty="0">
                    <a:latin typeface="Calibri" pitchFamily="34" charset="0"/>
                    <a:cs typeface="Calibri" pitchFamily="34" charset="0"/>
                  </a:rPr>
                  <a:t>errors of each type in each measurement unit of an observation window. </a:t>
                </a:r>
              </a:p>
              <a:p>
                <a:pPr marL="628650" lvl="1" indent="-171450">
                  <a:buFont typeface="Arial" pitchFamily="34" charset="0"/>
                  <a:buChar char="•"/>
                </a:pPr>
                <a:endParaRPr lang="en-IN" sz="600" dirty="0" smtClean="0">
                  <a:latin typeface="Calibri" pitchFamily="34" charset="0"/>
                  <a:cs typeface="Calibri" pitchFamily="34" charset="0"/>
                </a:endParaRPr>
              </a:p>
              <a:p>
                <a:pPr marL="628650" lvl="1" indent="-171450">
                  <a:buFont typeface="Arial" pitchFamily="34" charset="0"/>
                  <a:buChar char="•"/>
                </a:pPr>
                <a:r>
                  <a:rPr lang="en-IN" sz="1200" dirty="0" smtClean="0">
                    <a:latin typeface="Calibri" pitchFamily="34" charset="0"/>
                    <a:cs typeface="Calibri" pitchFamily="34" charset="0"/>
                  </a:rPr>
                  <a:t>These </a:t>
                </a:r>
                <a:r>
                  <a:rPr lang="en-IN" sz="1200" dirty="0">
                    <a:latin typeface="Calibri" pitchFamily="34" charset="0"/>
                    <a:cs typeface="Calibri" pitchFamily="34" charset="0"/>
                  </a:rPr>
                  <a:t>features can be denoted by a vector </a:t>
                </a:r>
                <a:r>
                  <a:rPr lang="en-IN" sz="1200" b="1" dirty="0">
                    <a:latin typeface="Calibri" pitchFamily="34" charset="0"/>
                    <a:cs typeface="Calibri" pitchFamily="34" charset="0"/>
                  </a:rPr>
                  <a:t>B</a:t>
                </a:r>
                <a:r>
                  <a:rPr lang="en-IN" sz="1200" dirty="0">
                    <a:latin typeface="Calibri" pitchFamily="34" charset="0"/>
                    <a:cs typeface="Calibri" pitchFamily="34" charset="0"/>
                  </a:rPr>
                  <a:t>, such that</a:t>
                </a:r>
                <a:r>
                  <a:rPr lang="en-IN" sz="1200" b="1" dirty="0">
                    <a:latin typeface="Calibri" pitchFamily="34" charset="0"/>
                    <a:cs typeface="Calibri" pitchFamily="34" charset="0"/>
                  </a:rPr>
                  <a:t> </a:t>
                </a:r>
                <a:r>
                  <a:rPr lang="en-IN" sz="1200" b="1" dirty="0" smtClean="0">
                    <a:latin typeface="Calibri" pitchFamily="34" charset="0"/>
                    <a:cs typeface="Calibri" pitchFamily="34" charset="0"/>
                  </a:rPr>
                  <a:t>B </a:t>
                </a:r>
                <a:r>
                  <a:rPr lang="en-IN" sz="1200" b="1" dirty="0">
                    <a:latin typeface="Calibri" pitchFamily="34" charset="0"/>
                    <a:cs typeface="Calibri" pitchFamily="34" charset="0"/>
                  </a:rPr>
                  <a:t>= (</a:t>
                </a:r>
                <a:r>
                  <a:rPr lang="en-IN" sz="1200" b="1" dirty="0" err="1">
                    <a:latin typeface="Calibri" pitchFamily="34" charset="0"/>
                    <a:cs typeface="Calibri" pitchFamily="34" charset="0"/>
                  </a:rPr>
                  <a:t>c</a:t>
                </a:r>
                <a:r>
                  <a:rPr lang="en-IN" sz="1200" b="1" baseline="-25000" dirty="0" err="1">
                    <a:latin typeface="Calibri" pitchFamily="34" charset="0"/>
                    <a:cs typeface="Calibri" pitchFamily="34" charset="0"/>
                  </a:rPr>
                  <a:t>ij</a:t>
                </a:r>
                <a:r>
                  <a:rPr lang="en-IN" sz="1200" b="1" dirty="0">
                    <a:latin typeface="Calibri" pitchFamily="34" charset="0"/>
                    <a:cs typeface="Calibri" pitchFamily="34" charset="0"/>
                  </a:rPr>
                  <a:t> , i </a:t>
                </a:r>
                <a14:m>
                  <m:oMath xmlns:m="http://schemas.openxmlformats.org/officeDocument/2006/math">
                    <m:r>
                      <a:rPr lang="en-IN" sz="1200" b="1" i="1">
                        <a:latin typeface="Cambria Math"/>
                      </a:rPr>
                      <m:t>𝝐</m:t>
                    </m:r>
                  </m:oMath>
                </a14:m>
                <a:r>
                  <a:rPr lang="en-IN" sz="1200" b="1" dirty="0">
                    <a:latin typeface="Calibri" pitchFamily="34" charset="0"/>
                    <a:cs typeface="Calibri" pitchFamily="34" charset="0"/>
                  </a:rPr>
                  <a:t> [1, T], j </a:t>
                </a:r>
                <a14:m>
                  <m:oMath xmlns:m="http://schemas.openxmlformats.org/officeDocument/2006/math">
                    <m:r>
                      <a:rPr lang="en-IN" sz="1200" b="1" i="1">
                        <a:latin typeface="Cambria Math"/>
                      </a:rPr>
                      <m:t>𝝐</m:t>
                    </m:r>
                    <m:r>
                      <a:rPr lang="en-IN" sz="1200" b="1" i="1">
                        <a:latin typeface="Cambria Math"/>
                      </a:rPr>
                      <m:t> </m:t>
                    </m:r>
                  </m:oMath>
                </a14:m>
                <a:r>
                  <a:rPr lang="en-IN" sz="1200" b="1" dirty="0">
                    <a:latin typeface="Calibri" pitchFamily="34" charset="0"/>
                    <a:cs typeface="Calibri" pitchFamily="34" charset="0"/>
                  </a:rPr>
                  <a:t>[1, X])</a:t>
                </a:r>
                <a:r>
                  <a:rPr lang="en-IN" sz="1200" dirty="0">
                    <a:latin typeface="Calibri" pitchFamily="34" charset="0"/>
                    <a:cs typeface="Calibri" pitchFamily="34" charset="0"/>
                  </a:rPr>
                  <a:t>, </a:t>
                </a:r>
                <a:endParaRPr lang="en-IN" sz="1200" dirty="0" smtClean="0">
                  <a:latin typeface="Calibri" pitchFamily="34" charset="0"/>
                  <a:cs typeface="Calibri" pitchFamily="34" charset="0"/>
                </a:endParaRPr>
              </a:p>
              <a:p>
                <a:pPr lvl="1"/>
                <a:r>
                  <a:rPr lang="en-IN" sz="1200" dirty="0">
                    <a:latin typeface="Calibri" pitchFamily="34" charset="0"/>
                    <a:cs typeface="Calibri" pitchFamily="34" charset="0"/>
                  </a:rPr>
                  <a:t> </a:t>
                </a:r>
                <a:r>
                  <a:rPr lang="en-IN" sz="1200" dirty="0" smtClean="0">
                    <a:latin typeface="Calibri" pitchFamily="34" charset="0"/>
                    <a:cs typeface="Calibri" pitchFamily="34" charset="0"/>
                  </a:rPr>
                  <a:t>    where  </a:t>
                </a:r>
                <a:r>
                  <a:rPr lang="en-IN" sz="1200" dirty="0">
                    <a:latin typeface="Calibri" pitchFamily="34" charset="0"/>
                    <a:cs typeface="Calibri" pitchFamily="34" charset="0"/>
                  </a:rPr>
                  <a:t>T denotes the number of error types, </a:t>
                </a:r>
                <a:r>
                  <a:rPr lang="en-IN" sz="1200" dirty="0" smtClean="0">
                    <a:latin typeface="Calibri" pitchFamily="34" charset="0"/>
                    <a:cs typeface="Calibri" pitchFamily="34" charset="0"/>
                  </a:rPr>
                  <a:t>here 103,</a:t>
                </a:r>
              </a:p>
              <a:p>
                <a:pPr lvl="1"/>
                <a:r>
                  <a:rPr lang="en-IN" sz="1200" dirty="0">
                    <a:latin typeface="Calibri" pitchFamily="34" charset="0"/>
                    <a:cs typeface="Calibri" pitchFamily="34" charset="0"/>
                  </a:rPr>
                  <a:t> </a:t>
                </a:r>
                <a:r>
                  <a:rPr lang="en-IN" sz="1200" dirty="0" smtClean="0">
                    <a:latin typeface="Calibri" pitchFamily="34" charset="0"/>
                    <a:cs typeface="Calibri" pitchFamily="34" charset="0"/>
                  </a:rPr>
                  <a:t>                 X </a:t>
                </a:r>
                <a:r>
                  <a:rPr lang="en-IN" sz="1200" dirty="0">
                    <a:latin typeface="Calibri" pitchFamily="34" charset="0"/>
                    <a:cs typeface="Calibri" pitchFamily="34" charset="0"/>
                  </a:rPr>
                  <a:t>denotes the number of measurement units</a:t>
                </a:r>
                <a:r>
                  <a:rPr lang="en-IN" sz="1200" dirty="0" smtClean="0">
                    <a:latin typeface="Calibri" pitchFamily="34" charset="0"/>
                    <a:cs typeface="Calibri" pitchFamily="34" charset="0"/>
                  </a:rPr>
                  <a:t>,</a:t>
                </a:r>
              </a:p>
              <a:p>
                <a:pPr lvl="1"/>
                <a:r>
                  <a:rPr lang="en-IN" sz="1200" dirty="0">
                    <a:latin typeface="Calibri" pitchFamily="34" charset="0"/>
                    <a:cs typeface="Calibri" pitchFamily="34" charset="0"/>
                  </a:rPr>
                  <a:t> </a:t>
                </a:r>
                <a:r>
                  <a:rPr lang="en-IN" sz="1200" dirty="0" smtClean="0">
                    <a:latin typeface="Calibri" pitchFamily="34" charset="0"/>
                    <a:cs typeface="Calibri" pitchFamily="34" charset="0"/>
                  </a:rPr>
                  <a:t>                 </a:t>
                </a:r>
                <a:r>
                  <a:rPr lang="en-IN" sz="1200" b="1" dirty="0" err="1">
                    <a:latin typeface="Calibri" pitchFamily="34" charset="0"/>
                    <a:cs typeface="Calibri" pitchFamily="34" charset="0"/>
                  </a:rPr>
                  <a:t>c</a:t>
                </a:r>
                <a:r>
                  <a:rPr lang="en-IN" sz="1200" b="1" baseline="-25000" dirty="0" err="1">
                    <a:latin typeface="Calibri" pitchFamily="34" charset="0"/>
                    <a:cs typeface="Calibri" pitchFamily="34" charset="0"/>
                  </a:rPr>
                  <a:t>ij</a:t>
                </a:r>
                <a:r>
                  <a:rPr lang="en-IN" sz="1200" b="1" dirty="0">
                    <a:latin typeface="Calibri" pitchFamily="34" charset="0"/>
                    <a:cs typeface="Calibri" pitchFamily="34" charset="0"/>
                  </a:rPr>
                  <a:t> </a:t>
                </a:r>
                <a:r>
                  <a:rPr lang="en-IN" sz="1200" dirty="0">
                    <a:latin typeface="Calibri" pitchFamily="34" charset="0"/>
                    <a:cs typeface="Calibri" pitchFamily="34" charset="0"/>
                  </a:rPr>
                  <a:t>denotes the number of errors of type i in j-</a:t>
                </a:r>
                <a:r>
                  <a:rPr lang="en-IN" sz="1200" dirty="0" err="1">
                    <a:latin typeface="Calibri" pitchFamily="34" charset="0"/>
                    <a:cs typeface="Calibri" pitchFamily="34" charset="0"/>
                  </a:rPr>
                  <a:t>th</a:t>
                </a:r>
                <a:r>
                  <a:rPr lang="en-IN" sz="1200" dirty="0">
                    <a:latin typeface="Calibri" pitchFamily="34" charset="0"/>
                    <a:cs typeface="Calibri" pitchFamily="34" charset="0"/>
                  </a:rPr>
                  <a:t> measurement </a:t>
                </a:r>
                <a:r>
                  <a:rPr lang="en-IN" sz="1200" dirty="0" smtClean="0">
                    <a:latin typeface="Calibri" pitchFamily="34" charset="0"/>
                    <a:cs typeface="Calibri" pitchFamily="34" charset="0"/>
                  </a:rPr>
                  <a:t>unit. </a:t>
                </a:r>
              </a:p>
              <a:p>
                <a:pPr lvl="1"/>
                <a:r>
                  <a:rPr lang="en-IN" sz="600" dirty="0" smtClean="0">
                    <a:latin typeface="Calibri" pitchFamily="34" charset="0"/>
                    <a:cs typeface="Calibri" pitchFamily="34" charset="0"/>
                  </a:rPr>
                  <a:t>      </a:t>
                </a:r>
              </a:p>
              <a:p>
                <a:pPr lvl="1"/>
                <a:r>
                  <a:rPr lang="en-IN" sz="1200" dirty="0" smtClean="0">
                    <a:latin typeface="Calibri" pitchFamily="34" charset="0"/>
                    <a:cs typeface="Calibri" pitchFamily="34" charset="0"/>
                  </a:rPr>
                  <a:t>      Thus </a:t>
                </a:r>
                <a:r>
                  <a:rPr lang="en-IN" sz="1200" dirty="0">
                    <a:latin typeface="Calibri" pitchFamily="34" charset="0"/>
                    <a:cs typeface="Calibri" pitchFamily="34" charset="0"/>
                  </a:rPr>
                  <a:t>there are a total of T x </a:t>
                </a:r>
                <a:r>
                  <a:rPr lang="en-IN" sz="1200" dirty="0" err="1">
                    <a:latin typeface="Calibri" pitchFamily="34" charset="0"/>
                    <a:cs typeface="Calibri" pitchFamily="34" charset="0"/>
                  </a:rPr>
                  <a:t>X</a:t>
                </a:r>
                <a:r>
                  <a:rPr lang="en-IN" sz="1200" dirty="0">
                    <a:latin typeface="Calibri" pitchFamily="34" charset="0"/>
                    <a:cs typeface="Calibri" pitchFamily="34" charset="0"/>
                  </a:rPr>
                  <a:t> basic statistics-based features</a:t>
                </a:r>
                <a:r>
                  <a:rPr lang="en-IN" sz="1200" dirty="0" smtClean="0">
                    <a:latin typeface="Calibri" pitchFamily="34" charset="0"/>
                    <a:cs typeface="Calibri" pitchFamily="34" charset="0"/>
                  </a:rPr>
                  <a:t>. </a:t>
                </a:r>
                <a:endParaRPr lang="en-IN" sz="1200" dirty="0">
                  <a:latin typeface="Calibri" pitchFamily="34" charset="0"/>
                  <a:cs typeface="Calibri"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39552" y="833973"/>
                <a:ext cx="7992888" cy="2031325"/>
              </a:xfrm>
              <a:prstGeom prst="rect">
                <a:avLst/>
              </a:prstGeom>
              <a:blipFill rotWithShape="1">
                <a:blip r:embed="rId2"/>
                <a:stretch>
                  <a:fillRect l="-153" b="-1502"/>
                </a:stretch>
              </a:blipFill>
            </p:spPr>
            <p:txBody>
              <a:bodyPr/>
              <a:lstStyle/>
              <a:p>
                <a:r>
                  <a:rPr lang="en-IN">
                    <a:noFill/>
                  </a:rPr>
                  <a:t> </a:t>
                </a:r>
              </a:p>
            </p:txBody>
          </p:sp>
        </mc:Fallback>
      </mc:AlternateContent>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91545" b="16930"/>
          <a:stretch/>
        </p:blipFill>
        <p:spPr>
          <a:xfrm>
            <a:off x="3779912" y="2924622"/>
            <a:ext cx="618562" cy="1658576"/>
          </a:xfrm>
          <a:prstGeom prst="rect">
            <a:avLst/>
          </a:prstGeom>
          <a:ln>
            <a:solidFill>
              <a:schemeClr val="tx1"/>
            </a:solid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17473"/>
          <a:stretch/>
        </p:blipFill>
        <p:spPr>
          <a:xfrm>
            <a:off x="5292080" y="2924622"/>
            <a:ext cx="1204064" cy="1672912"/>
          </a:xfrm>
          <a:prstGeom prst="rect">
            <a:avLst/>
          </a:prstGeom>
          <a:ln>
            <a:solidFill>
              <a:schemeClr val="tx1"/>
            </a:solidFill>
          </a:ln>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653" b="23777"/>
          <a:stretch/>
        </p:blipFill>
        <p:spPr>
          <a:xfrm>
            <a:off x="7380312" y="2931790"/>
            <a:ext cx="594412" cy="1658576"/>
          </a:xfrm>
          <a:prstGeom prst="rect">
            <a:avLst/>
          </a:prstGeom>
          <a:ln>
            <a:solidFill>
              <a:schemeClr val="tx1"/>
            </a:solidFill>
          </a:ln>
        </p:spPr>
      </p:pic>
      <p:sp>
        <p:nvSpPr>
          <p:cNvPr id="9" name="TextBox 8"/>
          <p:cNvSpPr txBox="1"/>
          <p:nvPr/>
        </p:nvSpPr>
        <p:spPr>
          <a:xfrm>
            <a:off x="4507790" y="2924622"/>
            <a:ext cx="648072" cy="1754326"/>
          </a:xfrm>
          <a:prstGeom prst="rect">
            <a:avLst/>
          </a:prstGeom>
          <a:noFill/>
        </p:spPr>
        <p:txBody>
          <a:bodyPr wrap="square" rtlCol="0">
            <a:spAutoFit/>
          </a:bodyPr>
          <a:lstStyle/>
          <a:p>
            <a:r>
              <a:rPr lang="en-US" dirty="0" smtClean="0"/>
              <a:t>……</a:t>
            </a:r>
          </a:p>
          <a:p>
            <a:endParaRPr lang="en-US" dirty="0"/>
          </a:p>
          <a:p>
            <a:endParaRPr lang="en-US" dirty="0" smtClean="0"/>
          </a:p>
          <a:p>
            <a:endParaRPr lang="en-US" dirty="0"/>
          </a:p>
          <a:p>
            <a:endParaRPr lang="en-US" dirty="0" smtClean="0"/>
          </a:p>
          <a:p>
            <a:r>
              <a:rPr lang="en-US" dirty="0" smtClean="0"/>
              <a:t>……</a:t>
            </a:r>
            <a:endParaRPr lang="en-IN" dirty="0"/>
          </a:p>
        </p:txBody>
      </p:sp>
      <p:sp>
        <p:nvSpPr>
          <p:cNvPr id="10" name="TextBox 9"/>
          <p:cNvSpPr txBox="1"/>
          <p:nvPr/>
        </p:nvSpPr>
        <p:spPr>
          <a:xfrm>
            <a:off x="6660232" y="2931790"/>
            <a:ext cx="648072" cy="1754326"/>
          </a:xfrm>
          <a:prstGeom prst="rect">
            <a:avLst/>
          </a:prstGeom>
          <a:noFill/>
        </p:spPr>
        <p:txBody>
          <a:bodyPr wrap="square" rtlCol="0">
            <a:spAutoFit/>
          </a:bodyPr>
          <a:lstStyle/>
          <a:p>
            <a:r>
              <a:rPr lang="en-US" dirty="0" smtClean="0"/>
              <a:t>……</a:t>
            </a:r>
          </a:p>
          <a:p>
            <a:endParaRPr lang="en-US" dirty="0"/>
          </a:p>
          <a:p>
            <a:endParaRPr lang="en-US" dirty="0" smtClean="0"/>
          </a:p>
          <a:p>
            <a:endParaRPr lang="en-US" dirty="0"/>
          </a:p>
          <a:p>
            <a:endParaRPr lang="en-US" dirty="0" smtClean="0"/>
          </a:p>
          <a:p>
            <a:r>
              <a:rPr lang="en-US" dirty="0" smtClean="0"/>
              <a:t>……</a:t>
            </a:r>
            <a:endParaRPr lang="en-IN" dirty="0"/>
          </a:p>
        </p:txBody>
      </p:sp>
      <p:sp>
        <p:nvSpPr>
          <p:cNvPr id="11" name="TextBox 10"/>
          <p:cNvSpPr txBox="1"/>
          <p:nvPr/>
        </p:nvSpPr>
        <p:spPr>
          <a:xfrm>
            <a:off x="827584" y="3064653"/>
            <a:ext cx="2592288" cy="830997"/>
          </a:xfrm>
          <a:prstGeom prst="rect">
            <a:avLst/>
          </a:prstGeom>
          <a:noFill/>
        </p:spPr>
        <p:txBody>
          <a:bodyPr wrap="square" rtlCol="0">
            <a:spAutoFit/>
          </a:bodyPr>
          <a:lstStyle/>
          <a:p>
            <a:pPr marL="0" lvl="1"/>
            <a:r>
              <a:rPr lang="en-IN" sz="1200" dirty="0">
                <a:latin typeface="Calibri" pitchFamily="34" charset="0"/>
                <a:cs typeface="Calibri" pitchFamily="34" charset="0"/>
              </a:rPr>
              <a:t>For example, by taking </a:t>
            </a:r>
            <a:r>
              <a:rPr lang="en-IN" sz="1200" b="1" dirty="0">
                <a:latin typeface="Calibri" pitchFamily="34" charset="0"/>
                <a:cs typeface="Calibri" pitchFamily="34" charset="0"/>
              </a:rPr>
              <a:t>X = 2</a:t>
            </a:r>
            <a:r>
              <a:rPr lang="en-IN" sz="1200" dirty="0">
                <a:latin typeface="Calibri" pitchFamily="34" charset="0"/>
                <a:cs typeface="Calibri" pitchFamily="34" charset="0"/>
              </a:rPr>
              <a:t>, we get the </a:t>
            </a:r>
            <a:r>
              <a:rPr lang="en-IN" sz="1200" dirty="0" smtClean="0">
                <a:latin typeface="Calibri" pitchFamily="34" charset="0"/>
                <a:cs typeface="Calibri" pitchFamily="34" charset="0"/>
              </a:rPr>
              <a:t>following</a:t>
            </a:r>
            <a:r>
              <a:rPr lang="en-IN" sz="1200" dirty="0">
                <a:latin typeface="Calibri" pitchFamily="34" charset="0"/>
                <a:cs typeface="Calibri" pitchFamily="34" charset="0"/>
              </a:rPr>
              <a:t> </a:t>
            </a:r>
            <a:r>
              <a:rPr lang="en-IN" sz="1200" dirty="0" smtClean="0">
                <a:latin typeface="Calibri" pitchFamily="34" charset="0"/>
                <a:cs typeface="Calibri" pitchFamily="34" charset="0"/>
              </a:rPr>
              <a:t>table.</a:t>
            </a:r>
          </a:p>
          <a:p>
            <a:pPr marL="0" lvl="1"/>
            <a:endParaRPr lang="en-US" sz="1200" dirty="0">
              <a:latin typeface="Calibri" pitchFamily="34" charset="0"/>
              <a:cs typeface="Calibri" pitchFamily="34" charset="0"/>
            </a:endParaRPr>
          </a:p>
          <a:p>
            <a:pPr marL="0" lvl="1"/>
            <a:r>
              <a:rPr lang="en-US" sz="1200" dirty="0" smtClean="0">
                <a:latin typeface="Calibri" pitchFamily="34" charset="0"/>
                <a:cs typeface="Calibri" pitchFamily="34" charset="0"/>
              </a:rPr>
              <a:t>We get a total of </a:t>
            </a:r>
            <a:r>
              <a:rPr lang="en-US" sz="1200" b="1" dirty="0" smtClean="0">
                <a:latin typeface="Calibri" pitchFamily="34" charset="0"/>
                <a:cs typeface="Calibri" pitchFamily="34" charset="0"/>
              </a:rPr>
              <a:t>206 features</a:t>
            </a:r>
            <a:r>
              <a:rPr lang="en-US" sz="1200" dirty="0" smtClean="0">
                <a:latin typeface="Calibri" pitchFamily="34" charset="0"/>
                <a:cs typeface="Calibri" pitchFamily="34" charset="0"/>
              </a:rPr>
              <a:t>.</a:t>
            </a:r>
            <a:endParaRPr lang="en-IN" sz="1200" dirty="0">
              <a:latin typeface="Calibri" pitchFamily="34" charset="0"/>
              <a:cs typeface="Calibri" pitchFamily="34" charset="0"/>
            </a:endParaRPr>
          </a:p>
        </p:txBody>
      </p:sp>
    </p:spTree>
    <p:extLst>
      <p:ext uri="{BB962C8B-B14F-4D97-AF65-F5344CB8AC3E}">
        <p14:creationId xmlns:p14="http://schemas.microsoft.com/office/powerpoint/2010/main" val="1309643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539552" y="339502"/>
                <a:ext cx="7704856" cy="2539157"/>
              </a:xfrm>
              <a:prstGeom prst="rect">
                <a:avLst/>
              </a:prstGeom>
              <a:noFill/>
            </p:spPr>
            <p:txBody>
              <a:bodyPr wrap="square" rtlCol="0">
                <a:spAutoFit/>
              </a:bodyPr>
              <a:lstStyle/>
              <a:p>
                <a:pPr algn="just"/>
                <a:r>
                  <a:rPr lang="en-IN" sz="1300" b="1" dirty="0">
                    <a:solidFill>
                      <a:schemeClr val="tx2">
                        <a:lumMod val="75000"/>
                      </a:schemeClr>
                    </a:solidFill>
                    <a:latin typeface="Calibri" pitchFamily="34" charset="0"/>
                    <a:cs typeface="Calibri" pitchFamily="34" charset="0"/>
                  </a:rPr>
                  <a:t>2</a:t>
                </a:r>
                <a:r>
                  <a:rPr lang="en-IN" sz="1300" b="1" dirty="0" smtClean="0">
                    <a:solidFill>
                      <a:schemeClr val="tx2">
                        <a:lumMod val="75000"/>
                      </a:schemeClr>
                    </a:solidFill>
                    <a:latin typeface="Calibri" pitchFamily="34" charset="0"/>
                    <a:cs typeface="Calibri" pitchFamily="34" charset="0"/>
                  </a:rPr>
                  <a:t>.   Advanced </a:t>
                </a:r>
                <a:r>
                  <a:rPr lang="en-IN" sz="1300" b="1" dirty="0">
                    <a:solidFill>
                      <a:schemeClr val="tx2">
                        <a:lumMod val="75000"/>
                      </a:schemeClr>
                    </a:solidFill>
                    <a:latin typeface="Calibri" pitchFamily="34" charset="0"/>
                    <a:cs typeface="Calibri" pitchFamily="34" charset="0"/>
                  </a:rPr>
                  <a:t>statistics-based </a:t>
                </a:r>
                <a:r>
                  <a:rPr lang="en-IN" sz="1300" b="1" dirty="0" smtClean="0">
                    <a:solidFill>
                      <a:schemeClr val="tx2">
                        <a:lumMod val="75000"/>
                      </a:schemeClr>
                    </a:solidFill>
                    <a:latin typeface="Calibri" pitchFamily="34" charset="0"/>
                    <a:cs typeface="Calibri" pitchFamily="34" charset="0"/>
                  </a:rPr>
                  <a:t>features</a:t>
                </a:r>
                <a:endParaRPr lang="en-IN" sz="1300" dirty="0">
                  <a:solidFill>
                    <a:schemeClr val="tx2">
                      <a:lumMod val="75000"/>
                    </a:schemeClr>
                  </a:solidFill>
                  <a:latin typeface="Calibri" pitchFamily="34" charset="0"/>
                  <a:cs typeface="Calibri" pitchFamily="34" charset="0"/>
                </a:endParaRPr>
              </a:p>
              <a:p>
                <a:pPr algn="just"/>
                <a:r>
                  <a:rPr lang="en-IN" sz="800" dirty="0">
                    <a:latin typeface="Calibri" pitchFamily="34" charset="0"/>
                    <a:cs typeface="Calibri" pitchFamily="34" charset="0"/>
                  </a:rPr>
                  <a:t>  </a:t>
                </a:r>
              </a:p>
              <a:p>
                <a:pPr marL="628650" lvl="1" indent="-171450" algn="just">
                  <a:buFont typeface="Arial" pitchFamily="34" charset="0"/>
                  <a:buChar char="•"/>
                </a:pPr>
                <a:r>
                  <a:rPr lang="en-IN" sz="1200" dirty="0" smtClean="0">
                    <a:latin typeface="Calibri" pitchFamily="34" charset="0"/>
                    <a:cs typeface="Calibri" pitchFamily="34" charset="0"/>
                  </a:rPr>
                  <a:t>For </a:t>
                </a:r>
                <a:r>
                  <a:rPr lang="en-IN" sz="1200" dirty="0">
                    <a:latin typeface="Calibri" pitchFamily="34" charset="0"/>
                    <a:cs typeface="Calibri" pitchFamily="34" charset="0"/>
                  </a:rPr>
                  <a:t>a given error event of a particular type, we define its </a:t>
                </a:r>
                <a:r>
                  <a:rPr lang="en-IN" sz="1200" b="1" i="1" dirty="0">
                    <a:latin typeface="Calibri" pitchFamily="34" charset="0"/>
                    <a:cs typeface="Calibri" pitchFamily="34" charset="0"/>
                  </a:rPr>
                  <a:t>distance</a:t>
                </a:r>
                <a:r>
                  <a:rPr lang="en-IN" sz="1200" i="1" dirty="0">
                    <a:latin typeface="Calibri" pitchFamily="34" charset="0"/>
                    <a:cs typeface="Calibri" pitchFamily="34" charset="0"/>
                  </a:rPr>
                  <a:t> </a:t>
                </a:r>
                <a:r>
                  <a:rPr lang="en-IN" sz="1200" dirty="0">
                    <a:latin typeface="Calibri" pitchFamily="34" charset="0"/>
                    <a:cs typeface="Calibri" pitchFamily="34" charset="0"/>
                  </a:rPr>
                  <a:t>from the prediction point as </a:t>
                </a:r>
                <a:r>
                  <a:rPr lang="en-IN" sz="1200" b="1" dirty="0">
                    <a:latin typeface="Calibri" pitchFamily="34" charset="0"/>
                    <a:cs typeface="Calibri" pitchFamily="34" charset="0"/>
                  </a:rPr>
                  <a:t>d = </a:t>
                </a:r>
                <a:r>
                  <a:rPr lang="en-IN" sz="1200" b="1" dirty="0" err="1">
                    <a:latin typeface="Calibri" pitchFamily="34" charset="0"/>
                    <a:cs typeface="Calibri" pitchFamily="34" charset="0"/>
                  </a:rPr>
                  <a:t>t</a:t>
                </a:r>
                <a:r>
                  <a:rPr lang="en-IN" sz="1200" b="1" baseline="-25000" dirty="0" err="1">
                    <a:latin typeface="Calibri" pitchFamily="34" charset="0"/>
                    <a:cs typeface="Calibri" pitchFamily="34" charset="0"/>
                  </a:rPr>
                  <a:t>p</a:t>
                </a:r>
                <a:r>
                  <a:rPr lang="en-IN" sz="1200" b="1" dirty="0">
                    <a:latin typeface="Calibri" pitchFamily="34" charset="0"/>
                    <a:cs typeface="Calibri" pitchFamily="34" charset="0"/>
                  </a:rPr>
                  <a:t> – </a:t>
                </a:r>
                <a:r>
                  <a:rPr lang="en-IN" sz="1200" b="1" dirty="0" err="1">
                    <a:latin typeface="Calibri" pitchFamily="34" charset="0"/>
                    <a:cs typeface="Calibri" pitchFamily="34" charset="0"/>
                  </a:rPr>
                  <a:t>t</a:t>
                </a:r>
                <a:r>
                  <a:rPr lang="en-IN" sz="1200" b="1" baseline="-25000" dirty="0" err="1">
                    <a:latin typeface="Calibri" pitchFamily="34" charset="0"/>
                    <a:cs typeface="Calibri" pitchFamily="34" charset="0"/>
                  </a:rPr>
                  <a:t>e</a:t>
                </a:r>
                <a:r>
                  <a:rPr lang="en-IN" sz="1200" dirty="0">
                    <a:latin typeface="Calibri" pitchFamily="34" charset="0"/>
                    <a:cs typeface="Calibri" pitchFamily="34" charset="0"/>
                  </a:rPr>
                  <a:t> , </a:t>
                </a:r>
                <a:r>
                  <a:rPr lang="en-IN" sz="1200" dirty="0" smtClean="0">
                    <a:latin typeface="Calibri" pitchFamily="34" charset="0"/>
                    <a:cs typeface="Calibri" pitchFamily="34" charset="0"/>
                  </a:rPr>
                  <a:t>where  </a:t>
                </a:r>
                <a:r>
                  <a:rPr lang="en-IN" sz="1200" dirty="0" err="1">
                    <a:latin typeface="Calibri" pitchFamily="34" charset="0"/>
                    <a:cs typeface="Calibri" pitchFamily="34" charset="0"/>
                  </a:rPr>
                  <a:t>t</a:t>
                </a:r>
                <a:r>
                  <a:rPr lang="en-IN" sz="1200" baseline="-25000" dirty="0" err="1">
                    <a:latin typeface="Calibri" pitchFamily="34" charset="0"/>
                    <a:cs typeface="Calibri" pitchFamily="34" charset="0"/>
                  </a:rPr>
                  <a:t>p</a:t>
                </a:r>
                <a:r>
                  <a:rPr lang="en-IN" sz="1200" dirty="0">
                    <a:latin typeface="Calibri" pitchFamily="34" charset="0"/>
                    <a:cs typeface="Calibri" pitchFamily="34" charset="0"/>
                  </a:rPr>
                  <a:t> denotes timestamp of prediction </a:t>
                </a:r>
                <a:r>
                  <a:rPr lang="en-IN" sz="1200" dirty="0" smtClean="0">
                    <a:latin typeface="Calibri" pitchFamily="34" charset="0"/>
                    <a:cs typeface="Calibri" pitchFamily="34" charset="0"/>
                  </a:rPr>
                  <a:t>point, and </a:t>
                </a:r>
                <a:r>
                  <a:rPr lang="en-IN" sz="1200" dirty="0" err="1" smtClean="0">
                    <a:latin typeface="Calibri" pitchFamily="34" charset="0"/>
                    <a:cs typeface="Calibri" pitchFamily="34" charset="0"/>
                  </a:rPr>
                  <a:t>t</a:t>
                </a:r>
                <a:r>
                  <a:rPr lang="en-IN" sz="1200" baseline="-25000" dirty="0" err="1" smtClean="0">
                    <a:latin typeface="Calibri" pitchFamily="34" charset="0"/>
                    <a:cs typeface="Calibri" pitchFamily="34" charset="0"/>
                  </a:rPr>
                  <a:t>e</a:t>
                </a:r>
                <a:r>
                  <a:rPr lang="en-IN" sz="1200" dirty="0" smtClean="0">
                    <a:latin typeface="Calibri" pitchFamily="34" charset="0"/>
                    <a:cs typeface="Calibri" pitchFamily="34" charset="0"/>
                  </a:rPr>
                  <a:t> </a:t>
                </a:r>
                <a:r>
                  <a:rPr lang="en-IN" sz="1200" dirty="0">
                    <a:latin typeface="Calibri" pitchFamily="34" charset="0"/>
                    <a:cs typeface="Calibri" pitchFamily="34" charset="0"/>
                  </a:rPr>
                  <a:t>denotes timestamp of the error instance. </a:t>
                </a:r>
              </a:p>
              <a:p>
                <a:pPr lvl="1" algn="just"/>
                <a:endParaRPr lang="en-IN" sz="600" dirty="0" smtClean="0">
                  <a:latin typeface="Calibri" pitchFamily="34" charset="0"/>
                  <a:cs typeface="Calibri" pitchFamily="34" charset="0"/>
                </a:endParaRPr>
              </a:p>
              <a:p>
                <a:pPr marL="628650" lvl="1" indent="-171450" algn="just">
                  <a:buFont typeface="Arial" pitchFamily="34" charset="0"/>
                  <a:buChar char="•"/>
                </a:pPr>
                <a:r>
                  <a:rPr lang="en-IN" sz="1200" dirty="0" smtClean="0">
                    <a:latin typeface="Calibri" pitchFamily="34" charset="0"/>
                    <a:cs typeface="Calibri" pitchFamily="34" charset="0"/>
                  </a:rPr>
                  <a:t>The </a:t>
                </a:r>
                <a:r>
                  <a:rPr lang="en-IN" sz="1200" dirty="0">
                    <a:latin typeface="Calibri" pitchFamily="34" charset="0"/>
                    <a:cs typeface="Calibri" pitchFamily="34" charset="0"/>
                  </a:rPr>
                  <a:t>time interval between two continuous occurrences of an error of given type, known as the </a:t>
                </a:r>
                <a:r>
                  <a:rPr lang="en-IN" sz="1200" b="1" i="1" dirty="0">
                    <a:latin typeface="Calibri" pitchFamily="34" charset="0"/>
                    <a:cs typeface="Calibri" pitchFamily="34" charset="0"/>
                  </a:rPr>
                  <a:t>error interval</a:t>
                </a:r>
                <a:r>
                  <a:rPr lang="en-IN" sz="1200" dirty="0">
                    <a:latin typeface="Calibri" pitchFamily="34" charset="0"/>
                    <a:cs typeface="Calibri" pitchFamily="34" charset="0"/>
                  </a:rPr>
                  <a:t> is denoted by</a:t>
                </a:r>
                <a:r>
                  <a:rPr lang="en-IN" sz="1200" b="1" dirty="0">
                    <a:latin typeface="Calibri" pitchFamily="34" charset="0"/>
                    <a:cs typeface="Calibri" pitchFamily="34" charset="0"/>
                  </a:rPr>
                  <a:t> v. </a:t>
                </a:r>
                <a:endParaRPr lang="en-IN" sz="1200" b="1" dirty="0" smtClean="0">
                  <a:latin typeface="Calibri" pitchFamily="34" charset="0"/>
                  <a:cs typeface="Calibri" pitchFamily="34" charset="0"/>
                </a:endParaRPr>
              </a:p>
              <a:p>
                <a:pPr marL="628650" lvl="1" indent="-171450" algn="just">
                  <a:buFont typeface="Arial" pitchFamily="34" charset="0"/>
                  <a:buChar char="•"/>
                </a:pPr>
                <a:endParaRPr lang="en-IN" sz="600" b="1" dirty="0">
                  <a:latin typeface="Calibri" pitchFamily="34" charset="0"/>
                  <a:cs typeface="Calibri" pitchFamily="34" charset="0"/>
                </a:endParaRPr>
              </a:p>
              <a:p>
                <a:pPr marL="628650" lvl="1" indent="-171450" algn="just">
                  <a:buFont typeface="Arial" pitchFamily="34" charset="0"/>
                  <a:buChar char="•"/>
                </a:pPr>
                <a:r>
                  <a:rPr lang="en-IN" sz="1200" dirty="0" smtClean="0">
                    <a:latin typeface="Calibri" pitchFamily="34" charset="0"/>
                    <a:cs typeface="Calibri" pitchFamily="34" charset="0"/>
                  </a:rPr>
                  <a:t>Then </a:t>
                </a:r>
                <a:r>
                  <a:rPr lang="en-IN" sz="1200" dirty="0">
                    <a:latin typeface="Calibri" pitchFamily="34" charset="0"/>
                    <a:cs typeface="Calibri" pitchFamily="34" charset="0"/>
                  </a:rPr>
                  <a:t>the advanced statistics-based features </a:t>
                </a:r>
                <a:r>
                  <a:rPr lang="en-IN" sz="1200" dirty="0" smtClean="0">
                    <a:latin typeface="Calibri" pitchFamily="34" charset="0"/>
                    <a:cs typeface="Calibri" pitchFamily="34" charset="0"/>
                  </a:rPr>
                  <a:t>are </a:t>
                </a:r>
                <a:r>
                  <a:rPr lang="en-IN" sz="1200" dirty="0">
                    <a:latin typeface="Calibri" pitchFamily="34" charset="0"/>
                    <a:cs typeface="Calibri" pitchFamily="34" charset="0"/>
                  </a:rPr>
                  <a:t>given by a vector</a:t>
                </a:r>
                <a:r>
                  <a:rPr lang="en-IN" sz="1200" b="1" dirty="0">
                    <a:latin typeface="Calibri" pitchFamily="34" charset="0"/>
                    <a:cs typeface="Calibri" pitchFamily="34" charset="0"/>
                  </a:rPr>
                  <a:t> A</a:t>
                </a:r>
                <a:r>
                  <a:rPr lang="en-IN" sz="1200" dirty="0">
                    <a:latin typeface="Calibri" pitchFamily="34" charset="0"/>
                    <a:cs typeface="Calibri" pitchFamily="34" charset="0"/>
                  </a:rPr>
                  <a:t>, such that,</a:t>
                </a:r>
              </a:p>
              <a:p>
                <a:pPr algn="just"/>
                <a:r>
                  <a:rPr lang="en-IN" sz="1200" dirty="0">
                    <a:latin typeface="Calibri" pitchFamily="34" charset="0"/>
                    <a:cs typeface="Calibri" pitchFamily="34" charset="0"/>
                  </a:rPr>
                  <a:t> </a:t>
                </a:r>
                <a:r>
                  <a:rPr lang="en-IN" sz="1200" dirty="0" smtClean="0">
                    <a:latin typeface="Calibri" pitchFamily="34" charset="0"/>
                    <a:cs typeface="Calibri" pitchFamily="34" charset="0"/>
                  </a:rPr>
                  <a:t>                 A</a:t>
                </a:r>
                <a:r>
                  <a:rPr lang="en-IN" sz="1200" b="1" dirty="0" smtClean="0">
                    <a:latin typeface="Calibri" pitchFamily="34" charset="0"/>
                    <a:cs typeface="Calibri" pitchFamily="34" charset="0"/>
                  </a:rPr>
                  <a:t> </a:t>
                </a:r>
                <a:r>
                  <a:rPr lang="en-IN" sz="1200" b="1" dirty="0">
                    <a:latin typeface="Calibri" pitchFamily="34" charset="0"/>
                    <a:cs typeface="Calibri" pitchFamily="34" charset="0"/>
                  </a:rPr>
                  <a:t>= (min(D</a:t>
                </a:r>
                <a:r>
                  <a:rPr lang="en-IN" sz="1200" b="1" baseline="-25000" dirty="0">
                    <a:latin typeface="Calibri" pitchFamily="34" charset="0"/>
                    <a:cs typeface="Calibri" pitchFamily="34" charset="0"/>
                  </a:rPr>
                  <a:t>i</a:t>
                </a:r>
                <a:r>
                  <a:rPr lang="en-IN" sz="1200" b="1" dirty="0">
                    <a:latin typeface="Calibri" pitchFamily="34" charset="0"/>
                    <a:cs typeface="Calibri" pitchFamily="34" charset="0"/>
                  </a:rPr>
                  <a:t>), max(D</a:t>
                </a:r>
                <a:r>
                  <a:rPr lang="en-IN" sz="1200" b="1" baseline="-25000" dirty="0">
                    <a:latin typeface="Calibri" pitchFamily="34" charset="0"/>
                    <a:cs typeface="Calibri" pitchFamily="34" charset="0"/>
                  </a:rPr>
                  <a:t>i</a:t>
                </a:r>
                <a:r>
                  <a:rPr lang="en-IN" sz="1200" b="1" dirty="0">
                    <a:latin typeface="Calibri" pitchFamily="34" charset="0"/>
                    <a:cs typeface="Calibri" pitchFamily="34" charset="0"/>
                  </a:rPr>
                  <a:t>), mean(D</a:t>
                </a:r>
                <a:r>
                  <a:rPr lang="en-IN" sz="1200" b="1" baseline="-25000" dirty="0">
                    <a:latin typeface="Calibri" pitchFamily="34" charset="0"/>
                    <a:cs typeface="Calibri" pitchFamily="34" charset="0"/>
                  </a:rPr>
                  <a:t>i</a:t>
                </a:r>
                <a:r>
                  <a:rPr lang="en-IN" sz="1200" b="1" dirty="0">
                    <a:latin typeface="Calibri" pitchFamily="34" charset="0"/>
                    <a:cs typeface="Calibri" pitchFamily="34" charset="0"/>
                  </a:rPr>
                  <a:t>), mean(V</a:t>
                </a:r>
                <a:r>
                  <a:rPr lang="en-IN" sz="1200" b="1" baseline="-25000" dirty="0">
                    <a:latin typeface="Calibri" pitchFamily="34" charset="0"/>
                    <a:cs typeface="Calibri" pitchFamily="34" charset="0"/>
                  </a:rPr>
                  <a:t>i</a:t>
                </a:r>
                <a:r>
                  <a:rPr lang="en-IN" sz="1200" b="1" dirty="0">
                    <a:latin typeface="Calibri" pitchFamily="34" charset="0"/>
                    <a:cs typeface="Calibri" pitchFamily="34" charset="0"/>
                  </a:rPr>
                  <a:t>), </a:t>
                </a:r>
                <a:r>
                  <a:rPr lang="en-IN" sz="1200" b="1" dirty="0" err="1">
                    <a:latin typeface="Calibri" pitchFamily="34" charset="0"/>
                    <a:cs typeface="Calibri" pitchFamily="34" charset="0"/>
                  </a:rPr>
                  <a:t>stdDev</a:t>
                </a:r>
                <a:r>
                  <a:rPr lang="en-IN" sz="1200" b="1" dirty="0">
                    <a:latin typeface="Calibri" pitchFamily="34" charset="0"/>
                    <a:cs typeface="Calibri" pitchFamily="34" charset="0"/>
                  </a:rPr>
                  <a:t>(V</a:t>
                </a:r>
                <a:r>
                  <a:rPr lang="en-IN" sz="1200" b="1" baseline="-25000" dirty="0">
                    <a:latin typeface="Calibri" pitchFamily="34" charset="0"/>
                    <a:cs typeface="Calibri" pitchFamily="34" charset="0"/>
                  </a:rPr>
                  <a:t>i</a:t>
                </a:r>
                <a:r>
                  <a:rPr lang="en-IN" sz="1200" b="1" dirty="0">
                    <a:latin typeface="Calibri" pitchFamily="34" charset="0"/>
                    <a:cs typeface="Calibri" pitchFamily="34" charset="0"/>
                  </a:rPr>
                  <a:t>), i </a:t>
                </a:r>
                <a14:m>
                  <m:oMath xmlns:m="http://schemas.openxmlformats.org/officeDocument/2006/math">
                    <m:r>
                      <a:rPr lang="en-IN" sz="1200" b="1" i="1">
                        <a:latin typeface="Cambria Math"/>
                      </a:rPr>
                      <m:t>𝝐</m:t>
                    </m:r>
                  </m:oMath>
                </a14:m>
                <a:r>
                  <a:rPr lang="en-IN" sz="1200" b="1" dirty="0">
                    <a:latin typeface="Calibri" pitchFamily="34" charset="0"/>
                    <a:cs typeface="Calibri" pitchFamily="34" charset="0"/>
                  </a:rPr>
                  <a:t> [1, T]), </a:t>
                </a:r>
                <a:endParaRPr lang="en-IN" sz="1200" b="1" dirty="0" smtClean="0">
                  <a:latin typeface="Calibri" pitchFamily="34" charset="0"/>
                  <a:cs typeface="Calibri" pitchFamily="34" charset="0"/>
                </a:endParaRPr>
              </a:p>
              <a:p>
                <a:pPr algn="just"/>
                <a:r>
                  <a:rPr lang="en-IN" sz="1200" b="1" dirty="0">
                    <a:latin typeface="Calibri" pitchFamily="34" charset="0"/>
                    <a:cs typeface="Calibri" pitchFamily="34" charset="0"/>
                  </a:rPr>
                  <a:t> </a:t>
                </a:r>
                <a:r>
                  <a:rPr lang="en-IN" sz="1200" b="1" dirty="0" smtClean="0">
                    <a:latin typeface="Calibri" pitchFamily="34" charset="0"/>
                    <a:cs typeface="Calibri" pitchFamily="34" charset="0"/>
                  </a:rPr>
                  <a:t>                 </a:t>
                </a:r>
                <a:r>
                  <a:rPr lang="en-IN" sz="1200" dirty="0" smtClean="0">
                    <a:latin typeface="Calibri" pitchFamily="34" charset="0"/>
                    <a:cs typeface="Calibri" pitchFamily="34" charset="0"/>
                  </a:rPr>
                  <a:t>where </a:t>
                </a:r>
                <a:r>
                  <a:rPr lang="en-IN" sz="1200" dirty="0">
                    <a:latin typeface="Calibri" pitchFamily="34" charset="0"/>
                    <a:cs typeface="Calibri" pitchFamily="34" charset="0"/>
                  </a:rPr>
                  <a:t>T denotes the number of different types of errors. </a:t>
                </a:r>
                <a:endParaRPr lang="en-IN" sz="1200" dirty="0" smtClean="0">
                  <a:latin typeface="Calibri" pitchFamily="34" charset="0"/>
                  <a:cs typeface="Calibri" pitchFamily="34" charset="0"/>
                </a:endParaRPr>
              </a:p>
              <a:p>
                <a:pPr algn="just"/>
                <a:r>
                  <a:rPr lang="en-IN" sz="1200" b="1" dirty="0">
                    <a:latin typeface="Calibri" pitchFamily="34" charset="0"/>
                    <a:cs typeface="Calibri" pitchFamily="34" charset="0"/>
                  </a:rPr>
                  <a:t> </a:t>
                </a:r>
                <a:r>
                  <a:rPr lang="en-IN" sz="1200" b="1" dirty="0" smtClean="0">
                    <a:latin typeface="Calibri" pitchFamily="34" charset="0"/>
                    <a:cs typeface="Calibri" pitchFamily="34" charset="0"/>
                  </a:rPr>
                  <a:t>                             </a:t>
                </a:r>
                <a:r>
                  <a:rPr lang="en-IN" sz="1200" dirty="0" smtClean="0">
                    <a:latin typeface="Calibri" pitchFamily="34" charset="0"/>
                    <a:cs typeface="Calibri" pitchFamily="34" charset="0"/>
                  </a:rPr>
                  <a:t>D</a:t>
                </a:r>
                <a:r>
                  <a:rPr lang="en-IN" sz="1200" baseline="-25000" dirty="0" smtClean="0">
                    <a:latin typeface="Calibri" pitchFamily="34" charset="0"/>
                    <a:cs typeface="Calibri" pitchFamily="34" charset="0"/>
                  </a:rPr>
                  <a:t>i</a:t>
                </a:r>
                <a:r>
                  <a:rPr lang="en-IN" sz="1200" dirty="0" smtClean="0">
                    <a:latin typeface="Calibri" pitchFamily="34" charset="0"/>
                    <a:cs typeface="Calibri" pitchFamily="34" charset="0"/>
                  </a:rPr>
                  <a:t> </a:t>
                </a:r>
                <a:r>
                  <a:rPr lang="en-IN" sz="1200" dirty="0">
                    <a:latin typeface="Calibri" pitchFamily="34" charset="0"/>
                    <a:cs typeface="Calibri" pitchFamily="34" charset="0"/>
                  </a:rPr>
                  <a:t>denotes the set of distances of errors of type i in the observation window, </a:t>
                </a:r>
              </a:p>
              <a:p>
                <a:pPr algn="just"/>
                <a:r>
                  <a:rPr lang="en-IN" sz="1200" dirty="0" smtClean="0">
                    <a:latin typeface="Calibri" pitchFamily="34" charset="0"/>
                    <a:cs typeface="Calibri" pitchFamily="34" charset="0"/>
                  </a:rPr>
                  <a:t>                              V</a:t>
                </a:r>
                <a:r>
                  <a:rPr lang="en-IN" sz="1200" baseline="-25000" dirty="0" smtClean="0">
                    <a:latin typeface="Calibri" pitchFamily="34" charset="0"/>
                    <a:cs typeface="Calibri" pitchFamily="34" charset="0"/>
                  </a:rPr>
                  <a:t>i</a:t>
                </a:r>
                <a:r>
                  <a:rPr lang="en-IN" sz="1200" dirty="0" smtClean="0">
                    <a:latin typeface="Calibri" pitchFamily="34" charset="0"/>
                    <a:cs typeface="Calibri" pitchFamily="34" charset="0"/>
                  </a:rPr>
                  <a:t> </a:t>
                </a:r>
                <a:r>
                  <a:rPr lang="en-IN" sz="1200" dirty="0">
                    <a:latin typeface="Calibri" pitchFamily="34" charset="0"/>
                    <a:cs typeface="Calibri" pitchFamily="34" charset="0"/>
                  </a:rPr>
                  <a:t>denotes the set of error intervals for error type i in observation window. </a:t>
                </a:r>
                <a:endParaRPr lang="en-IN" sz="1200" dirty="0" smtClean="0">
                  <a:latin typeface="Calibri" pitchFamily="34" charset="0"/>
                  <a:cs typeface="Calibri" pitchFamily="34" charset="0"/>
                </a:endParaRPr>
              </a:p>
              <a:p>
                <a:pPr algn="just"/>
                <a:r>
                  <a:rPr lang="en-IN" sz="600" dirty="0">
                    <a:latin typeface="Calibri" pitchFamily="34" charset="0"/>
                    <a:cs typeface="Calibri" pitchFamily="34" charset="0"/>
                  </a:rPr>
                  <a:t> </a:t>
                </a:r>
                <a:r>
                  <a:rPr lang="en-IN" sz="600" dirty="0" smtClean="0">
                    <a:latin typeface="Calibri" pitchFamily="34" charset="0"/>
                    <a:cs typeface="Calibri" pitchFamily="34" charset="0"/>
                  </a:rPr>
                  <a:t>                 </a:t>
                </a:r>
              </a:p>
              <a:p>
                <a:pPr algn="just"/>
                <a:r>
                  <a:rPr lang="en-IN" sz="1200" dirty="0" smtClean="0">
                    <a:latin typeface="Calibri" pitchFamily="34" charset="0"/>
                    <a:cs typeface="Calibri" pitchFamily="34" charset="0"/>
                  </a:rPr>
                  <a:t>                 There </a:t>
                </a:r>
                <a:r>
                  <a:rPr lang="en-IN" sz="1200" dirty="0">
                    <a:latin typeface="Calibri" pitchFamily="34" charset="0"/>
                    <a:cs typeface="Calibri" pitchFamily="34" charset="0"/>
                  </a:rPr>
                  <a:t>are a total of 5 x T such </a:t>
                </a:r>
                <a:r>
                  <a:rPr lang="en-IN" sz="1200" dirty="0" smtClean="0">
                    <a:latin typeface="Calibri" pitchFamily="34" charset="0"/>
                    <a:cs typeface="Calibri" pitchFamily="34" charset="0"/>
                  </a:rPr>
                  <a:t>features. Since we have 103 error types, we get </a:t>
                </a:r>
                <a:r>
                  <a:rPr lang="en-IN" sz="1200" b="1" dirty="0" smtClean="0">
                    <a:latin typeface="Calibri" pitchFamily="34" charset="0"/>
                    <a:cs typeface="Calibri" pitchFamily="34" charset="0"/>
                  </a:rPr>
                  <a:t>515 features</a:t>
                </a:r>
                <a:r>
                  <a:rPr lang="en-IN" sz="1200" dirty="0" smtClean="0">
                    <a:latin typeface="Calibri" pitchFamily="34" charset="0"/>
                    <a:cs typeface="Calibri" pitchFamily="34" charset="0"/>
                  </a:rPr>
                  <a:t>.</a:t>
                </a:r>
                <a:endParaRPr lang="en-IN" sz="1200" dirty="0">
                  <a:latin typeface="Calibri" pitchFamily="34" charset="0"/>
                  <a:cs typeface="Calibri"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39552" y="339502"/>
                <a:ext cx="7704856" cy="2539157"/>
              </a:xfrm>
              <a:prstGeom prst="rect">
                <a:avLst/>
              </a:prstGeom>
              <a:blipFill rotWithShape="1">
                <a:blip r:embed="rId2"/>
                <a:stretch>
                  <a:fillRect l="-158" t="-240" r="-554" b="-1202"/>
                </a:stretch>
              </a:blipFill>
            </p:spPr>
            <p:txBody>
              <a:bodyPr/>
              <a:lstStyle/>
              <a:p>
                <a:r>
                  <a:rPr lang="en-IN">
                    <a:noFill/>
                  </a:rPr>
                  <a:t> </a:t>
                </a:r>
              </a:p>
            </p:txBody>
          </p:sp>
        </mc:Fallback>
      </mc:AlternateContent>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 b="47358"/>
          <a:stretch/>
        </p:blipFill>
        <p:spPr>
          <a:xfrm>
            <a:off x="899592" y="2931790"/>
            <a:ext cx="6096528" cy="1648834"/>
          </a:xfrm>
          <a:prstGeom prst="rect">
            <a:avLst/>
          </a:prstGeom>
          <a:ln>
            <a:solidFill>
              <a:schemeClr val="tx1"/>
            </a:solidFill>
          </a:ln>
        </p:spPr>
      </p:pic>
      <p:sp>
        <p:nvSpPr>
          <p:cNvPr id="5" name="TextBox 4"/>
          <p:cNvSpPr txBox="1"/>
          <p:nvPr/>
        </p:nvSpPr>
        <p:spPr>
          <a:xfrm>
            <a:off x="7164288" y="2931790"/>
            <a:ext cx="1080120" cy="1200329"/>
          </a:xfrm>
          <a:prstGeom prst="rect">
            <a:avLst/>
          </a:prstGeom>
          <a:noFill/>
        </p:spPr>
        <p:txBody>
          <a:bodyPr wrap="square" rtlCol="0">
            <a:spAutoFit/>
          </a:bodyPr>
          <a:lstStyle/>
          <a:p>
            <a:r>
              <a:rPr lang="en-US" sz="1200" dirty="0" smtClean="0">
                <a:latin typeface="Calibri" pitchFamily="34" charset="0"/>
                <a:cs typeface="Calibri" pitchFamily="34" charset="0"/>
              </a:rPr>
              <a:t>We give a snapshot of features generated for </a:t>
            </a:r>
            <a:r>
              <a:rPr lang="en-US" sz="1200" b="1" dirty="0" smtClean="0">
                <a:latin typeface="Calibri" pitchFamily="34" charset="0"/>
                <a:cs typeface="Calibri" pitchFamily="34" charset="0"/>
              </a:rPr>
              <a:t>error types </a:t>
            </a:r>
          </a:p>
          <a:p>
            <a:r>
              <a:rPr lang="en-US" sz="1200" b="1" dirty="0" smtClean="0">
                <a:latin typeface="Calibri" pitchFamily="34" charset="0"/>
                <a:cs typeface="Calibri" pitchFamily="34" charset="0"/>
              </a:rPr>
              <a:t>39 and 40.</a:t>
            </a:r>
            <a:endParaRPr lang="en-IN" sz="1200" b="1" dirty="0">
              <a:latin typeface="Calibri" pitchFamily="34" charset="0"/>
              <a:cs typeface="Calibri" pitchFamily="34" charset="0"/>
            </a:endParaRPr>
          </a:p>
        </p:txBody>
      </p:sp>
    </p:spTree>
    <p:extLst>
      <p:ext uri="{BB962C8B-B14F-4D97-AF65-F5344CB8AC3E}">
        <p14:creationId xmlns:p14="http://schemas.microsoft.com/office/powerpoint/2010/main" val="2522064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539552" y="1354566"/>
                <a:ext cx="7848872" cy="2708434"/>
              </a:xfrm>
              <a:prstGeom prst="rect">
                <a:avLst/>
              </a:prstGeom>
            </p:spPr>
            <p:txBody>
              <a:bodyPr wrap="square">
                <a:spAutoFit/>
              </a:bodyPr>
              <a:lstStyle/>
              <a:p>
                <a:r>
                  <a:rPr lang="en-IN" sz="1300" b="1" dirty="0">
                    <a:solidFill>
                      <a:schemeClr val="tx2">
                        <a:lumMod val="75000"/>
                      </a:schemeClr>
                    </a:solidFill>
                    <a:latin typeface="Calibri" pitchFamily="34" charset="0"/>
                    <a:cs typeface="Calibri" pitchFamily="34" charset="0"/>
                  </a:rPr>
                  <a:t>3.   Pattern-based features</a:t>
                </a:r>
                <a:endParaRPr lang="en-IN" sz="1300" dirty="0">
                  <a:solidFill>
                    <a:schemeClr val="tx2">
                      <a:lumMod val="75000"/>
                    </a:schemeClr>
                  </a:solidFill>
                  <a:latin typeface="Calibri" pitchFamily="34" charset="0"/>
                  <a:cs typeface="Calibri" pitchFamily="34" charset="0"/>
                </a:endParaRPr>
              </a:p>
              <a:p>
                <a:r>
                  <a:rPr lang="en-IN" sz="1200" dirty="0"/>
                  <a:t> </a:t>
                </a:r>
              </a:p>
              <a:p>
                <a:pPr marL="628650" lvl="1" indent="-171450">
                  <a:buFont typeface="Arial" pitchFamily="34" charset="0"/>
                  <a:buChar char="•"/>
                </a:pPr>
                <a:r>
                  <a:rPr lang="en-IN" sz="1200" dirty="0">
                    <a:latin typeface="Calibri" pitchFamily="34" charset="0"/>
                    <a:cs typeface="Calibri" pitchFamily="34" charset="0"/>
                  </a:rPr>
                  <a:t>We </a:t>
                </a:r>
                <a:r>
                  <a:rPr lang="en-IN" sz="1200" dirty="0">
                    <a:latin typeface="Calibri" pitchFamily="34" charset="0"/>
                    <a:cs typeface="Calibri" pitchFamily="34" charset="0"/>
                  </a:rPr>
                  <a:t>define a pattern in the occurrence of event </a:t>
                </a:r>
                <a:r>
                  <a:rPr lang="en-IN" sz="1200" dirty="0">
                    <a:latin typeface="Calibri" pitchFamily="34" charset="0"/>
                    <a:cs typeface="Calibri" pitchFamily="34" charset="0"/>
                  </a:rPr>
                  <a:t>errors, as </a:t>
                </a:r>
                <a:r>
                  <a:rPr lang="en-IN" sz="1200" dirty="0">
                    <a:latin typeface="Calibri" pitchFamily="34" charset="0"/>
                    <a:cs typeface="Calibri" pitchFamily="34" charset="0"/>
                  </a:rPr>
                  <a:t>a combination of error types that repeats in different observation windows. </a:t>
                </a:r>
              </a:p>
              <a:p>
                <a:r>
                  <a:rPr lang="en-IN" sz="800" dirty="0">
                    <a:latin typeface="Calibri" pitchFamily="34" charset="0"/>
                    <a:cs typeface="Calibri" pitchFamily="34" charset="0"/>
                  </a:rPr>
                  <a:t> </a:t>
                </a:r>
              </a:p>
              <a:p>
                <a:pPr marL="628650" lvl="1" indent="-171450">
                  <a:buFont typeface="Arial" pitchFamily="34" charset="0"/>
                  <a:buChar char="•"/>
                </a:pPr>
                <a:r>
                  <a:rPr lang="en-IN" sz="1200" b="1" dirty="0">
                    <a:latin typeface="Calibri" pitchFamily="34" charset="0"/>
                    <a:cs typeface="Calibri" pitchFamily="34" charset="0"/>
                  </a:rPr>
                  <a:t>Confidence of a pattern </a:t>
                </a:r>
                <a:r>
                  <a:rPr lang="en-IN" sz="1200" dirty="0">
                    <a:latin typeface="Calibri" pitchFamily="34" charset="0"/>
                    <a:cs typeface="Calibri" pitchFamily="34" charset="0"/>
                  </a:rPr>
                  <a:t>is the ratio of count of instances where the pattern leads to failure, to the total count of all instances containing that pattern. </a:t>
                </a:r>
              </a:p>
              <a:p>
                <a:pPr marL="628650" lvl="1" indent="-171450">
                  <a:buFont typeface="Arial" pitchFamily="34" charset="0"/>
                  <a:buChar char="•"/>
                </a:pPr>
                <a:endParaRPr lang="en-IN" sz="800" dirty="0">
                  <a:latin typeface="Calibri" pitchFamily="34" charset="0"/>
                  <a:cs typeface="Calibri" pitchFamily="34" charset="0"/>
                </a:endParaRPr>
              </a:p>
              <a:p>
                <a:pPr marL="628650" lvl="1" indent="-171450">
                  <a:buFont typeface="Arial" pitchFamily="34" charset="0"/>
                  <a:buChar char="•"/>
                </a:pPr>
                <a:r>
                  <a:rPr lang="en-IN" sz="1200" dirty="0">
                    <a:latin typeface="Calibri" pitchFamily="34" charset="0"/>
                    <a:cs typeface="Calibri" pitchFamily="34" charset="0"/>
                  </a:rPr>
                  <a:t>We </a:t>
                </a:r>
                <a:r>
                  <a:rPr lang="en-IN" sz="1200" dirty="0">
                    <a:latin typeface="Calibri" pitchFamily="34" charset="0"/>
                    <a:cs typeface="Calibri" pitchFamily="34" charset="0"/>
                  </a:rPr>
                  <a:t>select a pattern as a feature only if its confidence exceeds a predefined threshold. </a:t>
                </a:r>
                <a:endParaRPr lang="en-IN" sz="1200" dirty="0">
                  <a:latin typeface="Calibri" pitchFamily="34" charset="0"/>
                  <a:cs typeface="Calibri" pitchFamily="34" charset="0"/>
                </a:endParaRPr>
              </a:p>
              <a:p>
                <a:pPr lvl="1"/>
                <a:endParaRPr lang="en-IN" sz="800" dirty="0">
                  <a:latin typeface="Calibri" pitchFamily="34" charset="0"/>
                  <a:cs typeface="Calibri" pitchFamily="34" charset="0"/>
                </a:endParaRPr>
              </a:p>
              <a:p>
                <a:pPr marL="628650" lvl="1" indent="-171450">
                  <a:buFont typeface="Arial" pitchFamily="34" charset="0"/>
                  <a:buChar char="•"/>
                </a:pPr>
                <a:r>
                  <a:rPr lang="en-IN" sz="1200" dirty="0">
                    <a:latin typeface="Calibri" pitchFamily="34" charset="0"/>
                    <a:cs typeface="Calibri" pitchFamily="34" charset="0"/>
                  </a:rPr>
                  <a:t>In </a:t>
                </a:r>
                <a:r>
                  <a:rPr lang="en-IN" sz="1200" dirty="0">
                    <a:latin typeface="Calibri" pitchFamily="34" charset="0"/>
                    <a:cs typeface="Calibri" pitchFamily="34" charset="0"/>
                  </a:rPr>
                  <a:t>any instance, if a pattern is present in the observation window, the corresponding feature is set to 1, otherwise 0. </a:t>
                </a:r>
                <a:endParaRPr lang="en-IN" sz="1200" dirty="0">
                  <a:latin typeface="Calibri" pitchFamily="34" charset="0"/>
                  <a:cs typeface="Calibri" pitchFamily="34" charset="0"/>
                </a:endParaRPr>
              </a:p>
              <a:p>
                <a:pPr lvl="1"/>
                <a:endParaRPr lang="en-IN" sz="800" dirty="0">
                  <a:latin typeface="Calibri" pitchFamily="34" charset="0"/>
                  <a:cs typeface="Calibri" pitchFamily="34" charset="0"/>
                </a:endParaRPr>
              </a:p>
              <a:p>
                <a:pPr marL="628650" lvl="1" indent="-171450">
                  <a:buFont typeface="Arial" pitchFamily="34" charset="0"/>
                  <a:buChar char="•"/>
                </a:pPr>
                <a:r>
                  <a:rPr lang="en-IN" sz="1200" dirty="0">
                    <a:latin typeface="Calibri" pitchFamily="34" charset="0"/>
                    <a:cs typeface="Calibri" pitchFamily="34" charset="0"/>
                  </a:rPr>
                  <a:t>Pattern </a:t>
                </a:r>
                <a:r>
                  <a:rPr lang="en-IN" sz="1200" dirty="0">
                    <a:latin typeface="Calibri" pitchFamily="34" charset="0"/>
                    <a:cs typeface="Calibri" pitchFamily="34" charset="0"/>
                  </a:rPr>
                  <a:t>based features are denoted by a vector, </a:t>
                </a:r>
                <a:r>
                  <a:rPr lang="en-IN" sz="1200" dirty="0">
                    <a:latin typeface="Calibri" pitchFamily="34" charset="0"/>
                    <a:cs typeface="Calibri" pitchFamily="34" charset="0"/>
                  </a:rPr>
                  <a:t> </a:t>
                </a:r>
                <a:r>
                  <a:rPr lang="en-IN" sz="1200" b="1" dirty="0">
                    <a:latin typeface="Calibri" pitchFamily="34" charset="0"/>
                    <a:cs typeface="Calibri" pitchFamily="34" charset="0"/>
                  </a:rPr>
                  <a:t>P </a:t>
                </a:r>
                <a:r>
                  <a:rPr lang="en-IN" sz="1200" b="1" dirty="0">
                    <a:latin typeface="Calibri" pitchFamily="34" charset="0"/>
                    <a:cs typeface="Calibri" pitchFamily="34" charset="0"/>
                  </a:rPr>
                  <a:t>= (</a:t>
                </a:r>
                <a:r>
                  <a:rPr lang="en-IN" sz="1200" b="1" dirty="0" err="1">
                    <a:latin typeface="Calibri" pitchFamily="34" charset="0"/>
                    <a:cs typeface="Calibri" pitchFamily="34" charset="0"/>
                  </a:rPr>
                  <a:t>p</a:t>
                </a:r>
                <a:r>
                  <a:rPr lang="en-IN" sz="1200" b="1" baseline="-25000" dirty="0" err="1">
                    <a:latin typeface="Calibri" pitchFamily="34" charset="0"/>
                    <a:cs typeface="Calibri" pitchFamily="34" charset="0"/>
                  </a:rPr>
                  <a:t>r</a:t>
                </a:r>
                <a:r>
                  <a:rPr lang="en-IN" sz="1200" b="1" baseline="-25000" dirty="0">
                    <a:latin typeface="Calibri" pitchFamily="34" charset="0"/>
                    <a:cs typeface="Calibri" pitchFamily="34" charset="0"/>
                  </a:rPr>
                  <a:t> </a:t>
                </a:r>
                <a:r>
                  <a:rPr lang="en-IN" sz="1200" b="1" dirty="0">
                    <a:latin typeface="Calibri" pitchFamily="34" charset="0"/>
                    <a:cs typeface="Calibri" pitchFamily="34" charset="0"/>
                  </a:rPr>
                  <a:t>, r </a:t>
                </a:r>
                <a14:m>
                  <m:oMath xmlns:m="http://schemas.openxmlformats.org/officeDocument/2006/math">
                    <m:r>
                      <a:rPr lang="en-IN" sz="1200" b="1" i="1">
                        <a:latin typeface="Cambria Math"/>
                      </a:rPr>
                      <m:t>𝝐</m:t>
                    </m:r>
                  </m:oMath>
                </a14:m>
                <a:r>
                  <a:rPr lang="en-IN" sz="1200" b="1" dirty="0">
                    <a:latin typeface="Calibri" pitchFamily="34" charset="0"/>
                    <a:cs typeface="Calibri" pitchFamily="34" charset="0"/>
                  </a:rPr>
                  <a:t> [1, Q])</a:t>
                </a:r>
                <a:r>
                  <a:rPr lang="en-IN" sz="1200" dirty="0">
                    <a:latin typeface="Calibri" pitchFamily="34" charset="0"/>
                    <a:cs typeface="Calibri" pitchFamily="34" charset="0"/>
                  </a:rPr>
                  <a:t>, where Q is the number of selected patterns. Q depends on the confidence threshold</a:t>
                </a:r>
                <a:r>
                  <a:rPr lang="en-IN" sz="1200" dirty="0">
                    <a:latin typeface="Calibri" pitchFamily="34" charset="0"/>
                    <a:cs typeface="Calibri" pitchFamily="34" charset="0"/>
                  </a:rPr>
                  <a:t>.</a:t>
                </a:r>
              </a:p>
              <a:p>
                <a:pPr marL="628650" lvl="1" indent="-171450">
                  <a:buFont typeface="Arial" pitchFamily="34" charset="0"/>
                  <a:buChar char="•"/>
                </a:pPr>
                <a:endParaRPr lang="en-IN" sz="500" dirty="0">
                  <a:latin typeface="Calibri" pitchFamily="34" charset="0"/>
                  <a:cs typeface="Calibri" pitchFamily="34" charset="0"/>
                </a:endParaRPr>
              </a:p>
            </p:txBody>
          </p:sp>
        </mc:Choice>
        <mc:Fallback>
          <p:sp>
            <p:nvSpPr>
              <p:cNvPr id="4" name="Rectangle 3"/>
              <p:cNvSpPr>
                <a:spLocks noRot="1" noChangeAspect="1" noMove="1" noResize="1" noEditPoints="1" noAdjustHandles="1" noChangeArrowheads="1" noChangeShapeType="1" noTextEdit="1"/>
              </p:cNvSpPr>
              <p:nvPr/>
            </p:nvSpPr>
            <p:spPr>
              <a:xfrm>
                <a:off x="539552" y="1354566"/>
                <a:ext cx="7848872" cy="2708434"/>
              </a:xfrm>
              <a:prstGeom prst="rect">
                <a:avLst/>
              </a:prstGeom>
              <a:blipFill rotWithShape="1">
                <a:blip r:embed="rId2"/>
                <a:stretch>
                  <a:fillRect l="-155" t="-225"/>
                </a:stretch>
              </a:blipFill>
            </p:spPr>
            <p:txBody>
              <a:bodyPr/>
              <a:lstStyle/>
              <a:p>
                <a:r>
                  <a:rPr lang="en-IN">
                    <a:noFill/>
                  </a:rPr>
                  <a:t> </a:t>
                </a:r>
              </a:p>
            </p:txBody>
          </p:sp>
        </mc:Fallback>
      </mc:AlternateContent>
      <p:sp>
        <p:nvSpPr>
          <p:cNvPr id="5" name="TextBox 4"/>
          <p:cNvSpPr txBox="1"/>
          <p:nvPr/>
        </p:nvSpPr>
        <p:spPr>
          <a:xfrm>
            <a:off x="543192" y="987574"/>
            <a:ext cx="3096344" cy="276999"/>
          </a:xfrm>
          <a:prstGeom prst="rect">
            <a:avLst/>
          </a:prstGeom>
          <a:noFill/>
        </p:spPr>
        <p:txBody>
          <a:bodyPr wrap="square" rtlCol="0">
            <a:spAutoFit/>
          </a:bodyPr>
          <a:lstStyle/>
          <a:p>
            <a:r>
              <a:rPr lang="en-US" sz="1200" b="1" dirty="0" smtClean="0">
                <a:solidFill>
                  <a:schemeClr val="tx2">
                    <a:lumMod val="75000"/>
                  </a:schemeClr>
                </a:solidFill>
                <a:latin typeface="Calibri" pitchFamily="34" charset="0"/>
                <a:cs typeface="Calibri" pitchFamily="34" charset="0"/>
              </a:rPr>
              <a:t>(Discussed in details in later slides)</a:t>
            </a:r>
            <a:endParaRPr lang="en-IN" sz="1200" b="1" dirty="0">
              <a:solidFill>
                <a:schemeClr val="tx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199379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032909"/>
            <a:ext cx="7704856" cy="2446824"/>
          </a:xfrm>
          <a:prstGeom prst="rect">
            <a:avLst/>
          </a:prstGeom>
          <a:noFill/>
        </p:spPr>
        <p:txBody>
          <a:bodyPr wrap="square" rtlCol="0">
            <a:spAutoFit/>
          </a:bodyPr>
          <a:lstStyle/>
          <a:p>
            <a:pPr algn="just"/>
            <a:r>
              <a:rPr lang="en-IN" sz="1300" b="1" dirty="0">
                <a:solidFill>
                  <a:schemeClr val="tx2">
                    <a:lumMod val="75000"/>
                  </a:schemeClr>
                </a:solidFill>
                <a:latin typeface="Calibri" pitchFamily="34" charset="0"/>
                <a:cs typeface="Calibri" pitchFamily="34" charset="0"/>
              </a:rPr>
              <a:t>4</a:t>
            </a:r>
            <a:r>
              <a:rPr lang="en-IN" sz="1300" b="1" dirty="0" smtClean="0">
                <a:solidFill>
                  <a:schemeClr val="tx2">
                    <a:lumMod val="75000"/>
                  </a:schemeClr>
                </a:solidFill>
                <a:latin typeface="Calibri" pitchFamily="34" charset="0"/>
                <a:cs typeface="Calibri" pitchFamily="34" charset="0"/>
              </a:rPr>
              <a:t>.   Feature Similarity based features</a:t>
            </a:r>
            <a:endParaRPr lang="en-IN" sz="1300" dirty="0">
              <a:solidFill>
                <a:schemeClr val="tx2">
                  <a:lumMod val="75000"/>
                </a:schemeClr>
              </a:solidFill>
              <a:latin typeface="Calibri" pitchFamily="34" charset="0"/>
              <a:cs typeface="Calibri" pitchFamily="34" charset="0"/>
            </a:endParaRPr>
          </a:p>
          <a:p>
            <a:pPr algn="just"/>
            <a:r>
              <a:rPr lang="en-IN" sz="1050" dirty="0"/>
              <a:t> </a:t>
            </a:r>
            <a:endParaRPr lang="en-IN" sz="1400" dirty="0"/>
          </a:p>
          <a:p>
            <a:pPr marL="628650" lvl="1" indent="-171450" algn="just">
              <a:buFont typeface="Arial" pitchFamily="34" charset="0"/>
              <a:buChar char="•"/>
            </a:pPr>
            <a:r>
              <a:rPr lang="en-IN" sz="1200" dirty="0">
                <a:latin typeface="Calibri" pitchFamily="34" charset="0"/>
                <a:cs typeface="Calibri" pitchFamily="34" charset="0"/>
              </a:rPr>
              <a:t>Failure similarity features deal with the repeated failures of the device in the past. </a:t>
            </a:r>
            <a:endParaRPr lang="en-IN" sz="1200" dirty="0" smtClean="0">
              <a:latin typeface="Calibri" pitchFamily="34" charset="0"/>
              <a:cs typeface="Calibri" pitchFamily="34" charset="0"/>
            </a:endParaRPr>
          </a:p>
          <a:p>
            <a:pPr lvl="1" algn="just"/>
            <a:endParaRPr lang="en-IN" sz="700" dirty="0" smtClean="0">
              <a:latin typeface="Calibri" pitchFamily="34" charset="0"/>
              <a:cs typeface="Calibri" pitchFamily="34" charset="0"/>
            </a:endParaRPr>
          </a:p>
          <a:p>
            <a:pPr marL="628650" lvl="1" indent="-171450" algn="just">
              <a:buFont typeface="Arial" pitchFamily="34" charset="0"/>
              <a:buChar char="•"/>
            </a:pPr>
            <a:r>
              <a:rPr lang="en-IN" sz="1200" dirty="0" smtClean="0">
                <a:latin typeface="Calibri" pitchFamily="34" charset="0"/>
                <a:cs typeface="Calibri" pitchFamily="34" charset="0"/>
              </a:rPr>
              <a:t>Failures </a:t>
            </a:r>
            <a:r>
              <a:rPr lang="en-IN" sz="1200" dirty="0">
                <a:latin typeface="Calibri" pitchFamily="34" charset="0"/>
                <a:cs typeface="Calibri" pitchFamily="34" charset="0"/>
              </a:rPr>
              <a:t>of a given type often repeat and the occurrence of each such failure is preceded by similar types of errors. This helps to predict future failures by looking at past failures and the errors leading to them.</a:t>
            </a:r>
          </a:p>
          <a:p>
            <a:pPr algn="just"/>
            <a:r>
              <a:rPr lang="en-IN" sz="700" dirty="0">
                <a:latin typeface="Calibri" pitchFamily="34" charset="0"/>
                <a:cs typeface="Calibri" pitchFamily="34" charset="0"/>
              </a:rPr>
              <a:t> </a:t>
            </a:r>
          </a:p>
          <a:p>
            <a:pPr marL="628650" lvl="1" indent="-171450" algn="just">
              <a:buFont typeface="Arial" pitchFamily="34" charset="0"/>
              <a:buChar char="•"/>
            </a:pPr>
            <a:r>
              <a:rPr lang="en-IN" sz="1200" dirty="0">
                <a:latin typeface="Calibri" pitchFamily="34" charset="0"/>
                <a:cs typeface="Calibri" pitchFamily="34" charset="0"/>
              </a:rPr>
              <a:t>For a particular prediction point or a particular instance, the different types of errors appearing in the observation window is denoted by a set</a:t>
            </a:r>
            <a:r>
              <a:rPr lang="en-IN" sz="1200" b="1" dirty="0">
                <a:latin typeface="Calibri" pitchFamily="34" charset="0"/>
                <a:cs typeface="Calibri" pitchFamily="34" charset="0"/>
              </a:rPr>
              <a:t> G</a:t>
            </a:r>
            <a:r>
              <a:rPr lang="en-IN" sz="1200" dirty="0">
                <a:latin typeface="Calibri" pitchFamily="34" charset="0"/>
                <a:cs typeface="Calibri" pitchFamily="34" charset="0"/>
              </a:rPr>
              <a:t>. </a:t>
            </a:r>
            <a:endParaRPr lang="en-IN" sz="1200" dirty="0" smtClean="0">
              <a:latin typeface="Calibri" pitchFamily="34" charset="0"/>
              <a:cs typeface="Calibri" pitchFamily="34" charset="0"/>
            </a:endParaRPr>
          </a:p>
          <a:p>
            <a:pPr lvl="1" algn="just"/>
            <a:endParaRPr lang="en-IN" sz="700" dirty="0" smtClean="0">
              <a:latin typeface="Calibri" pitchFamily="34" charset="0"/>
              <a:cs typeface="Calibri" pitchFamily="34" charset="0"/>
            </a:endParaRPr>
          </a:p>
          <a:p>
            <a:pPr marL="628650" lvl="1" indent="-171450" algn="just">
              <a:buFont typeface="Arial" pitchFamily="34" charset="0"/>
              <a:buChar char="•"/>
            </a:pPr>
            <a:r>
              <a:rPr lang="en-IN" sz="1200" dirty="0">
                <a:latin typeface="Calibri" pitchFamily="34" charset="0"/>
                <a:cs typeface="Calibri" pitchFamily="34" charset="0"/>
              </a:rPr>
              <a:t>A</a:t>
            </a:r>
            <a:r>
              <a:rPr lang="en-IN" sz="1200" dirty="0" smtClean="0">
                <a:latin typeface="Calibri" pitchFamily="34" charset="0"/>
                <a:cs typeface="Calibri" pitchFamily="34" charset="0"/>
              </a:rPr>
              <a:t> </a:t>
            </a:r>
            <a:r>
              <a:rPr lang="en-IN" sz="1200" dirty="0">
                <a:latin typeface="Calibri" pitchFamily="34" charset="0"/>
                <a:cs typeface="Calibri" pitchFamily="34" charset="0"/>
              </a:rPr>
              <a:t>ticket </a:t>
            </a:r>
            <a:r>
              <a:rPr lang="en-IN" sz="1200" dirty="0" smtClean="0">
                <a:latin typeface="Calibri" pitchFamily="34" charset="0"/>
                <a:cs typeface="Calibri" pitchFamily="34" charset="0"/>
              </a:rPr>
              <a:t>created most recently with respect to the current instance, also </a:t>
            </a:r>
            <a:r>
              <a:rPr lang="en-IN" sz="1200" dirty="0">
                <a:latin typeface="Calibri" pitchFamily="34" charset="0"/>
                <a:cs typeface="Calibri" pitchFamily="34" charset="0"/>
              </a:rPr>
              <a:t>has an observation window prior to it, which further consists of a collection of error types denoted by the set </a:t>
            </a:r>
            <a:r>
              <a:rPr lang="en-IN" sz="1200" b="1" dirty="0">
                <a:latin typeface="Calibri" pitchFamily="34" charset="0"/>
                <a:cs typeface="Calibri" pitchFamily="34" charset="0"/>
              </a:rPr>
              <a:t>H</a:t>
            </a:r>
            <a:r>
              <a:rPr lang="en-IN" sz="1200" dirty="0">
                <a:latin typeface="Calibri" pitchFamily="34" charset="0"/>
                <a:cs typeface="Calibri" pitchFamily="34" charset="0"/>
              </a:rPr>
              <a:t>. </a:t>
            </a:r>
            <a:endParaRPr lang="en-IN" sz="1200" dirty="0" smtClean="0">
              <a:latin typeface="Calibri" pitchFamily="34" charset="0"/>
              <a:cs typeface="Calibri" pitchFamily="34" charset="0"/>
            </a:endParaRPr>
          </a:p>
          <a:p>
            <a:pPr lvl="1" algn="just"/>
            <a:endParaRPr lang="en-IN" sz="700" dirty="0" smtClean="0">
              <a:latin typeface="Calibri" pitchFamily="34" charset="0"/>
              <a:cs typeface="Calibri" pitchFamily="34" charset="0"/>
            </a:endParaRPr>
          </a:p>
          <a:p>
            <a:pPr marL="628650" lvl="1" indent="-171450" algn="just">
              <a:buFont typeface="Arial" pitchFamily="34" charset="0"/>
              <a:buChar char="•"/>
            </a:pPr>
            <a:r>
              <a:rPr lang="en-IN" sz="1200" dirty="0" smtClean="0">
                <a:latin typeface="Calibri" pitchFamily="34" charset="0"/>
                <a:cs typeface="Calibri" pitchFamily="34" charset="0"/>
              </a:rPr>
              <a:t>The </a:t>
            </a:r>
            <a:r>
              <a:rPr lang="en-IN" sz="1200" dirty="0">
                <a:latin typeface="Calibri" pitchFamily="34" charset="0"/>
                <a:cs typeface="Calibri" pitchFamily="34" charset="0"/>
              </a:rPr>
              <a:t>failure similarity feature </a:t>
            </a:r>
            <a:r>
              <a:rPr lang="en-IN" sz="1200" b="1" dirty="0">
                <a:latin typeface="Calibri" pitchFamily="34" charset="0"/>
                <a:cs typeface="Calibri" pitchFamily="34" charset="0"/>
              </a:rPr>
              <a:t>F</a:t>
            </a:r>
            <a:r>
              <a:rPr lang="en-IN" sz="1200" dirty="0">
                <a:latin typeface="Calibri" pitchFamily="34" charset="0"/>
                <a:cs typeface="Calibri" pitchFamily="34" charset="0"/>
              </a:rPr>
              <a:t> for the given instance is calculated as the </a:t>
            </a:r>
            <a:r>
              <a:rPr lang="en-IN" sz="1200" b="1" dirty="0" err="1">
                <a:latin typeface="Calibri" pitchFamily="34" charset="0"/>
                <a:cs typeface="Calibri" pitchFamily="34" charset="0"/>
              </a:rPr>
              <a:t>Jaccard</a:t>
            </a:r>
            <a:r>
              <a:rPr lang="en-IN" sz="1200" b="1" dirty="0">
                <a:latin typeface="Calibri" pitchFamily="34" charset="0"/>
                <a:cs typeface="Calibri" pitchFamily="34" charset="0"/>
              </a:rPr>
              <a:t> distance between G and </a:t>
            </a:r>
            <a:r>
              <a:rPr lang="en-IN" sz="1200" b="1" dirty="0" smtClean="0">
                <a:latin typeface="Calibri" pitchFamily="34" charset="0"/>
                <a:cs typeface="Calibri" pitchFamily="34" charset="0"/>
              </a:rPr>
              <a:t>H</a:t>
            </a:r>
            <a:r>
              <a:rPr lang="en-IN" sz="1200" dirty="0" smtClean="0">
                <a:latin typeface="Calibri" pitchFamily="34" charset="0"/>
                <a:cs typeface="Calibri" pitchFamily="34" charset="0"/>
              </a:rPr>
              <a:t>.</a:t>
            </a:r>
          </a:p>
        </p:txBody>
      </p:sp>
      <p:sp>
        <p:nvSpPr>
          <p:cNvPr id="3" name="TextBox 2"/>
          <p:cNvSpPr txBox="1"/>
          <p:nvPr/>
        </p:nvSpPr>
        <p:spPr>
          <a:xfrm>
            <a:off x="560027" y="3474585"/>
            <a:ext cx="7704856" cy="646331"/>
          </a:xfrm>
          <a:prstGeom prst="rect">
            <a:avLst/>
          </a:prstGeom>
          <a:noFill/>
        </p:spPr>
        <p:txBody>
          <a:bodyPr wrap="square" rtlCol="0">
            <a:spAutoFit/>
          </a:bodyPr>
          <a:lstStyle/>
          <a:p>
            <a:r>
              <a:rPr lang="en-IN" sz="1300" b="1" dirty="0">
                <a:solidFill>
                  <a:schemeClr val="tx2">
                    <a:lumMod val="75000"/>
                  </a:schemeClr>
                </a:solidFill>
                <a:latin typeface="Calibri" pitchFamily="34" charset="0"/>
                <a:cs typeface="Calibri" pitchFamily="34" charset="0"/>
              </a:rPr>
              <a:t>5</a:t>
            </a:r>
            <a:r>
              <a:rPr lang="en-IN" sz="1300" b="1" dirty="0" smtClean="0">
                <a:solidFill>
                  <a:schemeClr val="tx2">
                    <a:lumMod val="75000"/>
                  </a:schemeClr>
                </a:solidFill>
                <a:latin typeface="Calibri" pitchFamily="34" charset="0"/>
                <a:cs typeface="Calibri" pitchFamily="34" charset="0"/>
              </a:rPr>
              <a:t>.   Profile-based features</a:t>
            </a:r>
            <a:endParaRPr lang="en-IN" sz="1300" dirty="0">
              <a:solidFill>
                <a:schemeClr val="tx2">
                  <a:lumMod val="75000"/>
                </a:schemeClr>
              </a:solidFill>
              <a:latin typeface="Calibri" pitchFamily="34" charset="0"/>
              <a:cs typeface="Calibri" pitchFamily="34" charset="0"/>
            </a:endParaRPr>
          </a:p>
          <a:p>
            <a:r>
              <a:rPr lang="en-IN" sz="1000" dirty="0"/>
              <a:t> </a:t>
            </a:r>
          </a:p>
          <a:p>
            <a:pPr lvl="1"/>
            <a:r>
              <a:rPr lang="en-IN" sz="1200" dirty="0">
                <a:latin typeface="Calibri" pitchFamily="34" charset="0"/>
                <a:cs typeface="Calibri" pitchFamily="34" charset="0"/>
              </a:rPr>
              <a:t>Profile based features denoted by the vector </a:t>
            </a:r>
            <a:r>
              <a:rPr lang="en-IN" sz="1200" b="1" dirty="0">
                <a:latin typeface="Calibri" pitchFamily="34" charset="0"/>
                <a:cs typeface="Calibri" pitchFamily="34" charset="0"/>
              </a:rPr>
              <a:t>R</a:t>
            </a:r>
            <a:r>
              <a:rPr lang="en-IN" sz="1200" dirty="0">
                <a:latin typeface="Calibri" pitchFamily="34" charset="0"/>
                <a:cs typeface="Calibri" pitchFamily="34" charset="0"/>
              </a:rPr>
              <a:t>, include equipment related information such </a:t>
            </a:r>
            <a:r>
              <a:rPr lang="en-IN" sz="1200" dirty="0" smtClean="0">
                <a:latin typeface="Calibri" pitchFamily="34" charset="0"/>
                <a:cs typeface="Calibri" pitchFamily="34" charset="0"/>
              </a:rPr>
              <a:t>as,</a:t>
            </a:r>
          </a:p>
        </p:txBody>
      </p:sp>
      <p:graphicFrame>
        <p:nvGraphicFramePr>
          <p:cNvPr id="2" name="Table 1"/>
          <p:cNvGraphicFramePr>
            <a:graphicFrameLocks noGrp="1"/>
          </p:cNvGraphicFramePr>
          <p:nvPr>
            <p:extLst>
              <p:ext uri="{D42A27DB-BD31-4B8C-83A1-F6EECF244321}">
                <p14:modId xmlns:p14="http://schemas.microsoft.com/office/powerpoint/2010/main" val="2116808556"/>
              </p:ext>
            </p:extLst>
          </p:nvPr>
        </p:nvGraphicFramePr>
        <p:xfrm>
          <a:off x="1043608" y="4083918"/>
          <a:ext cx="6840760" cy="369099"/>
        </p:xfrm>
        <a:graphic>
          <a:graphicData uri="http://schemas.openxmlformats.org/drawingml/2006/table">
            <a:tbl>
              <a:tblPr firstRow="1" bandRow="1">
                <a:tableStyleId>{5940675A-B579-460E-94D1-54222C63F5DA}</a:tableStyleId>
              </a:tblPr>
              <a:tblGrid>
                <a:gridCol w="1858523"/>
                <a:gridCol w="1561857"/>
                <a:gridCol w="1836204"/>
                <a:gridCol w="1584176"/>
              </a:tblGrid>
              <a:tr h="369099">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dirty="0" smtClean="0">
                          <a:latin typeface="Calibri" pitchFamily="34" charset="0"/>
                          <a:cs typeface="Calibri" pitchFamily="34" charset="0"/>
                        </a:rPr>
                        <a:t>Device model name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dirty="0" smtClean="0">
                          <a:latin typeface="Calibri" pitchFamily="34" charset="0"/>
                          <a:cs typeface="Calibri" pitchFamily="34" charset="0"/>
                        </a:rPr>
                        <a:t>Device ID/code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dirty="0" smtClean="0">
                          <a:latin typeface="Calibri" pitchFamily="34" charset="0"/>
                          <a:cs typeface="Calibri" pitchFamily="34" charset="0"/>
                        </a:rPr>
                        <a:t>Date of installation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200" dirty="0" smtClean="0">
                          <a:latin typeface="Calibri" pitchFamily="34" charset="0"/>
                          <a:cs typeface="Calibri" pitchFamily="34" charset="0"/>
                        </a:rPr>
                        <a:t>Device location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Rectangle 4"/>
          <p:cNvSpPr/>
          <p:nvPr/>
        </p:nvSpPr>
        <p:spPr>
          <a:xfrm>
            <a:off x="539552" y="658296"/>
            <a:ext cx="1478225" cy="276999"/>
          </a:xfrm>
          <a:prstGeom prst="rect">
            <a:avLst/>
          </a:prstGeom>
        </p:spPr>
        <p:txBody>
          <a:bodyPr wrap="none">
            <a:spAutoFit/>
          </a:bodyPr>
          <a:lstStyle/>
          <a:p>
            <a:r>
              <a:rPr lang="en-IN" sz="1200" b="1" dirty="0">
                <a:solidFill>
                  <a:schemeClr val="tx2">
                    <a:lumMod val="75000"/>
                  </a:schemeClr>
                </a:solidFill>
                <a:latin typeface="Calibri" pitchFamily="34" charset="0"/>
                <a:cs typeface="Calibri" pitchFamily="34" charset="0"/>
              </a:rPr>
              <a:t>(Yet to be extracted)</a:t>
            </a:r>
          </a:p>
        </p:txBody>
      </p:sp>
    </p:spTree>
    <p:extLst>
      <p:ext uri="{BB962C8B-B14F-4D97-AF65-F5344CB8AC3E}">
        <p14:creationId xmlns:p14="http://schemas.microsoft.com/office/powerpoint/2010/main" val="4253216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923678"/>
            <a:ext cx="7920880" cy="1512168"/>
          </a:xfrm>
        </p:spPr>
        <p:txBody>
          <a:bodyPr>
            <a:normAutofit/>
          </a:bodyPr>
          <a:lstStyle/>
          <a:p>
            <a:pPr>
              <a:spcAft>
                <a:spcPts val="300"/>
              </a:spcAft>
            </a:pPr>
            <a:r>
              <a:rPr lang="en-US" sz="1400" dirty="0" smtClean="0">
                <a:latin typeface="Calibri" pitchFamily="34" charset="0"/>
                <a:cs typeface="Calibri" pitchFamily="34" charset="0"/>
              </a:rPr>
              <a:t>Step 1</a:t>
            </a:r>
            <a:r>
              <a:rPr lang="en-US" sz="1300" b="0" dirty="0" smtClean="0">
                <a:latin typeface="Calibri" pitchFamily="34" charset="0"/>
                <a:cs typeface="Calibri" pitchFamily="34" charset="0"/>
              </a:rPr>
              <a:t> : Experiments on model parameters – tuning X, M, Y and Z.</a:t>
            </a:r>
          </a:p>
          <a:p>
            <a:pPr>
              <a:spcAft>
                <a:spcPts val="300"/>
              </a:spcAft>
            </a:pPr>
            <a:r>
              <a:rPr lang="en-US" sz="1400" dirty="0" smtClean="0">
                <a:latin typeface="Calibri" pitchFamily="34" charset="0"/>
                <a:cs typeface="Calibri" pitchFamily="34" charset="0"/>
              </a:rPr>
              <a:t>Step 2</a:t>
            </a:r>
            <a:r>
              <a:rPr lang="en-US" sz="1400" b="0" dirty="0" smtClean="0">
                <a:latin typeface="Calibri" pitchFamily="34" charset="0"/>
                <a:cs typeface="Calibri" pitchFamily="34" charset="0"/>
              </a:rPr>
              <a:t> </a:t>
            </a:r>
            <a:r>
              <a:rPr lang="en-US" sz="1300" b="0" dirty="0" smtClean="0">
                <a:latin typeface="Calibri" pitchFamily="34" charset="0"/>
                <a:cs typeface="Calibri" pitchFamily="34" charset="0"/>
              </a:rPr>
              <a:t>: Experiments on features - analyzing </a:t>
            </a:r>
            <a:r>
              <a:rPr lang="en-US" sz="1300" b="0" dirty="0">
                <a:latin typeface="Calibri" pitchFamily="34" charset="0"/>
                <a:cs typeface="Calibri" pitchFamily="34" charset="0"/>
              </a:rPr>
              <a:t>p</a:t>
            </a:r>
            <a:r>
              <a:rPr lang="en-US" sz="1300" b="0" dirty="0" smtClean="0">
                <a:latin typeface="Calibri" pitchFamily="34" charset="0"/>
                <a:cs typeface="Calibri" pitchFamily="34" charset="0"/>
              </a:rPr>
              <a:t>redictive effectiveness of features groups and their combination.</a:t>
            </a:r>
          </a:p>
          <a:p>
            <a:pPr>
              <a:spcAft>
                <a:spcPts val="300"/>
              </a:spcAft>
            </a:pPr>
            <a:r>
              <a:rPr lang="en-US" sz="1400" dirty="0" smtClean="0">
                <a:latin typeface="Calibri" pitchFamily="34" charset="0"/>
                <a:cs typeface="Calibri" pitchFamily="34" charset="0"/>
              </a:rPr>
              <a:t>Step 3</a:t>
            </a:r>
            <a:r>
              <a:rPr lang="en-US" sz="1300" dirty="0" smtClean="0">
                <a:latin typeface="Calibri" pitchFamily="34" charset="0"/>
                <a:cs typeface="Calibri" pitchFamily="34" charset="0"/>
              </a:rPr>
              <a:t> </a:t>
            </a:r>
            <a:r>
              <a:rPr lang="en-US" sz="1300" b="0" dirty="0" smtClean="0">
                <a:latin typeface="Calibri" pitchFamily="34" charset="0"/>
                <a:cs typeface="Calibri" pitchFamily="34" charset="0"/>
              </a:rPr>
              <a:t>: Dimensionality reduction.</a:t>
            </a:r>
          </a:p>
          <a:p>
            <a:pPr>
              <a:spcAft>
                <a:spcPts val="300"/>
              </a:spcAft>
            </a:pPr>
            <a:r>
              <a:rPr lang="en-US" sz="1400" dirty="0" smtClean="0">
                <a:latin typeface="Calibri" pitchFamily="34" charset="0"/>
                <a:cs typeface="Calibri" pitchFamily="34" charset="0"/>
              </a:rPr>
              <a:t>Step 4</a:t>
            </a:r>
            <a:r>
              <a:rPr lang="en-US" sz="1400" b="0" dirty="0" smtClean="0">
                <a:latin typeface="Calibri" pitchFamily="34" charset="0"/>
                <a:cs typeface="Calibri" pitchFamily="34" charset="0"/>
              </a:rPr>
              <a:t> </a:t>
            </a:r>
            <a:r>
              <a:rPr lang="en-US" sz="1300" b="0" dirty="0" smtClean="0">
                <a:latin typeface="Calibri" pitchFamily="34" charset="0"/>
                <a:cs typeface="Calibri" pitchFamily="34" charset="0"/>
              </a:rPr>
              <a:t>: Classification model building</a:t>
            </a:r>
          </a:p>
          <a:p>
            <a:pPr>
              <a:spcAft>
                <a:spcPts val="300"/>
              </a:spcAft>
            </a:pPr>
            <a:r>
              <a:rPr lang="en-US" sz="1400" dirty="0" smtClean="0">
                <a:latin typeface="Calibri" pitchFamily="34" charset="0"/>
                <a:cs typeface="Calibri" pitchFamily="34" charset="0"/>
              </a:rPr>
              <a:t>Step 5</a:t>
            </a:r>
            <a:r>
              <a:rPr lang="en-US" sz="1300" b="0" dirty="0" smtClean="0">
                <a:latin typeface="Calibri" pitchFamily="34" charset="0"/>
                <a:cs typeface="Calibri" pitchFamily="34" charset="0"/>
              </a:rPr>
              <a:t> : Model validation and selection.</a:t>
            </a:r>
          </a:p>
        </p:txBody>
      </p:sp>
      <p:sp>
        <p:nvSpPr>
          <p:cNvPr id="6" name="Title 1"/>
          <p:cNvSpPr>
            <a:spLocks noGrp="1"/>
          </p:cNvSpPr>
          <p:nvPr>
            <p:ph type="title"/>
          </p:nvPr>
        </p:nvSpPr>
        <p:spPr>
          <a:xfrm>
            <a:off x="611560" y="1203598"/>
            <a:ext cx="5791200" cy="515704"/>
          </a:xfrm>
        </p:spPr>
        <p:txBody>
          <a:bodyPr>
            <a:normAutofit/>
          </a:bodyPr>
          <a:lstStyle/>
          <a:p>
            <a:r>
              <a:rPr lang="en-US" sz="2200" b="1" dirty="0" err="1" smtClean="0">
                <a:solidFill>
                  <a:schemeClr val="tx2">
                    <a:lumMod val="75000"/>
                  </a:schemeClr>
                </a:solidFill>
                <a:latin typeface="Cambria" pitchFamily="18" charset="0"/>
                <a:ea typeface="Cambria" pitchFamily="18" charset="0"/>
                <a:cs typeface="Times New Roman" pitchFamily="18" charset="0"/>
              </a:rPr>
              <a:t>STEps</a:t>
            </a:r>
            <a:r>
              <a:rPr lang="en-US" sz="2200" b="1" dirty="0" smtClean="0">
                <a:solidFill>
                  <a:schemeClr val="tx2">
                    <a:lumMod val="75000"/>
                  </a:schemeClr>
                </a:solidFill>
                <a:latin typeface="Cambria" pitchFamily="18" charset="0"/>
                <a:ea typeface="Cambria" pitchFamily="18" charset="0"/>
                <a:cs typeface="Times New Roman" pitchFamily="18" charset="0"/>
              </a:rPr>
              <a:t>  of  algorithm</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Tree>
    <p:extLst>
      <p:ext uri="{BB962C8B-B14F-4D97-AF65-F5344CB8AC3E}">
        <p14:creationId xmlns:p14="http://schemas.microsoft.com/office/powerpoint/2010/main" val="1861496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43" y="339502"/>
            <a:ext cx="8229600" cy="648072"/>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INTRODUCTION</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3" name="Content Placeholder 2"/>
          <p:cNvSpPr>
            <a:spLocks noGrp="1"/>
          </p:cNvSpPr>
          <p:nvPr>
            <p:ph idx="1"/>
          </p:nvPr>
        </p:nvSpPr>
        <p:spPr>
          <a:xfrm>
            <a:off x="536043" y="1059582"/>
            <a:ext cx="8032625" cy="2160240"/>
          </a:xfrm>
        </p:spPr>
        <p:txBody>
          <a:bodyPr>
            <a:normAutofit/>
          </a:bodyPr>
          <a:lstStyle/>
          <a:p>
            <a:pPr algn="just"/>
            <a:r>
              <a:rPr lang="en-IN" sz="1200" b="0" dirty="0">
                <a:latin typeface="Calibri" pitchFamily="34" charset="0"/>
                <a:cs typeface="Calibri" pitchFamily="34" charset="0"/>
              </a:rPr>
              <a:t>Maintenance costs are a major part of the total operating costs of any </a:t>
            </a:r>
            <a:r>
              <a:rPr lang="en-IN" sz="1200" b="0" dirty="0" smtClean="0">
                <a:latin typeface="Calibri" pitchFamily="34" charset="0"/>
                <a:cs typeface="Calibri" pitchFamily="34" charset="0"/>
              </a:rPr>
              <a:t>manufacturing unit</a:t>
            </a:r>
            <a:r>
              <a:rPr lang="en-US" sz="1200" b="0" dirty="0" smtClean="0">
                <a:latin typeface="Calibri" pitchFamily="34" charset="0"/>
                <a:cs typeface="Calibri" pitchFamily="34" charset="0"/>
              </a:rPr>
              <a:t>. </a:t>
            </a:r>
            <a:r>
              <a:rPr lang="en-US" sz="1200" b="0" dirty="0">
                <a:latin typeface="Calibri" pitchFamily="34" charset="0"/>
                <a:cs typeface="Calibri" pitchFamily="34" charset="0"/>
              </a:rPr>
              <a:t>In order to </a:t>
            </a:r>
            <a:r>
              <a:rPr lang="en-US" sz="1200" b="0" dirty="0" smtClean="0">
                <a:latin typeface="Calibri" pitchFamily="34" charset="0"/>
                <a:cs typeface="Calibri" pitchFamily="34" charset="0"/>
              </a:rPr>
              <a:t>avoid the </a:t>
            </a:r>
            <a:r>
              <a:rPr lang="en-US" sz="1200" b="0" dirty="0">
                <a:latin typeface="Calibri" pitchFamily="34" charset="0"/>
                <a:cs typeface="Calibri" pitchFamily="34" charset="0"/>
              </a:rPr>
              <a:t>impact of unexpected breakdowns, </a:t>
            </a:r>
            <a:r>
              <a:rPr lang="en-US" sz="1200" b="0" dirty="0" smtClean="0">
                <a:latin typeface="Calibri" pitchFamily="34" charset="0"/>
                <a:cs typeface="Calibri" pitchFamily="34" charset="0"/>
              </a:rPr>
              <a:t>the simplest process </a:t>
            </a:r>
            <a:r>
              <a:rPr lang="en-US" sz="1200" b="0" dirty="0">
                <a:latin typeface="Calibri" pitchFamily="34" charset="0"/>
                <a:cs typeface="Calibri" pitchFamily="34" charset="0"/>
              </a:rPr>
              <a:t>for performing scheduled maintenance is to </a:t>
            </a:r>
            <a:r>
              <a:rPr lang="en-US" sz="1200" b="0" dirty="0" smtClean="0">
                <a:latin typeface="Calibri" pitchFamily="34" charset="0"/>
                <a:cs typeface="Calibri" pitchFamily="34" charset="0"/>
              </a:rPr>
              <a:t>assign technicians </a:t>
            </a:r>
            <a:r>
              <a:rPr lang="en-US" sz="1200" b="0" dirty="0">
                <a:latin typeface="Calibri" pitchFamily="34" charset="0"/>
                <a:cs typeface="Calibri" pitchFamily="34" charset="0"/>
              </a:rPr>
              <a:t>to check the equipment on a regular basis. </a:t>
            </a:r>
            <a:r>
              <a:rPr lang="en-US" sz="1200" b="0" dirty="0" smtClean="0">
                <a:latin typeface="Calibri" pitchFamily="34" charset="0"/>
                <a:cs typeface="Calibri" pitchFamily="34" charset="0"/>
              </a:rPr>
              <a:t>This is </a:t>
            </a:r>
            <a:r>
              <a:rPr lang="en-US" sz="1200" b="0" dirty="0">
                <a:latin typeface="Calibri" pitchFamily="34" charset="0"/>
                <a:cs typeface="Calibri" pitchFamily="34" charset="0"/>
              </a:rPr>
              <a:t>referred to as </a:t>
            </a:r>
            <a:r>
              <a:rPr lang="en-US" sz="1200" dirty="0" smtClean="0">
                <a:latin typeface="Calibri" pitchFamily="34" charset="0"/>
                <a:cs typeface="Calibri" pitchFamily="34" charset="0"/>
              </a:rPr>
              <a:t>Preventative Maintenance</a:t>
            </a:r>
            <a:r>
              <a:rPr lang="en-US" sz="1200" b="0" dirty="0" smtClean="0">
                <a:latin typeface="Calibri" pitchFamily="34" charset="0"/>
                <a:cs typeface="Calibri" pitchFamily="34" charset="0"/>
              </a:rPr>
              <a:t>. However</a:t>
            </a:r>
            <a:r>
              <a:rPr lang="en-US" sz="1200" b="0" dirty="0">
                <a:latin typeface="Calibri" pitchFamily="34" charset="0"/>
                <a:cs typeface="Calibri" pitchFamily="34" charset="0"/>
              </a:rPr>
              <a:t>, this approach is not cost-effective, since </a:t>
            </a:r>
            <a:r>
              <a:rPr lang="en-US" sz="1200" b="0" dirty="0" smtClean="0">
                <a:latin typeface="Calibri" pitchFamily="34" charset="0"/>
                <a:cs typeface="Calibri" pitchFamily="34" charset="0"/>
              </a:rPr>
              <a:t>too frequent </a:t>
            </a:r>
            <a:r>
              <a:rPr lang="en-US" sz="1200" b="0" dirty="0">
                <a:latin typeface="Calibri" pitchFamily="34" charset="0"/>
                <a:cs typeface="Calibri" pitchFamily="34" charset="0"/>
              </a:rPr>
              <a:t>visits result in wasted labor and travel costs, </a:t>
            </a:r>
            <a:r>
              <a:rPr lang="en-US" sz="1200" b="0" dirty="0" smtClean="0">
                <a:latin typeface="Calibri" pitchFamily="34" charset="0"/>
                <a:cs typeface="Calibri" pitchFamily="34" charset="0"/>
              </a:rPr>
              <a:t>while too </a:t>
            </a:r>
            <a:r>
              <a:rPr lang="en-US" sz="1200" b="0" dirty="0">
                <a:latin typeface="Calibri" pitchFamily="34" charset="0"/>
                <a:cs typeface="Calibri" pitchFamily="34" charset="0"/>
              </a:rPr>
              <a:t>large a gap between visits can result in </a:t>
            </a:r>
            <a:r>
              <a:rPr lang="en-US" sz="1200" b="0" dirty="0" smtClean="0">
                <a:latin typeface="Calibri" pitchFamily="34" charset="0"/>
                <a:cs typeface="Calibri" pitchFamily="34" charset="0"/>
              </a:rPr>
              <a:t>problems occurring </a:t>
            </a:r>
            <a:r>
              <a:rPr lang="en-US" sz="1200" b="0" dirty="0">
                <a:latin typeface="Calibri" pitchFamily="34" charset="0"/>
                <a:cs typeface="Calibri" pitchFamily="34" charset="0"/>
              </a:rPr>
              <a:t>without warning. </a:t>
            </a:r>
            <a:endParaRPr lang="en-US" sz="1200" b="0" dirty="0" smtClean="0">
              <a:latin typeface="Calibri" pitchFamily="34" charset="0"/>
              <a:cs typeface="Calibri" pitchFamily="34" charset="0"/>
            </a:endParaRPr>
          </a:p>
          <a:p>
            <a:pPr algn="just">
              <a:spcAft>
                <a:spcPts val="300"/>
              </a:spcAft>
            </a:pPr>
            <a:r>
              <a:rPr lang="en-US" sz="1200" dirty="0" smtClean="0">
                <a:latin typeface="Calibri" pitchFamily="34" charset="0"/>
                <a:cs typeface="Calibri" pitchFamily="34" charset="0"/>
              </a:rPr>
              <a:t>Predictive Maintenance </a:t>
            </a:r>
            <a:r>
              <a:rPr lang="en-US" sz="1200" i="1" dirty="0" smtClean="0">
                <a:latin typeface="Calibri" pitchFamily="34" charset="0"/>
                <a:cs typeface="Calibri" pitchFamily="34" charset="0"/>
              </a:rPr>
              <a:t>(</a:t>
            </a:r>
            <a:r>
              <a:rPr lang="en-US" sz="1200" i="1" dirty="0" err="1" smtClean="0">
                <a:latin typeface="Calibri" pitchFamily="34" charset="0"/>
                <a:cs typeface="Calibri" pitchFamily="34" charset="0"/>
              </a:rPr>
              <a:t>PdM</a:t>
            </a:r>
            <a:r>
              <a:rPr lang="en-US" sz="1200" i="1" dirty="0" smtClean="0">
                <a:latin typeface="Calibri" pitchFamily="34" charset="0"/>
                <a:cs typeface="Calibri" pitchFamily="34" charset="0"/>
              </a:rPr>
              <a:t>)</a:t>
            </a:r>
            <a:r>
              <a:rPr lang="en-US" sz="1200" dirty="0" smtClean="0">
                <a:latin typeface="Calibri" pitchFamily="34" charset="0"/>
                <a:cs typeface="Calibri" pitchFamily="34" charset="0"/>
              </a:rPr>
              <a:t> </a:t>
            </a:r>
            <a:r>
              <a:rPr lang="en-US" sz="1200" b="0" dirty="0" smtClean="0">
                <a:latin typeface="Calibri" pitchFamily="34" charset="0"/>
                <a:cs typeface="Calibri" pitchFamily="34" charset="0"/>
              </a:rPr>
              <a:t>is </a:t>
            </a:r>
            <a:r>
              <a:rPr lang="en-US" sz="1200" b="0" dirty="0">
                <a:latin typeface="Calibri" pitchFamily="34" charset="0"/>
                <a:cs typeface="Calibri" pitchFamily="34" charset="0"/>
              </a:rPr>
              <a:t>a promising alternative </a:t>
            </a:r>
            <a:r>
              <a:rPr lang="en-US" sz="1200" b="0" dirty="0" smtClean="0">
                <a:latin typeface="Calibri" pitchFamily="34" charset="0"/>
                <a:cs typeface="Calibri" pitchFamily="34" charset="0"/>
              </a:rPr>
              <a:t>that makes </a:t>
            </a:r>
            <a:r>
              <a:rPr lang="en-US" sz="1200" b="0" dirty="0">
                <a:latin typeface="Calibri" pitchFamily="34" charset="0"/>
                <a:cs typeface="Calibri" pitchFamily="34" charset="0"/>
              </a:rPr>
              <a:t>predictions about equipment failures to allow for advance scheduling of corrective maintenance</a:t>
            </a:r>
            <a:r>
              <a:rPr lang="en-US" sz="1200" b="0" dirty="0" smtClean="0">
                <a:latin typeface="Calibri" pitchFamily="34" charset="0"/>
                <a:cs typeface="Calibri" pitchFamily="34" charset="0"/>
              </a:rPr>
              <a:t>. </a:t>
            </a:r>
            <a:r>
              <a:rPr lang="en-US" sz="1200" b="0" dirty="0">
                <a:latin typeface="Calibri" pitchFamily="34" charset="0"/>
                <a:cs typeface="Calibri" pitchFamily="34" charset="0"/>
              </a:rPr>
              <a:t>It thus aims to </a:t>
            </a:r>
            <a:r>
              <a:rPr lang="en-US" sz="1200" b="0" dirty="0" smtClean="0">
                <a:latin typeface="Calibri" pitchFamily="34" charset="0"/>
                <a:cs typeface="Calibri" pitchFamily="34" charset="0"/>
              </a:rPr>
              <a:t>:</a:t>
            </a:r>
            <a:endParaRPr lang="en-US" sz="500" b="0" dirty="0">
              <a:latin typeface="Calibri" pitchFamily="34" charset="0"/>
              <a:cs typeface="Calibri" pitchFamily="34" charset="0"/>
            </a:endParaRPr>
          </a:p>
          <a:p>
            <a:pPr marL="285750" indent="-285750" algn="just">
              <a:spcAft>
                <a:spcPts val="300"/>
              </a:spcAft>
              <a:buFont typeface="Arial" pitchFamily="34" charset="0"/>
              <a:buChar char="•"/>
            </a:pPr>
            <a:r>
              <a:rPr lang="en-US" sz="1200" b="0" dirty="0">
                <a:latin typeface="Calibri" pitchFamily="34" charset="0"/>
                <a:cs typeface="Calibri" pitchFamily="34" charset="0"/>
              </a:rPr>
              <a:t>Prevent unexpected equipment breakdowns and improve asset </a:t>
            </a:r>
            <a:r>
              <a:rPr lang="en-US" sz="1200" b="0" dirty="0" smtClean="0">
                <a:latin typeface="Calibri" pitchFamily="34" charset="0"/>
                <a:cs typeface="Calibri" pitchFamily="34" charset="0"/>
              </a:rPr>
              <a:t>reliability </a:t>
            </a:r>
            <a:r>
              <a:rPr lang="en-US" sz="1200" b="0" dirty="0">
                <a:latin typeface="Calibri" pitchFamily="34" charset="0"/>
                <a:cs typeface="Calibri" pitchFamily="34" charset="0"/>
              </a:rPr>
              <a:t>for customers </a:t>
            </a:r>
            <a:endParaRPr lang="en-US" sz="500" b="0" dirty="0">
              <a:latin typeface="Calibri" pitchFamily="34" charset="0"/>
              <a:cs typeface="Calibri" pitchFamily="34" charset="0"/>
            </a:endParaRPr>
          </a:p>
          <a:p>
            <a:pPr marL="285750" indent="-285750" algn="just">
              <a:buFont typeface="Arial" pitchFamily="34" charset="0"/>
              <a:buChar char="•"/>
            </a:pPr>
            <a:r>
              <a:rPr lang="en-US" sz="1200" b="0" dirty="0">
                <a:latin typeface="Calibri" pitchFamily="34" charset="0"/>
                <a:cs typeface="Calibri" pitchFamily="34" charset="0"/>
              </a:rPr>
              <a:t>Reduces the additional operational costs caused by over-maintenance</a:t>
            </a:r>
            <a:r>
              <a:rPr lang="en-US" sz="1200" b="0" dirty="0" smtClean="0">
                <a:latin typeface="Calibri" pitchFamily="34" charset="0"/>
                <a:cs typeface="Calibri" pitchFamily="34" charset="0"/>
              </a:rPr>
              <a:t>.</a:t>
            </a:r>
            <a:endParaRPr lang="en-US" sz="1200" b="0" dirty="0">
              <a:latin typeface="Calibri" pitchFamily="34" charset="0"/>
              <a:cs typeface="Calibri" pitchFamily="34" charset="0"/>
            </a:endParaRPr>
          </a:p>
        </p:txBody>
      </p:sp>
      <p:sp>
        <p:nvSpPr>
          <p:cNvPr id="4" name="TextBox 3"/>
          <p:cNvSpPr txBox="1"/>
          <p:nvPr/>
        </p:nvSpPr>
        <p:spPr>
          <a:xfrm>
            <a:off x="536043" y="3939902"/>
            <a:ext cx="8032626" cy="461665"/>
          </a:xfrm>
          <a:prstGeom prst="rect">
            <a:avLst/>
          </a:prstGeom>
          <a:noFill/>
        </p:spPr>
        <p:txBody>
          <a:bodyPr wrap="square" rtlCol="0">
            <a:spAutoFit/>
          </a:bodyPr>
          <a:lstStyle/>
          <a:p>
            <a:pPr algn="just"/>
            <a:r>
              <a:rPr lang="en-US" sz="1200" dirty="0" smtClean="0">
                <a:latin typeface="Calibri" pitchFamily="34" charset="0"/>
                <a:cs typeface="Calibri" pitchFamily="34" charset="0"/>
              </a:rPr>
              <a:t>In this study, our focus is on formulating the </a:t>
            </a:r>
            <a:r>
              <a:rPr lang="en-US" sz="1200" dirty="0" err="1" smtClean="0">
                <a:latin typeface="Calibri" pitchFamily="34" charset="0"/>
                <a:cs typeface="Calibri" pitchFamily="34" charset="0"/>
              </a:rPr>
              <a:t>PdM</a:t>
            </a:r>
            <a:r>
              <a:rPr lang="en-US" sz="1200" dirty="0" smtClean="0">
                <a:latin typeface="Calibri" pitchFamily="34" charset="0"/>
                <a:cs typeface="Calibri" pitchFamily="34" charset="0"/>
              </a:rPr>
              <a:t> model for ATMs under the Bank of Baroda. In simple terms, the goal is to predict whether or not an ATM will fail in the given time window. This is thus analogous to a </a:t>
            </a:r>
            <a:r>
              <a:rPr lang="en-US" sz="1200" b="1" dirty="0" smtClean="0">
                <a:latin typeface="Calibri" pitchFamily="34" charset="0"/>
                <a:cs typeface="Calibri" pitchFamily="34" charset="0"/>
              </a:rPr>
              <a:t>binary classification problem</a:t>
            </a:r>
            <a:r>
              <a:rPr lang="en-US" sz="1200" dirty="0" smtClean="0">
                <a:latin typeface="Calibri" pitchFamily="34" charset="0"/>
                <a:cs typeface="Calibri" pitchFamily="34" charset="0"/>
              </a:rPr>
              <a:t>.</a:t>
            </a:r>
            <a:endParaRPr lang="en-IN" sz="1200" dirty="0">
              <a:latin typeface="Calibri" pitchFamily="34" charset="0"/>
              <a:cs typeface="Calibri" pitchFamily="34" charset="0"/>
            </a:endParaRPr>
          </a:p>
        </p:txBody>
      </p:sp>
      <p:sp>
        <p:nvSpPr>
          <p:cNvPr id="5" name="Rectangle 4"/>
          <p:cNvSpPr/>
          <p:nvPr/>
        </p:nvSpPr>
        <p:spPr>
          <a:xfrm>
            <a:off x="549814" y="3435846"/>
            <a:ext cx="1605376" cy="430887"/>
          </a:xfrm>
          <a:prstGeom prst="rect">
            <a:avLst/>
          </a:prstGeom>
        </p:spPr>
        <p:txBody>
          <a:bodyPr wrap="none">
            <a:spAutoFit/>
          </a:bodyPr>
          <a:lstStyle/>
          <a:p>
            <a:pPr algn="just"/>
            <a:r>
              <a:rPr lang="en-US" sz="2200" b="1" dirty="0" smtClean="0">
                <a:solidFill>
                  <a:schemeClr val="tx2">
                    <a:lumMod val="75000"/>
                  </a:schemeClr>
                </a:solidFill>
                <a:latin typeface="Cambria" pitchFamily="18" charset="0"/>
                <a:ea typeface="Cambria" pitchFamily="18" charset="0"/>
                <a:cs typeface="Times New Roman" pitchFamily="18" charset="0"/>
              </a:rPr>
              <a:t>OBJECTIVE</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Tree>
    <p:extLst>
      <p:ext uri="{BB962C8B-B14F-4D97-AF65-F5344CB8AC3E}">
        <p14:creationId xmlns:p14="http://schemas.microsoft.com/office/powerpoint/2010/main" val="1201602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552" y="411510"/>
            <a:ext cx="6984776" cy="515704"/>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1.  Experiments  on  model   parameters</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5" name="TextBox 4"/>
          <p:cNvSpPr txBox="1"/>
          <p:nvPr/>
        </p:nvSpPr>
        <p:spPr>
          <a:xfrm>
            <a:off x="587336" y="1059581"/>
            <a:ext cx="5352816" cy="923330"/>
          </a:xfrm>
          <a:prstGeom prst="rect">
            <a:avLst/>
          </a:prstGeom>
          <a:noFill/>
        </p:spPr>
        <p:txBody>
          <a:bodyPr wrap="square" rtlCol="0">
            <a:spAutoFit/>
          </a:bodyPr>
          <a:lstStyle/>
          <a:p>
            <a:r>
              <a:rPr lang="en-US" sz="1300" b="1" i="1" dirty="0" smtClean="0">
                <a:solidFill>
                  <a:schemeClr val="tx2">
                    <a:lumMod val="75000"/>
                  </a:schemeClr>
                </a:solidFill>
                <a:latin typeface="Calibri" pitchFamily="34" charset="0"/>
                <a:cs typeface="Calibri" pitchFamily="34" charset="0"/>
              </a:rPr>
              <a:t>Features</a:t>
            </a:r>
            <a:r>
              <a:rPr lang="en-US" sz="1300" b="1" dirty="0" smtClean="0">
                <a:solidFill>
                  <a:schemeClr val="tx2">
                    <a:lumMod val="75000"/>
                  </a:schemeClr>
                </a:solidFill>
                <a:latin typeface="Calibri" pitchFamily="34" charset="0"/>
                <a:cs typeface="Calibri" pitchFamily="34" charset="0"/>
              </a:rPr>
              <a:t> : </a:t>
            </a:r>
            <a:r>
              <a:rPr lang="en-US" sz="1200" dirty="0" smtClean="0">
                <a:latin typeface="Calibri" pitchFamily="34" charset="0"/>
                <a:cs typeface="Calibri" pitchFamily="34" charset="0"/>
              </a:rPr>
              <a:t>Basic and Advanced </a:t>
            </a:r>
            <a:r>
              <a:rPr lang="en-US" sz="1200" dirty="0" smtClean="0">
                <a:latin typeface="Calibri" pitchFamily="34" charset="0"/>
                <a:cs typeface="Calibri" pitchFamily="34" charset="0"/>
              </a:rPr>
              <a:t>statistics-based (Pattern features are not used)</a:t>
            </a:r>
            <a:endParaRPr lang="en-US" sz="1200" dirty="0" smtClean="0">
              <a:latin typeface="Calibri" pitchFamily="34" charset="0"/>
              <a:cs typeface="Calibri" pitchFamily="34" charset="0"/>
            </a:endParaRPr>
          </a:p>
          <a:p>
            <a:endParaRPr lang="en-US" sz="200" dirty="0" smtClean="0">
              <a:latin typeface="Calibri" pitchFamily="34" charset="0"/>
              <a:cs typeface="Calibri" pitchFamily="34" charset="0"/>
            </a:endParaRPr>
          </a:p>
          <a:p>
            <a:r>
              <a:rPr lang="en-US" sz="1300" b="1" i="1" dirty="0" smtClean="0">
                <a:solidFill>
                  <a:schemeClr val="tx2">
                    <a:lumMod val="75000"/>
                  </a:schemeClr>
                </a:solidFill>
                <a:latin typeface="Calibri" pitchFamily="34" charset="0"/>
                <a:cs typeface="Calibri" pitchFamily="34" charset="0"/>
              </a:rPr>
              <a:t>Classifier</a:t>
            </a:r>
            <a:r>
              <a:rPr lang="en-US" sz="1300" b="1" dirty="0" smtClean="0">
                <a:solidFill>
                  <a:schemeClr val="tx2">
                    <a:lumMod val="75000"/>
                  </a:schemeClr>
                </a:solidFill>
                <a:latin typeface="Calibri" pitchFamily="34" charset="0"/>
                <a:cs typeface="Calibri" pitchFamily="34" charset="0"/>
              </a:rPr>
              <a:t> : </a:t>
            </a:r>
            <a:r>
              <a:rPr lang="en-US" sz="1200" dirty="0" smtClean="0">
                <a:latin typeface="Calibri" pitchFamily="34" charset="0"/>
                <a:cs typeface="Calibri" pitchFamily="34" charset="0"/>
              </a:rPr>
              <a:t>Random Forest (maximum depth = 5, number of trees = 50)</a:t>
            </a:r>
          </a:p>
          <a:p>
            <a:endParaRPr lang="en-US" sz="1300" dirty="0" smtClean="0">
              <a:latin typeface="Calibri" pitchFamily="34" charset="0"/>
              <a:cs typeface="Calibri" pitchFamily="34" charset="0"/>
            </a:endParaRPr>
          </a:p>
          <a:p>
            <a:r>
              <a:rPr lang="en-US" sz="1300" b="1" dirty="0" smtClean="0">
                <a:solidFill>
                  <a:schemeClr val="tx2">
                    <a:lumMod val="75000"/>
                  </a:schemeClr>
                </a:solidFill>
                <a:latin typeface="Calibri" pitchFamily="34" charset="0"/>
                <a:cs typeface="Calibri" pitchFamily="34" charset="0"/>
              </a:rPr>
              <a:t>Category 1 </a:t>
            </a:r>
            <a:r>
              <a:rPr lang="en-US" sz="1200" b="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Tune X keeping Y, Z, M fixed. </a:t>
            </a:r>
            <a:endParaRPr lang="en-IN" sz="1200" dirty="0">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32914154"/>
              </p:ext>
            </p:extLst>
          </p:nvPr>
        </p:nvGraphicFramePr>
        <p:xfrm>
          <a:off x="683568" y="2211710"/>
          <a:ext cx="7488832" cy="1745352"/>
        </p:xfrm>
        <a:graphic>
          <a:graphicData uri="http://schemas.openxmlformats.org/drawingml/2006/table">
            <a:tbl>
              <a:tblPr firstRow="1" bandRow="1">
                <a:tableStyleId>{22838BEF-8BB2-4498-84A7-C5851F593DF1}</a:tableStyleId>
              </a:tblPr>
              <a:tblGrid>
                <a:gridCol w="1368152"/>
                <a:gridCol w="1224136"/>
                <a:gridCol w="1224136"/>
                <a:gridCol w="1224136"/>
                <a:gridCol w="1224136"/>
                <a:gridCol w="1224136"/>
              </a:tblGrid>
              <a:tr h="370840">
                <a:tc rowSpan="6">
                  <a:txBody>
                    <a:bodyPr/>
                    <a:lstStyle/>
                    <a:p>
                      <a:pPr algn="ctr"/>
                      <a:r>
                        <a:rPr lang="en-US" sz="1400" i="1" dirty="0" smtClean="0">
                          <a:latin typeface="Calibri" pitchFamily="34" charset="0"/>
                          <a:cs typeface="Calibri" pitchFamily="34" charset="0"/>
                        </a:rPr>
                        <a:t>Y = 5</a:t>
                      </a:r>
                    </a:p>
                    <a:p>
                      <a:pPr algn="ctr"/>
                      <a:r>
                        <a:rPr lang="en-US" sz="1400" i="1" dirty="0" smtClean="0">
                          <a:latin typeface="Calibri" pitchFamily="34" charset="0"/>
                          <a:cs typeface="Calibri" pitchFamily="34" charset="0"/>
                        </a:rPr>
                        <a:t>Z = 0</a:t>
                      </a:r>
                    </a:p>
                    <a:p>
                      <a:pPr algn="ctr"/>
                      <a:r>
                        <a:rPr lang="en-US" sz="1400" i="1" dirty="0" smtClean="0">
                          <a:latin typeface="Calibri" pitchFamily="34" charset="0"/>
                          <a:cs typeface="Calibri" pitchFamily="34" charset="0"/>
                        </a:rPr>
                        <a:t>M =</a:t>
                      </a:r>
                      <a:r>
                        <a:rPr lang="en-US" sz="1400" i="1" baseline="0" dirty="0" smtClean="0">
                          <a:latin typeface="Calibri" pitchFamily="34" charset="0"/>
                          <a:cs typeface="Calibri" pitchFamily="34" charset="0"/>
                        </a:rPr>
                        <a:t> 5</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Precision</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Recall</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F1-score</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AUC</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77232">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 = 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0.6336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0.5899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0.6109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0.6414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 = 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0.6222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0.5487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0.5831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0.6287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29736">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 = 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0.6038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0.6290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0.6162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0.6211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171440">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 = 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0.5950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0.6819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0.6355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0.6332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r>
              <a:tr h="185152">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 = 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0.6020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0.5733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0.5873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0.6077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88329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2276" y="339502"/>
            <a:ext cx="6826934" cy="292388"/>
          </a:xfrm>
          <a:prstGeom prst="rect">
            <a:avLst/>
          </a:prstGeom>
        </p:spPr>
        <p:txBody>
          <a:bodyPr wrap="none">
            <a:spAutoFit/>
          </a:bodyPr>
          <a:lstStyle/>
          <a:p>
            <a:r>
              <a:rPr lang="en-US" sz="1300" b="1" dirty="0">
                <a:solidFill>
                  <a:schemeClr val="tx2">
                    <a:lumMod val="75000"/>
                  </a:schemeClr>
                </a:solidFill>
                <a:latin typeface="Calibri" pitchFamily="34" charset="0"/>
                <a:cs typeface="Calibri" pitchFamily="34" charset="0"/>
              </a:rPr>
              <a:t>Category </a:t>
            </a:r>
            <a:r>
              <a:rPr lang="en-US" sz="1300" b="1" dirty="0" smtClean="0">
                <a:solidFill>
                  <a:schemeClr val="tx2">
                    <a:lumMod val="75000"/>
                  </a:schemeClr>
                </a:solidFill>
                <a:latin typeface="Calibri" pitchFamily="34" charset="0"/>
                <a:cs typeface="Calibri" pitchFamily="34" charset="0"/>
              </a:rPr>
              <a:t>2 </a:t>
            </a:r>
            <a:r>
              <a:rPr lang="en-US" sz="13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Tune </a:t>
            </a:r>
            <a:r>
              <a:rPr lang="en-US" sz="1200" dirty="0" smtClean="0">
                <a:latin typeface="Calibri" pitchFamily="34" charset="0"/>
                <a:cs typeface="Calibri" pitchFamily="34" charset="0"/>
              </a:rPr>
              <a:t>Y given fixed X, M, and Z. We observe that bigger the Y value, better is the performance.</a:t>
            </a:r>
            <a:endParaRPr lang="en-IN"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66766772"/>
              </p:ext>
            </p:extLst>
          </p:nvPr>
        </p:nvGraphicFramePr>
        <p:xfrm>
          <a:off x="683568" y="699542"/>
          <a:ext cx="7488832" cy="1648832"/>
        </p:xfrm>
        <a:graphic>
          <a:graphicData uri="http://schemas.openxmlformats.org/drawingml/2006/table">
            <a:tbl>
              <a:tblPr firstRow="1" bandRow="1">
                <a:tableStyleId>{22838BEF-8BB2-4498-84A7-C5851F593DF1}</a:tableStyleId>
              </a:tblPr>
              <a:tblGrid>
                <a:gridCol w="1368152"/>
                <a:gridCol w="1224136"/>
                <a:gridCol w="1224136"/>
                <a:gridCol w="1224136"/>
                <a:gridCol w="1224136"/>
                <a:gridCol w="1224136"/>
              </a:tblGrid>
              <a:tr h="216024">
                <a:tc rowSpan="6">
                  <a:txBody>
                    <a:bodyPr/>
                    <a:lstStyle/>
                    <a:p>
                      <a:pPr algn="ctr"/>
                      <a:r>
                        <a:rPr lang="en-US" sz="1400" i="1" dirty="0" smtClean="0">
                          <a:latin typeface="Calibri" pitchFamily="34" charset="0"/>
                          <a:cs typeface="Calibri" pitchFamily="34" charset="0"/>
                        </a:rPr>
                        <a:t>X = 4</a:t>
                      </a:r>
                    </a:p>
                    <a:p>
                      <a:pPr algn="ctr"/>
                      <a:r>
                        <a:rPr lang="en-US" sz="1400" i="1" dirty="0" smtClean="0">
                          <a:latin typeface="Calibri" pitchFamily="34" charset="0"/>
                          <a:cs typeface="Calibri" pitchFamily="34" charset="0"/>
                        </a:rPr>
                        <a:t>M =</a:t>
                      </a:r>
                      <a:r>
                        <a:rPr lang="en-US" sz="1400" i="1" baseline="0" dirty="0" smtClean="0">
                          <a:latin typeface="Calibri" pitchFamily="34" charset="0"/>
                          <a:cs typeface="Calibri" pitchFamily="34" charset="0"/>
                        </a:rPr>
                        <a:t> 5</a:t>
                      </a:r>
                    </a:p>
                    <a:p>
                      <a:pPr algn="ctr"/>
                      <a:r>
                        <a:rPr lang="en-US" sz="1400" i="1" baseline="0" dirty="0" smtClean="0">
                          <a:latin typeface="Calibri" pitchFamily="34" charset="0"/>
                          <a:cs typeface="Calibri" pitchFamily="34" charset="0"/>
                        </a:rPr>
                        <a:t>OW = 20</a:t>
                      </a:r>
                    </a:p>
                    <a:p>
                      <a:pPr algn="ctr"/>
                      <a:r>
                        <a:rPr lang="en-US" sz="1400" i="1" baseline="0" dirty="0" smtClean="0">
                          <a:latin typeface="Calibri" pitchFamily="34" charset="0"/>
                          <a:cs typeface="Calibri" pitchFamily="34" charset="0"/>
                        </a:rPr>
                        <a:t>Z = 0</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Precision</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Recall</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F1-score</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AUC</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77232">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Y = 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0.6792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0.0195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0.0379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0.6256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Y = 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0.7113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0.1013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0.1773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0.6307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29736">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Y = 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0.6767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0.3110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0.4262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0.6399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171440">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Y = 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0.5950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0.6819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0.6355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0.6332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185152">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Y = 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0.5885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0.9837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0.7360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0.6498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r>
            </a:tbl>
          </a:graphicData>
        </a:graphic>
      </p:graphicFrame>
      <p:sp>
        <p:nvSpPr>
          <p:cNvPr id="6" name="Rectangle 5"/>
          <p:cNvSpPr/>
          <p:nvPr/>
        </p:nvSpPr>
        <p:spPr>
          <a:xfrm>
            <a:off x="582276" y="2679279"/>
            <a:ext cx="4862228" cy="292388"/>
          </a:xfrm>
          <a:prstGeom prst="rect">
            <a:avLst/>
          </a:prstGeom>
        </p:spPr>
        <p:txBody>
          <a:bodyPr wrap="none">
            <a:spAutoFit/>
          </a:bodyPr>
          <a:lstStyle/>
          <a:p>
            <a:r>
              <a:rPr lang="en-US" sz="1300" b="1" dirty="0">
                <a:solidFill>
                  <a:schemeClr val="tx2">
                    <a:lumMod val="75000"/>
                  </a:schemeClr>
                </a:solidFill>
                <a:latin typeface="Calibri" pitchFamily="34" charset="0"/>
                <a:cs typeface="Calibri" pitchFamily="34" charset="0"/>
              </a:rPr>
              <a:t>Category </a:t>
            </a:r>
            <a:r>
              <a:rPr lang="en-US" sz="1300" b="1" dirty="0" smtClean="0">
                <a:solidFill>
                  <a:schemeClr val="tx2">
                    <a:lumMod val="75000"/>
                  </a:schemeClr>
                </a:solidFill>
                <a:latin typeface="Calibri" pitchFamily="34" charset="0"/>
                <a:cs typeface="Calibri" pitchFamily="34" charset="0"/>
              </a:rPr>
              <a:t>3 </a:t>
            </a:r>
            <a:r>
              <a:rPr lang="en-US" sz="13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Tune </a:t>
            </a:r>
            <a:r>
              <a:rPr lang="en-US" sz="1200" dirty="0" smtClean="0">
                <a:latin typeface="Calibri" pitchFamily="34" charset="0"/>
                <a:cs typeface="Calibri" pitchFamily="34" charset="0"/>
              </a:rPr>
              <a:t>the combination of X and M, keeping OW, Y, and Z fixed. </a:t>
            </a:r>
            <a:endParaRPr lang="en-IN"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76383726"/>
              </p:ext>
            </p:extLst>
          </p:nvPr>
        </p:nvGraphicFramePr>
        <p:xfrm>
          <a:off x="683568" y="3093990"/>
          <a:ext cx="7488832" cy="1471032"/>
        </p:xfrm>
        <a:graphic>
          <a:graphicData uri="http://schemas.openxmlformats.org/drawingml/2006/table">
            <a:tbl>
              <a:tblPr firstRow="1" bandRow="1">
                <a:tableStyleId>{22838BEF-8BB2-4498-84A7-C5851F593DF1}</a:tableStyleId>
              </a:tblPr>
              <a:tblGrid>
                <a:gridCol w="1368152"/>
                <a:gridCol w="1224136"/>
                <a:gridCol w="1224136"/>
                <a:gridCol w="1224136"/>
                <a:gridCol w="1224136"/>
                <a:gridCol w="1224136"/>
              </a:tblGrid>
              <a:tr h="370840">
                <a:tc rowSpan="5">
                  <a:txBody>
                    <a:bodyPr/>
                    <a:lstStyle/>
                    <a:p>
                      <a:pPr algn="ctr"/>
                      <a:r>
                        <a:rPr lang="en-US" sz="1400" i="1" baseline="0" dirty="0" smtClean="0">
                          <a:latin typeface="Calibri" pitchFamily="34" charset="0"/>
                          <a:cs typeface="Calibri" pitchFamily="34" charset="0"/>
                        </a:rPr>
                        <a:t>OW = 20</a:t>
                      </a:r>
                    </a:p>
                    <a:p>
                      <a:pPr algn="ctr"/>
                      <a:r>
                        <a:rPr lang="en-US" sz="1400" i="1" baseline="0" dirty="0" smtClean="0">
                          <a:latin typeface="Calibri" pitchFamily="34" charset="0"/>
                          <a:cs typeface="Calibri" pitchFamily="34" charset="0"/>
                        </a:rPr>
                        <a:t>Y = 6</a:t>
                      </a:r>
                    </a:p>
                    <a:p>
                      <a:pPr algn="ctr"/>
                      <a:r>
                        <a:rPr lang="en-US" sz="1400" i="1" baseline="0" dirty="0" smtClean="0">
                          <a:latin typeface="Calibri" pitchFamily="34" charset="0"/>
                          <a:cs typeface="Calibri" pitchFamily="34" charset="0"/>
                        </a:rPr>
                        <a:t>Z = 0</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Precision</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Recall</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F1-score</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AUC</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77232">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a:t>
                      </a:r>
                      <a:r>
                        <a:rPr lang="en-US" sz="1200" baseline="0" dirty="0" smtClean="0">
                          <a:latin typeface="Calibri" pitchFamily="34" charset="0"/>
                          <a:cs typeface="Calibri" pitchFamily="34" charset="0"/>
                        </a:rPr>
                        <a:t> </a:t>
                      </a:r>
                      <a:r>
                        <a:rPr lang="en-US" sz="1200" baseline="0" dirty="0" err="1" smtClean="0">
                          <a:latin typeface="Calibri" pitchFamily="34" charset="0"/>
                          <a:cs typeface="Calibri" pitchFamily="34" charset="0"/>
                        </a:rPr>
                        <a:t>x</a:t>
                      </a:r>
                      <a:r>
                        <a:rPr lang="en-US" sz="1200" baseline="0" dirty="0" smtClean="0">
                          <a:latin typeface="Calibri" pitchFamily="34" charset="0"/>
                          <a:cs typeface="Calibri" pitchFamily="34" charset="0"/>
                        </a:rPr>
                        <a:t> M = 1 x 20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0.5889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0.9788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0.7354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0.6507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a:t>
                      </a:r>
                      <a:r>
                        <a:rPr lang="en-US" sz="1200" baseline="0" dirty="0" smtClean="0">
                          <a:latin typeface="Calibri" pitchFamily="34" charset="0"/>
                          <a:cs typeface="Calibri" pitchFamily="34" charset="0"/>
                        </a:rPr>
                        <a:t> </a:t>
                      </a:r>
                      <a:r>
                        <a:rPr lang="en-US" sz="1200" baseline="0" dirty="0" err="1" smtClean="0">
                          <a:latin typeface="Calibri" pitchFamily="34" charset="0"/>
                          <a:cs typeface="Calibri" pitchFamily="34" charset="0"/>
                        </a:rPr>
                        <a:t>x</a:t>
                      </a:r>
                      <a:r>
                        <a:rPr lang="en-US" sz="1200" baseline="0" dirty="0" smtClean="0">
                          <a:latin typeface="Calibri" pitchFamily="34" charset="0"/>
                          <a:cs typeface="Calibri" pitchFamily="34" charset="0"/>
                        </a:rPr>
                        <a:t> M = 2 x 10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0.5885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0.9870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0.7374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c>
                  <a:txBody>
                    <a:bodyPr/>
                    <a:lstStyle/>
                    <a:p>
                      <a:pPr algn="ctr"/>
                      <a:r>
                        <a:rPr lang="en-US" sz="1200" dirty="0" smtClean="0">
                          <a:latin typeface="Calibri" pitchFamily="34" charset="0"/>
                          <a:cs typeface="Calibri" pitchFamily="34" charset="0"/>
                        </a:rPr>
                        <a:t>0.6519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tx2">
                        <a:lumMod val="20000"/>
                        <a:lumOff val="80000"/>
                      </a:schemeClr>
                    </a:solidFill>
                  </a:tcPr>
                </a:tc>
              </a:tr>
              <a:tr h="229736">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a:t>
                      </a:r>
                      <a:r>
                        <a:rPr lang="en-US" sz="1200" baseline="0" dirty="0" smtClean="0">
                          <a:latin typeface="Calibri" pitchFamily="34" charset="0"/>
                          <a:cs typeface="Calibri" pitchFamily="34" charset="0"/>
                        </a:rPr>
                        <a:t> </a:t>
                      </a:r>
                      <a:r>
                        <a:rPr lang="en-US" sz="1200" baseline="0" dirty="0" err="1" smtClean="0">
                          <a:latin typeface="Calibri" pitchFamily="34" charset="0"/>
                          <a:cs typeface="Calibri" pitchFamily="34" charset="0"/>
                        </a:rPr>
                        <a:t>x</a:t>
                      </a:r>
                      <a:r>
                        <a:rPr lang="en-US" sz="1200" baseline="0" dirty="0" smtClean="0">
                          <a:latin typeface="Calibri" pitchFamily="34" charset="0"/>
                          <a:cs typeface="Calibri" pitchFamily="34" charset="0"/>
                        </a:rPr>
                        <a:t> M = 4 x 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0.5885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0.9837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0.7360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0.6563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171440">
                <a:tc vMerge="1">
                  <a:txBody>
                    <a:bodyPr/>
                    <a:lstStyle/>
                    <a:p>
                      <a:endParaRPr lang="en-IN" dirty="0"/>
                    </a:p>
                  </a:txBody>
                  <a:tcPr>
                    <a:solidFill>
                      <a:schemeClr val="bg1"/>
                    </a:solidFill>
                  </a:tcPr>
                </a:tc>
                <a:tc>
                  <a:txBody>
                    <a:bodyPr/>
                    <a:lstStyle/>
                    <a:p>
                      <a:pPr algn="ctr"/>
                      <a:r>
                        <a:rPr lang="en-US" sz="1200" dirty="0" smtClean="0">
                          <a:latin typeface="Calibri" pitchFamily="34" charset="0"/>
                          <a:cs typeface="Calibri" pitchFamily="34" charset="0"/>
                        </a:rPr>
                        <a:t>X</a:t>
                      </a:r>
                      <a:r>
                        <a:rPr lang="en-US" sz="1200" baseline="0" dirty="0" smtClean="0">
                          <a:latin typeface="Calibri" pitchFamily="34" charset="0"/>
                          <a:cs typeface="Calibri" pitchFamily="34" charset="0"/>
                        </a:rPr>
                        <a:t> </a:t>
                      </a:r>
                      <a:r>
                        <a:rPr lang="en-US" sz="1200" baseline="0" dirty="0" err="1" smtClean="0">
                          <a:latin typeface="Calibri" pitchFamily="34" charset="0"/>
                          <a:cs typeface="Calibri" pitchFamily="34" charset="0"/>
                        </a:rPr>
                        <a:t>x</a:t>
                      </a:r>
                      <a:r>
                        <a:rPr lang="en-US" sz="1200" baseline="0" dirty="0" smtClean="0">
                          <a:latin typeface="Calibri" pitchFamily="34" charset="0"/>
                          <a:cs typeface="Calibri" pitchFamily="34" charset="0"/>
                        </a:rPr>
                        <a:t> M = 5 x 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0.5872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0.9846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0.7357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0.6494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54873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4906" y="339502"/>
            <a:ext cx="6984776" cy="515704"/>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2.  Experiments  on  </a:t>
            </a:r>
            <a:r>
              <a:rPr lang="en-US" sz="2200" b="1" dirty="0" smtClean="0">
                <a:solidFill>
                  <a:schemeClr val="tx2">
                    <a:lumMod val="75000"/>
                  </a:schemeClr>
                </a:solidFill>
                <a:latin typeface="Cambria" pitchFamily="18" charset="0"/>
                <a:ea typeface="Cambria" pitchFamily="18" charset="0"/>
                <a:cs typeface="Times New Roman" pitchFamily="18" charset="0"/>
              </a:rPr>
              <a:t>FEATUREs  (PART  I)</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6" name="TextBox 5"/>
          <p:cNvSpPr txBox="1"/>
          <p:nvPr/>
        </p:nvSpPr>
        <p:spPr>
          <a:xfrm>
            <a:off x="578666" y="915566"/>
            <a:ext cx="8097789" cy="461665"/>
          </a:xfrm>
          <a:prstGeom prst="rect">
            <a:avLst/>
          </a:prstGeom>
          <a:noFill/>
        </p:spPr>
        <p:txBody>
          <a:bodyPr wrap="square" rtlCol="0">
            <a:spAutoFit/>
          </a:bodyPr>
          <a:lstStyle/>
          <a:p>
            <a:r>
              <a:rPr lang="en-US" sz="1200" dirty="0" smtClean="0">
                <a:latin typeface="Calibri" pitchFamily="34" charset="0"/>
                <a:cs typeface="Calibri" pitchFamily="34" charset="0"/>
              </a:rPr>
              <a:t>We </a:t>
            </a:r>
            <a:r>
              <a:rPr lang="en-US" sz="1200" dirty="0" smtClean="0">
                <a:latin typeface="Calibri" pitchFamily="34" charset="0"/>
                <a:cs typeface="Calibri" pitchFamily="34" charset="0"/>
              </a:rPr>
              <a:t>use the two </a:t>
            </a:r>
            <a:r>
              <a:rPr lang="en-US" sz="1200" dirty="0" smtClean="0">
                <a:latin typeface="Calibri" pitchFamily="34" charset="0"/>
                <a:cs typeface="Calibri" pitchFamily="34" charset="0"/>
              </a:rPr>
              <a:t>sets of features, basic statistics based features (</a:t>
            </a:r>
            <a:r>
              <a:rPr lang="en-US" sz="1200" b="1" i="1" dirty="0" smtClean="0">
                <a:latin typeface="Calibri" pitchFamily="34" charset="0"/>
                <a:cs typeface="Calibri" pitchFamily="34" charset="0"/>
              </a:rPr>
              <a:t>B</a:t>
            </a:r>
            <a:r>
              <a:rPr lang="en-US" sz="1200" dirty="0" smtClean="0">
                <a:latin typeface="Calibri" pitchFamily="34" charset="0"/>
                <a:cs typeface="Calibri" pitchFamily="34" charset="0"/>
              </a:rPr>
              <a:t>) and advanced statistics based features (</a:t>
            </a:r>
            <a:r>
              <a:rPr lang="en-US" sz="1200" b="1" i="1" dirty="0" smtClean="0">
                <a:latin typeface="Calibri" pitchFamily="34" charset="0"/>
                <a:cs typeface="Calibri" pitchFamily="34" charset="0"/>
              </a:rPr>
              <a:t>A</a:t>
            </a:r>
            <a:r>
              <a:rPr lang="en-US" sz="1200" dirty="0">
                <a:latin typeface="Calibri" pitchFamily="34" charset="0"/>
                <a:cs typeface="Calibri" pitchFamily="34" charset="0"/>
              </a:rPr>
              <a:t>) (Pattern features are not </a:t>
            </a:r>
            <a:r>
              <a:rPr lang="en-US" sz="1200" dirty="0" smtClean="0">
                <a:latin typeface="Calibri" pitchFamily="34" charset="0"/>
                <a:cs typeface="Calibri" pitchFamily="34" charset="0"/>
              </a:rPr>
              <a:t>yet used)</a:t>
            </a:r>
            <a:r>
              <a:rPr lang="en-US" sz="1200" dirty="0" smtClean="0">
                <a:latin typeface="Calibri" pitchFamily="34" charset="0"/>
                <a:cs typeface="Calibri" pitchFamily="34" charset="0"/>
              </a:rPr>
              <a:t>. </a:t>
            </a:r>
            <a:r>
              <a:rPr lang="en-US" sz="1200" dirty="0" smtClean="0">
                <a:latin typeface="Calibri" pitchFamily="34" charset="0"/>
                <a:cs typeface="Calibri" pitchFamily="34" charset="0"/>
              </a:rPr>
              <a:t>We want to evaluate the predictive effectiveness of these groups individually and of their combination.</a:t>
            </a:r>
            <a:endParaRPr lang="en-IN" sz="1200" dirty="0">
              <a:latin typeface="Calibri" pitchFamily="34" charset="0"/>
              <a:cs typeface="Calibri" pitchFamily="34" charset="0"/>
            </a:endParaRPr>
          </a:p>
        </p:txBody>
      </p:sp>
      <p:sp>
        <p:nvSpPr>
          <p:cNvPr id="7" name="Rectangle 6"/>
          <p:cNvSpPr/>
          <p:nvPr/>
        </p:nvSpPr>
        <p:spPr>
          <a:xfrm>
            <a:off x="564906" y="1419622"/>
            <a:ext cx="8111549" cy="1738938"/>
          </a:xfrm>
          <a:prstGeom prst="rect">
            <a:avLst/>
          </a:prstGeom>
        </p:spPr>
        <p:txBody>
          <a:bodyPr wrap="square">
            <a:spAutoFit/>
          </a:bodyPr>
          <a:lstStyle/>
          <a:p>
            <a:r>
              <a:rPr lang="en-US" sz="1300" b="1" i="1" dirty="0">
                <a:solidFill>
                  <a:schemeClr val="tx2">
                    <a:lumMod val="75000"/>
                  </a:schemeClr>
                </a:solidFill>
                <a:latin typeface="Calibri" pitchFamily="34" charset="0"/>
                <a:cs typeface="Calibri" pitchFamily="34" charset="0"/>
              </a:rPr>
              <a:t>Classifier</a:t>
            </a:r>
            <a:r>
              <a:rPr lang="en-US" sz="1400" b="1" dirty="0">
                <a:solidFill>
                  <a:schemeClr val="tx2">
                    <a:lumMod val="75000"/>
                  </a:schemeClr>
                </a:solidFill>
                <a:latin typeface="Calibri" pitchFamily="34" charset="0"/>
                <a:cs typeface="Calibri" pitchFamily="34" charset="0"/>
              </a:rPr>
              <a:t> </a:t>
            </a:r>
            <a:r>
              <a:rPr lang="en-US" sz="1200" b="1" dirty="0">
                <a:solidFill>
                  <a:schemeClr val="tx2">
                    <a:lumMod val="75000"/>
                  </a:schemeClr>
                </a:solidFill>
                <a:latin typeface="Calibri" pitchFamily="34" charset="0"/>
                <a:cs typeface="Calibri" pitchFamily="34" charset="0"/>
              </a:rPr>
              <a:t>: </a:t>
            </a:r>
            <a:r>
              <a:rPr lang="en-US" sz="1200" b="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Random </a:t>
            </a:r>
            <a:r>
              <a:rPr lang="en-US" sz="1200" dirty="0">
                <a:latin typeface="Calibri" pitchFamily="34" charset="0"/>
                <a:cs typeface="Calibri" pitchFamily="34" charset="0"/>
              </a:rPr>
              <a:t>Forest (maximum depth = 5, number of trees = 50</a:t>
            </a:r>
            <a:r>
              <a:rPr lang="en-US" sz="1200" dirty="0" smtClean="0">
                <a:latin typeface="Calibri" pitchFamily="34" charset="0"/>
                <a:cs typeface="Calibri" pitchFamily="34" charset="0"/>
              </a:rPr>
              <a:t>)</a:t>
            </a:r>
          </a:p>
          <a:p>
            <a:endParaRPr lang="en-US" sz="200" dirty="0" smtClean="0">
              <a:latin typeface="Calibri" pitchFamily="34" charset="0"/>
              <a:cs typeface="Calibri" pitchFamily="34" charset="0"/>
            </a:endParaRPr>
          </a:p>
          <a:p>
            <a:r>
              <a:rPr lang="en-US" sz="1300" b="1" i="1" dirty="0" smtClean="0">
                <a:solidFill>
                  <a:schemeClr val="tx2">
                    <a:lumMod val="75000"/>
                  </a:schemeClr>
                </a:solidFill>
                <a:latin typeface="Calibri" pitchFamily="34" charset="0"/>
                <a:cs typeface="Calibri" pitchFamily="34" charset="0"/>
              </a:rPr>
              <a:t>Parameters</a:t>
            </a:r>
            <a:r>
              <a:rPr lang="en-US" sz="1300" b="1" dirty="0" smtClean="0">
                <a:solidFill>
                  <a:schemeClr val="tx2">
                    <a:lumMod val="75000"/>
                  </a:schemeClr>
                </a:solidFill>
                <a:latin typeface="Calibri" pitchFamily="34" charset="0"/>
                <a:cs typeface="Calibri" pitchFamily="34" charset="0"/>
              </a:rPr>
              <a:t> :  </a:t>
            </a:r>
            <a:r>
              <a:rPr lang="en-US" sz="1200" dirty="0" smtClean="0">
                <a:latin typeface="Calibri" pitchFamily="34" charset="0"/>
                <a:cs typeface="Calibri" pitchFamily="34" charset="0"/>
              </a:rPr>
              <a:t>X </a:t>
            </a:r>
            <a:r>
              <a:rPr lang="en-US" sz="1200" dirty="0" err="1" smtClean="0">
                <a:latin typeface="Calibri" pitchFamily="34" charset="0"/>
                <a:cs typeface="Calibri" pitchFamily="34" charset="0"/>
              </a:rPr>
              <a:t>x</a:t>
            </a:r>
            <a:r>
              <a:rPr lang="en-US" sz="1200" dirty="0" smtClean="0">
                <a:latin typeface="Calibri" pitchFamily="34" charset="0"/>
                <a:cs typeface="Calibri" pitchFamily="34" charset="0"/>
              </a:rPr>
              <a:t> M = </a:t>
            </a:r>
            <a:r>
              <a:rPr lang="en-US" sz="1200" b="1" dirty="0" smtClean="0">
                <a:latin typeface="Calibri" pitchFamily="34" charset="0"/>
                <a:cs typeface="Calibri" pitchFamily="34" charset="0"/>
              </a:rPr>
              <a:t>2 x 10 </a:t>
            </a:r>
            <a:r>
              <a:rPr lang="en-US" sz="1200" dirty="0" smtClean="0">
                <a:latin typeface="Calibri" pitchFamily="34" charset="0"/>
                <a:cs typeface="Calibri" pitchFamily="34" charset="0"/>
              </a:rPr>
              <a:t>(OW = 20), Y = </a:t>
            </a:r>
            <a:r>
              <a:rPr lang="en-US" sz="1200" b="1" dirty="0" smtClean="0">
                <a:latin typeface="Calibri" pitchFamily="34" charset="0"/>
                <a:cs typeface="Calibri" pitchFamily="34" charset="0"/>
              </a:rPr>
              <a:t>6</a:t>
            </a:r>
            <a:r>
              <a:rPr lang="en-US" sz="1200" dirty="0" smtClean="0">
                <a:latin typeface="Calibri" pitchFamily="34" charset="0"/>
                <a:cs typeface="Calibri" pitchFamily="34" charset="0"/>
              </a:rPr>
              <a:t>, Z = </a:t>
            </a:r>
            <a:r>
              <a:rPr lang="en-US" sz="1200" b="1" dirty="0" smtClean="0">
                <a:latin typeface="Calibri" pitchFamily="34" charset="0"/>
                <a:cs typeface="Calibri" pitchFamily="34" charset="0"/>
              </a:rPr>
              <a:t>0</a:t>
            </a:r>
          </a:p>
          <a:p>
            <a:endParaRPr lang="en-US" sz="300" b="1" dirty="0" smtClean="0">
              <a:latin typeface="Calibri" pitchFamily="34" charset="0"/>
              <a:cs typeface="Calibri" pitchFamily="34" charset="0"/>
            </a:endParaRPr>
          </a:p>
          <a:p>
            <a:r>
              <a:rPr lang="en-US" sz="1300" b="1" i="1" dirty="0" smtClean="0">
                <a:solidFill>
                  <a:schemeClr val="tx2">
                    <a:lumMod val="75000"/>
                  </a:schemeClr>
                </a:solidFill>
                <a:latin typeface="Calibri" pitchFamily="34" charset="0"/>
                <a:cs typeface="Calibri" pitchFamily="34" charset="0"/>
              </a:rPr>
              <a:t>Data</a:t>
            </a:r>
            <a:r>
              <a:rPr lang="en-US" sz="1300" b="1" dirty="0" smtClean="0">
                <a:solidFill>
                  <a:schemeClr val="tx2">
                    <a:lumMod val="75000"/>
                  </a:schemeClr>
                </a:solidFill>
                <a:latin typeface="Calibri" pitchFamily="34" charset="0"/>
                <a:cs typeface="Calibri" pitchFamily="34" charset="0"/>
              </a:rPr>
              <a:t> :  </a:t>
            </a:r>
            <a:r>
              <a:rPr lang="en-US" sz="1200" dirty="0" smtClean="0">
                <a:latin typeface="Calibri" pitchFamily="34" charset="0"/>
                <a:cs typeface="Calibri" pitchFamily="34" charset="0"/>
              </a:rPr>
              <a:t>There are 2 x 103 = </a:t>
            </a:r>
            <a:r>
              <a:rPr lang="en-US" sz="1200" b="1" dirty="0" smtClean="0">
                <a:latin typeface="Calibri" pitchFamily="34" charset="0"/>
                <a:cs typeface="Calibri" pitchFamily="34" charset="0"/>
              </a:rPr>
              <a:t>206</a:t>
            </a:r>
            <a:r>
              <a:rPr lang="en-US" sz="1200" dirty="0" smtClean="0">
                <a:latin typeface="Calibri" pitchFamily="34" charset="0"/>
                <a:cs typeface="Calibri" pitchFamily="34" charset="0"/>
              </a:rPr>
              <a:t> basic statistics based features, 5 x 103 = </a:t>
            </a:r>
            <a:r>
              <a:rPr lang="en-US" sz="1200" b="1" dirty="0" smtClean="0">
                <a:latin typeface="Calibri" pitchFamily="34" charset="0"/>
                <a:cs typeface="Calibri" pitchFamily="34" charset="0"/>
              </a:rPr>
              <a:t>515</a:t>
            </a:r>
            <a:r>
              <a:rPr lang="en-US" sz="1200" dirty="0" smtClean="0">
                <a:latin typeface="Calibri" pitchFamily="34" charset="0"/>
                <a:cs typeface="Calibri" pitchFamily="34" charset="0"/>
              </a:rPr>
              <a:t> advanced statistics based features (</a:t>
            </a:r>
            <a:r>
              <a:rPr lang="en-US" sz="1200" b="1" dirty="0" smtClean="0">
                <a:latin typeface="Calibri" pitchFamily="34" charset="0"/>
                <a:cs typeface="Calibri" pitchFamily="34" charset="0"/>
              </a:rPr>
              <a:t>total, 721</a:t>
            </a:r>
            <a:r>
              <a:rPr lang="en-US" sz="1200" dirty="0" smtClean="0">
                <a:latin typeface="Calibri" pitchFamily="34" charset="0"/>
                <a:cs typeface="Calibri" pitchFamily="34" charset="0"/>
              </a:rPr>
              <a:t>)</a:t>
            </a:r>
          </a:p>
          <a:p>
            <a:r>
              <a:rPr lang="en-US" sz="1300" b="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We do a </a:t>
            </a:r>
            <a:r>
              <a:rPr lang="en-US" sz="1200" b="1" dirty="0" smtClean="0">
                <a:latin typeface="Calibri" pitchFamily="34" charset="0"/>
                <a:cs typeface="Calibri" pitchFamily="34" charset="0"/>
              </a:rPr>
              <a:t>60%-40% </a:t>
            </a:r>
            <a:r>
              <a:rPr lang="en-US" sz="1200" dirty="0" smtClean="0">
                <a:latin typeface="Calibri" pitchFamily="34" charset="0"/>
                <a:cs typeface="Calibri" pitchFamily="34" charset="0"/>
              </a:rPr>
              <a:t>split of the dataset consisting of 8964 instances, into training and test data.</a:t>
            </a:r>
          </a:p>
          <a:p>
            <a:r>
              <a:rPr lang="en-US" sz="1300" b="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Size of training set is </a:t>
            </a:r>
            <a:r>
              <a:rPr lang="en-US" sz="1200" b="1" dirty="0" smtClean="0">
                <a:latin typeface="Calibri" pitchFamily="34" charset="0"/>
                <a:cs typeface="Calibri" pitchFamily="34" charset="0"/>
              </a:rPr>
              <a:t>5378 </a:t>
            </a:r>
            <a:r>
              <a:rPr lang="en-US" sz="1200" dirty="0" smtClean="0">
                <a:latin typeface="Calibri" pitchFamily="34" charset="0"/>
                <a:cs typeface="Calibri" pitchFamily="34" charset="0"/>
              </a:rPr>
              <a:t>samples, with 3117 positive samples and 2261 negative samples</a:t>
            </a:r>
          </a:p>
          <a:p>
            <a:r>
              <a:rPr lang="en-US" sz="1200" dirty="0">
                <a:solidFill>
                  <a:schemeClr val="tx2">
                    <a:lumMod val="75000"/>
                  </a:schemeClr>
                </a:solidFill>
                <a:latin typeface="Calibri" pitchFamily="34" charset="0"/>
                <a:cs typeface="Calibri" pitchFamily="34" charset="0"/>
              </a:rPr>
              <a:t> </a:t>
            </a:r>
            <a:r>
              <a:rPr lang="en-US" sz="1200"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Size </a:t>
            </a:r>
            <a:r>
              <a:rPr lang="en-US" sz="1200" dirty="0">
                <a:latin typeface="Calibri" pitchFamily="34" charset="0"/>
                <a:cs typeface="Calibri" pitchFamily="34" charset="0"/>
              </a:rPr>
              <a:t>of </a:t>
            </a:r>
            <a:r>
              <a:rPr lang="en-US" sz="1200" dirty="0" smtClean="0">
                <a:latin typeface="Calibri" pitchFamily="34" charset="0"/>
                <a:cs typeface="Calibri" pitchFamily="34" charset="0"/>
              </a:rPr>
              <a:t>test </a:t>
            </a:r>
            <a:r>
              <a:rPr lang="en-US" sz="1200" dirty="0">
                <a:latin typeface="Calibri" pitchFamily="34" charset="0"/>
                <a:cs typeface="Calibri" pitchFamily="34" charset="0"/>
              </a:rPr>
              <a:t>set is </a:t>
            </a:r>
            <a:r>
              <a:rPr lang="en-US" sz="1200" b="1" dirty="0" smtClean="0">
                <a:latin typeface="Calibri" pitchFamily="34" charset="0"/>
                <a:cs typeface="Calibri" pitchFamily="34" charset="0"/>
              </a:rPr>
              <a:t>3586</a:t>
            </a:r>
            <a:r>
              <a:rPr lang="en-US" sz="1200" dirty="0" smtClean="0">
                <a:latin typeface="Calibri" pitchFamily="34" charset="0"/>
                <a:cs typeface="Calibri" pitchFamily="34" charset="0"/>
              </a:rPr>
              <a:t> </a:t>
            </a:r>
            <a:r>
              <a:rPr lang="en-US" sz="1200" dirty="0">
                <a:latin typeface="Calibri" pitchFamily="34" charset="0"/>
                <a:cs typeface="Calibri" pitchFamily="34" charset="0"/>
              </a:rPr>
              <a:t>samples, with </a:t>
            </a:r>
            <a:r>
              <a:rPr lang="en-US" sz="1200" dirty="0" smtClean="0">
                <a:latin typeface="Calibri" pitchFamily="34" charset="0"/>
                <a:cs typeface="Calibri" pitchFamily="34" charset="0"/>
              </a:rPr>
              <a:t>2078 </a:t>
            </a:r>
            <a:r>
              <a:rPr lang="en-US" sz="1200" dirty="0">
                <a:latin typeface="Calibri" pitchFamily="34" charset="0"/>
                <a:cs typeface="Calibri" pitchFamily="34" charset="0"/>
              </a:rPr>
              <a:t>positive samples and </a:t>
            </a:r>
            <a:r>
              <a:rPr lang="en-US" sz="1200" dirty="0" smtClean="0">
                <a:latin typeface="Calibri" pitchFamily="34" charset="0"/>
                <a:cs typeface="Calibri" pitchFamily="34" charset="0"/>
              </a:rPr>
              <a:t>1508 </a:t>
            </a:r>
            <a:r>
              <a:rPr lang="en-US" sz="1200" dirty="0">
                <a:latin typeface="Calibri" pitchFamily="34" charset="0"/>
                <a:cs typeface="Calibri" pitchFamily="34" charset="0"/>
              </a:rPr>
              <a:t>negative </a:t>
            </a:r>
            <a:r>
              <a:rPr lang="en-US" sz="1200" dirty="0" smtClean="0">
                <a:latin typeface="Calibri" pitchFamily="34" charset="0"/>
                <a:cs typeface="Calibri" pitchFamily="34" charset="0"/>
              </a:rPr>
              <a:t>samples</a:t>
            </a:r>
          </a:p>
          <a:p>
            <a:r>
              <a:rPr lang="en-US" sz="1200" dirty="0" smtClean="0">
                <a:latin typeface="Calibri" pitchFamily="34" charset="0"/>
                <a:cs typeface="Calibri" pitchFamily="34" charset="0"/>
              </a:rPr>
              <a:t>             </a:t>
            </a:r>
            <a:endParaRPr lang="en-US" sz="1200" dirty="0">
              <a:latin typeface="Calibri" pitchFamily="34" charset="0"/>
              <a:cs typeface="Calibri" pitchFamily="34" charset="0"/>
            </a:endParaRPr>
          </a:p>
          <a:p>
            <a:endParaRPr lang="en-US" sz="1300" dirty="0">
              <a:solidFill>
                <a:schemeClr val="tx2">
                  <a:lumMod val="75000"/>
                </a:schemeClr>
              </a:solidFill>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70793405"/>
              </p:ext>
            </p:extLst>
          </p:nvPr>
        </p:nvGraphicFramePr>
        <p:xfrm>
          <a:off x="1435338" y="2931790"/>
          <a:ext cx="6120680" cy="1183000"/>
        </p:xfrm>
        <a:graphic>
          <a:graphicData uri="http://schemas.openxmlformats.org/drawingml/2006/table">
            <a:tbl>
              <a:tblPr firstRow="1" bandRow="1">
                <a:tableStyleId>{22838BEF-8BB2-4498-84A7-C5851F593DF1}</a:tableStyleId>
              </a:tblPr>
              <a:tblGrid>
                <a:gridCol w="1224136"/>
                <a:gridCol w="1224136"/>
                <a:gridCol w="1224136"/>
                <a:gridCol w="1224136"/>
                <a:gridCol w="1224136"/>
              </a:tblGrid>
              <a:tr h="360040">
                <a:tc>
                  <a:txBody>
                    <a:bodyPr/>
                    <a:lstStyle/>
                    <a:p>
                      <a:pPr algn="ctr"/>
                      <a:r>
                        <a:rPr lang="en-US" sz="1200" dirty="0" smtClean="0">
                          <a:latin typeface="Calibri" pitchFamily="34" charset="0"/>
                          <a:cs typeface="Calibri" pitchFamily="34" charset="0"/>
                        </a:rPr>
                        <a:t>Feature Groups</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Precision</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Recall</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F1-score</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AUC</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a:txBody>
                    <a:bodyPr/>
                    <a:lstStyle/>
                    <a:p>
                      <a:pPr algn="ctr"/>
                      <a:r>
                        <a:rPr lang="en-US" sz="1200" b="1" i="1" dirty="0" smtClean="0"/>
                        <a:t>B</a:t>
                      </a:r>
                      <a:endParaRPr lang="en-IN" sz="1200" b="1" i="1" dirty="0"/>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0.5818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0.9808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0.7298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0.6115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29736">
                <a:tc>
                  <a:txBody>
                    <a:bodyPr/>
                    <a:lstStyle/>
                    <a:p>
                      <a:pPr algn="ctr"/>
                      <a:r>
                        <a:rPr lang="en-US" sz="1200" b="1" i="1" dirty="0" smtClean="0"/>
                        <a:t>A</a:t>
                      </a:r>
                      <a:endParaRPr lang="en-IN" sz="1200" b="1" i="1" dirty="0"/>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0.5925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0.9774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0.7377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0.6491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43448">
                <a:tc>
                  <a:txBody>
                    <a:bodyPr/>
                    <a:lstStyle/>
                    <a:p>
                      <a:pPr algn="ctr"/>
                      <a:r>
                        <a:rPr lang="en-US" sz="1200" b="1" i="1" dirty="0" smtClean="0"/>
                        <a:t>B, A</a:t>
                      </a:r>
                      <a:endParaRPr lang="en-IN" sz="1200" b="1" i="1" dirty="0"/>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0.5885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0.9870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0.7374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0.6519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
        <p:nvSpPr>
          <p:cNvPr id="10" name="TextBox 9"/>
          <p:cNvSpPr txBox="1"/>
          <p:nvPr/>
        </p:nvSpPr>
        <p:spPr>
          <a:xfrm>
            <a:off x="636915" y="4301916"/>
            <a:ext cx="7344816" cy="276999"/>
          </a:xfrm>
          <a:prstGeom prst="rect">
            <a:avLst/>
          </a:prstGeom>
          <a:noFill/>
        </p:spPr>
        <p:txBody>
          <a:bodyPr wrap="square" rtlCol="0">
            <a:spAutoFit/>
          </a:bodyPr>
          <a:lstStyle/>
          <a:p>
            <a:r>
              <a:rPr lang="en-US" sz="1200" dirty="0" smtClean="0">
                <a:latin typeface="Calibri" pitchFamily="34" charset="0"/>
                <a:cs typeface="Calibri" pitchFamily="34" charset="0"/>
              </a:rPr>
              <a:t>Both sets of features, B and A, individually or together are significant in predicting the target. </a:t>
            </a:r>
            <a:endParaRPr lang="en-IN" sz="1200" dirty="0">
              <a:latin typeface="Calibri" pitchFamily="34" charset="0"/>
              <a:cs typeface="Calibri" pitchFamily="34" charset="0"/>
            </a:endParaRPr>
          </a:p>
        </p:txBody>
      </p:sp>
    </p:spTree>
    <p:extLst>
      <p:ext uri="{BB962C8B-B14F-4D97-AF65-F5344CB8AC3E}">
        <p14:creationId xmlns:p14="http://schemas.microsoft.com/office/powerpoint/2010/main" val="2923468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195486"/>
            <a:ext cx="6984776" cy="515704"/>
          </a:xfrm>
        </p:spPr>
        <p:txBody>
          <a:bodyPr>
            <a:normAutofit/>
          </a:bodyPr>
          <a:lstStyle/>
          <a:p>
            <a:r>
              <a:rPr lang="en-US" sz="2200" b="1" dirty="0">
                <a:solidFill>
                  <a:schemeClr val="tx2">
                    <a:lumMod val="75000"/>
                  </a:schemeClr>
                </a:solidFill>
                <a:latin typeface="Cambria" pitchFamily="18" charset="0"/>
                <a:ea typeface="Cambria" pitchFamily="18" charset="0"/>
                <a:cs typeface="Times New Roman" pitchFamily="18" charset="0"/>
              </a:rPr>
              <a:t>3</a:t>
            </a:r>
            <a:r>
              <a:rPr lang="en-US" sz="2200" b="1" dirty="0" smtClean="0">
                <a:solidFill>
                  <a:schemeClr val="tx2">
                    <a:lumMod val="75000"/>
                  </a:schemeClr>
                </a:solidFill>
                <a:latin typeface="Cambria" pitchFamily="18" charset="0"/>
                <a:ea typeface="Cambria" pitchFamily="18" charset="0"/>
                <a:cs typeface="Times New Roman" pitchFamily="18" charset="0"/>
              </a:rPr>
              <a:t>.  Experiments  on  FEATURE  SELECTION</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5" name="TextBox 4"/>
          <p:cNvSpPr txBox="1"/>
          <p:nvPr/>
        </p:nvSpPr>
        <p:spPr>
          <a:xfrm>
            <a:off x="467544" y="843558"/>
            <a:ext cx="8136904" cy="2446824"/>
          </a:xfrm>
          <a:prstGeom prst="rect">
            <a:avLst/>
          </a:prstGeom>
          <a:noFill/>
        </p:spPr>
        <p:txBody>
          <a:bodyPr wrap="square" rtlCol="0">
            <a:spAutoFit/>
          </a:bodyPr>
          <a:lstStyle/>
          <a:p>
            <a:r>
              <a:rPr lang="en-US" sz="1400" b="1" dirty="0" smtClean="0">
                <a:solidFill>
                  <a:schemeClr val="tx2">
                    <a:lumMod val="75000"/>
                  </a:schemeClr>
                </a:solidFill>
                <a:latin typeface="Calibri" pitchFamily="34" charset="0"/>
                <a:cs typeface="Calibri" pitchFamily="34" charset="0"/>
              </a:rPr>
              <a:t>LASSO regression </a:t>
            </a:r>
          </a:p>
          <a:p>
            <a:endParaRPr lang="en-US" sz="500" b="1" dirty="0">
              <a:solidFill>
                <a:schemeClr val="tx2">
                  <a:lumMod val="75000"/>
                </a:schemeClr>
              </a:solidFill>
              <a:latin typeface="Calibri" pitchFamily="34" charset="0"/>
              <a:cs typeface="Calibri" pitchFamily="34" charset="0"/>
            </a:endParaRPr>
          </a:p>
          <a:p>
            <a:r>
              <a:rPr lang="en-US" sz="1200" dirty="0" smtClean="0">
                <a:latin typeface="Calibri" pitchFamily="34" charset="0"/>
                <a:cs typeface="Calibri" pitchFamily="34" charset="0"/>
              </a:rPr>
              <a:t>L1 regularized Logistic regression with penalty parameter </a:t>
            </a:r>
            <a:r>
              <a:rPr lang="en-IN" sz="1200" dirty="0">
                <a:latin typeface="Calibri" pitchFamily="34" charset="0"/>
                <a:cs typeface="Calibri" pitchFamily="34" charset="0"/>
              </a:rPr>
              <a:t>λ = </a:t>
            </a:r>
            <a:r>
              <a:rPr lang="en-IN" sz="1200" dirty="0" smtClean="0">
                <a:latin typeface="Calibri" pitchFamily="34" charset="0"/>
                <a:cs typeface="Calibri" pitchFamily="34" charset="0"/>
              </a:rPr>
              <a:t>0.01, gives a reduced set of </a:t>
            </a:r>
            <a:r>
              <a:rPr lang="en-IN" sz="1200" b="1" dirty="0" smtClean="0">
                <a:latin typeface="Calibri" pitchFamily="34" charset="0"/>
                <a:cs typeface="Calibri" pitchFamily="34" charset="0"/>
              </a:rPr>
              <a:t>381 features</a:t>
            </a:r>
            <a:r>
              <a:rPr lang="en-IN" sz="1200" dirty="0" smtClean="0">
                <a:latin typeface="Calibri" pitchFamily="34" charset="0"/>
                <a:cs typeface="Calibri" pitchFamily="34" charset="0"/>
              </a:rPr>
              <a:t>.</a:t>
            </a:r>
          </a:p>
          <a:p>
            <a:endParaRPr lang="en-US" sz="1100" b="1" dirty="0">
              <a:solidFill>
                <a:schemeClr val="tx2">
                  <a:lumMod val="75000"/>
                </a:schemeClr>
              </a:solidFill>
              <a:latin typeface="Calibri" pitchFamily="34" charset="0"/>
              <a:cs typeface="Calibri" pitchFamily="34" charset="0"/>
            </a:endParaRPr>
          </a:p>
          <a:p>
            <a:r>
              <a:rPr lang="en-US" sz="1400" b="1" dirty="0" smtClean="0">
                <a:solidFill>
                  <a:schemeClr val="tx2">
                    <a:lumMod val="75000"/>
                  </a:schemeClr>
                </a:solidFill>
                <a:latin typeface="Calibri" pitchFamily="34" charset="0"/>
                <a:cs typeface="Calibri" pitchFamily="34" charset="0"/>
              </a:rPr>
              <a:t>Wald Test </a:t>
            </a:r>
          </a:p>
          <a:p>
            <a:endParaRPr lang="en-US" sz="500" dirty="0">
              <a:solidFill>
                <a:schemeClr val="tx2">
                  <a:lumMod val="75000"/>
                </a:schemeClr>
              </a:solidFill>
              <a:latin typeface="Calibri" pitchFamily="34" charset="0"/>
              <a:cs typeface="Calibri" pitchFamily="34" charset="0"/>
            </a:endParaRPr>
          </a:p>
          <a:p>
            <a:pPr algn="just"/>
            <a:r>
              <a:rPr lang="en-IN" sz="1200" dirty="0" smtClean="0">
                <a:latin typeface="Calibri" pitchFamily="34" charset="0"/>
                <a:cs typeface="Calibri" pitchFamily="34" charset="0"/>
              </a:rPr>
              <a:t>The target </a:t>
            </a:r>
            <a:r>
              <a:rPr lang="en-IN" sz="1200" dirty="0">
                <a:latin typeface="Calibri" pitchFamily="34" charset="0"/>
                <a:cs typeface="Calibri" pitchFamily="34" charset="0"/>
              </a:rPr>
              <a:t>variable </a:t>
            </a:r>
            <a:r>
              <a:rPr lang="en-IN" sz="1200" dirty="0" smtClean="0">
                <a:latin typeface="Calibri" pitchFamily="34" charset="0"/>
                <a:cs typeface="Calibri" pitchFamily="34" charset="0"/>
              </a:rPr>
              <a:t>is regressed on one </a:t>
            </a:r>
            <a:r>
              <a:rPr lang="en-IN" sz="1200" dirty="0">
                <a:latin typeface="Calibri" pitchFamily="34" charset="0"/>
                <a:cs typeface="Calibri" pitchFamily="34" charset="0"/>
              </a:rPr>
              <a:t>feature at a time, using Logistic Regression, </a:t>
            </a:r>
            <a:r>
              <a:rPr lang="en-IN" sz="1200" dirty="0" smtClean="0">
                <a:latin typeface="Calibri" pitchFamily="34" charset="0"/>
                <a:cs typeface="Calibri" pitchFamily="34" charset="0"/>
              </a:rPr>
              <a:t>to test for the significance </a:t>
            </a:r>
            <a:r>
              <a:rPr lang="en-IN" sz="1200" dirty="0">
                <a:latin typeface="Calibri" pitchFamily="34" charset="0"/>
                <a:cs typeface="Calibri" pitchFamily="34" charset="0"/>
              </a:rPr>
              <a:t>of </a:t>
            </a:r>
            <a:r>
              <a:rPr lang="en-IN" sz="1200" dirty="0" smtClean="0">
                <a:latin typeface="Calibri" pitchFamily="34" charset="0"/>
                <a:cs typeface="Calibri" pitchFamily="34" charset="0"/>
              </a:rPr>
              <a:t>the feature</a:t>
            </a:r>
            <a:r>
              <a:rPr lang="en-IN" sz="1200" dirty="0">
                <a:latin typeface="Calibri" pitchFamily="34" charset="0"/>
                <a:cs typeface="Calibri" pitchFamily="34" charset="0"/>
              </a:rPr>
              <a:t>. </a:t>
            </a:r>
            <a:r>
              <a:rPr lang="en-IN" sz="1200" dirty="0" smtClean="0">
                <a:latin typeface="Calibri" pitchFamily="34" charset="0"/>
                <a:cs typeface="Calibri" pitchFamily="34" charset="0"/>
              </a:rPr>
              <a:t>For all 381 features, the p-value of Wald statistic is less than 0.05 (</a:t>
            </a:r>
            <a:r>
              <a:rPr lang="en-IN" sz="1200" dirty="0">
                <a:latin typeface="Calibri" pitchFamily="34" charset="0"/>
                <a:cs typeface="Calibri" pitchFamily="34" charset="0"/>
              </a:rPr>
              <a:t>level of significance</a:t>
            </a:r>
            <a:r>
              <a:rPr lang="en-IN" sz="1200" dirty="0" smtClean="0">
                <a:latin typeface="Calibri" pitchFamily="34" charset="0"/>
                <a:cs typeface="Calibri" pitchFamily="34" charset="0"/>
              </a:rPr>
              <a:t>), implying that all the features are important.</a:t>
            </a:r>
          </a:p>
          <a:p>
            <a:endParaRPr lang="en-US" sz="1100" dirty="0">
              <a:latin typeface="Calibri" pitchFamily="34" charset="0"/>
              <a:cs typeface="Calibri" pitchFamily="34" charset="0"/>
            </a:endParaRPr>
          </a:p>
          <a:p>
            <a:r>
              <a:rPr lang="en-IN" sz="1400" b="1" dirty="0">
                <a:solidFill>
                  <a:schemeClr val="tx2">
                    <a:lumMod val="75000"/>
                  </a:schemeClr>
                </a:solidFill>
                <a:latin typeface="Calibri" pitchFamily="34" charset="0"/>
                <a:cs typeface="Calibri" pitchFamily="34" charset="0"/>
              </a:rPr>
              <a:t>Feature Importance using Random </a:t>
            </a:r>
            <a:r>
              <a:rPr lang="en-IN" sz="1400" b="1" dirty="0" smtClean="0">
                <a:solidFill>
                  <a:schemeClr val="tx2">
                    <a:lumMod val="75000"/>
                  </a:schemeClr>
                </a:solidFill>
                <a:latin typeface="Calibri" pitchFamily="34" charset="0"/>
                <a:cs typeface="Calibri" pitchFamily="34" charset="0"/>
              </a:rPr>
              <a:t>Forest</a:t>
            </a:r>
          </a:p>
          <a:p>
            <a:endParaRPr lang="en-US" sz="500" b="1" dirty="0">
              <a:solidFill>
                <a:schemeClr val="tx2">
                  <a:lumMod val="75000"/>
                </a:schemeClr>
              </a:solidFill>
              <a:latin typeface="Calibri" pitchFamily="34" charset="0"/>
              <a:cs typeface="Calibri" pitchFamily="34" charset="0"/>
            </a:endParaRPr>
          </a:p>
          <a:p>
            <a:pPr algn="just"/>
            <a:r>
              <a:rPr lang="en-IN" sz="1200" dirty="0">
                <a:latin typeface="Calibri" pitchFamily="34" charset="0"/>
                <a:cs typeface="Calibri" pitchFamily="34" charset="0"/>
              </a:rPr>
              <a:t>S</a:t>
            </a:r>
            <a:r>
              <a:rPr lang="en-IN" sz="1200" dirty="0" smtClean="0">
                <a:latin typeface="Calibri" pitchFamily="34" charset="0"/>
                <a:cs typeface="Calibri" pitchFamily="34" charset="0"/>
              </a:rPr>
              <a:t>tarting </a:t>
            </a:r>
            <a:r>
              <a:rPr lang="en-IN" sz="1200" dirty="0">
                <a:latin typeface="Calibri" pitchFamily="34" charset="0"/>
                <a:cs typeface="Calibri" pitchFamily="34" charset="0"/>
              </a:rPr>
              <a:t>with the most important feature, we apply a stepwise approach and train increasingly more complex models, by adding a new feature at each step. Only those features are retained, for which the model performance, in terms of the F1-Score, improves by at least 0.0001</a:t>
            </a:r>
            <a:r>
              <a:rPr lang="en-IN" sz="1200" dirty="0" smtClean="0">
                <a:latin typeface="Calibri" pitchFamily="34" charset="0"/>
                <a:cs typeface="Calibri" pitchFamily="34" charset="0"/>
              </a:rPr>
              <a:t>. This further reduces the number of features to </a:t>
            </a:r>
            <a:r>
              <a:rPr lang="en-IN" sz="1200" b="1" dirty="0" smtClean="0">
                <a:latin typeface="Calibri" pitchFamily="34" charset="0"/>
                <a:cs typeface="Calibri" pitchFamily="34" charset="0"/>
              </a:rPr>
              <a:t>190</a:t>
            </a:r>
            <a:r>
              <a:rPr lang="en-IN" sz="1200" dirty="0" smtClean="0">
                <a:latin typeface="Calibri" pitchFamily="34" charset="0"/>
                <a:cs typeface="Calibri" pitchFamily="34" charset="0"/>
              </a:rPr>
              <a:t>.</a:t>
            </a:r>
            <a:endParaRPr lang="en-IN" sz="12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60885125"/>
              </p:ext>
            </p:extLst>
          </p:nvPr>
        </p:nvGraphicFramePr>
        <p:xfrm>
          <a:off x="1403648" y="3321925"/>
          <a:ext cx="6120682" cy="1224136"/>
        </p:xfrm>
        <a:graphic>
          <a:graphicData uri="http://schemas.openxmlformats.org/drawingml/2006/table">
            <a:tbl>
              <a:tblPr firstRow="1" bandRow="1">
                <a:tableStyleId>{22838BEF-8BB2-4498-84A7-C5851F593DF1}</a:tableStyleId>
              </a:tblPr>
              <a:tblGrid>
                <a:gridCol w="1552486"/>
                <a:gridCol w="1142049"/>
                <a:gridCol w="1142049"/>
                <a:gridCol w="1142049"/>
                <a:gridCol w="1142049"/>
              </a:tblGrid>
              <a:tr h="360040">
                <a:tc>
                  <a:txBody>
                    <a:bodyPr/>
                    <a:lstStyle/>
                    <a:p>
                      <a:pPr algn="ctr"/>
                      <a:r>
                        <a:rPr lang="en-US" sz="1200" dirty="0" smtClean="0">
                          <a:latin typeface="Calibri" pitchFamily="34" charset="0"/>
                          <a:cs typeface="Calibri" pitchFamily="34" charset="0"/>
                        </a:rPr>
                        <a:t>Number of features</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Precision</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Recall</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F1-score</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AUC</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88032">
                <a:tc>
                  <a:txBody>
                    <a:bodyPr/>
                    <a:lstStyle/>
                    <a:p>
                      <a:pPr algn="ctr">
                        <a:lnSpc>
                          <a:spcPct val="115000"/>
                        </a:lnSpc>
                        <a:spcAft>
                          <a:spcPts val="0"/>
                        </a:spcAft>
                      </a:pPr>
                      <a:r>
                        <a:rPr lang="en-IN" sz="1200" b="1" dirty="0">
                          <a:effectLst/>
                          <a:latin typeface="Calibri" pitchFamily="34" charset="0"/>
                          <a:cs typeface="Calibri" pitchFamily="34" charset="0"/>
                        </a:rPr>
                        <a:t>721</a:t>
                      </a:r>
                      <a:endParaRPr lang="en-IN" sz="1200" b="1"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0.5885</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0.9870</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0.7374</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0.6519</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88032">
                <a:tc>
                  <a:txBody>
                    <a:bodyPr/>
                    <a:lstStyle/>
                    <a:p>
                      <a:pPr algn="ctr">
                        <a:lnSpc>
                          <a:spcPct val="115000"/>
                        </a:lnSpc>
                        <a:spcAft>
                          <a:spcPts val="0"/>
                        </a:spcAft>
                      </a:pPr>
                      <a:r>
                        <a:rPr lang="en-US" sz="1200" b="1" kern="1200" dirty="0">
                          <a:effectLst/>
                          <a:latin typeface="Calibri" pitchFamily="34" charset="0"/>
                          <a:cs typeface="Calibri" pitchFamily="34" charset="0"/>
                        </a:rPr>
                        <a:t>381</a:t>
                      </a:r>
                      <a:endParaRPr lang="en-IN" sz="1200" b="1"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IN" sz="1200" dirty="0">
                          <a:effectLst/>
                          <a:latin typeface="Calibri" pitchFamily="34" charset="0"/>
                          <a:cs typeface="Calibri" pitchFamily="34" charset="0"/>
                        </a:rPr>
                        <a:t>0.5903</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IN" sz="1200" dirty="0">
                          <a:effectLst/>
                          <a:latin typeface="Calibri" pitchFamily="34" charset="0"/>
                          <a:cs typeface="Calibri" pitchFamily="34" charset="0"/>
                        </a:rPr>
                        <a:t>0.9803</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IN" sz="1200" dirty="0">
                          <a:effectLst/>
                          <a:latin typeface="Calibri" pitchFamily="34" charset="0"/>
                          <a:cs typeface="Calibri" pitchFamily="34" charset="0"/>
                        </a:rPr>
                        <a:t>0.7368</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IN" sz="1200" dirty="0">
                          <a:effectLst/>
                          <a:latin typeface="Calibri" pitchFamily="34" charset="0"/>
                          <a:cs typeface="Calibri" pitchFamily="34" charset="0"/>
                        </a:rPr>
                        <a:t>0.6489</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88032">
                <a:tc>
                  <a:txBody>
                    <a:bodyPr/>
                    <a:lstStyle/>
                    <a:p>
                      <a:pPr algn="ctr">
                        <a:lnSpc>
                          <a:spcPct val="115000"/>
                        </a:lnSpc>
                        <a:spcAft>
                          <a:spcPts val="0"/>
                        </a:spcAft>
                      </a:pPr>
                      <a:r>
                        <a:rPr lang="en-US" sz="1200" b="1" kern="1200" dirty="0">
                          <a:effectLst/>
                          <a:latin typeface="Calibri" pitchFamily="34" charset="0"/>
                          <a:cs typeface="Calibri" pitchFamily="34" charset="0"/>
                        </a:rPr>
                        <a:t>190</a:t>
                      </a:r>
                      <a:endParaRPr lang="en-IN" sz="1200" b="1"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0.5896</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0.9774</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0.7355</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200" kern="1200" dirty="0">
                          <a:effectLst/>
                          <a:latin typeface="Calibri" pitchFamily="34" charset="0"/>
                          <a:cs typeface="Calibri" pitchFamily="34" charset="0"/>
                        </a:rPr>
                        <a:t>0.6486</a:t>
                      </a:r>
                      <a:endParaRPr lang="en-IN" sz="1200" dirty="0">
                        <a:effectLst/>
                        <a:latin typeface="Calibri" pitchFamily="34" charset="0"/>
                        <a:ea typeface="Times New Roman"/>
                        <a:cs typeface="Calibri" pitchFamily="34" charset="0"/>
                      </a:endParaRPr>
                    </a:p>
                  </a:txBody>
                  <a:tcPr marL="68580" marR="68580" marT="0" marB="0"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25947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8139" y="555526"/>
            <a:ext cx="6336704" cy="338554"/>
          </a:xfrm>
          <a:prstGeom prst="rect">
            <a:avLst/>
          </a:prstGeom>
          <a:noFill/>
        </p:spPr>
        <p:txBody>
          <a:bodyPr wrap="square" rtlCol="0">
            <a:spAutoFit/>
          </a:bodyPr>
          <a:lstStyle/>
          <a:p>
            <a:r>
              <a:rPr lang="en-US" sz="1600" b="1" dirty="0" err="1" smtClean="0">
                <a:solidFill>
                  <a:schemeClr val="tx2">
                    <a:lumMod val="75000"/>
                  </a:schemeClr>
                </a:solidFill>
                <a:latin typeface="Calibri" pitchFamily="34" charset="0"/>
                <a:cs typeface="Calibri" pitchFamily="34" charset="0"/>
              </a:rPr>
              <a:t>Modelling</a:t>
            </a:r>
            <a:r>
              <a:rPr lang="en-US" sz="1600" b="1" dirty="0" smtClean="0">
                <a:solidFill>
                  <a:schemeClr val="tx2">
                    <a:lumMod val="75000"/>
                  </a:schemeClr>
                </a:solidFill>
                <a:latin typeface="Calibri" pitchFamily="34" charset="0"/>
                <a:cs typeface="Calibri" pitchFamily="34" charset="0"/>
              </a:rPr>
              <a:t> using subsets of errors, tickets and machines</a:t>
            </a:r>
            <a:endParaRPr lang="en-IN" sz="1600" b="1" dirty="0">
              <a:solidFill>
                <a:schemeClr val="tx2">
                  <a:lumMod val="75000"/>
                </a:schemeClr>
              </a:solidFill>
              <a:latin typeface="Calibri" pitchFamily="34" charset="0"/>
              <a:cs typeface="Calibri" pitchFamily="34" charset="0"/>
            </a:endParaRPr>
          </a:p>
        </p:txBody>
      </p:sp>
      <p:sp>
        <p:nvSpPr>
          <p:cNvPr id="5" name="TextBox 4"/>
          <p:cNvSpPr txBox="1"/>
          <p:nvPr/>
        </p:nvSpPr>
        <p:spPr>
          <a:xfrm>
            <a:off x="478422" y="1131590"/>
            <a:ext cx="4813658" cy="2677656"/>
          </a:xfrm>
          <a:prstGeom prst="rect">
            <a:avLst/>
          </a:prstGeom>
          <a:noFill/>
        </p:spPr>
        <p:txBody>
          <a:bodyPr wrap="square" rtlCol="0">
            <a:spAutoFit/>
          </a:bodyPr>
          <a:lstStyle/>
          <a:p>
            <a:pPr marL="171450" indent="-171450" algn="just">
              <a:buFont typeface="Arial" pitchFamily="34" charset="0"/>
              <a:buChar char="•"/>
            </a:pPr>
            <a:r>
              <a:rPr lang="en-US" sz="1200" dirty="0" smtClean="0">
                <a:latin typeface="Calibri" pitchFamily="34" charset="0"/>
                <a:cs typeface="Calibri" pitchFamily="34" charset="0"/>
              </a:rPr>
              <a:t>So far, we have considered all the 103 unique errors. Now we consider only a set of Priority 1 errors as listed by the bank authorities</a:t>
            </a:r>
            <a:r>
              <a:rPr lang="en-US" sz="1200" dirty="0">
                <a:latin typeface="Calibri" pitchFamily="34" charset="0"/>
                <a:cs typeface="Calibri" pitchFamily="34" charset="0"/>
              </a:rPr>
              <a:t>. The list of Priority 1 errors are given alongside</a:t>
            </a:r>
            <a:r>
              <a:rPr lang="en-US" sz="1200" dirty="0" smtClean="0">
                <a:latin typeface="Calibri" pitchFamily="34" charset="0"/>
                <a:cs typeface="Calibri" pitchFamily="34" charset="0"/>
              </a:rPr>
              <a:t>.</a:t>
            </a:r>
            <a:endParaRPr lang="en-US" sz="1200" dirty="0" smtClean="0">
              <a:latin typeface="Calibri" pitchFamily="34" charset="0"/>
              <a:cs typeface="Calibri" pitchFamily="34" charset="0"/>
            </a:endParaRPr>
          </a:p>
          <a:p>
            <a:pPr algn="just"/>
            <a:endParaRPr lang="en-US" sz="1200" dirty="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In addition we will now only focus solely on First Level and Second </a:t>
            </a:r>
          </a:p>
          <a:p>
            <a:pPr algn="just"/>
            <a:r>
              <a:rPr lang="en-US" sz="1200" dirty="0">
                <a:latin typeface="Calibri" pitchFamily="34" charset="0"/>
                <a:cs typeface="Calibri" pitchFamily="34" charset="0"/>
              </a:rPr>
              <a:t> </a:t>
            </a:r>
            <a:r>
              <a:rPr lang="en-US" sz="1200" dirty="0" smtClean="0">
                <a:latin typeface="Calibri" pitchFamily="34" charset="0"/>
                <a:cs typeface="Calibri" pitchFamily="34" charset="0"/>
              </a:rPr>
              <a:t>    Level Maintenance (FLM and SLM respectively) tickets.</a:t>
            </a:r>
          </a:p>
          <a:p>
            <a:pPr algn="just"/>
            <a:endParaRPr lang="en-US" sz="1200" dirty="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Also, we calculate the average number of tickets in a month for every </a:t>
            </a:r>
          </a:p>
          <a:p>
            <a:pPr algn="just"/>
            <a:r>
              <a:rPr lang="en-US" sz="1200" dirty="0" smtClean="0">
                <a:latin typeface="Calibri" pitchFamily="34" charset="0"/>
                <a:cs typeface="Calibri" pitchFamily="34" charset="0"/>
              </a:rPr>
              <a:t>     ATM, and consider only those which have not more than 8 average </a:t>
            </a:r>
          </a:p>
          <a:p>
            <a:pPr algn="just"/>
            <a:r>
              <a:rPr lang="en-US" sz="1200" dirty="0">
                <a:latin typeface="Calibri" pitchFamily="34" charset="0"/>
                <a:cs typeface="Calibri" pitchFamily="34" charset="0"/>
              </a:rPr>
              <a:t> </a:t>
            </a:r>
            <a:r>
              <a:rPr lang="en-US" sz="1200" dirty="0" smtClean="0">
                <a:latin typeface="Calibri" pitchFamily="34" charset="0"/>
                <a:cs typeface="Calibri" pitchFamily="34" charset="0"/>
              </a:rPr>
              <a:t>    monthly number of tickets</a:t>
            </a:r>
            <a:r>
              <a:rPr lang="en-US" sz="1200" dirty="0" smtClean="0">
                <a:latin typeface="Calibri" pitchFamily="34" charset="0"/>
                <a:cs typeface="Calibri" pitchFamily="34" charset="0"/>
              </a:rPr>
              <a:t>.</a:t>
            </a:r>
          </a:p>
          <a:p>
            <a:pPr algn="just"/>
            <a:endParaRPr lang="en-US" sz="1200" dirty="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We now have data for 5 months starting from August till December.</a:t>
            </a:r>
          </a:p>
          <a:p>
            <a:pPr marL="171450" indent="-171450" algn="just">
              <a:buFont typeface="Arial" pitchFamily="34" charset="0"/>
              <a:buChar char="•"/>
            </a:pPr>
            <a:endParaRPr lang="en-US" sz="1200" dirty="0">
              <a:latin typeface="Calibri" pitchFamily="34" charset="0"/>
              <a:cs typeface="Calibri" pitchFamily="34" charset="0"/>
            </a:endParaRPr>
          </a:p>
          <a:p>
            <a:pPr marL="171450" indent="-171450" algn="just">
              <a:buFont typeface="Arial" pitchFamily="34" charset="0"/>
              <a:buChar char="•"/>
            </a:pPr>
            <a:r>
              <a:rPr lang="en-US" sz="1200" dirty="0" smtClean="0">
                <a:latin typeface="Calibri" pitchFamily="34" charset="0"/>
                <a:cs typeface="Calibri" pitchFamily="34" charset="0"/>
              </a:rPr>
              <a:t>From hereon, we include pattern based features in our analysis.</a:t>
            </a:r>
            <a:endParaRPr lang="en-IN" sz="1200" dirty="0">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60562050"/>
              </p:ext>
            </p:extLst>
          </p:nvPr>
        </p:nvGraphicFramePr>
        <p:xfrm>
          <a:off x="5508104" y="1131590"/>
          <a:ext cx="2733145" cy="3404427"/>
        </p:xfrm>
        <a:graphic>
          <a:graphicData uri="http://schemas.openxmlformats.org/drawingml/2006/table">
            <a:tbl>
              <a:tblPr>
                <a:tableStyleId>{B301B821-A1FF-4177-AEE7-76D212191A09}</a:tableStyleId>
              </a:tblPr>
              <a:tblGrid>
                <a:gridCol w="2733145"/>
              </a:tblGrid>
              <a:tr h="156180">
                <a:tc>
                  <a:txBody>
                    <a:bodyPr/>
                    <a:lstStyle/>
                    <a:p>
                      <a:pPr algn="l" fontAlgn="b"/>
                      <a:r>
                        <a:rPr lang="en-IN" sz="900" u="none" strike="noStrike" dirty="0">
                          <a:effectLst/>
                        </a:rPr>
                        <a:t>All Cassette Faulted (DIEBOLD)</a:t>
                      </a:r>
                      <a:endParaRPr lang="en-IN" sz="900" b="0" i="0" u="none" strike="noStrike" dirty="0">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All Cassette Faulted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both supply and supervisor switches on (DIEBOLD 10xx)</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card reader failure (DIEBOLD 10xx)</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cash handler  fatal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dirty="0">
                          <a:effectLst/>
                        </a:rPr>
                        <a:t>cash handler reject bin overfill (NCR)</a:t>
                      </a:r>
                      <a:endParaRPr lang="en-US" sz="900" b="0" i="0" u="none" strike="noStrike" dirty="0">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Cashout (DIEBOLD)</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Cashout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close (DIEBOLD 10xx)</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close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down - communication failure (DIEBOLD 10xx)</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down - communication failure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encrypted pin pad failure (DIEBOLD 10xx)</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encryptor  fatal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journal paper out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a:effectLst/>
                        </a:rPr>
                        <a:t>journal printer  fatal (NCR)</a:t>
                      </a:r>
                      <a:endParaRPr lang="en-IN"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journal printer paper out (DIEBOLD 10xx)</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magnetic card read/write  fatal (NCR)</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supervisor mode alarm is on (NCR)</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US" sz="900" u="none" strike="noStrike">
                          <a:effectLst/>
                        </a:rPr>
                        <a:t>supervisor switch on (DIEBOLD 10xx)</a:t>
                      </a:r>
                      <a:endParaRPr lang="en-US" sz="900" b="0" i="0" u="none" strike="noStrike">
                        <a:solidFill>
                          <a:srgbClr val="000000"/>
                        </a:solidFill>
                        <a:effectLst/>
                        <a:latin typeface="Calibri"/>
                      </a:endParaRPr>
                    </a:p>
                  </a:txBody>
                  <a:tcPr marL="6507" marR="6507" marT="6507" marB="0" anchor="b"/>
                </a:tc>
              </a:tr>
              <a:tr h="156180">
                <a:tc>
                  <a:txBody>
                    <a:bodyPr/>
                    <a:lstStyle/>
                    <a:p>
                      <a:pPr algn="l" fontAlgn="b"/>
                      <a:r>
                        <a:rPr lang="en-IN" sz="900" u="none" strike="noStrike" dirty="0">
                          <a:effectLst/>
                        </a:rPr>
                        <a:t>receipt printer  fatal (NCR)</a:t>
                      </a:r>
                      <a:endParaRPr lang="en-IN" sz="900" b="0" i="0" u="none" strike="noStrike" dirty="0">
                        <a:solidFill>
                          <a:srgbClr val="000000"/>
                        </a:solidFill>
                        <a:effectLst/>
                        <a:latin typeface="Calibri"/>
                      </a:endParaRPr>
                    </a:p>
                  </a:txBody>
                  <a:tcPr marL="6507" marR="6507" marT="6507" marB="0" anchor="b"/>
                </a:tc>
              </a:tr>
            </a:tbl>
          </a:graphicData>
        </a:graphic>
      </p:graphicFrame>
    </p:spTree>
    <p:extLst>
      <p:ext uri="{BB962C8B-B14F-4D97-AF65-F5344CB8AC3E}">
        <p14:creationId xmlns:p14="http://schemas.microsoft.com/office/powerpoint/2010/main" val="288332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18884"/>
            <a:ext cx="8676456" cy="1869743"/>
          </a:xfrm>
          <a:prstGeom prst="rect">
            <a:avLst/>
          </a:prstGeom>
        </p:spPr>
        <p:txBody>
          <a:bodyPr wrap="square">
            <a:spAutoFit/>
          </a:bodyPr>
          <a:lstStyle/>
          <a:p>
            <a:pPr lvl="1"/>
            <a:r>
              <a:rPr lang="en-IN" sz="1200" b="1" dirty="0" smtClean="0">
                <a:solidFill>
                  <a:schemeClr val="tx2">
                    <a:lumMod val="75000"/>
                  </a:schemeClr>
                </a:solidFill>
                <a:latin typeface="Calibri" pitchFamily="34" charset="0"/>
                <a:cs typeface="Calibri" pitchFamily="34" charset="0"/>
              </a:rPr>
              <a:t>Extraction of Pattern-based Features</a:t>
            </a:r>
          </a:p>
          <a:p>
            <a:pPr lvl="1"/>
            <a:endParaRPr lang="en-IN" sz="1050" b="1" dirty="0">
              <a:solidFill>
                <a:schemeClr val="tx2">
                  <a:lumMod val="75000"/>
                </a:schemeClr>
              </a:solidFill>
              <a:latin typeface="Calibri" pitchFamily="34" charset="0"/>
              <a:cs typeface="Calibri" pitchFamily="34" charset="0"/>
            </a:endParaRPr>
          </a:p>
          <a:p>
            <a:pPr lvl="1"/>
            <a:r>
              <a:rPr lang="en-IN" sz="1200" dirty="0">
                <a:latin typeface="Calibri" pitchFamily="34" charset="0"/>
                <a:cs typeface="Calibri" pitchFamily="34" charset="0"/>
              </a:rPr>
              <a:t>Instead of checking for all possible patterns of all possible lengths (&lt;= number of errors), we take the following approach. </a:t>
            </a:r>
            <a:endParaRPr lang="en-IN" sz="1200" dirty="0" smtClean="0">
              <a:latin typeface="Calibri" pitchFamily="34" charset="0"/>
              <a:cs typeface="Calibri" pitchFamily="34" charset="0"/>
            </a:endParaRPr>
          </a:p>
          <a:p>
            <a:pPr lvl="1"/>
            <a:endParaRPr lang="en-IN" sz="600" dirty="0">
              <a:latin typeface="Calibri" pitchFamily="34" charset="0"/>
              <a:cs typeface="Calibri" pitchFamily="34" charset="0"/>
            </a:endParaRPr>
          </a:p>
          <a:p>
            <a:pPr marL="628650" lvl="1" indent="-171450">
              <a:buFont typeface="Arial" pitchFamily="34" charset="0"/>
              <a:buChar char="•"/>
            </a:pPr>
            <a:r>
              <a:rPr lang="en-IN" sz="1200" dirty="0">
                <a:latin typeface="Calibri" pitchFamily="34" charset="0"/>
                <a:cs typeface="Calibri" pitchFamily="34" charset="0"/>
              </a:rPr>
              <a:t>We first check the confidence of each of the single error types as patterns of length 1. We consider only the Priority 1 errors.</a:t>
            </a:r>
          </a:p>
          <a:p>
            <a:pPr marL="628650" lvl="1" indent="-171450">
              <a:buFont typeface="Arial" pitchFamily="34" charset="0"/>
              <a:buChar char="•"/>
            </a:pPr>
            <a:endParaRPr lang="en-IN" sz="500" dirty="0">
              <a:latin typeface="Calibri" pitchFamily="34" charset="0"/>
              <a:cs typeface="Calibri" pitchFamily="34" charset="0"/>
            </a:endParaRPr>
          </a:p>
          <a:p>
            <a:pPr marL="628650" lvl="1" indent="-171450">
              <a:buFont typeface="Arial" pitchFamily="34" charset="0"/>
              <a:buChar char="•"/>
            </a:pPr>
            <a:r>
              <a:rPr lang="en-IN" sz="1200" dirty="0">
                <a:latin typeface="Calibri" pitchFamily="34" charset="0"/>
                <a:cs typeface="Calibri" pitchFamily="34" charset="0"/>
              </a:rPr>
              <a:t>Next we form pairs of only those errors having confidence </a:t>
            </a:r>
            <a:r>
              <a:rPr lang="en-IN" sz="1200" dirty="0" smtClean="0">
                <a:latin typeface="Calibri" pitchFamily="34" charset="0"/>
                <a:cs typeface="Calibri" pitchFamily="34" charset="0"/>
              </a:rPr>
              <a:t>greater </a:t>
            </a:r>
            <a:r>
              <a:rPr lang="en-IN" sz="1200" dirty="0">
                <a:latin typeface="Calibri" pitchFamily="34" charset="0"/>
                <a:cs typeface="Calibri" pitchFamily="34" charset="0"/>
              </a:rPr>
              <a:t>than a specific threshold, so that we get patterns of length 2. </a:t>
            </a:r>
          </a:p>
          <a:p>
            <a:pPr marL="628650" lvl="1" indent="-171450">
              <a:buFont typeface="Arial" pitchFamily="34" charset="0"/>
              <a:buChar char="•"/>
            </a:pPr>
            <a:endParaRPr lang="en-IN" sz="500" dirty="0">
              <a:latin typeface="Calibri" pitchFamily="34" charset="0"/>
              <a:cs typeface="Calibri" pitchFamily="34" charset="0"/>
            </a:endParaRPr>
          </a:p>
          <a:p>
            <a:pPr marL="628650" lvl="1" indent="-171450">
              <a:buFont typeface="Arial" pitchFamily="34" charset="0"/>
              <a:buChar char="•"/>
            </a:pPr>
            <a:r>
              <a:rPr lang="en-IN" sz="1200" dirty="0" smtClean="0">
                <a:latin typeface="Calibri" pitchFamily="34" charset="0"/>
                <a:cs typeface="Calibri" pitchFamily="34" charset="0"/>
              </a:rPr>
              <a:t>If a pattern is recorded </a:t>
            </a:r>
            <a:r>
              <a:rPr lang="en-IN" sz="1200" dirty="0" err="1" smtClean="0">
                <a:latin typeface="Calibri" pitchFamily="34" charset="0"/>
                <a:cs typeface="Calibri" pitchFamily="34" charset="0"/>
              </a:rPr>
              <a:t>atleast</a:t>
            </a:r>
            <a:r>
              <a:rPr lang="en-IN" sz="1200" dirty="0" smtClean="0">
                <a:latin typeface="Calibri" pitchFamily="34" charset="0"/>
                <a:cs typeface="Calibri" pitchFamily="34" charset="0"/>
              </a:rPr>
              <a:t> once in an observation window, then the value of the pattern feature corresponding to that particular feature is 1, otherwise it is set to 0, (recall that each observation window maps to a single row).</a:t>
            </a:r>
          </a:p>
          <a:p>
            <a:pPr marL="628650" lvl="1" indent="-171450">
              <a:buFont typeface="Arial" pitchFamily="34" charset="0"/>
              <a:buChar char="•"/>
            </a:pPr>
            <a:endParaRPr lang="en-IN" sz="500" dirty="0">
              <a:latin typeface="Calibri" pitchFamily="34" charset="0"/>
              <a:cs typeface="Calibri" pitchFamily="34" charset="0"/>
            </a:endParaRPr>
          </a:p>
          <a:p>
            <a:pPr marL="628650" lvl="1" indent="-171450">
              <a:buFont typeface="Arial" pitchFamily="34" charset="0"/>
              <a:buChar char="•"/>
            </a:pPr>
            <a:r>
              <a:rPr lang="en-IN" sz="1200" dirty="0" smtClean="0">
                <a:latin typeface="Calibri" pitchFamily="34" charset="0"/>
                <a:cs typeface="Calibri" pitchFamily="34" charset="0"/>
              </a:rPr>
              <a:t>For patterns of length 2, we check their presence in the OW, irrespective of the order of the two errors.</a:t>
            </a:r>
            <a:endParaRPr lang="en-IN" sz="1200" dirty="0">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4" r="7392" b="9649"/>
          <a:stretch/>
        </p:blipFill>
        <p:spPr>
          <a:xfrm>
            <a:off x="539552" y="2571750"/>
            <a:ext cx="7904838" cy="1666259"/>
          </a:xfrm>
          <a:prstGeom prst="rect">
            <a:avLst/>
          </a:prstGeom>
          <a:ln>
            <a:solidFill>
              <a:schemeClr val="tx1"/>
            </a:solidFill>
          </a:ln>
        </p:spPr>
      </p:pic>
      <p:sp>
        <p:nvSpPr>
          <p:cNvPr id="6" name="TextBox 5"/>
          <p:cNvSpPr txBox="1"/>
          <p:nvPr/>
        </p:nvSpPr>
        <p:spPr>
          <a:xfrm>
            <a:off x="500510" y="2211710"/>
            <a:ext cx="5472608" cy="276999"/>
          </a:xfrm>
          <a:prstGeom prst="rect">
            <a:avLst/>
          </a:prstGeom>
          <a:noFill/>
        </p:spPr>
        <p:txBody>
          <a:bodyPr wrap="square" rtlCol="0">
            <a:spAutoFit/>
          </a:bodyPr>
          <a:lstStyle/>
          <a:p>
            <a:r>
              <a:rPr lang="en-IN" sz="1200" dirty="0" smtClean="0">
                <a:latin typeface="Calibri" pitchFamily="34" charset="0"/>
                <a:cs typeface="Calibri" pitchFamily="34" charset="0"/>
              </a:rPr>
              <a:t>A snippet of the generated pattern based features is as follows.</a:t>
            </a:r>
            <a:endParaRPr lang="en-IN" sz="1200" dirty="0">
              <a:latin typeface="Calibri" pitchFamily="34" charset="0"/>
              <a:cs typeface="Calibri" pitchFamily="34" charset="0"/>
            </a:endParaRPr>
          </a:p>
        </p:txBody>
      </p:sp>
      <p:sp>
        <p:nvSpPr>
          <p:cNvPr id="7" name="TextBox 6"/>
          <p:cNvSpPr txBox="1"/>
          <p:nvPr/>
        </p:nvSpPr>
        <p:spPr>
          <a:xfrm>
            <a:off x="500510" y="4418068"/>
            <a:ext cx="7915455" cy="276999"/>
          </a:xfrm>
          <a:prstGeom prst="rect">
            <a:avLst/>
          </a:prstGeom>
          <a:noFill/>
        </p:spPr>
        <p:txBody>
          <a:bodyPr wrap="square" rtlCol="0">
            <a:spAutoFit/>
          </a:bodyPr>
          <a:lstStyle/>
          <a:p>
            <a:r>
              <a:rPr lang="en-IN" sz="1200" dirty="0" smtClean="0">
                <a:latin typeface="Calibri" pitchFamily="34" charset="0"/>
                <a:cs typeface="Calibri" pitchFamily="34" charset="0"/>
              </a:rPr>
              <a:t>The errors and patterns that qualify as valid features vary when we change the parameters of our model.</a:t>
            </a:r>
            <a:endParaRPr lang="en-IN" sz="1200" dirty="0">
              <a:latin typeface="Calibri" pitchFamily="34" charset="0"/>
              <a:cs typeface="Calibri" pitchFamily="34" charset="0"/>
            </a:endParaRPr>
          </a:p>
        </p:txBody>
      </p:sp>
    </p:spTree>
    <p:extLst>
      <p:ext uri="{BB962C8B-B14F-4D97-AF65-F5344CB8AC3E}">
        <p14:creationId xmlns:p14="http://schemas.microsoft.com/office/powerpoint/2010/main" val="3159310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902112"/>
            <a:ext cx="6174432" cy="1154162"/>
          </a:xfrm>
          <a:prstGeom prst="rect">
            <a:avLst/>
          </a:prstGeom>
        </p:spPr>
        <p:txBody>
          <a:bodyPr wrap="square">
            <a:spAutoFit/>
          </a:bodyPr>
          <a:lstStyle/>
          <a:p>
            <a:r>
              <a:rPr lang="en-US" sz="1200" b="1" i="1" dirty="0">
                <a:solidFill>
                  <a:schemeClr val="tx2">
                    <a:lumMod val="75000"/>
                  </a:schemeClr>
                </a:solidFill>
                <a:latin typeface="Calibri" pitchFamily="34" charset="0"/>
                <a:cs typeface="Calibri" pitchFamily="34" charset="0"/>
              </a:rPr>
              <a:t>Features</a:t>
            </a:r>
            <a:r>
              <a:rPr lang="en-US" sz="1200" b="1" dirty="0">
                <a:solidFill>
                  <a:schemeClr val="tx2">
                    <a:lumMod val="75000"/>
                  </a:schemeClr>
                </a:solidFill>
                <a:latin typeface="Calibri" pitchFamily="34" charset="0"/>
                <a:cs typeface="Calibri" pitchFamily="34" charset="0"/>
              </a:rPr>
              <a:t> : </a:t>
            </a:r>
            <a:r>
              <a:rPr lang="en-US" sz="1200" dirty="0">
                <a:latin typeface="Calibri" pitchFamily="34" charset="0"/>
                <a:cs typeface="Calibri" pitchFamily="34" charset="0"/>
              </a:rPr>
              <a:t>Basic </a:t>
            </a:r>
            <a:r>
              <a:rPr lang="en-US" sz="1200" dirty="0" smtClean="0">
                <a:latin typeface="Calibri" pitchFamily="34" charset="0"/>
                <a:cs typeface="Calibri" pitchFamily="34" charset="0"/>
              </a:rPr>
              <a:t>and Advanced statistics-based, and Pattern-based features</a:t>
            </a:r>
            <a:endParaRPr lang="en-US" sz="200" dirty="0">
              <a:latin typeface="Calibri" pitchFamily="34" charset="0"/>
              <a:cs typeface="Calibri" pitchFamily="34" charset="0"/>
            </a:endParaRPr>
          </a:p>
          <a:p>
            <a:r>
              <a:rPr lang="en-US" sz="1200" b="1" i="1" dirty="0">
                <a:solidFill>
                  <a:schemeClr val="tx2">
                    <a:lumMod val="75000"/>
                  </a:schemeClr>
                </a:solidFill>
                <a:latin typeface="Calibri" pitchFamily="34" charset="0"/>
                <a:cs typeface="Calibri" pitchFamily="34" charset="0"/>
              </a:rPr>
              <a:t>Classifier</a:t>
            </a:r>
            <a:r>
              <a:rPr lang="en-US" sz="1200" b="1" dirty="0">
                <a:solidFill>
                  <a:schemeClr val="tx2">
                    <a:lumMod val="75000"/>
                  </a:schemeClr>
                </a:solidFill>
                <a:latin typeface="Calibri" pitchFamily="34" charset="0"/>
                <a:cs typeface="Calibri" pitchFamily="34" charset="0"/>
              </a:rPr>
              <a:t> : </a:t>
            </a:r>
            <a:r>
              <a:rPr lang="en-US" sz="1200" dirty="0">
                <a:latin typeface="Calibri" pitchFamily="34" charset="0"/>
                <a:cs typeface="Calibri" pitchFamily="34" charset="0"/>
              </a:rPr>
              <a:t>Random Forest (maximum depth = 5, number of trees = 50)</a:t>
            </a:r>
          </a:p>
          <a:p>
            <a:r>
              <a:rPr lang="en-US" sz="1200" b="1" i="1" dirty="0" smtClean="0">
                <a:solidFill>
                  <a:schemeClr val="tx2">
                    <a:lumMod val="75000"/>
                  </a:schemeClr>
                </a:solidFill>
                <a:latin typeface="Calibri" pitchFamily="34" charset="0"/>
                <a:cs typeface="Calibri" pitchFamily="34" charset="0"/>
              </a:rPr>
              <a:t>Errors </a:t>
            </a:r>
            <a:r>
              <a:rPr lang="en-US" sz="1200" b="1" dirty="0" smtClean="0">
                <a:solidFill>
                  <a:schemeClr val="tx2">
                    <a:lumMod val="75000"/>
                  </a:schemeClr>
                </a:solidFill>
                <a:latin typeface="Calibri" pitchFamily="34" charset="0"/>
                <a:cs typeface="Calibri" pitchFamily="34" charset="0"/>
              </a:rPr>
              <a:t>:</a:t>
            </a:r>
            <a:r>
              <a:rPr lang="en-US" sz="1200" b="1" i="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21 priority-1 errors as provided by Bank of Baroda</a:t>
            </a:r>
          </a:p>
          <a:p>
            <a:r>
              <a:rPr lang="en-US" sz="1200" b="1" i="1" dirty="0">
                <a:solidFill>
                  <a:schemeClr val="tx2">
                    <a:lumMod val="75000"/>
                  </a:schemeClr>
                </a:solidFill>
                <a:latin typeface="Calibri" pitchFamily="34" charset="0"/>
                <a:cs typeface="Calibri" pitchFamily="34" charset="0"/>
              </a:rPr>
              <a:t>Parameters</a:t>
            </a:r>
            <a:r>
              <a:rPr lang="en-US" sz="1200" b="1" dirty="0">
                <a:solidFill>
                  <a:schemeClr val="tx2">
                    <a:lumMod val="75000"/>
                  </a:schemeClr>
                </a:solidFill>
                <a:latin typeface="Calibri" pitchFamily="34" charset="0"/>
                <a:cs typeface="Calibri" pitchFamily="34" charset="0"/>
              </a:rPr>
              <a:t> </a:t>
            </a:r>
            <a:r>
              <a:rPr lang="en-US" sz="13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X </a:t>
            </a:r>
            <a:r>
              <a:rPr lang="en-US" sz="1200" dirty="0" err="1">
                <a:latin typeface="Calibri" pitchFamily="34" charset="0"/>
                <a:cs typeface="Calibri" pitchFamily="34" charset="0"/>
              </a:rPr>
              <a:t>x</a:t>
            </a:r>
            <a:r>
              <a:rPr lang="en-US" sz="1200" dirty="0">
                <a:latin typeface="Calibri" pitchFamily="34" charset="0"/>
                <a:cs typeface="Calibri" pitchFamily="34" charset="0"/>
              </a:rPr>
              <a:t> M = </a:t>
            </a:r>
            <a:r>
              <a:rPr lang="en-US" sz="1200" b="1" dirty="0">
                <a:latin typeface="Calibri" pitchFamily="34" charset="0"/>
                <a:cs typeface="Calibri" pitchFamily="34" charset="0"/>
              </a:rPr>
              <a:t>2 x 10 </a:t>
            </a:r>
            <a:r>
              <a:rPr lang="en-US" sz="1200" dirty="0">
                <a:latin typeface="Calibri" pitchFamily="34" charset="0"/>
                <a:cs typeface="Calibri" pitchFamily="34" charset="0"/>
              </a:rPr>
              <a:t>(OW = 20), Y = </a:t>
            </a:r>
            <a:r>
              <a:rPr lang="en-US" sz="1200" b="1" dirty="0">
                <a:latin typeface="Calibri" pitchFamily="34" charset="0"/>
                <a:cs typeface="Calibri" pitchFamily="34" charset="0"/>
              </a:rPr>
              <a:t>10</a:t>
            </a:r>
            <a:r>
              <a:rPr lang="en-US" sz="1200" dirty="0">
                <a:latin typeface="Calibri" pitchFamily="34" charset="0"/>
                <a:cs typeface="Calibri" pitchFamily="34" charset="0"/>
              </a:rPr>
              <a:t>, Z = </a:t>
            </a:r>
            <a:r>
              <a:rPr lang="en-US" sz="1200" dirty="0" smtClean="0">
                <a:latin typeface="Calibri" pitchFamily="34" charset="0"/>
                <a:cs typeface="Calibri" pitchFamily="34" charset="0"/>
              </a:rPr>
              <a:t>0</a:t>
            </a:r>
          </a:p>
          <a:p>
            <a:endParaRPr lang="en-US" sz="800" dirty="0">
              <a:latin typeface="Calibri" pitchFamily="34" charset="0"/>
              <a:cs typeface="Calibri" pitchFamily="34" charset="0"/>
            </a:endParaRPr>
          </a:p>
          <a:p>
            <a:r>
              <a:rPr lang="en-US" sz="1200" dirty="0">
                <a:latin typeface="Calibri" pitchFamily="34" charset="0"/>
                <a:cs typeface="Calibri" pitchFamily="34" charset="0"/>
              </a:rPr>
              <a:t>We do a </a:t>
            </a:r>
            <a:r>
              <a:rPr lang="en-US" sz="1200" b="1" dirty="0" smtClean="0">
                <a:latin typeface="Calibri" pitchFamily="34" charset="0"/>
                <a:cs typeface="Calibri" pitchFamily="34" charset="0"/>
              </a:rPr>
              <a:t>70%-30% </a:t>
            </a:r>
            <a:r>
              <a:rPr lang="en-US" sz="1200" dirty="0" smtClean="0">
                <a:latin typeface="Calibri" pitchFamily="34" charset="0"/>
                <a:cs typeface="Calibri" pitchFamily="34" charset="0"/>
              </a:rPr>
              <a:t>train-test split </a:t>
            </a:r>
            <a:r>
              <a:rPr lang="en-US" sz="1200" dirty="0">
                <a:latin typeface="Calibri" pitchFamily="34" charset="0"/>
                <a:cs typeface="Calibri" pitchFamily="34" charset="0"/>
              </a:rPr>
              <a:t>of the </a:t>
            </a:r>
            <a:r>
              <a:rPr lang="en-US" sz="1200" dirty="0" smtClean="0">
                <a:latin typeface="Calibri" pitchFamily="34" charset="0"/>
                <a:cs typeface="Calibri" pitchFamily="34" charset="0"/>
              </a:rPr>
              <a:t>dataset in each case.</a:t>
            </a:r>
            <a:endParaRPr lang="en-US" sz="12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63949849"/>
              </p:ext>
            </p:extLst>
          </p:nvPr>
        </p:nvGraphicFramePr>
        <p:xfrm>
          <a:off x="539552" y="2139702"/>
          <a:ext cx="7842448" cy="1473200"/>
        </p:xfrm>
        <a:graphic>
          <a:graphicData uri="http://schemas.openxmlformats.org/drawingml/2006/table">
            <a:tbl>
              <a:tblPr firstRow="1" bandRow="1">
                <a:tableStyleId>{5940675A-B579-460E-94D1-54222C63F5DA}</a:tableStyleId>
              </a:tblPr>
              <a:tblGrid>
                <a:gridCol w="1361728"/>
                <a:gridCol w="810090"/>
                <a:gridCol w="810090"/>
                <a:gridCol w="810090"/>
                <a:gridCol w="810090"/>
                <a:gridCol w="810090"/>
                <a:gridCol w="810090"/>
                <a:gridCol w="810090"/>
                <a:gridCol w="810090"/>
              </a:tblGrid>
              <a:tr h="185420">
                <a:tc rowSpan="2">
                  <a:txBody>
                    <a:bodyPr/>
                    <a:lstStyle/>
                    <a:p>
                      <a:pPr algn="ctr"/>
                      <a:endParaRPr lang="en-IN" sz="1200" b="1" dirty="0">
                        <a:latin typeface="Calibri" pitchFamily="34" charset="0"/>
                        <a:cs typeface="Calibri" pitchFamily="34" charset="0"/>
                      </a:endParaRPr>
                    </a:p>
                  </a:txBody>
                  <a:tcPr anchor="ctr"/>
                </a:tc>
                <a:tc gridSpan="4">
                  <a:txBody>
                    <a:bodyPr/>
                    <a:lstStyle/>
                    <a:p>
                      <a:pPr algn="ctr"/>
                      <a:r>
                        <a:rPr lang="en-US" sz="1200" b="1" dirty="0" smtClean="0">
                          <a:latin typeface="Calibri" pitchFamily="34" charset="0"/>
                          <a:cs typeface="Calibri" pitchFamily="34" charset="0"/>
                        </a:rPr>
                        <a:t>All machines</a:t>
                      </a:r>
                      <a:endParaRPr lang="en-IN" sz="1200" b="1" dirty="0">
                        <a:latin typeface="Calibri" pitchFamily="34" charset="0"/>
                        <a:cs typeface="Calibri" pitchFamily="34" charset="0"/>
                      </a:endParaRPr>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US" sz="1200" b="1" dirty="0" smtClean="0">
                          <a:latin typeface="Calibri" pitchFamily="34" charset="0"/>
                          <a:cs typeface="Calibri" pitchFamily="34" charset="0"/>
                        </a:rPr>
                        <a:t>Machines with</a:t>
                      </a:r>
                      <a:r>
                        <a:rPr lang="en-US" sz="1200" b="1" baseline="0" dirty="0" smtClean="0">
                          <a:latin typeface="Calibri" pitchFamily="34" charset="0"/>
                          <a:cs typeface="Calibri" pitchFamily="34" charset="0"/>
                        </a:rPr>
                        <a:t> monthly average tickets not exceeding 8</a:t>
                      </a:r>
                      <a:endParaRPr lang="en-IN" sz="1200" b="1" dirty="0">
                        <a:latin typeface="Calibri" pitchFamily="34" charset="0"/>
                        <a:cs typeface="Calibri" pitchFamily="34" charset="0"/>
                      </a:endParaRPr>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tr>
              <a:tr h="185420">
                <a:tc vMerge="1">
                  <a:txBody>
                    <a:bodyPr/>
                    <a:lstStyle/>
                    <a:p>
                      <a:endParaRPr lang="en-IN"/>
                    </a:p>
                  </a:txBody>
                  <a:tcPr/>
                </a:tc>
                <a:tc>
                  <a:txBody>
                    <a:bodyPr/>
                    <a:lstStyle/>
                    <a:p>
                      <a:pPr algn="ctr"/>
                      <a:r>
                        <a:rPr lang="en-US" sz="1200" b="1" dirty="0" smtClean="0">
                          <a:latin typeface="Calibri" pitchFamily="34" charset="0"/>
                          <a:cs typeface="Calibri" pitchFamily="34" charset="0"/>
                        </a:rPr>
                        <a:t>Precision</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Recall</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F1-Score</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AUC</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Precision</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Recall</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F1-Score</a:t>
                      </a:r>
                      <a:endParaRPr lang="en-IN" sz="1200" b="1" dirty="0">
                        <a:latin typeface="Calibri" pitchFamily="34" charset="0"/>
                        <a:cs typeface="Calibri" pitchFamily="34" charset="0"/>
                      </a:endParaRPr>
                    </a:p>
                  </a:txBody>
                  <a:tcPr anchor="ctr"/>
                </a:tc>
                <a:tc>
                  <a:txBody>
                    <a:bodyPr/>
                    <a:lstStyle/>
                    <a:p>
                      <a:pPr algn="ctr"/>
                      <a:r>
                        <a:rPr lang="en-US" sz="1200" b="1" dirty="0" smtClean="0">
                          <a:latin typeface="Calibri" pitchFamily="34" charset="0"/>
                          <a:cs typeface="Calibri" pitchFamily="34" charset="0"/>
                        </a:rPr>
                        <a:t>AUC</a:t>
                      </a:r>
                      <a:endParaRPr lang="en-IN" sz="1200" b="1" dirty="0">
                        <a:latin typeface="Calibri" pitchFamily="34" charset="0"/>
                        <a:cs typeface="Calibri" pitchFamily="34" charset="0"/>
                      </a:endParaRPr>
                    </a:p>
                  </a:txBody>
                  <a:tcPr anchor="ctr"/>
                </a:tc>
              </a:tr>
              <a:tr h="370840">
                <a:tc>
                  <a:txBody>
                    <a:bodyPr/>
                    <a:lstStyle/>
                    <a:p>
                      <a:pPr algn="ctr"/>
                      <a:r>
                        <a:rPr lang="en-US" sz="1200" b="1" dirty="0" smtClean="0">
                          <a:latin typeface="Calibri" pitchFamily="34" charset="0"/>
                          <a:cs typeface="Calibri" pitchFamily="34" charset="0"/>
                        </a:rPr>
                        <a:t>All</a:t>
                      </a:r>
                      <a:r>
                        <a:rPr lang="en-US" sz="1200" b="1" baseline="0" dirty="0" smtClean="0">
                          <a:latin typeface="Calibri" pitchFamily="34" charset="0"/>
                          <a:cs typeface="Calibri" pitchFamily="34" charset="0"/>
                        </a:rPr>
                        <a:t> tickets</a:t>
                      </a:r>
                      <a:endParaRPr lang="en-IN" sz="1200" b="1"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0.6806</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0.9980</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0.8099</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0.6535</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0.6274</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0.9900</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0.7710</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0.6248</a:t>
                      </a:r>
                      <a:endParaRPr lang="en-IN" sz="1200" b="0" dirty="0">
                        <a:latin typeface="Calibri" pitchFamily="34" charset="0"/>
                        <a:cs typeface="Calibri" pitchFamily="34" charset="0"/>
                      </a:endParaRPr>
                    </a:p>
                  </a:txBody>
                  <a:tcPr anchor="ctr"/>
                </a:tc>
              </a:tr>
              <a:tr h="370840">
                <a:tc>
                  <a:txBody>
                    <a:bodyPr/>
                    <a:lstStyle/>
                    <a:p>
                      <a:pPr algn="ctr"/>
                      <a:r>
                        <a:rPr lang="en-US" sz="1200" b="1" dirty="0" smtClean="0">
                          <a:latin typeface="Calibri" pitchFamily="34" charset="0"/>
                          <a:cs typeface="Calibri" pitchFamily="34" charset="0"/>
                        </a:rPr>
                        <a:t>FLM/SLM</a:t>
                      </a:r>
                      <a:r>
                        <a:rPr lang="en-US" sz="1200" b="1" baseline="0" dirty="0" smtClean="0">
                          <a:latin typeface="Calibri" pitchFamily="34" charset="0"/>
                          <a:cs typeface="Calibri" pitchFamily="34" charset="0"/>
                        </a:rPr>
                        <a:t> tickets</a:t>
                      </a:r>
                      <a:endParaRPr lang="en-IN" sz="1200" b="1"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0.6514</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0.9117</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0.7599</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0.6676</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0.6126</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0.7908</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0.6904</a:t>
                      </a:r>
                      <a:endParaRPr lang="en-IN" sz="1200" b="0" dirty="0">
                        <a:latin typeface="Calibri" pitchFamily="34" charset="0"/>
                        <a:cs typeface="Calibri" pitchFamily="34" charset="0"/>
                      </a:endParaRPr>
                    </a:p>
                  </a:txBody>
                  <a:tcPr anchor="ctr"/>
                </a:tc>
                <a:tc>
                  <a:txBody>
                    <a:bodyPr/>
                    <a:lstStyle/>
                    <a:p>
                      <a:pPr algn="ctr"/>
                      <a:r>
                        <a:rPr lang="en-US" sz="1200" b="0" dirty="0" smtClean="0">
                          <a:latin typeface="Calibri" pitchFamily="34" charset="0"/>
                          <a:cs typeface="Calibri" pitchFamily="34" charset="0"/>
                        </a:rPr>
                        <a:t>0.6337</a:t>
                      </a:r>
                      <a:endParaRPr lang="en-IN" sz="1200" b="0" dirty="0">
                        <a:latin typeface="Calibri" pitchFamily="34" charset="0"/>
                        <a:cs typeface="Calibri" pitchFamily="34" charset="0"/>
                      </a:endParaRPr>
                    </a:p>
                  </a:txBody>
                  <a:tcPr anchor="ctr"/>
                </a:tc>
              </a:tr>
            </a:tbl>
          </a:graphicData>
        </a:graphic>
      </p:graphicFrame>
      <p:sp>
        <p:nvSpPr>
          <p:cNvPr id="8" name="Title 1"/>
          <p:cNvSpPr>
            <a:spLocks noGrp="1"/>
          </p:cNvSpPr>
          <p:nvPr>
            <p:ph type="title"/>
          </p:nvPr>
        </p:nvSpPr>
        <p:spPr>
          <a:xfrm>
            <a:off x="467544" y="327854"/>
            <a:ext cx="6984776" cy="515704"/>
          </a:xfrm>
        </p:spPr>
        <p:txBody>
          <a:bodyPr>
            <a:normAutofit/>
          </a:bodyPr>
          <a:lstStyle/>
          <a:p>
            <a:r>
              <a:rPr lang="en-US" sz="2200" b="1" dirty="0">
                <a:solidFill>
                  <a:schemeClr val="tx2">
                    <a:lumMod val="75000"/>
                  </a:schemeClr>
                </a:solidFill>
                <a:latin typeface="Cambria" pitchFamily="18" charset="0"/>
                <a:ea typeface="Cambria" pitchFamily="18" charset="0"/>
                <a:cs typeface="Times New Roman" pitchFamily="18" charset="0"/>
              </a:rPr>
              <a:t>4</a:t>
            </a:r>
            <a:r>
              <a:rPr lang="en-US" sz="2200" b="1" dirty="0" smtClean="0">
                <a:solidFill>
                  <a:schemeClr val="tx2">
                    <a:lumMod val="75000"/>
                  </a:schemeClr>
                </a:solidFill>
                <a:latin typeface="Cambria" pitchFamily="18" charset="0"/>
                <a:ea typeface="Cambria" pitchFamily="18" charset="0"/>
                <a:cs typeface="Times New Roman" pitchFamily="18" charset="0"/>
              </a:rPr>
              <a:t>.  </a:t>
            </a:r>
            <a:r>
              <a:rPr lang="en-US" sz="2200" b="1" dirty="0" smtClean="0">
                <a:solidFill>
                  <a:schemeClr val="tx2">
                    <a:lumMod val="75000"/>
                  </a:schemeClr>
                </a:solidFill>
                <a:latin typeface="Cambria" pitchFamily="18" charset="0"/>
                <a:ea typeface="Cambria" pitchFamily="18" charset="0"/>
                <a:cs typeface="Times New Roman" pitchFamily="18" charset="0"/>
              </a:rPr>
              <a:t>Experiments  </a:t>
            </a:r>
            <a:r>
              <a:rPr lang="en-US" sz="2200" b="1" dirty="0" smtClean="0">
                <a:solidFill>
                  <a:schemeClr val="tx2">
                    <a:lumMod val="75000"/>
                  </a:schemeClr>
                </a:solidFill>
                <a:latin typeface="Cambria" pitchFamily="18" charset="0"/>
                <a:ea typeface="Cambria" pitchFamily="18" charset="0"/>
                <a:cs typeface="Times New Roman" pitchFamily="18" charset="0"/>
              </a:rPr>
              <a:t>with  different  subsets</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9" name="TextBox 8"/>
          <p:cNvSpPr txBox="1"/>
          <p:nvPr/>
        </p:nvSpPr>
        <p:spPr>
          <a:xfrm>
            <a:off x="467544" y="3723878"/>
            <a:ext cx="7776864" cy="1154162"/>
          </a:xfrm>
          <a:prstGeom prst="rect">
            <a:avLst/>
          </a:prstGeom>
          <a:noFill/>
        </p:spPr>
        <p:txBody>
          <a:bodyPr wrap="square" rtlCol="0">
            <a:spAutoFit/>
          </a:bodyPr>
          <a:lstStyle/>
          <a:p>
            <a:r>
              <a:rPr lang="en-US" sz="1200" b="1" dirty="0" smtClean="0">
                <a:solidFill>
                  <a:schemeClr val="tx2">
                    <a:lumMod val="75000"/>
                  </a:schemeClr>
                </a:solidFill>
                <a:latin typeface="Calibri" pitchFamily="34" charset="0"/>
                <a:cs typeface="Calibri" pitchFamily="34" charset="0"/>
              </a:rPr>
              <a:t>Observations :</a:t>
            </a:r>
          </a:p>
          <a:p>
            <a:endParaRPr lang="en-US" sz="400" b="1" dirty="0" smtClean="0">
              <a:solidFill>
                <a:schemeClr val="tx2">
                  <a:lumMod val="75000"/>
                </a:schemeClr>
              </a:solidFill>
              <a:latin typeface="Calibri" pitchFamily="34" charset="0"/>
              <a:cs typeface="Calibri" pitchFamily="34" charset="0"/>
            </a:endParaRPr>
          </a:p>
          <a:p>
            <a:pPr marL="285750" indent="-285750">
              <a:buFont typeface="Arial" pitchFamily="34" charset="0"/>
              <a:buChar char="•"/>
            </a:pPr>
            <a:r>
              <a:rPr lang="en-US" sz="1200" dirty="0" smtClean="0">
                <a:latin typeface="Calibri" pitchFamily="34" charset="0"/>
                <a:cs typeface="Calibri" pitchFamily="34" charset="0"/>
              </a:rPr>
              <a:t>When we consider all the tickets, it makes no difference whether we are considering all machines or just the machines with less than 8 monthly tickets </a:t>
            </a:r>
          </a:p>
          <a:p>
            <a:endParaRPr lang="en-US" sz="400" dirty="0" smtClean="0">
              <a:latin typeface="Calibri" pitchFamily="34" charset="0"/>
              <a:cs typeface="Calibri" pitchFamily="34" charset="0"/>
            </a:endParaRPr>
          </a:p>
          <a:p>
            <a:pPr marL="285750" indent="-285750">
              <a:buFont typeface="Arial" pitchFamily="34" charset="0"/>
              <a:buChar char="•"/>
            </a:pPr>
            <a:r>
              <a:rPr lang="en-US" sz="1200" dirty="0" smtClean="0">
                <a:latin typeface="Calibri" pitchFamily="34" charset="0"/>
                <a:cs typeface="Calibri" pitchFamily="34" charset="0"/>
              </a:rPr>
              <a:t>However, when we focus on just FLM/SLM, the recall decreases significantly when we reduce the set of machines.</a:t>
            </a:r>
          </a:p>
          <a:p>
            <a:pPr marL="285750" indent="-285750">
              <a:buFont typeface="Arial" pitchFamily="34" charset="0"/>
              <a:buChar char="•"/>
            </a:pPr>
            <a:endParaRPr lang="en-IN" sz="1200" dirty="0">
              <a:latin typeface="Calibri" pitchFamily="34" charset="0"/>
              <a:cs typeface="Calibri" pitchFamily="34" charset="0"/>
            </a:endParaRPr>
          </a:p>
        </p:txBody>
      </p:sp>
    </p:spTree>
    <p:extLst>
      <p:ext uri="{BB962C8B-B14F-4D97-AF65-F5344CB8AC3E}">
        <p14:creationId xmlns:p14="http://schemas.microsoft.com/office/powerpoint/2010/main" val="391798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4906" y="339502"/>
            <a:ext cx="6984776" cy="515704"/>
          </a:xfrm>
        </p:spPr>
        <p:txBody>
          <a:bodyPr>
            <a:normAutofit/>
          </a:bodyPr>
          <a:lstStyle/>
          <a:p>
            <a:r>
              <a:rPr lang="en-US" sz="2200" b="1" dirty="0">
                <a:solidFill>
                  <a:schemeClr val="tx2">
                    <a:lumMod val="75000"/>
                  </a:schemeClr>
                </a:solidFill>
                <a:latin typeface="Cambria" pitchFamily="18" charset="0"/>
                <a:ea typeface="Cambria" pitchFamily="18" charset="0"/>
                <a:cs typeface="Times New Roman" pitchFamily="18" charset="0"/>
              </a:rPr>
              <a:t>5</a:t>
            </a:r>
            <a:r>
              <a:rPr lang="en-US" sz="2200" b="1" dirty="0" smtClean="0">
                <a:solidFill>
                  <a:schemeClr val="tx2">
                    <a:lumMod val="75000"/>
                  </a:schemeClr>
                </a:solidFill>
                <a:latin typeface="Cambria" pitchFamily="18" charset="0"/>
                <a:ea typeface="Cambria" pitchFamily="18" charset="0"/>
                <a:cs typeface="Times New Roman" pitchFamily="18" charset="0"/>
              </a:rPr>
              <a:t>.  </a:t>
            </a:r>
            <a:r>
              <a:rPr lang="en-US" sz="2200" b="1" dirty="0" smtClean="0">
                <a:solidFill>
                  <a:schemeClr val="tx2">
                    <a:lumMod val="75000"/>
                  </a:schemeClr>
                </a:solidFill>
                <a:latin typeface="Cambria" pitchFamily="18" charset="0"/>
                <a:ea typeface="Cambria" pitchFamily="18" charset="0"/>
                <a:cs typeface="Times New Roman" pitchFamily="18" charset="0"/>
              </a:rPr>
              <a:t>Experiments  on  </a:t>
            </a:r>
            <a:r>
              <a:rPr lang="en-US" sz="2200" b="1" dirty="0" smtClean="0">
                <a:solidFill>
                  <a:schemeClr val="tx2">
                    <a:lumMod val="75000"/>
                  </a:schemeClr>
                </a:solidFill>
                <a:latin typeface="Cambria" pitchFamily="18" charset="0"/>
                <a:ea typeface="Cambria" pitchFamily="18" charset="0"/>
                <a:cs typeface="Times New Roman" pitchFamily="18" charset="0"/>
              </a:rPr>
              <a:t>FEATUREs  (PART  II)</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6" name="TextBox 5"/>
          <p:cNvSpPr txBox="1"/>
          <p:nvPr/>
        </p:nvSpPr>
        <p:spPr>
          <a:xfrm>
            <a:off x="578666" y="987574"/>
            <a:ext cx="8097789" cy="1769715"/>
          </a:xfrm>
          <a:prstGeom prst="rect">
            <a:avLst/>
          </a:prstGeom>
          <a:noFill/>
        </p:spPr>
        <p:txBody>
          <a:bodyPr wrap="square" rtlCol="0">
            <a:spAutoFit/>
          </a:bodyPr>
          <a:lstStyle/>
          <a:p>
            <a:r>
              <a:rPr lang="en-US" sz="1200" b="1" i="1" dirty="0">
                <a:solidFill>
                  <a:schemeClr val="tx2">
                    <a:lumMod val="75000"/>
                  </a:schemeClr>
                </a:solidFill>
                <a:latin typeface="Calibri" pitchFamily="34" charset="0"/>
                <a:cs typeface="Calibri" pitchFamily="34" charset="0"/>
              </a:rPr>
              <a:t>Features</a:t>
            </a:r>
            <a:r>
              <a:rPr lang="en-US" sz="1200" b="1" dirty="0">
                <a:solidFill>
                  <a:schemeClr val="tx2">
                    <a:lumMod val="75000"/>
                  </a:schemeClr>
                </a:solidFill>
                <a:latin typeface="Calibri" pitchFamily="34" charset="0"/>
                <a:cs typeface="Calibri" pitchFamily="34" charset="0"/>
              </a:rPr>
              <a:t> : </a:t>
            </a:r>
            <a:r>
              <a:rPr lang="en-US" sz="1200" dirty="0">
                <a:latin typeface="Calibri" pitchFamily="34" charset="0"/>
                <a:cs typeface="Calibri" pitchFamily="34" charset="0"/>
              </a:rPr>
              <a:t>Basic and Advanced statistics-based, and Pattern-based features</a:t>
            </a:r>
            <a:endParaRPr lang="en-US" sz="200" dirty="0">
              <a:latin typeface="Calibri" pitchFamily="34" charset="0"/>
              <a:cs typeface="Calibri" pitchFamily="34" charset="0"/>
            </a:endParaRPr>
          </a:p>
          <a:p>
            <a:r>
              <a:rPr lang="en-US" sz="1200" b="1" i="1" dirty="0">
                <a:solidFill>
                  <a:schemeClr val="tx2">
                    <a:lumMod val="75000"/>
                  </a:schemeClr>
                </a:solidFill>
                <a:latin typeface="Calibri" pitchFamily="34" charset="0"/>
                <a:cs typeface="Calibri" pitchFamily="34" charset="0"/>
              </a:rPr>
              <a:t>Classifier</a:t>
            </a:r>
            <a:r>
              <a:rPr lang="en-US" sz="1200" b="1" dirty="0">
                <a:solidFill>
                  <a:schemeClr val="tx2">
                    <a:lumMod val="75000"/>
                  </a:schemeClr>
                </a:solidFill>
                <a:latin typeface="Calibri" pitchFamily="34" charset="0"/>
                <a:cs typeface="Calibri" pitchFamily="34" charset="0"/>
              </a:rPr>
              <a:t> : </a:t>
            </a:r>
            <a:r>
              <a:rPr lang="en-US" sz="1200" dirty="0">
                <a:latin typeface="Calibri" pitchFamily="34" charset="0"/>
                <a:cs typeface="Calibri" pitchFamily="34" charset="0"/>
              </a:rPr>
              <a:t>Random Forest (maximum depth = 5, number of trees = 50)</a:t>
            </a:r>
          </a:p>
          <a:p>
            <a:r>
              <a:rPr lang="en-US" sz="1200" b="1" i="1" dirty="0">
                <a:solidFill>
                  <a:schemeClr val="tx2">
                    <a:lumMod val="75000"/>
                  </a:schemeClr>
                </a:solidFill>
                <a:latin typeface="Calibri" pitchFamily="34" charset="0"/>
                <a:cs typeface="Calibri" pitchFamily="34" charset="0"/>
              </a:rPr>
              <a:t>Errors </a:t>
            </a:r>
            <a:r>
              <a:rPr lang="en-US" sz="1200" b="1" dirty="0">
                <a:solidFill>
                  <a:schemeClr val="tx2">
                    <a:lumMod val="75000"/>
                  </a:schemeClr>
                </a:solidFill>
                <a:latin typeface="Calibri" pitchFamily="34" charset="0"/>
                <a:cs typeface="Calibri" pitchFamily="34" charset="0"/>
              </a:rPr>
              <a:t>:</a:t>
            </a:r>
            <a:r>
              <a:rPr lang="en-US" sz="1200" b="1" i="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21 priority-1 errors as provided by Bank of </a:t>
            </a:r>
            <a:r>
              <a:rPr lang="en-US" sz="1200" dirty="0" smtClean="0">
                <a:latin typeface="Calibri" pitchFamily="34" charset="0"/>
                <a:cs typeface="Calibri" pitchFamily="34" charset="0"/>
              </a:rPr>
              <a:t>Baroda</a:t>
            </a:r>
          </a:p>
          <a:p>
            <a:r>
              <a:rPr lang="en-US" sz="1200" b="1" i="1" dirty="0" smtClean="0">
                <a:solidFill>
                  <a:schemeClr val="tx2">
                    <a:lumMod val="75000"/>
                  </a:schemeClr>
                </a:solidFill>
                <a:latin typeface="Calibri" pitchFamily="34" charset="0"/>
                <a:cs typeface="Calibri" pitchFamily="34" charset="0"/>
              </a:rPr>
              <a:t>Tickets </a:t>
            </a:r>
            <a:r>
              <a:rPr lang="en-US" sz="1200" b="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FLM and SLM</a:t>
            </a:r>
          </a:p>
          <a:p>
            <a:r>
              <a:rPr lang="en-US" sz="1200" b="1" i="1" dirty="0" smtClean="0">
                <a:solidFill>
                  <a:schemeClr val="tx2">
                    <a:lumMod val="75000"/>
                  </a:schemeClr>
                </a:solidFill>
                <a:latin typeface="Calibri" pitchFamily="34" charset="0"/>
                <a:cs typeface="Calibri" pitchFamily="34" charset="0"/>
              </a:rPr>
              <a:t>Machines </a:t>
            </a:r>
            <a:r>
              <a:rPr lang="en-US" sz="1200" b="1" dirty="0" smtClean="0">
                <a:solidFill>
                  <a:schemeClr val="tx2">
                    <a:lumMod val="75000"/>
                  </a:schemeClr>
                </a:solidFill>
                <a:latin typeface="Calibri" pitchFamily="34" charset="0"/>
                <a:cs typeface="Calibri" pitchFamily="34" charset="0"/>
              </a:rPr>
              <a:t>: </a:t>
            </a:r>
            <a:r>
              <a:rPr lang="en-US" sz="1200" dirty="0" smtClean="0">
                <a:latin typeface="Calibri" pitchFamily="34" charset="0"/>
                <a:cs typeface="Calibri" pitchFamily="34" charset="0"/>
              </a:rPr>
              <a:t>ATMs with not more than 8 average monthly tickets</a:t>
            </a:r>
            <a:endParaRPr lang="en-US" sz="1200" dirty="0">
              <a:latin typeface="Calibri" pitchFamily="34" charset="0"/>
              <a:cs typeface="Calibri" pitchFamily="34" charset="0"/>
            </a:endParaRPr>
          </a:p>
          <a:p>
            <a:r>
              <a:rPr lang="en-US" sz="1200" b="1" i="1" dirty="0">
                <a:solidFill>
                  <a:schemeClr val="tx2">
                    <a:lumMod val="75000"/>
                  </a:schemeClr>
                </a:solidFill>
                <a:latin typeface="Calibri" pitchFamily="34" charset="0"/>
                <a:cs typeface="Calibri" pitchFamily="34" charset="0"/>
              </a:rPr>
              <a:t>Parameters</a:t>
            </a:r>
            <a:r>
              <a:rPr lang="en-US" sz="1200" b="1" dirty="0">
                <a:solidFill>
                  <a:schemeClr val="tx2">
                    <a:lumMod val="75000"/>
                  </a:schemeClr>
                </a:solidFill>
                <a:latin typeface="Calibri" pitchFamily="34" charset="0"/>
                <a:cs typeface="Calibri" pitchFamily="34" charset="0"/>
              </a:rPr>
              <a:t> </a:t>
            </a:r>
            <a:r>
              <a:rPr lang="en-US" sz="13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X </a:t>
            </a:r>
            <a:r>
              <a:rPr lang="en-US" sz="1200" dirty="0" err="1">
                <a:latin typeface="Calibri" pitchFamily="34" charset="0"/>
                <a:cs typeface="Calibri" pitchFamily="34" charset="0"/>
              </a:rPr>
              <a:t>x</a:t>
            </a:r>
            <a:r>
              <a:rPr lang="en-US" sz="1200" dirty="0">
                <a:latin typeface="Calibri" pitchFamily="34" charset="0"/>
                <a:cs typeface="Calibri" pitchFamily="34" charset="0"/>
              </a:rPr>
              <a:t> M = </a:t>
            </a:r>
            <a:r>
              <a:rPr lang="en-US" sz="1200" b="1" dirty="0">
                <a:latin typeface="Calibri" pitchFamily="34" charset="0"/>
                <a:cs typeface="Calibri" pitchFamily="34" charset="0"/>
              </a:rPr>
              <a:t>2 x 10 </a:t>
            </a:r>
            <a:r>
              <a:rPr lang="en-US" sz="1200" dirty="0">
                <a:latin typeface="Calibri" pitchFamily="34" charset="0"/>
                <a:cs typeface="Calibri" pitchFamily="34" charset="0"/>
              </a:rPr>
              <a:t>(OW = 20), Y = </a:t>
            </a:r>
            <a:r>
              <a:rPr lang="en-US" sz="1200" b="1" dirty="0">
                <a:latin typeface="Calibri" pitchFamily="34" charset="0"/>
                <a:cs typeface="Calibri" pitchFamily="34" charset="0"/>
              </a:rPr>
              <a:t>10</a:t>
            </a:r>
            <a:r>
              <a:rPr lang="en-US" sz="1200" dirty="0">
                <a:latin typeface="Calibri" pitchFamily="34" charset="0"/>
                <a:cs typeface="Calibri" pitchFamily="34" charset="0"/>
              </a:rPr>
              <a:t>, Z = </a:t>
            </a:r>
            <a:r>
              <a:rPr lang="en-US" sz="1200" dirty="0" smtClean="0">
                <a:latin typeface="Calibri" pitchFamily="34" charset="0"/>
                <a:cs typeface="Calibri" pitchFamily="34" charset="0"/>
              </a:rPr>
              <a:t>0</a:t>
            </a:r>
          </a:p>
          <a:p>
            <a:endParaRPr lang="en-US" sz="1050" dirty="0">
              <a:latin typeface="Calibri" pitchFamily="34" charset="0"/>
              <a:cs typeface="Calibri" pitchFamily="34" charset="0"/>
            </a:endParaRPr>
          </a:p>
          <a:p>
            <a:r>
              <a:rPr lang="en-US" sz="1200" dirty="0">
                <a:latin typeface="Calibri" pitchFamily="34" charset="0"/>
                <a:cs typeface="Calibri" pitchFamily="34" charset="0"/>
              </a:rPr>
              <a:t>We do a </a:t>
            </a:r>
            <a:r>
              <a:rPr lang="en-US" sz="1200" b="1" dirty="0">
                <a:latin typeface="Calibri" pitchFamily="34" charset="0"/>
                <a:cs typeface="Calibri" pitchFamily="34" charset="0"/>
              </a:rPr>
              <a:t>70%-30% </a:t>
            </a:r>
            <a:r>
              <a:rPr lang="en-US" sz="1200" dirty="0">
                <a:latin typeface="Calibri" pitchFamily="34" charset="0"/>
                <a:cs typeface="Calibri" pitchFamily="34" charset="0"/>
              </a:rPr>
              <a:t>train-test split of the dataset in each case.</a:t>
            </a:r>
          </a:p>
          <a:p>
            <a:endParaRPr lang="en-US" sz="1200" dirty="0">
              <a:latin typeface="Calibri" pitchFamily="34" charset="0"/>
              <a:cs typeface="Calibri" pitchFamily="34" charset="0"/>
            </a:endParaRPr>
          </a:p>
        </p:txBody>
      </p:sp>
      <p:sp>
        <p:nvSpPr>
          <p:cNvPr id="7" name="Rectangle 6"/>
          <p:cNvSpPr/>
          <p:nvPr/>
        </p:nvSpPr>
        <p:spPr>
          <a:xfrm>
            <a:off x="652491" y="2643758"/>
            <a:ext cx="8111549" cy="661720"/>
          </a:xfrm>
          <a:prstGeom prst="rect">
            <a:avLst/>
          </a:prstGeom>
        </p:spPr>
        <p:txBody>
          <a:bodyPr wrap="square">
            <a:spAutoFit/>
          </a:bodyPr>
          <a:lstStyle/>
          <a:p>
            <a:endParaRPr lang="en-US" sz="1200" dirty="0" smtClean="0">
              <a:latin typeface="Calibri" pitchFamily="34" charset="0"/>
              <a:cs typeface="Calibri" pitchFamily="34" charset="0"/>
            </a:endParaRPr>
          </a:p>
          <a:p>
            <a:r>
              <a:rPr lang="en-US" sz="1200" dirty="0" smtClean="0">
                <a:latin typeface="Calibri" pitchFamily="34" charset="0"/>
                <a:cs typeface="Calibri" pitchFamily="34" charset="0"/>
              </a:rPr>
              <a:t>             </a:t>
            </a:r>
            <a:endParaRPr lang="en-US" sz="1200" dirty="0">
              <a:latin typeface="Calibri" pitchFamily="34" charset="0"/>
              <a:cs typeface="Calibri" pitchFamily="34" charset="0"/>
            </a:endParaRPr>
          </a:p>
          <a:p>
            <a:endParaRPr lang="en-US" sz="1300" dirty="0">
              <a:solidFill>
                <a:schemeClr val="tx2">
                  <a:lumMod val="75000"/>
                </a:schemeClr>
              </a:solidFill>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15230405"/>
              </p:ext>
            </p:extLst>
          </p:nvPr>
        </p:nvGraphicFramePr>
        <p:xfrm>
          <a:off x="1403648" y="2685348"/>
          <a:ext cx="6120680" cy="1554480"/>
        </p:xfrm>
        <a:graphic>
          <a:graphicData uri="http://schemas.openxmlformats.org/drawingml/2006/table">
            <a:tbl>
              <a:tblPr firstRow="1" bandRow="1">
                <a:tableStyleId>{22838BEF-8BB2-4498-84A7-C5851F593DF1}</a:tableStyleId>
              </a:tblPr>
              <a:tblGrid>
                <a:gridCol w="765085"/>
                <a:gridCol w="765085"/>
                <a:gridCol w="765085"/>
                <a:gridCol w="765085"/>
                <a:gridCol w="765085"/>
                <a:gridCol w="765085"/>
                <a:gridCol w="765085"/>
                <a:gridCol w="765085"/>
              </a:tblGrid>
              <a:tr h="360040">
                <a:tc>
                  <a:txBody>
                    <a:bodyPr/>
                    <a:lstStyle/>
                    <a:p>
                      <a:pPr algn="ctr"/>
                      <a:r>
                        <a:rPr lang="en-US" sz="1200" dirty="0" smtClean="0">
                          <a:latin typeface="Calibri" pitchFamily="34" charset="0"/>
                          <a:cs typeface="Calibri" pitchFamily="34" charset="0"/>
                        </a:rPr>
                        <a:t>Feature Groups</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b="1" i="1" dirty="0" smtClean="0">
                          <a:latin typeface="Calibri" pitchFamily="34" charset="0"/>
                          <a:cs typeface="Calibri" pitchFamily="34" charset="0"/>
                        </a:rPr>
                        <a:t>B</a:t>
                      </a:r>
                      <a:endParaRPr lang="en-IN" sz="1400" b="1"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i="1" dirty="0" smtClean="0">
                          <a:latin typeface="Calibri" pitchFamily="34" charset="0"/>
                          <a:cs typeface="Calibri" pitchFamily="34" charset="0"/>
                        </a:rPr>
                        <a:t>A</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i="1" dirty="0" smtClean="0">
                          <a:latin typeface="Calibri" pitchFamily="34" charset="0"/>
                          <a:cs typeface="Calibri" pitchFamily="34" charset="0"/>
                        </a:rPr>
                        <a:t>P</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i="1" dirty="0" smtClean="0">
                          <a:latin typeface="Calibri" pitchFamily="34" charset="0"/>
                          <a:cs typeface="Calibri" pitchFamily="34" charset="0"/>
                        </a:rPr>
                        <a:t>B, A</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i="1" dirty="0" smtClean="0">
                          <a:latin typeface="Calibri" pitchFamily="34" charset="0"/>
                          <a:cs typeface="Calibri" pitchFamily="34" charset="0"/>
                        </a:rPr>
                        <a:t>B, P</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i="1" dirty="0" smtClean="0">
                          <a:latin typeface="Calibri" pitchFamily="34" charset="0"/>
                          <a:cs typeface="Calibri" pitchFamily="34" charset="0"/>
                        </a:rPr>
                        <a:t>A, P</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400" i="1" dirty="0" smtClean="0">
                          <a:latin typeface="Calibri" pitchFamily="34" charset="0"/>
                          <a:cs typeface="Calibri" pitchFamily="34" charset="0"/>
                        </a:rPr>
                        <a:t>B,</a:t>
                      </a:r>
                      <a:r>
                        <a:rPr lang="en-US" sz="1400" i="1" baseline="0" dirty="0" smtClean="0">
                          <a:latin typeface="Calibri" pitchFamily="34" charset="0"/>
                          <a:cs typeface="Calibri" pitchFamily="34" charset="0"/>
                        </a:rPr>
                        <a:t> A, P</a:t>
                      </a:r>
                      <a:endParaRPr lang="en-IN" sz="1400" i="1"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a:txBody>
                    <a:bodyPr/>
                    <a:lstStyle/>
                    <a:p>
                      <a:pPr algn="ctr"/>
                      <a:r>
                        <a:rPr lang="en-US" sz="1200" b="1" i="0" dirty="0" smtClean="0">
                          <a:latin typeface="Calibri" pitchFamily="34" charset="0"/>
                          <a:cs typeface="Calibri" pitchFamily="34" charset="0"/>
                        </a:rPr>
                        <a:t>Precision</a:t>
                      </a:r>
                      <a:endParaRPr lang="en-IN" sz="1200" b="1"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0.6031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0.6117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0.5587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0.6096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0.6001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0.6110</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0.6103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29736">
                <a:tc>
                  <a:txBody>
                    <a:bodyPr/>
                    <a:lstStyle/>
                    <a:p>
                      <a:pPr algn="ctr"/>
                      <a:r>
                        <a:rPr lang="en-US" sz="1200" b="1" i="0" dirty="0" smtClean="0">
                          <a:latin typeface="Calibri" pitchFamily="34" charset="0"/>
                          <a:cs typeface="Calibri" pitchFamily="34" charset="0"/>
                        </a:rPr>
                        <a:t>Recall</a:t>
                      </a:r>
                      <a:endParaRPr lang="en-IN" sz="1200" b="1"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0.8223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0.7891</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0.9998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0.7909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0.8263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0.7879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0.7929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43448">
                <a:tc>
                  <a:txBody>
                    <a:bodyPr/>
                    <a:lstStyle/>
                    <a:p>
                      <a:pPr algn="ctr"/>
                      <a:r>
                        <a:rPr lang="en-US" sz="1200" b="1" i="0" dirty="0" smtClean="0">
                          <a:latin typeface="Calibri" pitchFamily="34" charset="0"/>
                          <a:cs typeface="Calibri" pitchFamily="34" charset="0"/>
                        </a:rPr>
                        <a:t>F1-Score</a:t>
                      </a:r>
                      <a:endParaRPr lang="en-IN" sz="1200" b="1"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0.6959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0.6892</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0.7168</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0.6885</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0.6953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0.6883</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0.6897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43448">
                <a:tc>
                  <a:txBody>
                    <a:bodyPr/>
                    <a:lstStyle/>
                    <a:p>
                      <a:pPr algn="ctr"/>
                      <a:r>
                        <a:rPr lang="en-US" sz="1200" b="1" i="0" dirty="0" smtClean="0">
                          <a:latin typeface="Calibri" pitchFamily="34" charset="0"/>
                          <a:cs typeface="Calibri" pitchFamily="34" charset="0"/>
                        </a:rPr>
                        <a:t>AUC</a:t>
                      </a:r>
                      <a:endParaRPr lang="en-IN" sz="1200" b="1"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0.6247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0.6306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0.5724</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0.6316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0.6247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0.6306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0.6319</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91300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83518"/>
            <a:ext cx="7776864" cy="2877711"/>
          </a:xfrm>
          <a:prstGeom prst="rect">
            <a:avLst/>
          </a:prstGeom>
          <a:noFill/>
        </p:spPr>
        <p:txBody>
          <a:bodyPr wrap="square" rtlCol="0">
            <a:spAutoFit/>
          </a:bodyPr>
          <a:lstStyle/>
          <a:p>
            <a:pPr marL="0" lvl="1" algn="just"/>
            <a:r>
              <a:rPr lang="en-IN" sz="1200" b="1" dirty="0" smtClean="0">
                <a:solidFill>
                  <a:schemeClr val="tx2">
                    <a:lumMod val="75000"/>
                  </a:schemeClr>
                </a:solidFill>
                <a:latin typeface="Calibri" pitchFamily="34" charset="0"/>
                <a:cs typeface="Calibri" pitchFamily="34" charset="0"/>
              </a:rPr>
              <a:t>Profile </a:t>
            </a:r>
            <a:r>
              <a:rPr lang="en-IN" sz="1200" b="1" dirty="0">
                <a:solidFill>
                  <a:schemeClr val="tx2">
                    <a:lumMod val="75000"/>
                  </a:schemeClr>
                </a:solidFill>
                <a:latin typeface="Calibri" pitchFamily="34" charset="0"/>
                <a:cs typeface="Calibri" pitchFamily="34" charset="0"/>
              </a:rPr>
              <a:t>Based </a:t>
            </a:r>
            <a:r>
              <a:rPr lang="en-IN" sz="1200" b="1" dirty="0" smtClean="0">
                <a:solidFill>
                  <a:schemeClr val="tx2">
                    <a:lumMod val="75000"/>
                  </a:schemeClr>
                </a:solidFill>
                <a:latin typeface="Calibri" pitchFamily="34" charset="0"/>
                <a:cs typeface="Calibri" pitchFamily="34" charset="0"/>
              </a:rPr>
              <a:t>Features</a:t>
            </a:r>
          </a:p>
          <a:p>
            <a:pPr marL="0" lvl="1" algn="just"/>
            <a:endParaRPr lang="en-US" sz="1200" dirty="0" smtClean="0">
              <a:latin typeface="Calibri" pitchFamily="34" charset="0"/>
              <a:cs typeface="Calibri" pitchFamily="34" charset="0"/>
            </a:endParaRPr>
          </a:p>
          <a:p>
            <a:pPr algn="just"/>
            <a:r>
              <a:rPr lang="en-US" sz="1200" dirty="0" smtClean="0">
                <a:latin typeface="Calibri" pitchFamily="34" charset="0"/>
                <a:cs typeface="Calibri" pitchFamily="34" charset="0"/>
              </a:rPr>
              <a:t>We have observed from the </a:t>
            </a:r>
            <a:r>
              <a:rPr lang="en-US" sz="1200" dirty="0">
                <a:latin typeface="Calibri" pitchFamily="34" charset="0"/>
                <a:cs typeface="Calibri" pitchFamily="34" charset="0"/>
              </a:rPr>
              <a:t>d</a:t>
            </a:r>
            <a:r>
              <a:rPr lang="en-US" sz="1200" dirty="0" smtClean="0">
                <a:latin typeface="Calibri" pitchFamily="34" charset="0"/>
                <a:cs typeface="Calibri" pitchFamily="34" charset="0"/>
              </a:rPr>
              <a:t>escriptive statistics on the different properties of the machines, that the type of machine (CAPEX or CR) has different distributions of tickets and errors and hence can be considered to be a variable in our predictive model. </a:t>
            </a:r>
          </a:p>
          <a:p>
            <a:pPr algn="just"/>
            <a:endParaRPr lang="en-US" sz="1200" dirty="0">
              <a:latin typeface="Calibri" pitchFamily="34" charset="0"/>
              <a:cs typeface="Calibri" pitchFamily="34" charset="0"/>
            </a:endParaRPr>
          </a:p>
          <a:p>
            <a:pPr algn="just"/>
            <a:r>
              <a:rPr lang="en-US" sz="1200" dirty="0" smtClean="0">
                <a:latin typeface="Calibri" pitchFamily="34" charset="0"/>
                <a:cs typeface="Calibri" pitchFamily="34" charset="0"/>
              </a:rPr>
              <a:t>Therefore, we introduce a new indicator variable, with 1 denoting a CAPEX machine and 0, a Cash-Recycler, and observe the evaluation metrics. This feature can be included in the dataset as a profile-based feature, which we denote as </a:t>
            </a:r>
            <a:r>
              <a:rPr lang="en-US" sz="1200" b="1" i="1" dirty="0" smtClean="0">
                <a:latin typeface="Calibri" pitchFamily="34" charset="0"/>
                <a:cs typeface="Calibri" pitchFamily="34" charset="0"/>
              </a:rPr>
              <a:t>Pr</a:t>
            </a:r>
            <a:r>
              <a:rPr lang="en-US" sz="1200" dirty="0" smtClean="0">
                <a:latin typeface="Calibri" pitchFamily="34" charset="0"/>
                <a:cs typeface="Calibri" pitchFamily="34" charset="0"/>
              </a:rPr>
              <a:t>.</a:t>
            </a:r>
          </a:p>
          <a:p>
            <a:pPr algn="just"/>
            <a:endParaRPr lang="en-US" sz="1200" dirty="0">
              <a:latin typeface="Calibri" pitchFamily="34" charset="0"/>
              <a:cs typeface="Calibri" pitchFamily="34" charset="0"/>
            </a:endParaRPr>
          </a:p>
          <a:p>
            <a:r>
              <a:rPr lang="en-US" sz="1200" b="1" i="1" dirty="0">
                <a:solidFill>
                  <a:schemeClr val="tx2">
                    <a:lumMod val="75000"/>
                  </a:schemeClr>
                </a:solidFill>
                <a:latin typeface="Calibri" pitchFamily="34" charset="0"/>
                <a:cs typeface="Calibri" pitchFamily="34" charset="0"/>
              </a:rPr>
              <a:t>Features</a:t>
            </a:r>
            <a:r>
              <a:rPr lang="en-US" sz="1200" b="1" dirty="0">
                <a:solidFill>
                  <a:schemeClr val="tx2">
                    <a:lumMod val="75000"/>
                  </a:schemeClr>
                </a:solidFill>
                <a:latin typeface="Calibri" pitchFamily="34" charset="0"/>
                <a:cs typeface="Calibri" pitchFamily="34" charset="0"/>
              </a:rPr>
              <a:t> : </a:t>
            </a:r>
            <a:r>
              <a:rPr lang="en-US" sz="1200" dirty="0">
                <a:latin typeface="Calibri" pitchFamily="34" charset="0"/>
                <a:cs typeface="Calibri" pitchFamily="34" charset="0"/>
              </a:rPr>
              <a:t>Basic and Advanced statistics-based, </a:t>
            </a:r>
            <a:r>
              <a:rPr lang="en-US" sz="1200" dirty="0" smtClean="0">
                <a:latin typeface="Calibri" pitchFamily="34" charset="0"/>
                <a:cs typeface="Calibri" pitchFamily="34" charset="0"/>
              </a:rPr>
              <a:t>Pattern-based features, and Site Type indicator</a:t>
            </a:r>
            <a:endParaRPr lang="en-US" sz="200" dirty="0">
              <a:latin typeface="Calibri" pitchFamily="34" charset="0"/>
              <a:cs typeface="Calibri" pitchFamily="34" charset="0"/>
            </a:endParaRPr>
          </a:p>
          <a:p>
            <a:r>
              <a:rPr lang="en-US" sz="1200" b="1" i="1" dirty="0">
                <a:solidFill>
                  <a:schemeClr val="tx2">
                    <a:lumMod val="75000"/>
                  </a:schemeClr>
                </a:solidFill>
                <a:latin typeface="Calibri" pitchFamily="34" charset="0"/>
                <a:cs typeface="Calibri" pitchFamily="34" charset="0"/>
              </a:rPr>
              <a:t>Classifier</a:t>
            </a:r>
            <a:r>
              <a:rPr lang="en-US" sz="1200" b="1" dirty="0">
                <a:solidFill>
                  <a:schemeClr val="tx2">
                    <a:lumMod val="75000"/>
                  </a:schemeClr>
                </a:solidFill>
                <a:latin typeface="Calibri" pitchFamily="34" charset="0"/>
                <a:cs typeface="Calibri" pitchFamily="34" charset="0"/>
              </a:rPr>
              <a:t> : </a:t>
            </a:r>
            <a:r>
              <a:rPr lang="en-US" sz="1200" dirty="0">
                <a:latin typeface="Calibri" pitchFamily="34" charset="0"/>
                <a:cs typeface="Calibri" pitchFamily="34" charset="0"/>
              </a:rPr>
              <a:t>Random Forest (maximum depth = 5, number of trees = 50)</a:t>
            </a:r>
          </a:p>
          <a:p>
            <a:r>
              <a:rPr lang="en-US" sz="1200" b="1" i="1" dirty="0">
                <a:solidFill>
                  <a:schemeClr val="tx2">
                    <a:lumMod val="75000"/>
                  </a:schemeClr>
                </a:solidFill>
                <a:latin typeface="Calibri" pitchFamily="34" charset="0"/>
                <a:cs typeface="Calibri" pitchFamily="34" charset="0"/>
              </a:rPr>
              <a:t>Errors </a:t>
            </a:r>
            <a:r>
              <a:rPr lang="en-US" sz="1200" b="1" dirty="0">
                <a:solidFill>
                  <a:schemeClr val="tx2">
                    <a:lumMod val="75000"/>
                  </a:schemeClr>
                </a:solidFill>
                <a:latin typeface="Calibri" pitchFamily="34" charset="0"/>
                <a:cs typeface="Calibri" pitchFamily="34" charset="0"/>
              </a:rPr>
              <a:t>:</a:t>
            </a:r>
            <a:r>
              <a:rPr lang="en-US" sz="1200" b="1" i="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21 priority-1 errors </a:t>
            </a:r>
            <a:endParaRPr lang="en-US" sz="1200" dirty="0" smtClean="0">
              <a:latin typeface="Calibri" pitchFamily="34" charset="0"/>
              <a:cs typeface="Calibri" pitchFamily="34" charset="0"/>
            </a:endParaRPr>
          </a:p>
          <a:p>
            <a:r>
              <a:rPr lang="en-US" sz="1200" b="1" i="1" dirty="0" smtClean="0">
                <a:solidFill>
                  <a:schemeClr val="tx2">
                    <a:lumMod val="75000"/>
                  </a:schemeClr>
                </a:solidFill>
                <a:latin typeface="Calibri" pitchFamily="34" charset="0"/>
                <a:cs typeface="Calibri" pitchFamily="34" charset="0"/>
              </a:rPr>
              <a:t>Tickets </a:t>
            </a:r>
            <a:r>
              <a:rPr lang="en-US" sz="12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FLM and SLM</a:t>
            </a:r>
          </a:p>
          <a:p>
            <a:r>
              <a:rPr lang="en-US" sz="1200" b="1" i="1" dirty="0">
                <a:solidFill>
                  <a:schemeClr val="tx2">
                    <a:lumMod val="75000"/>
                  </a:schemeClr>
                </a:solidFill>
                <a:latin typeface="Calibri" pitchFamily="34" charset="0"/>
                <a:cs typeface="Calibri" pitchFamily="34" charset="0"/>
              </a:rPr>
              <a:t>Machines </a:t>
            </a:r>
            <a:r>
              <a:rPr lang="en-US" sz="12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ATMs with not more than 8 average monthly tickets</a:t>
            </a:r>
          </a:p>
          <a:p>
            <a:r>
              <a:rPr lang="en-US" sz="1200" b="1" i="1" dirty="0">
                <a:solidFill>
                  <a:schemeClr val="tx2">
                    <a:lumMod val="75000"/>
                  </a:schemeClr>
                </a:solidFill>
                <a:latin typeface="Calibri" pitchFamily="34" charset="0"/>
                <a:cs typeface="Calibri" pitchFamily="34" charset="0"/>
              </a:rPr>
              <a:t>Parameters</a:t>
            </a:r>
            <a:r>
              <a:rPr lang="en-US" sz="1200" b="1" dirty="0">
                <a:solidFill>
                  <a:schemeClr val="tx2">
                    <a:lumMod val="75000"/>
                  </a:schemeClr>
                </a:solidFill>
                <a:latin typeface="Calibri" pitchFamily="34" charset="0"/>
                <a:cs typeface="Calibri" pitchFamily="34" charset="0"/>
              </a:rPr>
              <a:t> </a:t>
            </a:r>
            <a:r>
              <a:rPr lang="en-US" sz="1300" b="1" dirty="0">
                <a:solidFill>
                  <a:schemeClr val="tx2">
                    <a:lumMod val="75000"/>
                  </a:schemeClr>
                </a:solidFill>
                <a:latin typeface="Calibri" pitchFamily="34" charset="0"/>
                <a:cs typeface="Calibri" pitchFamily="34" charset="0"/>
              </a:rPr>
              <a:t>:  </a:t>
            </a:r>
            <a:r>
              <a:rPr lang="en-US" sz="1200" dirty="0">
                <a:latin typeface="Calibri" pitchFamily="34" charset="0"/>
                <a:cs typeface="Calibri" pitchFamily="34" charset="0"/>
              </a:rPr>
              <a:t>X </a:t>
            </a:r>
            <a:r>
              <a:rPr lang="en-US" sz="1200" dirty="0" err="1">
                <a:latin typeface="Calibri" pitchFamily="34" charset="0"/>
                <a:cs typeface="Calibri" pitchFamily="34" charset="0"/>
              </a:rPr>
              <a:t>x</a:t>
            </a:r>
            <a:r>
              <a:rPr lang="en-US" sz="1200" dirty="0">
                <a:latin typeface="Calibri" pitchFamily="34" charset="0"/>
                <a:cs typeface="Calibri" pitchFamily="34" charset="0"/>
              </a:rPr>
              <a:t> M = </a:t>
            </a:r>
            <a:r>
              <a:rPr lang="en-US" sz="1200" b="1" dirty="0">
                <a:latin typeface="Calibri" pitchFamily="34" charset="0"/>
                <a:cs typeface="Calibri" pitchFamily="34" charset="0"/>
              </a:rPr>
              <a:t>2 x 10 </a:t>
            </a:r>
            <a:r>
              <a:rPr lang="en-US" sz="1200" dirty="0">
                <a:latin typeface="Calibri" pitchFamily="34" charset="0"/>
                <a:cs typeface="Calibri" pitchFamily="34" charset="0"/>
              </a:rPr>
              <a:t>(OW = 20), Y = </a:t>
            </a:r>
            <a:r>
              <a:rPr lang="en-US" sz="1200" b="1" dirty="0">
                <a:latin typeface="Calibri" pitchFamily="34" charset="0"/>
                <a:cs typeface="Calibri" pitchFamily="34" charset="0"/>
              </a:rPr>
              <a:t>10</a:t>
            </a:r>
            <a:r>
              <a:rPr lang="en-US" sz="1200" dirty="0">
                <a:latin typeface="Calibri" pitchFamily="34" charset="0"/>
                <a:cs typeface="Calibri" pitchFamily="34" charset="0"/>
              </a:rPr>
              <a:t>, Z = </a:t>
            </a:r>
            <a:r>
              <a:rPr lang="en-US" sz="1200" dirty="0" smtClean="0">
                <a:latin typeface="Calibri" pitchFamily="34" charset="0"/>
                <a:cs typeface="Calibri" pitchFamily="34" charset="0"/>
              </a:rPr>
              <a:t>0</a:t>
            </a:r>
            <a:endParaRPr lang="en-US" sz="1200" dirty="0">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76083106"/>
              </p:ext>
            </p:extLst>
          </p:nvPr>
        </p:nvGraphicFramePr>
        <p:xfrm>
          <a:off x="1403648" y="3507854"/>
          <a:ext cx="6120680" cy="634360"/>
        </p:xfrm>
        <a:graphic>
          <a:graphicData uri="http://schemas.openxmlformats.org/drawingml/2006/table">
            <a:tbl>
              <a:tblPr firstRow="1" bandRow="1">
                <a:tableStyleId>{22838BEF-8BB2-4498-84A7-C5851F593DF1}</a:tableStyleId>
              </a:tblPr>
              <a:tblGrid>
                <a:gridCol w="1224136"/>
                <a:gridCol w="1224136"/>
                <a:gridCol w="1224136"/>
                <a:gridCol w="1224136"/>
                <a:gridCol w="1224136"/>
              </a:tblGrid>
              <a:tr h="360040">
                <a:tc>
                  <a:txBody>
                    <a:bodyPr/>
                    <a:lstStyle/>
                    <a:p>
                      <a:pPr algn="ctr"/>
                      <a:r>
                        <a:rPr lang="en-US" sz="1200" dirty="0" smtClean="0">
                          <a:latin typeface="Calibri" pitchFamily="34" charset="0"/>
                          <a:cs typeface="Calibri" pitchFamily="34" charset="0"/>
                        </a:rPr>
                        <a:t>Feature Groups</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Precision</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Recall</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F1-score</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AUC</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a:txBody>
                    <a:bodyPr/>
                    <a:lstStyle/>
                    <a:p>
                      <a:pPr algn="ctr"/>
                      <a:r>
                        <a:rPr lang="en-US" sz="1200" b="1" i="1" dirty="0" smtClean="0"/>
                        <a:t>B, A, P, </a:t>
                      </a:r>
                      <a:r>
                        <a:rPr lang="en-US" sz="1200" b="1" i="1" dirty="0" err="1" smtClean="0"/>
                        <a:t>Pr</a:t>
                      </a:r>
                      <a:endParaRPr lang="en-IN" sz="1200" b="1" i="1" dirty="0"/>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0.6106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0.8027</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0.6936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dirty="0" smtClean="0">
                          <a:latin typeface="Calibri" pitchFamily="34" charset="0"/>
                          <a:cs typeface="Calibri" pitchFamily="34" charset="0"/>
                        </a:rPr>
                        <a:t>0.6356</a:t>
                      </a:r>
                      <a:endParaRPr lang="en-IN" sz="120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14065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09147" y="699542"/>
            <a:ext cx="6984776" cy="515704"/>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FUTURE  TASKS</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sp>
        <p:nvSpPr>
          <p:cNvPr id="6" name="TextBox 5"/>
          <p:cNvSpPr txBox="1"/>
          <p:nvPr/>
        </p:nvSpPr>
        <p:spPr>
          <a:xfrm>
            <a:off x="827584" y="1419622"/>
            <a:ext cx="7416824" cy="1200329"/>
          </a:xfrm>
          <a:prstGeom prst="rect">
            <a:avLst/>
          </a:prstGeom>
          <a:noFill/>
        </p:spPr>
        <p:txBody>
          <a:bodyPr wrap="square" rtlCol="0">
            <a:spAutoFit/>
          </a:bodyPr>
          <a:lstStyle/>
          <a:p>
            <a:pPr marL="171450" lvl="0" indent="-171450">
              <a:buFont typeface="Arial" pitchFamily="34" charset="0"/>
              <a:buChar char="•"/>
            </a:pPr>
            <a:r>
              <a:rPr lang="en-US" sz="1200" dirty="0" smtClean="0">
                <a:latin typeface="Calibri" pitchFamily="34" charset="0"/>
                <a:cs typeface="Calibri" pitchFamily="34" charset="0"/>
              </a:rPr>
              <a:t>The </a:t>
            </a:r>
            <a:r>
              <a:rPr lang="en-US" sz="1200" dirty="0" err="1" smtClean="0">
                <a:latin typeface="Calibri" pitchFamily="34" charset="0"/>
                <a:cs typeface="Calibri" pitchFamily="34" charset="0"/>
              </a:rPr>
              <a:t>faikure</a:t>
            </a:r>
            <a:r>
              <a:rPr lang="en-US" sz="1200" dirty="0" smtClean="0">
                <a:latin typeface="Calibri" pitchFamily="34" charset="0"/>
                <a:cs typeface="Calibri" pitchFamily="34" charset="0"/>
              </a:rPr>
              <a:t> similarity </a:t>
            </a:r>
            <a:r>
              <a:rPr lang="en-US" sz="1200" dirty="0">
                <a:latin typeface="Calibri" pitchFamily="34" charset="0"/>
                <a:cs typeface="Calibri" pitchFamily="34" charset="0"/>
              </a:rPr>
              <a:t>based (</a:t>
            </a:r>
            <a:r>
              <a:rPr lang="en-US" sz="1200" i="1" dirty="0">
                <a:latin typeface="Calibri" pitchFamily="34" charset="0"/>
                <a:cs typeface="Calibri" pitchFamily="34" charset="0"/>
              </a:rPr>
              <a:t>F</a:t>
            </a:r>
            <a:r>
              <a:rPr lang="en-US" sz="1200" dirty="0">
                <a:latin typeface="Calibri" pitchFamily="34" charset="0"/>
                <a:cs typeface="Calibri" pitchFamily="34" charset="0"/>
              </a:rPr>
              <a:t>) and </a:t>
            </a:r>
            <a:r>
              <a:rPr lang="en-US" sz="1200" dirty="0" smtClean="0">
                <a:latin typeface="Calibri" pitchFamily="34" charset="0"/>
                <a:cs typeface="Calibri" pitchFamily="34" charset="0"/>
              </a:rPr>
              <a:t>other profile </a:t>
            </a:r>
            <a:r>
              <a:rPr lang="en-US" sz="1200" dirty="0">
                <a:latin typeface="Calibri" pitchFamily="34" charset="0"/>
                <a:cs typeface="Calibri" pitchFamily="34" charset="0"/>
              </a:rPr>
              <a:t>based features (</a:t>
            </a:r>
            <a:r>
              <a:rPr lang="en-US" sz="1200" i="1" dirty="0">
                <a:latin typeface="Calibri" pitchFamily="34" charset="0"/>
                <a:cs typeface="Calibri" pitchFamily="34" charset="0"/>
              </a:rPr>
              <a:t>R</a:t>
            </a:r>
            <a:r>
              <a:rPr lang="en-US" sz="1200" dirty="0">
                <a:latin typeface="Calibri" pitchFamily="34" charset="0"/>
                <a:cs typeface="Calibri" pitchFamily="34" charset="0"/>
              </a:rPr>
              <a:t>) need to be extracted from the data on ATMs.</a:t>
            </a:r>
            <a:endParaRPr lang="en-IN" sz="1200" dirty="0">
              <a:latin typeface="Calibri" pitchFamily="34" charset="0"/>
              <a:cs typeface="Calibri" pitchFamily="34" charset="0"/>
            </a:endParaRPr>
          </a:p>
          <a:p>
            <a:endParaRPr lang="en-IN" sz="1200" dirty="0">
              <a:latin typeface="Calibri" pitchFamily="34" charset="0"/>
              <a:cs typeface="Calibri" pitchFamily="34" charset="0"/>
            </a:endParaRPr>
          </a:p>
          <a:p>
            <a:pPr marL="171450" lvl="0" indent="-171450">
              <a:buFont typeface="Arial" pitchFamily="34" charset="0"/>
              <a:buChar char="•"/>
            </a:pPr>
            <a:r>
              <a:rPr lang="en-US" sz="1200" dirty="0" smtClean="0">
                <a:latin typeface="Calibri" pitchFamily="34" charset="0"/>
                <a:cs typeface="Calibri" pitchFamily="34" charset="0"/>
              </a:rPr>
              <a:t>In </a:t>
            </a:r>
            <a:r>
              <a:rPr lang="en-US" sz="1200" dirty="0">
                <a:latin typeface="Calibri" pitchFamily="34" charset="0"/>
                <a:cs typeface="Calibri" pitchFamily="34" charset="0"/>
              </a:rPr>
              <a:t>the next phase, we </a:t>
            </a:r>
            <a:r>
              <a:rPr lang="en-US" sz="1200" dirty="0" smtClean="0">
                <a:latin typeface="Calibri" pitchFamily="34" charset="0"/>
                <a:cs typeface="Calibri" pitchFamily="34" charset="0"/>
              </a:rPr>
              <a:t>need to find a way to focus </a:t>
            </a:r>
            <a:r>
              <a:rPr lang="en-US" sz="1200" dirty="0">
                <a:latin typeface="Calibri" pitchFamily="34" charset="0"/>
                <a:cs typeface="Calibri" pitchFamily="34" charset="0"/>
              </a:rPr>
              <a:t>on only the tickets corresponding to SLM.</a:t>
            </a:r>
            <a:endParaRPr lang="en-IN" sz="1200" dirty="0">
              <a:latin typeface="Calibri" pitchFamily="34" charset="0"/>
              <a:cs typeface="Calibri" pitchFamily="34" charset="0"/>
            </a:endParaRPr>
          </a:p>
          <a:p>
            <a:endParaRPr lang="en-IN" sz="1200" dirty="0">
              <a:latin typeface="Calibri" pitchFamily="34" charset="0"/>
              <a:cs typeface="Calibri" pitchFamily="34" charset="0"/>
            </a:endParaRPr>
          </a:p>
          <a:p>
            <a:pPr marL="171450" lvl="0" indent="-171450">
              <a:buFont typeface="Arial" pitchFamily="34" charset="0"/>
              <a:buChar char="•"/>
            </a:pPr>
            <a:r>
              <a:rPr lang="en-US" sz="1200" dirty="0">
                <a:latin typeface="Calibri" pitchFamily="34" charset="0"/>
                <a:cs typeface="Calibri" pitchFamily="34" charset="0"/>
              </a:rPr>
              <a:t>Different models, apart from Random Forest are to be fitted.</a:t>
            </a:r>
            <a:endParaRPr lang="en-IN" sz="1200" dirty="0">
              <a:latin typeface="Calibri" pitchFamily="34" charset="0"/>
              <a:cs typeface="Calibri" pitchFamily="34" charset="0"/>
            </a:endParaRPr>
          </a:p>
          <a:p>
            <a:pPr marL="285750" indent="-285750" algn="just">
              <a:buFont typeface="Arial" pitchFamily="34" charset="0"/>
              <a:buChar char="•"/>
            </a:pPr>
            <a:endParaRPr lang="en-IN" sz="1200" dirty="0">
              <a:latin typeface="Calibri" pitchFamily="34" charset="0"/>
              <a:cs typeface="Calibri" pitchFamily="34" charset="0"/>
            </a:endParaRPr>
          </a:p>
        </p:txBody>
      </p:sp>
    </p:spTree>
    <p:extLst>
      <p:ext uri="{BB962C8B-B14F-4D97-AF65-F5344CB8AC3E}">
        <p14:creationId xmlns:p14="http://schemas.microsoft.com/office/powerpoint/2010/main" val="3987500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973" y="987574"/>
            <a:ext cx="7776864" cy="1872208"/>
          </a:xfrm>
        </p:spPr>
        <p:txBody>
          <a:bodyPr>
            <a:normAutofit/>
          </a:bodyPr>
          <a:lstStyle/>
          <a:p>
            <a:pPr marL="171450" indent="-171450" algn="just" fontAlgn="base">
              <a:buFont typeface="Arial" pitchFamily="34" charset="0"/>
              <a:buChar char="•"/>
            </a:pPr>
            <a:r>
              <a:rPr lang="en-IN" sz="1200" b="0" dirty="0">
                <a:latin typeface="Calibri" pitchFamily="34" charset="0"/>
                <a:cs typeface="Calibri" pitchFamily="34" charset="0"/>
              </a:rPr>
              <a:t>Classification is a </a:t>
            </a:r>
            <a:r>
              <a:rPr lang="en-IN" sz="1200" b="0" dirty="0" smtClean="0">
                <a:latin typeface="Calibri" pitchFamily="34" charset="0"/>
                <a:cs typeface="Calibri" pitchFamily="34" charset="0"/>
              </a:rPr>
              <a:t>supervised learning method which assigns a </a:t>
            </a:r>
            <a:r>
              <a:rPr lang="en-IN" sz="1200" b="0" dirty="0">
                <a:latin typeface="Calibri" pitchFamily="34" charset="0"/>
                <a:cs typeface="Calibri" pitchFamily="34" charset="0"/>
              </a:rPr>
              <a:t>class label to </a:t>
            </a:r>
            <a:r>
              <a:rPr lang="en-IN" sz="1200" b="0" dirty="0" smtClean="0">
                <a:latin typeface="Calibri" pitchFamily="34" charset="0"/>
                <a:cs typeface="Calibri" pitchFamily="34" charset="0"/>
              </a:rPr>
              <a:t>input data points. </a:t>
            </a:r>
          </a:p>
          <a:p>
            <a:pPr marL="171450" indent="-171450" algn="just" fontAlgn="base">
              <a:buFont typeface="Arial" pitchFamily="34" charset="0"/>
              <a:buChar char="•"/>
            </a:pPr>
            <a:r>
              <a:rPr lang="en-IN" sz="1200" b="0" dirty="0" smtClean="0">
                <a:latin typeface="Calibri" pitchFamily="34" charset="0"/>
                <a:cs typeface="Calibri" pitchFamily="34" charset="0"/>
              </a:rPr>
              <a:t>We use classification algorithms when </a:t>
            </a:r>
            <a:r>
              <a:rPr lang="en-IN" sz="1200" b="0" dirty="0">
                <a:latin typeface="Calibri" pitchFamily="34" charset="0"/>
                <a:cs typeface="Calibri" pitchFamily="34" charset="0"/>
              </a:rPr>
              <a:t>the target variable is </a:t>
            </a:r>
            <a:r>
              <a:rPr lang="en-IN" sz="1200" dirty="0">
                <a:latin typeface="Calibri" pitchFamily="34" charset="0"/>
                <a:cs typeface="Calibri" pitchFamily="34" charset="0"/>
              </a:rPr>
              <a:t>not quantitative </a:t>
            </a:r>
            <a:r>
              <a:rPr lang="en-IN" sz="1200" b="0" dirty="0">
                <a:latin typeface="Calibri" pitchFamily="34" charset="0"/>
                <a:cs typeface="Calibri" pitchFamily="34" charset="0"/>
              </a:rPr>
              <a:t>but is rather a set of discrete values or labels. </a:t>
            </a:r>
            <a:endParaRPr lang="en-IN" sz="1200" b="0" dirty="0" smtClean="0">
              <a:latin typeface="Calibri" pitchFamily="34" charset="0"/>
              <a:cs typeface="Calibri" pitchFamily="34" charset="0"/>
            </a:endParaRPr>
          </a:p>
          <a:p>
            <a:pPr marL="171450" indent="-171450" algn="just" fontAlgn="base">
              <a:buFont typeface="Arial" pitchFamily="34" charset="0"/>
              <a:buChar char="•"/>
            </a:pPr>
            <a:r>
              <a:rPr lang="en-IN" sz="1200" b="0" dirty="0" smtClean="0">
                <a:latin typeface="Calibri" pitchFamily="34" charset="0"/>
                <a:cs typeface="Calibri" pitchFamily="34" charset="0"/>
              </a:rPr>
              <a:t>These </a:t>
            </a:r>
            <a:r>
              <a:rPr lang="en-IN" sz="1200" b="0" dirty="0">
                <a:latin typeface="Calibri" pitchFamily="34" charset="0"/>
                <a:cs typeface="Calibri" pitchFamily="34" charset="0"/>
              </a:rPr>
              <a:t>class labels denote some statistical populations, such that data points belonging to the same class share identical properties. </a:t>
            </a:r>
            <a:endParaRPr lang="en-IN" sz="1200" b="0" dirty="0" smtClean="0">
              <a:latin typeface="Calibri" pitchFamily="34" charset="0"/>
              <a:cs typeface="Calibri" pitchFamily="34" charset="0"/>
            </a:endParaRPr>
          </a:p>
        </p:txBody>
      </p:sp>
      <p:sp>
        <p:nvSpPr>
          <p:cNvPr id="4" name="Title 1"/>
          <p:cNvSpPr>
            <a:spLocks noGrp="1"/>
          </p:cNvSpPr>
          <p:nvPr>
            <p:ph type="title"/>
          </p:nvPr>
        </p:nvSpPr>
        <p:spPr>
          <a:xfrm>
            <a:off x="591733" y="195486"/>
            <a:ext cx="8229600" cy="648072"/>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WHAT  IS  BINARY  CLASSIFICATION?</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7355" t="8794" r="7941" b="5524"/>
          <a:stretch/>
        </p:blipFill>
        <p:spPr>
          <a:xfrm>
            <a:off x="4708042" y="1995686"/>
            <a:ext cx="3647821" cy="2494336"/>
          </a:xfrm>
          <a:prstGeom prst="rect">
            <a:avLst/>
          </a:prstGeom>
        </p:spPr>
      </p:pic>
      <p:sp>
        <p:nvSpPr>
          <p:cNvPr id="6" name="TextBox 5"/>
          <p:cNvSpPr txBox="1"/>
          <p:nvPr/>
        </p:nvSpPr>
        <p:spPr>
          <a:xfrm>
            <a:off x="615957" y="2283717"/>
            <a:ext cx="3884035" cy="2323713"/>
          </a:xfrm>
          <a:prstGeom prst="rect">
            <a:avLst/>
          </a:prstGeom>
          <a:noFill/>
        </p:spPr>
        <p:txBody>
          <a:bodyPr wrap="square" rtlCol="0">
            <a:spAutoFit/>
          </a:bodyPr>
          <a:lstStyle/>
          <a:p>
            <a:pPr marL="171450" indent="-171450" algn="just" fontAlgn="base">
              <a:buFont typeface="Arial" pitchFamily="34" charset="0"/>
              <a:buChar char="•"/>
            </a:pPr>
            <a:r>
              <a:rPr lang="en-IN" sz="1200" dirty="0" smtClean="0">
                <a:latin typeface="Calibri" pitchFamily="34" charset="0"/>
                <a:cs typeface="Calibri" pitchFamily="34" charset="0"/>
              </a:rPr>
              <a:t>A </a:t>
            </a:r>
            <a:r>
              <a:rPr lang="en-IN" sz="1200" dirty="0">
                <a:latin typeface="Calibri" pitchFamily="34" charset="0"/>
                <a:cs typeface="Calibri" pitchFamily="34" charset="0"/>
              </a:rPr>
              <a:t>classification problem can have 2 or more distinct classes. </a:t>
            </a:r>
            <a:endParaRPr lang="en-IN" sz="1200" dirty="0" smtClean="0">
              <a:latin typeface="Calibri" pitchFamily="34" charset="0"/>
              <a:cs typeface="Calibri" pitchFamily="34" charset="0"/>
            </a:endParaRPr>
          </a:p>
          <a:p>
            <a:pPr marL="171450" indent="-171450" algn="just" fontAlgn="base">
              <a:buFont typeface="Arial" pitchFamily="34" charset="0"/>
              <a:buChar char="•"/>
            </a:pPr>
            <a:endParaRPr lang="en-IN" sz="1000" dirty="0">
              <a:latin typeface="Calibri" pitchFamily="34" charset="0"/>
              <a:cs typeface="Calibri" pitchFamily="34" charset="0"/>
            </a:endParaRPr>
          </a:p>
          <a:p>
            <a:pPr marL="171450" indent="-171450" algn="just" fontAlgn="base">
              <a:buFont typeface="Arial" pitchFamily="34" charset="0"/>
              <a:buChar char="•"/>
            </a:pPr>
            <a:r>
              <a:rPr lang="en-IN" sz="1200" dirty="0" smtClean="0">
                <a:latin typeface="Calibri" pitchFamily="34" charset="0"/>
                <a:cs typeface="Calibri" pitchFamily="34" charset="0"/>
              </a:rPr>
              <a:t>Accordingly </a:t>
            </a:r>
            <a:r>
              <a:rPr lang="en-IN" sz="1200" dirty="0">
                <a:latin typeface="Calibri" pitchFamily="34" charset="0"/>
                <a:cs typeface="Calibri" pitchFamily="34" charset="0"/>
              </a:rPr>
              <a:t>we have </a:t>
            </a:r>
            <a:r>
              <a:rPr lang="en-IN" sz="1200" dirty="0" smtClean="0">
                <a:latin typeface="Calibri" pitchFamily="34" charset="0"/>
                <a:cs typeface="Calibri" pitchFamily="34" charset="0"/>
              </a:rPr>
              <a:t>binary </a:t>
            </a:r>
            <a:r>
              <a:rPr lang="en-IN" sz="1200" dirty="0">
                <a:latin typeface="Calibri" pitchFamily="34" charset="0"/>
                <a:cs typeface="Calibri" pitchFamily="34" charset="0"/>
              </a:rPr>
              <a:t>classification (with classes 0 and 1) and multi-class classification. </a:t>
            </a:r>
          </a:p>
          <a:p>
            <a:pPr algn="just" fontAlgn="base"/>
            <a:endParaRPr lang="en-US" sz="1400" dirty="0">
              <a:latin typeface="Calibri" pitchFamily="34" charset="0"/>
              <a:cs typeface="Calibri" pitchFamily="34" charset="0"/>
            </a:endParaRPr>
          </a:p>
          <a:p>
            <a:pPr algn="just" fontAlgn="base"/>
            <a:endParaRPr lang="en-IN" dirty="0" smtClean="0">
              <a:latin typeface="Calibri" pitchFamily="34" charset="0"/>
              <a:cs typeface="Calibri" pitchFamily="34" charset="0"/>
            </a:endParaRPr>
          </a:p>
          <a:p>
            <a:pPr algn="just" fontAlgn="base"/>
            <a:r>
              <a:rPr lang="en-IN" sz="1200" dirty="0" smtClean="0">
                <a:latin typeface="Calibri" pitchFamily="34" charset="0"/>
                <a:cs typeface="Calibri" pitchFamily="34" charset="0"/>
              </a:rPr>
              <a:t>In </a:t>
            </a:r>
            <a:r>
              <a:rPr lang="en-IN" sz="1200" dirty="0">
                <a:latin typeface="Calibri" pitchFamily="34" charset="0"/>
                <a:cs typeface="Calibri" pitchFamily="34" charset="0"/>
              </a:rPr>
              <a:t>this study, </a:t>
            </a:r>
            <a:r>
              <a:rPr lang="en-US" sz="1200" dirty="0">
                <a:latin typeface="Calibri" pitchFamily="34" charset="0"/>
                <a:cs typeface="Calibri" pitchFamily="34" charset="0"/>
              </a:rPr>
              <a:t>we classify a data point </a:t>
            </a:r>
            <a:r>
              <a:rPr lang="en-US" sz="1200" dirty="0" smtClean="0">
                <a:latin typeface="Calibri" pitchFamily="34" charset="0"/>
                <a:cs typeface="Calibri" pitchFamily="34" charset="0"/>
              </a:rPr>
              <a:t>into,</a:t>
            </a:r>
          </a:p>
          <a:p>
            <a:pPr algn="just" fontAlgn="base"/>
            <a:r>
              <a:rPr lang="en-US" sz="700" dirty="0" smtClean="0">
                <a:latin typeface="Calibri" pitchFamily="34" charset="0"/>
                <a:cs typeface="Calibri" pitchFamily="34" charset="0"/>
              </a:rPr>
              <a:t> </a:t>
            </a:r>
          </a:p>
          <a:p>
            <a:pPr marL="171450" indent="-171450" algn="just" fontAlgn="base">
              <a:buFont typeface="Arial" pitchFamily="34" charset="0"/>
              <a:buChar char="•"/>
            </a:pPr>
            <a:r>
              <a:rPr lang="en-US" sz="1200" b="1" dirty="0" smtClean="0">
                <a:latin typeface="Calibri" pitchFamily="34" charset="0"/>
                <a:cs typeface="Calibri" pitchFamily="34" charset="0"/>
              </a:rPr>
              <a:t>class </a:t>
            </a:r>
            <a:r>
              <a:rPr lang="en-US" sz="1200" b="1" dirty="0">
                <a:latin typeface="Calibri" pitchFamily="34" charset="0"/>
                <a:cs typeface="Calibri" pitchFamily="34" charset="0"/>
              </a:rPr>
              <a:t>1</a:t>
            </a:r>
            <a:r>
              <a:rPr lang="en-US" sz="1200" dirty="0">
                <a:latin typeface="Calibri" pitchFamily="34" charset="0"/>
                <a:cs typeface="Calibri" pitchFamily="34" charset="0"/>
              </a:rPr>
              <a:t> if the machine is likely to experience break </a:t>
            </a:r>
            <a:r>
              <a:rPr lang="en-US" sz="1200" dirty="0" smtClean="0">
                <a:latin typeface="Calibri" pitchFamily="34" charset="0"/>
                <a:cs typeface="Calibri" pitchFamily="34" charset="0"/>
              </a:rPr>
              <a:t>down</a:t>
            </a:r>
            <a:endParaRPr lang="en-US" sz="1200" dirty="0">
              <a:latin typeface="Calibri" pitchFamily="34" charset="0"/>
              <a:cs typeface="Calibri" pitchFamily="34" charset="0"/>
            </a:endParaRPr>
          </a:p>
          <a:p>
            <a:pPr marL="171450" indent="-171450" algn="just" fontAlgn="base">
              <a:buFont typeface="Arial" pitchFamily="34" charset="0"/>
              <a:buChar char="•"/>
            </a:pPr>
            <a:r>
              <a:rPr lang="en-US" sz="1200" b="1" dirty="0" smtClean="0">
                <a:latin typeface="Calibri" pitchFamily="34" charset="0"/>
                <a:cs typeface="Calibri" pitchFamily="34" charset="0"/>
              </a:rPr>
              <a:t>class </a:t>
            </a:r>
            <a:r>
              <a:rPr lang="en-US" sz="1200" b="1" dirty="0">
                <a:latin typeface="Calibri" pitchFamily="34" charset="0"/>
                <a:cs typeface="Calibri" pitchFamily="34" charset="0"/>
              </a:rPr>
              <a:t>0</a:t>
            </a:r>
            <a:r>
              <a:rPr lang="en-US" sz="1200" dirty="0">
                <a:latin typeface="Calibri" pitchFamily="34" charset="0"/>
                <a:cs typeface="Calibri" pitchFamily="34" charset="0"/>
              </a:rPr>
              <a:t> if its predicted to be working fine. </a:t>
            </a:r>
            <a:endParaRPr lang="en-IN" sz="1200" dirty="0">
              <a:latin typeface="Calibri" pitchFamily="34" charset="0"/>
              <a:cs typeface="Calibri" pitchFamily="34" charset="0"/>
            </a:endParaRPr>
          </a:p>
          <a:p>
            <a:pPr algn="just"/>
            <a:endParaRPr lang="en-IN" sz="1200" dirty="0"/>
          </a:p>
        </p:txBody>
      </p:sp>
    </p:spTree>
    <p:extLst>
      <p:ext uri="{BB962C8B-B14F-4D97-AF65-F5344CB8AC3E}">
        <p14:creationId xmlns:p14="http://schemas.microsoft.com/office/powerpoint/2010/main" val="1021611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96195" y="1779662"/>
            <a:ext cx="4248472" cy="980727"/>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lang="en-US" sz="4600" b="1" dirty="0" smtClean="0">
                <a:solidFill>
                  <a:schemeClr val="tx2">
                    <a:lumMod val="75000"/>
                  </a:schemeClr>
                </a:solidFill>
                <a:latin typeface="Times New Roman" pitchFamily="18" charset="0"/>
                <a:cs typeface="Times New Roman" pitchFamily="18" charset="0"/>
              </a:rPr>
              <a:t>THANK  YOU.</a:t>
            </a:r>
            <a:endParaRPr lang="en-IN" sz="4600" b="1"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57431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87574"/>
            <a:ext cx="7620000" cy="360040"/>
          </a:xfrm>
        </p:spPr>
        <p:txBody>
          <a:bodyPr>
            <a:normAutofit/>
          </a:bodyPr>
          <a:lstStyle/>
          <a:p>
            <a:r>
              <a:rPr lang="en-US" sz="1200" b="0" dirty="0" smtClean="0">
                <a:latin typeface="Calibri" pitchFamily="34" charset="0"/>
                <a:cs typeface="Calibri" pitchFamily="34" charset="0"/>
              </a:rPr>
              <a:t>Here, three algorithms have been discussed – Logistic Regression, Decision Tree, Random Forest.</a:t>
            </a:r>
          </a:p>
          <a:p>
            <a:endParaRPr lang="en-IN" sz="1200" b="0" dirty="0">
              <a:latin typeface="Calibri" pitchFamily="34" charset="0"/>
              <a:cs typeface="Calibri" pitchFamily="34" charset="0"/>
            </a:endParaRPr>
          </a:p>
        </p:txBody>
      </p:sp>
      <p:sp>
        <p:nvSpPr>
          <p:cNvPr id="6" name="Title 1"/>
          <p:cNvSpPr>
            <a:spLocks noGrp="1"/>
          </p:cNvSpPr>
          <p:nvPr>
            <p:ph type="title"/>
          </p:nvPr>
        </p:nvSpPr>
        <p:spPr>
          <a:xfrm>
            <a:off x="591733" y="195486"/>
            <a:ext cx="8229600" cy="648072"/>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METHODS  OF  CLASSIFICATION</a:t>
            </a:r>
            <a:endParaRPr lang="en-IN" sz="2200" b="1" dirty="0">
              <a:solidFill>
                <a:schemeClr val="tx2">
                  <a:lumMod val="75000"/>
                </a:schemeClr>
              </a:solidFill>
              <a:latin typeface="Cambria" pitchFamily="18" charset="0"/>
              <a:ea typeface="Cambria" pitchFamily="18" charset="0"/>
              <a:cs typeface="Times New Roman"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611560" y="1347614"/>
                <a:ext cx="7560840" cy="2127314"/>
              </a:xfrm>
              <a:prstGeom prst="rect">
                <a:avLst/>
              </a:prstGeom>
              <a:noFill/>
            </p:spPr>
            <p:txBody>
              <a:bodyPr wrap="square" rtlCol="0">
                <a:spAutoFit/>
              </a:bodyPr>
              <a:lstStyle/>
              <a:p>
                <a:pPr algn="just"/>
                <a:r>
                  <a:rPr lang="en-US" sz="1400" b="1" dirty="0" smtClean="0">
                    <a:solidFill>
                      <a:schemeClr val="tx2">
                        <a:lumMod val="75000"/>
                      </a:schemeClr>
                    </a:solidFill>
                    <a:latin typeface="Cambria" pitchFamily="18" charset="0"/>
                    <a:ea typeface="Cambria" pitchFamily="18" charset="0"/>
                    <a:cs typeface="Calibri" pitchFamily="34" charset="0"/>
                  </a:rPr>
                  <a:t>Logistic Regression</a:t>
                </a:r>
              </a:p>
              <a:p>
                <a:pPr algn="just"/>
                <a:endParaRPr lang="en-IN" sz="1000" b="1" dirty="0" smtClean="0">
                  <a:solidFill>
                    <a:schemeClr val="tx2">
                      <a:lumMod val="75000"/>
                    </a:schemeClr>
                  </a:solidFill>
                  <a:latin typeface="Cambria" pitchFamily="18" charset="0"/>
                  <a:ea typeface="Cambria" pitchFamily="18" charset="0"/>
                  <a:cs typeface="Calibri" pitchFamily="34" charset="0"/>
                </a:endParaRPr>
              </a:p>
              <a:p>
                <a:pPr marL="171450" indent="-171450" algn="just">
                  <a:buFont typeface="Arial" pitchFamily="34" charset="0"/>
                  <a:buChar char="•"/>
                </a:pPr>
                <a:r>
                  <a:rPr lang="en-IN" sz="1200" dirty="0" smtClean="0">
                    <a:latin typeface="Calibri" pitchFamily="34" charset="0"/>
                    <a:cs typeface="Calibri" pitchFamily="34" charset="0"/>
                  </a:rPr>
                  <a:t>Logistic </a:t>
                </a:r>
                <a:r>
                  <a:rPr lang="en-IN" sz="1200" dirty="0">
                    <a:latin typeface="Calibri" pitchFamily="34" charset="0"/>
                    <a:cs typeface="Calibri" pitchFamily="34" charset="0"/>
                  </a:rPr>
                  <a:t>regression </a:t>
                </a:r>
                <a:r>
                  <a:rPr lang="en-IN" sz="1200" dirty="0" smtClean="0">
                    <a:latin typeface="Calibri" pitchFamily="34" charset="0"/>
                    <a:cs typeface="Calibri" pitchFamily="34" charset="0"/>
                  </a:rPr>
                  <a:t>is </a:t>
                </a:r>
                <a:r>
                  <a:rPr lang="en-IN" sz="1200" dirty="0">
                    <a:latin typeface="Calibri" pitchFamily="34" charset="0"/>
                    <a:cs typeface="Calibri" pitchFamily="34" charset="0"/>
                  </a:rPr>
                  <a:t>a linear classifier which transforms </a:t>
                </a:r>
                <a:r>
                  <a:rPr lang="en-IN" sz="1200" dirty="0" smtClean="0">
                    <a:latin typeface="Calibri" pitchFamily="34" charset="0"/>
                    <a:cs typeface="Calibri" pitchFamily="34" charset="0"/>
                  </a:rPr>
                  <a:t>a linear combination of the predictors using </a:t>
                </a:r>
                <a:r>
                  <a:rPr lang="en-IN" sz="1200" dirty="0">
                    <a:latin typeface="Calibri" pitchFamily="34" charset="0"/>
                    <a:cs typeface="Calibri" pitchFamily="34" charset="0"/>
                  </a:rPr>
                  <a:t>the sigmoid function to </a:t>
                </a:r>
                <a:r>
                  <a:rPr lang="en-IN" sz="1200" dirty="0" smtClean="0">
                    <a:latin typeface="Calibri" pitchFamily="34" charset="0"/>
                    <a:cs typeface="Calibri" pitchFamily="34" charset="0"/>
                  </a:rPr>
                  <a:t>return the probability of success. </a:t>
                </a:r>
              </a:p>
              <a:p>
                <a:pPr algn="just"/>
                <a:endParaRPr lang="en-IN" sz="1050" dirty="0">
                  <a:latin typeface="Calibri" pitchFamily="34" charset="0"/>
                  <a:cs typeface="Calibri" pitchFamily="34" charset="0"/>
                </a:endParaRPr>
              </a:p>
              <a:p>
                <a:pPr marL="171450" indent="-171450" algn="just">
                  <a:buFont typeface="Arial" pitchFamily="34" charset="0"/>
                  <a:buChar char="•"/>
                </a:pPr>
                <a:r>
                  <a:rPr lang="en-IN" sz="1200" dirty="0">
                    <a:latin typeface="Calibri" pitchFamily="34" charset="0"/>
                    <a:cs typeface="Calibri" pitchFamily="34" charset="0"/>
                  </a:rPr>
                  <a:t>If Y denotes the binary outcome, and X = {x­</a:t>
                </a:r>
                <a:r>
                  <a:rPr lang="en-IN" sz="1200" baseline="-25000" dirty="0">
                    <a:latin typeface="Calibri" pitchFamily="34" charset="0"/>
                    <a:cs typeface="Calibri" pitchFamily="34" charset="0"/>
                  </a:rPr>
                  <a:t>1</a:t>
                </a:r>
                <a:r>
                  <a:rPr lang="en-IN" sz="1200" dirty="0">
                    <a:latin typeface="Calibri" pitchFamily="34" charset="0"/>
                    <a:cs typeface="Calibri" pitchFamily="34" charset="0"/>
                  </a:rPr>
                  <a:t>, x</a:t>
                </a:r>
                <a:r>
                  <a:rPr lang="en-IN" sz="1200" baseline="-25000" dirty="0">
                    <a:latin typeface="Calibri" pitchFamily="34" charset="0"/>
                    <a:cs typeface="Calibri" pitchFamily="34" charset="0"/>
                  </a:rPr>
                  <a:t>2</a:t>
                </a:r>
                <a:r>
                  <a:rPr lang="en-IN" sz="1200" dirty="0">
                    <a:latin typeface="Calibri" pitchFamily="34" charset="0"/>
                    <a:cs typeface="Calibri" pitchFamily="34" charset="0"/>
                  </a:rPr>
                  <a:t>,….., x</a:t>
                </a:r>
                <a:r>
                  <a:rPr lang="en-IN" sz="1200" baseline="-25000" dirty="0">
                    <a:latin typeface="Calibri" pitchFamily="34" charset="0"/>
                    <a:cs typeface="Calibri" pitchFamily="34" charset="0"/>
                  </a:rPr>
                  <a:t>3</a:t>
                </a:r>
                <a:r>
                  <a:rPr lang="en-IN" sz="1200" dirty="0">
                    <a:latin typeface="Calibri" pitchFamily="34" charset="0"/>
                    <a:cs typeface="Calibri" pitchFamily="34" charset="0"/>
                  </a:rPr>
                  <a:t>} is the features vector, then the sigmoid function is given by,</a:t>
                </a:r>
              </a:p>
              <a:p>
                <a:pPr algn="just"/>
                <a:r>
                  <a:rPr lang="en-IN" sz="1000" dirty="0">
                    <a:latin typeface="Calibri" pitchFamily="34" charset="0"/>
                    <a:cs typeface="Calibri" pitchFamily="34" charset="0"/>
                  </a:rPr>
                  <a:t> </a:t>
                </a:r>
              </a:p>
              <a:p>
                <a:pPr algn="just"/>
                <a:r>
                  <a:rPr lang="en-IN" sz="1200" b="1" dirty="0" smtClean="0"/>
                  <a:t>    </a:t>
                </a:r>
                <a14:m>
                  <m:oMath xmlns:m="http://schemas.openxmlformats.org/officeDocument/2006/math">
                    <m:r>
                      <a:rPr lang="en-IN" sz="1400" b="1" i="1">
                        <a:latin typeface="Cambria Math"/>
                      </a:rPr>
                      <m:t>𝑷</m:t>
                    </m:r>
                    <m:d>
                      <m:dPr>
                        <m:endChr m:val="|"/>
                        <m:ctrlPr>
                          <a:rPr lang="en-IN" sz="1400" b="1" i="1">
                            <a:latin typeface="Cambria Math"/>
                          </a:rPr>
                        </m:ctrlPr>
                      </m:dPr>
                      <m:e>
                        <m:r>
                          <a:rPr lang="en-IN" sz="1400" b="1" i="1">
                            <a:latin typeface="Cambria Math"/>
                          </a:rPr>
                          <m:t>𝒀</m:t>
                        </m:r>
                        <m:r>
                          <a:rPr lang="en-IN" sz="1400" b="1" i="1">
                            <a:latin typeface="Cambria Math"/>
                          </a:rPr>
                          <m:t>=</m:t>
                        </m:r>
                        <m:r>
                          <a:rPr lang="en-IN" sz="1400" b="1" i="1">
                            <a:latin typeface="Cambria Math"/>
                          </a:rPr>
                          <m:t>𝟏</m:t>
                        </m:r>
                      </m:e>
                    </m:d>
                    <m:r>
                      <a:rPr lang="en-IN" sz="1400" b="1" i="1">
                        <a:latin typeface="Cambria Math"/>
                      </a:rPr>
                      <m:t> </m:t>
                    </m:r>
                    <m:r>
                      <a:rPr lang="en-IN" sz="1400" b="1" i="1">
                        <a:latin typeface="Cambria Math"/>
                      </a:rPr>
                      <m:t>𝑿</m:t>
                    </m:r>
                    <m:r>
                      <a:rPr lang="en-IN" sz="1400" b="1" i="1">
                        <a:latin typeface="Cambria Math"/>
                      </a:rPr>
                      <m:t>=</m:t>
                    </m:r>
                    <m:r>
                      <a:rPr lang="en-IN" sz="1400" b="1" i="1">
                        <a:latin typeface="Cambria Math"/>
                      </a:rPr>
                      <m:t>𝒙</m:t>
                    </m:r>
                    <m:r>
                      <a:rPr lang="en-IN" sz="1400" b="1" i="1">
                        <a:latin typeface="Cambria Math"/>
                      </a:rPr>
                      <m:t>)= </m:t>
                    </m:r>
                    <m:f>
                      <m:fPr>
                        <m:ctrlPr>
                          <a:rPr lang="en-IN" sz="1400" b="1" i="1">
                            <a:latin typeface="Cambria Math"/>
                          </a:rPr>
                        </m:ctrlPr>
                      </m:fPr>
                      <m:num>
                        <m:r>
                          <a:rPr lang="en-IN" sz="1400" b="1" i="1">
                            <a:latin typeface="Cambria Math"/>
                          </a:rPr>
                          <m:t>𝐞𝐱𝐩</m:t>
                        </m:r>
                        <m:r>
                          <a:rPr lang="en-IN" sz="1400" b="1" i="1">
                            <a:latin typeface="Cambria Math"/>
                          </a:rPr>
                          <m:t>(</m:t>
                        </m:r>
                        <m:sSub>
                          <m:sSubPr>
                            <m:ctrlPr>
                              <a:rPr lang="en-IN" sz="1400" b="1" i="1">
                                <a:latin typeface="Cambria Math"/>
                              </a:rPr>
                            </m:ctrlPr>
                          </m:sSubPr>
                          <m:e>
                            <m:r>
                              <a:rPr lang="en-IN" sz="1400" b="1" i="1">
                                <a:latin typeface="Cambria Math"/>
                              </a:rPr>
                              <m:t>𝒃</m:t>
                            </m:r>
                          </m:e>
                          <m:sub>
                            <m:r>
                              <a:rPr lang="en-IN" sz="1400" b="1" i="1">
                                <a:latin typeface="Cambria Math"/>
                              </a:rPr>
                              <m:t>𝟎</m:t>
                            </m:r>
                          </m:sub>
                        </m:sSub>
                        <m:r>
                          <a:rPr lang="en-IN" sz="1400" b="1" i="1">
                            <a:latin typeface="Cambria Math"/>
                          </a:rPr>
                          <m:t>+</m:t>
                        </m:r>
                        <m:nary>
                          <m:naryPr>
                            <m:chr m:val="∑"/>
                            <m:limLoc m:val="undOvr"/>
                            <m:ctrlPr>
                              <a:rPr lang="en-IN" sz="1400" b="1" i="1">
                                <a:latin typeface="Cambria Math"/>
                              </a:rPr>
                            </m:ctrlPr>
                          </m:naryPr>
                          <m:sub>
                            <m:r>
                              <a:rPr lang="en-IN" sz="1400" b="1" i="1">
                                <a:latin typeface="Cambria Math"/>
                              </a:rPr>
                              <m:t>𝒊</m:t>
                            </m:r>
                            <m:r>
                              <a:rPr lang="en-IN" sz="1400" b="1" i="1">
                                <a:latin typeface="Cambria Math"/>
                              </a:rPr>
                              <m:t>=</m:t>
                            </m:r>
                            <m:r>
                              <a:rPr lang="en-IN" sz="1400" b="1" i="1">
                                <a:latin typeface="Cambria Math"/>
                              </a:rPr>
                              <m:t>𝟏</m:t>
                            </m:r>
                          </m:sub>
                          <m:sup>
                            <m:r>
                              <a:rPr lang="en-IN" sz="1400" b="1" i="1">
                                <a:latin typeface="Cambria Math"/>
                              </a:rPr>
                              <m:t>𝒏</m:t>
                            </m:r>
                          </m:sup>
                          <m:e>
                            <m:sSub>
                              <m:sSubPr>
                                <m:ctrlPr>
                                  <a:rPr lang="en-IN" sz="1400" b="1" i="1">
                                    <a:latin typeface="Cambria Math"/>
                                  </a:rPr>
                                </m:ctrlPr>
                              </m:sSubPr>
                              <m:e>
                                <m:r>
                                  <a:rPr lang="en-IN" sz="1400" b="1" i="1">
                                    <a:latin typeface="Cambria Math"/>
                                  </a:rPr>
                                  <m:t>𝒃</m:t>
                                </m:r>
                              </m:e>
                              <m:sub>
                                <m:r>
                                  <a:rPr lang="en-IN" sz="1400" b="1" i="1">
                                    <a:latin typeface="Cambria Math"/>
                                  </a:rPr>
                                  <m:t>𝒊</m:t>
                                </m:r>
                              </m:sub>
                            </m:sSub>
                            <m:sSub>
                              <m:sSubPr>
                                <m:ctrlPr>
                                  <a:rPr lang="en-IN" sz="1400" b="1" i="1">
                                    <a:latin typeface="Cambria Math"/>
                                  </a:rPr>
                                </m:ctrlPr>
                              </m:sSubPr>
                              <m:e>
                                <m:r>
                                  <a:rPr lang="en-IN" sz="1400" b="1" i="1">
                                    <a:latin typeface="Cambria Math"/>
                                  </a:rPr>
                                  <m:t>𝒙</m:t>
                                </m:r>
                              </m:e>
                              <m:sub>
                                <m:r>
                                  <a:rPr lang="en-IN" sz="1400" b="1" i="1">
                                    <a:latin typeface="Cambria Math"/>
                                  </a:rPr>
                                  <m:t>𝒊</m:t>
                                </m:r>
                              </m:sub>
                            </m:sSub>
                          </m:e>
                        </m:nary>
                        <m:r>
                          <a:rPr lang="en-IN" sz="1400" b="1" i="1">
                            <a:latin typeface="Cambria Math"/>
                          </a:rPr>
                          <m:t>)</m:t>
                        </m:r>
                      </m:num>
                      <m:den>
                        <m:r>
                          <a:rPr lang="en-IN" sz="1400" b="1" i="1">
                            <a:latin typeface="Cambria Math"/>
                          </a:rPr>
                          <m:t>𝟏</m:t>
                        </m:r>
                        <m:r>
                          <a:rPr lang="en-IN" sz="1400" b="1" i="1">
                            <a:latin typeface="Cambria Math"/>
                          </a:rPr>
                          <m:t>+</m:t>
                        </m:r>
                        <m:r>
                          <a:rPr lang="en-IN" sz="1400" b="1" i="1">
                            <a:latin typeface="Cambria Math"/>
                          </a:rPr>
                          <m:t>𝐞𝐱𝐩</m:t>
                        </m:r>
                        <m:r>
                          <a:rPr lang="en-IN" sz="1400" b="1" i="1">
                            <a:latin typeface="Cambria Math"/>
                          </a:rPr>
                          <m:t>(</m:t>
                        </m:r>
                        <m:sSub>
                          <m:sSubPr>
                            <m:ctrlPr>
                              <a:rPr lang="en-IN" sz="1400" b="1" i="1">
                                <a:latin typeface="Cambria Math"/>
                              </a:rPr>
                            </m:ctrlPr>
                          </m:sSubPr>
                          <m:e>
                            <m:r>
                              <a:rPr lang="en-IN" sz="1400" b="1" i="1">
                                <a:latin typeface="Cambria Math"/>
                              </a:rPr>
                              <m:t>𝒃</m:t>
                            </m:r>
                          </m:e>
                          <m:sub>
                            <m:r>
                              <a:rPr lang="en-IN" sz="1400" b="1" i="1">
                                <a:latin typeface="Cambria Math"/>
                              </a:rPr>
                              <m:t>𝟎</m:t>
                            </m:r>
                          </m:sub>
                        </m:sSub>
                        <m:r>
                          <a:rPr lang="en-IN" sz="1400" b="1" i="1">
                            <a:latin typeface="Cambria Math"/>
                          </a:rPr>
                          <m:t>+</m:t>
                        </m:r>
                        <m:nary>
                          <m:naryPr>
                            <m:chr m:val="∑"/>
                            <m:limLoc m:val="undOvr"/>
                            <m:ctrlPr>
                              <a:rPr lang="en-IN" sz="1400" b="1" i="1">
                                <a:latin typeface="Cambria Math"/>
                              </a:rPr>
                            </m:ctrlPr>
                          </m:naryPr>
                          <m:sub>
                            <m:r>
                              <a:rPr lang="en-IN" sz="1400" b="1" i="1">
                                <a:latin typeface="Cambria Math"/>
                              </a:rPr>
                              <m:t>𝒊</m:t>
                            </m:r>
                            <m:r>
                              <a:rPr lang="en-IN" sz="1400" b="1" i="1">
                                <a:latin typeface="Cambria Math"/>
                              </a:rPr>
                              <m:t>=</m:t>
                            </m:r>
                            <m:r>
                              <a:rPr lang="en-IN" sz="1400" b="1" i="1">
                                <a:latin typeface="Cambria Math"/>
                              </a:rPr>
                              <m:t>𝟏</m:t>
                            </m:r>
                          </m:sub>
                          <m:sup>
                            <m:r>
                              <a:rPr lang="en-IN" sz="1400" b="1" i="1">
                                <a:latin typeface="Cambria Math"/>
                              </a:rPr>
                              <m:t>𝒏</m:t>
                            </m:r>
                          </m:sup>
                          <m:e>
                            <m:sSub>
                              <m:sSubPr>
                                <m:ctrlPr>
                                  <a:rPr lang="en-IN" sz="1400" b="1" i="1">
                                    <a:latin typeface="Cambria Math"/>
                                  </a:rPr>
                                </m:ctrlPr>
                              </m:sSubPr>
                              <m:e>
                                <m:r>
                                  <a:rPr lang="en-IN" sz="1400" b="1" i="1">
                                    <a:latin typeface="Cambria Math"/>
                                  </a:rPr>
                                  <m:t>𝒃</m:t>
                                </m:r>
                              </m:e>
                              <m:sub>
                                <m:r>
                                  <a:rPr lang="en-IN" sz="1400" b="1" i="1">
                                    <a:latin typeface="Cambria Math"/>
                                  </a:rPr>
                                  <m:t>𝒊</m:t>
                                </m:r>
                              </m:sub>
                            </m:sSub>
                            <m:sSub>
                              <m:sSubPr>
                                <m:ctrlPr>
                                  <a:rPr lang="en-IN" sz="1400" b="1" i="1">
                                    <a:latin typeface="Cambria Math"/>
                                  </a:rPr>
                                </m:ctrlPr>
                              </m:sSubPr>
                              <m:e>
                                <m:r>
                                  <a:rPr lang="en-IN" sz="1400" b="1" i="1">
                                    <a:latin typeface="Cambria Math"/>
                                  </a:rPr>
                                  <m:t>𝒙</m:t>
                                </m:r>
                              </m:e>
                              <m:sub>
                                <m:r>
                                  <a:rPr lang="en-IN" sz="1400" b="1" i="1">
                                    <a:latin typeface="Cambria Math"/>
                                  </a:rPr>
                                  <m:t>𝒊</m:t>
                                </m:r>
                              </m:sub>
                            </m:sSub>
                          </m:e>
                        </m:nary>
                        <m:r>
                          <a:rPr lang="en-IN" sz="1400" b="1" i="1">
                            <a:latin typeface="Cambria Math"/>
                          </a:rPr>
                          <m:t>)</m:t>
                        </m:r>
                      </m:den>
                    </m:f>
                  </m:oMath>
                </a14:m>
                <a:endParaRPr lang="en-IN" sz="1200" dirty="0">
                  <a:latin typeface="Calibri" pitchFamily="34" charset="0"/>
                  <a:cs typeface="Calibri" pitchFamily="34" charset="0"/>
                </a:endParaRPr>
              </a:p>
              <a:p>
                <a:pPr algn="just"/>
                <a:r>
                  <a:rPr lang="en-IN" sz="1200" dirty="0">
                    <a:latin typeface="Calibri" pitchFamily="34" charset="0"/>
                    <a:cs typeface="Calibri" pitchFamily="34" charset="0"/>
                  </a:rPr>
                  <a:t> </a:t>
                </a:r>
              </a:p>
              <a:p>
                <a:pPr algn="just"/>
                <a:r>
                  <a:rPr lang="en-IN" sz="1200" dirty="0">
                    <a:latin typeface="Calibri" pitchFamily="34" charset="0"/>
                    <a:cs typeface="Calibri" pitchFamily="34" charset="0"/>
                  </a:rPr>
                  <a:t> </a:t>
                </a:r>
                <a:r>
                  <a:rPr lang="en-IN" sz="1200" dirty="0" smtClean="0">
                    <a:latin typeface="Calibri" pitchFamily="34" charset="0"/>
                    <a:cs typeface="Calibri" pitchFamily="34" charset="0"/>
                  </a:rPr>
                  <a:t>    where</a:t>
                </a:r>
                <a:r>
                  <a:rPr lang="en-IN" sz="1200" dirty="0">
                    <a:latin typeface="Calibri" pitchFamily="34" charset="0"/>
                    <a:cs typeface="Calibri" pitchFamily="34" charset="0"/>
                  </a:rPr>
                  <a:t>, </a:t>
                </a:r>
                <a14:m>
                  <m:oMath xmlns:m="http://schemas.openxmlformats.org/officeDocument/2006/math">
                    <m:sSub>
                      <m:sSubPr>
                        <m:ctrlPr>
                          <a:rPr lang="en-IN" sz="1200" i="1">
                            <a:latin typeface="Cambria Math"/>
                          </a:rPr>
                        </m:ctrlPr>
                      </m:sSubPr>
                      <m:e>
                        <m:r>
                          <a:rPr lang="en-IN" sz="1200" i="1">
                            <a:latin typeface="Cambria Math"/>
                          </a:rPr>
                          <m:t>𝑏</m:t>
                        </m:r>
                      </m:e>
                      <m:sub>
                        <m:r>
                          <a:rPr lang="en-IN" sz="1200" i="1">
                            <a:latin typeface="Cambria Math"/>
                          </a:rPr>
                          <m:t>𝑖</m:t>
                        </m:r>
                      </m:sub>
                    </m:sSub>
                  </m:oMath>
                </a14:m>
                <a:r>
                  <a:rPr lang="en-IN" sz="1200" dirty="0">
                    <a:latin typeface="Calibri" pitchFamily="34" charset="0"/>
                    <a:cs typeface="Calibri" pitchFamily="34" charset="0"/>
                  </a:rPr>
                  <a:t> (i = 0, 1, 2,…, n) are the model parameters. </a:t>
                </a:r>
              </a:p>
            </p:txBody>
          </p:sp>
        </mc:Choice>
        <mc:Fallback xmlns="">
          <p:sp>
            <p:nvSpPr>
              <p:cNvPr id="9" name="TextBox 8"/>
              <p:cNvSpPr txBox="1">
                <a:spLocks noRot="1" noChangeAspect="1" noMove="1" noResize="1" noEditPoints="1" noAdjustHandles="1" noChangeArrowheads="1" noChangeShapeType="1" noTextEdit="1"/>
              </p:cNvSpPr>
              <p:nvPr/>
            </p:nvSpPr>
            <p:spPr>
              <a:xfrm>
                <a:off x="611560" y="1347614"/>
                <a:ext cx="7560840" cy="2127314"/>
              </a:xfrm>
              <a:prstGeom prst="rect">
                <a:avLst/>
              </a:prstGeom>
              <a:blipFill rotWithShape="1">
                <a:blip r:embed="rId2"/>
                <a:stretch>
                  <a:fillRect l="-161" t="-573" r="-40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1560" y="3658481"/>
                <a:ext cx="4248472" cy="1154162"/>
              </a:xfrm>
              <a:prstGeom prst="rect">
                <a:avLst/>
              </a:prstGeom>
              <a:noFill/>
            </p:spPr>
            <p:txBody>
              <a:bodyPr wrap="square" rtlCol="0">
                <a:spAutoFit/>
              </a:bodyPr>
              <a:lstStyle/>
              <a:p>
                <a:pPr algn="just"/>
                <a:r>
                  <a:rPr lang="en-IN" sz="1200" dirty="0">
                    <a:latin typeface="Calibri" pitchFamily="34" charset="0"/>
                    <a:cs typeface="Calibri" pitchFamily="34" charset="0"/>
                  </a:rPr>
                  <a:t>The sigmoid function is an S-shaped curve giving the probabilities between 0 and 1. </a:t>
                </a:r>
                <a:endParaRPr lang="en-IN" sz="1200" dirty="0" smtClean="0">
                  <a:latin typeface="Calibri" pitchFamily="34" charset="0"/>
                  <a:cs typeface="Calibri" pitchFamily="34" charset="0"/>
                </a:endParaRPr>
              </a:p>
              <a:p>
                <a:pPr algn="just"/>
                <a:endParaRPr lang="en-IN" sz="700" dirty="0">
                  <a:latin typeface="Calibri" pitchFamily="34" charset="0"/>
                  <a:cs typeface="Calibri" pitchFamily="34" charset="0"/>
                </a:endParaRPr>
              </a:p>
              <a:p>
                <a:pPr algn="just"/>
                <a:r>
                  <a:rPr lang="en-IN" sz="1200" dirty="0" smtClean="0">
                    <a:latin typeface="Calibri" pitchFamily="34" charset="0"/>
                    <a:cs typeface="Calibri" pitchFamily="34" charset="0"/>
                  </a:rPr>
                  <a:t>The </a:t>
                </a:r>
                <a:r>
                  <a:rPr lang="en-IN" sz="1200" dirty="0">
                    <a:latin typeface="Calibri" pitchFamily="34" charset="0"/>
                    <a:cs typeface="Calibri" pitchFamily="34" charset="0"/>
                  </a:rPr>
                  <a:t>x-axis represents the values of feature x, and the y-axis plots the probability </a:t>
                </a:r>
                <a14:m>
                  <m:oMath xmlns:m="http://schemas.openxmlformats.org/officeDocument/2006/math">
                    <m:r>
                      <a:rPr lang="en-IN" sz="1200" i="1">
                        <a:latin typeface="Cambria Math"/>
                      </a:rPr>
                      <m:t>𝑃</m:t>
                    </m:r>
                    <m:d>
                      <m:dPr>
                        <m:endChr m:val="|"/>
                        <m:ctrlPr>
                          <a:rPr lang="en-IN" sz="1200" i="1">
                            <a:latin typeface="Cambria Math"/>
                          </a:rPr>
                        </m:ctrlPr>
                      </m:dPr>
                      <m:e>
                        <m:r>
                          <a:rPr lang="en-IN" sz="1200" i="1">
                            <a:latin typeface="Cambria Math"/>
                          </a:rPr>
                          <m:t>𝑌</m:t>
                        </m:r>
                        <m:r>
                          <a:rPr lang="en-IN" sz="1200" i="1">
                            <a:latin typeface="Cambria Math"/>
                          </a:rPr>
                          <m:t>=1</m:t>
                        </m:r>
                      </m:e>
                    </m:d>
                    <m:r>
                      <a:rPr lang="en-IN" sz="1200" i="1">
                        <a:latin typeface="Cambria Math"/>
                      </a:rPr>
                      <m:t> </m:t>
                    </m:r>
                    <m:r>
                      <a:rPr lang="en-IN" sz="1200" i="1">
                        <a:latin typeface="Cambria Math"/>
                      </a:rPr>
                      <m:t>𝑋</m:t>
                    </m:r>
                    <m:r>
                      <a:rPr lang="en-IN" sz="1200" i="1">
                        <a:latin typeface="Cambria Math"/>
                      </a:rPr>
                      <m:t>=</m:t>
                    </m:r>
                    <m:r>
                      <a:rPr lang="en-IN" sz="1200" i="1">
                        <a:latin typeface="Cambria Math"/>
                      </a:rPr>
                      <m:t>𝑥</m:t>
                    </m:r>
                    <m:r>
                      <a:rPr lang="en-IN" sz="1200" i="1">
                        <a:latin typeface="Cambria Math"/>
                      </a:rPr>
                      <m:t>)</m:t>
                    </m:r>
                  </m:oMath>
                </a14:m>
                <a:r>
                  <a:rPr lang="en-IN" sz="1200" dirty="0">
                    <a:latin typeface="Calibri" pitchFamily="34" charset="0"/>
                    <a:cs typeface="Calibri" pitchFamily="34" charset="0"/>
                  </a:rPr>
                  <a:t>.</a:t>
                </a:r>
              </a:p>
              <a:p>
                <a:endParaRPr lang="en-IN" sz="1200" dirty="0">
                  <a:latin typeface="Calibri" pitchFamily="34" charset="0"/>
                  <a:cs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11560" y="3658481"/>
                <a:ext cx="4248472" cy="1154162"/>
              </a:xfrm>
              <a:prstGeom prst="rect">
                <a:avLst/>
              </a:prstGeom>
              <a:blipFill rotWithShape="1">
                <a:blip r:embed="rId3"/>
                <a:stretch>
                  <a:fillRect r="-1004" b="-1058"/>
                </a:stretch>
              </a:blipFill>
            </p:spPr>
            <p:txBody>
              <a:bodyPr/>
              <a:lstStyle/>
              <a:p>
                <a:r>
                  <a:rPr lang="en-IN">
                    <a:noFill/>
                  </a:rPr>
                  <a:t> </a:t>
                </a:r>
              </a:p>
            </p:txBody>
          </p:sp>
        </mc:Fallback>
      </mc:AlternateContent>
      <p:pic>
        <p:nvPicPr>
          <p:cNvPr id="11" name="Picture 10"/>
          <p:cNvPicPr/>
          <p:nvPr/>
        </p:nvPicPr>
        <p:blipFill rotWithShape="1">
          <a:blip r:embed="rId4">
            <a:extLst>
              <a:ext uri="{28A0092B-C50C-407E-A947-70E740481C1C}">
                <a14:useLocalDpi xmlns:a14="http://schemas.microsoft.com/office/drawing/2010/main" val="0"/>
              </a:ext>
            </a:extLst>
          </a:blip>
          <a:srcRect t="10586" b="7393"/>
          <a:stretch/>
        </p:blipFill>
        <p:spPr bwMode="auto">
          <a:xfrm>
            <a:off x="5148064" y="2571750"/>
            <a:ext cx="3225656" cy="21364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8785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467544" y="339502"/>
                <a:ext cx="8136904" cy="4581895"/>
              </a:xfrm>
              <a:prstGeom prst="rect">
                <a:avLst/>
              </a:prstGeom>
              <a:noFill/>
            </p:spPr>
            <p:txBody>
              <a:bodyPr wrap="square" rtlCol="0">
                <a:spAutoFit/>
              </a:bodyPr>
              <a:lstStyle/>
              <a:p>
                <a:pPr marL="171450" indent="-171450" algn="just">
                  <a:buFont typeface="Arial" pitchFamily="34" charset="0"/>
                  <a:buChar char="•"/>
                </a:pPr>
                <a:r>
                  <a:rPr lang="en-IN" sz="1200" dirty="0" smtClean="0">
                    <a:latin typeface="Calibri" pitchFamily="34" charset="0"/>
                    <a:cs typeface="Calibri" pitchFamily="34" charset="0"/>
                  </a:rPr>
                  <a:t>The log odds of success is a linear combination of the independent variables.</a:t>
                </a:r>
              </a:p>
              <a:p>
                <a:pPr marL="171450" indent="-171450" algn="just">
                  <a:buFont typeface="Arial" pitchFamily="34" charset="0"/>
                  <a:buChar char="•"/>
                </a:pPr>
                <a:endParaRPr lang="en-IN" sz="500" dirty="0">
                  <a:latin typeface="Calibri" pitchFamily="34" charset="0"/>
                  <a:cs typeface="Calibri" pitchFamily="34" charset="0"/>
                </a:endParaRPr>
              </a:p>
              <a:p>
                <a:pPr algn="just"/>
                <a14:m>
                  <m:oMathPara xmlns:m="http://schemas.openxmlformats.org/officeDocument/2006/math">
                    <m:oMathParaPr>
                      <m:jc m:val="centerGroup"/>
                    </m:oMathParaPr>
                    <m:oMath xmlns:m="http://schemas.openxmlformats.org/officeDocument/2006/math">
                      <m:r>
                        <a:rPr lang="en-IN" sz="1100" b="1" i="1">
                          <a:latin typeface="Cambria Math"/>
                        </a:rPr>
                        <m:t>𝒍𝒐𝒈</m:t>
                      </m:r>
                      <m:d>
                        <m:dPr>
                          <m:ctrlPr>
                            <a:rPr lang="en-IN" sz="1100" b="1" i="1">
                              <a:latin typeface="Cambria Math"/>
                            </a:rPr>
                          </m:ctrlPr>
                        </m:dPr>
                        <m:e>
                          <m:f>
                            <m:fPr>
                              <m:ctrlPr>
                                <a:rPr lang="en-IN" sz="1100" b="1" i="1">
                                  <a:latin typeface="Cambria Math"/>
                                </a:rPr>
                              </m:ctrlPr>
                            </m:fPr>
                            <m:num>
                              <m:r>
                                <a:rPr lang="en-IN" sz="1100" b="1" i="1">
                                  <a:latin typeface="Cambria Math"/>
                                </a:rPr>
                                <m:t>𝑷</m:t>
                              </m:r>
                              <m:d>
                                <m:dPr>
                                  <m:ctrlPr>
                                    <a:rPr lang="en-IN" sz="1100" b="1" i="1">
                                      <a:latin typeface="Cambria Math"/>
                                    </a:rPr>
                                  </m:ctrlPr>
                                </m:dPr>
                                <m:e>
                                  <m:r>
                                    <a:rPr lang="en-IN" sz="1100" b="1" i="1">
                                      <a:latin typeface="Cambria Math"/>
                                    </a:rPr>
                                    <m:t>𝒀</m:t>
                                  </m:r>
                                  <m:r>
                                    <a:rPr lang="en-IN" sz="1100" b="1" i="1">
                                      <a:latin typeface="Cambria Math"/>
                                    </a:rPr>
                                    <m:t>=</m:t>
                                  </m:r>
                                  <m:r>
                                    <a:rPr lang="en-IN" sz="1100" b="1" i="1">
                                      <a:latin typeface="Cambria Math"/>
                                    </a:rPr>
                                    <m:t>𝟏</m:t>
                                  </m:r>
                                </m:e>
                                <m:e>
                                  <m:r>
                                    <a:rPr lang="en-IN" sz="1100" b="1" i="1">
                                      <a:latin typeface="Cambria Math"/>
                                    </a:rPr>
                                    <m:t>𝑿</m:t>
                                  </m:r>
                                </m:e>
                              </m:d>
                            </m:num>
                            <m:den>
                              <m:r>
                                <a:rPr lang="en-IN" sz="1100" b="1" i="1">
                                  <a:latin typeface="Cambria Math"/>
                                </a:rPr>
                                <m:t>𝟏</m:t>
                              </m:r>
                              <m:r>
                                <a:rPr lang="en-IN" sz="1100" b="1" i="1">
                                  <a:latin typeface="Cambria Math"/>
                                </a:rPr>
                                <m:t>−</m:t>
                              </m:r>
                              <m:r>
                                <a:rPr lang="en-IN" sz="1100" b="1" i="1">
                                  <a:latin typeface="Cambria Math"/>
                                </a:rPr>
                                <m:t>𝑷</m:t>
                              </m:r>
                              <m:d>
                                <m:dPr>
                                  <m:ctrlPr>
                                    <a:rPr lang="en-IN" sz="1100" b="1" i="1">
                                      <a:latin typeface="Cambria Math"/>
                                    </a:rPr>
                                  </m:ctrlPr>
                                </m:dPr>
                                <m:e>
                                  <m:r>
                                    <a:rPr lang="en-IN" sz="1100" b="1" i="1">
                                      <a:latin typeface="Cambria Math"/>
                                    </a:rPr>
                                    <m:t>𝒀</m:t>
                                  </m:r>
                                  <m:r>
                                    <a:rPr lang="en-IN" sz="1100" b="1" i="1">
                                      <a:latin typeface="Cambria Math"/>
                                    </a:rPr>
                                    <m:t>=</m:t>
                                  </m:r>
                                  <m:r>
                                    <a:rPr lang="en-IN" sz="1100" b="1" i="1">
                                      <a:latin typeface="Cambria Math"/>
                                    </a:rPr>
                                    <m:t>𝟏</m:t>
                                  </m:r>
                                </m:e>
                                <m:e>
                                  <m:r>
                                    <a:rPr lang="en-IN" sz="1100" b="1" i="1">
                                      <a:latin typeface="Cambria Math"/>
                                    </a:rPr>
                                    <m:t>𝑿</m:t>
                                  </m:r>
                                </m:e>
                              </m:d>
                            </m:den>
                          </m:f>
                        </m:e>
                      </m:d>
                      <m:r>
                        <a:rPr lang="en-IN" sz="1100" b="1" i="1">
                          <a:latin typeface="Cambria Math"/>
                        </a:rPr>
                        <m:t>= </m:t>
                      </m:r>
                      <m:sSub>
                        <m:sSubPr>
                          <m:ctrlPr>
                            <a:rPr lang="en-IN" sz="1100" b="1" i="1">
                              <a:latin typeface="Cambria Math"/>
                            </a:rPr>
                          </m:ctrlPr>
                        </m:sSubPr>
                        <m:e>
                          <m:r>
                            <a:rPr lang="en-IN" sz="1100" b="1" i="1">
                              <a:latin typeface="Cambria Math"/>
                            </a:rPr>
                            <m:t>𝒃</m:t>
                          </m:r>
                        </m:e>
                        <m:sub>
                          <m:r>
                            <a:rPr lang="en-IN" sz="1100" b="1" i="1">
                              <a:latin typeface="Cambria Math"/>
                            </a:rPr>
                            <m:t>𝟎</m:t>
                          </m:r>
                        </m:sub>
                      </m:sSub>
                      <m:r>
                        <a:rPr lang="en-IN" sz="1100" b="1" i="1">
                          <a:latin typeface="Cambria Math"/>
                        </a:rPr>
                        <m:t>+</m:t>
                      </m:r>
                      <m:nary>
                        <m:naryPr>
                          <m:chr m:val="∑"/>
                          <m:limLoc m:val="undOvr"/>
                          <m:ctrlPr>
                            <a:rPr lang="en-IN" sz="1100" b="1" i="1">
                              <a:latin typeface="Cambria Math"/>
                            </a:rPr>
                          </m:ctrlPr>
                        </m:naryPr>
                        <m:sub>
                          <m:r>
                            <a:rPr lang="en-IN" sz="1100" b="1" i="1">
                              <a:latin typeface="Cambria Math"/>
                            </a:rPr>
                            <m:t>𝒊</m:t>
                          </m:r>
                          <m:r>
                            <a:rPr lang="en-IN" sz="1100" b="1" i="1">
                              <a:latin typeface="Cambria Math"/>
                            </a:rPr>
                            <m:t>=</m:t>
                          </m:r>
                          <m:r>
                            <a:rPr lang="en-IN" sz="1100" b="1" i="1">
                              <a:latin typeface="Cambria Math"/>
                            </a:rPr>
                            <m:t>𝟏</m:t>
                          </m:r>
                        </m:sub>
                        <m:sup>
                          <m:r>
                            <a:rPr lang="en-IN" sz="1100" b="1" i="1">
                              <a:latin typeface="Cambria Math"/>
                            </a:rPr>
                            <m:t>𝒏</m:t>
                          </m:r>
                        </m:sup>
                        <m:e>
                          <m:sSub>
                            <m:sSubPr>
                              <m:ctrlPr>
                                <a:rPr lang="en-IN" sz="1100" b="1" i="1">
                                  <a:latin typeface="Cambria Math"/>
                                </a:rPr>
                              </m:ctrlPr>
                            </m:sSubPr>
                            <m:e>
                              <m:r>
                                <a:rPr lang="en-IN" sz="1100" b="1" i="1">
                                  <a:latin typeface="Cambria Math"/>
                                </a:rPr>
                                <m:t>𝒃</m:t>
                              </m:r>
                            </m:e>
                            <m:sub>
                              <m:r>
                                <a:rPr lang="en-IN" sz="1100" b="1" i="1">
                                  <a:latin typeface="Cambria Math"/>
                                </a:rPr>
                                <m:t>𝒊</m:t>
                              </m:r>
                            </m:sub>
                          </m:sSub>
                          <m:sSub>
                            <m:sSubPr>
                              <m:ctrlPr>
                                <a:rPr lang="en-IN" sz="1100" b="1" i="1">
                                  <a:latin typeface="Cambria Math"/>
                                </a:rPr>
                              </m:ctrlPr>
                            </m:sSubPr>
                            <m:e>
                              <m:r>
                                <a:rPr lang="en-IN" sz="1100" b="1" i="1">
                                  <a:latin typeface="Cambria Math"/>
                                </a:rPr>
                                <m:t>𝒙</m:t>
                              </m:r>
                            </m:e>
                            <m:sub>
                              <m:r>
                                <a:rPr lang="en-IN" sz="1100" b="1" i="1">
                                  <a:latin typeface="Cambria Math"/>
                                </a:rPr>
                                <m:t>𝒊</m:t>
                              </m:r>
                            </m:sub>
                          </m:sSub>
                        </m:e>
                      </m:nary>
                    </m:oMath>
                  </m:oMathPara>
                </a14:m>
                <a:endParaRPr lang="en-IN" sz="1200" dirty="0" smtClean="0"/>
              </a:p>
              <a:p>
                <a:pPr algn="just"/>
                <a:endParaRPr lang="en-US" sz="800" dirty="0"/>
              </a:p>
              <a:p>
                <a:pPr marL="171450" indent="-171450" algn="just">
                  <a:buFont typeface="Arial" pitchFamily="34" charset="0"/>
                  <a:buChar char="•"/>
                </a:pPr>
                <a:r>
                  <a:rPr lang="en-IN" sz="1200" dirty="0">
                    <a:latin typeface="Calibri" pitchFamily="34" charset="0"/>
                    <a:cs typeface="Calibri" pitchFamily="34" charset="0"/>
                  </a:rPr>
                  <a:t>The coefficients </a:t>
                </a:r>
                <a14:m>
                  <m:oMath xmlns:m="http://schemas.openxmlformats.org/officeDocument/2006/math">
                    <m:sSub>
                      <m:sSubPr>
                        <m:ctrlPr>
                          <a:rPr lang="en-IN" sz="1400" i="1">
                            <a:latin typeface="Cambria Math"/>
                          </a:rPr>
                        </m:ctrlPr>
                      </m:sSubPr>
                      <m:e>
                        <m:r>
                          <a:rPr lang="en-IN" sz="1400" i="1">
                            <a:latin typeface="Cambria Math"/>
                          </a:rPr>
                          <m:t>𝑏</m:t>
                        </m:r>
                      </m:e>
                      <m:sub>
                        <m:r>
                          <a:rPr lang="en-IN" sz="1400" i="1">
                            <a:latin typeface="Cambria Math"/>
                          </a:rPr>
                          <m:t>𝑖</m:t>
                        </m:r>
                      </m:sub>
                    </m:sSub>
                  </m:oMath>
                </a14:m>
                <a:r>
                  <a:rPr lang="en-IN" sz="1400" dirty="0">
                    <a:latin typeface="Calibri" pitchFamily="34" charset="0"/>
                    <a:cs typeface="Calibri" pitchFamily="34" charset="0"/>
                  </a:rPr>
                  <a:t> </a:t>
                </a:r>
                <a:r>
                  <a:rPr lang="en-IN" sz="1200" dirty="0" smtClean="0">
                    <a:latin typeface="Calibri" pitchFamily="34" charset="0"/>
                    <a:cs typeface="Calibri" pitchFamily="34" charset="0"/>
                  </a:rPr>
                  <a:t>are estimated </a:t>
                </a:r>
                <a:r>
                  <a:rPr lang="en-IN" sz="1200" dirty="0">
                    <a:latin typeface="Calibri" pitchFamily="34" charset="0"/>
                    <a:cs typeface="Calibri" pitchFamily="34" charset="0"/>
                  </a:rPr>
                  <a:t>using </a:t>
                </a:r>
                <a:r>
                  <a:rPr lang="en-IN" sz="1200" dirty="0" smtClean="0">
                    <a:latin typeface="Calibri" pitchFamily="34" charset="0"/>
                    <a:cs typeface="Calibri" pitchFamily="34" charset="0"/>
                  </a:rPr>
                  <a:t>the method </a:t>
                </a:r>
                <a:r>
                  <a:rPr lang="en-IN" sz="1200" dirty="0">
                    <a:latin typeface="Calibri" pitchFamily="34" charset="0"/>
                    <a:cs typeface="Calibri" pitchFamily="34" charset="0"/>
                  </a:rPr>
                  <a:t>of </a:t>
                </a:r>
                <a:r>
                  <a:rPr lang="en-IN" sz="1200" b="1" i="1" dirty="0">
                    <a:latin typeface="Calibri" pitchFamily="34" charset="0"/>
                    <a:cs typeface="Calibri" pitchFamily="34" charset="0"/>
                  </a:rPr>
                  <a:t>maximum likelihood</a:t>
                </a:r>
                <a:r>
                  <a:rPr lang="en-IN" sz="1200" i="1" dirty="0">
                    <a:latin typeface="Calibri" pitchFamily="34" charset="0"/>
                    <a:cs typeface="Calibri" pitchFamily="34" charset="0"/>
                  </a:rPr>
                  <a:t>. </a:t>
                </a:r>
                <a:r>
                  <a:rPr lang="en-IN" sz="1200" dirty="0">
                    <a:latin typeface="Calibri" pitchFamily="34" charset="0"/>
                    <a:cs typeface="Calibri" pitchFamily="34" charset="0"/>
                  </a:rPr>
                  <a:t>The likelihood functions is given as follows.</a:t>
                </a:r>
              </a:p>
              <a:p>
                <a:pPr algn="just"/>
                <a:r>
                  <a:rPr lang="en-IN" sz="700" dirty="0"/>
                  <a:t> </a:t>
                </a:r>
              </a:p>
              <a:p>
                <a:pPr algn="just"/>
                <a14:m>
                  <m:oMathPara xmlns:m="http://schemas.openxmlformats.org/officeDocument/2006/math">
                    <m:oMathParaPr>
                      <m:jc m:val="centerGroup"/>
                    </m:oMathParaPr>
                    <m:oMath xmlns:m="http://schemas.openxmlformats.org/officeDocument/2006/math">
                      <m:r>
                        <a:rPr lang="en-IN" sz="1200" b="1" i="1">
                          <a:latin typeface="Cambria Math"/>
                        </a:rPr>
                        <m:t>𝒍</m:t>
                      </m:r>
                      <m:d>
                        <m:dPr>
                          <m:ctrlPr>
                            <a:rPr lang="en-IN" sz="1200" b="1" i="1">
                              <a:latin typeface="Cambria Math"/>
                            </a:rPr>
                          </m:ctrlPr>
                        </m:dPr>
                        <m:e>
                          <m:r>
                            <a:rPr lang="en-IN" sz="1200" b="1" i="1">
                              <a:latin typeface="Cambria Math"/>
                            </a:rPr>
                            <m:t>𝒘</m:t>
                          </m:r>
                        </m:e>
                      </m:d>
                      <m:r>
                        <a:rPr lang="en-IN" sz="1200" b="1" i="1">
                          <a:latin typeface="Cambria Math"/>
                        </a:rPr>
                        <m:t>= </m:t>
                      </m:r>
                      <m:nary>
                        <m:naryPr>
                          <m:chr m:val="∏"/>
                          <m:limLoc m:val="undOvr"/>
                          <m:supHide m:val="on"/>
                          <m:ctrlPr>
                            <a:rPr lang="en-IN" sz="1200" b="1" i="1">
                              <a:latin typeface="Cambria Math"/>
                            </a:rPr>
                          </m:ctrlPr>
                        </m:naryPr>
                        <m:sub>
                          <m:r>
                            <a:rPr lang="en-IN" sz="1200" b="1" i="1">
                              <a:latin typeface="Cambria Math"/>
                            </a:rPr>
                            <m:t>𝒊</m:t>
                          </m:r>
                          <m:r>
                            <a:rPr lang="en-IN" sz="1200" b="1" i="1">
                              <a:latin typeface="Cambria Math"/>
                            </a:rPr>
                            <m:t>  : </m:t>
                          </m:r>
                          <m:sSub>
                            <m:sSubPr>
                              <m:ctrlPr>
                                <a:rPr lang="en-IN" sz="1200" b="1" i="1">
                                  <a:latin typeface="Cambria Math"/>
                                </a:rPr>
                              </m:ctrlPr>
                            </m:sSubPr>
                            <m:e>
                              <m:r>
                                <a:rPr lang="en-IN" sz="1200" b="1" i="1">
                                  <a:latin typeface="Cambria Math"/>
                                </a:rPr>
                                <m:t>𝒚</m:t>
                              </m:r>
                            </m:e>
                            <m:sub>
                              <m:r>
                                <a:rPr lang="en-IN" sz="1200" b="1" i="1">
                                  <a:latin typeface="Cambria Math"/>
                                </a:rPr>
                                <m:t>𝒊</m:t>
                              </m:r>
                            </m:sub>
                          </m:sSub>
                          <m:r>
                            <a:rPr lang="en-IN" sz="1200" b="1" i="1">
                              <a:latin typeface="Cambria Math"/>
                            </a:rPr>
                            <m:t> = </m:t>
                          </m:r>
                          <m:r>
                            <a:rPr lang="en-IN" sz="1200" b="1" i="1">
                              <a:latin typeface="Cambria Math"/>
                            </a:rPr>
                            <m:t>𝟏</m:t>
                          </m:r>
                        </m:sub>
                        <m:sup/>
                        <m:e>
                          <m:r>
                            <a:rPr lang="en-IN" sz="1200" b="1" i="1">
                              <a:latin typeface="Cambria Math"/>
                            </a:rPr>
                            <m:t>𝑷</m:t>
                          </m:r>
                          <m:d>
                            <m:dPr>
                              <m:endChr m:val="|"/>
                              <m:ctrlPr>
                                <a:rPr lang="en-IN" sz="1200" b="1" i="1">
                                  <a:latin typeface="Cambria Math"/>
                                </a:rPr>
                              </m:ctrlPr>
                            </m:dPr>
                            <m:e>
                              <m:sSub>
                                <m:sSubPr>
                                  <m:ctrlPr>
                                    <a:rPr lang="en-IN" sz="1200" b="1" i="1">
                                      <a:latin typeface="Cambria Math"/>
                                    </a:rPr>
                                  </m:ctrlPr>
                                </m:sSubPr>
                                <m:e>
                                  <m:r>
                                    <a:rPr lang="en-IN" sz="1200" b="1" i="1">
                                      <a:latin typeface="Cambria Math"/>
                                    </a:rPr>
                                    <m:t>𝒀</m:t>
                                  </m:r>
                                </m:e>
                                <m:sub>
                                  <m:r>
                                    <a:rPr lang="en-IN" sz="1200" b="1" i="1">
                                      <a:latin typeface="Cambria Math"/>
                                    </a:rPr>
                                    <m:t>𝒊</m:t>
                                  </m:r>
                                </m:sub>
                              </m:sSub>
                              <m:r>
                                <a:rPr lang="en-IN" sz="1200" b="1" i="1">
                                  <a:latin typeface="Cambria Math"/>
                                </a:rPr>
                                <m:t>=</m:t>
                              </m:r>
                              <m:r>
                                <a:rPr lang="en-IN" sz="1200" b="1" i="1">
                                  <a:latin typeface="Cambria Math"/>
                                </a:rPr>
                                <m:t>𝟏</m:t>
                              </m:r>
                            </m:e>
                          </m:d>
                          <m:r>
                            <a:rPr lang="en-IN" sz="1200" b="1" i="1">
                              <a:latin typeface="Cambria Math"/>
                            </a:rPr>
                            <m:t> </m:t>
                          </m:r>
                          <m:sSub>
                            <m:sSubPr>
                              <m:ctrlPr>
                                <a:rPr lang="en-IN" sz="1200" b="1" i="1">
                                  <a:latin typeface="Cambria Math"/>
                                </a:rPr>
                              </m:ctrlPr>
                            </m:sSubPr>
                            <m:e>
                              <m:r>
                                <a:rPr lang="en-IN" sz="1200" b="1" i="1">
                                  <a:latin typeface="Cambria Math"/>
                                </a:rPr>
                                <m:t>𝒙</m:t>
                              </m:r>
                            </m:e>
                            <m:sub>
                              <m:r>
                                <a:rPr lang="en-IN" sz="1200" b="1" i="1">
                                  <a:latin typeface="Cambria Math"/>
                                </a:rPr>
                                <m:t>𝒊</m:t>
                              </m:r>
                            </m:sub>
                          </m:sSub>
                          <m:r>
                            <a:rPr lang="en-IN" sz="1200" b="1" i="1">
                              <a:latin typeface="Cambria Math"/>
                            </a:rPr>
                            <m:t>)</m:t>
                          </m:r>
                        </m:e>
                      </m:nary>
                      <m:r>
                        <a:rPr lang="en-IN" sz="1200" b="1" i="1">
                          <a:latin typeface="Cambria Math"/>
                        </a:rPr>
                        <m:t> </m:t>
                      </m:r>
                      <m:nary>
                        <m:naryPr>
                          <m:chr m:val="∏"/>
                          <m:limLoc m:val="undOvr"/>
                          <m:supHide m:val="on"/>
                          <m:ctrlPr>
                            <a:rPr lang="en-IN" sz="1200" b="1" i="1">
                              <a:latin typeface="Cambria Math"/>
                            </a:rPr>
                          </m:ctrlPr>
                        </m:naryPr>
                        <m:sub>
                          <m:r>
                            <a:rPr lang="en-IN" sz="1200" b="1" i="1">
                              <a:latin typeface="Cambria Math"/>
                            </a:rPr>
                            <m:t>𝒋</m:t>
                          </m:r>
                          <m:r>
                            <a:rPr lang="en-IN" sz="1200" b="1" i="1">
                              <a:latin typeface="Cambria Math"/>
                            </a:rPr>
                            <m:t>  :</m:t>
                          </m:r>
                          <m:sSub>
                            <m:sSubPr>
                              <m:ctrlPr>
                                <a:rPr lang="en-IN" sz="1200" b="1" i="1">
                                  <a:latin typeface="Cambria Math"/>
                                </a:rPr>
                              </m:ctrlPr>
                            </m:sSubPr>
                            <m:e>
                              <m:r>
                                <a:rPr lang="en-IN" sz="1200" b="1" i="1">
                                  <a:latin typeface="Cambria Math"/>
                                </a:rPr>
                                <m:t> </m:t>
                              </m:r>
                              <m:r>
                                <a:rPr lang="en-IN" sz="1200" b="1" i="1">
                                  <a:latin typeface="Cambria Math"/>
                                </a:rPr>
                                <m:t>𝒚</m:t>
                              </m:r>
                            </m:e>
                            <m:sub>
                              <m:r>
                                <a:rPr lang="en-IN" sz="1200" b="1" i="1">
                                  <a:latin typeface="Cambria Math"/>
                                </a:rPr>
                                <m:t>𝒋</m:t>
                              </m:r>
                            </m:sub>
                          </m:sSub>
                          <m:r>
                            <a:rPr lang="en-IN" sz="1200" b="1" i="1">
                              <a:latin typeface="Cambria Math"/>
                            </a:rPr>
                            <m:t>=</m:t>
                          </m:r>
                          <m:r>
                            <a:rPr lang="en-IN" sz="1200" b="1" i="1">
                              <a:latin typeface="Cambria Math"/>
                            </a:rPr>
                            <m:t>𝟎</m:t>
                          </m:r>
                        </m:sub>
                        <m:sup/>
                        <m:e>
                          <m:r>
                            <a:rPr lang="en-IN" sz="1200" b="1" i="1">
                              <a:latin typeface="Cambria Math"/>
                            </a:rPr>
                            <m:t>(</m:t>
                          </m:r>
                          <m:r>
                            <a:rPr lang="en-IN" sz="1200" b="1" i="1">
                              <a:latin typeface="Cambria Math"/>
                            </a:rPr>
                            <m:t>𝟏</m:t>
                          </m:r>
                          <m:r>
                            <a:rPr lang="en-IN" sz="1200" b="1" i="1">
                              <a:latin typeface="Cambria Math"/>
                            </a:rPr>
                            <m:t>− </m:t>
                          </m:r>
                          <m:r>
                            <a:rPr lang="en-IN" sz="1200" b="1" i="1">
                              <a:latin typeface="Cambria Math"/>
                            </a:rPr>
                            <m:t>𝑷</m:t>
                          </m:r>
                          <m:d>
                            <m:dPr>
                              <m:endChr m:val="|"/>
                              <m:ctrlPr>
                                <a:rPr lang="en-IN" sz="1200" b="1" i="1">
                                  <a:latin typeface="Cambria Math"/>
                                </a:rPr>
                              </m:ctrlPr>
                            </m:dPr>
                            <m:e>
                              <m:sSub>
                                <m:sSubPr>
                                  <m:ctrlPr>
                                    <a:rPr lang="en-IN" sz="1200" b="1" i="1">
                                      <a:latin typeface="Cambria Math"/>
                                    </a:rPr>
                                  </m:ctrlPr>
                                </m:sSubPr>
                                <m:e>
                                  <m:r>
                                    <a:rPr lang="en-IN" sz="1200" b="1" i="1">
                                      <a:latin typeface="Cambria Math"/>
                                    </a:rPr>
                                    <m:t>𝒀</m:t>
                                  </m:r>
                                </m:e>
                                <m:sub>
                                  <m:r>
                                    <a:rPr lang="en-IN" sz="1200" b="1" i="1">
                                      <a:latin typeface="Cambria Math"/>
                                    </a:rPr>
                                    <m:t>𝒊</m:t>
                                  </m:r>
                                </m:sub>
                              </m:sSub>
                              <m:r>
                                <a:rPr lang="en-IN" sz="1200" b="1" i="1">
                                  <a:latin typeface="Cambria Math"/>
                                </a:rPr>
                                <m:t>=</m:t>
                              </m:r>
                              <m:r>
                                <a:rPr lang="en-IN" sz="1200" b="1" i="1">
                                  <a:latin typeface="Cambria Math"/>
                                </a:rPr>
                                <m:t>𝟏</m:t>
                              </m:r>
                            </m:e>
                          </m:d>
                          <m:r>
                            <a:rPr lang="en-IN" sz="1200" b="1" i="1">
                              <a:latin typeface="Cambria Math"/>
                            </a:rPr>
                            <m:t> </m:t>
                          </m:r>
                          <m:sSub>
                            <m:sSubPr>
                              <m:ctrlPr>
                                <a:rPr lang="en-IN" sz="1200" b="1" i="1">
                                  <a:latin typeface="Cambria Math"/>
                                </a:rPr>
                              </m:ctrlPr>
                            </m:sSubPr>
                            <m:e>
                              <m:r>
                                <a:rPr lang="en-IN" sz="1200" b="1" i="1">
                                  <a:latin typeface="Cambria Math"/>
                                </a:rPr>
                                <m:t>𝒙</m:t>
                              </m:r>
                            </m:e>
                            <m:sub>
                              <m:r>
                                <a:rPr lang="en-IN" sz="1200" b="1" i="1">
                                  <a:latin typeface="Cambria Math"/>
                                </a:rPr>
                                <m:t>𝒊</m:t>
                              </m:r>
                            </m:sub>
                          </m:sSub>
                          <m:r>
                            <a:rPr lang="en-IN" sz="1200" b="1" i="1">
                              <a:latin typeface="Cambria Math"/>
                            </a:rPr>
                            <m:t>))</m:t>
                          </m:r>
                        </m:e>
                      </m:nary>
                    </m:oMath>
                  </m:oMathPara>
                </a14:m>
                <a:endParaRPr lang="en-IN" sz="1200" dirty="0"/>
              </a:p>
              <a:p>
                <a:pPr algn="just"/>
                <a:endParaRPr lang="en-IN" sz="900" dirty="0"/>
              </a:p>
              <a:p>
                <a:pPr marL="171450" indent="-171450" algn="just">
                  <a:buFont typeface="Arial" pitchFamily="34" charset="0"/>
                  <a:buChar char="•"/>
                </a:pPr>
                <a:r>
                  <a:rPr lang="en-IN" sz="1200" dirty="0">
                    <a:latin typeface="Calibri" pitchFamily="34" charset="0"/>
                    <a:cs typeface="Calibri" pitchFamily="34" charset="0"/>
                  </a:rPr>
                  <a:t>A</a:t>
                </a:r>
                <a:r>
                  <a:rPr lang="en-IN" sz="1200" dirty="0" smtClean="0">
                    <a:latin typeface="Calibri" pitchFamily="34" charset="0"/>
                    <a:cs typeface="Calibri" pitchFamily="34" charset="0"/>
                  </a:rPr>
                  <a:t> </a:t>
                </a:r>
                <a:r>
                  <a:rPr lang="en-IN" sz="1200" dirty="0">
                    <a:latin typeface="Calibri" pitchFamily="34" charset="0"/>
                    <a:cs typeface="Calibri" pitchFamily="34" charset="0"/>
                  </a:rPr>
                  <a:t>probability value of greater than 0.5 classifies a data point into class 1. Otherwise, that data point is classified as 0. </a:t>
                </a:r>
                <a:endParaRPr lang="en-IN" sz="1200" dirty="0" smtClean="0">
                  <a:latin typeface="Calibri" pitchFamily="34" charset="0"/>
                  <a:cs typeface="Calibri" pitchFamily="34" charset="0"/>
                </a:endParaRPr>
              </a:p>
              <a:p>
                <a:pPr marL="171450" indent="-171450" algn="just">
                  <a:buFont typeface="Arial" pitchFamily="34" charset="0"/>
                  <a:buChar char="•"/>
                </a:pPr>
                <a:endParaRPr lang="en-US" sz="500" dirty="0">
                  <a:latin typeface="Calibri" pitchFamily="34" charset="0"/>
                  <a:cs typeface="Calibri" pitchFamily="34" charset="0"/>
                </a:endParaRPr>
              </a:p>
              <a:p>
                <a:pPr marL="171450" indent="-171450" algn="just">
                  <a:buFont typeface="Arial" pitchFamily="34" charset="0"/>
                  <a:buChar char="•"/>
                </a:pPr>
                <a:r>
                  <a:rPr lang="en-IN" sz="1200" dirty="0">
                    <a:latin typeface="Calibri" pitchFamily="34" charset="0"/>
                    <a:cs typeface="Calibri" pitchFamily="34" charset="0"/>
                  </a:rPr>
                  <a:t>We can test for the significance of a coefficient </a:t>
                </a:r>
                <a14:m>
                  <m:oMath xmlns:m="http://schemas.openxmlformats.org/officeDocument/2006/math">
                    <m:sSub>
                      <m:sSubPr>
                        <m:ctrlPr>
                          <a:rPr lang="en-IN" sz="1200" i="1">
                            <a:latin typeface="Cambria Math"/>
                          </a:rPr>
                        </m:ctrlPr>
                      </m:sSubPr>
                      <m:e>
                        <m:r>
                          <a:rPr lang="en-IN" sz="1200" i="1">
                            <a:latin typeface="Cambria Math"/>
                          </a:rPr>
                          <m:t>𝑏</m:t>
                        </m:r>
                      </m:e>
                      <m:sub>
                        <m:r>
                          <a:rPr lang="en-IN" sz="1200" i="1">
                            <a:latin typeface="Cambria Math"/>
                          </a:rPr>
                          <m:t>𝑖</m:t>
                        </m:r>
                      </m:sub>
                    </m:sSub>
                  </m:oMath>
                </a14:m>
                <a:r>
                  <a:rPr lang="en-IN" sz="1200" dirty="0">
                    <a:latin typeface="Calibri" pitchFamily="34" charset="0"/>
                    <a:cs typeface="Calibri" pitchFamily="34" charset="0"/>
                  </a:rPr>
                  <a:t> using the Wald statistic which is of the form,</a:t>
                </a:r>
                <a:r>
                  <a:rPr lang="en-IN" sz="1200" dirty="0" smtClean="0">
                    <a:latin typeface="Calibri" pitchFamily="34" charset="0"/>
                    <a:cs typeface="Calibri" pitchFamily="34" charset="0"/>
                  </a:rPr>
                  <a:t> </a:t>
                </a:r>
                <a14:m>
                  <m:oMath xmlns:m="http://schemas.openxmlformats.org/officeDocument/2006/math">
                    <m:r>
                      <a:rPr lang="en-IN" sz="1400" b="1" i="1">
                        <a:latin typeface="Cambria Math"/>
                      </a:rPr>
                      <m:t>𝑾</m:t>
                    </m:r>
                    <m:r>
                      <a:rPr lang="en-IN" sz="1400" b="1" i="1">
                        <a:latin typeface="Cambria Math"/>
                      </a:rPr>
                      <m:t>= </m:t>
                    </m:r>
                    <m:f>
                      <m:fPr>
                        <m:ctrlPr>
                          <a:rPr lang="en-IN" sz="1400" b="1" i="1">
                            <a:latin typeface="Cambria Math"/>
                          </a:rPr>
                        </m:ctrlPr>
                      </m:fPr>
                      <m:num>
                        <m:sSub>
                          <m:sSubPr>
                            <m:ctrlPr>
                              <a:rPr lang="en-IN" sz="1400" b="1" i="1">
                                <a:latin typeface="Cambria Math"/>
                              </a:rPr>
                            </m:ctrlPr>
                          </m:sSubPr>
                          <m:e>
                            <m:r>
                              <a:rPr lang="en-IN" sz="1400" b="1" i="1">
                                <a:latin typeface="Cambria Math"/>
                              </a:rPr>
                              <m:t>𝒃</m:t>
                            </m:r>
                          </m:e>
                          <m:sub>
                            <m:r>
                              <a:rPr lang="en-IN" sz="1400" b="1" i="1">
                                <a:latin typeface="Cambria Math"/>
                              </a:rPr>
                              <m:t>𝒊</m:t>
                            </m:r>
                          </m:sub>
                        </m:sSub>
                      </m:num>
                      <m:den>
                        <m:r>
                          <a:rPr lang="en-IN" sz="1400" b="1" i="1">
                            <a:latin typeface="Cambria Math"/>
                          </a:rPr>
                          <m:t>𝒔𝒆</m:t>
                        </m:r>
                        <m:r>
                          <a:rPr lang="en-IN" sz="1400" b="1" i="1">
                            <a:latin typeface="Cambria Math"/>
                          </a:rPr>
                          <m:t>(</m:t>
                        </m:r>
                        <m:sSub>
                          <m:sSubPr>
                            <m:ctrlPr>
                              <a:rPr lang="en-IN" sz="1400" b="1" i="1">
                                <a:latin typeface="Cambria Math"/>
                              </a:rPr>
                            </m:ctrlPr>
                          </m:sSubPr>
                          <m:e>
                            <m:r>
                              <a:rPr lang="en-IN" sz="1400" b="1" i="1">
                                <a:latin typeface="Cambria Math"/>
                              </a:rPr>
                              <m:t>𝒃</m:t>
                            </m:r>
                          </m:e>
                          <m:sub>
                            <m:r>
                              <a:rPr lang="en-IN" sz="1400" b="1" i="1">
                                <a:latin typeface="Cambria Math"/>
                              </a:rPr>
                              <m:t>𝒊</m:t>
                            </m:r>
                          </m:sub>
                        </m:sSub>
                        <m:r>
                          <a:rPr lang="en-IN" sz="1400" b="1" i="1">
                            <a:latin typeface="Cambria Math"/>
                          </a:rPr>
                          <m:t>)</m:t>
                        </m:r>
                      </m:den>
                    </m:f>
                    <m:r>
                      <a:rPr lang="en-IN" sz="1400" b="1" i="1">
                        <a:latin typeface="Cambria Math"/>
                      </a:rPr>
                      <m:t>  </m:t>
                    </m:r>
                  </m:oMath>
                </a14:m>
                <a:endParaRPr lang="en-IN" sz="1400" dirty="0" smtClean="0">
                  <a:latin typeface="Calibri" pitchFamily="34" charset="0"/>
                  <a:cs typeface="Calibri" pitchFamily="34" charset="0"/>
                </a:endParaRPr>
              </a:p>
              <a:p>
                <a:pPr marL="171450" indent="-171450" algn="just">
                  <a:buFont typeface="Arial" pitchFamily="34" charset="0"/>
                  <a:buChar char="•"/>
                </a:pPr>
                <a:endParaRPr lang="en-IN" sz="200" dirty="0" smtClean="0">
                  <a:latin typeface="Calibri" pitchFamily="34" charset="0"/>
                  <a:cs typeface="Calibri" pitchFamily="34" charset="0"/>
                </a:endParaRPr>
              </a:p>
              <a:p>
                <a:pPr algn="just"/>
                <a:r>
                  <a:rPr lang="en-IN" sz="1200" dirty="0" smtClean="0">
                    <a:latin typeface="Calibri" pitchFamily="34" charset="0"/>
                    <a:cs typeface="Calibri" pitchFamily="34" charset="0"/>
                  </a:rPr>
                  <a:t>     We have</a:t>
                </a:r>
                <a:r>
                  <a:rPr lang="en-IN" sz="1400" dirty="0" smtClean="0"/>
                  <a:t> </a:t>
                </a:r>
                <a14:m>
                  <m:oMath xmlns:m="http://schemas.openxmlformats.org/officeDocument/2006/math">
                    <m:sSup>
                      <m:sSupPr>
                        <m:ctrlPr>
                          <a:rPr lang="en-IN" sz="1200" b="1" i="1">
                            <a:latin typeface="Cambria Math"/>
                          </a:rPr>
                        </m:ctrlPr>
                      </m:sSupPr>
                      <m:e>
                        <m:r>
                          <a:rPr lang="en-IN" sz="1200" b="1" i="1">
                            <a:latin typeface="Cambria Math"/>
                          </a:rPr>
                          <m:t>𝑾</m:t>
                        </m:r>
                      </m:e>
                      <m:sup>
                        <m:r>
                          <a:rPr lang="en-IN" sz="1200" b="1" i="1">
                            <a:latin typeface="Cambria Math"/>
                          </a:rPr>
                          <m:t>𝟐</m:t>
                        </m:r>
                      </m:sup>
                    </m:sSup>
                  </m:oMath>
                </a14:m>
                <a:r>
                  <a:rPr lang="en-IN" sz="1200" b="1" dirty="0"/>
                  <a:t> ~ </a:t>
                </a:r>
                <a14:m>
                  <m:oMath xmlns:m="http://schemas.openxmlformats.org/officeDocument/2006/math">
                    <m:sSubSup>
                      <m:sSubSupPr>
                        <m:ctrlPr>
                          <a:rPr lang="en-IN" sz="1200" b="1" i="1">
                            <a:latin typeface="Cambria Math"/>
                          </a:rPr>
                        </m:ctrlPr>
                      </m:sSubSupPr>
                      <m:e>
                        <m:r>
                          <a:rPr lang="en-IN" sz="1200" b="1" i="1">
                            <a:latin typeface="Cambria Math"/>
                          </a:rPr>
                          <m:t>𝝌</m:t>
                        </m:r>
                      </m:e>
                      <m:sub>
                        <m:r>
                          <a:rPr lang="en-IN" sz="1200" b="1" i="1">
                            <a:latin typeface="Cambria Math"/>
                          </a:rPr>
                          <m:t>𝟏</m:t>
                        </m:r>
                      </m:sub>
                      <m:sup>
                        <m:r>
                          <a:rPr lang="en-IN" sz="1200" b="1" i="1">
                            <a:latin typeface="Cambria Math"/>
                          </a:rPr>
                          <m:t>𝟐</m:t>
                        </m:r>
                      </m:sup>
                    </m:sSubSup>
                  </m:oMath>
                </a14:m>
                <a:r>
                  <a:rPr lang="en-IN" sz="1200" dirty="0" smtClean="0">
                    <a:latin typeface="Calibri" pitchFamily="34" charset="0"/>
                    <a:cs typeface="Calibri" pitchFamily="34" charset="0"/>
                  </a:rPr>
                  <a:t>, and we conclude at level </a:t>
                </a:r>
                <a:r>
                  <a:rPr lang="en-IN" sz="1200" dirty="0">
                    <a:latin typeface="Calibri" pitchFamily="34" charset="0"/>
                    <a:cs typeface="Calibri" pitchFamily="34" charset="0"/>
                  </a:rPr>
                  <a:t>of </a:t>
                </a:r>
                <a:r>
                  <a:rPr lang="en-IN" sz="1200" dirty="0" smtClean="0">
                    <a:latin typeface="Calibri" pitchFamily="34" charset="0"/>
                    <a:cs typeface="Calibri" pitchFamily="34" charset="0"/>
                  </a:rPr>
                  <a:t>significance,</a:t>
                </a:r>
                <a14:m>
                  <m:oMath xmlns:m="http://schemas.openxmlformats.org/officeDocument/2006/math">
                    <m:r>
                      <a:rPr lang="en-IN" sz="1200" b="0" i="0" smtClean="0">
                        <a:latin typeface="Cambria Math"/>
                      </a:rPr>
                      <m:t> </m:t>
                    </m:r>
                    <m:r>
                      <a:rPr lang="en-IN" sz="1200">
                        <a:latin typeface="Cambria Math"/>
                      </a:rPr>
                      <m:t> </m:t>
                    </m:r>
                    <m:r>
                      <a:rPr lang="en-IN" sz="1200" i="1">
                        <a:latin typeface="Cambria Math"/>
                      </a:rPr>
                      <m:t>𝛼</m:t>
                    </m:r>
                  </m:oMath>
                </a14:m>
                <a:r>
                  <a:rPr lang="en-IN" sz="1200" dirty="0">
                    <a:latin typeface="Calibri" pitchFamily="34" charset="0"/>
                    <a:cs typeface="Calibri" pitchFamily="34" charset="0"/>
                  </a:rPr>
                  <a:t> </a:t>
                </a:r>
                <a:r>
                  <a:rPr lang="en-IN" sz="1200" dirty="0" smtClean="0">
                    <a:latin typeface="Calibri" pitchFamily="34" charset="0"/>
                    <a:cs typeface="Calibri" pitchFamily="34" charset="0"/>
                  </a:rPr>
                  <a:t>that </a:t>
                </a:r>
                <a:r>
                  <a:rPr lang="en-IN" sz="1200" dirty="0">
                    <a:latin typeface="Calibri" pitchFamily="34" charset="0"/>
                    <a:cs typeface="Calibri" pitchFamily="34" charset="0"/>
                  </a:rPr>
                  <a:t>the coefficient is significantly different from </a:t>
                </a:r>
                <a:r>
                  <a:rPr lang="en-IN" sz="1200" dirty="0" smtClean="0">
                    <a:latin typeface="Calibri" pitchFamily="34" charset="0"/>
                    <a:cs typeface="Calibri" pitchFamily="34" charset="0"/>
                  </a:rPr>
                  <a:t>zero, if, </a:t>
                </a:r>
              </a:p>
              <a:p>
                <a:pPr algn="just"/>
                <a:endParaRPr lang="en-IN" sz="400" dirty="0" smtClean="0">
                  <a:latin typeface="Calibri" pitchFamily="34" charset="0"/>
                  <a:cs typeface="Calibri" pitchFamily="34" charset="0"/>
                </a:endParaRPr>
              </a:p>
              <a:p>
                <a:pPr algn="just"/>
                <a14:m>
                  <m:oMathPara xmlns:m="http://schemas.openxmlformats.org/officeDocument/2006/math">
                    <m:oMathParaPr>
                      <m:jc m:val="centerGroup"/>
                    </m:oMathParaPr>
                    <m:oMath xmlns:m="http://schemas.openxmlformats.org/officeDocument/2006/math">
                      <m:r>
                        <a:rPr lang="en-IN" sz="1200" b="1" i="1">
                          <a:latin typeface="Cambria Math"/>
                        </a:rPr>
                        <m:t>𝒑</m:t>
                      </m:r>
                      <m:r>
                        <a:rPr lang="en-IN" sz="1200" b="1" i="1">
                          <a:latin typeface="Cambria Math"/>
                        </a:rPr>
                        <m:t>−</m:t>
                      </m:r>
                      <m:r>
                        <a:rPr lang="en-IN" sz="1200" b="1" i="1">
                          <a:latin typeface="Cambria Math"/>
                        </a:rPr>
                        <m:t>𝒗𝒂𝒍𝒖𝒆</m:t>
                      </m:r>
                      <m:r>
                        <a:rPr lang="en-IN" sz="1200" b="1" i="1">
                          <a:latin typeface="Cambria Math"/>
                        </a:rPr>
                        <m:t>= </m:t>
                      </m:r>
                      <m:r>
                        <a:rPr lang="en-IN" sz="1200" b="1" i="1">
                          <a:latin typeface="Cambria Math"/>
                        </a:rPr>
                        <m:t>𝑷</m:t>
                      </m:r>
                      <m:d>
                        <m:dPr>
                          <m:ctrlPr>
                            <a:rPr lang="en-IN" sz="1200" b="1" i="1">
                              <a:latin typeface="Cambria Math"/>
                            </a:rPr>
                          </m:ctrlPr>
                        </m:dPr>
                        <m:e>
                          <m:sSubSup>
                            <m:sSubSupPr>
                              <m:ctrlPr>
                                <a:rPr lang="en-IN" sz="1200" b="1" i="1">
                                  <a:latin typeface="Cambria Math"/>
                                </a:rPr>
                              </m:ctrlPr>
                            </m:sSubSupPr>
                            <m:e>
                              <m:r>
                                <a:rPr lang="en-IN" sz="1200" b="1" i="1">
                                  <a:latin typeface="Cambria Math"/>
                                </a:rPr>
                                <m:t>𝝌</m:t>
                              </m:r>
                            </m:e>
                            <m:sub>
                              <m:r>
                                <a:rPr lang="en-IN" sz="1200" b="1" i="1">
                                  <a:latin typeface="Cambria Math"/>
                                </a:rPr>
                                <m:t>𝟏</m:t>
                              </m:r>
                            </m:sub>
                            <m:sup>
                              <m:r>
                                <a:rPr lang="en-IN" sz="1200" b="1" i="1">
                                  <a:latin typeface="Cambria Math"/>
                                </a:rPr>
                                <m:t>𝟐</m:t>
                              </m:r>
                            </m:sup>
                          </m:sSubSup>
                          <m:r>
                            <a:rPr lang="en-IN" sz="1200" b="1" i="1">
                              <a:latin typeface="Cambria Math"/>
                            </a:rPr>
                            <m:t> &gt;  </m:t>
                          </m:r>
                          <m:sSubSup>
                            <m:sSubSupPr>
                              <m:ctrlPr>
                                <a:rPr lang="en-IN" sz="1200" b="1" i="1">
                                  <a:latin typeface="Cambria Math"/>
                                </a:rPr>
                              </m:ctrlPr>
                            </m:sSubSupPr>
                            <m:e>
                              <m:r>
                                <a:rPr lang="en-IN" sz="1200" b="1" i="1">
                                  <a:latin typeface="Cambria Math"/>
                                </a:rPr>
                                <m:t>𝑾</m:t>
                              </m:r>
                            </m:e>
                            <m:sub>
                              <m:r>
                                <a:rPr lang="en-IN" sz="1200" b="1" i="1">
                                  <a:latin typeface="Cambria Math"/>
                                </a:rPr>
                                <m:t>𝒐𝒃𝒔𝒆𝒓𝒗𝒆𝒅</m:t>
                              </m:r>
                            </m:sub>
                            <m:sup>
                              <m:r>
                                <a:rPr lang="en-IN" sz="1200" b="1" i="1">
                                  <a:latin typeface="Cambria Math"/>
                                </a:rPr>
                                <m:t>𝟐</m:t>
                              </m:r>
                            </m:sup>
                          </m:sSubSup>
                        </m:e>
                      </m:d>
                      <m:r>
                        <a:rPr lang="en-IN" sz="1200" b="1" i="1">
                          <a:latin typeface="Cambria Math"/>
                        </a:rPr>
                        <m:t>&lt; </m:t>
                      </m:r>
                      <m:r>
                        <a:rPr lang="en-IN" sz="1200" b="1" i="1">
                          <a:latin typeface="Cambria Math"/>
                        </a:rPr>
                        <m:t>𝜶</m:t>
                      </m:r>
                    </m:oMath>
                  </m:oMathPara>
                </a14:m>
                <a:endParaRPr lang="en-IN" sz="1200" dirty="0"/>
              </a:p>
              <a:p>
                <a:pPr marL="171450" indent="-171450" algn="just">
                  <a:buFont typeface="Arial" pitchFamily="34" charset="0"/>
                  <a:buChar char="•"/>
                </a:pPr>
                <a:endParaRPr lang="en-IN" sz="1200" dirty="0">
                  <a:latin typeface="Calibri" pitchFamily="34" charset="0"/>
                  <a:cs typeface="Calibri" pitchFamily="34" charset="0"/>
                </a:endParaRPr>
              </a:p>
              <a:p>
                <a:pPr algn="just"/>
                <a:r>
                  <a:rPr lang="en-IN" sz="1200" b="1" dirty="0" smtClean="0">
                    <a:latin typeface="Calibri" pitchFamily="34" charset="0"/>
                    <a:cs typeface="Calibri" pitchFamily="34" charset="0"/>
                  </a:rPr>
                  <a:t>Regularization : </a:t>
                </a:r>
              </a:p>
              <a:p>
                <a:pPr algn="just"/>
                <a:endParaRPr lang="en-IN" sz="600" b="1" dirty="0">
                  <a:latin typeface="Calibri" pitchFamily="34" charset="0"/>
                  <a:cs typeface="Calibri" pitchFamily="34" charset="0"/>
                </a:endParaRPr>
              </a:p>
              <a:p>
                <a:pPr algn="just"/>
                <a:r>
                  <a:rPr lang="en-IN" sz="1200" dirty="0" smtClean="0">
                    <a:latin typeface="Calibri" pitchFamily="34" charset="0"/>
                    <a:cs typeface="Calibri" pitchFamily="34" charset="0"/>
                  </a:rPr>
                  <a:t>In order to avoid </a:t>
                </a:r>
                <a:r>
                  <a:rPr lang="en-IN" sz="1200" dirty="0" err="1" smtClean="0">
                    <a:latin typeface="Calibri" pitchFamily="34" charset="0"/>
                    <a:cs typeface="Calibri" pitchFamily="34" charset="0"/>
                  </a:rPr>
                  <a:t>overfitting</a:t>
                </a:r>
                <a:r>
                  <a:rPr lang="en-IN" sz="1200" dirty="0" smtClean="0">
                    <a:latin typeface="Calibri" pitchFamily="34" charset="0"/>
                    <a:cs typeface="Calibri" pitchFamily="34" charset="0"/>
                  </a:rPr>
                  <a:t>, a penalty term is included in the cost function (log likelihood function). In L1-regularized (or, LASSO) logistic regression, the cost function is given by, </a:t>
                </a:r>
                <a14:m>
                  <m:oMath xmlns:m="http://schemas.openxmlformats.org/officeDocument/2006/math">
                    <m:r>
                      <a:rPr lang="en-IN" sz="1200" b="1" i="0" smtClean="0">
                        <a:latin typeface="Cambria Math"/>
                      </a:rPr>
                      <m:t>𝐜</m:t>
                    </m:r>
                    <m:r>
                      <a:rPr lang="en-IN" sz="1200" b="1" i="1">
                        <a:latin typeface="Cambria Math"/>
                      </a:rPr>
                      <m:t>𝒐𝒔𝒕</m:t>
                    </m:r>
                    <m:r>
                      <a:rPr lang="en-IN" sz="1200" b="1" i="1">
                        <a:latin typeface="Cambria Math"/>
                      </a:rPr>
                      <m:t>=</m:t>
                    </m:r>
                    <m:func>
                      <m:funcPr>
                        <m:ctrlPr>
                          <a:rPr lang="en-IN" sz="1200" b="1" i="1">
                            <a:latin typeface="Cambria Math"/>
                          </a:rPr>
                        </m:ctrlPr>
                      </m:funcPr>
                      <m:fName>
                        <m:r>
                          <a:rPr lang="en-IN" sz="1200" b="1" i="1">
                            <a:latin typeface="Cambria Math"/>
                          </a:rPr>
                          <m:t>𝒍𝒐𝒈</m:t>
                        </m:r>
                      </m:fName>
                      <m:e>
                        <m:d>
                          <m:dPr>
                            <m:begChr m:val="{"/>
                            <m:endChr m:val="}"/>
                            <m:ctrlPr>
                              <a:rPr lang="en-IN" sz="1200" b="1" i="1">
                                <a:latin typeface="Cambria Math"/>
                              </a:rPr>
                            </m:ctrlPr>
                          </m:dPr>
                          <m:e>
                            <m:r>
                              <a:rPr lang="en-IN" sz="1200" b="1" i="1">
                                <a:latin typeface="Cambria Math"/>
                              </a:rPr>
                              <m:t> </m:t>
                            </m:r>
                            <m:r>
                              <a:rPr lang="en-IN" sz="1200" b="1" i="1">
                                <a:latin typeface="Cambria Math"/>
                              </a:rPr>
                              <m:t>𝒍</m:t>
                            </m:r>
                            <m:d>
                              <m:dPr>
                                <m:ctrlPr>
                                  <a:rPr lang="en-IN" sz="1200" b="1" i="1">
                                    <a:latin typeface="Cambria Math"/>
                                  </a:rPr>
                                </m:ctrlPr>
                              </m:dPr>
                              <m:e>
                                <m:r>
                                  <a:rPr lang="en-IN" sz="1200" b="1" i="1">
                                    <a:latin typeface="Cambria Math"/>
                                  </a:rPr>
                                  <m:t>𝒃</m:t>
                                </m:r>
                              </m:e>
                            </m:d>
                          </m:e>
                        </m:d>
                      </m:e>
                    </m:func>
                    <m:r>
                      <a:rPr lang="en-IN" sz="1200" b="1" i="1">
                        <a:latin typeface="Cambria Math"/>
                      </a:rPr>
                      <m:t>− </m:t>
                    </m:r>
                  </m:oMath>
                </a14:m>
                <a:r>
                  <a:rPr lang="en-IN" sz="1200" b="1" dirty="0"/>
                  <a:t>λ</a:t>
                </a:r>
                <a14:m>
                  <m:oMath xmlns:m="http://schemas.openxmlformats.org/officeDocument/2006/math">
                    <m:nary>
                      <m:naryPr>
                        <m:chr m:val="∑"/>
                        <m:limLoc m:val="undOvr"/>
                        <m:ctrlPr>
                          <a:rPr lang="en-IN" sz="1200" b="1" i="1">
                            <a:latin typeface="Cambria Math"/>
                          </a:rPr>
                        </m:ctrlPr>
                      </m:naryPr>
                      <m:sub>
                        <m:r>
                          <a:rPr lang="en-IN" sz="1200" b="1" i="1">
                            <a:latin typeface="Cambria Math"/>
                          </a:rPr>
                          <m:t>𝒊</m:t>
                        </m:r>
                        <m:r>
                          <a:rPr lang="en-IN" sz="1200" b="1" i="1">
                            <a:latin typeface="Cambria Math"/>
                          </a:rPr>
                          <m:t>=</m:t>
                        </m:r>
                        <m:r>
                          <a:rPr lang="en-IN" sz="1200" b="1" i="1">
                            <a:latin typeface="Cambria Math"/>
                          </a:rPr>
                          <m:t>𝟎</m:t>
                        </m:r>
                      </m:sub>
                      <m:sup>
                        <m:r>
                          <a:rPr lang="en-IN" sz="1200" b="1" i="1">
                            <a:latin typeface="Cambria Math"/>
                          </a:rPr>
                          <m:t>𝒏</m:t>
                        </m:r>
                      </m:sup>
                      <m:e>
                        <m:r>
                          <a:rPr lang="en-IN" sz="1200" b="1" i="1">
                            <a:latin typeface="Cambria Math"/>
                          </a:rPr>
                          <m:t>|</m:t>
                        </m:r>
                        <m:sSub>
                          <m:sSubPr>
                            <m:ctrlPr>
                              <a:rPr lang="en-IN" sz="1200" b="1" i="1">
                                <a:latin typeface="Cambria Math"/>
                              </a:rPr>
                            </m:ctrlPr>
                          </m:sSubPr>
                          <m:e>
                            <m:r>
                              <a:rPr lang="en-IN" sz="1200" b="1" i="1">
                                <a:latin typeface="Cambria Math"/>
                              </a:rPr>
                              <m:t>𝒃</m:t>
                            </m:r>
                          </m:e>
                          <m:sub>
                            <m:r>
                              <a:rPr lang="en-IN" sz="1200" b="1" i="1">
                                <a:latin typeface="Cambria Math"/>
                              </a:rPr>
                              <m:t>𝒊</m:t>
                            </m:r>
                          </m:sub>
                        </m:sSub>
                        <m:r>
                          <a:rPr lang="en-IN" sz="1200" b="1" i="1">
                            <a:latin typeface="Cambria Math"/>
                          </a:rPr>
                          <m:t>|</m:t>
                        </m:r>
                      </m:e>
                    </m:nary>
                  </m:oMath>
                </a14:m>
                <a:r>
                  <a:rPr lang="en-IN" sz="1200" b="1" dirty="0" smtClean="0"/>
                  <a:t>. </a:t>
                </a:r>
                <a:r>
                  <a:rPr lang="en-IN" sz="1200" dirty="0" smtClean="0">
                    <a:latin typeface="Calibri" pitchFamily="34" charset="0"/>
                    <a:cs typeface="Calibri" pitchFamily="34" charset="0"/>
                  </a:rPr>
                  <a:t>This minimises the magnitudes of coefficients in the model. </a:t>
                </a:r>
                <a:r>
                  <a:rPr lang="en-IN" sz="1200" dirty="0">
                    <a:latin typeface="Calibri" pitchFamily="34" charset="0"/>
                    <a:cs typeface="Calibri" pitchFamily="34" charset="0"/>
                  </a:rPr>
                  <a:t>The hyper-parameter </a:t>
                </a:r>
                <a:r>
                  <a:rPr lang="en-IN" sz="1200" b="1" dirty="0" smtClean="0">
                    <a:latin typeface="Calibri" pitchFamily="34" charset="0"/>
                    <a:cs typeface="Calibri" pitchFamily="34" charset="0"/>
                  </a:rPr>
                  <a:t>λ</a:t>
                </a:r>
                <a:r>
                  <a:rPr lang="en-IN" sz="1200" dirty="0" smtClean="0">
                    <a:latin typeface="Calibri" pitchFamily="34" charset="0"/>
                    <a:cs typeface="Calibri" pitchFamily="34" charset="0"/>
                  </a:rPr>
                  <a:t> </a:t>
                </a:r>
                <a:r>
                  <a:rPr lang="en-IN" sz="1200" dirty="0">
                    <a:latin typeface="Calibri" pitchFamily="34" charset="0"/>
                    <a:cs typeface="Calibri" pitchFamily="34" charset="0"/>
                  </a:rPr>
                  <a:t>controls the regularization strength.</a:t>
                </a:r>
              </a:p>
              <a:p>
                <a:pPr algn="just"/>
                <a:endParaRPr lang="en-IN" sz="800" b="1" dirty="0"/>
              </a:p>
              <a:p>
                <a:pPr algn="just"/>
                <a:r>
                  <a:rPr lang="en-IN" sz="1200" dirty="0" smtClean="0">
                    <a:latin typeface="Calibri" pitchFamily="34" charset="0"/>
                    <a:cs typeface="Calibri" pitchFamily="34" charset="0"/>
                  </a:rPr>
                  <a:t>LASSO regression reduces the coefficients of less important variables to 0, and thus helps in dimensionality reduction.</a:t>
                </a:r>
              </a:p>
              <a:p>
                <a:endParaRPr lang="en-IN" sz="1200" b="1" dirty="0">
                  <a:latin typeface="Calibri" pitchFamily="34" charset="0"/>
                  <a:cs typeface="Calibri"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67544" y="339502"/>
                <a:ext cx="8136904" cy="4581895"/>
              </a:xfrm>
              <a:prstGeom prst="rect">
                <a:avLst/>
              </a:prstGeom>
              <a:blipFill rotWithShape="1">
                <a:blip r:embed="rId2"/>
                <a:stretch>
                  <a:fillRect l="-75" t="-5859" r="-525"/>
                </a:stretch>
              </a:blipFill>
            </p:spPr>
            <p:txBody>
              <a:bodyPr/>
              <a:lstStyle/>
              <a:p>
                <a:r>
                  <a:rPr lang="en-IN">
                    <a:noFill/>
                  </a:rPr>
                  <a:t> </a:t>
                </a:r>
              </a:p>
            </p:txBody>
          </p:sp>
        </mc:Fallback>
      </mc:AlternateContent>
    </p:spTree>
    <p:extLst>
      <p:ext uri="{BB962C8B-B14F-4D97-AF65-F5344CB8AC3E}">
        <p14:creationId xmlns:p14="http://schemas.microsoft.com/office/powerpoint/2010/main" val="3319229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928" y="288991"/>
            <a:ext cx="7992888" cy="1585049"/>
          </a:xfrm>
          <a:prstGeom prst="rect">
            <a:avLst/>
          </a:prstGeom>
          <a:noFill/>
        </p:spPr>
        <p:txBody>
          <a:bodyPr wrap="square" rtlCol="0">
            <a:spAutoFit/>
          </a:bodyPr>
          <a:lstStyle/>
          <a:p>
            <a:pPr algn="just"/>
            <a:r>
              <a:rPr lang="en-IN" sz="1400" b="1" dirty="0" smtClean="0">
                <a:solidFill>
                  <a:schemeClr val="tx2">
                    <a:lumMod val="75000"/>
                  </a:schemeClr>
                </a:solidFill>
                <a:latin typeface="Calibri" pitchFamily="34" charset="0"/>
                <a:cs typeface="Calibri" pitchFamily="34" charset="0"/>
              </a:rPr>
              <a:t>Decision Tree and Random Forest</a:t>
            </a:r>
          </a:p>
          <a:p>
            <a:pPr algn="just"/>
            <a:endParaRPr lang="en-IN" sz="1400" b="1" dirty="0">
              <a:solidFill>
                <a:schemeClr val="tx2">
                  <a:lumMod val="75000"/>
                </a:schemeClr>
              </a:solidFill>
              <a:latin typeface="Calibri" pitchFamily="34" charset="0"/>
              <a:cs typeface="Calibri" pitchFamily="34" charset="0"/>
            </a:endParaRPr>
          </a:p>
          <a:p>
            <a:pPr marL="171450" indent="-171450" algn="just">
              <a:buFont typeface="Arial" pitchFamily="34" charset="0"/>
              <a:buChar char="•"/>
            </a:pPr>
            <a:r>
              <a:rPr lang="en-IN" sz="1200" b="1" dirty="0" smtClean="0">
                <a:latin typeface="Calibri" pitchFamily="34" charset="0"/>
                <a:cs typeface="Calibri" pitchFamily="34" charset="0"/>
              </a:rPr>
              <a:t>Classification trees </a:t>
            </a:r>
            <a:r>
              <a:rPr lang="en-IN" sz="1200" dirty="0" smtClean="0">
                <a:latin typeface="Calibri" pitchFamily="34" charset="0"/>
                <a:cs typeface="Calibri" pitchFamily="34" charset="0"/>
              </a:rPr>
              <a:t>divide </a:t>
            </a:r>
            <a:r>
              <a:rPr lang="en-IN" sz="1200" dirty="0">
                <a:latin typeface="Calibri" pitchFamily="34" charset="0"/>
                <a:cs typeface="Calibri" pitchFamily="34" charset="0"/>
              </a:rPr>
              <a:t>the </a:t>
            </a:r>
            <a:r>
              <a:rPr lang="en-IN" sz="1200" dirty="0" smtClean="0">
                <a:latin typeface="Calibri" pitchFamily="34" charset="0"/>
                <a:cs typeface="Calibri" pitchFamily="34" charset="0"/>
              </a:rPr>
              <a:t>dataset </a:t>
            </a:r>
            <a:r>
              <a:rPr lang="en-IN" sz="1200" dirty="0">
                <a:latin typeface="Calibri" pitchFamily="34" charset="0"/>
                <a:cs typeface="Calibri" pitchFamily="34" charset="0"/>
              </a:rPr>
              <a:t>into distinct and non-overlapping </a:t>
            </a:r>
            <a:r>
              <a:rPr lang="en-IN" sz="1200" dirty="0" smtClean="0">
                <a:latin typeface="Calibri" pitchFamily="34" charset="0"/>
                <a:cs typeface="Calibri" pitchFamily="34" charset="0"/>
              </a:rPr>
              <a:t>groups.</a:t>
            </a:r>
          </a:p>
          <a:p>
            <a:pPr algn="just"/>
            <a:endParaRPr lang="en-IN" sz="900" dirty="0" smtClean="0">
              <a:latin typeface="Calibri" pitchFamily="34" charset="0"/>
              <a:cs typeface="Calibri" pitchFamily="34" charset="0"/>
            </a:endParaRPr>
          </a:p>
          <a:p>
            <a:pPr marL="171450" indent="-171450" algn="just">
              <a:buFont typeface="Arial" pitchFamily="34" charset="0"/>
              <a:buChar char="•"/>
            </a:pPr>
            <a:r>
              <a:rPr lang="en-IN" sz="1200" dirty="0" smtClean="0">
                <a:latin typeface="Calibri" pitchFamily="34" charset="0"/>
                <a:cs typeface="Calibri" pitchFamily="34" charset="0"/>
              </a:rPr>
              <a:t>The data-points within </a:t>
            </a:r>
            <a:r>
              <a:rPr lang="en-IN" sz="1200" dirty="0">
                <a:latin typeface="Calibri" pitchFamily="34" charset="0"/>
                <a:cs typeface="Calibri" pitchFamily="34" charset="0"/>
              </a:rPr>
              <a:t>a group are more or less homogenous to each other. </a:t>
            </a:r>
            <a:endParaRPr lang="en-IN" sz="1200" dirty="0" smtClean="0">
              <a:latin typeface="Calibri" pitchFamily="34" charset="0"/>
              <a:cs typeface="Calibri" pitchFamily="34" charset="0"/>
            </a:endParaRPr>
          </a:p>
          <a:p>
            <a:pPr marL="171450" indent="-171450" algn="just">
              <a:buFont typeface="Arial" pitchFamily="34" charset="0"/>
              <a:buChar char="•"/>
            </a:pPr>
            <a:endParaRPr lang="en-IN" sz="900" dirty="0">
              <a:latin typeface="Calibri" pitchFamily="34" charset="0"/>
              <a:cs typeface="Calibri" pitchFamily="34" charset="0"/>
            </a:endParaRPr>
          </a:p>
          <a:p>
            <a:pPr marL="171450" indent="-171450" algn="just">
              <a:buFont typeface="Arial" pitchFamily="34" charset="0"/>
              <a:buChar char="•"/>
            </a:pPr>
            <a:r>
              <a:rPr lang="en-IN" sz="1200" dirty="0" smtClean="0">
                <a:latin typeface="Calibri" pitchFamily="34" charset="0"/>
                <a:cs typeface="Calibri" pitchFamily="34" charset="0"/>
              </a:rPr>
              <a:t>We start at the top, from the root node containing all training samples, and then divide it into two child nodes through an appropriate splitting criterion. Each child node is then split recursively, as per the same spitting condition.</a:t>
            </a:r>
            <a:endParaRPr lang="en-IN" sz="1200" dirty="0">
              <a:latin typeface="Calibri" pitchFamily="34" charset="0"/>
              <a:cs typeface="Calibri"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755576" y="1871214"/>
            <a:ext cx="2232248" cy="158417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3131840" y="1874040"/>
                <a:ext cx="5328976" cy="1892441"/>
              </a:xfrm>
              <a:prstGeom prst="rect">
                <a:avLst/>
              </a:prstGeom>
              <a:noFill/>
            </p:spPr>
            <p:txBody>
              <a:bodyPr wrap="square" rtlCol="0">
                <a:spAutoFit/>
              </a:bodyPr>
              <a:lstStyle/>
              <a:p>
                <a:pPr marL="285750" indent="-285750" algn="just">
                  <a:buFont typeface="Arial" pitchFamily="34" charset="0"/>
                  <a:buChar char="•"/>
                </a:pPr>
                <a:r>
                  <a:rPr lang="en-IN" sz="1200" dirty="0" smtClean="0">
                    <a:latin typeface="Calibri" pitchFamily="34" charset="0"/>
                    <a:cs typeface="Calibri" pitchFamily="34" charset="0"/>
                  </a:rPr>
                  <a:t>The splitting criterion is based on the </a:t>
                </a:r>
                <a:r>
                  <a:rPr lang="en-IN" sz="1200" b="1" dirty="0" smtClean="0">
                    <a:latin typeface="Calibri" pitchFamily="34" charset="0"/>
                    <a:cs typeface="Calibri" pitchFamily="34" charset="0"/>
                  </a:rPr>
                  <a:t>information impurity</a:t>
                </a:r>
                <a:r>
                  <a:rPr lang="en-IN" sz="1200" dirty="0" smtClean="0">
                    <a:latin typeface="Calibri" pitchFamily="34" charset="0"/>
                    <a:cs typeface="Calibri" pitchFamily="34" charset="0"/>
                  </a:rPr>
                  <a:t>, a measure of the amount of heterogeneity in any node.</a:t>
                </a:r>
              </a:p>
              <a:p>
                <a:pPr marL="285750" indent="-285750" algn="just">
                  <a:buFont typeface="Arial" pitchFamily="34" charset="0"/>
                  <a:buChar char="•"/>
                </a:pPr>
                <a:endParaRPr lang="en-IN" sz="900" dirty="0">
                  <a:latin typeface="Calibri" pitchFamily="34" charset="0"/>
                  <a:cs typeface="Calibri" pitchFamily="34" charset="0"/>
                </a:endParaRPr>
              </a:p>
              <a:p>
                <a:pPr marL="285750" indent="-285750" algn="just">
                  <a:buFont typeface="Arial" pitchFamily="34" charset="0"/>
                  <a:buChar char="•"/>
                </a:pPr>
                <a:r>
                  <a:rPr lang="en-IN" sz="1200" dirty="0" smtClean="0">
                    <a:latin typeface="Calibri" pitchFamily="34" charset="0"/>
                    <a:cs typeface="Calibri" pitchFamily="34" charset="0"/>
                  </a:rPr>
                  <a:t>Two such measures – </a:t>
                </a:r>
                <a:r>
                  <a:rPr lang="en-IN" sz="1200" b="1" dirty="0" err="1" smtClean="0">
                    <a:latin typeface="Calibri" pitchFamily="34" charset="0"/>
                    <a:cs typeface="Calibri" pitchFamily="34" charset="0"/>
                  </a:rPr>
                  <a:t>Gini’s</a:t>
                </a:r>
                <a:r>
                  <a:rPr lang="en-IN" sz="1200" b="1" dirty="0" smtClean="0">
                    <a:latin typeface="Calibri" pitchFamily="34" charset="0"/>
                    <a:cs typeface="Calibri" pitchFamily="34" charset="0"/>
                  </a:rPr>
                  <a:t> Index</a:t>
                </a:r>
                <a:r>
                  <a:rPr lang="en-IN" sz="1200" dirty="0" smtClean="0">
                    <a:latin typeface="Calibri" pitchFamily="34" charset="0"/>
                    <a:cs typeface="Calibri" pitchFamily="34" charset="0"/>
                  </a:rPr>
                  <a:t> and </a:t>
                </a:r>
                <a:r>
                  <a:rPr lang="en-IN" sz="1200" b="1" dirty="0" smtClean="0">
                    <a:latin typeface="Calibri" pitchFamily="34" charset="0"/>
                    <a:cs typeface="Calibri" pitchFamily="34" charset="0"/>
                  </a:rPr>
                  <a:t>Entropy</a:t>
                </a:r>
                <a:r>
                  <a:rPr lang="en-IN" sz="1200" dirty="0" smtClean="0">
                    <a:latin typeface="Calibri" pitchFamily="34" charset="0"/>
                    <a:cs typeface="Calibri" pitchFamily="34" charset="0"/>
                  </a:rPr>
                  <a:t>, are defined as, </a:t>
                </a:r>
              </a:p>
              <a:p>
                <a:pPr algn="just"/>
                <a:endParaRPr lang="en-IN" sz="600" dirty="0" smtClean="0">
                  <a:latin typeface="Calibri" pitchFamily="34" charset="0"/>
                  <a:cs typeface="Calibri" pitchFamily="34" charset="0"/>
                </a:endParaRPr>
              </a:p>
              <a:p>
                <a:pPr algn="just"/>
                <a14:m>
                  <m:oMath xmlns:m="http://schemas.openxmlformats.org/officeDocument/2006/math">
                    <m:r>
                      <a:rPr lang="en-IN" sz="1200" b="1" i="1" smtClean="0">
                        <a:latin typeface="Cambria Math"/>
                      </a:rPr>
                      <m:t>              </m:t>
                    </m:r>
                    <m:r>
                      <a:rPr lang="en-IN" sz="1200" b="1" i="1">
                        <a:latin typeface="Cambria Math"/>
                      </a:rPr>
                      <m:t>𝑮</m:t>
                    </m:r>
                    <m:d>
                      <m:dPr>
                        <m:ctrlPr>
                          <a:rPr lang="en-IN" sz="1200" b="1" i="1">
                            <a:latin typeface="Cambria Math"/>
                          </a:rPr>
                        </m:ctrlPr>
                      </m:dPr>
                      <m:e>
                        <m:r>
                          <a:rPr lang="en-IN" sz="1200" b="1" i="1">
                            <a:latin typeface="Cambria Math"/>
                          </a:rPr>
                          <m:t>𝒕</m:t>
                        </m:r>
                      </m:e>
                    </m:d>
                    <m:r>
                      <a:rPr lang="en-IN" sz="1200" b="1" i="1">
                        <a:latin typeface="Cambria Math"/>
                      </a:rPr>
                      <m:t>=</m:t>
                    </m:r>
                    <m:r>
                      <a:rPr lang="en-IN" sz="1200" b="1" i="1">
                        <a:latin typeface="Cambria Math"/>
                      </a:rPr>
                      <m:t>𝟏</m:t>
                    </m:r>
                    <m:r>
                      <a:rPr lang="en-IN" sz="1200" b="1" i="1">
                        <a:latin typeface="Cambria Math"/>
                      </a:rPr>
                      <m:t>−</m:t>
                    </m:r>
                    <m:nary>
                      <m:naryPr>
                        <m:chr m:val="∑"/>
                        <m:limLoc m:val="undOvr"/>
                        <m:ctrlPr>
                          <a:rPr lang="en-IN" sz="1200" b="1" i="1">
                            <a:latin typeface="Cambria Math"/>
                          </a:rPr>
                        </m:ctrlPr>
                      </m:naryPr>
                      <m:sub>
                        <m:r>
                          <a:rPr lang="en-IN" sz="1200" b="1" i="1">
                            <a:latin typeface="Cambria Math"/>
                          </a:rPr>
                          <m:t>𝒊</m:t>
                        </m:r>
                        <m:r>
                          <a:rPr lang="en-IN" sz="1200" b="1" i="1">
                            <a:latin typeface="Cambria Math"/>
                          </a:rPr>
                          <m:t>=</m:t>
                        </m:r>
                        <m:r>
                          <a:rPr lang="en-IN" sz="1200" b="1" i="1">
                            <a:latin typeface="Cambria Math"/>
                          </a:rPr>
                          <m:t>𝟏</m:t>
                        </m:r>
                      </m:sub>
                      <m:sup>
                        <m:r>
                          <a:rPr lang="en-IN" sz="1200" b="1" i="1">
                            <a:latin typeface="Cambria Math"/>
                          </a:rPr>
                          <m:t>𝟐</m:t>
                        </m:r>
                      </m:sup>
                      <m:e>
                        <m:sSup>
                          <m:sSupPr>
                            <m:ctrlPr>
                              <a:rPr lang="en-IN" sz="1200" b="1" i="1">
                                <a:latin typeface="Cambria Math"/>
                              </a:rPr>
                            </m:ctrlPr>
                          </m:sSupPr>
                          <m:e>
                            <m:d>
                              <m:dPr>
                                <m:begChr m:val="{"/>
                                <m:endChr m:val="}"/>
                                <m:ctrlPr>
                                  <a:rPr lang="en-IN" sz="1200" b="1" i="1">
                                    <a:latin typeface="Cambria Math"/>
                                  </a:rPr>
                                </m:ctrlPr>
                              </m:dPr>
                              <m:e>
                                <m:sSub>
                                  <m:sSubPr>
                                    <m:ctrlPr>
                                      <a:rPr lang="en-IN" sz="1200" b="1" i="1">
                                        <a:latin typeface="Cambria Math"/>
                                      </a:rPr>
                                    </m:ctrlPr>
                                  </m:sSubPr>
                                  <m:e>
                                    <m:r>
                                      <a:rPr lang="en-IN" sz="1200" b="1" i="1">
                                        <a:latin typeface="Cambria Math"/>
                                      </a:rPr>
                                      <m:t>𝒑</m:t>
                                    </m:r>
                                  </m:e>
                                  <m:sub>
                                    <m:r>
                                      <a:rPr lang="en-IN" sz="1200" b="1" i="1">
                                        <a:latin typeface="Cambria Math"/>
                                      </a:rPr>
                                      <m:t>𝒊</m:t>
                                    </m:r>
                                  </m:sub>
                                </m:sSub>
                                <m:d>
                                  <m:dPr>
                                    <m:ctrlPr>
                                      <a:rPr lang="en-IN" sz="1200" b="1" i="1">
                                        <a:latin typeface="Cambria Math"/>
                                      </a:rPr>
                                    </m:ctrlPr>
                                  </m:dPr>
                                  <m:e>
                                    <m:r>
                                      <a:rPr lang="en-IN" sz="1200" b="1" i="1">
                                        <a:latin typeface="Cambria Math"/>
                                      </a:rPr>
                                      <m:t>𝒕</m:t>
                                    </m:r>
                                  </m:e>
                                </m:d>
                              </m:e>
                            </m:d>
                          </m:e>
                          <m:sup>
                            <m:r>
                              <a:rPr lang="en-IN" sz="1200" b="1" i="1">
                                <a:latin typeface="Cambria Math"/>
                              </a:rPr>
                              <m:t>𝟐</m:t>
                            </m:r>
                          </m:sup>
                        </m:sSup>
                      </m:e>
                    </m:nary>
                    <m:r>
                      <a:rPr lang="en-IN" sz="1200" b="0" i="0" smtClean="0">
                        <a:latin typeface="Cambria Math"/>
                      </a:rPr>
                      <m:t>,   </m:t>
                    </m:r>
                    <m:r>
                      <a:rPr lang="en-IN" sz="1200" b="1" i="1">
                        <a:latin typeface="Cambria Math"/>
                      </a:rPr>
                      <m:t>𝑬</m:t>
                    </m:r>
                    <m:d>
                      <m:dPr>
                        <m:ctrlPr>
                          <a:rPr lang="en-IN" sz="1200" b="1" i="1">
                            <a:latin typeface="Cambria Math"/>
                          </a:rPr>
                        </m:ctrlPr>
                      </m:dPr>
                      <m:e>
                        <m:r>
                          <a:rPr lang="en-IN" sz="1200" b="1" i="1">
                            <a:latin typeface="Cambria Math"/>
                          </a:rPr>
                          <m:t>𝒕</m:t>
                        </m:r>
                      </m:e>
                    </m:d>
                    <m:r>
                      <a:rPr lang="en-IN" sz="1200" b="1" i="1">
                        <a:latin typeface="Cambria Math"/>
                      </a:rPr>
                      <m:t>= −</m:t>
                    </m:r>
                    <m:nary>
                      <m:naryPr>
                        <m:chr m:val="∑"/>
                        <m:limLoc m:val="undOvr"/>
                        <m:ctrlPr>
                          <a:rPr lang="en-IN" sz="1200" b="1" i="1">
                            <a:latin typeface="Cambria Math"/>
                          </a:rPr>
                        </m:ctrlPr>
                      </m:naryPr>
                      <m:sub>
                        <m:r>
                          <a:rPr lang="en-IN" sz="1200" b="1" i="1">
                            <a:latin typeface="Cambria Math"/>
                          </a:rPr>
                          <m:t>𝒊</m:t>
                        </m:r>
                        <m:r>
                          <a:rPr lang="en-IN" sz="1200" b="1" i="1">
                            <a:latin typeface="Cambria Math"/>
                          </a:rPr>
                          <m:t>=</m:t>
                        </m:r>
                        <m:r>
                          <a:rPr lang="en-IN" sz="1200" b="1" i="1">
                            <a:latin typeface="Cambria Math"/>
                          </a:rPr>
                          <m:t>𝟏</m:t>
                        </m:r>
                      </m:sub>
                      <m:sup>
                        <m:r>
                          <a:rPr lang="en-IN" sz="1200" b="1" i="1">
                            <a:latin typeface="Cambria Math"/>
                          </a:rPr>
                          <m:t>𝟐</m:t>
                        </m:r>
                      </m:sup>
                      <m:e>
                        <m:sSub>
                          <m:sSubPr>
                            <m:ctrlPr>
                              <a:rPr lang="en-IN" sz="1200" b="1" i="1">
                                <a:latin typeface="Cambria Math"/>
                              </a:rPr>
                            </m:ctrlPr>
                          </m:sSubPr>
                          <m:e>
                            <m:r>
                              <a:rPr lang="en-IN" sz="1200" b="1" i="1">
                                <a:latin typeface="Cambria Math"/>
                              </a:rPr>
                              <m:t>𝒑</m:t>
                            </m:r>
                          </m:e>
                          <m:sub>
                            <m:r>
                              <a:rPr lang="en-IN" sz="1200" b="1" i="1">
                                <a:latin typeface="Cambria Math"/>
                              </a:rPr>
                              <m:t>𝒊</m:t>
                            </m:r>
                          </m:sub>
                        </m:sSub>
                        <m:d>
                          <m:dPr>
                            <m:ctrlPr>
                              <a:rPr lang="en-IN" sz="1200" b="1" i="1">
                                <a:latin typeface="Cambria Math"/>
                              </a:rPr>
                            </m:ctrlPr>
                          </m:dPr>
                          <m:e>
                            <m:r>
                              <a:rPr lang="en-IN" sz="1200" b="1" i="1">
                                <a:latin typeface="Cambria Math"/>
                              </a:rPr>
                              <m:t>𝒕</m:t>
                            </m:r>
                          </m:e>
                        </m:d>
                        <m:r>
                          <a:rPr lang="en-IN" sz="1200" b="1" i="1">
                            <a:latin typeface="Cambria Math"/>
                          </a:rPr>
                          <m:t> </m:t>
                        </m:r>
                        <m:func>
                          <m:funcPr>
                            <m:ctrlPr>
                              <a:rPr lang="en-IN" sz="1200" b="1" i="1">
                                <a:latin typeface="Cambria Math"/>
                              </a:rPr>
                            </m:ctrlPr>
                          </m:funcPr>
                          <m:fName>
                            <m:sSub>
                              <m:sSubPr>
                                <m:ctrlPr>
                                  <a:rPr lang="en-IN" sz="1200" b="1" i="1">
                                    <a:latin typeface="Cambria Math"/>
                                  </a:rPr>
                                </m:ctrlPr>
                              </m:sSubPr>
                              <m:e>
                                <m:r>
                                  <a:rPr lang="en-IN" sz="1200" b="1" i="1">
                                    <a:latin typeface="Cambria Math"/>
                                  </a:rPr>
                                  <m:t>𝐥𝐨𝐠</m:t>
                                </m:r>
                              </m:e>
                              <m:sub>
                                <m:r>
                                  <a:rPr lang="en-IN" sz="1200" b="1" i="1">
                                    <a:latin typeface="Cambria Math"/>
                                  </a:rPr>
                                  <m:t>𝟐</m:t>
                                </m:r>
                              </m:sub>
                            </m:sSub>
                          </m:fName>
                          <m:e>
                            <m:sSub>
                              <m:sSubPr>
                                <m:ctrlPr>
                                  <a:rPr lang="en-IN" sz="1200" b="1" i="1">
                                    <a:latin typeface="Cambria Math"/>
                                  </a:rPr>
                                </m:ctrlPr>
                              </m:sSubPr>
                              <m:e>
                                <m:r>
                                  <a:rPr lang="en-IN" sz="1200" b="1" i="1">
                                    <a:latin typeface="Cambria Math"/>
                                  </a:rPr>
                                  <m:t>𝒑</m:t>
                                </m:r>
                              </m:e>
                              <m:sub>
                                <m:r>
                                  <a:rPr lang="en-IN" sz="1200" b="1" i="1">
                                    <a:latin typeface="Cambria Math"/>
                                  </a:rPr>
                                  <m:t>𝒊</m:t>
                                </m:r>
                              </m:sub>
                            </m:sSub>
                            <m:d>
                              <m:dPr>
                                <m:ctrlPr>
                                  <a:rPr lang="en-IN" sz="1200" b="1" i="1">
                                    <a:latin typeface="Cambria Math"/>
                                  </a:rPr>
                                </m:ctrlPr>
                              </m:dPr>
                              <m:e>
                                <m:r>
                                  <a:rPr lang="en-IN" sz="1200" b="1" i="1">
                                    <a:latin typeface="Cambria Math"/>
                                  </a:rPr>
                                  <m:t>𝒕</m:t>
                                </m:r>
                              </m:e>
                            </m:d>
                          </m:e>
                        </m:func>
                      </m:e>
                    </m:nary>
                  </m:oMath>
                </a14:m>
                <a:r>
                  <a:rPr lang="en-IN" sz="1200" dirty="0" smtClean="0">
                    <a:latin typeface="Calibri" pitchFamily="34" charset="0"/>
                    <a:cs typeface="Calibri" pitchFamily="34" charset="0"/>
                  </a:rPr>
                  <a:t>,  for node t</a:t>
                </a:r>
                <a:endParaRPr lang="en-IN" sz="1200" dirty="0">
                  <a:latin typeface="Calibri" pitchFamily="34" charset="0"/>
                  <a:cs typeface="Calibri" pitchFamily="34" charset="0"/>
                </a:endParaRPr>
              </a:p>
              <a:p>
                <a:pPr marL="285750" indent="-285750" algn="just">
                  <a:buFont typeface="Arial" pitchFamily="34" charset="0"/>
                  <a:buChar char="•"/>
                </a:pPr>
                <a:endParaRPr lang="en-IN" sz="1200" dirty="0" smtClean="0">
                  <a:latin typeface="Calibri" pitchFamily="34" charset="0"/>
                  <a:cs typeface="Calibri" pitchFamily="34" charset="0"/>
                </a:endParaRPr>
              </a:p>
              <a:p>
                <a:pPr algn="just"/>
                <a:r>
                  <a:rPr lang="en-IN" sz="1200" dirty="0" smtClean="0">
                    <a:latin typeface="Calibri" pitchFamily="34" charset="0"/>
                    <a:cs typeface="Calibri" pitchFamily="34" charset="0"/>
                  </a:rPr>
                  <a:t>         where, </a:t>
                </a:r>
                <a14:m>
                  <m:oMath xmlns:m="http://schemas.openxmlformats.org/officeDocument/2006/math">
                    <m:sSub>
                      <m:sSubPr>
                        <m:ctrlPr>
                          <a:rPr lang="en-IN" sz="1200" b="1" i="1">
                            <a:latin typeface="Cambria Math"/>
                          </a:rPr>
                        </m:ctrlPr>
                      </m:sSubPr>
                      <m:e>
                        <m:r>
                          <a:rPr lang="en-IN" sz="1200" b="1" i="1">
                            <a:latin typeface="Cambria Math"/>
                          </a:rPr>
                          <m:t>𝒑</m:t>
                        </m:r>
                      </m:e>
                      <m:sub>
                        <m:r>
                          <a:rPr lang="en-IN" sz="1200" b="1" i="1">
                            <a:latin typeface="Cambria Math"/>
                          </a:rPr>
                          <m:t>𝒊</m:t>
                        </m:r>
                      </m:sub>
                    </m:sSub>
                    <m:d>
                      <m:dPr>
                        <m:ctrlPr>
                          <a:rPr lang="en-IN" sz="1200" b="1" i="1">
                            <a:latin typeface="Cambria Math"/>
                          </a:rPr>
                        </m:ctrlPr>
                      </m:dPr>
                      <m:e>
                        <m:r>
                          <a:rPr lang="en-IN" sz="1200" b="1" i="1">
                            <a:latin typeface="Cambria Math"/>
                          </a:rPr>
                          <m:t>𝒕</m:t>
                        </m:r>
                      </m:e>
                    </m:d>
                    <m:r>
                      <a:rPr lang="en-IN" sz="1200" b="1" i="1">
                        <a:latin typeface="Cambria Math"/>
                      </a:rPr>
                      <m:t> </m:t>
                    </m:r>
                  </m:oMath>
                </a14:m>
                <a:r>
                  <a:rPr lang="en-IN" sz="1200" dirty="0" smtClean="0">
                    <a:latin typeface="Calibri" pitchFamily="34" charset="0"/>
                    <a:cs typeface="Calibri" pitchFamily="34" charset="0"/>
                  </a:rPr>
                  <a:t> denotes the proportion of data points present in node t, which</a:t>
                </a:r>
              </a:p>
              <a:p>
                <a:pPr algn="just"/>
                <a:r>
                  <a:rPr lang="en-IN" sz="1200" dirty="0">
                    <a:latin typeface="Calibri" pitchFamily="34" charset="0"/>
                    <a:cs typeface="Calibri" pitchFamily="34" charset="0"/>
                  </a:rPr>
                  <a:t> </a:t>
                </a:r>
                <a:r>
                  <a:rPr lang="en-IN" sz="1200" dirty="0" smtClean="0">
                    <a:latin typeface="Calibri" pitchFamily="34" charset="0"/>
                    <a:cs typeface="Calibri" pitchFamily="34" charset="0"/>
                  </a:rPr>
                  <a:t>        belong to the </a:t>
                </a:r>
                <a14:m>
                  <m:oMath xmlns:m="http://schemas.openxmlformats.org/officeDocument/2006/math">
                    <m:sSup>
                      <m:sSupPr>
                        <m:ctrlPr>
                          <a:rPr lang="en-IN" sz="1200" i="1" smtClean="0">
                            <a:latin typeface="Cambria Math"/>
                            <a:cs typeface="Calibri" pitchFamily="34" charset="0"/>
                          </a:rPr>
                        </m:ctrlPr>
                      </m:sSupPr>
                      <m:e>
                        <m:r>
                          <a:rPr lang="en-IN" sz="1200" b="0" i="1" smtClean="0">
                            <a:latin typeface="Cambria Math"/>
                            <a:cs typeface="Calibri" pitchFamily="34" charset="0"/>
                          </a:rPr>
                          <m:t>𝑖</m:t>
                        </m:r>
                      </m:e>
                      <m:sup>
                        <m:r>
                          <a:rPr lang="en-IN" sz="1200" b="0" i="1" smtClean="0">
                            <a:latin typeface="Cambria Math"/>
                            <a:cs typeface="Calibri" pitchFamily="34" charset="0"/>
                          </a:rPr>
                          <m:t>𝑡h</m:t>
                        </m:r>
                      </m:sup>
                    </m:sSup>
                  </m:oMath>
                </a14:m>
                <a:r>
                  <a:rPr lang="en-IN" sz="1200" dirty="0" smtClean="0">
                    <a:latin typeface="Calibri" pitchFamily="34" charset="0"/>
                    <a:cs typeface="Calibri" pitchFamily="34" charset="0"/>
                  </a:rPr>
                  <a:t>class.  </a:t>
                </a:r>
                <a:endParaRPr lang="en-IN" sz="1200" dirty="0">
                  <a:latin typeface="Calibri" pitchFamily="34" charset="0"/>
                  <a:cs typeface="Calibri" pitchFamily="34" charset="0"/>
                </a:endParaRPr>
              </a:p>
              <a:p>
                <a:pPr algn="just"/>
                <a:endParaRPr lang="en-IN" sz="1200" dirty="0">
                  <a:latin typeface="Calibri" pitchFamily="34" charset="0"/>
                  <a:cs typeface="Calibri"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131840" y="1874040"/>
                <a:ext cx="5328976" cy="1892441"/>
              </a:xfrm>
              <a:prstGeom prst="rect">
                <a:avLst/>
              </a:prstGeom>
              <a:blipFill rotWithShape="1">
                <a:blip r:embed="rId3"/>
                <a:stretch>
                  <a:fillRect l="-114" r="-801" b="-6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6538" y="3651870"/>
                <a:ext cx="8208912" cy="1353256"/>
              </a:xfrm>
              <a:prstGeom prst="rect">
                <a:avLst/>
              </a:prstGeom>
              <a:noFill/>
            </p:spPr>
            <p:txBody>
              <a:bodyPr wrap="square" rtlCol="0">
                <a:spAutoFit/>
              </a:bodyPr>
              <a:lstStyle/>
              <a:p>
                <a:pPr marL="171450" indent="-171450">
                  <a:buFont typeface="Arial" pitchFamily="34" charset="0"/>
                  <a:buChar char="•"/>
                </a:pPr>
                <a:r>
                  <a:rPr lang="en-IN" sz="1200" dirty="0" smtClean="0">
                    <a:latin typeface="Calibri" pitchFamily="34" charset="0"/>
                    <a:cs typeface="Calibri" pitchFamily="34" charset="0"/>
                  </a:rPr>
                  <a:t>Reduction in impurity</a:t>
                </a:r>
                <a:r>
                  <a:rPr lang="en-IN" sz="1200" dirty="0">
                    <a:latin typeface="Calibri" pitchFamily="34" charset="0"/>
                    <a:cs typeface="Calibri" pitchFamily="34" charset="0"/>
                  </a:rPr>
                  <a:t>, through a split </a:t>
                </a:r>
                <a14:m>
                  <m:oMath xmlns:m="http://schemas.openxmlformats.org/officeDocument/2006/math">
                    <m:r>
                      <a:rPr lang="en-IN" sz="1200" i="1">
                        <a:latin typeface="Cambria Math"/>
                      </a:rPr>
                      <m:t>𝑠</m:t>
                    </m:r>
                  </m:oMath>
                </a14:m>
                <a:r>
                  <a:rPr lang="en-IN" sz="1200" dirty="0">
                    <a:latin typeface="Calibri" pitchFamily="34" charset="0"/>
                    <a:cs typeface="Calibri" pitchFamily="34" charset="0"/>
                  </a:rPr>
                  <a:t> dividing node </a:t>
                </a:r>
                <a14:m>
                  <m:oMath xmlns:m="http://schemas.openxmlformats.org/officeDocument/2006/math">
                    <m:r>
                      <a:rPr lang="en-IN" sz="1200" i="1">
                        <a:latin typeface="Cambria Math"/>
                      </a:rPr>
                      <m:t>𝑡</m:t>
                    </m:r>
                  </m:oMath>
                </a14:m>
                <a:r>
                  <a:rPr lang="en-IN" sz="1200" dirty="0">
                    <a:latin typeface="Calibri" pitchFamily="34" charset="0"/>
                    <a:cs typeface="Calibri" pitchFamily="34" charset="0"/>
                  </a:rPr>
                  <a:t> into two child nodes </a:t>
                </a:r>
                <a14:m>
                  <m:oMath xmlns:m="http://schemas.openxmlformats.org/officeDocument/2006/math">
                    <m:sSub>
                      <m:sSubPr>
                        <m:ctrlPr>
                          <a:rPr lang="en-IN" sz="1200" i="1">
                            <a:latin typeface="Cambria Math"/>
                          </a:rPr>
                        </m:ctrlPr>
                      </m:sSubPr>
                      <m:e>
                        <m:r>
                          <a:rPr lang="en-IN" sz="1200" i="1">
                            <a:latin typeface="Cambria Math"/>
                          </a:rPr>
                          <m:t>𝑡</m:t>
                        </m:r>
                      </m:e>
                      <m:sub>
                        <m:r>
                          <a:rPr lang="en-IN" sz="1200" i="1">
                            <a:latin typeface="Cambria Math"/>
                          </a:rPr>
                          <m:t>1</m:t>
                        </m:r>
                      </m:sub>
                    </m:sSub>
                  </m:oMath>
                </a14:m>
                <a:r>
                  <a:rPr lang="en-IN" sz="1200" dirty="0">
                    <a:latin typeface="Calibri" pitchFamily="34" charset="0"/>
                    <a:cs typeface="Calibri" pitchFamily="34" charset="0"/>
                  </a:rPr>
                  <a:t>and </a:t>
                </a:r>
                <a14:m>
                  <m:oMath xmlns:m="http://schemas.openxmlformats.org/officeDocument/2006/math">
                    <m:sSub>
                      <m:sSubPr>
                        <m:ctrlPr>
                          <a:rPr lang="en-IN" sz="1200" i="1">
                            <a:latin typeface="Cambria Math"/>
                          </a:rPr>
                        </m:ctrlPr>
                      </m:sSubPr>
                      <m:e>
                        <m:r>
                          <a:rPr lang="en-IN" sz="1200" i="1">
                            <a:latin typeface="Cambria Math"/>
                          </a:rPr>
                          <m:t>𝑡</m:t>
                        </m:r>
                      </m:e>
                      <m:sub>
                        <m:r>
                          <a:rPr lang="en-IN" sz="1200" i="1">
                            <a:latin typeface="Cambria Math"/>
                          </a:rPr>
                          <m:t>2</m:t>
                        </m:r>
                      </m:sub>
                    </m:sSub>
                  </m:oMath>
                </a14:m>
                <a:r>
                  <a:rPr lang="en-IN" sz="1200" dirty="0" smtClean="0">
                    <a:latin typeface="Calibri" pitchFamily="34" charset="0"/>
                    <a:cs typeface="Calibri" pitchFamily="34" charset="0"/>
                  </a:rPr>
                  <a:t> </a:t>
                </a:r>
                <a:r>
                  <a:rPr lang="en-IN" sz="1200" dirty="0">
                    <a:latin typeface="Calibri" pitchFamily="34" charset="0"/>
                    <a:cs typeface="Calibri" pitchFamily="34" charset="0"/>
                  </a:rPr>
                  <a:t>is </a:t>
                </a:r>
                <a:r>
                  <a:rPr lang="en-IN" sz="1200" dirty="0" smtClean="0">
                    <a:latin typeface="Calibri" pitchFamily="34" charset="0"/>
                    <a:cs typeface="Calibri" pitchFamily="34" charset="0"/>
                  </a:rPr>
                  <a:t>given </a:t>
                </a:r>
                <a:r>
                  <a:rPr lang="en-IN" sz="1200" dirty="0">
                    <a:latin typeface="Calibri" pitchFamily="34" charset="0"/>
                    <a:cs typeface="Calibri" pitchFamily="34" charset="0"/>
                  </a:rPr>
                  <a:t>by</a:t>
                </a:r>
                <a:r>
                  <a:rPr lang="en-IN" sz="1200" dirty="0" smtClean="0">
                    <a:latin typeface="Calibri" pitchFamily="34" charset="0"/>
                    <a:cs typeface="Calibri" pitchFamily="34" charset="0"/>
                  </a:rPr>
                  <a:t>,</a:t>
                </a:r>
              </a:p>
              <a:p>
                <a:pPr marL="171450" indent="-171450">
                  <a:buFont typeface="Arial" pitchFamily="34" charset="0"/>
                  <a:buChar char="•"/>
                </a:pPr>
                <a:endParaRPr lang="en-IN" sz="1200" dirty="0">
                  <a:latin typeface="Calibri" pitchFamily="34" charset="0"/>
                  <a:cs typeface="Calibri" pitchFamily="34" charset="0"/>
                </a:endParaRPr>
              </a:p>
              <a:p>
                <a:pPr algn="ctr"/>
                <a14:m>
                  <m:oMath xmlns:m="http://schemas.openxmlformats.org/officeDocument/2006/math">
                    <m:r>
                      <a:rPr lang="en-IN" sz="1400" b="1" i="1">
                        <a:latin typeface="Cambria Math"/>
                      </a:rPr>
                      <m:t>∆</m:t>
                    </m:r>
                    <m:d>
                      <m:dPr>
                        <m:ctrlPr>
                          <a:rPr lang="en-IN" sz="1400" b="1" i="1">
                            <a:latin typeface="Cambria Math"/>
                          </a:rPr>
                        </m:ctrlPr>
                      </m:dPr>
                      <m:e>
                        <m:r>
                          <a:rPr lang="en-IN" sz="1400" b="1" i="1">
                            <a:latin typeface="Cambria Math"/>
                          </a:rPr>
                          <m:t>𝒔</m:t>
                        </m:r>
                        <m:r>
                          <a:rPr lang="en-IN" sz="1400" b="1" i="1">
                            <a:latin typeface="Cambria Math"/>
                          </a:rPr>
                          <m:t>,</m:t>
                        </m:r>
                        <m:r>
                          <a:rPr lang="en-IN" sz="1400" b="1" i="1">
                            <a:latin typeface="Cambria Math"/>
                          </a:rPr>
                          <m:t>𝒕</m:t>
                        </m:r>
                      </m:e>
                    </m:d>
                    <m:r>
                      <a:rPr lang="en-IN" sz="1400" b="1" i="1">
                        <a:latin typeface="Cambria Math"/>
                      </a:rPr>
                      <m:t>=</m:t>
                    </m:r>
                    <m:r>
                      <a:rPr lang="en-IN" sz="1400" b="1" i="1" smtClean="0">
                        <a:latin typeface="Cambria Math"/>
                      </a:rPr>
                      <m:t>𝑰</m:t>
                    </m:r>
                    <m:d>
                      <m:dPr>
                        <m:ctrlPr>
                          <a:rPr lang="en-IN" sz="1400" b="1" i="1">
                            <a:latin typeface="Cambria Math"/>
                          </a:rPr>
                        </m:ctrlPr>
                      </m:dPr>
                      <m:e>
                        <m:r>
                          <a:rPr lang="en-IN" sz="1400" b="1" i="1">
                            <a:latin typeface="Cambria Math"/>
                          </a:rPr>
                          <m:t>𝒕</m:t>
                        </m:r>
                      </m:e>
                    </m:d>
                    <m:r>
                      <a:rPr lang="en-IN" sz="1400" b="1" i="1">
                        <a:latin typeface="Cambria Math"/>
                      </a:rPr>
                      <m:t>− </m:t>
                    </m:r>
                    <m:nary>
                      <m:naryPr>
                        <m:chr m:val="∑"/>
                        <m:limLoc m:val="undOvr"/>
                        <m:ctrlPr>
                          <a:rPr lang="en-IN" sz="1400" b="1" i="1">
                            <a:latin typeface="Cambria Math"/>
                          </a:rPr>
                        </m:ctrlPr>
                      </m:naryPr>
                      <m:sub>
                        <m:r>
                          <a:rPr lang="en-IN" sz="1400" b="1" i="1">
                            <a:latin typeface="Cambria Math"/>
                          </a:rPr>
                          <m:t>𝒎</m:t>
                        </m:r>
                        <m:r>
                          <a:rPr lang="en-IN" sz="1400" b="1" i="1">
                            <a:latin typeface="Cambria Math"/>
                          </a:rPr>
                          <m:t>=</m:t>
                        </m:r>
                        <m:r>
                          <a:rPr lang="en-IN" sz="1400" b="1" i="1">
                            <a:latin typeface="Cambria Math"/>
                          </a:rPr>
                          <m:t>𝟏</m:t>
                        </m:r>
                      </m:sub>
                      <m:sup>
                        <m:r>
                          <a:rPr lang="en-IN" sz="1400" b="1" i="1">
                            <a:latin typeface="Cambria Math"/>
                          </a:rPr>
                          <m:t>𝟐</m:t>
                        </m:r>
                      </m:sup>
                      <m:e>
                        <m:f>
                          <m:fPr>
                            <m:ctrlPr>
                              <a:rPr lang="en-IN" sz="1400" b="1" i="1">
                                <a:latin typeface="Cambria Math"/>
                              </a:rPr>
                            </m:ctrlPr>
                          </m:fPr>
                          <m:num>
                            <m:sSub>
                              <m:sSubPr>
                                <m:ctrlPr>
                                  <a:rPr lang="en-IN" sz="1400" b="1" i="1">
                                    <a:latin typeface="Cambria Math"/>
                                  </a:rPr>
                                </m:ctrlPr>
                              </m:sSubPr>
                              <m:e>
                                <m:r>
                                  <a:rPr lang="en-IN" sz="1400" b="1" i="1">
                                    <a:latin typeface="Cambria Math"/>
                                  </a:rPr>
                                  <m:t>𝒏</m:t>
                                </m:r>
                              </m:e>
                              <m:sub>
                                <m:sSub>
                                  <m:sSubPr>
                                    <m:ctrlPr>
                                      <a:rPr lang="en-IN" sz="1400" b="1" i="1">
                                        <a:latin typeface="Cambria Math"/>
                                      </a:rPr>
                                    </m:ctrlPr>
                                  </m:sSubPr>
                                  <m:e>
                                    <m:r>
                                      <a:rPr lang="en-IN" sz="1400" b="1" i="1">
                                        <a:latin typeface="Cambria Math"/>
                                      </a:rPr>
                                      <m:t>𝒕</m:t>
                                    </m:r>
                                  </m:e>
                                  <m:sub>
                                    <m:r>
                                      <a:rPr lang="en-IN" sz="1400" b="1" i="1">
                                        <a:latin typeface="Cambria Math"/>
                                      </a:rPr>
                                      <m:t>𝒎</m:t>
                                    </m:r>
                                  </m:sub>
                                </m:sSub>
                              </m:sub>
                            </m:sSub>
                          </m:num>
                          <m:den>
                            <m:sSub>
                              <m:sSubPr>
                                <m:ctrlPr>
                                  <a:rPr lang="en-IN" sz="1400" b="1" i="1">
                                    <a:latin typeface="Cambria Math"/>
                                  </a:rPr>
                                </m:ctrlPr>
                              </m:sSubPr>
                              <m:e>
                                <m:r>
                                  <a:rPr lang="en-IN" sz="1400" b="1" i="1">
                                    <a:latin typeface="Cambria Math"/>
                                  </a:rPr>
                                  <m:t>𝒏</m:t>
                                </m:r>
                              </m:e>
                              <m:sub>
                                <m:r>
                                  <a:rPr lang="en-IN" sz="1400" b="1" i="1">
                                    <a:latin typeface="Cambria Math"/>
                                  </a:rPr>
                                  <m:t>𝒕</m:t>
                                </m:r>
                              </m:sub>
                            </m:sSub>
                          </m:den>
                        </m:f>
                      </m:e>
                    </m:nary>
                    <m:r>
                      <a:rPr lang="en-IN" sz="1400" b="1" i="1">
                        <a:latin typeface="Cambria Math"/>
                      </a:rPr>
                      <m:t> </m:t>
                    </m:r>
                    <m:r>
                      <a:rPr lang="en-IN" sz="1400" b="1" i="1" smtClean="0">
                        <a:latin typeface="Cambria Math"/>
                      </a:rPr>
                      <m:t>𝑰</m:t>
                    </m:r>
                    <m:r>
                      <a:rPr lang="en-IN" sz="1400" b="1" i="1">
                        <a:latin typeface="Cambria Math"/>
                      </a:rPr>
                      <m:t>(</m:t>
                    </m:r>
                    <m:sSub>
                      <m:sSubPr>
                        <m:ctrlPr>
                          <a:rPr lang="en-IN" sz="1400" b="1" i="1">
                            <a:latin typeface="Cambria Math"/>
                          </a:rPr>
                        </m:ctrlPr>
                      </m:sSubPr>
                      <m:e>
                        <m:r>
                          <a:rPr lang="en-IN" sz="1400" b="1" i="1">
                            <a:latin typeface="Cambria Math"/>
                          </a:rPr>
                          <m:t>𝒕</m:t>
                        </m:r>
                      </m:e>
                      <m:sub>
                        <m:r>
                          <a:rPr lang="en-IN" sz="1400" b="1" i="1">
                            <a:latin typeface="Cambria Math"/>
                          </a:rPr>
                          <m:t>𝒎</m:t>
                        </m:r>
                      </m:sub>
                    </m:sSub>
                    <m:r>
                      <a:rPr lang="en-IN" sz="1400" b="1" i="1">
                        <a:latin typeface="Cambria Math"/>
                      </a:rPr>
                      <m:t>)</m:t>
                    </m:r>
                  </m:oMath>
                </a14:m>
                <a:r>
                  <a:rPr lang="en-IN" sz="1400" dirty="0" smtClean="0">
                    <a:latin typeface="Calibri" pitchFamily="34" charset="0"/>
                    <a:cs typeface="Calibri" pitchFamily="34" charset="0"/>
                  </a:rPr>
                  <a:t>    </a:t>
                </a:r>
                <a:r>
                  <a:rPr lang="en-IN" sz="1200" dirty="0" smtClean="0">
                    <a:latin typeface="Calibri" pitchFamily="34" charset="0"/>
                    <a:cs typeface="Calibri" pitchFamily="34" charset="0"/>
                  </a:rPr>
                  <a:t>, </a:t>
                </a:r>
                <a14:m>
                  <m:oMath xmlns:m="http://schemas.openxmlformats.org/officeDocument/2006/math">
                    <m:sSub>
                      <m:sSubPr>
                        <m:ctrlPr>
                          <a:rPr lang="en-IN" sz="1200" b="1" i="1">
                            <a:latin typeface="Cambria Math"/>
                          </a:rPr>
                        </m:ctrlPr>
                      </m:sSubPr>
                      <m:e>
                        <m:r>
                          <a:rPr lang="en-IN" sz="1200" b="1" i="1">
                            <a:latin typeface="Cambria Math"/>
                          </a:rPr>
                          <m:t>𝒏</m:t>
                        </m:r>
                      </m:e>
                      <m:sub>
                        <m:r>
                          <a:rPr lang="en-IN" sz="1200" b="1" i="1">
                            <a:latin typeface="Cambria Math"/>
                          </a:rPr>
                          <m:t>𝒕</m:t>
                        </m:r>
                      </m:sub>
                    </m:sSub>
                  </m:oMath>
                </a14:m>
                <a:r>
                  <a:rPr lang="en-IN" sz="1200" dirty="0">
                    <a:latin typeface="Calibri" pitchFamily="34" charset="0"/>
                    <a:cs typeface="Calibri" pitchFamily="34" charset="0"/>
                  </a:rPr>
                  <a:t> is the total number of training samples at node </a:t>
                </a:r>
                <a14:m>
                  <m:oMath xmlns:m="http://schemas.openxmlformats.org/officeDocument/2006/math">
                    <m:r>
                      <a:rPr lang="en-IN" sz="1200" i="1">
                        <a:latin typeface="Cambria Math"/>
                      </a:rPr>
                      <m:t>𝑡</m:t>
                    </m:r>
                  </m:oMath>
                </a14:m>
                <a:r>
                  <a:rPr lang="en-IN" sz="1200" dirty="0">
                    <a:latin typeface="Calibri" pitchFamily="34" charset="0"/>
                    <a:cs typeface="Calibri" pitchFamily="34" charset="0"/>
                  </a:rPr>
                  <a:t>.</a:t>
                </a:r>
              </a:p>
              <a:p>
                <a:r>
                  <a:rPr lang="en-IN" sz="900" dirty="0">
                    <a:latin typeface="Calibri" pitchFamily="34" charset="0"/>
                    <a:cs typeface="Calibri" pitchFamily="34" charset="0"/>
                  </a:rPr>
                  <a:t> </a:t>
                </a:r>
              </a:p>
              <a:p>
                <a:r>
                  <a:rPr lang="en-IN" sz="1200" dirty="0" smtClean="0">
                    <a:latin typeface="Calibri" pitchFamily="34" charset="0"/>
                    <a:cs typeface="Calibri" pitchFamily="34" charset="0"/>
                  </a:rPr>
                  <a:t>     The </a:t>
                </a:r>
                <a:r>
                  <a:rPr lang="en-IN" sz="1200" dirty="0">
                    <a:latin typeface="Calibri" pitchFamily="34" charset="0"/>
                    <a:cs typeface="Calibri" pitchFamily="34" charset="0"/>
                  </a:rPr>
                  <a:t>best (or optimal) split at node </a:t>
                </a:r>
                <a14:m>
                  <m:oMath xmlns:m="http://schemas.openxmlformats.org/officeDocument/2006/math">
                    <m:r>
                      <a:rPr lang="en-IN" sz="1200" i="1">
                        <a:latin typeface="Cambria Math"/>
                      </a:rPr>
                      <m:t>𝑡</m:t>
                    </m:r>
                  </m:oMath>
                </a14:m>
                <a:r>
                  <a:rPr lang="en-IN" sz="1200" dirty="0">
                    <a:latin typeface="Calibri" pitchFamily="34" charset="0"/>
                    <a:cs typeface="Calibri" pitchFamily="34" charset="0"/>
                  </a:rPr>
                  <a:t> is </a:t>
                </a:r>
                <a14:m>
                  <m:oMath xmlns:m="http://schemas.openxmlformats.org/officeDocument/2006/math">
                    <m:sSup>
                      <m:sSupPr>
                        <m:ctrlPr>
                          <a:rPr lang="en-IN" sz="1200" i="1">
                            <a:latin typeface="Cambria Math"/>
                          </a:rPr>
                        </m:ctrlPr>
                      </m:sSupPr>
                      <m:e>
                        <m:r>
                          <a:rPr lang="en-IN" sz="1200" i="1">
                            <a:latin typeface="Cambria Math"/>
                          </a:rPr>
                          <m:t>𝑠</m:t>
                        </m:r>
                      </m:e>
                      <m:sup>
                        <m:r>
                          <a:rPr lang="en-IN" sz="1200" i="1">
                            <a:latin typeface="Cambria Math"/>
                          </a:rPr>
                          <m:t>∗</m:t>
                        </m:r>
                      </m:sup>
                    </m:sSup>
                  </m:oMath>
                </a14:m>
                <a:r>
                  <a:rPr lang="en-IN" sz="1200" dirty="0">
                    <a:latin typeface="Calibri" pitchFamily="34" charset="0"/>
                    <a:cs typeface="Calibri" pitchFamily="34" charset="0"/>
                  </a:rPr>
                  <a:t> such that,   </a:t>
                </a:r>
                <a14:m>
                  <m:oMath xmlns:m="http://schemas.openxmlformats.org/officeDocument/2006/math">
                    <m:r>
                      <a:rPr lang="en-IN" sz="1200" b="1" i="1">
                        <a:latin typeface="Cambria Math"/>
                      </a:rPr>
                      <m:t>∆</m:t>
                    </m:r>
                    <m:d>
                      <m:dPr>
                        <m:ctrlPr>
                          <a:rPr lang="en-IN" sz="1200" b="1" i="1">
                            <a:latin typeface="Cambria Math"/>
                          </a:rPr>
                        </m:ctrlPr>
                      </m:dPr>
                      <m:e>
                        <m:sSup>
                          <m:sSupPr>
                            <m:ctrlPr>
                              <a:rPr lang="en-IN" sz="1200" b="1" i="1">
                                <a:latin typeface="Cambria Math"/>
                              </a:rPr>
                            </m:ctrlPr>
                          </m:sSupPr>
                          <m:e>
                            <m:r>
                              <a:rPr lang="en-IN" sz="1200" b="1" i="1">
                                <a:latin typeface="Cambria Math"/>
                              </a:rPr>
                              <m:t>𝒔</m:t>
                            </m:r>
                          </m:e>
                          <m:sup>
                            <m:r>
                              <a:rPr lang="en-IN" sz="1200" b="1" i="1">
                                <a:latin typeface="Cambria Math"/>
                              </a:rPr>
                              <m:t>∗</m:t>
                            </m:r>
                          </m:sup>
                        </m:sSup>
                        <m:r>
                          <a:rPr lang="en-IN" sz="1200" b="1" i="1">
                            <a:latin typeface="Cambria Math"/>
                          </a:rPr>
                          <m:t>,</m:t>
                        </m:r>
                        <m:r>
                          <a:rPr lang="en-IN" sz="1200" b="1" i="1">
                            <a:latin typeface="Cambria Math"/>
                          </a:rPr>
                          <m:t>𝒕</m:t>
                        </m:r>
                      </m:e>
                    </m:d>
                  </m:oMath>
                </a14:m>
                <a:r>
                  <a:rPr lang="en-IN" sz="1200" b="1" dirty="0">
                    <a:latin typeface="Calibri" pitchFamily="34" charset="0"/>
                    <a:cs typeface="Calibri" pitchFamily="34" charset="0"/>
                  </a:rPr>
                  <a:t> = </a:t>
                </a:r>
                <a14:m>
                  <m:oMath xmlns:m="http://schemas.openxmlformats.org/officeDocument/2006/math">
                    <m:func>
                      <m:funcPr>
                        <m:ctrlPr>
                          <a:rPr lang="en-IN" sz="1200" b="1" i="1">
                            <a:latin typeface="Cambria Math"/>
                          </a:rPr>
                        </m:ctrlPr>
                      </m:funcPr>
                      <m:fName>
                        <m:limLow>
                          <m:limLowPr>
                            <m:ctrlPr>
                              <a:rPr lang="en-IN" sz="1200" b="1" i="1">
                                <a:latin typeface="Cambria Math"/>
                              </a:rPr>
                            </m:ctrlPr>
                          </m:limLowPr>
                          <m:e>
                            <m:r>
                              <a:rPr lang="en-IN" sz="1200" b="1" i="1">
                                <a:latin typeface="Cambria Math"/>
                              </a:rPr>
                              <m:t>𝐦𝐚𝐱</m:t>
                            </m:r>
                          </m:e>
                          <m:lim>
                            <m:r>
                              <a:rPr lang="en-IN" sz="1200" b="1" i="1">
                                <a:latin typeface="Cambria Math"/>
                              </a:rPr>
                              <m:t>𝒔</m:t>
                            </m:r>
                          </m:lim>
                        </m:limLow>
                      </m:fName>
                      <m:e>
                        <m:r>
                          <a:rPr lang="en-IN" sz="1200" b="1" i="1">
                            <a:latin typeface="Cambria Math"/>
                          </a:rPr>
                          <m:t>∆</m:t>
                        </m:r>
                        <m:d>
                          <m:dPr>
                            <m:ctrlPr>
                              <a:rPr lang="en-IN" sz="1200" b="1" i="1">
                                <a:latin typeface="Cambria Math"/>
                              </a:rPr>
                            </m:ctrlPr>
                          </m:dPr>
                          <m:e>
                            <m:r>
                              <a:rPr lang="en-IN" sz="1200" b="1" i="1">
                                <a:latin typeface="Cambria Math"/>
                              </a:rPr>
                              <m:t>𝒔</m:t>
                            </m:r>
                            <m:r>
                              <a:rPr lang="en-IN" sz="1200" b="1" i="1">
                                <a:latin typeface="Cambria Math"/>
                              </a:rPr>
                              <m:t>,</m:t>
                            </m:r>
                            <m:r>
                              <a:rPr lang="en-IN" sz="1200" b="1" i="1">
                                <a:latin typeface="Cambria Math"/>
                              </a:rPr>
                              <m:t>𝒕</m:t>
                            </m:r>
                          </m:e>
                        </m:d>
                      </m:e>
                    </m:func>
                  </m:oMath>
                </a14:m>
                <a:endParaRPr lang="en-IN" sz="1200" dirty="0">
                  <a:latin typeface="Calibri" pitchFamily="34" charset="0"/>
                  <a:cs typeface="Calibri" pitchFamily="34" charset="0"/>
                </a:endParaRPr>
              </a:p>
              <a:p>
                <a:endParaRPr lang="en-IN" sz="1200" dirty="0">
                  <a:latin typeface="Calibri" pitchFamily="34" charset="0"/>
                  <a:cs typeface="Calibri"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96538" y="3651870"/>
                <a:ext cx="8208912" cy="1353256"/>
              </a:xfrm>
              <a:prstGeom prst="rect">
                <a:avLst/>
              </a:prstGeom>
              <a:blipFill rotWithShape="1">
                <a:blip r:embed="rId4"/>
                <a:stretch>
                  <a:fillRect b="-2703"/>
                </a:stretch>
              </a:blipFill>
            </p:spPr>
            <p:txBody>
              <a:bodyPr/>
              <a:lstStyle/>
              <a:p>
                <a:r>
                  <a:rPr lang="en-IN">
                    <a:noFill/>
                  </a:rPr>
                  <a:t> </a:t>
                </a:r>
              </a:p>
            </p:txBody>
          </p:sp>
        </mc:Fallback>
      </mc:AlternateContent>
    </p:spTree>
    <p:extLst>
      <p:ext uri="{BB962C8B-B14F-4D97-AF65-F5344CB8AC3E}">
        <p14:creationId xmlns:p14="http://schemas.microsoft.com/office/powerpoint/2010/main" val="2296606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55526"/>
            <a:ext cx="8064896" cy="4536504"/>
          </a:xfrm>
        </p:spPr>
        <p:txBody>
          <a:bodyPr>
            <a:noAutofit/>
          </a:bodyPr>
          <a:lstStyle/>
          <a:p>
            <a:pPr marL="171450" indent="-171450" algn="just">
              <a:buFont typeface="Arial" pitchFamily="34" charset="0"/>
              <a:buChar char="•"/>
            </a:pPr>
            <a:r>
              <a:rPr lang="en-IN" sz="1200" b="0" dirty="0" smtClean="0">
                <a:latin typeface="Calibri" pitchFamily="34" charset="0"/>
                <a:cs typeface="Calibri" pitchFamily="34" charset="0"/>
              </a:rPr>
              <a:t>In order to prevent </a:t>
            </a:r>
            <a:r>
              <a:rPr lang="en-IN" sz="1200" b="0" dirty="0" err="1" smtClean="0">
                <a:latin typeface="Calibri" pitchFamily="34" charset="0"/>
                <a:cs typeface="Calibri" pitchFamily="34" charset="0"/>
              </a:rPr>
              <a:t>overfitting</a:t>
            </a:r>
            <a:r>
              <a:rPr lang="en-IN" sz="1200" b="0" dirty="0" smtClean="0">
                <a:latin typeface="Calibri" pitchFamily="34" charset="0"/>
                <a:cs typeface="Calibri" pitchFamily="34" charset="0"/>
              </a:rPr>
              <a:t>, we need to stop splitting the nodes according to the following stopping conditions.</a:t>
            </a:r>
            <a:endParaRPr lang="en-IN" sz="1200" b="0" dirty="0">
              <a:latin typeface="Calibri" pitchFamily="34" charset="0"/>
              <a:cs typeface="Calibri" pitchFamily="34" charset="0"/>
            </a:endParaRPr>
          </a:p>
          <a:p>
            <a:pPr marL="628650" lvl="1" indent="-171450" algn="just">
              <a:buFont typeface="Wingdings" pitchFamily="2" charset="2"/>
              <a:buChar char="Ø"/>
            </a:pPr>
            <a:r>
              <a:rPr lang="en-IN" sz="1200" dirty="0">
                <a:latin typeface="Calibri" pitchFamily="34" charset="0"/>
                <a:cs typeface="Calibri" pitchFamily="34" charset="0"/>
              </a:rPr>
              <a:t> </a:t>
            </a:r>
            <a:r>
              <a:rPr lang="en-IN" sz="1200" dirty="0" smtClean="0">
                <a:latin typeface="Calibri" pitchFamily="34" charset="0"/>
                <a:cs typeface="Calibri" pitchFamily="34" charset="0"/>
              </a:rPr>
              <a:t>Split </a:t>
            </a:r>
            <a:r>
              <a:rPr lang="en-IN" sz="1200" dirty="0">
                <a:latin typeface="Calibri" pitchFamily="34" charset="0"/>
                <a:cs typeface="Calibri" pitchFamily="34" charset="0"/>
              </a:rPr>
              <a:t>the tree till a predefined maximum depth is </a:t>
            </a:r>
            <a:r>
              <a:rPr lang="en-IN" sz="1200" dirty="0" smtClean="0">
                <a:latin typeface="Calibri" pitchFamily="34" charset="0"/>
                <a:cs typeface="Calibri" pitchFamily="34" charset="0"/>
              </a:rPr>
              <a:t>attained.</a:t>
            </a:r>
          </a:p>
          <a:p>
            <a:pPr marL="628650" lvl="1" indent="-171450" algn="just">
              <a:buFont typeface="Wingdings" pitchFamily="2" charset="2"/>
              <a:buChar char="Ø"/>
            </a:pPr>
            <a:r>
              <a:rPr lang="en-IN" sz="1200" dirty="0">
                <a:latin typeface="Calibri" pitchFamily="34" charset="0"/>
                <a:cs typeface="Calibri" pitchFamily="34" charset="0"/>
              </a:rPr>
              <a:t> </a:t>
            </a:r>
            <a:r>
              <a:rPr lang="en-IN" sz="1200" dirty="0" smtClean="0">
                <a:latin typeface="Calibri" pitchFamily="34" charset="0"/>
                <a:cs typeface="Calibri" pitchFamily="34" charset="0"/>
              </a:rPr>
              <a:t>A </a:t>
            </a:r>
            <a:r>
              <a:rPr lang="en-IN" sz="1200" dirty="0">
                <a:latin typeface="Calibri" pitchFamily="34" charset="0"/>
                <a:cs typeface="Calibri" pitchFamily="34" charset="0"/>
              </a:rPr>
              <a:t>node is made terminal if the optimal gain in splitting the node is less than a specified threshold.</a:t>
            </a:r>
          </a:p>
          <a:p>
            <a:pPr algn="just"/>
            <a:r>
              <a:rPr lang="en-IN" sz="500" b="0" dirty="0">
                <a:latin typeface="Calibri" pitchFamily="34" charset="0"/>
                <a:cs typeface="Calibri" pitchFamily="34" charset="0"/>
              </a:rPr>
              <a:t> </a:t>
            </a:r>
          </a:p>
          <a:p>
            <a:pPr marL="171450" indent="-171450" algn="just">
              <a:buFont typeface="Arial" pitchFamily="34" charset="0"/>
              <a:buChar char="•"/>
            </a:pPr>
            <a:r>
              <a:rPr lang="en-IN" sz="1200" b="0" dirty="0" smtClean="0">
                <a:latin typeface="Calibri" pitchFamily="34" charset="0"/>
                <a:cs typeface="Calibri" pitchFamily="34" charset="0"/>
              </a:rPr>
              <a:t>For a fully constructed </a:t>
            </a:r>
            <a:r>
              <a:rPr lang="en-IN" sz="1200" b="0" dirty="0">
                <a:latin typeface="Calibri" pitchFamily="34" charset="0"/>
                <a:cs typeface="Calibri" pitchFamily="34" charset="0"/>
              </a:rPr>
              <a:t>binary classification tree, we classify all observations in a particular group </a:t>
            </a:r>
            <a:r>
              <a:rPr lang="en-IN" sz="1200" b="0" dirty="0" smtClean="0">
                <a:latin typeface="Calibri" pitchFamily="34" charset="0"/>
                <a:cs typeface="Calibri" pitchFamily="34" charset="0"/>
              </a:rPr>
              <a:t>or node into </a:t>
            </a:r>
            <a:r>
              <a:rPr lang="en-IN" sz="1200" b="0" dirty="0">
                <a:latin typeface="Calibri" pitchFamily="34" charset="0"/>
                <a:cs typeface="Calibri" pitchFamily="34" charset="0"/>
              </a:rPr>
              <a:t>the majority </a:t>
            </a:r>
            <a:r>
              <a:rPr lang="en-IN" sz="1200" b="0" dirty="0" smtClean="0">
                <a:latin typeface="Calibri" pitchFamily="34" charset="0"/>
                <a:cs typeface="Calibri" pitchFamily="34" charset="0"/>
              </a:rPr>
              <a:t>class.</a:t>
            </a:r>
            <a:endParaRPr lang="en-IN" sz="1200" b="0" dirty="0">
              <a:latin typeface="Calibri" pitchFamily="34" charset="0"/>
              <a:cs typeface="Calibri" pitchFamily="34" charset="0"/>
            </a:endParaRPr>
          </a:p>
          <a:p>
            <a:pPr marL="171450" indent="-171450" algn="just">
              <a:buFont typeface="Arial" pitchFamily="34" charset="0"/>
              <a:buChar char="•"/>
            </a:pPr>
            <a:r>
              <a:rPr lang="en-IN" sz="1200" b="0" dirty="0" smtClean="0">
                <a:latin typeface="Calibri" pitchFamily="34" charset="0"/>
                <a:cs typeface="Calibri" pitchFamily="34" charset="0"/>
              </a:rPr>
              <a:t>A </a:t>
            </a:r>
            <a:r>
              <a:rPr lang="en-IN" sz="1200" dirty="0" smtClean="0">
                <a:latin typeface="Calibri" pitchFamily="34" charset="0"/>
                <a:cs typeface="Calibri" pitchFamily="34" charset="0"/>
              </a:rPr>
              <a:t>Random Forest</a:t>
            </a:r>
            <a:r>
              <a:rPr lang="en-IN" sz="1200" dirty="0">
                <a:latin typeface="Calibri" pitchFamily="34" charset="0"/>
                <a:cs typeface="Calibri" pitchFamily="34" charset="0"/>
              </a:rPr>
              <a:t> </a:t>
            </a:r>
            <a:r>
              <a:rPr lang="en-IN" sz="1200" b="0" dirty="0" smtClean="0">
                <a:latin typeface="Calibri" pitchFamily="34" charset="0"/>
                <a:cs typeface="Calibri" pitchFamily="34" charset="0"/>
              </a:rPr>
              <a:t>consists </a:t>
            </a:r>
            <a:r>
              <a:rPr lang="en-IN" sz="1200" b="0" dirty="0">
                <a:latin typeface="Calibri" pitchFamily="34" charset="0"/>
                <a:cs typeface="Calibri" pitchFamily="34" charset="0"/>
              </a:rPr>
              <a:t>of </a:t>
            </a:r>
            <a:r>
              <a:rPr lang="en-IN" sz="1200" b="0" dirty="0" smtClean="0">
                <a:latin typeface="Calibri" pitchFamily="34" charset="0"/>
                <a:cs typeface="Calibri" pitchFamily="34" charset="0"/>
              </a:rPr>
              <a:t>multiple </a:t>
            </a:r>
            <a:r>
              <a:rPr lang="en-IN" sz="1200" b="0" dirty="0">
                <a:latin typeface="Calibri" pitchFamily="34" charset="0"/>
                <a:cs typeface="Calibri" pitchFamily="34" charset="0"/>
              </a:rPr>
              <a:t>decisions trees. </a:t>
            </a:r>
            <a:endParaRPr lang="en-IN" sz="1200" b="0" dirty="0" smtClean="0">
              <a:latin typeface="Calibri" pitchFamily="34" charset="0"/>
              <a:cs typeface="Calibri" pitchFamily="34" charset="0"/>
            </a:endParaRPr>
          </a:p>
          <a:p>
            <a:pPr marL="171450" indent="-171450" algn="just">
              <a:buFont typeface="Arial" pitchFamily="34" charset="0"/>
              <a:buChar char="•"/>
            </a:pPr>
            <a:r>
              <a:rPr lang="en-IN" sz="1200" b="0" dirty="0" smtClean="0">
                <a:latin typeface="Calibri" pitchFamily="34" charset="0"/>
                <a:cs typeface="Calibri" pitchFamily="34" charset="0"/>
              </a:rPr>
              <a:t>For building each individual tree, </a:t>
            </a:r>
            <a:r>
              <a:rPr lang="en-IN" sz="1200" b="0" dirty="0">
                <a:latin typeface="Calibri" pitchFamily="34" charset="0"/>
                <a:cs typeface="Calibri" pitchFamily="34" charset="0"/>
              </a:rPr>
              <a:t>i</a:t>
            </a:r>
            <a:r>
              <a:rPr lang="en-IN" sz="1200" b="0" dirty="0" smtClean="0">
                <a:latin typeface="Calibri" pitchFamily="34" charset="0"/>
                <a:cs typeface="Calibri" pitchFamily="34" charset="0"/>
              </a:rPr>
              <a:t>t </a:t>
            </a:r>
            <a:r>
              <a:rPr lang="en-IN" sz="1200" b="0" dirty="0">
                <a:latin typeface="Calibri" pitchFamily="34" charset="0"/>
                <a:cs typeface="Calibri" pitchFamily="34" charset="0"/>
              </a:rPr>
              <a:t>uses a random subset of features </a:t>
            </a:r>
            <a:r>
              <a:rPr lang="en-IN" sz="1200" b="0" dirty="0" smtClean="0">
                <a:latin typeface="Calibri" pitchFamily="34" charset="0"/>
                <a:cs typeface="Calibri" pitchFamily="34" charset="0"/>
              </a:rPr>
              <a:t> and a </a:t>
            </a:r>
            <a:r>
              <a:rPr lang="en-IN" sz="1200" b="0" dirty="0">
                <a:latin typeface="Calibri" pitchFamily="34" charset="0"/>
                <a:cs typeface="Calibri" pitchFamily="34" charset="0"/>
              </a:rPr>
              <a:t>random sample of training observations with replacement, which is known as a bootstrap </a:t>
            </a:r>
            <a:r>
              <a:rPr lang="en-IN" sz="1200" b="0" dirty="0" smtClean="0">
                <a:latin typeface="Calibri" pitchFamily="34" charset="0"/>
                <a:cs typeface="Calibri" pitchFamily="34" charset="0"/>
              </a:rPr>
              <a:t>dataset. </a:t>
            </a:r>
          </a:p>
          <a:p>
            <a:pPr marL="171450" indent="-171450" algn="just">
              <a:buFont typeface="Arial" pitchFamily="34" charset="0"/>
              <a:buChar char="•"/>
            </a:pPr>
            <a:r>
              <a:rPr lang="en-IN" sz="1200" b="0" dirty="0" smtClean="0">
                <a:latin typeface="Calibri" pitchFamily="34" charset="0"/>
                <a:cs typeface="Calibri" pitchFamily="34" charset="0"/>
              </a:rPr>
              <a:t>This step of randomization on features and data helps to reduce </a:t>
            </a:r>
            <a:r>
              <a:rPr lang="en-IN" sz="1200" b="0" dirty="0" err="1" smtClean="0">
                <a:latin typeface="Calibri" pitchFamily="34" charset="0"/>
                <a:cs typeface="Calibri" pitchFamily="34" charset="0"/>
              </a:rPr>
              <a:t>overfitting</a:t>
            </a:r>
            <a:r>
              <a:rPr lang="en-IN" sz="1200" b="0" dirty="0" smtClean="0">
                <a:latin typeface="Calibri" pitchFamily="34" charset="0"/>
                <a:cs typeface="Calibri" pitchFamily="34" charset="0"/>
              </a:rPr>
              <a:t> and gives </a:t>
            </a:r>
            <a:r>
              <a:rPr lang="en-IN" sz="1200" b="0" dirty="0">
                <a:latin typeface="Calibri" pitchFamily="34" charset="0"/>
                <a:cs typeface="Calibri" pitchFamily="34" charset="0"/>
              </a:rPr>
              <a:t>more accurate </a:t>
            </a:r>
            <a:r>
              <a:rPr lang="en-IN" sz="1200" b="0" dirty="0" smtClean="0">
                <a:latin typeface="Calibri" pitchFamily="34" charset="0"/>
                <a:cs typeface="Calibri" pitchFamily="34" charset="0"/>
              </a:rPr>
              <a:t>and stable predictions </a:t>
            </a:r>
            <a:r>
              <a:rPr lang="en-IN" sz="1200" b="0" dirty="0">
                <a:latin typeface="Calibri" pitchFamily="34" charset="0"/>
                <a:cs typeface="Calibri" pitchFamily="34" charset="0"/>
              </a:rPr>
              <a:t>than those of any individual tree</a:t>
            </a:r>
            <a:r>
              <a:rPr lang="en-IN" sz="1200" b="0" dirty="0" smtClean="0">
                <a:latin typeface="Calibri" pitchFamily="34" charset="0"/>
                <a:cs typeface="Calibri" pitchFamily="34" charset="0"/>
              </a:rPr>
              <a:t>.</a:t>
            </a:r>
            <a:endParaRPr lang="en-IN" sz="1200" dirty="0">
              <a:latin typeface="Calibri" pitchFamily="34" charset="0"/>
              <a:cs typeface="Calibri" pitchFamily="34" charset="0"/>
            </a:endParaRPr>
          </a:p>
          <a:p>
            <a:pPr marL="171450" indent="-171450" algn="just">
              <a:buFont typeface="Arial" pitchFamily="34" charset="0"/>
              <a:buChar char="•"/>
            </a:pPr>
            <a:r>
              <a:rPr lang="en-IN" sz="1200" b="0" dirty="0" smtClean="0">
                <a:latin typeface="Calibri" pitchFamily="34" charset="0"/>
                <a:cs typeface="Calibri" pitchFamily="34" charset="0"/>
              </a:rPr>
              <a:t>Every </a:t>
            </a:r>
            <a:r>
              <a:rPr lang="en-IN" sz="1200" b="0" dirty="0">
                <a:latin typeface="Calibri" pitchFamily="34" charset="0"/>
                <a:cs typeface="Calibri" pitchFamily="34" charset="0"/>
              </a:rPr>
              <a:t>new input is run down each tree in a forest and is then classified into the majority class. </a:t>
            </a:r>
            <a:endParaRPr lang="en-IN" sz="1200" b="0" dirty="0" smtClean="0">
              <a:latin typeface="Calibri" pitchFamily="34" charset="0"/>
              <a:cs typeface="Calibri" pitchFamily="34" charset="0"/>
            </a:endParaRPr>
          </a:p>
          <a:p>
            <a:pPr marL="171450" indent="-171450" algn="just">
              <a:buFont typeface="Arial" pitchFamily="34" charset="0"/>
              <a:buChar char="•"/>
            </a:pPr>
            <a:r>
              <a:rPr lang="en-IN" sz="1200" b="0" dirty="0" smtClean="0">
                <a:latin typeface="Calibri" pitchFamily="34" charset="0"/>
                <a:cs typeface="Calibri" pitchFamily="34" charset="0"/>
              </a:rPr>
              <a:t>Random Forests also give an idea on the importance of variables.</a:t>
            </a:r>
          </a:p>
          <a:p>
            <a:pPr algn="just">
              <a:spcAft>
                <a:spcPts val="0"/>
              </a:spcAft>
            </a:pPr>
            <a:r>
              <a:rPr lang="en-IN" sz="1200" b="0" dirty="0" smtClean="0">
                <a:latin typeface="Calibri" pitchFamily="34" charset="0"/>
                <a:cs typeface="Calibri" pitchFamily="34" charset="0"/>
              </a:rPr>
              <a:t>     For any </a:t>
            </a:r>
            <a:r>
              <a:rPr lang="en-IN" sz="1200" b="0" dirty="0">
                <a:latin typeface="Calibri" pitchFamily="34" charset="0"/>
                <a:cs typeface="Calibri" pitchFamily="34" charset="0"/>
              </a:rPr>
              <a:t>variable, the sum of the decrease in </a:t>
            </a:r>
            <a:r>
              <a:rPr lang="en-IN" sz="1200" b="0" dirty="0" err="1">
                <a:latin typeface="Calibri" pitchFamily="34" charset="0"/>
                <a:cs typeface="Calibri" pitchFamily="34" charset="0"/>
              </a:rPr>
              <a:t>Gini’s</a:t>
            </a:r>
            <a:r>
              <a:rPr lang="en-IN" sz="1200" b="0" dirty="0">
                <a:latin typeface="Calibri" pitchFamily="34" charset="0"/>
                <a:cs typeface="Calibri" pitchFamily="34" charset="0"/>
              </a:rPr>
              <a:t> index across every tree of the forest is calculated every time that </a:t>
            </a:r>
            <a:r>
              <a:rPr lang="en-IN" sz="1200" b="0" dirty="0" smtClean="0">
                <a:latin typeface="Calibri" pitchFamily="34" charset="0"/>
                <a:cs typeface="Calibri" pitchFamily="34" charset="0"/>
              </a:rPr>
              <a:t>variable</a:t>
            </a:r>
          </a:p>
          <a:p>
            <a:pPr algn="just">
              <a:spcAft>
                <a:spcPts val="0"/>
              </a:spcAft>
            </a:pPr>
            <a:r>
              <a:rPr lang="en-IN" sz="1200" b="0" dirty="0">
                <a:latin typeface="Calibri" pitchFamily="34" charset="0"/>
                <a:cs typeface="Calibri" pitchFamily="34" charset="0"/>
              </a:rPr>
              <a:t> </a:t>
            </a:r>
            <a:r>
              <a:rPr lang="en-IN" sz="1200" b="0" dirty="0" smtClean="0">
                <a:latin typeface="Calibri" pitchFamily="34" charset="0"/>
                <a:cs typeface="Calibri" pitchFamily="34" charset="0"/>
              </a:rPr>
              <a:t>    is </a:t>
            </a:r>
            <a:r>
              <a:rPr lang="en-IN" sz="1200" b="0" dirty="0">
                <a:latin typeface="Calibri" pitchFamily="34" charset="0"/>
                <a:cs typeface="Calibri" pitchFamily="34" charset="0"/>
              </a:rPr>
              <a:t>chosen to split a node. The sum is divided by the number of trees in the forest to give an average. The features with </a:t>
            </a:r>
            <a:r>
              <a:rPr lang="en-IN" sz="1200" b="0" dirty="0" smtClean="0">
                <a:latin typeface="Calibri" pitchFamily="34" charset="0"/>
                <a:cs typeface="Calibri" pitchFamily="34" charset="0"/>
              </a:rPr>
              <a:t>higher</a:t>
            </a:r>
          </a:p>
          <a:p>
            <a:pPr algn="just">
              <a:spcAft>
                <a:spcPts val="0"/>
              </a:spcAft>
            </a:pPr>
            <a:r>
              <a:rPr lang="en-IN" sz="1200" b="0" dirty="0">
                <a:latin typeface="Calibri" pitchFamily="34" charset="0"/>
                <a:cs typeface="Calibri" pitchFamily="34" charset="0"/>
              </a:rPr>
              <a:t> </a:t>
            </a:r>
            <a:r>
              <a:rPr lang="en-IN" sz="1200" b="0" dirty="0" smtClean="0">
                <a:latin typeface="Calibri" pitchFamily="34" charset="0"/>
                <a:cs typeface="Calibri" pitchFamily="34" charset="0"/>
              </a:rPr>
              <a:t>    average </a:t>
            </a:r>
            <a:r>
              <a:rPr lang="en-IN" sz="1200" b="0" dirty="0">
                <a:latin typeface="Calibri" pitchFamily="34" charset="0"/>
                <a:cs typeface="Calibri" pitchFamily="34" charset="0"/>
              </a:rPr>
              <a:t>reductions in </a:t>
            </a:r>
            <a:r>
              <a:rPr lang="en-IN" sz="1200" b="0" dirty="0" err="1">
                <a:latin typeface="Calibri" pitchFamily="34" charset="0"/>
                <a:cs typeface="Calibri" pitchFamily="34" charset="0"/>
              </a:rPr>
              <a:t>Gini’s</a:t>
            </a:r>
            <a:r>
              <a:rPr lang="en-IN" sz="1200" b="0" dirty="0">
                <a:latin typeface="Calibri" pitchFamily="34" charset="0"/>
                <a:cs typeface="Calibri" pitchFamily="34" charset="0"/>
              </a:rPr>
              <a:t> impurity are the more important variables in the model.</a:t>
            </a:r>
          </a:p>
          <a:p>
            <a:pPr algn="just"/>
            <a:endParaRPr lang="en-IN" sz="1200" b="0" dirty="0">
              <a:latin typeface="Calibri" pitchFamily="34" charset="0"/>
              <a:cs typeface="Calibri" pitchFamily="34" charset="0"/>
            </a:endParaRPr>
          </a:p>
          <a:p>
            <a:pPr marL="171450" indent="-171450" algn="just">
              <a:buFont typeface="Arial" pitchFamily="34" charset="0"/>
              <a:buChar char="•"/>
            </a:pPr>
            <a:endParaRPr lang="en-IN" sz="1200" b="0" dirty="0">
              <a:latin typeface="Calibri" pitchFamily="34" charset="0"/>
              <a:cs typeface="Calibri" pitchFamily="34" charset="0"/>
            </a:endParaRPr>
          </a:p>
          <a:p>
            <a:pPr marL="171450" indent="-171450">
              <a:buFont typeface="Arial" pitchFamily="34" charset="0"/>
              <a:buChar char="•"/>
            </a:pPr>
            <a:endParaRPr lang="en-IN" sz="1200" b="0" dirty="0">
              <a:latin typeface="Calibri" pitchFamily="34" charset="0"/>
              <a:cs typeface="Calibri" pitchFamily="34" charset="0"/>
            </a:endParaRPr>
          </a:p>
          <a:p>
            <a:endParaRPr lang="en-IN" sz="1200" b="0" dirty="0">
              <a:latin typeface="Calibri" pitchFamily="34" charset="0"/>
              <a:cs typeface="Calibri" pitchFamily="34" charset="0"/>
            </a:endParaRPr>
          </a:p>
        </p:txBody>
      </p:sp>
    </p:spTree>
    <p:extLst>
      <p:ext uri="{BB962C8B-B14F-4D97-AF65-F5344CB8AC3E}">
        <p14:creationId xmlns:p14="http://schemas.microsoft.com/office/powerpoint/2010/main" val="4145228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560" y="1059582"/>
                <a:ext cx="7620000" cy="3672408"/>
              </a:xfrm>
            </p:spPr>
            <p:txBody>
              <a:bodyPr>
                <a:normAutofit/>
              </a:bodyPr>
              <a:lstStyle/>
              <a:p>
                <a:r>
                  <a:rPr lang="en-US" sz="1200" b="0" dirty="0" smtClean="0">
                    <a:latin typeface="Calibri" pitchFamily="34" charset="0"/>
                    <a:cs typeface="Calibri" pitchFamily="34" charset="0"/>
                  </a:rPr>
                  <a:t>To check the performance of our classification algorithm, we use the </a:t>
                </a:r>
                <a:r>
                  <a:rPr lang="en-US" sz="1200" b="0" dirty="0">
                    <a:latin typeface="Calibri" pitchFamily="34" charset="0"/>
                    <a:cs typeface="Calibri" pitchFamily="34" charset="0"/>
                  </a:rPr>
                  <a:t>metrics, Precision, Recall, F1-Score, and AUC score</a:t>
                </a:r>
                <a:r>
                  <a:rPr lang="en-US" sz="1200" b="0" dirty="0" smtClean="0">
                    <a:latin typeface="Calibri" pitchFamily="34" charset="0"/>
                    <a:cs typeface="Calibri" pitchFamily="34" charset="0"/>
                  </a:rPr>
                  <a:t>.</a:t>
                </a:r>
              </a:p>
              <a:p>
                <a:endParaRPr lang="en-US" sz="100" b="0" dirty="0">
                  <a:latin typeface="Calibri" pitchFamily="34" charset="0"/>
                  <a:cs typeface="Calibri" pitchFamily="34" charset="0"/>
                </a:endParaRPr>
              </a:p>
              <a:p>
                <a:r>
                  <a:rPr lang="en-US" sz="1200" dirty="0" smtClean="0">
                    <a:latin typeface="Calibri" pitchFamily="34" charset="0"/>
                    <a:cs typeface="Calibri" pitchFamily="34" charset="0"/>
                  </a:rPr>
                  <a:t>Confusion Matrix : </a:t>
                </a:r>
              </a:p>
              <a:p>
                <a:endParaRPr lang="en-US" sz="1200" b="0" dirty="0">
                  <a:latin typeface="Calibri" pitchFamily="34" charset="0"/>
                  <a:cs typeface="Calibri" pitchFamily="34" charset="0"/>
                </a:endParaRPr>
              </a:p>
              <a:p>
                <a:endParaRPr lang="en-US" sz="1200" b="0" dirty="0" smtClean="0">
                  <a:latin typeface="Calibri" pitchFamily="34" charset="0"/>
                  <a:cs typeface="Calibri" pitchFamily="34" charset="0"/>
                </a:endParaRPr>
              </a:p>
              <a:p>
                <a:endParaRPr lang="en-US" sz="1200" b="0" dirty="0">
                  <a:latin typeface="Calibri" pitchFamily="34" charset="0"/>
                  <a:cs typeface="Calibri" pitchFamily="34" charset="0"/>
                </a:endParaRPr>
              </a:p>
              <a:p>
                <a:endParaRPr lang="en-US" sz="300" dirty="0" smtClean="0">
                  <a:latin typeface="Calibri" pitchFamily="34" charset="0"/>
                  <a:cs typeface="Calibri" pitchFamily="34" charset="0"/>
                </a:endParaRPr>
              </a:p>
              <a:p>
                <a:r>
                  <a:rPr lang="en-US" sz="1200" dirty="0" smtClean="0">
                    <a:latin typeface="Calibri" pitchFamily="34" charset="0"/>
                    <a:cs typeface="Calibri" pitchFamily="34" charset="0"/>
                  </a:rPr>
                  <a:t>Precision </a:t>
                </a:r>
                <a:r>
                  <a:rPr lang="en-US" sz="1200" dirty="0">
                    <a:latin typeface="Calibri" pitchFamily="34" charset="0"/>
                    <a:cs typeface="Calibri" pitchFamily="34" charset="0"/>
                  </a:rPr>
                  <a:t>: </a:t>
                </a:r>
                <a:r>
                  <a:rPr lang="en-US" sz="1200" b="0" dirty="0">
                    <a:latin typeface="Calibri" pitchFamily="34" charset="0"/>
                    <a:cs typeface="Calibri" pitchFamily="34" charset="0"/>
                  </a:rPr>
                  <a:t>Proportion of positive identifications that are actually true. Mathematically, </a:t>
                </a:r>
                <a:r>
                  <a:rPr lang="en-US" sz="1200" i="1" dirty="0">
                    <a:latin typeface="Calibri" pitchFamily="34" charset="0"/>
                    <a:cs typeface="Calibri" pitchFamily="34" charset="0"/>
                  </a:rPr>
                  <a:t>precision</a:t>
                </a:r>
                <a:r>
                  <a:rPr lang="en-US" sz="1200" dirty="0">
                    <a:latin typeface="Calibri" pitchFamily="34" charset="0"/>
                    <a:cs typeface="Calibri" pitchFamily="34" charset="0"/>
                  </a:rPr>
                  <a:t> = </a:t>
                </a:r>
                <a14:m>
                  <m:oMath xmlns:m="http://schemas.openxmlformats.org/officeDocument/2006/math">
                    <m:f>
                      <m:fPr>
                        <m:ctrlPr>
                          <a:rPr lang="en-US" sz="1400" i="1">
                            <a:latin typeface="Cambria Math"/>
                            <a:cs typeface="Calibri" pitchFamily="34" charset="0"/>
                          </a:rPr>
                        </m:ctrlPr>
                      </m:fPr>
                      <m:num>
                        <m:r>
                          <a:rPr lang="en-US" sz="1400" i="1">
                            <a:latin typeface="Cambria Math"/>
                            <a:cs typeface="Calibri" pitchFamily="34" charset="0"/>
                          </a:rPr>
                          <m:t>𝑻𝑷</m:t>
                        </m:r>
                      </m:num>
                      <m:den>
                        <m:r>
                          <a:rPr lang="en-US" sz="1400" i="1">
                            <a:latin typeface="Cambria Math"/>
                            <a:cs typeface="Calibri" pitchFamily="34" charset="0"/>
                          </a:rPr>
                          <m:t>𝑻𝑷</m:t>
                        </m:r>
                        <m:r>
                          <a:rPr lang="en-US" sz="1400" i="1">
                            <a:latin typeface="Cambria Math"/>
                            <a:cs typeface="Calibri" pitchFamily="34" charset="0"/>
                          </a:rPr>
                          <m:t>+</m:t>
                        </m:r>
                        <m:r>
                          <a:rPr lang="en-US" sz="1400" i="1">
                            <a:latin typeface="Cambria Math"/>
                            <a:cs typeface="Calibri" pitchFamily="34" charset="0"/>
                          </a:rPr>
                          <m:t>𝑭𝑷</m:t>
                        </m:r>
                      </m:den>
                    </m:f>
                  </m:oMath>
                </a14:m>
                <a:endParaRPr lang="en-US" sz="1200" dirty="0">
                  <a:latin typeface="Calibri" pitchFamily="34" charset="0"/>
                  <a:cs typeface="Calibri" pitchFamily="34" charset="0"/>
                </a:endParaRPr>
              </a:p>
              <a:p>
                <a:r>
                  <a:rPr lang="en-US" sz="1200" dirty="0">
                    <a:latin typeface="Calibri" pitchFamily="34" charset="0"/>
                    <a:cs typeface="Calibri" pitchFamily="34" charset="0"/>
                  </a:rPr>
                  <a:t>Recall : </a:t>
                </a:r>
                <a:r>
                  <a:rPr lang="en-US" sz="1200" b="0" dirty="0">
                    <a:latin typeface="Calibri" pitchFamily="34" charset="0"/>
                    <a:cs typeface="Calibri" pitchFamily="34" charset="0"/>
                  </a:rPr>
                  <a:t>Proportion of actual positives that are identified correctly. Mathematically, </a:t>
                </a:r>
                <a:r>
                  <a:rPr lang="en-US" sz="1200" i="1" dirty="0">
                    <a:latin typeface="Calibri" pitchFamily="34" charset="0"/>
                    <a:cs typeface="Calibri" pitchFamily="34" charset="0"/>
                  </a:rPr>
                  <a:t>recall = </a:t>
                </a:r>
                <a14:m>
                  <m:oMath xmlns:m="http://schemas.openxmlformats.org/officeDocument/2006/math">
                    <m:f>
                      <m:fPr>
                        <m:ctrlPr>
                          <a:rPr lang="en-US" sz="1400" i="1">
                            <a:latin typeface="Cambria Math"/>
                            <a:cs typeface="Calibri" pitchFamily="34" charset="0"/>
                          </a:rPr>
                        </m:ctrlPr>
                      </m:fPr>
                      <m:num>
                        <m:r>
                          <a:rPr lang="en-US" sz="1400" i="1">
                            <a:latin typeface="Cambria Math"/>
                            <a:cs typeface="Calibri" pitchFamily="34" charset="0"/>
                          </a:rPr>
                          <m:t>𝑻𝑷</m:t>
                        </m:r>
                      </m:num>
                      <m:den>
                        <m:r>
                          <a:rPr lang="en-US" sz="1400" i="1">
                            <a:latin typeface="Cambria Math"/>
                            <a:cs typeface="Calibri" pitchFamily="34" charset="0"/>
                          </a:rPr>
                          <m:t>𝑻𝑷</m:t>
                        </m:r>
                        <m:r>
                          <a:rPr lang="en-US" sz="1400" i="1">
                            <a:latin typeface="Cambria Math"/>
                            <a:cs typeface="Calibri" pitchFamily="34" charset="0"/>
                          </a:rPr>
                          <m:t>+</m:t>
                        </m:r>
                        <m:r>
                          <a:rPr lang="en-US" sz="1400" i="1">
                            <a:latin typeface="Cambria Math"/>
                            <a:cs typeface="Calibri" pitchFamily="34" charset="0"/>
                          </a:rPr>
                          <m:t>𝑭𝑵</m:t>
                        </m:r>
                      </m:den>
                    </m:f>
                  </m:oMath>
                </a14:m>
                <a:endParaRPr lang="en-US" sz="1200" dirty="0">
                  <a:latin typeface="Calibri" pitchFamily="34" charset="0"/>
                  <a:cs typeface="Calibri" pitchFamily="34" charset="0"/>
                </a:endParaRPr>
              </a:p>
              <a:p>
                <a:r>
                  <a:rPr lang="en-US" sz="1200" dirty="0">
                    <a:latin typeface="Calibri" pitchFamily="34" charset="0"/>
                    <a:cs typeface="Calibri" pitchFamily="34" charset="0"/>
                  </a:rPr>
                  <a:t>F1-Score : </a:t>
                </a:r>
                <a:r>
                  <a:rPr lang="en-US" sz="1200" b="0" dirty="0">
                    <a:latin typeface="Calibri" pitchFamily="34" charset="0"/>
                    <a:cs typeface="Calibri" pitchFamily="34" charset="0"/>
                  </a:rPr>
                  <a:t>Harmonic mean of </a:t>
                </a:r>
                <a:r>
                  <a:rPr lang="en-US" sz="1200" b="0" i="1" dirty="0">
                    <a:latin typeface="Calibri" pitchFamily="34" charset="0"/>
                    <a:cs typeface="Calibri" pitchFamily="34" charset="0"/>
                  </a:rPr>
                  <a:t>precision </a:t>
                </a:r>
                <a:r>
                  <a:rPr lang="en-US" sz="1200" b="0" dirty="0">
                    <a:latin typeface="Calibri" pitchFamily="34" charset="0"/>
                    <a:cs typeface="Calibri" pitchFamily="34" charset="0"/>
                  </a:rPr>
                  <a:t>and </a:t>
                </a:r>
                <a:r>
                  <a:rPr lang="en-US" sz="1200" b="0" i="1" dirty="0">
                    <a:latin typeface="Calibri" pitchFamily="34" charset="0"/>
                    <a:cs typeface="Calibri" pitchFamily="34" charset="0"/>
                  </a:rPr>
                  <a:t>recall. </a:t>
                </a:r>
                <a:r>
                  <a:rPr lang="en-US" sz="1200" b="0" dirty="0">
                    <a:latin typeface="Calibri" pitchFamily="34" charset="0"/>
                    <a:cs typeface="Calibri" pitchFamily="34" charset="0"/>
                  </a:rPr>
                  <a:t>Mathematically, </a:t>
                </a:r>
                <a:r>
                  <a:rPr lang="en-US" sz="1200" i="1" dirty="0">
                    <a:latin typeface="Calibri" pitchFamily="34" charset="0"/>
                    <a:cs typeface="Calibri" pitchFamily="34" charset="0"/>
                  </a:rPr>
                  <a:t>F1-score = </a:t>
                </a:r>
                <a14:m>
                  <m:oMath xmlns:m="http://schemas.openxmlformats.org/officeDocument/2006/math">
                    <m:r>
                      <a:rPr lang="en-US" sz="1400" i="1">
                        <a:latin typeface="Cambria Math"/>
                        <a:cs typeface="Calibri" pitchFamily="34" charset="0"/>
                      </a:rPr>
                      <m:t>𝟐</m:t>
                    </m:r>
                    <m:r>
                      <a:rPr lang="en-US" sz="1400" i="1">
                        <a:latin typeface="Cambria Math"/>
                        <a:cs typeface="Calibri" pitchFamily="34" charset="0"/>
                      </a:rPr>
                      <m:t>.</m:t>
                    </m:r>
                    <m:f>
                      <m:fPr>
                        <m:ctrlPr>
                          <a:rPr lang="en-US" sz="1400" i="1">
                            <a:latin typeface="Cambria Math"/>
                            <a:cs typeface="Calibri" pitchFamily="34" charset="0"/>
                          </a:rPr>
                        </m:ctrlPr>
                      </m:fPr>
                      <m:num>
                        <m:r>
                          <a:rPr lang="en-US" sz="1400" i="1">
                            <a:latin typeface="Cambria Math"/>
                            <a:cs typeface="Calibri" pitchFamily="34" charset="0"/>
                          </a:rPr>
                          <m:t>𝑷𝒓𝒆𝒄𝒊𝒔𝒊𝒐𝒏</m:t>
                        </m:r>
                        <m:r>
                          <a:rPr lang="en-US" sz="1400" i="1">
                            <a:latin typeface="Cambria Math"/>
                            <a:cs typeface="Calibri" pitchFamily="34" charset="0"/>
                          </a:rPr>
                          <m:t> .  </m:t>
                        </m:r>
                        <m:r>
                          <a:rPr lang="en-US" sz="1400" i="1">
                            <a:latin typeface="Cambria Math"/>
                            <a:cs typeface="Calibri" pitchFamily="34" charset="0"/>
                          </a:rPr>
                          <m:t>𝑹𝒆𝒄𝒂𝒍𝒍</m:t>
                        </m:r>
                      </m:num>
                      <m:den>
                        <m:r>
                          <a:rPr lang="en-US" sz="1400" i="1">
                            <a:latin typeface="Cambria Math"/>
                            <a:cs typeface="Calibri" pitchFamily="34" charset="0"/>
                          </a:rPr>
                          <m:t>𝑷𝒓𝒆𝒄𝒊𝒔𝒐𝒏</m:t>
                        </m:r>
                        <m:r>
                          <a:rPr lang="en-US" sz="1400" i="1">
                            <a:latin typeface="Cambria Math"/>
                            <a:cs typeface="Calibri" pitchFamily="34" charset="0"/>
                          </a:rPr>
                          <m:t>+</m:t>
                        </m:r>
                        <m:r>
                          <a:rPr lang="en-US" sz="1400" i="1">
                            <a:latin typeface="Cambria Math"/>
                            <a:cs typeface="Calibri" pitchFamily="34" charset="0"/>
                          </a:rPr>
                          <m:t>𝑹𝒆𝒄𝒂𝒍𝒍</m:t>
                        </m:r>
                      </m:den>
                    </m:f>
                  </m:oMath>
                </a14:m>
                <a:endParaRPr lang="en-US" sz="1200" dirty="0">
                  <a:latin typeface="Calibri" pitchFamily="34" charset="0"/>
                  <a:cs typeface="Calibri" pitchFamily="34" charset="0"/>
                </a:endParaRPr>
              </a:p>
              <a:p>
                <a:r>
                  <a:rPr lang="en-US" sz="1200" dirty="0">
                    <a:latin typeface="Calibri" pitchFamily="34" charset="0"/>
                    <a:cs typeface="Calibri" pitchFamily="34" charset="0"/>
                  </a:rPr>
                  <a:t>AUC score : </a:t>
                </a:r>
                <a:r>
                  <a:rPr lang="en-US" sz="1200" b="0" dirty="0">
                    <a:latin typeface="Calibri" pitchFamily="34" charset="0"/>
                    <a:cs typeface="Calibri" pitchFamily="34" charset="0"/>
                  </a:rPr>
                  <a:t>Area under the </a:t>
                </a:r>
                <a:r>
                  <a:rPr lang="en-US" sz="1200" dirty="0">
                    <a:latin typeface="Calibri" pitchFamily="34" charset="0"/>
                    <a:cs typeface="Calibri" pitchFamily="34" charset="0"/>
                  </a:rPr>
                  <a:t>ROC curve </a:t>
                </a:r>
                <a:r>
                  <a:rPr lang="en-US" sz="1200" b="0" dirty="0">
                    <a:latin typeface="Calibri" pitchFamily="34" charset="0"/>
                    <a:cs typeface="Calibri" pitchFamily="34" charset="0"/>
                  </a:rPr>
                  <a:t>which plots TP rate against FP rate, for different probability thresholds.</a:t>
                </a:r>
                <a:endParaRPr lang="en-US" sz="1200" dirty="0">
                  <a:latin typeface="Calibri" pitchFamily="34" charset="0"/>
                  <a:cs typeface="Calibri" pitchFamily="34" charset="0"/>
                </a:endParaRPr>
              </a:p>
              <a:p>
                <a:endParaRPr lang="en-IN" sz="1200" dirty="0">
                  <a:latin typeface="Calibri" pitchFamily="34" charset="0"/>
                  <a:cs typeface="Calibri"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560" y="1059582"/>
                <a:ext cx="7620000" cy="3672408"/>
              </a:xfrm>
              <a:blipFill rotWithShape="1">
                <a:blip r:embed="rId2"/>
                <a:stretch>
                  <a:fillRect r="-240"/>
                </a:stretch>
              </a:blipFill>
            </p:spPr>
            <p:txBody>
              <a:bodyPr/>
              <a:lstStyle/>
              <a:p>
                <a:r>
                  <a:rPr lang="en-IN">
                    <a:noFill/>
                  </a:rPr>
                  <a:t> </a:t>
                </a:r>
              </a:p>
            </p:txBody>
          </p:sp>
        </mc:Fallback>
      </mc:AlternateContent>
      <p:sp>
        <p:nvSpPr>
          <p:cNvPr id="4" name="Title 1"/>
          <p:cNvSpPr>
            <a:spLocks noGrp="1"/>
          </p:cNvSpPr>
          <p:nvPr>
            <p:ph type="title"/>
          </p:nvPr>
        </p:nvSpPr>
        <p:spPr>
          <a:xfrm>
            <a:off x="611560" y="267494"/>
            <a:ext cx="8229600" cy="648072"/>
          </a:xfrm>
        </p:spPr>
        <p:txBody>
          <a:bodyPr>
            <a:normAutofit/>
          </a:bodyPr>
          <a:lstStyle/>
          <a:p>
            <a:r>
              <a:rPr lang="en-US" sz="2200" b="1" dirty="0" smtClean="0">
                <a:solidFill>
                  <a:schemeClr val="tx2">
                    <a:lumMod val="75000"/>
                  </a:schemeClr>
                </a:solidFill>
                <a:latin typeface="Cambria" pitchFamily="18" charset="0"/>
                <a:ea typeface="Cambria" pitchFamily="18" charset="0"/>
                <a:cs typeface="Times New Roman" pitchFamily="18" charset="0"/>
              </a:rPr>
              <a:t>EVALUATION  METRICS</a:t>
            </a:r>
            <a:endParaRPr lang="en-IN" sz="2200" b="1" dirty="0">
              <a:solidFill>
                <a:schemeClr val="tx2">
                  <a:lumMod val="75000"/>
                </a:schemeClr>
              </a:solidFill>
              <a:latin typeface="Cambria" pitchFamily="18" charset="0"/>
              <a:ea typeface="Cambria"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44149454"/>
              </p:ext>
            </p:extLst>
          </p:nvPr>
        </p:nvGraphicFramePr>
        <p:xfrm>
          <a:off x="2051720" y="1563638"/>
          <a:ext cx="3928750" cy="1022216"/>
        </p:xfrm>
        <a:graphic>
          <a:graphicData uri="http://schemas.openxmlformats.org/drawingml/2006/table">
            <a:tbl>
              <a:tblPr firstRow="1" bandRow="1">
                <a:tableStyleId>{22838BEF-8BB2-4498-84A7-C5851F593DF1}</a:tableStyleId>
              </a:tblPr>
              <a:tblGrid>
                <a:gridCol w="1264454"/>
                <a:gridCol w="1368152"/>
                <a:gridCol w="1296144"/>
              </a:tblGrid>
              <a:tr h="504056">
                <a:tc>
                  <a:txBody>
                    <a:bodyPr/>
                    <a:lstStyle/>
                    <a:p>
                      <a:pPr algn="ctr"/>
                      <a:r>
                        <a:rPr lang="en-US" sz="1200" b="1" i="0" baseline="0" dirty="0" smtClean="0">
                          <a:latin typeface="Calibri" pitchFamily="34" charset="0"/>
                          <a:cs typeface="Calibri" pitchFamily="34" charset="0"/>
                        </a:rPr>
                        <a:t>             Predicted</a:t>
                      </a:r>
                    </a:p>
                    <a:p>
                      <a:pPr algn="l"/>
                      <a:r>
                        <a:rPr lang="en-US" sz="1200" b="1" i="0" baseline="0" dirty="0" smtClean="0">
                          <a:latin typeface="Calibri" pitchFamily="34" charset="0"/>
                          <a:cs typeface="Calibri" pitchFamily="34" charset="0"/>
                        </a:rPr>
                        <a:t>Actual             </a:t>
                      </a:r>
                      <a:endParaRPr lang="en-IN" sz="1200" b="1" i="0" dirty="0">
                        <a:latin typeface="Calibri" pitchFamily="34" charset="0"/>
                        <a:cs typeface="Calibri" pitchFamily="34" charset="0"/>
                      </a:endParaRPr>
                    </a:p>
                  </a:txBody>
                  <a:tcP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ap="flat" cmpd="sng" algn="ctr">
                      <a:solidFill>
                        <a:schemeClr val="tx2">
                          <a:lumMod val="75000"/>
                        </a:schemeClr>
                      </a:solidFill>
                      <a:prstDash val="solid"/>
                      <a:round/>
                      <a:headEnd type="none" w="med" len="med"/>
                      <a:tailEnd type="none" w="med" len="med"/>
                    </a:lnTlToBr>
                    <a:solidFill>
                      <a:schemeClr val="bg1"/>
                    </a:solidFill>
                  </a:tcPr>
                </a:tc>
                <a:tc>
                  <a:txBody>
                    <a:bodyPr/>
                    <a:lstStyle/>
                    <a:p>
                      <a:pPr algn="ctr"/>
                      <a:r>
                        <a:rPr lang="en-US" sz="1200" b="1" i="0" dirty="0" smtClean="0">
                          <a:latin typeface="Calibri" pitchFamily="34" charset="0"/>
                          <a:cs typeface="Calibri" pitchFamily="34" charset="0"/>
                        </a:rPr>
                        <a:t>0</a:t>
                      </a:r>
                      <a:endParaRPr lang="en-IN" sz="1200" b="1"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200" b="1" i="0" dirty="0" smtClean="0">
                          <a:latin typeface="Calibri" pitchFamily="34" charset="0"/>
                          <a:cs typeface="Calibri" pitchFamily="34" charset="0"/>
                        </a:rPr>
                        <a:t>1</a:t>
                      </a:r>
                      <a:endParaRPr lang="en-IN" sz="1200" b="1"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16024">
                <a:tc>
                  <a:txBody>
                    <a:bodyPr/>
                    <a:lstStyle/>
                    <a:p>
                      <a:pPr algn="ctr"/>
                      <a:r>
                        <a:rPr lang="en-US" sz="1100" b="1" i="0" dirty="0" smtClean="0"/>
                        <a:t>0</a:t>
                      </a:r>
                      <a:endParaRPr lang="en-IN" sz="1100" b="1" i="0" dirty="0"/>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100" b="0" i="0" dirty="0" smtClean="0">
                          <a:latin typeface="Calibri" pitchFamily="34" charset="0"/>
                          <a:cs typeface="Calibri" pitchFamily="34" charset="0"/>
                        </a:rPr>
                        <a:t>True negative (</a:t>
                      </a:r>
                      <a:r>
                        <a:rPr lang="en-US" sz="1100" b="1" i="0" dirty="0" smtClean="0">
                          <a:latin typeface="Calibri" pitchFamily="34" charset="0"/>
                          <a:cs typeface="Calibri" pitchFamily="34" charset="0"/>
                        </a:rPr>
                        <a:t>TN</a:t>
                      </a:r>
                      <a:r>
                        <a:rPr lang="en-US" sz="1100" b="0" i="0" dirty="0" smtClean="0">
                          <a:latin typeface="Calibri" pitchFamily="34" charset="0"/>
                          <a:cs typeface="Calibri" pitchFamily="34" charset="0"/>
                        </a:rPr>
                        <a:t>)</a:t>
                      </a:r>
                      <a:endParaRPr lang="en-IN" sz="1100" b="0"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100" b="0" i="0" dirty="0" smtClean="0">
                          <a:latin typeface="Calibri" pitchFamily="34" charset="0"/>
                          <a:cs typeface="Calibri" pitchFamily="34" charset="0"/>
                        </a:rPr>
                        <a:t>False positive (</a:t>
                      </a:r>
                      <a:r>
                        <a:rPr lang="en-US" sz="1100" b="1" i="0" dirty="0" smtClean="0">
                          <a:latin typeface="Calibri" pitchFamily="34" charset="0"/>
                          <a:cs typeface="Calibri" pitchFamily="34" charset="0"/>
                        </a:rPr>
                        <a:t>FP</a:t>
                      </a:r>
                      <a:r>
                        <a:rPr lang="en-US" sz="1100" b="0" i="0" dirty="0" smtClean="0">
                          <a:latin typeface="Calibri" pitchFamily="34" charset="0"/>
                          <a:cs typeface="Calibri" pitchFamily="34" charset="0"/>
                        </a:rPr>
                        <a:t>)</a:t>
                      </a:r>
                      <a:endParaRPr lang="en-IN" sz="1100" b="0"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r h="229736">
                <a:tc>
                  <a:txBody>
                    <a:bodyPr/>
                    <a:lstStyle/>
                    <a:p>
                      <a:pPr algn="ctr"/>
                      <a:r>
                        <a:rPr lang="en-US" sz="1100" b="1" i="0" dirty="0" smtClean="0"/>
                        <a:t>1</a:t>
                      </a:r>
                      <a:endParaRPr lang="en-IN" sz="1100" b="1" i="0" dirty="0"/>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100" b="0" i="0" dirty="0" smtClean="0">
                          <a:latin typeface="Calibri" pitchFamily="34" charset="0"/>
                          <a:cs typeface="Calibri" pitchFamily="34" charset="0"/>
                        </a:rPr>
                        <a:t>False negative (</a:t>
                      </a:r>
                      <a:r>
                        <a:rPr lang="en-US" sz="1100" b="1" i="0" dirty="0" smtClean="0">
                          <a:latin typeface="Calibri" pitchFamily="34" charset="0"/>
                          <a:cs typeface="Calibri" pitchFamily="34" charset="0"/>
                        </a:rPr>
                        <a:t>FN</a:t>
                      </a:r>
                      <a:r>
                        <a:rPr lang="en-US" sz="1100" b="0" i="0" dirty="0" smtClean="0">
                          <a:latin typeface="Calibri" pitchFamily="34" charset="0"/>
                          <a:cs typeface="Calibri" pitchFamily="34" charset="0"/>
                        </a:rPr>
                        <a:t>)</a:t>
                      </a:r>
                      <a:endParaRPr lang="en-IN" sz="1100" b="0"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c>
                  <a:txBody>
                    <a:bodyPr/>
                    <a:lstStyle/>
                    <a:p>
                      <a:pPr algn="ctr"/>
                      <a:r>
                        <a:rPr lang="en-US" sz="1100" b="0" i="0" dirty="0" smtClean="0">
                          <a:latin typeface="Calibri" pitchFamily="34" charset="0"/>
                          <a:cs typeface="Calibri" pitchFamily="34" charset="0"/>
                        </a:rPr>
                        <a:t>True positive (</a:t>
                      </a:r>
                      <a:r>
                        <a:rPr lang="en-US" sz="1100" b="1" i="0" dirty="0" smtClean="0">
                          <a:latin typeface="Calibri" pitchFamily="34" charset="0"/>
                          <a:cs typeface="Calibri" pitchFamily="34" charset="0"/>
                        </a:rPr>
                        <a:t>TP</a:t>
                      </a:r>
                      <a:r>
                        <a:rPr lang="en-US" sz="1100" b="0" i="0" dirty="0" smtClean="0">
                          <a:latin typeface="Calibri" pitchFamily="34" charset="0"/>
                          <a:cs typeface="Calibri" pitchFamily="34" charset="0"/>
                        </a:rPr>
                        <a:t>)</a:t>
                      </a:r>
                      <a:endParaRPr lang="en-IN" sz="1100" b="0" i="0" dirty="0">
                        <a:latin typeface="Calibri" pitchFamily="34" charset="0"/>
                        <a:cs typeface="Calibri" pitchFamily="34" charset="0"/>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04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71876" y="490823"/>
            <a:ext cx="5040560" cy="3312368"/>
          </a:xfrm>
          <a:prstGeom prst="rect">
            <a:avLst/>
          </a:prstGeom>
        </p:spPr>
      </p:pic>
      <p:sp>
        <p:nvSpPr>
          <p:cNvPr id="5" name="Rectangle 4"/>
          <p:cNvSpPr/>
          <p:nvPr/>
        </p:nvSpPr>
        <p:spPr>
          <a:xfrm>
            <a:off x="1907704" y="3871932"/>
            <a:ext cx="5364420" cy="276999"/>
          </a:xfrm>
          <a:prstGeom prst="rect">
            <a:avLst/>
          </a:prstGeom>
        </p:spPr>
        <p:txBody>
          <a:bodyPr wrap="square">
            <a:spAutoFit/>
          </a:bodyPr>
          <a:lstStyle/>
          <a:p>
            <a:pPr algn="ctr"/>
            <a:r>
              <a:rPr lang="en-IN" sz="1200" dirty="0">
                <a:latin typeface="Calibri" pitchFamily="34" charset="0"/>
                <a:cs typeface="Calibri" pitchFamily="34" charset="0"/>
              </a:rPr>
              <a:t>Fig 3 : Graph showing the ROC curve (blue) and the line of equal TPR and FPR (red)</a:t>
            </a:r>
          </a:p>
        </p:txBody>
      </p:sp>
    </p:spTree>
    <p:extLst>
      <p:ext uri="{BB962C8B-B14F-4D97-AF65-F5344CB8AC3E}">
        <p14:creationId xmlns:p14="http://schemas.microsoft.com/office/powerpoint/2010/main" val="1854932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4171</TotalTime>
  <Words>3468</Words>
  <Application>Microsoft Office PowerPoint</Application>
  <PresentationFormat>On-screen Show (16:9)</PresentationFormat>
  <Paragraphs>585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Essential</vt:lpstr>
      <vt:lpstr>PREDICTIVE MAINTENANCE</vt:lpstr>
      <vt:lpstr>INTRODUCTION</vt:lpstr>
      <vt:lpstr>WHAT  IS  BINARY  CLASSIFICATION?</vt:lpstr>
      <vt:lpstr>METHODS  OF  CLASSIFICATION</vt:lpstr>
      <vt:lpstr>PowerPoint Presentation</vt:lpstr>
      <vt:lpstr>PowerPoint Presentation</vt:lpstr>
      <vt:lpstr>PowerPoint Presentation</vt:lpstr>
      <vt:lpstr>EVALUATION  METRICS</vt:lpstr>
      <vt:lpstr>PowerPoint Presentation</vt:lpstr>
      <vt:lpstr>Source  of  data</vt:lpstr>
      <vt:lpstr>PowerPoint Presentation</vt:lpstr>
      <vt:lpstr>DATA  GENERATION</vt:lpstr>
      <vt:lpstr>PowerPoint Presentation</vt:lpstr>
      <vt:lpstr>PowerPoint Presentation</vt:lpstr>
      <vt:lpstr>Feature  extraction</vt:lpstr>
      <vt:lpstr>PowerPoint Presentation</vt:lpstr>
      <vt:lpstr>PowerPoint Presentation</vt:lpstr>
      <vt:lpstr>PowerPoint Presentation</vt:lpstr>
      <vt:lpstr>STEps  of  algorithm</vt:lpstr>
      <vt:lpstr>1.  Experiments  on  model   parameters</vt:lpstr>
      <vt:lpstr>PowerPoint Presentation</vt:lpstr>
      <vt:lpstr>2.  Experiments  on  FEATUREs  (PART  I)</vt:lpstr>
      <vt:lpstr>3.  Experiments  on  FEATURE  SELECTION</vt:lpstr>
      <vt:lpstr>PowerPoint Presentation</vt:lpstr>
      <vt:lpstr>PowerPoint Presentation</vt:lpstr>
      <vt:lpstr>4.  Experiments  with  different  subsets</vt:lpstr>
      <vt:lpstr>5.  Experiments  on  FEATUREs  (PART  II)</vt:lpstr>
      <vt:lpstr>PowerPoint Presentation</vt:lpstr>
      <vt:lpstr>FUTURE  TASKS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131</cp:revision>
  <dcterms:created xsi:type="dcterms:W3CDTF">2020-11-26T09:40:14Z</dcterms:created>
  <dcterms:modified xsi:type="dcterms:W3CDTF">2021-02-13T12:24:48Z</dcterms:modified>
</cp:coreProperties>
</file>