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Lobster"/>
      <p:regular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regular.fntdata"/><Relationship Id="rId18" Type="http://schemas.openxmlformats.org/officeDocument/2006/relationships/font" Target="fonts/Lobs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593ab5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593ab5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593ab57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593ab57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3593ab57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3593ab5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3593ab5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3593ab5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593ab57f_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593ab57f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593ab57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593ab57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3593ab5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3593ab5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798125"/>
            <a:ext cx="8520600" cy="205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Buffer Overflow</a:t>
            </a:r>
            <a:endParaRPr/>
          </a:p>
          <a:p>
            <a:pPr indent="0" lvl="0" marL="0" rtl="0" algn="r">
              <a:spcBef>
                <a:spcPts val="0"/>
              </a:spcBef>
              <a:spcAft>
                <a:spcPts val="0"/>
              </a:spcAft>
              <a:buNone/>
            </a:pPr>
            <a:r>
              <a:rPr lang="en"/>
              <a:t> Attacks and Defenses</a:t>
            </a:r>
            <a:endParaRPr/>
          </a:p>
          <a:p>
            <a:pPr indent="0" lvl="0" marL="0" rtl="0" algn="r">
              <a:spcBef>
                <a:spcPts val="0"/>
              </a:spcBef>
              <a:spcAft>
                <a:spcPts val="0"/>
              </a:spcAft>
              <a:buNone/>
            </a:pPr>
            <a:r>
              <a:rPr lang="en"/>
              <a:t>(with demo)</a:t>
            </a:r>
            <a:endParaRPr/>
          </a:p>
        </p:txBody>
      </p:sp>
      <p:sp>
        <p:nvSpPr>
          <p:cNvPr id="135" name="Google Shape;135;p13"/>
          <p:cNvSpPr txBox="1"/>
          <p:nvPr>
            <p:ph idx="1" type="subTitle"/>
          </p:nvPr>
        </p:nvSpPr>
        <p:spPr>
          <a:xfrm>
            <a:off x="400400" y="28507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500"/>
              <a:t>Parth Laturia-180050071</a:t>
            </a:r>
            <a:endParaRPr sz="1500"/>
          </a:p>
          <a:p>
            <a:pPr indent="0" lvl="0" marL="0" rtl="0" algn="r">
              <a:spcBef>
                <a:spcPts val="0"/>
              </a:spcBef>
              <a:spcAft>
                <a:spcPts val="0"/>
              </a:spcAft>
              <a:buNone/>
            </a:pPr>
            <a:r>
              <a:rPr lang="en" sz="1500"/>
              <a:t>Devansh Chandak-180110027</a:t>
            </a:r>
            <a:endParaRPr sz="1500"/>
          </a:p>
          <a:p>
            <a:pPr indent="0" lvl="0" marL="0" rtl="0" algn="r">
              <a:spcBef>
                <a:spcPts val="0"/>
              </a:spcBef>
              <a:spcAft>
                <a:spcPts val="0"/>
              </a:spcAft>
              <a:buNone/>
            </a:pPr>
            <a:r>
              <a:rPr lang="en" sz="1500"/>
              <a:t>Rajat Jain-180100091</a:t>
            </a:r>
            <a:endParaRPr sz="1500"/>
          </a:p>
          <a:p>
            <a:pPr indent="0" lvl="0" marL="0" rtl="0" algn="r">
              <a:spcBef>
                <a:spcPts val="0"/>
              </a:spcBef>
              <a:spcAft>
                <a:spcPts val="0"/>
              </a:spcAft>
              <a:buNone/>
            </a:pPr>
            <a:r>
              <a:rPr lang="en" sz="1500"/>
              <a:t>Anish Deshpande-180100013</a:t>
            </a:r>
            <a:endParaRPr sz="1500"/>
          </a:p>
          <a:p>
            <a:pPr indent="0" lvl="0" marL="0" rtl="0" algn="r">
              <a:spcBef>
                <a:spcPts val="0"/>
              </a:spcBef>
              <a:spcAft>
                <a:spcPts val="0"/>
              </a:spcAft>
              <a:buNone/>
            </a:pPr>
            <a:r>
              <a:rPr lang="en" sz="1500"/>
              <a:t>Sunil Meena-180050107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1572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41" name="Google Shape;141;p14"/>
          <p:cNvSpPr txBox="1"/>
          <p:nvPr>
            <p:ph idx="1" type="body"/>
          </p:nvPr>
        </p:nvSpPr>
        <p:spPr>
          <a:xfrm>
            <a:off x="928850" y="8092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a:t>
            </a:r>
            <a:r>
              <a:rPr b="1" lang="en" sz="1400" u="sng"/>
              <a:t>buffer</a:t>
            </a:r>
            <a:r>
              <a:rPr lang="en" sz="1400"/>
              <a:t> is a region of physical  memory storage, used  to to store data </a:t>
            </a:r>
            <a:r>
              <a:rPr lang="en" sz="1400"/>
              <a:t>(usually temporarily)</a:t>
            </a:r>
            <a:r>
              <a:rPr lang="en" sz="1400"/>
              <a:t>. W</a:t>
            </a:r>
            <a:r>
              <a:rPr lang="en" sz="1400"/>
              <a:t>e look at buffers implemented in RAM as part of user programs. </a:t>
            </a:r>
            <a:endParaRPr sz="1400"/>
          </a:p>
          <a:p>
            <a:pPr indent="-317500" lvl="0" marL="457200" rtl="0" algn="l">
              <a:spcBef>
                <a:spcPts val="0"/>
              </a:spcBef>
              <a:spcAft>
                <a:spcPts val="0"/>
              </a:spcAft>
              <a:buSzPts val="1400"/>
              <a:buChar char="●"/>
            </a:pPr>
            <a:r>
              <a:rPr lang="en" sz="1400"/>
              <a:t>Buffer overflow vulnerabilities dominate the area of remote network penetration vulnerabilities, where an anonymous Internet user seeks to gain partial or total control of a host. </a:t>
            </a:r>
            <a:endParaRPr sz="1400"/>
          </a:p>
          <a:p>
            <a:pPr indent="-317500" lvl="0" marL="457200" rtl="0" algn="l">
              <a:spcBef>
                <a:spcPts val="0"/>
              </a:spcBef>
              <a:spcAft>
                <a:spcPts val="0"/>
              </a:spcAft>
              <a:buSzPts val="1400"/>
              <a:buChar char="●"/>
            </a:pPr>
            <a:r>
              <a:rPr lang="en" sz="1400"/>
              <a:t>A </a:t>
            </a:r>
            <a:r>
              <a:rPr b="1" lang="en" sz="1400" u="sng"/>
              <a:t>buffer overflow</a:t>
            </a:r>
            <a:r>
              <a:rPr lang="en" sz="1400"/>
              <a:t> occurs when: </a:t>
            </a:r>
            <a:endParaRPr sz="1400"/>
          </a:p>
          <a:p>
            <a:pPr indent="-304800" lvl="1" marL="914400" rtl="0" algn="l">
              <a:spcBef>
                <a:spcPts val="0"/>
              </a:spcBef>
              <a:spcAft>
                <a:spcPts val="0"/>
              </a:spcAft>
              <a:buSzPts val="1200"/>
              <a:buChar char="○"/>
            </a:pPr>
            <a:r>
              <a:rPr lang="en" sz="1200"/>
              <a:t>More data is written to the buffer than it can handle.</a:t>
            </a:r>
            <a:endParaRPr sz="1200"/>
          </a:p>
          <a:p>
            <a:pPr indent="-304800" lvl="1" marL="914400" rtl="0" algn="l">
              <a:spcBef>
                <a:spcPts val="0"/>
              </a:spcBef>
              <a:spcAft>
                <a:spcPts val="0"/>
              </a:spcAft>
              <a:buSzPts val="1200"/>
              <a:buChar char="○"/>
            </a:pPr>
            <a:r>
              <a:rPr lang="en" sz="1200"/>
              <a:t>Data is written out of bounds because of  errors in                                                                                     the length condition. (</a:t>
            </a:r>
            <a:r>
              <a:rPr b="1" lang="en" sz="1200"/>
              <a:t>Off-by-One</a:t>
            </a:r>
            <a:r>
              <a:rPr lang="en" sz="1200"/>
              <a:t>)</a:t>
            </a:r>
            <a:endParaRPr sz="1200"/>
          </a:p>
          <a:p>
            <a:pPr indent="-304800" lvl="1" marL="914400" rtl="0" algn="l">
              <a:spcBef>
                <a:spcPts val="0"/>
              </a:spcBef>
              <a:spcAft>
                <a:spcPts val="0"/>
              </a:spcAft>
              <a:buSzPts val="1200"/>
              <a:buChar char="○"/>
            </a:pPr>
            <a:r>
              <a:rPr lang="en" sz="1200"/>
              <a:t>Overwriting dynamic memory allocation linkages.</a:t>
            </a:r>
            <a:endParaRPr sz="1200"/>
          </a:p>
          <a:p>
            <a:pPr indent="-304800" lvl="1" marL="914400" rtl="0" algn="l">
              <a:spcBef>
                <a:spcPts val="0"/>
              </a:spcBef>
              <a:spcAft>
                <a:spcPts val="0"/>
              </a:spcAft>
              <a:buSzPts val="1200"/>
              <a:buChar char="○"/>
            </a:pPr>
            <a:r>
              <a:rPr lang="en" sz="1200"/>
              <a:t>Return addresses of subroutines are changed.</a:t>
            </a:r>
            <a:endParaRPr sz="1250">
              <a:solidFill>
                <a:srgbClr val="FFFFFF"/>
              </a:solidFill>
              <a:highlight>
                <a:schemeClr val="dk1"/>
              </a:highlight>
              <a:latin typeface="Arial"/>
              <a:ea typeface="Arial"/>
              <a:cs typeface="Arial"/>
              <a:sym typeface="Arial"/>
            </a:endParaRPr>
          </a:p>
          <a:p>
            <a:pPr indent="-311150" lvl="0" marL="457200" rtl="0" algn="l">
              <a:spcBef>
                <a:spcPts val="0"/>
              </a:spcBef>
              <a:spcAft>
                <a:spcPts val="0"/>
              </a:spcAft>
              <a:buSzPts val="1300"/>
              <a:buChar char="●"/>
            </a:pPr>
            <a:r>
              <a:rPr lang="en">
                <a:solidFill>
                  <a:srgbClr val="FFFFFF"/>
                </a:solidFill>
                <a:highlight>
                  <a:schemeClr val="dk1"/>
                </a:highlight>
                <a:latin typeface="Arial"/>
                <a:ea typeface="Arial"/>
                <a:cs typeface="Arial"/>
                <a:sym typeface="Arial"/>
              </a:rPr>
              <a:t>Programs typically written in C or C++ language are inherently susceptible to buffer overflow attacks, in which methods are often passed pointers or arrays as parameters without any indication of their size, and such malpractices are exploited later. </a:t>
            </a:r>
            <a:endParaRPr/>
          </a:p>
          <a:p>
            <a:pPr indent="-317500" lvl="0" marL="457200" rtl="0" algn="l">
              <a:spcBef>
                <a:spcPts val="1600"/>
              </a:spcBef>
              <a:spcAft>
                <a:spcPts val="1600"/>
              </a:spcAft>
              <a:buSzPts val="1400"/>
              <a:buChar char="●"/>
            </a:pPr>
            <a:r>
              <a:rPr lang="en" sz="1400"/>
              <a:t>We survey the various types of buffer overflow vulnerabilities and attacks, and survey the various defensive measures that mitigate buffer overflow vulnerabilities</a:t>
            </a:r>
            <a:r>
              <a:rPr lang="en" sz="1400"/>
              <a:t> </a:t>
            </a:r>
            <a:endParaRPr/>
          </a:p>
        </p:txBody>
      </p:sp>
      <p:pic>
        <p:nvPicPr>
          <p:cNvPr id="142" name="Google Shape;142;p14"/>
          <p:cNvPicPr preferRelativeResize="0"/>
          <p:nvPr/>
        </p:nvPicPr>
        <p:blipFill>
          <a:blip r:embed="rId3">
            <a:alphaModFix/>
          </a:blip>
          <a:stretch>
            <a:fillRect/>
          </a:stretch>
        </p:blipFill>
        <p:spPr>
          <a:xfrm>
            <a:off x="5448400" y="2014525"/>
            <a:ext cx="3660025" cy="99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1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672550" y="146550"/>
            <a:ext cx="3798900" cy="6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Attacks</a:t>
            </a:r>
            <a:endParaRPr/>
          </a:p>
        </p:txBody>
      </p:sp>
      <p:sp>
        <p:nvSpPr>
          <p:cNvPr id="148" name="Google Shape;148;p15"/>
          <p:cNvSpPr txBox="1"/>
          <p:nvPr>
            <p:ph idx="1" type="body"/>
          </p:nvPr>
        </p:nvSpPr>
        <p:spPr>
          <a:xfrm>
            <a:off x="81425" y="1158325"/>
            <a:ext cx="4138500" cy="360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The stack stores various frames, variables, pointers, addresses etc. </a:t>
            </a:r>
            <a:endParaRPr sz="1400"/>
          </a:p>
          <a:p>
            <a:pPr indent="-317500" lvl="0" marL="457200" rtl="0" algn="l">
              <a:spcBef>
                <a:spcPts val="0"/>
              </a:spcBef>
              <a:spcAft>
                <a:spcPts val="0"/>
              </a:spcAft>
              <a:buSzPts val="1400"/>
              <a:buChar char="●"/>
            </a:pPr>
            <a:r>
              <a:rPr lang="en" sz="1400"/>
              <a:t>Data → Copied to target buffer.</a:t>
            </a:r>
            <a:endParaRPr sz="1400"/>
          </a:p>
          <a:p>
            <a:pPr indent="-317500" lvl="0" marL="457200" rtl="0" algn="l">
              <a:spcBef>
                <a:spcPts val="0"/>
              </a:spcBef>
              <a:spcAft>
                <a:spcPts val="0"/>
              </a:spcAft>
              <a:buSzPts val="1400"/>
              <a:buChar char="●"/>
            </a:pPr>
            <a:r>
              <a:rPr lang="en" sz="1400"/>
              <a:t>Overflow consequence → Critical values like </a:t>
            </a:r>
            <a:r>
              <a:rPr b="1" lang="en" sz="1400"/>
              <a:t>return addresses </a:t>
            </a:r>
            <a:r>
              <a:rPr lang="en" sz="1400"/>
              <a:t>are modified.</a:t>
            </a:r>
            <a:endParaRPr sz="1400"/>
          </a:p>
          <a:p>
            <a:pPr indent="-317500" lvl="0" marL="457200" rtl="0" algn="l">
              <a:spcBef>
                <a:spcPts val="0"/>
              </a:spcBef>
              <a:spcAft>
                <a:spcPts val="0"/>
              </a:spcAft>
              <a:buSzPts val="1400"/>
              <a:buChar char="●"/>
            </a:pPr>
            <a:r>
              <a:rPr lang="en" sz="1400"/>
              <a:t>Exploits → We can cause the program to </a:t>
            </a:r>
            <a:r>
              <a:rPr b="1" lang="en" sz="1400"/>
              <a:t>crash</a:t>
            </a:r>
            <a:r>
              <a:rPr lang="en" sz="1400"/>
              <a:t> or </a:t>
            </a:r>
            <a:r>
              <a:rPr b="1" lang="en" sz="1400"/>
              <a:t>run other malicious code.</a:t>
            </a:r>
            <a:endParaRPr b="1" sz="1400"/>
          </a:p>
          <a:p>
            <a:pPr indent="-317500" lvl="0" marL="457200" rtl="0" algn="l">
              <a:spcBef>
                <a:spcPts val="0"/>
              </a:spcBef>
              <a:spcAft>
                <a:spcPts val="0"/>
              </a:spcAft>
              <a:buSzPts val="1400"/>
              <a:buChar char="●"/>
            </a:pPr>
            <a:r>
              <a:rPr lang="en" sz="1400"/>
              <a:t>Defenses →  </a:t>
            </a:r>
            <a:endParaRPr sz="1400"/>
          </a:p>
          <a:p>
            <a:pPr indent="-317500" lvl="1" marL="914400" rtl="0" algn="l">
              <a:spcBef>
                <a:spcPts val="0"/>
              </a:spcBef>
              <a:spcAft>
                <a:spcPts val="0"/>
              </a:spcAft>
              <a:buSzPts val="1400"/>
              <a:buChar char="○"/>
            </a:pPr>
            <a:r>
              <a:rPr lang="en" sz="1400"/>
              <a:t>Hardware Architecture (</a:t>
            </a:r>
            <a:r>
              <a:rPr b="1" lang="en" sz="1400"/>
              <a:t>NX bit </a:t>
            </a:r>
            <a:r>
              <a:rPr lang="en" sz="1400"/>
              <a:t>to separate code from data)</a:t>
            </a:r>
            <a:endParaRPr sz="1400"/>
          </a:p>
          <a:p>
            <a:pPr indent="-317500" lvl="1" marL="914400" rtl="0" algn="l">
              <a:spcBef>
                <a:spcPts val="0"/>
              </a:spcBef>
              <a:spcAft>
                <a:spcPts val="0"/>
              </a:spcAft>
              <a:buSzPts val="1400"/>
              <a:buChar char="○"/>
            </a:pPr>
            <a:r>
              <a:rPr lang="en" sz="1400"/>
              <a:t>OS loader program implements </a:t>
            </a:r>
            <a:r>
              <a:rPr b="1" lang="en" sz="1400"/>
              <a:t>Address Space Layout Randomisation</a:t>
            </a:r>
            <a:endParaRPr b="1" sz="1400"/>
          </a:p>
          <a:p>
            <a:pPr indent="-317500" lvl="1" marL="914400" rtl="0" algn="l">
              <a:spcBef>
                <a:spcPts val="0"/>
              </a:spcBef>
              <a:spcAft>
                <a:spcPts val="0"/>
              </a:spcAft>
              <a:buSzPts val="1400"/>
              <a:buChar char="○"/>
            </a:pPr>
            <a:r>
              <a:rPr lang="en" sz="1400"/>
              <a:t>Compiler uses </a:t>
            </a:r>
            <a:r>
              <a:rPr b="1" lang="en" sz="1400"/>
              <a:t>StackGuard</a:t>
            </a:r>
            <a:r>
              <a:rPr lang="en" sz="1400"/>
              <a:t>, a way to gauge whether a return address has been overwritten.</a:t>
            </a:r>
            <a:endParaRPr sz="1400"/>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u="sng"/>
          </a:p>
          <a:p>
            <a:pPr indent="0" lvl="0" marL="0" rtl="0" algn="l">
              <a:spcBef>
                <a:spcPts val="1600"/>
              </a:spcBef>
              <a:spcAft>
                <a:spcPts val="1600"/>
              </a:spcAft>
              <a:buNone/>
            </a:pPr>
            <a:r>
              <a:t/>
            </a:r>
            <a:endParaRPr/>
          </a:p>
        </p:txBody>
      </p:sp>
      <p:pic>
        <p:nvPicPr>
          <p:cNvPr id="149" name="Google Shape;149;p15"/>
          <p:cNvPicPr preferRelativeResize="0"/>
          <p:nvPr/>
        </p:nvPicPr>
        <p:blipFill rotWithShape="1">
          <a:blip r:embed="rId3">
            <a:alphaModFix/>
          </a:blip>
          <a:srcRect b="12095" l="20644" r="12954" t="9313"/>
          <a:stretch/>
        </p:blipFill>
        <p:spPr>
          <a:xfrm>
            <a:off x="4342117" y="1535750"/>
            <a:ext cx="4670709" cy="3109500"/>
          </a:xfrm>
          <a:prstGeom prst="rect">
            <a:avLst/>
          </a:prstGeom>
          <a:noFill/>
          <a:ln>
            <a:noFill/>
          </a:ln>
        </p:spPr>
      </p:pic>
      <p:sp>
        <p:nvSpPr>
          <p:cNvPr id="150" name="Google Shape;150;p15"/>
          <p:cNvSpPr txBox="1"/>
          <p:nvPr/>
        </p:nvSpPr>
        <p:spPr>
          <a:xfrm>
            <a:off x="2766275" y="725800"/>
            <a:ext cx="3798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solidFill>
                  <a:srgbClr val="FFFFFF"/>
                </a:solidFill>
                <a:latin typeface="Lato"/>
                <a:ea typeface="Lato"/>
                <a:cs typeface="Lato"/>
                <a:sym typeface="Lato"/>
              </a:rPr>
              <a:t>Stack Based Buffer Overflow</a:t>
            </a:r>
            <a:endParaRPr b="1" sz="1900" u="sng">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2672550" y="76725"/>
            <a:ext cx="3798900" cy="6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Attacks</a:t>
            </a:r>
            <a:endParaRPr/>
          </a:p>
        </p:txBody>
      </p:sp>
      <p:sp>
        <p:nvSpPr>
          <p:cNvPr id="156" name="Google Shape;156;p16"/>
          <p:cNvSpPr txBox="1"/>
          <p:nvPr>
            <p:ph idx="1" type="body"/>
          </p:nvPr>
        </p:nvSpPr>
        <p:spPr>
          <a:xfrm>
            <a:off x="35625" y="1061275"/>
            <a:ext cx="4301100" cy="378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Heap memory is dynamically allocated, contains program data.</a:t>
            </a:r>
            <a:endParaRPr sz="1400"/>
          </a:p>
          <a:p>
            <a:pPr indent="-317500" lvl="0" marL="457200" rtl="0" algn="l">
              <a:spcBef>
                <a:spcPts val="0"/>
              </a:spcBef>
              <a:spcAft>
                <a:spcPts val="0"/>
              </a:spcAft>
              <a:buSzPts val="1400"/>
              <a:buChar char="●"/>
            </a:pPr>
            <a:r>
              <a:rPr lang="en" sz="1400"/>
              <a:t>Overflow  → we overwrite:</a:t>
            </a:r>
            <a:endParaRPr sz="1400"/>
          </a:p>
          <a:p>
            <a:pPr indent="-317500" lvl="1" marL="914400" rtl="0" algn="l">
              <a:spcBef>
                <a:spcPts val="0"/>
              </a:spcBef>
              <a:spcAft>
                <a:spcPts val="0"/>
              </a:spcAft>
              <a:buSzPts val="1400"/>
              <a:buChar char="○"/>
            </a:pPr>
            <a:r>
              <a:rPr lang="en" sz="1400"/>
              <a:t>Dynamic memory allocation linkages</a:t>
            </a:r>
            <a:endParaRPr sz="1400"/>
          </a:p>
          <a:p>
            <a:pPr indent="-317500" lvl="1" marL="914400" rtl="0" algn="l">
              <a:spcBef>
                <a:spcPts val="0"/>
              </a:spcBef>
              <a:spcAft>
                <a:spcPts val="0"/>
              </a:spcAft>
              <a:buSzPts val="1400"/>
              <a:buChar char="○"/>
            </a:pPr>
            <a:r>
              <a:rPr lang="en" sz="1400"/>
              <a:t>Program function pointers</a:t>
            </a:r>
            <a:endParaRPr sz="1400"/>
          </a:p>
          <a:p>
            <a:pPr indent="-317500" lvl="0" marL="457200" rtl="0" algn="l">
              <a:spcBef>
                <a:spcPts val="0"/>
              </a:spcBef>
              <a:spcAft>
                <a:spcPts val="0"/>
              </a:spcAft>
              <a:buSzPts val="1400"/>
              <a:buChar char="●"/>
            </a:pPr>
            <a:r>
              <a:rPr lang="en" sz="1400"/>
              <a:t>Exploit </a:t>
            </a:r>
            <a:r>
              <a:rPr lang="en" sz="1400"/>
              <a:t> → </a:t>
            </a:r>
            <a:r>
              <a:rPr b="1" lang="en" sz="1400"/>
              <a:t>Use After Free</a:t>
            </a:r>
            <a:endParaRPr b="1" sz="1400"/>
          </a:p>
          <a:p>
            <a:pPr indent="-317500" lvl="1" marL="914400" rtl="0" algn="l">
              <a:spcBef>
                <a:spcPts val="0"/>
              </a:spcBef>
              <a:spcAft>
                <a:spcPts val="0"/>
              </a:spcAft>
              <a:buSzPts val="1400"/>
              <a:buChar char="○"/>
            </a:pPr>
            <a:r>
              <a:rPr lang="en" sz="1400"/>
              <a:t>A </a:t>
            </a:r>
            <a:r>
              <a:rPr b="1" lang="en" sz="1400"/>
              <a:t>dangling pointer </a:t>
            </a:r>
            <a:r>
              <a:rPr lang="en" sz="1400"/>
              <a:t>references  already freed data,  may contain anything now!</a:t>
            </a:r>
            <a:endParaRPr sz="1400"/>
          </a:p>
          <a:p>
            <a:pPr indent="-317500" lvl="1" marL="914400" rtl="0" algn="l">
              <a:spcBef>
                <a:spcPts val="0"/>
              </a:spcBef>
              <a:spcAft>
                <a:spcPts val="0"/>
              </a:spcAft>
              <a:buSzPts val="1400"/>
              <a:buChar char="○"/>
            </a:pPr>
            <a:r>
              <a:rPr lang="en" sz="1400"/>
              <a:t>It’s simply pointer mismanagement. We can corrupt the memory- obtain the EIP!</a:t>
            </a:r>
            <a:endParaRPr sz="1400"/>
          </a:p>
          <a:p>
            <a:pPr indent="-317500" lvl="0" marL="457200" rtl="0" algn="l">
              <a:spcBef>
                <a:spcPts val="0"/>
              </a:spcBef>
              <a:spcAft>
                <a:spcPts val="0"/>
              </a:spcAft>
              <a:buSzPts val="1400"/>
              <a:buChar char="●"/>
            </a:pPr>
            <a:r>
              <a:rPr lang="en" sz="1400"/>
              <a:t>Defenses  →  </a:t>
            </a:r>
            <a:endParaRPr sz="1400"/>
          </a:p>
          <a:p>
            <a:pPr indent="-317500" lvl="1" marL="914400" rtl="0" algn="l">
              <a:spcBef>
                <a:spcPts val="0"/>
              </a:spcBef>
              <a:spcAft>
                <a:spcPts val="0"/>
              </a:spcAft>
              <a:buSzPts val="1400"/>
              <a:buChar char="○"/>
            </a:pPr>
            <a:r>
              <a:rPr lang="en" sz="1400"/>
              <a:t>Safer unlinking (pointer consistency, etc)</a:t>
            </a:r>
            <a:endParaRPr sz="1400"/>
          </a:p>
          <a:p>
            <a:pPr indent="-317500" lvl="1" marL="914400" rtl="0" algn="l">
              <a:spcBef>
                <a:spcPts val="0"/>
              </a:spcBef>
              <a:spcAft>
                <a:spcPts val="0"/>
              </a:spcAft>
              <a:buSzPts val="1400"/>
              <a:buChar char="○"/>
            </a:pPr>
            <a:r>
              <a:rPr lang="en" sz="1400"/>
              <a:t>Heap Entry Header Cookies</a:t>
            </a:r>
            <a:endParaRPr sz="1400"/>
          </a:p>
          <a:p>
            <a:pPr indent="-317500" lvl="1" marL="914400" rtl="0" algn="l">
              <a:spcBef>
                <a:spcPts val="0"/>
              </a:spcBef>
              <a:spcAft>
                <a:spcPts val="0"/>
              </a:spcAft>
              <a:buSzPts val="1400"/>
              <a:buChar char="○"/>
            </a:pPr>
            <a:r>
              <a:rPr lang="en" sz="1400"/>
              <a:t>Heap base address randomization, function pointer encoding, ASLR etc.</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u="sng"/>
          </a:p>
          <a:p>
            <a:pPr indent="0" lvl="0" marL="0" rtl="0" algn="l">
              <a:spcBef>
                <a:spcPts val="1600"/>
              </a:spcBef>
              <a:spcAft>
                <a:spcPts val="1600"/>
              </a:spcAft>
              <a:buNone/>
            </a:pPr>
            <a:r>
              <a:t/>
            </a:r>
            <a:endParaRPr/>
          </a:p>
        </p:txBody>
      </p:sp>
      <p:sp>
        <p:nvSpPr>
          <p:cNvPr id="157" name="Google Shape;157;p16"/>
          <p:cNvSpPr txBox="1"/>
          <p:nvPr/>
        </p:nvSpPr>
        <p:spPr>
          <a:xfrm>
            <a:off x="2820600" y="573475"/>
            <a:ext cx="3798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solidFill>
                  <a:srgbClr val="FFFFFF"/>
                </a:solidFill>
                <a:latin typeface="Lato"/>
                <a:ea typeface="Lato"/>
                <a:cs typeface="Lato"/>
                <a:sym typeface="Lato"/>
              </a:rPr>
              <a:t>Heap</a:t>
            </a:r>
            <a:r>
              <a:rPr b="1" lang="en" sz="1900" u="sng">
                <a:solidFill>
                  <a:srgbClr val="FFFFFF"/>
                </a:solidFill>
                <a:latin typeface="Lato"/>
                <a:ea typeface="Lato"/>
                <a:cs typeface="Lato"/>
                <a:sym typeface="Lato"/>
              </a:rPr>
              <a:t> Based Buffer Overflow</a:t>
            </a:r>
            <a:endParaRPr b="1" sz="1900" u="sng">
              <a:solidFill>
                <a:srgbClr val="FFFFFF"/>
              </a:solidFill>
              <a:latin typeface="Lato"/>
              <a:ea typeface="Lato"/>
              <a:cs typeface="Lato"/>
              <a:sym typeface="Lato"/>
            </a:endParaRPr>
          </a:p>
        </p:txBody>
      </p:sp>
      <p:pic>
        <p:nvPicPr>
          <p:cNvPr id="158" name="Google Shape;158;p16"/>
          <p:cNvPicPr preferRelativeResize="0"/>
          <p:nvPr/>
        </p:nvPicPr>
        <p:blipFill rotWithShape="1">
          <a:blip r:embed="rId3">
            <a:alphaModFix/>
          </a:blip>
          <a:srcRect b="10141" l="18172" r="18708" t="17210"/>
          <a:stretch/>
        </p:blipFill>
        <p:spPr>
          <a:xfrm>
            <a:off x="4228388" y="1183325"/>
            <a:ext cx="4855675" cy="3143600"/>
          </a:xfrm>
          <a:prstGeom prst="rect">
            <a:avLst/>
          </a:prstGeom>
          <a:noFill/>
          <a:ln>
            <a:noFill/>
          </a:ln>
        </p:spPr>
      </p:pic>
      <p:sp>
        <p:nvSpPr>
          <p:cNvPr id="159" name="Google Shape;159;p16"/>
          <p:cNvSpPr txBox="1"/>
          <p:nvPr/>
        </p:nvSpPr>
        <p:spPr>
          <a:xfrm>
            <a:off x="4265375" y="4520625"/>
            <a:ext cx="47817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Lato"/>
                <a:ea typeface="Lato"/>
                <a:cs typeface="Lato"/>
                <a:sym typeface="Lato"/>
              </a:rPr>
              <a:t>Eg: IOS Jailbreaking corrupts heap memory to replace the kernel</a:t>
            </a:r>
            <a:endParaRPr i="1">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1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44650" y="4085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Attacks</a:t>
            </a:r>
            <a:endParaRPr/>
          </a:p>
          <a:p>
            <a:pPr indent="0" lvl="0" marL="0" rtl="0" algn="ctr">
              <a:spcBef>
                <a:spcPts val="0"/>
              </a:spcBef>
              <a:spcAft>
                <a:spcPts val="0"/>
              </a:spcAft>
              <a:buNone/>
            </a:pPr>
            <a:r>
              <a:rPr b="1" lang="en" sz="1900" u="sng">
                <a:latin typeface="Lato"/>
                <a:ea typeface="Lato"/>
                <a:cs typeface="Lato"/>
                <a:sym typeface="Lato"/>
              </a:rPr>
              <a:t>Return-to-LibC</a:t>
            </a:r>
            <a:endParaRPr/>
          </a:p>
        </p:txBody>
      </p:sp>
      <p:sp>
        <p:nvSpPr>
          <p:cNvPr id="165" name="Google Shape;165;p17"/>
          <p:cNvSpPr txBox="1"/>
          <p:nvPr>
            <p:ph idx="1" type="body"/>
          </p:nvPr>
        </p:nvSpPr>
        <p:spPr>
          <a:xfrm>
            <a:off x="0" y="1440875"/>
            <a:ext cx="6071100" cy="164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Invokes a buffer overflow </a:t>
            </a:r>
            <a:r>
              <a:rPr lang="en" sz="1400"/>
              <a:t>→ </a:t>
            </a:r>
            <a:endParaRPr sz="1400"/>
          </a:p>
          <a:p>
            <a:pPr indent="-304800" lvl="1" marL="914400" rtl="0" algn="l">
              <a:spcBef>
                <a:spcPts val="0"/>
              </a:spcBef>
              <a:spcAft>
                <a:spcPts val="0"/>
              </a:spcAft>
              <a:buSzPts val="1200"/>
              <a:buChar char="○"/>
            </a:pPr>
            <a:r>
              <a:rPr lang="en" sz="1200"/>
              <a:t>a subroutine return address on the call stack  is replaced.</a:t>
            </a:r>
            <a:endParaRPr sz="1200"/>
          </a:p>
          <a:p>
            <a:pPr indent="-304800" lvl="1" marL="914400" rtl="0" algn="l">
              <a:spcBef>
                <a:spcPts val="0"/>
              </a:spcBef>
              <a:spcAft>
                <a:spcPts val="0"/>
              </a:spcAft>
              <a:buSzPts val="1200"/>
              <a:buChar char="○"/>
            </a:pPr>
            <a:r>
              <a:rPr lang="en" sz="1200"/>
              <a:t>A pre-existing subroutine address (on the executable) takes its place.</a:t>
            </a:r>
            <a:endParaRPr sz="1200"/>
          </a:p>
          <a:p>
            <a:pPr indent="-304800" lvl="1" marL="914400" rtl="0" algn="l">
              <a:spcBef>
                <a:spcPts val="0"/>
              </a:spcBef>
              <a:spcAft>
                <a:spcPts val="0"/>
              </a:spcAft>
              <a:buSzPts val="1200"/>
              <a:buChar char="○"/>
            </a:pPr>
            <a:r>
              <a:rPr lang="en" sz="1200"/>
              <a:t>The </a:t>
            </a:r>
            <a:r>
              <a:rPr b="1" lang="en" sz="1200"/>
              <a:t>No-Execute bit</a:t>
            </a:r>
            <a:r>
              <a:rPr lang="en" sz="1200"/>
              <a:t> is bypassed</a:t>
            </a:r>
            <a:endParaRPr sz="1200"/>
          </a:p>
          <a:p>
            <a:pPr indent="-304800" lvl="0" marL="457200" rtl="0" algn="l">
              <a:spcBef>
                <a:spcPts val="0"/>
              </a:spcBef>
              <a:spcAft>
                <a:spcPts val="0"/>
              </a:spcAft>
              <a:buSzPts val="1200"/>
              <a:buChar char="●"/>
            </a:pPr>
            <a:r>
              <a:rPr lang="en"/>
              <a:t>Advantage</a:t>
            </a:r>
            <a:r>
              <a:rPr lang="en" sz="1200"/>
              <a:t> </a:t>
            </a:r>
            <a:r>
              <a:rPr lang="en" sz="1400"/>
              <a:t>→ No code need be injected</a:t>
            </a:r>
            <a:endParaRPr sz="1400"/>
          </a:p>
          <a:p>
            <a:pPr indent="-317500" lvl="0" marL="457200" rtl="0" algn="l">
              <a:spcBef>
                <a:spcPts val="0"/>
              </a:spcBef>
              <a:spcAft>
                <a:spcPts val="0"/>
              </a:spcAft>
              <a:buSzPts val="1400"/>
              <a:buChar char="●"/>
            </a:pPr>
            <a:r>
              <a:rPr lang="en"/>
              <a:t>Disadvantage </a:t>
            </a:r>
            <a:r>
              <a:rPr lang="en" sz="1400"/>
              <a:t>→ Only other functions on the executable can be called.</a:t>
            </a:r>
            <a:endParaRPr sz="1400"/>
          </a:p>
          <a:p>
            <a:pPr indent="0" lvl="0" marL="457200" rtl="0" algn="l">
              <a:spcBef>
                <a:spcPts val="1600"/>
              </a:spcBef>
              <a:spcAft>
                <a:spcPts val="1600"/>
              </a:spcAft>
              <a:buNone/>
            </a:pPr>
            <a:r>
              <a:t/>
            </a:r>
            <a:endParaRPr sz="1400"/>
          </a:p>
        </p:txBody>
      </p:sp>
      <p:pic>
        <p:nvPicPr>
          <p:cNvPr id="166" name="Google Shape;166;p17"/>
          <p:cNvPicPr preferRelativeResize="0"/>
          <p:nvPr/>
        </p:nvPicPr>
        <p:blipFill rotWithShape="1">
          <a:blip r:embed="rId3">
            <a:alphaModFix/>
          </a:blip>
          <a:srcRect b="40248" l="36171" r="0" t="0"/>
          <a:stretch/>
        </p:blipFill>
        <p:spPr>
          <a:xfrm>
            <a:off x="3382075" y="3201335"/>
            <a:ext cx="5699100" cy="1701440"/>
          </a:xfrm>
          <a:prstGeom prst="rect">
            <a:avLst/>
          </a:prstGeom>
          <a:noFill/>
          <a:ln>
            <a:noFill/>
          </a:ln>
        </p:spPr>
      </p:pic>
      <p:sp>
        <p:nvSpPr>
          <p:cNvPr id="167" name="Google Shape;167;p17"/>
          <p:cNvSpPr txBox="1"/>
          <p:nvPr/>
        </p:nvSpPr>
        <p:spPr>
          <a:xfrm>
            <a:off x="0" y="2989300"/>
            <a:ext cx="3444900" cy="195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Defense </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311150" lvl="1" marL="9144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ASLR  makes this attack unlikely on 64-bit systems.</a:t>
            </a:r>
            <a:endParaRPr sz="1300">
              <a:solidFill>
                <a:srgbClr val="FFFFFF"/>
              </a:solidFill>
              <a:latin typeface="Lato"/>
              <a:ea typeface="Lato"/>
              <a:cs typeface="Lato"/>
              <a:sym typeface="Lato"/>
            </a:endParaRPr>
          </a:p>
          <a:p>
            <a:pPr indent="-311150" lvl="1" marL="9144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32-bit systems have 1 bits for randomization. So a brute force return from LibC may be used.</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		</a:t>
            </a:r>
            <a:r>
              <a:rPr i="1" lang="en" sz="1300">
                <a:solidFill>
                  <a:srgbClr val="FFFFFF"/>
                </a:solidFill>
                <a:latin typeface="Lato"/>
                <a:ea typeface="Lato"/>
                <a:cs typeface="Lato"/>
                <a:sym typeface="Lato"/>
              </a:rPr>
              <a:t>Eg: Spawning a shell as shown</a:t>
            </a:r>
            <a:endParaRPr i="1" sz="1300">
              <a:solidFill>
                <a:srgbClr val="FFFFFF"/>
              </a:solidFill>
              <a:latin typeface="Lato"/>
              <a:ea typeface="Lato"/>
              <a:cs typeface="Lato"/>
              <a:sym typeface="Lato"/>
            </a:endParaRPr>
          </a:p>
        </p:txBody>
      </p:sp>
      <p:pic>
        <p:nvPicPr>
          <p:cNvPr id="168" name="Google Shape;168;p17"/>
          <p:cNvPicPr preferRelativeResize="0"/>
          <p:nvPr/>
        </p:nvPicPr>
        <p:blipFill>
          <a:blip r:embed="rId4">
            <a:alphaModFix/>
          </a:blip>
          <a:stretch>
            <a:fillRect/>
          </a:stretch>
        </p:blipFill>
        <p:spPr>
          <a:xfrm>
            <a:off x="5636275" y="0"/>
            <a:ext cx="3444900" cy="25863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
              <a:t>   Off-by-one</a:t>
            </a:r>
            <a:endParaRPr/>
          </a:p>
        </p:txBody>
      </p:sp>
      <p:sp>
        <p:nvSpPr>
          <p:cNvPr id="174" name="Google Shape;174;p18"/>
          <p:cNvSpPr txBox="1"/>
          <p:nvPr>
            <p:ph idx="1" type="body"/>
          </p:nvPr>
        </p:nvSpPr>
        <p:spPr>
          <a:xfrm>
            <a:off x="1107525" y="8608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The off by one vulnerability in general means that if an attacker supplied input with certain length if the program has an incorrect length condition the program will write one byte outside the bounds of the space allocated to hold this input causing one of two scenarios depending on the input;</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t/>
            </a:r>
            <a:endParaRPr sz="1200">
              <a:solidFill>
                <a:srgbClr val="FFFFFF"/>
              </a:solidFill>
              <a:highlight>
                <a:schemeClr val="dk1"/>
              </a:highlight>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highlight>
                  <a:schemeClr val="dk1"/>
                </a:highlight>
                <a:latin typeface="Arial"/>
                <a:ea typeface="Arial"/>
                <a:cs typeface="Arial"/>
                <a:sym typeface="Arial"/>
              </a:rPr>
              <a:t>Malicious input will overwrite an adjacent variable next to the input buffer on the stack.</a:t>
            </a:r>
            <a:endParaRPr sz="1200">
              <a:solidFill>
                <a:srgbClr val="FFFFFF"/>
              </a:solidFill>
              <a:highlight>
                <a:schemeClr val="dk1"/>
              </a:highlight>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highlight>
                  <a:schemeClr val="dk1"/>
                </a:highlight>
                <a:latin typeface="Arial"/>
                <a:ea typeface="Arial"/>
                <a:cs typeface="Arial"/>
                <a:sym typeface="Arial"/>
              </a:rPr>
              <a:t>The input will overwrite the saved frame pointer of the previous function thus when returning the attacker can alter the application flow and return address.</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rPr b="1" lang="en" sz="1200">
                <a:solidFill>
                  <a:srgbClr val="FFFFFF"/>
                </a:solidFill>
                <a:latin typeface="Arial"/>
                <a:ea typeface="Arial"/>
                <a:cs typeface="Arial"/>
                <a:sym typeface="Arial"/>
              </a:rPr>
              <a:t>Defense Mechanism:</a:t>
            </a:r>
            <a:endParaRPr b="1"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Program should validate input size, and raise error for invalid sizes.</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highlight>
                  <a:schemeClr val="dk1"/>
                </a:highlight>
                <a:latin typeface="Roboto"/>
                <a:ea typeface="Roboto"/>
                <a:cs typeface="Roboto"/>
                <a:sym typeface="Roboto"/>
              </a:rPr>
              <a:t>If the canary is disturbed, exception code is executed and the program terminates.</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1600"/>
              </a:spcAft>
              <a:buNone/>
            </a:pPr>
            <a:r>
              <a:t/>
            </a:r>
            <a:endParaRPr/>
          </a:p>
        </p:txBody>
      </p:sp>
      <p:pic>
        <p:nvPicPr>
          <p:cNvPr id="175" name="Google Shape;175;p18"/>
          <p:cNvPicPr preferRelativeResize="0"/>
          <p:nvPr/>
        </p:nvPicPr>
        <p:blipFill rotWithShape="1">
          <a:blip r:embed="rId3">
            <a:alphaModFix/>
          </a:blip>
          <a:srcRect b="0" l="0" r="17891" t="17891"/>
          <a:stretch/>
        </p:blipFill>
        <p:spPr>
          <a:xfrm>
            <a:off x="5025725" y="3118900"/>
            <a:ext cx="3569300" cy="2007725"/>
          </a:xfrm>
          <a:prstGeom prst="rect">
            <a:avLst/>
          </a:prstGeom>
          <a:noFill/>
          <a:ln>
            <a:noFill/>
          </a:ln>
        </p:spPr>
      </p:pic>
      <p:pic>
        <p:nvPicPr>
          <p:cNvPr id="176" name="Google Shape;176;p18"/>
          <p:cNvPicPr preferRelativeResize="0"/>
          <p:nvPr/>
        </p:nvPicPr>
        <p:blipFill rotWithShape="1">
          <a:blip r:embed="rId4">
            <a:alphaModFix/>
          </a:blip>
          <a:srcRect b="4570" l="3431" r="20145" t="19006"/>
          <a:stretch/>
        </p:blipFill>
        <p:spPr>
          <a:xfrm>
            <a:off x="521250" y="3185700"/>
            <a:ext cx="3331775" cy="187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2164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182" name="Google Shape;182;p19"/>
          <p:cNvSpPr txBox="1"/>
          <p:nvPr>
            <p:ph idx="1" type="body"/>
          </p:nvPr>
        </p:nvSpPr>
        <p:spPr>
          <a:xfrm>
            <a:off x="1056350" y="216400"/>
            <a:ext cx="7642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sz="1500" u="sng"/>
              <a:t>Code Red</a:t>
            </a:r>
            <a:r>
              <a:rPr lang="en" sz="1500"/>
              <a:t>: </a:t>
            </a:r>
            <a:r>
              <a:rPr lang="en"/>
              <a:t>A worm which exploited buffer overflow</a:t>
            </a:r>
            <a:r>
              <a:rPr lang="en" sz="1400"/>
              <a:t>:  It</a:t>
            </a:r>
            <a:r>
              <a:rPr lang="en"/>
              <a:t> spread itself on Microsoft IIS servers.                                                 Then , it launched </a:t>
            </a:r>
            <a:r>
              <a:rPr b="1" lang="en"/>
              <a:t>DoS </a:t>
            </a:r>
            <a:r>
              <a:rPr lang="en"/>
              <a:t>attack by overflowing a vulnerable buffer with  the string “NNN…”., followed by the code which when executed was the payload of the worm.                   </a:t>
            </a:r>
            <a:endParaRPr/>
          </a:p>
          <a:p>
            <a:pPr indent="0" lvl="0" marL="0" rtl="0" algn="l">
              <a:spcBef>
                <a:spcPts val="1600"/>
              </a:spcBef>
              <a:spcAft>
                <a:spcPts val="0"/>
              </a:spcAft>
              <a:buNone/>
            </a:pPr>
            <a:r>
              <a:rPr lang="en" sz="1400"/>
              <a:t>→ It targeted systems with fixed IP addresses.                                                                                                                         → It defaced affected websites to display a fake message.                                                                                             → Apache HTTP servers (a cross-platform web server software, which was popular at the time), had access logs which were lists of requests for  a file or some data from a website.                           The following was  frequently seen in the logs: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b="1" i="1" sz="5000" u="sng">
              <a:latin typeface="Lobster"/>
              <a:ea typeface="Lobster"/>
              <a:cs typeface="Lobster"/>
              <a:sym typeface="Lobster"/>
            </a:endParaRPr>
          </a:p>
        </p:txBody>
      </p:sp>
      <p:pic>
        <p:nvPicPr>
          <p:cNvPr id="183" name="Google Shape;183;p19"/>
          <p:cNvPicPr preferRelativeResize="0"/>
          <p:nvPr/>
        </p:nvPicPr>
        <p:blipFill>
          <a:blip r:embed="rId3">
            <a:alphaModFix/>
          </a:blip>
          <a:stretch>
            <a:fillRect/>
          </a:stretch>
        </p:blipFill>
        <p:spPr>
          <a:xfrm>
            <a:off x="5896250" y="3024925"/>
            <a:ext cx="2656575" cy="1942375"/>
          </a:xfrm>
          <a:prstGeom prst="rect">
            <a:avLst/>
          </a:prstGeom>
          <a:noFill/>
          <a:ln>
            <a:noFill/>
          </a:ln>
        </p:spPr>
      </p:pic>
      <p:sp>
        <p:nvSpPr>
          <p:cNvPr id="184" name="Google Shape;184;p19"/>
          <p:cNvSpPr txBox="1"/>
          <p:nvPr/>
        </p:nvSpPr>
        <p:spPr>
          <a:xfrm>
            <a:off x="224025" y="3024925"/>
            <a:ext cx="5291400" cy="21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G</a:t>
            </a:r>
            <a:r>
              <a:rPr lang="en" sz="1200">
                <a:solidFill>
                  <a:srgbClr val="FFFFFF"/>
                </a:solidFill>
                <a:latin typeface="Lato"/>
                <a:ea typeface="Lato"/>
                <a:cs typeface="Lato"/>
                <a:sym typeface="Lato"/>
              </a:rPr>
              <a:t>ET/default.ida?NNNNNNNNNNNNNNNNNNNNNNNNNNNNNNNNNNNNNNNNNNNNNNNNNNNNNNNNNNNNNNNNNNNNNNNNNNNNNNNNNNNNNNNNNNNNN</a:t>
            </a:r>
            <a:r>
              <a:rPr lang="en" sz="1200">
                <a:solidFill>
                  <a:srgbClr val="FFFFFF"/>
                </a:solidFill>
                <a:latin typeface="Lato"/>
                <a:ea typeface="Lato"/>
                <a:cs typeface="Lato"/>
                <a:sym typeface="Lato"/>
              </a:rPr>
              <a:t>N</a:t>
            </a:r>
            <a:r>
              <a:rPr lang="en" sz="1200">
                <a:solidFill>
                  <a:srgbClr val="FFFFFF"/>
                </a:solidFill>
                <a:latin typeface="Lato"/>
                <a:ea typeface="Lato"/>
                <a:cs typeface="Lato"/>
                <a:sym typeface="Lato"/>
              </a:rPr>
              <a:t>NNNNNNNNNNNNNNNNNNNNNNNNNNNNNNNNNNNNNNNNNNNNNNNNNNNNNNNNNNNNNNNNNNNNNNNNNNNNNNNNNNNNNNNNNNNNNNNNNNNNNNNNNNNNNNNNNNNNNNNNNNNNNNNNN%u9090%u6858%ucbd3%u7801%u9090%u6858%ucbd3%u7801%u9090%u6858%ucbd3%u7801%u9090%u9090%u8190%u00c3%u0003%u8b00%u531b%u53ff%u0078%u0000%u00=a  HTTP/1.0</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0" name="Google Shape;190;p20"/>
          <p:cNvSpPr txBox="1"/>
          <p:nvPr>
            <p:ph idx="1" type="body"/>
          </p:nvPr>
        </p:nvSpPr>
        <p:spPr>
          <a:xfrm>
            <a:off x="1253850" y="849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presented a detailed categorization and analysis of buffer overflow vulnerabilities, attacks, and defenses. Buffer overflows constitute a majority of security vulnerability issues, and a substantial majority of remote penetration security vulnerability issues. The results of this analysis of both stack and heap-based attacks show that </a:t>
            </a:r>
            <a:r>
              <a:rPr lang="en"/>
              <a:t>ASLR, </a:t>
            </a:r>
            <a:r>
              <a:rPr lang="en"/>
              <a:t>a combination of the StackGuard defense and the non-executable stack defense, </a:t>
            </a:r>
            <a:r>
              <a:rPr lang="en"/>
              <a:t>header cookies (for heaps) </a:t>
            </a:r>
            <a:r>
              <a:rPr lang="en"/>
              <a:t>serve to defeat many contemporary buffer overflow attacks. </a:t>
            </a:r>
            <a:endParaRPr sz="1200">
              <a:solidFill>
                <a:srgbClr val="FFFFFF"/>
              </a:solidFill>
              <a:highlight>
                <a:schemeClr val="dk1"/>
              </a:highlight>
            </a:endParaRPr>
          </a:p>
          <a:p>
            <a:pPr indent="0" lvl="0" marL="0" rtl="0" algn="l">
              <a:spcBef>
                <a:spcPts val="1600"/>
              </a:spcBef>
              <a:spcAft>
                <a:spcPts val="0"/>
              </a:spcAft>
              <a:buNone/>
            </a:pPr>
            <a:r>
              <a:rPr lang="en"/>
              <a:t>There have been several attacks like the CodeRed, Slammer worms which cause huge damage (CodeRed costed $2.6 billion).  The experience of such attacks demonstrates that widespread vulnerabilities in Internet hosts can be exploited quickly and dramatically, and that techniques other than host patching are needed to mitigate internet worms.</a:t>
            </a:r>
            <a:endParaRPr/>
          </a:p>
          <a:p>
            <a:pPr indent="0" lvl="0" marL="0" rtl="0" algn="l">
              <a:spcBef>
                <a:spcPts val="1600"/>
              </a:spcBef>
              <a:spcAft>
                <a:spcPts val="1600"/>
              </a:spcAft>
              <a:buNone/>
            </a:pPr>
            <a:r>
              <a:rPr lang="en">
                <a:highlight>
                  <a:schemeClr val="dk1"/>
                </a:highlight>
                <a:latin typeface="Arial"/>
                <a:ea typeface="Arial"/>
                <a:cs typeface="Arial"/>
                <a:sym typeface="Arial"/>
              </a:rPr>
              <a:t>Since high-speed worms are no longer simply a theoretical threat, worm defenses need to be automatic; there is no conceivable way for system administrators to respond to threats of this speed.</a:t>
            </a:r>
            <a:endParaRPr sz="1500">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333333"/>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