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4470-7124-4013-8CD6-25BCCAE8581B}"/>
              </a:ext>
            </a:extLst>
          </p:cNvPr>
          <p:cNvSpPr>
            <a:spLocks noGrp="1"/>
          </p:cNvSpPr>
          <p:nvPr>
            <p:ph type="ctrTitle"/>
          </p:nvPr>
        </p:nvSpPr>
        <p:spPr/>
        <p:txBody>
          <a:bodyPr>
            <a:normAutofit fontScale="90000"/>
          </a:bodyPr>
          <a:lstStyle/>
          <a:p>
            <a:r>
              <a:rPr lang="en-US" dirty="0"/>
              <a:t>Vulnerability Assessment and Penetration Testing (VAPT)</a:t>
            </a:r>
            <a:br>
              <a:rPr lang="en-US" dirty="0"/>
            </a:br>
            <a:br>
              <a:rPr lang="en-US" dirty="0"/>
            </a:br>
            <a:endParaRPr lang="en-IN" dirty="0"/>
          </a:p>
        </p:txBody>
      </p:sp>
      <p:sp>
        <p:nvSpPr>
          <p:cNvPr id="3" name="Subtitle 2">
            <a:extLst>
              <a:ext uri="{FF2B5EF4-FFF2-40B4-BE49-F238E27FC236}">
                <a16:creationId xmlns:a16="http://schemas.microsoft.com/office/drawing/2014/main" id="{A89EE7DA-7FFC-4805-B105-FC65F1EBAAAA}"/>
              </a:ext>
            </a:extLst>
          </p:cNvPr>
          <p:cNvSpPr>
            <a:spLocks noGrp="1"/>
          </p:cNvSpPr>
          <p:nvPr>
            <p:ph type="subTitle" idx="1"/>
          </p:nvPr>
        </p:nvSpPr>
        <p:spPr/>
        <p:txBody>
          <a:bodyPr/>
          <a:lstStyle/>
          <a:p>
            <a:r>
              <a:rPr lang="en-IN" dirty="0">
                <a:solidFill>
                  <a:schemeClr val="tx1"/>
                </a:solidFill>
              </a:rPr>
              <a:t>Name – Parth Mandaliya</a:t>
            </a:r>
          </a:p>
          <a:p>
            <a:r>
              <a:rPr lang="en-IN" dirty="0">
                <a:solidFill>
                  <a:schemeClr val="tx1"/>
                </a:solidFill>
              </a:rPr>
              <a:t>Silver Oak University M-tech Sem 2</a:t>
            </a:r>
          </a:p>
          <a:p>
            <a:r>
              <a:rPr lang="en-IN" dirty="0">
                <a:solidFill>
                  <a:schemeClr val="tx1"/>
                </a:solidFill>
              </a:rPr>
              <a:t>Enrolment No. 2201071400002</a:t>
            </a:r>
            <a:r>
              <a:rPr lang="en-IN" dirty="0"/>
              <a:t> </a:t>
            </a:r>
          </a:p>
        </p:txBody>
      </p:sp>
    </p:spTree>
    <p:extLst>
      <p:ext uri="{BB962C8B-B14F-4D97-AF65-F5344CB8AC3E}">
        <p14:creationId xmlns:p14="http://schemas.microsoft.com/office/powerpoint/2010/main" val="1608902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010D-FED0-4237-918A-DDC9BA696949}"/>
              </a:ext>
            </a:extLst>
          </p:cNvPr>
          <p:cNvSpPr>
            <a:spLocks noGrp="1"/>
          </p:cNvSpPr>
          <p:nvPr>
            <p:ph type="title"/>
          </p:nvPr>
        </p:nvSpPr>
        <p:spPr/>
        <p:txBody>
          <a:bodyPr/>
          <a:lstStyle/>
          <a:p>
            <a:r>
              <a:rPr lang="en-IN" dirty="0"/>
              <a:t>Pt types</a:t>
            </a:r>
          </a:p>
        </p:txBody>
      </p:sp>
      <p:sp>
        <p:nvSpPr>
          <p:cNvPr id="3" name="Content Placeholder 2">
            <a:extLst>
              <a:ext uri="{FF2B5EF4-FFF2-40B4-BE49-F238E27FC236}">
                <a16:creationId xmlns:a16="http://schemas.microsoft.com/office/drawing/2014/main" id="{390D3940-5E61-4437-AFC4-FEEAF1733C0B}"/>
              </a:ext>
            </a:extLst>
          </p:cNvPr>
          <p:cNvSpPr>
            <a:spLocks noGrp="1"/>
          </p:cNvSpPr>
          <p:nvPr>
            <p:ph idx="1"/>
          </p:nvPr>
        </p:nvSpPr>
        <p:spPr/>
        <p:txBody>
          <a:bodyPr/>
          <a:lstStyle/>
          <a:p>
            <a:r>
              <a:rPr lang="en-US" dirty="0"/>
              <a:t>Grey Box Pen Testing: In a grey box penetration test, also known as a translucent box test, only limited information is shared with the tester. Usually this takes the form of login credentials. Grey box testing is useful to help understand the level of access a privileged user could gain and the potential damage they could cause. Grey box tests strike a balance between depth and efficiency and can be used to simulate either an insider threat or an attack that has breached the network perimeter.</a:t>
            </a:r>
            <a:endParaRPr lang="en-IN" dirty="0"/>
          </a:p>
        </p:txBody>
      </p:sp>
    </p:spTree>
    <p:extLst>
      <p:ext uri="{BB962C8B-B14F-4D97-AF65-F5344CB8AC3E}">
        <p14:creationId xmlns:p14="http://schemas.microsoft.com/office/powerpoint/2010/main" val="77815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E71C-0BB2-4878-8F5A-5FA121FD1682}"/>
              </a:ext>
            </a:extLst>
          </p:cNvPr>
          <p:cNvSpPr>
            <a:spLocks noGrp="1"/>
          </p:cNvSpPr>
          <p:nvPr>
            <p:ph type="title"/>
          </p:nvPr>
        </p:nvSpPr>
        <p:spPr/>
        <p:txBody>
          <a:bodyPr/>
          <a:lstStyle/>
          <a:p>
            <a:r>
              <a:rPr lang="en-IN" dirty="0"/>
              <a:t>Pt types</a:t>
            </a:r>
          </a:p>
        </p:txBody>
      </p:sp>
      <p:sp>
        <p:nvSpPr>
          <p:cNvPr id="3" name="Content Placeholder 2">
            <a:extLst>
              <a:ext uri="{FF2B5EF4-FFF2-40B4-BE49-F238E27FC236}">
                <a16:creationId xmlns:a16="http://schemas.microsoft.com/office/drawing/2014/main" id="{42F8F162-6DAC-402F-AC4C-AF09F11576F2}"/>
              </a:ext>
            </a:extLst>
          </p:cNvPr>
          <p:cNvSpPr>
            <a:spLocks noGrp="1"/>
          </p:cNvSpPr>
          <p:nvPr>
            <p:ph idx="1"/>
          </p:nvPr>
        </p:nvSpPr>
        <p:spPr/>
        <p:txBody>
          <a:bodyPr/>
          <a:lstStyle/>
          <a:p>
            <a:r>
              <a:rPr lang="en-US" dirty="0"/>
              <a:t>White Box Pen Testing: White box penetration testing, sometimes referred to as crystal or oblique box pen testing, involves sharing full network and system information with the tester, including network maps and credentials. This helps to save time and reduce the overall cost of an engagement. A white box penetration test is useful for simulating a targeted attack on a specific system utilizing as many attack vectors as possible.</a:t>
            </a:r>
            <a:endParaRPr lang="en-IN" dirty="0"/>
          </a:p>
        </p:txBody>
      </p:sp>
    </p:spTree>
    <p:extLst>
      <p:ext uri="{BB962C8B-B14F-4D97-AF65-F5344CB8AC3E}">
        <p14:creationId xmlns:p14="http://schemas.microsoft.com/office/powerpoint/2010/main" val="356577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4558-0D09-4B7F-B935-AB40555636DA}"/>
              </a:ext>
            </a:extLst>
          </p:cNvPr>
          <p:cNvSpPr>
            <a:spLocks noGrp="1"/>
          </p:cNvSpPr>
          <p:nvPr>
            <p:ph type="title"/>
          </p:nvPr>
        </p:nvSpPr>
        <p:spPr>
          <a:xfrm>
            <a:off x="3890681" y="618517"/>
            <a:ext cx="7156729" cy="5665741"/>
          </a:xfrm>
        </p:spPr>
        <p:txBody>
          <a:bodyPr/>
          <a:lstStyle/>
          <a:p>
            <a:r>
              <a:rPr lang="en-IN" dirty="0"/>
              <a:t>Thank you</a:t>
            </a:r>
          </a:p>
        </p:txBody>
      </p:sp>
    </p:spTree>
    <p:extLst>
      <p:ext uri="{BB962C8B-B14F-4D97-AF65-F5344CB8AC3E}">
        <p14:creationId xmlns:p14="http://schemas.microsoft.com/office/powerpoint/2010/main" val="51328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CEC8-77D6-46C4-834C-CE3C1E52524B}"/>
              </a:ext>
            </a:extLst>
          </p:cNvPr>
          <p:cNvSpPr>
            <a:spLocks noGrp="1"/>
          </p:cNvSpPr>
          <p:nvPr>
            <p:ph type="title"/>
          </p:nvPr>
        </p:nvSpPr>
        <p:spPr/>
        <p:txBody>
          <a:bodyPr/>
          <a:lstStyle/>
          <a:p>
            <a:r>
              <a:rPr lang="en-IN" dirty="0" err="1"/>
              <a:t>iNTRODUCTION</a:t>
            </a:r>
            <a:endParaRPr lang="en-IN" dirty="0"/>
          </a:p>
        </p:txBody>
      </p:sp>
      <p:sp>
        <p:nvSpPr>
          <p:cNvPr id="3" name="Content Placeholder 2">
            <a:extLst>
              <a:ext uri="{FF2B5EF4-FFF2-40B4-BE49-F238E27FC236}">
                <a16:creationId xmlns:a16="http://schemas.microsoft.com/office/drawing/2014/main" id="{D4B08605-20CB-44F4-8E30-E8A09E8B32B7}"/>
              </a:ext>
            </a:extLst>
          </p:cNvPr>
          <p:cNvSpPr>
            <a:spLocks noGrp="1"/>
          </p:cNvSpPr>
          <p:nvPr>
            <p:ph idx="1"/>
          </p:nvPr>
        </p:nvSpPr>
        <p:spPr/>
        <p:txBody>
          <a:bodyPr>
            <a:normAutofit lnSpcReduction="10000"/>
          </a:bodyPr>
          <a:lstStyle/>
          <a:p>
            <a:r>
              <a:rPr lang="en-US" dirty="0"/>
              <a:t>Importance of penetration testing </a:t>
            </a:r>
          </a:p>
          <a:p>
            <a:r>
              <a:rPr lang="en-US" dirty="0"/>
              <a:t>Differentiating between vulnerability assessment and penetration testing</a:t>
            </a:r>
          </a:p>
          <a:p>
            <a:r>
              <a:rPr lang="en-US" dirty="0"/>
              <a:t>Need for a penetration testing framework </a:t>
            </a:r>
          </a:p>
          <a:p>
            <a:r>
              <a:rPr lang="en-US" dirty="0"/>
              <a:t>A brief introduction to Metasploit </a:t>
            </a:r>
          </a:p>
          <a:p>
            <a:r>
              <a:rPr lang="en-US" dirty="0"/>
              <a:t>Understanding the applicability of Metasploit throughout all phases of penetration testing </a:t>
            </a:r>
          </a:p>
          <a:p>
            <a:r>
              <a:rPr lang="en-US" dirty="0"/>
              <a:t>Introduction to supporting tools that help extend Metasploit's capabilities </a:t>
            </a:r>
            <a:endParaRPr lang="en-IN" dirty="0"/>
          </a:p>
        </p:txBody>
      </p:sp>
    </p:spTree>
    <p:extLst>
      <p:ext uri="{BB962C8B-B14F-4D97-AF65-F5344CB8AC3E}">
        <p14:creationId xmlns:p14="http://schemas.microsoft.com/office/powerpoint/2010/main" val="100824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7C3E-D4DB-474C-A15E-FBAA6A0A28B5}"/>
              </a:ext>
            </a:extLst>
          </p:cNvPr>
          <p:cNvSpPr>
            <a:spLocks noGrp="1"/>
          </p:cNvSpPr>
          <p:nvPr>
            <p:ph type="title"/>
          </p:nvPr>
        </p:nvSpPr>
        <p:spPr/>
        <p:txBody>
          <a:bodyPr/>
          <a:lstStyle/>
          <a:p>
            <a:r>
              <a:rPr lang="en-IN" dirty="0" err="1"/>
              <a:t>vapt</a:t>
            </a:r>
            <a:endParaRPr lang="en-IN" dirty="0"/>
          </a:p>
        </p:txBody>
      </p:sp>
      <p:pic>
        <p:nvPicPr>
          <p:cNvPr id="1026" name="Picture 2" descr="https://www.digitalsafezm.com/wp-content/uploads/2020/10/vapt-768x446.png">
            <a:extLst>
              <a:ext uri="{FF2B5EF4-FFF2-40B4-BE49-F238E27FC236}">
                <a16:creationId xmlns:a16="http://schemas.microsoft.com/office/drawing/2014/main" id="{D6FCA218-F145-4F75-B278-48F61E7B7D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5046" y="2249488"/>
            <a:ext cx="6098733"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72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79A2-7A83-478C-99EF-3D19B7E93874}"/>
              </a:ext>
            </a:extLst>
          </p:cNvPr>
          <p:cNvSpPr>
            <a:spLocks noGrp="1"/>
          </p:cNvSpPr>
          <p:nvPr>
            <p:ph type="title"/>
          </p:nvPr>
        </p:nvSpPr>
        <p:spPr/>
        <p:txBody>
          <a:bodyPr/>
          <a:lstStyle/>
          <a:p>
            <a:r>
              <a:rPr lang="en-IN" dirty="0"/>
              <a:t>Vulnerability Assessment</a:t>
            </a:r>
          </a:p>
        </p:txBody>
      </p:sp>
      <p:sp>
        <p:nvSpPr>
          <p:cNvPr id="3" name="Content Placeholder 2">
            <a:extLst>
              <a:ext uri="{FF2B5EF4-FFF2-40B4-BE49-F238E27FC236}">
                <a16:creationId xmlns:a16="http://schemas.microsoft.com/office/drawing/2014/main" id="{E157EC28-4AEB-4F55-A5C3-87EEAB24DE79}"/>
              </a:ext>
            </a:extLst>
          </p:cNvPr>
          <p:cNvSpPr>
            <a:spLocks noGrp="1"/>
          </p:cNvSpPr>
          <p:nvPr>
            <p:ph idx="1"/>
          </p:nvPr>
        </p:nvSpPr>
        <p:spPr/>
        <p:txBody>
          <a:bodyPr>
            <a:normAutofit fontScale="92500"/>
          </a:bodyPr>
          <a:lstStyle/>
          <a:p>
            <a:r>
              <a:rPr lang="en-US" dirty="0"/>
              <a:t>A vulnerability assessment is the process of identifying, classifying, defining and prioritizing vulnerabilities in computer systems, applications or network infrastructures, and report to the organization with the necessary knowledge regarding risk and impact of the vulnerability</a:t>
            </a:r>
          </a:p>
          <a:p>
            <a:r>
              <a:rPr lang="en-US" dirty="0"/>
              <a:t>A vulnerability can be defined in two ways: ▪ A bug in code or a flaw in software design that can be exploited to cause harm; Exploitation may occur via an authenticated or unauthenticated way. ▪ A gap in security procedures or a weakness in internal controls that when exploited, results in a security breach.</a:t>
            </a:r>
            <a:endParaRPr lang="en-IN" dirty="0"/>
          </a:p>
        </p:txBody>
      </p:sp>
    </p:spTree>
    <p:extLst>
      <p:ext uri="{BB962C8B-B14F-4D97-AF65-F5344CB8AC3E}">
        <p14:creationId xmlns:p14="http://schemas.microsoft.com/office/powerpoint/2010/main" val="355650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E255-2A6A-4B91-B1AB-ED40CF5A7429}"/>
              </a:ext>
            </a:extLst>
          </p:cNvPr>
          <p:cNvSpPr>
            <a:spLocks noGrp="1"/>
          </p:cNvSpPr>
          <p:nvPr>
            <p:ph type="title"/>
          </p:nvPr>
        </p:nvSpPr>
        <p:spPr/>
        <p:txBody>
          <a:bodyPr/>
          <a:lstStyle/>
          <a:p>
            <a:r>
              <a:rPr lang="en-IN" dirty="0"/>
              <a:t>Vulnerability Lifecycle</a:t>
            </a:r>
          </a:p>
        </p:txBody>
      </p:sp>
      <p:sp>
        <p:nvSpPr>
          <p:cNvPr id="3" name="Content Placeholder 2">
            <a:extLst>
              <a:ext uri="{FF2B5EF4-FFF2-40B4-BE49-F238E27FC236}">
                <a16:creationId xmlns:a16="http://schemas.microsoft.com/office/drawing/2014/main" id="{BD0D9D3B-1BC5-4ECD-A6DC-ABA070BE3272}"/>
              </a:ext>
            </a:extLst>
          </p:cNvPr>
          <p:cNvSpPr>
            <a:spLocks noGrp="1"/>
          </p:cNvSpPr>
          <p:nvPr>
            <p:ph idx="1"/>
          </p:nvPr>
        </p:nvSpPr>
        <p:spPr/>
        <p:txBody>
          <a:bodyPr/>
          <a:lstStyle/>
          <a:p>
            <a:r>
              <a:rPr lang="en-US" dirty="0"/>
              <a:t>Discovery – </a:t>
            </a:r>
            <a:r>
              <a:rPr lang="en-US" dirty="0" err="1"/>
              <a:t>Vul</a:t>
            </a:r>
            <a:r>
              <a:rPr lang="en-US" dirty="0"/>
              <a:t> Found by researcher</a:t>
            </a:r>
          </a:p>
          <a:p>
            <a:r>
              <a:rPr lang="en-US" dirty="0"/>
              <a:t>Disclosure – </a:t>
            </a:r>
            <a:r>
              <a:rPr lang="en-US" dirty="0" err="1"/>
              <a:t>Vul</a:t>
            </a:r>
            <a:r>
              <a:rPr lang="en-US" dirty="0"/>
              <a:t> Disclosed (Privately or Publicly)</a:t>
            </a:r>
          </a:p>
          <a:p>
            <a:r>
              <a:rPr lang="en-US" dirty="0"/>
              <a:t>Analysis – Is it Exploitable ? / Remotely</a:t>
            </a:r>
          </a:p>
          <a:p>
            <a:r>
              <a:rPr lang="en-US" dirty="0"/>
              <a:t>Exploit Development – Let’s Write code </a:t>
            </a:r>
          </a:p>
          <a:p>
            <a:r>
              <a:rPr lang="en-US" dirty="0"/>
              <a:t>Testing – Let’s tests the exploit in diff systems with existing </a:t>
            </a:r>
            <a:r>
              <a:rPr lang="en-US" dirty="0" err="1"/>
              <a:t>vul</a:t>
            </a:r>
            <a:r>
              <a:rPr lang="en-US" dirty="0"/>
              <a:t> </a:t>
            </a:r>
          </a:p>
          <a:p>
            <a:r>
              <a:rPr lang="en-US" dirty="0"/>
              <a:t>Release – Let’s Release the exploit </a:t>
            </a:r>
            <a:endParaRPr lang="en-IN" dirty="0"/>
          </a:p>
        </p:txBody>
      </p:sp>
    </p:spTree>
    <p:extLst>
      <p:ext uri="{BB962C8B-B14F-4D97-AF65-F5344CB8AC3E}">
        <p14:creationId xmlns:p14="http://schemas.microsoft.com/office/powerpoint/2010/main" val="384913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FE44-25D2-40E7-B1A2-60C5AC8AC2AC}"/>
              </a:ext>
            </a:extLst>
          </p:cNvPr>
          <p:cNvSpPr>
            <a:spLocks noGrp="1"/>
          </p:cNvSpPr>
          <p:nvPr>
            <p:ph type="title"/>
          </p:nvPr>
        </p:nvSpPr>
        <p:spPr/>
        <p:txBody>
          <a:bodyPr/>
          <a:lstStyle/>
          <a:p>
            <a:r>
              <a:rPr lang="en-IN" dirty="0"/>
              <a:t>Penetration Testing</a:t>
            </a:r>
          </a:p>
        </p:txBody>
      </p:sp>
      <p:sp>
        <p:nvSpPr>
          <p:cNvPr id="3" name="Content Placeholder 2">
            <a:extLst>
              <a:ext uri="{FF2B5EF4-FFF2-40B4-BE49-F238E27FC236}">
                <a16:creationId xmlns:a16="http://schemas.microsoft.com/office/drawing/2014/main" id="{DBCEE928-45F7-42F1-891C-475F4DB03EEE}"/>
              </a:ext>
            </a:extLst>
          </p:cNvPr>
          <p:cNvSpPr>
            <a:spLocks noGrp="1"/>
          </p:cNvSpPr>
          <p:nvPr>
            <p:ph idx="1"/>
          </p:nvPr>
        </p:nvSpPr>
        <p:spPr/>
        <p:txBody>
          <a:bodyPr/>
          <a:lstStyle/>
          <a:p>
            <a:r>
              <a:rPr lang="en-US" dirty="0"/>
              <a:t>Penetration testing (or pen testing) is a security exercise where a cyber-security expert attempts to find and exploit vulnerabilities in a computer system. The purpose of this simulated attack is to identify any weak spots in a system’s defenses which attackers could take advantage of.</a:t>
            </a:r>
            <a:endParaRPr lang="en-IN" dirty="0"/>
          </a:p>
        </p:txBody>
      </p:sp>
    </p:spTree>
    <p:extLst>
      <p:ext uri="{BB962C8B-B14F-4D97-AF65-F5344CB8AC3E}">
        <p14:creationId xmlns:p14="http://schemas.microsoft.com/office/powerpoint/2010/main" val="352025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E0C-FE3C-4CA9-B579-BFB3EA7B77B5}"/>
              </a:ext>
            </a:extLst>
          </p:cNvPr>
          <p:cNvSpPr>
            <a:spLocks noGrp="1"/>
          </p:cNvSpPr>
          <p:nvPr>
            <p:ph type="title"/>
          </p:nvPr>
        </p:nvSpPr>
        <p:spPr/>
        <p:txBody>
          <a:bodyPr/>
          <a:lstStyle/>
          <a:p>
            <a:r>
              <a:rPr lang="en-IN" dirty="0"/>
              <a:t>Penetration testing cycle</a:t>
            </a:r>
          </a:p>
        </p:txBody>
      </p:sp>
      <p:sp>
        <p:nvSpPr>
          <p:cNvPr id="3" name="Content Placeholder 2">
            <a:extLst>
              <a:ext uri="{FF2B5EF4-FFF2-40B4-BE49-F238E27FC236}">
                <a16:creationId xmlns:a16="http://schemas.microsoft.com/office/drawing/2014/main" id="{8FDD65DE-A718-4335-9ABA-A3C37FF1FF5B}"/>
              </a:ext>
            </a:extLst>
          </p:cNvPr>
          <p:cNvSpPr>
            <a:spLocks noGrp="1"/>
          </p:cNvSpPr>
          <p:nvPr>
            <p:ph idx="1"/>
          </p:nvPr>
        </p:nvSpPr>
        <p:spPr/>
        <p:txBody>
          <a:bodyPr>
            <a:normAutofit fontScale="85000" lnSpcReduction="20000"/>
          </a:bodyPr>
          <a:lstStyle/>
          <a:p>
            <a:r>
              <a:rPr lang="en-US" dirty="0"/>
              <a:t>Information Gathering: Scan and look for </a:t>
            </a:r>
            <a:r>
              <a:rPr lang="en-US" dirty="0" err="1"/>
              <a:t>Vul</a:t>
            </a:r>
            <a:r>
              <a:rPr lang="en-US" dirty="0"/>
              <a:t> or </a:t>
            </a:r>
            <a:r>
              <a:rPr lang="en-US" dirty="0" err="1"/>
              <a:t>MissConfig</a:t>
            </a:r>
            <a:r>
              <a:rPr lang="en-US" dirty="0"/>
              <a:t> - Active and Passive Info-Gathering.</a:t>
            </a:r>
          </a:p>
          <a:p>
            <a:r>
              <a:rPr lang="en-US" dirty="0"/>
              <a:t>Enumeration: Filter out </a:t>
            </a:r>
            <a:r>
              <a:rPr lang="en-US" dirty="0" err="1"/>
              <a:t>MissConfig</a:t>
            </a:r>
            <a:r>
              <a:rPr lang="en-US" dirty="0"/>
              <a:t> or outdated version - Services, users, shares, DNS Entries, etc. </a:t>
            </a:r>
          </a:p>
          <a:p>
            <a:r>
              <a:rPr lang="en-US" dirty="0"/>
              <a:t>Gaining Access: try entering into the system - Bypass security controls; IDS, IPS, Firewall,</a:t>
            </a:r>
          </a:p>
          <a:p>
            <a:r>
              <a:rPr lang="en-US" dirty="0"/>
              <a:t>Privilege Escalation: Be limitless with Admin Privileges - full control of the system, </a:t>
            </a:r>
          </a:p>
          <a:p>
            <a:r>
              <a:rPr lang="en-US" dirty="0"/>
              <a:t>Maintaining Access: Persistent Connection - backdoor, malware </a:t>
            </a:r>
          </a:p>
          <a:p>
            <a:r>
              <a:rPr lang="en-US" dirty="0"/>
              <a:t>Covering Trace: clear records, delete temp created accounts - delete tools, exploits, backdoors, etc.. (as per the agreement) </a:t>
            </a:r>
            <a:endParaRPr lang="en-IN" dirty="0"/>
          </a:p>
        </p:txBody>
      </p:sp>
    </p:spTree>
    <p:extLst>
      <p:ext uri="{BB962C8B-B14F-4D97-AF65-F5344CB8AC3E}">
        <p14:creationId xmlns:p14="http://schemas.microsoft.com/office/powerpoint/2010/main" val="13031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15DD-29E3-47B4-9A65-5F70A7155060}"/>
              </a:ext>
            </a:extLst>
          </p:cNvPr>
          <p:cNvSpPr>
            <a:spLocks noGrp="1"/>
          </p:cNvSpPr>
          <p:nvPr>
            <p:ph type="title"/>
          </p:nvPr>
        </p:nvSpPr>
        <p:spPr/>
        <p:txBody>
          <a:bodyPr/>
          <a:lstStyle/>
          <a:p>
            <a:r>
              <a:rPr lang="en-IN" dirty="0"/>
              <a:t>Importance of </a:t>
            </a:r>
            <a:r>
              <a:rPr lang="en-IN" dirty="0" err="1"/>
              <a:t>pt</a:t>
            </a:r>
            <a:endParaRPr lang="en-IN" dirty="0"/>
          </a:p>
        </p:txBody>
      </p:sp>
      <p:sp>
        <p:nvSpPr>
          <p:cNvPr id="3" name="Content Placeholder 2">
            <a:extLst>
              <a:ext uri="{FF2B5EF4-FFF2-40B4-BE49-F238E27FC236}">
                <a16:creationId xmlns:a16="http://schemas.microsoft.com/office/drawing/2014/main" id="{2BCC0CD4-EC0D-46EA-8E66-E20EF8D5F5DC}"/>
              </a:ext>
            </a:extLst>
          </p:cNvPr>
          <p:cNvSpPr>
            <a:spLocks noGrp="1"/>
          </p:cNvSpPr>
          <p:nvPr>
            <p:ph idx="1"/>
          </p:nvPr>
        </p:nvSpPr>
        <p:spPr/>
        <p:txBody>
          <a:bodyPr>
            <a:normAutofit fontScale="77500" lnSpcReduction="20000"/>
          </a:bodyPr>
          <a:lstStyle/>
          <a:p>
            <a:r>
              <a:rPr lang="en-US" dirty="0"/>
              <a:t>Basic security measures are not enough. </a:t>
            </a:r>
          </a:p>
          <a:p>
            <a:r>
              <a:rPr lang="en-US" dirty="0"/>
              <a:t>Firewalls or anti-virus solutions are not sufficient to protect against attacks.</a:t>
            </a:r>
          </a:p>
          <a:p>
            <a:r>
              <a:rPr lang="en-US" dirty="0"/>
              <a:t>Security budget; Unlike MNCs, Organizations do not have the budget to implement everything.</a:t>
            </a:r>
          </a:p>
          <a:p>
            <a:r>
              <a:rPr lang="en-US" dirty="0"/>
              <a:t>There is limited or no resource for security expertise. </a:t>
            </a:r>
          </a:p>
          <a:p>
            <a:r>
              <a:rPr lang="en-US" dirty="0"/>
              <a:t>What VAPT adds value to is to streamline what is needed for the organization.</a:t>
            </a:r>
          </a:p>
          <a:p>
            <a:r>
              <a:rPr lang="en-US" dirty="0"/>
              <a:t>Reputation; a small data breach can ruin organization’s reputation. ▪ Potential clients or business partners will feel insecure on collaboration. </a:t>
            </a:r>
          </a:p>
          <a:p>
            <a:r>
              <a:rPr lang="en-US" dirty="0"/>
              <a:t>Contributing factors can be issues like safeguard of important data. ▪ Organizations also lose out on potential/existing business.</a:t>
            </a:r>
            <a:endParaRPr lang="en-IN" dirty="0"/>
          </a:p>
        </p:txBody>
      </p:sp>
    </p:spTree>
    <p:extLst>
      <p:ext uri="{BB962C8B-B14F-4D97-AF65-F5344CB8AC3E}">
        <p14:creationId xmlns:p14="http://schemas.microsoft.com/office/powerpoint/2010/main" val="179241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EE77-EBC6-4EF9-8288-6AB4E5895616}"/>
              </a:ext>
            </a:extLst>
          </p:cNvPr>
          <p:cNvSpPr>
            <a:spLocks noGrp="1"/>
          </p:cNvSpPr>
          <p:nvPr>
            <p:ph type="title"/>
          </p:nvPr>
        </p:nvSpPr>
        <p:spPr/>
        <p:txBody>
          <a:bodyPr/>
          <a:lstStyle/>
          <a:p>
            <a:r>
              <a:rPr lang="en-IN" dirty="0"/>
              <a:t>PT types</a:t>
            </a:r>
          </a:p>
        </p:txBody>
      </p:sp>
      <p:sp>
        <p:nvSpPr>
          <p:cNvPr id="3" name="Content Placeholder 2">
            <a:extLst>
              <a:ext uri="{FF2B5EF4-FFF2-40B4-BE49-F238E27FC236}">
                <a16:creationId xmlns:a16="http://schemas.microsoft.com/office/drawing/2014/main" id="{3F6F58E9-189E-44DB-B7A9-5F69C1B32DDB}"/>
              </a:ext>
            </a:extLst>
          </p:cNvPr>
          <p:cNvSpPr>
            <a:spLocks noGrp="1"/>
          </p:cNvSpPr>
          <p:nvPr>
            <p:ph idx="1"/>
          </p:nvPr>
        </p:nvSpPr>
        <p:spPr/>
        <p:txBody>
          <a:bodyPr/>
          <a:lstStyle/>
          <a:p>
            <a:r>
              <a:rPr lang="en-US" dirty="0"/>
              <a:t>Black Box Pen Testing: In a black box penetration test, no information is provided to the tester at all. The pen tester in this instance follows the approach of an unprivileged attacker, from initial access and execution through to exploitation. This scenario can be seen as the most authentic, demonstrating how an adversary with no inside knowledge would target and compromise an organization. However, this typically makes it the costliest option too.</a:t>
            </a:r>
            <a:endParaRPr lang="en-IN" dirty="0"/>
          </a:p>
        </p:txBody>
      </p:sp>
    </p:spTree>
    <p:extLst>
      <p:ext uri="{BB962C8B-B14F-4D97-AF65-F5344CB8AC3E}">
        <p14:creationId xmlns:p14="http://schemas.microsoft.com/office/powerpoint/2010/main" val="4278975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27</TotalTime>
  <Words>744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Tw Cen MT</vt:lpstr>
      <vt:lpstr>Circuit</vt:lpstr>
      <vt:lpstr>Vulnerability Assessment and Penetration Testing (VAPT)  </vt:lpstr>
      <vt:lpstr>iNTRODUCTION</vt:lpstr>
      <vt:lpstr>vapt</vt:lpstr>
      <vt:lpstr>Vulnerability Assessment</vt:lpstr>
      <vt:lpstr>Vulnerability Lifecycle</vt:lpstr>
      <vt:lpstr>Penetration Testing</vt:lpstr>
      <vt:lpstr>Penetration testing cycle</vt:lpstr>
      <vt:lpstr>Importance of pt</vt:lpstr>
      <vt:lpstr>PT types</vt:lpstr>
      <vt:lpstr>Pt types</vt:lpstr>
      <vt:lpstr>Pt types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Assessment and Penetration Testing (VAPT)  </dc:title>
  <dc:creator>Pooja Upadhyay</dc:creator>
  <cp:lastModifiedBy>Pooja Upadhyay</cp:lastModifiedBy>
  <cp:revision>5</cp:revision>
  <dcterms:created xsi:type="dcterms:W3CDTF">2023-05-04T07:00:05Z</dcterms:created>
  <dcterms:modified xsi:type="dcterms:W3CDTF">2023-05-04T07:27:30Z</dcterms:modified>
</cp:coreProperties>
</file>