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87" r:id="rId7"/>
    <p:sldId id="288" r:id="rId8"/>
    <p:sldId id="290" r:id="rId9"/>
    <p:sldId id="294" r:id="rId10"/>
    <p:sldId id="291" r:id="rId11"/>
    <p:sldId id="292" r:id="rId12"/>
    <p:sldId id="293" r:id="rId13"/>
    <p:sldId id="25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323" y="2088858"/>
            <a:ext cx="7077456" cy="2070571"/>
          </a:xfrm>
        </p:spPr>
        <p:txBody>
          <a:bodyPr/>
          <a:lstStyle/>
          <a:p>
            <a:r>
              <a:rPr lang="en-US" sz="7200" dirty="0"/>
              <a:t>Diabetes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323" y="4241725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94381"/>
            <a:ext cx="11214100" cy="590931"/>
          </a:xfrm>
        </p:spPr>
        <p:txBody>
          <a:bodyPr/>
          <a:lstStyle/>
          <a:p>
            <a:r>
              <a:rPr lang="en-US" sz="3600" dirty="0"/>
              <a:t>Advantages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64881"/>
            <a:ext cx="9236395" cy="2395307"/>
          </a:xfrm>
        </p:spPr>
        <p:txBody>
          <a:bodyPr/>
          <a:lstStyle/>
          <a:p>
            <a:r>
              <a:rPr lang="en-US" sz="1800" dirty="0"/>
              <a:t>User can search for doctor’s help at any point of time.</a:t>
            </a:r>
          </a:p>
          <a:p>
            <a:r>
              <a:rPr lang="en-US" sz="1800" dirty="0"/>
              <a:t>User can diagnose their diabetes and get instant result.</a:t>
            </a:r>
          </a:p>
          <a:p>
            <a:r>
              <a:rPr lang="en-US" sz="1800" dirty="0"/>
              <a:t>Doctors get more clients online.</a:t>
            </a:r>
          </a:p>
          <a:p>
            <a:r>
              <a:rPr lang="en-US" sz="1800" dirty="0"/>
              <a:t>Getting results from lab takes much time. Using model by giving information model predicts then and there.</a:t>
            </a:r>
          </a:p>
          <a:p>
            <a:r>
              <a:rPr lang="en-US" sz="1800" dirty="0"/>
              <a:t>Disease can be detected in early stage.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E471C11-AE54-4B1A-A2AF-A5FBB4BCFD76}"/>
              </a:ext>
            </a:extLst>
          </p:cNvPr>
          <p:cNvSpPr txBox="1">
            <a:spLocks/>
          </p:cNvSpPr>
          <p:nvPr/>
        </p:nvSpPr>
        <p:spPr>
          <a:xfrm>
            <a:off x="444499" y="4039757"/>
            <a:ext cx="6191192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Disadvantages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3E4D0B3-267E-488E-A894-B5BB9685FD7D}"/>
              </a:ext>
            </a:extLst>
          </p:cNvPr>
          <p:cNvSpPr txBox="1">
            <a:spLocks/>
          </p:cNvSpPr>
          <p:nvPr/>
        </p:nvSpPr>
        <p:spPr>
          <a:xfrm>
            <a:off x="444500" y="4791598"/>
            <a:ext cx="9236394" cy="1403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system is not fully automated, it needs data from user for full diagnosis.</a:t>
            </a:r>
          </a:p>
          <a:p>
            <a:r>
              <a:rPr lang="en-US" sz="1800" dirty="0"/>
              <a:t>Because there could be fault in training data, It is preferable to consult with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788506"/>
            <a:ext cx="6392528" cy="701731"/>
          </a:xfrm>
        </p:spPr>
        <p:txBody>
          <a:bodyPr/>
          <a:lstStyle/>
          <a:p>
            <a:r>
              <a:rPr lang="en-US" sz="4400" dirty="0"/>
              <a:t>Facts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420953" cy="4093243"/>
          </a:xfrm>
        </p:spPr>
        <p:txBody>
          <a:bodyPr/>
          <a:lstStyle/>
          <a:p>
            <a:r>
              <a:rPr lang="en-US" sz="2400" dirty="0"/>
              <a:t>Diabetes is one of deadliest infections on the planet. </a:t>
            </a:r>
          </a:p>
          <a:p>
            <a:r>
              <a:rPr lang="en-US" sz="2400" dirty="0"/>
              <a:t>Also mayor cause of :</a:t>
            </a:r>
          </a:p>
          <a:p>
            <a:pPr lvl="1"/>
            <a:r>
              <a:rPr lang="en-US" sz="2000" dirty="0"/>
              <a:t>kidney infections</a:t>
            </a:r>
          </a:p>
          <a:p>
            <a:pPr lvl="1"/>
            <a:r>
              <a:rPr lang="en-US" sz="2000" dirty="0"/>
              <a:t>various types of maladies like heart assault</a:t>
            </a:r>
          </a:p>
          <a:p>
            <a:pPr lvl="1"/>
            <a:r>
              <a:rPr lang="en-US" sz="2000" dirty="0"/>
              <a:t>visual deficiency</a:t>
            </a:r>
            <a:endParaRPr lang="en-US" sz="2200" dirty="0"/>
          </a:p>
          <a:p>
            <a:r>
              <a:rPr lang="en-US" sz="2400" dirty="0"/>
              <a:t>It isn’t just an ailment yet additionally a maker of various types of maladies like heart assault, visual deficiency, kidney infections, and so on.</a:t>
            </a:r>
          </a:p>
          <a:p>
            <a:r>
              <a:rPr lang="en-US" sz="2400" dirty="0"/>
              <a:t>One third go undetected in early stage.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44525"/>
            <a:ext cx="11214100" cy="701731"/>
          </a:xfrm>
        </p:spPr>
        <p:txBody>
          <a:bodyPr/>
          <a:lstStyle/>
          <a:p>
            <a:r>
              <a:rPr lang="en-US" sz="4400" dirty="0"/>
              <a:t>Approaches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187180" cy="4689690"/>
          </a:xfrm>
        </p:spPr>
        <p:txBody>
          <a:bodyPr/>
          <a:lstStyle/>
          <a:p>
            <a:r>
              <a:rPr lang="en-US" sz="2400" dirty="0"/>
              <a:t>Machine Learning – The area of artificial intelligence that uses the statistical Data Analyses.</a:t>
            </a:r>
          </a:p>
          <a:p>
            <a:pPr lvl="1"/>
            <a:r>
              <a:rPr lang="en-US" sz="2000" dirty="0"/>
              <a:t>Recognized to be a promising area that can help patient classification regarding the medical conditions.</a:t>
            </a:r>
          </a:p>
          <a:p>
            <a:endParaRPr lang="en-US" sz="2400" dirty="0"/>
          </a:p>
          <a:p>
            <a:r>
              <a:rPr lang="en-US" sz="2400" dirty="0"/>
              <a:t>Many methods have been used so far:</a:t>
            </a:r>
          </a:p>
          <a:p>
            <a:pPr marL="457200" lvl="1" indent="0">
              <a:buNone/>
            </a:pPr>
            <a:r>
              <a:rPr lang="en-US" sz="2000" dirty="0"/>
              <a:t>SVM, K Node Neighbors, Naïve Bayes, Neural Networks…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Some Studies have shown:</a:t>
            </a:r>
          </a:p>
          <a:p>
            <a:pPr marL="457200" lvl="1" indent="0">
              <a:buNone/>
            </a:pPr>
            <a:r>
              <a:rPr lang="en-US" sz="2000" dirty="0"/>
              <a:t>SVM over performs other algorithms in detecting Diabetes.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Dataset Description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660" y="1510634"/>
            <a:ext cx="4792981" cy="4463445"/>
          </a:xfrm>
        </p:spPr>
        <p:txBody>
          <a:bodyPr/>
          <a:lstStyle/>
          <a:p>
            <a:r>
              <a:rPr lang="en-US" sz="2000" dirty="0"/>
              <a:t>Total entries: 768</a:t>
            </a:r>
          </a:p>
          <a:p>
            <a:r>
              <a:rPr lang="en-US" sz="2000" dirty="0"/>
              <a:t>No-null value in any columns</a:t>
            </a:r>
          </a:p>
          <a:p>
            <a:r>
              <a:rPr lang="en-US" sz="2000" dirty="0"/>
              <a:t>All the values are either integer or float</a:t>
            </a:r>
          </a:p>
          <a:p>
            <a:pPr marL="457200" lvl="1" indent="0">
              <a:buNone/>
            </a:pPr>
            <a:r>
              <a:rPr lang="en-US" sz="1800" dirty="0"/>
              <a:t>No string values.</a:t>
            </a:r>
          </a:p>
          <a:p>
            <a:r>
              <a:rPr lang="en-US" sz="2000" dirty="0"/>
              <a:t>Varies in long range.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Link: </a:t>
            </a:r>
          </a:p>
          <a:p>
            <a:pPr marL="457200" lvl="1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https://www.kaggle.com/uciml/pima-indians-diabetes-database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878E32-4940-495D-8540-4C97E7F2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05500"/>
              </p:ext>
            </p:extLst>
          </p:nvPr>
        </p:nvGraphicFramePr>
        <p:xfrm>
          <a:off x="5372099" y="1482614"/>
          <a:ext cx="5767755" cy="4377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032">
                  <a:extLst>
                    <a:ext uri="{9D8B030D-6E8A-4147-A177-3AD203B41FA5}">
                      <a16:colId xmlns:a16="http://schemas.microsoft.com/office/drawing/2014/main" val="2434400830"/>
                    </a:ext>
                  </a:extLst>
                </a:gridCol>
                <a:gridCol w="1191239">
                  <a:extLst>
                    <a:ext uri="{9D8B030D-6E8A-4147-A177-3AD203B41FA5}">
                      <a16:colId xmlns:a16="http://schemas.microsoft.com/office/drawing/2014/main" val="3086271353"/>
                    </a:ext>
                  </a:extLst>
                </a:gridCol>
                <a:gridCol w="1003828">
                  <a:extLst>
                    <a:ext uri="{9D8B030D-6E8A-4147-A177-3AD203B41FA5}">
                      <a16:colId xmlns:a16="http://schemas.microsoft.com/office/drawing/2014/main" val="1626478676"/>
                    </a:ext>
                  </a:extLst>
                </a:gridCol>
                <a:gridCol w="873448">
                  <a:extLst>
                    <a:ext uri="{9D8B030D-6E8A-4147-A177-3AD203B41FA5}">
                      <a16:colId xmlns:a16="http://schemas.microsoft.com/office/drawing/2014/main" val="2378470595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558346945"/>
                    </a:ext>
                  </a:extLst>
                </a:gridCol>
              </a:tblGrid>
              <a:tr h="409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mean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std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min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max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082334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>
                          <a:effectLst/>
                        </a:rPr>
                        <a:t>Pregnancies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3.845052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3.369578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6785115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>
                          <a:effectLst/>
                        </a:rPr>
                        <a:t>Glucose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120.894531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31.972618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199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1670516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 err="1">
                          <a:effectLst/>
                        </a:rPr>
                        <a:t>BloodPressure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69.105469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19.355807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977367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 err="1">
                          <a:effectLst/>
                        </a:rPr>
                        <a:t>SkinThickness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20.536458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15.952218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493260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>
                          <a:effectLst/>
                        </a:rPr>
                        <a:t>Insulin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79.799479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115.244002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846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261530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>
                          <a:effectLst/>
                        </a:rPr>
                        <a:t>BMI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31.992578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7.88416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67.1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8640579"/>
                  </a:ext>
                </a:extLst>
              </a:tr>
              <a:tr h="69393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 err="1">
                          <a:effectLst/>
                        </a:rPr>
                        <a:t>DiabetesPedigreeFunction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0.471876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0.331329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0.078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2.42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0784873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>
                          <a:effectLst/>
                        </a:rPr>
                        <a:t>Age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33.240885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11.760232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1121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u="none" strike="noStrike" dirty="0">
                          <a:effectLst/>
                        </a:rPr>
                        <a:t>Outcome</a:t>
                      </a:r>
                      <a:endParaRPr lang="en-IN" sz="1400" b="1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0.348958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0.476951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667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1" y="1660525"/>
            <a:ext cx="4255510" cy="3831818"/>
          </a:xfrm>
        </p:spPr>
        <p:txBody>
          <a:bodyPr/>
          <a:lstStyle/>
          <a:p>
            <a:r>
              <a:rPr lang="en-US" sz="5400" dirty="0"/>
              <a:t>Dataset Visualization</a:t>
            </a:r>
            <a:br>
              <a:rPr lang="en-US" sz="5400" dirty="0"/>
            </a:br>
            <a:r>
              <a:rPr lang="en-US" sz="5400" dirty="0"/>
              <a:t>Using Histogram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276C37-3F21-429A-B025-443E506B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51" y="0"/>
            <a:ext cx="699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32972"/>
            <a:ext cx="7612380" cy="701731"/>
          </a:xfrm>
        </p:spPr>
        <p:txBody>
          <a:bodyPr/>
          <a:lstStyle/>
          <a:p>
            <a:r>
              <a:rPr lang="en-US" sz="4400" dirty="0"/>
              <a:t>Handling Unbalanced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954" y="1970239"/>
            <a:ext cx="8780780" cy="4093243"/>
          </a:xfrm>
        </p:spPr>
        <p:txBody>
          <a:bodyPr/>
          <a:lstStyle/>
          <a:p>
            <a:r>
              <a:rPr lang="en-US" sz="2200" dirty="0"/>
              <a:t>In our dataset label count ‘0’ is almost double then label count ‘1’.</a:t>
            </a:r>
          </a:p>
          <a:p>
            <a:endParaRPr lang="en-US" sz="2200" dirty="0"/>
          </a:p>
          <a:p>
            <a:r>
              <a:rPr lang="en-US" sz="2200" dirty="0"/>
              <a:t>It creates biased decision prediction for ‘0’.</a:t>
            </a:r>
          </a:p>
          <a:p>
            <a:r>
              <a:rPr lang="en-US" sz="2200" dirty="0"/>
              <a:t>To stop that we need to do upsampling. </a:t>
            </a:r>
          </a:p>
          <a:p>
            <a:r>
              <a:rPr lang="en-US" sz="2200" dirty="0"/>
              <a:t>It creates new data points to balance dataset.</a:t>
            </a:r>
          </a:p>
          <a:p>
            <a:endParaRPr lang="en-US" sz="2200" dirty="0"/>
          </a:p>
          <a:p>
            <a:r>
              <a:rPr lang="en-US" sz="2200" dirty="0"/>
              <a:t>For that we are using “</a:t>
            </a:r>
            <a:r>
              <a:rPr lang="en-US" sz="2200" dirty="0" err="1"/>
              <a:t>imblearn</a:t>
            </a:r>
            <a:r>
              <a:rPr lang="en-US" sz="2200" dirty="0"/>
              <a:t>” library.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CCA08-AD40-4BCA-B4A0-B8F39EE7A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t="8355" r="23928" b="10168"/>
          <a:stretch/>
        </p:blipFill>
        <p:spPr>
          <a:xfrm>
            <a:off x="7175122" y="2609603"/>
            <a:ext cx="3148024" cy="8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32972"/>
            <a:ext cx="7612380" cy="701731"/>
          </a:xfrm>
        </p:spPr>
        <p:txBody>
          <a:bodyPr/>
          <a:lstStyle/>
          <a:p>
            <a:r>
              <a:rPr lang="en-US" sz="4400" dirty="0"/>
              <a:t>Logistic Regression &amp; SVM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31785"/>
            <a:ext cx="8780780" cy="4093243"/>
          </a:xfrm>
        </p:spPr>
        <p:txBody>
          <a:bodyPr/>
          <a:lstStyle/>
          <a:p>
            <a:r>
              <a:rPr lang="en-US" sz="2400" dirty="0"/>
              <a:t>Logistic Regression</a:t>
            </a:r>
            <a:r>
              <a:rPr lang="en-US" sz="2000" dirty="0"/>
              <a:t> is one of the most popular supervised machine learning algorithms used for predicting categorical dependent variable using a given set of independent variables.</a:t>
            </a:r>
          </a:p>
          <a:p>
            <a:endParaRPr lang="en-US" sz="2000" dirty="0"/>
          </a:p>
          <a:p>
            <a:r>
              <a:rPr lang="en-US" sz="2400" dirty="0"/>
              <a:t>SVM </a:t>
            </a:r>
            <a:r>
              <a:rPr lang="en-US" sz="2000" dirty="0"/>
              <a:t> is  a  classification  model  which  basically  is  a  representation  of different classes in a hyperplane in multidimensional space.</a:t>
            </a:r>
          </a:p>
          <a:p>
            <a:r>
              <a:rPr lang="en-US" sz="2000" dirty="0"/>
              <a:t>SVM creates classifier by maximizing the margin between classes and placing hyper plane classifier between support vectors.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9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Multi-layer Perceptron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5"/>
            <a:ext cx="6555740" cy="4728369"/>
          </a:xfrm>
        </p:spPr>
        <p:txBody>
          <a:bodyPr>
            <a:normAutofit/>
          </a:bodyPr>
          <a:lstStyle/>
          <a:p>
            <a:r>
              <a:rPr lang="en-US" sz="2000" dirty="0"/>
              <a:t>Multi-layer Perceptron  (MLP) is a class of feedforward artificial neural network (ANN).</a:t>
            </a:r>
          </a:p>
          <a:p>
            <a:r>
              <a:rPr lang="en-US" sz="2000" dirty="0"/>
              <a:t>MLP is a supervised learning algorithm that learns a function </a:t>
            </a:r>
          </a:p>
          <a:p>
            <a:pPr marL="457200" lvl="1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f(.) :  R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US" sz="2000" dirty="0"/>
          </a:p>
          <a:p>
            <a:r>
              <a:rPr lang="en-US" sz="2000" dirty="0"/>
              <a:t>by training on a dataset, </a:t>
            </a:r>
          </a:p>
          <a:p>
            <a:pPr marL="457200" lvl="1" indent="0">
              <a:buNone/>
            </a:pPr>
            <a:r>
              <a:rPr lang="en-US" sz="1800" dirty="0"/>
              <a:t>Where, </a:t>
            </a:r>
          </a:p>
          <a:p>
            <a:pPr marL="457200" lvl="1" indent="0">
              <a:buNone/>
            </a:pPr>
            <a:r>
              <a:rPr lang="en-US" sz="1800" dirty="0"/>
              <a:t>m = the number of dimensions for input </a:t>
            </a:r>
          </a:p>
          <a:p>
            <a:pPr marL="457200" lvl="1" indent="0">
              <a:buNone/>
            </a:pPr>
            <a:r>
              <a:rPr lang="en-US" sz="1800" dirty="0"/>
              <a:t>o = is the number of dimensions for output. </a:t>
            </a:r>
          </a:p>
          <a:p>
            <a:r>
              <a:rPr lang="en-US" sz="2000" dirty="0"/>
              <a:t>This model optimizes the log-loss function using LBFGS or stochastic gradient descent.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508634-6A02-4FAA-B493-5520045B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1681162"/>
            <a:ext cx="4492761" cy="43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7226300" cy="701731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204460" cy="4093243"/>
          </a:xfrm>
        </p:spPr>
        <p:txBody>
          <a:bodyPr/>
          <a:lstStyle/>
          <a:p>
            <a:r>
              <a:rPr lang="en-US" sz="2000" dirty="0"/>
              <a:t>Here looking at accuracy score of model by simple train and test sets, MLP Classifier performed good.</a:t>
            </a:r>
          </a:p>
          <a:p>
            <a:endParaRPr lang="en-US" sz="2000" dirty="0"/>
          </a:p>
          <a:p>
            <a:r>
              <a:rPr lang="en-US" sz="2000" dirty="0"/>
              <a:t>But after getting cross validation accuracy Logistic Regression, SVC and MLP Classifier are better choice for this dataset as they have almost same accuracy.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83FDF3-86D8-4CD9-BE2B-96B73FEA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80429"/>
              </p:ext>
            </p:extLst>
          </p:nvPr>
        </p:nvGraphicFramePr>
        <p:xfrm>
          <a:off x="6125212" y="1285133"/>
          <a:ext cx="5651500" cy="4287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354">
                  <a:extLst>
                    <a:ext uri="{9D8B030D-6E8A-4147-A177-3AD203B41FA5}">
                      <a16:colId xmlns:a16="http://schemas.microsoft.com/office/drawing/2014/main" val="2117942750"/>
                    </a:ext>
                  </a:extLst>
                </a:gridCol>
                <a:gridCol w="1695533">
                  <a:extLst>
                    <a:ext uri="{9D8B030D-6E8A-4147-A177-3AD203B41FA5}">
                      <a16:colId xmlns:a16="http://schemas.microsoft.com/office/drawing/2014/main" val="2742530844"/>
                    </a:ext>
                  </a:extLst>
                </a:gridCol>
                <a:gridCol w="1964613">
                  <a:extLst>
                    <a:ext uri="{9D8B030D-6E8A-4147-A177-3AD203B41FA5}">
                      <a16:colId xmlns:a16="http://schemas.microsoft.com/office/drawing/2014/main" val="1742960840"/>
                    </a:ext>
                  </a:extLst>
                </a:gridCol>
              </a:tblGrid>
              <a:tr h="9457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Model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Accuracy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Accuracy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94387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KNN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0.766234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0.759096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0345664"/>
                  </a:ext>
                </a:extLst>
              </a:tr>
              <a:tr h="4841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Decision Tree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0.681818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0.681068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5054239"/>
                  </a:ext>
                </a:extLst>
              </a:tr>
              <a:tr h="4841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Random Forest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0.759740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0.760973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6324224"/>
                  </a:ext>
                </a:extLst>
              </a:tr>
              <a:tr h="4841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Logistic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0.746753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0.762533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653802"/>
                  </a:ext>
                </a:extLst>
              </a:tr>
              <a:tr h="4841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Gaussian NB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0.720779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0.749524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904048"/>
                  </a:ext>
                </a:extLst>
              </a:tr>
              <a:tr h="4841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SVC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0.766234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0.762533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8268634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MLP Classifier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0.753247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0.765812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097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116</TotalTime>
  <Words>605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Trade Gothic LT Pro</vt:lpstr>
      <vt:lpstr>Trebuchet MS</vt:lpstr>
      <vt:lpstr>Office Theme</vt:lpstr>
      <vt:lpstr>Diabetes Prediction</vt:lpstr>
      <vt:lpstr>Facts</vt:lpstr>
      <vt:lpstr>Approaches</vt:lpstr>
      <vt:lpstr>Dataset Description </vt:lpstr>
      <vt:lpstr>Dataset Visualization Using Histogram</vt:lpstr>
      <vt:lpstr>Handling Unbalanced data</vt:lpstr>
      <vt:lpstr>Logistic Regression &amp; SVM</vt:lpstr>
      <vt:lpstr>Multi-layer Perceptron</vt:lpstr>
      <vt:lpstr>Results</vt:lpstr>
      <vt:lpstr>Advantages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Parth Malavia</dc:creator>
  <cp:lastModifiedBy>Parth Malavia</cp:lastModifiedBy>
  <cp:revision>4</cp:revision>
  <dcterms:created xsi:type="dcterms:W3CDTF">2021-06-17T15:53:21Z</dcterms:created>
  <dcterms:modified xsi:type="dcterms:W3CDTF">2021-07-05T05:37:17Z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