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4"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IN" dirty="0"/>
              <a:t>Defaulters</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Sheet1!$B$1</c:f>
              <c:strCache>
                <c:ptCount val="1"/>
                <c:pt idx="0">
                  <c:v>Series 1</c:v>
                </c:pt>
              </c:strCache>
            </c:strRef>
          </c:tx>
          <c:spPr>
            <a:solidFill>
              <a:schemeClr val="accent1"/>
            </a:solidFill>
            <a:ln>
              <a:noFill/>
            </a:ln>
            <a:effectLst/>
          </c:spPr>
          <c:invertIfNegative val="0"/>
          <c:cat>
            <c:strRef>
              <c:f>Sheet1!$A$2:$A$5</c:f>
              <c:strCache>
                <c:ptCount val="4"/>
                <c:pt idx="0">
                  <c:v>Migrant Workers</c:v>
                </c:pt>
                <c:pt idx="1">
                  <c:v>Age&gt; 40 &amp; Work Ex.&lt; 5 years</c:v>
                </c:pt>
                <c:pt idx="2">
                  <c:v>Age&lt; 30 years</c:v>
                </c:pt>
                <c:pt idx="3">
                  <c:v>Work Ex. &lt; 1 year</c:v>
                </c:pt>
              </c:strCache>
            </c:strRef>
          </c:cat>
          <c:val>
            <c:numRef>
              <c:f>Sheet1!$B$2:$B$5</c:f>
              <c:numCache>
                <c:formatCode>General</c:formatCode>
                <c:ptCount val="4"/>
                <c:pt idx="0">
                  <c:v>823</c:v>
                </c:pt>
                <c:pt idx="1">
                  <c:v>984</c:v>
                </c:pt>
                <c:pt idx="2">
                  <c:v>815</c:v>
                </c:pt>
                <c:pt idx="3">
                  <c:v>460</c:v>
                </c:pt>
              </c:numCache>
            </c:numRef>
          </c:val>
          <c:extLst>
            <c:ext xmlns:c16="http://schemas.microsoft.com/office/drawing/2014/chart" uri="{C3380CC4-5D6E-409C-BE32-E72D297353CC}">
              <c16:uniqueId val="{00000000-B52A-4050-B03A-202639A2231A}"/>
            </c:ext>
          </c:extLst>
        </c:ser>
        <c:ser>
          <c:idx val="1"/>
          <c:order val="1"/>
          <c:tx>
            <c:strRef>
              <c:f>Sheet1!$C$1</c:f>
              <c:strCache>
                <c:ptCount val="1"/>
                <c:pt idx="0">
                  <c:v>Column2</c:v>
                </c:pt>
              </c:strCache>
            </c:strRef>
          </c:tx>
          <c:spPr>
            <a:solidFill>
              <a:schemeClr val="accent2"/>
            </a:solidFill>
            <a:ln>
              <a:noFill/>
            </a:ln>
            <a:effectLst/>
          </c:spPr>
          <c:invertIfNegative val="0"/>
          <c:cat>
            <c:strRef>
              <c:f>Sheet1!$A$2:$A$5</c:f>
              <c:strCache>
                <c:ptCount val="4"/>
                <c:pt idx="0">
                  <c:v>Migrant Workers</c:v>
                </c:pt>
                <c:pt idx="1">
                  <c:v>Age&gt; 40 &amp; Work Ex.&lt; 5 years</c:v>
                </c:pt>
                <c:pt idx="2">
                  <c:v>Age&lt; 30 years</c:v>
                </c:pt>
                <c:pt idx="3">
                  <c:v>Work Ex. &lt; 1 year</c:v>
                </c:pt>
              </c:strCache>
            </c:strRef>
          </c:cat>
          <c:val>
            <c:numRef>
              <c:f>Sheet1!$C$2:$C$5</c:f>
              <c:numCache>
                <c:formatCode>General</c:formatCode>
                <c:ptCount val="4"/>
              </c:numCache>
            </c:numRef>
          </c:val>
          <c:extLst>
            <c:ext xmlns:c16="http://schemas.microsoft.com/office/drawing/2014/chart" uri="{C3380CC4-5D6E-409C-BE32-E72D297353CC}">
              <c16:uniqueId val="{00000001-B52A-4050-B03A-202639A2231A}"/>
            </c:ext>
          </c:extLst>
        </c:ser>
        <c:ser>
          <c:idx val="2"/>
          <c:order val="2"/>
          <c:tx>
            <c:strRef>
              <c:f>Sheet1!$D$1</c:f>
              <c:strCache>
                <c:ptCount val="1"/>
                <c:pt idx="0">
                  <c:v>Column1</c:v>
                </c:pt>
              </c:strCache>
            </c:strRef>
          </c:tx>
          <c:spPr>
            <a:solidFill>
              <a:schemeClr val="accent3"/>
            </a:solidFill>
            <a:ln>
              <a:noFill/>
            </a:ln>
            <a:effectLst/>
          </c:spPr>
          <c:invertIfNegative val="0"/>
          <c:cat>
            <c:strRef>
              <c:f>Sheet1!$A$2:$A$5</c:f>
              <c:strCache>
                <c:ptCount val="4"/>
                <c:pt idx="0">
                  <c:v>Migrant Workers</c:v>
                </c:pt>
                <c:pt idx="1">
                  <c:v>Age&gt; 40 &amp; Work Ex.&lt; 5 years</c:v>
                </c:pt>
                <c:pt idx="2">
                  <c:v>Age&lt; 30 years</c:v>
                </c:pt>
                <c:pt idx="3">
                  <c:v>Work Ex. &lt; 1 year</c:v>
                </c:pt>
              </c:strCache>
            </c:strRef>
          </c:cat>
          <c:val>
            <c:numRef>
              <c:f>Sheet1!$D$2:$D$5</c:f>
              <c:numCache>
                <c:formatCode>General</c:formatCode>
                <c:ptCount val="4"/>
              </c:numCache>
            </c:numRef>
          </c:val>
          <c:extLst>
            <c:ext xmlns:c16="http://schemas.microsoft.com/office/drawing/2014/chart" uri="{C3380CC4-5D6E-409C-BE32-E72D297353CC}">
              <c16:uniqueId val="{00000002-B52A-4050-B03A-202639A2231A}"/>
            </c:ext>
          </c:extLst>
        </c:ser>
        <c:dLbls>
          <c:showLegendKey val="0"/>
          <c:showVal val="0"/>
          <c:showCatName val="0"/>
          <c:showSerName val="0"/>
          <c:showPercent val="0"/>
          <c:showBubbleSize val="0"/>
        </c:dLbls>
        <c:gapWidth val="182"/>
        <c:axId val="736151519"/>
        <c:axId val="736151935"/>
      </c:barChart>
      <c:catAx>
        <c:axId val="736151519"/>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736151935"/>
        <c:crosses val="autoZero"/>
        <c:auto val="1"/>
        <c:lblAlgn val="ctr"/>
        <c:lblOffset val="100"/>
        <c:noMultiLvlLbl val="0"/>
      </c:catAx>
      <c:valAx>
        <c:axId val="73615193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736151519"/>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_rels/data1.xml.rels><?xml version="1.0" encoding="UTF-8" standalone="yes"?>
<Relationships xmlns="http://schemas.openxmlformats.org/package/2006/relationships"><Relationship Id="rId1" Type="http://schemas.openxmlformats.org/officeDocument/2006/relationships/image" Target="../media/image1.jfif"/></Relationships>
</file>

<file path=ppt/diagrams/_rels/drawing1.xml.rels><?xml version="1.0" encoding="UTF-8" standalone="yes"?>
<Relationships xmlns="http://schemas.openxmlformats.org/package/2006/relationships"><Relationship Id="rId1" Type="http://schemas.openxmlformats.org/officeDocument/2006/relationships/image" Target="../media/image1.jfif"/></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7FD0C18-B06E-4F5D-9C0F-79A54C677E16}"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en-IN"/>
        </a:p>
      </dgm:t>
    </dgm:pt>
    <dgm:pt modelId="{B1E8BFCC-F4E1-440D-A79B-7BA85D70CABD}">
      <dgm:prSet/>
      <dgm:spPr/>
      <dgm:t>
        <a:bodyPr/>
        <a:lstStyle/>
        <a:p>
          <a:r>
            <a:rPr lang="en-US"/>
            <a:t>A detailed insight into the database of one of America’s largest private bank</a:t>
          </a:r>
          <a:endParaRPr lang="en-IN"/>
        </a:p>
      </dgm:t>
    </dgm:pt>
    <dgm:pt modelId="{81FCA78A-04E3-4F8A-BC80-310F9368A7C1}" type="parTrans" cxnId="{16357EDA-1CC3-45F6-A4A2-28D0FFD63311}">
      <dgm:prSet/>
      <dgm:spPr/>
      <dgm:t>
        <a:bodyPr/>
        <a:lstStyle/>
        <a:p>
          <a:endParaRPr lang="en-IN"/>
        </a:p>
      </dgm:t>
    </dgm:pt>
    <dgm:pt modelId="{7D8836E1-A588-4C59-A6B8-3C114F402D6F}" type="sibTrans" cxnId="{16357EDA-1CC3-45F6-A4A2-28D0FFD63311}">
      <dgm:prSet/>
      <dgm:spPr/>
      <dgm:t>
        <a:bodyPr/>
        <a:lstStyle/>
        <a:p>
          <a:endParaRPr lang="en-IN"/>
        </a:p>
      </dgm:t>
    </dgm:pt>
    <dgm:pt modelId="{02B3928E-A58D-4B11-BFB5-E81BA865E8D7}" type="pres">
      <dgm:prSet presAssocID="{17FD0C18-B06E-4F5D-9C0F-79A54C677E16}" presName="linearFlow" presStyleCnt="0">
        <dgm:presLayoutVars>
          <dgm:dir/>
          <dgm:resizeHandles val="exact"/>
        </dgm:presLayoutVars>
      </dgm:prSet>
      <dgm:spPr/>
    </dgm:pt>
    <dgm:pt modelId="{D06545DB-B07C-4164-A1A4-9E1E3CA8C9FC}" type="pres">
      <dgm:prSet presAssocID="{B1E8BFCC-F4E1-440D-A79B-7BA85D70CABD}" presName="composite" presStyleCnt="0"/>
      <dgm:spPr/>
    </dgm:pt>
    <dgm:pt modelId="{D92EE853-23E6-4C41-920A-AD3B31358CDA}" type="pres">
      <dgm:prSet presAssocID="{B1E8BFCC-F4E1-440D-A79B-7BA85D70CABD}" presName="imgShp" presStyleLbl="fgImgPlace1" presStyleIdx="0" presStyleCnt="1"/>
      <dgm:spPr>
        <a:blipFill>
          <a:blip xmlns:r="http://schemas.openxmlformats.org/officeDocument/2006/relationships" r:embed="rId1"/>
          <a:srcRect/>
          <a:stretch>
            <a:fillRect l="-40000" r="-40000"/>
          </a:stretch>
        </a:blipFill>
      </dgm:spPr>
    </dgm:pt>
    <dgm:pt modelId="{3C8CC0F2-1348-4511-A197-C06782AB2949}" type="pres">
      <dgm:prSet presAssocID="{B1E8BFCC-F4E1-440D-A79B-7BA85D70CABD}" presName="txShp" presStyleLbl="node1" presStyleIdx="0" presStyleCnt="1">
        <dgm:presLayoutVars>
          <dgm:bulletEnabled val="1"/>
        </dgm:presLayoutVars>
      </dgm:prSet>
      <dgm:spPr/>
    </dgm:pt>
  </dgm:ptLst>
  <dgm:cxnLst>
    <dgm:cxn modelId="{1F216B5E-80AC-44F5-8A96-AE96563B8CBF}" type="presOf" srcId="{17FD0C18-B06E-4F5D-9C0F-79A54C677E16}" destId="{02B3928E-A58D-4B11-BFB5-E81BA865E8D7}" srcOrd="0" destOrd="0" presId="urn:microsoft.com/office/officeart/2005/8/layout/vList3"/>
    <dgm:cxn modelId="{EB569F96-9F6A-4E27-B2AB-7C17C483D22C}" type="presOf" srcId="{B1E8BFCC-F4E1-440D-A79B-7BA85D70CABD}" destId="{3C8CC0F2-1348-4511-A197-C06782AB2949}" srcOrd="0" destOrd="0" presId="urn:microsoft.com/office/officeart/2005/8/layout/vList3"/>
    <dgm:cxn modelId="{16357EDA-1CC3-45F6-A4A2-28D0FFD63311}" srcId="{17FD0C18-B06E-4F5D-9C0F-79A54C677E16}" destId="{B1E8BFCC-F4E1-440D-A79B-7BA85D70CABD}" srcOrd="0" destOrd="0" parTransId="{81FCA78A-04E3-4F8A-BC80-310F9368A7C1}" sibTransId="{7D8836E1-A588-4C59-A6B8-3C114F402D6F}"/>
    <dgm:cxn modelId="{91373495-F22B-46D8-90E3-29A9837A10E5}" type="presParOf" srcId="{02B3928E-A58D-4B11-BFB5-E81BA865E8D7}" destId="{D06545DB-B07C-4164-A1A4-9E1E3CA8C9FC}" srcOrd="0" destOrd="0" presId="urn:microsoft.com/office/officeart/2005/8/layout/vList3"/>
    <dgm:cxn modelId="{ED4FF00A-9EFE-40B1-88E5-25DC223FD14E}" type="presParOf" srcId="{D06545DB-B07C-4164-A1A4-9E1E3CA8C9FC}" destId="{D92EE853-23E6-4C41-920A-AD3B31358CDA}" srcOrd="0" destOrd="0" presId="urn:microsoft.com/office/officeart/2005/8/layout/vList3"/>
    <dgm:cxn modelId="{C2637F89-3BE8-4F57-9EE4-280AF9E3CD12}" type="presParOf" srcId="{D06545DB-B07C-4164-A1A4-9E1E3CA8C9FC}" destId="{3C8CC0F2-1348-4511-A197-C06782AB2949}"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0362DE6-88B6-452D-8BFD-55D83433E43D}" type="doc">
      <dgm:prSet loTypeId="urn:microsoft.com/office/officeart/2005/8/layout/venn1" loCatId="relationship" qsTypeId="urn:microsoft.com/office/officeart/2005/8/quickstyle/simple5" qsCatId="simple" csTypeId="urn:microsoft.com/office/officeart/2005/8/colors/accent1_2" csCatId="accent1" phldr="1"/>
      <dgm:spPr/>
    </dgm:pt>
    <dgm:pt modelId="{6F47B882-5238-41CB-8E16-041320493A3C}">
      <dgm:prSet phldrT="[Text]" custT="1"/>
      <dgm:spPr/>
      <dgm:t>
        <a:bodyPr/>
        <a:lstStyle/>
        <a:p>
          <a:r>
            <a:rPr lang="en-IN" sz="2000" dirty="0"/>
            <a:t>Migrant</a:t>
          </a:r>
        </a:p>
        <a:p>
          <a:r>
            <a:rPr lang="en-IN" sz="2000" dirty="0"/>
            <a:t>Workers</a:t>
          </a:r>
        </a:p>
      </dgm:t>
    </dgm:pt>
    <dgm:pt modelId="{03FF150D-3AE8-4058-9732-F7F1A10EB7AB}" type="parTrans" cxnId="{A0336DAB-D1EE-4CC9-A569-A05E128FB50E}">
      <dgm:prSet/>
      <dgm:spPr/>
      <dgm:t>
        <a:bodyPr/>
        <a:lstStyle/>
        <a:p>
          <a:endParaRPr lang="en-IN"/>
        </a:p>
      </dgm:t>
    </dgm:pt>
    <dgm:pt modelId="{00F0636F-82EC-4946-8851-3A0264F1AF03}" type="sibTrans" cxnId="{A0336DAB-D1EE-4CC9-A569-A05E128FB50E}">
      <dgm:prSet/>
      <dgm:spPr/>
      <dgm:t>
        <a:bodyPr/>
        <a:lstStyle/>
        <a:p>
          <a:endParaRPr lang="en-IN"/>
        </a:p>
      </dgm:t>
    </dgm:pt>
    <dgm:pt modelId="{87FF35FB-7722-4F58-97A0-A179E406A4D2}">
      <dgm:prSet phldrT="[Text]" custT="1"/>
      <dgm:spPr/>
      <dgm:t>
        <a:bodyPr/>
        <a:lstStyle/>
        <a:p>
          <a:r>
            <a:rPr lang="en-IN" sz="2000" dirty="0"/>
            <a:t>Age&gt; 40 years &amp; Work ex. &lt; 5 years</a:t>
          </a:r>
        </a:p>
      </dgm:t>
    </dgm:pt>
    <dgm:pt modelId="{2E9FB1FB-CB2C-4F51-8C85-ACAF9F2C3CA9}" type="parTrans" cxnId="{0A8D7E60-4BC2-4578-9873-5CEF66AE8485}">
      <dgm:prSet/>
      <dgm:spPr/>
      <dgm:t>
        <a:bodyPr/>
        <a:lstStyle/>
        <a:p>
          <a:endParaRPr lang="en-IN"/>
        </a:p>
      </dgm:t>
    </dgm:pt>
    <dgm:pt modelId="{C9868944-6280-46A9-AD5E-6B2207DE2A8D}" type="sibTrans" cxnId="{0A8D7E60-4BC2-4578-9873-5CEF66AE8485}">
      <dgm:prSet/>
      <dgm:spPr/>
      <dgm:t>
        <a:bodyPr/>
        <a:lstStyle/>
        <a:p>
          <a:endParaRPr lang="en-IN"/>
        </a:p>
      </dgm:t>
    </dgm:pt>
    <dgm:pt modelId="{6816AD26-70D0-44C1-AE73-116D941234F6}" type="pres">
      <dgm:prSet presAssocID="{30362DE6-88B6-452D-8BFD-55D83433E43D}" presName="compositeShape" presStyleCnt="0">
        <dgm:presLayoutVars>
          <dgm:chMax val="7"/>
          <dgm:dir/>
          <dgm:resizeHandles val="exact"/>
        </dgm:presLayoutVars>
      </dgm:prSet>
      <dgm:spPr/>
    </dgm:pt>
    <dgm:pt modelId="{30572E3B-B3F3-49C0-90DC-C07D231D65BD}" type="pres">
      <dgm:prSet presAssocID="{6F47B882-5238-41CB-8E16-041320493A3C}" presName="circ1" presStyleLbl="vennNode1" presStyleIdx="0" presStyleCnt="2"/>
      <dgm:spPr/>
    </dgm:pt>
    <dgm:pt modelId="{184BF8F1-F3C9-45A5-8876-76D4A27B14A5}" type="pres">
      <dgm:prSet presAssocID="{6F47B882-5238-41CB-8E16-041320493A3C}" presName="circ1Tx" presStyleLbl="revTx" presStyleIdx="0" presStyleCnt="0">
        <dgm:presLayoutVars>
          <dgm:chMax val="0"/>
          <dgm:chPref val="0"/>
          <dgm:bulletEnabled val="1"/>
        </dgm:presLayoutVars>
      </dgm:prSet>
      <dgm:spPr/>
    </dgm:pt>
    <dgm:pt modelId="{59BE00B9-5DA4-481A-8790-42FBAAB10AD9}" type="pres">
      <dgm:prSet presAssocID="{87FF35FB-7722-4F58-97A0-A179E406A4D2}" presName="circ2" presStyleLbl="vennNode1" presStyleIdx="1" presStyleCnt="2"/>
      <dgm:spPr/>
    </dgm:pt>
    <dgm:pt modelId="{00B4823A-CD74-4E6C-BDFF-397138B00099}" type="pres">
      <dgm:prSet presAssocID="{87FF35FB-7722-4F58-97A0-A179E406A4D2}" presName="circ2Tx" presStyleLbl="revTx" presStyleIdx="0" presStyleCnt="0">
        <dgm:presLayoutVars>
          <dgm:chMax val="0"/>
          <dgm:chPref val="0"/>
          <dgm:bulletEnabled val="1"/>
        </dgm:presLayoutVars>
      </dgm:prSet>
      <dgm:spPr/>
    </dgm:pt>
  </dgm:ptLst>
  <dgm:cxnLst>
    <dgm:cxn modelId="{B78C0205-B262-4D0F-95EE-5F7E44232034}" type="presOf" srcId="{6F47B882-5238-41CB-8E16-041320493A3C}" destId="{184BF8F1-F3C9-45A5-8876-76D4A27B14A5}" srcOrd="1" destOrd="0" presId="urn:microsoft.com/office/officeart/2005/8/layout/venn1"/>
    <dgm:cxn modelId="{1B9ABB0E-5F6A-4E5F-8C0F-F56C6A10415B}" type="presOf" srcId="{87FF35FB-7722-4F58-97A0-A179E406A4D2}" destId="{59BE00B9-5DA4-481A-8790-42FBAAB10AD9}" srcOrd="0" destOrd="0" presId="urn:microsoft.com/office/officeart/2005/8/layout/venn1"/>
    <dgm:cxn modelId="{73C4BE2E-395C-426B-B7DC-0A0C3B135E39}" type="presOf" srcId="{87FF35FB-7722-4F58-97A0-A179E406A4D2}" destId="{00B4823A-CD74-4E6C-BDFF-397138B00099}" srcOrd="1" destOrd="0" presId="urn:microsoft.com/office/officeart/2005/8/layout/venn1"/>
    <dgm:cxn modelId="{0A8D7E60-4BC2-4578-9873-5CEF66AE8485}" srcId="{30362DE6-88B6-452D-8BFD-55D83433E43D}" destId="{87FF35FB-7722-4F58-97A0-A179E406A4D2}" srcOrd="1" destOrd="0" parTransId="{2E9FB1FB-CB2C-4F51-8C85-ACAF9F2C3CA9}" sibTransId="{C9868944-6280-46A9-AD5E-6B2207DE2A8D}"/>
    <dgm:cxn modelId="{A0336DAB-D1EE-4CC9-A569-A05E128FB50E}" srcId="{30362DE6-88B6-452D-8BFD-55D83433E43D}" destId="{6F47B882-5238-41CB-8E16-041320493A3C}" srcOrd="0" destOrd="0" parTransId="{03FF150D-3AE8-4058-9732-F7F1A10EB7AB}" sibTransId="{00F0636F-82EC-4946-8851-3A0264F1AF03}"/>
    <dgm:cxn modelId="{3F24F4B9-B6D5-4B3A-87C8-5D45CC29E178}" type="presOf" srcId="{30362DE6-88B6-452D-8BFD-55D83433E43D}" destId="{6816AD26-70D0-44C1-AE73-116D941234F6}" srcOrd="0" destOrd="0" presId="urn:microsoft.com/office/officeart/2005/8/layout/venn1"/>
    <dgm:cxn modelId="{316E5AF4-8F0F-413D-A48B-F730AE30FA01}" type="presOf" srcId="{6F47B882-5238-41CB-8E16-041320493A3C}" destId="{30572E3B-B3F3-49C0-90DC-C07D231D65BD}" srcOrd="0" destOrd="0" presId="urn:microsoft.com/office/officeart/2005/8/layout/venn1"/>
    <dgm:cxn modelId="{92DE2AE4-3B4B-4653-80AE-F45C5F3B26B1}" type="presParOf" srcId="{6816AD26-70D0-44C1-AE73-116D941234F6}" destId="{30572E3B-B3F3-49C0-90DC-C07D231D65BD}" srcOrd="0" destOrd="0" presId="urn:microsoft.com/office/officeart/2005/8/layout/venn1"/>
    <dgm:cxn modelId="{7D5478D8-25BF-44B1-B91B-B79308C1D428}" type="presParOf" srcId="{6816AD26-70D0-44C1-AE73-116D941234F6}" destId="{184BF8F1-F3C9-45A5-8876-76D4A27B14A5}" srcOrd="1" destOrd="0" presId="urn:microsoft.com/office/officeart/2005/8/layout/venn1"/>
    <dgm:cxn modelId="{4CCEEF46-431A-48F0-8EFE-1AC33882B29B}" type="presParOf" srcId="{6816AD26-70D0-44C1-AE73-116D941234F6}" destId="{59BE00B9-5DA4-481A-8790-42FBAAB10AD9}" srcOrd="2" destOrd="0" presId="urn:microsoft.com/office/officeart/2005/8/layout/venn1"/>
    <dgm:cxn modelId="{0A87701E-1ED5-47AE-8556-E87134EB1CFE}" type="presParOf" srcId="{6816AD26-70D0-44C1-AE73-116D941234F6}" destId="{00B4823A-CD74-4E6C-BDFF-397138B00099}" srcOrd="3" destOrd="0" presId="urn:microsoft.com/office/officeart/2005/8/layout/ven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0362DE6-88B6-452D-8BFD-55D83433E43D}" type="doc">
      <dgm:prSet loTypeId="urn:microsoft.com/office/officeart/2005/8/layout/venn1" loCatId="relationship" qsTypeId="urn:microsoft.com/office/officeart/2005/8/quickstyle/simple5" qsCatId="simple" csTypeId="urn:microsoft.com/office/officeart/2005/8/colors/accent1_2" csCatId="accent1" phldr="1"/>
      <dgm:spPr/>
    </dgm:pt>
    <dgm:pt modelId="{0916F1ED-6201-4099-900E-9673878D48F2}">
      <dgm:prSet phldrT="[Text]" custT="1"/>
      <dgm:spPr/>
      <dgm:t>
        <a:bodyPr/>
        <a:lstStyle/>
        <a:p>
          <a:r>
            <a:rPr lang="en-IN" sz="2000" dirty="0"/>
            <a:t>Age&lt; 30 years</a:t>
          </a:r>
        </a:p>
      </dgm:t>
    </dgm:pt>
    <dgm:pt modelId="{BB22DBB6-DAF6-4E08-8F8E-969715240E57}" type="parTrans" cxnId="{437237CF-4DC6-487F-8F8D-0A6BD774F988}">
      <dgm:prSet/>
      <dgm:spPr/>
      <dgm:t>
        <a:bodyPr/>
        <a:lstStyle/>
        <a:p>
          <a:endParaRPr lang="en-IN"/>
        </a:p>
      </dgm:t>
    </dgm:pt>
    <dgm:pt modelId="{4B252BBC-C087-4D3A-92DC-FBBE4A4B987C}" type="sibTrans" cxnId="{437237CF-4DC6-487F-8F8D-0A6BD774F988}">
      <dgm:prSet/>
      <dgm:spPr/>
      <dgm:t>
        <a:bodyPr/>
        <a:lstStyle/>
        <a:p>
          <a:endParaRPr lang="en-IN"/>
        </a:p>
      </dgm:t>
    </dgm:pt>
    <dgm:pt modelId="{87FF35FB-7722-4F58-97A0-A179E406A4D2}">
      <dgm:prSet phldrT="[Text]" custT="1"/>
      <dgm:spPr/>
      <dgm:t>
        <a:bodyPr/>
        <a:lstStyle/>
        <a:p>
          <a:r>
            <a:rPr lang="en-IN" sz="2000" dirty="0"/>
            <a:t>Work Ex.&lt; 1 year</a:t>
          </a:r>
        </a:p>
      </dgm:t>
    </dgm:pt>
    <dgm:pt modelId="{2E9FB1FB-CB2C-4F51-8C85-ACAF9F2C3CA9}" type="parTrans" cxnId="{0A8D7E60-4BC2-4578-9873-5CEF66AE8485}">
      <dgm:prSet/>
      <dgm:spPr/>
      <dgm:t>
        <a:bodyPr/>
        <a:lstStyle/>
        <a:p>
          <a:endParaRPr lang="en-IN"/>
        </a:p>
      </dgm:t>
    </dgm:pt>
    <dgm:pt modelId="{C9868944-6280-46A9-AD5E-6B2207DE2A8D}" type="sibTrans" cxnId="{0A8D7E60-4BC2-4578-9873-5CEF66AE8485}">
      <dgm:prSet/>
      <dgm:spPr/>
      <dgm:t>
        <a:bodyPr/>
        <a:lstStyle/>
        <a:p>
          <a:endParaRPr lang="en-IN"/>
        </a:p>
      </dgm:t>
    </dgm:pt>
    <dgm:pt modelId="{6816AD26-70D0-44C1-AE73-116D941234F6}" type="pres">
      <dgm:prSet presAssocID="{30362DE6-88B6-452D-8BFD-55D83433E43D}" presName="compositeShape" presStyleCnt="0">
        <dgm:presLayoutVars>
          <dgm:chMax val="7"/>
          <dgm:dir/>
          <dgm:resizeHandles val="exact"/>
        </dgm:presLayoutVars>
      </dgm:prSet>
      <dgm:spPr/>
    </dgm:pt>
    <dgm:pt modelId="{631C6EA0-A7D8-4EFF-B19E-1DE33527DB31}" type="pres">
      <dgm:prSet presAssocID="{0916F1ED-6201-4099-900E-9673878D48F2}" presName="circ1" presStyleLbl="vennNode1" presStyleIdx="0" presStyleCnt="2"/>
      <dgm:spPr/>
    </dgm:pt>
    <dgm:pt modelId="{FC8EEF1E-7930-4DCD-9158-6BC1C873DCA6}" type="pres">
      <dgm:prSet presAssocID="{0916F1ED-6201-4099-900E-9673878D48F2}" presName="circ1Tx" presStyleLbl="revTx" presStyleIdx="0" presStyleCnt="0">
        <dgm:presLayoutVars>
          <dgm:chMax val="0"/>
          <dgm:chPref val="0"/>
          <dgm:bulletEnabled val="1"/>
        </dgm:presLayoutVars>
      </dgm:prSet>
      <dgm:spPr/>
    </dgm:pt>
    <dgm:pt modelId="{2FA7A593-49E4-4A16-A0A8-532FF0199002}" type="pres">
      <dgm:prSet presAssocID="{87FF35FB-7722-4F58-97A0-A179E406A4D2}" presName="circ2" presStyleLbl="vennNode1" presStyleIdx="1" presStyleCnt="2"/>
      <dgm:spPr/>
    </dgm:pt>
    <dgm:pt modelId="{675CFA68-3BCF-46DB-8EEF-A21AC0839800}" type="pres">
      <dgm:prSet presAssocID="{87FF35FB-7722-4F58-97A0-A179E406A4D2}" presName="circ2Tx" presStyleLbl="revTx" presStyleIdx="0" presStyleCnt="0">
        <dgm:presLayoutVars>
          <dgm:chMax val="0"/>
          <dgm:chPref val="0"/>
          <dgm:bulletEnabled val="1"/>
        </dgm:presLayoutVars>
      </dgm:prSet>
      <dgm:spPr/>
    </dgm:pt>
  </dgm:ptLst>
  <dgm:cxnLst>
    <dgm:cxn modelId="{BAA93F15-75F3-4D5F-AC14-EAC4129A8842}" type="presOf" srcId="{0916F1ED-6201-4099-900E-9673878D48F2}" destId="{631C6EA0-A7D8-4EFF-B19E-1DE33527DB31}" srcOrd="0" destOrd="0" presId="urn:microsoft.com/office/officeart/2005/8/layout/venn1"/>
    <dgm:cxn modelId="{0A8D7E60-4BC2-4578-9873-5CEF66AE8485}" srcId="{30362DE6-88B6-452D-8BFD-55D83433E43D}" destId="{87FF35FB-7722-4F58-97A0-A179E406A4D2}" srcOrd="1" destOrd="0" parTransId="{2E9FB1FB-CB2C-4F51-8C85-ACAF9F2C3CA9}" sibTransId="{C9868944-6280-46A9-AD5E-6B2207DE2A8D}"/>
    <dgm:cxn modelId="{6ED83552-6995-46A7-9AF7-C1F9EAE31B84}" type="presOf" srcId="{87FF35FB-7722-4F58-97A0-A179E406A4D2}" destId="{2FA7A593-49E4-4A16-A0A8-532FF0199002}" srcOrd="0" destOrd="0" presId="urn:microsoft.com/office/officeart/2005/8/layout/venn1"/>
    <dgm:cxn modelId="{4ABF29AB-F813-486C-9ED2-BD6B46CFEA63}" type="presOf" srcId="{87FF35FB-7722-4F58-97A0-A179E406A4D2}" destId="{675CFA68-3BCF-46DB-8EEF-A21AC0839800}" srcOrd="1" destOrd="0" presId="urn:microsoft.com/office/officeart/2005/8/layout/venn1"/>
    <dgm:cxn modelId="{3F24F4B9-B6D5-4B3A-87C8-5D45CC29E178}" type="presOf" srcId="{30362DE6-88B6-452D-8BFD-55D83433E43D}" destId="{6816AD26-70D0-44C1-AE73-116D941234F6}" srcOrd="0" destOrd="0" presId="urn:microsoft.com/office/officeart/2005/8/layout/venn1"/>
    <dgm:cxn modelId="{437237CF-4DC6-487F-8F8D-0A6BD774F988}" srcId="{30362DE6-88B6-452D-8BFD-55D83433E43D}" destId="{0916F1ED-6201-4099-900E-9673878D48F2}" srcOrd="0" destOrd="0" parTransId="{BB22DBB6-DAF6-4E08-8F8E-969715240E57}" sibTransId="{4B252BBC-C087-4D3A-92DC-FBBE4A4B987C}"/>
    <dgm:cxn modelId="{7EA42BEB-2F80-4838-B6A2-96A5D67F4D3B}" type="presOf" srcId="{0916F1ED-6201-4099-900E-9673878D48F2}" destId="{FC8EEF1E-7930-4DCD-9158-6BC1C873DCA6}" srcOrd="1" destOrd="0" presId="urn:microsoft.com/office/officeart/2005/8/layout/venn1"/>
    <dgm:cxn modelId="{558AC363-FDB3-42E9-B8AD-09407C8BB42A}" type="presParOf" srcId="{6816AD26-70D0-44C1-AE73-116D941234F6}" destId="{631C6EA0-A7D8-4EFF-B19E-1DE33527DB31}" srcOrd="0" destOrd="0" presId="urn:microsoft.com/office/officeart/2005/8/layout/venn1"/>
    <dgm:cxn modelId="{29D6932C-F038-46AA-99A2-5FC908CB2EFD}" type="presParOf" srcId="{6816AD26-70D0-44C1-AE73-116D941234F6}" destId="{FC8EEF1E-7930-4DCD-9158-6BC1C873DCA6}" srcOrd="1" destOrd="0" presId="urn:microsoft.com/office/officeart/2005/8/layout/venn1"/>
    <dgm:cxn modelId="{5EE772B9-334C-460A-B0B6-01506A4F4492}" type="presParOf" srcId="{6816AD26-70D0-44C1-AE73-116D941234F6}" destId="{2FA7A593-49E4-4A16-A0A8-532FF0199002}" srcOrd="2" destOrd="0" presId="urn:microsoft.com/office/officeart/2005/8/layout/venn1"/>
    <dgm:cxn modelId="{F739ECA1-5DB2-441F-8589-095E791F0AAA}" type="presParOf" srcId="{6816AD26-70D0-44C1-AE73-116D941234F6}" destId="{675CFA68-3BCF-46DB-8EEF-A21AC0839800}" srcOrd="3" destOrd="0" presId="urn:microsoft.com/office/officeart/2005/8/layout/venn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C486FDC-EBED-46AA-9983-86049753A2D4}" type="doc">
      <dgm:prSet loTypeId="urn:microsoft.com/office/officeart/2005/8/layout/lProcess3" loCatId="process" qsTypeId="urn:microsoft.com/office/officeart/2005/8/quickstyle/simple1" qsCatId="simple" csTypeId="urn:microsoft.com/office/officeart/2005/8/colors/accent1_2" csCatId="accent1"/>
      <dgm:spPr/>
      <dgm:t>
        <a:bodyPr/>
        <a:lstStyle/>
        <a:p>
          <a:endParaRPr lang="en-IN"/>
        </a:p>
      </dgm:t>
    </dgm:pt>
    <dgm:pt modelId="{B1A02C2C-E91F-4BCA-A428-A25E02EEE7AB}">
      <dgm:prSet/>
      <dgm:spPr/>
      <dgm:t>
        <a:bodyPr/>
        <a:lstStyle/>
        <a:p>
          <a:r>
            <a:rPr lang="en-IN" b="1"/>
            <a:t>Future Defaulters</a:t>
          </a:r>
          <a:endParaRPr lang="en-IN"/>
        </a:p>
      </dgm:t>
    </dgm:pt>
    <dgm:pt modelId="{8DF2A453-B9DA-4287-AC66-DD039055B5ED}" type="parTrans" cxnId="{B4752A74-2FEB-4274-86AB-F1ABABE8CDD0}">
      <dgm:prSet/>
      <dgm:spPr/>
      <dgm:t>
        <a:bodyPr/>
        <a:lstStyle/>
        <a:p>
          <a:endParaRPr lang="en-IN"/>
        </a:p>
      </dgm:t>
    </dgm:pt>
    <dgm:pt modelId="{46C3B408-1B1A-493D-9685-B46861D91E28}" type="sibTrans" cxnId="{B4752A74-2FEB-4274-86AB-F1ABABE8CDD0}">
      <dgm:prSet/>
      <dgm:spPr/>
      <dgm:t>
        <a:bodyPr/>
        <a:lstStyle/>
        <a:p>
          <a:endParaRPr lang="en-IN"/>
        </a:p>
      </dgm:t>
    </dgm:pt>
    <dgm:pt modelId="{6F1B4F3E-57C3-4D42-B168-473747C3916E}">
      <dgm:prSet custT="1"/>
      <dgm:spPr/>
      <dgm:t>
        <a:bodyPr/>
        <a:lstStyle/>
        <a:p>
          <a:r>
            <a:rPr lang="en-IN" sz="2000" dirty="0"/>
            <a:t>Credit score&lt; 700 &amp; credit limit used&gt; 70% </a:t>
          </a:r>
          <a:r>
            <a:rPr lang="en-IN" sz="2000" dirty="0">
              <a:sym typeface="Wingdings" panose="05000000000000000000" pitchFamily="2" charset="2"/>
            </a:rPr>
            <a:t></a:t>
          </a:r>
          <a:r>
            <a:rPr lang="en-IN" sz="2000" dirty="0"/>
            <a:t> </a:t>
          </a:r>
          <a:r>
            <a:rPr lang="en-IN" sz="2000" b="1" dirty="0"/>
            <a:t>2065</a:t>
          </a:r>
          <a:endParaRPr lang="en-IN" sz="2000" dirty="0"/>
        </a:p>
      </dgm:t>
    </dgm:pt>
    <dgm:pt modelId="{FC00F83C-58D6-436E-A9EC-E82C43F68B67}" type="parTrans" cxnId="{BCFEF99B-9409-4946-B584-7378C0243A11}">
      <dgm:prSet/>
      <dgm:spPr/>
      <dgm:t>
        <a:bodyPr/>
        <a:lstStyle/>
        <a:p>
          <a:endParaRPr lang="en-IN"/>
        </a:p>
      </dgm:t>
    </dgm:pt>
    <dgm:pt modelId="{1671C568-7782-48A4-8764-5F65829399AF}" type="sibTrans" cxnId="{BCFEF99B-9409-4946-B584-7378C0243A11}">
      <dgm:prSet/>
      <dgm:spPr/>
      <dgm:t>
        <a:bodyPr/>
        <a:lstStyle/>
        <a:p>
          <a:endParaRPr lang="en-IN"/>
        </a:p>
      </dgm:t>
    </dgm:pt>
    <dgm:pt modelId="{5D4E65AB-8041-4F2E-8A2D-D6391F7E28A3}">
      <dgm:prSet custT="1"/>
      <dgm:spPr/>
      <dgm:t>
        <a:bodyPr/>
        <a:lstStyle/>
        <a:p>
          <a:r>
            <a:rPr lang="en-IN" sz="2000" dirty="0"/>
            <a:t>Migrant worker+ Age&lt; 40 years+ Work experience&lt; 5years </a:t>
          </a:r>
          <a:r>
            <a:rPr lang="en-IN" sz="2000" dirty="0">
              <a:sym typeface="Wingdings" panose="05000000000000000000" pitchFamily="2" charset="2"/>
            </a:rPr>
            <a:t></a:t>
          </a:r>
          <a:r>
            <a:rPr lang="en-IN" sz="2000" dirty="0"/>
            <a:t> </a:t>
          </a:r>
          <a:r>
            <a:rPr lang="en-IN" sz="2000" b="1" dirty="0"/>
            <a:t>1866</a:t>
          </a:r>
          <a:endParaRPr lang="en-IN" sz="2000" dirty="0"/>
        </a:p>
      </dgm:t>
    </dgm:pt>
    <dgm:pt modelId="{AF7100A3-6E86-4FAE-AFFA-4DDD0E4CEB46}" type="parTrans" cxnId="{3C9A9DCF-E954-412A-8E6E-D2E096B42887}">
      <dgm:prSet/>
      <dgm:spPr/>
      <dgm:t>
        <a:bodyPr/>
        <a:lstStyle/>
        <a:p>
          <a:endParaRPr lang="en-IN"/>
        </a:p>
      </dgm:t>
    </dgm:pt>
    <dgm:pt modelId="{5BB29D4E-2C67-4175-81A0-6FD0AC10F436}" type="sibTrans" cxnId="{3C9A9DCF-E954-412A-8E6E-D2E096B42887}">
      <dgm:prSet/>
      <dgm:spPr/>
      <dgm:t>
        <a:bodyPr/>
        <a:lstStyle/>
        <a:p>
          <a:endParaRPr lang="en-IN"/>
        </a:p>
      </dgm:t>
    </dgm:pt>
    <dgm:pt modelId="{D237543A-6411-4DC4-8FDB-1FEE1AB9D680}" type="pres">
      <dgm:prSet presAssocID="{BC486FDC-EBED-46AA-9983-86049753A2D4}" presName="Name0" presStyleCnt="0">
        <dgm:presLayoutVars>
          <dgm:chPref val="3"/>
          <dgm:dir/>
          <dgm:animLvl val="lvl"/>
          <dgm:resizeHandles/>
        </dgm:presLayoutVars>
      </dgm:prSet>
      <dgm:spPr/>
    </dgm:pt>
    <dgm:pt modelId="{5AD4C3E3-EFAD-48EB-90A4-A223729ACCA2}" type="pres">
      <dgm:prSet presAssocID="{B1A02C2C-E91F-4BCA-A428-A25E02EEE7AB}" presName="horFlow" presStyleCnt="0"/>
      <dgm:spPr/>
    </dgm:pt>
    <dgm:pt modelId="{DAD62D3E-310C-44D9-943B-38740B3762E0}" type="pres">
      <dgm:prSet presAssocID="{B1A02C2C-E91F-4BCA-A428-A25E02EEE7AB}" presName="bigChev" presStyleLbl="node1" presStyleIdx="0" presStyleCnt="1"/>
      <dgm:spPr/>
    </dgm:pt>
    <dgm:pt modelId="{3599B433-7F34-421B-9942-63E868918AFB}" type="pres">
      <dgm:prSet presAssocID="{FC00F83C-58D6-436E-A9EC-E82C43F68B67}" presName="parTrans" presStyleCnt="0"/>
      <dgm:spPr/>
    </dgm:pt>
    <dgm:pt modelId="{D3B0DCE7-BEDB-45E7-9841-BCF4CD68ACED}" type="pres">
      <dgm:prSet presAssocID="{6F1B4F3E-57C3-4D42-B168-473747C3916E}" presName="node" presStyleLbl="alignAccFollowNode1" presStyleIdx="0" presStyleCnt="2">
        <dgm:presLayoutVars>
          <dgm:bulletEnabled val="1"/>
        </dgm:presLayoutVars>
      </dgm:prSet>
      <dgm:spPr/>
    </dgm:pt>
    <dgm:pt modelId="{472E063C-0949-4C0D-B444-70016A83BCCE}" type="pres">
      <dgm:prSet presAssocID="{1671C568-7782-48A4-8764-5F65829399AF}" presName="sibTrans" presStyleCnt="0"/>
      <dgm:spPr/>
    </dgm:pt>
    <dgm:pt modelId="{6C8F828E-1A22-4850-B772-D73C6937CAC3}" type="pres">
      <dgm:prSet presAssocID="{5D4E65AB-8041-4F2E-8A2D-D6391F7E28A3}" presName="node" presStyleLbl="alignAccFollowNode1" presStyleIdx="1" presStyleCnt="2">
        <dgm:presLayoutVars>
          <dgm:bulletEnabled val="1"/>
        </dgm:presLayoutVars>
      </dgm:prSet>
      <dgm:spPr/>
    </dgm:pt>
  </dgm:ptLst>
  <dgm:cxnLst>
    <dgm:cxn modelId="{B4752A74-2FEB-4274-86AB-F1ABABE8CDD0}" srcId="{BC486FDC-EBED-46AA-9983-86049753A2D4}" destId="{B1A02C2C-E91F-4BCA-A428-A25E02EEE7AB}" srcOrd="0" destOrd="0" parTransId="{8DF2A453-B9DA-4287-AC66-DD039055B5ED}" sibTransId="{46C3B408-1B1A-493D-9685-B46861D91E28}"/>
    <dgm:cxn modelId="{8DFC4980-D80A-42AA-8937-00D54C0EBB4E}" type="presOf" srcId="{6F1B4F3E-57C3-4D42-B168-473747C3916E}" destId="{D3B0DCE7-BEDB-45E7-9841-BCF4CD68ACED}" srcOrd="0" destOrd="0" presId="urn:microsoft.com/office/officeart/2005/8/layout/lProcess3"/>
    <dgm:cxn modelId="{3271548B-0EA8-414E-9360-4082AFEDA3BF}" type="presOf" srcId="{B1A02C2C-E91F-4BCA-A428-A25E02EEE7AB}" destId="{DAD62D3E-310C-44D9-943B-38740B3762E0}" srcOrd="0" destOrd="0" presId="urn:microsoft.com/office/officeart/2005/8/layout/lProcess3"/>
    <dgm:cxn modelId="{D200DC98-EACD-4508-82B6-FE276847DA21}" type="presOf" srcId="{5D4E65AB-8041-4F2E-8A2D-D6391F7E28A3}" destId="{6C8F828E-1A22-4850-B772-D73C6937CAC3}" srcOrd="0" destOrd="0" presId="urn:microsoft.com/office/officeart/2005/8/layout/lProcess3"/>
    <dgm:cxn modelId="{BCFEF99B-9409-4946-B584-7378C0243A11}" srcId="{B1A02C2C-E91F-4BCA-A428-A25E02EEE7AB}" destId="{6F1B4F3E-57C3-4D42-B168-473747C3916E}" srcOrd="0" destOrd="0" parTransId="{FC00F83C-58D6-436E-A9EC-E82C43F68B67}" sibTransId="{1671C568-7782-48A4-8764-5F65829399AF}"/>
    <dgm:cxn modelId="{2A3D10BB-9DA4-44D7-823A-F5C61FC11B66}" type="presOf" srcId="{BC486FDC-EBED-46AA-9983-86049753A2D4}" destId="{D237543A-6411-4DC4-8FDB-1FEE1AB9D680}" srcOrd="0" destOrd="0" presId="urn:microsoft.com/office/officeart/2005/8/layout/lProcess3"/>
    <dgm:cxn modelId="{3C9A9DCF-E954-412A-8E6E-D2E096B42887}" srcId="{B1A02C2C-E91F-4BCA-A428-A25E02EEE7AB}" destId="{5D4E65AB-8041-4F2E-8A2D-D6391F7E28A3}" srcOrd="1" destOrd="0" parTransId="{AF7100A3-6E86-4FAE-AFFA-4DDD0E4CEB46}" sibTransId="{5BB29D4E-2C67-4175-81A0-6FD0AC10F436}"/>
    <dgm:cxn modelId="{F3C9BEF7-F51F-4F47-BE59-B24CFFC3116F}" type="presParOf" srcId="{D237543A-6411-4DC4-8FDB-1FEE1AB9D680}" destId="{5AD4C3E3-EFAD-48EB-90A4-A223729ACCA2}" srcOrd="0" destOrd="0" presId="urn:microsoft.com/office/officeart/2005/8/layout/lProcess3"/>
    <dgm:cxn modelId="{EF5DAEBC-B75E-4D7B-A608-468004F6402F}" type="presParOf" srcId="{5AD4C3E3-EFAD-48EB-90A4-A223729ACCA2}" destId="{DAD62D3E-310C-44D9-943B-38740B3762E0}" srcOrd="0" destOrd="0" presId="urn:microsoft.com/office/officeart/2005/8/layout/lProcess3"/>
    <dgm:cxn modelId="{47F3AE5E-BA28-4B53-848E-7F22926A3211}" type="presParOf" srcId="{5AD4C3E3-EFAD-48EB-90A4-A223729ACCA2}" destId="{3599B433-7F34-421B-9942-63E868918AFB}" srcOrd="1" destOrd="0" presId="urn:microsoft.com/office/officeart/2005/8/layout/lProcess3"/>
    <dgm:cxn modelId="{2F0D6BEE-D0DF-44B0-9B63-111E9F3BCB5D}" type="presParOf" srcId="{5AD4C3E3-EFAD-48EB-90A4-A223729ACCA2}" destId="{D3B0DCE7-BEDB-45E7-9841-BCF4CD68ACED}" srcOrd="2" destOrd="0" presId="urn:microsoft.com/office/officeart/2005/8/layout/lProcess3"/>
    <dgm:cxn modelId="{2B02B8AA-516E-4760-BD00-576E72222098}" type="presParOf" srcId="{5AD4C3E3-EFAD-48EB-90A4-A223729ACCA2}" destId="{472E063C-0949-4C0D-B444-70016A83BCCE}" srcOrd="3" destOrd="0" presId="urn:microsoft.com/office/officeart/2005/8/layout/lProcess3"/>
    <dgm:cxn modelId="{4D07306F-054F-4539-B66A-A9F981ABEE9C}" type="presParOf" srcId="{5AD4C3E3-EFAD-48EB-90A4-A223729ACCA2}" destId="{6C8F828E-1A22-4850-B772-D73C6937CAC3}" srcOrd="4" destOrd="0" presId="urn:microsoft.com/office/officeart/2005/8/layout/l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8CC0F2-1348-4511-A197-C06782AB2949}">
      <dsp:nvSpPr>
        <dsp:cNvPr id="0" name=""/>
        <dsp:cNvSpPr/>
      </dsp:nvSpPr>
      <dsp:spPr>
        <a:xfrm rot="10800000">
          <a:off x="1815657" y="0"/>
          <a:ext cx="5830626" cy="1388164"/>
        </a:xfrm>
        <a:prstGeom prst="homePlat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12142" tIns="106680" rIns="199136" bIns="106680" numCol="1" spcCol="1270" anchor="ctr" anchorCtr="0">
          <a:noAutofit/>
        </a:bodyPr>
        <a:lstStyle/>
        <a:p>
          <a:pPr marL="0" lvl="0" indent="0" algn="ctr" defTabSz="1244600">
            <a:lnSpc>
              <a:spcPct val="90000"/>
            </a:lnSpc>
            <a:spcBef>
              <a:spcPct val="0"/>
            </a:spcBef>
            <a:spcAft>
              <a:spcPct val="35000"/>
            </a:spcAft>
            <a:buNone/>
          </a:pPr>
          <a:r>
            <a:rPr lang="en-US" sz="2800" kern="1200"/>
            <a:t>A detailed insight into the database of one of America’s largest private bank</a:t>
          </a:r>
          <a:endParaRPr lang="en-IN" sz="2800" kern="1200"/>
        </a:p>
      </dsp:txBody>
      <dsp:txXfrm rot="10800000">
        <a:off x="2162698" y="0"/>
        <a:ext cx="5483585" cy="1388164"/>
      </dsp:txXfrm>
    </dsp:sp>
    <dsp:sp modelId="{D92EE853-23E6-4C41-920A-AD3B31358CDA}">
      <dsp:nvSpPr>
        <dsp:cNvPr id="0" name=""/>
        <dsp:cNvSpPr/>
      </dsp:nvSpPr>
      <dsp:spPr>
        <a:xfrm>
          <a:off x="1121575" y="0"/>
          <a:ext cx="1388164" cy="1388164"/>
        </a:xfrm>
        <a:prstGeom prst="ellipse">
          <a:avLst/>
        </a:prstGeom>
        <a:blipFill>
          <a:blip xmlns:r="http://schemas.openxmlformats.org/officeDocument/2006/relationships" r:embed="rId1"/>
          <a:srcRect/>
          <a:stretch>
            <a:fillRect l="-40000" r="-40000"/>
          </a:stretch>
        </a:blip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572E3B-B3F3-49C0-90DC-C07D231D65BD}">
      <dsp:nvSpPr>
        <dsp:cNvPr id="0" name=""/>
        <dsp:cNvSpPr/>
      </dsp:nvSpPr>
      <dsp:spPr>
        <a:xfrm>
          <a:off x="68122" y="188560"/>
          <a:ext cx="1680362" cy="1680362"/>
        </a:xfrm>
        <a:prstGeom prst="ellipse">
          <a:avLst/>
        </a:prstGeom>
        <a:gradFill rotWithShape="0">
          <a:gsLst>
            <a:gs pos="0">
              <a:schemeClr val="accent1">
                <a:alpha val="50000"/>
                <a:hueOff val="0"/>
                <a:satOff val="0"/>
                <a:lumOff val="0"/>
                <a:alphaOff val="0"/>
              </a:schemeClr>
            </a:gs>
            <a:gs pos="90000">
              <a:schemeClr val="accent1">
                <a:alpha val="50000"/>
                <a:hueOff val="0"/>
                <a:satOff val="0"/>
                <a:lumOff val="0"/>
                <a:alphaOff val="0"/>
                <a:shade val="100000"/>
                <a:satMod val="105000"/>
              </a:schemeClr>
            </a:gs>
            <a:gs pos="100000">
              <a:schemeClr val="accent1">
                <a:alpha val="50000"/>
                <a:hueOff val="0"/>
                <a:satOff val="0"/>
                <a:lumOff val="0"/>
                <a:alphaOff val="0"/>
                <a:shade val="80000"/>
                <a:satMod val="120000"/>
              </a:schemeClr>
            </a:gs>
          </a:gsLst>
          <a:path path="circle">
            <a:fillToRect l="100000" t="100000" r="100000" b="100000"/>
          </a:path>
        </a:gradFill>
        <a:ln>
          <a:noFill/>
        </a:ln>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accent1">
              <a:alpha val="50000"/>
              <a:hueOff val="0"/>
              <a:satOff val="0"/>
              <a:lumOff val="0"/>
              <a:alphaOff val="0"/>
              <a:shade val="27000"/>
              <a:satMod val="120000"/>
            </a:schemeClr>
          </a:contourClr>
        </a:sp3d>
      </dsp:spPr>
      <dsp:style>
        <a:lnRef idx="0">
          <a:scrgbClr r="0" g="0" b="0"/>
        </a:lnRef>
        <a:fillRef idx="3">
          <a:scrgbClr r="0" g="0" b="0"/>
        </a:fillRef>
        <a:effectRef idx="3">
          <a:scrgbClr r="0" g="0" b="0"/>
        </a:effectRef>
        <a:fontRef idx="minor">
          <a:schemeClr val="tx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r>
            <a:rPr lang="en-IN" sz="2000" kern="1200" dirty="0"/>
            <a:t>Migrant</a:t>
          </a:r>
        </a:p>
        <a:p>
          <a:pPr marL="0" lvl="0" indent="0" algn="ctr" defTabSz="889000">
            <a:lnSpc>
              <a:spcPct val="90000"/>
            </a:lnSpc>
            <a:spcBef>
              <a:spcPct val="0"/>
            </a:spcBef>
            <a:spcAft>
              <a:spcPct val="35000"/>
            </a:spcAft>
            <a:buNone/>
          </a:pPr>
          <a:r>
            <a:rPr lang="en-IN" sz="2000" kern="1200" dirty="0"/>
            <a:t>Workers</a:t>
          </a:r>
        </a:p>
      </dsp:txBody>
      <dsp:txXfrm>
        <a:off x="302768" y="386711"/>
        <a:ext cx="968857" cy="1284060"/>
      </dsp:txXfrm>
    </dsp:sp>
    <dsp:sp modelId="{59BE00B9-5DA4-481A-8790-42FBAAB10AD9}">
      <dsp:nvSpPr>
        <dsp:cNvPr id="0" name=""/>
        <dsp:cNvSpPr/>
      </dsp:nvSpPr>
      <dsp:spPr>
        <a:xfrm>
          <a:off x="1279194" y="188560"/>
          <a:ext cx="1680362" cy="1680362"/>
        </a:xfrm>
        <a:prstGeom prst="ellipse">
          <a:avLst/>
        </a:prstGeom>
        <a:gradFill rotWithShape="0">
          <a:gsLst>
            <a:gs pos="0">
              <a:schemeClr val="accent1">
                <a:alpha val="50000"/>
                <a:hueOff val="0"/>
                <a:satOff val="0"/>
                <a:lumOff val="0"/>
                <a:alphaOff val="0"/>
              </a:schemeClr>
            </a:gs>
            <a:gs pos="90000">
              <a:schemeClr val="accent1">
                <a:alpha val="50000"/>
                <a:hueOff val="0"/>
                <a:satOff val="0"/>
                <a:lumOff val="0"/>
                <a:alphaOff val="0"/>
                <a:shade val="100000"/>
                <a:satMod val="105000"/>
              </a:schemeClr>
            </a:gs>
            <a:gs pos="100000">
              <a:schemeClr val="accent1">
                <a:alpha val="50000"/>
                <a:hueOff val="0"/>
                <a:satOff val="0"/>
                <a:lumOff val="0"/>
                <a:alphaOff val="0"/>
                <a:shade val="80000"/>
                <a:satMod val="120000"/>
              </a:schemeClr>
            </a:gs>
          </a:gsLst>
          <a:path path="circle">
            <a:fillToRect l="100000" t="100000" r="100000" b="100000"/>
          </a:path>
        </a:gradFill>
        <a:ln>
          <a:noFill/>
        </a:ln>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accent1">
              <a:alpha val="50000"/>
              <a:hueOff val="0"/>
              <a:satOff val="0"/>
              <a:lumOff val="0"/>
              <a:alphaOff val="0"/>
              <a:shade val="27000"/>
              <a:satMod val="120000"/>
            </a:schemeClr>
          </a:contourClr>
        </a:sp3d>
      </dsp:spPr>
      <dsp:style>
        <a:lnRef idx="0">
          <a:scrgbClr r="0" g="0" b="0"/>
        </a:lnRef>
        <a:fillRef idx="3">
          <a:scrgbClr r="0" g="0" b="0"/>
        </a:fillRef>
        <a:effectRef idx="3">
          <a:scrgbClr r="0" g="0" b="0"/>
        </a:effectRef>
        <a:fontRef idx="minor">
          <a:schemeClr val="tx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r>
            <a:rPr lang="en-IN" sz="2000" kern="1200" dirty="0"/>
            <a:t>Age&gt; 40 years &amp; Work ex. &lt; 5 years</a:t>
          </a:r>
        </a:p>
      </dsp:txBody>
      <dsp:txXfrm>
        <a:off x="1756054" y="386711"/>
        <a:ext cx="968857" cy="128406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1C6EA0-A7D8-4EFF-B19E-1DE33527DB31}">
      <dsp:nvSpPr>
        <dsp:cNvPr id="0" name=""/>
        <dsp:cNvSpPr/>
      </dsp:nvSpPr>
      <dsp:spPr>
        <a:xfrm>
          <a:off x="68122" y="188560"/>
          <a:ext cx="1680362" cy="1680362"/>
        </a:xfrm>
        <a:prstGeom prst="ellipse">
          <a:avLst/>
        </a:prstGeom>
        <a:gradFill rotWithShape="0">
          <a:gsLst>
            <a:gs pos="0">
              <a:schemeClr val="accent1">
                <a:alpha val="50000"/>
                <a:hueOff val="0"/>
                <a:satOff val="0"/>
                <a:lumOff val="0"/>
                <a:alphaOff val="0"/>
              </a:schemeClr>
            </a:gs>
            <a:gs pos="90000">
              <a:schemeClr val="accent1">
                <a:alpha val="50000"/>
                <a:hueOff val="0"/>
                <a:satOff val="0"/>
                <a:lumOff val="0"/>
                <a:alphaOff val="0"/>
                <a:shade val="100000"/>
                <a:satMod val="105000"/>
              </a:schemeClr>
            </a:gs>
            <a:gs pos="100000">
              <a:schemeClr val="accent1">
                <a:alpha val="50000"/>
                <a:hueOff val="0"/>
                <a:satOff val="0"/>
                <a:lumOff val="0"/>
                <a:alphaOff val="0"/>
                <a:shade val="80000"/>
                <a:satMod val="120000"/>
              </a:schemeClr>
            </a:gs>
          </a:gsLst>
          <a:path path="circle">
            <a:fillToRect l="100000" t="100000" r="100000" b="100000"/>
          </a:path>
        </a:gradFill>
        <a:ln>
          <a:noFill/>
        </a:ln>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accent1">
              <a:alpha val="50000"/>
              <a:hueOff val="0"/>
              <a:satOff val="0"/>
              <a:lumOff val="0"/>
              <a:alphaOff val="0"/>
              <a:shade val="27000"/>
              <a:satMod val="120000"/>
            </a:schemeClr>
          </a:contourClr>
        </a:sp3d>
      </dsp:spPr>
      <dsp:style>
        <a:lnRef idx="0">
          <a:scrgbClr r="0" g="0" b="0"/>
        </a:lnRef>
        <a:fillRef idx="3">
          <a:scrgbClr r="0" g="0" b="0"/>
        </a:fillRef>
        <a:effectRef idx="3">
          <a:scrgbClr r="0" g="0" b="0"/>
        </a:effectRef>
        <a:fontRef idx="minor">
          <a:schemeClr val="tx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r>
            <a:rPr lang="en-IN" sz="2000" kern="1200" dirty="0"/>
            <a:t>Age&lt; 30 years</a:t>
          </a:r>
        </a:p>
      </dsp:txBody>
      <dsp:txXfrm>
        <a:off x="302768" y="386711"/>
        <a:ext cx="968857" cy="1284060"/>
      </dsp:txXfrm>
    </dsp:sp>
    <dsp:sp modelId="{2FA7A593-49E4-4A16-A0A8-532FF0199002}">
      <dsp:nvSpPr>
        <dsp:cNvPr id="0" name=""/>
        <dsp:cNvSpPr/>
      </dsp:nvSpPr>
      <dsp:spPr>
        <a:xfrm>
          <a:off x="1279194" y="188560"/>
          <a:ext cx="1680362" cy="1680362"/>
        </a:xfrm>
        <a:prstGeom prst="ellipse">
          <a:avLst/>
        </a:prstGeom>
        <a:gradFill rotWithShape="0">
          <a:gsLst>
            <a:gs pos="0">
              <a:schemeClr val="accent1">
                <a:alpha val="50000"/>
                <a:hueOff val="0"/>
                <a:satOff val="0"/>
                <a:lumOff val="0"/>
                <a:alphaOff val="0"/>
              </a:schemeClr>
            </a:gs>
            <a:gs pos="90000">
              <a:schemeClr val="accent1">
                <a:alpha val="50000"/>
                <a:hueOff val="0"/>
                <a:satOff val="0"/>
                <a:lumOff val="0"/>
                <a:alphaOff val="0"/>
                <a:shade val="100000"/>
                <a:satMod val="105000"/>
              </a:schemeClr>
            </a:gs>
            <a:gs pos="100000">
              <a:schemeClr val="accent1">
                <a:alpha val="50000"/>
                <a:hueOff val="0"/>
                <a:satOff val="0"/>
                <a:lumOff val="0"/>
                <a:alphaOff val="0"/>
                <a:shade val="80000"/>
                <a:satMod val="120000"/>
              </a:schemeClr>
            </a:gs>
          </a:gsLst>
          <a:path path="circle">
            <a:fillToRect l="100000" t="100000" r="100000" b="100000"/>
          </a:path>
        </a:gradFill>
        <a:ln>
          <a:noFill/>
        </a:ln>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accent1">
              <a:alpha val="50000"/>
              <a:hueOff val="0"/>
              <a:satOff val="0"/>
              <a:lumOff val="0"/>
              <a:alphaOff val="0"/>
              <a:shade val="27000"/>
              <a:satMod val="120000"/>
            </a:schemeClr>
          </a:contourClr>
        </a:sp3d>
      </dsp:spPr>
      <dsp:style>
        <a:lnRef idx="0">
          <a:scrgbClr r="0" g="0" b="0"/>
        </a:lnRef>
        <a:fillRef idx="3">
          <a:scrgbClr r="0" g="0" b="0"/>
        </a:fillRef>
        <a:effectRef idx="3">
          <a:scrgbClr r="0" g="0" b="0"/>
        </a:effectRef>
        <a:fontRef idx="minor">
          <a:schemeClr val="tx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r>
            <a:rPr lang="en-IN" sz="2000" kern="1200" dirty="0"/>
            <a:t>Work Ex.&lt; 1 year</a:t>
          </a:r>
        </a:p>
      </dsp:txBody>
      <dsp:txXfrm>
        <a:off x="1756054" y="386711"/>
        <a:ext cx="968857" cy="128406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D62D3E-310C-44D9-943B-38740B3762E0}">
      <dsp:nvSpPr>
        <dsp:cNvPr id="0" name=""/>
        <dsp:cNvSpPr/>
      </dsp:nvSpPr>
      <dsp:spPr>
        <a:xfrm>
          <a:off x="2654" y="1460579"/>
          <a:ext cx="4101703" cy="1640681"/>
        </a:xfrm>
        <a:prstGeom prst="chevron">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0" bIns="26670" numCol="1" spcCol="1270" anchor="ctr" anchorCtr="0">
          <a:noAutofit/>
        </a:bodyPr>
        <a:lstStyle/>
        <a:p>
          <a:pPr marL="0" lvl="0" indent="0" algn="ctr" defTabSz="1866900">
            <a:lnSpc>
              <a:spcPct val="90000"/>
            </a:lnSpc>
            <a:spcBef>
              <a:spcPct val="0"/>
            </a:spcBef>
            <a:spcAft>
              <a:spcPct val="35000"/>
            </a:spcAft>
            <a:buNone/>
          </a:pPr>
          <a:r>
            <a:rPr lang="en-IN" sz="4200" b="1" kern="1200"/>
            <a:t>Future Defaulters</a:t>
          </a:r>
          <a:endParaRPr lang="en-IN" sz="4200" kern="1200"/>
        </a:p>
      </dsp:txBody>
      <dsp:txXfrm>
        <a:off x="822995" y="1460579"/>
        <a:ext cx="2461022" cy="1640681"/>
      </dsp:txXfrm>
    </dsp:sp>
    <dsp:sp modelId="{D3B0DCE7-BEDB-45E7-9841-BCF4CD68ACED}">
      <dsp:nvSpPr>
        <dsp:cNvPr id="0" name=""/>
        <dsp:cNvSpPr/>
      </dsp:nvSpPr>
      <dsp:spPr>
        <a:xfrm>
          <a:off x="3571136" y="1600037"/>
          <a:ext cx="3404413" cy="1361765"/>
        </a:xfrm>
        <a:prstGeom prst="chevron">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5400" tIns="12700" rIns="0" bIns="12700" numCol="1" spcCol="1270" anchor="ctr" anchorCtr="0">
          <a:noAutofit/>
        </a:bodyPr>
        <a:lstStyle/>
        <a:p>
          <a:pPr marL="0" lvl="0" indent="0" algn="ctr" defTabSz="889000">
            <a:lnSpc>
              <a:spcPct val="90000"/>
            </a:lnSpc>
            <a:spcBef>
              <a:spcPct val="0"/>
            </a:spcBef>
            <a:spcAft>
              <a:spcPct val="35000"/>
            </a:spcAft>
            <a:buNone/>
          </a:pPr>
          <a:r>
            <a:rPr lang="en-IN" sz="2000" kern="1200" dirty="0"/>
            <a:t>Credit score&lt; 700 &amp; credit limit used&gt; 70% </a:t>
          </a:r>
          <a:r>
            <a:rPr lang="en-IN" sz="2000" kern="1200" dirty="0">
              <a:sym typeface="Wingdings" panose="05000000000000000000" pitchFamily="2" charset="2"/>
            </a:rPr>
            <a:t></a:t>
          </a:r>
          <a:r>
            <a:rPr lang="en-IN" sz="2000" kern="1200" dirty="0"/>
            <a:t> </a:t>
          </a:r>
          <a:r>
            <a:rPr lang="en-IN" sz="2000" b="1" kern="1200" dirty="0"/>
            <a:t>2065</a:t>
          </a:r>
          <a:endParaRPr lang="en-IN" sz="2000" kern="1200" dirty="0"/>
        </a:p>
      </dsp:txBody>
      <dsp:txXfrm>
        <a:off x="4252019" y="1600037"/>
        <a:ext cx="2042648" cy="1361765"/>
      </dsp:txXfrm>
    </dsp:sp>
    <dsp:sp modelId="{6C8F828E-1A22-4850-B772-D73C6937CAC3}">
      <dsp:nvSpPr>
        <dsp:cNvPr id="0" name=""/>
        <dsp:cNvSpPr/>
      </dsp:nvSpPr>
      <dsp:spPr>
        <a:xfrm>
          <a:off x="6498931" y="1600037"/>
          <a:ext cx="3404413" cy="1361765"/>
        </a:xfrm>
        <a:prstGeom prst="chevron">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5400" tIns="12700" rIns="0" bIns="12700" numCol="1" spcCol="1270" anchor="ctr" anchorCtr="0">
          <a:noAutofit/>
        </a:bodyPr>
        <a:lstStyle/>
        <a:p>
          <a:pPr marL="0" lvl="0" indent="0" algn="ctr" defTabSz="889000">
            <a:lnSpc>
              <a:spcPct val="90000"/>
            </a:lnSpc>
            <a:spcBef>
              <a:spcPct val="0"/>
            </a:spcBef>
            <a:spcAft>
              <a:spcPct val="35000"/>
            </a:spcAft>
            <a:buNone/>
          </a:pPr>
          <a:r>
            <a:rPr lang="en-IN" sz="2000" kern="1200" dirty="0"/>
            <a:t>Migrant worker+ Age&lt; 40 years+ Work experience&lt; 5years </a:t>
          </a:r>
          <a:r>
            <a:rPr lang="en-IN" sz="2000" kern="1200" dirty="0">
              <a:sym typeface="Wingdings" panose="05000000000000000000" pitchFamily="2" charset="2"/>
            </a:rPr>
            <a:t></a:t>
          </a:r>
          <a:r>
            <a:rPr lang="en-IN" sz="2000" kern="1200" dirty="0"/>
            <a:t> </a:t>
          </a:r>
          <a:r>
            <a:rPr lang="en-IN" sz="2000" b="1" kern="1200" dirty="0"/>
            <a:t>1866</a:t>
          </a:r>
          <a:endParaRPr lang="en-IN" sz="2000" kern="1200" dirty="0"/>
        </a:p>
      </dsp:txBody>
      <dsp:txXfrm>
        <a:off x="7179814" y="1600037"/>
        <a:ext cx="2042648" cy="1361765"/>
      </dsp:txXfrm>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4.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96DFF08F-DC6B-4601-B491-B0F83F6DD2DA}" type="datetimeFigureOut">
              <a:rPr lang="en-US" dirty="0"/>
              <a:t>2/20/2023</a:t>
            </a:fld>
            <a:endParaRPr lang="en-US" dirty="0"/>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4FAB73BC-B049-4115-A692-8D63A059BFB8}" type="slidenum">
              <a:rPr lang="en-US" dirty="0"/>
              <a:t>‹#›</a:t>
            </a:fld>
            <a:endParaRPr lang="en-US" dirty="0"/>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2/20/2023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2/20/2023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2/20/2023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dirty="0"/>
              <a:t>2/20/2023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dirty="0"/>
              <a:t>2/20/2023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dirty="0"/>
              <a:t>2/20/2023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dirty="0"/>
              <a:t>2/20/2023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DFF08F-DC6B-4601-B491-B0F83F6DD2DA}" type="datetimeFigureOut">
              <a:rPr lang="en-US" dirty="0"/>
              <a:t>2/20/2023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dirty="0"/>
              <a:t>2/20/2023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dirty="0"/>
              <a:t>2/20/2023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96DFF08F-DC6B-4601-B491-B0F83F6DD2DA}" type="datetimeFigureOut">
              <a:rPr lang="en-US" dirty="0"/>
              <a:pPr/>
              <a:t>2/20/2023</a:t>
            </a:fld>
            <a:endParaRPr lang="en-US" dirty="0"/>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US" dirty="0"/>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diagramData" Target="../diagrams/data3.xml"/><Relationship Id="rId3" Type="http://schemas.openxmlformats.org/officeDocument/2006/relationships/diagramData" Target="../diagrams/data2.xml"/><Relationship Id="rId7" Type="http://schemas.microsoft.com/office/2007/relationships/diagramDrawing" Target="../diagrams/drawing2.xml"/><Relationship Id="rId12" Type="http://schemas.microsoft.com/office/2007/relationships/diagramDrawing" Target="../diagrams/drawing3.xml"/><Relationship Id="rId2" Type="http://schemas.openxmlformats.org/officeDocument/2006/relationships/chart" Target="../charts/chart1.xml"/><Relationship Id="rId1" Type="http://schemas.openxmlformats.org/officeDocument/2006/relationships/slideLayout" Target="../slideLayouts/slideLayout2.xml"/><Relationship Id="rId6" Type="http://schemas.openxmlformats.org/officeDocument/2006/relationships/diagramColors" Target="../diagrams/colors2.xml"/><Relationship Id="rId11" Type="http://schemas.openxmlformats.org/officeDocument/2006/relationships/diagramColors" Target="../diagrams/colors3.xml"/><Relationship Id="rId5" Type="http://schemas.openxmlformats.org/officeDocument/2006/relationships/diagramQuickStyle" Target="../diagrams/quickStyle2.xml"/><Relationship Id="rId10" Type="http://schemas.openxmlformats.org/officeDocument/2006/relationships/diagramQuickStyle" Target="../diagrams/quickStyle3.xml"/><Relationship Id="rId4" Type="http://schemas.openxmlformats.org/officeDocument/2006/relationships/diagramLayout" Target="../diagrams/layout2.xml"/><Relationship Id="rId9" Type="http://schemas.openxmlformats.org/officeDocument/2006/relationships/diagramLayout" Target="../diagrams/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DBC696-6DDD-6880-69A8-5BEC78EA9FEB}"/>
              </a:ext>
            </a:extLst>
          </p:cNvPr>
          <p:cNvSpPr>
            <a:spLocks noGrp="1"/>
          </p:cNvSpPr>
          <p:nvPr>
            <p:ph type="ctrTitle"/>
          </p:nvPr>
        </p:nvSpPr>
        <p:spPr/>
        <p:txBody>
          <a:bodyPr/>
          <a:lstStyle/>
          <a:p>
            <a:r>
              <a:rPr lang="en-US" dirty="0"/>
              <a:t>The Amex credit conundrum</a:t>
            </a:r>
            <a:endParaRPr lang="en-IN" dirty="0"/>
          </a:p>
        </p:txBody>
      </p:sp>
      <p:graphicFrame>
        <p:nvGraphicFramePr>
          <p:cNvPr id="4" name="Diagram 3">
            <a:extLst>
              <a:ext uri="{FF2B5EF4-FFF2-40B4-BE49-F238E27FC236}">
                <a16:creationId xmlns:a16="http://schemas.microsoft.com/office/drawing/2014/main" id="{7BA2EF17-FBEE-3898-7361-8B55FA65B1A3}"/>
              </a:ext>
            </a:extLst>
          </p:cNvPr>
          <p:cNvGraphicFramePr/>
          <p:nvPr>
            <p:extLst>
              <p:ext uri="{D42A27DB-BD31-4B8C-83A1-F6EECF244321}">
                <p14:modId xmlns:p14="http://schemas.microsoft.com/office/powerpoint/2010/main" val="4150171237"/>
              </p:ext>
            </p:extLst>
          </p:nvPr>
        </p:nvGraphicFramePr>
        <p:xfrm>
          <a:off x="1709530" y="3869634"/>
          <a:ext cx="8767860" cy="13881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154362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F8371-85D0-4C57-8C76-F7DB8B64EFDD}"/>
              </a:ext>
            </a:extLst>
          </p:cNvPr>
          <p:cNvSpPr>
            <a:spLocks noGrp="1"/>
          </p:cNvSpPr>
          <p:nvPr>
            <p:ph type="title"/>
          </p:nvPr>
        </p:nvSpPr>
        <p:spPr/>
        <p:txBody>
          <a:bodyPr/>
          <a:lstStyle/>
          <a:p>
            <a:r>
              <a:rPr lang="en-IN" dirty="0"/>
              <a:t>More data for future case study</a:t>
            </a:r>
          </a:p>
        </p:txBody>
      </p:sp>
      <p:sp>
        <p:nvSpPr>
          <p:cNvPr id="3" name="Content Placeholder 2">
            <a:extLst>
              <a:ext uri="{FF2B5EF4-FFF2-40B4-BE49-F238E27FC236}">
                <a16:creationId xmlns:a16="http://schemas.microsoft.com/office/drawing/2014/main" id="{A1C1689A-E00B-64BB-F3AC-FE5ADAC0FB4C}"/>
              </a:ext>
            </a:extLst>
          </p:cNvPr>
          <p:cNvSpPr>
            <a:spLocks noGrp="1"/>
          </p:cNvSpPr>
          <p:nvPr>
            <p:ph idx="1"/>
          </p:nvPr>
        </p:nvSpPr>
        <p:spPr/>
        <p:txBody>
          <a:bodyPr/>
          <a:lstStyle/>
          <a:p>
            <a:pPr marL="502920" indent="-457200">
              <a:buFont typeface="+mj-lt"/>
              <a:buAutoNum type="arabicPeriod"/>
            </a:pPr>
            <a:r>
              <a:rPr lang="en-IN" b="1" dirty="0"/>
              <a:t>Debt payment breakdown</a:t>
            </a:r>
            <a:r>
              <a:rPr lang="en-IN" dirty="0"/>
              <a:t>-  to know where his money goes and for what he’s exactly paying.</a:t>
            </a:r>
          </a:p>
          <a:p>
            <a:pPr marL="502920" indent="-457200">
              <a:buFont typeface="+mj-lt"/>
              <a:buAutoNum type="arabicPeriod"/>
            </a:pPr>
            <a:r>
              <a:rPr lang="en-IN" b="1" dirty="0"/>
              <a:t>Investment strategy</a:t>
            </a:r>
            <a:r>
              <a:rPr lang="en-IN" dirty="0"/>
              <a:t>- Includes whether the person does investments or not. It can be a simple ‘yes’ or ‘no’ column but a portfolio insight would be ideal!</a:t>
            </a:r>
          </a:p>
        </p:txBody>
      </p:sp>
    </p:spTree>
    <p:extLst>
      <p:ext uri="{BB962C8B-B14F-4D97-AF65-F5344CB8AC3E}">
        <p14:creationId xmlns:p14="http://schemas.microsoft.com/office/powerpoint/2010/main" val="582806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C3E0FF7-8B05-9BF3-92DD-7ABC526164FF}"/>
              </a:ext>
            </a:extLst>
          </p:cNvPr>
          <p:cNvSpPr>
            <a:spLocks noGrp="1"/>
          </p:cNvSpPr>
          <p:nvPr>
            <p:ph type="title"/>
          </p:nvPr>
        </p:nvSpPr>
        <p:spPr>
          <a:xfrm>
            <a:off x="1158240" y="2750820"/>
            <a:ext cx="9875520" cy="1356360"/>
          </a:xfrm>
        </p:spPr>
        <p:txBody>
          <a:bodyPr>
            <a:normAutofit/>
          </a:bodyPr>
          <a:lstStyle/>
          <a:p>
            <a:pPr algn="ctr"/>
            <a:r>
              <a:rPr lang="en-IN" sz="6000" dirty="0"/>
              <a:t>THANK YOU!</a:t>
            </a:r>
          </a:p>
        </p:txBody>
      </p:sp>
    </p:spTree>
    <p:extLst>
      <p:ext uri="{BB962C8B-B14F-4D97-AF65-F5344CB8AC3E}">
        <p14:creationId xmlns:p14="http://schemas.microsoft.com/office/powerpoint/2010/main" val="27945935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6BA46-6716-8251-A64C-F65FC67064E0}"/>
              </a:ext>
            </a:extLst>
          </p:cNvPr>
          <p:cNvSpPr>
            <a:spLocks noGrp="1"/>
          </p:cNvSpPr>
          <p:nvPr>
            <p:ph type="title"/>
          </p:nvPr>
        </p:nvSpPr>
        <p:spPr/>
        <p:txBody>
          <a:bodyPr/>
          <a:lstStyle/>
          <a:p>
            <a:r>
              <a:rPr lang="en-US" dirty="0"/>
              <a:t>Shaping up the defaulters</a:t>
            </a:r>
            <a:endParaRPr lang="en-IN" dirty="0"/>
          </a:p>
        </p:txBody>
      </p:sp>
      <p:sp>
        <p:nvSpPr>
          <p:cNvPr id="3" name="Content Placeholder 2">
            <a:extLst>
              <a:ext uri="{FF2B5EF4-FFF2-40B4-BE49-F238E27FC236}">
                <a16:creationId xmlns:a16="http://schemas.microsoft.com/office/drawing/2014/main" id="{2D6218DD-E54E-AEB1-AFE1-2D1E0F9AE4FE}"/>
              </a:ext>
            </a:extLst>
          </p:cNvPr>
          <p:cNvSpPr>
            <a:spLocks noGrp="1"/>
          </p:cNvSpPr>
          <p:nvPr>
            <p:ph idx="1"/>
          </p:nvPr>
        </p:nvSpPr>
        <p:spPr/>
        <p:txBody>
          <a:bodyPr/>
          <a:lstStyle/>
          <a:p>
            <a:r>
              <a:rPr lang="en-US" dirty="0"/>
              <a:t>Total number of people in the dataset = </a:t>
            </a:r>
            <a:r>
              <a:rPr lang="en-US" b="1" dirty="0"/>
              <a:t>45529</a:t>
            </a:r>
          </a:p>
          <a:p>
            <a:pPr marL="45720" indent="0">
              <a:buNone/>
            </a:pPr>
            <a:endParaRPr lang="en-US" dirty="0"/>
          </a:p>
          <a:p>
            <a:r>
              <a:rPr lang="en-US" dirty="0"/>
              <a:t>Total number of defaulters = </a:t>
            </a:r>
            <a:r>
              <a:rPr lang="en-US" b="1" dirty="0"/>
              <a:t>3697                                                        </a:t>
            </a:r>
          </a:p>
          <a:p>
            <a:endParaRPr lang="en-US" dirty="0"/>
          </a:p>
          <a:p>
            <a:r>
              <a:rPr lang="en-US" dirty="0"/>
              <a:t>Something </a:t>
            </a:r>
            <a:r>
              <a:rPr lang="en-US" b="1" dirty="0"/>
              <a:t>common </a:t>
            </a:r>
            <a:r>
              <a:rPr lang="en-US" dirty="0"/>
              <a:t>in all the defaulters:</a:t>
            </a:r>
          </a:p>
          <a:p>
            <a:pPr marL="45720" indent="0" algn="ctr">
              <a:buNone/>
            </a:pPr>
            <a:r>
              <a:rPr lang="en-US" dirty="0"/>
              <a:t> 99% &gt; Credit limit used &gt; 70%</a:t>
            </a:r>
          </a:p>
          <a:p>
            <a:pPr marL="45720" indent="0" algn="ctr">
              <a:buNone/>
            </a:pPr>
            <a:r>
              <a:rPr lang="en-US" dirty="0"/>
              <a:t>Credit score&lt; 700</a:t>
            </a:r>
          </a:p>
        </p:txBody>
      </p:sp>
      <p:sp>
        <p:nvSpPr>
          <p:cNvPr id="5" name="Arrow: Down 4">
            <a:extLst>
              <a:ext uri="{FF2B5EF4-FFF2-40B4-BE49-F238E27FC236}">
                <a16:creationId xmlns:a16="http://schemas.microsoft.com/office/drawing/2014/main" id="{E64E801A-3D00-ACD3-4459-49668FDD46F4}"/>
              </a:ext>
            </a:extLst>
          </p:cNvPr>
          <p:cNvSpPr/>
          <p:nvPr/>
        </p:nvSpPr>
        <p:spPr>
          <a:xfrm>
            <a:off x="4378960" y="2529840"/>
            <a:ext cx="365760" cy="47752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Arrow: Down 5">
            <a:extLst>
              <a:ext uri="{FF2B5EF4-FFF2-40B4-BE49-F238E27FC236}">
                <a16:creationId xmlns:a16="http://schemas.microsoft.com/office/drawing/2014/main" id="{7DB5C7C9-BCA5-539A-AE32-8557C9D586FA}"/>
              </a:ext>
            </a:extLst>
          </p:cNvPr>
          <p:cNvSpPr/>
          <p:nvPr/>
        </p:nvSpPr>
        <p:spPr>
          <a:xfrm>
            <a:off x="4378960" y="3479800"/>
            <a:ext cx="365760" cy="47752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 name="Picture 9">
            <a:extLst>
              <a:ext uri="{FF2B5EF4-FFF2-40B4-BE49-F238E27FC236}">
                <a16:creationId xmlns:a16="http://schemas.microsoft.com/office/drawing/2014/main" id="{A0074BB6-17AF-3B8A-B809-F26C1A1D6A78}"/>
              </a:ext>
            </a:extLst>
          </p:cNvPr>
          <p:cNvPicPr>
            <a:picLocks noChangeAspect="1"/>
          </p:cNvPicPr>
          <p:nvPr/>
        </p:nvPicPr>
        <p:blipFill>
          <a:blip r:embed="rId2"/>
          <a:stretch>
            <a:fillRect/>
          </a:stretch>
        </p:blipFill>
        <p:spPr>
          <a:xfrm>
            <a:off x="7821807" y="2179320"/>
            <a:ext cx="3194064" cy="2016760"/>
          </a:xfrm>
          <a:prstGeom prst="rect">
            <a:avLst/>
          </a:prstGeom>
        </p:spPr>
      </p:pic>
    </p:spTree>
    <p:extLst>
      <p:ext uri="{BB962C8B-B14F-4D97-AF65-F5344CB8AC3E}">
        <p14:creationId xmlns:p14="http://schemas.microsoft.com/office/powerpoint/2010/main" val="38368823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C51190-722D-65E5-D2AC-6D9BF1A3621F}"/>
              </a:ext>
            </a:extLst>
          </p:cNvPr>
          <p:cNvSpPr>
            <a:spLocks noGrp="1"/>
          </p:cNvSpPr>
          <p:nvPr>
            <p:ph type="title"/>
          </p:nvPr>
        </p:nvSpPr>
        <p:spPr/>
        <p:txBody>
          <a:bodyPr/>
          <a:lstStyle/>
          <a:p>
            <a:r>
              <a:rPr lang="en-IN" dirty="0"/>
              <a:t>Motifs of the Amex data</a:t>
            </a:r>
          </a:p>
        </p:txBody>
      </p:sp>
      <p:graphicFrame>
        <p:nvGraphicFramePr>
          <p:cNvPr id="9" name="Table 9">
            <a:extLst>
              <a:ext uri="{FF2B5EF4-FFF2-40B4-BE49-F238E27FC236}">
                <a16:creationId xmlns:a16="http://schemas.microsoft.com/office/drawing/2014/main" id="{51FAC280-A66A-2116-7B62-0F50F94C8592}"/>
              </a:ext>
            </a:extLst>
          </p:cNvPr>
          <p:cNvGraphicFramePr>
            <a:graphicFrameLocks noGrp="1"/>
          </p:cNvGraphicFramePr>
          <p:nvPr>
            <p:ph idx="1"/>
            <p:extLst>
              <p:ext uri="{D42A27DB-BD31-4B8C-83A1-F6EECF244321}">
                <p14:modId xmlns:p14="http://schemas.microsoft.com/office/powerpoint/2010/main" val="2563379553"/>
              </p:ext>
            </p:extLst>
          </p:nvPr>
        </p:nvGraphicFramePr>
        <p:xfrm>
          <a:off x="1143000" y="2057399"/>
          <a:ext cx="9872661" cy="2907792"/>
        </p:xfrm>
        <a:graphic>
          <a:graphicData uri="http://schemas.openxmlformats.org/drawingml/2006/table">
            <a:tbl>
              <a:tblPr firstRow="1" bandRow="1">
                <a:tableStyleId>{5C22544A-7EE6-4342-B048-85BDC9FD1C3A}</a:tableStyleId>
              </a:tblPr>
              <a:tblGrid>
                <a:gridCol w="3290887">
                  <a:extLst>
                    <a:ext uri="{9D8B030D-6E8A-4147-A177-3AD203B41FA5}">
                      <a16:colId xmlns:a16="http://schemas.microsoft.com/office/drawing/2014/main" val="2531234675"/>
                    </a:ext>
                  </a:extLst>
                </a:gridCol>
                <a:gridCol w="3290887">
                  <a:extLst>
                    <a:ext uri="{9D8B030D-6E8A-4147-A177-3AD203B41FA5}">
                      <a16:colId xmlns:a16="http://schemas.microsoft.com/office/drawing/2014/main" val="3644114291"/>
                    </a:ext>
                  </a:extLst>
                </a:gridCol>
                <a:gridCol w="3290887">
                  <a:extLst>
                    <a:ext uri="{9D8B030D-6E8A-4147-A177-3AD203B41FA5}">
                      <a16:colId xmlns:a16="http://schemas.microsoft.com/office/drawing/2014/main" val="3221095272"/>
                    </a:ext>
                  </a:extLst>
                </a:gridCol>
              </a:tblGrid>
              <a:tr h="566928">
                <a:tc>
                  <a:txBody>
                    <a:bodyPr/>
                    <a:lstStyle/>
                    <a:p>
                      <a:pPr algn="ctr"/>
                      <a:r>
                        <a:rPr lang="en-IN" dirty="0"/>
                        <a:t>Theme</a:t>
                      </a:r>
                    </a:p>
                  </a:txBody>
                  <a:tcPr/>
                </a:tc>
                <a:tc>
                  <a:txBody>
                    <a:bodyPr/>
                    <a:lstStyle/>
                    <a:p>
                      <a:pPr algn="ctr"/>
                      <a:r>
                        <a:rPr lang="en-IN" dirty="0"/>
                        <a:t>No. of defaulters</a:t>
                      </a:r>
                    </a:p>
                  </a:txBody>
                  <a:tcPr/>
                </a:tc>
                <a:tc>
                  <a:txBody>
                    <a:bodyPr/>
                    <a:lstStyle/>
                    <a:p>
                      <a:pPr algn="ctr"/>
                      <a:r>
                        <a:rPr lang="en-IN" dirty="0"/>
                        <a:t>Defaulter%</a:t>
                      </a:r>
                    </a:p>
                  </a:txBody>
                  <a:tcPr/>
                </a:tc>
                <a:extLst>
                  <a:ext uri="{0D108BD9-81ED-4DB2-BD59-A6C34878D82A}">
                    <a16:rowId xmlns:a16="http://schemas.microsoft.com/office/drawing/2014/main" val="3833328100"/>
                  </a:ext>
                </a:extLst>
              </a:tr>
              <a:tr h="566928">
                <a:tc>
                  <a:txBody>
                    <a:bodyPr/>
                    <a:lstStyle/>
                    <a:p>
                      <a:pPr algn="ctr"/>
                      <a:r>
                        <a:rPr lang="en-IN" dirty="0"/>
                        <a:t>Migrant Workers</a:t>
                      </a:r>
                    </a:p>
                  </a:txBody>
                  <a:tcPr/>
                </a:tc>
                <a:tc>
                  <a:txBody>
                    <a:bodyPr/>
                    <a:lstStyle/>
                    <a:p>
                      <a:pPr algn="ctr"/>
                      <a:r>
                        <a:rPr lang="en-IN" dirty="0"/>
                        <a:t>823</a:t>
                      </a:r>
                    </a:p>
                  </a:txBody>
                  <a:tcPr/>
                </a:tc>
                <a:tc>
                  <a:txBody>
                    <a:bodyPr/>
                    <a:lstStyle/>
                    <a:p>
                      <a:pPr algn="ctr"/>
                      <a:r>
                        <a:rPr lang="en-IN" dirty="0"/>
                        <a:t>22.26</a:t>
                      </a:r>
                    </a:p>
                  </a:txBody>
                  <a:tcPr/>
                </a:tc>
                <a:extLst>
                  <a:ext uri="{0D108BD9-81ED-4DB2-BD59-A6C34878D82A}">
                    <a16:rowId xmlns:a16="http://schemas.microsoft.com/office/drawing/2014/main" val="1051291085"/>
                  </a:ext>
                </a:extLst>
              </a:tr>
              <a:tr h="566928">
                <a:tc>
                  <a:txBody>
                    <a:bodyPr/>
                    <a:lstStyle/>
                    <a:p>
                      <a:pPr algn="ctr"/>
                      <a:r>
                        <a:rPr lang="en-IN" dirty="0"/>
                        <a:t>Age &gt; 40 &amp; Work Experience&lt; 5 years</a:t>
                      </a:r>
                    </a:p>
                  </a:txBody>
                  <a:tcPr/>
                </a:tc>
                <a:tc>
                  <a:txBody>
                    <a:bodyPr/>
                    <a:lstStyle/>
                    <a:p>
                      <a:pPr algn="ctr"/>
                      <a:r>
                        <a:rPr lang="en-IN" dirty="0"/>
                        <a:t>984</a:t>
                      </a:r>
                    </a:p>
                  </a:txBody>
                  <a:tcPr/>
                </a:tc>
                <a:tc>
                  <a:txBody>
                    <a:bodyPr/>
                    <a:lstStyle/>
                    <a:p>
                      <a:pPr algn="ctr"/>
                      <a:r>
                        <a:rPr lang="en-IN" dirty="0"/>
                        <a:t>26.61</a:t>
                      </a:r>
                    </a:p>
                  </a:txBody>
                  <a:tcPr/>
                </a:tc>
                <a:extLst>
                  <a:ext uri="{0D108BD9-81ED-4DB2-BD59-A6C34878D82A}">
                    <a16:rowId xmlns:a16="http://schemas.microsoft.com/office/drawing/2014/main" val="687894586"/>
                  </a:ext>
                </a:extLst>
              </a:tr>
              <a:tr h="566928">
                <a:tc>
                  <a:txBody>
                    <a:bodyPr/>
                    <a:lstStyle/>
                    <a:p>
                      <a:pPr algn="ctr"/>
                      <a:r>
                        <a:rPr lang="en-IN" dirty="0"/>
                        <a:t>Age&lt; 30</a:t>
                      </a:r>
                    </a:p>
                  </a:txBody>
                  <a:tcPr/>
                </a:tc>
                <a:tc>
                  <a:txBody>
                    <a:bodyPr/>
                    <a:lstStyle/>
                    <a:p>
                      <a:pPr algn="ctr"/>
                      <a:r>
                        <a:rPr lang="en-IN" dirty="0"/>
                        <a:t>815</a:t>
                      </a:r>
                    </a:p>
                  </a:txBody>
                  <a:tcPr/>
                </a:tc>
                <a:tc>
                  <a:txBody>
                    <a:bodyPr/>
                    <a:lstStyle/>
                    <a:p>
                      <a:pPr algn="ctr"/>
                      <a:r>
                        <a:rPr lang="en-IN" dirty="0"/>
                        <a:t>22.04</a:t>
                      </a:r>
                    </a:p>
                  </a:txBody>
                  <a:tcPr/>
                </a:tc>
                <a:extLst>
                  <a:ext uri="{0D108BD9-81ED-4DB2-BD59-A6C34878D82A}">
                    <a16:rowId xmlns:a16="http://schemas.microsoft.com/office/drawing/2014/main" val="599025168"/>
                  </a:ext>
                </a:extLst>
              </a:tr>
              <a:tr h="566928">
                <a:tc>
                  <a:txBody>
                    <a:bodyPr/>
                    <a:lstStyle/>
                    <a:p>
                      <a:pPr algn="ctr"/>
                      <a:r>
                        <a:rPr lang="en-IN" dirty="0"/>
                        <a:t>Work Experience&lt; 1 year</a:t>
                      </a:r>
                    </a:p>
                  </a:txBody>
                  <a:tcPr/>
                </a:tc>
                <a:tc>
                  <a:txBody>
                    <a:bodyPr/>
                    <a:lstStyle/>
                    <a:p>
                      <a:pPr algn="ctr"/>
                      <a:r>
                        <a:rPr lang="en-IN" dirty="0"/>
                        <a:t>460</a:t>
                      </a:r>
                    </a:p>
                  </a:txBody>
                  <a:tcPr/>
                </a:tc>
                <a:tc>
                  <a:txBody>
                    <a:bodyPr/>
                    <a:lstStyle/>
                    <a:p>
                      <a:pPr algn="ctr"/>
                      <a:r>
                        <a:rPr lang="en-IN" dirty="0"/>
                        <a:t>12.44</a:t>
                      </a:r>
                    </a:p>
                  </a:txBody>
                  <a:tcPr/>
                </a:tc>
                <a:extLst>
                  <a:ext uri="{0D108BD9-81ED-4DB2-BD59-A6C34878D82A}">
                    <a16:rowId xmlns:a16="http://schemas.microsoft.com/office/drawing/2014/main" val="550148648"/>
                  </a:ext>
                </a:extLst>
              </a:tr>
            </a:tbl>
          </a:graphicData>
        </a:graphic>
      </p:graphicFrame>
      <p:sp>
        <p:nvSpPr>
          <p:cNvPr id="10" name="TextBox 9">
            <a:extLst>
              <a:ext uri="{FF2B5EF4-FFF2-40B4-BE49-F238E27FC236}">
                <a16:creationId xmlns:a16="http://schemas.microsoft.com/office/drawing/2014/main" id="{2405BFD7-E744-4E8F-F4D0-0916B2E28E9F}"/>
              </a:ext>
            </a:extLst>
          </p:cNvPr>
          <p:cNvSpPr txBox="1"/>
          <p:nvPr/>
        </p:nvSpPr>
        <p:spPr>
          <a:xfrm flipH="1">
            <a:off x="1140142" y="5354320"/>
            <a:ext cx="9875519" cy="369332"/>
          </a:xfrm>
          <a:prstGeom prst="rect">
            <a:avLst/>
          </a:prstGeom>
          <a:noFill/>
        </p:spPr>
        <p:txBody>
          <a:bodyPr wrap="square" rtlCol="0">
            <a:spAutoFit/>
          </a:bodyPr>
          <a:lstStyle/>
          <a:p>
            <a:pPr algn="ctr"/>
            <a:r>
              <a:rPr lang="en-IN" dirty="0"/>
              <a:t>Some patterns found in the ‘defaulter’ category!</a:t>
            </a:r>
          </a:p>
        </p:txBody>
      </p:sp>
    </p:spTree>
    <p:extLst>
      <p:ext uri="{BB962C8B-B14F-4D97-AF65-F5344CB8AC3E}">
        <p14:creationId xmlns:p14="http://schemas.microsoft.com/office/powerpoint/2010/main" val="26569479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47E1DB-9697-3F7B-BE72-78C66616B3D9}"/>
              </a:ext>
            </a:extLst>
          </p:cNvPr>
          <p:cNvSpPr>
            <a:spLocks noGrp="1"/>
          </p:cNvSpPr>
          <p:nvPr>
            <p:ph type="title"/>
          </p:nvPr>
        </p:nvSpPr>
        <p:spPr/>
        <p:txBody>
          <a:bodyPr/>
          <a:lstStyle/>
          <a:p>
            <a:r>
              <a:rPr lang="en-IN" dirty="0"/>
              <a:t>Graphical representation of data</a:t>
            </a:r>
          </a:p>
        </p:txBody>
      </p:sp>
      <p:graphicFrame>
        <p:nvGraphicFramePr>
          <p:cNvPr id="6" name="Content Placeholder 5">
            <a:extLst>
              <a:ext uri="{FF2B5EF4-FFF2-40B4-BE49-F238E27FC236}">
                <a16:creationId xmlns:a16="http://schemas.microsoft.com/office/drawing/2014/main" id="{E747A5D1-D5A6-72C7-5DF4-10A998CDE6FC}"/>
              </a:ext>
            </a:extLst>
          </p:cNvPr>
          <p:cNvGraphicFramePr>
            <a:graphicFrameLocks noGrp="1"/>
          </p:cNvGraphicFramePr>
          <p:nvPr>
            <p:ph idx="1"/>
            <p:extLst>
              <p:ext uri="{D42A27DB-BD31-4B8C-83A1-F6EECF244321}">
                <p14:modId xmlns:p14="http://schemas.microsoft.com/office/powerpoint/2010/main" val="1037530359"/>
              </p:ext>
            </p:extLst>
          </p:nvPr>
        </p:nvGraphicFramePr>
        <p:xfrm>
          <a:off x="1143000" y="2057400"/>
          <a:ext cx="5755640" cy="377444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Diagram 6">
            <a:extLst>
              <a:ext uri="{FF2B5EF4-FFF2-40B4-BE49-F238E27FC236}">
                <a16:creationId xmlns:a16="http://schemas.microsoft.com/office/drawing/2014/main" id="{1A2BFB87-684B-DF5D-6E89-0216B90DDBC6}"/>
              </a:ext>
            </a:extLst>
          </p:cNvPr>
          <p:cNvGraphicFramePr/>
          <p:nvPr>
            <p:extLst>
              <p:ext uri="{D42A27DB-BD31-4B8C-83A1-F6EECF244321}">
                <p14:modId xmlns:p14="http://schemas.microsoft.com/office/powerpoint/2010/main" val="4192624506"/>
              </p:ext>
            </p:extLst>
          </p:nvPr>
        </p:nvGraphicFramePr>
        <p:xfrm>
          <a:off x="7528560" y="2003976"/>
          <a:ext cx="3027680" cy="205748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8" name="Diagram 7">
            <a:extLst>
              <a:ext uri="{FF2B5EF4-FFF2-40B4-BE49-F238E27FC236}">
                <a16:creationId xmlns:a16="http://schemas.microsoft.com/office/drawing/2014/main" id="{F0F04086-C1B1-C592-A8EC-D0A8E41ADBB9}"/>
              </a:ext>
            </a:extLst>
          </p:cNvPr>
          <p:cNvGraphicFramePr/>
          <p:nvPr>
            <p:extLst>
              <p:ext uri="{D42A27DB-BD31-4B8C-83A1-F6EECF244321}">
                <p14:modId xmlns:p14="http://schemas.microsoft.com/office/powerpoint/2010/main" val="1622583486"/>
              </p:ext>
            </p:extLst>
          </p:nvPr>
        </p:nvGraphicFramePr>
        <p:xfrm>
          <a:off x="7528560" y="4190916"/>
          <a:ext cx="3027680" cy="2057484"/>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cxnSp>
        <p:nvCxnSpPr>
          <p:cNvPr id="10" name="Connector: Curved 9">
            <a:extLst>
              <a:ext uri="{FF2B5EF4-FFF2-40B4-BE49-F238E27FC236}">
                <a16:creationId xmlns:a16="http://schemas.microsoft.com/office/drawing/2014/main" id="{50EA03A6-DB6D-D4FD-A2B2-EF35E562E306}"/>
              </a:ext>
            </a:extLst>
          </p:cNvPr>
          <p:cNvCxnSpPr>
            <a:cxnSpLocks/>
          </p:cNvCxnSpPr>
          <p:nvPr/>
        </p:nvCxnSpPr>
        <p:spPr>
          <a:xfrm>
            <a:off x="9042400" y="3180080"/>
            <a:ext cx="1757680" cy="779696"/>
          </a:xfrm>
          <a:prstGeom prst="curvedConnector3">
            <a:avLst/>
          </a:prstGeom>
          <a:ln>
            <a:solidFill>
              <a:schemeClr val="accent2">
                <a:lumMod val="50000"/>
              </a:schemeClr>
            </a:solidFill>
            <a:tailEnd type="triangle"/>
          </a:ln>
        </p:spPr>
        <p:style>
          <a:lnRef idx="1">
            <a:schemeClr val="accent2"/>
          </a:lnRef>
          <a:fillRef idx="0">
            <a:schemeClr val="accent2"/>
          </a:fillRef>
          <a:effectRef idx="0">
            <a:schemeClr val="accent2"/>
          </a:effectRef>
          <a:fontRef idx="minor">
            <a:schemeClr val="tx1"/>
          </a:fontRef>
        </p:style>
      </p:cxnSp>
      <p:sp>
        <p:nvSpPr>
          <p:cNvPr id="12" name="TextBox 11">
            <a:extLst>
              <a:ext uri="{FF2B5EF4-FFF2-40B4-BE49-F238E27FC236}">
                <a16:creationId xmlns:a16="http://schemas.microsoft.com/office/drawing/2014/main" id="{49B52091-691D-7B88-2BD5-921218A86A81}"/>
              </a:ext>
            </a:extLst>
          </p:cNvPr>
          <p:cNvSpPr txBox="1"/>
          <p:nvPr/>
        </p:nvSpPr>
        <p:spPr>
          <a:xfrm>
            <a:off x="10965180" y="3775110"/>
            <a:ext cx="594360" cy="369332"/>
          </a:xfrm>
          <a:prstGeom prst="rect">
            <a:avLst/>
          </a:prstGeom>
          <a:noFill/>
        </p:spPr>
        <p:txBody>
          <a:bodyPr wrap="square" rtlCol="0">
            <a:spAutoFit/>
          </a:bodyPr>
          <a:lstStyle/>
          <a:p>
            <a:r>
              <a:rPr lang="en-IN" dirty="0"/>
              <a:t>264</a:t>
            </a:r>
          </a:p>
        </p:txBody>
      </p:sp>
      <p:cxnSp>
        <p:nvCxnSpPr>
          <p:cNvPr id="13" name="Connector: Curved 12">
            <a:extLst>
              <a:ext uri="{FF2B5EF4-FFF2-40B4-BE49-F238E27FC236}">
                <a16:creationId xmlns:a16="http://schemas.microsoft.com/office/drawing/2014/main" id="{7A6AC616-7A84-13F5-B23F-952DBBC726CB}"/>
              </a:ext>
            </a:extLst>
          </p:cNvPr>
          <p:cNvCxnSpPr>
            <a:cxnSpLocks/>
          </p:cNvCxnSpPr>
          <p:nvPr/>
        </p:nvCxnSpPr>
        <p:spPr>
          <a:xfrm>
            <a:off x="9042400" y="5305222"/>
            <a:ext cx="1757680" cy="779696"/>
          </a:xfrm>
          <a:prstGeom prst="curvedConnector3">
            <a:avLst/>
          </a:prstGeom>
          <a:ln>
            <a:solidFill>
              <a:schemeClr val="accent2">
                <a:lumMod val="50000"/>
              </a:schemeClr>
            </a:solidFill>
            <a:tailEnd type="triangle"/>
          </a:ln>
        </p:spPr>
        <p:style>
          <a:lnRef idx="1">
            <a:schemeClr val="accent2"/>
          </a:lnRef>
          <a:fillRef idx="0">
            <a:schemeClr val="accent2"/>
          </a:fillRef>
          <a:effectRef idx="0">
            <a:schemeClr val="accent2"/>
          </a:effectRef>
          <a:fontRef idx="minor">
            <a:schemeClr val="tx1"/>
          </a:fontRef>
        </p:style>
      </p:cxnSp>
      <p:sp>
        <p:nvSpPr>
          <p:cNvPr id="14" name="TextBox 13">
            <a:extLst>
              <a:ext uri="{FF2B5EF4-FFF2-40B4-BE49-F238E27FC236}">
                <a16:creationId xmlns:a16="http://schemas.microsoft.com/office/drawing/2014/main" id="{01FACC76-9B49-39B1-B72B-96564DEBEAB1}"/>
              </a:ext>
            </a:extLst>
          </p:cNvPr>
          <p:cNvSpPr txBox="1"/>
          <p:nvPr/>
        </p:nvSpPr>
        <p:spPr>
          <a:xfrm>
            <a:off x="10965180" y="5879068"/>
            <a:ext cx="594360" cy="369332"/>
          </a:xfrm>
          <a:prstGeom prst="rect">
            <a:avLst/>
          </a:prstGeom>
          <a:noFill/>
        </p:spPr>
        <p:txBody>
          <a:bodyPr wrap="square" rtlCol="0">
            <a:spAutoFit/>
          </a:bodyPr>
          <a:lstStyle/>
          <a:p>
            <a:r>
              <a:rPr lang="en-IN" dirty="0"/>
              <a:t>106</a:t>
            </a:r>
          </a:p>
        </p:txBody>
      </p:sp>
    </p:spTree>
    <p:extLst>
      <p:ext uri="{BB962C8B-B14F-4D97-AF65-F5344CB8AC3E}">
        <p14:creationId xmlns:p14="http://schemas.microsoft.com/office/powerpoint/2010/main" val="9569001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3512E8-E6EF-2041-FF87-3EA205A757CC}"/>
              </a:ext>
            </a:extLst>
          </p:cNvPr>
          <p:cNvSpPr>
            <a:spLocks noGrp="1"/>
          </p:cNvSpPr>
          <p:nvPr>
            <p:ph type="title"/>
          </p:nvPr>
        </p:nvSpPr>
        <p:spPr/>
        <p:txBody>
          <a:bodyPr/>
          <a:lstStyle/>
          <a:p>
            <a:r>
              <a:rPr lang="en-IN" dirty="0"/>
              <a:t>Insights</a:t>
            </a:r>
          </a:p>
        </p:txBody>
      </p:sp>
      <p:sp>
        <p:nvSpPr>
          <p:cNvPr id="3" name="Content Placeholder 2">
            <a:extLst>
              <a:ext uri="{FF2B5EF4-FFF2-40B4-BE49-F238E27FC236}">
                <a16:creationId xmlns:a16="http://schemas.microsoft.com/office/drawing/2014/main" id="{2FDD7160-17A1-4EC3-FA4E-3EDAD39A4F62}"/>
              </a:ext>
            </a:extLst>
          </p:cNvPr>
          <p:cNvSpPr>
            <a:spLocks noGrp="1"/>
          </p:cNvSpPr>
          <p:nvPr>
            <p:ph idx="1"/>
          </p:nvPr>
        </p:nvSpPr>
        <p:spPr/>
        <p:txBody>
          <a:bodyPr/>
          <a:lstStyle/>
          <a:p>
            <a:r>
              <a:rPr lang="en-IN" dirty="0"/>
              <a:t>Migrant workers constitute of a high proportion of the defaulters. Coming from other nations, they’ll find it hard to bag high paying jobs and thus use money at there disposal to meet ends and find it hard to payback.</a:t>
            </a:r>
          </a:p>
          <a:p>
            <a:r>
              <a:rPr lang="en-IN" dirty="0"/>
              <a:t>People above 40 but with work experience less than 5 years imply that either they aren’t very good at  there jobs or just not skilled enough to bag one. </a:t>
            </a:r>
          </a:p>
          <a:p>
            <a:r>
              <a:rPr lang="en-IN" dirty="0"/>
              <a:t> Young people below the age of 30 are either studying, live on parent’s money or are freshers at their respective jobs. With less stable income and lesser experience, they are a risky category.</a:t>
            </a:r>
          </a:p>
          <a:p>
            <a:r>
              <a:rPr lang="en-IN" dirty="0"/>
              <a:t>New recruits that have started learning to use and spend at the right places, there’s always a tendency to overspend in them. With relatively lower wages, they are a liability.</a:t>
            </a:r>
          </a:p>
        </p:txBody>
      </p:sp>
    </p:spTree>
    <p:extLst>
      <p:ext uri="{BB962C8B-B14F-4D97-AF65-F5344CB8AC3E}">
        <p14:creationId xmlns:p14="http://schemas.microsoft.com/office/powerpoint/2010/main" val="34936668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DB28D-2BDA-99AB-CF55-FBCA07BF4128}"/>
              </a:ext>
            </a:extLst>
          </p:cNvPr>
          <p:cNvSpPr>
            <a:spLocks noGrp="1"/>
          </p:cNvSpPr>
          <p:nvPr>
            <p:ph type="title"/>
          </p:nvPr>
        </p:nvSpPr>
        <p:spPr/>
        <p:txBody>
          <a:bodyPr/>
          <a:lstStyle/>
          <a:p>
            <a:r>
              <a:rPr lang="en-IN" dirty="0"/>
              <a:t>Our recommendation</a:t>
            </a:r>
          </a:p>
        </p:txBody>
      </p:sp>
      <p:graphicFrame>
        <p:nvGraphicFramePr>
          <p:cNvPr id="6" name="Content Placeholder 5">
            <a:extLst>
              <a:ext uri="{FF2B5EF4-FFF2-40B4-BE49-F238E27FC236}">
                <a16:creationId xmlns:a16="http://schemas.microsoft.com/office/drawing/2014/main" id="{99624DE5-2CC9-E823-C9EE-78EA5E6CAEF7}"/>
              </a:ext>
            </a:extLst>
          </p:cNvPr>
          <p:cNvGraphicFramePr>
            <a:graphicFrameLocks noGrp="1"/>
          </p:cNvGraphicFramePr>
          <p:nvPr>
            <p:ph idx="1"/>
            <p:extLst>
              <p:ext uri="{D42A27DB-BD31-4B8C-83A1-F6EECF244321}">
                <p14:modId xmlns:p14="http://schemas.microsoft.com/office/powerpoint/2010/main" val="2065400293"/>
              </p:ext>
            </p:extLst>
          </p:nvPr>
        </p:nvGraphicFramePr>
        <p:xfrm>
          <a:off x="1143000" y="1534160"/>
          <a:ext cx="9906000" cy="45618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Box 6">
            <a:extLst>
              <a:ext uri="{FF2B5EF4-FFF2-40B4-BE49-F238E27FC236}">
                <a16:creationId xmlns:a16="http://schemas.microsoft.com/office/drawing/2014/main" id="{E9B802B5-2C42-3CBF-EAA2-9D010376B410}"/>
              </a:ext>
            </a:extLst>
          </p:cNvPr>
          <p:cNvSpPr txBox="1"/>
          <p:nvPr/>
        </p:nvSpPr>
        <p:spPr>
          <a:xfrm>
            <a:off x="1143000" y="5085080"/>
            <a:ext cx="9890760" cy="923330"/>
          </a:xfrm>
          <a:prstGeom prst="rect">
            <a:avLst/>
          </a:prstGeom>
          <a:noFill/>
        </p:spPr>
        <p:txBody>
          <a:bodyPr wrap="square" rtlCol="0">
            <a:spAutoFit/>
          </a:bodyPr>
          <a:lstStyle/>
          <a:p>
            <a:r>
              <a:rPr lang="en-IN" dirty="0"/>
              <a:t>These people do not yet have a default to there names but things can take a turn for the worse very soon. </a:t>
            </a:r>
            <a:r>
              <a:rPr lang="en-IN" b="1" dirty="0"/>
              <a:t>Be careful!</a:t>
            </a:r>
          </a:p>
          <a:p>
            <a:endParaRPr lang="en-IN" dirty="0"/>
          </a:p>
        </p:txBody>
      </p:sp>
    </p:spTree>
    <p:extLst>
      <p:ext uri="{BB962C8B-B14F-4D97-AF65-F5344CB8AC3E}">
        <p14:creationId xmlns:p14="http://schemas.microsoft.com/office/powerpoint/2010/main" val="9864395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A2444-6BE2-5DD1-8C34-1B41DAF03774}"/>
              </a:ext>
            </a:extLst>
          </p:cNvPr>
          <p:cNvSpPr>
            <a:spLocks noGrp="1"/>
          </p:cNvSpPr>
          <p:nvPr>
            <p:ph type="title"/>
          </p:nvPr>
        </p:nvSpPr>
        <p:spPr/>
        <p:txBody>
          <a:bodyPr/>
          <a:lstStyle/>
          <a:p>
            <a:r>
              <a:rPr lang="en-IN" dirty="0"/>
              <a:t>Future Scope</a:t>
            </a:r>
          </a:p>
        </p:txBody>
      </p:sp>
      <p:graphicFrame>
        <p:nvGraphicFramePr>
          <p:cNvPr id="4" name="Table 4">
            <a:extLst>
              <a:ext uri="{FF2B5EF4-FFF2-40B4-BE49-F238E27FC236}">
                <a16:creationId xmlns:a16="http://schemas.microsoft.com/office/drawing/2014/main" id="{7E333B97-483C-8C25-86E6-50AD3E90B670}"/>
              </a:ext>
            </a:extLst>
          </p:cNvPr>
          <p:cNvGraphicFramePr>
            <a:graphicFrameLocks noGrp="1"/>
          </p:cNvGraphicFramePr>
          <p:nvPr>
            <p:ph idx="1"/>
            <p:extLst>
              <p:ext uri="{D42A27DB-BD31-4B8C-83A1-F6EECF244321}">
                <p14:modId xmlns:p14="http://schemas.microsoft.com/office/powerpoint/2010/main" val="2363344348"/>
              </p:ext>
            </p:extLst>
          </p:nvPr>
        </p:nvGraphicFramePr>
        <p:xfrm>
          <a:off x="1143000" y="2057400"/>
          <a:ext cx="9872662" cy="1483360"/>
        </p:xfrm>
        <a:graphic>
          <a:graphicData uri="http://schemas.openxmlformats.org/drawingml/2006/table">
            <a:tbl>
              <a:tblPr firstRow="1" bandRow="1">
                <a:tableStyleId>{5C22544A-7EE6-4342-B048-85BDC9FD1C3A}</a:tableStyleId>
              </a:tblPr>
              <a:tblGrid>
                <a:gridCol w="4936331">
                  <a:extLst>
                    <a:ext uri="{9D8B030D-6E8A-4147-A177-3AD203B41FA5}">
                      <a16:colId xmlns:a16="http://schemas.microsoft.com/office/drawing/2014/main" val="1590349868"/>
                    </a:ext>
                  </a:extLst>
                </a:gridCol>
                <a:gridCol w="4936331">
                  <a:extLst>
                    <a:ext uri="{9D8B030D-6E8A-4147-A177-3AD203B41FA5}">
                      <a16:colId xmlns:a16="http://schemas.microsoft.com/office/drawing/2014/main" val="1367150081"/>
                    </a:ext>
                  </a:extLst>
                </a:gridCol>
              </a:tblGrid>
              <a:tr h="370840">
                <a:tc>
                  <a:txBody>
                    <a:bodyPr/>
                    <a:lstStyle/>
                    <a:p>
                      <a:pPr algn="ctr"/>
                      <a:r>
                        <a:rPr lang="en-IN" dirty="0"/>
                        <a:t>Occupation type</a:t>
                      </a:r>
                    </a:p>
                  </a:txBody>
                  <a:tcPr/>
                </a:tc>
                <a:tc>
                  <a:txBody>
                    <a:bodyPr/>
                    <a:lstStyle/>
                    <a:p>
                      <a:pPr algn="ctr"/>
                      <a:r>
                        <a:rPr lang="en-IN" dirty="0"/>
                        <a:t>%default in said profession</a:t>
                      </a:r>
                    </a:p>
                  </a:txBody>
                  <a:tcPr/>
                </a:tc>
                <a:extLst>
                  <a:ext uri="{0D108BD9-81ED-4DB2-BD59-A6C34878D82A}">
                    <a16:rowId xmlns:a16="http://schemas.microsoft.com/office/drawing/2014/main" val="2802436258"/>
                  </a:ext>
                </a:extLst>
              </a:tr>
              <a:tr h="370840">
                <a:tc>
                  <a:txBody>
                    <a:bodyPr/>
                    <a:lstStyle/>
                    <a:p>
                      <a:pPr algn="ctr"/>
                      <a:r>
                        <a:rPr lang="en-IN" dirty="0"/>
                        <a:t>Secretaries</a:t>
                      </a:r>
                    </a:p>
                  </a:txBody>
                  <a:tcPr/>
                </a:tc>
                <a:tc>
                  <a:txBody>
                    <a:bodyPr/>
                    <a:lstStyle/>
                    <a:p>
                      <a:pPr algn="ctr"/>
                      <a:r>
                        <a:rPr lang="en-IN" dirty="0"/>
                        <a:t>4.02</a:t>
                      </a:r>
                    </a:p>
                  </a:txBody>
                  <a:tcPr/>
                </a:tc>
                <a:extLst>
                  <a:ext uri="{0D108BD9-81ED-4DB2-BD59-A6C34878D82A}">
                    <a16:rowId xmlns:a16="http://schemas.microsoft.com/office/drawing/2014/main" val="4034323943"/>
                  </a:ext>
                </a:extLst>
              </a:tr>
              <a:tr h="370840">
                <a:tc>
                  <a:txBody>
                    <a:bodyPr/>
                    <a:lstStyle/>
                    <a:p>
                      <a:pPr algn="ctr"/>
                      <a:r>
                        <a:rPr lang="en-IN" dirty="0"/>
                        <a:t>Accountants</a:t>
                      </a:r>
                    </a:p>
                  </a:txBody>
                  <a:tcPr/>
                </a:tc>
                <a:tc>
                  <a:txBody>
                    <a:bodyPr/>
                    <a:lstStyle/>
                    <a:p>
                      <a:pPr algn="ctr"/>
                      <a:r>
                        <a:rPr lang="en-IN" dirty="0"/>
                        <a:t>5.29</a:t>
                      </a:r>
                    </a:p>
                  </a:txBody>
                  <a:tcPr/>
                </a:tc>
                <a:extLst>
                  <a:ext uri="{0D108BD9-81ED-4DB2-BD59-A6C34878D82A}">
                    <a16:rowId xmlns:a16="http://schemas.microsoft.com/office/drawing/2014/main" val="1964051509"/>
                  </a:ext>
                </a:extLst>
              </a:tr>
              <a:tr h="370840">
                <a:tc>
                  <a:txBody>
                    <a:bodyPr/>
                    <a:lstStyle/>
                    <a:p>
                      <a:pPr algn="ctr"/>
                      <a:r>
                        <a:rPr lang="en-IN" dirty="0"/>
                        <a:t>Core Staff</a:t>
                      </a:r>
                    </a:p>
                  </a:txBody>
                  <a:tcPr/>
                </a:tc>
                <a:tc>
                  <a:txBody>
                    <a:bodyPr/>
                    <a:lstStyle/>
                    <a:p>
                      <a:pPr algn="ctr"/>
                      <a:r>
                        <a:rPr lang="en-IN" dirty="0"/>
                        <a:t>5.98</a:t>
                      </a:r>
                    </a:p>
                  </a:txBody>
                  <a:tcPr/>
                </a:tc>
                <a:extLst>
                  <a:ext uri="{0D108BD9-81ED-4DB2-BD59-A6C34878D82A}">
                    <a16:rowId xmlns:a16="http://schemas.microsoft.com/office/drawing/2014/main" val="900607106"/>
                  </a:ext>
                </a:extLst>
              </a:tr>
            </a:tbl>
          </a:graphicData>
        </a:graphic>
      </p:graphicFrame>
      <p:sp>
        <p:nvSpPr>
          <p:cNvPr id="6" name="TextBox 5">
            <a:extLst>
              <a:ext uri="{FF2B5EF4-FFF2-40B4-BE49-F238E27FC236}">
                <a16:creationId xmlns:a16="http://schemas.microsoft.com/office/drawing/2014/main" id="{3526CA09-BE07-1529-FEE9-26968A644CD7}"/>
              </a:ext>
            </a:extLst>
          </p:cNvPr>
          <p:cNvSpPr txBox="1"/>
          <p:nvPr/>
        </p:nvSpPr>
        <p:spPr>
          <a:xfrm>
            <a:off x="1143000" y="3891280"/>
            <a:ext cx="9875520" cy="923330"/>
          </a:xfrm>
          <a:prstGeom prst="rect">
            <a:avLst/>
          </a:prstGeom>
          <a:noFill/>
        </p:spPr>
        <p:txBody>
          <a:bodyPr wrap="square" rtlCol="0">
            <a:spAutoFit/>
          </a:bodyPr>
          <a:lstStyle/>
          <a:p>
            <a:r>
              <a:rPr lang="en-IN" dirty="0"/>
              <a:t>Some people the company should </a:t>
            </a:r>
            <a:r>
              <a:rPr lang="en-IN" b="1" dirty="0"/>
              <a:t>sell more credit cards</a:t>
            </a:r>
            <a:r>
              <a:rPr lang="en-IN" dirty="0"/>
              <a:t> </a:t>
            </a:r>
            <a:r>
              <a:rPr lang="en-IN" b="1" dirty="0"/>
              <a:t>to</a:t>
            </a:r>
            <a:r>
              <a:rPr lang="en-IN" dirty="0"/>
              <a:t> since it doesn't have a problem in acquiring new customers. They default less, have stable income, relatively higher income, well educated and if done, will increase the revenue of the company.</a:t>
            </a:r>
          </a:p>
        </p:txBody>
      </p:sp>
    </p:spTree>
    <p:extLst>
      <p:ext uri="{BB962C8B-B14F-4D97-AF65-F5344CB8AC3E}">
        <p14:creationId xmlns:p14="http://schemas.microsoft.com/office/powerpoint/2010/main" val="36015876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9D166BB-E84E-C785-5805-3676B4F284D6}"/>
              </a:ext>
            </a:extLst>
          </p:cNvPr>
          <p:cNvSpPr>
            <a:spLocks noGrp="1"/>
          </p:cNvSpPr>
          <p:nvPr>
            <p:ph idx="1"/>
          </p:nvPr>
        </p:nvSpPr>
        <p:spPr>
          <a:xfrm>
            <a:off x="1143000" y="670560"/>
            <a:ext cx="9872871" cy="5425440"/>
          </a:xfrm>
        </p:spPr>
        <p:txBody>
          <a:bodyPr/>
          <a:lstStyle/>
          <a:p>
            <a:pPr marL="45720" indent="0">
              <a:buNone/>
            </a:pPr>
            <a:r>
              <a:rPr lang="en-IN" dirty="0"/>
              <a:t>We also propose a 3 layered system for the company to adopt in the future.</a:t>
            </a:r>
          </a:p>
          <a:p>
            <a:pPr marL="45720" indent="0">
              <a:buNone/>
            </a:pPr>
            <a:endParaRPr lang="en-IN" dirty="0"/>
          </a:p>
        </p:txBody>
      </p:sp>
      <p:sp>
        <p:nvSpPr>
          <p:cNvPr id="4" name="Rectangle 3">
            <a:extLst>
              <a:ext uri="{FF2B5EF4-FFF2-40B4-BE49-F238E27FC236}">
                <a16:creationId xmlns:a16="http://schemas.microsoft.com/office/drawing/2014/main" id="{E168CA6A-BB73-798B-5196-6EEDC329BC5E}"/>
              </a:ext>
            </a:extLst>
          </p:cNvPr>
          <p:cNvSpPr/>
          <p:nvPr/>
        </p:nvSpPr>
        <p:spPr>
          <a:xfrm>
            <a:off x="1280160" y="1605280"/>
            <a:ext cx="9052560" cy="69088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bg2">
                  <a:lumMod val="25000"/>
                </a:schemeClr>
              </a:solidFill>
              <a:highlight>
                <a:srgbClr val="FFFF00"/>
              </a:highlight>
            </a:endParaRPr>
          </a:p>
        </p:txBody>
      </p:sp>
      <p:sp>
        <p:nvSpPr>
          <p:cNvPr id="5" name="Rectangle 4">
            <a:extLst>
              <a:ext uri="{FF2B5EF4-FFF2-40B4-BE49-F238E27FC236}">
                <a16:creationId xmlns:a16="http://schemas.microsoft.com/office/drawing/2014/main" id="{0F2BA6EA-EC79-7D97-CA94-F884971D1797}"/>
              </a:ext>
            </a:extLst>
          </p:cNvPr>
          <p:cNvSpPr/>
          <p:nvPr/>
        </p:nvSpPr>
        <p:spPr>
          <a:xfrm>
            <a:off x="1280160" y="2255520"/>
            <a:ext cx="9052560" cy="46736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439C04A3-231D-8B52-B46F-7D74BE95E732}"/>
              </a:ext>
            </a:extLst>
          </p:cNvPr>
          <p:cNvSpPr/>
          <p:nvPr/>
        </p:nvSpPr>
        <p:spPr>
          <a:xfrm>
            <a:off x="1280160" y="3180080"/>
            <a:ext cx="9052560" cy="69088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B4341A34-93B8-976D-6D68-3E3FC5380103}"/>
              </a:ext>
            </a:extLst>
          </p:cNvPr>
          <p:cNvSpPr/>
          <p:nvPr/>
        </p:nvSpPr>
        <p:spPr>
          <a:xfrm>
            <a:off x="1280160" y="2707640"/>
            <a:ext cx="9052560" cy="46736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TextBox 8">
            <a:extLst>
              <a:ext uri="{FF2B5EF4-FFF2-40B4-BE49-F238E27FC236}">
                <a16:creationId xmlns:a16="http://schemas.microsoft.com/office/drawing/2014/main" id="{3571D503-1A20-27B3-B86F-A2BC0B8D638F}"/>
              </a:ext>
            </a:extLst>
          </p:cNvPr>
          <p:cNvSpPr txBox="1"/>
          <p:nvPr/>
        </p:nvSpPr>
        <p:spPr>
          <a:xfrm>
            <a:off x="1544320" y="1766054"/>
            <a:ext cx="8524240" cy="369332"/>
          </a:xfrm>
          <a:prstGeom prst="rect">
            <a:avLst/>
          </a:prstGeom>
          <a:noFill/>
        </p:spPr>
        <p:txBody>
          <a:bodyPr wrap="square" rtlCol="0">
            <a:spAutoFit/>
          </a:bodyPr>
          <a:lstStyle/>
          <a:p>
            <a:r>
              <a:rPr lang="en-IN" dirty="0"/>
              <a:t>People with credit score&gt; 700 and the ones who pay their credit card bills on time</a:t>
            </a:r>
          </a:p>
        </p:txBody>
      </p:sp>
      <p:sp>
        <p:nvSpPr>
          <p:cNvPr id="10" name="TextBox 9">
            <a:extLst>
              <a:ext uri="{FF2B5EF4-FFF2-40B4-BE49-F238E27FC236}">
                <a16:creationId xmlns:a16="http://schemas.microsoft.com/office/drawing/2014/main" id="{822F102F-3E5B-9DDD-612F-8AF807A461FD}"/>
              </a:ext>
            </a:extLst>
          </p:cNvPr>
          <p:cNvSpPr txBox="1"/>
          <p:nvPr/>
        </p:nvSpPr>
        <p:spPr>
          <a:xfrm>
            <a:off x="1544320" y="2304534"/>
            <a:ext cx="8524240" cy="369332"/>
          </a:xfrm>
          <a:prstGeom prst="rect">
            <a:avLst/>
          </a:prstGeom>
          <a:noFill/>
        </p:spPr>
        <p:txBody>
          <a:bodyPr wrap="square" rtlCol="0">
            <a:spAutoFit/>
          </a:bodyPr>
          <a:lstStyle/>
          <a:p>
            <a:r>
              <a:rPr lang="en-IN" dirty="0"/>
              <a:t>People with credit score&gt; 700 and uses &gt; 70% of credit limit</a:t>
            </a:r>
          </a:p>
        </p:txBody>
      </p:sp>
      <p:sp>
        <p:nvSpPr>
          <p:cNvPr id="11" name="TextBox 10">
            <a:extLst>
              <a:ext uri="{FF2B5EF4-FFF2-40B4-BE49-F238E27FC236}">
                <a16:creationId xmlns:a16="http://schemas.microsoft.com/office/drawing/2014/main" id="{14CE7110-EC10-C3FB-5654-5322F7728C14}"/>
              </a:ext>
            </a:extLst>
          </p:cNvPr>
          <p:cNvSpPr txBox="1"/>
          <p:nvPr/>
        </p:nvSpPr>
        <p:spPr>
          <a:xfrm>
            <a:off x="1544320" y="2751435"/>
            <a:ext cx="8524240" cy="369332"/>
          </a:xfrm>
          <a:prstGeom prst="rect">
            <a:avLst/>
          </a:prstGeom>
          <a:noFill/>
        </p:spPr>
        <p:txBody>
          <a:bodyPr wrap="square" rtlCol="0">
            <a:spAutoFit/>
          </a:bodyPr>
          <a:lstStyle/>
          <a:p>
            <a:r>
              <a:rPr lang="en-IN" dirty="0"/>
              <a:t>People with credit score&lt; 700 and uses &gt; 70% of credit limit</a:t>
            </a:r>
          </a:p>
        </p:txBody>
      </p:sp>
      <p:sp>
        <p:nvSpPr>
          <p:cNvPr id="12" name="TextBox 11">
            <a:extLst>
              <a:ext uri="{FF2B5EF4-FFF2-40B4-BE49-F238E27FC236}">
                <a16:creationId xmlns:a16="http://schemas.microsoft.com/office/drawing/2014/main" id="{3B2A77BE-B99B-C370-FFDC-8D7552C58E61}"/>
              </a:ext>
            </a:extLst>
          </p:cNvPr>
          <p:cNvSpPr txBox="1"/>
          <p:nvPr/>
        </p:nvSpPr>
        <p:spPr>
          <a:xfrm>
            <a:off x="1544320" y="3340854"/>
            <a:ext cx="8524240" cy="369332"/>
          </a:xfrm>
          <a:prstGeom prst="rect">
            <a:avLst/>
          </a:prstGeom>
          <a:noFill/>
        </p:spPr>
        <p:txBody>
          <a:bodyPr wrap="square" rtlCol="0">
            <a:spAutoFit/>
          </a:bodyPr>
          <a:lstStyle/>
          <a:p>
            <a:r>
              <a:rPr lang="en-IN" dirty="0"/>
              <a:t>The defaulters!</a:t>
            </a:r>
          </a:p>
        </p:txBody>
      </p:sp>
      <p:sp>
        <p:nvSpPr>
          <p:cNvPr id="13" name="TextBox 12">
            <a:extLst>
              <a:ext uri="{FF2B5EF4-FFF2-40B4-BE49-F238E27FC236}">
                <a16:creationId xmlns:a16="http://schemas.microsoft.com/office/drawing/2014/main" id="{5DB60E21-ED0F-9940-87A7-D5657A003BAB}"/>
              </a:ext>
            </a:extLst>
          </p:cNvPr>
          <p:cNvSpPr txBox="1"/>
          <p:nvPr/>
        </p:nvSpPr>
        <p:spPr>
          <a:xfrm>
            <a:off x="1280160" y="4307840"/>
            <a:ext cx="9052560" cy="1477328"/>
          </a:xfrm>
          <a:prstGeom prst="rect">
            <a:avLst/>
          </a:prstGeom>
          <a:noFill/>
        </p:spPr>
        <p:txBody>
          <a:bodyPr wrap="square" rtlCol="0">
            <a:spAutoFit/>
          </a:bodyPr>
          <a:lstStyle/>
          <a:p>
            <a:r>
              <a:rPr lang="en-IN" dirty="0">
                <a:solidFill>
                  <a:srgbClr val="00B0F0"/>
                </a:solidFill>
              </a:rPr>
              <a:t>The </a:t>
            </a:r>
            <a:r>
              <a:rPr lang="en-IN" b="1" dirty="0">
                <a:solidFill>
                  <a:srgbClr val="00B0F0"/>
                </a:solidFill>
              </a:rPr>
              <a:t>yellow</a:t>
            </a:r>
            <a:r>
              <a:rPr lang="en-IN" dirty="0">
                <a:solidFill>
                  <a:srgbClr val="00B0F0"/>
                </a:solidFill>
              </a:rPr>
              <a:t> region guys are the potential </a:t>
            </a:r>
            <a:r>
              <a:rPr lang="en-IN" b="1" dirty="0">
                <a:solidFill>
                  <a:srgbClr val="00B0F0"/>
                </a:solidFill>
              </a:rPr>
              <a:t>green</a:t>
            </a:r>
            <a:r>
              <a:rPr lang="en-IN" dirty="0">
                <a:solidFill>
                  <a:srgbClr val="00B0F0"/>
                </a:solidFill>
              </a:rPr>
              <a:t> zone guys. On the other hand, the </a:t>
            </a:r>
            <a:r>
              <a:rPr lang="en-IN" b="1" dirty="0">
                <a:solidFill>
                  <a:srgbClr val="00B0F0"/>
                </a:solidFill>
              </a:rPr>
              <a:t>orange</a:t>
            </a:r>
            <a:r>
              <a:rPr lang="en-IN" dirty="0">
                <a:solidFill>
                  <a:srgbClr val="00B0F0"/>
                </a:solidFill>
              </a:rPr>
              <a:t> zone people are potential future defaulters! Based on their credit score and bill payment they can switch zones. We have to minimize the orange zone and red zone guys and aim substantially increase the green and yellow zone fellas! Strict checks should be made on the orange zone guys from some time before the end of the month.</a:t>
            </a:r>
          </a:p>
        </p:txBody>
      </p:sp>
    </p:spTree>
    <p:extLst>
      <p:ext uri="{BB962C8B-B14F-4D97-AF65-F5344CB8AC3E}">
        <p14:creationId xmlns:p14="http://schemas.microsoft.com/office/powerpoint/2010/main" val="26535690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A8C96-D456-CDA3-DB7C-887B2D82A7D7}"/>
              </a:ext>
            </a:extLst>
          </p:cNvPr>
          <p:cNvSpPr>
            <a:spLocks noGrp="1"/>
          </p:cNvSpPr>
          <p:nvPr>
            <p:ph type="title"/>
          </p:nvPr>
        </p:nvSpPr>
        <p:spPr/>
        <p:txBody>
          <a:bodyPr/>
          <a:lstStyle/>
          <a:p>
            <a:r>
              <a:rPr lang="en-IN" dirty="0"/>
              <a:t>Remedy</a:t>
            </a:r>
          </a:p>
        </p:txBody>
      </p:sp>
      <p:sp>
        <p:nvSpPr>
          <p:cNvPr id="3" name="Content Placeholder 2">
            <a:extLst>
              <a:ext uri="{FF2B5EF4-FFF2-40B4-BE49-F238E27FC236}">
                <a16:creationId xmlns:a16="http://schemas.microsoft.com/office/drawing/2014/main" id="{3302B429-A3AB-0FFA-0878-DB6B454D654D}"/>
              </a:ext>
            </a:extLst>
          </p:cNvPr>
          <p:cNvSpPr>
            <a:spLocks noGrp="1"/>
          </p:cNvSpPr>
          <p:nvPr>
            <p:ph idx="1"/>
          </p:nvPr>
        </p:nvSpPr>
        <p:spPr/>
        <p:txBody>
          <a:bodyPr>
            <a:normAutofit lnSpcReduction="10000"/>
          </a:bodyPr>
          <a:lstStyle/>
          <a:p>
            <a:pPr marL="45720" indent="0">
              <a:buNone/>
            </a:pPr>
            <a:r>
              <a:rPr lang="en-IN" b="1" dirty="0"/>
              <a:t>STOPLOSS-</a:t>
            </a:r>
          </a:p>
          <a:p>
            <a:pPr marL="45720" indent="0">
              <a:buNone/>
            </a:pPr>
            <a:r>
              <a:rPr lang="en-IN" dirty="0"/>
              <a:t>For people with credit card defaults, a system involving ‘stoploss’ should be adopted. Here, whenever the defaulter uses 70% of his or her credit card limit, he or she has to first come and pay up the amount used and then be allowed to use the rest 30%.</a:t>
            </a:r>
          </a:p>
          <a:p>
            <a:pPr marL="45720" indent="0">
              <a:buNone/>
            </a:pPr>
            <a:r>
              <a:rPr lang="en-IN" dirty="0"/>
              <a:t>This is a two way solution-</a:t>
            </a:r>
          </a:p>
          <a:p>
            <a:pPr marL="45720" indent="0">
              <a:buNone/>
            </a:pPr>
            <a:r>
              <a:rPr lang="en-IN" dirty="0"/>
              <a:t>   </a:t>
            </a:r>
            <a:r>
              <a:rPr lang="en-IN" dirty="0" err="1"/>
              <a:t>i</a:t>
            </a:r>
            <a:r>
              <a:rPr lang="en-IN" dirty="0"/>
              <a:t>) If the person still doesn't pay, we can restrict him or her at 70% which helps </a:t>
            </a:r>
            <a:r>
              <a:rPr lang="en-IN" b="1" dirty="0"/>
              <a:t>minimize the company’s losses</a:t>
            </a:r>
            <a:r>
              <a:rPr lang="en-IN" dirty="0"/>
              <a:t>.</a:t>
            </a:r>
          </a:p>
          <a:p>
            <a:pPr marL="45720" indent="0">
              <a:buNone/>
            </a:pPr>
            <a:r>
              <a:rPr lang="en-IN" dirty="0"/>
              <a:t>   ii) If he pays up the 70%, he or she will take it as a warning from the bank and think before spending the other 30. It will implore the person to only use the card further if he or she is sure! This will </a:t>
            </a:r>
            <a:r>
              <a:rPr lang="en-IN" b="1" dirty="0"/>
              <a:t>increase the company’s revenue. </a:t>
            </a:r>
            <a:r>
              <a:rPr lang="en-IN" dirty="0"/>
              <a:t>Even if the person doesn’t pay after that, we would have retrieved the major chunk of money used.</a:t>
            </a:r>
            <a:endParaRPr lang="en-IN" b="1" dirty="0"/>
          </a:p>
        </p:txBody>
      </p:sp>
    </p:spTree>
    <p:extLst>
      <p:ext uri="{BB962C8B-B14F-4D97-AF65-F5344CB8AC3E}">
        <p14:creationId xmlns:p14="http://schemas.microsoft.com/office/powerpoint/2010/main" val="1338984892"/>
      </p:ext>
    </p:extLst>
  </p:cSld>
  <p:clrMapOvr>
    <a:masterClrMapping/>
  </p:clrMapOvr>
</p:sld>
</file>

<file path=ppt/theme/theme1.xml><?xml version="1.0" encoding="utf-8"?>
<a:theme xmlns:a="http://schemas.openxmlformats.org/drawingml/2006/main" name="Basis">
  <a:themeElements>
    <a:clrScheme name="Basis">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D9D01AC2-EE7D-4E49-99EE-8E62E4E7E8A7}"/>
    </a:ext>
  </a:extLst>
</a:theme>
</file>

<file path=docProps/app.xml><?xml version="1.0" encoding="utf-8"?>
<Properties xmlns="http://schemas.openxmlformats.org/officeDocument/2006/extended-properties" xmlns:vt="http://schemas.openxmlformats.org/officeDocument/2006/docPropsVTypes">
  <Template>TM03457444[[fn=Basis]]</Template>
  <TotalTime>106</TotalTime>
  <Words>766</Words>
  <Application>Microsoft Office PowerPoint</Application>
  <PresentationFormat>Widescreen</PresentationFormat>
  <Paragraphs>72</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Corbel</vt:lpstr>
      <vt:lpstr>Wingdings</vt:lpstr>
      <vt:lpstr>Basis</vt:lpstr>
      <vt:lpstr>The Amex credit conundrum</vt:lpstr>
      <vt:lpstr>Shaping up the defaulters</vt:lpstr>
      <vt:lpstr>Motifs of the Amex data</vt:lpstr>
      <vt:lpstr>Graphical representation of data</vt:lpstr>
      <vt:lpstr>Insights</vt:lpstr>
      <vt:lpstr>Our recommendation</vt:lpstr>
      <vt:lpstr>Future Scope</vt:lpstr>
      <vt:lpstr>PowerPoint Presentation</vt:lpstr>
      <vt:lpstr>Remedy</vt:lpstr>
      <vt:lpstr>More data for future case study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Amex credit conundrum</dc:title>
  <dc:creator>Parth Nagendra Singh</dc:creator>
  <cp:lastModifiedBy>Parth Nagendra Singh</cp:lastModifiedBy>
  <cp:revision>1</cp:revision>
  <dcterms:created xsi:type="dcterms:W3CDTF">2023-02-20T16:29:47Z</dcterms:created>
  <dcterms:modified xsi:type="dcterms:W3CDTF">2023-02-20T18:16:21Z</dcterms:modified>
</cp:coreProperties>
</file>