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Lato" panose="020F0502020204030203" pitchFamily="34" charset="0"/>
      <p:regular r:id="rId17"/>
      <p:bold r:id="rId18"/>
      <p:italic r:id="rId19"/>
      <p:boldItalic r:id="rId20"/>
    </p:embeddedFont>
    <p:embeddedFont>
      <p:font typeface="Montserrat" panose="000005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9" d="100"/>
          <a:sy n="129" d="100"/>
        </p:scale>
        <p:origin x="110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1bdceb55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1bdceb55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1bdbc4eab5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1bdbc4eab5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1bdbc4eab5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1bdbc4eab5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1bdbc4eab5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1bdbc4eab5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1bdceb5598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1bdceb5598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1bdbc4eab5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1bdbc4eab5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1bdbc4eab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1bdbc4eab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1bdbc4eab5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1bdbc4eab5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1bdbc4eab5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1bdbc4eab5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1bdbc4eab5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1bdbc4eab5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1bdceb559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1bdceb559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1bdbc4eab5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1bdbc4eab5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1bdceb559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1bdceb559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399675" y="898100"/>
            <a:ext cx="5686800" cy="12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Library Management System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558175" y="4005125"/>
            <a:ext cx="29964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Members: Himnish Patel, Parth Patel and Yakin Succès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-3000000" y="14319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3"/>
          <p:cNvSpPr txBox="1"/>
          <p:nvPr/>
        </p:nvSpPr>
        <p:spPr>
          <a:xfrm>
            <a:off x="3399675" y="2387400"/>
            <a:ext cx="3619800" cy="6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Modern Solution for Efficient Library Operations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/>
              <a:t>Challenges We Faced</a:t>
            </a:r>
            <a:endParaRPr sz="3600" b="1"/>
          </a:p>
        </p:txBody>
      </p:sp>
      <p:sp>
        <p:nvSpPr>
          <p:cNvPr id="191" name="Google Shape;191;p2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Arial"/>
                <a:ea typeface="Arial"/>
                <a:cs typeface="Arial"/>
                <a:sym typeface="Arial"/>
              </a:rPr>
              <a:t>These are the challenges we faced making this project.</a:t>
            </a:r>
            <a:endParaRPr sz="16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User feedback to improve usability.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Scalable design to handle growing data volumes.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Training and support to facilitate transition.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Storing the data into files properly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Properly developing error handling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Internalization can be very time consuming.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/>
              <a:t>Target Audience</a:t>
            </a:r>
            <a:endParaRPr sz="3600" b="1"/>
          </a:p>
        </p:txBody>
      </p:sp>
      <p:sp>
        <p:nvSpPr>
          <p:cNvPr id="197" name="Google Shape;197;p2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Arial"/>
                <a:ea typeface="Arial"/>
                <a:cs typeface="Arial"/>
                <a:sym typeface="Arial"/>
              </a:rPr>
              <a:t>Primary Users:</a:t>
            </a:r>
            <a:r>
              <a:rPr lang="en" sz="1600" dirty="0">
                <a:latin typeface="Arial"/>
                <a:ea typeface="Arial"/>
                <a:cs typeface="Arial"/>
                <a:sym typeface="Arial"/>
              </a:rPr>
              <a:t> Librarians, Students, General Public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b="1" dirty="0">
                <a:latin typeface="Arial"/>
                <a:ea typeface="Arial"/>
                <a:cs typeface="Arial"/>
                <a:sym typeface="Arial"/>
              </a:rPr>
              <a:t>Benefits for Librarians:</a:t>
            </a:r>
            <a:endParaRPr sz="1600" b="1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lang="en" sz="1600" dirty="0">
                <a:latin typeface="Arial"/>
                <a:ea typeface="Arial"/>
                <a:cs typeface="Arial"/>
                <a:sym typeface="Arial"/>
              </a:rPr>
              <a:t>Improved inventory management and reporting.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lang="en" sz="1600" dirty="0">
                <a:latin typeface="Arial"/>
                <a:ea typeface="Arial"/>
                <a:cs typeface="Arial"/>
                <a:sym typeface="Arial"/>
              </a:rPr>
              <a:t>Better resource allocation.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lang="en-US" sz="1600" dirty="0"/>
              <a:t>Streamlined reporting and analytics for decision-making.</a:t>
            </a:r>
            <a:endParaRPr lang="en" sz="1600" dirty="0">
              <a:latin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lang="en-US" sz="1600" dirty="0"/>
              <a:t>Simplified administrative tasks through automation.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b="1" dirty="0">
                <a:latin typeface="Arial"/>
                <a:ea typeface="Arial"/>
                <a:cs typeface="Arial"/>
                <a:sym typeface="Arial"/>
              </a:rPr>
              <a:t>Benefits for Users:</a:t>
            </a:r>
            <a:endParaRPr sz="1600" b="1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lang="en" sz="1600" dirty="0">
                <a:latin typeface="Arial"/>
                <a:ea typeface="Arial"/>
                <a:cs typeface="Arial"/>
                <a:sym typeface="Arial"/>
              </a:rPr>
              <a:t>More intuitive and accessible borrowing experience.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lang="en" sz="1600" dirty="0">
                <a:latin typeface="Arial"/>
                <a:ea typeface="Arial"/>
                <a:cs typeface="Arial"/>
                <a:sym typeface="Arial"/>
              </a:rPr>
              <a:t>Improved engagement with library services.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/>
              <a:t>Ownership and Benefits</a:t>
            </a:r>
            <a:endParaRPr sz="3600" b="1"/>
          </a:p>
        </p:txBody>
      </p:sp>
      <p:sp>
        <p:nvSpPr>
          <p:cNvPr id="203" name="Google Shape;203;p2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600" b="1" dirty="0"/>
              <a:t>Minimizing Manual Errors</a:t>
            </a:r>
          </a:p>
          <a:p>
            <a:pPr lvl="1" indent="-330200">
              <a:buSzPts val="1600"/>
              <a:buChar char="●"/>
            </a:pPr>
            <a:r>
              <a:rPr lang="en" sz="1600" b="1" dirty="0"/>
              <a:t> By reducing human involvement in manual tasks.</a:t>
            </a:r>
          </a:p>
          <a:p>
            <a:pPr lvl="1" indent="-330200">
              <a:buSzPts val="1600"/>
              <a:buChar char="●"/>
            </a:pPr>
            <a:r>
              <a:rPr lang="en-US" sz="1600" dirty="0"/>
              <a:t>Automates processes like inventory updates, checkouts, and returns.</a:t>
            </a:r>
            <a:endParaRPr sz="1600" b="1" dirty="0"/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600" b="1" dirty="0"/>
              <a:t>Quick Access to Books: </a:t>
            </a:r>
          </a:p>
          <a:p>
            <a:pPr lvl="1" indent="-330200">
              <a:buSzPts val="1600"/>
              <a:buChar char="●"/>
            </a:pPr>
            <a:r>
              <a:rPr lang="en" sz="1600" dirty="0"/>
              <a:t>For users, making book searches faster and more efficient.</a:t>
            </a:r>
          </a:p>
          <a:p>
            <a:pPr lvl="1" indent="-330200">
              <a:buSzPts val="1600"/>
              <a:buChar char="●"/>
            </a:pPr>
            <a:r>
              <a:rPr lang="en-US" sz="1600" dirty="0"/>
              <a:t>Enables faster and more efficient book searches through advanced filtering and categorization</a:t>
            </a:r>
            <a:endParaRPr sz="1600" b="1" dirty="0"/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600" b="1" dirty="0"/>
              <a:t>Enhanced Operations: </a:t>
            </a:r>
          </a:p>
          <a:p>
            <a:pPr lvl="1" indent="-330200">
              <a:buSzPts val="1600"/>
              <a:buChar char="●"/>
            </a:pPr>
            <a:r>
              <a:rPr lang="en" sz="1600" dirty="0"/>
              <a:t>Streamlined processes for borrowing, returns, and user management.</a:t>
            </a: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600" b="1" dirty="0"/>
              <a:t>	</a:t>
            </a:r>
            <a:endParaRPr sz="16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/>
              <a:t>Conclusion</a:t>
            </a:r>
            <a:endParaRPr sz="3600" b="1"/>
          </a:p>
        </p:txBody>
      </p:sp>
      <p:sp>
        <p:nvSpPr>
          <p:cNvPr id="209" name="Google Shape;209;p2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Transformation of Library Operations: Making them more efficient, user-friendly, and adaptable.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Improving Connections: Strengthening the relationship between libraries and their communities.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Future-Ready System: Designed to meet current needs and adapt to future technological advancements.</a:t>
            </a:r>
            <a:endParaRPr sz="16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>
            <a:spLocks noGrp="1"/>
          </p:cNvSpPr>
          <p:nvPr>
            <p:ph type="title"/>
          </p:nvPr>
        </p:nvSpPr>
        <p:spPr>
          <a:xfrm>
            <a:off x="2007750" y="196312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/>
              <a:t>DEMO OF PROJECT</a:t>
            </a:r>
            <a:endParaRPr sz="36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/>
              <a:t>Executive Summary</a:t>
            </a:r>
            <a:endParaRPr sz="3600" b="1"/>
          </a:p>
        </p:txBody>
      </p:sp>
      <p:sp>
        <p:nvSpPr>
          <p:cNvPr id="143" name="Google Shape;143;p14"/>
          <p:cNvSpPr txBox="1">
            <a:spLocks noGrp="1"/>
          </p:cNvSpPr>
          <p:nvPr>
            <p:ph type="body" idx="1"/>
          </p:nvPr>
        </p:nvSpPr>
        <p:spPr>
          <a:xfrm>
            <a:off x="1238027" y="13078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Automates book tracking, checkouts, and returns.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Enhances operational efficiency and reduces administrative burdens.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Improves user experience with real-time updates on resource availability.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Empowers libraries to adapt to technological changes.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Provides data-driven insights for better decision-making and resource allocation.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Sends customizable notifications for due dates and returns.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Tracks and manages physical inventory seamlessly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Reduces paper usage, contributing to eco-friendly operations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Adapts to libraries of all sizes with scalable solutions.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Lowers operational costs through automation and optimization</a:t>
            </a:r>
            <a:endParaRPr sz="1600"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/>
              <a:t> Project Background</a:t>
            </a:r>
            <a:endParaRPr sz="3600" b="1"/>
          </a:p>
        </p:txBody>
      </p:sp>
      <p:sp>
        <p:nvSpPr>
          <p:cNvPr id="149" name="Google Shape;149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Libraries face challenges with manual processes (book tracking, user records, payments, overdue fees).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Current systems are inefficient, causing delays and frustration.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need for a modernized system to automate and streamline library management.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Goal: Create a system that enhances the library experience by automating core processes.</a:t>
            </a:r>
            <a:endParaRPr sz="16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/>
              <a:t>Solutions and Approach</a:t>
            </a:r>
            <a:endParaRPr sz="3600" b="1"/>
          </a:p>
        </p:txBody>
      </p:sp>
      <p:sp>
        <p:nvSpPr>
          <p:cNvPr id="155" name="Google Shape;155;p16"/>
          <p:cNvSpPr txBox="1">
            <a:spLocks noGrp="1"/>
          </p:cNvSpPr>
          <p:nvPr>
            <p:ph type="body" idx="1"/>
          </p:nvPr>
        </p:nvSpPr>
        <p:spPr>
          <a:xfrm>
            <a:off x="1389150" y="126202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Arial"/>
                <a:ea typeface="Arial"/>
                <a:cs typeface="Arial"/>
                <a:sym typeface="Arial"/>
              </a:rPr>
              <a:t>Goal: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Improve user experience and operational efficiency through automation.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b="1">
                <a:latin typeface="Arial"/>
                <a:ea typeface="Arial"/>
                <a:cs typeface="Arial"/>
                <a:sym typeface="Arial"/>
              </a:rPr>
              <a:t>Key Features:</a:t>
            </a:r>
            <a:endParaRPr sz="15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lang="en" sz="1500" b="1">
                <a:latin typeface="Arial"/>
                <a:ea typeface="Arial"/>
                <a:cs typeface="Arial"/>
                <a:sym typeface="Arial"/>
              </a:rPr>
              <a:t>Inventory Tracking: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Book additions/removals and availability monitoring.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lang="en" sz="1500" b="1">
                <a:latin typeface="Arial"/>
                <a:ea typeface="Arial"/>
                <a:cs typeface="Arial"/>
                <a:sym typeface="Arial"/>
              </a:rPr>
              <a:t>User Management: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Track user borrowing history and fines.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lang="en" sz="1500" b="1">
                <a:latin typeface="Arial"/>
                <a:ea typeface="Arial"/>
                <a:cs typeface="Arial"/>
                <a:sym typeface="Arial"/>
              </a:rPr>
              <a:t>Book Checkouts/Returns: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Seamless process for staff and users.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b="1">
                <a:latin typeface="Arial"/>
                <a:ea typeface="Arial"/>
                <a:cs typeface="Arial"/>
                <a:sym typeface="Arial"/>
              </a:rPr>
              <a:t>Supporting Features:</a:t>
            </a:r>
            <a:endParaRPr sz="15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Searchable Catalog.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Returns Management.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Reporting Tools for staff.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b="1">
                <a:latin typeface="Arial"/>
                <a:ea typeface="Arial"/>
                <a:cs typeface="Arial"/>
                <a:sym typeface="Arial"/>
              </a:rPr>
              <a:t>Approach: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Modular development with separate modules for book cataloging, user management, and reporting.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/>
              <a:t>Our Library Systems 15 Features</a:t>
            </a:r>
            <a:endParaRPr sz="3600" b="1"/>
          </a:p>
        </p:txBody>
      </p:sp>
      <p:sp>
        <p:nvSpPr>
          <p:cNvPr id="161" name="Google Shape;161;p17"/>
          <p:cNvSpPr txBox="1">
            <a:spLocks noGrp="1"/>
          </p:cNvSpPr>
          <p:nvPr>
            <p:ph type="body" idx="1"/>
          </p:nvPr>
        </p:nvSpPr>
        <p:spPr>
          <a:xfrm>
            <a:off x="1297500" y="1579000"/>
            <a:ext cx="68268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Adding books</a:t>
            </a:r>
            <a:endParaRPr sz="1600"/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Removing books</a:t>
            </a:r>
            <a:endParaRPr sz="1600"/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Adding users</a:t>
            </a:r>
            <a:endParaRPr sz="1600"/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Removing users</a:t>
            </a:r>
            <a:endParaRPr sz="1600"/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Borrowing books 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/>
              <a:t>Our Library Systems 15 Features </a:t>
            </a:r>
            <a:endParaRPr sz="3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6.	Returning Books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7.	Searching for specific book by title, author, genre, or by name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8.	Retrieving all books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9.	Generating Inventory Reports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10.	Generating User Reports	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/>
              <a:t>Our Library Systems 15 Features </a:t>
            </a:r>
            <a:endParaRPr sz="3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11.	Applied internationalization (l18n)  and localization(l10n) for 3 languages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12.	User controls for the date &amp; time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13.	Implemented a login UI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14.	Storing data into files ( external storage 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15.	Incorporated counter for the number of users and different types of books in the </a:t>
            </a:r>
            <a:endParaRPr/>
          </a:p>
          <a:p>
            <a:pPr marL="0" lvl="0" indent="45720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system which updates dynamically	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/>
              <a:t> Approach and Methodology</a:t>
            </a:r>
            <a:endParaRPr sz="3600" b="1"/>
          </a:p>
        </p:txBody>
      </p:sp>
      <p:sp>
        <p:nvSpPr>
          <p:cNvPr id="179" name="Google Shape;179;p2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Arial"/>
                <a:ea typeface="Arial"/>
                <a:cs typeface="Arial"/>
                <a:sym typeface="Arial"/>
              </a:rPr>
              <a:t>Modular Design:</a:t>
            </a:r>
            <a:r>
              <a:rPr lang="en" sz="1600" dirty="0">
                <a:latin typeface="Arial"/>
                <a:ea typeface="Arial"/>
                <a:cs typeface="Arial"/>
                <a:sym typeface="Arial"/>
              </a:rPr>
              <a:t> Ensures scalability and ease of updates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. 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b="1" dirty="0">
                <a:latin typeface="Arial"/>
                <a:ea typeface="Arial"/>
                <a:cs typeface="Arial"/>
                <a:sym typeface="Arial"/>
              </a:rPr>
              <a:t>Testing:</a:t>
            </a:r>
            <a:r>
              <a:rPr lang="en" sz="1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/>
              <a:t>Conducts thorough testing of each module for functionality and reliability.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b="1" dirty="0">
                <a:latin typeface="Arial"/>
                <a:ea typeface="Arial"/>
                <a:cs typeface="Arial"/>
                <a:sym typeface="Arial"/>
              </a:rPr>
              <a:t>Risk Management:</a:t>
            </a:r>
            <a:endParaRPr sz="1600" b="1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lang="en-US" sz="1600" dirty="0"/>
              <a:t>Collects user feedback to continuously improve usability.</a:t>
            </a: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lang="en-US" sz="1600" dirty="0"/>
              <a:t>Implements scalable design to accommodate growing data volumes.</a:t>
            </a: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lang="en-US" sz="1600" dirty="0"/>
              <a:t>Provides training and support to facilitate a smooth transition for users and administrators. (user manual)</a:t>
            </a:r>
            <a:endParaRPr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/>
              <a:t>Major Accomplishments</a:t>
            </a:r>
            <a:endParaRPr sz="3600" b="1"/>
          </a:p>
        </p:txBody>
      </p:sp>
      <p:sp>
        <p:nvSpPr>
          <p:cNvPr id="185" name="Google Shape;185;p2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Successful System Architecture Design (MVC structure)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Completion of Key Functionalities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User Interface (UI) and User Experience (UX) Enhancement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 Achieving Key Performance Indicators (success in fulfilling business objectives)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704</Words>
  <Application>Microsoft Office PowerPoint</Application>
  <PresentationFormat>On-screen Show (16:9)</PresentationFormat>
  <Paragraphs>94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Lato</vt:lpstr>
      <vt:lpstr>Montserrat</vt:lpstr>
      <vt:lpstr>Focus</vt:lpstr>
      <vt:lpstr>Library Management System </vt:lpstr>
      <vt:lpstr>Executive Summary</vt:lpstr>
      <vt:lpstr> Project Background</vt:lpstr>
      <vt:lpstr>Solutions and Approach</vt:lpstr>
      <vt:lpstr>Our Library Systems 15 Features</vt:lpstr>
      <vt:lpstr>Our Library Systems 15 Features  </vt:lpstr>
      <vt:lpstr>Our Library Systems 15 Features  </vt:lpstr>
      <vt:lpstr> Approach and Methodology</vt:lpstr>
      <vt:lpstr>Major Accomplishments</vt:lpstr>
      <vt:lpstr>Challenges We Faced</vt:lpstr>
      <vt:lpstr>Target Audience</vt:lpstr>
      <vt:lpstr>Ownership and Benefits</vt:lpstr>
      <vt:lpstr>Conclusion</vt:lpstr>
      <vt:lpstr>DEMO OF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Himnish Patel</cp:lastModifiedBy>
  <cp:revision>1</cp:revision>
  <dcterms:modified xsi:type="dcterms:W3CDTF">2024-12-04T16:15:15Z</dcterms:modified>
</cp:coreProperties>
</file>