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310" r:id="rId28"/>
  </p:sldIdLst>
  <p:sldSz cx="12192000" cy="6858000"/>
  <p:notesSz cx="6735763" cy="986948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1" roundtripDataSignature="AMtx7mgQJ5G/K/msh3cTQw4KdC4LU+bs6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00" autoAdjust="0"/>
    <p:restoredTop sz="94660"/>
  </p:normalViewPr>
  <p:slideViewPr>
    <p:cSldViewPr snapToGrid="0">
      <p:cViewPr>
        <p:scale>
          <a:sx n="75" d="100"/>
          <a:sy n="75" d="100"/>
        </p:scale>
        <p:origin x="672"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63"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61"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64"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8831" cy="49347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15373" y="0"/>
            <a:ext cx="2918831" cy="493474"/>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3577" y="4688007"/>
            <a:ext cx="5388610" cy="444127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4301"/>
            <a:ext cx="2918831" cy="49347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15373" y="9374301"/>
            <a:ext cx="2918831" cy="493474"/>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 name="Google Shape;41;p1: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23bbdb956a_0_14: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23bbdb956a_0_14: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223bbdb956a_0_14: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23bbdb956a_0_20: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23bbdb956a_0_20: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223bbdb956a_0_20: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23bbdb956a_0_26: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23bbdb956a_0_26: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223bbdb956a_0_26: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23bbdb956a_0_32: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23bbdb956a_0_32: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223bbdb956a_0_32: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23bbdb956a_0_40: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23bbdb956a_0_40: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223bbdb956a_0_40: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23bbdb956a_0_47: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23bbdb956a_0_47: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223bbdb956a_0_47: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23bbdb956a_0_53: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23bbdb956a_0_53: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223bbdb956a_0_53: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23bbdb956a_0_59: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23bbdb956a_0_59: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223bbdb956a_0_59: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23bbdb956a_0_66: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23bbdb956a_0_66: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23bbdb956a_0_66: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23c2d6f889_0_2: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23c2d6f889_0_2: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223c2d6f889_0_2: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2:notes"/>
          <p:cNvSpPr txBox="1">
            <a:spLocks noGrp="1"/>
          </p:cNvSpPr>
          <p:nvPr>
            <p:ph type="body" idx="1"/>
          </p:nvPr>
        </p:nvSpPr>
        <p:spPr>
          <a:xfrm>
            <a:off x="673577" y="4688007"/>
            <a:ext cx="5388610" cy="444127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 name="Google Shape;47;p2:notes"/>
          <p:cNvSpPr>
            <a:spLocks noGrp="1" noRot="1" noChangeAspect="1"/>
          </p:cNvSpPr>
          <p:nvPr>
            <p:ph type="sldImg" idx="2"/>
          </p:nvPr>
        </p:nvSpPr>
        <p:spPr>
          <a:xfrm>
            <a:off x="77788" y="739775"/>
            <a:ext cx="6580187" cy="37020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23c2d6f889_0_14: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23c2d6f889_0_14: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223c2d6f889_0_14: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23f28ba73d_0_0: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23f28ba73d_0_0: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223f28ba73d_0_0: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23c2d6f889_0_27: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23c2d6f889_0_27: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23c2d6f889_0_27: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23c2d6f889_0_33: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23c2d6f889_0_33: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223c2d6f889_0_33: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23f28ba73d_1_5: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23f28ba73d_1_5: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223f28ba73d_1_5: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23c2d6f889_0_39: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23c2d6f889_0_39: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g223c2d6f889_0_39: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23c2d6f889_0_45: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23c2d6f889_0_45: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223c2d6f889_0_45: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24b837dbc8_1_46: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24b837dbc8_1_46: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6" name="Google Shape;436;g224b837dbc8_1_46: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42c3f49b5e_0_0: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g242c3f49b5e_0_0: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42c3f49b5e_0_5: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g242c3f49b5e_0_5: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42c3f49b5e_0_10: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42c3f49b5e_0_10: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g242c3f49b5e_0_10: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23a0aa2485_0_1: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23a0aa2485_0_1: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g223a0aa2485_0_1: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23a0aa2485_0_7: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23a0aa2485_0_7: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g223a0aa2485_0_7: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23bbdb956a_0_1: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23bbdb956a_0_1: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g223bbdb956a_0_1: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3bbdb956a_0_7:notes"/>
          <p:cNvSpPr>
            <a:spLocks noGrp="1" noRot="1" noChangeAspect="1"/>
          </p:cNvSpPr>
          <p:nvPr>
            <p:ph type="sldImg" idx="2"/>
          </p:nvPr>
        </p:nvSpPr>
        <p:spPr>
          <a:xfrm>
            <a:off x="77788" y="739775"/>
            <a:ext cx="6580200" cy="3702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3bbdb956a_0_7:notes"/>
          <p:cNvSpPr txBox="1">
            <a:spLocks noGrp="1"/>
          </p:cNvSpPr>
          <p:nvPr>
            <p:ph type="body" idx="1"/>
          </p:nvPr>
        </p:nvSpPr>
        <p:spPr>
          <a:xfrm>
            <a:off x="673577" y="4688007"/>
            <a:ext cx="5388600" cy="4441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g223bbdb956a_0_7:notes"/>
          <p:cNvSpPr txBox="1">
            <a:spLocks noGrp="1"/>
          </p:cNvSpPr>
          <p:nvPr>
            <p:ph type="sldNum" idx="12"/>
          </p:nvPr>
        </p:nvSpPr>
        <p:spPr>
          <a:xfrm>
            <a:off x="3815373" y="9374301"/>
            <a:ext cx="2918700" cy="4935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1524000" y="3501213"/>
            <a:ext cx="9144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800"/>
              <a:buNone/>
              <a:defRPr sz="2800">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
          <p:cNvSpPr txBox="1">
            <a:spLocks noGrp="1"/>
          </p:cNvSpPr>
          <p:nvPr>
            <p:ph type="dt" idx="10"/>
          </p:nvPr>
        </p:nvSpPr>
        <p:spPr>
          <a:xfrm>
            <a:off x="8795535" y="6372226"/>
            <a:ext cx="1186665"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ftr" idx="11"/>
          </p:nvPr>
        </p:nvSpPr>
        <p:spPr>
          <a:xfrm>
            <a:off x="8456488" y="127952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20" name="Google Shape;20;p4"/>
          <p:cNvSpPr txBox="1">
            <a:spLocks noGrp="1"/>
          </p:cNvSpPr>
          <p:nvPr>
            <p:ph type="sldNum" idx="12"/>
          </p:nvPr>
        </p:nvSpPr>
        <p:spPr>
          <a:xfrm>
            <a:off x="9982200" y="6372226"/>
            <a:ext cx="685800" cy="357187"/>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solidFill>
                  <a:srgbClr val="000000"/>
                </a:solidFill>
              </a:defRPr>
            </a:lvl1pPr>
            <a:lvl2pPr marL="0" lvl="1" indent="0" algn="l">
              <a:spcBef>
                <a:spcPts val="0"/>
              </a:spcBef>
              <a:buNone/>
              <a:defRPr>
                <a:solidFill>
                  <a:srgbClr val="000000"/>
                </a:solidFill>
              </a:defRPr>
            </a:lvl2pPr>
            <a:lvl3pPr marL="0" lvl="2" indent="0" algn="l">
              <a:spcBef>
                <a:spcPts val="0"/>
              </a:spcBef>
              <a:buNone/>
              <a:defRPr>
                <a:solidFill>
                  <a:srgbClr val="000000"/>
                </a:solidFill>
              </a:defRPr>
            </a:lvl3pPr>
            <a:lvl4pPr marL="0" lvl="3" indent="0" algn="l">
              <a:spcBef>
                <a:spcPts val="0"/>
              </a:spcBef>
              <a:buNone/>
              <a:defRPr>
                <a:solidFill>
                  <a:srgbClr val="000000"/>
                </a:solidFill>
              </a:defRPr>
            </a:lvl4pPr>
            <a:lvl5pPr marL="0" lvl="4" indent="0" algn="l">
              <a:spcBef>
                <a:spcPts val="0"/>
              </a:spcBef>
              <a:buNone/>
              <a:defRPr>
                <a:solidFill>
                  <a:srgbClr val="000000"/>
                </a:solidFill>
              </a:defRPr>
            </a:lvl5pPr>
            <a:lvl6pPr marL="0" lvl="5" indent="0" algn="l">
              <a:spcBef>
                <a:spcPts val="0"/>
              </a:spcBef>
              <a:buNone/>
              <a:defRPr>
                <a:solidFill>
                  <a:srgbClr val="000000"/>
                </a:solidFill>
              </a:defRPr>
            </a:lvl6pPr>
            <a:lvl7pPr marL="0" lvl="6" indent="0" algn="l">
              <a:spcBef>
                <a:spcPts val="0"/>
              </a:spcBef>
              <a:buNone/>
              <a:defRPr>
                <a:solidFill>
                  <a:srgbClr val="000000"/>
                </a:solidFill>
              </a:defRPr>
            </a:lvl7pPr>
            <a:lvl8pPr marL="0" lvl="7" indent="0" algn="l">
              <a:spcBef>
                <a:spcPts val="0"/>
              </a:spcBef>
              <a:buNone/>
              <a:defRPr>
                <a:solidFill>
                  <a:srgbClr val="000000"/>
                </a:solidFill>
              </a:defRPr>
            </a:lvl8pPr>
            <a:lvl9pPr marL="0" lvl="8" indent="0" algn="l">
              <a:spcBef>
                <a:spcPts val="0"/>
              </a:spcBef>
              <a:buNone/>
              <a:defRPr>
                <a:solidFill>
                  <a:srgbClr val="000000"/>
                </a:solidFill>
              </a:defRPr>
            </a:lvl9pPr>
          </a:lstStyle>
          <a:p>
            <a:pPr marL="0" lvl="0" indent="0" algn="l" rtl="0">
              <a:spcBef>
                <a:spcPts val="0"/>
              </a:spcBef>
              <a:spcAft>
                <a:spcPts val="0"/>
              </a:spcAft>
              <a:buNone/>
            </a:pPr>
            <a:fld id="{00000000-1234-1234-1234-123412341234}" type="slidenum">
              <a:rPr lang="en-US"/>
              <a:t>‹#›</a:t>
            </a:fld>
            <a:endParaRPr/>
          </a:p>
        </p:txBody>
      </p:sp>
      <p:sp>
        <p:nvSpPr>
          <p:cNvPr id="21" name="Google Shape;21;p4"/>
          <p:cNvSpPr>
            <a:spLocks noGrp="1"/>
          </p:cNvSpPr>
          <p:nvPr>
            <p:ph type="dgm" idx="2"/>
          </p:nvPr>
        </p:nvSpPr>
        <p:spPr>
          <a:xfrm>
            <a:off x="1449388" y="3400425"/>
            <a:ext cx="9218612" cy="20161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cxnSp>
        <p:nvCxnSpPr>
          <p:cNvPr id="22" name="Google Shape;22;p4"/>
          <p:cNvCxnSpPr>
            <a:stCxn id="21" idx="1"/>
          </p:cNvCxnSpPr>
          <p:nvPr/>
        </p:nvCxnSpPr>
        <p:spPr>
          <a:xfrm>
            <a:off x="1449388" y="3501232"/>
            <a:ext cx="9307800" cy="8700"/>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Times New Roman"/>
              <a:buNone/>
              <a:defRPr>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5"/>
          <p:cNvSpPr txBox="1">
            <a:spLocks noGrp="1"/>
          </p:cNvSpPr>
          <p:nvPr>
            <p:ph type="dt" idx="10"/>
          </p:nvPr>
        </p:nvSpPr>
        <p:spPr>
          <a:xfrm>
            <a:off x="8795535" y="6372226"/>
            <a:ext cx="1186665"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sldNum" idx="12"/>
          </p:nvPr>
        </p:nvSpPr>
        <p:spPr>
          <a:xfrm>
            <a:off x="9982200" y="6372226"/>
            <a:ext cx="685800" cy="357187"/>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solidFill>
                  <a:srgbClr val="000000"/>
                </a:solidFill>
              </a:defRPr>
            </a:lvl1pPr>
            <a:lvl2pPr marL="0" lvl="1" indent="0" algn="l">
              <a:spcBef>
                <a:spcPts val="0"/>
              </a:spcBef>
              <a:buNone/>
              <a:defRPr>
                <a:solidFill>
                  <a:srgbClr val="000000"/>
                </a:solidFill>
              </a:defRPr>
            </a:lvl2pPr>
            <a:lvl3pPr marL="0" lvl="2" indent="0" algn="l">
              <a:spcBef>
                <a:spcPts val="0"/>
              </a:spcBef>
              <a:buNone/>
              <a:defRPr>
                <a:solidFill>
                  <a:srgbClr val="000000"/>
                </a:solidFill>
              </a:defRPr>
            </a:lvl3pPr>
            <a:lvl4pPr marL="0" lvl="3" indent="0" algn="l">
              <a:spcBef>
                <a:spcPts val="0"/>
              </a:spcBef>
              <a:buNone/>
              <a:defRPr>
                <a:solidFill>
                  <a:srgbClr val="000000"/>
                </a:solidFill>
              </a:defRPr>
            </a:lvl4pPr>
            <a:lvl5pPr marL="0" lvl="4" indent="0" algn="l">
              <a:spcBef>
                <a:spcPts val="0"/>
              </a:spcBef>
              <a:buNone/>
              <a:defRPr>
                <a:solidFill>
                  <a:srgbClr val="000000"/>
                </a:solidFill>
              </a:defRPr>
            </a:lvl5pPr>
            <a:lvl6pPr marL="0" lvl="5" indent="0" algn="l">
              <a:spcBef>
                <a:spcPts val="0"/>
              </a:spcBef>
              <a:buNone/>
              <a:defRPr>
                <a:solidFill>
                  <a:srgbClr val="000000"/>
                </a:solidFill>
              </a:defRPr>
            </a:lvl6pPr>
            <a:lvl7pPr marL="0" lvl="6" indent="0" algn="l">
              <a:spcBef>
                <a:spcPts val="0"/>
              </a:spcBef>
              <a:buNone/>
              <a:defRPr>
                <a:solidFill>
                  <a:srgbClr val="000000"/>
                </a:solidFill>
              </a:defRPr>
            </a:lvl7pPr>
            <a:lvl8pPr marL="0" lvl="7" indent="0" algn="l">
              <a:spcBef>
                <a:spcPts val="0"/>
              </a:spcBef>
              <a:buNone/>
              <a:defRPr>
                <a:solidFill>
                  <a:srgbClr val="000000"/>
                </a:solidFill>
              </a:defRPr>
            </a:lvl8pPr>
            <a:lvl9pPr marL="0" lvl="8" indent="0" algn="l">
              <a:spcBef>
                <a:spcPts val="0"/>
              </a:spcBef>
              <a:buNone/>
              <a:defRPr>
                <a:solidFill>
                  <a:srgbClr val="000000"/>
                </a:solidFill>
              </a:defRPr>
            </a:lvl9pPr>
          </a:lstStyle>
          <a:p>
            <a:pPr marL="0" lvl="0" indent="0" algn="l" rtl="0">
              <a:spcBef>
                <a:spcPts val="0"/>
              </a:spcBef>
              <a:spcAft>
                <a:spcPts val="0"/>
              </a:spcAft>
              <a:buNone/>
            </a:pPr>
            <a:fld id="{00000000-1234-1234-1234-123412341234}" type="slidenum">
              <a:rPr lang="en-US"/>
              <a:t>‹#›</a:t>
            </a:fld>
            <a:endParaRPr/>
          </a:p>
        </p:txBody>
      </p:sp>
      <p:cxnSp>
        <p:nvCxnSpPr>
          <p:cNvPr id="28" name="Google Shape;28;p5"/>
          <p:cNvCxnSpPr/>
          <p:nvPr/>
        </p:nvCxnSpPr>
        <p:spPr>
          <a:xfrm>
            <a:off x="838200" y="1753791"/>
            <a:ext cx="10515600" cy="0"/>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Times New Roman"/>
              <a:buNone/>
              <a:defRPr>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3200"/>
              <a:buNone/>
              <a:defRPr sz="32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6"/>
          <p:cNvSpPr txBox="1">
            <a:spLocks noGrp="1"/>
          </p:cNvSpPr>
          <p:nvPr>
            <p:ph type="dt" idx="10"/>
          </p:nvPr>
        </p:nvSpPr>
        <p:spPr>
          <a:xfrm>
            <a:off x="8795535" y="6372226"/>
            <a:ext cx="1186665"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6"/>
          <p:cNvSpPr txBox="1">
            <a:spLocks noGrp="1"/>
          </p:cNvSpPr>
          <p:nvPr>
            <p:ph type="sldNum" idx="12"/>
          </p:nvPr>
        </p:nvSpPr>
        <p:spPr>
          <a:xfrm>
            <a:off x="9982200" y="6372226"/>
            <a:ext cx="685800" cy="357187"/>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solidFill>
                  <a:srgbClr val="000000"/>
                </a:solidFill>
              </a:defRPr>
            </a:lvl1pPr>
            <a:lvl2pPr marL="0" lvl="1" indent="0" algn="l">
              <a:spcBef>
                <a:spcPts val="0"/>
              </a:spcBef>
              <a:buNone/>
              <a:defRPr>
                <a:solidFill>
                  <a:srgbClr val="000000"/>
                </a:solidFill>
              </a:defRPr>
            </a:lvl2pPr>
            <a:lvl3pPr marL="0" lvl="2" indent="0" algn="l">
              <a:spcBef>
                <a:spcPts val="0"/>
              </a:spcBef>
              <a:buNone/>
              <a:defRPr>
                <a:solidFill>
                  <a:srgbClr val="000000"/>
                </a:solidFill>
              </a:defRPr>
            </a:lvl3pPr>
            <a:lvl4pPr marL="0" lvl="3" indent="0" algn="l">
              <a:spcBef>
                <a:spcPts val="0"/>
              </a:spcBef>
              <a:buNone/>
              <a:defRPr>
                <a:solidFill>
                  <a:srgbClr val="000000"/>
                </a:solidFill>
              </a:defRPr>
            </a:lvl4pPr>
            <a:lvl5pPr marL="0" lvl="4" indent="0" algn="l">
              <a:spcBef>
                <a:spcPts val="0"/>
              </a:spcBef>
              <a:buNone/>
              <a:defRPr>
                <a:solidFill>
                  <a:srgbClr val="000000"/>
                </a:solidFill>
              </a:defRPr>
            </a:lvl5pPr>
            <a:lvl6pPr marL="0" lvl="5" indent="0" algn="l">
              <a:spcBef>
                <a:spcPts val="0"/>
              </a:spcBef>
              <a:buNone/>
              <a:defRPr>
                <a:solidFill>
                  <a:srgbClr val="000000"/>
                </a:solidFill>
              </a:defRPr>
            </a:lvl6pPr>
            <a:lvl7pPr marL="0" lvl="6" indent="0" algn="l">
              <a:spcBef>
                <a:spcPts val="0"/>
              </a:spcBef>
              <a:buNone/>
              <a:defRPr>
                <a:solidFill>
                  <a:srgbClr val="000000"/>
                </a:solidFill>
              </a:defRPr>
            </a:lvl7pPr>
            <a:lvl8pPr marL="0" lvl="7" indent="0" algn="l">
              <a:spcBef>
                <a:spcPts val="0"/>
              </a:spcBef>
              <a:buNone/>
              <a:defRPr>
                <a:solidFill>
                  <a:srgbClr val="000000"/>
                </a:solidFill>
              </a:defRPr>
            </a:lvl8pPr>
            <a:lvl9pPr marL="0" lvl="8" indent="0" algn="l">
              <a:spcBef>
                <a:spcPts val="0"/>
              </a:spcBef>
              <a:buNone/>
              <a:defRPr>
                <a:solidFill>
                  <a:srgbClr val="000000"/>
                </a:solidFill>
              </a:defRPr>
            </a:lvl9pPr>
          </a:lstStyle>
          <a:p>
            <a:pPr marL="0" lvl="0" indent="0" algn="l" rtl="0">
              <a:spcBef>
                <a:spcPts val="0"/>
              </a:spcBef>
              <a:spcAft>
                <a:spcPts val="0"/>
              </a:spcAft>
              <a:buNone/>
            </a:pPr>
            <a:fld id="{00000000-1234-1234-1234-123412341234}" type="slidenum">
              <a:rPr lang="en-US"/>
              <a:t>‹#›</a:t>
            </a:fld>
            <a:endParaRPr/>
          </a:p>
        </p:txBody>
      </p:sp>
      <p:cxnSp>
        <p:nvCxnSpPr>
          <p:cNvPr id="34" name="Google Shape;34;p6"/>
          <p:cNvCxnSpPr/>
          <p:nvPr/>
        </p:nvCxnSpPr>
        <p:spPr>
          <a:xfrm>
            <a:off x="838200" y="1753791"/>
            <a:ext cx="10515600" cy="0"/>
          </a:xfrm>
          <a:prstGeom prst="straightConnector1">
            <a:avLst/>
          </a:prstGeom>
          <a:noFill/>
          <a:ln w="19050"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7"/>
          <p:cNvSpPr txBox="1">
            <a:spLocks noGrp="1"/>
          </p:cNvSpPr>
          <p:nvPr>
            <p:ph type="dt" idx="10"/>
          </p:nvPr>
        </p:nvSpPr>
        <p:spPr>
          <a:xfrm>
            <a:off x="8795535" y="6372226"/>
            <a:ext cx="1186665" cy="3651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
          <p:cNvSpPr txBox="1">
            <a:spLocks noGrp="1"/>
          </p:cNvSpPr>
          <p:nvPr>
            <p:ph type="sldNum" idx="12"/>
          </p:nvPr>
        </p:nvSpPr>
        <p:spPr>
          <a:xfrm>
            <a:off x="9982200" y="6372226"/>
            <a:ext cx="685800" cy="357187"/>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solidFill>
                  <a:srgbClr val="000000"/>
                </a:solidFill>
              </a:defRPr>
            </a:lvl1pPr>
            <a:lvl2pPr marL="0" lvl="1" indent="0" algn="l">
              <a:spcBef>
                <a:spcPts val="0"/>
              </a:spcBef>
              <a:buNone/>
              <a:defRPr>
                <a:solidFill>
                  <a:srgbClr val="000000"/>
                </a:solidFill>
              </a:defRPr>
            </a:lvl2pPr>
            <a:lvl3pPr marL="0" lvl="2" indent="0" algn="l">
              <a:spcBef>
                <a:spcPts val="0"/>
              </a:spcBef>
              <a:buNone/>
              <a:defRPr>
                <a:solidFill>
                  <a:srgbClr val="000000"/>
                </a:solidFill>
              </a:defRPr>
            </a:lvl3pPr>
            <a:lvl4pPr marL="0" lvl="3" indent="0" algn="l">
              <a:spcBef>
                <a:spcPts val="0"/>
              </a:spcBef>
              <a:buNone/>
              <a:defRPr>
                <a:solidFill>
                  <a:srgbClr val="000000"/>
                </a:solidFill>
              </a:defRPr>
            </a:lvl4pPr>
            <a:lvl5pPr marL="0" lvl="4" indent="0" algn="l">
              <a:spcBef>
                <a:spcPts val="0"/>
              </a:spcBef>
              <a:buNone/>
              <a:defRPr>
                <a:solidFill>
                  <a:srgbClr val="000000"/>
                </a:solidFill>
              </a:defRPr>
            </a:lvl5pPr>
            <a:lvl6pPr marL="0" lvl="5" indent="0" algn="l">
              <a:spcBef>
                <a:spcPts val="0"/>
              </a:spcBef>
              <a:buNone/>
              <a:defRPr>
                <a:solidFill>
                  <a:srgbClr val="000000"/>
                </a:solidFill>
              </a:defRPr>
            </a:lvl6pPr>
            <a:lvl7pPr marL="0" lvl="6" indent="0" algn="l">
              <a:spcBef>
                <a:spcPts val="0"/>
              </a:spcBef>
              <a:buNone/>
              <a:defRPr>
                <a:solidFill>
                  <a:srgbClr val="000000"/>
                </a:solidFill>
              </a:defRPr>
            </a:lvl7pPr>
            <a:lvl8pPr marL="0" lvl="7" indent="0" algn="l">
              <a:spcBef>
                <a:spcPts val="0"/>
              </a:spcBef>
              <a:buNone/>
              <a:defRPr>
                <a:solidFill>
                  <a:srgbClr val="000000"/>
                </a:solidFill>
              </a:defRPr>
            </a:lvl8pPr>
            <a:lvl9pPr marL="0" lvl="8" indent="0" algn="l">
              <a:spcBef>
                <a:spcPts val="0"/>
              </a:spcBef>
              <a:buNone/>
              <a:defRPr>
                <a:solidFill>
                  <a:srgbClr val="000000"/>
                </a:solidFil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3"/>
          <p:cNvSpPr txBox="1">
            <a:spLocks noGrp="1"/>
          </p:cNvSpPr>
          <p:nvPr>
            <p:ph type="dt" idx="10"/>
          </p:nvPr>
        </p:nvSpPr>
        <p:spPr>
          <a:xfrm>
            <a:off x="8795535" y="6372226"/>
            <a:ext cx="1186665"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3"/>
          <p:cNvSpPr txBox="1">
            <a:spLocks noGrp="1"/>
          </p:cNvSpPr>
          <p:nvPr>
            <p:ph type="sldNum" idx="12"/>
          </p:nvPr>
        </p:nvSpPr>
        <p:spPr>
          <a:xfrm>
            <a:off x="9982200" y="6372226"/>
            <a:ext cx="685800" cy="357187"/>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000000"/>
                </a:solidFill>
                <a:latin typeface="Times New Roman"/>
                <a:ea typeface="Times New Roman"/>
                <a:cs typeface="Times New Roman"/>
                <a:sym typeface="Times New Roman"/>
              </a:defRPr>
            </a:lvl1pPr>
            <a:lvl2pPr marL="0" marR="0" lvl="1" indent="0" algn="l" rtl="0">
              <a:spcBef>
                <a:spcPts val="0"/>
              </a:spcBef>
              <a:buNone/>
              <a:defRPr sz="1800" b="0" i="0" u="none" strike="noStrike" cap="none">
                <a:solidFill>
                  <a:srgbClr val="000000"/>
                </a:solidFill>
                <a:latin typeface="Times New Roman"/>
                <a:ea typeface="Times New Roman"/>
                <a:cs typeface="Times New Roman"/>
                <a:sym typeface="Times New Roman"/>
              </a:defRPr>
            </a:lvl2pPr>
            <a:lvl3pPr marL="0" marR="0" lvl="2" indent="0" algn="l" rtl="0">
              <a:spcBef>
                <a:spcPts val="0"/>
              </a:spcBef>
              <a:buNone/>
              <a:defRPr sz="1800" b="0" i="0" u="none" strike="noStrike" cap="none">
                <a:solidFill>
                  <a:srgbClr val="000000"/>
                </a:solidFill>
                <a:latin typeface="Times New Roman"/>
                <a:ea typeface="Times New Roman"/>
                <a:cs typeface="Times New Roman"/>
                <a:sym typeface="Times New Roman"/>
              </a:defRPr>
            </a:lvl3pPr>
            <a:lvl4pPr marL="0" marR="0" lvl="3" indent="0" algn="l" rtl="0">
              <a:spcBef>
                <a:spcPts val="0"/>
              </a:spcBef>
              <a:buNone/>
              <a:defRPr sz="1800" b="0" i="0" u="none" strike="noStrike" cap="none">
                <a:solidFill>
                  <a:srgbClr val="000000"/>
                </a:solidFill>
                <a:latin typeface="Times New Roman"/>
                <a:ea typeface="Times New Roman"/>
                <a:cs typeface="Times New Roman"/>
                <a:sym typeface="Times New Roman"/>
              </a:defRPr>
            </a:lvl4pPr>
            <a:lvl5pPr marL="0" marR="0" lvl="4" indent="0" algn="l" rtl="0">
              <a:spcBef>
                <a:spcPts val="0"/>
              </a:spcBef>
              <a:buNone/>
              <a:defRPr sz="1800" b="0" i="0" u="none" strike="noStrike" cap="none">
                <a:solidFill>
                  <a:srgbClr val="000000"/>
                </a:solidFill>
                <a:latin typeface="Times New Roman"/>
                <a:ea typeface="Times New Roman"/>
                <a:cs typeface="Times New Roman"/>
                <a:sym typeface="Times New Roman"/>
              </a:defRPr>
            </a:lvl5pPr>
            <a:lvl6pPr marL="0" marR="0" lvl="5" indent="0" algn="l" rtl="0">
              <a:spcBef>
                <a:spcPts val="0"/>
              </a:spcBef>
              <a:buNone/>
              <a:defRPr sz="1800" b="0" i="0" u="none" strike="noStrike" cap="none">
                <a:solidFill>
                  <a:srgbClr val="000000"/>
                </a:solidFill>
                <a:latin typeface="Times New Roman"/>
                <a:ea typeface="Times New Roman"/>
                <a:cs typeface="Times New Roman"/>
                <a:sym typeface="Times New Roman"/>
              </a:defRPr>
            </a:lvl6pPr>
            <a:lvl7pPr marL="0" marR="0" lvl="6" indent="0" algn="l" rtl="0">
              <a:spcBef>
                <a:spcPts val="0"/>
              </a:spcBef>
              <a:buNone/>
              <a:defRPr sz="1800" b="0" i="0" u="none" strike="noStrike" cap="none">
                <a:solidFill>
                  <a:srgbClr val="000000"/>
                </a:solidFill>
                <a:latin typeface="Times New Roman"/>
                <a:ea typeface="Times New Roman"/>
                <a:cs typeface="Times New Roman"/>
                <a:sym typeface="Times New Roman"/>
              </a:defRPr>
            </a:lvl7pPr>
            <a:lvl8pPr marL="0" marR="0" lvl="7" indent="0" algn="l" rtl="0">
              <a:spcBef>
                <a:spcPts val="0"/>
              </a:spcBef>
              <a:buNone/>
              <a:defRPr sz="1800" b="0" i="0" u="none" strike="noStrike" cap="none">
                <a:solidFill>
                  <a:srgbClr val="000000"/>
                </a:solidFill>
                <a:latin typeface="Times New Roman"/>
                <a:ea typeface="Times New Roman"/>
                <a:cs typeface="Times New Roman"/>
                <a:sym typeface="Times New Roman"/>
              </a:defRPr>
            </a:lvl8pPr>
            <a:lvl9pPr marL="0" marR="0" lvl="8" indent="0" algn="l" rtl="0">
              <a:spcBef>
                <a:spcPts val="0"/>
              </a:spcBef>
              <a:buNone/>
              <a:defRPr sz="1800" b="0" i="0" u="none" strike="noStrike" cap="none">
                <a:solidFill>
                  <a:srgbClr val="000000"/>
                </a:solidFill>
                <a:latin typeface="Times New Roman"/>
                <a:ea typeface="Times New Roman"/>
                <a:cs typeface="Times New Roman"/>
                <a:sym typeface="Times New Roman"/>
              </a:defRPr>
            </a:lvl9pPr>
          </a:lstStyle>
          <a:p>
            <a:pPr marL="0" lvl="0" indent="0" algn="l" rtl="0">
              <a:spcBef>
                <a:spcPts val="0"/>
              </a:spcBef>
              <a:spcAft>
                <a:spcPts val="0"/>
              </a:spcAft>
              <a:buNone/>
            </a:pPr>
            <a:fld id="{00000000-1234-1234-1234-123412341234}" type="slidenum">
              <a:rPr lang="en-US"/>
              <a:t>‹#›</a:t>
            </a:fld>
            <a:endParaRPr/>
          </a:p>
        </p:txBody>
      </p:sp>
      <p:pic>
        <p:nvPicPr>
          <p:cNvPr id="14" name="Google Shape;14;p3" descr="Deerwalk DWIT College"/>
          <p:cNvPicPr preferRelativeResize="0"/>
          <p:nvPr/>
        </p:nvPicPr>
        <p:blipFill rotWithShape="1">
          <a:blip r:embed="rId6">
            <a:alphaModFix/>
          </a:blip>
          <a:srcRect/>
          <a:stretch/>
        </p:blipFill>
        <p:spPr>
          <a:xfrm>
            <a:off x="5324184" y="6176963"/>
            <a:ext cx="1395115" cy="64701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Arial"/>
              <a:buNone/>
            </a:pPr>
            <a:r>
              <a:rPr lang="en-US" dirty="0"/>
              <a:t>Data Structures and Algorithms</a:t>
            </a:r>
            <a:endParaRPr dirty="0"/>
          </a:p>
          <a:p>
            <a:pPr marL="0" lvl="0" indent="0" algn="ctr" rtl="0">
              <a:lnSpc>
                <a:spcPct val="90000"/>
              </a:lnSpc>
              <a:spcBef>
                <a:spcPts val="0"/>
              </a:spcBef>
              <a:spcAft>
                <a:spcPts val="0"/>
              </a:spcAft>
              <a:buClr>
                <a:schemeClr val="dk1"/>
              </a:buClr>
              <a:buSzPct val="100000"/>
              <a:buFont typeface="Arial"/>
              <a:buNone/>
            </a:pPr>
            <a:r>
              <a:rPr lang="en-US" dirty="0"/>
              <a:t>CACS201</a:t>
            </a:r>
            <a:endParaRPr dirty="0"/>
          </a:p>
          <a:p>
            <a:pPr marL="0" lvl="0" indent="0" algn="ctr" rtl="0">
              <a:lnSpc>
                <a:spcPct val="90000"/>
              </a:lnSpc>
              <a:spcBef>
                <a:spcPts val="0"/>
              </a:spcBef>
              <a:spcAft>
                <a:spcPts val="0"/>
              </a:spcAft>
              <a:buClr>
                <a:schemeClr val="dk1"/>
              </a:buClr>
              <a:buSzPct val="100000"/>
              <a:buFont typeface="Arial"/>
              <a:buNone/>
            </a:pPr>
            <a:endParaRPr dirty="0"/>
          </a:p>
          <a:p>
            <a:pPr marL="0" lvl="0" indent="0" algn="ctr" rtl="0">
              <a:lnSpc>
                <a:spcPct val="90000"/>
              </a:lnSpc>
              <a:spcBef>
                <a:spcPts val="0"/>
              </a:spcBef>
              <a:spcAft>
                <a:spcPts val="0"/>
              </a:spcAft>
              <a:buClr>
                <a:schemeClr val="dk1"/>
              </a:buClr>
              <a:buSzPct val="200000"/>
              <a:buFont typeface="Arial"/>
              <a:buNone/>
            </a:pPr>
            <a:r>
              <a:rPr lang="en-US" sz="2400" b="1" dirty="0">
                <a:solidFill>
                  <a:srgbClr val="4A86E8"/>
                </a:solidFill>
              </a:rPr>
              <a:t>Unit 1: Introduction to Data Structure </a:t>
            </a:r>
            <a:endParaRPr sz="2400" b="1" dirty="0">
              <a:solidFill>
                <a:srgbClr val="4A86E8"/>
              </a:solidFill>
            </a:endParaRPr>
          </a:p>
        </p:txBody>
      </p:sp>
      <p:sp>
        <p:nvSpPr>
          <p:cNvPr id="44" name="Google Shape;44;p1"/>
          <p:cNvSpPr txBox="1">
            <a:spLocks noGrp="1"/>
          </p:cNvSpPr>
          <p:nvPr>
            <p:ph type="subTitle" idx="1"/>
          </p:nvPr>
        </p:nvSpPr>
        <p:spPr>
          <a:xfrm>
            <a:off x="1524000" y="3501213"/>
            <a:ext cx="9144000" cy="165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r>
              <a:rPr lang="en-US" dirty="0"/>
              <a:t>Shyam Sunder Khatiwada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223bbdb956a_0_1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3000">
                <a:solidFill>
                  <a:schemeClr val="accent1"/>
                </a:solidFill>
              </a:rPr>
              <a:t>Types of Data Structure</a:t>
            </a:r>
            <a:endParaRPr/>
          </a:p>
        </p:txBody>
      </p:sp>
      <p:sp>
        <p:nvSpPr>
          <p:cNvPr id="104" name="Google Shape;104;g223bbdb956a_0_1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32500" lnSpcReduction="20000"/>
          </a:bodyPr>
          <a:lstStyle/>
          <a:p>
            <a:pPr marL="0" lvl="0" indent="0" algn="l" rtl="0">
              <a:spcBef>
                <a:spcPts val="1000"/>
              </a:spcBef>
              <a:spcAft>
                <a:spcPts val="0"/>
              </a:spcAft>
              <a:buNone/>
            </a:pPr>
            <a:r>
              <a:rPr lang="en-US" sz="5000"/>
              <a:t>There are two types of data structures:</a:t>
            </a:r>
            <a:endParaRPr sz="5000"/>
          </a:p>
          <a:p>
            <a:pPr marL="1371600" lvl="0" indent="-331787" algn="l" rtl="0">
              <a:spcBef>
                <a:spcPts val="1000"/>
              </a:spcBef>
              <a:spcAft>
                <a:spcPts val="0"/>
              </a:spcAft>
              <a:buSzPct val="100000"/>
              <a:buChar char="●"/>
            </a:pPr>
            <a:r>
              <a:rPr lang="en-US" sz="5000"/>
              <a:t>Primitive data structures</a:t>
            </a:r>
            <a:endParaRPr sz="5000"/>
          </a:p>
          <a:p>
            <a:pPr marL="1371600" lvl="0" indent="-331787" algn="l" rtl="0">
              <a:spcBef>
                <a:spcPts val="0"/>
              </a:spcBef>
              <a:spcAft>
                <a:spcPts val="0"/>
              </a:spcAft>
              <a:buSzPct val="100000"/>
              <a:buChar char="●"/>
            </a:pPr>
            <a:r>
              <a:rPr lang="en-US" sz="5000"/>
              <a:t>Non-primitive data structures</a:t>
            </a:r>
            <a:endParaRPr sz="5000"/>
          </a:p>
          <a:p>
            <a:pPr marL="0" lvl="0" indent="0" algn="l" rtl="0">
              <a:spcBef>
                <a:spcPts val="1000"/>
              </a:spcBef>
              <a:spcAft>
                <a:spcPts val="0"/>
              </a:spcAft>
              <a:buNone/>
            </a:pPr>
            <a:endParaRPr sz="5000"/>
          </a:p>
          <a:p>
            <a:pPr marL="0" lvl="0" indent="0" algn="l" rtl="0">
              <a:spcBef>
                <a:spcPts val="1000"/>
              </a:spcBef>
              <a:spcAft>
                <a:spcPts val="0"/>
              </a:spcAft>
              <a:buNone/>
            </a:pPr>
            <a:r>
              <a:rPr lang="en-US" sz="5000"/>
              <a:t>Primitive data structures</a:t>
            </a:r>
            <a:endParaRPr sz="5000"/>
          </a:p>
          <a:p>
            <a:pPr marL="914400" lvl="0" indent="-331787" algn="l" rtl="0">
              <a:spcBef>
                <a:spcPts val="1000"/>
              </a:spcBef>
              <a:spcAft>
                <a:spcPts val="0"/>
              </a:spcAft>
              <a:buSzPct val="100000"/>
              <a:buChar char="-"/>
            </a:pPr>
            <a:r>
              <a:rPr lang="en-US" sz="5000"/>
              <a:t>The primitive data structures are primitive data types. The int, char, float, double and pointer are the primitive data structures that can hold a single value.</a:t>
            </a:r>
            <a:endParaRPr sz="5000"/>
          </a:p>
          <a:p>
            <a:pPr marL="0" lvl="0" indent="0" algn="l" rtl="0">
              <a:spcBef>
                <a:spcPts val="1000"/>
              </a:spcBef>
              <a:spcAft>
                <a:spcPts val="0"/>
              </a:spcAft>
              <a:buNone/>
            </a:pPr>
            <a:endParaRPr sz="5000"/>
          </a:p>
          <a:p>
            <a:pPr marL="0" lvl="0" indent="0" algn="l" rtl="0">
              <a:spcBef>
                <a:spcPts val="1000"/>
              </a:spcBef>
              <a:spcAft>
                <a:spcPts val="0"/>
              </a:spcAft>
              <a:buNone/>
            </a:pPr>
            <a:r>
              <a:rPr lang="en-US" sz="5000"/>
              <a:t>Non primitive data structures</a:t>
            </a:r>
            <a:endParaRPr sz="5000"/>
          </a:p>
          <a:p>
            <a:pPr marL="914400" lvl="0" indent="-331787" algn="l" rtl="0">
              <a:spcBef>
                <a:spcPts val="1000"/>
              </a:spcBef>
              <a:spcAft>
                <a:spcPts val="0"/>
              </a:spcAft>
              <a:buSzPct val="100000"/>
              <a:buChar char="-"/>
            </a:pPr>
            <a:r>
              <a:rPr lang="en-US" sz="5000"/>
              <a:t>The data structures that is constructed with the help of any one of the primitive data structures and it is having a specific functionality. It can be user-defined. It can be classified as:</a:t>
            </a:r>
            <a:endParaRPr sz="5000"/>
          </a:p>
          <a:p>
            <a:pPr marL="914400" lvl="0" indent="0" algn="l" rtl="0">
              <a:spcBef>
                <a:spcPts val="1000"/>
              </a:spcBef>
              <a:spcAft>
                <a:spcPts val="0"/>
              </a:spcAft>
              <a:buNone/>
            </a:pPr>
            <a:endParaRPr sz="5000"/>
          </a:p>
          <a:p>
            <a:pPr marL="914400" lvl="0" indent="-331787" algn="l" rtl="0">
              <a:spcBef>
                <a:spcPts val="1000"/>
              </a:spcBef>
              <a:spcAft>
                <a:spcPts val="0"/>
              </a:spcAft>
              <a:buSzPct val="100000"/>
              <a:buChar char="●"/>
            </a:pPr>
            <a:r>
              <a:rPr lang="en-US" sz="5000"/>
              <a:t>Linear data structure</a:t>
            </a:r>
            <a:endParaRPr sz="5000"/>
          </a:p>
          <a:p>
            <a:pPr marL="914400" lvl="0" indent="-331787" algn="l" rtl="0">
              <a:spcBef>
                <a:spcPts val="0"/>
              </a:spcBef>
              <a:spcAft>
                <a:spcPts val="0"/>
              </a:spcAft>
              <a:buSzPct val="100000"/>
              <a:buChar char="●"/>
            </a:pPr>
            <a:r>
              <a:rPr lang="en-US" sz="5000"/>
              <a:t>Non-linear data structure</a:t>
            </a:r>
            <a:endParaRPr sz="5000"/>
          </a:p>
          <a:p>
            <a:pPr marL="2286000" lvl="0" indent="0" algn="l" rtl="0">
              <a:spcBef>
                <a:spcPts val="1000"/>
              </a:spcBef>
              <a:spcAft>
                <a:spcPts val="0"/>
              </a:spcAft>
              <a:buNone/>
            </a:pPr>
            <a:endParaRPr/>
          </a:p>
          <a:p>
            <a:pPr marL="2286000" lvl="0" indent="0" algn="l" rtl="0">
              <a:spcBef>
                <a:spcPts val="100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223bbdb956a_0_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3000">
                <a:solidFill>
                  <a:schemeClr val="accent1"/>
                </a:solidFill>
              </a:rPr>
              <a:t>Linear Data Structure</a:t>
            </a:r>
            <a:endParaRPr/>
          </a:p>
        </p:txBody>
      </p:sp>
      <p:sp>
        <p:nvSpPr>
          <p:cNvPr id="111" name="Google Shape;111;g223bbdb956a_0_2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68300" algn="l" rtl="0">
              <a:spcBef>
                <a:spcPts val="1000"/>
              </a:spcBef>
              <a:spcAft>
                <a:spcPts val="0"/>
              </a:spcAft>
              <a:buSzPts val="2200"/>
              <a:buChar char="-"/>
            </a:pPr>
            <a:r>
              <a:rPr lang="en-US" sz="2200"/>
              <a:t>In Linear data structures, the elements are arranged in sequence one after the other. </a:t>
            </a:r>
            <a:endParaRPr sz="2200"/>
          </a:p>
          <a:p>
            <a:pPr marL="457200" lvl="0" indent="0" algn="l" rtl="0">
              <a:spcBef>
                <a:spcPts val="1000"/>
              </a:spcBef>
              <a:spcAft>
                <a:spcPts val="0"/>
              </a:spcAft>
              <a:buNone/>
            </a:pPr>
            <a:endParaRPr sz="2200"/>
          </a:p>
          <a:p>
            <a:pPr marL="457200" lvl="0" indent="-368300" algn="l" rtl="0">
              <a:spcBef>
                <a:spcPts val="1000"/>
              </a:spcBef>
              <a:spcAft>
                <a:spcPts val="0"/>
              </a:spcAft>
              <a:buSzPts val="2200"/>
              <a:buChar char="-"/>
            </a:pPr>
            <a:r>
              <a:rPr lang="en-US" sz="2200"/>
              <a:t>Since elements are arranged in particular order, they are easy to implement.</a:t>
            </a:r>
            <a:endParaRPr sz="2200"/>
          </a:p>
          <a:p>
            <a:pPr marL="457200" lvl="0" indent="0" algn="l" rtl="0">
              <a:spcBef>
                <a:spcPts val="1000"/>
              </a:spcBef>
              <a:spcAft>
                <a:spcPts val="0"/>
              </a:spcAft>
              <a:buNone/>
            </a:pPr>
            <a:endParaRPr sz="2200"/>
          </a:p>
          <a:p>
            <a:pPr marL="457200" lvl="0" indent="-368300" algn="l" rtl="0">
              <a:spcBef>
                <a:spcPts val="1000"/>
              </a:spcBef>
              <a:spcAft>
                <a:spcPts val="0"/>
              </a:spcAft>
              <a:buSzPts val="2200"/>
              <a:buChar char="-"/>
            </a:pPr>
            <a:r>
              <a:rPr lang="en-US" sz="2200"/>
              <a:t>Some of linear data structures are:</a:t>
            </a:r>
            <a:endParaRPr sz="2200"/>
          </a:p>
          <a:p>
            <a:pPr marL="914400" lvl="1" indent="-368300" algn="l" rtl="0">
              <a:spcBef>
                <a:spcPts val="0"/>
              </a:spcBef>
              <a:spcAft>
                <a:spcPts val="0"/>
              </a:spcAft>
              <a:buSzPts val="2200"/>
              <a:buChar char="-"/>
            </a:pPr>
            <a:r>
              <a:rPr lang="en-US" sz="2200"/>
              <a:t>Array data structure</a:t>
            </a:r>
            <a:endParaRPr sz="2200"/>
          </a:p>
          <a:p>
            <a:pPr marL="914400" lvl="1" indent="-368300" algn="l" rtl="0">
              <a:spcBef>
                <a:spcPts val="0"/>
              </a:spcBef>
              <a:spcAft>
                <a:spcPts val="0"/>
              </a:spcAft>
              <a:buSzPts val="2200"/>
              <a:buChar char="-"/>
            </a:pPr>
            <a:r>
              <a:rPr lang="en-US" sz="2200"/>
              <a:t>Stack data structure</a:t>
            </a:r>
            <a:endParaRPr sz="2200"/>
          </a:p>
          <a:p>
            <a:pPr marL="914400" lvl="1" indent="-368300" algn="l" rtl="0">
              <a:spcBef>
                <a:spcPts val="0"/>
              </a:spcBef>
              <a:spcAft>
                <a:spcPts val="0"/>
              </a:spcAft>
              <a:buSzPts val="2200"/>
              <a:buChar char="-"/>
            </a:pPr>
            <a:r>
              <a:rPr lang="en-US" sz="2200"/>
              <a:t>Queue data structure</a:t>
            </a:r>
            <a:endParaRPr sz="2200"/>
          </a:p>
          <a:p>
            <a:pPr marL="914400" lvl="1" indent="-368300" algn="l" rtl="0">
              <a:spcBef>
                <a:spcPts val="0"/>
              </a:spcBef>
              <a:spcAft>
                <a:spcPts val="0"/>
              </a:spcAft>
              <a:buSzPts val="2200"/>
              <a:buChar char="-"/>
            </a:pPr>
            <a:r>
              <a:rPr lang="en-US" sz="2200"/>
              <a:t>Linked List data structure</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23bbdb956a_0_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3000">
                <a:solidFill>
                  <a:schemeClr val="accent1"/>
                </a:solidFill>
              </a:rPr>
              <a:t>Non Linear Data Structure</a:t>
            </a:r>
            <a:endParaRPr/>
          </a:p>
        </p:txBody>
      </p:sp>
      <p:sp>
        <p:nvSpPr>
          <p:cNvPr id="118" name="Google Shape;118;g223bbdb956a_0_2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81000" algn="l" rtl="0">
              <a:spcBef>
                <a:spcPts val="1000"/>
              </a:spcBef>
              <a:spcAft>
                <a:spcPts val="0"/>
              </a:spcAft>
              <a:buSzPts val="2400"/>
              <a:buChar char="-"/>
            </a:pPr>
            <a:r>
              <a:rPr lang="en-US" sz="2400"/>
              <a:t>Unlike linear data structures, elements in non-linear data structures are not in any sequence. </a:t>
            </a:r>
            <a:endParaRPr sz="2400"/>
          </a:p>
          <a:p>
            <a:pPr marL="4572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Instead they are arranged in a hierarchical manner where one element will be connected to one or more elements.</a:t>
            </a:r>
            <a:endParaRPr sz="2400"/>
          </a:p>
          <a:p>
            <a:pPr marL="4572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For example graph and tree-based data structures</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223bbdb956a_0_3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3000">
                <a:solidFill>
                  <a:schemeClr val="accent1"/>
                </a:solidFill>
              </a:rPr>
              <a:t>Linear vs Non Linear Data Structure</a:t>
            </a:r>
            <a:endParaRPr/>
          </a:p>
        </p:txBody>
      </p:sp>
      <p:pic>
        <p:nvPicPr>
          <p:cNvPr id="125" name="Google Shape;125;g223bbdb956a_0_32"/>
          <p:cNvPicPr preferRelativeResize="0"/>
          <p:nvPr/>
        </p:nvPicPr>
        <p:blipFill>
          <a:blip r:embed="rId3">
            <a:alphaModFix/>
          </a:blip>
          <a:stretch>
            <a:fillRect/>
          </a:stretch>
        </p:blipFill>
        <p:spPr>
          <a:xfrm>
            <a:off x="152400" y="1843225"/>
            <a:ext cx="5467350" cy="4510700"/>
          </a:xfrm>
          <a:prstGeom prst="rect">
            <a:avLst/>
          </a:prstGeom>
          <a:noFill/>
          <a:ln>
            <a:noFill/>
          </a:ln>
        </p:spPr>
      </p:pic>
      <p:pic>
        <p:nvPicPr>
          <p:cNvPr id="126" name="Google Shape;126;g223bbdb956a_0_32"/>
          <p:cNvPicPr preferRelativeResize="0"/>
          <p:nvPr/>
        </p:nvPicPr>
        <p:blipFill>
          <a:blip r:embed="rId4">
            <a:alphaModFix/>
          </a:blip>
          <a:stretch>
            <a:fillRect/>
          </a:stretch>
        </p:blipFill>
        <p:spPr>
          <a:xfrm>
            <a:off x="6096000" y="1979263"/>
            <a:ext cx="5648325" cy="4238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223bbdb956a_0_4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3000">
                <a:solidFill>
                  <a:schemeClr val="accent1"/>
                </a:solidFill>
              </a:rPr>
              <a:t>Major Operations in Data Structures </a:t>
            </a:r>
            <a:endParaRPr/>
          </a:p>
        </p:txBody>
      </p:sp>
      <p:sp>
        <p:nvSpPr>
          <p:cNvPr id="133" name="Google Shape;133;g223bbdb956a_0_4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81000" algn="l" rtl="0">
              <a:spcBef>
                <a:spcPts val="600"/>
              </a:spcBef>
              <a:spcAft>
                <a:spcPts val="0"/>
              </a:spcAft>
              <a:buSzPts val="2400"/>
              <a:buChar char="-"/>
            </a:pPr>
            <a:r>
              <a:rPr lang="en-US" sz="2400"/>
              <a:t>Searching: can search for any element in data structure</a:t>
            </a:r>
            <a:endParaRPr sz="2400"/>
          </a:p>
          <a:p>
            <a:pPr marL="457200" lvl="0" indent="0" algn="l" rtl="0">
              <a:spcBef>
                <a:spcPts val="600"/>
              </a:spcBef>
              <a:spcAft>
                <a:spcPts val="0"/>
              </a:spcAft>
              <a:buNone/>
            </a:pPr>
            <a:endParaRPr sz="2400"/>
          </a:p>
          <a:p>
            <a:pPr marL="457200" lvl="0" indent="-381000" algn="l" rtl="0">
              <a:spcBef>
                <a:spcPts val="600"/>
              </a:spcBef>
              <a:spcAft>
                <a:spcPts val="0"/>
              </a:spcAft>
              <a:buSzPts val="2400"/>
              <a:buChar char="-"/>
            </a:pPr>
            <a:r>
              <a:rPr lang="en-US" sz="2400"/>
              <a:t>Sorting: can sort the elements of a data structure either in a ascending or descending order.</a:t>
            </a:r>
            <a:endParaRPr sz="2400"/>
          </a:p>
          <a:p>
            <a:pPr marL="457200" lvl="0" indent="0" algn="l" rtl="0">
              <a:spcBef>
                <a:spcPts val="600"/>
              </a:spcBef>
              <a:spcAft>
                <a:spcPts val="0"/>
              </a:spcAft>
              <a:buNone/>
            </a:pPr>
            <a:endParaRPr sz="2400"/>
          </a:p>
          <a:p>
            <a:pPr marL="457200" lvl="0" indent="-381000" algn="l" rtl="0">
              <a:spcBef>
                <a:spcPts val="600"/>
              </a:spcBef>
              <a:spcAft>
                <a:spcPts val="0"/>
              </a:spcAft>
              <a:buSzPts val="2400"/>
              <a:buChar char="-"/>
            </a:pPr>
            <a:r>
              <a:rPr lang="en-US" sz="2400"/>
              <a:t>Insertion: can also insert the new element in a data structure</a:t>
            </a:r>
            <a:endParaRPr sz="2400"/>
          </a:p>
          <a:p>
            <a:pPr marL="457200" lvl="0" indent="0" algn="l" rtl="0">
              <a:spcBef>
                <a:spcPts val="600"/>
              </a:spcBef>
              <a:spcAft>
                <a:spcPts val="0"/>
              </a:spcAft>
              <a:buNone/>
            </a:pPr>
            <a:endParaRPr sz="2400"/>
          </a:p>
          <a:p>
            <a:pPr marL="457200" lvl="0" indent="-381000" algn="l" rtl="0">
              <a:spcBef>
                <a:spcPts val="600"/>
              </a:spcBef>
              <a:spcAft>
                <a:spcPts val="0"/>
              </a:spcAft>
              <a:buSzPts val="2400"/>
              <a:buChar char="-"/>
            </a:pPr>
            <a:r>
              <a:rPr lang="en-US" sz="2400"/>
              <a:t>Updation- can also update the element, i.e., we can replace the elements with another element.</a:t>
            </a:r>
            <a:endParaRPr sz="2400"/>
          </a:p>
          <a:p>
            <a:pPr marL="457200" lvl="0" indent="0" algn="l" rtl="0">
              <a:spcBef>
                <a:spcPts val="600"/>
              </a:spcBef>
              <a:spcAft>
                <a:spcPts val="0"/>
              </a:spcAft>
              <a:buNone/>
            </a:pPr>
            <a:endParaRPr sz="2400"/>
          </a:p>
          <a:p>
            <a:pPr marL="457200" lvl="0" indent="-381000" algn="l" rtl="0">
              <a:spcBef>
                <a:spcPts val="600"/>
              </a:spcBef>
              <a:spcAft>
                <a:spcPts val="0"/>
              </a:spcAft>
              <a:buSzPts val="2400"/>
              <a:buChar char="-"/>
            </a:pPr>
            <a:r>
              <a:rPr lang="en-US" sz="2400"/>
              <a:t>Deletion: can remove the element from the data structure</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223bbdb956a_0_4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3000">
                <a:solidFill>
                  <a:schemeClr val="accent1"/>
                </a:solidFill>
              </a:rPr>
              <a:t>Advantage of Data Structures </a:t>
            </a:r>
            <a:endParaRPr/>
          </a:p>
        </p:txBody>
      </p:sp>
      <p:sp>
        <p:nvSpPr>
          <p:cNvPr id="140" name="Google Shape;140;g223bbdb956a_0_4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400"/>
              <a:t>The following are the advantages of a data structure:</a:t>
            </a:r>
            <a:endParaRPr sz="2400"/>
          </a:p>
          <a:p>
            <a:pPr marL="0" lvl="0" indent="0" algn="l" rtl="0">
              <a:spcBef>
                <a:spcPts val="1000"/>
              </a:spcBef>
              <a:spcAft>
                <a:spcPts val="0"/>
              </a:spcAft>
              <a:buNone/>
            </a:pPr>
            <a:r>
              <a:rPr lang="en-US" sz="2400" b="1"/>
              <a:t>Efficiency</a:t>
            </a:r>
            <a:r>
              <a:rPr lang="en-US" sz="2400"/>
              <a:t>: If the choice of a data structure for implementing a particular ADT is proper, it makes the program very efficient in terms of time and space.</a:t>
            </a:r>
            <a:endParaRPr sz="2400"/>
          </a:p>
          <a:p>
            <a:pPr marL="0" lvl="0" indent="0" algn="l" rtl="0">
              <a:spcBef>
                <a:spcPts val="1000"/>
              </a:spcBef>
              <a:spcAft>
                <a:spcPts val="0"/>
              </a:spcAft>
              <a:buNone/>
            </a:pPr>
            <a:endParaRPr sz="2400"/>
          </a:p>
          <a:p>
            <a:pPr marL="0" lvl="0" indent="0" algn="l" rtl="0">
              <a:spcBef>
                <a:spcPts val="1000"/>
              </a:spcBef>
              <a:spcAft>
                <a:spcPts val="0"/>
              </a:spcAft>
              <a:buNone/>
            </a:pPr>
            <a:r>
              <a:rPr lang="en-US" sz="2400" b="1"/>
              <a:t>Reusability</a:t>
            </a:r>
            <a:r>
              <a:rPr lang="en-US" sz="2400"/>
              <a:t>: The data structure provides reusability means that multiple client program can use the same data structure.</a:t>
            </a:r>
            <a:endParaRPr sz="2400"/>
          </a:p>
          <a:p>
            <a:pPr marL="0" lvl="0" indent="0" algn="l" rtl="0">
              <a:spcBef>
                <a:spcPts val="1000"/>
              </a:spcBef>
              <a:spcAft>
                <a:spcPts val="0"/>
              </a:spcAft>
              <a:buNone/>
            </a:pPr>
            <a:endParaRPr sz="2400"/>
          </a:p>
          <a:p>
            <a:pPr marL="0" lvl="0" indent="0" algn="l" rtl="0">
              <a:spcBef>
                <a:spcPts val="1000"/>
              </a:spcBef>
              <a:spcAft>
                <a:spcPts val="0"/>
              </a:spcAft>
              <a:buNone/>
            </a:pPr>
            <a:r>
              <a:rPr lang="en-US" sz="2400" b="1"/>
              <a:t>Abstraction</a:t>
            </a:r>
            <a:r>
              <a:rPr lang="en-US" sz="2400"/>
              <a:t>: The data structure specified by an ADT also provides the level of abstraction. The client cannot see the internal working of the data structure, so it does not have to worry about the implementation part.Only can see the interface.</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223bbdb956a_0_53"/>
          <p:cNvSpPr txBox="1">
            <a:spLocks noGrp="1"/>
          </p:cNvSpPr>
          <p:nvPr>
            <p:ph type="title"/>
          </p:nvPr>
        </p:nvSpPr>
        <p:spPr>
          <a:xfrm>
            <a:off x="838200" y="365125"/>
            <a:ext cx="44364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3000">
                <a:solidFill>
                  <a:schemeClr val="accent1"/>
                </a:solidFill>
              </a:rPr>
              <a:t>Abstract Data Type</a:t>
            </a:r>
            <a:endParaRPr/>
          </a:p>
        </p:txBody>
      </p:sp>
      <p:sp>
        <p:nvSpPr>
          <p:cNvPr id="147" name="Google Shape;147;g223bbdb956a_0_5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81000" algn="l" rtl="0">
              <a:spcBef>
                <a:spcPts val="1000"/>
              </a:spcBef>
              <a:spcAft>
                <a:spcPts val="0"/>
              </a:spcAft>
              <a:buSzPts val="2400"/>
              <a:buChar char="-"/>
            </a:pPr>
            <a:r>
              <a:rPr lang="en-US" sz="2400"/>
              <a:t>An abstract data type is an abstraction of a data structure that provides only the interface to which the data structure must adhere.</a:t>
            </a:r>
            <a:endParaRPr sz="2400"/>
          </a:p>
          <a:p>
            <a:pPr marL="4572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The interface does not give any specific details about something should be implemented by using any one programming language.</a:t>
            </a:r>
            <a:endParaRPr sz="2400"/>
          </a:p>
          <a:p>
            <a:pPr marL="4572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In other words, ADT are the entities that are definitions of data and operations but do not have implementation details.</a:t>
            </a:r>
            <a:endParaRPr sz="2400"/>
          </a:p>
        </p:txBody>
      </p:sp>
      <p:sp>
        <p:nvSpPr>
          <p:cNvPr id="148" name="Google Shape;148;g223bbdb956a_0_53"/>
          <p:cNvSpPr txBox="1"/>
          <p:nvPr/>
        </p:nvSpPr>
        <p:spPr>
          <a:xfrm>
            <a:off x="5699800" y="789000"/>
            <a:ext cx="46188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rgbClr val="FF0000"/>
                </a:solidFill>
                <a:latin typeface="Times New Roman"/>
                <a:ea typeface="Times New Roman"/>
                <a:cs typeface="Times New Roman"/>
                <a:sym typeface="Times New Roman"/>
              </a:rPr>
              <a:t>Defines what it does and ignores how it does its job</a:t>
            </a:r>
            <a:endParaRPr sz="2000" b="1">
              <a:solidFill>
                <a:srgbClr val="FF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23bbdb956a_0_5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3000">
                <a:solidFill>
                  <a:schemeClr val="accent1"/>
                </a:solidFill>
              </a:rPr>
              <a:t>Abstract Data Type</a:t>
            </a:r>
            <a:endParaRPr/>
          </a:p>
        </p:txBody>
      </p:sp>
      <p:sp>
        <p:nvSpPr>
          <p:cNvPr id="155" name="Google Shape;155;g223bbdb956a_0_5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81000" algn="l" rtl="0">
              <a:spcBef>
                <a:spcPts val="1000"/>
              </a:spcBef>
              <a:spcAft>
                <a:spcPts val="0"/>
              </a:spcAft>
              <a:buSzPts val="2400"/>
              <a:buChar char="-"/>
            </a:pPr>
            <a:r>
              <a:rPr lang="en-US" sz="2400"/>
              <a:t>We know the data that we are storing and the operations that can be performed on the data, but we don’t know about the implementation details.</a:t>
            </a:r>
            <a:endParaRPr sz="2400"/>
          </a:p>
          <a:p>
            <a:pPr marL="4572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The reason for not having implementation details is that every programming language has a different implementation strategy for example-</a:t>
            </a:r>
            <a:endParaRPr sz="2400"/>
          </a:p>
          <a:p>
            <a:pPr marL="457200" lvl="0" indent="0" algn="l" rtl="0">
              <a:spcBef>
                <a:spcPts val="1000"/>
              </a:spcBef>
              <a:spcAft>
                <a:spcPts val="0"/>
              </a:spcAft>
              <a:buNone/>
            </a:pPr>
            <a:endParaRPr sz="2400"/>
          </a:p>
          <a:p>
            <a:pPr marL="914400" lvl="1" indent="-381000" algn="l" rtl="0">
              <a:spcBef>
                <a:spcPts val="500"/>
              </a:spcBef>
              <a:spcAft>
                <a:spcPts val="0"/>
              </a:spcAft>
              <a:buSzPts val="2400"/>
              <a:buChar char="-"/>
            </a:pPr>
            <a:r>
              <a:rPr lang="en-US" sz="2400"/>
              <a:t>a C data structure is implemented using structures while a c++ data structure is implemented using objects and classes.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223bbdb956a_0_6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3000">
                <a:solidFill>
                  <a:schemeClr val="accent1"/>
                </a:solidFill>
              </a:rPr>
              <a:t>Abstract Data Type</a:t>
            </a:r>
            <a:endParaRPr/>
          </a:p>
        </p:txBody>
      </p:sp>
      <p:sp>
        <p:nvSpPr>
          <p:cNvPr id="162" name="Google Shape;162;g223bbdb956a_0_6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sz="2400"/>
              <a:t>The fundamentals of how the data is stored should be invisible to the user.</a:t>
            </a:r>
            <a:endParaRPr sz="2400"/>
          </a:p>
          <a:p>
            <a:pPr marL="457200" lvl="0" indent="-381000" algn="l" rtl="0">
              <a:spcBef>
                <a:spcPts val="1000"/>
              </a:spcBef>
              <a:spcAft>
                <a:spcPts val="0"/>
              </a:spcAft>
              <a:buSzPts val="2400"/>
              <a:buChar char="-"/>
            </a:pPr>
            <a:r>
              <a:rPr lang="en-US" sz="2400"/>
              <a:t>Integers are an ADT,</a:t>
            </a:r>
            <a:endParaRPr sz="2400"/>
          </a:p>
          <a:p>
            <a:pPr marL="457200" lvl="0" indent="0" algn="l" rtl="0">
              <a:spcBef>
                <a:spcPts val="1000"/>
              </a:spcBef>
              <a:spcAft>
                <a:spcPts val="0"/>
              </a:spcAft>
              <a:buNone/>
            </a:pPr>
            <a:endParaRPr sz="2400"/>
          </a:p>
          <a:p>
            <a:pPr marL="914400" lvl="1" indent="-381000" algn="l" rtl="0">
              <a:spcBef>
                <a:spcPts val="500"/>
              </a:spcBef>
              <a:spcAft>
                <a:spcPts val="0"/>
              </a:spcAft>
              <a:buSzPts val="2400"/>
              <a:buChar char="-"/>
            </a:pPr>
            <a:r>
              <a:rPr lang="en-US" sz="2400"/>
              <a:t>defined as the values ……, -2,-1,0,1,2,...... and</a:t>
            </a:r>
            <a:endParaRPr sz="2400"/>
          </a:p>
          <a:p>
            <a:pPr marL="914400" lvl="1" indent="-381000" algn="l" rtl="0">
              <a:spcBef>
                <a:spcPts val="0"/>
              </a:spcBef>
              <a:spcAft>
                <a:spcPts val="0"/>
              </a:spcAft>
              <a:buSzPts val="2400"/>
              <a:buChar char="-"/>
            </a:pPr>
            <a:r>
              <a:rPr lang="en-US" sz="2400"/>
              <a:t>by the operations of addition, subtraction, multiplication, and division etc.,</a:t>
            </a:r>
            <a:endParaRPr sz="2400"/>
          </a:p>
          <a:p>
            <a:pPr marL="9144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Some examples of ADT are Stack, Queue, List etc.</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223c2d6f889_0_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a:solidFill>
                  <a:srgbClr val="4A86E8"/>
                </a:solidFill>
              </a:rPr>
              <a:t>Dynamic Memory Allocation in C</a:t>
            </a:r>
            <a:endParaRPr sz="3000">
              <a:solidFill>
                <a:srgbClr val="4A86E8"/>
              </a:solidFill>
            </a:endParaRPr>
          </a:p>
        </p:txBody>
      </p:sp>
      <p:sp>
        <p:nvSpPr>
          <p:cNvPr id="169" name="Google Shape;169;g223c2d6f889_0_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marL="457200" lvl="0" indent="-381000" algn="l" rtl="0">
              <a:spcBef>
                <a:spcPts val="1000"/>
              </a:spcBef>
              <a:spcAft>
                <a:spcPts val="0"/>
              </a:spcAft>
              <a:buSzPts val="2400"/>
              <a:buChar char="-"/>
            </a:pPr>
            <a:r>
              <a:rPr lang="en-US" sz="2400"/>
              <a:t>An array is a collection of a fixed number of values. Once the size of an array is declared, you cannot change it.</a:t>
            </a:r>
            <a:endParaRPr sz="2400"/>
          </a:p>
          <a:p>
            <a:pPr marL="4572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Sometimes the size of the array you declared may be insufficient.</a:t>
            </a:r>
            <a:endParaRPr sz="2400"/>
          </a:p>
          <a:p>
            <a:pPr marL="4572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To solve this issue, you can allocate memory manually during run-time. This is known as dynamic memory allocation.</a:t>
            </a:r>
            <a:endParaRPr sz="2400"/>
          </a:p>
          <a:p>
            <a:pPr marL="4572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To allocate memory dynamically, library functions are:</a:t>
            </a:r>
            <a:endParaRPr sz="2400"/>
          </a:p>
          <a:p>
            <a:pPr marL="914400" lvl="1" indent="-381000" algn="l" rtl="0">
              <a:spcBef>
                <a:spcPts val="0"/>
              </a:spcBef>
              <a:spcAft>
                <a:spcPts val="0"/>
              </a:spcAft>
              <a:buSzPts val="2400"/>
              <a:buChar char="-"/>
            </a:pPr>
            <a:r>
              <a:rPr lang="en-US" sz="2400"/>
              <a:t>malloc(), calloc(), realloc(), free()</a:t>
            </a:r>
            <a:endParaRPr sz="2400"/>
          </a:p>
          <a:p>
            <a:pPr marL="914400" lvl="1" indent="-381000" algn="l" rtl="0">
              <a:spcBef>
                <a:spcPts val="0"/>
              </a:spcBef>
              <a:spcAft>
                <a:spcPts val="0"/>
              </a:spcAft>
              <a:buSzPts val="2400"/>
              <a:buChar char="-"/>
            </a:pPr>
            <a:r>
              <a:rPr lang="en-US" sz="2400"/>
              <a:t>These functions are defined in the &lt;stdlib.h&gt; header file.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2"/>
          <p:cNvSpPr txBox="1">
            <a:spLocks noGrp="1"/>
          </p:cNvSpPr>
          <p:nvPr>
            <p:ph type="title"/>
          </p:nvPr>
        </p:nvSpPr>
        <p:spPr>
          <a:xfrm>
            <a:off x="838200" y="39491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Data Types</a:t>
            </a:r>
            <a:endParaRPr sz="3000">
              <a:solidFill>
                <a:schemeClr val="accent1"/>
              </a:solidFill>
            </a:endParaRPr>
          </a:p>
        </p:txBody>
      </p:sp>
      <p:sp>
        <p:nvSpPr>
          <p:cNvPr id="50" name="Google Shape;50;p2"/>
          <p:cNvSpPr txBox="1">
            <a:spLocks noGrp="1"/>
          </p:cNvSpPr>
          <p:nvPr>
            <p:ph type="body" idx="1"/>
          </p:nvPr>
        </p:nvSpPr>
        <p:spPr>
          <a:xfrm>
            <a:off x="900752" y="1856097"/>
            <a:ext cx="10453048" cy="3888922"/>
          </a:xfrm>
          <a:prstGeom prst="rect">
            <a:avLst/>
          </a:prstGeom>
          <a:noFill/>
          <a:ln>
            <a:noFill/>
          </a:ln>
        </p:spPr>
        <p:txBody>
          <a:bodyPr spcFirstLastPara="1" wrap="square" lIns="91425" tIns="45700" rIns="91425" bIns="45700" anchor="t" anchorCtr="0">
            <a:normAutofit/>
          </a:bodyPr>
          <a:lstStyle/>
          <a:p>
            <a:pPr marL="457200" lvl="0" indent="-355600" algn="l" rtl="0">
              <a:lnSpc>
                <a:spcPct val="90000"/>
              </a:lnSpc>
              <a:spcBef>
                <a:spcPts val="0"/>
              </a:spcBef>
              <a:spcAft>
                <a:spcPts val="0"/>
              </a:spcAft>
              <a:buSzPts val="2000"/>
              <a:buFont typeface="Times New Roman"/>
              <a:buChar char="-"/>
            </a:pPr>
            <a:r>
              <a:rPr lang="en-US" sz="2000"/>
              <a:t>A data type, in programming, is a classification that specifies which type of value a variable has and what type of mathematical, relational or logical operations can be applied to it without causing an error.</a:t>
            </a:r>
            <a:endParaRPr sz="2000"/>
          </a:p>
          <a:p>
            <a:pPr marL="457200" lvl="0" indent="0" algn="l" rtl="0">
              <a:lnSpc>
                <a:spcPct val="90000"/>
              </a:lnSpc>
              <a:spcBef>
                <a:spcPts val="0"/>
              </a:spcBef>
              <a:spcAft>
                <a:spcPts val="0"/>
              </a:spcAft>
              <a:buNone/>
            </a:pPr>
            <a:endParaRPr sz="2000"/>
          </a:p>
          <a:p>
            <a:pPr marL="457200" lvl="0" indent="-355600" algn="l" rtl="0">
              <a:lnSpc>
                <a:spcPct val="90000"/>
              </a:lnSpc>
              <a:spcBef>
                <a:spcPts val="0"/>
              </a:spcBef>
              <a:spcAft>
                <a:spcPts val="0"/>
              </a:spcAft>
              <a:buSzPts val="2000"/>
              <a:buChar char="-"/>
            </a:pPr>
            <a:r>
              <a:rPr lang="en-US" sz="2000"/>
              <a:t>A string, for example, is a data type that is used to classify text and an integer is a data type that is used to classify whole numbers.</a:t>
            </a:r>
            <a:endParaRPr sz="2000"/>
          </a:p>
          <a:p>
            <a:pPr marL="457200" lvl="0" indent="0" algn="l" rtl="0">
              <a:lnSpc>
                <a:spcPct val="90000"/>
              </a:lnSpc>
              <a:spcBef>
                <a:spcPts val="0"/>
              </a:spcBef>
              <a:spcAft>
                <a:spcPts val="0"/>
              </a:spcAft>
              <a:buNone/>
            </a:pPr>
            <a:endParaRPr sz="2000"/>
          </a:p>
          <a:p>
            <a:pPr marL="457200" lvl="0" indent="-355600" algn="l" rtl="0">
              <a:lnSpc>
                <a:spcPct val="90000"/>
              </a:lnSpc>
              <a:spcBef>
                <a:spcPts val="1000"/>
              </a:spcBef>
              <a:spcAft>
                <a:spcPts val="0"/>
              </a:spcAft>
              <a:buSzPts val="2000"/>
              <a:buChar char="-"/>
            </a:pPr>
            <a:r>
              <a:rPr lang="en-US" sz="2000"/>
              <a:t>For example,</a:t>
            </a:r>
            <a:endParaRPr sz="2000"/>
          </a:p>
          <a:p>
            <a:pPr marL="914400" lvl="1" indent="-355600" algn="l" rtl="0">
              <a:lnSpc>
                <a:spcPct val="90000"/>
              </a:lnSpc>
              <a:spcBef>
                <a:spcPts val="0"/>
              </a:spcBef>
              <a:spcAft>
                <a:spcPts val="0"/>
              </a:spcAft>
              <a:buSzPts val="2000"/>
              <a:buChar char="-"/>
            </a:pPr>
            <a:r>
              <a:rPr lang="en-US" sz="2000"/>
              <a:t>c supports char, int, float, long etc.</a:t>
            </a:r>
            <a:endParaRPr sz="2000"/>
          </a:p>
          <a:p>
            <a:pPr marL="914400" lvl="1" indent="-355600" algn="l" rtl="0">
              <a:lnSpc>
                <a:spcPct val="90000"/>
              </a:lnSpc>
              <a:spcBef>
                <a:spcPts val="0"/>
              </a:spcBef>
              <a:spcAft>
                <a:spcPts val="0"/>
              </a:spcAft>
              <a:buSzPts val="2000"/>
              <a:buChar char="-"/>
            </a:pPr>
            <a:r>
              <a:rPr lang="en-US" sz="2000"/>
              <a:t>Python supports String, List, Tuple, etc.</a:t>
            </a:r>
            <a:endParaRPr sz="2000"/>
          </a:p>
          <a:p>
            <a:pPr marL="457200" lvl="0" indent="0" algn="l" rtl="0">
              <a:lnSpc>
                <a:spcPct val="90000"/>
              </a:lnSpc>
              <a:spcBef>
                <a:spcPts val="1000"/>
              </a:spcBef>
              <a:spcAft>
                <a:spcPts val="0"/>
              </a:spcAft>
              <a:buNone/>
            </a:pP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223c2d6f889_0_1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a:solidFill>
                  <a:srgbClr val="4A86E8"/>
                </a:solidFill>
              </a:rPr>
              <a:t>malloc()</a:t>
            </a:r>
            <a:endParaRPr sz="3000">
              <a:solidFill>
                <a:srgbClr val="4A86E8"/>
              </a:solidFill>
            </a:endParaRPr>
          </a:p>
        </p:txBody>
      </p:sp>
      <p:sp>
        <p:nvSpPr>
          <p:cNvPr id="176" name="Google Shape;176;g223c2d6f889_0_1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20000"/>
          </a:bodyPr>
          <a:lstStyle/>
          <a:p>
            <a:pPr marL="457200" lvl="0" indent="-381000" algn="l" rtl="0">
              <a:spcBef>
                <a:spcPts val="1000"/>
              </a:spcBef>
              <a:spcAft>
                <a:spcPts val="0"/>
              </a:spcAft>
              <a:buSzPts val="2400"/>
              <a:buChar char="-"/>
            </a:pPr>
            <a:r>
              <a:rPr lang="en-US" sz="2400"/>
              <a:t>The name “malloc” stands for memory allocation.</a:t>
            </a:r>
            <a:endParaRPr sz="2400"/>
          </a:p>
          <a:p>
            <a:pPr marL="4572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The malloc() function reserves a block of memory of the specified number of bytes.</a:t>
            </a:r>
            <a:endParaRPr sz="2400"/>
          </a:p>
          <a:p>
            <a:pPr marL="4572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It returns a pointer of void which can be casted into pointers of any form.</a:t>
            </a:r>
            <a:endParaRPr sz="2400"/>
          </a:p>
          <a:p>
            <a:pPr marL="4572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syntax:</a:t>
            </a:r>
            <a:endParaRPr sz="2400"/>
          </a:p>
          <a:p>
            <a:pPr marL="457200" lvl="0" indent="0" algn="l" rtl="0">
              <a:spcBef>
                <a:spcPts val="1000"/>
              </a:spcBef>
              <a:spcAft>
                <a:spcPts val="0"/>
              </a:spcAft>
              <a:buNone/>
            </a:pPr>
            <a:r>
              <a:rPr lang="en-US" sz="2400"/>
              <a:t>	</a:t>
            </a:r>
            <a:r>
              <a:rPr lang="en-US" sz="2400" b="1">
                <a:solidFill>
                  <a:srgbClr val="FF0000"/>
                </a:solidFill>
              </a:rPr>
              <a:t>ptr=(castType*)malloc(size)</a:t>
            </a:r>
            <a:endParaRPr sz="2400" b="1">
              <a:solidFill>
                <a:srgbClr val="FF0000"/>
              </a:solidFill>
            </a:endParaRPr>
          </a:p>
          <a:p>
            <a:pPr marL="457200" lvl="0" indent="-381000" algn="l" rtl="0">
              <a:spcBef>
                <a:spcPts val="1000"/>
              </a:spcBef>
              <a:spcAft>
                <a:spcPts val="0"/>
              </a:spcAft>
              <a:buSzPts val="2400"/>
              <a:buChar char="-"/>
            </a:pPr>
            <a:r>
              <a:rPr lang="en-US" sz="2400"/>
              <a:t>Example</a:t>
            </a:r>
            <a:endParaRPr sz="2400"/>
          </a:p>
          <a:p>
            <a:pPr marL="457200" lvl="0" indent="0" algn="l" rtl="0">
              <a:spcBef>
                <a:spcPts val="1000"/>
              </a:spcBef>
              <a:spcAft>
                <a:spcPts val="0"/>
              </a:spcAft>
              <a:buNone/>
            </a:pPr>
            <a:r>
              <a:rPr lang="en-US" sz="2400"/>
              <a:t>	</a:t>
            </a:r>
            <a:r>
              <a:rPr lang="en-US" sz="2400" b="1">
                <a:solidFill>
                  <a:srgbClr val="FF0000"/>
                </a:solidFill>
              </a:rPr>
              <a:t>ptr=(float*)malloc(100*sizeof(float));</a:t>
            </a:r>
            <a:endParaRPr sz="2400" b="1">
              <a:solidFill>
                <a:srgbClr val="FF0000"/>
              </a:solidFill>
            </a:endParaRPr>
          </a:p>
        </p:txBody>
      </p:sp>
      <p:sp>
        <p:nvSpPr>
          <p:cNvPr id="177" name="Google Shape;177;g223c2d6f889_0_14"/>
          <p:cNvSpPr txBox="1"/>
          <p:nvPr/>
        </p:nvSpPr>
        <p:spPr>
          <a:xfrm>
            <a:off x="6923875" y="4184675"/>
            <a:ext cx="40692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Times New Roman"/>
              <a:buChar char="-"/>
            </a:pPr>
            <a:r>
              <a:rPr lang="en-US" sz="1800" b="1">
                <a:latin typeface="Times New Roman"/>
                <a:ea typeface="Times New Roman"/>
                <a:cs typeface="Times New Roman"/>
                <a:sym typeface="Times New Roman"/>
              </a:rPr>
              <a:t>it will allocates 400 bytes of memory. It’s because the size of float is 4 bytes.</a:t>
            </a:r>
            <a:endParaRPr sz="1800" b="1">
              <a:latin typeface="Times New Roman"/>
              <a:ea typeface="Times New Roman"/>
              <a:cs typeface="Times New Roman"/>
              <a:sym typeface="Times New Roman"/>
            </a:endParaRPr>
          </a:p>
          <a:p>
            <a:pPr marL="457200" lvl="0" indent="0" algn="l" rtl="0">
              <a:spcBef>
                <a:spcPts val="0"/>
              </a:spcBef>
              <a:spcAft>
                <a:spcPts val="0"/>
              </a:spcAft>
              <a:buNone/>
            </a:pPr>
            <a:endParaRPr sz="1800" b="1">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en-US" sz="1800" b="1">
                <a:latin typeface="Times New Roman"/>
                <a:ea typeface="Times New Roman"/>
                <a:cs typeface="Times New Roman"/>
                <a:sym typeface="Times New Roman"/>
              </a:rPr>
              <a:t>The expressions results in a NULL pointer if the memory cannot be allocated</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223f28ba73d_0_0"/>
          <p:cNvSpPr txBox="1">
            <a:spLocks noGrp="1"/>
          </p:cNvSpPr>
          <p:nvPr>
            <p:ph type="title"/>
          </p:nvPr>
        </p:nvSpPr>
        <p:spPr>
          <a:xfrm>
            <a:off x="838200" y="365125"/>
            <a:ext cx="6018300" cy="370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000">
                <a:solidFill>
                  <a:srgbClr val="4A86E8"/>
                </a:solidFill>
              </a:rPr>
              <a:t>Source Code: malloc()</a:t>
            </a:r>
            <a:endParaRPr sz="3000">
              <a:solidFill>
                <a:srgbClr val="4A86E8"/>
              </a:solidFill>
            </a:endParaRPr>
          </a:p>
        </p:txBody>
      </p:sp>
      <p:sp>
        <p:nvSpPr>
          <p:cNvPr id="184" name="Google Shape;184;g223f28ba73d_0_0"/>
          <p:cNvSpPr txBox="1"/>
          <p:nvPr/>
        </p:nvSpPr>
        <p:spPr>
          <a:xfrm>
            <a:off x="838200" y="1100850"/>
            <a:ext cx="3713700" cy="492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t>// Program to calculate the sum of n numbers entered by the user</a:t>
            </a:r>
            <a:endParaRPr/>
          </a:p>
          <a:p>
            <a:pPr marL="0" lvl="0" indent="0" algn="l" rtl="0">
              <a:spcBef>
                <a:spcPts val="0"/>
              </a:spcBef>
              <a:spcAft>
                <a:spcPts val="0"/>
              </a:spcAft>
              <a:buNone/>
            </a:pPr>
            <a:endParaRPr/>
          </a:p>
          <a:p>
            <a:pPr marL="0" lvl="0" indent="0" algn="l" rtl="0">
              <a:spcBef>
                <a:spcPts val="0"/>
              </a:spcBef>
              <a:spcAft>
                <a:spcPts val="0"/>
              </a:spcAft>
              <a:buNone/>
            </a:pPr>
            <a:r>
              <a:rPr lang="en-US"/>
              <a:t>#include &lt;stdio.h&gt;</a:t>
            </a:r>
            <a:endParaRPr/>
          </a:p>
          <a:p>
            <a:pPr marL="0" lvl="0" indent="0" algn="l" rtl="0">
              <a:spcBef>
                <a:spcPts val="0"/>
              </a:spcBef>
              <a:spcAft>
                <a:spcPts val="0"/>
              </a:spcAft>
              <a:buNone/>
            </a:pPr>
            <a:r>
              <a:rPr lang="en-US"/>
              <a:t>#include &lt;stdlib.h&gt;</a:t>
            </a:r>
            <a:endParaRPr/>
          </a:p>
          <a:p>
            <a:pPr marL="0" lvl="0" indent="0" algn="l" rtl="0">
              <a:spcBef>
                <a:spcPts val="0"/>
              </a:spcBef>
              <a:spcAft>
                <a:spcPts val="0"/>
              </a:spcAft>
              <a:buNone/>
            </a:pPr>
            <a:endParaRPr/>
          </a:p>
          <a:p>
            <a:pPr marL="0" lvl="0" indent="0" algn="l" rtl="0">
              <a:spcBef>
                <a:spcPts val="0"/>
              </a:spcBef>
              <a:spcAft>
                <a:spcPts val="0"/>
              </a:spcAft>
              <a:buNone/>
            </a:pPr>
            <a:r>
              <a:rPr lang="en-US"/>
              <a:t>int main() {</a:t>
            </a:r>
            <a:endParaRPr/>
          </a:p>
          <a:p>
            <a:pPr marL="0" lvl="0" indent="0" algn="l" rtl="0">
              <a:spcBef>
                <a:spcPts val="0"/>
              </a:spcBef>
              <a:spcAft>
                <a:spcPts val="0"/>
              </a:spcAft>
              <a:buNone/>
            </a:pPr>
            <a:r>
              <a:rPr lang="en-US"/>
              <a:t>  int n, i, *ptr, sum = 0;</a:t>
            </a:r>
            <a:endParaRPr/>
          </a:p>
          <a:p>
            <a:pPr marL="0" lvl="0" indent="0" algn="l" rtl="0">
              <a:spcBef>
                <a:spcPts val="0"/>
              </a:spcBef>
              <a:spcAft>
                <a:spcPts val="0"/>
              </a:spcAft>
              <a:buNone/>
            </a:pPr>
            <a:endParaRPr/>
          </a:p>
          <a:p>
            <a:pPr marL="0" lvl="0" indent="0" algn="l" rtl="0">
              <a:spcBef>
                <a:spcPts val="0"/>
              </a:spcBef>
              <a:spcAft>
                <a:spcPts val="0"/>
              </a:spcAft>
              <a:buNone/>
            </a:pPr>
            <a:r>
              <a:rPr lang="en-US"/>
              <a:t>  printf("Enter number of elements: ");</a:t>
            </a:r>
            <a:endParaRPr/>
          </a:p>
          <a:p>
            <a:pPr marL="0" lvl="0" indent="0" algn="l" rtl="0">
              <a:spcBef>
                <a:spcPts val="0"/>
              </a:spcBef>
              <a:spcAft>
                <a:spcPts val="0"/>
              </a:spcAft>
              <a:buNone/>
            </a:pPr>
            <a:r>
              <a:rPr lang="en-US"/>
              <a:t>  scanf("%d", &amp;n);</a:t>
            </a:r>
            <a:endParaRPr/>
          </a:p>
          <a:p>
            <a:pPr marL="0" lvl="0" indent="0" algn="l" rtl="0">
              <a:spcBef>
                <a:spcPts val="0"/>
              </a:spcBef>
              <a:spcAft>
                <a:spcPts val="0"/>
              </a:spcAft>
              <a:buNone/>
            </a:pPr>
            <a:endParaRPr/>
          </a:p>
          <a:p>
            <a:pPr marL="0" lvl="0" indent="0" algn="l" rtl="0">
              <a:spcBef>
                <a:spcPts val="0"/>
              </a:spcBef>
              <a:spcAft>
                <a:spcPts val="0"/>
              </a:spcAft>
              <a:buNone/>
            </a:pPr>
            <a:r>
              <a:rPr lang="en-US"/>
              <a:t>  ptr = (int*) malloc(n * sizeof(int));</a:t>
            </a:r>
            <a:endParaRPr/>
          </a:p>
          <a:p>
            <a:pPr marL="0" lvl="0" indent="0" algn="l" rtl="0">
              <a:spcBef>
                <a:spcPts val="0"/>
              </a:spcBef>
              <a:spcAft>
                <a:spcPts val="0"/>
              </a:spcAft>
              <a:buNone/>
            </a:pPr>
            <a:r>
              <a:rPr lang="en-US"/>
              <a:t> </a:t>
            </a:r>
            <a:endParaRPr/>
          </a:p>
          <a:p>
            <a:pPr marL="0" lvl="0" indent="0" algn="l" rtl="0">
              <a:spcBef>
                <a:spcPts val="0"/>
              </a:spcBef>
              <a:spcAft>
                <a:spcPts val="0"/>
              </a:spcAft>
              <a:buNone/>
            </a:pPr>
            <a:r>
              <a:rPr lang="en-US"/>
              <a:t>  // if memory cannot be allocated</a:t>
            </a:r>
            <a:endParaRPr/>
          </a:p>
          <a:p>
            <a:pPr marL="0" lvl="0" indent="0" algn="l" rtl="0">
              <a:spcBef>
                <a:spcPts val="0"/>
              </a:spcBef>
              <a:spcAft>
                <a:spcPts val="0"/>
              </a:spcAft>
              <a:buNone/>
            </a:pPr>
            <a:r>
              <a:rPr lang="en-US"/>
              <a:t>  if(ptr == NULL) {</a:t>
            </a:r>
            <a:endParaRPr/>
          </a:p>
          <a:p>
            <a:pPr marL="0" lvl="0" indent="0" algn="l" rtl="0">
              <a:spcBef>
                <a:spcPts val="0"/>
              </a:spcBef>
              <a:spcAft>
                <a:spcPts val="0"/>
              </a:spcAft>
              <a:buNone/>
            </a:pPr>
            <a:r>
              <a:rPr lang="en-US"/>
              <a:t>    printf("Error! memory not allocated.");</a:t>
            </a:r>
            <a:endParaRPr/>
          </a:p>
          <a:p>
            <a:pPr marL="0" lvl="0" indent="0" algn="l" rtl="0">
              <a:spcBef>
                <a:spcPts val="0"/>
              </a:spcBef>
              <a:spcAft>
                <a:spcPts val="0"/>
              </a:spcAft>
              <a:buNone/>
            </a:pPr>
            <a:r>
              <a:rPr lang="en-US"/>
              <a:t>    exit(0);</a:t>
            </a:r>
            <a:endParaRPr/>
          </a:p>
          <a:p>
            <a:pPr marL="0" lvl="0" indent="0" algn="l" rtl="0">
              <a:spcBef>
                <a:spcPts val="0"/>
              </a:spcBef>
              <a:spcAft>
                <a:spcPts val="0"/>
              </a:spcAft>
              <a:buNone/>
            </a:pPr>
            <a:r>
              <a:rPr lang="en-US"/>
              <a:t>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85" name="Google Shape;185;g223f28ba73d_0_0"/>
          <p:cNvSpPr txBox="1"/>
          <p:nvPr/>
        </p:nvSpPr>
        <p:spPr>
          <a:xfrm>
            <a:off x="6229100" y="1846800"/>
            <a:ext cx="44721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a:solidFill>
                  <a:schemeClr val="dk1"/>
                </a:solidFill>
              </a:rPr>
              <a:t>  printf("Enter elements: ");</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  for(i = 0; i &lt; n; ++i) {</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    scanf("%d", ptr + i);</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    sum += *(ptr + i);</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  printf("Sum = %d", sum);</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  // deallocating the memory</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  free(ptr);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  return 0;</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a:t>
            </a:r>
            <a:endParaRPr>
              <a:latin typeface="Times New Roman"/>
              <a:ea typeface="Times New Roman"/>
              <a:cs typeface="Times New Roman"/>
              <a:sym typeface="Times New Roman"/>
            </a:endParaRPr>
          </a:p>
        </p:txBody>
      </p:sp>
      <p:pic>
        <p:nvPicPr>
          <p:cNvPr id="186" name="Google Shape;186;g223f28ba73d_0_0"/>
          <p:cNvPicPr preferRelativeResize="0"/>
          <p:nvPr/>
        </p:nvPicPr>
        <p:blipFill>
          <a:blip r:embed="rId3">
            <a:alphaModFix/>
          </a:blip>
          <a:stretch>
            <a:fillRect/>
          </a:stretch>
        </p:blipFill>
        <p:spPr>
          <a:xfrm>
            <a:off x="8867025" y="4516225"/>
            <a:ext cx="2268395" cy="1720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g223c2d6f889_0_2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a:solidFill>
                  <a:srgbClr val="4A86E8"/>
                </a:solidFill>
              </a:rPr>
              <a:t>calloc()</a:t>
            </a:r>
            <a:endParaRPr sz="3000">
              <a:solidFill>
                <a:srgbClr val="4A86E8"/>
              </a:solidFill>
            </a:endParaRPr>
          </a:p>
        </p:txBody>
      </p:sp>
      <p:sp>
        <p:nvSpPr>
          <p:cNvPr id="193" name="Google Shape;193;g223c2d6f889_0_2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20000"/>
          </a:bodyPr>
          <a:lstStyle/>
          <a:p>
            <a:pPr marL="457200" lvl="0" indent="-381000" algn="l" rtl="0">
              <a:spcBef>
                <a:spcPts val="1000"/>
              </a:spcBef>
              <a:spcAft>
                <a:spcPts val="0"/>
              </a:spcAft>
              <a:buSzPts val="2400"/>
              <a:buChar char="-"/>
            </a:pPr>
            <a:r>
              <a:rPr lang="en-US" sz="2400"/>
              <a:t>The name “calloc” stands for contiguous allocation.</a:t>
            </a:r>
            <a:endParaRPr sz="2400"/>
          </a:p>
          <a:p>
            <a:pPr marL="4572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The malloc() function allocates the memory and leaves the memory uninitialized, whereas the calloc() function allocates memory and initialize the all bits to zero.</a:t>
            </a:r>
            <a:endParaRPr sz="2400"/>
          </a:p>
          <a:p>
            <a:pPr marL="4572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syntax:</a:t>
            </a:r>
            <a:endParaRPr sz="2400"/>
          </a:p>
          <a:p>
            <a:pPr marL="457200" lvl="0" indent="0" algn="l" rtl="0">
              <a:spcBef>
                <a:spcPts val="1000"/>
              </a:spcBef>
              <a:spcAft>
                <a:spcPts val="0"/>
              </a:spcAft>
              <a:buNone/>
            </a:pPr>
            <a:r>
              <a:rPr lang="en-US" sz="2400"/>
              <a:t>	</a:t>
            </a:r>
            <a:r>
              <a:rPr lang="en-US" sz="2400" b="1">
                <a:solidFill>
                  <a:srgbClr val="FF0000"/>
                </a:solidFill>
              </a:rPr>
              <a:t>ptr=(castType*) calloc(n,size);</a:t>
            </a:r>
            <a:endParaRPr sz="2400" b="1">
              <a:solidFill>
                <a:srgbClr val="FF0000"/>
              </a:solidFill>
            </a:endParaRPr>
          </a:p>
          <a:p>
            <a:pPr marL="457200" lvl="0" indent="-381000" algn="l" rtl="0">
              <a:spcBef>
                <a:spcPts val="1000"/>
              </a:spcBef>
              <a:spcAft>
                <a:spcPts val="0"/>
              </a:spcAft>
              <a:buSzPts val="2400"/>
              <a:buChar char="-"/>
            </a:pPr>
            <a:r>
              <a:rPr lang="en-US" sz="2400"/>
              <a:t>Example:</a:t>
            </a:r>
            <a:endParaRPr sz="2400"/>
          </a:p>
          <a:p>
            <a:pPr marL="457200" lvl="0" indent="0" algn="l" rtl="0">
              <a:spcBef>
                <a:spcPts val="1000"/>
              </a:spcBef>
              <a:spcAft>
                <a:spcPts val="0"/>
              </a:spcAft>
              <a:buNone/>
            </a:pPr>
            <a:r>
              <a:rPr lang="en-US" sz="2400"/>
              <a:t>	</a:t>
            </a:r>
            <a:r>
              <a:rPr lang="en-US" sz="2400" b="1">
                <a:solidFill>
                  <a:srgbClr val="FF0000"/>
                </a:solidFill>
              </a:rPr>
              <a:t>ptr=(float*)calloc(25, sizeof(float));</a:t>
            </a:r>
            <a:endParaRPr sz="2400" b="1">
              <a:solidFill>
                <a:srgbClr val="FF0000"/>
              </a:solidFill>
            </a:endParaRPr>
          </a:p>
          <a:p>
            <a:pPr marL="457200" lvl="0" indent="-381000" algn="l" rtl="0">
              <a:spcBef>
                <a:spcPts val="1000"/>
              </a:spcBef>
              <a:spcAft>
                <a:spcPts val="0"/>
              </a:spcAft>
              <a:buSzPts val="2400"/>
              <a:buChar char="-"/>
            </a:pPr>
            <a:r>
              <a:rPr lang="en-US" sz="2400"/>
              <a:t>The above statement allocates contiguous space in memory for 25 elements of type float.</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223c2d6f889_0_3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a:solidFill>
                  <a:srgbClr val="4A86E8"/>
                </a:solidFill>
              </a:rPr>
              <a:t>free()</a:t>
            </a:r>
            <a:endParaRPr sz="3000">
              <a:solidFill>
                <a:srgbClr val="4A86E8"/>
              </a:solidFill>
            </a:endParaRPr>
          </a:p>
        </p:txBody>
      </p:sp>
      <p:sp>
        <p:nvSpPr>
          <p:cNvPr id="200" name="Google Shape;200;g223c2d6f889_0_3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81000" algn="l" rtl="0">
              <a:spcBef>
                <a:spcPts val="1000"/>
              </a:spcBef>
              <a:spcAft>
                <a:spcPts val="0"/>
              </a:spcAft>
              <a:buSzPts val="2400"/>
              <a:buChar char="-"/>
            </a:pPr>
            <a:r>
              <a:rPr lang="en-US" sz="2400"/>
              <a:t>Dynamically allocated memory created with either calloc() or malloc() doesn’t get freed on their own.</a:t>
            </a:r>
            <a:endParaRPr sz="2400"/>
          </a:p>
          <a:p>
            <a:pPr marL="4572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You must explicitly use free() to release the space.</a:t>
            </a:r>
            <a:endParaRPr sz="2400"/>
          </a:p>
          <a:p>
            <a:pPr marL="4572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Syntax:</a:t>
            </a:r>
            <a:endParaRPr sz="2400"/>
          </a:p>
          <a:p>
            <a:pPr marL="457200" lvl="0" indent="0" algn="l" rtl="0">
              <a:spcBef>
                <a:spcPts val="1000"/>
              </a:spcBef>
              <a:spcAft>
                <a:spcPts val="0"/>
              </a:spcAft>
              <a:buNone/>
            </a:pPr>
            <a:r>
              <a:rPr lang="en-US" sz="2400"/>
              <a:t>	</a:t>
            </a:r>
            <a:r>
              <a:rPr lang="en-US" sz="2400" b="1">
                <a:solidFill>
                  <a:srgbClr val="FF0000"/>
                </a:solidFill>
              </a:rPr>
              <a:t>free(ptr);</a:t>
            </a:r>
            <a:endParaRPr sz="2400" b="1">
              <a:solidFill>
                <a:srgbClr val="FF0000"/>
              </a:solidFill>
            </a:endParaRPr>
          </a:p>
          <a:p>
            <a:pPr marL="4572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This statement frees the space allocated in the memory pointed by ptr.</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223f28ba73d_1_5"/>
          <p:cNvSpPr txBox="1">
            <a:spLocks noGrp="1"/>
          </p:cNvSpPr>
          <p:nvPr>
            <p:ph type="title"/>
          </p:nvPr>
        </p:nvSpPr>
        <p:spPr>
          <a:xfrm>
            <a:off x="838200" y="365125"/>
            <a:ext cx="8235900" cy="66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a:solidFill>
                  <a:srgbClr val="4A86E8"/>
                </a:solidFill>
              </a:rPr>
              <a:t>Source Code: calloc() and free()</a:t>
            </a:r>
            <a:endParaRPr sz="3000">
              <a:solidFill>
                <a:srgbClr val="4A86E8"/>
              </a:solidFill>
            </a:endParaRPr>
          </a:p>
        </p:txBody>
      </p:sp>
      <p:pic>
        <p:nvPicPr>
          <p:cNvPr id="207" name="Google Shape;207;g223f28ba73d_1_5"/>
          <p:cNvPicPr preferRelativeResize="0"/>
          <p:nvPr/>
        </p:nvPicPr>
        <p:blipFill>
          <a:blip r:embed="rId3">
            <a:alphaModFix/>
          </a:blip>
          <a:stretch>
            <a:fillRect/>
          </a:stretch>
        </p:blipFill>
        <p:spPr>
          <a:xfrm>
            <a:off x="790575" y="1270375"/>
            <a:ext cx="5305425" cy="5057775"/>
          </a:xfrm>
          <a:prstGeom prst="rect">
            <a:avLst/>
          </a:prstGeom>
          <a:noFill/>
          <a:ln>
            <a:noFill/>
          </a:ln>
        </p:spPr>
      </p:pic>
      <p:pic>
        <p:nvPicPr>
          <p:cNvPr id="208" name="Google Shape;208;g223f28ba73d_1_5"/>
          <p:cNvPicPr preferRelativeResize="0"/>
          <p:nvPr/>
        </p:nvPicPr>
        <p:blipFill>
          <a:blip r:embed="rId4">
            <a:alphaModFix/>
          </a:blip>
          <a:stretch>
            <a:fillRect/>
          </a:stretch>
        </p:blipFill>
        <p:spPr>
          <a:xfrm>
            <a:off x="6837375" y="1340250"/>
            <a:ext cx="2543175" cy="1657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223c2d6f889_0_3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a:solidFill>
                  <a:srgbClr val="4A86E8"/>
                </a:solidFill>
              </a:rPr>
              <a:t>realloc()</a:t>
            </a:r>
            <a:endParaRPr sz="3000">
              <a:solidFill>
                <a:srgbClr val="4A86E8"/>
              </a:solidFill>
            </a:endParaRPr>
          </a:p>
        </p:txBody>
      </p:sp>
      <p:sp>
        <p:nvSpPr>
          <p:cNvPr id="215" name="Google Shape;215;g223c2d6f889_0_3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81000" algn="l" rtl="0">
              <a:spcBef>
                <a:spcPts val="1000"/>
              </a:spcBef>
              <a:spcAft>
                <a:spcPts val="0"/>
              </a:spcAft>
              <a:buSzPts val="2400"/>
              <a:buChar char="-"/>
            </a:pPr>
            <a:r>
              <a:rPr lang="en-US" sz="2400"/>
              <a:t>If the dynamically allocated memory is insufficient or more than required, you can change the size of previously allocated memory using the realloc() function.</a:t>
            </a:r>
            <a:endParaRPr sz="2400"/>
          </a:p>
          <a:p>
            <a:pPr marL="4572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To increase or decrease the memory allocated by malloc() or calloc()</a:t>
            </a:r>
            <a:endParaRPr sz="2400"/>
          </a:p>
          <a:p>
            <a:pPr marL="4572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Syntax:</a:t>
            </a:r>
            <a:endParaRPr sz="2400"/>
          </a:p>
          <a:p>
            <a:pPr marL="457200" lvl="0" indent="0" algn="l" rtl="0">
              <a:spcBef>
                <a:spcPts val="1000"/>
              </a:spcBef>
              <a:spcAft>
                <a:spcPts val="0"/>
              </a:spcAft>
              <a:buNone/>
            </a:pPr>
            <a:r>
              <a:rPr lang="en-US" sz="2400"/>
              <a:t>	</a:t>
            </a:r>
            <a:r>
              <a:rPr lang="en-US" sz="2400" b="1">
                <a:solidFill>
                  <a:srgbClr val="FF0000"/>
                </a:solidFill>
              </a:rPr>
              <a:t>ptr=realloc(ptr,x);</a:t>
            </a:r>
            <a:endParaRPr sz="2400" b="1">
              <a:solidFill>
                <a:srgbClr val="FF0000"/>
              </a:solidFill>
            </a:endParaRPr>
          </a:p>
          <a:p>
            <a:pPr marL="457200" lvl="0" indent="0" algn="l" rtl="0">
              <a:spcBef>
                <a:spcPts val="1000"/>
              </a:spcBef>
              <a:spcAft>
                <a:spcPts val="0"/>
              </a:spcAft>
              <a:buNone/>
            </a:pPr>
            <a:r>
              <a:rPr lang="en-US" sz="2400"/>
              <a:t>	Here, ptr is reallocated with a new size x.</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223c2d6f889_0_4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a:solidFill>
                  <a:srgbClr val="4A86E8"/>
                </a:solidFill>
              </a:rPr>
              <a:t>Source Code: realloc()</a:t>
            </a:r>
            <a:endParaRPr sz="3000">
              <a:solidFill>
                <a:srgbClr val="4A86E8"/>
              </a:solidFill>
            </a:endParaRPr>
          </a:p>
        </p:txBody>
      </p:sp>
      <p:pic>
        <p:nvPicPr>
          <p:cNvPr id="222" name="Google Shape;222;g223c2d6f889_0_45"/>
          <p:cNvPicPr preferRelativeResize="0"/>
          <p:nvPr/>
        </p:nvPicPr>
        <p:blipFill>
          <a:blip r:embed="rId3">
            <a:alphaModFix/>
          </a:blip>
          <a:stretch>
            <a:fillRect/>
          </a:stretch>
        </p:blipFill>
        <p:spPr>
          <a:xfrm>
            <a:off x="911075" y="1873175"/>
            <a:ext cx="4019563" cy="4862374"/>
          </a:xfrm>
          <a:prstGeom prst="rect">
            <a:avLst/>
          </a:prstGeom>
          <a:noFill/>
          <a:ln>
            <a:noFill/>
          </a:ln>
        </p:spPr>
      </p:pic>
      <p:pic>
        <p:nvPicPr>
          <p:cNvPr id="223" name="Google Shape;223;g223c2d6f889_0_45"/>
          <p:cNvPicPr preferRelativeResize="0"/>
          <p:nvPr/>
        </p:nvPicPr>
        <p:blipFill>
          <a:blip r:embed="rId4">
            <a:alphaModFix/>
          </a:blip>
          <a:stretch>
            <a:fillRect/>
          </a:stretch>
        </p:blipFill>
        <p:spPr>
          <a:xfrm>
            <a:off x="5552213" y="1344100"/>
            <a:ext cx="3552825" cy="2781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g224b837dbc8_1_4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000">
                <a:solidFill>
                  <a:srgbClr val="4A86E8"/>
                </a:solidFill>
              </a:rPr>
              <a:t>Any Query??</a:t>
            </a:r>
            <a:endParaRPr sz="3000">
              <a:solidFill>
                <a:srgbClr val="4A86E8"/>
              </a:solidFill>
            </a:endParaRPr>
          </a:p>
        </p:txBody>
      </p:sp>
      <p:sp>
        <p:nvSpPr>
          <p:cNvPr id="439" name="Google Shape;439;g224b837dbc8_1_46"/>
          <p:cNvSpPr txBox="1">
            <a:spLocks noGrp="1"/>
          </p:cNvSpPr>
          <p:nvPr>
            <p:ph type="body" idx="1"/>
          </p:nvPr>
        </p:nvSpPr>
        <p:spPr>
          <a:xfrm>
            <a:off x="1870375" y="2618525"/>
            <a:ext cx="6951600" cy="20730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r>
              <a:rPr lang="en-US"/>
              <a:t>~Thank You~</a:t>
            </a:r>
            <a:endParaRPr/>
          </a:p>
          <a:p>
            <a:pPr marL="0" lvl="0" indent="0" algn="ctr" rtl="0">
              <a:spcBef>
                <a:spcPts val="1000"/>
              </a:spcBef>
              <a:spcAft>
                <a:spcPts val="0"/>
              </a:spcAft>
              <a:buNone/>
            </a:pPr>
            <a:endParaRPr/>
          </a:p>
          <a:p>
            <a:pPr marL="0" lvl="0" indent="0" algn="ctr" rtl="0">
              <a:spcBef>
                <a:spcPts val="1000"/>
              </a:spcBef>
              <a:spcAft>
                <a:spcPts val="0"/>
              </a:spcAft>
              <a:buNone/>
            </a:pPr>
            <a:r>
              <a:rPr lang="en-US" sz="1800" b="1"/>
              <a:t>Prepared by:Shyam Sunder Khatiwada</a:t>
            </a:r>
            <a:endParaRPr sz="1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g242c3f49b5e_0_0"/>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Times New Roman"/>
              <a:buNone/>
            </a:pPr>
            <a:r>
              <a:rPr lang="en-US" sz="3000">
                <a:solidFill>
                  <a:schemeClr val="accent1"/>
                </a:solidFill>
              </a:rPr>
              <a:t>Data Types</a:t>
            </a:r>
            <a:endParaRPr sz="3000">
              <a:solidFill>
                <a:schemeClr val="accent1"/>
              </a:solidFill>
            </a:endParaRPr>
          </a:p>
        </p:txBody>
      </p:sp>
      <p:sp>
        <p:nvSpPr>
          <p:cNvPr id="56" name="Google Shape;56;g242c3f49b5e_0_0"/>
          <p:cNvSpPr txBox="1">
            <a:spLocks noGrp="1"/>
          </p:cNvSpPr>
          <p:nvPr>
            <p:ph type="body" idx="1"/>
          </p:nvPr>
        </p:nvSpPr>
        <p:spPr>
          <a:xfrm>
            <a:off x="900752" y="1856097"/>
            <a:ext cx="10452900" cy="388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000"/>
              <a:buNone/>
            </a:pPr>
            <a:endParaRPr sz="2000" b="1"/>
          </a:p>
          <a:p>
            <a:pPr marL="0" lvl="0" indent="0" algn="l" rtl="0">
              <a:lnSpc>
                <a:spcPct val="90000"/>
              </a:lnSpc>
              <a:spcBef>
                <a:spcPts val="0"/>
              </a:spcBef>
              <a:spcAft>
                <a:spcPts val="0"/>
              </a:spcAft>
              <a:buClr>
                <a:schemeClr val="dk1"/>
              </a:buClr>
              <a:buSzPts val="2000"/>
              <a:buNone/>
            </a:pPr>
            <a:r>
              <a:rPr lang="en-US" sz="2000" b="1"/>
              <a:t>Primitive</a:t>
            </a:r>
            <a:r>
              <a:rPr lang="en-US" sz="2000"/>
              <a:t>: Basic building blocks (Boolean, integer, float, char etc.)</a:t>
            </a:r>
            <a:endParaRPr sz="2000"/>
          </a:p>
          <a:p>
            <a:pPr marL="0" lvl="0" indent="0" algn="l" rtl="0">
              <a:lnSpc>
                <a:spcPct val="90000"/>
              </a:lnSpc>
              <a:spcBef>
                <a:spcPts val="0"/>
              </a:spcBef>
              <a:spcAft>
                <a:spcPts val="0"/>
              </a:spcAft>
              <a:buClr>
                <a:schemeClr val="dk1"/>
              </a:buClr>
              <a:buSzPts val="2000"/>
              <a:buNone/>
            </a:pPr>
            <a:endParaRPr sz="2000"/>
          </a:p>
          <a:p>
            <a:pPr marL="0" lvl="0" indent="0" algn="l" rtl="0">
              <a:lnSpc>
                <a:spcPct val="90000"/>
              </a:lnSpc>
              <a:spcBef>
                <a:spcPts val="0"/>
              </a:spcBef>
              <a:spcAft>
                <a:spcPts val="0"/>
              </a:spcAft>
              <a:buClr>
                <a:schemeClr val="dk1"/>
              </a:buClr>
              <a:buSzPts val="2000"/>
              <a:buNone/>
            </a:pPr>
            <a:r>
              <a:rPr lang="en-US" sz="2000" b="1"/>
              <a:t>Composite</a:t>
            </a:r>
            <a:r>
              <a:rPr lang="en-US" sz="2000"/>
              <a:t>: Any data type ( struct, array, String etc.) composed of primitive data types.</a:t>
            </a:r>
            <a:endParaRPr sz="2000"/>
          </a:p>
          <a:p>
            <a:pPr marL="0" lvl="0" indent="0" algn="l" rtl="0">
              <a:lnSpc>
                <a:spcPct val="90000"/>
              </a:lnSpc>
              <a:spcBef>
                <a:spcPts val="0"/>
              </a:spcBef>
              <a:spcAft>
                <a:spcPts val="0"/>
              </a:spcAft>
              <a:buClr>
                <a:schemeClr val="dk1"/>
              </a:buClr>
              <a:buSzPts val="2000"/>
              <a:buNone/>
            </a:pPr>
            <a:endParaRPr sz="2000"/>
          </a:p>
          <a:p>
            <a:pPr marL="0" lvl="0" indent="0" algn="l" rtl="0">
              <a:lnSpc>
                <a:spcPct val="90000"/>
              </a:lnSpc>
              <a:spcBef>
                <a:spcPts val="0"/>
              </a:spcBef>
              <a:spcAft>
                <a:spcPts val="0"/>
              </a:spcAft>
              <a:buClr>
                <a:schemeClr val="dk1"/>
              </a:buClr>
              <a:buSzPts val="2000"/>
              <a:buNone/>
            </a:pPr>
            <a:r>
              <a:rPr lang="en-US" sz="2000" b="1"/>
              <a:t>Abstract </a:t>
            </a:r>
            <a:r>
              <a:rPr lang="en-US" sz="2000"/>
              <a:t>: Data type that is defined by its behaviour (tuple, set, stack, queue, graph etc.)</a:t>
            </a:r>
            <a:endParaRPr sz="2000"/>
          </a:p>
          <a:p>
            <a:pPr marL="0" lvl="0" indent="0" algn="l" rtl="0">
              <a:lnSpc>
                <a:spcPct val="90000"/>
              </a:lnSpc>
              <a:spcBef>
                <a:spcPts val="0"/>
              </a:spcBef>
              <a:spcAft>
                <a:spcPts val="0"/>
              </a:spcAft>
              <a:buClr>
                <a:schemeClr val="dk1"/>
              </a:buClr>
              <a:buSzPts val="2000"/>
              <a:buNone/>
            </a:pPr>
            <a:endParaRPr sz="2000"/>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242c3f49b5e_0_5"/>
          <p:cNvSpPr txBox="1">
            <a:spLocks noGrp="1"/>
          </p:cNvSpPr>
          <p:nvPr>
            <p:ph type="title"/>
          </p:nvPr>
        </p:nvSpPr>
        <p:spPr>
          <a:xfrm>
            <a:off x="838200" y="394919"/>
            <a:ext cx="10515600" cy="1325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000"/>
              <a:buFont typeface="Times New Roman"/>
              <a:buNone/>
            </a:pPr>
            <a:r>
              <a:rPr lang="en-US" sz="3000">
                <a:solidFill>
                  <a:schemeClr val="accent1"/>
                </a:solidFill>
              </a:rPr>
              <a:t>Data Types</a:t>
            </a:r>
            <a:endParaRPr sz="3000">
              <a:solidFill>
                <a:schemeClr val="accent1"/>
              </a:solidFill>
            </a:endParaRPr>
          </a:p>
        </p:txBody>
      </p:sp>
      <p:sp>
        <p:nvSpPr>
          <p:cNvPr id="62" name="Google Shape;62;g242c3f49b5e_0_5"/>
          <p:cNvSpPr txBox="1">
            <a:spLocks noGrp="1"/>
          </p:cNvSpPr>
          <p:nvPr>
            <p:ph type="body" idx="1"/>
          </p:nvPr>
        </p:nvSpPr>
        <p:spPr>
          <a:xfrm>
            <a:off x="900750" y="1856100"/>
            <a:ext cx="10452900" cy="4309200"/>
          </a:xfrm>
          <a:prstGeom prst="rect">
            <a:avLst/>
          </a:prstGeom>
          <a:noFill/>
          <a:ln>
            <a:noFill/>
          </a:ln>
        </p:spPr>
        <p:txBody>
          <a:bodyPr spcFirstLastPara="1" wrap="square" lIns="91425" tIns="45700" rIns="91425" bIns="45700" anchor="t" anchorCtr="0">
            <a:normAutofit lnSpcReduction="20000"/>
          </a:bodyPr>
          <a:lstStyle/>
          <a:p>
            <a:pPr marL="0" lvl="0" indent="0" algn="l" rtl="0">
              <a:lnSpc>
                <a:spcPct val="90000"/>
              </a:lnSpc>
              <a:spcBef>
                <a:spcPts val="0"/>
              </a:spcBef>
              <a:spcAft>
                <a:spcPts val="0"/>
              </a:spcAft>
              <a:buClr>
                <a:schemeClr val="dk1"/>
              </a:buClr>
              <a:buSzPts val="2000"/>
              <a:buNone/>
            </a:pPr>
            <a:r>
              <a:rPr lang="en-US" sz="2000"/>
              <a:t>In a broad sense, there are three types of data types:</a:t>
            </a:r>
            <a:endParaRPr sz="2000"/>
          </a:p>
          <a:p>
            <a:pPr marL="0" lvl="0" indent="0" algn="l" rtl="0">
              <a:lnSpc>
                <a:spcPct val="90000"/>
              </a:lnSpc>
              <a:spcBef>
                <a:spcPts val="0"/>
              </a:spcBef>
              <a:spcAft>
                <a:spcPts val="0"/>
              </a:spcAft>
              <a:buClr>
                <a:schemeClr val="dk1"/>
              </a:buClr>
              <a:buSzPts val="2000"/>
              <a:buNone/>
            </a:pPr>
            <a:endParaRPr sz="2000"/>
          </a:p>
          <a:p>
            <a:pPr marL="457200" lvl="0" indent="-355600" algn="l" rtl="0">
              <a:lnSpc>
                <a:spcPct val="90000"/>
              </a:lnSpc>
              <a:spcBef>
                <a:spcPts val="0"/>
              </a:spcBef>
              <a:spcAft>
                <a:spcPts val="0"/>
              </a:spcAft>
              <a:buSzPts val="2000"/>
              <a:buAutoNum type="alphaLcPeriod"/>
            </a:pPr>
            <a:r>
              <a:rPr lang="en-US" sz="2000"/>
              <a:t>Fundamental (Built-in) data types</a:t>
            </a:r>
            <a:endParaRPr sz="2000"/>
          </a:p>
          <a:p>
            <a:pPr marL="914400" lvl="1" indent="-355600" algn="l" rtl="0">
              <a:lnSpc>
                <a:spcPct val="90000"/>
              </a:lnSpc>
              <a:spcBef>
                <a:spcPts val="0"/>
              </a:spcBef>
              <a:spcAft>
                <a:spcPts val="0"/>
              </a:spcAft>
              <a:buSzPts val="2000"/>
              <a:buAutoNum type="romanLcPeriod"/>
            </a:pPr>
            <a:r>
              <a:rPr lang="en-US" sz="2000"/>
              <a:t>These are the predefined data types which are used by the programmer directly to store only one value as per requirement, i.e., integer type, character type, or floating type.</a:t>
            </a:r>
            <a:endParaRPr sz="2000"/>
          </a:p>
          <a:p>
            <a:pPr marL="0" lvl="0" indent="0" algn="l" rtl="0">
              <a:lnSpc>
                <a:spcPct val="90000"/>
              </a:lnSpc>
              <a:spcBef>
                <a:spcPts val="0"/>
              </a:spcBef>
              <a:spcAft>
                <a:spcPts val="0"/>
              </a:spcAft>
              <a:buNone/>
            </a:pPr>
            <a:endParaRPr sz="2000"/>
          </a:p>
          <a:p>
            <a:pPr marL="0" lvl="0" indent="0" algn="l" rtl="0">
              <a:lnSpc>
                <a:spcPct val="90000"/>
              </a:lnSpc>
              <a:spcBef>
                <a:spcPts val="0"/>
              </a:spcBef>
              <a:spcAft>
                <a:spcPts val="0"/>
              </a:spcAft>
              <a:buNone/>
            </a:pPr>
            <a:endParaRPr sz="2000"/>
          </a:p>
          <a:p>
            <a:pPr marL="457200" lvl="0" indent="-355600" algn="l" rtl="0">
              <a:lnSpc>
                <a:spcPct val="90000"/>
              </a:lnSpc>
              <a:spcBef>
                <a:spcPts val="0"/>
              </a:spcBef>
              <a:spcAft>
                <a:spcPts val="0"/>
              </a:spcAft>
              <a:buSzPts val="2000"/>
              <a:buAutoNum type="alphaLcPeriod"/>
            </a:pPr>
            <a:r>
              <a:rPr lang="en-US" sz="2000"/>
              <a:t>Derived data types</a:t>
            </a:r>
            <a:endParaRPr sz="2000"/>
          </a:p>
          <a:p>
            <a:pPr marL="914400" lvl="1" indent="-355600" algn="l" rtl="0">
              <a:lnSpc>
                <a:spcPct val="90000"/>
              </a:lnSpc>
              <a:spcBef>
                <a:spcPts val="0"/>
              </a:spcBef>
              <a:spcAft>
                <a:spcPts val="0"/>
              </a:spcAft>
              <a:buSzPts val="2000"/>
              <a:buAutoNum type="romanLcPeriod"/>
            </a:pPr>
            <a:r>
              <a:rPr lang="en-US" sz="2000"/>
              <a:t>These data types are derived using built-in data type which are designed by the programmer to store multiple values of same type as per their requirement.</a:t>
            </a:r>
            <a:endParaRPr sz="2000"/>
          </a:p>
          <a:p>
            <a:pPr marL="914400" lvl="1" indent="-355600" algn="l" rtl="0">
              <a:lnSpc>
                <a:spcPct val="90000"/>
              </a:lnSpc>
              <a:spcBef>
                <a:spcPts val="0"/>
              </a:spcBef>
              <a:spcAft>
                <a:spcPts val="0"/>
              </a:spcAft>
              <a:buSzPts val="2000"/>
              <a:buAutoNum type="romanLcPeriod"/>
            </a:pPr>
            <a:r>
              <a:rPr lang="en-US" sz="2000"/>
              <a:t>For example - Array, Pointer, list, etc.</a:t>
            </a:r>
            <a:endParaRPr sz="2000"/>
          </a:p>
          <a:p>
            <a:pPr marL="0" lvl="0" indent="0" algn="l" rtl="0">
              <a:lnSpc>
                <a:spcPct val="90000"/>
              </a:lnSpc>
              <a:spcBef>
                <a:spcPts val="0"/>
              </a:spcBef>
              <a:spcAft>
                <a:spcPts val="0"/>
              </a:spcAft>
              <a:buNone/>
            </a:pPr>
            <a:endParaRPr sz="2000"/>
          </a:p>
          <a:p>
            <a:pPr marL="0" lvl="0" indent="0" algn="l" rtl="0">
              <a:lnSpc>
                <a:spcPct val="90000"/>
              </a:lnSpc>
              <a:spcBef>
                <a:spcPts val="0"/>
              </a:spcBef>
              <a:spcAft>
                <a:spcPts val="0"/>
              </a:spcAft>
              <a:buNone/>
            </a:pPr>
            <a:endParaRPr sz="2000"/>
          </a:p>
          <a:p>
            <a:pPr marL="457200" lvl="0" indent="-355600" algn="l" rtl="0">
              <a:lnSpc>
                <a:spcPct val="90000"/>
              </a:lnSpc>
              <a:spcBef>
                <a:spcPts val="0"/>
              </a:spcBef>
              <a:spcAft>
                <a:spcPts val="0"/>
              </a:spcAft>
              <a:buSzPts val="2000"/>
              <a:buAutoNum type="alphaLcPeriod"/>
            </a:pPr>
            <a:r>
              <a:rPr lang="en-US" sz="2000"/>
              <a:t>User-defined data types</a:t>
            </a:r>
            <a:endParaRPr sz="2000"/>
          </a:p>
          <a:p>
            <a:pPr marL="914400" lvl="1" indent="-355600" algn="l" rtl="0">
              <a:lnSpc>
                <a:spcPct val="90000"/>
              </a:lnSpc>
              <a:spcBef>
                <a:spcPts val="0"/>
              </a:spcBef>
              <a:spcAft>
                <a:spcPts val="0"/>
              </a:spcAft>
              <a:buSzPts val="2000"/>
              <a:buAutoNum type="romanLcPeriod"/>
            </a:pPr>
            <a:r>
              <a:rPr lang="en-US" sz="2000"/>
              <a:t>These data types are derived using built-in data types which are wrapped into a single a data type to store multiple values of either same type or different type or both as per the requirement.</a:t>
            </a:r>
            <a:endParaRPr sz="2000"/>
          </a:p>
          <a:p>
            <a:pPr marL="914400" lvl="1" indent="-355600" algn="l" rtl="0">
              <a:lnSpc>
                <a:spcPct val="90000"/>
              </a:lnSpc>
              <a:spcBef>
                <a:spcPts val="0"/>
              </a:spcBef>
              <a:spcAft>
                <a:spcPts val="0"/>
              </a:spcAft>
              <a:buSzPts val="2000"/>
              <a:buAutoNum type="romanLcPeriod"/>
            </a:pPr>
            <a:r>
              <a:rPr lang="en-US" sz="2000"/>
              <a:t>For example- Class, Structure, etc.</a:t>
            </a:r>
            <a:endParaRPr sz="2000"/>
          </a:p>
          <a:p>
            <a:pPr marL="228600" lvl="0" indent="-101600" algn="l" rtl="0">
              <a:lnSpc>
                <a:spcPct val="90000"/>
              </a:lnSpc>
              <a:spcBef>
                <a:spcPts val="1000"/>
              </a:spcBef>
              <a:spcAft>
                <a:spcPts val="0"/>
              </a:spcAft>
              <a:buClr>
                <a:schemeClr val="dk1"/>
              </a:buClr>
              <a:buSzPts val="2000"/>
              <a:buNone/>
            </a:pP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g242c3f49b5e_0_1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000"/>
              <a:buFont typeface="Times New Roman"/>
              <a:buNone/>
            </a:pPr>
            <a:r>
              <a:rPr lang="en-US" sz="3000">
                <a:solidFill>
                  <a:schemeClr val="accent1"/>
                </a:solidFill>
              </a:rPr>
              <a:t>Data Types</a:t>
            </a:r>
            <a:endParaRPr/>
          </a:p>
        </p:txBody>
      </p:sp>
      <p:pic>
        <p:nvPicPr>
          <p:cNvPr id="69" name="Google Shape;69;g242c3f49b5e_0_10"/>
          <p:cNvPicPr preferRelativeResize="0"/>
          <p:nvPr/>
        </p:nvPicPr>
        <p:blipFill>
          <a:blip r:embed="rId3">
            <a:alphaModFix/>
          </a:blip>
          <a:stretch>
            <a:fillRect/>
          </a:stretch>
        </p:blipFill>
        <p:spPr>
          <a:xfrm>
            <a:off x="2278500" y="1895100"/>
            <a:ext cx="6457950" cy="4295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223a0aa2485_0_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3000">
                <a:solidFill>
                  <a:schemeClr val="accent1"/>
                </a:solidFill>
              </a:rPr>
              <a:t>Data Structure</a:t>
            </a:r>
            <a:endParaRPr/>
          </a:p>
        </p:txBody>
      </p:sp>
      <p:sp>
        <p:nvSpPr>
          <p:cNvPr id="76" name="Google Shape;76;g223a0aa2485_0_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81000" algn="l" rtl="0">
              <a:spcBef>
                <a:spcPts val="1000"/>
              </a:spcBef>
              <a:spcAft>
                <a:spcPts val="0"/>
              </a:spcAft>
              <a:buSzPts val="2400"/>
              <a:buChar char="-"/>
            </a:pPr>
            <a:r>
              <a:rPr lang="en-US" sz="2400"/>
              <a:t>Data structure is a way of organizing all data items and establishing relationship among those data items.</a:t>
            </a:r>
            <a:endParaRPr sz="2400"/>
          </a:p>
          <a:p>
            <a:pPr marL="4572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Data structure are the building blocks of a program.</a:t>
            </a:r>
            <a:endParaRPr sz="2400"/>
          </a:p>
          <a:p>
            <a:pPr marL="4572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Data structure mainly specifies the following four things:</a:t>
            </a:r>
            <a:endParaRPr sz="2400"/>
          </a:p>
          <a:p>
            <a:pPr marL="914400" lvl="1" indent="-381000" algn="l" rtl="0">
              <a:spcBef>
                <a:spcPts val="0"/>
              </a:spcBef>
              <a:spcAft>
                <a:spcPts val="0"/>
              </a:spcAft>
              <a:buSzPts val="2400"/>
              <a:buChar char="-"/>
            </a:pPr>
            <a:r>
              <a:rPr lang="en-US" sz="2400"/>
              <a:t>Organization of data</a:t>
            </a:r>
            <a:endParaRPr sz="2400"/>
          </a:p>
          <a:p>
            <a:pPr marL="914400" lvl="1" indent="-381000" algn="l" rtl="0">
              <a:spcBef>
                <a:spcPts val="0"/>
              </a:spcBef>
              <a:spcAft>
                <a:spcPts val="0"/>
              </a:spcAft>
              <a:buSzPts val="2400"/>
              <a:buChar char="-"/>
            </a:pPr>
            <a:r>
              <a:rPr lang="en-US" sz="2400"/>
              <a:t>Accessing methods</a:t>
            </a:r>
            <a:endParaRPr sz="2400"/>
          </a:p>
          <a:p>
            <a:pPr marL="914400" lvl="1" indent="-381000" algn="l" rtl="0">
              <a:spcBef>
                <a:spcPts val="0"/>
              </a:spcBef>
              <a:spcAft>
                <a:spcPts val="0"/>
              </a:spcAft>
              <a:buSzPts val="2400"/>
              <a:buChar char="-"/>
            </a:pPr>
            <a:r>
              <a:rPr lang="en-US" sz="2400"/>
              <a:t>Degree of associativity</a:t>
            </a:r>
            <a:endParaRPr sz="2400"/>
          </a:p>
          <a:p>
            <a:pPr marL="914400" lvl="1" indent="-381000" algn="l" rtl="0">
              <a:spcBef>
                <a:spcPts val="0"/>
              </a:spcBef>
              <a:spcAft>
                <a:spcPts val="0"/>
              </a:spcAft>
              <a:buSzPts val="2400"/>
              <a:buChar char="-"/>
            </a:pPr>
            <a:r>
              <a:rPr lang="en-US" sz="2400"/>
              <a:t>Processing alternatives for information</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223a0aa2485_0_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3000">
                <a:solidFill>
                  <a:schemeClr val="accent1"/>
                </a:solidFill>
              </a:rPr>
              <a:t>Data Structure</a:t>
            </a:r>
            <a:endParaRPr/>
          </a:p>
        </p:txBody>
      </p:sp>
      <p:sp>
        <p:nvSpPr>
          <p:cNvPr id="83" name="Google Shape;83;g223a0aa2485_0_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20000"/>
          </a:bodyPr>
          <a:lstStyle/>
          <a:p>
            <a:pPr marL="457200" lvl="0" indent="-381000" algn="l" rtl="0">
              <a:spcBef>
                <a:spcPts val="1000"/>
              </a:spcBef>
              <a:spcAft>
                <a:spcPts val="0"/>
              </a:spcAft>
              <a:buSzPts val="2400"/>
              <a:buChar char="-"/>
            </a:pPr>
            <a:r>
              <a:rPr lang="en-US" sz="2400"/>
              <a:t>To develop a program of an algorithm, we should select an appropriate data structure for that algorithm. </a:t>
            </a:r>
            <a:endParaRPr sz="2400"/>
          </a:p>
          <a:p>
            <a:pPr marL="4572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Therefore algorithm and its associated data structures from a program.</a:t>
            </a:r>
            <a:endParaRPr sz="2400"/>
          </a:p>
          <a:p>
            <a:pPr marL="457200" lvl="0" indent="0" algn="l" rtl="0">
              <a:spcBef>
                <a:spcPts val="1000"/>
              </a:spcBef>
              <a:spcAft>
                <a:spcPts val="0"/>
              </a:spcAft>
              <a:buNone/>
            </a:pPr>
            <a:endParaRPr sz="2400"/>
          </a:p>
          <a:p>
            <a:pPr marL="1371600" lvl="2" indent="-381000" algn="l" rtl="0">
              <a:spcBef>
                <a:spcPts val="500"/>
              </a:spcBef>
              <a:spcAft>
                <a:spcPts val="0"/>
              </a:spcAft>
              <a:buClr>
                <a:srgbClr val="FF0000"/>
              </a:buClr>
              <a:buSzPts val="2400"/>
              <a:buChar char="-"/>
            </a:pPr>
            <a:r>
              <a:rPr lang="en-US" b="1">
                <a:solidFill>
                  <a:srgbClr val="FF0000"/>
                </a:solidFill>
              </a:rPr>
              <a:t>Algorithm + Data Structure = Program</a:t>
            </a:r>
            <a:endParaRPr b="1">
              <a:solidFill>
                <a:srgbClr val="FF0000"/>
              </a:solidFill>
            </a:endParaRPr>
          </a:p>
          <a:p>
            <a:pPr marL="1371600" lvl="0" indent="0" algn="l" rtl="0">
              <a:spcBef>
                <a:spcPts val="1000"/>
              </a:spcBef>
              <a:spcAft>
                <a:spcPts val="0"/>
              </a:spcAft>
              <a:buNone/>
            </a:pPr>
            <a:endParaRPr/>
          </a:p>
          <a:p>
            <a:pPr marL="457200" lvl="0" indent="-381000" algn="l" rtl="0">
              <a:spcBef>
                <a:spcPts val="1000"/>
              </a:spcBef>
              <a:spcAft>
                <a:spcPts val="0"/>
              </a:spcAft>
              <a:buSzPts val="2400"/>
              <a:buChar char="-"/>
            </a:pPr>
            <a:r>
              <a:rPr lang="en-US" sz="2400"/>
              <a:t>A static data structure is one whose capacity is fixed at creation. For example, array.</a:t>
            </a:r>
            <a:endParaRPr sz="2400"/>
          </a:p>
          <a:p>
            <a:pPr marL="457200" lvl="0" indent="0" algn="l" rtl="0">
              <a:spcBef>
                <a:spcPts val="1000"/>
              </a:spcBef>
              <a:spcAft>
                <a:spcPts val="0"/>
              </a:spcAft>
              <a:buNone/>
            </a:pPr>
            <a:endParaRPr sz="2400"/>
          </a:p>
          <a:p>
            <a:pPr marL="457200" lvl="0" indent="-381000" algn="l" rtl="0">
              <a:spcBef>
                <a:spcPts val="1000"/>
              </a:spcBef>
              <a:spcAft>
                <a:spcPts val="0"/>
              </a:spcAft>
              <a:buSzPts val="2400"/>
              <a:buChar char="-"/>
            </a:pPr>
            <a:r>
              <a:rPr lang="en-US" sz="2400"/>
              <a:t>A dynamic data structure is one whose capacity is variable, so it can expand or contract at any time. For example, linked list, binary tree etc.</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23bbdb956a_0_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3000">
                <a:solidFill>
                  <a:schemeClr val="accent1"/>
                </a:solidFill>
              </a:rPr>
              <a:t>Data Structure</a:t>
            </a:r>
            <a:endParaRPr/>
          </a:p>
        </p:txBody>
      </p:sp>
      <p:sp>
        <p:nvSpPr>
          <p:cNvPr id="90" name="Google Shape;90;g223bbdb956a_0_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lnSpcReduction="10000"/>
          </a:bodyPr>
          <a:lstStyle/>
          <a:p>
            <a:pPr marL="457200" lvl="0" indent="-355600" algn="l" rtl="0">
              <a:spcBef>
                <a:spcPts val="1000"/>
              </a:spcBef>
              <a:spcAft>
                <a:spcPts val="0"/>
              </a:spcAft>
              <a:buSzPts val="2000"/>
              <a:buChar char="-"/>
            </a:pPr>
            <a:r>
              <a:rPr lang="en-US" sz="2000"/>
              <a:t>Depending on your requirements and project, it is important to choose the right data structure for your project.</a:t>
            </a:r>
            <a:endParaRPr sz="2000"/>
          </a:p>
          <a:p>
            <a:pPr marL="457200" lvl="0" indent="0" algn="l" rtl="0">
              <a:spcBef>
                <a:spcPts val="1000"/>
              </a:spcBef>
              <a:spcAft>
                <a:spcPts val="0"/>
              </a:spcAft>
              <a:buNone/>
            </a:pPr>
            <a:endParaRPr sz="2000"/>
          </a:p>
          <a:p>
            <a:pPr marL="457200" lvl="0" indent="-355600" algn="l" rtl="0">
              <a:spcBef>
                <a:spcPts val="1000"/>
              </a:spcBef>
              <a:spcAft>
                <a:spcPts val="0"/>
              </a:spcAft>
              <a:buSzPts val="2000"/>
              <a:buChar char="-"/>
            </a:pPr>
            <a:r>
              <a:rPr lang="en-US" sz="2000"/>
              <a:t>For example, if you want to store data sequentially in the memory, then you can go for the Array data structure.</a:t>
            </a:r>
            <a:endParaRPr sz="2000"/>
          </a:p>
          <a:p>
            <a:pPr marL="457200" lvl="0" indent="0" algn="l" rtl="0">
              <a:spcBef>
                <a:spcPts val="1000"/>
              </a:spcBef>
              <a:spcAft>
                <a:spcPts val="0"/>
              </a:spcAft>
              <a:buNone/>
            </a:pPr>
            <a:endParaRPr sz="2000"/>
          </a:p>
          <a:p>
            <a:pPr marL="457200" lvl="0" indent="-355600" algn="l" rtl="0">
              <a:spcBef>
                <a:spcPts val="1000"/>
              </a:spcBef>
              <a:spcAft>
                <a:spcPts val="0"/>
              </a:spcAft>
              <a:buSzPts val="2000"/>
              <a:buChar char="-"/>
            </a:pPr>
            <a:r>
              <a:rPr lang="en-US" sz="2000"/>
              <a:t>A data structure should be seen as a logical concept that must address four fundamental concerns.</a:t>
            </a:r>
            <a:endParaRPr sz="2000"/>
          </a:p>
          <a:p>
            <a:pPr marL="1371600" lvl="2" indent="-355600" algn="l" rtl="0">
              <a:spcBef>
                <a:spcPts val="0"/>
              </a:spcBef>
              <a:spcAft>
                <a:spcPts val="0"/>
              </a:spcAft>
              <a:buSzPts val="2000"/>
              <a:buChar char="-"/>
            </a:pPr>
            <a:r>
              <a:rPr lang="en-US" sz="2000"/>
              <a:t>how the data will be stored</a:t>
            </a:r>
            <a:endParaRPr sz="2000"/>
          </a:p>
          <a:p>
            <a:pPr marL="1371600" lvl="2" indent="-355600" algn="l" rtl="0">
              <a:spcBef>
                <a:spcPts val="0"/>
              </a:spcBef>
              <a:spcAft>
                <a:spcPts val="0"/>
              </a:spcAft>
              <a:buSzPts val="2000"/>
              <a:buChar char="-"/>
            </a:pPr>
            <a:r>
              <a:rPr lang="en-US" sz="2000"/>
              <a:t>what operations will be performed on it</a:t>
            </a:r>
            <a:endParaRPr sz="2000"/>
          </a:p>
          <a:p>
            <a:pPr marL="1371600" lvl="2" indent="-355600" algn="l" rtl="0">
              <a:spcBef>
                <a:spcPts val="0"/>
              </a:spcBef>
              <a:spcAft>
                <a:spcPts val="0"/>
              </a:spcAft>
              <a:buSzPts val="2000"/>
              <a:buChar char="-"/>
            </a:pPr>
            <a:r>
              <a:rPr lang="en-US" sz="2000"/>
              <a:t>how are the data associated</a:t>
            </a:r>
            <a:endParaRPr sz="2000"/>
          </a:p>
          <a:p>
            <a:pPr marL="1371600" lvl="2" indent="-355600" algn="l" rtl="0">
              <a:spcBef>
                <a:spcPts val="0"/>
              </a:spcBef>
              <a:spcAft>
                <a:spcPts val="0"/>
              </a:spcAft>
              <a:buSzPts val="2000"/>
              <a:buChar char="-"/>
            </a:pPr>
            <a:r>
              <a:rPr lang="en-US" sz="2000"/>
              <a:t>how can they be accessed</a:t>
            </a:r>
            <a:endParaRPr sz="2000"/>
          </a:p>
          <a:p>
            <a:pPr marL="0" lvl="0" indent="0" algn="l" rtl="0">
              <a:spcBef>
                <a:spcPts val="100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23bbdb956a_0_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3000">
                <a:solidFill>
                  <a:schemeClr val="accent1"/>
                </a:solidFill>
              </a:rPr>
              <a:t> Types of Data Structure</a:t>
            </a:r>
            <a:endParaRPr/>
          </a:p>
        </p:txBody>
      </p:sp>
      <p:pic>
        <p:nvPicPr>
          <p:cNvPr id="97" name="Google Shape;97;g223bbdb956a_0_7"/>
          <p:cNvPicPr preferRelativeResize="0"/>
          <p:nvPr/>
        </p:nvPicPr>
        <p:blipFill>
          <a:blip r:embed="rId3">
            <a:alphaModFix/>
          </a:blip>
          <a:stretch>
            <a:fillRect/>
          </a:stretch>
        </p:blipFill>
        <p:spPr>
          <a:xfrm>
            <a:off x="1451600" y="1962875"/>
            <a:ext cx="9288799" cy="4383200"/>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1767</Words>
  <Application>Microsoft Office PowerPoint</Application>
  <PresentationFormat>Widescreen</PresentationFormat>
  <Paragraphs>248</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Times New Roman</vt:lpstr>
      <vt:lpstr>1_Office Theme</vt:lpstr>
      <vt:lpstr>Data Structures and Algorithms CACS201  Unit 1: Introduction to Data Structure </vt:lpstr>
      <vt:lpstr>Data Types</vt:lpstr>
      <vt:lpstr>Data Types</vt:lpstr>
      <vt:lpstr>Data Types</vt:lpstr>
      <vt:lpstr>Data Types</vt:lpstr>
      <vt:lpstr>Data Structure</vt:lpstr>
      <vt:lpstr>Data Structure</vt:lpstr>
      <vt:lpstr>Data Structure</vt:lpstr>
      <vt:lpstr> Types of Data Structure</vt:lpstr>
      <vt:lpstr>Types of Data Structure</vt:lpstr>
      <vt:lpstr>Linear Data Structure</vt:lpstr>
      <vt:lpstr>Non Linear Data Structure</vt:lpstr>
      <vt:lpstr>Linear vs Non Linear Data Structure</vt:lpstr>
      <vt:lpstr>Major Operations in Data Structures </vt:lpstr>
      <vt:lpstr>Advantage of Data Structures </vt:lpstr>
      <vt:lpstr>Abstract Data Type</vt:lpstr>
      <vt:lpstr>Abstract Data Type</vt:lpstr>
      <vt:lpstr>Abstract Data Type</vt:lpstr>
      <vt:lpstr>Dynamic Memory Allocation in C</vt:lpstr>
      <vt:lpstr>malloc()</vt:lpstr>
      <vt:lpstr>Source Code: malloc()</vt:lpstr>
      <vt:lpstr>calloc()</vt:lpstr>
      <vt:lpstr>free()</vt:lpstr>
      <vt:lpstr>Source Code: calloc() and free()</vt:lpstr>
      <vt:lpstr>realloc()</vt:lpstr>
      <vt:lpstr>Source Code: realloc()</vt:lpstr>
      <vt:lpstr>Any Query??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CACS201  Unit 1: Introduction to Data Structure </dc:title>
  <dc:creator>rlamsal</dc:creator>
  <cp:lastModifiedBy>DWIT-04</cp:lastModifiedBy>
  <cp:revision>2</cp:revision>
  <dcterms:created xsi:type="dcterms:W3CDTF">2016-10-18T09:29:19Z</dcterms:created>
  <dcterms:modified xsi:type="dcterms:W3CDTF">2024-02-07T11:16:17Z</dcterms:modified>
</cp:coreProperties>
</file>