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6858000" cx="12192000"/>
  <p:notesSz cx="6735750" cy="9869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9" roundtripDataSignature="AMtx7mh8gIKImUWQHmWphiWF7VUyTcIJ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1D6D0B-DA58-4844-94E4-795C0A6CB414}">
  <a:tblStyle styleId="{BE1D6D0B-DA58-4844-94E4-795C0A6CB4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47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474"/>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8007"/>
            <a:ext cx="5388610" cy="444127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4301"/>
            <a:ext cx="2918831" cy="49347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4301"/>
            <a:ext cx="2918831" cy="49347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a366b93c1_0_2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a366b93c1_0_2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4a366b93c1_0_2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a366b93c1_0_3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a366b93c1_0_3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4a366b93c1_0_3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a366b93c1_0_3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a366b93c1_0_3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4a366b93c1_0_3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59df4575f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59df4575f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259df4575f_0_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59df4575f_0_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59df4575f_0_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259df4575f_0_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59df4575f_0_1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59df4575f_0_1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259df4575f_0_1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59df4575f_0_1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59df4575f_0_1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259df4575f_0_1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59df4575f_0_2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59df4575f_0_2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259df4575f_0_2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59df4575f_0_3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59df4575f_0_3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259df4575f_0_3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59df4575f_0_3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59df4575f_0_3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259df4575f_0_3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59df4575f_0_4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59df4575f_0_4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259df4575f_0_4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59df4575f_0_4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59df4575f_0_4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259df4575f_0_4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a785d1c53_0_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a785d1c53_0_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4a785d1c53_0_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a785d1c53_0_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a785d1c53_0_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4a785d1c53_0_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a785d1c53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a785d1c53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4a785d1c53_0_1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59df4575f_0_6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59df4575f_0_6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259df4575f_0_6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59df4575f_0_6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59df4575f_0_6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259df4575f_0_6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59df4575f_0_5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59df4575f_0_5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259df4575f_0_5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bbf2daaf7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bbf2daaf7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4bbf2daaf7_0_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bbf2daaf7_0_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bbf2daaf7_0_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4bbf2daaf7_0_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24e0e4b5e4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224e0e4b5e4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bbf2daaf7_0_1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bbf2daaf7_0_1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4bbf2daaf7_0_1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bbf2daaf7_0_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bbf2daaf7_0_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4bbf2daaf7_0_2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bbf2daaf7_0_2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bbf2daaf7_0_2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4bbf2daaf7_0_2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bbf2daaf7_0_3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bbf2daaf7_0_3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4bbf2daaf7_0_3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bbf2daaf7_0_4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4bbf2daaf7_0_4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4bbf2daaf7_0_4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bbf2daaf7_0_5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bbf2daaf7_0_5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4bbf2daaf7_0_5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bbf2daaf7_0_6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bbf2daaf7_0_6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4bbf2daaf7_0_6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bbf2daaf7_0_6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4bbf2daaf7_0_6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4bbf2daaf7_0_6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bbf2daaf7_0_7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4bbf2daaf7_0_7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4bbf2daaf7_0_7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bbf2daaf7_0_8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bbf2daaf7_0_8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4bbf2daaf7_0_8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4e0e4b5e4_0_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224e0e4b5e4_0_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bced92dde_0_1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bced92dde_0_1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4bced92dde_0_1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bbf2daaf7_0_8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bbf2daaf7_0_8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4bbf2daaf7_0_8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bbf2daaf7_0_9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bbf2daaf7_0_9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4bbf2daaf7_0_9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4bced92dde_0_3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4bced92dde_0_3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24bced92dde_0_3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bced92dde_0_3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bced92dde_0_3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4bced92dde_0_3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bced92dde_0_4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4bced92dde_0_4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4bced92dde_0_4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4bced92dde_0_5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4bced92dde_0_5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4bced92dde_0_5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bbf2daaf7_0_9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4bbf2daaf7_0_9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4bbf2daaf7_0_9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4ccc771f81_0_4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4ccc771f81_0_4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24ccc771f81_0_4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4ccc771f81_0_5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4ccc771f81_0_5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4ccc771f81_0_5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5927491d7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5927491d7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225927491d7_0_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4ccc771f81_0_5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4ccc771f81_0_5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4ccc771f81_0_5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4ccc771f81_0_6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4ccc771f81_0_6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24ccc771f81_0_6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ccc771f81_0_7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4ccc771f81_0_7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24ccc771f81_0_7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4ccc771f81_0_3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4ccc771f81_0_3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24ccc771f81_0_3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4bced92dde_0_1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4bced92dde_0_1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4bced92dde_0_1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bced92dde_0_2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4bced92dde_0_2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24bced92dde_0_2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ccc771f81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4ccc771f81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24ccc771f81_0_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4ccc771f81_0_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4ccc771f81_0_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g24ccc771f81_0_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4ccc771f81_0_1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4ccc771f81_0_1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24ccc771f81_0_1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4ccc771f81_0_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4ccc771f81_0_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24ccc771f81_0_2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4e0e4b5e4_0_1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4e0e4b5e4_0_1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224e0e4b5e4_0_1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4ccc771f81_0_2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4ccc771f81_0_2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24ccc771f81_0_2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4ccc771f81_0_3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4ccc771f81_0_3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24ccc771f81_0_3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4ce72fc91c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4ce72fc91c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24ce72fc91c_0_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a366b93c1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a366b93c1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24a366b93c1_0_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a366b93c1_0_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a366b93c1_0_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24a366b93c1_0_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a366b93c1_0_1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a366b93c1_0_1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4a366b93c1_0_1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8456488" y="127952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Google Shape;20;p4"/>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
        <p:nvSpPr>
          <p:cNvPr id="21" name="Google Shape;21;p4"/>
          <p:cNvSpPr/>
          <p:nvPr>
            <p:ph idx="2" type="dgm"/>
          </p:nvPr>
        </p:nvSpPr>
        <p:spPr>
          <a:xfrm>
            <a:off x="1449388" y="3400425"/>
            <a:ext cx="9218612" cy="2016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cxnSp>
        <p:nvCxnSpPr>
          <p:cNvPr id="22" name="Google Shape;22;p4"/>
          <p:cNvCxnSpPr>
            <a:stCxn id="21" idx="1"/>
          </p:cNvCxnSpPr>
          <p:nvPr/>
        </p:nvCxnSpPr>
        <p:spPr>
          <a:xfrm>
            <a:off x="1449388" y="3501232"/>
            <a:ext cx="9307800" cy="870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5"/>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sz="3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6"/>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3"/>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pic>
        <p:nvPicPr>
          <p:cNvPr descr="Deerwalk DWIT College" id="14" name="Google Shape;14;p3"/>
          <p:cNvPicPr preferRelativeResize="0"/>
          <p:nvPr/>
        </p:nvPicPr>
        <p:blipFill rotWithShape="1">
          <a:blip r:embed="rId1">
            <a:alphaModFix/>
          </a:blip>
          <a:srcRect b="0" l="0" r="0" t="0"/>
          <a:stretch/>
        </p:blipFill>
        <p:spPr>
          <a:xfrm>
            <a:off x="5324184" y="6176963"/>
            <a:ext cx="1395115" cy="6470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samsunk/DSA/blob/master/stack.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hub.com/samsunk/DSA.g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github.com/samsunk/DSA.gi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8.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9.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2.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3.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6.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github.com/samsunk/DSA.gi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github.com/samsunk/DSA.git"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 Structures and Algorithms</a:t>
            </a:r>
            <a:endParaRPr/>
          </a:p>
          <a:p>
            <a:pPr indent="0" lvl="0" marL="0" rtl="0" algn="ctr">
              <a:spcBef>
                <a:spcPts val="0"/>
              </a:spcBef>
              <a:spcAft>
                <a:spcPts val="0"/>
              </a:spcAft>
              <a:buClr>
                <a:schemeClr val="dk1"/>
              </a:buClr>
              <a:buSzPct val="100000"/>
              <a:buFont typeface="Arial"/>
              <a:buNone/>
            </a:pPr>
            <a:r>
              <a:rPr lang="en-US"/>
              <a:t>CSC206</a:t>
            </a:r>
            <a:endParaRPr/>
          </a:p>
          <a:p>
            <a:pPr indent="0" lvl="0" marL="0" rtl="0" algn="ctr">
              <a:spcBef>
                <a:spcPts val="0"/>
              </a:spcBef>
              <a:spcAft>
                <a:spcPts val="0"/>
              </a:spcAft>
              <a:buClr>
                <a:schemeClr val="dk1"/>
              </a:buClr>
              <a:buSzPct val="100000"/>
              <a:buFont typeface="Arial"/>
              <a:buNone/>
            </a:pPr>
            <a:r>
              <a:t/>
            </a:r>
            <a:endParaRPr/>
          </a:p>
          <a:p>
            <a:pPr indent="0" lvl="0" marL="0" rtl="0" algn="ctr">
              <a:spcBef>
                <a:spcPts val="0"/>
              </a:spcBef>
              <a:spcAft>
                <a:spcPts val="0"/>
              </a:spcAft>
              <a:buClr>
                <a:schemeClr val="dk1"/>
              </a:buClr>
              <a:buSzPct val="200000"/>
              <a:buFont typeface="Arial"/>
              <a:buNone/>
            </a:pPr>
            <a:r>
              <a:rPr b="1" lang="en-US" sz="2400">
                <a:solidFill>
                  <a:srgbClr val="4A86E8"/>
                </a:solidFill>
              </a:rPr>
              <a:t>Unit 2:Stack</a:t>
            </a:r>
            <a:endParaRPr/>
          </a:p>
        </p:txBody>
      </p:sp>
      <p:sp>
        <p:nvSpPr>
          <p:cNvPr id="44" name="Google Shape;4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800"/>
              <a:buNone/>
            </a:pPr>
            <a:r>
              <a:rPr lang="en-US"/>
              <a:t>Shyam Sunder Khatiwada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a366b93c1_0_21"/>
          <p:cNvSpPr txBox="1"/>
          <p:nvPr>
            <p:ph type="title"/>
          </p:nvPr>
        </p:nvSpPr>
        <p:spPr>
          <a:xfrm>
            <a:off x="386200" y="193675"/>
            <a:ext cx="4554600" cy="710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code:</a:t>
            </a:r>
            <a:endParaRPr sz="3000">
              <a:solidFill>
                <a:srgbClr val="4A86E8"/>
              </a:solidFill>
            </a:endParaRPr>
          </a:p>
        </p:txBody>
      </p:sp>
      <p:pic>
        <p:nvPicPr>
          <p:cNvPr id="105" name="Google Shape;105;g24a366b93c1_0_21"/>
          <p:cNvPicPr preferRelativeResize="0"/>
          <p:nvPr/>
        </p:nvPicPr>
        <p:blipFill>
          <a:blip r:embed="rId3">
            <a:alphaModFix/>
          </a:blip>
          <a:stretch>
            <a:fillRect/>
          </a:stretch>
        </p:blipFill>
        <p:spPr>
          <a:xfrm>
            <a:off x="884925" y="1126250"/>
            <a:ext cx="4187522" cy="5262700"/>
          </a:xfrm>
          <a:prstGeom prst="rect">
            <a:avLst/>
          </a:prstGeom>
          <a:noFill/>
          <a:ln>
            <a:noFill/>
          </a:ln>
        </p:spPr>
      </p:pic>
      <p:pic>
        <p:nvPicPr>
          <p:cNvPr id="106" name="Google Shape;106;g24a366b93c1_0_21"/>
          <p:cNvPicPr preferRelativeResize="0"/>
          <p:nvPr/>
        </p:nvPicPr>
        <p:blipFill>
          <a:blip r:embed="rId4">
            <a:alphaModFix/>
          </a:blip>
          <a:stretch>
            <a:fillRect/>
          </a:stretch>
        </p:blipFill>
        <p:spPr>
          <a:xfrm>
            <a:off x="7129900" y="596325"/>
            <a:ext cx="3359725" cy="579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a366b93c1_0_30"/>
          <p:cNvSpPr txBox="1"/>
          <p:nvPr>
            <p:ph type="title"/>
          </p:nvPr>
        </p:nvSpPr>
        <p:spPr>
          <a:xfrm>
            <a:off x="462300" y="162500"/>
            <a:ext cx="5633700" cy="75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code:</a:t>
            </a:r>
            <a:endParaRPr sz="3000">
              <a:solidFill>
                <a:srgbClr val="4A86E8"/>
              </a:solidFill>
            </a:endParaRPr>
          </a:p>
        </p:txBody>
      </p:sp>
      <p:pic>
        <p:nvPicPr>
          <p:cNvPr id="113" name="Google Shape;113;g24a366b93c1_0_30"/>
          <p:cNvPicPr preferRelativeResize="0"/>
          <p:nvPr/>
        </p:nvPicPr>
        <p:blipFill>
          <a:blip r:embed="rId3">
            <a:alphaModFix/>
          </a:blip>
          <a:stretch>
            <a:fillRect/>
          </a:stretch>
        </p:blipFill>
        <p:spPr>
          <a:xfrm>
            <a:off x="5824675" y="1527450"/>
            <a:ext cx="5966725" cy="5049975"/>
          </a:xfrm>
          <a:prstGeom prst="rect">
            <a:avLst/>
          </a:prstGeom>
          <a:noFill/>
          <a:ln>
            <a:noFill/>
          </a:ln>
        </p:spPr>
      </p:pic>
      <p:pic>
        <p:nvPicPr>
          <p:cNvPr id="114" name="Google Shape;114;g24a366b93c1_0_30"/>
          <p:cNvPicPr preferRelativeResize="0"/>
          <p:nvPr/>
        </p:nvPicPr>
        <p:blipFill>
          <a:blip r:embed="rId4">
            <a:alphaModFix/>
          </a:blip>
          <a:stretch>
            <a:fillRect/>
          </a:stretch>
        </p:blipFill>
        <p:spPr>
          <a:xfrm>
            <a:off x="574625" y="1032700"/>
            <a:ext cx="4584475" cy="562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4a366b93c1_0_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600">
                <a:solidFill>
                  <a:srgbClr val="4A86E8"/>
                </a:solidFill>
              </a:rPr>
              <a:t>GitHub Link:</a:t>
            </a:r>
            <a:endParaRPr sz="3600">
              <a:solidFill>
                <a:srgbClr val="4A86E8"/>
              </a:solidFill>
            </a:endParaRPr>
          </a:p>
        </p:txBody>
      </p:sp>
      <p:sp>
        <p:nvSpPr>
          <p:cNvPr id="121" name="Google Shape;121;g24a366b93c1_0_38"/>
          <p:cNvSpPr txBox="1"/>
          <p:nvPr>
            <p:ph idx="1" type="body"/>
          </p:nvPr>
        </p:nvSpPr>
        <p:spPr>
          <a:xfrm>
            <a:off x="838200" y="1825625"/>
            <a:ext cx="10515600" cy="2865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Stack implementation using c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u="sng">
                <a:solidFill>
                  <a:schemeClr val="hlink"/>
                </a:solidFill>
                <a:hlinkClick r:id="rId3"/>
              </a:rPr>
              <a:t>Stack implementation using c: Click Here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259df4575f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600">
                <a:solidFill>
                  <a:srgbClr val="4A86E8"/>
                </a:solidFill>
              </a:rPr>
              <a:t>Stack Applications:</a:t>
            </a:r>
            <a:endParaRPr sz="3600">
              <a:solidFill>
                <a:srgbClr val="4A86E8"/>
              </a:solidFill>
            </a:endParaRPr>
          </a:p>
        </p:txBody>
      </p:sp>
      <p:sp>
        <p:nvSpPr>
          <p:cNvPr id="128" name="Google Shape;128;g2259df4575f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Functions calls and recursion: </a:t>
            </a:r>
            <a:endParaRPr b="1" sz="2400"/>
          </a:p>
          <a:p>
            <a:pPr indent="-381000" lvl="0" marL="1371600" rtl="0" algn="l">
              <a:spcBef>
                <a:spcPts val="1000"/>
              </a:spcBef>
              <a:spcAft>
                <a:spcPts val="0"/>
              </a:spcAft>
              <a:buSzPts val="2400"/>
              <a:buChar char="-"/>
            </a:pPr>
            <a:r>
              <a:rPr lang="en-US" sz="2400"/>
              <a:t>When a function is called the current state of the program is pushed onto the stack.</a:t>
            </a:r>
            <a:endParaRPr sz="2400"/>
          </a:p>
          <a:p>
            <a:pPr indent="-381000" lvl="0" marL="1371600" rtl="0" algn="l">
              <a:spcBef>
                <a:spcPts val="0"/>
              </a:spcBef>
              <a:spcAft>
                <a:spcPts val="0"/>
              </a:spcAft>
              <a:buSzPts val="2400"/>
              <a:buChar char="-"/>
            </a:pPr>
            <a:r>
              <a:rPr lang="en-US" sz="2400"/>
              <a:t>When the function is returns, the state is popped from the stack to resume the previous function’s execution.</a:t>
            </a:r>
            <a:endParaRPr sz="2400"/>
          </a:p>
          <a:p>
            <a:pPr indent="0" lvl="0" marL="0" rtl="0" algn="l">
              <a:spcBef>
                <a:spcPts val="1000"/>
              </a:spcBef>
              <a:spcAft>
                <a:spcPts val="0"/>
              </a:spcAft>
              <a:buNone/>
            </a:pPr>
            <a:r>
              <a:rPr b="1" lang="en-US" sz="2400"/>
              <a:t>Undo/Redo operations: </a:t>
            </a:r>
            <a:endParaRPr b="1" sz="2400"/>
          </a:p>
          <a:p>
            <a:pPr indent="-381000" lvl="0" marL="1371600" rtl="0" algn="l">
              <a:spcBef>
                <a:spcPts val="1000"/>
              </a:spcBef>
              <a:spcAft>
                <a:spcPts val="0"/>
              </a:spcAft>
              <a:buSzPts val="2400"/>
              <a:buChar char="-"/>
            </a:pPr>
            <a:r>
              <a:rPr lang="en-US" sz="2400"/>
              <a:t>The undo-redo feature in various applications uses stacks to keep track of the previous actions.</a:t>
            </a:r>
            <a:endParaRPr sz="2400"/>
          </a:p>
          <a:p>
            <a:pPr indent="-381000" lvl="0" marL="1371600" rtl="0" algn="l">
              <a:spcBef>
                <a:spcPts val="0"/>
              </a:spcBef>
              <a:spcAft>
                <a:spcPts val="0"/>
              </a:spcAft>
              <a:buSzPts val="2400"/>
              <a:buChar char="-"/>
            </a:pPr>
            <a:r>
              <a:rPr lang="en-US" sz="2400"/>
              <a:t>Each time an action is performed, it is pushed onto stack.</a:t>
            </a:r>
            <a:endParaRPr sz="2400"/>
          </a:p>
          <a:p>
            <a:pPr indent="-381000" lvl="0" marL="1371600" rtl="0" algn="l">
              <a:spcBef>
                <a:spcPts val="0"/>
              </a:spcBef>
              <a:spcAft>
                <a:spcPts val="0"/>
              </a:spcAft>
              <a:buSzPts val="2400"/>
              <a:buChar char="-"/>
            </a:pPr>
            <a:r>
              <a:rPr lang="en-US" sz="2400"/>
              <a:t>To undo the action, the top element of the stack is popped, and the reverse operation is performed.</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259df4575f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Stack Applications:</a:t>
            </a:r>
            <a:endParaRPr/>
          </a:p>
        </p:txBody>
      </p:sp>
      <p:sp>
        <p:nvSpPr>
          <p:cNvPr id="135" name="Google Shape;135;g2259df4575f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Expression evaluation: </a:t>
            </a:r>
            <a:endParaRPr b="1" sz="2400"/>
          </a:p>
          <a:p>
            <a:pPr indent="-381000" lvl="0" marL="1371600" rtl="0" algn="l">
              <a:spcBef>
                <a:spcPts val="1000"/>
              </a:spcBef>
              <a:spcAft>
                <a:spcPts val="0"/>
              </a:spcAft>
              <a:buSzPts val="2400"/>
              <a:buChar char="-"/>
            </a:pPr>
            <a:r>
              <a:rPr lang="en-US" sz="2400"/>
              <a:t>Stack data structure is used to evaluate expressions in infix, </a:t>
            </a:r>
            <a:r>
              <a:rPr lang="en-US" sz="2400"/>
              <a:t>postfix</a:t>
            </a:r>
            <a:r>
              <a:rPr lang="en-US" sz="2400"/>
              <a:t>, and prefix notations.</a:t>
            </a:r>
            <a:endParaRPr sz="2400"/>
          </a:p>
          <a:p>
            <a:pPr indent="-381000" lvl="0" marL="1371600" rtl="0" algn="l">
              <a:spcBef>
                <a:spcPts val="0"/>
              </a:spcBef>
              <a:spcAft>
                <a:spcPts val="0"/>
              </a:spcAft>
              <a:buSzPts val="2400"/>
              <a:buChar char="-"/>
            </a:pPr>
            <a:r>
              <a:rPr lang="en-US" sz="2400"/>
              <a:t>Operators and operands are pushed onto the stack, and operations are performed based on the stack’s top elements.</a:t>
            </a:r>
            <a:endParaRPr sz="2400"/>
          </a:p>
          <a:p>
            <a:pPr indent="0" lvl="0" marL="1371600" rtl="0" algn="l">
              <a:spcBef>
                <a:spcPts val="1000"/>
              </a:spcBef>
              <a:spcAft>
                <a:spcPts val="0"/>
              </a:spcAft>
              <a:buNone/>
            </a:pPr>
            <a:r>
              <a:t/>
            </a:r>
            <a:endParaRPr sz="2400"/>
          </a:p>
          <a:p>
            <a:pPr indent="0" lvl="0" marL="0" rtl="0" algn="l">
              <a:spcBef>
                <a:spcPts val="1000"/>
              </a:spcBef>
              <a:spcAft>
                <a:spcPts val="0"/>
              </a:spcAft>
              <a:buNone/>
            </a:pPr>
            <a:r>
              <a:rPr b="1" lang="en-US" sz="2400"/>
              <a:t>Browser history:</a:t>
            </a:r>
            <a:endParaRPr b="1" sz="2400"/>
          </a:p>
          <a:p>
            <a:pPr indent="-381000" lvl="0" marL="1371600" rtl="0" algn="l">
              <a:spcBef>
                <a:spcPts val="1000"/>
              </a:spcBef>
              <a:spcAft>
                <a:spcPts val="0"/>
              </a:spcAft>
              <a:buSzPts val="2400"/>
              <a:buChar char="-"/>
            </a:pPr>
            <a:r>
              <a:rPr lang="en-US" sz="2400"/>
              <a:t>web browsers use stacks to keep track of the web pages you visit.</a:t>
            </a:r>
            <a:endParaRPr sz="2400"/>
          </a:p>
          <a:p>
            <a:pPr indent="-381000" lvl="0" marL="1371600" rtl="0" algn="l">
              <a:spcBef>
                <a:spcPts val="0"/>
              </a:spcBef>
              <a:spcAft>
                <a:spcPts val="0"/>
              </a:spcAft>
              <a:buSzPts val="2400"/>
              <a:buChar char="-"/>
            </a:pPr>
            <a:r>
              <a:rPr lang="en-US" sz="2400"/>
              <a:t>Each time you visit a new page, the URL is pushed onto the stack, and when you hit back button, the URL is popped from the stack.</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259df4575f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Stack Applications:</a:t>
            </a:r>
            <a:endParaRPr/>
          </a:p>
        </p:txBody>
      </p:sp>
      <p:sp>
        <p:nvSpPr>
          <p:cNvPr id="142" name="Google Shape;142;g2259df4575f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Balanced Parentheses:</a:t>
            </a:r>
            <a:endParaRPr b="1" sz="2400"/>
          </a:p>
          <a:p>
            <a:pPr indent="-381000" lvl="0" marL="1371600" rtl="0" algn="l">
              <a:spcBef>
                <a:spcPts val="1000"/>
              </a:spcBef>
              <a:spcAft>
                <a:spcPts val="0"/>
              </a:spcAft>
              <a:buSzPts val="2400"/>
              <a:buChar char="-"/>
            </a:pPr>
            <a:r>
              <a:rPr lang="en-US" sz="2400"/>
              <a:t>Stack ds is used to check if parentheses are balanced or not. </a:t>
            </a:r>
            <a:endParaRPr sz="2400"/>
          </a:p>
          <a:p>
            <a:pPr indent="-381000" lvl="0" marL="1371600" rtl="0" algn="l">
              <a:spcBef>
                <a:spcPts val="0"/>
              </a:spcBef>
              <a:spcAft>
                <a:spcPts val="0"/>
              </a:spcAft>
              <a:buSzPts val="2400"/>
              <a:buChar char="-"/>
            </a:pPr>
            <a:r>
              <a:rPr lang="en-US" sz="2400"/>
              <a:t>An opening parenthesis is pushed onto the stack, and a closing parenthesis is popped from the stack.</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b="1" lang="en-US" sz="2400"/>
              <a:t>Backtracking Algorithms: </a:t>
            </a:r>
            <a:endParaRPr b="1" sz="2400"/>
          </a:p>
          <a:p>
            <a:pPr indent="-381000" lvl="0" marL="1371600" rtl="0" algn="l">
              <a:spcBef>
                <a:spcPts val="1000"/>
              </a:spcBef>
              <a:spcAft>
                <a:spcPts val="0"/>
              </a:spcAft>
              <a:buSzPts val="2400"/>
              <a:buChar char="-"/>
            </a:pPr>
            <a:r>
              <a:rPr lang="en-US" sz="2400"/>
              <a:t>The backtracking algorithm uses stack to keep track of the states of the problem-solving process.</a:t>
            </a:r>
            <a:endParaRPr sz="2400"/>
          </a:p>
          <a:p>
            <a:pPr indent="-381000" lvl="0" marL="1371600" rtl="0" algn="l">
              <a:spcBef>
                <a:spcPts val="0"/>
              </a:spcBef>
              <a:spcAft>
                <a:spcPts val="0"/>
              </a:spcAft>
              <a:buSzPts val="2400"/>
              <a:buChar char="-"/>
            </a:pPr>
            <a:r>
              <a:rPr lang="en-US" sz="2400"/>
              <a:t>The current state is pushed onto the stack, and when the algorithm backtracks, the previous state is popped </a:t>
            </a:r>
            <a:r>
              <a:rPr lang="en-US" sz="2400"/>
              <a:t>from the stack.</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259df4575f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Advantages of Stack:</a:t>
            </a:r>
            <a:endParaRPr/>
          </a:p>
        </p:txBody>
      </p:sp>
      <p:sp>
        <p:nvSpPr>
          <p:cNvPr id="149" name="Google Shape;149;g2259df4575f_0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Easy implementation</a:t>
            </a:r>
            <a:r>
              <a:rPr lang="en-US" sz="2400"/>
              <a:t>:</a:t>
            </a:r>
            <a:r>
              <a:rPr lang="en-US" sz="2400"/>
              <a:t> it is easy to implement using arrays or linked lists, and its operations are simple to understand and implement.</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b="1" lang="en-US" sz="2400"/>
              <a:t>Efficient memory </a:t>
            </a:r>
            <a:r>
              <a:rPr b="1" lang="en-US" sz="2400"/>
              <a:t>utilization</a:t>
            </a:r>
            <a:r>
              <a:rPr b="1" lang="en-US" sz="2400"/>
              <a:t>:</a:t>
            </a:r>
            <a:r>
              <a:rPr lang="en-US" sz="2400"/>
              <a:t> It uses contiguous block of  memory, making it more efficient in memory utilization as compared to other data structures.</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b="1" lang="en-US" sz="2400"/>
              <a:t>Fast access time:</a:t>
            </a:r>
            <a:r>
              <a:rPr lang="en-US" sz="2400"/>
              <a:t> It provides fast access time for adding and removing elements as the elements are added and removed </a:t>
            </a:r>
            <a:r>
              <a:rPr lang="en-US" sz="2400"/>
              <a:t>from the top of the stack.</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259df4575f_0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Advantages of Stack:</a:t>
            </a:r>
            <a:endParaRPr/>
          </a:p>
        </p:txBody>
      </p:sp>
      <p:sp>
        <p:nvSpPr>
          <p:cNvPr id="156" name="Google Shape;156;g2259df4575f_0_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500"/>
              </a:spcBef>
              <a:spcAft>
                <a:spcPts val="0"/>
              </a:spcAft>
              <a:buNone/>
            </a:pPr>
            <a:r>
              <a:rPr b="1" lang="en-US" sz="2400"/>
              <a:t>Helps in </a:t>
            </a:r>
            <a:r>
              <a:rPr b="1" lang="en-US" sz="2400"/>
              <a:t>function</a:t>
            </a:r>
            <a:r>
              <a:rPr b="1" lang="en-US" sz="2400"/>
              <a:t> calls:</a:t>
            </a:r>
            <a:r>
              <a:rPr lang="en-US" sz="2400"/>
              <a:t> It is used to store </a:t>
            </a:r>
            <a:r>
              <a:rPr lang="en-US" sz="2400"/>
              <a:t>functions</a:t>
            </a:r>
            <a:r>
              <a:rPr lang="en-US" sz="2400"/>
              <a:t> calls and their states, which </a:t>
            </a:r>
            <a:r>
              <a:rPr lang="en-US" sz="2400"/>
              <a:t>helps</a:t>
            </a:r>
            <a:r>
              <a:rPr lang="en-US" sz="2400"/>
              <a:t> in the </a:t>
            </a:r>
            <a:r>
              <a:rPr lang="en-US" sz="2400"/>
              <a:t>efficient</a:t>
            </a:r>
            <a:r>
              <a:rPr lang="en-US" sz="2400"/>
              <a:t> implementation of recursive functions calls.</a:t>
            </a:r>
            <a:endParaRPr sz="2400"/>
          </a:p>
          <a:p>
            <a:pPr indent="0" lvl="0" marL="0" rtl="0" algn="l">
              <a:spcBef>
                <a:spcPts val="500"/>
              </a:spcBef>
              <a:spcAft>
                <a:spcPts val="0"/>
              </a:spcAft>
              <a:buNone/>
            </a:pPr>
            <a:r>
              <a:t/>
            </a:r>
            <a:endParaRPr sz="2400"/>
          </a:p>
          <a:p>
            <a:pPr indent="0" lvl="0" marL="0" rtl="0" algn="l">
              <a:spcBef>
                <a:spcPts val="500"/>
              </a:spcBef>
              <a:spcAft>
                <a:spcPts val="0"/>
              </a:spcAft>
              <a:buNone/>
            </a:pPr>
            <a:r>
              <a:rPr b="1" lang="en-US" sz="2400"/>
              <a:t>Supports backtracking:</a:t>
            </a:r>
            <a:r>
              <a:rPr lang="en-US" sz="2400"/>
              <a:t> It supports backtracking algorithms, </a:t>
            </a:r>
            <a:r>
              <a:rPr lang="en-US" sz="2400"/>
              <a:t>which</a:t>
            </a:r>
            <a:r>
              <a:rPr lang="en-US" sz="2400"/>
              <a:t> are used in problem solving to explore all possible solutions by storing the previous states.</a:t>
            </a:r>
            <a:endParaRPr sz="2400"/>
          </a:p>
          <a:p>
            <a:pPr indent="0" lvl="0" marL="0" rtl="0" algn="l">
              <a:spcBef>
                <a:spcPts val="500"/>
              </a:spcBef>
              <a:spcAft>
                <a:spcPts val="0"/>
              </a:spcAft>
              <a:buNone/>
            </a:pPr>
            <a:r>
              <a:t/>
            </a:r>
            <a:endParaRPr sz="2400"/>
          </a:p>
          <a:p>
            <a:pPr indent="0" lvl="0" marL="0" rtl="0" algn="l">
              <a:spcBef>
                <a:spcPts val="500"/>
              </a:spcBef>
              <a:spcAft>
                <a:spcPts val="0"/>
              </a:spcAft>
              <a:buNone/>
            </a:pPr>
            <a:r>
              <a:rPr b="1" lang="en-US" sz="2400"/>
              <a:t>Used in Compiler Design:</a:t>
            </a:r>
            <a:r>
              <a:rPr lang="en-US" sz="2400"/>
              <a:t> It is used in compiler design for parsing and syntax analysis of programming languages.</a:t>
            </a:r>
            <a:endParaRPr sz="2400"/>
          </a:p>
          <a:p>
            <a:pPr indent="0" lvl="0" marL="0" rtl="0" algn="l">
              <a:spcBef>
                <a:spcPts val="500"/>
              </a:spcBef>
              <a:spcAft>
                <a:spcPts val="0"/>
              </a:spcAft>
              <a:buNone/>
            </a:pPr>
            <a:r>
              <a:t/>
            </a:r>
            <a:endParaRPr sz="2400"/>
          </a:p>
          <a:p>
            <a:pPr indent="0" lvl="0" marL="0" rtl="0" algn="l">
              <a:spcBef>
                <a:spcPts val="500"/>
              </a:spcBef>
              <a:spcAft>
                <a:spcPts val="0"/>
              </a:spcAft>
              <a:buNone/>
            </a:pPr>
            <a:r>
              <a:rPr b="1" lang="en-US" sz="2400"/>
              <a:t>Enables undo/redo operations:</a:t>
            </a:r>
            <a:r>
              <a:rPr lang="en-US" sz="2400"/>
              <a:t> It is used to enable undo and redo operations in </a:t>
            </a:r>
            <a:r>
              <a:rPr lang="en-US" sz="2400"/>
              <a:t>various</a:t>
            </a:r>
            <a:r>
              <a:rPr lang="en-US" sz="2400"/>
              <a:t> </a:t>
            </a:r>
            <a:r>
              <a:rPr lang="en-US" sz="2400"/>
              <a:t>applications</a:t>
            </a:r>
            <a:r>
              <a:rPr lang="en-US" sz="2400"/>
              <a:t> like text editors, graphic </a:t>
            </a:r>
            <a:r>
              <a:rPr lang="en-US" sz="2400"/>
              <a:t>design</a:t>
            </a:r>
            <a:r>
              <a:rPr lang="en-US" sz="2400"/>
              <a:t> tools, and software development environments.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59df4575f_0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Disa</a:t>
            </a:r>
            <a:r>
              <a:rPr lang="en-US" sz="3600">
                <a:solidFill>
                  <a:srgbClr val="4A86E8"/>
                </a:solidFill>
              </a:rPr>
              <a:t>dvantages of Stack:</a:t>
            </a:r>
            <a:endParaRPr/>
          </a:p>
        </p:txBody>
      </p:sp>
      <p:sp>
        <p:nvSpPr>
          <p:cNvPr id="163" name="Google Shape;163;g2259df4575f_0_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Limited capacity:</a:t>
            </a:r>
            <a:endParaRPr b="1" sz="2400"/>
          </a:p>
          <a:p>
            <a:pPr indent="-381000" lvl="0" marL="914400" rtl="0" algn="l">
              <a:spcBef>
                <a:spcPts val="1000"/>
              </a:spcBef>
              <a:spcAft>
                <a:spcPts val="0"/>
              </a:spcAft>
              <a:buSzPts val="2400"/>
              <a:buChar char="-"/>
            </a:pPr>
            <a:r>
              <a:rPr lang="en-US" sz="2400"/>
              <a:t> It has a limited capacity as it can only hold a fixed number of elements.</a:t>
            </a:r>
            <a:endParaRPr sz="2400"/>
          </a:p>
          <a:p>
            <a:pPr indent="-381000" lvl="0" marL="914400" rtl="0" algn="l">
              <a:spcBef>
                <a:spcPts val="0"/>
              </a:spcBef>
              <a:spcAft>
                <a:spcPts val="0"/>
              </a:spcAft>
              <a:buSzPts val="2400"/>
              <a:buChar char="-"/>
            </a:pPr>
            <a:r>
              <a:rPr lang="en-US" sz="2400"/>
              <a:t>If the stack becomes full, adding new elements may result in stack overflow, leading to the loss of data.</a:t>
            </a:r>
            <a:endParaRPr sz="2400"/>
          </a:p>
          <a:p>
            <a:pPr indent="0" lvl="0" marL="0" rtl="0" algn="l">
              <a:spcBef>
                <a:spcPts val="1000"/>
              </a:spcBef>
              <a:spcAft>
                <a:spcPts val="0"/>
              </a:spcAft>
              <a:buNone/>
            </a:pPr>
            <a:r>
              <a:rPr b="1" lang="en-US" sz="2400"/>
              <a:t>No random access: </a:t>
            </a:r>
            <a:endParaRPr b="1" sz="2400"/>
          </a:p>
          <a:p>
            <a:pPr indent="-381000" lvl="0" marL="914400" rtl="0" algn="l">
              <a:spcBef>
                <a:spcPts val="1000"/>
              </a:spcBef>
              <a:spcAft>
                <a:spcPts val="0"/>
              </a:spcAft>
              <a:buSzPts val="2400"/>
              <a:buChar char="-"/>
            </a:pPr>
            <a:r>
              <a:rPr lang="en-US" sz="2400"/>
              <a:t>it does not allow for random access to its </a:t>
            </a:r>
            <a:r>
              <a:rPr lang="en-US" sz="2400"/>
              <a:t>elements</a:t>
            </a:r>
            <a:r>
              <a:rPr lang="en-US" sz="2400"/>
              <a:t>, and it only  allows for adding and removing elements from the top of the stack.</a:t>
            </a:r>
            <a:endParaRPr sz="2400"/>
          </a:p>
          <a:p>
            <a:pPr indent="0" lvl="0" marL="0" rtl="0" algn="l">
              <a:spcBef>
                <a:spcPts val="1000"/>
              </a:spcBef>
              <a:spcAft>
                <a:spcPts val="0"/>
              </a:spcAft>
              <a:buNone/>
            </a:pPr>
            <a:r>
              <a:rPr b="1" lang="en-US" sz="2400"/>
              <a:t>Memory management: </a:t>
            </a:r>
            <a:endParaRPr b="1" sz="2400"/>
          </a:p>
          <a:p>
            <a:pPr indent="-381000" lvl="0" marL="914400" rtl="0" algn="l">
              <a:spcBef>
                <a:spcPts val="1000"/>
              </a:spcBef>
              <a:spcAft>
                <a:spcPts val="0"/>
              </a:spcAft>
              <a:buSzPts val="2400"/>
              <a:buChar char="-"/>
            </a:pPr>
            <a:r>
              <a:rPr lang="en-US" sz="2400"/>
              <a:t>it uses a contiguous block memory, which can result in memory fragmentation if elements are added and remove frequently.</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259df4575f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Disa</a:t>
            </a:r>
            <a:r>
              <a:rPr lang="en-US" sz="3600">
                <a:solidFill>
                  <a:srgbClr val="4A86E8"/>
                </a:solidFill>
              </a:rPr>
              <a:t>dvantages of Stack:</a:t>
            </a:r>
            <a:endParaRPr/>
          </a:p>
        </p:txBody>
      </p:sp>
      <p:sp>
        <p:nvSpPr>
          <p:cNvPr id="170" name="Google Shape;170;g2259df4575f_0_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Not suitable for certain applications:</a:t>
            </a:r>
            <a:endParaRPr b="1" sz="2400"/>
          </a:p>
          <a:p>
            <a:pPr indent="-381000" lvl="0" marL="914400" rtl="0" algn="l">
              <a:spcBef>
                <a:spcPts val="1000"/>
              </a:spcBef>
              <a:spcAft>
                <a:spcPts val="0"/>
              </a:spcAft>
              <a:buSzPts val="2400"/>
              <a:buChar char="-"/>
            </a:pPr>
            <a:r>
              <a:rPr lang="en-US" sz="2400"/>
              <a:t>it is not suitable for </a:t>
            </a:r>
            <a:r>
              <a:rPr lang="en-US" sz="2400"/>
              <a:t>applications</a:t>
            </a:r>
            <a:r>
              <a:rPr lang="en-US" sz="2400"/>
              <a:t> that require accessing elements in the middle of the stack, like searching or sorting algorithms.</a:t>
            </a:r>
            <a:endParaRPr sz="2400"/>
          </a:p>
          <a:p>
            <a:pPr indent="0" lvl="0" marL="0" rtl="0" algn="l">
              <a:spcBef>
                <a:spcPts val="1000"/>
              </a:spcBef>
              <a:spcAft>
                <a:spcPts val="0"/>
              </a:spcAft>
              <a:buNone/>
            </a:pPr>
            <a:r>
              <a:rPr b="1" lang="en-US" sz="2400"/>
              <a:t>Stack overflow and underflow:</a:t>
            </a:r>
            <a:endParaRPr b="1" sz="2400"/>
          </a:p>
          <a:p>
            <a:pPr indent="-381000" lvl="0" marL="914400" rtl="0" algn="l">
              <a:spcBef>
                <a:spcPts val="1000"/>
              </a:spcBef>
              <a:spcAft>
                <a:spcPts val="0"/>
              </a:spcAft>
              <a:buSzPts val="2400"/>
              <a:buChar char="-"/>
            </a:pPr>
            <a:r>
              <a:rPr lang="en-US" sz="2400"/>
              <a:t>it result in stack overflow if too many elements are pushed onto the stack.</a:t>
            </a:r>
            <a:endParaRPr sz="2400"/>
          </a:p>
          <a:p>
            <a:pPr indent="-381000" lvl="0" marL="914400" rtl="0" algn="l">
              <a:spcBef>
                <a:spcPts val="0"/>
              </a:spcBef>
              <a:spcAft>
                <a:spcPts val="0"/>
              </a:spcAft>
              <a:buSzPts val="2400"/>
              <a:buChar char="-"/>
            </a:pPr>
            <a:r>
              <a:rPr lang="en-US" sz="2400"/>
              <a:t> it can also result in stack </a:t>
            </a:r>
            <a:r>
              <a:rPr lang="en-US" sz="2400"/>
              <a:t>underflow</a:t>
            </a:r>
            <a:r>
              <a:rPr lang="en-US" sz="2400"/>
              <a:t> if too many elements are popped from the stack.</a:t>
            </a:r>
            <a:endParaRPr sz="2400"/>
          </a:p>
          <a:p>
            <a:pPr indent="0" lvl="0" marL="0" rtl="0" algn="l">
              <a:spcBef>
                <a:spcPts val="1000"/>
              </a:spcBef>
              <a:spcAft>
                <a:spcPts val="0"/>
              </a:spcAft>
              <a:buNone/>
            </a:pPr>
            <a:r>
              <a:rPr b="1" lang="en-US" sz="2400"/>
              <a:t>Recursive function calls limitations:</a:t>
            </a:r>
            <a:endParaRPr b="1" sz="2400"/>
          </a:p>
          <a:p>
            <a:pPr indent="-381000" lvl="0" marL="914400" rtl="0" algn="l">
              <a:spcBef>
                <a:spcPts val="1000"/>
              </a:spcBef>
              <a:spcAft>
                <a:spcPts val="0"/>
              </a:spcAft>
              <a:buSzPts val="2400"/>
              <a:buChar char="-"/>
            </a:pPr>
            <a:r>
              <a:rPr lang="en-US" sz="2400"/>
              <a:t>it supports recursive </a:t>
            </a:r>
            <a:r>
              <a:rPr lang="en-US" sz="2400"/>
              <a:t>function</a:t>
            </a:r>
            <a:r>
              <a:rPr lang="en-US" sz="2400"/>
              <a:t> calls, too many recursive </a:t>
            </a:r>
            <a:r>
              <a:rPr lang="en-US" sz="2400"/>
              <a:t>function</a:t>
            </a:r>
            <a:r>
              <a:rPr lang="en-US" sz="2400"/>
              <a:t> calls can lead to stack overflow, resulting in termination of program.</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838200" y="3949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Stack</a:t>
            </a:r>
            <a:endParaRPr sz="3000">
              <a:solidFill>
                <a:schemeClr val="accent1"/>
              </a:solidFill>
            </a:endParaRPr>
          </a:p>
        </p:txBody>
      </p:sp>
      <p:sp>
        <p:nvSpPr>
          <p:cNvPr id="50" name="Google Shape;50;p2"/>
          <p:cNvSpPr txBox="1"/>
          <p:nvPr>
            <p:ph idx="1" type="body"/>
          </p:nvPr>
        </p:nvSpPr>
        <p:spPr>
          <a:xfrm>
            <a:off x="900752" y="1856097"/>
            <a:ext cx="10453048" cy="3888922"/>
          </a:xfrm>
          <a:prstGeom prst="rect">
            <a:avLst/>
          </a:prstGeom>
          <a:noFill/>
          <a:ln>
            <a:noFill/>
          </a:ln>
        </p:spPr>
        <p:txBody>
          <a:bodyPr anchorCtr="0" anchor="t" bIns="45700" lIns="91425" spcFirstLastPara="1" rIns="91425" wrap="square" tIns="45700">
            <a:normAutofit lnSpcReduction="20000"/>
          </a:bodyPr>
          <a:lstStyle/>
          <a:p>
            <a:pPr indent="-381000" lvl="0" marL="457200" rtl="0" algn="l">
              <a:lnSpc>
                <a:spcPct val="90000"/>
              </a:lnSpc>
              <a:spcBef>
                <a:spcPts val="0"/>
              </a:spcBef>
              <a:spcAft>
                <a:spcPts val="0"/>
              </a:spcAft>
              <a:buSzPts val="2400"/>
              <a:buFont typeface="Times New Roman"/>
              <a:buChar char="-"/>
            </a:pPr>
            <a:r>
              <a:rPr lang="en-US" sz="2400"/>
              <a:t>It is an ordered group of </a:t>
            </a:r>
            <a:r>
              <a:rPr lang="en-US" sz="2400"/>
              <a:t>homogeneous</a:t>
            </a:r>
            <a:r>
              <a:rPr lang="en-US" sz="2400"/>
              <a:t> items of elements.</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Elements are added to and removed from the top of the stack called </a:t>
            </a:r>
            <a:r>
              <a:rPr b="1" lang="en-US" sz="2400">
                <a:solidFill>
                  <a:srgbClr val="4A86E8"/>
                </a:solidFill>
              </a:rPr>
              <a:t>TOP</a:t>
            </a:r>
            <a:r>
              <a:rPr lang="en-US" sz="2400"/>
              <a:t>.</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last element to be added is the first to be removed </a:t>
            </a:r>
            <a:r>
              <a:rPr b="1" lang="en-US" sz="2400">
                <a:solidFill>
                  <a:srgbClr val="4A86E8"/>
                </a:solidFill>
              </a:rPr>
              <a:t>(LIFO: Last in, First out)</a:t>
            </a:r>
            <a:r>
              <a:rPr lang="en-US" sz="2400"/>
              <a:t>.</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b="1" lang="en-US" sz="2400">
                <a:solidFill>
                  <a:srgbClr val="4A86E8"/>
                </a:solidFill>
              </a:rPr>
              <a:t>Push()</a:t>
            </a:r>
            <a:r>
              <a:rPr lang="en-US" sz="2400"/>
              <a:t> function is used to insert new elements into the Stack and Pop() function is used to remove an element from the stack. Both insertion and removal are allowed at only one end of Stack called </a:t>
            </a:r>
            <a:r>
              <a:rPr b="1" lang="en-US" sz="2400">
                <a:solidFill>
                  <a:srgbClr val="4A86E8"/>
                </a:solidFill>
              </a:rPr>
              <a:t>TOP</a:t>
            </a:r>
            <a:r>
              <a:rPr lang="en-US" sz="2400"/>
              <a:t>.</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Stack is said to be in </a:t>
            </a:r>
            <a:r>
              <a:rPr b="1" lang="en-US" sz="2400">
                <a:solidFill>
                  <a:srgbClr val="4A86E8"/>
                </a:solidFill>
              </a:rPr>
              <a:t>Overflow</a:t>
            </a:r>
            <a:r>
              <a:rPr lang="en-US" sz="2400"/>
              <a:t> state when it is completely full and is said to be in </a:t>
            </a:r>
            <a:r>
              <a:rPr b="1" lang="en-US" sz="2400">
                <a:solidFill>
                  <a:srgbClr val="4A86E8"/>
                </a:solidFill>
              </a:rPr>
              <a:t>Underflow</a:t>
            </a:r>
            <a:r>
              <a:rPr lang="en-US" sz="2400"/>
              <a:t> state if it completely empty.</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259df4575f_0_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Stack as an ADT:</a:t>
            </a:r>
            <a:endParaRPr/>
          </a:p>
        </p:txBody>
      </p:sp>
      <p:sp>
        <p:nvSpPr>
          <p:cNvPr id="177" name="Google Shape;177;g2259df4575f_0_42"/>
          <p:cNvSpPr txBox="1"/>
          <p:nvPr>
            <p:ph idx="1" type="body"/>
          </p:nvPr>
        </p:nvSpPr>
        <p:spPr>
          <a:xfrm>
            <a:off x="838200" y="1825625"/>
            <a:ext cx="10515600" cy="36297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When we define a stack as ADT (abstract data types), then we are only interested in knowing the stack operations from the user point of view.</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User is not interested in </a:t>
            </a:r>
            <a:r>
              <a:rPr lang="en-US" sz="2400"/>
              <a:t>implementations</a:t>
            </a:r>
            <a:r>
              <a:rPr lang="en-US" sz="2400"/>
              <a:t> details, they are interested in what type of operations can be performed.</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Stack as an ADT can be implemented using array and linked lists.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259df4575f_0_4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600">
                <a:solidFill>
                  <a:srgbClr val="4A86E8"/>
                </a:solidFill>
              </a:rPr>
              <a:t>Parentheses</a:t>
            </a:r>
            <a:r>
              <a:rPr lang="en-US" sz="3600">
                <a:solidFill>
                  <a:srgbClr val="4A86E8"/>
                </a:solidFill>
              </a:rPr>
              <a:t> matching using stack in c</a:t>
            </a:r>
            <a:endParaRPr/>
          </a:p>
        </p:txBody>
      </p:sp>
      <p:sp>
        <p:nvSpPr>
          <p:cNvPr id="184" name="Google Shape;184;g2259df4575f_0_4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sz="2400"/>
              <a:t>Algorithm:</a:t>
            </a:r>
            <a:endParaRPr b="1" sz="2400"/>
          </a:p>
          <a:p>
            <a:pPr indent="-381000" lvl="0" marL="914400" rtl="0" algn="l">
              <a:spcBef>
                <a:spcPts val="400"/>
              </a:spcBef>
              <a:spcAft>
                <a:spcPts val="0"/>
              </a:spcAft>
              <a:buSzPts val="2400"/>
              <a:buChar char="-"/>
            </a:pPr>
            <a:r>
              <a:rPr lang="en-US" sz="2400"/>
              <a:t>Declare a structure for character stack.</a:t>
            </a:r>
            <a:endParaRPr sz="2400"/>
          </a:p>
          <a:p>
            <a:pPr indent="0" lvl="0" marL="914400" rtl="0" algn="l">
              <a:spcBef>
                <a:spcPts val="400"/>
              </a:spcBef>
              <a:spcAft>
                <a:spcPts val="0"/>
              </a:spcAft>
              <a:buNone/>
            </a:pPr>
            <a:r>
              <a:t/>
            </a:r>
            <a:endParaRPr sz="2400"/>
          </a:p>
          <a:p>
            <a:pPr indent="-381000" lvl="0" marL="914400" rtl="0" algn="l">
              <a:spcBef>
                <a:spcPts val="400"/>
              </a:spcBef>
              <a:spcAft>
                <a:spcPts val="0"/>
              </a:spcAft>
              <a:buSzPts val="2400"/>
              <a:buChar char="-"/>
            </a:pPr>
            <a:r>
              <a:rPr lang="en-US" sz="2400"/>
              <a:t>Now traverse the expression String expressions.</a:t>
            </a:r>
            <a:endParaRPr sz="2400"/>
          </a:p>
          <a:p>
            <a:pPr indent="0" lvl="0" marL="914400" rtl="0" algn="l">
              <a:spcBef>
                <a:spcPts val="400"/>
              </a:spcBef>
              <a:spcAft>
                <a:spcPts val="0"/>
              </a:spcAft>
              <a:buNone/>
            </a:pPr>
            <a:r>
              <a:t/>
            </a:r>
            <a:endParaRPr sz="2400"/>
          </a:p>
          <a:p>
            <a:pPr indent="-381000" lvl="0" marL="1828800" rtl="0" algn="l">
              <a:spcBef>
                <a:spcPts val="400"/>
              </a:spcBef>
              <a:spcAft>
                <a:spcPts val="0"/>
              </a:spcAft>
              <a:buSzPts val="2400"/>
              <a:buAutoNum type="alphaLcPeriod"/>
            </a:pPr>
            <a:r>
              <a:rPr lang="en-US" sz="2400"/>
              <a:t>If the current character is a starting parentheses (‘(’), then push into the stack.</a:t>
            </a:r>
            <a:endParaRPr sz="2400"/>
          </a:p>
          <a:p>
            <a:pPr indent="0" lvl="0" marL="1828800" rtl="0" algn="l">
              <a:spcBef>
                <a:spcPts val="400"/>
              </a:spcBef>
              <a:spcAft>
                <a:spcPts val="0"/>
              </a:spcAft>
              <a:buNone/>
            </a:pPr>
            <a:r>
              <a:t/>
            </a:r>
            <a:endParaRPr sz="2400"/>
          </a:p>
          <a:p>
            <a:pPr indent="-381000" lvl="0" marL="1828800" rtl="0" algn="l">
              <a:spcBef>
                <a:spcPts val="400"/>
              </a:spcBef>
              <a:spcAft>
                <a:spcPts val="0"/>
              </a:spcAft>
              <a:buSzPts val="2400"/>
              <a:buAutoNum type="alphaLcPeriod"/>
            </a:pPr>
            <a:r>
              <a:rPr lang="en-US" sz="2400"/>
              <a:t>If the current character is a closing bracket (‘)’), then pop from </a:t>
            </a:r>
            <a:r>
              <a:rPr lang="en-US" sz="2400"/>
              <a:t>the stack and if the popped character is the matching starting bracket then fine else brackets are not balanced.</a:t>
            </a:r>
            <a:endParaRPr sz="2400"/>
          </a:p>
          <a:p>
            <a:pPr indent="0" lvl="0" marL="1828800" rtl="0" algn="l">
              <a:spcBef>
                <a:spcPts val="400"/>
              </a:spcBef>
              <a:spcAft>
                <a:spcPts val="0"/>
              </a:spcAft>
              <a:buNone/>
            </a:pPr>
            <a:r>
              <a:t/>
            </a:r>
            <a:endParaRPr sz="2400"/>
          </a:p>
          <a:p>
            <a:pPr indent="-381000" lvl="0" marL="914400" rtl="0" algn="l">
              <a:spcBef>
                <a:spcPts val="400"/>
              </a:spcBef>
              <a:spcAft>
                <a:spcPts val="0"/>
              </a:spcAft>
              <a:buSzPts val="2400"/>
              <a:buChar char="-"/>
            </a:pPr>
            <a:r>
              <a:rPr lang="en-US" sz="2400"/>
              <a:t>After complete traversal, if there is parenthesis left in stack then “NOT </a:t>
            </a:r>
            <a:r>
              <a:rPr lang="en-US" sz="2400"/>
              <a:t>BALANCED</a:t>
            </a:r>
            <a:r>
              <a:rPr lang="en-US" sz="2400"/>
              <a:t>”.</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4a785d1c53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a:t>
            </a:r>
            <a:endParaRPr/>
          </a:p>
        </p:txBody>
      </p:sp>
      <p:pic>
        <p:nvPicPr>
          <p:cNvPr id="191" name="Google Shape;191;g24a785d1c53_0_1"/>
          <p:cNvPicPr preferRelativeResize="0"/>
          <p:nvPr/>
        </p:nvPicPr>
        <p:blipFill>
          <a:blip r:embed="rId3">
            <a:alphaModFix/>
          </a:blip>
          <a:stretch>
            <a:fillRect/>
          </a:stretch>
        </p:blipFill>
        <p:spPr>
          <a:xfrm>
            <a:off x="838200" y="2014675"/>
            <a:ext cx="4629150" cy="2286000"/>
          </a:xfrm>
          <a:prstGeom prst="rect">
            <a:avLst/>
          </a:prstGeom>
          <a:noFill/>
          <a:ln>
            <a:noFill/>
          </a:ln>
        </p:spPr>
      </p:pic>
      <p:pic>
        <p:nvPicPr>
          <p:cNvPr id="192" name="Google Shape;192;g24a785d1c53_0_1"/>
          <p:cNvPicPr preferRelativeResize="0"/>
          <p:nvPr/>
        </p:nvPicPr>
        <p:blipFill>
          <a:blip r:embed="rId4">
            <a:alphaModFix/>
          </a:blip>
          <a:stretch>
            <a:fillRect/>
          </a:stretch>
        </p:blipFill>
        <p:spPr>
          <a:xfrm>
            <a:off x="6960175" y="1936750"/>
            <a:ext cx="4286250" cy="3790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4a785d1c53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Condition</a:t>
            </a:r>
            <a:r>
              <a:rPr lang="en-US" sz="3000">
                <a:solidFill>
                  <a:srgbClr val="4A86E8"/>
                </a:solidFill>
              </a:rPr>
              <a:t> for a balanced expression</a:t>
            </a:r>
            <a:endParaRPr sz="3000">
              <a:solidFill>
                <a:srgbClr val="4A86E8"/>
              </a:solidFill>
            </a:endParaRPr>
          </a:p>
        </p:txBody>
      </p:sp>
      <p:sp>
        <p:nvSpPr>
          <p:cNvPr id="199" name="Google Shape;199;g24a785d1c53_0_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31800" lvl="0" marL="457200" rtl="0" algn="l">
              <a:spcBef>
                <a:spcPts val="1000"/>
              </a:spcBef>
              <a:spcAft>
                <a:spcPts val="0"/>
              </a:spcAft>
              <a:buSzPts val="3200"/>
              <a:buAutoNum type="romanUcPeriod"/>
            </a:pPr>
            <a:r>
              <a:rPr lang="en-US"/>
              <a:t>while popping stack should not underflow:</a:t>
            </a:r>
            <a:endParaRPr/>
          </a:p>
          <a:p>
            <a:pPr indent="-431800" lvl="0" marL="1371600" rtl="0" algn="l">
              <a:spcBef>
                <a:spcPts val="0"/>
              </a:spcBef>
              <a:spcAft>
                <a:spcPts val="0"/>
              </a:spcAft>
              <a:buSzPts val="3200"/>
              <a:buChar char="-"/>
            </a:pPr>
            <a:r>
              <a:rPr lang="en-US"/>
              <a:t>if it happens, it is unbalanced expression.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31800" lvl="0" marL="457200" rtl="0" algn="l">
              <a:spcBef>
                <a:spcPts val="1000"/>
              </a:spcBef>
              <a:spcAft>
                <a:spcPts val="0"/>
              </a:spcAft>
              <a:buSzPts val="3200"/>
              <a:buAutoNum type="romanUcPeriod"/>
            </a:pPr>
            <a:r>
              <a:rPr lang="en-US"/>
              <a:t>At the End of Expression (EOE), the stack must be empty:</a:t>
            </a:r>
            <a:endParaRPr/>
          </a:p>
          <a:p>
            <a:pPr indent="-431800" lvl="0" marL="1371600" rtl="0" algn="l">
              <a:spcBef>
                <a:spcPts val="0"/>
              </a:spcBef>
              <a:spcAft>
                <a:spcPts val="0"/>
              </a:spcAft>
              <a:buSzPts val="3200"/>
              <a:buChar char="-"/>
            </a:pPr>
            <a:r>
              <a:rPr lang="en-US"/>
              <a:t>if not happens, it is unbalanced expression.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4a785d1c53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Workout:</a:t>
            </a:r>
            <a:endParaRPr/>
          </a:p>
        </p:txBody>
      </p:sp>
      <p:sp>
        <p:nvSpPr>
          <p:cNvPr id="206" name="Google Shape;206;g24a785d1c53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expression: (7*8)-3(7)</a:t>
            </a:r>
            <a:endParaRPr/>
          </a:p>
          <a:p>
            <a:pPr indent="0" lvl="0" marL="0" rtl="0" algn="l">
              <a:spcBef>
                <a:spcPts val="1000"/>
              </a:spcBef>
              <a:spcAft>
                <a:spcPts val="0"/>
              </a:spcAft>
              <a:buNone/>
            </a:pPr>
            <a:r>
              <a:rPr lang="en-US"/>
              <a:t>expression: ((3*2)-1(8-2)</a:t>
            </a:r>
            <a:endParaRPr/>
          </a:p>
          <a:p>
            <a:pPr indent="0" lvl="0" marL="0" rtl="0" algn="l">
              <a:spcBef>
                <a:spcPts val="1000"/>
              </a:spcBef>
              <a:spcAft>
                <a:spcPts val="0"/>
              </a:spcAft>
              <a:buNone/>
            </a:pPr>
            <a:r>
              <a:rPr lang="en-US"/>
              <a:t>expression: ((1-3)*4)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259df4575f_0_60"/>
          <p:cNvSpPr txBox="1"/>
          <p:nvPr>
            <p:ph type="title"/>
          </p:nvPr>
        </p:nvSpPr>
        <p:spPr>
          <a:xfrm>
            <a:off x="417375" y="224850"/>
            <a:ext cx="1951800" cy="52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400">
                <a:solidFill>
                  <a:srgbClr val="4A86E8"/>
                </a:solidFill>
              </a:rPr>
              <a:t>Code:</a:t>
            </a:r>
            <a:endParaRPr sz="2400">
              <a:solidFill>
                <a:srgbClr val="4A86E8"/>
              </a:solidFill>
            </a:endParaRPr>
          </a:p>
        </p:txBody>
      </p:sp>
      <p:pic>
        <p:nvPicPr>
          <p:cNvPr id="213" name="Google Shape;213;g2259df4575f_0_60"/>
          <p:cNvPicPr preferRelativeResize="0"/>
          <p:nvPr/>
        </p:nvPicPr>
        <p:blipFill>
          <a:blip r:embed="rId3">
            <a:alphaModFix/>
          </a:blip>
          <a:stretch>
            <a:fillRect/>
          </a:stretch>
        </p:blipFill>
        <p:spPr>
          <a:xfrm>
            <a:off x="573225" y="748050"/>
            <a:ext cx="3479225" cy="5899550"/>
          </a:xfrm>
          <a:prstGeom prst="rect">
            <a:avLst/>
          </a:prstGeom>
          <a:noFill/>
          <a:ln>
            <a:noFill/>
          </a:ln>
        </p:spPr>
      </p:pic>
      <p:pic>
        <p:nvPicPr>
          <p:cNvPr id="214" name="Google Shape;214;g2259df4575f_0_60"/>
          <p:cNvPicPr preferRelativeResize="0"/>
          <p:nvPr/>
        </p:nvPicPr>
        <p:blipFill>
          <a:blip r:embed="rId4">
            <a:alphaModFix/>
          </a:blip>
          <a:stretch>
            <a:fillRect/>
          </a:stretch>
        </p:blipFill>
        <p:spPr>
          <a:xfrm>
            <a:off x="6371375" y="1511775"/>
            <a:ext cx="3935775" cy="3569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259df4575f_0_68"/>
          <p:cNvSpPr txBox="1"/>
          <p:nvPr>
            <p:ph type="title"/>
          </p:nvPr>
        </p:nvSpPr>
        <p:spPr>
          <a:xfrm>
            <a:off x="464125" y="162500"/>
            <a:ext cx="1110000" cy="52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400">
                <a:solidFill>
                  <a:srgbClr val="4A86E8"/>
                </a:solidFill>
              </a:rPr>
              <a:t>Code:</a:t>
            </a:r>
            <a:endParaRPr sz="2400">
              <a:solidFill>
                <a:srgbClr val="4A86E8"/>
              </a:solidFill>
            </a:endParaRPr>
          </a:p>
        </p:txBody>
      </p:sp>
      <p:pic>
        <p:nvPicPr>
          <p:cNvPr id="221" name="Google Shape;221;g2259df4575f_0_68"/>
          <p:cNvPicPr preferRelativeResize="0"/>
          <p:nvPr/>
        </p:nvPicPr>
        <p:blipFill>
          <a:blip r:embed="rId3">
            <a:alphaModFix/>
          </a:blip>
          <a:stretch>
            <a:fillRect/>
          </a:stretch>
        </p:blipFill>
        <p:spPr>
          <a:xfrm>
            <a:off x="542050" y="822525"/>
            <a:ext cx="5076200" cy="5318500"/>
          </a:xfrm>
          <a:prstGeom prst="rect">
            <a:avLst/>
          </a:prstGeom>
          <a:noFill/>
          <a:ln>
            <a:noFill/>
          </a:ln>
        </p:spPr>
      </p:pic>
      <p:pic>
        <p:nvPicPr>
          <p:cNvPr id="222" name="Google Shape;222;g2259df4575f_0_68"/>
          <p:cNvPicPr preferRelativeResize="0"/>
          <p:nvPr/>
        </p:nvPicPr>
        <p:blipFill>
          <a:blip r:embed="rId4">
            <a:alphaModFix/>
          </a:blip>
          <a:stretch>
            <a:fillRect/>
          </a:stretch>
        </p:blipFill>
        <p:spPr>
          <a:xfrm>
            <a:off x="5345668" y="526475"/>
            <a:ext cx="2782050" cy="1562100"/>
          </a:xfrm>
          <a:prstGeom prst="rect">
            <a:avLst/>
          </a:prstGeom>
          <a:noFill/>
          <a:ln>
            <a:noFill/>
          </a:ln>
        </p:spPr>
      </p:pic>
      <p:pic>
        <p:nvPicPr>
          <p:cNvPr id="223" name="Google Shape;223;g2259df4575f_0_68"/>
          <p:cNvPicPr preferRelativeResize="0"/>
          <p:nvPr/>
        </p:nvPicPr>
        <p:blipFill>
          <a:blip r:embed="rId5">
            <a:alphaModFix/>
          </a:blip>
          <a:stretch>
            <a:fillRect/>
          </a:stretch>
        </p:blipFill>
        <p:spPr>
          <a:xfrm>
            <a:off x="6096000" y="2724150"/>
            <a:ext cx="5686425" cy="190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259df4575f_0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GitHub Link:</a:t>
            </a:r>
            <a:endParaRPr sz="3000">
              <a:solidFill>
                <a:srgbClr val="4A86E8"/>
              </a:solidFill>
            </a:endParaRPr>
          </a:p>
        </p:txBody>
      </p:sp>
      <p:sp>
        <p:nvSpPr>
          <p:cNvPr id="230" name="Google Shape;230;g2259df4575f_0_5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Parentheses</a:t>
            </a:r>
            <a:r>
              <a:rPr lang="en-US"/>
              <a:t> matching using stack in c:</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u="sng">
                <a:solidFill>
                  <a:schemeClr val="hlink"/>
                </a:solidFill>
                <a:hlinkClick r:id="rId3"/>
              </a:rPr>
              <a:t>Parentheses matching using stack in c: Click Here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4bbf2daaf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Introduction</a:t>
            </a:r>
            <a:r>
              <a:rPr lang="en-US" sz="3000">
                <a:solidFill>
                  <a:srgbClr val="4A86E8"/>
                </a:solidFill>
              </a:rPr>
              <a:t>:Infix, prefix and postfix notation</a:t>
            </a:r>
            <a:endParaRPr sz="3000">
              <a:solidFill>
                <a:srgbClr val="4A86E8"/>
              </a:solidFill>
            </a:endParaRPr>
          </a:p>
        </p:txBody>
      </p:sp>
      <p:sp>
        <p:nvSpPr>
          <p:cNvPr id="237" name="Google Shape;237;g24bbf2daaf7_0_0"/>
          <p:cNvSpPr txBox="1"/>
          <p:nvPr>
            <p:ph idx="1" type="body"/>
          </p:nvPr>
        </p:nvSpPr>
        <p:spPr>
          <a:xfrm>
            <a:off x="838200" y="1825625"/>
            <a:ext cx="10515600" cy="3333600"/>
          </a:xfrm>
          <a:prstGeom prst="rect">
            <a:avLst/>
          </a:prstGeom>
        </p:spPr>
        <p:txBody>
          <a:bodyPr anchorCtr="0" anchor="t" bIns="45700" lIns="91425" spcFirstLastPara="1" rIns="91425" wrap="square" tIns="45700">
            <a:normAutofit lnSpcReduction="10000"/>
          </a:bodyPr>
          <a:lstStyle/>
          <a:p>
            <a:pPr indent="-381000" lvl="0" marL="457200" rtl="0" algn="l">
              <a:spcBef>
                <a:spcPts val="1000"/>
              </a:spcBef>
              <a:spcAft>
                <a:spcPts val="0"/>
              </a:spcAft>
              <a:buSzPts val="2400"/>
              <a:buChar char="-"/>
            </a:pPr>
            <a:r>
              <a:rPr lang="en-US" sz="2400"/>
              <a:t>Mathematical</a:t>
            </a:r>
            <a:r>
              <a:rPr lang="en-US" sz="2400"/>
              <a:t> formulas are often made more accessible by using parenthesis. However, in computer, expressions with </a:t>
            </a:r>
            <a:r>
              <a:rPr lang="en-US" sz="2400"/>
              <a:t>multiple</a:t>
            </a:r>
            <a:r>
              <a:rPr lang="en-US" sz="2400"/>
              <a:t> parentheses are can be inefficient. </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So, </a:t>
            </a:r>
            <a:r>
              <a:rPr lang="en-US" sz="2400"/>
              <a:t>mathematicians</a:t>
            </a:r>
            <a:r>
              <a:rPr lang="en-US" sz="2400"/>
              <a:t> have created different notations such as infix, postfix and postfix expressions to reduce computational work.</a:t>
            </a:r>
            <a:endParaRPr sz="24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4bbf2daaf7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Infix Expressions</a:t>
            </a:r>
            <a:endParaRPr sz="3000">
              <a:solidFill>
                <a:srgbClr val="4A86E8"/>
              </a:solidFill>
            </a:endParaRPr>
          </a:p>
        </p:txBody>
      </p:sp>
      <p:sp>
        <p:nvSpPr>
          <p:cNvPr id="244" name="Google Shape;244;g24bbf2daaf7_0_6"/>
          <p:cNvSpPr txBox="1"/>
          <p:nvPr>
            <p:ph idx="1" type="body"/>
          </p:nvPr>
        </p:nvSpPr>
        <p:spPr>
          <a:xfrm>
            <a:off x="838200" y="1825625"/>
            <a:ext cx="8607000" cy="4206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400"/>
              <a:t>Infix expressions are the most usual type of expressions. This notation is typically employed when writing arithmetic expressions by hand. </a:t>
            </a:r>
            <a:r>
              <a:rPr lang="en-US" sz="2400"/>
              <a:t>Moreover</a:t>
            </a:r>
            <a:r>
              <a:rPr lang="en-US" sz="2400"/>
              <a:t>, in the infix expression, we place the operator between the two operands it operates on.</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For example, the “+” appears the operands A and B in the expresson “A+B”. The following figure depicts the example:</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Furthermore, infix </a:t>
            </a:r>
            <a:r>
              <a:rPr lang="en-US" sz="2400"/>
              <a:t>expressions</a:t>
            </a:r>
            <a:r>
              <a:rPr lang="en-US" sz="2400"/>
              <a:t> can also include parentheses to indicate the order of operations. In this way, we should observe the operator precedence rules and use parentheses to clarify the order of operations in expressions in infix notation.</a:t>
            </a:r>
            <a:endParaRPr sz="2400"/>
          </a:p>
        </p:txBody>
      </p:sp>
      <p:pic>
        <p:nvPicPr>
          <p:cNvPr id="245" name="Google Shape;245;g24bbf2daaf7_0_6"/>
          <p:cNvPicPr preferRelativeResize="0"/>
          <p:nvPr/>
        </p:nvPicPr>
        <p:blipFill>
          <a:blip r:embed="rId3">
            <a:alphaModFix/>
          </a:blip>
          <a:stretch>
            <a:fillRect/>
          </a:stretch>
        </p:blipFill>
        <p:spPr>
          <a:xfrm>
            <a:off x="9762350" y="3297525"/>
            <a:ext cx="1750175" cy="117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24e0e4b5e4_0_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Stack example:</a:t>
            </a:r>
            <a:endParaRPr sz="3000">
              <a:solidFill>
                <a:schemeClr val="accent1"/>
              </a:solidFill>
            </a:endParaRPr>
          </a:p>
        </p:txBody>
      </p:sp>
      <p:sp>
        <p:nvSpPr>
          <p:cNvPr id="56" name="Google Shape;56;g224e0e4b5e4_0_0"/>
          <p:cNvSpPr txBox="1"/>
          <p:nvPr>
            <p:ph idx="1" type="body"/>
          </p:nvPr>
        </p:nvSpPr>
        <p:spPr>
          <a:xfrm>
            <a:off x="900750" y="1856100"/>
            <a:ext cx="4962900" cy="439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An everyday analogy of a stack data structure is a stack of books on a desk, stack of plates, table tennis, stack of bottles, Undo and Redo mechanism in the Text Editors, etc.</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rPr lang="en-US" sz="2000"/>
              <a:t>Some key Points:</a:t>
            </a:r>
            <a:endParaRPr sz="2000"/>
          </a:p>
          <a:p>
            <a:pPr indent="-355600" lvl="0" marL="457200" rtl="0" algn="l">
              <a:lnSpc>
                <a:spcPct val="90000"/>
              </a:lnSpc>
              <a:spcBef>
                <a:spcPts val="0"/>
              </a:spcBef>
              <a:spcAft>
                <a:spcPts val="0"/>
              </a:spcAft>
              <a:buSzPts val="2000"/>
              <a:buChar char="-"/>
            </a:pPr>
            <a:r>
              <a:rPr lang="en-US" sz="2000"/>
              <a:t>It is called stack because it behaves like a real-world stack, piles of book etc.</a:t>
            </a:r>
            <a:endParaRPr sz="2000"/>
          </a:p>
          <a:p>
            <a:pPr indent="-355600" lvl="0" marL="457200" rtl="0" algn="l">
              <a:lnSpc>
                <a:spcPct val="90000"/>
              </a:lnSpc>
              <a:spcBef>
                <a:spcPts val="0"/>
              </a:spcBef>
              <a:spcAft>
                <a:spcPts val="0"/>
              </a:spcAft>
              <a:buSzPts val="2000"/>
              <a:buChar char="-"/>
            </a:pPr>
            <a:r>
              <a:rPr lang="en-US" sz="2000"/>
              <a:t>A stack is an abstract data type with a predefined capacity, which means that it can store the elements of a limited size.</a:t>
            </a:r>
            <a:endParaRPr sz="2000"/>
          </a:p>
          <a:p>
            <a:pPr indent="-355600" lvl="0" marL="457200" rtl="0" algn="l">
              <a:lnSpc>
                <a:spcPct val="90000"/>
              </a:lnSpc>
              <a:spcBef>
                <a:spcPts val="0"/>
              </a:spcBef>
              <a:spcAft>
                <a:spcPts val="0"/>
              </a:spcAft>
              <a:buSzPts val="2000"/>
              <a:buChar char="-"/>
            </a:pPr>
            <a:r>
              <a:rPr lang="en-US" sz="2000"/>
              <a:t>It is a data structure that follows some order to insert and delete the elements, and that order can be LIFO or FILO.</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57" name="Google Shape;57;g224e0e4b5e4_0_0"/>
          <p:cNvPicPr preferRelativeResize="0"/>
          <p:nvPr/>
        </p:nvPicPr>
        <p:blipFill>
          <a:blip r:embed="rId3">
            <a:alphaModFix/>
          </a:blip>
          <a:stretch>
            <a:fillRect/>
          </a:stretch>
        </p:blipFill>
        <p:spPr>
          <a:xfrm>
            <a:off x="6096001" y="2221369"/>
            <a:ext cx="5838825" cy="1733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4bbf2daaf7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Prefix Expressions</a:t>
            </a:r>
            <a:endParaRPr sz="3000">
              <a:solidFill>
                <a:srgbClr val="4A86E8"/>
              </a:solidFill>
            </a:endParaRPr>
          </a:p>
        </p:txBody>
      </p:sp>
      <p:sp>
        <p:nvSpPr>
          <p:cNvPr id="252" name="Google Shape;252;g24bbf2daaf7_0_13"/>
          <p:cNvSpPr txBox="1"/>
          <p:nvPr>
            <p:ph idx="1" type="body"/>
          </p:nvPr>
        </p:nvSpPr>
        <p:spPr>
          <a:xfrm>
            <a:off x="838200" y="1825625"/>
            <a:ext cx="5840100" cy="394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Prefix expressions, also known as </a:t>
            </a:r>
            <a:r>
              <a:rPr b="1" lang="en-US" sz="2400">
                <a:solidFill>
                  <a:srgbClr val="0000FF"/>
                </a:solidFill>
              </a:rPr>
              <a:t>Polish notation</a:t>
            </a:r>
            <a:r>
              <a:rPr lang="en-US" sz="2400"/>
              <a:t>, place the operator before the operands.</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For example, in the expression “</a:t>
            </a:r>
            <a:r>
              <a:rPr b="1" lang="en-US" sz="2400"/>
              <a:t>+AB</a:t>
            </a:r>
            <a:r>
              <a:rPr lang="en-US" sz="2400"/>
              <a:t>”, we place the “+” operator before the operands A and B, as demonstrated in the image.</a:t>
            </a:r>
            <a:endParaRPr sz="2400"/>
          </a:p>
        </p:txBody>
      </p:sp>
      <p:pic>
        <p:nvPicPr>
          <p:cNvPr id="253" name="Google Shape;253;g24bbf2daaf7_0_13"/>
          <p:cNvPicPr preferRelativeResize="0"/>
          <p:nvPr/>
        </p:nvPicPr>
        <p:blipFill>
          <a:blip r:embed="rId3">
            <a:alphaModFix/>
          </a:blip>
          <a:stretch>
            <a:fillRect/>
          </a:stretch>
        </p:blipFill>
        <p:spPr>
          <a:xfrm>
            <a:off x="7124950" y="2213275"/>
            <a:ext cx="3494500" cy="2441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4bbf2daaf7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Postfix expressions</a:t>
            </a:r>
            <a:endParaRPr sz="3000">
              <a:solidFill>
                <a:srgbClr val="4A86E8"/>
              </a:solidFill>
            </a:endParaRPr>
          </a:p>
        </p:txBody>
      </p:sp>
      <p:sp>
        <p:nvSpPr>
          <p:cNvPr id="260" name="Google Shape;260;g24bbf2daaf7_0_20"/>
          <p:cNvSpPr txBox="1"/>
          <p:nvPr>
            <p:ph idx="1" type="body"/>
          </p:nvPr>
        </p:nvSpPr>
        <p:spPr>
          <a:xfrm>
            <a:off x="838200" y="1825625"/>
            <a:ext cx="6810900" cy="356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Postfix expressions, also known as </a:t>
            </a:r>
            <a:r>
              <a:rPr b="1" lang="en-US" sz="2400">
                <a:solidFill>
                  <a:srgbClr val="0000FF"/>
                </a:solidFill>
              </a:rPr>
              <a:t>reverse Polish notation</a:t>
            </a:r>
            <a:r>
              <a:rPr lang="en-US" sz="2400"/>
              <a:t>, where we place the operator after the operands.</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For instance, in the expression “AB+”, the “+” we place the operator operator after the operands A and B. The figure depicts the example:</a:t>
            </a:r>
            <a:endParaRPr sz="2400"/>
          </a:p>
        </p:txBody>
      </p:sp>
      <p:pic>
        <p:nvPicPr>
          <p:cNvPr id="261" name="Google Shape;261;g24bbf2daaf7_0_20"/>
          <p:cNvPicPr preferRelativeResize="0"/>
          <p:nvPr/>
        </p:nvPicPr>
        <p:blipFill>
          <a:blip r:embed="rId3">
            <a:alphaModFix/>
          </a:blip>
          <a:stretch>
            <a:fillRect/>
          </a:stretch>
        </p:blipFill>
        <p:spPr>
          <a:xfrm>
            <a:off x="7801500" y="2653725"/>
            <a:ext cx="3726850" cy="2563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4bbf2daaf7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Comparison</a:t>
            </a:r>
            <a:r>
              <a:rPr lang="en-US" sz="3000">
                <a:solidFill>
                  <a:srgbClr val="4A86E8"/>
                </a:solidFill>
              </a:rPr>
              <a:t> of the Expression notations:</a:t>
            </a:r>
            <a:endParaRPr sz="3000">
              <a:solidFill>
                <a:srgbClr val="4A86E8"/>
              </a:solidFill>
            </a:endParaRPr>
          </a:p>
        </p:txBody>
      </p:sp>
      <p:sp>
        <p:nvSpPr>
          <p:cNvPr id="268" name="Google Shape;268;g24bbf2daaf7_0_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US"/>
              <a:t>The infix notation is the simplest notation for humans to read and write, but it requires more complex parsing algorithms for computers due to parentheses and operator precedence rules.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The prefix and postfix notations are computationally efficient and do not require parentheses or operator </a:t>
            </a:r>
            <a:r>
              <a:rPr lang="en-US"/>
              <a:t>precedence</a:t>
            </a:r>
            <a:r>
              <a:rPr lang="en-US"/>
              <a:t> tracking.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Furthermore, the prefix notation can easily handle unary operators. while infix and postfix </a:t>
            </a:r>
            <a:r>
              <a:rPr lang="en-US"/>
              <a:t>notations</a:t>
            </a:r>
            <a:r>
              <a:rPr lang="en-US"/>
              <a:t> require special handling.</a:t>
            </a:r>
            <a:endParaRPr/>
          </a:p>
          <a:p>
            <a:pPr indent="0" lvl="0" marL="0" rtl="0" algn="l">
              <a:spcBef>
                <a:spcPts val="1000"/>
              </a:spcBef>
              <a:spcAft>
                <a:spcPts val="0"/>
              </a:spcAft>
              <a:buNone/>
            </a:pPr>
            <a:r>
              <a:rPr lang="en-US"/>
              <a:t>The infix notation uses parentheses for functions arguments. while the prefix and postfix </a:t>
            </a:r>
            <a:r>
              <a:rPr lang="en-US"/>
              <a:t>notations</a:t>
            </a:r>
            <a:r>
              <a:rPr lang="en-US"/>
              <a:t> can use other </a:t>
            </a:r>
            <a:r>
              <a:rPr lang="en-US"/>
              <a:t>delimiters</a:t>
            </a:r>
            <a:r>
              <a:rPr lang="en-US"/>
              <a:t>.</a:t>
            </a:r>
            <a:endParaRPr/>
          </a:p>
          <a:p>
            <a:pPr indent="0" lvl="0" marL="0" rtl="0" algn="l">
              <a:spcBef>
                <a:spcPts val="1000"/>
              </a:spcBef>
              <a:spcAft>
                <a:spcPts val="0"/>
              </a:spcAft>
              <a:buNone/>
            </a:pPr>
            <a:r>
              <a:rPr lang="en-US"/>
              <a:t>The infix notation is the most usual notation for writing </a:t>
            </a:r>
            <a:r>
              <a:rPr lang="en-US"/>
              <a:t>mathematical</a:t>
            </a:r>
            <a:r>
              <a:rPr lang="en-US"/>
              <a:t> expressions, while </a:t>
            </a:r>
            <a:r>
              <a:rPr lang="en-US"/>
              <a:t>the</a:t>
            </a:r>
            <a:r>
              <a:rPr lang="en-US"/>
              <a:t> prefix and postfix </a:t>
            </a:r>
            <a:r>
              <a:rPr lang="en-US"/>
              <a:t>notations</a:t>
            </a:r>
            <a:r>
              <a:rPr lang="en-US"/>
              <a:t> are appropriate for particular applications.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bbf2daaf7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Operator Precedence and Associativity</a:t>
            </a:r>
            <a:endParaRPr sz="3000">
              <a:solidFill>
                <a:srgbClr val="4A86E8"/>
              </a:solidFill>
            </a:endParaRPr>
          </a:p>
        </p:txBody>
      </p:sp>
      <p:sp>
        <p:nvSpPr>
          <p:cNvPr id="275" name="Google Shape;275;g24bbf2daaf7_0_33"/>
          <p:cNvSpPr txBox="1"/>
          <p:nvPr>
            <p:ph idx="1" type="body"/>
          </p:nvPr>
        </p:nvSpPr>
        <p:spPr>
          <a:xfrm>
            <a:off x="838200" y="1825625"/>
            <a:ext cx="10515600" cy="132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During the conversion and evaluation of expressions, operator precedence and associativity plays an important role, some basic Operators precedence and associativity are :</a:t>
            </a:r>
            <a:endParaRPr sz="2400"/>
          </a:p>
        </p:txBody>
      </p:sp>
      <p:graphicFrame>
        <p:nvGraphicFramePr>
          <p:cNvPr id="276" name="Google Shape;276;g24bbf2daaf7_0_33"/>
          <p:cNvGraphicFramePr/>
          <p:nvPr/>
        </p:nvGraphicFramePr>
        <p:xfrm>
          <a:off x="838200" y="3151325"/>
          <a:ext cx="3000000" cy="3000000"/>
        </p:xfrm>
        <a:graphic>
          <a:graphicData uri="http://schemas.openxmlformats.org/drawingml/2006/table">
            <a:tbl>
              <a:tblPr>
                <a:noFill/>
                <a:tableStyleId>{BE1D6D0B-DA58-4844-94E4-795C0A6CB414}</a:tableStyleId>
              </a:tblPr>
              <a:tblGrid>
                <a:gridCol w="5143500"/>
                <a:gridCol w="5143500"/>
              </a:tblGrid>
              <a:tr h="381000">
                <a:tc>
                  <a:txBody>
                    <a:bodyPr/>
                    <a:lstStyle/>
                    <a:p>
                      <a:pPr indent="0" lvl="0" marL="0" rtl="0" algn="l">
                        <a:spcBef>
                          <a:spcPts val="0"/>
                        </a:spcBef>
                        <a:spcAft>
                          <a:spcPts val="0"/>
                        </a:spcAft>
                        <a:buNone/>
                      </a:pPr>
                      <a:r>
                        <a:rPr b="1" lang="en-US" sz="2400"/>
                        <a:t>Operator and Precedence</a:t>
                      </a:r>
                      <a:endParaRPr b="1" sz="2400"/>
                    </a:p>
                  </a:txBody>
                  <a:tcPr marT="91425" marB="91425" marR="91425" marL="91425"/>
                </a:tc>
                <a:tc>
                  <a:txBody>
                    <a:bodyPr/>
                    <a:lstStyle/>
                    <a:p>
                      <a:pPr indent="0" lvl="0" marL="0" rtl="0" algn="l">
                        <a:spcBef>
                          <a:spcPts val="0"/>
                        </a:spcBef>
                        <a:spcAft>
                          <a:spcPts val="0"/>
                        </a:spcAft>
                        <a:buNone/>
                      </a:pPr>
                      <a:r>
                        <a:rPr b="1" lang="en-US" sz="2400"/>
                        <a:t>Associativity</a:t>
                      </a:r>
                      <a:endParaRPr b="1" sz="2400"/>
                    </a:p>
                  </a:txBody>
                  <a:tcPr marT="91425" marB="91425" marR="91425" marL="91425"/>
                </a:tc>
              </a:tr>
              <a:tr h="381000">
                <a:tc>
                  <a:txBody>
                    <a:bodyPr/>
                    <a:lstStyle/>
                    <a:p>
                      <a:pPr indent="0" lvl="0" marL="0" rtl="0" algn="l">
                        <a:spcBef>
                          <a:spcPts val="0"/>
                        </a:spcBef>
                        <a:spcAft>
                          <a:spcPts val="0"/>
                        </a:spcAft>
                        <a:buNone/>
                      </a:pPr>
                      <a:r>
                        <a:rPr b="1" lang="en-US" sz="1800">
                          <a:solidFill>
                            <a:srgbClr val="0000FF"/>
                          </a:solidFill>
                        </a:rPr>
                        <a:t>Brackets → </a:t>
                      </a:r>
                      <a:r>
                        <a:rPr b="1" lang="en-US" sz="2400">
                          <a:solidFill>
                            <a:srgbClr val="0000FF"/>
                          </a:solidFill>
                        </a:rPr>
                        <a:t>[ ], { }, ( )</a:t>
                      </a:r>
                      <a:endParaRPr b="1" sz="2400">
                        <a:solidFill>
                          <a:srgbClr val="0000FF"/>
                        </a:solidFill>
                      </a:endParaRPr>
                    </a:p>
                  </a:txBody>
                  <a:tcPr marT="91425" marB="91425" marR="91425" marL="91425"/>
                </a:tc>
                <a:tc>
                  <a:txBody>
                    <a:bodyPr/>
                    <a:lstStyle/>
                    <a:p>
                      <a:pPr indent="0" lvl="0" marL="0" rtl="0" algn="l">
                        <a:spcBef>
                          <a:spcPts val="0"/>
                        </a:spcBef>
                        <a:spcAft>
                          <a:spcPts val="0"/>
                        </a:spcAft>
                        <a:buNone/>
                      </a:pPr>
                      <a:r>
                        <a:rPr b="1" lang="en-US" sz="1800">
                          <a:solidFill>
                            <a:srgbClr val="0000FF"/>
                          </a:solidFill>
                        </a:rPr>
                        <a:t>Left to Right</a:t>
                      </a:r>
                      <a:endParaRPr b="1" sz="1800">
                        <a:solidFill>
                          <a:srgbClr val="0000FF"/>
                        </a:solidFill>
                      </a:endParaRPr>
                    </a:p>
                  </a:txBody>
                  <a:tcPr marT="91425" marB="91425" marR="91425" marL="91425"/>
                </a:tc>
              </a:tr>
              <a:tr h="381000">
                <a:tc>
                  <a:txBody>
                    <a:bodyPr/>
                    <a:lstStyle/>
                    <a:p>
                      <a:pPr indent="0" lvl="0" marL="0" rtl="0" algn="l">
                        <a:spcBef>
                          <a:spcPts val="0"/>
                        </a:spcBef>
                        <a:spcAft>
                          <a:spcPts val="0"/>
                        </a:spcAft>
                        <a:buNone/>
                      </a:pPr>
                      <a:r>
                        <a:rPr b="1" lang="en-US" sz="1800">
                          <a:solidFill>
                            <a:srgbClr val="0000FF"/>
                          </a:solidFill>
                        </a:rPr>
                        <a:t>Exponentiation → </a:t>
                      </a:r>
                      <a:r>
                        <a:rPr b="1" lang="en-US" sz="2400">
                          <a:solidFill>
                            <a:srgbClr val="0000FF"/>
                          </a:solidFill>
                        </a:rPr>
                        <a:t>^</a:t>
                      </a:r>
                      <a:endParaRPr b="1" sz="2400">
                        <a:solidFill>
                          <a:srgbClr val="0000FF"/>
                        </a:solidFill>
                      </a:endParaRPr>
                    </a:p>
                  </a:txBody>
                  <a:tcPr marT="91425" marB="91425" marR="91425" marL="91425"/>
                </a:tc>
                <a:tc>
                  <a:txBody>
                    <a:bodyPr/>
                    <a:lstStyle/>
                    <a:p>
                      <a:pPr indent="0" lvl="0" marL="0" rtl="0" algn="l">
                        <a:spcBef>
                          <a:spcPts val="0"/>
                        </a:spcBef>
                        <a:spcAft>
                          <a:spcPts val="0"/>
                        </a:spcAft>
                        <a:buNone/>
                      </a:pPr>
                      <a:r>
                        <a:rPr b="1" lang="en-US" sz="1800">
                          <a:solidFill>
                            <a:srgbClr val="0000FF"/>
                          </a:solidFill>
                        </a:rPr>
                        <a:t>Right to Left</a:t>
                      </a:r>
                      <a:endParaRPr b="1" sz="1800">
                        <a:solidFill>
                          <a:srgbClr val="0000FF"/>
                        </a:solidFill>
                      </a:endParaRPr>
                    </a:p>
                  </a:txBody>
                  <a:tcPr marT="91425" marB="91425" marR="91425" marL="91425"/>
                </a:tc>
              </a:tr>
              <a:tr h="381000">
                <a:tc>
                  <a:txBody>
                    <a:bodyPr/>
                    <a:lstStyle/>
                    <a:p>
                      <a:pPr indent="0" lvl="0" marL="0" rtl="0" algn="l">
                        <a:spcBef>
                          <a:spcPts val="0"/>
                        </a:spcBef>
                        <a:spcAft>
                          <a:spcPts val="0"/>
                        </a:spcAft>
                        <a:buNone/>
                      </a:pPr>
                      <a:r>
                        <a:rPr b="1" lang="en-US" sz="1800">
                          <a:solidFill>
                            <a:srgbClr val="0000FF"/>
                          </a:solidFill>
                        </a:rPr>
                        <a:t>Multiplication</a:t>
                      </a:r>
                      <a:r>
                        <a:rPr b="1" lang="en-US" sz="1800">
                          <a:solidFill>
                            <a:srgbClr val="0000FF"/>
                          </a:solidFill>
                        </a:rPr>
                        <a:t> and Division → </a:t>
                      </a:r>
                      <a:r>
                        <a:rPr b="1" lang="en-US" sz="2400">
                          <a:solidFill>
                            <a:srgbClr val="0000FF"/>
                          </a:solidFill>
                        </a:rPr>
                        <a:t>*, /</a:t>
                      </a:r>
                      <a:endParaRPr b="1" sz="2400">
                        <a:solidFill>
                          <a:srgbClr val="0000FF"/>
                        </a:solidFill>
                      </a:endParaRPr>
                    </a:p>
                  </a:txBody>
                  <a:tcPr marT="91425" marB="91425" marR="91425" marL="91425"/>
                </a:tc>
                <a:tc>
                  <a:txBody>
                    <a:bodyPr/>
                    <a:lstStyle/>
                    <a:p>
                      <a:pPr indent="0" lvl="0" marL="0" rtl="0" algn="l">
                        <a:spcBef>
                          <a:spcPts val="0"/>
                        </a:spcBef>
                        <a:spcAft>
                          <a:spcPts val="0"/>
                        </a:spcAft>
                        <a:buNone/>
                      </a:pPr>
                      <a:r>
                        <a:rPr b="1" lang="en-US" sz="1800">
                          <a:solidFill>
                            <a:srgbClr val="0000FF"/>
                          </a:solidFill>
                        </a:rPr>
                        <a:t>Left to Right</a:t>
                      </a:r>
                      <a:endParaRPr b="1" sz="1800">
                        <a:solidFill>
                          <a:srgbClr val="0000FF"/>
                        </a:solidFill>
                      </a:endParaRPr>
                    </a:p>
                  </a:txBody>
                  <a:tcPr marT="91425" marB="91425" marR="91425" marL="91425"/>
                </a:tc>
              </a:tr>
              <a:tr h="381000">
                <a:tc>
                  <a:txBody>
                    <a:bodyPr/>
                    <a:lstStyle/>
                    <a:p>
                      <a:pPr indent="0" lvl="0" marL="0" rtl="0" algn="l">
                        <a:spcBef>
                          <a:spcPts val="0"/>
                        </a:spcBef>
                        <a:spcAft>
                          <a:spcPts val="0"/>
                        </a:spcAft>
                        <a:buNone/>
                      </a:pPr>
                      <a:r>
                        <a:rPr b="1" lang="en-US" sz="1800">
                          <a:solidFill>
                            <a:srgbClr val="0000FF"/>
                          </a:solidFill>
                        </a:rPr>
                        <a:t>Addition and Subtraction → </a:t>
                      </a:r>
                      <a:r>
                        <a:rPr b="1" lang="en-US" sz="2400">
                          <a:solidFill>
                            <a:srgbClr val="0000FF"/>
                          </a:solidFill>
                        </a:rPr>
                        <a:t>+, -</a:t>
                      </a:r>
                      <a:endParaRPr b="1" sz="2400">
                        <a:solidFill>
                          <a:srgbClr val="0000FF"/>
                        </a:solidFill>
                      </a:endParaRPr>
                    </a:p>
                  </a:txBody>
                  <a:tcPr marT="91425" marB="91425" marR="91425" marL="91425"/>
                </a:tc>
                <a:tc>
                  <a:txBody>
                    <a:bodyPr/>
                    <a:lstStyle/>
                    <a:p>
                      <a:pPr indent="0" lvl="0" marL="0" rtl="0" algn="l">
                        <a:spcBef>
                          <a:spcPts val="0"/>
                        </a:spcBef>
                        <a:spcAft>
                          <a:spcPts val="0"/>
                        </a:spcAft>
                        <a:buNone/>
                      </a:pPr>
                      <a:r>
                        <a:rPr b="1" lang="en-US" sz="1800">
                          <a:solidFill>
                            <a:srgbClr val="0000FF"/>
                          </a:solidFill>
                        </a:rPr>
                        <a:t>Left to Right</a:t>
                      </a:r>
                      <a:endParaRPr b="1" sz="1800">
                        <a:solidFill>
                          <a:srgbClr val="0000FF"/>
                        </a:solidFill>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4bbf2daaf7_0_46"/>
          <p:cNvSpPr txBox="1"/>
          <p:nvPr>
            <p:ph type="title"/>
          </p:nvPr>
        </p:nvSpPr>
        <p:spPr>
          <a:xfrm>
            <a:off x="838200" y="4274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Example: Evaluation of infix expression</a:t>
            </a:r>
            <a:endParaRPr sz="3000">
              <a:solidFill>
                <a:srgbClr val="4A86E8"/>
              </a:solidFill>
            </a:endParaRPr>
          </a:p>
        </p:txBody>
      </p:sp>
      <p:sp>
        <p:nvSpPr>
          <p:cNvPr id="283" name="Google Shape;283;g24bbf2daaf7_0_46"/>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Example 1:</a:t>
            </a:r>
            <a:endParaRPr/>
          </a:p>
          <a:p>
            <a:pPr indent="0" lvl="0" marL="0" rtl="0" algn="l">
              <a:spcBef>
                <a:spcPts val="1000"/>
              </a:spcBef>
              <a:spcAft>
                <a:spcPts val="0"/>
              </a:spcAft>
              <a:buNone/>
            </a:pPr>
            <a:r>
              <a:rPr lang="en-US" sz="2400"/>
              <a:t>expression: A+B*C</a:t>
            </a:r>
            <a:endParaRPr sz="2400"/>
          </a:p>
          <a:p>
            <a:pPr indent="0" lvl="0" marL="0" rtl="0" algn="l">
              <a:spcBef>
                <a:spcPts val="1000"/>
              </a:spcBef>
              <a:spcAft>
                <a:spcPts val="0"/>
              </a:spcAft>
              <a:buNone/>
            </a:pPr>
            <a:r>
              <a:rPr lang="en-US" sz="2400"/>
              <a:t> First, Parenthesized the expression.</a:t>
            </a:r>
            <a:endParaRPr sz="2400"/>
          </a:p>
          <a:p>
            <a:pPr indent="0" lvl="0" marL="0" rtl="0" algn="l">
              <a:spcBef>
                <a:spcPts val="1000"/>
              </a:spcBef>
              <a:spcAft>
                <a:spcPts val="0"/>
              </a:spcAft>
              <a:buNone/>
            </a:pPr>
            <a:r>
              <a:rPr lang="en-US" sz="2400"/>
              <a:t>→ (A+(B*C))</a:t>
            </a:r>
            <a:endParaRPr sz="2400"/>
          </a:p>
          <a:p>
            <a:pPr indent="0" lvl="0" marL="0" rtl="0" algn="l">
              <a:spcBef>
                <a:spcPts val="1000"/>
              </a:spcBef>
              <a:spcAft>
                <a:spcPts val="0"/>
              </a:spcAft>
              <a:buNone/>
            </a:pPr>
            <a:r>
              <a:rPr lang="en-US" sz="2400"/>
              <a:t> Second, follow the precedence rule to </a:t>
            </a:r>
            <a:r>
              <a:rPr lang="en-US" sz="2400"/>
              <a:t>evaluate</a:t>
            </a:r>
            <a:endParaRPr sz="2400"/>
          </a:p>
          <a:p>
            <a:pPr indent="0" lvl="0" marL="0" rtl="0" algn="l">
              <a:spcBef>
                <a:spcPts val="1000"/>
              </a:spcBef>
              <a:spcAft>
                <a:spcPts val="0"/>
              </a:spcAft>
              <a:buNone/>
            </a:pPr>
            <a:r>
              <a:rPr lang="en-US" sz="2400"/>
              <a:t>→ (A+result of B*C)</a:t>
            </a:r>
            <a:endParaRPr sz="2400"/>
          </a:p>
          <a:p>
            <a:pPr indent="0" lvl="0" marL="0" rtl="0" algn="l">
              <a:spcBef>
                <a:spcPts val="1000"/>
              </a:spcBef>
              <a:spcAft>
                <a:spcPts val="0"/>
              </a:spcAft>
              <a:buNone/>
            </a:pPr>
            <a:r>
              <a:rPr lang="en-US" sz="2400"/>
              <a:t>→ Result of (A+result of B*C)</a:t>
            </a:r>
            <a:endParaRPr sz="2400"/>
          </a:p>
        </p:txBody>
      </p:sp>
      <p:sp>
        <p:nvSpPr>
          <p:cNvPr id="284" name="Google Shape;284;g24bbf2daaf7_0_46"/>
          <p:cNvSpPr txBox="1"/>
          <p:nvPr/>
        </p:nvSpPr>
        <p:spPr>
          <a:xfrm>
            <a:off x="5844875" y="1825625"/>
            <a:ext cx="5673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Example 2:</a:t>
            </a:r>
            <a:endParaRPr sz="30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expression: A+B-C</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following first step, both + and - have same precedence, so which will </a:t>
            </a:r>
            <a:r>
              <a:rPr lang="en-US" sz="2400">
                <a:latin typeface="Times New Roman"/>
                <a:ea typeface="Times New Roman"/>
                <a:cs typeface="Times New Roman"/>
                <a:sym typeface="Times New Roman"/>
              </a:rPr>
              <a:t>evaluate</a:t>
            </a:r>
            <a:r>
              <a:rPr lang="en-US" sz="2400">
                <a:latin typeface="Times New Roman"/>
                <a:ea typeface="Times New Roman"/>
                <a:cs typeface="Times New Roman"/>
                <a:sym typeface="Times New Roman"/>
              </a:rPr>
              <a:t> first, in such case we have to follow the associativity.</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The association of +, - is Left to Right.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(A+B)-C</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 Here first (A+B) and result will </a:t>
            </a:r>
            <a:r>
              <a:rPr lang="en-US" sz="2400">
                <a:latin typeface="Times New Roman"/>
                <a:ea typeface="Times New Roman"/>
                <a:cs typeface="Times New Roman"/>
                <a:sym typeface="Times New Roman"/>
              </a:rPr>
              <a:t>subtract</a:t>
            </a:r>
            <a:r>
              <a:rPr lang="en-US" sz="2400">
                <a:latin typeface="Times New Roman"/>
                <a:ea typeface="Times New Roman"/>
                <a:cs typeface="Times New Roman"/>
                <a:sym typeface="Times New Roman"/>
              </a:rPr>
              <a:t> from C.</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4bbf2daaf7_0_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Why conversion from infix to prefix/postfix?</a:t>
            </a:r>
            <a:endParaRPr sz="3000">
              <a:solidFill>
                <a:srgbClr val="4A86E8"/>
              </a:solidFill>
            </a:endParaRPr>
          </a:p>
        </p:txBody>
      </p:sp>
      <p:sp>
        <p:nvSpPr>
          <p:cNvPr id="291" name="Google Shape;291;g24bbf2daaf7_0_53"/>
          <p:cNvSpPr txBox="1"/>
          <p:nvPr>
            <p:ph idx="1" type="body"/>
          </p:nvPr>
        </p:nvSpPr>
        <p:spPr>
          <a:xfrm>
            <a:off x="838200" y="4285925"/>
            <a:ext cx="10515600" cy="2026500"/>
          </a:xfrm>
          <a:prstGeom prst="rect">
            <a:avLst/>
          </a:prstGeom>
        </p:spPr>
        <p:txBody>
          <a:bodyPr anchorCtr="0" anchor="t" bIns="45700" lIns="91425" spcFirstLastPara="1" rIns="91425" wrap="square" tIns="45700">
            <a:normAutofit fontScale="77500" lnSpcReduction="10000"/>
          </a:bodyPr>
          <a:lstStyle/>
          <a:p>
            <a:pPr indent="-386080" lvl="0" marL="457200" rtl="0" algn="l">
              <a:spcBef>
                <a:spcPts val="1000"/>
              </a:spcBef>
              <a:spcAft>
                <a:spcPts val="0"/>
              </a:spcAft>
              <a:buSzPct val="100000"/>
              <a:buChar char="-"/>
            </a:pPr>
            <a:r>
              <a:rPr lang="en-US"/>
              <a:t>Infix needs parentheses </a:t>
            </a:r>
            <a:r>
              <a:rPr lang="en-US"/>
              <a:t>in order</a:t>
            </a:r>
            <a:r>
              <a:rPr lang="en-US"/>
              <a:t> to evaluate which human can distinguish the order of operators and also can use </a:t>
            </a:r>
            <a:r>
              <a:rPr lang="en-US"/>
              <a:t>parentheses</a:t>
            </a:r>
            <a:r>
              <a:rPr lang="en-US"/>
              <a:t> to solve that part.</a:t>
            </a:r>
            <a:endParaRPr/>
          </a:p>
          <a:p>
            <a:pPr indent="-386080" lvl="0" marL="457200" rtl="0" algn="l">
              <a:spcBef>
                <a:spcPts val="0"/>
              </a:spcBef>
              <a:spcAft>
                <a:spcPts val="0"/>
              </a:spcAft>
              <a:buSzPct val="100000"/>
              <a:buChar char="-"/>
            </a:pPr>
            <a:r>
              <a:rPr lang="en-US"/>
              <a:t>The computer cannot differentiate the operators and </a:t>
            </a:r>
            <a:r>
              <a:rPr lang="en-US"/>
              <a:t>parentheses</a:t>
            </a:r>
            <a:r>
              <a:rPr lang="en-US"/>
              <a:t> easily. So,</a:t>
            </a:r>
            <a:endParaRPr/>
          </a:p>
          <a:p>
            <a:pPr indent="0" lvl="0" marL="0" rtl="0" algn="l">
              <a:spcBef>
                <a:spcPts val="1000"/>
              </a:spcBef>
              <a:spcAft>
                <a:spcPts val="0"/>
              </a:spcAft>
              <a:buNone/>
            </a:pPr>
            <a:r>
              <a:rPr lang="en-US"/>
              <a:t>so we need conversion:</a:t>
            </a:r>
            <a:r>
              <a:rPr b="1" lang="en-US">
                <a:solidFill>
                  <a:srgbClr val="0000FF"/>
                </a:solidFill>
              </a:rPr>
              <a:t> </a:t>
            </a:r>
            <a:endParaRPr b="1">
              <a:solidFill>
                <a:srgbClr val="0000FF"/>
              </a:solidFill>
            </a:endParaRPr>
          </a:p>
          <a:p>
            <a:pPr indent="0" lvl="0" marL="0" rtl="0" algn="l">
              <a:spcBef>
                <a:spcPts val="1000"/>
              </a:spcBef>
              <a:spcAft>
                <a:spcPts val="0"/>
              </a:spcAft>
              <a:buNone/>
            </a:pPr>
            <a:r>
              <a:rPr b="1" lang="en-US">
                <a:solidFill>
                  <a:srgbClr val="0000FF"/>
                </a:solidFill>
              </a:rPr>
              <a:t>Infix → postfix OR Infix → prefix</a:t>
            </a:r>
            <a:endParaRPr/>
          </a:p>
        </p:txBody>
      </p:sp>
      <p:graphicFrame>
        <p:nvGraphicFramePr>
          <p:cNvPr id="292" name="Google Shape;292;g24bbf2daaf7_0_53"/>
          <p:cNvGraphicFramePr/>
          <p:nvPr/>
        </p:nvGraphicFramePr>
        <p:xfrm>
          <a:off x="775850" y="1690825"/>
          <a:ext cx="3000000" cy="3000000"/>
        </p:xfrm>
        <a:graphic>
          <a:graphicData uri="http://schemas.openxmlformats.org/drawingml/2006/table">
            <a:tbl>
              <a:tblPr>
                <a:noFill/>
                <a:tableStyleId>{BE1D6D0B-DA58-4844-94E4-795C0A6CB414}</a:tableStyleId>
              </a:tblPr>
              <a:tblGrid>
                <a:gridCol w="3429000"/>
                <a:gridCol w="3429000"/>
                <a:gridCol w="3429000"/>
              </a:tblGrid>
              <a:tr h="544225">
                <a:tc>
                  <a:txBody>
                    <a:bodyPr/>
                    <a:lstStyle/>
                    <a:p>
                      <a:pPr indent="0" lvl="0" marL="0" rtl="0" algn="l">
                        <a:spcBef>
                          <a:spcPts val="0"/>
                        </a:spcBef>
                        <a:spcAft>
                          <a:spcPts val="0"/>
                        </a:spcAft>
                        <a:buNone/>
                      </a:pPr>
                      <a:r>
                        <a:rPr lang="en-US" sz="3000">
                          <a:solidFill>
                            <a:srgbClr val="FF0000"/>
                          </a:solidFill>
                        </a:rPr>
                        <a:t>Infix</a:t>
                      </a:r>
                      <a:endParaRPr sz="3000">
                        <a:solidFill>
                          <a:srgbClr val="FF0000"/>
                        </a:solidFill>
                      </a:endParaRPr>
                    </a:p>
                  </a:txBody>
                  <a:tcPr marT="91425" marB="91425" marR="91425" marL="91425"/>
                </a:tc>
                <a:tc>
                  <a:txBody>
                    <a:bodyPr/>
                    <a:lstStyle/>
                    <a:p>
                      <a:pPr indent="0" lvl="0" marL="0" rtl="0" algn="l">
                        <a:spcBef>
                          <a:spcPts val="0"/>
                        </a:spcBef>
                        <a:spcAft>
                          <a:spcPts val="0"/>
                        </a:spcAft>
                        <a:buNone/>
                      </a:pPr>
                      <a:r>
                        <a:rPr lang="en-US" sz="3000">
                          <a:solidFill>
                            <a:srgbClr val="FF0000"/>
                          </a:solidFill>
                        </a:rPr>
                        <a:t>Postfix</a:t>
                      </a:r>
                      <a:endParaRPr sz="3000">
                        <a:solidFill>
                          <a:srgbClr val="FF0000"/>
                        </a:solidFill>
                      </a:endParaRPr>
                    </a:p>
                  </a:txBody>
                  <a:tcPr marT="91425" marB="91425" marR="91425" marL="91425"/>
                </a:tc>
                <a:tc>
                  <a:txBody>
                    <a:bodyPr/>
                    <a:lstStyle/>
                    <a:p>
                      <a:pPr indent="0" lvl="0" marL="0" rtl="0" algn="l">
                        <a:spcBef>
                          <a:spcPts val="0"/>
                        </a:spcBef>
                        <a:spcAft>
                          <a:spcPts val="0"/>
                        </a:spcAft>
                        <a:buNone/>
                      </a:pPr>
                      <a:r>
                        <a:rPr lang="en-US" sz="3000">
                          <a:solidFill>
                            <a:srgbClr val="FF0000"/>
                          </a:solidFill>
                        </a:rPr>
                        <a:t>Prefix</a:t>
                      </a:r>
                      <a:endParaRPr sz="30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b="1" lang="en-US" sz="2400"/>
                        <a:t>(A+(B*C))</a:t>
                      </a:r>
                      <a:endParaRPr b="1" sz="2400"/>
                    </a:p>
                  </a:txBody>
                  <a:tcPr marT="91425" marB="91425" marR="91425" marL="91425"/>
                </a:tc>
                <a:tc>
                  <a:txBody>
                    <a:bodyPr/>
                    <a:lstStyle/>
                    <a:p>
                      <a:pPr indent="0" lvl="0" marL="0" rtl="0" algn="l">
                        <a:spcBef>
                          <a:spcPts val="0"/>
                        </a:spcBef>
                        <a:spcAft>
                          <a:spcPts val="0"/>
                        </a:spcAft>
                        <a:buNone/>
                      </a:pPr>
                      <a:r>
                        <a:rPr b="1" lang="en-US" sz="2400"/>
                        <a:t>ABC*+</a:t>
                      </a:r>
                      <a:endParaRPr b="1" sz="2400"/>
                    </a:p>
                  </a:txBody>
                  <a:tcPr marT="91425" marB="91425" marR="91425" marL="91425"/>
                </a:tc>
                <a:tc>
                  <a:txBody>
                    <a:bodyPr/>
                    <a:lstStyle/>
                    <a:p>
                      <a:pPr indent="0" lvl="0" marL="0" rtl="0" algn="l">
                        <a:spcBef>
                          <a:spcPts val="0"/>
                        </a:spcBef>
                        <a:spcAft>
                          <a:spcPts val="0"/>
                        </a:spcAft>
                        <a:buNone/>
                      </a:pPr>
                      <a:r>
                        <a:rPr b="1" lang="en-US" sz="2400"/>
                        <a:t>+A*BC</a:t>
                      </a:r>
                      <a:endParaRPr b="1" sz="2400"/>
                    </a:p>
                  </a:txBody>
                  <a:tcPr marT="91425" marB="91425" marR="91425" marL="91425"/>
                </a:tc>
              </a:tr>
              <a:tr h="381000">
                <a:tc>
                  <a:txBody>
                    <a:bodyPr/>
                    <a:lstStyle/>
                    <a:p>
                      <a:pPr indent="0" lvl="0" marL="0" rtl="0" algn="l">
                        <a:spcBef>
                          <a:spcPts val="0"/>
                        </a:spcBef>
                        <a:spcAft>
                          <a:spcPts val="0"/>
                        </a:spcAft>
                        <a:buNone/>
                      </a:pPr>
                      <a:r>
                        <a:rPr lang="en-US" sz="1800"/>
                        <a:t>While evaluating an expression, it must be fully parenthesized and used of stack.</a:t>
                      </a:r>
                      <a:endParaRPr sz="1800"/>
                    </a:p>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US" sz="1800"/>
                        <a:t>While evaluating, we can use stack </a:t>
                      </a:r>
                      <a:r>
                        <a:rPr lang="en-US" sz="1800"/>
                        <a:t>directly</a:t>
                      </a:r>
                      <a:r>
                        <a:rPr lang="en-US" sz="1800"/>
                        <a:t>.</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While evaluating, we can use stack directly.</a:t>
                      </a:r>
                      <a:endParaRPr sz="1800"/>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4bbf2daaf7_0_6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Infix to Postfix : Manual Method</a:t>
            </a:r>
            <a:endParaRPr sz="3000">
              <a:solidFill>
                <a:srgbClr val="4A86E8"/>
              </a:solidFill>
            </a:endParaRPr>
          </a:p>
        </p:txBody>
      </p:sp>
      <p:sp>
        <p:nvSpPr>
          <p:cNvPr id="299" name="Google Shape;299;g24bbf2daaf7_0_6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Example 1: </a:t>
            </a:r>
            <a:r>
              <a:rPr lang="en-US">
                <a:solidFill>
                  <a:srgbClr val="0000FF"/>
                </a:solidFill>
              </a:rPr>
              <a:t>A +B/C*D</a:t>
            </a:r>
            <a:endParaRPr>
              <a:solidFill>
                <a:srgbClr val="0000FF"/>
              </a:solidFill>
            </a:endParaRPr>
          </a:p>
          <a:p>
            <a:pPr indent="0" lvl="0" marL="0" rtl="0" algn="l">
              <a:spcBef>
                <a:spcPts val="1000"/>
              </a:spcBef>
              <a:spcAft>
                <a:spcPts val="0"/>
              </a:spcAft>
              <a:buNone/>
            </a:pPr>
            <a:r>
              <a:rPr lang="en-US"/>
              <a:t> Follow the operator </a:t>
            </a:r>
            <a:r>
              <a:rPr lang="en-US"/>
              <a:t>precedence</a:t>
            </a:r>
            <a:r>
              <a:rPr lang="en-US"/>
              <a:t> and associativity(can use </a:t>
            </a:r>
            <a:r>
              <a:rPr lang="en-US"/>
              <a:t>parentheses</a:t>
            </a:r>
            <a:r>
              <a:rPr lang="en-US"/>
              <a:t> in infix)</a:t>
            </a:r>
            <a:endParaRPr/>
          </a:p>
          <a:p>
            <a:pPr indent="0" lvl="0" marL="0" rtl="0" algn="l">
              <a:spcBef>
                <a:spcPts val="1000"/>
              </a:spcBef>
              <a:spcAft>
                <a:spcPts val="0"/>
              </a:spcAft>
              <a:buNone/>
            </a:pPr>
            <a:r>
              <a:rPr lang="en-US"/>
              <a:t>→ </a:t>
            </a:r>
            <a:r>
              <a:rPr lang="en-US">
                <a:solidFill>
                  <a:srgbClr val="0000FF"/>
                </a:solidFill>
              </a:rPr>
              <a:t>(A +((B/C) *D))</a:t>
            </a:r>
            <a:endParaRPr>
              <a:solidFill>
                <a:srgbClr val="0000FF"/>
              </a:solidFill>
            </a:endParaRPr>
          </a:p>
          <a:p>
            <a:pPr indent="0" lvl="0" marL="0" rtl="0" algn="l">
              <a:spcBef>
                <a:spcPts val="1000"/>
              </a:spcBef>
              <a:spcAft>
                <a:spcPts val="0"/>
              </a:spcAft>
              <a:buNone/>
            </a:pPr>
            <a:r>
              <a:rPr lang="en-US"/>
              <a:t>Put each operator out of parentheses it belongs- back of ( )</a:t>
            </a:r>
            <a:endParaRPr/>
          </a:p>
          <a:p>
            <a:pPr indent="0" lvl="0" marL="0" rtl="0" algn="l">
              <a:spcBef>
                <a:spcPts val="1000"/>
              </a:spcBef>
              <a:spcAft>
                <a:spcPts val="0"/>
              </a:spcAft>
              <a:buNone/>
            </a:pPr>
            <a:r>
              <a:rPr lang="en-US"/>
              <a:t>→ </a:t>
            </a:r>
            <a:r>
              <a:rPr lang="en-US">
                <a:solidFill>
                  <a:srgbClr val="0000FF"/>
                </a:solidFill>
              </a:rPr>
              <a:t>(A+(BC/*D)) </a:t>
            </a:r>
            <a:r>
              <a:rPr lang="en-US"/>
              <a:t>            </a:t>
            </a:r>
            <a:r>
              <a:rPr lang="en-US" sz="1800"/>
              <a:t>[ B/C→ BC/]</a:t>
            </a:r>
            <a:endParaRPr sz="1800"/>
          </a:p>
          <a:p>
            <a:pPr indent="0" lvl="0" marL="0" rtl="0" algn="l">
              <a:spcBef>
                <a:spcPts val="1000"/>
              </a:spcBef>
              <a:spcAft>
                <a:spcPts val="0"/>
              </a:spcAft>
              <a:buNone/>
            </a:pPr>
            <a:r>
              <a:rPr lang="en-US"/>
              <a:t>→</a:t>
            </a:r>
            <a:r>
              <a:rPr lang="en-US">
                <a:solidFill>
                  <a:srgbClr val="0000FF"/>
                </a:solidFill>
              </a:rPr>
              <a:t>(A+BC/D*)</a:t>
            </a:r>
            <a:r>
              <a:rPr lang="en-US"/>
              <a:t>                 </a:t>
            </a:r>
            <a:r>
              <a:rPr lang="en-US" sz="1800"/>
              <a:t>[ </a:t>
            </a:r>
            <a:r>
              <a:rPr lang="en-US" sz="1800"/>
              <a:t>(BC/)*D) →BC/D*]</a:t>
            </a:r>
            <a:endParaRPr sz="1800"/>
          </a:p>
          <a:p>
            <a:pPr indent="0" lvl="0" marL="0" rtl="0" algn="l">
              <a:spcBef>
                <a:spcPts val="1000"/>
              </a:spcBef>
              <a:spcAft>
                <a:spcPts val="0"/>
              </a:spcAft>
              <a:buNone/>
            </a:pPr>
            <a:r>
              <a:rPr lang="en-US"/>
              <a:t>→ </a:t>
            </a:r>
            <a:r>
              <a:rPr lang="en-US">
                <a:solidFill>
                  <a:srgbClr val="0000FF"/>
                </a:solidFill>
              </a:rPr>
              <a:t>ABC/D*+</a:t>
            </a:r>
            <a:r>
              <a:rPr lang="en-US"/>
              <a:t>                   </a:t>
            </a:r>
            <a:r>
              <a:rPr lang="en-US" sz="1800"/>
              <a:t>[(A+BC/D*) →ABC/D*+]</a:t>
            </a:r>
            <a:endParaRPr sz="1800"/>
          </a:p>
          <a:p>
            <a:pPr indent="0" lvl="0" marL="0" rtl="0" algn="l">
              <a:spcBef>
                <a:spcPts val="1000"/>
              </a:spcBef>
              <a:spcAft>
                <a:spcPts val="0"/>
              </a:spcAft>
              <a:buNone/>
            </a:pPr>
            <a:r>
              <a:rPr lang="en-US">
                <a:solidFill>
                  <a:srgbClr val="FF0000"/>
                </a:solidFill>
              </a:rPr>
              <a:t>postfix expression</a:t>
            </a:r>
            <a:endParaRPr>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4bbf2daaf7_0_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Infix to Postfix : Workout</a:t>
            </a:r>
            <a:endParaRPr b="1"/>
          </a:p>
        </p:txBody>
      </p:sp>
      <p:sp>
        <p:nvSpPr>
          <p:cNvPr id="306" name="Google Shape;306;g24bbf2daaf7_0_68"/>
          <p:cNvSpPr txBox="1"/>
          <p:nvPr>
            <p:ph idx="1" type="body"/>
          </p:nvPr>
        </p:nvSpPr>
        <p:spPr>
          <a:xfrm>
            <a:off x="838200" y="1848000"/>
            <a:ext cx="10515600" cy="3162000"/>
          </a:xfrm>
          <a:prstGeom prst="rect">
            <a:avLst/>
          </a:prstGeom>
        </p:spPr>
        <p:txBody>
          <a:bodyPr anchorCtr="0" anchor="t" bIns="45700" lIns="91425" spcFirstLastPara="1" rIns="91425" wrap="square" tIns="45700">
            <a:normAutofit fontScale="85000" lnSpcReduction="20000"/>
          </a:bodyPr>
          <a:lstStyle/>
          <a:p>
            <a:pPr indent="0" lvl="0" marL="0" rtl="0" algn="l">
              <a:spcBef>
                <a:spcPts val="0"/>
              </a:spcBef>
              <a:spcAft>
                <a:spcPts val="0"/>
              </a:spcAft>
              <a:buNone/>
            </a:pPr>
            <a:r>
              <a:rPr lang="en-US"/>
              <a:t>Workout 1: </a:t>
            </a:r>
            <a:r>
              <a:rPr b="1" lang="en-US"/>
              <a:t>A-B*C+D/E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Workout 2: </a:t>
            </a:r>
            <a:r>
              <a:rPr b="1" lang="en-US"/>
              <a:t>A+B*C^(D*E)/S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Workout 3: </a:t>
            </a:r>
            <a:r>
              <a:rPr b="1" lang="en-US"/>
              <a:t>A*(B+C)*D</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Workout 4: </a:t>
            </a:r>
            <a:r>
              <a:rPr b="1" lang="en-US"/>
              <a:t>x-y*z</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Workout 5: </a:t>
            </a:r>
            <a:r>
              <a:rPr b="1" lang="en-US"/>
              <a:t>p-q-r/a</a:t>
            </a:r>
            <a:endParaRPr b="1"/>
          </a:p>
          <a:p>
            <a:pPr indent="0" lvl="0" marL="0" rtl="0" algn="l">
              <a:spcBef>
                <a:spcPts val="1000"/>
              </a:spcBef>
              <a:spcAft>
                <a:spcPts val="0"/>
              </a:spcAft>
              <a:buNone/>
            </a:pPr>
            <a:r>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4bbf2daaf7_0_7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Infix to prefix: Manual Method</a:t>
            </a:r>
            <a:endParaRPr sz="3000">
              <a:solidFill>
                <a:srgbClr val="4A86E8"/>
              </a:solidFill>
            </a:endParaRPr>
          </a:p>
        </p:txBody>
      </p:sp>
      <p:sp>
        <p:nvSpPr>
          <p:cNvPr id="313" name="Google Shape;313;g24bbf2daaf7_0_7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Example 1: </a:t>
            </a:r>
            <a:r>
              <a:rPr lang="en-US">
                <a:solidFill>
                  <a:srgbClr val="0000FF"/>
                </a:solidFill>
              </a:rPr>
              <a:t>A+B*C-D/E</a:t>
            </a:r>
            <a:endParaRPr>
              <a:solidFill>
                <a:srgbClr val="0000FF"/>
              </a:solidFill>
            </a:endParaRPr>
          </a:p>
          <a:p>
            <a:pPr indent="0" lvl="0" marL="0" rtl="0" algn="l">
              <a:spcBef>
                <a:spcPts val="1000"/>
              </a:spcBef>
              <a:spcAft>
                <a:spcPts val="0"/>
              </a:spcAft>
              <a:buNone/>
            </a:pPr>
            <a:r>
              <a:rPr lang="en-US"/>
              <a:t>first, parenthesized the expressions, follow precedence and associativity.</a:t>
            </a:r>
            <a:endParaRPr/>
          </a:p>
          <a:p>
            <a:pPr indent="0" lvl="0" marL="0" rtl="0" algn="l">
              <a:spcBef>
                <a:spcPts val="1000"/>
              </a:spcBef>
              <a:spcAft>
                <a:spcPts val="0"/>
              </a:spcAft>
              <a:buNone/>
            </a:pPr>
            <a:r>
              <a:rPr lang="en-US"/>
              <a:t>→ </a:t>
            </a:r>
            <a:r>
              <a:rPr lang="en-US">
                <a:solidFill>
                  <a:srgbClr val="0000FF"/>
                </a:solidFill>
              </a:rPr>
              <a:t>((A+(B*C))-(D/E))</a:t>
            </a:r>
            <a:endParaRPr>
              <a:solidFill>
                <a:srgbClr val="0000FF"/>
              </a:solidFill>
            </a:endParaRPr>
          </a:p>
          <a:p>
            <a:pPr indent="0" lvl="0" marL="0" rtl="0" algn="l">
              <a:spcBef>
                <a:spcPts val="1000"/>
              </a:spcBef>
              <a:spcAft>
                <a:spcPts val="0"/>
              </a:spcAft>
              <a:buNone/>
            </a:pPr>
            <a:r>
              <a:rPr lang="en-US"/>
              <a:t>put each operator out of parentheses it belongs, in-front of ( )</a:t>
            </a:r>
            <a:endParaRPr/>
          </a:p>
          <a:p>
            <a:pPr indent="0" lvl="0" marL="0" rtl="0" algn="l">
              <a:spcBef>
                <a:spcPts val="1000"/>
              </a:spcBef>
              <a:spcAft>
                <a:spcPts val="0"/>
              </a:spcAft>
              <a:buNone/>
            </a:pPr>
            <a:r>
              <a:rPr lang="en-US"/>
              <a:t>→</a:t>
            </a:r>
            <a:r>
              <a:rPr lang="en-US">
                <a:solidFill>
                  <a:srgbClr val="0000FF"/>
                </a:solidFill>
              </a:rPr>
              <a:t> ((A+*BC)- (D/E))</a:t>
            </a:r>
            <a:endParaRPr>
              <a:solidFill>
                <a:srgbClr val="0000FF"/>
              </a:solidFill>
            </a:endParaRPr>
          </a:p>
          <a:p>
            <a:pPr indent="0" lvl="0" marL="0" rtl="0" algn="l">
              <a:spcBef>
                <a:spcPts val="1000"/>
              </a:spcBef>
              <a:spcAft>
                <a:spcPts val="0"/>
              </a:spcAft>
              <a:buNone/>
            </a:pPr>
            <a:r>
              <a:rPr lang="en-US"/>
              <a:t>→</a:t>
            </a:r>
            <a:r>
              <a:rPr lang="en-US">
                <a:solidFill>
                  <a:srgbClr val="0000FF"/>
                </a:solidFill>
              </a:rPr>
              <a:t> (A+*BC)- /DE)</a:t>
            </a:r>
            <a:endParaRPr>
              <a:solidFill>
                <a:srgbClr val="0000FF"/>
              </a:solidFill>
            </a:endParaRPr>
          </a:p>
          <a:p>
            <a:pPr indent="0" lvl="0" marL="0" rtl="0" algn="l">
              <a:spcBef>
                <a:spcPts val="1000"/>
              </a:spcBef>
              <a:spcAft>
                <a:spcPts val="0"/>
              </a:spcAft>
              <a:buNone/>
            </a:pPr>
            <a:r>
              <a:rPr lang="en-US"/>
              <a:t>→ </a:t>
            </a:r>
            <a:r>
              <a:rPr lang="en-US">
                <a:solidFill>
                  <a:srgbClr val="0000FF"/>
                </a:solidFill>
              </a:rPr>
              <a:t>(+A*BC- /DE)</a:t>
            </a:r>
            <a:endParaRPr>
              <a:solidFill>
                <a:srgbClr val="0000FF"/>
              </a:solidFill>
            </a:endParaRPr>
          </a:p>
          <a:p>
            <a:pPr indent="0" lvl="0" marL="0" rtl="0" algn="l">
              <a:spcBef>
                <a:spcPts val="1000"/>
              </a:spcBef>
              <a:spcAft>
                <a:spcPts val="0"/>
              </a:spcAft>
              <a:buNone/>
            </a:pPr>
            <a:r>
              <a:rPr lang="en-US"/>
              <a:t>→ </a:t>
            </a:r>
            <a:r>
              <a:rPr lang="en-US">
                <a:solidFill>
                  <a:srgbClr val="0000FF"/>
                </a:solidFill>
              </a:rPr>
              <a:t>-+A*BC/DE</a:t>
            </a:r>
            <a:r>
              <a:rPr lang="en-US"/>
              <a:t> → (</a:t>
            </a:r>
            <a:r>
              <a:rPr lang="en-US">
                <a:solidFill>
                  <a:srgbClr val="FF0000"/>
                </a:solidFill>
              </a:rPr>
              <a:t>prefix expression</a:t>
            </a:r>
            <a:r>
              <a:rPr lang="en-US"/>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4bbf2daaf7_0_8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Conversion: infix to postfix → using stack</a:t>
            </a:r>
            <a:endParaRPr sz="3000">
              <a:solidFill>
                <a:srgbClr val="4A86E8"/>
              </a:solidFill>
            </a:endParaRPr>
          </a:p>
        </p:txBody>
      </p:sp>
      <p:sp>
        <p:nvSpPr>
          <p:cNvPr id="320" name="Google Shape;320;g24bbf2daaf7_0_8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Algorithm:</a:t>
            </a:r>
            <a:endParaRPr b="1" sz="2400"/>
          </a:p>
          <a:p>
            <a:pPr indent="0" lvl="0" marL="0" rtl="0" algn="l">
              <a:spcBef>
                <a:spcPts val="1000"/>
              </a:spcBef>
              <a:spcAft>
                <a:spcPts val="0"/>
              </a:spcAft>
              <a:buNone/>
            </a:pPr>
            <a:r>
              <a:rPr i="1" lang="en-US" sz="1800"/>
              <a:t>Step 1</a:t>
            </a:r>
            <a:r>
              <a:rPr lang="en-US" sz="1800"/>
              <a:t>: The infix notation is passed from left to right.</a:t>
            </a:r>
            <a:endParaRPr sz="1800"/>
          </a:p>
          <a:p>
            <a:pPr indent="0" lvl="0" marL="0" rtl="0" algn="l">
              <a:spcBef>
                <a:spcPts val="1000"/>
              </a:spcBef>
              <a:spcAft>
                <a:spcPts val="0"/>
              </a:spcAft>
              <a:buNone/>
            </a:pPr>
            <a:r>
              <a:rPr i="1" lang="en-US" sz="1800"/>
              <a:t>Step 2</a:t>
            </a:r>
            <a:r>
              <a:rPr lang="en-US" sz="1800"/>
              <a:t>: If we have an opening parenthesis “(” we </a:t>
            </a:r>
            <a:r>
              <a:rPr lang="en-US" sz="1800"/>
              <a:t>push into the stack.</a:t>
            </a:r>
            <a:endParaRPr sz="1800"/>
          </a:p>
          <a:p>
            <a:pPr indent="0" lvl="0" marL="0" rtl="0" algn="l">
              <a:spcBef>
                <a:spcPts val="1000"/>
              </a:spcBef>
              <a:spcAft>
                <a:spcPts val="0"/>
              </a:spcAft>
              <a:buNone/>
            </a:pPr>
            <a:r>
              <a:rPr i="1" lang="en-US" sz="1800"/>
              <a:t>Step 3</a:t>
            </a:r>
            <a:r>
              <a:rPr lang="en-US" sz="1800"/>
              <a:t>: If we have an operand, we append it to our postfix expression ( print it).</a:t>
            </a:r>
            <a:endParaRPr sz="1800"/>
          </a:p>
          <a:p>
            <a:pPr indent="0" lvl="0" marL="0" rtl="0" algn="l">
              <a:spcBef>
                <a:spcPts val="1000"/>
              </a:spcBef>
              <a:spcAft>
                <a:spcPts val="0"/>
              </a:spcAft>
              <a:buNone/>
            </a:pPr>
            <a:r>
              <a:rPr i="1" lang="en-US" sz="1800"/>
              <a:t>Step 4</a:t>
            </a:r>
            <a:r>
              <a:rPr lang="en-US" sz="1800"/>
              <a:t>: If we have a closing parenthesis “)” we keep popping out elements from the top    of the stack and append them to our postfix expression until we encounter an opening parenthesis. we pop out the left parenthesis without appending.</a:t>
            </a:r>
            <a:endParaRPr sz="1800"/>
          </a:p>
          <a:p>
            <a:pPr indent="0" lvl="0" marL="0" rtl="0" algn="l">
              <a:spcBef>
                <a:spcPts val="1000"/>
              </a:spcBef>
              <a:spcAft>
                <a:spcPts val="0"/>
              </a:spcAft>
              <a:buNone/>
            </a:pPr>
            <a:r>
              <a:rPr i="1" lang="en-US" sz="1800"/>
              <a:t>Step 5</a:t>
            </a:r>
            <a:r>
              <a:rPr lang="en-US" sz="1800"/>
              <a:t>: If the operator has higher precedence than the one on top of the stack(we can compare), we push it in the stack.</a:t>
            </a:r>
            <a:endParaRPr sz="1800"/>
          </a:p>
          <a:p>
            <a:pPr indent="0" lvl="0" marL="0" rtl="0" algn="l">
              <a:spcBef>
                <a:spcPts val="1000"/>
              </a:spcBef>
              <a:spcAft>
                <a:spcPts val="0"/>
              </a:spcAft>
              <a:buNone/>
            </a:pPr>
            <a:r>
              <a:rPr i="1" lang="en-US" sz="1800"/>
              <a:t>Step 6</a:t>
            </a:r>
            <a:r>
              <a:rPr lang="en-US" sz="1800"/>
              <a:t>: If the operator has lower or equal precedence then one on top of the stack, we keep popping out and appending it to the postfix expression and push lower or equal operator.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24e0e4b5e4_0_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Basic Operation in Stack</a:t>
            </a:r>
            <a:endParaRPr sz="3000">
              <a:solidFill>
                <a:schemeClr val="accent1"/>
              </a:solidFill>
            </a:endParaRPr>
          </a:p>
        </p:txBody>
      </p:sp>
      <p:sp>
        <p:nvSpPr>
          <p:cNvPr id="63" name="Google Shape;63;g224e0e4b5e4_0_5"/>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400"/>
              <a:t>Push - Add an element to the top of a stack</a:t>
            </a:r>
            <a:endParaRPr sz="2400"/>
          </a:p>
          <a:p>
            <a:pPr indent="0" lvl="0" marL="0" rtl="0" algn="l">
              <a:lnSpc>
                <a:spcPct val="90000"/>
              </a:lnSpc>
              <a:spcBef>
                <a:spcPts val="0"/>
              </a:spcBef>
              <a:spcAft>
                <a:spcPts val="0"/>
              </a:spcAft>
              <a:buClr>
                <a:schemeClr val="dk1"/>
              </a:buClr>
              <a:buSzPts val="2000"/>
              <a:buNone/>
            </a:pPr>
            <a:r>
              <a:t/>
            </a:r>
            <a:endParaRPr sz="2400"/>
          </a:p>
          <a:p>
            <a:pPr indent="0" lvl="0" marL="0" rtl="0" algn="l">
              <a:lnSpc>
                <a:spcPct val="90000"/>
              </a:lnSpc>
              <a:spcBef>
                <a:spcPts val="0"/>
              </a:spcBef>
              <a:spcAft>
                <a:spcPts val="0"/>
              </a:spcAft>
              <a:buClr>
                <a:schemeClr val="dk1"/>
              </a:buClr>
              <a:buSzPts val="2000"/>
              <a:buNone/>
            </a:pPr>
            <a:r>
              <a:rPr lang="en-US" sz="2400"/>
              <a:t>Pop- Remove an element form the top of a stack</a:t>
            </a:r>
            <a:endParaRPr sz="2400"/>
          </a:p>
          <a:p>
            <a:pPr indent="0" lvl="0" marL="0" rtl="0" algn="l">
              <a:lnSpc>
                <a:spcPct val="90000"/>
              </a:lnSpc>
              <a:spcBef>
                <a:spcPts val="0"/>
              </a:spcBef>
              <a:spcAft>
                <a:spcPts val="0"/>
              </a:spcAft>
              <a:buClr>
                <a:schemeClr val="dk1"/>
              </a:buClr>
              <a:buSzPts val="2000"/>
              <a:buNone/>
            </a:pPr>
            <a:r>
              <a:t/>
            </a:r>
            <a:endParaRPr sz="2400"/>
          </a:p>
          <a:p>
            <a:pPr indent="0" lvl="0" marL="0" rtl="0" algn="l">
              <a:lnSpc>
                <a:spcPct val="90000"/>
              </a:lnSpc>
              <a:spcBef>
                <a:spcPts val="0"/>
              </a:spcBef>
              <a:spcAft>
                <a:spcPts val="0"/>
              </a:spcAft>
              <a:buClr>
                <a:schemeClr val="dk1"/>
              </a:buClr>
              <a:buSzPts val="2000"/>
              <a:buNone/>
            </a:pPr>
            <a:r>
              <a:rPr lang="en-US" sz="2400"/>
              <a:t>IsEmpty- Check if the stack is empty</a:t>
            </a:r>
            <a:endParaRPr sz="2400"/>
          </a:p>
          <a:p>
            <a:pPr indent="0" lvl="0" marL="0" rtl="0" algn="l">
              <a:lnSpc>
                <a:spcPct val="90000"/>
              </a:lnSpc>
              <a:spcBef>
                <a:spcPts val="0"/>
              </a:spcBef>
              <a:spcAft>
                <a:spcPts val="0"/>
              </a:spcAft>
              <a:buClr>
                <a:schemeClr val="dk1"/>
              </a:buClr>
              <a:buSzPts val="2000"/>
              <a:buNone/>
            </a:pPr>
            <a:r>
              <a:t/>
            </a:r>
            <a:endParaRPr sz="2400"/>
          </a:p>
          <a:p>
            <a:pPr indent="0" lvl="0" marL="0" rtl="0" algn="l">
              <a:lnSpc>
                <a:spcPct val="90000"/>
              </a:lnSpc>
              <a:spcBef>
                <a:spcPts val="0"/>
              </a:spcBef>
              <a:spcAft>
                <a:spcPts val="0"/>
              </a:spcAft>
              <a:buClr>
                <a:schemeClr val="dk1"/>
              </a:buClr>
              <a:buSzPts val="2000"/>
              <a:buNone/>
            </a:pPr>
            <a:r>
              <a:rPr lang="en-US" sz="2400"/>
              <a:t>IsFull - Check if the stack is full</a:t>
            </a:r>
            <a:endParaRPr sz="2400"/>
          </a:p>
          <a:p>
            <a:pPr indent="0" lvl="0" marL="0" rtl="0" algn="l">
              <a:lnSpc>
                <a:spcPct val="90000"/>
              </a:lnSpc>
              <a:spcBef>
                <a:spcPts val="0"/>
              </a:spcBef>
              <a:spcAft>
                <a:spcPts val="0"/>
              </a:spcAft>
              <a:buClr>
                <a:schemeClr val="dk1"/>
              </a:buClr>
              <a:buSzPts val="2000"/>
              <a:buNone/>
            </a:pPr>
            <a:r>
              <a:t/>
            </a:r>
            <a:endParaRPr sz="2400"/>
          </a:p>
          <a:p>
            <a:pPr indent="0" lvl="0" marL="0" rtl="0" algn="l">
              <a:lnSpc>
                <a:spcPct val="90000"/>
              </a:lnSpc>
              <a:spcBef>
                <a:spcPts val="0"/>
              </a:spcBef>
              <a:spcAft>
                <a:spcPts val="0"/>
              </a:spcAft>
              <a:buClr>
                <a:schemeClr val="dk1"/>
              </a:buClr>
              <a:buSzPts val="2000"/>
              <a:buNone/>
            </a:pPr>
            <a:r>
              <a:rPr lang="en-US" sz="2400"/>
              <a:t>Peek- Get the value of the top element without removing it from the stack</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4bced92dde_0_12"/>
          <p:cNvSpPr txBox="1"/>
          <p:nvPr>
            <p:ph type="title"/>
          </p:nvPr>
        </p:nvSpPr>
        <p:spPr>
          <a:xfrm>
            <a:off x="168000" y="178075"/>
            <a:ext cx="5257800" cy="66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t>Example 1:   </a:t>
            </a:r>
            <a:r>
              <a:rPr b="1" lang="en-US" sz="3000">
                <a:solidFill>
                  <a:srgbClr val="0000FF"/>
                </a:solidFill>
              </a:rPr>
              <a:t>A * (B+C-D)</a:t>
            </a:r>
            <a:endParaRPr b="1" sz="3000">
              <a:solidFill>
                <a:srgbClr val="0000FF"/>
              </a:solidFill>
            </a:endParaRPr>
          </a:p>
        </p:txBody>
      </p:sp>
      <p:graphicFrame>
        <p:nvGraphicFramePr>
          <p:cNvPr id="327" name="Google Shape;327;g24bced92dde_0_12"/>
          <p:cNvGraphicFramePr/>
          <p:nvPr/>
        </p:nvGraphicFramePr>
        <p:xfrm>
          <a:off x="3150175" y="899425"/>
          <a:ext cx="3000000" cy="3000000"/>
        </p:xfrm>
        <a:graphic>
          <a:graphicData uri="http://schemas.openxmlformats.org/drawingml/2006/table">
            <a:tbl>
              <a:tblPr>
                <a:noFill/>
                <a:tableStyleId>{BE1D6D0B-DA58-4844-94E4-795C0A6CB414}</a:tableStyleId>
              </a:tblPr>
              <a:tblGrid>
                <a:gridCol w="2818550"/>
                <a:gridCol w="2818550"/>
                <a:gridCol w="2818550"/>
              </a:tblGrid>
              <a:tr h="456850">
                <a:tc>
                  <a:txBody>
                    <a:bodyPr/>
                    <a:lstStyle/>
                    <a:p>
                      <a:pPr indent="0" lvl="0" marL="0" rtl="0" algn="l">
                        <a:spcBef>
                          <a:spcPts val="0"/>
                        </a:spcBef>
                        <a:spcAft>
                          <a:spcPts val="0"/>
                        </a:spcAft>
                        <a:buNone/>
                      </a:pPr>
                      <a:r>
                        <a:rPr b="1" lang="en-US" sz="2000">
                          <a:solidFill>
                            <a:srgbClr val="FF0000"/>
                          </a:solidFill>
                        </a:rPr>
                        <a:t>Infix</a:t>
                      </a:r>
                      <a:endParaRPr b="1" sz="2000">
                        <a:solidFill>
                          <a:srgbClr val="FF0000"/>
                        </a:solidFill>
                      </a:endParaRPr>
                    </a:p>
                  </a:txBody>
                  <a:tcPr marT="91425" marB="91425" marR="91425" marL="91425"/>
                </a:tc>
                <a:tc>
                  <a:txBody>
                    <a:bodyPr/>
                    <a:lstStyle/>
                    <a:p>
                      <a:pPr indent="0" lvl="0" marL="0" rtl="0" algn="l">
                        <a:spcBef>
                          <a:spcPts val="0"/>
                        </a:spcBef>
                        <a:spcAft>
                          <a:spcPts val="0"/>
                        </a:spcAft>
                        <a:buNone/>
                      </a:pPr>
                      <a:r>
                        <a:rPr b="1" lang="en-US" sz="2000">
                          <a:solidFill>
                            <a:srgbClr val="FF0000"/>
                          </a:solidFill>
                        </a:rPr>
                        <a:t>Stack</a:t>
                      </a:r>
                      <a:endParaRPr b="1" sz="2000">
                        <a:solidFill>
                          <a:srgbClr val="FF0000"/>
                        </a:solidFill>
                      </a:endParaRPr>
                    </a:p>
                  </a:txBody>
                  <a:tcPr marT="91425" marB="91425" marR="91425" marL="91425"/>
                </a:tc>
                <a:tc>
                  <a:txBody>
                    <a:bodyPr/>
                    <a:lstStyle/>
                    <a:p>
                      <a:pPr indent="0" lvl="0" marL="0" rtl="0" algn="l">
                        <a:spcBef>
                          <a:spcPts val="0"/>
                        </a:spcBef>
                        <a:spcAft>
                          <a:spcPts val="0"/>
                        </a:spcAft>
                        <a:buNone/>
                      </a:pPr>
                      <a:r>
                        <a:rPr b="1" lang="en-US" sz="2000">
                          <a:solidFill>
                            <a:srgbClr val="FF0000"/>
                          </a:solidFill>
                        </a:rPr>
                        <a:t>Postfix </a:t>
                      </a:r>
                      <a:endParaRPr b="1" sz="2000">
                        <a:solidFill>
                          <a:srgbClr val="FF0000"/>
                        </a:solidFill>
                      </a:endParaRPr>
                    </a:p>
                  </a:txBody>
                  <a:tcPr marT="91425" marB="91425" marR="91425" marL="91425"/>
                </a:tc>
              </a:tr>
              <a:tr h="428275">
                <a:tc>
                  <a:txBody>
                    <a:bodyPr/>
                    <a:lstStyle/>
                    <a:p>
                      <a:pPr indent="0" lvl="0" marL="0" rtl="0" algn="l">
                        <a:spcBef>
                          <a:spcPts val="0"/>
                        </a:spcBef>
                        <a:spcAft>
                          <a:spcPts val="0"/>
                        </a:spcAft>
                        <a:buNone/>
                      </a:pPr>
                      <a:r>
                        <a:rPr b="1" lang="en-US" sz="1800"/>
                        <a:t>A</a:t>
                      </a:r>
                      <a:endParaRPr b="1" sz="1800"/>
                    </a:p>
                  </a:txBody>
                  <a:tcPr marT="91425" marB="91425" marR="91425" marL="91425"/>
                </a:tc>
                <a:tc>
                  <a:txBody>
                    <a:bodyPr/>
                    <a:lstStyle/>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None/>
                      </a:pPr>
                      <a:r>
                        <a:rPr b="1" lang="en-US" sz="1800"/>
                        <a:t>A</a:t>
                      </a:r>
                      <a:endParaRPr b="1" sz="1800"/>
                    </a:p>
                  </a:txBody>
                  <a:tcPr marT="91425" marB="91425" marR="91425" marL="91425"/>
                </a:tc>
              </a:tr>
              <a:tr h="428275">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A</a:t>
                      </a:r>
                      <a:endParaRPr b="1" sz="1800"/>
                    </a:p>
                  </a:txBody>
                  <a:tcPr marT="91425" marB="91425" marR="91425" marL="91425"/>
                </a:tc>
              </a:tr>
              <a:tr h="428275">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 (</a:t>
                      </a:r>
                      <a:endParaRPr b="1" sz="1800"/>
                    </a:p>
                  </a:txBody>
                  <a:tcPr marT="91425" marB="91425" marR="91425" marL="91425"/>
                </a:tc>
                <a:tc>
                  <a:txBody>
                    <a:bodyPr/>
                    <a:lstStyle/>
                    <a:p>
                      <a:pPr indent="0" lvl="0" marL="0" rtl="0" algn="l">
                        <a:spcBef>
                          <a:spcPts val="0"/>
                        </a:spcBef>
                        <a:spcAft>
                          <a:spcPts val="0"/>
                        </a:spcAft>
                        <a:buNone/>
                      </a:pPr>
                      <a:r>
                        <a:rPr b="1" lang="en-US" sz="1800"/>
                        <a:t>A</a:t>
                      </a:r>
                      <a:endParaRPr b="1" sz="1800"/>
                    </a:p>
                  </a:txBody>
                  <a:tcPr marT="91425" marB="91425" marR="91425" marL="91425"/>
                </a:tc>
              </a:tr>
              <a:tr h="428275">
                <a:tc>
                  <a:txBody>
                    <a:bodyPr/>
                    <a:lstStyle/>
                    <a:p>
                      <a:pPr indent="0" lvl="0" marL="0" rtl="0" algn="l">
                        <a:spcBef>
                          <a:spcPts val="0"/>
                        </a:spcBef>
                        <a:spcAft>
                          <a:spcPts val="0"/>
                        </a:spcAft>
                        <a:buNone/>
                      </a:pPr>
                      <a:r>
                        <a:rPr b="1" lang="en-US" sz="1800"/>
                        <a:t>B</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 (</a:t>
                      </a:r>
                      <a:endParaRPr b="1" sz="1800"/>
                    </a:p>
                  </a:txBody>
                  <a:tcPr marT="91425" marB="91425" marR="91425" marL="91425"/>
                </a:tc>
                <a:tc>
                  <a:txBody>
                    <a:bodyPr/>
                    <a:lstStyle/>
                    <a:p>
                      <a:pPr indent="0" lvl="0" marL="0" rtl="0" algn="l">
                        <a:spcBef>
                          <a:spcPts val="0"/>
                        </a:spcBef>
                        <a:spcAft>
                          <a:spcPts val="0"/>
                        </a:spcAft>
                        <a:buNone/>
                      </a:pPr>
                      <a:r>
                        <a:rPr b="1" lang="en-US" sz="1800"/>
                        <a:t>AB</a:t>
                      </a:r>
                      <a:endParaRPr b="1" sz="1800"/>
                    </a:p>
                  </a:txBody>
                  <a:tcPr marT="91425" marB="91425" marR="91425" marL="91425"/>
                </a:tc>
              </a:tr>
              <a:tr h="428275">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 (, +</a:t>
                      </a:r>
                      <a:endParaRPr b="1" sz="1800"/>
                    </a:p>
                  </a:txBody>
                  <a:tcPr marT="91425" marB="91425" marR="91425" marL="91425"/>
                </a:tc>
                <a:tc>
                  <a:txBody>
                    <a:bodyPr/>
                    <a:lstStyle/>
                    <a:p>
                      <a:pPr indent="0" lvl="0" marL="0" rtl="0" algn="l">
                        <a:spcBef>
                          <a:spcPts val="0"/>
                        </a:spcBef>
                        <a:spcAft>
                          <a:spcPts val="0"/>
                        </a:spcAft>
                        <a:buNone/>
                      </a:pPr>
                      <a:r>
                        <a:rPr b="1" lang="en-US" sz="1800"/>
                        <a:t>AB</a:t>
                      </a:r>
                      <a:endParaRPr b="1" sz="1800"/>
                    </a:p>
                  </a:txBody>
                  <a:tcPr marT="91425" marB="91425" marR="91425" marL="91425"/>
                </a:tc>
              </a:tr>
              <a:tr h="428275">
                <a:tc>
                  <a:txBody>
                    <a:bodyPr/>
                    <a:lstStyle/>
                    <a:p>
                      <a:pPr indent="0" lvl="0" marL="0" rtl="0" algn="l">
                        <a:spcBef>
                          <a:spcPts val="0"/>
                        </a:spcBef>
                        <a:spcAft>
                          <a:spcPts val="0"/>
                        </a:spcAft>
                        <a:buNone/>
                      </a:pPr>
                      <a:r>
                        <a:rPr b="1" lang="en-US" sz="1800"/>
                        <a:t>C</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 (, +</a:t>
                      </a:r>
                      <a:endParaRPr b="1" sz="1800"/>
                    </a:p>
                  </a:txBody>
                  <a:tcPr marT="91425" marB="91425" marR="91425" marL="91425"/>
                </a:tc>
                <a:tc>
                  <a:txBody>
                    <a:bodyPr/>
                    <a:lstStyle/>
                    <a:p>
                      <a:pPr indent="0" lvl="0" marL="0" rtl="0" algn="l">
                        <a:spcBef>
                          <a:spcPts val="0"/>
                        </a:spcBef>
                        <a:spcAft>
                          <a:spcPts val="0"/>
                        </a:spcAft>
                        <a:buNone/>
                      </a:pPr>
                      <a:r>
                        <a:rPr b="1" lang="en-US" sz="1800"/>
                        <a:t>ABC</a:t>
                      </a:r>
                      <a:endParaRPr b="1" sz="1800"/>
                    </a:p>
                  </a:txBody>
                  <a:tcPr marT="91425" marB="91425" marR="91425" marL="91425"/>
                </a:tc>
              </a:tr>
              <a:tr h="428275">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 (, -</a:t>
                      </a:r>
                      <a:endParaRPr b="1" sz="1800"/>
                    </a:p>
                  </a:txBody>
                  <a:tcPr marT="91425" marB="91425" marR="91425" marL="91425"/>
                </a:tc>
                <a:tc>
                  <a:txBody>
                    <a:bodyPr/>
                    <a:lstStyle/>
                    <a:p>
                      <a:pPr indent="0" lvl="0" marL="0" rtl="0" algn="l">
                        <a:spcBef>
                          <a:spcPts val="0"/>
                        </a:spcBef>
                        <a:spcAft>
                          <a:spcPts val="0"/>
                        </a:spcAft>
                        <a:buNone/>
                      </a:pPr>
                      <a:r>
                        <a:rPr b="1" lang="en-US" sz="1800"/>
                        <a:t>ABC+</a:t>
                      </a:r>
                      <a:endParaRPr b="1" sz="1800"/>
                    </a:p>
                  </a:txBody>
                  <a:tcPr marT="91425" marB="91425" marR="91425" marL="91425"/>
                </a:tc>
              </a:tr>
              <a:tr h="428275">
                <a:tc>
                  <a:txBody>
                    <a:bodyPr/>
                    <a:lstStyle/>
                    <a:p>
                      <a:pPr indent="0" lvl="0" marL="0" rtl="0" algn="l">
                        <a:spcBef>
                          <a:spcPts val="0"/>
                        </a:spcBef>
                        <a:spcAft>
                          <a:spcPts val="0"/>
                        </a:spcAft>
                        <a:buNone/>
                      </a:pPr>
                      <a:r>
                        <a:rPr b="1" lang="en-US" sz="1800"/>
                        <a:t>D</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 (, -</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ABC+D</a:t>
                      </a:r>
                      <a:endParaRPr b="1" sz="1800"/>
                    </a:p>
                  </a:txBody>
                  <a:tcPr marT="91425" marB="91425" marR="91425" marL="91425"/>
                </a:tc>
              </a:tr>
              <a:tr h="428275">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 </a:t>
                      </a:r>
                      <a:endParaRPr b="1" sz="1800"/>
                    </a:p>
                  </a:txBody>
                  <a:tcPr marT="91425" marB="91425" marR="91425" marL="91425"/>
                </a:tc>
                <a:tc>
                  <a:txBody>
                    <a:bodyPr/>
                    <a:lstStyle/>
                    <a:p>
                      <a:pPr indent="0" lvl="0" marL="0" rtl="0" algn="l">
                        <a:spcBef>
                          <a:spcPts val="0"/>
                        </a:spcBef>
                        <a:spcAft>
                          <a:spcPts val="0"/>
                        </a:spcAft>
                        <a:buNone/>
                      </a:pPr>
                      <a:r>
                        <a:rPr b="1" lang="en-US" sz="1800"/>
                        <a:t>ABC+D-</a:t>
                      </a:r>
                      <a:endParaRPr b="1" sz="1800"/>
                    </a:p>
                  </a:txBody>
                  <a:tcPr marT="91425" marB="91425" marR="91425" marL="91425"/>
                </a:tc>
              </a:tr>
              <a:tr h="428275">
                <a:tc>
                  <a:txBody>
                    <a:bodyPr/>
                    <a:lstStyle/>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None/>
                      </a:pPr>
                      <a:r>
                        <a:rPr b="1" lang="en-US" sz="1800">
                          <a:solidFill>
                            <a:srgbClr val="0000FF"/>
                          </a:solidFill>
                        </a:rPr>
                        <a:t>ABC+D-*</a:t>
                      </a:r>
                      <a:endParaRPr b="1" sz="1800">
                        <a:solidFill>
                          <a:srgbClr val="0000FF"/>
                        </a:solidFill>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4bbf2daaf7_0_8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Workout:</a:t>
            </a:r>
            <a:endParaRPr sz="3000">
              <a:solidFill>
                <a:srgbClr val="4A86E8"/>
              </a:solidFill>
            </a:endParaRPr>
          </a:p>
        </p:txBody>
      </p:sp>
      <p:sp>
        <p:nvSpPr>
          <p:cNvPr id="334" name="Google Shape;334;g24bbf2daaf7_0_86"/>
          <p:cNvSpPr txBox="1"/>
          <p:nvPr>
            <p:ph idx="1" type="body"/>
          </p:nvPr>
        </p:nvSpPr>
        <p:spPr>
          <a:xfrm>
            <a:off x="838200" y="1825625"/>
            <a:ext cx="10515600" cy="281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Workout 1:  </a:t>
            </a:r>
            <a:r>
              <a:rPr b="1" lang="en-US">
                <a:solidFill>
                  <a:srgbClr val="0000FF"/>
                </a:solidFill>
              </a:rPr>
              <a:t>A + B/C+D*(E-F)^G</a:t>
            </a:r>
            <a:endParaRPr b="1">
              <a:solidFill>
                <a:srgbClr val="0000FF"/>
              </a:solidFill>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Workout 2: </a:t>
            </a:r>
            <a:r>
              <a:rPr b="1" lang="en-US">
                <a:solidFill>
                  <a:srgbClr val="0000FF"/>
                </a:solidFill>
              </a:rPr>
              <a:t>(a+b^c*d)*(e+f/g)</a:t>
            </a:r>
            <a:endParaRPr b="1">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4bbf2daaf7_0_9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Conversion:infix to prefix → using stack</a:t>
            </a:r>
            <a:endParaRPr sz="3000">
              <a:solidFill>
                <a:srgbClr val="4A86E8"/>
              </a:solidFill>
            </a:endParaRPr>
          </a:p>
        </p:txBody>
      </p:sp>
      <p:sp>
        <p:nvSpPr>
          <p:cNvPr id="341" name="Google Shape;341;g24bbf2daaf7_0_9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Algorithm:</a:t>
            </a:r>
            <a:endParaRPr b="1" sz="2400"/>
          </a:p>
          <a:p>
            <a:pPr indent="0" lvl="0" marL="0" rtl="0" algn="l">
              <a:spcBef>
                <a:spcPts val="1000"/>
              </a:spcBef>
              <a:spcAft>
                <a:spcPts val="0"/>
              </a:spcAft>
              <a:buNone/>
            </a:pPr>
            <a:r>
              <a:rPr i="1" lang="en-US" sz="2400"/>
              <a:t>Step 1</a:t>
            </a:r>
            <a:r>
              <a:rPr lang="en-US" sz="2400"/>
              <a:t>: Reverse the infix expression.</a:t>
            </a:r>
            <a:endParaRPr sz="2400"/>
          </a:p>
          <a:p>
            <a:pPr indent="-381000" lvl="0" marL="1371600" rtl="0" algn="l">
              <a:spcBef>
                <a:spcPts val="1000"/>
              </a:spcBef>
              <a:spcAft>
                <a:spcPts val="0"/>
              </a:spcAft>
              <a:buSzPts val="2400"/>
              <a:buChar char="-"/>
            </a:pPr>
            <a:r>
              <a:rPr lang="en-US" sz="2400"/>
              <a:t>Interchange:</a:t>
            </a:r>
            <a:endParaRPr sz="2400"/>
          </a:p>
          <a:p>
            <a:pPr indent="-381000" lvl="2" marL="2286000" rtl="0" algn="l">
              <a:spcBef>
                <a:spcPts val="0"/>
              </a:spcBef>
              <a:spcAft>
                <a:spcPts val="0"/>
              </a:spcAft>
              <a:buSzPts val="2400"/>
              <a:buChar char="-"/>
            </a:pPr>
            <a:r>
              <a:rPr lang="en-US"/>
              <a:t> Left parenthesis→ Right parenthesis</a:t>
            </a:r>
            <a:endParaRPr/>
          </a:p>
          <a:p>
            <a:pPr indent="-381000" lvl="2" marL="2286000" rtl="0" algn="l">
              <a:spcBef>
                <a:spcPts val="0"/>
              </a:spcBef>
              <a:spcAft>
                <a:spcPts val="0"/>
              </a:spcAft>
              <a:buSzPts val="2400"/>
              <a:buChar char="-"/>
            </a:pPr>
            <a:r>
              <a:rPr lang="en-US"/>
              <a:t>Right parenthesis → Left parenthesis</a:t>
            </a:r>
            <a:endParaRPr/>
          </a:p>
          <a:p>
            <a:pPr indent="0" lvl="0" marL="0" rtl="0" algn="l">
              <a:spcBef>
                <a:spcPts val="1000"/>
              </a:spcBef>
              <a:spcAft>
                <a:spcPts val="0"/>
              </a:spcAft>
              <a:buNone/>
            </a:pPr>
            <a:r>
              <a:t/>
            </a:r>
            <a:endParaRPr sz="2400"/>
          </a:p>
          <a:p>
            <a:pPr indent="0" lvl="0" marL="0" rtl="0" algn="l">
              <a:spcBef>
                <a:spcPts val="1000"/>
              </a:spcBef>
              <a:spcAft>
                <a:spcPts val="0"/>
              </a:spcAft>
              <a:buNone/>
            </a:pPr>
            <a:r>
              <a:rPr i="1" lang="en-US" sz="2400"/>
              <a:t>Step 2</a:t>
            </a:r>
            <a:r>
              <a:rPr lang="en-US" sz="2400"/>
              <a:t>: Convert to postfix using stack</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i="1" lang="en-US" sz="2400"/>
              <a:t>Step 3</a:t>
            </a:r>
            <a:r>
              <a:rPr lang="en-US" sz="2400"/>
              <a:t>: Reverse the postfix expression.</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4bced92dde_0_30"/>
          <p:cNvSpPr txBox="1"/>
          <p:nvPr>
            <p:ph type="title"/>
          </p:nvPr>
        </p:nvSpPr>
        <p:spPr>
          <a:xfrm>
            <a:off x="620000" y="146925"/>
            <a:ext cx="3058500" cy="1032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000"/>
              <a:t>Example: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solidFill>
                  <a:srgbClr val="0000FF"/>
                </a:solidFill>
              </a:rPr>
              <a:t>(A+(B*C)^D)</a:t>
            </a:r>
            <a:endParaRPr sz="3000">
              <a:solidFill>
                <a:srgbClr val="0000FF"/>
              </a:solidFill>
            </a:endParaRPr>
          </a:p>
        </p:txBody>
      </p:sp>
      <p:sp>
        <p:nvSpPr>
          <p:cNvPr id="348" name="Google Shape;348;g24bced92dde_0_30"/>
          <p:cNvSpPr txBox="1"/>
          <p:nvPr/>
        </p:nvSpPr>
        <p:spPr>
          <a:xfrm>
            <a:off x="302300" y="2135400"/>
            <a:ext cx="36939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Step 1: Reversing the infix </a:t>
            </a:r>
            <a:r>
              <a:rPr lang="en-US" sz="2400">
                <a:latin typeface="Times New Roman"/>
                <a:ea typeface="Times New Roman"/>
                <a:cs typeface="Times New Roman"/>
                <a:sym typeface="Times New Roman"/>
              </a:rPr>
              <a:t>expression:         </a:t>
            </a:r>
            <a:r>
              <a:rPr b="1" lang="en-US" sz="2400">
                <a:solidFill>
                  <a:srgbClr val="0000FF"/>
                </a:solidFill>
                <a:latin typeface="Times New Roman"/>
                <a:ea typeface="Times New Roman"/>
                <a:cs typeface="Times New Roman"/>
                <a:sym typeface="Times New Roman"/>
              </a:rPr>
              <a:t>(D^(C*B)+A)</a:t>
            </a:r>
            <a:endParaRPr b="1"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Step 2: Converting to the Postfix:</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Step 3: Reverse the postfix:</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400">
                <a:solidFill>
                  <a:srgbClr val="0000FF"/>
                </a:solidFill>
                <a:latin typeface="Times New Roman"/>
                <a:ea typeface="Times New Roman"/>
                <a:cs typeface="Times New Roman"/>
                <a:sym typeface="Times New Roman"/>
              </a:rPr>
              <a:t>+A^*BCD</a:t>
            </a:r>
            <a:endParaRPr b="1" sz="2400">
              <a:solidFill>
                <a:srgbClr val="0000FF"/>
              </a:solidFill>
              <a:latin typeface="Times New Roman"/>
              <a:ea typeface="Times New Roman"/>
              <a:cs typeface="Times New Roman"/>
              <a:sym typeface="Times New Roman"/>
            </a:endParaRPr>
          </a:p>
        </p:txBody>
      </p:sp>
      <p:graphicFrame>
        <p:nvGraphicFramePr>
          <p:cNvPr id="349" name="Google Shape;349;g24bced92dde_0_30"/>
          <p:cNvGraphicFramePr/>
          <p:nvPr/>
        </p:nvGraphicFramePr>
        <p:xfrm>
          <a:off x="4995550" y="363700"/>
          <a:ext cx="3000000" cy="3000000"/>
        </p:xfrm>
        <a:graphic>
          <a:graphicData uri="http://schemas.openxmlformats.org/drawingml/2006/table">
            <a:tbl>
              <a:tblPr>
                <a:noFill/>
                <a:tableStyleId>{BE1D6D0B-DA58-4844-94E4-795C0A6CB414}</a:tableStyleId>
              </a:tblPr>
              <a:tblGrid>
                <a:gridCol w="1914450"/>
                <a:gridCol w="1828800"/>
                <a:gridCol w="1828800"/>
              </a:tblGrid>
              <a:tr h="381000">
                <a:tc>
                  <a:txBody>
                    <a:bodyPr/>
                    <a:lstStyle/>
                    <a:p>
                      <a:pPr indent="0" lvl="0" marL="0" rtl="0" algn="l">
                        <a:spcBef>
                          <a:spcPts val="0"/>
                        </a:spcBef>
                        <a:spcAft>
                          <a:spcPts val="0"/>
                        </a:spcAft>
                        <a:buNone/>
                      </a:pPr>
                      <a:r>
                        <a:rPr b="1" lang="en-US" sz="1800">
                          <a:solidFill>
                            <a:srgbClr val="FF0000"/>
                          </a:solidFill>
                        </a:rPr>
                        <a:t>Infix</a:t>
                      </a:r>
                      <a:endParaRPr b="1" sz="1800">
                        <a:solidFill>
                          <a:srgbClr val="FF0000"/>
                        </a:solidFill>
                      </a:endParaRPr>
                    </a:p>
                  </a:txBody>
                  <a:tcPr marT="91425" marB="91425" marR="91425" marL="91425"/>
                </a:tc>
                <a:tc>
                  <a:txBody>
                    <a:bodyPr/>
                    <a:lstStyle/>
                    <a:p>
                      <a:pPr indent="0" lvl="0" marL="0" rtl="0" algn="l">
                        <a:spcBef>
                          <a:spcPts val="0"/>
                        </a:spcBef>
                        <a:spcAft>
                          <a:spcPts val="0"/>
                        </a:spcAft>
                        <a:buNone/>
                      </a:pPr>
                      <a:r>
                        <a:rPr b="1" lang="en-US" sz="1800">
                          <a:solidFill>
                            <a:srgbClr val="FF0000"/>
                          </a:solidFill>
                        </a:rPr>
                        <a:t>Stack</a:t>
                      </a:r>
                      <a:endParaRPr b="1" sz="1800">
                        <a:solidFill>
                          <a:srgbClr val="FF0000"/>
                        </a:solidFill>
                      </a:endParaRPr>
                    </a:p>
                  </a:txBody>
                  <a:tcPr marT="91425" marB="91425" marR="91425" marL="91425"/>
                </a:tc>
                <a:tc>
                  <a:txBody>
                    <a:bodyPr/>
                    <a:lstStyle/>
                    <a:p>
                      <a:pPr indent="0" lvl="0" marL="0" rtl="0" algn="l">
                        <a:spcBef>
                          <a:spcPts val="0"/>
                        </a:spcBef>
                        <a:spcAft>
                          <a:spcPts val="0"/>
                        </a:spcAft>
                        <a:buNone/>
                      </a:pPr>
                      <a:r>
                        <a:rPr b="1" lang="en-US" sz="1800">
                          <a:solidFill>
                            <a:srgbClr val="FF0000"/>
                          </a:solidFill>
                        </a:rPr>
                        <a:t>Postfix</a:t>
                      </a:r>
                      <a:endParaRPr b="1" sz="18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t/>
                      </a:r>
                      <a:endParaRPr b="1" sz="1800"/>
                    </a:p>
                  </a:txBody>
                  <a:tcPr marT="91425" marB="91425" marR="91425" marL="91425"/>
                </a:tc>
              </a:tr>
              <a:tr h="381000">
                <a:tc>
                  <a:txBody>
                    <a:bodyPr/>
                    <a:lstStyle/>
                    <a:p>
                      <a:pPr indent="0" lvl="0" marL="0" rtl="0" algn="l">
                        <a:spcBef>
                          <a:spcPts val="0"/>
                        </a:spcBef>
                        <a:spcAft>
                          <a:spcPts val="0"/>
                        </a:spcAft>
                        <a:buNone/>
                      </a:pPr>
                      <a:r>
                        <a:rPr b="1" lang="en-US" sz="1800"/>
                        <a:t>D</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D</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D</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D</a:t>
                      </a:r>
                      <a:endParaRPr b="1" sz="1800"/>
                    </a:p>
                  </a:txBody>
                  <a:tcPr marT="91425" marB="91425" marR="91425" marL="91425"/>
                </a:tc>
              </a:tr>
              <a:tr h="381000">
                <a:tc>
                  <a:txBody>
                    <a:bodyPr/>
                    <a:lstStyle/>
                    <a:p>
                      <a:pPr indent="0" lvl="0" marL="0" rtl="0" algn="l">
                        <a:spcBef>
                          <a:spcPts val="0"/>
                        </a:spcBef>
                        <a:spcAft>
                          <a:spcPts val="0"/>
                        </a:spcAft>
                        <a:buNone/>
                      </a:pPr>
                      <a:r>
                        <a:rPr b="1" lang="en-US" sz="1800"/>
                        <a:t>C</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a:t>
                      </a:r>
                      <a:endParaRPr b="1" sz="1800"/>
                    </a:p>
                  </a:txBody>
                  <a:tcPr marT="91425" marB="91425" marR="91425" marL="91425"/>
                </a:tc>
                <a:tc>
                  <a:txBody>
                    <a:bodyPr/>
                    <a:lstStyle/>
                    <a:p>
                      <a:pPr indent="0" lvl="0" marL="0" rtl="0" algn="l">
                        <a:spcBef>
                          <a:spcPts val="0"/>
                        </a:spcBef>
                        <a:spcAft>
                          <a:spcPts val="0"/>
                        </a:spcAft>
                        <a:buNone/>
                      </a:pPr>
                      <a:r>
                        <a:rPr b="1" lang="en-US" sz="1800"/>
                        <a:t>DC</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a:t>
                      </a:r>
                      <a:endParaRPr b="1" sz="1800"/>
                    </a:p>
                  </a:txBody>
                  <a:tcPr marT="91425" marB="91425" marR="91425" marL="91425"/>
                </a:tc>
                <a:tc>
                  <a:txBody>
                    <a:bodyPr/>
                    <a:lstStyle/>
                    <a:p>
                      <a:pPr indent="0" lvl="0" marL="0" rtl="0" algn="l">
                        <a:spcBef>
                          <a:spcPts val="0"/>
                        </a:spcBef>
                        <a:spcAft>
                          <a:spcPts val="0"/>
                        </a:spcAft>
                        <a:buNone/>
                      </a:pPr>
                      <a:r>
                        <a:rPr b="1" lang="en-US" sz="1800"/>
                        <a:t>DC</a:t>
                      </a:r>
                      <a:endParaRPr b="1" sz="1800"/>
                    </a:p>
                  </a:txBody>
                  <a:tcPr marT="91425" marB="91425" marR="91425" marL="91425"/>
                </a:tc>
              </a:tr>
              <a:tr h="381000">
                <a:tc>
                  <a:txBody>
                    <a:bodyPr/>
                    <a:lstStyle/>
                    <a:p>
                      <a:pPr indent="0" lvl="0" marL="0" rtl="0" algn="l">
                        <a:spcBef>
                          <a:spcPts val="0"/>
                        </a:spcBef>
                        <a:spcAft>
                          <a:spcPts val="0"/>
                        </a:spcAft>
                        <a:buNone/>
                      </a:pPr>
                      <a:r>
                        <a:rPr b="1" lang="en-US" sz="1800"/>
                        <a:t>B</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a:t>
                      </a:r>
                      <a:endParaRPr b="1" sz="1800"/>
                    </a:p>
                  </a:txBody>
                  <a:tcPr marT="91425" marB="91425" marR="91425" marL="91425"/>
                </a:tc>
                <a:tc>
                  <a:txBody>
                    <a:bodyPr/>
                    <a:lstStyle/>
                    <a:p>
                      <a:pPr indent="0" lvl="0" marL="0" rtl="0" algn="l">
                        <a:spcBef>
                          <a:spcPts val="0"/>
                        </a:spcBef>
                        <a:spcAft>
                          <a:spcPts val="0"/>
                        </a:spcAft>
                        <a:buNone/>
                      </a:pPr>
                      <a:r>
                        <a:rPr b="1" lang="en-US" sz="1800"/>
                        <a:t>DCB</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DCB*</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DCB*^</a:t>
                      </a:r>
                      <a:endParaRPr b="1" sz="1800"/>
                    </a:p>
                  </a:txBody>
                  <a:tcPr marT="91425" marB="91425" marR="91425" marL="91425"/>
                </a:tc>
              </a:tr>
              <a:tr h="381000">
                <a:tc>
                  <a:txBody>
                    <a:bodyPr/>
                    <a:lstStyle/>
                    <a:p>
                      <a:pPr indent="0" lvl="0" marL="0" rtl="0" algn="l">
                        <a:spcBef>
                          <a:spcPts val="0"/>
                        </a:spcBef>
                        <a:spcAft>
                          <a:spcPts val="0"/>
                        </a:spcAft>
                        <a:buNone/>
                      </a:pPr>
                      <a:r>
                        <a:rPr b="1" lang="en-US" sz="1800"/>
                        <a:t>A</a:t>
                      </a:r>
                      <a:endParaRPr b="1" sz="1800"/>
                    </a:p>
                  </a:txBody>
                  <a:tcPr marT="91425" marB="91425" marR="91425" marL="91425"/>
                </a:tc>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DCB*^A</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None/>
                      </a:pPr>
                      <a:r>
                        <a:rPr b="1" lang="en-US" sz="1800">
                          <a:solidFill>
                            <a:srgbClr val="0000FF"/>
                          </a:solidFill>
                        </a:rPr>
                        <a:t>DCB*^A+</a:t>
                      </a:r>
                      <a:endParaRPr b="1" sz="1800">
                        <a:solidFill>
                          <a:srgbClr val="0000FF"/>
                        </a:solidFill>
                      </a:endParaRPr>
                    </a:p>
                  </a:txBody>
                  <a:tcPr marT="91425" marB="91425" marR="91425" marL="91425"/>
                </a:tc>
              </a:tr>
            </a:tbl>
          </a:graphicData>
        </a:graphic>
      </p:graphicFrame>
      <p:sp>
        <p:nvSpPr>
          <p:cNvPr id="350" name="Google Shape;350;g24bced92dde_0_30"/>
          <p:cNvSpPr/>
          <p:nvPr/>
        </p:nvSpPr>
        <p:spPr>
          <a:xfrm>
            <a:off x="3849825" y="3927775"/>
            <a:ext cx="950700" cy="24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4bced92dde_0_39"/>
          <p:cNvSpPr txBox="1"/>
          <p:nvPr>
            <p:ph type="title"/>
          </p:nvPr>
        </p:nvSpPr>
        <p:spPr>
          <a:xfrm>
            <a:off x="729075" y="178100"/>
            <a:ext cx="7859100" cy="476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000">
                <a:solidFill>
                  <a:srgbClr val="0000FF"/>
                </a:solidFill>
              </a:rPr>
              <a:t>Code: infix to postfix using stack</a:t>
            </a:r>
            <a:endParaRPr sz="3000">
              <a:solidFill>
                <a:srgbClr val="0000FF"/>
              </a:solidFill>
            </a:endParaRPr>
          </a:p>
        </p:txBody>
      </p:sp>
      <p:pic>
        <p:nvPicPr>
          <p:cNvPr id="357" name="Google Shape;357;g24bced92dde_0_39"/>
          <p:cNvPicPr preferRelativeResize="0"/>
          <p:nvPr/>
        </p:nvPicPr>
        <p:blipFill>
          <a:blip r:embed="rId3">
            <a:alphaModFix/>
          </a:blip>
          <a:stretch>
            <a:fillRect/>
          </a:stretch>
        </p:blipFill>
        <p:spPr>
          <a:xfrm>
            <a:off x="370600" y="2412600"/>
            <a:ext cx="2855925" cy="1858075"/>
          </a:xfrm>
          <a:prstGeom prst="rect">
            <a:avLst/>
          </a:prstGeom>
          <a:noFill/>
          <a:ln>
            <a:noFill/>
          </a:ln>
        </p:spPr>
      </p:pic>
      <p:pic>
        <p:nvPicPr>
          <p:cNvPr id="358" name="Google Shape;358;g24bced92dde_0_39"/>
          <p:cNvPicPr preferRelativeResize="0"/>
          <p:nvPr/>
        </p:nvPicPr>
        <p:blipFill>
          <a:blip r:embed="rId4">
            <a:alphaModFix/>
          </a:blip>
          <a:stretch>
            <a:fillRect/>
          </a:stretch>
        </p:blipFill>
        <p:spPr>
          <a:xfrm>
            <a:off x="4282950" y="1317488"/>
            <a:ext cx="2895600" cy="3724275"/>
          </a:xfrm>
          <a:prstGeom prst="rect">
            <a:avLst/>
          </a:prstGeom>
          <a:noFill/>
          <a:ln>
            <a:noFill/>
          </a:ln>
        </p:spPr>
      </p:pic>
      <p:pic>
        <p:nvPicPr>
          <p:cNvPr id="359" name="Google Shape;359;g24bced92dde_0_39"/>
          <p:cNvPicPr preferRelativeResize="0"/>
          <p:nvPr/>
        </p:nvPicPr>
        <p:blipFill>
          <a:blip r:embed="rId5">
            <a:alphaModFix/>
          </a:blip>
          <a:stretch>
            <a:fillRect/>
          </a:stretch>
        </p:blipFill>
        <p:spPr>
          <a:xfrm>
            <a:off x="8234975" y="557825"/>
            <a:ext cx="3533775" cy="5076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4bced92dde_0_47"/>
          <p:cNvSpPr txBox="1"/>
          <p:nvPr>
            <p:ph type="title"/>
          </p:nvPr>
        </p:nvSpPr>
        <p:spPr>
          <a:xfrm>
            <a:off x="542050" y="240425"/>
            <a:ext cx="5257800" cy="679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36666"/>
              <a:buFont typeface="Arial"/>
              <a:buNone/>
            </a:pPr>
            <a:r>
              <a:rPr lang="en-US" sz="3000">
                <a:solidFill>
                  <a:srgbClr val="0000FF"/>
                </a:solidFill>
              </a:rPr>
              <a:t>Code: infix to postfix using stack</a:t>
            </a:r>
            <a:endParaRPr sz="3000"/>
          </a:p>
        </p:txBody>
      </p:sp>
      <p:pic>
        <p:nvPicPr>
          <p:cNvPr id="366" name="Google Shape;366;g24bced92dde_0_47"/>
          <p:cNvPicPr preferRelativeResize="0"/>
          <p:nvPr/>
        </p:nvPicPr>
        <p:blipFill>
          <a:blip r:embed="rId3">
            <a:alphaModFix/>
          </a:blip>
          <a:stretch>
            <a:fillRect/>
          </a:stretch>
        </p:blipFill>
        <p:spPr>
          <a:xfrm>
            <a:off x="620000" y="1025275"/>
            <a:ext cx="6248400" cy="5257800"/>
          </a:xfrm>
          <a:prstGeom prst="rect">
            <a:avLst/>
          </a:prstGeom>
          <a:noFill/>
          <a:ln>
            <a:noFill/>
          </a:ln>
        </p:spPr>
      </p:pic>
      <p:pic>
        <p:nvPicPr>
          <p:cNvPr id="367" name="Google Shape;367;g24bced92dde_0_47"/>
          <p:cNvPicPr preferRelativeResize="0"/>
          <p:nvPr/>
        </p:nvPicPr>
        <p:blipFill>
          <a:blip r:embed="rId4">
            <a:alphaModFix/>
          </a:blip>
          <a:stretch>
            <a:fillRect/>
          </a:stretch>
        </p:blipFill>
        <p:spPr>
          <a:xfrm>
            <a:off x="7051975" y="1272925"/>
            <a:ext cx="4800600" cy="5010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4bced92dde_0_54"/>
          <p:cNvSpPr txBox="1"/>
          <p:nvPr>
            <p:ph type="title"/>
          </p:nvPr>
        </p:nvSpPr>
        <p:spPr>
          <a:xfrm>
            <a:off x="464125" y="178100"/>
            <a:ext cx="5926200" cy="78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0000FF"/>
                </a:solidFill>
              </a:rPr>
              <a:t>Code: infix to postfix using stack</a:t>
            </a:r>
            <a:endParaRPr/>
          </a:p>
        </p:txBody>
      </p:sp>
      <p:pic>
        <p:nvPicPr>
          <p:cNvPr id="374" name="Google Shape;374;g24bced92dde_0_54"/>
          <p:cNvPicPr preferRelativeResize="0"/>
          <p:nvPr/>
        </p:nvPicPr>
        <p:blipFill>
          <a:blip r:embed="rId3">
            <a:alphaModFix/>
          </a:blip>
          <a:stretch>
            <a:fillRect/>
          </a:stretch>
        </p:blipFill>
        <p:spPr>
          <a:xfrm>
            <a:off x="323850" y="966500"/>
            <a:ext cx="7858125" cy="3495675"/>
          </a:xfrm>
          <a:prstGeom prst="rect">
            <a:avLst/>
          </a:prstGeom>
          <a:noFill/>
          <a:ln>
            <a:noFill/>
          </a:ln>
        </p:spPr>
      </p:pic>
      <p:pic>
        <p:nvPicPr>
          <p:cNvPr id="375" name="Google Shape;375;g24bced92dde_0_54"/>
          <p:cNvPicPr preferRelativeResize="0"/>
          <p:nvPr/>
        </p:nvPicPr>
        <p:blipFill>
          <a:blip r:embed="rId4">
            <a:alphaModFix/>
          </a:blip>
          <a:stretch>
            <a:fillRect/>
          </a:stretch>
        </p:blipFill>
        <p:spPr>
          <a:xfrm>
            <a:off x="7306550" y="4614575"/>
            <a:ext cx="4481625" cy="1760250"/>
          </a:xfrm>
          <a:prstGeom prst="rect">
            <a:avLst/>
          </a:prstGeom>
          <a:noFill/>
          <a:ln>
            <a:noFill/>
          </a:ln>
        </p:spPr>
      </p:pic>
      <p:pic>
        <p:nvPicPr>
          <p:cNvPr id="376" name="Google Shape;376;g24bced92dde_0_54"/>
          <p:cNvPicPr preferRelativeResize="0"/>
          <p:nvPr/>
        </p:nvPicPr>
        <p:blipFill>
          <a:blip r:embed="rId5">
            <a:alphaModFix/>
          </a:blip>
          <a:stretch>
            <a:fillRect/>
          </a:stretch>
        </p:blipFill>
        <p:spPr>
          <a:xfrm>
            <a:off x="9768300" y="2053925"/>
            <a:ext cx="1469950" cy="455475"/>
          </a:xfrm>
          <a:prstGeom prst="rect">
            <a:avLst/>
          </a:prstGeom>
          <a:noFill/>
          <a:ln>
            <a:noFill/>
          </a:ln>
        </p:spPr>
      </p:pic>
      <p:sp>
        <p:nvSpPr>
          <p:cNvPr id="377" name="Google Shape;377;g24bced92dde_0_54"/>
          <p:cNvSpPr txBox="1"/>
          <p:nvPr/>
        </p:nvSpPr>
        <p:spPr>
          <a:xfrm>
            <a:off x="9881750" y="1511875"/>
            <a:ext cx="182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F0000"/>
                </a:solidFill>
                <a:latin typeface="Times New Roman"/>
                <a:ea typeface="Times New Roman"/>
                <a:cs typeface="Times New Roman"/>
                <a:sym typeface="Times New Roman"/>
              </a:rPr>
              <a:t>Output:</a:t>
            </a:r>
            <a:endParaRPr b="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4bbf2daaf7_0_9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GitHub Link:  Code</a:t>
            </a:r>
            <a:endParaRPr sz="3000">
              <a:solidFill>
                <a:srgbClr val="4A86E8"/>
              </a:solidFill>
            </a:endParaRPr>
          </a:p>
        </p:txBody>
      </p:sp>
      <p:sp>
        <p:nvSpPr>
          <p:cNvPr id="384" name="Google Shape;384;g24bbf2daaf7_0_98"/>
          <p:cNvSpPr txBox="1"/>
          <p:nvPr>
            <p:ph idx="1" type="body"/>
          </p:nvPr>
        </p:nvSpPr>
        <p:spPr>
          <a:xfrm>
            <a:off x="903025" y="3057200"/>
            <a:ext cx="10515600" cy="16668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u="sng">
                <a:solidFill>
                  <a:schemeClr val="hlink"/>
                </a:solidFill>
                <a:hlinkClick r:id="rId3"/>
              </a:rPr>
              <a:t>Conversion: Infix to Postfix: Click Here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4ccc771f81_0_45"/>
          <p:cNvSpPr txBox="1"/>
          <p:nvPr>
            <p:ph type="title"/>
          </p:nvPr>
        </p:nvSpPr>
        <p:spPr>
          <a:xfrm>
            <a:off x="479700" y="115725"/>
            <a:ext cx="5257800" cy="741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000">
                <a:solidFill>
                  <a:srgbClr val="4A86E8"/>
                </a:solidFill>
              </a:rPr>
              <a:t>Code: Infix to Prefix Conversion</a:t>
            </a:r>
            <a:endParaRPr sz="3000">
              <a:solidFill>
                <a:srgbClr val="4A86E8"/>
              </a:solidFill>
            </a:endParaRPr>
          </a:p>
        </p:txBody>
      </p:sp>
      <p:pic>
        <p:nvPicPr>
          <p:cNvPr id="391" name="Google Shape;391;g24ccc771f81_0_45"/>
          <p:cNvPicPr preferRelativeResize="0"/>
          <p:nvPr/>
        </p:nvPicPr>
        <p:blipFill>
          <a:blip r:embed="rId3">
            <a:alphaModFix/>
          </a:blip>
          <a:stretch>
            <a:fillRect/>
          </a:stretch>
        </p:blipFill>
        <p:spPr>
          <a:xfrm>
            <a:off x="230350" y="935275"/>
            <a:ext cx="6953250" cy="5448300"/>
          </a:xfrm>
          <a:prstGeom prst="rect">
            <a:avLst/>
          </a:prstGeom>
          <a:noFill/>
          <a:ln>
            <a:noFill/>
          </a:ln>
        </p:spPr>
      </p:pic>
      <p:pic>
        <p:nvPicPr>
          <p:cNvPr id="392" name="Google Shape;392;g24ccc771f81_0_45"/>
          <p:cNvPicPr preferRelativeResize="0"/>
          <p:nvPr/>
        </p:nvPicPr>
        <p:blipFill>
          <a:blip r:embed="rId4">
            <a:alphaModFix/>
          </a:blip>
          <a:stretch>
            <a:fillRect/>
          </a:stretch>
        </p:blipFill>
        <p:spPr>
          <a:xfrm>
            <a:off x="7273650" y="2537100"/>
            <a:ext cx="4703599" cy="3527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4ccc771f81_0_50"/>
          <p:cNvSpPr txBox="1"/>
          <p:nvPr>
            <p:ph type="title"/>
          </p:nvPr>
        </p:nvSpPr>
        <p:spPr>
          <a:xfrm>
            <a:off x="479700" y="115725"/>
            <a:ext cx="5257800" cy="741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000">
                <a:solidFill>
                  <a:srgbClr val="4A86E8"/>
                </a:solidFill>
              </a:rPr>
              <a:t>Code: Infix to Prefix Conversion</a:t>
            </a:r>
            <a:endParaRPr sz="3000">
              <a:solidFill>
                <a:srgbClr val="4A86E8"/>
              </a:solidFill>
            </a:endParaRPr>
          </a:p>
        </p:txBody>
      </p:sp>
      <p:pic>
        <p:nvPicPr>
          <p:cNvPr id="399" name="Google Shape;399;g24ccc771f81_0_50"/>
          <p:cNvPicPr preferRelativeResize="0"/>
          <p:nvPr/>
        </p:nvPicPr>
        <p:blipFill>
          <a:blip r:embed="rId3">
            <a:alphaModFix/>
          </a:blip>
          <a:stretch>
            <a:fillRect/>
          </a:stretch>
        </p:blipFill>
        <p:spPr>
          <a:xfrm>
            <a:off x="479700" y="1439700"/>
            <a:ext cx="7210425" cy="5219700"/>
          </a:xfrm>
          <a:prstGeom prst="rect">
            <a:avLst/>
          </a:prstGeom>
          <a:noFill/>
          <a:ln>
            <a:noFill/>
          </a:ln>
        </p:spPr>
      </p:pic>
      <p:pic>
        <p:nvPicPr>
          <p:cNvPr id="400" name="Google Shape;400;g24ccc771f81_0_50"/>
          <p:cNvPicPr preferRelativeResize="0"/>
          <p:nvPr/>
        </p:nvPicPr>
        <p:blipFill>
          <a:blip r:embed="rId4">
            <a:alphaModFix/>
          </a:blip>
          <a:stretch>
            <a:fillRect/>
          </a:stretch>
        </p:blipFill>
        <p:spPr>
          <a:xfrm>
            <a:off x="5817200" y="115713"/>
            <a:ext cx="6286500" cy="132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25927491d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600">
                <a:solidFill>
                  <a:srgbClr val="4A86E8"/>
                </a:solidFill>
              </a:rPr>
              <a:t>stack operation:</a:t>
            </a:r>
            <a:endParaRPr sz="3600">
              <a:solidFill>
                <a:srgbClr val="4A86E8"/>
              </a:solidFill>
            </a:endParaRPr>
          </a:p>
        </p:txBody>
      </p:sp>
      <p:pic>
        <p:nvPicPr>
          <p:cNvPr id="70" name="Google Shape;70;g225927491d7_0_0"/>
          <p:cNvPicPr preferRelativeResize="0"/>
          <p:nvPr/>
        </p:nvPicPr>
        <p:blipFill>
          <a:blip r:embed="rId3">
            <a:alphaModFix/>
          </a:blip>
          <a:stretch>
            <a:fillRect/>
          </a:stretch>
        </p:blipFill>
        <p:spPr>
          <a:xfrm>
            <a:off x="1192925" y="1807750"/>
            <a:ext cx="9636976" cy="4402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4ccc771f81_0_57"/>
          <p:cNvSpPr txBox="1"/>
          <p:nvPr>
            <p:ph type="title"/>
          </p:nvPr>
        </p:nvSpPr>
        <p:spPr>
          <a:xfrm>
            <a:off x="479700" y="115725"/>
            <a:ext cx="5257800" cy="741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000">
                <a:solidFill>
                  <a:srgbClr val="4A86E8"/>
                </a:solidFill>
              </a:rPr>
              <a:t>Code: Infix to Prefix Conversion</a:t>
            </a:r>
            <a:endParaRPr sz="3000">
              <a:solidFill>
                <a:srgbClr val="4A86E8"/>
              </a:solidFill>
            </a:endParaRPr>
          </a:p>
        </p:txBody>
      </p:sp>
      <p:pic>
        <p:nvPicPr>
          <p:cNvPr id="407" name="Google Shape;407;g24ccc771f81_0_57"/>
          <p:cNvPicPr preferRelativeResize="0"/>
          <p:nvPr/>
        </p:nvPicPr>
        <p:blipFill>
          <a:blip r:embed="rId3">
            <a:alphaModFix/>
          </a:blip>
          <a:stretch>
            <a:fillRect/>
          </a:stretch>
        </p:blipFill>
        <p:spPr>
          <a:xfrm>
            <a:off x="292700" y="1103250"/>
            <a:ext cx="5257800" cy="4371975"/>
          </a:xfrm>
          <a:prstGeom prst="rect">
            <a:avLst/>
          </a:prstGeom>
          <a:noFill/>
          <a:ln>
            <a:noFill/>
          </a:ln>
        </p:spPr>
      </p:pic>
      <p:pic>
        <p:nvPicPr>
          <p:cNvPr id="408" name="Google Shape;408;g24ccc771f81_0_57"/>
          <p:cNvPicPr preferRelativeResize="0"/>
          <p:nvPr/>
        </p:nvPicPr>
        <p:blipFill>
          <a:blip r:embed="rId4">
            <a:alphaModFix/>
          </a:blip>
          <a:stretch>
            <a:fillRect/>
          </a:stretch>
        </p:blipFill>
        <p:spPr>
          <a:xfrm>
            <a:off x="5702900" y="1009725"/>
            <a:ext cx="6336701" cy="436951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24ccc771f81_0_64"/>
          <p:cNvSpPr txBox="1"/>
          <p:nvPr>
            <p:ph type="title"/>
          </p:nvPr>
        </p:nvSpPr>
        <p:spPr>
          <a:xfrm>
            <a:off x="479700" y="115725"/>
            <a:ext cx="5257800" cy="741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000">
                <a:solidFill>
                  <a:srgbClr val="4A86E8"/>
                </a:solidFill>
              </a:rPr>
              <a:t>Code: Infix to Prefix Conversion</a:t>
            </a:r>
            <a:endParaRPr sz="3000">
              <a:solidFill>
                <a:srgbClr val="4A86E8"/>
              </a:solidFill>
            </a:endParaRPr>
          </a:p>
        </p:txBody>
      </p:sp>
      <p:pic>
        <p:nvPicPr>
          <p:cNvPr id="415" name="Google Shape;415;g24ccc771f81_0_64"/>
          <p:cNvPicPr preferRelativeResize="0"/>
          <p:nvPr/>
        </p:nvPicPr>
        <p:blipFill>
          <a:blip r:embed="rId3">
            <a:alphaModFix/>
          </a:blip>
          <a:stretch>
            <a:fillRect/>
          </a:stretch>
        </p:blipFill>
        <p:spPr>
          <a:xfrm>
            <a:off x="152400" y="1009725"/>
            <a:ext cx="6686550" cy="4143375"/>
          </a:xfrm>
          <a:prstGeom prst="rect">
            <a:avLst/>
          </a:prstGeom>
          <a:noFill/>
          <a:ln>
            <a:noFill/>
          </a:ln>
        </p:spPr>
      </p:pic>
      <p:pic>
        <p:nvPicPr>
          <p:cNvPr id="416" name="Google Shape;416;g24ccc771f81_0_64"/>
          <p:cNvPicPr preferRelativeResize="0"/>
          <p:nvPr/>
        </p:nvPicPr>
        <p:blipFill>
          <a:blip r:embed="rId4">
            <a:alphaModFix/>
          </a:blip>
          <a:stretch>
            <a:fillRect/>
          </a:stretch>
        </p:blipFill>
        <p:spPr>
          <a:xfrm>
            <a:off x="6991350" y="152400"/>
            <a:ext cx="5048250" cy="483578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24ccc771f81_0_71"/>
          <p:cNvSpPr txBox="1"/>
          <p:nvPr>
            <p:ph type="title"/>
          </p:nvPr>
        </p:nvSpPr>
        <p:spPr>
          <a:xfrm>
            <a:off x="479700" y="115725"/>
            <a:ext cx="5257800" cy="741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000">
                <a:solidFill>
                  <a:srgbClr val="4A86E8"/>
                </a:solidFill>
              </a:rPr>
              <a:t>Code: Infix to Prefix Conversion</a:t>
            </a:r>
            <a:endParaRPr sz="3000">
              <a:solidFill>
                <a:srgbClr val="4A86E8"/>
              </a:solidFill>
            </a:endParaRPr>
          </a:p>
        </p:txBody>
      </p:sp>
      <p:pic>
        <p:nvPicPr>
          <p:cNvPr id="423" name="Google Shape;423;g24ccc771f81_0_71"/>
          <p:cNvPicPr preferRelativeResize="0"/>
          <p:nvPr/>
        </p:nvPicPr>
        <p:blipFill>
          <a:blip r:embed="rId3">
            <a:alphaModFix/>
          </a:blip>
          <a:stretch>
            <a:fillRect/>
          </a:stretch>
        </p:blipFill>
        <p:spPr>
          <a:xfrm>
            <a:off x="1648675" y="814388"/>
            <a:ext cx="3314700" cy="5229225"/>
          </a:xfrm>
          <a:prstGeom prst="rect">
            <a:avLst/>
          </a:prstGeom>
          <a:noFill/>
          <a:ln>
            <a:noFill/>
          </a:ln>
        </p:spPr>
      </p:pic>
      <p:pic>
        <p:nvPicPr>
          <p:cNvPr id="424" name="Google Shape;424;g24ccc771f81_0_71"/>
          <p:cNvPicPr preferRelativeResize="0"/>
          <p:nvPr/>
        </p:nvPicPr>
        <p:blipFill>
          <a:blip r:embed="rId4">
            <a:alphaModFix/>
          </a:blip>
          <a:stretch>
            <a:fillRect/>
          </a:stretch>
        </p:blipFill>
        <p:spPr>
          <a:xfrm>
            <a:off x="6096000" y="1056400"/>
            <a:ext cx="4533900" cy="4019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4ccc771f81_0_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GitHub Link: Code</a:t>
            </a:r>
            <a:endParaRPr sz="3000">
              <a:solidFill>
                <a:srgbClr val="4A86E8"/>
              </a:solidFill>
            </a:endParaRPr>
          </a:p>
        </p:txBody>
      </p:sp>
      <p:sp>
        <p:nvSpPr>
          <p:cNvPr id="431" name="Google Shape;431;g24ccc771f81_0_39"/>
          <p:cNvSpPr txBox="1"/>
          <p:nvPr>
            <p:ph idx="1" type="body"/>
          </p:nvPr>
        </p:nvSpPr>
        <p:spPr>
          <a:xfrm>
            <a:off x="838200" y="2701725"/>
            <a:ext cx="10515600" cy="17631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u="sng">
                <a:solidFill>
                  <a:schemeClr val="hlink"/>
                </a:solidFill>
                <a:hlinkClick r:id="rId3"/>
              </a:rPr>
              <a:t>Conversion: Infix to Prefix : Click Here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4bced92dde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Evaluation: postfix expression</a:t>
            </a:r>
            <a:endParaRPr sz="3000">
              <a:solidFill>
                <a:srgbClr val="4A86E8"/>
              </a:solidFill>
            </a:endParaRPr>
          </a:p>
        </p:txBody>
      </p:sp>
      <p:sp>
        <p:nvSpPr>
          <p:cNvPr id="438" name="Google Shape;438;g24bced92dde_0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b="1" lang="en-US" sz="2400"/>
              <a:t>Algorithm:</a:t>
            </a:r>
            <a:endParaRPr b="1" sz="2400"/>
          </a:p>
          <a:p>
            <a:pPr indent="0" lvl="0" marL="0" rtl="0" algn="l">
              <a:spcBef>
                <a:spcPts val="400"/>
              </a:spcBef>
              <a:spcAft>
                <a:spcPts val="0"/>
              </a:spcAft>
              <a:buNone/>
            </a:pPr>
            <a:r>
              <a:rPr b="1" i="1" lang="en-US" sz="2400"/>
              <a:t>Step 1</a:t>
            </a:r>
            <a:r>
              <a:rPr lang="en-US" sz="2400"/>
              <a:t>: Traverse from left to right</a:t>
            </a:r>
            <a:endParaRPr sz="2400"/>
          </a:p>
          <a:p>
            <a:pPr indent="0" lvl="0" marL="0" rtl="0" algn="l">
              <a:spcBef>
                <a:spcPts val="400"/>
              </a:spcBef>
              <a:spcAft>
                <a:spcPts val="0"/>
              </a:spcAft>
              <a:buNone/>
            </a:pPr>
            <a:r>
              <a:t/>
            </a:r>
            <a:endParaRPr sz="2400"/>
          </a:p>
          <a:p>
            <a:pPr indent="0" lvl="0" marL="0" rtl="0" algn="l">
              <a:spcBef>
                <a:spcPts val="400"/>
              </a:spcBef>
              <a:spcAft>
                <a:spcPts val="0"/>
              </a:spcAft>
              <a:buNone/>
            </a:pPr>
            <a:r>
              <a:rPr b="1" i="1" lang="en-US" sz="2400"/>
              <a:t>Step 2</a:t>
            </a:r>
            <a:r>
              <a:rPr lang="en-US" sz="2400"/>
              <a:t>: If the current character is an operand push it into the stack.</a:t>
            </a:r>
            <a:endParaRPr sz="2400"/>
          </a:p>
          <a:p>
            <a:pPr indent="0" lvl="0" marL="0" rtl="0" algn="l">
              <a:spcBef>
                <a:spcPts val="400"/>
              </a:spcBef>
              <a:spcAft>
                <a:spcPts val="0"/>
              </a:spcAft>
              <a:buNone/>
            </a:pPr>
            <a:r>
              <a:t/>
            </a:r>
            <a:endParaRPr sz="2400"/>
          </a:p>
          <a:p>
            <a:pPr indent="0" lvl="0" marL="0" rtl="0" algn="l">
              <a:spcBef>
                <a:spcPts val="400"/>
              </a:spcBef>
              <a:spcAft>
                <a:spcPts val="0"/>
              </a:spcAft>
              <a:buNone/>
            </a:pPr>
            <a:r>
              <a:rPr b="1" i="1" lang="en-US" sz="2400"/>
              <a:t>Step 3</a:t>
            </a:r>
            <a:r>
              <a:rPr lang="en-US" sz="2400"/>
              <a:t>: If the current character is an operator.</a:t>
            </a:r>
            <a:endParaRPr sz="2400"/>
          </a:p>
          <a:p>
            <a:pPr indent="-381000" lvl="0" marL="1371600" rtl="0" algn="l">
              <a:spcBef>
                <a:spcPts val="400"/>
              </a:spcBef>
              <a:spcAft>
                <a:spcPts val="0"/>
              </a:spcAft>
              <a:buSzPts val="2400"/>
              <a:buChar char="-"/>
            </a:pPr>
            <a:r>
              <a:rPr lang="en-US" sz="2400"/>
              <a:t>pop a character form the stack, let it be operand2(op2).</a:t>
            </a:r>
            <a:endParaRPr sz="2400"/>
          </a:p>
          <a:p>
            <a:pPr indent="-381000" lvl="0" marL="1371600" rtl="0" algn="l">
              <a:spcBef>
                <a:spcPts val="400"/>
              </a:spcBef>
              <a:spcAft>
                <a:spcPts val="0"/>
              </a:spcAft>
              <a:buSzPts val="2400"/>
              <a:buChar char="-"/>
            </a:pPr>
            <a:r>
              <a:rPr lang="en-US" sz="2400"/>
              <a:t>pop another character, let it be operand1(op1).</a:t>
            </a:r>
            <a:endParaRPr sz="2400"/>
          </a:p>
          <a:p>
            <a:pPr indent="-381000" lvl="0" marL="1371600" rtl="0" algn="l">
              <a:spcBef>
                <a:spcPts val="400"/>
              </a:spcBef>
              <a:spcAft>
                <a:spcPts val="0"/>
              </a:spcAft>
              <a:buSzPts val="2400"/>
              <a:buChar char="-"/>
            </a:pPr>
            <a:r>
              <a:rPr lang="en-US" sz="2400"/>
              <a:t>compute the result of op1 and op2, and push it into the stack.</a:t>
            </a:r>
            <a:endParaRPr sz="2400"/>
          </a:p>
          <a:p>
            <a:pPr indent="0" lvl="0" marL="0" rtl="0" algn="l">
              <a:spcBef>
                <a:spcPts val="400"/>
              </a:spcBef>
              <a:spcAft>
                <a:spcPts val="0"/>
              </a:spcAft>
              <a:buNone/>
            </a:pPr>
            <a:r>
              <a:t/>
            </a:r>
            <a:endParaRPr sz="2400"/>
          </a:p>
          <a:p>
            <a:pPr indent="0" lvl="0" marL="0" rtl="0" algn="l">
              <a:spcBef>
                <a:spcPts val="400"/>
              </a:spcBef>
              <a:spcAft>
                <a:spcPts val="0"/>
              </a:spcAft>
              <a:buNone/>
            </a:pPr>
            <a:r>
              <a:rPr b="1" i="1" lang="en-US" sz="2400"/>
              <a:t>Step 4</a:t>
            </a:r>
            <a:r>
              <a:rPr lang="en-US" sz="2400"/>
              <a:t>: When the expression is ended, the number in the stack is the final answer.</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4bced92dde_0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Example: </a:t>
            </a:r>
            <a:r>
              <a:rPr lang="en-US" sz="3000">
                <a:solidFill>
                  <a:srgbClr val="4A86E8"/>
                </a:solidFill>
              </a:rPr>
              <a:t>Evaluation</a:t>
            </a:r>
            <a:r>
              <a:rPr lang="en-US" sz="3000">
                <a:solidFill>
                  <a:srgbClr val="4A86E8"/>
                </a:solidFill>
              </a:rPr>
              <a:t> postfix expression:</a:t>
            </a:r>
            <a:endParaRPr sz="3000">
              <a:solidFill>
                <a:srgbClr val="4A86E8"/>
              </a:solidFill>
            </a:endParaRPr>
          </a:p>
        </p:txBody>
      </p:sp>
      <p:sp>
        <p:nvSpPr>
          <p:cNvPr id="445" name="Google Shape;445;g24bced92dde_0_24"/>
          <p:cNvSpPr txBox="1"/>
          <p:nvPr>
            <p:ph idx="1" type="body"/>
          </p:nvPr>
        </p:nvSpPr>
        <p:spPr>
          <a:xfrm>
            <a:off x="838200" y="1825625"/>
            <a:ext cx="10515600" cy="808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Postfix expression:  </a:t>
            </a:r>
            <a:r>
              <a:rPr b="1" lang="en-US">
                <a:solidFill>
                  <a:srgbClr val="0000FF"/>
                </a:solidFill>
              </a:rPr>
              <a:t>43+5*</a:t>
            </a:r>
            <a:endParaRPr b="1">
              <a:solidFill>
                <a:srgbClr val="0000FF"/>
              </a:solidFill>
            </a:endParaRPr>
          </a:p>
        </p:txBody>
      </p:sp>
      <p:pic>
        <p:nvPicPr>
          <p:cNvPr id="446" name="Google Shape;446;g24bced92dde_0_24"/>
          <p:cNvPicPr preferRelativeResize="0"/>
          <p:nvPr/>
        </p:nvPicPr>
        <p:blipFill>
          <a:blip r:embed="rId3">
            <a:alphaModFix/>
          </a:blip>
          <a:stretch>
            <a:fillRect/>
          </a:stretch>
        </p:blipFill>
        <p:spPr>
          <a:xfrm>
            <a:off x="2272150" y="2365675"/>
            <a:ext cx="7001725" cy="37000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4ccc771f81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Alternative: Evaluation of postfix expression:</a:t>
            </a:r>
            <a:endParaRPr sz="3000">
              <a:solidFill>
                <a:srgbClr val="4A86E8"/>
              </a:solidFill>
            </a:endParaRPr>
          </a:p>
        </p:txBody>
      </p:sp>
      <p:sp>
        <p:nvSpPr>
          <p:cNvPr id="453" name="Google Shape;453;g24ccc771f81_0_0"/>
          <p:cNvSpPr txBox="1"/>
          <p:nvPr>
            <p:ph idx="1" type="body"/>
          </p:nvPr>
        </p:nvSpPr>
        <p:spPr>
          <a:xfrm>
            <a:off x="962875" y="1955000"/>
            <a:ext cx="5133000" cy="705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postfix expression:  </a:t>
            </a:r>
            <a:r>
              <a:rPr b="1" lang="en-US">
                <a:solidFill>
                  <a:srgbClr val="0000FF"/>
                </a:solidFill>
              </a:rPr>
              <a:t> 43+5*</a:t>
            </a:r>
            <a:endParaRPr b="1">
              <a:solidFill>
                <a:srgbClr val="0000FF"/>
              </a:solidFill>
            </a:endParaRPr>
          </a:p>
        </p:txBody>
      </p:sp>
      <p:graphicFrame>
        <p:nvGraphicFramePr>
          <p:cNvPr id="454" name="Google Shape;454;g24ccc771f81_0_0"/>
          <p:cNvGraphicFramePr/>
          <p:nvPr/>
        </p:nvGraphicFramePr>
        <p:xfrm>
          <a:off x="1313600" y="2925050"/>
          <a:ext cx="3000000" cy="3000000"/>
        </p:xfrm>
        <a:graphic>
          <a:graphicData uri="http://schemas.openxmlformats.org/drawingml/2006/table">
            <a:tbl>
              <a:tblPr>
                <a:noFill/>
                <a:tableStyleId>{BE1D6D0B-DA58-4844-94E4-795C0A6CB414}</a:tableStyleId>
              </a:tblPr>
              <a:tblGrid>
                <a:gridCol w="2744100"/>
                <a:gridCol w="2719375"/>
                <a:gridCol w="2719375"/>
              </a:tblGrid>
              <a:tr h="381000">
                <a:tc>
                  <a:txBody>
                    <a:bodyPr/>
                    <a:lstStyle/>
                    <a:p>
                      <a:pPr indent="0" lvl="0" marL="0" rtl="0" algn="l">
                        <a:spcBef>
                          <a:spcPts val="0"/>
                        </a:spcBef>
                        <a:spcAft>
                          <a:spcPts val="0"/>
                        </a:spcAft>
                        <a:buNone/>
                      </a:pPr>
                      <a:r>
                        <a:rPr b="1" lang="en-US" sz="1800">
                          <a:solidFill>
                            <a:srgbClr val="FF0000"/>
                          </a:solidFill>
                        </a:rPr>
                        <a:t>Postfix</a:t>
                      </a:r>
                      <a:endParaRPr b="1" sz="1800">
                        <a:solidFill>
                          <a:srgbClr val="FF0000"/>
                        </a:solidFill>
                      </a:endParaRPr>
                    </a:p>
                  </a:txBody>
                  <a:tcPr marT="91425" marB="91425" marR="91425" marL="91425"/>
                </a:tc>
                <a:tc>
                  <a:txBody>
                    <a:bodyPr/>
                    <a:lstStyle/>
                    <a:p>
                      <a:pPr indent="0" lvl="0" marL="0" rtl="0" algn="l">
                        <a:spcBef>
                          <a:spcPts val="0"/>
                        </a:spcBef>
                        <a:spcAft>
                          <a:spcPts val="0"/>
                        </a:spcAft>
                        <a:buNone/>
                      </a:pPr>
                      <a:r>
                        <a:rPr b="1" lang="en-US" sz="1800">
                          <a:solidFill>
                            <a:srgbClr val="FF0000"/>
                          </a:solidFill>
                        </a:rPr>
                        <a:t>Stack</a:t>
                      </a:r>
                      <a:endParaRPr b="1" sz="1800">
                        <a:solidFill>
                          <a:srgbClr val="FF0000"/>
                        </a:solidFill>
                      </a:endParaRPr>
                    </a:p>
                  </a:txBody>
                  <a:tcPr marT="91425" marB="91425" marR="91425" marL="91425"/>
                </a:tc>
                <a:tc>
                  <a:txBody>
                    <a:bodyPr/>
                    <a:lstStyle/>
                    <a:p>
                      <a:pPr indent="0" lvl="0" marL="0" rtl="0" algn="l">
                        <a:spcBef>
                          <a:spcPts val="0"/>
                        </a:spcBef>
                        <a:spcAft>
                          <a:spcPts val="0"/>
                        </a:spcAft>
                        <a:buNone/>
                      </a:pPr>
                      <a:r>
                        <a:rPr b="1" lang="en-US" sz="1800">
                          <a:solidFill>
                            <a:srgbClr val="FF0000"/>
                          </a:solidFill>
                        </a:rPr>
                        <a:t>Result</a:t>
                      </a:r>
                      <a:endParaRPr b="1" sz="18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b="1" lang="en-US" sz="2400"/>
                        <a:t>4</a:t>
                      </a:r>
                      <a:endParaRPr b="1" sz="2400"/>
                    </a:p>
                  </a:txBody>
                  <a:tcPr marT="91425" marB="91425" marR="91425" marL="91425"/>
                </a:tc>
                <a:tc>
                  <a:txBody>
                    <a:bodyPr/>
                    <a:lstStyle/>
                    <a:p>
                      <a:pPr indent="0" lvl="0" marL="0" rtl="0" algn="l">
                        <a:spcBef>
                          <a:spcPts val="0"/>
                        </a:spcBef>
                        <a:spcAft>
                          <a:spcPts val="0"/>
                        </a:spcAft>
                        <a:buNone/>
                      </a:pPr>
                      <a:r>
                        <a:rPr b="1" lang="en-US" sz="2400"/>
                        <a:t>4</a:t>
                      </a:r>
                      <a:endParaRPr b="1" sz="2400"/>
                    </a:p>
                  </a:txBody>
                  <a:tcPr marT="91425" marB="91425" marR="91425" marL="91425"/>
                </a:tc>
                <a:tc>
                  <a:txBody>
                    <a:bodyPr/>
                    <a:lstStyle/>
                    <a:p>
                      <a:pPr indent="0" lvl="0" marL="0" rtl="0" algn="l">
                        <a:spcBef>
                          <a:spcPts val="0"/>
                        </a:spcBef>
                        <a:spcAft>
                          <a:spcPts val="0"/>
                        </a:spcAft>
                        <a:buNone/>
                      </a:pPr>
                      <a:r>
                        <a:t/>
                      </a:r>
                      <a:endParaRPr b="1" sz="2400"/>
                    </a:p>
                  </a:txBody>
                  <a:tcPr marT="91425" marB="91425" marR="91425" marL="91425"/>
                </a:tc>
              </a:tr>
              <a:tr h="381000">
                <a:tc>
                  <a:txBody>
                    <a:bodyPr/>
                    <a:lstStyle/>
                    <a:p>
                      <a:pPr indent="0" lvl="0" marL="0" rtl="0" algn="l">
                        <a:spcBef>
                          <a:spcPts val="0"/>
                        </a:spcBef>
                        <a:spcAft>
                          <a:spcPts val="0"/>
                        </a:spcAft>
                        <a:buNone/>
                      </a:pPr>
                      <a:r>
                        <a:rPr b="1" lang="en-US" sz="2400"/>
                        <a:t>3</a:t>
                      </a:r>
                      <a:endParaRPr b="1" sz="2400"/>
                    </a:p>
                  </a:txBody>
                  <a:tcPr marT="91425" marB="91425" marR="91425" marL="91425"/>
                </a:tc>
                <a:tc>
                  <a:txBody>
                    <a:bodyPr/>
                    <a:lstStyle/>
                    <a:p>
                      <a:pPr indent="0" lvl="0" marL="0" rtl="0" algn="l">
                        <a:spcBef>
                          <a:spcPts val="0"/>
                        </a:spcBef>
                        <a:spcAft>
                          <a:spcPts val="0"/>
                        </a:spcAft>
                        <a:buNone/>
                      </a:pPr>
                      <a:r>
                        <a:rPr b="1" lang="en-US" sz="2400"/>
                        <a:t>4, 3</a:t>
                      </a:r>
                      <a:endParaRPr b="1" sz="2400"/>
                    </a:p>
                  </a:txBody>
                  <a:tcPr marT="91425" marB="91425" marR="91425" marL="91425"/>
                </a:tc>
                <a:tc>
                  <a:txBody>
                    <a:bodyPr/>
                    <a:lstStyle/>
                    <a:p>
                      <a:pPr indent="0" lvl="0" marL="0" rtl="0" algn="l">
                        <a:spcBef>
                          <a:spcPts val="0"/>
                        </a:spcBef>
                        <a:spcAft>
                          <a:spcPts val="0"/>
                        </a:spcAft>
                        <a:buNone/>
                      </a:pPr>
                      <a:r>
                        <a:t/>
                      </a:r>
                      <a:endParaRPr b="1" sz="2400"/>
                    </a:p>
                  </a:txBody>
                  <a:tcPr marT="91425" marB="91425" marR="91425" marL="91425"/>
                </a:tc>
              </a:tr>
              <a:tr h="381000">
                <a:tc>
                  <a:txBody>
                    <a:bodyPr/>
                    <a:lstStyle/>
                    <a:p>
                      <a:pPr indent="0" lvl="0" marL="0" rtl="0" algn="l">
                        <a:spcBef>
                          <a:spcPts val="0"/>
                        </a:spcBef>
                        <a:spcAft>
                          <a:spcPts val="0"/>
                        </a:spcAft>
                        <a:buNone/>
                      </a:pPr>
                      <a:r>
                        <a:rPr b="1" lang="en-US" sz="2400"/>
                        <a:t>+</a:t>
                      </a:r>
                      <a:endParaRPr b="1" sz="2400"/>
                    </a:p>
                  </a:txBody>
                  <a:tcPr marT="91425" marB="91425" marR="91425" marL="91425"/>
                </a:tc>
                <a:tc>
                  <a:txBody>
                    <a:bodyPr/>
                    <a:lstStyle/>
                    <a:p>
                      <a:pPr indent="0" lvl="0" marL="0" rtl="0" algn="l">
                        <a:spcBef>
                          <a:spcPts val="0"/>
                        </a:spcBef>
                        <a:spcAft>
                          <a:spcPts val="0"/>
                        </a:spcAft>
                        <a:buNone/>
                      </a:pPr>
                      <a:r>
                        <a:rPr b="1" lang="en-US" sz="2400"/>
                        <a:t>7</a:t>
                      </a:r>
                      <a:endParaRPr b="1" sz="2400"/>
                    </a:p>
                  </a:txBody>
                  <a:tcPr marT="91425" marB="91425" marR="91425" marL="91425"/>
                </a:tc>
                <a:tc>
                  <a:txBody>
                    <a:bodyPr/>
                    <a:lstStyle/>
                    <a:p>
                      <a:pPr indent="0" lvl="0" marL="0" rtl="0" algn="l">
                        <a:spcBef>
                          <a:spcPts val="0"/>
                        </a:spcBef>
                        <a:spcAft>
                          <a:spcPts val="0"/>
                        </a:spcAft>
                        <a:buNone/>
                      </a:pPr>
                      <a:r>
                        <a:rPr b="1" lang="en-US" sz="2400"/>
                        <a:t>4 + 3 = 7</a:t>
                      </a:r>
                      <a:endParaRPr b="1" sz="2400"/>
                    </a:p>
                  </a:txBody>
                  <a:tcPr marT="91425" marB="91425" marR="91425" marL="91425"/>
                </a:tc>
              </a:tr>
              <a:tr h="381000">
                <a:tc>
                  <a:txBody>
                    <a:bodyPr/>
                    <a:lstStyle/>
                    <a:p>
                      <a:pPr indent="0" lvl="0" marL="0" rtl="0" algn="l">
                        <a:spcBef>
                          <a:spcPts val="0"/>
                        </a:spcBef>
                        <a:spcAft>
                          <a:spcPts val="0"/>
                        </a:spcAft>
                        <a:buNone/>
                      </a:pPr>
                      <a:r>
                        <a:rPr b="1" lang="en-US" sz="2400"/>
                        <a:t>5</a:t>
                      </a:r>
                      <a:endParaRPr b="1" sz="2400"/>
                    </a:p>
                  </a:txBody>
                  <a:tcPr marT="91425" marB="91425" marR="91425" marL="91425"/>
                </a:tc>
                <a:tc>
                  <a:txBody>
                    <a:bodyPr/>
                    <a:lstStyle/>
                    <a:p>
                      <a:pPr indent="0" lvl="0" marL="0" rtl="0" algn="l">
                        <a:spcBef>
                          <a:spcPts val="0"/>
                        </a:spcBef>
                        <a:spcAft>
                          <a:spcPts val="0"/>
                        </a:spcAft>
                        <a:buNone/>
                      </a:pPr>
                      <a:r>
                        <a:rPr b="1" lang="en-US" sz="2400"/>
                        <a:t>7, 5</a:t>
                      </a:r>
                      <a:endParaRPr b="1" sz="2400"/>
                    </a:p>
                  </a:txBody>
                  <a:tcPr marT="91425" marB="91425" marR="91425" marL="91425"/>
                </a:tc>
                <a:tc>
                  <a:txBody>
                    <a:bodyPr/>
                    <a:lstStyle/>
                    <a:p>
                      <a:pPr indent="0" lvl="0" marL="0" rtl="0" algn="l">
                        <a:spcBef>
                          <a:spcPts val="0"/>
                        </a:spcBef>
                        <a:spcAft>
                          <a:spcPts val="0"/>
                        </a:spcAft>
                        <a:buNone/>
                      </a:pPr>
                      <a:r>
                        <a:t/>
                      </a:r>
                      <a:endParaRPr b="1" sz="2400"/>
                    </a:p>
                  </a:txBody>
                  <a:tcPr marT="91425" marB="91425" marR="91425" marL="91425"/>
                </a:tc>
              </a:tr>
              <a:tr h="381000">
                <a:tc>
                  <a:txBody>
                    <a:bodyPr/>
                    <a:lstStyle/>
                    <a:p>
                      <a:pPr indent="0" lvl="0" marL="0" rtl="0" algn="l">
                        <a:spcBef>
                          <a:spcPts val="0"/>
                        </a:spcBef>
                        <a:spcAft>
                          <a:spcPts val="0"/>
                        </a:spcAft>
                        <a:buNone/>
                      </a:pPr>
                      <a:r>
                        <a:rPr b="1" lang="en-US" sz="2400"/>
                        <a:t>*</a:t>
                      </a:r>
                      <a:endParaRPr b="1" sz="2400"/>
                    </a:p>
                  </a:txBody>
                  <a:tcPr marT="91425" marB="91425" marR="91425" marL="91425"/>
                </a:tc>
                <a:tc>
                  <a:txBody>
                    <a:bodyPr/>
                    <a:lstStyle/>
                    <a:p>
                      <a:pPr indent="0" lvl="0" marL="0" rtl="0" algn="l">
                        <a:spcBef>
                          <a:spcPts val="0"/>
                        </a:spcBef>
                        <a:spcAft>
                          <a:spcPts val="0"/>
                        </a:spcAft>
                        <a:buNone/>
                      </a:pPr>
                      <a:r>
                        <a:rPr b="1" lang="en-US" sz="2400"/>
                        <a:t>35</a:t>
                      </a:r>
                      <a:endParaRPr b="1"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400">
                          <a:solidFill>
                            <a:schemeClr val="dk1"/>
                          </a:solidFill>
                        </a:rPr>
                        <a:t>7 * 5 = 35</a:t>
                      </a:r>
                      <a:endParaRPr b="1" sz="2400"/>
                    </a:p>
                  </a:txBody>
                  <a:tcPr marT="91425" marB="91425" marR="91425" marL="914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24ccc771f81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Workout:</a:t>
            </a:r>
            <a:endParaRPr sz="3000">
              <a:solidFill>
                <a:srgbClr val="4A86E8"/>
              </a:solidFill>
            </a:endParaRPr>
          </a:p>
        </p:txBody>
      </p:sp>
      <p:sp>
        <p:nvSpPr>
          <p:cNvPr id="461" name="Google Shape;461;g24ccc771f81_0_6"/>
          <p:cNvSpPr txBox="1"/>
          <p:nvPr>
            <p:ph idx="1" type="body"/>
          </p:nvPr>
        </p:nvSpPr>
        <p:spPr>
          <a:xfrm>
            <a:off x="838200" y="1825625"/>
            <a:ext cx="10515600" cy="3021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What will be the highest size of the operand stack while evaluating the postfix operation?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r>
              <a:rPr b="1" lang="en-US">
                <a:solidFill>
                  <a:srgbClr val="0000FF"/>
                </a:solidFill>
              </a:rPr>
              <a:t>623</a:t>
            </a:r>
            <a:r>
              <a:rPr b="1" lang="en-US">
                <a:solidFill>
                  <a:srgbClr val="0000FF"/>
                </a:solidFill>
              </a:rPr>
              <a:t>+-382/+*</a:t>
            </a:r>
            <a:endParaRPr b="1">
              <a:solidFill>
                <a:srgbClr val="0000FF"/>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4ccc771f81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Evaluation: prefix expression:</a:t>
            </a:r>
            <a:endParaRPr sz="3000">
              <a:solidFill>
                <a:srgbClr val="4A86E8"/>
              </a:solidFill>
            </a:endParaRPr>
          </a:p>
        </p:txBody>
      </p:sp>
      <p:sp>
        <p:nvSpPr>
          <p:cNvPr id="468" name="Google Shape;468;g24ccc771f81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Algorithm:</a:t>
            </a:r>
            <a:endParaRPr b="1" sz="2400"/>
          </a:p>
          <a:p>
            <a:pPr indent="0" lvl="0" marL="0" rtl="0" algn="l">
              <a:spcBef>
                <a:spcPts val="400"/>
              </a:spcBef>
              <a:spcAft>
                <a:spcPts val="0"/>
              </a:spcAft>
              <a:buNone/>
            </a:pPr>
            <a:r>
              <a:rPr b="1" i="1" lang="en-US" sz="2400"/>
              <a:t>Step 1</a:t>
            </a:r>
            <a:r>
              <a:rPr b="1" lang="en-US" sz="2400"/>
              <a:t>:</a:t>
            </a:r>
            <a:r>
              <a:rPr lang="en-US" sz="2400"/>
              <a:t> Traverse prefix expression from right to left.</a:t>
            </a:r>
            <a:endParaRPr sz="2400"/>
          </a:p>
          <a:p>
            <a:pPr indent="0" lvl="0" marL="0" rtl="0" algn="l">
              <a:spcBef>
                <a:spcPts val="400"/>
              </a:spcBef>
              <a:spcAft>
                <a:spcPts val="0"/>
              </a:spcAft>
              <a:buNone/>
            </a:pPr>
            <a:r>
              <a:t/>
            </a:r>
            <a:endParaRPr sz="2400"/>
          </a:p>
          <a:p>
            <a:pPr indent="0" lvl="0" marL="0" rtl="0" algn="l">
              <a:spcBef>
                <a:spcPts val="400"/>
              </a:spcBef>
              <a:spcAft>
                <a:spcPts val="0"/>
              </a:spcAft>
              <a:buNone/>
            </a:pPr>
            <a:r>
              <a:rPr b="1" i="1" lang="en-US" sz="2400"/>
              <a:t>Step 2</a:t>
            </a:r>
            <a:r>
              <a:rPr lang="en-US" sz="2400"/>
              <a:t>: If the current character is an operand push it into the stack.</a:t>
            </a:r>
            <a:endParaRPr sz="2400"/>
          </a:p>
          <a:p>
            <a:pPr indent="0" lvl="0" marL="0" rtl="0" algn="l">
              <a:spcBef>
                <a:spcPts val="400"/>
              </a:spcBef>
              <a:spcAft>
                <a:spcPts val="0"/>
              </a:spcAft>
              <a:buNone/>
            </a:pPr>
            <a:r>
              <a:t/>
            </a:r>
            <a:endParaRPr sz="2400"/>
          </a:p>
          <a:p>
            <a:pPr indent="0" lvl="0" marL="0" rtl="0" algn="l">
              <a:spcBef>
                <a:spcPts val="400"/>
              </a:spcBef>
              <a:spcAft>
                <a:spcPts val="0"/>
              </a:spcAft>
              <a:buNone/>
            </a:pPr>
            <a:r>
              <a:rPr b="1" i="1" lang="en-US" sz="2400"/>
              <a:t>Step 3</a:t>
            </a:r>
            <a:r>
              <a:rPr lang="en-US" sz="2400"/>
              <a:t>: If the current character is an operator:</a:t>
            </a:r>
            <a:endParaRPr sz="2400"/>
          </a:p>
          <a:p>
            <a:pPr indent="-381000" lvl="0" marL="1371600" rtl="0" algn="l">
              <a:spcBef>
                <a:spcPts val="400"/>
              </a:spcBef>
              <a:spcAft>
                <a:spcPts val="0"/>
              </a:spcAft>
              <a:buSzPts val="2400"/>
              <a:buChar char="-"/>
            </a:pPr>
            <a:r>
              <a:rPr lang="en-US" sz="2400"/>
              <a:t>pop a character from stack, let it be operand1 (op1).</a:t>
            </a:r>
            <a:endParaRPr sz="2400"/>
          </a:p>
          <a:p>
            <a:pPr indent="-381000" lvl="0" marL="1371600" rtl="0" algn="l">
              <a:spcBef>
                <a:spcPts val="400"/>
              </a:spcBef>
              <a:spcAft>
                <a:spcPts val="0"/>
              </a:spcAft>
              <a:buSzPts val="2400"/>
              <a:buChar char="-"/>
            </a:pPr>
            <a:r>
              <a:rPr lang="en-US" sz="2400"/>
              <a:t>pop another character, let it be operand2 (op2).</a:t>
            </a:r>
            <a:endParaRPr sz="2400"/>
          </a:p>
          <a:p>
            <a:pPr indent="-381000" lvl="0" marL="1371600" rtl="0" algn="l">
              <a:spcBef>
                <a:spcPts val="400"/>
              </a:spcBef>
              <a:spcAft>
                <a:spcPts val="0"/>
              </a:spcAft>
              <a:buSzPts val="2400"/>
              <a:buChar char="-"/>
            </a:pPr>
            <a:r>
              <a:rPr lang="en-US" sz="2400"/>
              <a:t>compute the result of op1 and op2, push it into the stack.</a:t>
            </a:r>
            <a:endParaRPr sz="2400"/>
          </a:p>
          <a:p>
            <a:pPr indent="0" lvl="0" marL="0" rtl="0" algn="l">
              <a:spcBef>
                <a:spcPts val="400"/>
              </a:spcBef>
              <a:spcAft>
                <a:spcPts val="0"/>
              </a:spcAft>
              <a:buNone/>
            </a:pPr>
            <a:r>
              <a:t/>
            </a:r>
            <a:endParaRPr sz="2400"/>
          </a:p>
          <a:p>
            <a:pPr indent="0" lvl="0" marL="0" rtl="0" algn="l">
              <a:spcBef>
                <a:spcPts val="400"/>
              </a:spcBef>
              <a:spcAft>
                <a:spcPts val="0"/>
              </a:spcAft>
              <a:buNone/>
            </a:pPr>
            <a:r>
              <a:rPr b="1" i="1" lang="en-US" sz="2400"/>
              <a:t>Step 4</a:t>
            </a:r>
            <a:r>
              <a:rPr lang="en-US" sz="2400"/>
              <a:t>: When the expression is ended, the number in the stack is the final answer.</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4ccc771f81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Example: Evaluation prefix expression:</a:t>
            </a:r>
            <a:endParaRPr sz="3000">
              <a:solidFill>
                <a:srgbClr val="4A86E8"/>
              </a:solidFill>
            </a:endParaRPr>
          </a:p>
        </p:txBody>
      </p:sp>
      <p:sp>
        <p:nvSpPr>
          <p:cNvPr id="475" name="Google Shape;475;g24ccc771f81_0_20"/>
          <p:cNvSpPr txBox="1"/>
          <p:nvPr>
            <p:ph idx="1" type="body"/>
          </p:nvPr>
        </p:nvSpPr>
        <p:spPr>
          <a:xfrm>
            <a:off x="838200" y="1825625"/>
            <a:ext cx="10515600" cy="77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postfix expression:   </a:t>
            </a:r>
            <a:r>
              <a:rPr b="1" lang="en-US">
                <a:solidFill>
                  <a:srgbClr val="0000FF"/>
                </a:solidFill>
              </a:rPr>
              <a:t>-*482 </a:t>
            </a:r>
            <a:r>
              <a:rPr b="1" lang="en-US" sz="1800">
                <a:solidFill>
                  <a:srgbClr val="FF0000"/>
                </a:solidFill>
              </a:rPr>
              <a:t>(Scan from right to left)</a:t>
            </a:r>
            <a:endParaRPr b="1" sz="1800">
              <a:solidFill>
                <a:srgbClr val="FF0000"/>
              </a:solidFill>
            </a:endParaRPr>
          </a:p>
        </p:txBody>
      </p:sp>
      <p:graphicFrame>
        <p:nvGraphicFramePr>
          <p:cNvPr id="476" name="Google Shape;476;g24ccc771f81_0_20"/>
          <p:cNvGraphicFramePr/>
          <p:nvPr/>
        </p:nvGraphicFramePr>
        <p:xfrm>
          <a:off x="952500" y="2737725"/>
          <a:ext cx="3000000" cy="3000000"/>
        </p:xfrm>
        <a:graphic>
          <a:graphicData uri="http://schemas.openxmlformats.org/drawingml/2006/table">
            <a:tbl>
              <a:tblPr>
                <a:noFill/>
                <a:tableStyleId>{BE1D6D0B-DA58-4844-94E4-795C0A6CB414}</a:tableStyleId>
              </a:tblPr>
              <a:tblGrid>
                <a:gridCol w="3429000"/>
                <a:gridCol w="3429000"/>
                <a:gridCol w="3429000"/>
              </a:tblGrid>
              <a:tr h="381000">
                <a:tc>
                  <a:txBody>
                    <a:bodyPr/>
                    <a:lstStyle/>
                    <a:p>
                      <a:pPr indent="0" lvl="0" marL="0" rtl="0" algn="l">
                        <a:spcBef>
                          <a:spcPts val="0"/>
                        </a:spcBef>
                        <a:spcAft>
                          <a:spcPts val="0"/>
                        </a:spcAft>
                        <a:buNone/>
                      </a:pPr>
                      <a:r>
                        <a:rPr b="1" lang="en-US" sz="2400">
                          <a:solidFill>
                            <a:srgbClr val="FF0000"/>
                          </a:solidFill>
                        </a:rPr>
                        <a:t>Infix</a:t>
                      </a:r>
                      <a:endParaRPr b="1" sz="2400">
                        <a:solidFill>
                          <a:srgbClr val="FF0000"/>
                        </a:solidFill>
                      </a:endParaRPr>
                    </a:p>
                  </a:txBody>
                  <a:tcPr marT="91425" marB="91425" marR="91425" marL="91425"/>
                </a:tc>
                <a:tc>
                  <a:txBody>
                    <a:bodyPr/>
                    <a:lstStyle/>
                    <a:p>
                      <a:pPr indent="0" lvl="0" marL="0" rtl="0" algn="l">
                        <a:spcBef>
                          <a:spcPts val="0"/>
                        </a:spcBef>
                        <a:spcAft>
                          <a:spcPts val="0"/>
                        </a:spcAft>
                        <a:buNone/>
                      </a:pPr>
                      <a:r>
                        <a:rPr b="1" lang="en-US" sz="2400">
                          <a:solidFill>
                            <a:srgbClr val="FF0000"/>
                          </a:solidFill>
                        </a:rPr>
                        <a:t>Stack</a:t>
                      </a:r>
                      <a:endParaRPr b="1" sz="2400">
                        <a:solidFill>
                          <a:srgbClr val="FF0000"/>
                        </a:solidFill>
                      </a:endParaRPr>
                    </a:p>
                  </a:txBody>
                  <a:tcPr marT="91425" marB="91425" marR="91425" marL="91425"/>
                </a:tc>
                <a:tc>
                  <a:txBody>
                    <a:bodyPr/>
                    <a:lstStyle/>
                    <a:p>
                      <a:pPr indent="0" lvl="0" marL="0" rtl="0" algn="l">
                        <a:spcBef>
                          <a:spcPts val="0"/>
                        </a:spcBef>
                        <a:spcAft>
                          <a:spcPts val="0"/>
                        </a:spcAft>
                        <a:buNone/>
                      </a:pPr>
                      <a:r>
                        <a:rPr b="1" lang="en-US" sz="2400">
                          <a:solidFill>
                            <a:srgbClr val="FF0000"/>
                          </a:solidFill>
                        </a:rPr>
                        <a:t>Result</a:t>
                      </a:r>
                      <a:endParaRPr b="1" sz="24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b="1" lang="en-US" sz="1800"/>
                        <a:t>2</a:t>
                      </a:r>
                      <a:endParaRPr b="1" sz="1800"/>
                    </a:p>
                  </a:txBody>
                  <a:tcPr marT="91425" marB="91425" marR="91425" marL="91425"/>
                </a:tc>
                <a:tc>
                  <a:txBody>
                    <a:bodyPr/>
                    <a:lstStyle/>
                    <a:p>
                      <a:pPr indent="0" lvl="0" marL="0" rtl="0" algn="l">
                        <a:spcBef>
                          <a:spcPts val="0"/>
                        </a:spcBef>
                        <a:spcAft>
                          <a:spcPts val="0"/>
                        </a:spcAft>
                        <a:buNone/>
                      </a:pPr>
                      <a:r>
                        <a:rPr b="1" lang="en-US" sz="1800"/>
                        <a:t>2</a:t>
                      </a:r>
                      <a:endParaRPr b="1" sz="1800"/>
                    </a:p>
                  </a:txBody>
                  <a:tcPr marT="91425" marB="91425" marR="91425" marL="91425"/>
                </a:tc>
                <a:tc>
                  <a:txBody>
                    <a:bodyPr/>
                    <a:lstStyle/>
                    <a:p>
                      <a:pPr indent="0" lvl="0" marL="0" rtl="0" algn="l">
                        <a:spcBef>
                          <a:spcPts val="0"/>
                        </a:spcBef>
                        <a:spcAft>
                          <a:spcPts val="0"/>
                        </a:spcAft>
                        <a:buNone/>
                      </a:pPr>
                      <a:r>
                        <a:t/>
                      </a:r>
                      <a:endParaRPr b="1" sz="1800"/>
                    </a:p>
                  </a:txBody>
                  <a:tcPr marT="91425" marB="91425" marR="91425" marL="91425"/>
                </a:tc>
              </a:tr>
              <a:tr h="381000">
                <a:tc>
                  <a:txBody>
                    <a:bodyPr/>
                    <a:lstStyle/>
                    <a:p>
                      <a:pPr indent="0" lvl="0" marL="0" rtl="0" algn="l">
                        <a:spcBef>
                          <a:spcPts val="0"/>
                        </a:spcBef>
                        <a:spcAft>
                          <a:spcPts val="0"/>
                        </a:spcAft>
                        <a:buNone/>
                      </a:pPr>
                      <a:r>
                        <a:rPr b="1" lang="en-US" sz="1800"/>
                        <a:t>8</a:t>
                      </a:r>
                      <a:endParaRPr b="1" sz="1800"/>
                    </a:p>
                  </a:txBody>
                  <a:tcPr marT="91425" marB="91425" marR="91425" marL="91425"/>
                </a:tc>
                <a:tc>
                  <a:txBody>
                    <a:bodyPr/>
                    <a:lstStyle/>
                    <a:p>
                      <a:pPr indent="0" lvl="0" marL="0" rtl="0" algn="l">
                        <a:spcBef>
                          <a:spcPts val="0"/>
                        </a:spcBef>
                        <a:spcAft>
                          <a:spcPts val="0"/>
                        </a:spcAft>
                        <a:buNone/>
                      </a:pPr>
                      <a:r>
                        <a:rPr b="1" lang="en-US" sz="1800"/>
                        <a:t>2, 8</a:t>
                      </a:r>
                      <a:endParaRPr b="1" sz="1800"/>
                    </a:p>
                  </a:txBody>
                  <a:tcPr marT="91425" marB="91425" marR="91425" marL="91425"/>
                </a:tc>
                <a:tc>
                  <a:txBody>
                    <a:bodyPr/>
                    <a:lstStyle/>
                    <a:p>
                      <a:pPr indent="0" lvl="0" marL="0" rtl="0" algn="l">
                        <a:spcBef>
                          <a:spcPts val="0"/>
                        </a:spcBef>
                        <a:spcAft>
                          <a:spcPts val="0"/>
                        </a:spcAft>
                        <a:buNone/>
                      </a:pPr>
                      <a:r>
                        <a:t/>
                      </a:r>
                      <a:endParaRPr b="1" sz="1800"/>
                    </a:p>
                  </a:txBody>
                  <a:tcPr marT="91425" marB="91425" marR="91425" marL="91425"/>
                </a:tc>
              </a:tr>
              <a:tr h="381000">
                <a:tc>
                  <a:txBody>
                    <a:bodyPr/>
                    <a:lstStyle/>
                    <a:p>
                      <a:pPr indent="0" lvl="0" marL="0" rtl="0" algn="l">
                        <a:spcBef>
                          <a:spcPts val="0"/>
                        </a:spcBef>
                        <a:spcAft>
                          <a:spcPts val="0"/>
                        </a:spcAft>
                        <a:buNone/>
                      </a:pPr>
                      <a:r>
                        <a:rPr b="1" lang="en-US" sz="1800"/>
                        <a:t>4</a:t>
                      </a:r>
                      <a:endParaRPr b="1" sz="1800"/>
                    </a:p>
                  </a:txBody>
                  <a:tcPr marT="91425" marB="91425" marR="91425" marL="91425"/>
                </a:tc>
                <a:tc>
                  <a:txBody>
                    <a:bodyPr/>
                    <a:lstStyle/>
                    <a:p>
                      <a:pPr indent="0" lvl="0" marL="0" rtl="0" algn="l">
                        <a:spcBef>
                          <a:spcPts val="0"/>
                        </a:spcBef>
                        <a:spcAft>
                          <a:spcPts val="0"/>
                        </a:spcAft>
                        <a:buNone/>
                      </a:pPr>
                      <a:r>
                        <a:rPr b="1" lang="en-US" sz="1800"/>
                        <a:t>2, 8, 4</a:t>
                      </a:r>
                      <a:endParaRPr b="1" sz="1800"/>
                    </a:p>
                  </a:txBody>
                  <a:tcPr marT="91425" marB="91425" marR="91425" marL="91425"/>
                </a:tc>
                <a:tc>
                  <a:txBody>
                    <a:bodyPr/>
                    <a:lstStyle/>
                    <a:p>
                      <a:pPr indent="0" lvl="0" marL="0" rtl="0" algn="l">
                        <a:spcBef>
                          <a:spcPts val="0"/>
                        </a:spcBef>
                        <a:spcAft>
                          <a:spcPts val="0"/>
                        </a:spcAft>
                        <a:buNone/>
                      </a:pPr>
                      <a:r>
                        <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2,32</a:t>
                      </a:r>
                      <a:endParaRPr b="1" sz="1800"/>
                    </a:p>
                  </a:txBody>
                  <a:tcPr marT="91425" marB="91425" marR="91425" marL="91425"/>
                </a:tc>
                <a:tc>
                  <a:txBody>
                    <a:bodyPr/>
                    <a:lstStyle/>
                    <a:p>
                      <a:pPr indent="0" lvl="0" marL="0" rtl="0" algn="l">
                        <a:spcBef>
                          <a:spcPts val="0"/>
                        </a:spcBef>
                        <a:spcAft>
                          <a:spcPts val="0"/>
                        </a:spcAft>
                        <a:buNone/>
                      </a:pPr>
                      <a:r>
                        <a:rPr b="1" lang="en-US" sz="1800"/>
                        <a:t>4 * 8 = 32</a:t>
                      </a:r>
                      <a:endParaRPr b="1" sz="1800"/>
                    </a:p>
                  </a:txBody>
                  <a:tcPr marT="91425" marB="91425" marR="91425" marL="91425"/>
                </a:tc>
              </a:tr>
              <a:tr h="381000">
                <a:tc>
                  <a:txBody>
                    <a:bodyPr/>
                    <a:lstStyle/>
                    <a:p>
                      <a:pPr indent="0" lvl="0" marL="0" rtl="0" algn="l">
                        <a:spcBef>
                          <a:spcPts val="0"/>
                        </a:spcBef>
                        <a:spcAft>
                          <a:spcPts val="0"/>
                        </a:spcAft>
                        <a:buNone/>
                      </a:pPr>
                      <a:r>
                        <a:rPr b="1" lang="en-US" sz="1800"/>
                        <a:t>-</a:t>
                      </a:r>
                      <a:endParaRPr b="1" sz="1800"/>
                    </a:p>
                  </a:txBody>
                  <a:tcPr marT="91425" marB="91425" marR="91425" marL="91425"/>
                </a:tc>
                <a:tc>
                  <a:txBody>
                    <a:bodyPr/>
                    <a:lstStyle/>
                    <a:p>
                      <a:pPr indent="0" lvl="0" marL="0" rtl="0" algn="l">
                        <a:spcBef>
                          <a:spcPts val="0"/>
                        </a:spcBef>
                        <a:spcAft>
                          <a:spcPts val="0"/>
                        </a:spcAft>
                        <a:buNone/>
                      </a:pPr>
                      <a:r>
                        <a:rPr b="1" lang="en-US" sz="1800"/>
                        <a:t>30</a:t>
                      </a:r>
                      <a:endParaRPr b="1" sz="1800"/>
                    </a:p>
                  </a:txBody>
                  <a:tcPr marT="91425" marB="91425" marR="91425" marL="91425"/>
                </a:tc>
                <a:tc>
                  <a:txBody>
                    <a:bodyPr/>
                    <a:lstStyle/>
                    <a:p>
                      <a:pPr indent="0" lvl="0" marL="0" rtl="0" algn="l">
                        <a:spcBef>
                          <a:spcPts val="0"/>
                        </a:spcBef>
                        <a:spcAft>
                          <a:spcPts val="0"/>
                        </a:spcAft>
                        <a:buNone/>
                      </a:pPr>
                      <a:r>
                        <a:rPr b="1" lang="en-US" sz="1800"/>
                        <a:t>32 -2 = 30</a:t>
                      </a:r>
                      <a:endParaRPr b="1" sz="18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24e0e4b5e4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Working of Stack </a:t>
            </a:r>
            <a:endParaRPr sz="3000">
              <a:solidFill>
                <a:srgbClr val="4A86E8"/>
              </a:solidFill>
            </a:endParaRPr>
          </a:p>
        </p:txBody>
      </p:sp>
      <p:sp>
        <p:nvSpPr>
          <p:cNvPr id="77" name="Google Shape;77;g224e0e4b5e4_0_1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81000" lvl="0" marL="457200" rtl="0" algn="l">
              <a:spcBef>
                <a:spcPts val="400"/>
              </a:spcBef>
              <a:spcAft>
                <a:spcPts val="0"/>
              </a:spcAft>
              <a:buSzPts val="2400"/>
              <a:buChar char="●"/>
            </a:pPr>
            <a:r>
              <a:rPr lang="en-US" sz="2400"/>
              <a:t>A pointer called TOP is used to keep track of the top element in the stack.</a:t>
            </a:r>
            <a:endParaRPr sz="2400"/>
          </a:p>
          <a:p>
            <a:pPr indent="0" lvl="0" marL="457200" rtl="0" algn="l">
              <a:spcBef>
                <a:spcPts val="400"/>
              </a:spcBef>
              <a:spcAft>
                <a:spcPts val="0"/>
              </a:spcAft>
              <a:buNone/>
            </a:pPr>
            <a:r>
              <a:t/>
            </a:r>
            <a:endParaRPr sz="2400"/>
          </a:p>
          <a:p>
            <a:pPr indent="-381000" lvl="0" marL="457200" rtl="0" algn="l">
              <a:spcBef>
                <a:spcPts val="400"/>
              </a:spcBef>
              <a:spcAft>
                <a:spcPts val="0"/>
              </a:spcAft>
              <a:buSzPts val="2400"/>
              <a:buChar char="●"/>
            </a:pPr>
            <a:r>
              <a:rPr lang="en-US" sz="2400"/>
              <a:t>when initializing the stack, we set its value to -1 so that we can check if the stack is empty by comparing TOP = = -1.</a:t>
            </a:r>
            <a:endParaRPr sz="2400"/>
          </a:p>
          <a:p>
            <a:pPr indent="0" lvl="0" marL="457200" rtl="0" algn="l">
              <a:spcBef>
                <a:spcPts val="400"/>
              </a:spcBef>
              <a:spcAft>
                <a:spcPts val="0"/>
              </a:spcAft>
              <a:buNone/>
            </a:pPr>
            <a:r>
              <a:t/>
            </a:r>
            <a:endParaRPr sz="2400"/>
          </a:p>
          <a:p>
            <a:pPr indent="-381000" lvl="0" marL="457200" rtl="0" algn="l">
              <a:spcBef>
                <a:spcPts val="400"/>
              </a:spcBef>
              <a:spcAft>
                <a:spcPts val="0"/>
              </a:spcAft>
              <a:buSzPts val="2400"/>
              <a:buChar char="●"/>
            </a:pPr>
            <a:r>
              <a:rPr lang="en-US" sz="2400"/>
              <a:t>On pushing an </a:t>
            </a:r>
            <a:r>
              <a:rPr lang="en-US" sz="2400"/>
              <a:t>element, we increase the value of TOP and place the new element in the position pointed to by TOP.</a:t>
            </a:r>
            <a:endParaRPr sz="2400"/>
          </a:p>
          <a:p>
            <a:pPr indent="0" lvl="0" marL="457200" rtl="0" algn="l">
              <a:spcBef>
                <a:spcPts val="400"/>
              </a:spcBef>
              <a:spcAft>
                <a:spcPts val="0"/>
              </a:spcAft>
              <a:buNone/>
            </a:pPr>
            <a:r>
              <a:t/>
            </a:r>
            <a:endParaRPr sz="2400"/>
          </a:p>
          <a:p>
            <a:pPr indent="-381000" lvl="0" marL="457200" rtl="0" algn="l">
              <a:spcBef>
                <a:spcPts val="400"/>
              </a:spcBef>
              <a:spcAft>
                <a:spcPts val="0"/>
              </a:spcAft>
              <a:buSzPts val="2400"/>
              <a:buChar char="●"/>
            </a:pPr>
            <a:r>
              <a:rPr lang="en-US" sz="2400"/>
              <a:t>On popping an element, we return the element pointed to by TOP and reduce its value.</a:t>
            </a:r>
            <a:endParaRPr sz="2400"/>
          </a:p>
          <a:p>
            <a:pPr indent="0" lvl="0" marL="457200" rtl="0" algn="l">
              <a:spcBef>
                <a:spcPts val="400"/>
              </a:spcBef>
              <a:spcAft>
                <a:spcPts val="0"/>
              </a:spcAft>
              <a:buNone/>
            </a:pPr>
            <a:r>
              <a:t/>
            </a:r>
            <a:endParaRPr sz="2400"/>
          </a:p>
          <a:p>
            <a:pPr indent="-381000" lvl="0" marL="457200" rtl="0" algn="l">
              <a:spcBef>
                <a:spcPts val="400"/>
              </a:spcBef>
              <a:spcAft>
                <a:spcPts val="0"/>
              </a:spcAft>
              <a:buSzPts val="2400"/>
              <a:buChar char="●"/>
            </a:pPr>
            <a:r>
              <a:rPr lang="en-US" sz="2400"/>
              <a:t>Before pushing, we check if the stack is already full.</a:t>
            </a:r>
            <a:endParaRPr sz="2400"/>
          </a:p>
          <a:p>
            <a:pPr indent="0" lvl="0" marL="457200" rtl="0" algn="l">
              <a:spcBef>
                <a:spcPts val="400"/>
              </a:spcBef>
              <a:spcAft>
                <a:spcPts val="0"/>
              </a:spcAft>
              <a:buNone/>
            </a:pPr>
            <a:r>
              <a:t/>
            </a:r>
            <a:endParaRPr sz="2400"/>
          </a:p>
          <a:p>
            <a:pPr indent="-381000" lvl="0" marL="457200" rtl="0" algn="l">
              <a:spcBef>
                <a:spcPts val="400"/>
              </a:spcBef>
              <a:spcAft>
                <a:spcPts val="0"/>
              </a:spcAft>
              <a:buSzPts val="2400"/>
              <a:buChar char="●"/>
            </a:pPr>
            <a:r>
              <a:rPr lang="en-US" sz="2400"/>
              <a:t>Before popping, we check if the stack is already empty</a:t>
            </a:r>
            <a:r>
              <a:rPr lang="en-US" sz="2400"/>
              <a:t>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24ccc771f81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GitHub link: Evaluation postfix expression</a:t>
            </a:r>
            <a:endParaRPr sz="3000">
              <a:solidFill>
                <a:srgbClr val="4A86E8"/>
              </a:solidFill>
            </a:endParaRPr>
          </a:p>
        </p:txBody>
      </p:sp>
      <p:sp>
        <p:nvSpPr>
          <p:cNvPr id="483" name="Google Shape;483;g24ccc771f81_0_26"/>
          <p:cNvSpPr txBox="1"/>
          <p:nvPr>
            <p:ph idx="1" type="body"/>
          </p:nvPr>
        </p:nvSpPr>
        <p:spPr>
          <a:xfrm>
            <a:off x="838200" y="2922100"/>
            <a:ext cx="10515600" cy="11538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u="sng">
                <a:solidFill>
                  <a:schemeClr val="hlink"/>
                </a:solidFill>
                <a:hlinkClick r:id="rId3"/>
              </a:rPr>
              <a:t>Code: Evaluation Postfix Expression: Click Here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24ccc771f81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workout</a:t>
            </a:r>
            <a:endParaRPr sz="3000">
              <a:solidFill>
                <a:srgbClr val="4A86E8"/>
              </a:solidFill>
            </a:endParaRPr>
          </a:p>
        </p:txBody>
      </p:sp>
      <p:sp>
        <p:nvSpPr>
          <p:cNvPr id="490" name="Google Shape;490;g24ccc771f81_0_32"/>
          <p:cNvSpPr txBox="1"/>
          <p:nvPr>
            <p:ph idx="1" type="body"/>
          </p:nvPr>
        </p:nvSpPr>
        <p:spPr>
          <a:xfrm>
            <a:off x="838200" y="2714675"/>
            <a:ext cx="10515600" cy="106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Write a program to evaluate the prefix expression using stack.</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24ce72fc91c_0_0"/>
          <p:cNvSpPr txBox="1"/>
          <p:nvPr>
            <p:ph idx="1" type="body"/>
          </p:nvPr>
        </p:nvSpPr>
        <p:spPr>
          <a:xfrm>
            <a:off x="3943675" y="3103600"/>
            <a:ext cx="3759600" cy="15816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rgbClr val="FF0000"/>
                </a:solidFill>
              </a:rPr>
              <a:t>Any Query?</a:t>
            </a:r>
            <a:endParaRPr>
              <a:solidFill>
                <a:srgbClr val="FF0000"/>
              </a:solidFill>
            </a:endParaRPr>
          </a:p>
          <a:p>
            <a:pPr indent="0" lvl="0" marL="0" rtl="0" algn="ctr">
              <a:spcBef>
                <a:spcPts val="1000"/>
              </a:spcBef>
              <a:spcAft>
                <a:spcPts val="0"/>
              </a:spcAft>
              <a:buNone/>
            </a:pPr>
            <a:r>
              <a:rPr lang="en-US">
                <a:solidFill>
                  <a:srgbClr val="FF0000"/>
                </a:solidFill>
              </a:rPr>
              <a:t>Thank You!!!</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4a366b93c1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Stack Implementation</a:t>
            </a:r>
            <a:endParaRPr/>
          </a:p>
        </p:txBody>
      </p:sp>
      <p:sp>
        <p:nvSpPr>
          <p:cNvPr id="84" name="Google Shape;84;g24a366b93c1_0_0"/>
          <p:cNvSpPr txBox="1"/>
          <p:nvPr>
            <p:ph idx="1" type="body"/>
          </p:nvPr>
        </p:nvSpPr>
        <p:spPr>
          <a:xfrm>
            <a:off x="838200" y="1825625"/>
            <a:ext cx="10515600" cy="3894600"/>
          </a:xfrm>
          <a:prstGeom prst="rect">
            <a:avLst/>
          </a:prstGeom>
        </p:spPr>
        <p:txBody>
          <a:bodyPr anchorCtr="0" anchor="t" bIns="45700" lIns="91425" spcFirstLastPara="1" rIns="91425" wrap="square" tIns="45700">
            <a:normAutofit/>
          </a:bodyPr>
          <a:lstStyle/>
          <a:p>
            <a:pPr indent="-381000" lvl="0" marL="457200" rtl="0" algn="l">
              <a:spcBef>
                <a:spcPts val="500"/>
              </a:spcBef>
              <a:spcAft>
                <a:spcPts val="0"/>
              </a:spcAft>
              <a:buSzPts val="2400"/>
              <a:buChar char="-"/>
            </a:pPr>
            <a:r>
              <a:rPr lang="en-US" sz="2400"/>
              <a:t>In this case of array, stack is also collection of homogeneous elements.</a:t>
            </a:r>
            <a:endParaRPr sz="2400"/>
          </a:p>
          <a:p>
            <a:pPr indent="0" lvl="0" marL="457200" rtl="0" algn="l">
              <a:spcBef>
                <a:spcPts val="500"/>
              </a:spcBef>
              <a:spcAft>
                <a:spcPts val="0"/>
              </a:spcAft>
              <a:buNone/>
            </a:pPr>
            <a:r>
              <a:t/>
            </a:r>
            <a:endParaRPr sz="2400"/>
          </a:p>
          <a:p>
            <a:pPr indent="-381000" lvl="0" marL="457200" rtl="0" algn="l">
              <a:spcBef>
                <a:spcPts val="500"/>
              </a:spcBef>
              <a:spcAft>
                <a:spcPts val="0"/>
              </a:spcAft>
              <a:buSzPts val="2400"/>
              <a:buChar char="-"/>
            </a:pPr>
            <a:r>
              <a:rPr lang="en-US" sz="2400"/>
              <a:t>Therefore stack can be easily implemented using array.</a:t>
            </a:r>
            <a:endParaRPr sz="2400"/>
          </a:p>
          <a:p>
            <a:pPr indent="0" lvl="0" marL="457200" rtl="0" algn="l">
              <a:spcBef>
                <a:spcPts val="500"/>
              </a:spcBef>
              <a:spcAft>
                <a:spcPts val="0"/>
              </a:spcAft>
              <a:buNone/>
            </a:pPr>
            <a:r>
              <a:t/>
            </a:r>
            <a:endParaRPr sz="2400"/>
          </a:p>
          <a:p>
            <a:pPr indent="-381000" lvl="0" marL="457200" rtl="0" algn="l">
              <a:spcBef>
                <a:spcPts val="500"/>
              </a:spcBef>
              <a:spcAft>
                <a:spcPts val="0"/>
              </a:spcAft>
              <a:buSzPts val="2400"/>
              <a:buChar char="-"/>
            </a:pPr>
            <a:r>
              <a:rPr lang="en-US" sz="2400"/>
              <a:t>Elements stored form stack[0] to stack[TOP].</a:t>
            </a:r>
            <a:endParaRPr sz="2400"/>
          </a:p>
          <a:p>
            <a:pPr indent="0" lvl="0" marL="457200" rtl="0" algn="l">
              <a:spcBef>
                <a:spcPts val="500"/>
              </a:spcBef>
              <a:spcAft>
                <a:spcPts val="0"/>
              </a:spcAft>
              <a:buNone/>
            </a:pPr>
            <a:r>
              <a:t/>
            </a:r>
            <a:endParaRPr sz="2400"/>
          </a:p>
          <a:p>
            <a:pPr indent="-381000" lvl="1" marL="914400" rtl="0" algn="l">
              <a:spcBef>
                <a:spcPts val="500"/>
              </a:spcBef>
              <a:spcAft>
                <a:spcPts val="0"/>
              </a:spcAft>
              <a:buSzPts val="2400"/>
              <a:buChar char="-"/>
            </a:pPr>
            <a:r>
              <a:rPr lang="en-US" sz="2400"/>
              <a:t>stack[0] → Bottom of the stack</a:t>
            </a:r>
            <a:endParaRPr sz="2400"/>
          </a:p>
          <a:p>
            <a:pPr indent="-381000" lvl="1" marL="914400" rtl="0" algn="l">
              <a:spcBef>
                <a:spcPts val="500"/>
              </a:spcBef>
              <a:spcAft>
                <a:spcPts val="0"/>
              </a:spcAft>
              <a:buSzPts val="2400"/>
              <a:buChar char="-"/>
            </a:pPr>
            <a:r>
              <a:rPr lang="en-US" sz="2400"/>
              <a:t>stack[TOP] → Top of the stack</a:t>
            </a:r>
            <a:endParaRPr sz="2400"/>
          </a:p>
          <a:p>
            <a:pPr indent="-381000" lvl="1" marL="914400" rtl="0" algn="l">
              <a:spcBef>
                <a:spcPts val="500"/>
              </a:spcBef>
              <a:spcAft>
                <a:spcPts val="0"/>
              </a:spcAft>
              <a:buSzPts val="2400"/>
              <a:buChar char="-"/>
            </a:pPr>
            <a:r>
              <a:rPr lang="en-US" sz="2400"/>
              <a:t>TOP= -1 → Indicate stack is empty.</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4a366b93c1_0_6"/>
          <p:cNvSpPr txBox="1"/>
          <p:nvPr>
            <p:ph type="title"/>
          </p:nvPr>
        </p:nvSpPr>
        <p:spPr>
          <a:xfrm>
            <a:off x="838200" y="4274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Algorithm:push( )</a:t>
            </a:r>
            <a:endParaRPr/>
          </a:p>
        </p:txBody>
      </p:sp>
      <p:pic>
        <p:nvPicPr>
          <p:cNvPr id="91" name="Google Shape;91;g24a366b93c1_0_6"/>
          <p:cNvPicPr preferRelativeResize="0"/>
          <p:nvPr/>
        </p:nvPicPr>
        <p:blipFill>
          <a:blip r:embed="rId3">
            <a:alphaModFix/>
          </a:blip>
          <a:stretch>
            <a:fillRect/>
          </a:stretch>
        </p:blipFill>
        <p:spPr>
          <a:xfrm>
            <a:off x="1103175" y="1967900"/>
            <a:ext cx="9850851" cy="217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4a366b93c1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Algorithm: pop( )</a:t>
            </a:r>
            <a:endParaRPr/>
          </a:p>
        </p:txBody>
      </p:sp>
      <p:pic>
        <p:nvPicPr>
          <p:cNvPr id="98" name="Google Shape;98;g24a366b93c1_0_13"/>
          <p:cNvPicPr preferRelativeResize="0"/>
          <p:nvPr/>
        </p:nvPicPr>
        <p:blipFill>
          <a:blip r:embed="rId3">
            <a:alphaModFix/>
          </a:blip>
          <a:stretch>
            <a:fillRect/>
          </a:stretch>
        </p:blipFill>
        <p:spPr>
          <a:xfrm>
            <a:off x="838200" y="2061450"/>
            <a:ext cx="10515600" cy="20790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2016-10-18T09:29:19Z</dcterms:created>
  <dc:creator>rlamsal</dc:creator>
</cp:coreProperties>
</file>